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66" r:id="rId7"/>
    <p:sldId id="294" r:id="rId8"/>
    <p:sldId id="295" r:id="rId9"/>
    <p:sldId id="296" r:id="rId10"/>
    <p:sldId id="290" r:id="rId11"/>
    <p:sldId id="297" r:id="rId12"/>
    <p:sldId id="298" r:id="rId13"/>
    <p:sldId id="299" r:id="rId14"/>
    <p:sldId id="275" r:id="rId15"/>
    <p:sldId id="300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8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08.12.2023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08.12.2023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42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8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61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25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9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1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8354" y="3429000"/>
            <a:ext cx="6550680" cy="1795541"/>
          </a:xfrm>
        </p:spPr>
        <p:txBody>
          <a:bodyPr rtlCol="0"/>
          <a:lstStyle/>
          <a:p>
            <a:pPr indent="450215" algn="just">
              <a:lnSpc>
                <a:spcPct val="150000"/>
              </a:lnSpc>
            </a:pPr>
            <a:r>
              <a:rPr lang="ru-RU" sz="1600" dirty="0"/>
              <a:t>Презентация на тему «Преимущества и ограничения параллельных вычислений в сравнении с последовательными»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761" y="5756365"/>
            <a:ext cx="4941770" cy="592945"/>
          </a:xfrm>
        </p:spPr>
        <p:txBody>
          <a:bodyPr rtlCol="0">
            <a:normAutofit fontScale="77500" lnSpcReduction="20000"/>
          </a:bodyPr>
          <a:lstStyle/>
          <a:p>
            <a:pPr algn="r" rtl="0"/>
            <a:r>
              <a:rPr lang="ru-RU" dirty="0"/>
              <a:t>Выполнил:</a:t>
            </a:r>
            <a:br>
              <a:rPr lang="ru-RU" dirty="0"/>
            </a:br>
            <a:r>
              <a:rPr lang="ru-RU" dirty="0"/>
              <a:t>Пилипенко Евгений Васильевич</a:t>
            </a:r>
            <a:br>
              <a:rPr lang="ru-RU" dirty="0"/>
            </a:br>
            <a:r>
              <a:rPr lang="ru-RU" dirty="0"/>
              <a:t>Студент 1 курса, группы ПИН-м-о-23-1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Сравнение Последовательных и параллельных ВЫЧИСЛЕНИЙ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1A084-561B-47D4-BAA6-B3FE570244FF}"/>
              </a:ext>
            </a:extLst>
          </p:cNvPr>
          <p:cNvSpPr txBox="1"/>
          <p:nvPr/>
        </p:nvSpPr>
        <p:spPr>
          <a:xfrm>
            <a:off x="5795236" y="2378932"/>
            <a:ext cx="559054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Различия между параллельными и последовательными вычислениями приводят к тому, что каждый из этих подходов находит свои оптимальные сценарии применения в зависимости от конкретных требований задачи и характеристик системы.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РАСПРЕДЕЛЁННЫЕ ВЫЧИСЛЕНИЯ (КЛАСТЕРНЫЕ ВЫЧИСЛЕНИЯ) С ИСПОЛЬЗОВАНИЕМ ПАКЕТА  ПАРАЛЛЕЛЬНОГО ПРОГРАММИРОВАНИЯ MPI - Современные наукоемкие технологии  (научный журнал)">
            <a:extLst>
              <a:ext uri="{FF2B5EF4-FFF2-40B4-BE49-F238E27FC236}">
                <a16:creationId xmlns:a16="http://schemas.microsoft.com/office/drawing/2014/main" id="{AC3C0D04-9B5A-4095-A413-8BF179D25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4" y="2266984"/>
            <a:ext cx="3983490" cy="264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54968-27CC-4A75-854E-3BC58159FE0C}"/>
              </a:ext>
            </a:extLst>
          </p:cNvPr>
          <p:cNvSpPr txBox="1"/>
          <p:nvPr/>
        </p:nvSpPr>
        <p:spPr>
          <a:xfrm>
            <a:off x="503515" y="5076300"/>
            <a:ext cx="50525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10 – Сравнение последовательных и параллельных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600663"/>
            <a:ext cx="5111750" cy="560071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2181099"/>
            <a:ext cx="5522051" cy="2495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1600" dirty="0"/>
              <a:t>В итоге, для эффективного решения вычислительных задач важно с умением выбирать подход в зависимости от конкретной ситуации. Параллельные вычисления предоставляют мощный инструмент для работы с современными вычислительными задачами, но последовательные вычисления сохраняют свою ценность в тех случаях, где простота и предсказуемость выполнения являются приоритетными.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902" y="2871050"/>
            <a:ext cx="6233160" cy="55795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5521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274" y="307218"/>
            <a:ext cx="4221479" cy="557950"/>
          </a:xfrm>
        </p:spPr>
        <p:txBody>
          <a:bodyPr rtlCol="0"/>
          <a:lstStyle/>
          <a:p>
            <a:pPr rtl="0"/>
            <a:r>
              <a:rPr lang="ru-RU" dirty="0"/>
              <a:t>Введение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9029" y="2101244"/>
            <a:ext cx="4056018" cy="2655511"/>
          </a:xfrm>
        </p:spPr>
        <p:txBody>
          <a:bodyPr rtlCol="0">
            <a:normAutofit/>
          </a:bodyPr>
          <a:lstStyle/>
          <a:p>
            <a:pPr rtl="0"/>
            <a:r>
              <a:rPr lang="ru-RU" sz="1600" spc="50" dirty="0">
                <a:ea typeface="+mn-ea"/>
                <a:cs typeface="Arial" panose="020B0604020202020204" pitchFamily="34" charset="0"/>
              </a:rPr>
              <a:t>В современном мире сфера вычислительных технологий неуклонно развивается, стремясь удовлетворить растущие потребности в обработке данных и решении сложных задач. В этом контексте выбор между параллельными и последовательными вычислениями становится важным аспектом разработки и оптимизации программного обеспечения.</a:t>
            </a:r>
          </a:p>
        </p:txBody>
      </p:sp>
      <p:pic>
        <p:nvPicPr>
          <p:cNvPr id="1026" name="Picture 2" descr="АйТи Спектр">
            <a:extLst>
              <a:ext uri="{FF2B5EF4-FFF2-40B4-BE49-F238E27FC236}">
                <a16:creationId xmlns:a16="http://schemas.microsoft.com/office/drawing/2014/main" id="{2FE4919B-CECE-42DF-9F50-4078D3941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57" y="2250473"/>
            <a:ext cx="4469673" cy="235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Машинка коллекционная металлическая БМВ из металла / 1:32 / Модель BMW m8  #2">
            <a:extLst>
              <a:ext uri="{FF2B5EF4-FFF2-40B4-BE49-F238E27FC236}">
                <a16:creationId xmlns:a16="http://schemas.microsoft.com/office/drawing/2014/main" id="{215A4F77-5DA6-4FD3-A112-4283E5EA9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68293" y="4887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16139-B24A-4802-9B1F-292AAFE83793}"/>
              </a:ext>
            </a:extLst>
          </p:cNvPr>
          <p:cNvSpPr txBox="1"/>
          <p:nvPr/>
        </p:nvSpPr>
        <p:spPr>
          <a:xfrm>
            <a:off x="7384372" y="4484416"/>
            <a:ext cx="3832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1 – Пример работы параллельных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0658"/>
            <a:ext cx="8421688" cy="8843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ПАРАЛЛЕЛЬНЫХ ВЫЧИСЛЕНИЙ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041-B0FB-46C5-B9D1-FEF098EE17F6}"/>
              </a:ext>
            </a:extLst>
          </p:cNvPr>
          <p:cNvSpPr txBox="1"/>
          <p:nvPr/>
        </p:nvSpPr>
        <p:spPr>
          <a:xfrm>
            <a:off x="6464571" y="1807200"/>
            <a:ext cx="4754879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spc="50" dirty="0">
                <a:latin typeface="Arial" panose="020B0604020202020204" pitchFamily="34" charset="0"/>
                <a:cs typeface="Arial" panose="020B0604020202020204" pitchFamily="34" charset="0"/>
              </a:rPr>
              <a:t>Параллельные вычисления представляют собой методологию обработки информации, при которой задачи разбиваются на подзадачи, которые могут выполняться одновременно. Именно в этой способности выполнять несколько задач параллельно кроется их название. Параллельные вычисления предоставляют возможность эффективного использования ресурсов вычислительной системы, путем распределения нагрузки между несколькими процессорами, ядрами или узлами 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265AF4C-4C8D-47B2-85B3-CE2CB49BE16F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550" y="2264229"/>
            <a:ext cx="5371741" cy="2502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F15295-1EFE-4AAD-BE06-17EFC42A2C97}"/>
              </a:ext>
            </a:extLst>
          </p:cNvPr>
          <p:cNvSpPr txBox="1"/>
          <p:nvPr/>
        </p:nvSpPr>
        <p:spPr>
          <a:xfrm>
            <a:off x="1885156" y="4966256"/>
            <a:ext cx="3846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2 – Пример работы параллельных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0658"/>
            <a:ext cx="8421688" cy="8843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ПАРАЛЛЕЛЬНЫХ ВЫЧИСЛЕНИЙ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041-B0FB-46C5-B9D1-FEF098EE17F6}"/>
              </a:ext>
            </a:extLst>
          </p:cNvPr>
          <p:cNvSpPr txBox="1"/>
          <p:nvPr/>
        </p:nvSpPr>
        <p:spPr>
          <a:xfrm>
            <a:off x="1389020" y="2274838"/>
            <a:ext cx="4391930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spc="50" dirty="0">
                <a:latin typeface="Arial" panose="020B0604020202020204" pitchFamily="34" charset="0"/>
                <a:cs typeface="Arial" panose="020B0604020202020204" pitchFamily="34" charset="0"/>
              </a:rPr>
              <a:t>Идеи параллельных вычислений имеют древние корни, связанные с потребностью в более эффективном решении задач. Однако, настоящий прорыв произошел в 1950-60-х годах, когда появились первые вычислительные машины с множеством процессоров, позволяющих выполнять несколько инструкций одновременно.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50AAAC-6F08-40E8-8EA4-CE32BD037E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52" y="2016760"/>
            <a:ext cx="4177030" cy="28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5A705-1568-42DC-B41E-099C69BAF49C}"/>
              </a:ext>
            </a:extLst>
          </p:cNvPr>
          <p:cNvSpPr txBox="1"/>
          <p:nvPr/>
        </p:nvSpPr>
        <p:spPr>
          <a:xfrm>
            <a:off x="6871397" y="4999950"/>
            <a:ext cx="32563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3 – Первая вычислительная машина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0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0658"/>
            <a:ext cx="8421688" cy="8843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ПАРАЛЛЕЛЬНЫХ ВЫЧИСЛЕНИЙ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041-B0FB-46C5-B9D1-FEF098EE17F6}"/>
              </a:ext>
            </a:extLst>
          </p:cNvPr>
          <p:cNvSpPr txBox="1"/>
          <p:nvPr/>
        </p:nvSpPr>
        <p:spPr>
          <a:xfrm>
            <a:off x="6413768" y="2594132"/>
            <a:ext cx="520772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параллельных вычислений: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производительности.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Решение сложных задач.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Эффективное использование ресурсов.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433088-189B-46DD-878C-CF5A89669F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3296" y="2286090"/>
            <a:ext cx="4226560" cy="2581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D10CD-0115-42D8-B0A6-840C1F06784C}"/>
              </a:ext>
            </a:extLst>
          </p:cNvPr>
          <p:cNvSpPr txBox="1"/>
          <p:nvPr/>
        </p:nvSpPr>
        <p:spPr>
          <a:xfrm>
            <a:off x="2018710" y="4916723"/>
            <a:ext cx="31357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4 – Диаграмма использования параллельных вычислений, в разных сферах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9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60658"/>
            <a:ext cx="8421688" cy="884372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ПАРАЛЛЕЛЬНЫХ ВЫЧИСЛЕНИЙ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6E041-B0FB-46C5-B9D1-FEF098EE17F6}"/>
              </a:ext>
            </a:extLst>
          </p:cNvPr>
          <p:cNvSpPr txBox="1"/>
          <p:nvPr/>
        </p:nvSpPr>
        <p:spPr>
          <a:xfrm>
            <a:off x="1110247" y="2735248"/>
            <a:ext cx="520772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 параллельных вычислений: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Сложность программирования.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Проблемы синхронизации.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Затраты на обеспечение параллелизма.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C29A32-6927-4943-A194-C4BDB40215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67231" y="1342146"/>
            <a:ext cx="2108691" cy="20868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9D035B-05B3-437D-88BC-E947B5A442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39160" y="3577559"/>
            <a:ext cx="4181390" cy="23099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759154-F4BC-47F7-A6EE-584893315810}"/>
              </a:ext>
            </a:extLst>
          </p:cNvPr>
          <p:cNvSpPr txBox="1"/>
          <p:nvPr/>
        </p:nvSpPr>
        <p:spPr>
          <a:xfrm>
            <a:off x="8210049" y="3280441"/>
            <a:ext cx="19686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5 – Гонки данных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13A1F-7804-4909-AA9D-1BF3F9E5110D}"/>
              </a:ext>
            </a:extLst>
          </p:cNvPr>
          <p:cNvSpPr txBox="1"/>
          <p:nvPr/>
        </p:nvSpPr>
        <p:spPr>
          <a:xfrm>
            <a:off x="7653057" y="5912976"/>
            <a:ext cx="2737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6 – Взаимное блокирование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5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Последовательных ВЫЧИСЛЕНИЙ</a:t>
            </a:r>
          </a:p>
        </p:txBody>
      </p:sp>
      <p:pic>
        <p:nvPicPr>
          <p:cNvPr id="52" name="Рисунок 51" descr="Is Node.js Single-Threaded or Multi-Threaded? and Why? - DEV Community">
            <a:extLst>
              <a:ext uri="{FF2B5EF4-FFF2-40B4-BE49-F238E27FC236}">
                <a16:creationId xmlns:a16="http://schemas.microsoft.com/office/drawing/2014/main" id="{F292333C-A10F-4EC5-9DFE-C44BA8D5DE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984" y="2638652"/>
            <a:ext cx="3578860" cy="20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AA1A084-561B-47D4-BAA6-B3FE570244FF}"/>
              </a:ext>
            </a:extLst>
          </p:cNvPr>
          <p:cNvSpPr txBox="1"/>
          <p:nvPr/>
        </p:nvSpPr>
        <p:spPr>
          <a:xfrm>
            <a:off x="2011480" y="2862479"/>
            <a:ext cx="35788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50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Последовательные вычисления представляют собой традиционный подход к обработке данных, при котором инструкции выполняются последовательно, одна за другой, в строгом порядке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25FD5-E6FE-4198-B1F4-E4D1DDDAE37A}"/>
              </a:ext>
            </a:extLst>
          </p:cNvPr>
          <p:cNvSpPr txBox="1"/>
          <p:nvPr/>
        </p:nvSpPr>
        <p:spPr>
          <a:xfrm>
            <a:off x="6532914" y="4176546"/>
            <a:ext cx="43151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7 – Пример работы последовательных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Последовательных ВЫЧИСЛЕНИЙ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1A084-561B-47D4-BAA6-B3FE570244FF}"/>
              </a:ext>
            </a:extLst>
          </p:cNvPr>
          <p:cNvSpPr txBox="1"/>
          <p:nvPr/>
        </p:nvSpPr>
        <p:spPr>
          <a:xfrm>
            <a:off x="5913483" y="2698634"/>
            <a:ext cx="559054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последовательных вычислений: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разработки программ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Надежность выполнения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Легкость отладки.</a:t>
            </a:r>
          </a:p>
        </p:txBody>
      </p:sp>
      <p:pic>
        <p:nvPicPr>
          <p:cNvPr id="2050" name="Picture 2" descr="Последовательность – Бесплатные иконки: бизнес и финансы">
            <a:extLst>
              <a:ext uri="{FF2B5EF4-FFF2-40B4-BE49-F238E27FC236}">
                <a16:creationId xmlns:a16="http://schemas.microsoft.com/office/drawing/2014/main" id="{D057C2FC-C39A-4676-A4A4-99662D4D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98" y="2119446"/>
            <a:ext cx="2862943" cy="28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BAD04-900D-4BE3-AAA3-AB4F035D41FE}"/>
              </a:ext>
            </a:extLst>
          </p:cNvPr>
          <p:cNvSpPr txBox="1"/>
          <p:nvPr/>
        </p:nvSpPr>
        <p:spPr>
          <a:xfrm>
            <a:off x="1261161" y="5215637"/>
            <a:ext cx="4189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8 – Пример работы последовательных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5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0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ПРЕИМУЩЕСТВА И ОГРАНИЧЕНИЯ Последовательных ВЫЧИСЛЕНИЙ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A1A084-561B-47D4-BAA6-B3FE570244FF}"/>
              </a:ext>
            </a:extLst>
          </p:cNvPr>
          <p:cNvSpPr txBox="1"/>
          <p:nvPr/>
        </p:nvSpPr>
        <p:spPr>
          <a:xfrm>
            <a:off x="1297940" y="2594132"/>
            <a:ext cx="559054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последовательных вычислений: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Ограниченная производительность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Неэффективное использование ресурсов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62992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Невозможность эффективного решения некоторых задач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Паттерны проектирования. Шаблоны параллельного программирования">
            <a:extLst>
              <a:ext uri="{FF2B5EF4-FFF2-40B4-BE49-F238E27FC236}">
                <a16:creationId xmlns:a16="http://schemas.microsoft.com/office/drawing/2014/main" id="{2295B3C2-E0E0-494C-9AF4-E02E4ED4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72" y="2215345"/>
            <a:ext cx="4722221" cy="242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98805-FF93-4495-97AD-DD3971401413}"/>
              </a:ext>
            </a:extLst>
          </p:cNvPr>
          <p:cNvSpPr txBox="1"/>
          <p:nvPr/>
        </p:nvSpPr>
        <p:spPr>
          <a:xfrm>
            <a:off x="7349989" y="4906879"/>
            <a:ext cx="41891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spc="50" dirty="0">
                <a:latin typeface="Arial" panose="020B0604020202020204" pitchFamily="34" charset="0"/>
                <a:cs typeface="Arial" panose="020B0604020202020204" pitchFamily="34" charset="0"/>
              </a:rPr>
              <a:t>Рисунок 9 – Пример работы последовательных вычислений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964013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9E6DF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4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9E6DF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449</Words>
  <Application>Microsoft Office PowerPoint</Application>
  <PresentationFormat>Широкоэкранный</PresentationFormat>
  <Paragraphs>57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Tenorite</vt:lpstr>
      <vt:lpstr>Times New Roman</vt:lpstr>
      <vt:lpstr>Одиночная линия</vt:lpstr>
      <vt:lpstr>Презентация на тему «Преимущества и ограничения параллельных вычислений в сравнении с последовательными»</vt:lpstr>
      <vt:lpstr>Введение</vt:lpstr>
      <vt:lpstr>ПРЕИМУЩЕСТВА И ОГРАНИЧЕНИЯ ПАРАЛЛЕЛЬНЫХ ВЫЧИСЛЕНИЙ</vt:lpstr>
      <vt:lpstr>ПРЕИМУЩЕСТВА И ОГРАНИЧЕНИЯ ПАРАЛЛЕЛЬНЫХ ВЫЧИСЛЕНИЙ</vt:lpstr>
      <vt:lpstr>ПРЕИМУЩЕСТВА И ОГРАНИЧЕНИЯ ПАРАЛЛЕЛЬНЫХ ВЫЧИСЛЕНИЙ</vt:lpstr>
      <vt:lpstr>ПРЕИМУЩЕСТВА И ОГРАНИЧЕНИЯ ПАРАЛЛЕЛЬНЫХ ВЫЧИСЛЕНИЙ</vt:lpstr>
      <vt:lpstr>ПРЕИМУЩЕСТВА И ОГРАНИЧЕНИЯ Последовательных ВЫЧИСЛЕНИЙ</vt:lpstr>
      <vt:lpstr>ПРЕИМУЩЕСТВА И ОГРАНИЧЕНИЯ Последовательных ВЫЧИСЛЕНИЙ</vt:lpstr>
      <vt:lpstr>ПРЕИМУЩЕСТВА И ОГРАНИЧЕНИЯ Последовательных ВЫЧИСЛЕНИЙ</vt:lpstr>
      <vt:lpstr>Сравнение Последовательных и параллельных ВЫЧИСЛЕНИЙ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«Преимущества и ограничения параллельных вычислений в сравнении с последовательными»</dc:title>
  <dc:creator>Евгений Пилипенко</dc:creator>
  <cp:lastModifiedBy>Евгений Пилипенко</cp:lastModifiedBy>
  <cp:revision>7</cp:revision>
  <dcterms:created xsi:type="dcterms:W3CDTF">2023-12-08T09:39:49Z</dcterms:created>
  <dcterms:modified xsi:type="dcterms:W3CDTF">2023-12-08T16:11:42Z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