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5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 type="screen4x3"/>
  <p:notesSz cx="6834188" cy="9979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Lyons" initials="JL" lastIdx="1" clrIdx="0">
    <p:extLst>
      <p:ext uri="{19B8F6BF-5375-455C-9EA6-DF929625EA0E}">
        <p15:presenceInfo xmlns:p15="http://schemas.microsoft.com/office/powerpoint/2012/main" userId="S::jack.lyons@openapp.ie::dca48903-1578-40ca-9582-dc18ca3b2c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10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86BDB91-F250-423D-95A6-AE234EFDCD8D}" type="slidenum">
              <a:rPr lang="en-IE" sz="1400" b="0" strike="noStrike" spc="-1">
                <a:latin typeface="Times New Roman"/>
              </a:rPr>
              <a:t>‹#›</a:t>
            </a:fld>
            <a:endParaRPr lang="en-I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7713"/>
            <a:ext cx="4987925" cy="374015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3280" y="4740120"/>
            <a:ext cx="5464440" cy="4487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E" sz="2000" b="0" strike="noStrike" spc="-1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71080" y="9478440"/>
            <a:ext cx="295848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42EC40-0CDB-4A8A-9B5B-5BE3EC4F00D2}" type="slidenum">
              <a:rPr lang="en-I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7713"/>
            <a:ext cx="4987925" cy="374015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3280" y="4740120"/>
            <a:ext cx="5464440" cy="4487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E" sz="20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71080" y="9478440"/>
            <a:ext cx="295848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5BE4FE-BB27-4551-A014-620B357FD9E9}" type="slidenum">
              <a:rPr lang="en-I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dtf.healthatlasireland.ie/pinzon/dashboard/" TargetMode="Externa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403560"/>
            <a:ext cx="7769520" cy="31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National</a:t>
            </a:r>
            <a:br>
              <a:rPr dirty="0"/>
            </a:b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Acute Hospital Review</a:t>
            </a:r>
            <a:br>
              <a:rPr dirty="0"/>
            </a:b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371600" y="391428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E" sz="3200" spc="-1" dirty="0">
                <a:solidFill>
                  <a:srgbClr val="8B8B8B"/>
                </a:solidFill>
                <a:latin typeface="Calibri"/>
                <a:ea typeface="DejaVu Sans"/>
              </a:rPr>
              <a:t>January 2023</a:t>
            </a:r>
            <a:endParaRPr lang="en-I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75685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by Age – Group Detail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276041B-F462-456E-93E3-1475E1476D9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E91A1-B879-2353-D37D-286BFB0B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063196"/>
            <a:ext cx="8312727" cy="4979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15620" y="134211"/>
            <a:ext cx="8312400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Month &amp; YTD</a:t>
            </a:r>
            <a:r>
              <a:rPr lang="en-IE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Ages: All)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876720" y="644076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2B7197F-F66E-4400-8E1A-5595162C3285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7DB624-476D-8E39-1E5A-CDEB41A58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96618"/>
              </p:ext>
            </p:extLst>
          </p:nvPr>
        </p:nvGraphicFramePr>
        <p:xfrm>
          <a:off x="404018" y="1187418"/>
          <a:ext cx="8335959" cy="4811782"/>
        </p:xfrm>
        <a:graphic>
          <a:graphicData uri="http://schemas.openxmlformats.org/drawingml/2006/table">
            <a:tbl>
              <a:tblPr/>
              <a:tblGrid>
                <a:gridCol w="2587940">
                  <a:extLst>
                    <a:ext uri="{9D8B030D-6E8A-4147-A177-3AD203B41FA5}">
                      <a16:colId xmlns:a16="http://schemas.microsoft.com/office/drawing/2014/main" val="2552754410"/>
                    </a:ext>
                  </a:extLst>
                </a:gridCol>
                <a:gridCol w="1077755">
                  <a:extLst>
                    <a:ext uri="{9D8B030D-6E8A-4147-A177-3AD203B41FA5}">
                      <a16:colId xmlns:a16="http://schemas.microsoft.com/office/drawing/2014/main" val="3949350384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4286592717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845507395"/>
                    </a:ext>
                  </a:extLst>
                </a:gridCol>
                <a:gridCol w="179626">
                  <a:extLst>
                    <a:ext uri="{9D8B030D-6E8A-4147-A177-3AD203B41FA5}">
                      <a16:colId xmlns:a16="http://schemas.microsoft.com/office/drawing/2014/main" val="3491221088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104139683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3709290121"/>
                    </a:ext>
                  </a:extLst>
                </a:gridCol>
                <a:gridCol w="179626">
                  <a:extLst>
                    <a:ext uri="{9D8B030D-6E8A-4147-A177-3AD203B41FA5}">
                      <a16:colId xmlns:a16="http://schemas.microsoft.com/office/drawing/2014/main" val="4030867750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2379877413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1682324333"/>
                    </a:ext>
                  </a:extLst>
                </a:gridCol>
              </a:tblGrid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Attendances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26206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9800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82772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Children's Health Ireland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Crumlin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3,135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3,135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3,010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3,010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74356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Paed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2,563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2,563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2,403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2,403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680076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Temple Street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3,438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3,438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3,691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3,691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-6.9%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-6.9%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52211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Dublin Midlands Hospitals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Naas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2,409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2,409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2,267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2,267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54976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Portlaoise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3,330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3,330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3,072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3,072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69567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James's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4,259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4,259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4,135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4,135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9210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Adult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4,102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4,102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4,177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4,177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93550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Tullamore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2,985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2,985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3,002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3,002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-0.6%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-0.6%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99148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Ireland East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Mater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7,692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7,692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7,321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7,321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987142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Mullingar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3,554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3,554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3,182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3,182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64765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Navan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1,837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1,837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2,008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2,008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9264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Luke's Kilkenny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3,567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3,567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3,385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3,385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77774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Vincent's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4,661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4,661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5,234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5,234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-10.9%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-10.9%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02062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Wexford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3,811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3,811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3,555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3,555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3670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4,933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4,933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5,180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5,180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-4.8%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-4.8%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350472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2,819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2,819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2,889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2,889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75797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4,062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4,062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4,025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4,025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28189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5,391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5,391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5,454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5,454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7129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Saolta Healthcare University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Galway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5,729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5,729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5,574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5,574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92012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Letterkenny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3,897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3,897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3,506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3,506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019071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Mayo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2,929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2,929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2,862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2,862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057643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Portiuncula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2,333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2,333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2,121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2,121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37986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Sligo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3,369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3,369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3,359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3,359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353745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South/South West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CUH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5,526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5,526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5,762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5,762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-4.1%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-4.1%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0658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Kerry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3,099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3,099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2,728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2,728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7865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Mercy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2,531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2,531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3,135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3,135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-19.3%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-19.3%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11305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 Tipp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2,573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2,573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2,484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2,484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0088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Waterford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5,120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5,120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4,633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4,633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36112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University of Limerick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Limerick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5,572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5,572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6,612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6,612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-15.7%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-15.7%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5564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05843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National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111,226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111,226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110,766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110,766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+0.4%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8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97408" y="156940"/>
            <a:ext cx="8329745" cy="82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Month &amp; YTD (Ages: 0-15)</a:t>
            </a:r>
            <a:endParaRPr lang="en-IE" sz="36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AA78D9E-B8D5-4A99-9979-1A19B56F39D6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A2EAC0-9967-2277-E2B5-C7FFE9D02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45933"/>
              </p:ext>
            </p:extLst>
          </p:nvPr>
        </p:nvGraphicFramePr>
        <p:xfrm>
          <a:off x="277715" y="1187404"/>
          <a:ext cx="8588574" cy="4811829"/>
        </p:xfrm>
        <a:graphic>
          <a:graphicData uri="http://schemas.openxmlformats.org/drawingml/2006/table">
            <a:tbl>
              <a:tblPr/>
              <a:tblGrid>
                <a:gridCol w="2666364">
                  <a:extLst>
                    <a:ext uri="{9D8B030D-6E8A-4147-A177-3AD203B41FA5}">
                      <a16:colId xmlns:a16="http://schemas.microsoft.com/office/drawing/2014/main" val="1294207938"/>
                    </a:ext>
                  </a:extLst>
                </a:gridCol>
                <a:gridCol w="1110414">
                  <a:extLst>
                    <a:ext uri="{9D8B030D-6E8A-4147-A177-3AD203B41FA5}">
                      <a16:colId xmlns:a16="http://schemas.microsoft.com/office/drawing/2014/main" val="1494144875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650922934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1257445679"/>
                    </a:ext>
                  </a:extLst>
                </a:gridCol>
                <a:gridCol w="185070">
                  <a:extLst>
                    <a:ext uri="{9D8B030D-6E8A-4147-A177-3AD203B41FA5}">
                      <a16:colId xmlns:a16="http://schemas.microsoft.com/office/drawing/2014/main" val="1533351226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1713451834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3713748403"/>
                    </a:ext>
                  </a:extLst>
                </a:gridCol>
                <a:gridCol w="185070">
                  <a:extLst>
                    <a:ext uri="{9D8B030D-6E8A-4147-A177-3AD203B41FA5}">
                      <a16:colId xmlns:a16="http://schemas.microsoft.com/office/drawing/2014/main" val="2899414285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72741084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2598239050"/>
                    </a:ext>
                  </a:extLst>
                </a:gridCol>
              </a:tblGrid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Attendances (Ages:0-15)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754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6181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3017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Children's Health Ireland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Crumlin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3,117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3,117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3,008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3,008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+3.6%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+3.6%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649039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Paed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2,559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2,559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2,403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2,403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135329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Temple Street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3,419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3,419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3,690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3,690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-7.3%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-7.3%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761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Dublin Midlands Hospitals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Naas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-21.1%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-21.1%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863636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Portlaoise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1,069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1,069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74340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James's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081267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Tullamore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296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296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329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329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6249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Ireland East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Mater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+300%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+300%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231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Mullingar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831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831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7167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Navan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+37.5%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+37.5%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61988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Luke's Kilkenny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877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877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740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740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+18.5%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+18.5%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32670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Vincent's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28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28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+47.4%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+47.4%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569154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Wexford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898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898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782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782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81417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578078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610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610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64522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6161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1,436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1,436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1,357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1,357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1997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Saolta Healthcare University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Galway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1,302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1,302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1,118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1,118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550809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Letterkenny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662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662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488766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Mayo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639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639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881386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Portiuncula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652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652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+24.7%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+24.7%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76853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Sligo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603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603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31908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South/South West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CUH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1,230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1,230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1,144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1,144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19324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Kerry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579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579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510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510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11683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Mercy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404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404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-19.4%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-19.4%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94236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 Tipp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472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472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+24.4%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+24.4%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59298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Waterford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971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971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+33.4%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+33.4%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23972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University of Limerick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Limerick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1,270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1,270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1,381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1,381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96126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69418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National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24,239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24,239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22,826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22,826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135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97408" y="116541"/>
            <a:ext cx="8329745" cy="8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Month &amp; YTD (Ages: 75+)</a:t>
            </a:r>
            <a:endParaRPr lang="en-IE" sz="36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450BD22-1CF8-4A40-8BC3-F806F2A71615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65EF51-A47A-D13D-3995-6E61BF45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76769"/>
              </p:ext>
            </p:extLst>
          </p:nvPr>
        </p:nvGraphicFramePr>
        <p:xfrm>
          <a:off x="546108" y="1391441"/>
          <a:ext cx="8051786" cy="4501280"/>
        </p:xfrm>
        <a:graphic>
          <a:graphicData uri="http://schemas.openxmlformats.org/drawingml/2006/table">
            <a:tbl>
              <a:tblPr/>
              <a:tblGrid>
                <a:gridCol w="2499715">
                  <a:extLst>
                    <a:ext uri="{9D8B030D-6E8A-4147-A177-3AD203B41FA5}">
                      <a16:colId xmlns:a16="http://schemas.microsoft.com/office/drawing/2014/main" val="962311179"/>
                    </a:ext>
                  </a:extLst>
                </a:gridCol>
                <a:gridCol w="1041013">
                  <a:extLst>
                    <a:ext uri="{9D8B030D-6E8A-4147-A177-3AD203B41FA5}">
                      <a16:colId xmlns:a16="http://schemas.microsoft.com/office/drawing/2014/main" val="2022249881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1233165574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4068400035"/>
                    </a:ext>
                  </a:extLst>
                </a:gridCol>
                <a:gridCol w="173502">
                  <a:extLst>
                    <a:ext uri="{9D8B030D-6E8A-4147-A177-3AD203B41FA5}">
                      <a16:colId xmlns:a16="http://schemas.microsoft.com/office/drawing/2014/main" val="2455124146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1815577427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3325055851"/>
                    </a:ext>
                  </a:extLst>
                </a:gridCol>
                <a:gridCol w="173502">
                  <a:extLst>
                    <a:ext uri="{9D8B030D-6E8A-4147-A177-3AD203B41FA5}">
                      <a16:colId xmlns:a16="http://schemas.microsoft.com/office/drawing/2014/main" val="3425525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2461461415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1151312304"/>
                    </a:ext>
                  </a:extLst>
                </a:gridCol>
              </a:tblGrid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Attendances (Ages:75+)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14359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565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4695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Children's Health Ireland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Temple Street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746945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Dublin Midlands Hospitals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Naas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349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349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+20.9%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+20.9%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3697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Portlaoise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313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313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276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276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+13.4%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+13.4%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14177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James's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776282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Adult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481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481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454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454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38380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Tullamore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497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497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15185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Ireland East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Mater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932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932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-7.3%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-7.3%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195342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Mullingar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484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484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392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392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+23.5%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+23.5%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3736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Navan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297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297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282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282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66434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Luke's Kilkenny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445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445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089137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Vincent's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1,152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1,152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139896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Wexford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589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28157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981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981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898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898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69584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413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413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413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413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929897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363907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719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719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655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655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08309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Saolta Healthcare University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Galway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776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776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65126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Letterkenny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606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606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91183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Mayo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531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531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4925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Portiuncula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339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339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271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271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+25.1%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+25.1%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27406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Sligo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514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514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-7.6%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-7.6%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92738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South/South West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CUH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882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882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844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844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11535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Kerry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399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399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+27.6%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+27.6%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203348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Mercy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340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340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344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344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3038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 Tipp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47360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Waterford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757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757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5467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University of Limerick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Limerick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809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809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917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917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-11.8%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-11.8%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361007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09926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National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15,423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15,423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14,557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14,557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107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-19080" y="0"/>
            <a:ext cx="916272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Admissions Month &amp; YTD (Ages: All)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11F67B1-85CA-4BC1-8D27-D66A748F1564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BA7F35-51E4-5BC6-FC61-ECF369BD5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75091"/>
              </p:ext>
            </p:extLst>
          </p:nvPr>
        </p:nvGraphicFramePr>
        <p:xfrm>
          <a:off x="404018" y="1187418"/>
          <a:ext cx="8335959" cy="4811782"/>
        </p:xfrm>
        <a:graphic>
          <a:graphicData uri="http://schemas.openxmlformats.org/drawingml/2006/table">
            <a:tbl>
              <a:tblPr/>
              <a:tblGrid>
                <a:gridCol w="2587940">
                  <a:extLst>
                    <a:ext uri="{9D8B030D-6E8A-4147-A177-3AD203B41FA5}">
                      <a16:colId xmlns:a16="http://schemas.microsoft.com/office/drawing/2014/main" val="1193688279"/>
                    </a:ext>
                  </a:extLst>
                </a:gridCol>
                <a:gridCol w="1077755">
                  <a:extLst>
                    <a:ext uri="{9D8B030D-6E8A-4147-A177-3AD203B41FA5}">
                      <a16:colId xmlns:a16="http://schemas.microsoft.com/office/drawing/2014/main" val="1288945995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3120450472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3732526425"/>
                    </a:ext>
                  </a:extLst>
                </a:gridCol>
                <a:gridCol w="179626">
                  <a:extLst>
                    <a:ext uri="{9D8B030D-6E8A-4147-A177-3AD203B41FA5}">
                      <a16:colId xmlns:a16="http://schemas.microsoft.com/office/drawing/2014/main" val="4013405742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1512538703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2348697388"/>
                    </a:ext>
                  </a:extLst>
                </a:gridCol>
                <a:gridCol w="179626">
                  <a:extLst>
                    <a:ext uri="{9D8B030D-6E8A-4147-A177-3AD203B41FA5}">
                      <a16:colId xmlns:a16="http://schemas.microsoft.com/office/drawing/2014/main" val="300298999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952968413"/>
                    </a:ext>
                  </a:extLst>
                </a:gridCol>
                <a:gridCol w="718502">
                  <a:extLst>
                    <a:ext uri="{9D8B030D-6E8A-4147-A177-3AD203B41FA5}">
                      <a16:colId xmlns:a16="http://schemas.microsoft.com/office/drawing/2014/main" val="2618355707"/>
                    </a:ext>
                  </a:extLst>
                </a:gridCol>
              </a:tblGrid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Admissions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21053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13072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10141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Children's Health Ireland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Crumlin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554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+31.9%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+31.9%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2991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Paed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224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224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452079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Temple Street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422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265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265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+59.2%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+59.2%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46866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Dublin Midlands Hospitals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Naas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779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779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567301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Portlaoise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98181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James's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1,222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1,222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1,080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1,080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0199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Adult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1,370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1,370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1,181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1,181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247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Tullamore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860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860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678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678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+26.8%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+26.8%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6889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Ireland East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Mater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1,438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1,438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207282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Mullingar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879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879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689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+27.6%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+27.6%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22198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Navan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375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375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338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338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1434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Luke's Kilkenny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1,301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1,301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797883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Vincent's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1,201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1,201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1,277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1,277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643623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Wexford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983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983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49872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1,450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1,450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1,435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8357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925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925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642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642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+44.1%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+44.1%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15741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1,137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1,137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1,168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1,168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06479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2,028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2,028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1,848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1,848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+9.7%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92736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Saolta Healthcare University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Galway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1,509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1,509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-0.8%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-0.8%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17569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Letterkenny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1,691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1,691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1,512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1,512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0067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Mayo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1,221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1,057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1,057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251058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Portiuncula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814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814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593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593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+37.3%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+37.3%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403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Sligo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901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8619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South/South West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CUH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1,352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1,352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1,539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1,539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-12.2%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-12.2%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87525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Kerry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906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758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758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+19.5%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+19.5%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54847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Mercy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577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577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+14.3%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59646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 Tipp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918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918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836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836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22453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Waterford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1,126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1,126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1,062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04440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University of Limerick Hospital Group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Limerick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2,133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2,133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2,195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2,195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-2.8%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5919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02394"/>
                  </a:ext>
                </a:extLst>
              </a:tr>
              <a:tr h="14152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National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31,399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31,399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28,807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28,807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+9%</a:t>
                      </a:r>
                    </a:p>
                  </a:txBody>
                  <a:tcPr marL="3992" marR="3992" marT="36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995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-36000"/>
            <a:ext cx="9143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Admissions Month &amp; YTD (Ages: 0-15)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3EDDA4E-E342-4604-A6B2-BC840D5A21E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4C8AC0-67E1-2F50-F0E9-14AB0BA11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26568"/>
              </p:ext>
            </p:extLst>
          </p:nvPr>
        </p:nvGraphicFramePr>
        <p:xfrm>
          <a:off x="277715" y="1187404"/>
          <a:ext cx="8588574" cy="4811829"/>
        </p:xfrm>
        <a:graphic>
          <a:graphicData uri="http://schemas.openxmlformats.org/drawingml/2006/table">
            <a:tbl>
              <a:tblPr/>
              <a:tblGrid>
                <a:gridCol w="2666364">
                  <a:extLst>
                    <a:ext uri="{9D8B030D-6E8A-4147-A177-3AD203B41FA5}">
                      <a16:colId xmlns:a16="http://schemas.microsoft.com/office/drawing/2014/main" val="1229608584"/>
                    </a:ext>
                  </a:extLst>
                </a:gridCol>
                <a:gridCol w="1110414">
                  <a:extLst>
                    <a:ext uri="{9D8B030D-6E8A-4147-A177-3AD203B41FA5}">
                      <a16:colId xmlns:a16="http://schemas.microsoft.com/office/drawing/2014/main" val="2696830779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4177811387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3551381417"/>
                    </a:ext>
                  </a:extLst>
                </a:gridCol>
                <a:gridCol w="185070">
                  <a:extLst>
                    <a:ext uri="{9D8B030D-6E8A-4147-A177-3AD203B41FA5}">
                      <a16:colId xmlns:a16="http://schemas.microsoft.com/office/drawing/2014/main" val="1480266515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2688622202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1754113847"/>
                    </a:ext>
                  </a:extLst>
                </a:gridCol>
                <a:gridCol w="185070">
                  <a:extLst>
                    <a:ext uri="{9D8B030D-6E8A-4147-A177-3AD203B41FA5}">
                      <a16:colId xmlns:a16="http://schemas.microsoft.com/office/drawing/2014/main" val="2206860872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3462284314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2862358913"/>
                    </a:ext>
                  </a:extLst>
                </a:gridCol>
              </a:tblGrid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Admissions (Ages:0-15)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9355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80831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7518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Children's Health Ireland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Crumlin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548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548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420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420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+30.5%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+30.5%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25502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Paed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224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224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45917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Temple Street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+58.3%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+58.3%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41548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Dublin Midlands Hospitals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Naas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8914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Portlaoise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135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135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154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154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-12.3%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-12.3%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99254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James's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00317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Tullamore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18227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Ireland East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Mater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6185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Mullingar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134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134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+39.6%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+39.6%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810754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Navan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028917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Luke's Kilkenny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+49.4%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+49.4%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75709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Vincent's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91226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Wexford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130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130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04299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7526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63977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66913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202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202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13948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Saolta Healthcare University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Galway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208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208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169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+23.1%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+23.1%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9503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Letterkenny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371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371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+45.5%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+45.5%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879165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Mayo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313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313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324218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Portiuncula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194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194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+104.2%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+104.2%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2353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Sligo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125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125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+11.6%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+11.6%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882049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South/South West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CUH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223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+12.1%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93333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Kerry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187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187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160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+16.9%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+16.9%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53528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Mercy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65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30894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 Tipp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199102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Waterford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94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71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+32.4%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+32.4%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55201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University of Limerick Hospital Group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Limerick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368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368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362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362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+1.7%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908846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568160"/>
                  </a:ext>
                </a:extLst>
              </a:tr>
              <a:tr h="145813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National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4,396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4,396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3,546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3,546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+24%</a:t>
                      </a:r>
                    </a:p>
                  </a:txBody>
                  <a:tcPr marL="4113" marR="4113" marT="37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54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-19080" y="-6120"/>
            <a:ext cx="9162720" cy="86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Admissions Month &amp; YTD (Ages:75+)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940800" y="640548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C8BB49A-94F4-456F-9252-B8A523562E0F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755D75-794E-A8F8-D777-91073C857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6147"/>
              </p:ext>
            </p:extLst>
          </p:nvPr>
        </p:nvGraphicFramePr>
        <p:xfrm>
          <a:off x="546108" y="1391441"/>
          <a:ext cx="8051786" cy="4501280"/>
        </p:xfrm>
        <a:graphic>
          <a:graphicData uri="http://schemas.openxmlformats.org/drawingml/2006/table">
            <a:tbl>
              <a:tblPr/>
              <a:tblGrid>
                <a:gridCol w="2499715">
                  <a:extLst>
                    <a:ext uri="{9D8B030D-6E8A-4147-A177-3AD203B41FA5}">
                      <a16:colId xmlns:a16="http://schemas.microsoft.com/office/drawing/2014/main" val="934737824"/>
                    </a:ext>
                  </a:extLst>
                </a:gridCol>
                <a:gridCol w="1041013">
                  <a:extLst>
                    <a:ext uri="{9D8B030D-6E8A-4147-A177-3AD203B41FA5}">
                      <a16:colId xmlns:a16="http://schemas.microsoft.com/office/drawing/2014/main" val="4015530749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3236892292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798526355"/>
                    </a:ext>
                  </a:extLst>
                </a:gridCol>
                <a:gridCol w="173502">
                  <a:extLst>
                    <a:ext uri="{9D8B030D-6E8A-4147-A177-3AD203B41FA5}">
                      <a16:colId xmlns:a16="http://schemas.microsoft.com/office/drawing/2014/main" val="3283706297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820525881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2873150288"/>
                    </a:ext>
                  </a:extLst>
                </a:gridCol>
                <a:gridCol w="173502">
                  <a:extLst>
                    <a:ext uri="{9D8B030D-6E8A-4147-A177-3AD203B41FA5}">
                      <a16:colId xmlns:a16="http://schemas.microsoft.com/office/drawing/2014/main" val="740810244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1327269533"/>
                    </a:ext>
                  </a:extLst>
                </a:gridCol>
                <a:gridCol w="694009">
                  <a:extLst>
                    <a:ext uri="{9D8B030D-6E8A-4147-A177-3AD203B41FA5}">
                      <a16:colId xmlns:a16="http://schemas.microsoft.com/office/drawing/2014/main" val="673070947"/>
                    </a:ext>
                  </a:extLst>
                </a:gridCol>
              </a:tblGrid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Admissions (Ages:75+)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72562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3592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45126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Children's Health Ireland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Temple Street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57966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Dublin Midlands Hospitals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Naas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236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236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930022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Portlaoise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175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175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398872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James's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393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393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328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328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+19.8%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+19.8%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31900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Adult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271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271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53678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Tullamore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323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+23.3%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+23.3%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51247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Ireland East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Mater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373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373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+7.5%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69895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Mullingar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247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247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191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191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+29.3%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022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Navan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122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122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-3.3%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234930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Luke's Kilkenny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353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353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+22.6%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+22.6%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591981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Vincent's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430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430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38454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Wexford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335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335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2132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546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546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620974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+25.1%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+25.1%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546494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+1.2%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8778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475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475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35596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Saolta Healthcare University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Galway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426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426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400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400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+6.5%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15792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Letterkenny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385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385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338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338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70819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Mayo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335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335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300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300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+11.7%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+11.7%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71110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Portiuncula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203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203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155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155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95740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Sligo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277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277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304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304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75284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South/South West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CUH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358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358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-14.1%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-14.1%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0374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Kerry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287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242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242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+18.6%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+18.6%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9309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Mercy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183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167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0179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 Tipp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291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291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+13.7%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+13.7%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096403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Waterford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396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396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388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388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+2.1%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42586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University of Limerick Hospital Group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Limerick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514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514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533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533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-3.6%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62529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6284"/>
                  </a:ext>
                </a:extLst>
              </a:tr>
              <a:tr h="137617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National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8,588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8,588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7,811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7,811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+9.9%</a:t>
                      </a:r>
                    </a:p>
                  </a:txBody>
                  <a:tcPr marL="3856" marR="3856" marT="35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378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57827"/>
            <a:ext cx="8226720" cy="777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Ranked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961618" y="64548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5898854-E280-4655-8C35-EBA6AE56BB98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4A58F-40BC-2E35-08E5-1D87076F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7" y="881833"/>
            <a:ext cx="7255585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11513" y="44390"/>
            <a:ext cx="8316655" cy="687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Departures By Admission Rate</a:t>
            </a:r>
            <a:endParaRPr lang="en-IE" sz="4000" b="0" strike="noStrike" spc="-1" dirty="0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7654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AD6D52B-3E83-4416-8083-A5467F845EE0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FEDEC-1A85-94F5-4271-5AFD1442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06" y="954137"/>
            <a:ext cx="4669386" cy="55076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71164"/>
            <a:ext cx="9144000" cy="8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Monthly Attendances By Hour of Registration</a:t>
            </a:r>
            <a:endParaRPr lang="en-IE" sz="3600" b="0" strike="noStrike" spc="-1" dirty="0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013160" y="649584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B67C73A-2429-4350-B9BE-F7E446250EDC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61448-19A1-FD95-8419-D08D1769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09778"/>
            <a:ext cx="8312727" cy="4438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Table of Contents</a:t>
            </a:r>
            <a:endParaRPr lang="en-IE" sz="4400" b="0" strike="noStrike" spc="-1">
              <a:latin typeface="Arial"/>
            </a:endParaRPr>
          </a:p>
        </p:txBody>
      </p:sp>
      <p:graphicFrame>
        <p:nvGraphicFramePr>
          <p:cNvPr id="200" name="Table 2"/>
          <p:cNvGraphicFramePr/>
          <p:nvPr/>
        </p:nvGraphicFramePr>
        <p:xfrm>
          <a:off x="457200" y="2084040"/>
          <a:ext cx="8229240" cy="3343320"/>
        </p:xfrm>
        <a:graphic>
          <a:graphicData uri="http://schemas.openxmlformats.org/drawingml/2006/table">
            <a:tbl>
              <a:tblPr/>
              <a:tblGrid>
                <a:gridCol w="678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Topic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Slide No.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Executive Summary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 Department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Attendances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Quadrant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PET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Trolleys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1" name="CustomShape 3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193ABBB-CEBF-4F60-BBB1-EB957F4A480B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15637" y="209225"/>
            <a:ext cx="8312727" cy="8556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Monthly Admissions By Hour of Departure</a:t>
            </a:r>
            <a:endParaRPr lang="en-IE" sz="3600" b="0" strike="noStrike" spc="-1" dirty="0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E95707-7AC3-442B-89D4-6D37DB296024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A8BA-B1F7-DE39-8BA1-CFFED907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09778"/>
            <a:ext cx="8312727" cy="44384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15620" y="64358"/>
            <a:ext cx="8312400" cy="74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Discharge Destination (Pie Chart)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961453" y="6454174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F01686F-4FE9-481D-B977-6721C47C32DB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0E69F-9EB5-9CC0-3AAE-2DEFF5D6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52" y="974826"/>
            <a:ext cx="6856094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76766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Discharge Destination (Table)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45EF17F-9379-447B-B3EE-C12574CD292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20AB3-657D-3FAD-F5DF-1665E329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1" y="932293"/>
            <a:ext cx="5730737" cy="57993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9520"/>
            <a:ext cx="822672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Discharge Destination (Table) - Paed</a:t>
            </a:r>
            <a:endParaRPr lang="en-IE" sz="36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688A2AF-26E2-44C7-9D4F-37476492C90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C4012-CAFD-55C8-2232-C5786002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1" y="1321887"/>
            <a:ext cx="5730737" cy="4214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53494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Discharge Destination (Table) – Adult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ECFACBD-9A6A-4110-B918-A3EC0949BDA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87D1B-88B1-31C5-877F-6DEE3D8E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1" y="885543"/>
            <a:ext cx="5730737" cy="5768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9144000" cy="897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Discharge Destination (Table) – 75+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5F38003-F070-4B78-B162-CC4E24819077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28E5D-F832-F7D2-FCF1-776DFF86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25" y="1051128"/>
            <a:ext cx="5902548" cy="53136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" y="53494"/>
            <a:ext cx="904968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Discharge Destination (Table) –Unknown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B3810FC-0B9E-4CA1-8E8E-31624D53DD4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D40AE-C4A9-9449-E281-A8580F44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1809609"/>
            <a:ext cx="6492803" cy="32387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722160" y="4406760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Quadrant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7D1FE81-69EF-4C4A-9FDC-CD1F38EB077E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Quadrant Analysis &amp; Interpretation</a:t>
            </a:r>
            <a:endParaRPr lang="en-IE" sz="4400" b="0" strike="noStrike" spc="-1">
              <a:latin typeface="Arial"/>
            </a:endParaRPr>
          </a:p>
        </p:txBody>
      </p:sp>
      <p:pic>
        <p:nvPicPr>
          <p:cNvPr id="277" name="Picture 5"/>
          <p:cNvPicPr/>
          <p:nvPr/>
        </p:nvPicPr>
        <p:blipFill>
          <a:blip r:embed="rId2"/>
          <a:stretch/>
        </p:blipFill>
        <p:spPr>
          <a:xfrm>
            <a:off x="4372200" y="1821240"/>
            <a:ext cx="4569120" cy="289260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435240" y="1417680"/>
            <a:ext cx="3750840" cy="50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“Quadrant” is a graphical two-dimensional relative analysis of the acute hospitals offering ED services, where the two dimensions are:</a:t>
            </a:r>
            <a:endParaRPr lang="en-IE" sz="3000" b="0" strike="noStrike" spc="-1">
              <a:latin typeface="Arial"/>
            </a:endParaRPr>
          </a:p>
          <a:p>
            <a:pPr marL="343080" indent="-160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Mean PET </a:t>
            </a:r>
            <a:endParaRPr lang="en-IE" sz="3000" b="0" strike="noStrike" spc="-1">
              <a:latin typeface="Arial"/>
            </a:endParaRPr>
          </a:p>
          <a:p>
            <a:pPr marL="343080" indent="-160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Normalised 8am TrolleyGAR trolley count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mean PET performance for the period in question is represented by the X-Axis. Only patients with an age &gt; 15 on registration are used in the mean PET calculation.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Y-Axis is a measure of the 8am TrolleyGAR trolley count per 100 </a:t>
            </a:r>
            <a:r>
              <a:rPr lang="en-IE" sz="3000" b="0" strike="noStrike" spc="-1">
                <a:solidFill>
                  <a:srgbClr val="FF0000"/>
                </a:solidFill>
                <a:latin typeface="Calibri"/>
                <a:ea typeface="DejaVu Sans"/>
              </a:rPr>
              <a:t>adult</a:t>
            </a: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attendees at the ED during the period. This “normalised” trolley count is suitable for hospital-to-hospital comparisons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ease of interpretation, the chart is sub-divided into four quadrants, defined by the median mean PET and the median Trolleys per 100 Adult Attendees.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 a general rule: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30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</a:t>
            </a:r>
            <a:r>
              <a:rPr lang="en-IE" sz="3000" b="0" strike="noStrike" spc="-1">
                <a:solidFill>
                  <a:srgbClr val="FF0000"/>
                </a:solidFill>
                <a:latin typeface="Calibri"/>
                <a:ea typeface="DejaVu Sans"/>
              </a:rPr>
              <a:t>mean</a:t>
            </a: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PET and Low Trolleys – GOOD</a:t>
            </a:r>
            <a:endParaRPr lang="en-IE" sz="30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 </a:t>
            </a:r>
            <a:r>
              <a:rPr lang="en-IE" sz="3000" b="0" strike="noStrike" spc="-1">
                <a:solidFill>
                  <a:srgbClr val="FF0000"/>
                </a:solidFill>
                <a:latin typeface="Calibri"/>
                <a:ea typeface="DejaVu Sans"/>
              </a:rPr>
              <a:t>mean</a:t>
            </a: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PET &amp; High Trolleys – BAD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E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graphic to the right can be used as guidance to the interpretation of each of the four quadrants.</a:t>
            </a:r>
            <a:endParaRPr lang="en-IE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E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" y="-27360"/>
            <a:ext cx="90975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Mean PET &amp; 8AM </a:t>
            </a:r>
            <a:r>
              <a:rPr lang="en-IE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TrolleyGAR</a:t>
            </a: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per 100 ED Departures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045C7DA-7A98-4C00-8D72-DADC9353975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29</a:t>
            </a:fld>
            <a:endParaRPr lang="en-IE" sz="12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AA85C-2958-4B1F-873C-86F817426221}"/>
              </a:ext>
            </a:extLst>
          </p:cNvPr>
          <p:cNvSpPr txBox="1"/>
          <p:nvPr/>
        </p:nvSpPr>
        <p:spPr>
          <a:xfrm>
            <a:off x="123064" y="6232695"/>
            <a:ext cx="734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The mean PET is calculated on the subset of records with an age greater than 15, departing in the reporting month.</a:t>
            </a:r>
            <a:endParaRPr lang="en-IE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03D17-E440-9338-6636-19177AF8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731106"/>
            <a:ext cx="8312727" cy="5395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76720" y="118080"/>
            <a:ext cx="82267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Executive Summary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332B913-5BA2-4936-918F-AECFDF72C4B5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A696C3-930D-1646-CE3D-DFED627307D0}"/>
              </a:ext>
            </a:extLst>
          </p:cNvPr>
          <p:cNvGraphicFramePr>
            <a:graphicFrameLocks noGrp="1"/>
          </p:cNvGraphicFramePr>
          <p:nvPr/>
        </p:nvGraphicFramePr>
        <p:xfrm>
          <a:off x="590550" y="2709386"/>
          <a:ext cx="7962900" cy="17678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89776187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08149586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59144472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KPI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Values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Comments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753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Monthly Attends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111,226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+ 0.4 % compared to  January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38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+ 0.4 % YTD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3170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 Hour PET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56.8 %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Prior Month:  51.1 %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5994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 Hour PET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72.9 %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Prior Month:  68.4 %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5142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PET &gt;= 24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5,932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94.7 % of all ED departures &lt; 24 hours from registration.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112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 AM Trolleys (YTD)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10,451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+ 27.5 % compared to January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288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10,451 (YTD)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+ 27.5 % compared to YTD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2033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26634"/>
            <a:ext cx="91432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Mean PET &amp; 8AM TrolleyGAR per 100 ED Admissions</a:t>
            </a:r>
            <a:endParaRPr lang="en-IE" sz="32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792778" y="6374276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B6738DC-5203-4980-92D3-2700BD88FE4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30</a:t>
            </a:fld>
            <a:endParaRPr lang="en-IE" sz="12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72136-FABF-4B29-8939-206C6EBD530F}"/>
              </a:ext>
            </a:extLst>
          </p:cNvPr>
          <p:cNvSpPr txBox="1"/>
          <p:nvPr/>
        </p:nvSpPr>
        <p:spPr>
          <a:xfrm>
            <a:off x="85471" y="6336913"/>
            <a:ext cx="767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The mean PET is calculated on the subset of records with an age greater than 15, admitted in the reporting month.</a:t>
            </a:r>
            <a:endParaRPr lang="en-IE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C8E7E-B939-C2AC-8D1B-145F4348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854639"/>
            <a:ext cx="8312727" cy="52727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51138" y="4477780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PET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1E5B673-DD73-440B-ADE1-F16B1E2A2337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31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0880"/>
            <a:ext cx="822672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Average PET by Hospital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7013160" y="649584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D941FF7-CDFA-44ED-8A45-53466AC2E7D3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32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D649E-C3DD-2372-CB3D-EE28336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871463"/>
            <a:ext cx="8312727" cy="51150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55050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Performance to 6 and 9 Hour PET 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931800" y="653184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AAF5E98-AA5A-4BDD-894B-363BEA7D179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33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86374-DE51-2B75-4BEF-961F4EBC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968930"/>
            <a:ext cx="8312727" cy="49201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55047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PET Distribution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8830AD3-7565-42F4-A591-82E0DE6A8F5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34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3AFC2-81D7-FCDF-AFFE-82B56033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178609"/>
            <a:ext cx="8312727" cy="450078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66808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(All) – Hospital Detail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92280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26D7230-F88B-4F51-82F1-E8CA9873A4D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64CDC-B43C-FFEE-7573-22C43863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834994"/>
            <a:ext cx="8312727" cy="54669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15637" y="97680"/>
            <a:ext cx="8312727" cy="6887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(Admitted) – Hospital Detail</a:t>
            </a:r>
            <a:endParaRPr lang="en-IE" sz="36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931800" y="647193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1955688-CAED-492A-A695-0891E102967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797FD-56C2-7E6E-EF36-D460B704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842739"/>
            <a:ext cx="8312727" cy="546698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5637" y="49028"/>
            <a:ext cx="8312727" cy="8051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(Not-Admitted) – Hospital Detail</a:t>
            </a:r>
            <a:endParaRPr lang="en-IE" sz="32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6978240" y="647193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833907A-4FBC-4E3C-8324-C8BD46B19D9F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B8B4B-776B-0DA9-076F-9E61DB40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819492"/>
            <a:ext cx="8312727" cy="546698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95608" y="53268"/>
            <a:ext cx="8329745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</a:t>
            </a:r>
            <a:br/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by Selected Patient Cohorts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6984000" y="64800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37DE25B-E9E3-41E2-877B-CA4E28A9A1C8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38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DE3CB-977D-380E-2170-FBBD6A1C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103056"/>
            <a:ext cx="8312727" cy="536480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-4320" y="45476"/>
            <a:ext cx="9148320" cy="7658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PET Greater </a:t>
            </a:r>
            <a:r>
              <a:rPr lang="en-IE" sz="4000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 24 Hours</a:t>
            </a:r>
            <a:endParaRPr lang="en-IE" sz="4000" b="0" strike="noStrike" spc="-1" dirty="0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984000" y="64800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0C22404-754F-476B-B360-9E1DC385830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39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14AB2-737F-8541-D2BB-BE79DD48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3" y="951576"/>
            <a:ext cx="4923692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33383" y="3394706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Attendances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99EA09D-43DC-4AB7-ACB0-D3E554A3CCA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12200" y="107576"/>
            <a:ext cx="8316000" cy="764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PET Greater Than 24 Hours (Ages 75+)</a:t>
            </a:r>
            <a:endParaRPr lang="en-IE" sz="3600" b="0" strike="noStrike" spc="-1" dirty="0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87924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927B02D-0A7C-4175-90F1-58FCA88633E8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40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F578A-9351-9478-A1B2-42822819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10" y="967076"/>
            <a:ext cx="5207379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722160" y="4406760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trolleys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69A4917-8243-4084-B174-613097F088CB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41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7280" y="81512"/>
            <a:ext cx="9124200" cy="987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8AM Trolley Count: Month &amp; YTD</a:t>
            </a:r>
            <a:br>
              <a:rPr dirty="0"/>
            </a:br>
            <a:r>
              <a:rPr lang="en-IE" sz="4000" spc="-1" dirty="0">
                <a:solidFill>
                  <a:srgbClr val="000000"/>
                </a:solidFill>
                <a:latin typeface="Calibri"/>
              </a:rPr>
              <a:t>2023 v 2022</a:t>
            </a:r>
            <a:endParaRPr lang="en-IE" sz="4000" b="0" strike="noStrike" spc="-1" dirty="0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010640" y="64753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E9DDC70-3124-4B52-9ACA-6560CC4B4B7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42</a:t>
            </a:fld>
            <a:endParaRPr lang="en-IE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67DCB-DC6F-46FB-9697-688F76EEFB9F}"/>
              </a:ext>
            </a:extLst>
          </p:cNvPr>
          <p:cNvSpPr txBox="1"/>
          <p:nvPr/>
        </p:nvSpPr>
        <p:spPr>
          <a:xfrm>
            <a:off x="226503" y="6259876"/>
            <a:ext cx="8254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latin typeface="Open Sans"/>
              </a:rPr>
              <a:t>Note that the month total differs from the figure posted on </a:t>
            </a:r>
            <a:r>
              <a:rPr lang="en-IE" sz="1100" dirty="0">
                <a:latin typeface="Open Sans"/>
                <a:hlinkClick r:id="rId2"/>
              </a:rPr>
              <a:t>https://edtf.healthatlasireland.ie/pinzon/dashboard/</a:t>
            </a:r>
            <a:r>
              <a:rPr lang="en-IE" sz="1100" dirty="0">
                <a:latin typeface="Open Sans"/>
              </a:rPr>
              <a:t>, this is due to the exclusion of the CHI group from this section of the report.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827A8B-A979-8EBF-EC3F-546CFC15F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34381"/>
              </p:ext>
            </p:extLst>
          </p:nvPr>
        </p:nvGraphicFramePr>
        <p:xfrm>
          <a:off x="416240" y="1406132"/>
          <a:ext cx="8311520" cy="4374348"/>
        </p:xfrm>
        <a:graphic>
          <a:graphicData uri="http://schemas.openxmlformats.org/drawingml/2006/table">
            <a:tbl>
              <a:tblPr/>
              <a:tblGrid>
                <a:gridCol w="2580351">
                  <a:extLst>
                    <a:ext uri="{9D8B030D-6E8A-4147-A177-3AD203B41FA5}">
                      <a16:colId xmlns:a16="http://schemas.microsoft.com/office/drawing/2014/main" val="1825363540"/>
                    </a:ext>
                  </a:extLst>
                </a:gridCol>
                <a:gridCol w="1074593">
                  <a:extLst>
                    <a:ext uri="{9D8B030D-6E8A-4147-A177-3AD203B41FA5}">
                      <a16:colId xmlns:a16="http://schemas.microsoft.com/office/drawing/2014/main" val="35984202"/>
                    </a:ext>
                  </a:extLst>
                </a:gridCol>
                <a:gridCol w="716396">
                  <a:extLst>
                    <a:ext uri="{9D8B030D-6E8A-4147-A177-3AD203B41FA5}">
                      <a16:colId xmlns:a16="http://schemas.microsoft.com/office/drawing/2014/main" val="1667271155"/>
                    </a:ext>
                  </a:extLst>
                </a:gridCol>
                <a:gridCol w="716396">
                  <a:extLst>
                    <a:ext uri="{9D8B030D-6E8A-4147-A177-3AD203B41FA5}">
                      <a16:colId xmlns:a16="http://schemas.microsoft.com/office/drawing/2014/main" val="1005634910"/>
                    </a:ext>
                  </a:extLst>
                </a:gridCol>
                <a:gridCol w="179100">
                  <a:extLst>
                    <a:ext uri="{9D8B030D-6E8A-4147-A177-3AD203B41FA5}">
                      <a16:colId xmlns:a16="http://schemas.microsoft.com/office/drawing/2014/main" val="1120793375"/>
                    </a:ext>
                  </a:extLst>
                </a:gridCol>
                <a:gridCol w="716396">
                  <a:extLst>
                    <a:ext uri="{9D8B030D-6E8A-4147-A177-3AD203B41FA5}">
                      <a16:colId xmlns:a16="http://schemas.microsoft.com/office/drawing/2014/main" val="790103921"/>
                    </a:ext>
                  </a:extLst>
                </a:gridCol>
                <a:gridCol w="716396">
                  <a:extLst>
                    <a:ext uri="{9D8B030D-6E8A-4147-A177-3AD203B41FA5}">
                      <a16:colId xmlns:a16="http://schemas.microsoft.com/office/drawing/2014/main" val="1116770710"/>
                    </a:ext>
                  </a:extLst>
                </a:gridCol>
                <a:gridCol w="179100">
                  <a:extLst>
                    <a:ext uri="{9D8B030D-6E8A-4147-A177-3AD203B41FA5}">
                      <a16:colId xmlns:a16="http://schemas.microsoft.com/office/drawing/2014/main" val="697467358"/>
                    </a:ext>
                  </a:extLst>
                </a:gridCol>
                <a:gridCol w="716396">
                  <a:extLst>
                    <a:ext uri="{9D8B030D-6E8A-4147-A177-3AD203B41FA5}">
                      <a16:colId xmlns:a16="http://schemas.microsoft.com/office/drawing/2014/main" val="2060358844"/>
                    </a:ext>
                  </a:extLst>
                </a:gridCol>
                <a:gridCol w="716396">
                  <a:extLst>
                    <a:ext uri="{9D8B030D-6E8A-4147-A177-3AD203B41FA5}">
                      <a16:colId xmlns:a16="http://schemas.microsoft.com/office/drawing/2014/main" val="4090162451"/>
                    </a:ext>
                  </a:extLst>
                </a:gridCol>
              </a:tblGrid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8am TrolleyGAR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582341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15049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5888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Dublin Midlands Hospitals Group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Naas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+44.9%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+44.9%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94048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Portlaoise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82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82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179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179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-54.2%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-54.2%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161819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James's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+166.2%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+166.2%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58629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Tallaght Adult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440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440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+64.5%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+64.5%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67494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Tullamore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34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34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322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322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-89.4%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-89.4%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13412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Ireland East Hospital Group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Mater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689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689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486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486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+41.8%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+41.8%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750091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Mullingar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255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255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403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403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-36.7%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-36.7%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133576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Navan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104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104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+181.1%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+181.1%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10091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Luke's Kilkenny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508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508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279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279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+82.1%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+82.1%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359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 Vincent's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516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516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+40.3%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+40.3%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41878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Wexford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386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386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232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232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+66.4%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+66.4%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18815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267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267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60000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225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225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105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105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+114.3%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+114.3%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612642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84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84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+1580%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+1580%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63704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289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289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106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106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+172.6%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+172.6%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699585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Saolta Healthcare University Hospital Group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Galway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722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980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980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-26.3%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-26.3%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65303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Letterkenny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575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575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252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+128.2%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+128.2%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691092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Mayo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495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495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552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552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-10.3%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-10.3%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133220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Portiuncula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256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256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103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103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+148.5%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+148.5%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085220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Sligo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528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528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459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459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686745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South/South West Hospital Group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CUH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813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813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554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554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+46.8%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+46.8%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596909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Kerry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567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314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314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+80.6%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+80.6%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56650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Mercy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404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404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655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655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-38.3%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-38.3%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66788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South Tipp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295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295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213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+38.5%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+38.5%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6004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Waterford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 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80246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University of Limerick Hospital Group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Limerick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358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358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450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450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-20.4%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-20.4%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14793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7614"/>
                  </a:ext>
                </a:extLst>
              </a:tr>
              <a:tr h="141108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National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10,451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10,451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8,200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8,200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+27.5%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+27.5%</a:t>
                      </a:r>
                    </a:p>
                  </a:txBody>
                  <a:tcPr marL="3980" marR="3980" marT="36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246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62884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30 Day Moving Average</a:t>
            </a:r>
            <a:br>
              <a:rPr dirty="0"/>
            </a:br>
            <a:r>
              <a:rPr lang="en-IE" sz="3200" spc="-1" dirty="0">
                <a:solidFill>
                  <a:srgbClr val="000000"/>
                </a:solidFill>
                <a:latin typeface="Calibri"/>
              </a:rPr>
              <a:t>2023 v 2022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968880" y="64764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D034A9-3E6D-47A5-93D4-924F878195A3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43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1F1D8-F7DA-C8AA-2747-A43DAA69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337519"/>
            <a:ext cx="8312727" cy="48183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867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2021 to 2023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97824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30FE670-D4AD-40CD-875E-E73A43E00DEF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44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A687F-8C73-2124-5352-6283DBBC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95672"/>
            <a:ext cx="8312727" cy="497957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-19800" y="0"/>
            <a:ext cx="916272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Monthly Trolley Count by Hospital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7010640" y="64933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3E595EE-8687-4585-AAFB-CA56CDE07A8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583CA-EAE9-16E6-12AD-4E6E9EFD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002992"/>
            <a:ext cx="8312727" cy="485201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79614"/>
            <a:ext cx="822672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% Trolley Contribution </a:t>
            </a:r>
            <a:r>
              <a:rPr lang="en-IE" sz="4400" spc="-1" dirty="0">
                <a:solidFill>
                  <a:srgbClr val="000000"/>
                </a:solidFill>
                <a:latin typeface="Calibri"/>
              </a:rPr>
              <a:t>2023 v 2022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7010640" y="64933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B55ECC4-E854-4252-B6BD-1C782747EA7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538E2-92CA-8DAC-A912-B03F3296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888930"/>
            <a:ext cx="8312727" cy="543659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0" y="76422"/>
            <a:ext cx="914292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600" spc="-1" dirty="0">
                <a:solidFill>
                  <a:srgbClr val="000000"/>
                </a:solidFill>
                <a:latin typeface="Calibri"/>
              </a:rPr>
              <a:t>2023 v 2022 Total </a:t>
            </a:r>
            <a:r>
              <a:rPr lang="en-IE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Change in YTD 8am Trolleys</a:t>
            </a:r>
            <a:endParaRPr lang="en-IE" sz="3600" b="0" strike="noStrike" spc="-1" dirty="0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10640" y="64800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D9E88CD-F6B6-48C9-9AC7-D54D6C232A8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6B097-26E0-C9F7-4AB7-271D1BA2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25655"/>
            <a:ext cx="8312727" cy="400668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22117" y="84957"/>
            <a:ext cx="8305527" cy="790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600" spc="-1" dirty="0">
                <a:solidFill>
                  <a:srgbClr val="000000"/>
                </a:solidFill>
                <a:latin typeface="Calibri"/>
              </a:rPr>
              <a:t>2023 v 2022 </a:t>
            </a:r>
            <a:r>
              <a:rPr lang="en-IE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% Change in YTD 8am Trolleys</a:t>
            </a:r>
            <a:endParaRPr lang="en-IE" sz="3600" b="0" strike="noStrike" spc="-1" dirty="0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984000" y="64800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FC79D0-94E6-4D44-A9F4-85ECC06C83C4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48</a:t>
            </a:fld>
            <a:endParaRPr lang="en-IE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67A7-A9C6-66F6-9E68-A35AB7E7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25655"/>
            <a:ext cx="8312727" cy="4006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1083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Attendances Trend</a:t>
            </a:r>
            <a:br>
              <a:rPr dirty="0"/>
            </a:br>
            <a:r>
              <a:rPr lang="en-IE" sz="4400" spc="-1" dirty="0">
                <a:solidFill>
                  <a:srgbClr val="000000"/>
                </a:solidFill>
                <a:latin typeface="Calibri"/>
              </a:rPr>
              <a:t>2023 v 2022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68FF0A0-609C-4098-8CA1-8AB954569E5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D617-2ED0-83F5-1738-5E2EBB6A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29027"/>
            <a:ext cx="8312727" cy="4435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1083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Attendances Trend</a:t>
            </a:r>
            <a:br>
              <a:rPr dirty="0"/>
            </a:br>
            <a:r>
              <a:rPr lang="en-IE" sz="4400" spc="-1" dirty="0">
                <a:solidFill>
                  <a:srgbClr val="000000"/>
                </a:solidFill>
                <a:latin typeface="Calibri"/>
              </a:rPr>
              <a:t>2023 v 2022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867F906-FCFD-4183-A605-E9D53734FC0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B8854-9049-6405-2BD4-6327092C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393535"/>
            <a:ext cx="8312727" cy="4783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9144000" cy="906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by Age Profile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9725180-9474-427F-B41F-63F719E68DFB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CD2A-96A7-5C8E-DD01-C8968378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071385"/>
            <a:ext cx="8312727" cy="5071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0"/>
            <a:ext cx="9144000" cy="95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Attendances by Age Profile (% of Total)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EC92849-D3AB-4009-ABA5-E1F49F88232A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6F33A-5356-8695-7714-4C2857D4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040388"/>
            <a:ext cx="8312727" cy="5071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32204"/>
            <a:ext cx="9143640" cy="8382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55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Attendances by Age Profile (Pie Chart)</a:t>
            </a:r>
            <a:endParaRPr lang="en-IE" sz="40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82940" y="649584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55F8A6A-7698-4E96-B791-D34EF389412A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53080-B38E-66B3-5D93-B1BB1AA1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075677"/>
            <a:ext cx="8312727" cy="5125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6343</TotalTime>
  <Words>4510</Words>
  <Application>Microsoft Office PowerPoint</Application>
  <PresentationFormat>On-screen Show (4:3)</PresentationFormat>
  <Paragraphs>2128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Open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BusinessConsultants.IE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Ireland East Group Acute Hospital Review</dc:title>
  <dc:subject/>
  <dc:creator>peter.carrick4@mail.dcu.ie</dc:creator>
  <dc:description/>
  <cp:lastModifiedBy>Jack Lyons</cp:lastModifiedBy>
  <cp:revision>492</cp:revision>
  <cp:lastPrinted>2017-05-25T08:20:38Z</cp:lastPrinted>
  <dcterms:created xsi:type="dcterms:W3CDTF">2016-06-03T09:18:37Z</dcterms:created>
  <dcterms:modified xsi:type="dcterms:W3CDTF">2023-02-09T11:01:34Z</dcterms:modified>
  <dc:language>en-IE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BusinessConsultants.IE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