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5"/>
  </p:notesMasterIdLst>
  <p:sldIdLst>
    <p:sldId id="256" r:id="rId5"/>
    <p:sldId id="257" r:id="rId6"/>
    <p:sldId id="259" r:id="rId7"/>
    <p:sldId id="260" r:id="rId8"/>
    <p:sldId id="261" r:id="rId9"/>
    <p:sldId id="262" r:id="rId10"/>
    <p:sldId id="263" r:id="rId11"/>
    <p:sldId id="264" r:id="rId12"/>
    <p:sldId id="265" r:id="rId13"/>
    <p:sldId id="266" r:id="rId14"/>
    <p:sldId id="296"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9" r:id="rId28"/>
    <p:sldId id="290" r:id="rId29"/>
    <p:sldId id="291" r:id="rId30"/>
    <p:sldId id="292" r:id="rId31"/>
    <p:sldId id="293" r:id="rId32"/>
    <p:sldId id="294" r:id="rId33"/>
    <p:sldId id="295" r:id="rId34"/>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5226" autoAdjust="0"/>
  </p:normalViewPr>
  <p:slideViewPr>
    <p:cSldViewPr snapToGrid="0">
      <p:cViewPr varScale="1">
        <p:scale>
          <a:sx n="99" d="100"/>
          <a:sy n="99" d="100"/>
        </p:scale>
        <p:origin x="1008" y="72"/>
      </p:cViewPr>
      <p:guideLst/>
    </p:cSldViewPr>
  </p:slideViewPr>
  <p:outlineViewPr>
    <p:cViewPr>
      <p:scale>
        <a:sx n="33" d="100"/>
        <a:sy n="33" d="100"/>
      </p:scale>
      <p:origin x="0" y="-2290"/>
    </p:cViewPr>
  </p:outlin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87AD25F-BE95-4232-816B-0C8AC1FBF51A}" type="datetimeFigureOut">
              <a:rPr lang="en-IE" smtClean="0"/>
              <a:t>8 Feb 2023</a:t>
            </a:fld>
            <a:endParaRPr lang="en-IE"/>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A13B9EC2-E51F-4AA5-A5C0-C2641E74FA5E}" type="slidenum">
              <a:rPr lang="en-IE" smtClean="0"/>
              <a:t>‹#›</a:t>
            </a:fld>
            <a:endParaRPr lang="en-IE"/>
          </a:p>
        </p:txBody>
      </p:sp>
    </p:spTree>
    <p:extLst>
      <p:ext uri="{BB962C8B-B14F-4D97-AF65-F5344CB8AC3E}">
        <p14:creationId xmlns:p14="http://schemas.microsoft.com/office/powerpoint/2010/main" val="2256418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A13B9EC2-E51F-4AA5-A5C0-C2641E74FA5E}" type="slidenum">
              <a:rPr lang="en-IE" smtClean="0"/>
              <a:t>13</a:t>
            </a:fld>
            <a:endParaRPr lang="en-IE"/>
          </a:p>
        </p:txBody>
      </p:sp>
    </p:spTree>
    <p:extLst>
      <p:ext uri="{BB962C8B-B14F-4D97-AF65-F5344CB8AC3E}">
        <p14:creationId xmlns:p14="http://schemas.microsoft.com/office/powerpoint/2010/main" val="3934332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A13B9EC2-E51F-4AA5-A5C0-C2641E74FA5E}" type="slidenum">
              <a:rPr lang="en-IE" smtClean="0"/>
              <a:t>16</a:t>
            </a:fld>
            <a:endParaRPr lang="en-IE"/>
          </a:p>
        </p:txBody>
      </p:sp>
    </p:spTree>
    <p:extLst>
      <p:ext uri="{BB962C8B-B14F-4D97-AF65-F5344CB8AC3E}">
        <p14:creationId xmlns:p14="http://schemas.microsoft.com/office/powerpoint/2010/main" val="2488779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A13B9EC2-E51F-4AA5-A5C0-C2641E74FA5E}" type="slidenum">
              <a:rPr lang="en-IE" smtClean="0"/>
              <a:t>27</a:t>
            </a:fld>
            <a:endParaRPr lang="en-IE"/>
          </a:p>
        </p:txBody>
      </p:sp>
    </p:spTree>
    <p:extLst>
      <p:ext uri="{BB962C8B-B14F-4D97-AF65-F5344CB8AC3E}">
        <p14:creationId xmlns:p14="http://schemas.microsoft.com/office/powerpoint/2010/main" val="2454213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E"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E"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E"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E"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E"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E"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E"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E"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240"/>
            <a:ext cx="8227080" cy="5309640"/>
          </a:xfrm>
          <a:prstGeom prst="rect">
            <a:avLst/>
          </a:prstGeom>
        </p:spPr>
        <p:txBody>
          <a:bodyPr lIns="0" tIns="0" rIns="0" bIns="0" anchor="ctr">
            <a:spAutoFit/>
          </a:bodyPr>
          <a:lstStyle/>
          <a:p>
            <a:pPr algn="ctr"/>
            <a:endParaRPr lang="en-I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E"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E"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E"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E"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E"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E"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E"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E"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E"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E"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E" sz="3200" b="0" strike="noStrike" spc="-1">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240"/>
            <a:ext cx="8227080" cy="5309640"/>
          </a:xfrm>
          <a:prstGeom prst="rect">
            <a:avLst/>
          </a:prstGeom>
        </p:spPr>
        <p:txBody>
          <a:bodyPr lIns="0" tIns="0" rIns="0" bIns="0" anchor="ctr">
            <a:spAutoFit/>
          </a:bodyPr>
          <a:lstStyle/>
          <a:p>
            <a:pPr algn="ctr"/>
            <a:endParaRPr lang="en-IE"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E" sz="3200" b="0" strike="noStrike" spc="-1">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E" sz="3200" b="0" strike="noStrike" spc="-1">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E" sz="3200" b="0" strike="noStrike" spc="-1">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E" sz="3200" b="0" strike="noStrike" spc="-1">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E" sz="3200" b="0" strike="noStrike" spc="-1">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E" sz="3200" b="0" strike="noStrike" spc="-1">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E" sz="3200" b="0" strike="noStrike" spc="-1">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E" sz="3200" b="0" strike="noStrike" spc="-1">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E" sz="3200" b="0" strike="noStrike" spc="-1">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17"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E"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1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E"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2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E" sz="3200" b="0" strike="noStrike" spc="-1">
              <a:latin typeface="Arial"/>
            </a:endParaRPr>
          </a:p>
        </p:txBody>
      </p:sp>
      <p:sp>
        <p:nvSpPr>
          <p:cNvPr id="12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73240"/>
            <a:ext cx="8227080" cy="5309640"/>
          </a:xfrm>
          <a:prstGeom prst="rect">
            <a:avLst/>
          </a:prstGeom>
        </p:spPr>
        <p:txBody>
          <a:bodyPr lIns="0" tIns="0" rIns="0" bIns="0" anchor="ctr">
            <a:spAutoFit/>
          </a:bodyPr>
          <a:lstStyle/>
          <a:p>
            <a:pPr algn="ctr"/>
            <a:endParaRPr lang="en-IE"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2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12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E" sz="3200" b="0" strike="noStrike" spc="-1">
              <a:latin typeface="Arial"/>
            </a:endParaRPr>
          </a:p>
        </p:txBody>
      </p:sp>
      <p:sp>
        <p:nvSpPr>
          <p:cNvPr id="12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3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E" sz="3200" b="0" strike="noStrike" spc="-1">
              <a:latin typeface="Arial"/>
            </a:endParaRPr>
          </a:p>
        </p:txBody>
      </p:sp>
      <p:sp>
        <p:nvSpPr>
          <p:cNvPr id="1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13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3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13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3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E" sz="3200" b="0" strike="noStrike" spc="-1">
              <a:latin typeface="Arial"/>
            </a:endParaRPr>
          </a:p>
        </p:txBody>
      </p:sp>
      <p:sp>
        <p:nvSpPr>
          <p:cNvPr id="13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4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14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14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E" sz="3200" b="0" strike="noStrike" spc="-1">
              <a:latin typeface="Arial"/>
            </a:endParaRPr>
          </a:p>
        </p:txBody>
      </p:sp>
      <p:sp>
        <p:nvSpPr>
          <p:cNvPr id="14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4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E" sz="3200" b="0" strike="noStrike" spc="-1">
              <a:latin typeface="Arial"/>
            </a:endParaRPr>
          </a:p>
        </p:txBody>
      </p:sp>
      <p:sp>
        <p:nvSpPr>
          <p:cNvPr id="14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E" sz="3200" b="0" strike="noStrike" spc="-1">
              <a:latin typeface="Arial"/>
            </a:endParaRPr>
          </a:p>
        </p:txBody>
      </p:sp>
      <p:sp>
        <p:nvSpPr>
          <p:cNvPr id="14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E" sz="3200" b="0" strike="noStrike" spc="-1">
              <a:latin typeface="Arial"/>
            </a:endParaRPr>
          </a:p>
        </p:txBody>
      </p:sp>
      <p:sp>
        <p:nvSpPr>
          <p:cNvPr id="14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E" sz="3200" b="0" strike="noStrike" spc="-1">
              <a:latin typeface="Arial"/>
            </a:endParaRPr>
          </a:p>
        </p:txBody>
      </p:sp>
      <p:sp>
        <p:nvSpPr>
          <p:cNvPr id="15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E" sz="3200" b="0" strike="noStrike" spc="-1">
              <a:latin typeface="Arial"/>
            </a:endParaRPr>
          </a:p>
        </p:txBody>
      </p:sp>
      <p:sp>
        <p:nvSpPr>
          <p:cNvPr id="15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240"/>
            <a:ext cx="8227080" cy="5309640"/>
          </a:xfrm>
          <a:prstGeom prst="rect">
            <a:avLst/>
          </a:prstGeom>
        </p:spPr>
        <p:txBody>
          <a:bodyPr lIns="0" tIns="0" rIns="0" bIns="0" anchor="ctr">
            <a:spAutoFit/>
          </a:bodyPr>
          <a:lstStyle/>
          <a:p>
            <a:pPr algn="ctr"/>
            <a:endParaRPr lang="en-I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E"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E"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E" sz="44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E" sz="2800" b="0" strike="noStrike" spc="-1">
                <a:latin typeface="Arial"/>
              </a:rPr>
              <a:t>Second Outline Level</a:t>
            </a:r>
          </a:p>
          <a:p>
            <a:pPr marL="1296000" lvl="2" indent="-288000">
              <a:spcBef>
                <a:spcPts val="850"/>
              </a:spcBef>
              <a:buClr>
                <a:srgbClr val="000000"/>
              </a:buClr>
              <a:buSzPct val="45000"/>
              <a:buFont typeface="Wingdings" charset="2"/>
              <a:buChar char=""/>
            </a:pPr>
            <a:r>
              <a:rPr lang="en-IE" sz="2400" b="0" strike="noStrike" spc="-1">
                <a:latin typeface="Arial"/>
              </a:rPr>
              <a:t>Third Outline Level</a:t>
            </a:r>
          </a:p>
          <a:p>
            <a:pPr marL="1728000" lvl="3" indent="-216000">
              <a:spcBef>
                <a:spcPts val="567"/>
              </a:spcBef>
              <a:buClr>
                <a:srgbClr val="000000"/>
              </a:buClr>
              <a:buSzPct val="75000"/>
              <a:buFont typeface="Symbol" charset="2"/>
              <a:buChar char=""/>
            </a:pPr>
            <a:r>
              <a:rPr lang="en-IE" sz="2000" b="0" strike="noStrike" spc="-1">
                <a:latin typeface="Arial"/>
              </a:rPr>
              <a:t>Fourth Outline Level</a:t>
            </a:r>
          </a:p>
          <a:p>
            <a:pPr marL="2160000" lvl="4" indent="-216000">
              <a:spcBef>
                <a:spcPts val="283"/>
              </a:spcBef>
              <a:buClr>
                <a:srgbClr val="000000"/>
              </a:buClr>
              <a:buSzPct val="45000"/>
              <a:buFont typeface="Wingdings" charset="2"/>
              <a:buChar char=""/>
            </a:pPr>
            <a:r>
              <a:rPr lang="en-IE" sz="2000" b="0" strike="noStrike" spc="-1">
                <a:latin typeface="Arial"/>
              </a:rPr>
              <a:t>Fifth Outline Level</a:t>
            </a:r>
          </a:p>
          <a:p>
            <a:pPr marL="2592000" lvl="5" indent="-216000">
              <a:spcBef>
                <a:spcPts val="283"/>
              </a:spcBef>
              <a:buClr>
                <a:srgbClr val="000000"/>
              </a:buClr>
              <a:buSzPct val="45000"/>
              <a:buFont typeface="Wingdings" charset="2"/>
              <a:buChar char=""/>
            </a:pPr>
            <a:r>
              <a:rPr lang="en-IE" sz="2000" b="0" strike="noStrike" spc="-1">
                <a:latin typeface="Arial"/>
              </a:rPr>
              <a:t>Sixth Outline Level</a:t>
            </a:r>
          </a:p>
          <a:p>
            <a:pPr marL="3024000" lvl="6" indent="-216000">
              <a:spcBef>
                <a:spcPts val="283"/>
              </a:spcBef>
              <a:buClr>
                <a:srgbClr val="000000"/>
              </a:buClr>
              <a:buSzPct val="45000"/>
              <a:buFont typeface="Wingdings" charset="2"/>
              <a:buChar char=""/>
            </a:pPr>
            <a:r>
              <a:rPr lang="en-I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E"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E" sz="2800" b="0" strike="noStrike" spc="-1">
                <a:latin typeface="Arial"/>
              </a:rPr>
              <a:t>Second Outline Level</a:t>
            </a:r>
          </a:p>
          <a:p>
            <a:pPr marL="1296000" lvl="2" indent="-288000">
              <a:spcBef>
                <a:spcPts val="850"/>
              </a:spcBef>
              <a:buClr>
                <a:srgbClr val="000000"/>
              </a:buClr>
              <a:buSzPct val="45000"/>
              <a:buFont typeface="Wingdings" charset="2"/>
              <a:buChar char=""/>
            </a:pPr>
            <a:r>
              <a:rPr lang="en-IE" sz="2400" b="0" strike="noStrike" spc="-1">
                <a:latin typeface="Arial"/>
              </a:rPr>
              <a:t>Third Outline Level</a:t>
            </a:r>
          </a:p>
          <a:p>
            <a:pPr marL="1728000" lvl="3" indent="-216000">
              <a:spcBef>
                <a:spcPts val="567"/>
              </a:spcBef>
              <a:buClr>
                <a:srgbClr val="000000"/>
              </a:buClr>
              <a:buSzPct val="75000"/>
              <a:buFont typeface="Symbol" charset="2"/>
              <a:buChar char=""/>
            </a:pPr>
            <a:r>
              <a:rPr lang="en-IE" sz="2000" b="0" strike="noStrike" spc="-1">
                <a:latin typeface="Arial"/>
              </a:rPr>
              <a:t>Fourth Outline Level</a:t>
            </a:r>
          </a:p>
          <a:p>
            <a:pPr marL="2160000" lvl="4" indent="-216000">
              <a:spcBef>
                <a:spcPts val="283"/>
              </a:spcBef>
              <a:buClr>
                <a:srgbClr val="000000"/>
              </a:buClr>
              <a:buSzPct val="45000"/>
              <a:buFont typeface="Wingdings" charset="2"/>
              <a:buChar char=""/>
            </a:pPr>
            <a:r>
              <a:rPr lang="en-IE" sz="2000" b="0" strike="noStrike" spc="-1">
                <a:latin typeface="Arial"/>
              </a:rPr>
              <a:t>Fifth Outline Level</a:t>
            </a:r>
          </a:p>
          <a:p>
            <a:pPr marL="2592000" lvl="5" indent="-216000">
              <a:spcBef>
                <a:spcPts val="283"/>
              </a:spcBef>
              <a:buClr>
                <a:srgbClr val="000000"/>
              </a:buClr>
              <a:buSzPct val="45000"/>
              <a:buFont typeface="Wingdings" charset="2"/>
              <a:buChar char=""/>
            </a:pPr>
            <a:r>
              <a:rPr lang="en-IE" sz="2000" b="0" strike="noStrike" spc="-1">
                <a:latin typeface="Arial"/>
              </a:rPr>
              <a:t>Sixth Outline Level</a:t>
            </a:r>
          </a:p>
          <a:p>
            <a:pPr marL="3024000" lvl="6" indent="-216000">
              <a:spcBef>
                <a:spcPts val="283"/>
              </a:spcBef>
              <a:buClr>
                <a:srgbClr val="000000"/>
              </a:buClr>
              <a:buSzPct val="45000"/>
              <a:buFont typeface="Wingdings" charset="2"/>
              <a:buChar char=""/>
            </a:pPr>
            <a:r>
              <a:rPr lang="en-I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240"/>
            <a:ext cx="8227080" cy="1145160"/>
          </a:xfrm>
          <a:prstGeom prst="rect">
            <a:avLst/>
          </a:prstGeom>
        </p:spPr>
        <p:txBody>
          <a:bodyPr lIns="0" tIns="0" rIns="0" bIns="0" anchor="ctr">
            <a:spAutoFit/>
          </a:bodyPr>
          <a:lstStyle/>
          <a:p>
            <a:r>
              <a:rPr lang="en-IE" sz="1800" b="0" strike="noStrike" spc="-1">
                <a:latin typeface="Arial"/>
              </a:rPr>
              <a:t>Click to edit the title text format</a:t>
            </a:r>
          </a:p>
        </p:txBody>
      </p:sp>
      <p:sp>
        <p:nvSpPr>
          <p:cNvPr id="77"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E" sz="2800" b="0" strike="noStrike" spc="-1">
                <a:latin typeface="Arial"/>
              </a:rPr>
              <a:t>Second Outline Level</a:t>
            </a:r>
          </a:p>
          <a:p>
            <a:pPr marL="1296000" lvl="2" indent="-288000">
              <a:spcBef>
                <a:spcPts val="850"/>
              </a:spcBef>
              <a:buClr>
                <a:srgbClr val="000000"/>
              </a:buClr>
              <a:buSzPct val="45000"/>
              <a:buFont typeface="Wingdings" charset="2"/>
              <a:buChar char=""/>
            </a:pPr>
            <a:r>
              <a:rPr lang="en-IE" sz="2400" b="0" strike="noStrike" spc="-1">
                <a:latin typeface="Arial"/>
              </a:rPr>
              <a:t>Third Outline Level</a:t>
            </a:r>
          </a:p>
          <a:p>
            <a:pPr marL="1728000" lvl="3" indent="-216000">
              <a:spcBef>
                <a:spcPts val="567"/>
              </a:spcBef>
              <a:buClr>
                <a:srgbClr val="000000"/>
              </a:buClr>
              <a:buSzPct val="75000"/>
              <a:buFont typeface="Symbol" charset="2"/>
              <a:buChar char=""/>
            </a:pPr>
            <a:r>
              <a:rPr lang="en-IE" sz="2000" b="0" strike="noStrike" spc="-1">
                <a:latin typeface="Arial"/>
              </a:rPr>
              <a:t>Fourth Outline Level</a:t>
            </a:r>
          </a:p>
          <a:p>
            <a:pPr marL="2160000" lvl="4" indent="-216000">
              <a:spcBef>
                <a:spcPts val="283"/>
              </a:spcBef>
              <a:buClr>
                <a:srgbClr val="000000"/>
              </a:buClr>
              <a:buSzPct val="45000"/>
              <a:buFont typeface="Wingdings" charset="2"/>
              <a:buChar char=""/>
            </a:pPr>
            <a:r>
              <a:rPr lang="en-IE" sz="2000" b="0" strike="noStrike" spc="-1">
                <a:latin typeface="Arial"/>
              </a:rPr>
              <a:t>Fifth Outline Level</a:t>
            </a:r>
          </a:p>
          <a:p>
            <a:pPr marL="2592000" lvl="5" indent="-216000">
              <a:spcBef>
                <a:spcPts val="283"/>
              </a:spcBef>
              <a:buClr>
                <a:srgbClr val="000000"/>
              </a:buClr>
              <a:buSzPct val="45000"/>
              <a:buFont typeface="Wingdings" charset="2"/>
              <a:buChar char=""/>
            </a:pPr>
            <a:r>
              <a:rPr lang="en-IE" sz="2000" b="0" strike="noStrike" spc="-1">
                <a:latin typeface="Arial"/>
              </a:rPr>
              <a:t>Sixth Outline Level</a:t>
            </a:r>
          </a:p>
          <a:p>
            <a:pPr marL="3024000" lvl="6" indent="-216000">
              <a:spcBef>
                <a:spcPts val="283"/>
              </a:spcBef>
              <a:buClr>
                <a:srgbClr val="000000"/>
              </a:buClr>
              <a:buSzPct val="45000"/>
              <a:buFont typeface="Wingdings" charset="2"/>
              <a:buChar char=""/>
            </a:pPr>
            <a:r>
              <a:rPr lang="en-I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E" sz="4400" b="0" strike="noStrike" spc="-1">
                <a:latin typeface="Arial"/>
              </a:rPr>
              <a:t>Click to edit the title text format</a:t>
            </a:r>
          </a:p>
        </p:txBody>
      </p:sp>
      <p:sp>
        <p:nvSpPr>
          <p:cNvPr id="115"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E" sz="2800" b="0" strike="noStrike" spc="-1">
                <a:latin typeface="Arial"/>
              </a:rPr>
              <a:t>Second Outline Level</a:t>
            </a:r>
          </a:p>
          <a:p>
            <a:pPr marL="1296000" lvl="2" indent="-288000">
              <a:spcBef>
                <a:spcPts val="850"/>
              </a:spcBef>
              <a:buClr>
                <a:srgbClr val="000000"/>
              </a:buClr>
              <a:buSzPct val="45000"/>
              <a:buFont typeface="Wingdings" charset="2"/>
              <a:buChar char=""/>
            </a:pPr>
            <a:r>
              <a:rPr lang="en-IE" sz="2400" b="0" strike="noStrike" spc="-1">
                <a:latin typeface="Arial"/>
              </a:rPr>
              <a:t>Third Outline Level</a:t>
            </a:r>
          </a:p>
          <a:p>
            <a:pPr marL="1728000" lvl="3" indent="-216000">
              <a:spcBef>
                <a:spcPts val="567"/>
              </a:spcBef>
              <a:buClr>
                <a:srgbClr val="000000"/>
              </a:buClr>
              <a:buSzPct val="75000"/>
              <a:buFont typeface="Symbol" charset="2"/>
              <a:buChar char=""/>
            </a:pPr>
            <a:r>
              <a:rPr lang="en-IE" sz="2000" b="0" strike="noStrike" spc="-1">
                <a:latin typeface="Arial"/>
              </a:rPr>
              <a:t>Fourth Outline Level</a:t>
            </a:r>
          </a:p>
          <a:p>
            <a:pPr marL="2160000" lvl="4" indent="-216000">
              <a:spcBef>
                <a:spcPts val="283"/>
              </a:spcBef>
              <a:buClr>
                <a:srgbClr val="000000"/>
              </a:buClr>
              <a:buSzPct val="45000"/>
              <a:buFont typeface="Wingdings" charset="2"/>
              <a:buChar char=""/>
            </a:pPr>
            <a:r>
              <a:rPr lang="en-IE" sz="2000" b="0" strike="noStrike" spc="-1">
                <a:latin typeface="Arial"/>
              </a:rPr>
              <a:t>Fifth Outline Level</a:t>
            </a:r>
          </a:p>
          <a:p>
            <a:pPr marL="2592000" lvl="5" indent="-216000">
              <a:spcBef>
                <a:spcPts val="283"/>
              </a:spcBef>
              <a:buClr>
                <a:srgbClr val="000000"/>
              </a:buClr>
              <a:buSzPct val="45000"/>
              <a:buFont typeface="Wingdings" charset="2"/>
              <a:buChar char=""/>
            </a:pPr>
            <a:r>
              <a:rPr lang="en-IE" sz="2000" b="0" strike="noStrike" spc="-1">
                <a:latin typeface="Arial"/>
              </a:rPr>
              <a:t>Sixth Outline Level</a:t>
            </a:r>
          </a:p>
          <a:p>
            <a:pPr marL="3024000" lvl="6" indent="-216000">
              <a:spcBef>
                <a:spcPts val="283"/>
              </a:spcBef>
              <a:buClr>
                <a:srgbClr val="000000"/>
              </a:buClr>
              <a:buSzPct val="45000"/>
              <a:buFont typeface="Wingdings" charset="2"/>
              <a:buChar char=""/>
            </a:pPr>
            <a:r>
              <a:rPr lang="en-I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685800" y="417600"/>
            <a:ext cx="7769880" cy="314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E" sz="4400" b="0" strike="noStrike" spc="-1" dirty="0">
                <a:solidFill>
                  <a:srgbClr val="000000"/>
                </a:solidFill>
                <a:latin typeface="Calibri"/>
                <a:ea typeface="DejaVu Sans"/>
              </a:rPr>
              <a:t>National</a:t>
            </a:r>
            <a:br>
              <a:rPr dirty="0"/>
            </a:br>
            <a:r>
              <a:rPr lang="en-IE" sz="4400" b="0" strike="noStrike" spc="-1" dirty="0">
                <a:solidFill>
                  <a:srgbClr val="000000"/>
                </a:solidFill>
                <a:latin typeface="Calibri"/>
                <a:ea typeface="DejaVu Sans"/>
              </a:rPr>
              <a:t>Acute Hospital Review</a:t>
            </a:r>
            <a:br>
              <a:rPr dirty="0"/>
            </a:br>
            <a:r>
              <a:rPr lang="en-IE" sz="4400" b="0" strike="noStrike" spc="-1" dirty="0">
                <a:solidFill>
                  <a:srgbClr val="000000"/>
                </a:solidFill>
                <a:latin typeface="Calibri"/>
                <a:ea typeface="DejaVu Sans"/>
              </a:rPr>
              <a:t>Inpatients and Outpatients</a:t>
            </a:r>
            <a:endParaRPr lang="en-IE" sz="4400" b="0" strike="noStrike" spc="-1" dirty="0">
              <a:latin typeface="Arial"/>
            </a:endParaRPr>
          </a:p>
        </p:txBody>
      </p:sp>
      <p:sp>
        <p:nvSpPr>
          <p:cNvPr id="153" name="CustomShape 2"/>
          <p:cNvSpPr/>
          <p:nvPr/>
        </p:nvSpPr>
        <p:spPr>
          <a:xfrm>
            <a:off x="1371600" y="3970440"/>
            <a:ext cx="6398280" cy="174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41"/>
              </a:spcBef>
            </a:pPr>
            <a:r>
              <a:rPr lang="en-IE" sz="3200" spc="-1" dirty="0">
                <a:solidFill>
                  <a:srgbClr val="8B8B8B"/>
                </a:solidFill>
                <a:latin typeface="Calibri"/>
                <a:ea typeface="DejaVu Sans"/>
              </a:rPr>
              <a:t>January 2023</a:t>
            </a:r>
            <a:endParaRPr lang="en-IE" sz="3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0" y="0"/>
            <a:ext cx="2801160" cy="212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E" sz="4400" b="0" strike="noStrike" spc="-1" dirty="0">
                <a:solidFill>
                  <a:srgbClr val="000000"/>
                </a:solidFill>
                <a:latin typeface="Calibri"/>
                <a:ea typeface="DejaVu Sans"/>
              </a:rPr>
              <a:t>Medical </a:t>
            </a:r>
            <a:r>
              <a:rPr lang="en-IE" sz="4400" b="0" strike="noStrike" spc="-1" dirty="0" err="1">
                <a:solidFill>
                  <a:srgbClr val="000000"/>
                </a:solidFill>
                <a:latin typeface="Calibri"/>
                <a:ea typeface="DejaVu Sans"/>
              </a:rPr>
              <a:t>Daycase</a:t>
            </a:r>
            <a:r>
              <a:rPr lang="en-IE" sz="4400" b="0" strike="noStrike" spc="-1" dirty="0">
                <a:solidFill>
                  <a:srgbClr val="000000"/>
                </a:solidFill>
                <a:latin typeface="Calibri"/>
                <a:ea typeface="DejaVu Sans"/>
              </a:rPr>
              <a:t> Discharges</a:t>
            </a:r>
            <a:endParaRPr lang="en-IE" sz="4400" b="0" strike="noStrike" spc="-1" dirty="0">
              <a:latin typeface="Arial"/>
            </a:endParaRPr>
          </a:p>
        </p:txBody>
      </p:sp>
      <p:sp>
        <p:nvSpPr>
          <p:cNvPr id="187" name="CustomShape 2"/>
          <p:cNvSpPr/>
          <p:nvPr/>
        </p:nvSpPr>
        <p:spPr>
          <a:xfrm>
            <a:off x="6913080" y="6428520"/>
            <a:ext cx="2157480" cy="33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335A5F9-DE05-4020-8B9C-05ECAD9B1C54}" type="slidenum">
              <a:rPr lang="en-IE" sz="1200" b="0" strike="noStrike" spc="-1">
                <a:solidFill>
                  <a:srgbClr val="8B8B8B"/>
                </a:solidFill>
                <a:latin typeface="Calibri"/>
                <a:ea typeface="DejaVu Sans"/>
              </a:rPr>
              <a:t>10</a:t>
            </a:fld>
            <a:endParaRPr lang="en-IE" sz="1200" b="0" strike="noStrike" spc="-1">
              <a:latin typeface="Arial"/>
            </a:endParaRPr>
          </a:p>
        </p:txBody>
      </p:sp>
      <p:sp>
        <p:nvSpPr>
          <p:cNvPr id="188" name="CustomShape 3"/>
          <p:cNvSpPr/>
          <p:nvPr/>
        </p:nvSpPr>
        <p:spPr>
          <a:xfrm>
            <a:off x="348120" y="5937480"/>
            <a:ext cx="233856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Discharges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2608DAC1-1D03-F74B-23C4-2BF1CC562D2F}"/>
              </a:ext>
            </a:extLst>
          </p:cNvPr>
          <p:cNvPicPr>
            <a:picLocks noChangeAspect="1"/>
          </p:cNvPicPr>
          <p:nvPr/>
        </p:nvPicPr>
        <p:blipFill>
          <a:blip r:embed="rId2"/>
          <a:stretch>
            <a:fillRect/>
          </a:stretch>
        </p:blipFill>
        <p:spPr>
          <a:xfrm>
            <a:off x="2937394" y="311728"/>
            <a:ext cx="5516466" cy="62345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722160" y="1716819"/>
            <a:ext cx="7769880" cy="135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4000" b="1" i="0" u="none" strike="noStrike" kern="1200" cap="all" spc="-1" normalizeH="0" baseline="0" noProof="0" dirty="0">
                <a:ln>
                  <a:noFill/>
                </a:ln>
                <a:solidFill>
                  <a:srgbClr val="000000"/>
                </a:solidFill>
                <a:effectLst/>
                <a:uLnTx/>
                <a:uFillTx/>
                <a:latin typeface="Calibri"/>
                <a:ea typeface="DejaVu Sans"/>
              </a:rPr>
              <a:t>Inpatients</a:t>
            </a:r>
            <a:br>
              <a:rPr kumimoji="0" sz="1800" b="0" i="0" u="none" strike="noStrike" kern="1200" cap="none" spc="0" normalizeH="0" baseline="0" noProof="0" dirty="0">
                <a:ln>
                  <a:noFill/>
                </a:ln>
                <a:solidFill>
                  <a:prstClr val="black"/>
                </a:solidFill>
                <a:effectLst/>
                <a:uLnTx/>
                <a:uFillTx/>
                <a:latin typeface="Arial"/>
              </a:rPr>
            </a:br>
            <a:r>
              <a:rPr kumimoji="0" lang="en-IE" sz="4000" b="1" i="0" u="none" strike="noStrike" kern="1200" cap="all" spc="-1" normalizeH="0" baseline="0" noProof="0" dirty="0">
                <a:ln>
                  <a:noFill/>
                </a:ln>
                <a:solidFill>
                  <a:srgbClr val="000000"/>
                </a:solidFill>
                <a:effectLst/>
                <a:uLnTx/>
                <a:uFillTx/>
                <a:latin typeface="Calibri"/>
                <a:ea typeface="DejaVu Sans"/>
              </a:rPr>
              <a:t>AVLOS Tables</a:t>
            </a:r>
            <a:endParaRPr kumimoji="0" lang="en-IE" sz="4000" b="0" i="0" u="none" strike="noStrike" kern="1200" cap="none" spc="-1" normalizeH="0" baseline="0" noProof="0" dirty="0">
              <a:ln>
                <a:noFill/>
              </a:ln>
              <a:solidFill>
                <a:prstClr val="black"/>
              </a:solidFill>
              <a:effectLst/>
              <a:uLnTx/>
              <a:uFillTx/>
              <a:latin typeface="Arial"/>
            </a:endParaRPr>
          </a:p>
        </p:txBody>
      </p:sp>
      <p:sp>
        <p:nvSpPr>
          <p:cNvPr id="192"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121D97-65AF-47C8-92ED-A2FC1C46BE0A}" type="slidenum">
              <a:rPr kumimoji="0" lang="en-IE" sz="1200" b="0" i="0" u="none" strike="noStrike" kern="1200" cap="none" spc="-1" normalizeH="0" baseline="0" noProof="0">
                <a:ln>
                  <a:noFill/>
                </a:ln>
                <a:solidFill>
                  <a:srgbClr val="8B8B8B"/>
                </a:solidFill>
                <a:effectLst/>
                <a:uLnTx/>
                <a:uFillTx/>
                <a:latin typeface="Calibri"/>
                <a:ea typeface="DejaVu San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E" sz="1200" b="0" i="0" u="none" strike="noStrike" kern="1200" cap="none" spc="-1" normalizeH="0" baseline="0" noProof="0">
              <a:ln>
                <a:noFill/>
              </a:ln>
              <a:solidFill>
                <a:prstClr val="black"/>
              </a:solidFill>
              <a:effectLst/>
              <a:uLnTx/>
              <a:uFillTx/>
              <a:latin typeface="Arial"/>
            </a:endParaRPr>
          </a:p>
        </p:txBody>
      </p:sp>
      <p:sp>
        <p:nvSpPr>
          <p:cNvPr id="3" name="TextBox 2">
            <a:extLst>
              <a:ext uri="{FF2B5EF4-FFF2-40B4-BE49-F238E27FC236}">
                <a16:creationId xmlns:a16="http://schemas.microsoft.com/office/drawing/2014/main" id="{CD0100F8-F48C-47D7-B763-4A11F75ABBAA}"/>
              </a:ext>
            </a:extLst>
          </p:cNvPr>
          <p:cNvSpPr txBox="1"/>
          <p:nvPr/>
        </p:nvSpPr>
        <p:spPr>
          <a:xfrm>
            <a:off x="722160" y="4394450"/>
            <a:ext cx="7223355" cy="1200329"/>
          </a:xfrm>
          <a:prstGeom prst="rect">
            <a:avLst/>
          </a:prstGeom>
          <a:noFill/>
        </p:spPr>
        <p:txBody>
          <a:bodyPr wrap="square" rtlCol="0">
            <a:spAutoFit/>
          </a:bodyPr>
          <a:lstStyle/>
          <a:p>
            <a:pPr marL="285750" indent="-285750">
              <a:buFont typeface="Arial" panose="020B0604020202020204" pitchFamily="34" charset="0"/>
              <a:buChar char="•"/>
            </a:pPr>
            <a:r>
              <a:rPr lang="en-IE" sz="1800" b="0" strike="noStrike" spc="-1" dirty="0">
                <a:solidFill>
                  <a:srgbClr val="000000"/>
                </a:solidFill>
                <a:latin typeface="Calibri"/>
                <a:ea typeface="DejaVu Sans"/>
              </a:rPr>
              <a:t>Average Length of Stay (</a:t>
            </a:r>
            <a:r>
              <a:rPr lang="en-IE" sz="1800" b="0" strike="noStrike" spc="-1" dirty="0" err="1">
                <a:solidFill>
                  <a:srgbClr val="000000"/>
                </a:solidFill>
                <a:latin typeface="Calibri"/>
                <a:ea typeface="DejaVu Sans"/>
              </a:rPr>
              <a:t>AvLOS</a:t>
            </a:r>
            <a:r>
              <a:rPr lang="en-IE" sz="1800" b="0" strike="noStrike" spc="-1" dirty="0">
                <a:solidFill>
                  <a:srgbClr val="000000"/>
                </a:solidFill>
                <a:latin typeface="Calibri"/>
                <a:ea typeface="DejaVu Sans"/>
              </a:rPr>
              <a:t>)</a:t>
            </a:r>
          </a:p>
          <a:p>
            <a:pPr marL="285750" indent="-285750">
              <a:buFont typeface="Arial" panose="020B0604020202020204" pitchFamily="34" charset="0"/>
              <a:buChar char="•"/>
            </a:pPr>
            <a:r>
              <a:rPr lang="en-IE" sz="1800" b="0" strike="noStrike" spc="-1" dirty="0" err="1">
                <a:solidFill>
                  <a:srgbClr val="000000"/>
                </a:solidFill>
                <a:latin typeface="Calibri"/>
                <a:ea typeface="DejaVu Sans"/>
              </a:rPr>
              <a:t>AvLOS</a:t>
            </a:r>
            <a:r>
              <a:rPr lang="en-IE" sz="1800" b="0" strike="noStrike" spc="-1" dirty="0">
                <a:solidFill>
                  <a:srgbClr val="000000"/>
                </a:solidFill>
                <a:latin typeface="Calibri"/>
                <a:ea typeface="DejaVu Sans"/>
              </a:rPr>
              <a:t> in latest month may be understated due to incomplete data.</a:t>
            </a:r>
          </a:p>
          <a:p>
            <a:pPr marL="285750" indent="-285750">
              <a:buFont typeface="Arial" panose="020B0604020202020204" pitchFamily="34" charset="0"/>
              <a:buChar char="•"/>
            </a:pPr>
            <a:r>
              <a:rPr lang="en-IE" spc="-1" dirty="0">
                <a:solidFill>
                  <a:srgbClr val="000000"/>
                </a:solidFill>
                <a:latin typeface="Calibri"/>
                <a:ea typeface="DejaVu Sans"/>
              </a:rPr>
              <a:t>Please note that the reported </a:t>
            </a:r>
            <a:r>
              <a:rPr lang="en-IE" spc="-1" dirty="0" err="1">
                <a:solidFill>
                  <a:srgbClr val="000000"/>
                </a:solidFill>
                <a:latin typeface="Calibri"/>
                <a:ea typeface="DejaVu Sans"/>
              </a:rPr>
              <a:t>AvLOS</a:t>
            </a:r>
            <a:r>
              <a:rPr lang="en-IE" spc="-1" dirty="0">
                <a:solidFill>
                  <a:srgbClr val="000000"/>
                </a:solidFill>
                <a:latin typeface="Calibri"/>
                <a:ea typeface="DejaVu Sans"/>
              </a:rPr>
              <a:t> is rounded to one decimal place, however, % difference is calculated using the unrounded figure.</a:t>
            </a:r>
            <a:endParaRPr lang="en-I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14040" y="71024"/>
            <a:ext cx="2944145" cy="266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E" sz="4000" b="0" strike="noStrike" spc="-1" dirty="0">
                <a:solidFill>
                  <a:srgbClr val="000000"/>
                </a:solidFill>
                <a:latin typeface="Calibri"/>
                <a:ea typeface="DejaVu Sans"/>
              </a:rPr>
              <a:t>Medical AVLOS (Overall)</a:t>
            </a:r>
            <a:br>
              <a:rPr sz="1600" dirty="0"/>
            </a:br>
            <a:r>
              <a:rPr lang="en-IE" sz="4000" b="0" strike="noStrike" spc="-1" dirty="0">
                <a:solidFill>
                  <a:srgbClr val="000000"/>
                </a:solidFill>
                <a:latin typeface="Calibri"/>
                <a:ea typeface="DejaVu Sans"/>
              </a:rPr>
              <a:t>2022 v 2021</a:t>
            </a:r>
            <a:endParaRPr lang="en-IE" sz="4000" b="0" strike="noStrike" spc="-1" dirty="0">
              <a:latin typeface="Arial"/>
            </a:endParaRPr>
          </a:p>
        </p:txBody>
      </p:sp>
      <p:sp>
        <p:nvSpPr>
          <p:cNvPr id="194" name="CustomShape 2"/>
          <p:cNvSpPr/>
          <p:nvPr/>
        </p:nvSpPr>
        <p:spPr>
          <a:xfrm>
            <a:off x="6985319" y="647193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5BFD294-937C-41E9-A8F9-D5F66FCD4E15}" type="slidenum">
              <a:rPr lang="en-IE" sz="1200" b="0" strike="noStrike" spc="-1">
                <a:solidFill>
                  <a:srgbClr val="8B8B8B"/>
                </a:solidFill>
                <a:latin typeface="Calibri"/>
                <a:ea typeface="DejaVu Sans"/>
              </a:rPr>
              <a:t>12</a:t>
            </a:fld>
            <a:endParaRPr lang="en-IE" sz="1200" b="0" strike="noStrike" spc="-1">
              <a:latin typeface="Arial"/>
            </a:endParaRPr>
          </a:p>
        </p:txBody>
      </p:sp>
      <p:pic>
        <p:nvPicPr>
          <p:cNvPr id="3" name="Picture 2">
            <a:extLst>
              <a:ext uri="{FF2B5EF4-FFF2-40B4-BE49-F238E27FC236}">
                <a16:creationId xmlns:a16="http://schemas.microsoft.com/office/drawing/2014/main" id="{CBFA0C1F-D194-321E-F835-91FC820BF85E}"/>
              </a:ext>
            </a:extLst>
          </p:cNvPr>
          <p:cNvPicPr>
            <a:picLocks noChangeAspect="1"/>
          </p:cNvPicPr>
          <p:nvPr/>
        </p:nvPicPr>
        <p:blipFill>
          <a:blip r:embed="rId2"/>
          <a:stretch>
            <a:fillRect/>
          </a:stretch>
        </p:blipFill>
        <p:spPr>
          <a:xfrm>
            <a:off x="3063487" y="311728"/>
            <a:ext cx="5295280" cy="62345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0" y="-2427"/>
            <a:ext cx="3322040" cy="27732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en-IE" sz="3600" b="0" strike="noStrike" spc="-1" dirty="0">
                <a:solidFill>
                  <a:srgbClr val="000000"/>
                </a:solidFill>
                <a:latin typeface="Calibri" panose="020F0502020204030204" pitchFamily="34" charset="0"/>
                <a:ea typeface="DejaVu Sans"/>
                <a:cs typeface="Calibri" panose="020F0502020204030204" pitchFamily="34" charset="0"/>
              </a:rPr>
              <a:t>Medical AVLOS</a:t>
            </a:r>
            <a:br>
              <a:rPr sz="3600" dirty="0">
                <a:latin typeface="Calibri" panose="020F0502020204030204" pitchFamily="34" charset="0"/>
                <a:cs typeface="Calibri" panose="020F0502020204030204" pitchFamily="34" charset="0"/>
              </a:rPr>
            </a:br>
            <a:r>
              <a:rPr lang="en-IE" sz="3600" b="0" strike="noStrike" spc="-1" dirty="0">
                <a:solidFill>
                  <a:srgbClr val="000000"/>
                </a:solidFill>
                <a:latin typeface="Calibri" panose="020F0502020204030204" pitchFamily="34" charset="0"/>
                <a:ea typeface="DejaVu Sans"/>
                <a:cs typeface="Calibri" panose="020F0502020204030204" pitchFamily="34" charset="0"/>
              </a:rPr>
              <a:t> (30 Day Stay or less)</a:t>
            </a:r>
            <a:br>
              <a:rPr sz="3600" dirty="0">
                <a:latin typeface="Calibri" panose="020F0502020204030204" pitchFamily="34" charset="0"/>
                <a:cs typeface="Calibri" panose="020F0502020204030204" pitchFamily="34" charset="0"/>
              </a:rPr>
            </a:br>
            <a:r>
              <a:rPr lang="en-IE" sz="3600" b="0" strike="noStrike" spc="-1" dirty="0">
                <a:solidFill>
                  <a:srgbClr val="000000"/>
                </a:solidFill>
                <a:latin typeface="Calibri"/>
                <a:ea typeface="DejaVu Sans"/>
              </a:rPr>
              <a:t>2022 v 2021</a:t>
            </a:r>
            <a:endParaRPr lang="en-IE" sz="3600" b="0" strike="noStrike" spc="-1" dirty="0">
              <a:latin typeface="Arial"/>
            </a:endParaRPr>
          </a:p>
        </p:txBody>
      </p:sp>
      <p:sp>
        <p:nvSpPr>
          <p:cNvPr id="198" name="CustomShape 2"/>
          <p:cNvSpPr/>
          <p:nvPr/>
        </p:nvSpPr>
        <p:spPr>
          <a:xfrm>
            <a:off x="7023353" y="6507522"/>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833D834-3B7A-42EE-9BAC-45B68C2450B8}" type="slidenum">
              <a:rPr lang="en-IE" sz="1200" b="0" strike="noStrike" spc="-1">
                <a:solidFill>
                  <a:srgbClr val="8B8B8B"/>
                </a:solidFill>
                <a:latin typeface="Calibri"/>
                <a:ea typeface="DejaVu Sans"/>
              </a:rPr>
              <a:t>13</a:t>
            </a:fld>
            <a:endParaRPr lang="en-IE" sz="1200" b="0" strike="noStrike" spc="-1">
              <a:latin typeface="Arial"/>
            </a:endParaRPr>
          </a:p>
        </p:txBody>
      </p:sp>
      <p:pic>
        <p:nvPicPr>
          <p:cNvPr id="3" name="Picture 2">
            <a:extLst>
              <a:ext uri="{FF2B5EF4-FFF2-40B4-BE49-F238E27FC236}">
                <a16:creationId xmlns:a16="http://schemas.microsoft.com/office/drawing/2014/main" id="{90B97C00-8329-0D31-A601-01B125866696}"/>
              </a:ext>
            </a:extLst>
          </p:cNvPr>
          <p:cNvPicPr>
            <a:picLocks noChangeAspect="1"/>
          </p:cNvPicPr>
          <p:nvPr/>
        </p:nvPicPr>
        <p:blipFill>
          <a:blip r:embed="rId3"/>
          <a:stretch>
            <a:fillRect/>
          </a:stretch>
        </p:blipFill>
        <p:spPr>
          <a:xfrm>
            <a:off x="3398068" y="311728"/>
            <a:ext cx="5075559" cy="62345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0" y="3747"/>
            <a:ext cx="3066480" cy="2884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3600" b="0" strike="noStrike" spc="-1" dirty="0">
                <a:solidFill>
                  <a:srgbClr val="000000"/>
                </a:solidFill>
                <a:latin typeface="Calibri" panose="020F0502020204030204" pitchFamily="34" charset="0"/>
                <a:ea typeface="DejaVu Sans"/>
                <a:cs typeface="Calibri" panose="020F0502020204030204" pitchFamily="34" charset="0"/>
              </a:rPr>
              <a:t>Medical AVLOS (More than 30 Days stay)</a:t>
            </a:r>
            <a:br>
              <a:rPr sz="3600" dirty="0">
                <a:latin typeface="Calibri" panose="020F0502020204030204" pitchFamily="34" charset="0"/>
                <a:cs typeface="Calibri" panose="020F0502020204030204" pitchFamily="34" charset="0"/>
              </a:rPr>
            </a:br>
            <a:r>
              <a:rPr lang="en-IE" sz="3600" b="0" strike="noStrike" spc="-1" dirty="0">
                <a:solidFill>
                  <a:srgbClr val="000000"/>
                </a:solidFill>
                <a:latin typeface="Calibri"/>
                <a:ea typeface="DejaVu Sans"/>
              </a:rPr>
              <a:t>2022 v 2021</a:t>
            </a:r>
            <a:endParaRPr lang="en-IE" sz="3600" b="0" strike="noStrike" spc="-1" dirty="0">
              <a:latin typeface="Calibri" panose="020F0502020204030204" pitchFamily="34" charset="0"/>
              <a:cs typeface="Calibri" panose="020F0502020204030204" pitchFamily="34" charset="0"/>
            </a:endParaRPr>
          </a:p>
        </p:txBody>
      </p:sp>
      <p:sp>
        <p:nvSpPr>
          <p:cNvPr id="202" name="CustomShape 2"/>
          <p:cNvSpPr/>
          <p:nvPr/>
        </p:nvSpPr>
        <p:spPr>
          <a:xfrm>
            <a:off x="6897029"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B9E94E7-4F26-44C6-870D-44E7EE9516AA}" type="slidenum">
              <a:rPr lang="en-IE" sz="1200" b="0" strike="noStrike" spc="-1">
                <a:solidFill>
                  <a:srgbClr val="8B8B8B"/>
                </a:solidFill>
                <a:latin typeface="Calibri"/>
                <a:ea typeface="DejaVu Sans"/>
              </a:rPr>
              <a:t>14</a:t>
            </a:fld>
            <a:endParaRPr lang="en-IE" sz="1200" b="0" strike="noStrike" spc="-1">
              <a:latin typeface="Arial"/>
            </a:endParaRPr>
          </a:p>
        </p:txBody>
      </p:sp>
      <p:pic>
        <p:nvPicPr>
          <p:cNvPr id="3" name="Picture 2">
            <a:extLst>
              <a:ext uri="{FF2B5EF4-FFF2-40B4-BE49-F238E27FC236}">
                <a16:creationId xmlns:a16="http://schemas.microsoft.com/office/drawing/2014/main" id="{B0DA8006-A7A9-C7A4-3178-A378BDCDA929}"/>
              </a:ext>
            </a:extLst>
          </p:cNvPr>
          <p:cNvPicPr>
            <a:picLocks noChangeAspect="1"/>
          </p:cNvPicPr>
          <p:nvPr/>
        </p:nvPicPr>
        <p:blipFill>
          <a:blip r:embed="rId2"/>
          <a:stretch>
            <a:fillRect/>
          </a:stretch>
        </p:blipFill>
        <p:spPr>
          <a:xfrm>
            <a:off x="3132844" y="311728"/>
            <a:ext cx="5280553" cy="62345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0" y="0"/>
            <a:ext cx="2878560" cy="273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E" sz="4000" b="0" strike="noStrike" spc="-1" dirty="0">
                <a:solidFill>
                  <a:srgbClr val="000000"/>
                </a:solidFill>
                <a:latin typeface="Calibri"/>
                <a:ea typeface="DejaVu Sans"/>
              </a:rPr>
              <a:t>Surgical AVLOS (Overall)</a:t>
            </a:r>
            <a:br>
              <a:rPr dirty="0"/>
            </a:br>
            <a:r>
              <a:rPr lang="en-IE" sz="4000" b="0" strike="noStrike" spc="-1" dirty="0">
                <a:solidFill>
                  <a:srgbClr val="000000"/>
                </a:solidFill>
                <a:latin typeface="Calibri"/>
                <a:ea typeface="DejaVu Sans"/>
              </a:rPr>
              <a:t>2022 v 2021</a:t>
            </a:r>
            <a:endParaRPr lang="en-IE" sz="4000" b="0" strike="noStrike" spc="-1" dirty="0">
              <a:latin typeface="Arial"/>
            </a:endParaRPr>
          </a:p>
        </p:txBody>
      </p:sp>
      <p:sp>
        <p:nvSpPr>
          <p:cNvPr id="206" name="CustomShape 2"/>
          <p:cNvSpPr/>
          <p:nvPr/>
        </p:nvSpPr>
        <p:spPr>
          <a:xfrm>
            <a:off x="6984000" y="648000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FEB4B21-B18C-4FF0-ACA6-4FB9C0334B49}" type="slidenum">
              <a:rPr lang="en-IE" sz="1200" b="0" strike="noStrike" spc="-1">
                <a:solidFill>
                  <a:srgbClr val="8B8B8B"/>
                </a:solidFill>
                <a:latin typeface="Calibri"/>
                <a:ea typeface="DejaVu Sans"/>
              </a:rPr>
              <a:t>15</a:t>
            </a:fld>
            <a:endParaRPr lang="en-IE" sz="1200" b="0" strike="noStrike" spc="-1">
              <a:latin typeface="Arial"/>
            </a:endParaRPr>
          </a:p>
        </p:txBody>
      </p:sp>
      <p:pic>
        <p:nvPicPr>
          <p:cNvPr id="3" name="Picture 2">
            <a:extLst>
              <a:ext uri="{FF2B5EF4-FFF2-40B4-BE49-F238E27FC236}">
                <a16:creationId xmlns:a16="http://schemas.microsoft.com/office/drawing/2014/main" id="{F5FE39A5-7CCA-9055-9296-45454078667E}"/>
              </a:ext>
            </a:extLst>
          </p:cNvPr>
          <p:cNvPicPr>
            <a:picLocks noChangeAspect="1"/>
          </p:cNvPicPr>
          <p:nvPr/>
        </p:nvPicPr>
        <p:blipFill>
          <a:blip r:embed="rId2"/>
          <a:stretch>
            <a:fillRect/>
          </a:stretch>
        </p:blipFill>
        <p:spPr>
          <a:xfrm>
            <a:off x="2944534" y="311728"/>
            <a:ext cx="5703655" cy="62345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0" y="0"/>
            <a:ext cx="3094560" cy="365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E" sz="3600" b="0" strike="noStrike" spc="-1" dirty="0">
                <a:solidFill>
                  <a:srgbClr val="000000"/>
                </a:solidFill>
                <a:latin typeface="Calibri"/>
                <a:ea typeface="DejaVu Sans"/>
              </a:rPr>
              <a:t>Surgical AVLOS (30 Day Stay or less)</a:t>
            </a:r>
            <a:br>
              <a:rPr dirty="0"/>
            </a:br>
            <a:r>
              <a:rPr lang="en-IE" sz="3600" b="0" strike="noStrike" spc="-1" dirty="0">
                <a:solidFill>
                  <a:srgbClr val="000000"/>
                </a:solidFill>
                <a:latin typeface="Calibri"/>
                <a:ea typeface="DejaVu Sans"/>
              </a:rPr>
              <a:t>2022 v 2021</a:t>
            </a:r>
            <a:endParaRPr lang="en-IE" sz="3600" b="0" strike="noStrike" spc="-1" dirty="0">
              <a:latin typeface="Arial"/>
            </a:endParaRPr>
          </a:p>
        </p:txBody>
      </p:sp>
      <p:sp>
        <p:nvSpPr>
          <p:cNvPr id="210" name="CustomShape 2"/>
          <p:cNvSpPr/>
          <p:nvPr/>
        </p:nvSpPr>
        <p:spPr>
          <a:xfrm>
            <a:off x="6917065" y="647193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F57B736-F3A4-4C87-98C4-0A16F7C03404}" type="slidenum">
              <a:rPr lang="en-IE" sz="1200" b="0" strike="noStrike" spc="-1">
                <a:solidFill>
                  <a:srgbClr val="8B8B8B"/>
                </a:solidFill>
                <a:latin typeface="Calibri"/>
                <a:ea typeface="DejaVu Sans"/>
              </a:rPr>
              <a:t>16</a:t>
            </a:fld>
            <a:endParaRPr lang="en-IE" sz="1200" b="0" strike="noStrike" spc="-1">
              <a:latin typeface="Arial"/>
            </a:endParaRPr>
          </a:p>
        </p:txBody>
      </p:sp>
      <p:pic>
        <p:nvPicPr>
          <p:cNvPr id="3" name="Picture 2">
            <a:extLst>
              <a:ext uri="{FF2B5EF4-FFF2-40B4-BE49-F238E27FC236}">
                <a16:creationId xmlns:a16="http://schemas.microsoft.com/office/drawing/2014/main" id="{694304FA-E484-411B-E0F4-F50A1EAFA99B}"/>
              </a:ext>
            </a:extLst>
          </p:cNvPr>
          <p:cNvPicPr>
            <a:picLocks noChangeAspect="1"/>
          </p:cNvPicPr>
          <p:nvPr/>
        </p:nvPicPr>
        <p:blipFill>
          <a:blip r:embed="rId3"/>
          <a:stretch>
            <a:fillRect/>
          </a:stretch>
        </p:blipFill>
        <p:spPr>
          <a:xfrm>
            <a:off x="3259957" y="311728"/>
            <a:ext cx="5119314" cy="62345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14400" y="0"/>
            <a:ext cx="3143160" cy="280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E" sz="3600" b="0" strike="noStrike" spc="-1" dirty="0">
                <a:solidFill>
                  <a:srgbClr val="000000"/>
                </a:solidFill>
                <a:latin typeface="Calibri"/>
                <a:ea typeface="DejaVu Sans"/>
              </a:rPr>
              <a:t>Surgical AVLOS (More than 30 Days Stay)</a:t>
            </a:r>
            <a:br>
              <a:rPr dirty="0"/>
            </a:br>
            <a:r>
              <a:rPr lang="en-IE" sz="3600" b="0" strike="noStrike" spc="-1" dirty="0">
                <a:solidFill>
                  <a:srgbClr val="000000"/>
                </a:solidFill>
                <a:latin typeface="Calibri"/>
                <a:ea typeface="DejaVu Sans"/>
              </a:rPr>
              <a:t>2022 v 2021</a:t>
            </a:r>
            <a:endParaRPr lang="en-IE" sz="3600" b="0" strike="noStrike" spc="-1" dirty="0">
              <a:latin typeface="Arial"/>
            </a:endParaRPr>
          </a:p>
        </p:txBody>
      </p:sp>
      <p:sp>
        <p:nvSpPr>
          <p:cNvPr id="214" name="CustomShape 2"/>
          <p:cNvSpPr/>
          <p:nvPr/>
        </p:nvSpPr>
        <p:spPr>
          <a:xfrm>
            <a:off x="6979210" y="6454174"/>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4FCAA47-A360-419A-AE55-00273162E07F}" type="slidenum">
              <a:rPr lang="en-IE" sz="1200" b="0" strike="noStrike" spc="-1">
                <a:solidFill>
                  <a:srgbClr val="8B8B8B"/>
                </a:solidFill>
                <a:latin typeface="Calibri"/>
                <a:ea typeface="DejaVu Sans"/>
              </a:rPr>
              <a:t>17</a:t>
            </a:fld>
            <a:endParaRPr lang="en-IE" sz="1200" b="0" strike="noStrike" spc="-1">
              <a:latin typeface="Arial"/>
            </a:endParaRPr>
          </a:p>
        </p:txBody>
      </p:sp>
      <p:pic>
        <p:nvPicPr>
          <p:cNvPr id="3" name="Picture 2">
            <a:extLst>
              <a:ext uri="{FF2B5EF4-FFF2-40B4-BE49-F238E27FC236}">
                <a16:creationId xmlns:a16="http://schemas.microsoft.com/office/drawing/2014/main" id="{97AA53D2-2059-5CF0-0137-3A50BB010880}"/>
              </a:ext>
            </a:extLst>
          </p:cNvPr>
          <p:cNvPicPr>
            <a:picLocks noChangeAspect="1"/>
          </p:cNvPicPr>
          <p:nvPr/>
        </p:nvPicPr>
        <p:blipFill>
          <a:blip r:embed="rId2"/>
          <a:stretch>
            <a:fillRect/>
          </a:stretch>
        </p:blipFill>
        <p:spPr>
          <a:xfrm>
            <a:off x="3204848" y="311728"/>
            <a:ext cx="5462004" cy="62345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1136989" y="61508"/>
            <a:ext cx="6870023" cy="56052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20000"/>
          </a:bodyPr>
          <a:lstStyle/>
          <a:p>
            <a:pPr algn="ctr">
              <a:lnSpc>
                <a:spcPct val="100000"/>
              </a:lnSpc>
            </a:pPr>
            <a:r>
              <a:rPr lang="en-IE" sz="4400" b="0" strike="noStrike" spc="-1" dirty="0">
                <a:solidFill>
                  <a:srgbClr val="000000"/>
                </a:solidFill>
                <a:latin typeface="Calibri"/>
                <a:ea typeface="DejaVu Sans"/>
              </a:rPr>
              <a:t>DOSA Rates Per Site</a:t>
            </a:r>
            <a:endParaRPr lang="en-IE" sz="4400" b="0" strike="noStrike" spc="-1" dirty="0">
              <a:latin typeface="Arial"/>
            </a:endParaRPr>
          </a:p>
        </p:txBody>
      </p:sp>
      <p:sp>
        <p:nvSpPr>
          <p:cNvPr id="218" name="CustomShape 2"/>
          <p:cNvSpPr/>
          <p:nvPr/>
        </p:nvSpPr>
        <p:spPr>
          <a:xfrm>
            <a:off x="6992130" y="6512603"/>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E8589BC-6C76-4508-A30F-26A9BEEAE0E0}" type="slidenum">
              <a:rPr lang="en-IE" sz="1200" b="0" strike="noStrike" spc="-1">
                <a:solidFill>
                  <a:srgbClr val="8B8B8B"/>
                </a:solidFill>
                <a:latin typeface="Calibri"/>
                <a:ea typeface="DejaVu Sans"/>
              </a:rPr>
              <a:t>18</a:t>
            </a:fld>
            <a:endParaRPr lang="en-IE" sz="1200" b="0" strike="noStrike" spc="-1">
              <a:latin typeface="Arial"/>
            </a:endParaRPr>
          </a:p>
        </p:txBody>
      </p:sp>
      <p:pic>
        <p:nvPicPr>
          <p:cNvPr id="3" name="Picture 2">
            <a:extLst>
              <a:ext uri="{FF2B5EF4-FFF2-40B4-BE49-F238E27FC236}">
                <a16:creationId xmlns:a16="http://schemas.microsoft.com/office/drawing/2014/main" id="{B31F7944-3AF3-111C-4B0A-A76117D3C967}"/>
              </a:ext>
            </a:extLst>
          </p:cNvPr>
          <p:cNvPicPr>
            <a:picLocks noChangeAspect="1"/>
          </p:cNvPicPr>
          <p:nvPr/>
        </p:nvPicPr>
        <p:blipFill>
          <a:blip r:embed="rId2"/>
          <a:stretch>
            <a:fillRect/>
          </a:stretch>
        </p:blipFill>
        <p:spPr>
          <a:xfrm>
            <a:off x="415636" y="559623"/>
            <a:ext cx="8312728" cy="617270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722160" y="1317327"/>
            <a:ext cx="7769880" cy="135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2500" lnSpcReduction="20000"/>
          </a:bodyPr>
          <a:lstStyle/>
          <a:p>
            <a:pPr>
              <a:lnSpc>
                <a:spcPct val="100000"/>
              </a:lnSpc>
            </a:pPr>
            <a:r>
              <a:rPr lang="en-IE" sz="4000" b="1" strike="noStrike" cap="all" spc="-1" dirty="0">
                <a:solidFill>
                  <a:srgbClr val="000000"/>
                </a:solidFill>
                <a:latin typeface="Calibri"/>
                <a:ea typeface="DejaVu Sans"/>
              </a:rPr>
              <a:t>Inpatients</a:t>
            </a:r>
            <a:br>
              <a:rPr dirty="0"/>
            </a:br>
            <a:r>
              <a:rPr lang="en-IE" sz="4000" b="1" strike="noStrike" cap="all" spc="-1" dirty="0">
                <a:solidFill>
                  <a:srgbClr val="000000"/>
                </a:solidFill>
                <a:latin typeface="Calibri"/>
                <a:ea typeface="DejaVu Sans"/>
              </a:rPr>
              <a:t>7 Day &amp; 30 day </a:t>
            </a:r>
            <a:r>
              <a:rPr lang="en-IE" sz="4000" b="1" strike="noStrike" cap="all" spc="-1" dirty="0" err="1">
                <a:solidFill>
                  <a:srgbClr val="000000"/>
                </a:solidFill>
                <a:latin typeface="Calibri"/>
                <a:ea typeface="DejaVu Sans"/>
              </a:rPr>
              <a:t>ReAdmission</a:t>
            </a:r>
            <a:r>
              <a:rPr lang="en-IE" sz="4000" b="1" strike="noStrike" cap="all" spc="-1" dirty="0">
                <a:solidFill>
                  <a:srgbClr val="000000"/>
                </a:solidFill>
                <a:latin typeface="Calibri"/>
                <a:ea typeface="DejaVu Sans"/>
              </a:rPr>
              <a:t> Percentages.</a:t>
            </a:r>
            <a:endParaRPr lang="en-IE" sz="4000" b="0" strike="noStrike" spc="-1" dirty="0">
              <a:latin typeface="Arial"/>
            </a:endParaRPr>
          </a:p>
        </p:txBody>
      </p:sp>
      <p:sp>
        <p:nvSpPr>
          <p:cNvPr id="222"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DCD69B3-59A3-4C82-ADE4-325A9006BD4A}" type="slidenum">
              <a:rPr lang="en-IE" sz="1200" b="0" strike="noStrike" spc="-1">
                <a:solidFill>
                  <a:srgbClr val="8B8B8B"/>
                </a:solidFill>
                <a:latin typeface="Calibri"/>
                <a:ea typeface="DejaVu Sans"/>
              </a:rPr>
              <a:t>19</a:t>
            </a:fld>
            <a:endParaRPr lang="en-IE" sz="1200" b="0" strike="noStrike" spc="-1">
              <a:latin typeface="Arial"/>
            </a:endParaRPr>
          </a:p>
        </p:txBody>
      </p:sp>
      <p:sp>
        <p:nvSpPr>
          <p:cNvPr id="2" name="TextBox 1">
            <a:extLst>
              <a:ext uri="{FF2B5EF4-FFF2-40B4-BE49-F238E27FC236}">
                <a16:creationId xmlns:a16="http://schemas.microsoft.com/office/drawing/2014/main" id="{6ADFCC91-F55E-46DC-B1D5-674AE3DFAC85}"/>
              </a:ext>
            </a:extLst>
          </p:cNvPr>
          <p:cNvSpPr txBox="1"/>
          <p:nvPr/>
        </p:nvSpPr>
        <p:spPr>
          <a:xfrm>
            <a:off x="722160" y="2823099"/>
            <a:ext cx="7844791" cy="3416320"/>
          </a:xfrm>
          <a:prstGeom prst="rect">
            <a:avLst/>
          </a:prstGeom>
          <a:noFill/>
        </p:spPr>
        <p:txBody>
          <a:bodyPr wrap="square" rtlCol="0">
            <a:spAutoFit/>
          </a:bodyPr>
          <a:lstStyle/>
          <a:p>
            <a:r>
              <a:rPr lang="en-US" b="0" i="0" dirty="0">
                <a:solidFill>
                  <a:srgbClr val="000000"/>
                </a:solidFill>
                <a:effectLst/>
                <a:latin typeface="Trebuchet MS" panose="020B0603020202020204" pitchFamily="34" charset="0"/>
              </a:rPr>
              <a:t>The N-day readmission rate is calculated as the fraction of emergency discharges in the reporting month of whom were readmitted to the same hospital in less than N days. It should be noted that until HIPE is updated with data for the next reporting month there will only be a portion of the actual count of readmissions for the current reporting month in the records as the patient is not recorded in HIPE until they are discharged, e.g. if a patient was discharged on 2019-01-28 and then readmitted as an emergency on 2019-02-03, there will be no information on the readmission until HIPE is updated for February 2019 and the reported readmission rate will be the fraction of January 2019 discharges readmitted before 2019-02-01 00:00:00; consequently the readmission rates for the latest reporting month are substantially understated.</a:t>
            </a:r>
            <a:endParaRPr lang="en-I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57200" y="274680"/>
            <a:ext cx="8227080" cy="11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Table of Contents</a:t>
            </a:r>
            <a:endParaRPr lang="en-IE" sz="4400" b="0" strike="noStrike" spc="-1">
              <a:latin typeface="Arial"/>
            </a:endParaRPr>
          </a:p>
        </p:txBody>
      </p:sp>
      <p:graphicFrame>
        <p:nvGraphicFramePr>
          <p:cNvPr id="155" name="Table 2"/>
          <p:cNvGraphicFramePr/>
          <p:nvPr>
            <p:extLst>
              <p:ext uri="{D42A27DB-BD31-4B8C-83A1-F6EECF244321}">
                <p14:modId xmlns:p14="http://schemas.microsoft.com/office/powerpoint/2010/main" val="1500441887"/>
              </p:ext>
            </p:extLst>
          </p:nvPr>
        </p:nvGraphicFramePr>
        <p:xfrm>
          <a:off x="457200" y="1861997"/>
          <a:ext cx="8229240" cy="4357080"/>
        </p:xfrm>
        <a:graphic>
          <a:graphicData uri="http://schemas.openxmlformats.org/drawingml/2006/table">
            <a:tbl>
              <a:tblPr/>
              <a:tblGrid>
                <a:gridCol w="7041240">
                  <a:extLst>
                    <a:ext uri="{9D8B030D-6E8A-4147-A177-3AD203B41FA5}">
                      <a16:colId xmlns:a16="http://schemas.microsoft.com/office/drawing/2014/main" val="20000"/>
                    </a:ext>
                  </a:extLst>
                </a:gridCol>
                <a:gridCol w="1188000">
                  <a:extLst>
                    <a:ext uri="{9D8B030D-6E8A-4147-A177-3AD203B41FA5}">
                      <a16:colId xmlns:a16="http://schemas.microsoft.com/office/drawing/2014/main" val="20001"/>
                    </a:ext>
                  </a:extLst>
                </a:gridCol>
              </a:tblGrid>
              <a:tr h="703440">
                <a:tc>
                  <a:txBody>
                    <a:bodyPr/>
                    <a:lstStyle/>
                    <a:p>
                      <a:pPr>
                        <a:lnSpc>
                          <a:spcPct val="100000"/>
                        </a:lnSpc>
                      </a:pPr>
                      <a:r>
                        <a:rPr lang="en-IE" sz="1800" b="1" strike="noStrike" spc="-1">
                          <a:solidFill>
                            <a:srgbClr val="FFFFFF"/>
                          </a:solidFill>
                          <a:latin typeface="Calibri" panose="020F0502020204030204" pitchFamily="34" charset="0"/>
                          <a:cs typeface="Calibri" panose="020F0502020204030204" pitchFamily="34" charset="0"/>
                        </a:rPr>
                        <a:t>Topic</a:t>
                      </a:r>
                      <a:endParaRPr lang="en-IE" sz="1800" b="0" strike="noStrike" spc="-1">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IE" sz="1800" b="1" strike="noStrike" spc="-1">
                          <a:solidFill>
                            <a:srgbClr val="FFFFFF"/>
                          </a:solidFill>
                          <a:latin typeface="Calibri" panose="020F0502020204030204" pitchFamily="34" charset="0"/>
                          <a:cs typeface="Calibri" panose="020F0502020204030204" pitchFamily="34" charset="0"/>
                        </a:rPr>
                        <a:t>Slide No.</a:t>
                      </a:r>
                      <a:endParaRPr lang="en-IE" sz="1800" b="0" strike="noStrike" spc="-1">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521640">
                <a:tc>
                  <a:txBody>
                    <a:bodyPr/>
                    <a:lstStyle/>
                    <a:p>
                      <a:pPr>
                        <a:lnSpc>
                          <a:spcPct val="100000"/>
                        </a:lnSpc>
                      </a:pPr>
                      <a:r>
                        <a:rPr lang="en-IE" sz="1800" b="0" strike="noStrike" spc="-1" dirty="0">
                          <a:solidFill>
                            <a:srgbClr val="000000"/>
                          </a:solidFill>
                          <a:latin typeface="Calibri" panose="020F0502020204030204" pitchFamily="34" charset="0"/>
                          <a:cs typeface="Calibri" panose="020F0502020204030204" pitchFamily="34" charset="0"/>
                        </a:rPr>
                        <a:t>Inpatient</a:t>
                      </a:r>
                      <a:endParaRPr lang="en-IE" sz="1800" b="0" strike="noStrike" spc="-1" dirty="0">
                        <a:latin typeface="Calibri" panose="020F0502020204030204" pitchFamily="34" charset="0"/>
                        <a:cs typeface="Calibri" panose="020F0502020204030204" pitchFamily="34" charset="0"/>
                      </a:endParaRP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E9ECF3"/>
                    </a:solidFill>
                  </a:tcPr>
                </a:tc>
                <a:tc>
                  <a:txBody>
                    <a:bodyPr/>
                    <a:lstStyle/>
                    <a:p>
                      <a:endParaRPr lang="en-US" dirty="0">
                        <a:latin typeface="Calibri" panose="020F0502020204030204" pitchFamily="34" charset="0"/>
                        <a:cs typeface="Calibri" panose="020F0502020204030204" pitchFamily="34" charset="0"/>
                      </a:endParaRPr>
                    </a:p>
                  </a:txBody>
                  <a:tcPr>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9ECF3"/>
                    </a:solidFill>
                  </a:tcPr>
                </a:tc>
                <a:extLst>
                  <a:ext uri="{0D108BD9-81ED-4DB2-BD59-A6C34878D82A}">
                    <a16:rowId xmlns:a16="http://schemas.microsoft.com/office/drawing/2014/main" val="10002"/>
                  </a:ext>
                </a:extLst>
              </a:tr>
              <a:tr h="521640">
                <a:tc>
                  <a:txBody>
                    <a:bodyPr/>
                    <a:lstStyle/>
                    <a:p>
                      <a:pPr marL="457200">
                        <a:lnSpc>
                          <a:spcPct val="100000"/>
                        </a:lnSpc>
                      </a:pPr>
                      <a:r>
                        <a:rPr lang="en-IE" sz="1800" b="0" strike="noStrike" spc="-1">
                          <a:solidFill>
                            <a:srgbClr val="000000"/>
                          </a:solidFill>
                          <a:latin typeface="Calibri" panose="020F0502020204030204" pitchFamily="34" charset="0"/>
                          <a:cs typeface="Calibri" panose="020F0502020204030204" pitchFamily="34" charset="0"/>
                        </a:rPr>
                        <a:t>IP &amp; DC Discharges</a:t>
                      </a:r>
                      <a:endParaRPr lang="en-IE" sz="1800" b="0" strike="noStrike" spc="-1">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US" sz="1800" b="0" strike="noStrike" spc="-1" dirty="0">
                          <a:solidFill>
                            <a:srgbClr val="000000"/>
                          </a:solidFill>
                          <a:latin typeface="Calibri" panose="020F0502020204030204" pitchFamily="34" charset="0"/>
                          <a:cs typeface="Calibri" panose="020F0502020204030204" pitchFamily="34" charset="0"/>
                        </a:rPr>
                        <a:t>3</a:t>
                      </a:r>
                      <a:endParaRPr lang="en-IE" sz="1800" b="0" strike="noStrike" spc="-1" dirty="0">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3"/>
                  </a:ext>
                </a:extLst>
              </a:tr>
              <a:tr h="521640">
                <a:tc>
                  <a:txBody>
                    <a:bodyPr/>
                    <a:lstStyle/>
                    <a:p>
                      <a:pPr marL="457200">
                        <a:lnSpc>
                          <a:spcPct val="100000"/>
                        </a:lnSpc>
                      </a:pPr>
                      <a:r>
                        <a:rPr lang="en-IE" sz="1800" b="0" strike="noStrike" spc="-1" dirty="0">
                          <a:solidFill>
                            <a:srgbClr val="000000"/>
                          </a:solidFill>
                          <a:latin typeface="Calibri" panose="020F0502020204030204" pitchFamily="34" charset="0"/>
                          <a:cs typeface="Calibri" panose="020F0502020204030204" pitchFamily="34" charset="0"/>
                        </a:rPr>
                        <a:t>AVLOS Tables</a:t>
                      </a:r>
                      <a:endParaRPr lang="en-IE" sz="1800" b="0" strike="noStrike" spc="-1" dirty="0">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IE" sz="1800" b="0" strike="noStrike" spc="-1" dirty="0">
                          <a:solidFill>
                            <a:srgbClr val="000000"/>
                          </a:solidFill>
                          <a:latin typeface="Calibri" panose="020F0502020204030204" pitchFamily="34" charset="0"/>
                          <a:cs typeface="Calibri" panose="020F0502020204030204" pitchFamily="34" charset="0"/>
                        </a:rPr>
                        <a:t>11</a:t>
                      </a:r>
                      <a:endParaRPr lang="en-IE" sz="1800" b="0" strike="noStrike" spc="-1" dirty="0">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521640">
                <a:tc>
                  <a:txBody>
                    <a:bodyPr/>
                    <a:lstStyle/>
                    <a:p>
                      <a:pPr marL="457200">
                        <a:lnSpc>
                          <a:spcPct val="100000"/>
                        </a:lnSpc>
                      </a:pPr>
                      <a:r>
                        <a:rPr lang="en-US" sz="1800" b="0" strike="noStrike" spc="-1" dirty="0">
                          <a:latin typeface="Calibri" panose="020F0502020204030204" pitchFamily="34" charset="0"/>
                          <a:cs typeface="Calibri" panose="020F0502020204030204" pitchFamily="34" charset="0"/>
                        </a:rPr>
                        <a:t>Day of Surgery Admission Rate</a:t>
                      </a:r>
                      <a:endParaRPr lang="en-IE" sz="1800" b="0" strike="noStrike" spc="-1" dirty="0">
                        <a:latin typeface="Calibri" panose="020F0502020204030204" pitchFamily="34" charset="0"/>
                        <a:cs typeface="Calibri" panose="020F0502020204030204" pitchFamily="34" charset="0"/>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E9ECF3"/>
                    </a:solidFill>
                  </a:tcPr>
                </a:tc>
                <a:tc>
                  <a:txBody>
                    <a:bodyPr/>
                    <a:lstStyle/>
                    <a:p>
                      <a:pPr algn="ctr">
                        <a:lnSpc>
                          <a:spcPct val="100000"/>
                        </a:lnSpc>
                      </a:pPr>
                      <a:r>
                        <a:rPr lang="en-US" sz="1800" b="0" strike="noStrike" spc="-1" dirty="0">
                          <a:latin typeface="Calibri" panose="020F0502020204030204" pitchFamily="34" charset="0"/>
                          <a:cs typeface="Calibri" panose="020F0502020204030204" pitchFamily="34" charset="0"/>
                        </a:rPr>
                        <a:t>18</a:t>
                      </a:r>
                      <a:endParaRPr lang="en-IE" sz="1800" b="0" strike="noStrike" spc="-1" dirty="0">
                        <a:latin typeface="Calibri" panose="020F0502020204030204" pitchFamily="34" charset="0"/>
                        <a:cs typeface="Calibri" panose="020F0502020204030204" pitchFamily="34" charset="0"/>
                      </a:endParaRPr>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CF3"/>
                    </a:solidFill>
                  </a:tcPr>
                </a:tc>
                <a:extLst>
                  <a:ext uri="{0D108BD9-81ED-4DB2-BD59-A6C34878D82A}">
                    <a16:rowId xmlns:a16="http://schemas.microsoft.com/office/drawing/2014/main" val="257445373"/>
                  </a:ext>
                </a:extLst>
              </a:tr>
              <a:tr h="521640">
                <a:tc>
                  <a:txBody>
                    <a:bodyPr/>
                    <a:lstStyle/>
                    <a:p>
                      <a:pPr marL="457200">
                        <a:lnSpc>
                          <a:spcPct val="100000"/>
                        </a:lnSpc>
                      </a:pPr>
                      <a:r>
                        <a:rPr lang="en-IE" sz="1800" b="0" strike="noStrike" spc="-1">
                          <a:solidFill>
                            <a:srgbClr val="000000"/>
                          </a:solidFill>
                          <a:latin typeface="Calibri" panose="020F0502020204030204" pitchFamily="34" charset="0"/>
                          <a:cs typeface="Calibri" panose="020F0502020204030204" pitchFamily="34" charset="0"/>
                        </a:rPr>
                        <a:t>7-Day &amp; 28-Day Readmission %</a:t>
                      </a:r>
                      <a:endParaRPr lang="en-IE" sz="1800" b="0" strike="noStrike" spc="-1">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IE" sz="1800" b="0" strike="noStrike" spc="-1" dirty="0">
                          <a:solidFill>
                            <a:srgbClr val="000000"/>
                          </a:solidFill>
                          <a:latin typeface="Calibri" panose="020F0502020204030204" pitchFamily="34" charset="0"/>
                          <a:cs typeface="Calibri" panose="020F0502020204030204" pitchFamily="34" charset="0"/>
                        </a:rPr>
                        <a:t>19</a:t>
                      </a:r>
                      <a:endParaRPr lang="en-IE" sz="1800" b="0" strike="noStrike" spc="-1" dirty="0">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5"/>
                  </a:ext>
                </a:extLst>
              </a:tr>
              <a:tr h="521640">
                <a:tc>
                  <a:txBody>
                    <a:bodyPr/>
                    <a:lstStyle/>
                    <a:p>
                      <a:pPr>
                        <a:lnSpc>
                          <a:spcPct val="100000"/>
                        </a:lnSpc>
                      </a:pPr>
                      <a:r>
                        <a:rPr lang="en-IE" sz="1800" b="0" strike="noStrike" spc="-1">
                          <a:solidFill>
                            <a:srgbClr val="000000"/>
                          </a:solidFill>
                          <a:latin typeface="Calibri" panose="020F0502020204030204" pitchFamily="34" charset="0"/>
                          <a:cs typeface="Calibri" panose="020F0502020204030204" pitchFamily="34" charset="0"/>
                        </a:rPr>
                        <a:t>Outpatients</a:t>
                      </a:r>
                      <a:endParaRPr lang="en-IE" sz="1800" b="0" strike="noStrike" spc="-1">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endParaRPr lang="en-US">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523800">
                <a:tc>
                  <a:txBody>
                    <a:bodyPr/>
                    <a:lstStyle/>
                    <a:p>
                      <a:pPr marL="457200">
                        <a:lnSpc>
                          <a:spcPct val="100000"/>
                        </a:lnSpc>
                      </a:pPr>
                      <a:r>
                        <a:rPr lang="en-IE" sz="1800" b="0" strike="noStrike" spc="-1" dirty="0">
                          <a:solidFill>
                            <a:srgbClr val="000000"/>
                          </a:solidFill>
                          <a:latin typeface="Calibri" panose="020F0502020204030204" pitchFamily="34" charset="0"/>
                          <a:cs typeface="Calibri" panose="020F0502020204030204" pitchFamily="34" charset="0"/>
                        </a:rPr>
                        <a:t>Outpatient Activity</a:t>
                      </a:r>
                      <a:endParaRPr lang="en-IE" sz="1800" b="0" strike="noStrike" spc="-1" dirty="0">
                        <a:latin typeface="Calibri" panose="020F0502020204030204" pitchFamily="34" charset="0"/>
                        <a:cs typeface="Calibri" panose="020F0502020204030204" pitchFamily="34" charset="0"/>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E9ECF3"/>
                    </a:solidFill>
                  </a:tcPr>
                </a:tc>
                <a:tc>
                  <a:txBody>
                    <a:bodyPr/>
                    <a:lstStyle/>
                    <a:p>
                      <a:pPr algn="ctr">
                        <a:lnSpc>
                          <a:spcPct val="100000"/>
                        </a:lnSpc>
                      </a:pPr>
                      <a:r>
                        <a:rPr lang="en-IE" sz="1800" b="0" strike="noStrike" spc="-1" dirty="0">
                          <a:solidFill>
                            <a:srgbClr val="000000"/>
                          </a:solidFill>
                          <a:latin typeface="Calibri" panose="020F0502020204030204" pitchFamily="34" charset="0"/>
                          <a:cs typeface="Calibri" panose="020F0502020204030204" pitchFamily="34" charset="0"/>
                        </a:rPr>
                        <a:t>24</a:t>
                      </a:r>
                      <a:endParaRPr lang="en-IE" sz="1800" b="0" strike="noStrike" spc="-1" dirty="0">
                        <a:latin typeface="Calibri" panose="020F0502020204030204" pitchFamily="34" charset="0"/>
                        <a:cs typeface="Calibri" panose="020F0502020204030204" pitchFamily="34" charset="0"/>
                      </a:endParaRPr>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CF3"/>
                    </a:solidFill>
                  </a:tcPr>
                </a:tc>
                <a:extLst>
                  <a:ext uri="{0D108BD9-81ED-4DB2-BD59-A6C34878D82A}">
                    <a16:rowId xmlns:a16="http://schemas.microsoft.com/office/drawing/2014/main" val="10008"/>
                  </a:ext>
                </a:extLst>
              </a:tr>
            </a:tbl>
          </a:graphicData>
        </a:graphic>
      </p:graphicFrame>
      <p:sp>
        <p:nvSpPr>
          <p:cNvPr id="156"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07C1FD6-18B7-4DC7-874D-4208DC04233A}" type="slidenum">
              <a:rPr lang="en-IE" sz="1200" b="0" strike="noStrike" spc="-1">
                <a:solidFill>
                  <a:srgbClr val="8B8B8B"/>
                </a:solidFill>
                <a:latin typeface="Calibri"/>
                <a:ea typeface="DejaVu Sans"/>
              </a:rPr>
              <a:t>2</a:t>
            </a:fld>
            <a:endParaRPr lang="en-IE" sz="12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3474" y="568171"/>
            <a:ext cx="3245616" cy="215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E" sz="3600" b="0" strike="noStrike" spc="-1" dirty="0">
                <a:solidFill>
                  <a:srgbClr val="000000"/>
                </a:solidFill>
                <a:latin typeface="Calibri"/>
                <a:ea typeface="DejaVu Sans"/>
              </a:rPr>
              <a:t>Surgical </a:t>
            </a:r>
          </a:p>
          <a:p>
            <a:pPr algn="ctr">
              <a:lnSpc>
                <a:spcPct val="100000"/>
              </a:lnSpc>
            </a:pPr>
            <a:r>
              <a:rPr lang="en-IE" sz="3600" b="0" strike="noStrike" spc="-1" dirty="0">
                <a:solidFill>
                  <a:srgbClr val="000000"/>
                </a:solidFill>
                <a:latin typeface="Calibri"/>
                <a:ea typeface="DejaVu Sans"/>
              </a:rPr>
              <a:t>7-Day Readmission %</a:t>
            </a:r>
            <a:endParaRPr lang="en-IE" sz="3600" b="0" strike="noStrike" spc="-1" dirty="0">
              <a:latin typeface="Arial"/>
            </a:endParaRPr>
          </a:p>
        </p:txBody>
      </p:sp>
      <p:sp>
        <p:nvSpPr>
          <p:cNvPr id="224" name="CustomShape 2"/>
          <p:cNvSpPr/>
          <p:nvPr/>
        </p:nvSpPr>
        <p:spPr>
          <a:xfrm>
            <a:off x="6984000" y="648000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BFD87CA-8765-4979-ACC7-B2DE19F720FD}" type="slidenum">
              <a:rPr lang="en-IE" sz="1200" b="0" strike="noStrike" spc="-1">
                <a:solidFill>
                  <a:srgbClr val="8B8B8B"/>
                </a:solidFill>
                <a:latin typeface="Calibri"/>
                <a:ea typeface="DejaVu Sans"/>
              </a:rPr>
              <a:t>20</a:t>
            </a:fld>
            <a:endParaRPr lang="en-IE" sz="1200" b="0" strike="noStrike" spc="-1">
              <a:latin typeface="Arial"/>
            </a:endParaRPr>
          </a:p>
        </p:txBody>
      </p:sp>
      <p:sp>
        <p:nvSpPr>
          <p:cNvPr id="225" name="CustomShape 3"/>
          <p:cNvSpPr/>
          <p:nvPr/>
        </p:nvSpPr>
        <p:spPr>
          <a:xfrm>
            <a:off x="342000" y="5740920"/>
            <a:ext cx="2136240" cy="94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Readmission rates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97D7BC03-E5E7-1BFC-CD06-0A8741AAC4BF}"/>
              </a:ext>
            </a:extLst>
          </p:cNvPr>
          <p:cNvPicPr>
            <a:picLocks noChangeAspect="1"/>
          </p:cNvPicPr>
          <p:nvPr/>
        </p:nvPicPr>
        <p:blipFill>
          <a:blip r:embed="rId2"/>
          <a:stretch>
            <a:fillRect/>
          </a:stretch>
        </p:blipFill>
        <p:spPr>
          <a:xfrm>
            <a:off x="3195122" y="311728"/>
            <a:ext cx="5326470" cy="62345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54217" y="105602"/>
            <a:ext cx="2682327" cy="228960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E" sz="3200" b="0" strike="noStrike" spc="-1" dirty="0">
                <a:solidFill>
                  <a:srgbClr val="000000"/>
                </a:solidFill>
                <a:latin typeface="Calibri"/>
                <a:ea typeface="DejaVu Sans"/>
              </a:rPr>
              <a:t>Surgical </a:t>
            </a:r>
            <a:br>
              <a:rPr sz="1600" dirty="0"/>
            </a:br>
            <a:r>
              <a:rPr lang="en-IE" sz="3200" b="0" strike="noStrike" spc="-1" dirty="0">
                <a:solidFill>
                  <a:srgbClr val="000000"/>
                </a:solidFill>
                <a:latin typeface="Calibri"/>
                <a:ea typeface="DejaVu Sans"/>
              </a:rPr>
              <a:t>30-Day Readmission %</a:t>
            </a:r>
            <a:endParaRPr lang="en-IE" sz="3200" b="0" strike="noStrike" spc="-1" dirty="0">
              <a:latin typeface="Arial"/>
            </a:endParaRPr>
          </a:p>
        </p:txBody>
      </p:sp>
      <p:sp>
        <p:nvSpPr>
          <p:cNvPr id="228" name="CustomShape 2"/>
          <p:cNvSpPr/>
          <p:nvPr/>
        </p:nvSpPr>
        <p:spPr>
          <a:xfrm>
            <a:off x="7037014" y="6505655"/>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F677146-597E-480A-92FE-E775EB85FB21}" type="slidenum">
              <a:rPr lang="en-IE" sz="1200" b="0" strike="noStrike" spc="-1">
                <a:solidFill>
                  <a:srgbClr val="8B8B8B"/>
                </a:solidFill>
                <a:latin typeface="Calibri"/>
                <a:ea typeface="DejaVu Sans"/>
              </a:rPr>
              <a:t>21</a:t>
            </a:fld>
            <a:endParaRPr lang="en-IE" sz="1200" b="0" strike="noStrike" spc="-1">
              <a:latin typeface="Arial"/>
            </a:endParaRPr>
          </a:p>
        </p:txBody>
      </p:sp>
      <p:sp>
        <p:nvSpPr>
          <p:cNvPr id="229" name="CustomShape 3"/>
          <p:cNvSpPr/>
          <p:nvPr/>
        </p:nvSpPr>
        <p:spPr>
          <a:xfrm>
            <a:off x="342000" y="5740920"/>
            <a:ext cx="2136240" cy="94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Readmission rates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6296E3F2-25F7-43D0-1EC7-5796738B0934}"/>
              </a:ext>
            </a:extLst>
          </p:cNvPr>
          <p:cNvPicPr>
            <a:picLocks noChangeAspect="1"/>
          </p:cNvPicPr>
          <p:nvPr/>
        </p:nvPicPr>
        <p:blipFill>
          <a:blip r:embed="rId2"/>
          <a:stretch>
            <a:fillRect/>
          </a:stretch>
        </p:blipFill>
        <p:spPr>
          <a:xfrm>
            <a:off x="2952781" y="311728"/>
            <a:ext cx="5361709" cy="62345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0" y="15498"/>
            <a:ext cx="3326674" cy="232518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E" sz="4000" b="0" strike="noStrike" spc="-1" dirty="0">
                <a:solidFill>
                  <a:srgbClr val="000000"/>
                </a:solidFill>
                <a:latin typeface="Calibri"/>
                <a:ea typeface="DejaVu Sans"/>
              </a:rPr>
              <a:t>Medical </a:t>
            </a:r>
            <a:br>
              <a:rPr dirty="0"/>
            </a:br>
            <a:r>
              <a:rPr lang="en-IE" sz="4000" b="0" strike="noStrike" spc="-1" dirty="0">
                <a:solidFill>
                  <a:srgbClr val="000000"/>
                </a:solidFill>
                <a:latin typeface="Calibri"/>
                <a:ea typeface="DejaVu Sans"/>
              </a:rPr>
              <a:t>7-Day Readmission %</a:t>
            </a:r>
            <a:endParaRPr lang="en-IE" sz="4000" b="0" strike="noStrike" spc="-1" dirty="0">
              <a:latin typeface="Arial"/>
            </a:endParaRPr>
          </a:p>
        </p:txBody>
      </p:sp>
      <p:sp>
        <p:nvSpPr>
          <p:cNvPr id="232" name="CustomShape 2"/>
          <p:cNvSpPr/>
          <p:nvPr/>
        </p:nvSpPr>
        <p:spPr>
          <a:xfrm>
            <a:off x="6819480" y="6418080"/>
            <a:ext cx="22464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DEF5396-BD4C-4219-8548-6FA35FC033E9}" type="slidenum">
              <a:rPr lang="en-IE" sz="1200" b="0" strike="noStrike" spc="-1">
                <a:solidFill>
                  <a:srgbClr val="8B8B8B"/>
                </a:solidFill>
                <a:latin typeface="Calibri"/>
                <a:ea typeface="DejaVu Sans"/>
              </a:rPr>
              <a:t>22</a:t>
            </a:fld>
            <a:endParaRPr lang="en-IE" sz="1200" b="0" strike="noStrike" spc="-1">
              <a:latin typeface="Arial"/>
            </a:endParaRPr>
          </a:p>
        </p:txBody>
      </p:sp>
      <p:sp>
        <p:nvSpPr>
          <p:cNvPr id="233" name="CustomShape 3"/>
          <p:cNvSpPr/>
          <p:nvPr/>
        </p:nvSpPr>
        <p:spPr>
          <a:xfrm>
            <a:off x="342000" y="5740920"/>
            <a:ext cx="2136240" cy="94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Readmission rates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53811F61-A0FD-7913-B30E-907C58C802FA}"/>
              </a:ext>
            </a:extLst>
          </p:cNvPr>
          <p:cNvPicPr>
            <a:picLocks noChangeAspect="1"/>
          </p:cNvPicPr>
          <p:nvPr/>
        </p:nvPicPr>
        <p:blipFill>
          <a:blip r:embed="rId2"/>
          <a:stretch>
            <a:fillRect/>
          </a:stretch>
        </p:blipFill>
        <p:spPr>
          <a:xfrm>
            <a:off x="3419358" y="311728"/>
            <a:ext cx="5172465" cy="62345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0" y="0"/>
            <a:ext cx="3406320" cy="209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1500"/>
          </a:bodyPr>
          <a:lstStyle/>
          <a:p>
            <a:pPr algn="ctr">
              <a:lnSpc>
                <a:spcPct val="100000"/>
              </a:lnSpc>
            </a:pPr>
            <a:r>
              <a:rPr lang="en-IE" sz="4400" b="0" strike="noStrike" spc="-1" dirty="0">
                <a:solidFill>
                  <a:srgbClr val="000000"/>
                </a:solidFill>
                <a:latin typeface="Calibri"/>
                <a:ea typeface="DejaVu Sans"/>
              </a:rPr>
              <a:t>Medical </a:t>
            </a:r>
            <a:br>
              <a:rPr dirty="0"/>
            </a:br>
            <a:r>
              <a:rPr lang="en-IE" sz="4400" b="0" strike="noStrike" spc="-1" dirty="0">
                <a:solidFill>
                  <a:srgbClr val="000000"/>
                </a:solidFill>
                <a:latin typeface="Calibri"/>
                <a:ea typeface="DejaVu Sans"/>
              </a:rPr>
              <a:t>30-Day Readmission %</a:t>
            </a:r>
            <a:endParaRPr lang="en-IE" sz="4400" b="0" strike="noStrike" spc="-1" dirty="0">
              <a:latin typeface="Arial"/>
            </a:endParaRPr>
          </a:p>
        </p:txBody>
      </p:sp>
      <p:sp>
        <p:nvSpPr>
          <p:cNvPr id="236" name="CustomShape 2"/>
          <p:cNvSpPr/>
          <p:nvPr/>
        </p:nvSpPr>
        <p:spPr>
          <a:xfrm>
            <a:off x="7012800" y="6491503"/>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B3F027A-0DC9-4B2C-9568-CB76668ED1BB}" type="slidenum">
              <a:rPr lang="en-IE" sz="1200" b="0" strike="noStrike" spc="-1">
                <a:solidFill>
                  <a:srgbClr val="8B8B8B"/>
                </a:solidFill>
                <a:latin typeface="Calibri"/>
                <a:ea typeface="DejaVu Sans"/>
              </a:rPr>
              <a:t>23</a:t>
            </a:fld>
            <a:endParaRPr lang="en-IE" sz="1200" b="0" strike="noStrike" spc="-1">
              <a:latin typeface="Arial"/>
            </a:endParaRPr>
          </a:p>
        </p:txBody>
      </p:sp>
      <p:sp>
        <p:nvSpPr>
          <p:cNvPr id="237" name="CustomShape 3"/>
          <p:cNvSpPr/>
          <p:nvPr/>
        </p:nvSpPr>
        <p:spPr>
          <a:xfrm>
            <a:off x="342000" y="5740920"/>
            <a:ext cx="2136240" cy="94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Readmission rates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E59CED1C-70EA-472E-38D7-5BDA95388CD8}"/>
              </a:ext>
            </a:extLst>
          </p:cNvPr>
          <p:cNvPicPr>
            <a:picLocks noChangeAspect="1"/>
          </p:cNvPicPr>
          <p:nvPr/>
        </p:nvPicPr>
        <p:blipFill>
          <a:blip r:embed="rId2"/>
          <a:stretch>
            <a:fillRect/>
          </a:stretch>
        </p:blipFill>
        <p:spPr>
          <a:xfrm>
            <a:off x="3404369" y="311728"/>
            <a:ext cx="5341935" cy="62345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722160" y="4406760"/>
            <a:ext cx="7769880" cy="135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E" sz="4000" b="1" strike="noStrike" cap="all" spc="-1">
                <a:solidFill>
                  <a:srgbClr val="000000"/>
                </a:solidFill>
                <a:latin typeface="Calibri"/>
                <a:ea typeface="DejaVu Sans"/>
              </a:rPr>
              <a:t>Outpatients</a:t>
            </a:r>
            <a:br/>
            <a:r>
              <a:rPr lang="en-IE" sz="4000" b="1" strike="noStrike" cap="all" spc="-1">
                <a:solidFill>
                  <a:srgbClr val="000000"/>
                </a:solidFill>
                <a:latin typeface="Calibri"/>
                <a:ea typeface="DejaVu Sans"/>
              </a:rPr>
              <a:t>Activity</a:t>
            </a:r>
            <a:endParaRPr lang="en-IE" sz="4000" b="0" strike="noStrike" spc="-1">
              <a:latin typeface="Arial"/>
            </a:endParaRPr>
          </a:p>
        </p:txBody>
      </p:sp>
      <p:sp>
        <p:nvSpPr>
          <p:cNvPr id="268"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EDF4D1D-01F5-4277-BD52-AEE10559F00F}" type="slidenum">
              <a:rPr lang="en-IE" sz="1200" b="0" strike="noStrike" spc="-1">
                <a:solidFill>
                  <a:srgbClr val="8B8B8B"/>
                </a:solidFill>
                <a:latin typeface="Calibri"/>
                <a:ea typeface="DejaVu Sans"/>
              </a:rPr>
              <a:t>24</a:t>
            </a:fld>
            <a:endParaRPr lang="en-IE" sz="12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457200" y="274680"/>
            <a:ext cx="8227080" cy="11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Comment</a:t>
            </a:r>
            <a:endParaRPr lang="en-IE" sz="4400" b="0" strike="noStrike" spc="-1">
              <a:latin typeface="Arial"/>
            </a:endParaRPr>
          </a:p>
        </p:txBody>
      </p:sp>
      <p:sp>
        <p:nvSpPr>
          <p:cNvPr id="270" name="CustomShape 2"/>
          <p:cNvSpPr/>
          <p:nvPr/>
        </p:nvSpPr>
        <p:spPr>
          <a:xfrm>
            <a:off x="457200" y="1600200"/>
            <a:ext cx="8227080" cy="45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560">
              <a:lnSpc>
                <a:spcPct val="100000"/>
              </a:lnSpc>
              <a:spcBef>
                <a:spcPts val="641"/>
              </a:spcBef>
              <a:buClr>
                <a:srgbClr val="000000"/>
              </a:buClr>
              <a:buFont typeface="Arial"/>
              <a:buChar char="•"/>
            </a:pPr>
            <a:r>
              <a:rPr lang="en-IE" sz="3200" b="0" strike="noStrike" spc="-1" dirty="0">
                <a:solidFill>
                  <a:srgbClr val="000000"/>
                </a:solidFill>
                <a:latin typeface="Calibri"/>
                <a:ea typeface="DejaVu Sans"/>
              </a:rPr>
              <a:t>The data  for Outpatient Activity is generally one month behind the focus month of this monthly report.</a:t>
            </a:r>
            <a:endParaRPr lang="en-IE" sz="3200" b="0" strike="noStrike" spc="-1" dirty="0">
              <a:latin typeface="Arial"/>
            </a:endParaRPr>
          </a:p>
        </p:txBody>
      </p:sp>
      <p:sp>
        <p:nvSpPr>
          <p:cNvPr id="271"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6ECBF73-098D-4789-A65C-CB783225BF71}" type="slidenum">
              <a:rPr lang="en-IE" sz="1200" b="0" strike="noStrike" spc="-1">
                <a:solidFill>
                  <a:srgbClr val="8B8B8B"/>
                </a:solidFill>
                <a:latin typeface="Calibri"/>
                <a:ea typeface="DejaVu Sans"/>
              </a:rPr>
              <a:t>25</a:t>
            </a:fld>
            <a:endParaRPr lang="en-IE" sz="12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15538" y="82542"/>
            <a:ext cx="8310764" cy="77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Monthly New Referrals</a:t>
            </a:r>
            <a:endParaRPr lang="en-IE" sz="4400" b="0" strike="noStrike" spc="-1">
              <a:latin typeface="Arial"/>
            </a:endParaRPr>
          </a:p>
        </p:txBody>
      </p:sp>
      <p:sp>
        <p:nvSpPr>
          <p:cNvPr id="273" name="CustomShape 2"/>
          <p:cNvSpPr/>
          <p:nvPr/>
        </p:nvSpPr>
        <p:spPr>
          <a:xfrm>
            <a:off x="6975360" y="648288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59D464F-757B-4685-9122-16E0EEB17CE8}" type="slidenum">
              <a:rPr lang="en-IE" sz="1200" b="0" strike="noStrike" spc="-1">
                <a:solidFill>
                  <a:srgbClr val="8B8B8B"/>
                </a:solidFill>
                <a:latin typeface="Calibri"/>
                <a:ea typeface="DejaVu Sans"/>
              </a:rPr>
              <a:t>26</a:t>
            </a:fld>
            <a:endParaRPr lang="en-IE" sz="1200" b="0" strike="noStrike" spc="-1">
              <a:latin typeface="Arial"/>
            </a:endParaRPr>
          </a:p>
        </p:txBody>
      </p:sp>
      <p:pic>
        <p:nvPicPr>
          <p:cNvPr id="3" name="Picture 2">
            <a:extLst>
              <a:ext uri="{FF2B5EF4-FFF2-40B4-BE49-F238E27FC236}">
                <a16:creationId xmlns:a16="http://schemas.microsoft.com/office/drawing/2014/main" id="{D5C81D30-4248-04A3-4C02-8E0F42FEA87C}"/>
              </a:ext>
            </a:extLst>
          </p:cNvPr>
          <p:cNvPicPr>
            <a:picLocks noChangeAspect="1"/>
          </p:cNvPicPr>
          <p:nvPr/>
        </p:nvPicPr>
        <p:blipFill>
          <a:blip r:embed="rId2"/>
          <a:stretch>
            <a:fillRect/>
          </a:stretch>
        </p:blipFill>
        <p:spPr>
          <a:xfrm>
            <a:off x="415637" y="1217067"/>
            <a:ext cx="8312727" cy="442386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62146" y="53267"/>
            <a:ext cx="2865120" cy="294893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E" sz="3600" b="0" strike="noStrike" spc="-1" dirty="0">
                <a:solidFill>
                  <a:srgbClr val="000000"/>
                </a:solidFill>
                <a:latin typeface="Calibri"/>
                <a:ea typeface="DejaVu Sans"/>
              </a:rPr>
              <a:t>Year to Date Referrals by Specialty</a:t>
            </a:r>
            <a:endParaRPr lang="en-IE" sz="3600" b="0" strike="noStrike" spc="-1" dirty="0">
              <a:latin typeface="Arial"/>
            </a:endParaRPr>
          </a:p>
        </p:txBody>
      </p:sp>
      <p:sp>
        <p:nvSpPr>
          <p:cNvPr id="276" name="CustomShape 2"/>
          <p:cNvSpPr/>
          <p:nvPr/>
        </p:nvSpPr>
        <p:spPr>
          <a:xfrm>
            <a:off x="7010640" y="648000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5D2F4C0-E47E-41FD-8E3F-4EDDBE415019}" type="slidenum">
              <a:rPr lang="en-IE" sz="1200" b="0" strike="noStrike" spc="-1">
                <a:solidFill>
                  <a:srgbClr val="8B8B8B"/>
                </a:solidFill>
                <a:latin typeface="Calibri"/>
                <a:ea typeface="DejaVu Sans"/>
              </a:rPr>
              <a:t>27</a:t>
            </a:fld>
            <a:endParaRPr lang="en-IE" sz="1200" b="0" strike="noStrike" spc="-1">
              <a:latin typeface="Arial"/>
            </a:endParaRPr>
          </a:p>
        </p:txBody>
      </p:sp>
      <p:pic>
        <p:nvPicPr>
          <p:cNvPr id="3" name="Picture 2">
            <a:extLst>
              <a:ext uri="{FF2B5EF4-FFF2-40B4-BE49-F238E27FC236}">
                <a16:creationId xmlns:a16="http://schemas.microsoft.com/office/drawing/2014/main" id="{64A3FB49-16DC-C285-2F6D-3B4A681968A4}"/>
              </a:ext>
            </a:extLst>
          </p:cNvPr>
          <p:cNvPicPr>
            <a:picLocks noChangeAspect="1"/>
          </p:cNvPicPr>
          <p:nvPr/>
        </p:nvPicPr>
        <p:blipFill>
          <a:blip r:embed="rId3"/>
          <a:stretch>
            <a:fillRect/>
          </a:stretch>
        </p:blipFill>
        <p:spPr>
          <a:xfrm>
            <a:off x="3185631" y="311728"/>
            <a:ext cx="4601535" cy="623454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15522" y="70792"/>
            <a:ext cx="8310436" cy="88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OP New &amp; Review Appointments</a:t>
            </a:r>
            <a:endParaRPr lang="en-IE" sz="4400" b="0" strike="noStrike" spc="-1">
              <a:latin typeface="Arial"/>
            </a:endParaRPr>
          </a:p>
        </p:txBody>
      </p:sp>
      <p:sp>
        <p:nvSpPr>
          <p:cNvPr id="279"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A12FFA9-C66B-47B6-97BD-7EB4FA3E9566}" type="slidenum">
              <a:rPr lang="en-IE" sz="1200" b="0" strike="noStrike" spc="-1">
                <a:solidFill>
                  <a:srgbClr val="8B8B8B"/>
                </a:solidFill>
                <a:latin typeface="Calibri"/>
                <a:ea typeface="DejaVu Sans"/>
              </a:rPr>
              <a:t>28</a:t>
            </a:fld>
            <a:endParaRPr lang="en-IE" sz="1200" b="0" strike="noStrike" spc="-1">
              <a:latin typeface="Arial"/>
            </a:endParaRPr>
          </a:p>
        </p:txBody>
      </p:sp>
      <p:pic>
        <p:nvPicPr>
          <p:cNvPr id="3" name="Picture 2">
            <a:extLst>
              <a:ext uri="{FF2B5EF4-FFF2-40B4-BE49-F238E27FC236}">
                <a16:creationId xmlns:a16="http://schemas.microsoft.com/office/drawing/2014/main" id="{CD96CE92-4601-85F1-5437-928452B7EE6C}"/>
              </a:ext>
            </a:extLst>
          </p:cNvPr>
          <p:cNvPicPr>
            <a:picLocks noChangeAspect="1"/>
          </p:cNvPicPr>
          <p:nvPr/>
        </p:nvPicPr>
        <p:blipFill>
          <a:blip r:embed="rId2"/>
          <a:stretch>
            <a:fillRect/>
          </a:stretch>
        </p:blipFill>
        <p:spPr>
          <a:xfrm>
            <a:off x="415637" y="1150160"/>
            <a:ext cx="8312727" cy="497613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413523" y="53267"/>
            <a:ext cx="8314740" cy="7545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dirty="0">
                <a:solidFill>
                  <a:srgbClr val="000000"/>
                </a:solidFill>
                <a:latin typeface="Calibri"/>
                <a:ea typeface="DejaVu Sans"/>
              </a:rPr>
              <a:t>Review to New Ratio by Hospital</a:t>
            </a:r>
            <a:endParaRPr lang="en-IE" sz="4400" b="0" strike="noStrike" spc="-1" dirty="0">
              <a:latin typeface="Arial"/>
            </a:endParaRPr>
          </a:p>
        </p:txBody>
      </p:sp>
      <p:sp>
        <p:nvSpPr>
          <p:cNvPr id="282" name="CustomShape 2"/>
          <p:cNvSpPr/>
          <p:nvPr/>
        </p:nvSpPr>
        <p:spPr>
          <a:xfrm>
            <a:off x="6985602" y="64267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CEFE7FE-A89B-4899-A6F1-CCD3DE132388}" type="slidenum">
              <a:rPr lang="en-IE" sz="1200" b="0" strike="noStrike" spc="-1">
                <a:solidFill>
                  <a:srgbClr val="8B8B8B"/>
                </a:solidFill>
                <a:latin typeface="Calibri"/>
                <a:ea typeface="DejaVu Sans"/>
              </a:rPr>
              <a:t>29</a:t>
            </a:fld>
            <a:endParaRPr lang="en-IE" sz="1200" b="0" strike="noStrike" spc="-1">
              <a:latin typeface="Arial"/>
            </a:endParaRPr>
          </a:p>
        </p:txBody>
      </p:sp>
      <p:pic>
        <p:nvPicPr>
          <p:cNvPr id="3" name="Picture 2">
            <a:extLst>
              <a:ext uri="{FF2B5EF4-FFF2-40B4-BE49-F238E27FC236}">
                <a16:creationId xmlns:a16="http://schemas.microsoft.com/office/drawing/2014/main" id="{4ACBA11F-435B-C616-A955-7728FF27613D}"/>
              </a:ext>
            </a:extLst>
          </p:cNvPr>
          <p:cNvPicPr>
            <a:picLocks noChangeAspect="1"/>
          </p:cNvPicPr>
          <p:nvPr/>
        </p:nvPicPr>
        <p:blipFill>
          <a:blip r:embed="rId2"/>
          <a:stretch>
            <a:fillRect/>
          </a:stretch>
        </p:blipFill>
        <p:spPr>
          <a:xfrm>
            <a:off x="857914" y="951576"/>
            <a:ext cx="7428172" cy="56677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722160" y="4406760"/>
            <a:ext cx="7769880" cy="135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0000"/>
          </a:bodyPr>
          <a:lstStyle/>
          <a:p>
            <a:pPr>
              <a:lnSpc>
                <a:spcPct val="100000"/>
              </a:lnSpc>
            </a:pPr>
            <a:r>
              <a:rPr lang="en-IE" sz="4000" b="1" strike="noStrike" cap="all" spc="-1">
                <a:solidFill>
                  <a:srgbClr val="000000"/>
                </a:solidFill>
                <a:latin typeface="Calibri"/>
                <a:ea typeface="DejaVu Sans"/>
              </a:rPr>
              <a:t>Inpatients</a:t>
            </a:r>
            <a:br/>
            <a:r>
              <a:rPr lang="en-IE" sz="4000" b="1" strike="noStrike" cap="all" spc="-1">
                <a:solidFill>
                  <a:srgbClr val="000000"/>
                </a:solidFill>
                <a:latin typeface="Calibri"/>
                <a:ea typeface="DejaVu Sans"/>
              </a:rPr>
              <a:t>inpatient and daycase discharges</a:t>
            </a:r>
            <a:endParaRPr lang="en-IE" sz="4000" b="0" strike="noStrike" spc="-1">
              <a:latin typeface="Arial"/>
            </a:endParaRPr>
          </a:p>
        </p:txBody>
      </p:sp>
      <p:sp>
        <p:nvSpPr>
          <p:cNvPr id="161" name="CustomShape 2"/>
          <p:cNvSpPr/>
          <p:nvPr/>
        </p:nvSpPr>
        <p:spPr>
          <a:xfrm>
            <a:off x="722160" y="2906640"/>
            <a:ext cx="7769880" cy="1497600"/>
          </a:xfrm>
          <a:prstGeom prst="rect">
            <a:avLst/>
          </a:prstGeom>
          <a:noFill/>
          <a:ln>
            <a:noFill/>
          </a:ln>
        </p:spPr>
        <p:style>
          <a:lnRef idx="0">
            <a:scrgbClr r="0" g="0" b="0"/>
          </a:lnRef>
          <a:fillRef idx="0">
            <a:scrgbClr r="0" g="0" b="0"/>
          </a:fillRef>
          <a:effectRef idx="0">
            <a:scrgbClr r="0" g="0" b="0"/>
          </a:effectRef>
          <a:fontRef idx="minor"/>
        </p:style>
      </p:sp>
      <p:sp>
        <p:nvSpPr>
          <p:cNvPr id="162"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A8F9A8E-3F04-4450-ADD1-7299A19B07F4}" type="slidenum">
              <a:rPr lang="en-IE" sz="1200" b="0" strike="noStrike" spc="-1">
                <a:solidFill>
                  <a:srgbClr val="8B8B8B"/>
                </a:solidFill>
                <a:latin typeface="Calibri"/>
                <a:ea typeface="DejaVu Sans"/>
              </a:rPr>
              <a:t>3</a:t>
            </a:fld>
            <a:endParaRPr lang="en-IE" sz="12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0" y="54707"/>
            <a:ext cx="9141840" cy="71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DNA Rates by Hospital </a:t>
            </a:r>
            <a:endParaRPr lang="en-IE" sz="4400" b="0" strike="noStrike" spc="-1">
              <a:latin typeface="Arial"/>
            </a:endParaRPr>
          </a:p>
        </p:txBody>
      </p:sp>
      <p:sp>
        <p:nvSpPr>
          <p:cNvPr id="285" name="CustomShape 2"/>
          <p:cNvSpPr/>
          <p:nvPr/>
        </p:nvSpPr>
        <p:spPr>
          <a:xfrm>
            <a:off x="6984000" y="64753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34C7E2B-E572-438E-A2D2-DFD71E07A87E}" type="slidenum">
              <a:rPr lang="en-IE" sz="1200" b="0" strike="noStrike" spc="-1">
                <a:solidFill>
                  <a:srgbClr val="8B8B8B"/>
                </a:solidFill>
                <a:latin typeface="Calibri"/>
                <a:ea typeface="DejaVu Sans"/>
              </a:rPr>
              <a:t>30</a:t>
            </a:fld>
            <a:endParaRPr lang="en-IE" sz="1200" b="0" strike="noStrike" spc="-1">
              <a:latin typeface="Arial"/>
            </a:endParaRPr>
          </a:p>
        </p:txBody>
      </p:sp>
      <p:pic>
        <p:nvPicPr>
          <p:cNvPr id="3" name="Picture 2">
            <a:extLst>
              <a:ext uri="{FF2B5EF4-FFF2-40B4-BE49-F238E27FC236}">
                <a16:creationId xmlns:a16="http://schemas.microsoft.com/office/drawing/2014/main" id="{A734BF73-4DEF-5E2F-9DAC-EF915937A71B}"/>
              </a:ext>
            </a:extLst>
          </p:cNvPr>
          <p:cNvPicPr>
            <a:picLocks noChangeAspect="1"/>
          </p:cNvPicPr>
          <p:nvPr/>
        </p:nvPicPr>
        <p:blipFill>
          <a:blip r:embed="rId2"/>
          <a:stretch>
            <a:fillRect/>
          </a:stretch>
        </p:blipFill>
        <p:spPr>
          <a:xfrm>
            <a:off x="415637" y="1260212"/>
            <a:ext cx="8312727" cy="43375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457200" y="274680"/>
            <a:ext cx="8227080" cy="11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Comment</a:t>
            </a:r>
            <a:endParaRPr lang="en-IE" sz="4400" b="0" strike="noStrike" spc="-1">
              <a:latin typeface="Arial"/>
            </a:endParaRPr>
          </a:p>
        </p:txBody>
      </p:sp>
      <p:sp>
        <p:nvSpPr>
          <p:cNvPr id="164" name="CustomShape 2"/>
          <p:cNvSpPr/>
          <p:nvPr/>
        </p:nvSpPr>
        <p:spPr>
          <a:xfrm>
            <a:off x="457200" y="1600200"/>
            <a:ext cx="8227080" cy="45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560">
              <a:lnSpc>
                <a:spcPct val="100000"/>
              </a:lnSpc>
              <a:spcBef>
                <a:spcPts val="641"/>
              </a:spcBef>
              <a:buClr>
                <a:srgbClr val="000000"/>
              </a:buClr>
              <a:buFont typeface="Arial"/>
              <a:buChar char="•"/>
            </a:pPr>
            <a:r>
              <a:rPr lang="en-IE" sz="3200" b="0" strike="noStrike" spc="-1" dirty="0">
                <a:solidFill>
                  <a:srgbClr val="000000"/>
                </a:solidFill>
                <a:latin typeface="Calibri"/>
                <a:ea typeface="DejaVu Sans"/>
              </a:rPr>
              <a:t>The following series of Inpatient and </a:t>
            </a:r>
            <a:r>
              <a:rPr lang="en-IE" sz="3200" b="0" strike="noStrike" spc="-1" dirty="0" err="1">
                <a:solidFill>
                  <a:srgbClr val="000000"/>
                </a:solidFill>
                <a:latin typeface="Calibri"/>
                <a:ea typeface="DejaVu Sans"/>
              </a:rPr>
              <a:t>Daycase</a:t>
            </a:r>
            <a:r>
              <a:rPr lang="en-IE" sz="3200" b="0" strike="noStrike" spc="-1" dirty="0">
                <a:solidFill>
                  <a:srgbClr val="000000"/>
                </a:solidFill>
                <a:latin typeface="Calibri"/>
                <a:ea typeface="DejaVu Sans"/>
              </a:rPr>
              <a:t> charts are based on HIPE data.</a:t>
            </a:r>
            <a:endParaRPr lang="en-IE" sz="3200" b="0" strike="noStrike" spc="-1" dirty="0">
              <a:latin typeface="Arial"/>
            </a:endParaRPr>
          </a:p>
          <a:p>
            <a:pPr marL="343080" indent="-340560">
              <a:lnSpc>
                <a:spcPct val="100000"/>
              </a:lnSpc>
              <a:spcBef>
                <a:spcPts val="641"/>
              </a:spcBef>
              <a:buClr>
                <a:srgbClr val="000000"/>
              </a:buClr>
              <a:buFont typeface="Arial"/>
              <a:buChar char="•"/>
            </a:pPr>
            <a:r>
              <a:rPr lang="en-IE" sz="3200" b="0" strike="noStrike" spc="-1" dirty="0">
                <a:solidFill>
                  <a:srgbClr val="000000"/>
                </a:solidFill>
                <a:latin typeface="Calibri"/>
                <a:ea typeface="DejaVu Sans"/>
              </a:rPr>
              <a:t>This data is generally two months behind the focus month of this monthly report.</a:t>
            </a:r>
            <a:endParaRPr lang="en-IE" sz="3200" b="0" strike="noStrike" spc="-1" dirty="0">
              <a:latin typeface="Arial"/>
            </a:endParaRPr>
          </a:p>
          <a:p>
            <a:pPr marL="343080" indent="-340560">
              <a:lnSpc>
                <a:spcPct val="100000"/>
              </a:lnSpc>
              <a:spcBef>
                <a:spcPts val="641"/>
              </a:spcBef>
              <a:buClr>
                <a:srgbClr val="000000"/>
              </a:buClr>
              <a:buFont typeface="Arial"/>
              <a:buChar char="•"/>
            </a:pPr>
            <a:r>
              <a:rPr lang="en-IE" sz="3200" b="0" strike="noStrike" spc="-1" dirty="0">
                <a:solidFill>
                  <a:srgbClr val="000000"/>
                </a:solidFill>
                <a:latin typeface="Calibri"/>
                <a:ea typeface="DejaVu Sans"/>
              </a:rPr>
              <a:t>Due to lags in coding of HIPE records, the latest reported month may be incomplete.</a:t>
            </a:r>
            <a:endParaRPr lang="en-IE" sz="3200" b="0" strike="noStrike" spc="-1" dirty="0">
              <a:latin typeface="Arial"/>
            </a:endParaRPr>
          </a:p>
          <a:p>
            <a:pPr>
              <a:lnSpc>
                <a:spcPct val="100000"/>
              </a:lnSpc>
              <a:spcBef>
                <a:spcPts val="641"/>
              </a:spcBef>
            </a:pPr>
            <a:endParaRPr lang="en-IE" sz="3200" b="0" strike="noStrike" spc="-1" dirty="0">
              <a:latin typeface="Arial"/>
            </a:endParaRPr>
          </a:p>
        </p:txBody>
      </p:sp>
      <p:sp>
        <p:nvSpPr>
          <p:cNvPr id="165"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7210D3C-DFEE-47A7-87F0-85E37DBDC912}" type="slidenum">
              <a:rPr lang="en-IE" sz="1200" b="0" strike="noStrike" spc="-1">
                <a:solidFill>
                  <a:srgbClr val="8B8B8B"/>
                </a:solidFill>
                <a:latin typeface="Calibri"/>
                <a:ea typeface="DejaVu Sans"/>
              </a:rPr>
              <a:t>4</a:t>
            </a:fld>
            <a:endParaRPr lang="en-IE" sz="12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457200" y="55939"/>
            <a:ext cx="8227080" cy="7789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7500"/>
          </a:bodyPr>
          <a:lstStyle/>
          <a:p>
            <a:pPr algn="ctr">
              <a:lnSpc>
                <a:spcPct val="100000"/>
              </a:lnSpc>
            </a:pPr>
            <a:r>
              <a:rPr lang="en-IE" sz="4400" b="0" strike="noStrike" spc="-1">
                <a:solidFill>
                  <a:srgbClr val="000000"/>
                </a:solidFill>
                <a:latin typeface="Calibri"/>
                <a:ea typeface="DejaVu Sans"/>
              </a:rPr>
              <a:t>National Surgical IP &amp; DC Discharges</a:t>
            </a:r>
            <a:endParaRPr lang="en-IE" sz="4400" b="0" strike="noStrike" spc="-1">
              <a:latin typeface="Arial"/>
            </a:endParaRPr>
          </a:p>
        </p:txBody>
      </p:sp>
      <p:sp>
        <p:nvSpPr>
          <p:cNvPr id="167"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9D4C5CB-5C6F-4355-918D-92CA738C612D}" type="slidenum">
              <a:rPr lang="en-IE" sz="1200" b="0" strike="noStrike" spc="-1">
                <a:solidFill>
                  <a:srgbClr val="8B8B8B"/>
                </a:solidFill>
                <a:latin typeface="Calibri"/>
                <a:ea typeface="DejaVu Sans"/>
              </a:rPr>
              <a:t>5</a:t>
            </a:fld>
            <a:endParaRPr lang="en-IE" sz="1200" b="0" strike="noStrike" spc="-1">
              <a:latin typeface="Arial"/>
            </a:endParaRPr>
          </a:p>
        </p:txBody>
      </p:sp>
      <p:sp>
        <p:nvSpPr>
          <p:cNvPr id="168" name="CustomShape 3"/>
          <p:cNvSpPr/>
          <p:nvPr/>
        </p:nvSpPr>
        <p:spPr>
          <a:xfrm>
            <a:off x="548640" y="6273720"/>
            <a:ext cx="7344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Discharges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5A45F424-FE68-7468-38EB-38BC029EE706}"/>
              </a:ext>
            </a:extLst>
          </p:cNvPr>
          <p:cNvPicPr>
            <a:picLocks noChangeAspect="1"/>
          </p:cNvPicPr>
          <p:nvPr/>
        </p:nvPicPr>
        <p:blipFill>
          <a:blip r:embed="rId2"/>
          <a:stretch>
            <a:fillRect/>
          </a:stretch>
        </p:blipFill>
        <p:spPr>
          <a:xfrm>
            <a:off x="415637" y="1078012"/>
            <a:ext cx="8312727" cy="4701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457200" y="-90360"/>
            <a:ext cx="8227080" cy="101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5500"/>
          </a:bodyPr>
          <a:lstStyle/>
          <a:p>
            <a:pPr algn="ctr">
              <a:lnSpc>
                <a:spcPct val="100000"/>
              </a:lnSpc>
            </a:pPr>
            <a:r>
              <a:rPr lang="en-IE" sz="4400" b="0" strike="noStrike" spc="-1">
                <a:solidFill>
                  <a:srgbClr val="000000"/>
                </a:solidFill>
                <a:latin typeface="Calibri"/>
                <a:ea typeface="DejaVu Sans"/>
              </a:rPr>
              <a:t>National Medical IP &amp; DC Discharges</a:t>
            </a:r>
            <a:endParaRPr lang="en-IE" sz="4400" b="0" strike="noStrike" spc="-1">
              <a:latin typeface="Arial"/>
            </a:endParaRPr>
          </a:p>
        </p:txBody>
      </p:sp>
      <p:sp>
        <p:nvSpPr>
          <p:cNvPr id="171"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C42456F-4C90-475E-8B1B-B3100728A08E}" type="slidenum">
              <a:rPr lang="en-IE" sz="1200" b="0" strike="noStrike" spc="-1">
                <a:solidFill>
                  <a:srgbClr val="8B8B8B"/>
                </a:solidFill>
                <a:latin typeface="Calibri"/>
                <a:ea typeface="DejaVu Sans"/>
              </a:rPr>
              <a:t>6</a:t>
            </a:fld>
            <a:endParaRPr lang="en-IE" sz="1200" b="0" strike="noStrike" spc="-1">
              <a:latin typeface="Arial"/>
            </a:endParaRPr>
          </a:p>
        </p:txBody>
      </p:sp>
      <p:sp>
        <p:nvSpPr>
          <p:cNvPr id="172" name="CustomShape 3"/>
          <p:cNvSpPr/>
          <p:nvPr/>
        </p:nvSpPr>
        <p:spPr>
          <a:xfrm>
            <a:off x="272880" y="6427440"/>
            <a:ext cx="7344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Discharges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E77A10B3-98AB-BCB2-C830-FE06FA0E7DB3}"/>
              </a:ext>
            </a:extLst>
          </p:cNvPr>
          <p:cNvPicPr>
            <a:picLocks noChangeAspect="1"/>
          </p:cNvPicPr>
          <p:nvPr/>
        </p:nvPicPr>
        <p:blipFill>
          <a:blip r:embed="rId2"/>
          <a:stretch>
            <a:fillRect/>
          </a:stretch>
        </p:blipFill>
        <p:spPr>
          <a:xfrm>
            <a:off x="415637" y="1078012"/>
            <a:ext cx="8312727" cy="47019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38520" y="-3600"/>
            <a:ext cx="2845080" cy="245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E" sz="4400" b="0" strike="noStrike" spc="-1" dirty="0">
                <a:solidFill>
                  <a:srgbClr val="000000"/>
                </a:solidFill>
                <a:latin typeface="Calibri"/>
                <a:ea typeface="DejaVu Sans"/>
              </a:rPr>
              <a:t>Surgical Inpatient Discharges</a:t>
            </a:r>
            <a:endParaRPr lang="en-IE" sz="4400" b="0" strike="noStrike" spc="-1" dirty="0">
              <a:latin typeface="Arial"/>
            </a:endParaRPr>
          </a:p>
        </p:txBody>
      </p:sp>
      <p:sp>
        <p:nvSpPr>
          <p:cNvPr id="175"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287ADB3-3681-44CA-A562-B88CEFB483DE}" type="slidenum">
              <a:rPr lang="en-IE" sz="1200" b="0" strike="noStrike" spc="-1">
                <a:solidFill>
                  <a:srgbClr val="8B8B8B"/>
                </a:solidFill>
                <a:latin typeface="Calibri"/>
                <a:ea typeface="DejaVu Sans"/>
              </a:rPr>
              <a:t>7</a:t>
            </a:fld>
            <a:endParaRPr lang="en-IE" sz="1200" b="0" strike="noStrike" spc="-1">
              <a:latin typeface="Arial"/>
            </a:endParaRPr>
          </a:p>
        </p:txBody>
      </p:sp>
      <p:sp>
        <p:nvSpPr>
          <p:cNvPr id="176" name="CustomShape 3"/>
          <p:cNvSpPr/>
          <p:nvPr/>
        </p:nvSpPr>
        <p:spPr>
          <a:xfrm>
            <a:off x="348120" y="5937480"/>
            <a:ext cx="233856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Discharges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164C5D9F-4B76-8E34-A255-656B0EC61D25}"/>
              </a:ext>
            </a:extLst>
          </p:cNvPr>
          <p:cNvPicPr>
            <a:picLocks noChangeAspect="1"/>
          </p:cNvPicPr>
          <p:nvPr/>
        </p:nvPicPr>
        <p:blipFill>
          <a:blip r:embed="rId2"/>
          <a:stretch>
            <a:fillRect/>
          </a:stretch>
        </p:blipFill>
        <p:spPr>
          <a:xfrm>
            <a:off x="3018854" y="311728"/>
            <a:ext cx="5028077" cy="62345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0" y="0"/>
            <a:ext cx="2878560" cy="259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Medical Inpatient Discharges</a:t>
            </a:r>
            <a:endParaRPr lang="en-IE" sz="4400" b="0" strike="noStrike" spc="-1">
              <a:latin typeface="Arial"/>
            </a:endParaRPr>
          </a:p>
        </p:txBody>
      </p:sp>
      <p:sp>
        <p:nvSpPr>
          <p:cNvPr id="179" name="CustomShape 2"/>
          <p:cNvSpPr/>
          <p:nvPr/>
        </p:nvSpPr>
        <p:spPr>
          <a:xfrm>
            <a:off x="6961453" y="6471932"/>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48F16F9-8E2E-4AC0-ABAF-7299EF50ECBE}" type="slidenum">
              <a:rPr lang="en-IE" sz="1200" b="0" strike="noStrike" spc="-1">
                <a:solidFill>
                  <a:srgbClr val="8B8B8B"/>
                </a:solidFill>
                <a:latin typeface="Calibri"/>
                <a:ea typeface="DejaVu Sans"/>
              </a:rPr>
              <a:t>8</a:t>
            </a:fld>
            <a:endParaRPr lang="en-IE" sz="1200" b="0" strike="noStrike" spc="-1">
              <a:latin typeface="Arial"/>
            </a:endParaRPr>
          </a:p>
        </p:txBody>
      </p:sp>
      <p:sp>
        <p:nvSpPr>
          <p:cNvPr id="180" name="CustomShape 3"/>
          <p:cNvSpPr/>
          <p:nvPr/>
        </p:nvSpPr>
        <p:spPr>
          <a:xfrm>
            <a:off x="348120" y="5937480"/>
            <a:ext cx="233856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Discharges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8BE7D17F-7634-0BF9-E6B4-B55301AFAB03}"/>
              </a:ext>
            </a:extLst>
          </p:cNvPr>
          <p:cNvPicPr>
            <a:picLocks noChangeAspect="1"/>
          </p:cNvPicPr>
          <p:nvPr/>
        </p:nvPicPr>
        <p:blipFill>
          <a:blip r:embed="rId2"/>
          <a:stretch>
            <a:fillRect/>
          </a:stretch>
        </p:blipFill>
        <p:spPr>
          <a:xfrm>
            <a:off x="3095298" y="311728"/>
            <a:ext cx="5324639" cy="62345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0" y="0"/>
            <a:ext cx="2855160" cy="2148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E" sz="4400" b="0" strike="noStrike" spc="-1" dirty="0">
                <a:solidFill>
                  <a:srgbClr val="000000"/>
                </a:solidFill>
                <a:latin typeface="Calibri"/>
                <a:ea typeface="DejaVu Sans"/>
              </a:rPr>
              <a:t>Surgical </a:t>
            </a:r>
            <a:r>
              <a:rPr lang="en-IE" sz="4400" b="0" strike="noStrike" spc="-1" dirty="0" err="1">
                <a:solidFill>
                  <a:srgbClr val="000000"/>
                </a:solidFill>
                <a:latin typeface="Calibri"/>
                <a:ea typeface="DejaVu Sans"/>
              </a:rPr>
              <a:t>Daycase</a:t>
            </a:r>
            <a:r>
              <a:rPr lang="en-IE" sz="4400" b="0" strike="noStrike" spc="-1" dirty="0">
                <a:solidFill>
                  <a:srgbClr val="000000"/>
                </a:solidFill>
                <a:latin typeface="Calibri"/>
                <a:ea typeface="DejaVu Sans"/>
              </a:rPr>
              <a:t> Discharges</a:t>
            </a:r>
            <a:endParaRPr lang="en-IE" sz="4400" b="0" strike="noStrike" spc="-1" dirty="0">
              <a:latin typeface="Arial"/>
            </a:endParaRPr>
          </a:p>
        </p:txBody>
      </p:sp>
      <p:sp>
        <p:nvSpPr>
          <p:cNvPr id="183" name="CustomShape 2"/>
          <p:cNvSpPr/>
          <p:nvPr/>
        </p:nvSpPr>
        <p:spPr>
          <a:xfrm>
            <a:off x="6949216" y="6426733"/>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34021E6-2A16-466F-ABFE-D1049C820011}" type="slidenum">
              <a:rPr lang="en-IE" sz="1200" b="0" strike="noStrike" spc="-1">
                <a:solidFill>
                  <a:srgbClr val="8B8B8B"/>
                </a:solidFill>
                <a:latin typeface="Calibri"/>
                <a:ea typeface="DejaVu Sans"/>
              </a:rPr>
              <a:t>9</a:t>
            </a:fld>
            <a:endParaRPr lang="en-IE" sz="1200" b="0" strike="noStrike" spc="-1">
              <a:latin typeface="Arial"/>
            </a:endParaRPr>
          </a:p>
        </p:txBody>
      </p:sp>
      <p:sp>
        <p:nvSpPr>
          <p:cNvPr id="184" name="CustomShape 3"/>
          <p:cNvSpPr/>
          <p:nvPr/>
        </p:nvSpPr>
        <p:spPr>
          <a:xfrm>
            <a:off x="348120" y="5937480"/>
            <a:ext cx="233856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Discharges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EF4E9CAA-B546-B77E-2525-F0699323B785}"/>
              </a:ext>
            </a:extLst>
          </p:cNvPr>
          <p:cNvPicPr>
            <a:picLocks noChangeAspect="1"/>
          </p:cNvPicPr>
          <p:nvPr/>
        </p:nvPicPr>
        <p:blipFill>
          <a:blip r:embed="rId2"/>
          <a:stretch>
            <a:fillRect/>
          </a:stretch>
        </p:blipFill>
        <p:spPr>
          <a:xfrm>
            <a:off x="2921338" y="311728"/>
            <a:ext cx="5409089" cy="62345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3410</TotalTime>
  <Words>619</Words>
  <Application>Microsoft Office PowerPoint</Application>
  <PresentationFormat>On-screen Show (4:3)</PresentationFormat>
  <Paragraphs>96</Paragraphs>
  <Slides>30</Slides>
  <Notes>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30</vt:i4>
      </vt:variant>
    </vt:vector>
  </HeadingPairs>
  <TitlesOfParts>
    <vt:vector size="39" baseType="lpstr">
      <vt:lpstr>Arial</vt:lpstr>
      <vt:lpstr>Calibri</vt:lpstr>
      <vt:lpstr>Symbol</vt:lpstr>
      <vt:lpstr>Trebuchet MS</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BusinessConsultants.IE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Ireland East Group Acute Hospital Review</dc:title>
  <dc:subject/>
  <dc:creator>peter.carrick4@mail.dcu.ie</dc:creator>
  <dc:description/>
  <cp:lastModifiedBy>Jack Lyons</cp:lastModifiedBy>
  <cp:revision>342</cp:revision>
  <cp:lastPrinted>2016-07-05T17:10:10Z</cp:lastPrinted>
  <dcterms:created xsi:type="dcterms:W3CDTF">2016-06-03T09:18:37Z</dcterms:created>
  <dcterms:modified xsi:type="dcterms:W3CDTF">2023-02-08T21:55:14Z</dcterms:modified>
  <dc:language>en-IE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BusinessConsultants.IE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40</vt:i4>
  </property>
</Properties>
</file>