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5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 type="screen4x3"/>
  <p:notesSz cx="6834188" cy="9979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11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6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A1A88B4-C3AC-47EB-8482-1D92774090B5}" type="slidenum">
              <a:rPr lang="en-IE" sz="1400" b="0" strike="noStrike" spc="-1">
                <a:latin typeface="Times New Roman"/>
              </a:rPr>
              <a:t>‹#›</a:t>
            </a:fld>
            <a:endParaRPr lang="en-I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7713"/>
            <a:ext cx="4987925" cy="374015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3280" y="4740120"/>
            <a:ext cx="5464440" cy="4487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E" sz="20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71080" y="9478440"/>
            <a:ext cx="295848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67BBB1-16E6-4DCE-906E-AC8B527281E5}" type="slidenum">
              <a:rPr lang="en-I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747713"/>
            <a:ext cx="4987925" cy="374015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3280" y="4740120"/>
            <a:ext cx="5464440" cy="4487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E" sz="2000" b="0" strike="noStrike" spc="-1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71080" y="9478440"/>
            <a:ext cx="295848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0E8AC7-61A8-489F-B9DA-AFA19F0DC6E9}" type="slidenum">
              <a:rPr lang="en-I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67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6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E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403560"/>
            <a:ext cx="7769520" cy="31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RCSI Hospitals Group</a:t>
            </a:r>
            <a:br/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Acute Hospital Review</a:t>
            </a:r>
            <a:br/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371600" y="391428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E" sz="3200" spc="-1" dirty="0">
                <a:solidFill>
                  <a:srgbClr val="8B8B8B"/>
                </a:solidFill>
                <a:latin typeface="Calibri"/>
                <a:ea typeface="DejaVu Sans"/>
              </a:rPr>
              <a:t>January 2023</a:t>
            </a:r>
            <a:endParaRPr lang="en-IE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9144000" cy="1333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&amp; Admissions: Month &amp; YTD</a:t>
            </a:r>
            <a:br/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Ages: All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876720" y="644076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329B4AE-071D-45A9-9B99-FACF66D80760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27A8B9-3EC1-7657-2D04-DDCD9FD7DA4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14724"/>
          <a:ext cx="8229601" cy="2957164"/>
        </p:xfrm>
        <a:graphic>
          <a:graphicData uri="http://schemas.openxmlformats.org/drawingml/2006/table">
            <a:tbl>
              <a:tblPr/>
              <a:tblGrid>
                <a:gridCol w="2554920">
                  <a:extLst>
                    <a:ext uri="{9D8B030D-6E8A-4147-A177-3AD203B41FA5}">
                      <a16:colId xmlns:a16="http://schemas.microsoft.com/office/drawing/2014/main" val="2212615738"/>
                    </a:ext>
                  </a:extLst>
                </a:gridCol>
                <a:gridCol w="1064003">
                  <a:extLst>
                    <a:ext uri="{9D8B030D-6E8A-4147-A177-3AD203B41FA5}">
                      <a16:colId xmlns:a16="http://schemas.microsoft.com/office/drawing/2014/main" val="516690759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1680224474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057382134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676969417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911643446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554523481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4265519121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3712662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122980091"/>
                    </a:ext>
                  </a:extLst>
                </a:gridCol>
              </a:tblGrid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Attendances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765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57077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326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4,933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4,933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5,180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5,180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-4.8%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-4.8%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65740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2,819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2,819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2,889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2,889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-2.4%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-2.4%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3497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4,062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4,062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4,025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4,025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+0.9%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+0.9%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79593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5,391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5,391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5,454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5,454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51196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130553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17,205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17,205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17,548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17,548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88723"/>
                  </a:ext>
                </a:extLst>
              </a:tr>
              <a:tr h="94578"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682464"/>
                  </a:ext>
                </a:extLst>
              </a:tr>
              <a:tr h="94578"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6000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Admissions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6675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4227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60691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1,450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1,450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1,435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1,435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43026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925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925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642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642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+44.1%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+44.1%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20646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1,137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1,137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1,168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1,168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-2.7%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758889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2,028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2,028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1,848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1,848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9645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413849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5,540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5,540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5,093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5,093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841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914148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&amp; Admissions: Month &amp; YTD</a:t>
            </a:r>
            <a:br/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Ages: 0-15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876720" y="644076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A9038FB-4631-4DCA-98BA-D0137D196C5C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71876D-9084-A1FF-D5FF-8DF1150F9DF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14724"/>
          <a:ext cx="8229601" cy="2957164"/>
        </p:xfrm>
        <a:graphic>
          <a:graphicData uri="http://schemas.openxmlformats.org/drawingml/2006/table">
            <a:tbl>
              <a:tblPr/>
              <a:tblGrid>
                <a:gridCol w="2554920">
                  <a:extLst>
                    <a:ext uri="{9D8B030D-6E8A-4147-A177-3AD203B41FA5}">
                      <a16:colId xmlns:a16="http://schemas.microsoft.com/office/drawing/2014/main" val="2978652400"/>
                    </a:ext>
                  </a:extLst>
                </a:gridCol>
                <a:gridCol w="1064003">
                  <a:extLst>
                    <a:ext uri="{9D8B030D-6E8A-4147-A177-3AD203B41FA5}">
                      <a16:colId xmlns:a16="http://schemas.microsoft.com/office/drawing/2014/main" val="3601537437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1341933837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345665961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3323889883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89628838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658622886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1955063107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024504356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1362888180"/>
                    </a:ext>
                  </a:extLst>
                </a:gridCol>
              </a:tblGrid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Attendances (Ages:0-15)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389967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621431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677389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7031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700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700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610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610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+14.8%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248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  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42539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1,436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1,436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1,357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1,357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221261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622445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2,143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2,143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1,971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1,971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+8.7%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0986"/>
                  </a:ext>
                </a:extLst>
              </a:tr>
              <a:tr h="94578"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49327"/>
                  </a:ext>
                </a:extLst>
              </a:tr>
              <a:tr h="94578"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832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Admissions (Ages:0-15)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598837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19591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0693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7811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74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74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70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70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+5.7%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77921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87197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+10.4%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+10.4%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418893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420546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272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272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116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04120" y="16560"/>
            <a:ext cx="8683920" cy="129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&amp; Admissions: Month &amp; YTD</a:t>
            </a:r>
            <a:br/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Ages: 75+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876720" y="644076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F77A660-9C8C-44F7-BBD9-281BD25D2D04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C51255-1F71-46C2-6E6E-5DBBF0C015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14724"/>
          <a:ext cx="8229601" cy="2957164"/>
        </p:xfrm>
        <a:graphic>
          <a:graphicData uri="http://schemas.openxmlformats.org/drawingml/2006/table">
            <a:tbl>
              <a:tblPr/>
              <a:tblGrid>
                <a:gridCol w="2554920">
                  <a:extLst>
                    <a:ext uri="{9D8B030D-6E8A-4147-A177-3AD203B41FA5}">
                      <a16:colId xmlns:a16="http://schemas.microsoft.com/office/drawing/2014/main" val="1062225908"/>
                    </a:ext>
                  </a:extLst>
                </a:gridCol>
                <a:gridCol w="1064003">
                  <a:extLst>
                    <a:ext uri="{9D8B030D-6E8A-4147-A177-3AD203B41FA5}">
                      <a16:colId xmlns:a16="http://schemas.microsoft.com/office/drawing/2014/main" val="82968909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408163404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80107399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3695331821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1805298549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685143668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3245833471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598453074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245112141"/>
                    </a:ext>
                  </a:extLst>
                </a:gridCol>
              </a:tblGrid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Attendances (Ages:75+)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3380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30753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4615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981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981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898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898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63176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97858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555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555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529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529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+4.9%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+4.9%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74980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719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719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655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655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+9.8%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32162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26046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2,668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2,668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2,495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2,495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+6.9%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+6.9%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571640"/>
                  </a:ext>
                </a:extLst>
              </a:tr>
              <a:tr h="94578"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5331"/>
                  </a:ext>
                </a:extLst>
              </a:tr>
              <a:tr h="94578"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42241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ED Admissions (Ages:75+)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18037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4892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56742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546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546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483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483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637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264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211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+25.1%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+25.1%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530065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343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988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475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475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418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+13.6%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+13.6%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1055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673716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1,632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1,632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1,455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1,455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+12.2%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01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5040" y="86599"/>
            <a:ext cx="8226720" cy="707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Departures By Admission Rate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7654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8F2E40-BE8C-49D3-933A-50FC776CBCD7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157DD-2F89-87E4-6FBB-C1DEFB6F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427122"/>
            <a:ext cx="8312727" cy="20037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22411" y="71024"/>
            <a:ext cx="8304218" cy="12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Monthly Attendances By Hour of Registration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984000" y="647568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4CCF5C6-B520-4FAC-8CAE-B0966066BE1D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F2D8D-6D43-DCAF-9C16-B2726CC8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527492"/>
            <a:ext cx="8312727" cy="44384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9720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Monthly Admissions By Hour of Departure</a:t>
            </a:r>
            <a:endParaRPr lang="en-IE" sz="4000" b="0" strike="noStrike" spc="-1" dirty="0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011000" y="64800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0CF0337-82D6-455C-AE6D-D659C398FC33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239AC-9463-6F28-7F05-80F7FC92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612733"/>
            <a:ext cx="8312727" cy="44384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5637" y="89041"/>
            <a:ext cx="8312727" cy="8724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Discharge Destination (Pie Chart)</a:t>
            </a:r>
            <a:endParaRPr lang="en-IE" sz="4000" b="0" strike="noStrike" spc="-1" dirty="0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925944" y="6409787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F58CBD4-1CE2-4EB2-A980-3C778172EE24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42D8A-C09E-72B1-2721-F31640C7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49" y="912829"/>
            <a:ext cx="7539100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95968" y="63962"/>
            <a:ext cx="8329745" cy="729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Discharge Destination (Table)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0B0FE18-76CE-49BB-9D47-9657416D42D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46FEB-7A18-5489-A8C7-51DD2AEA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1" y="1146612"/>
            <a:ext cx="5730737" cy="45647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22160" y="4406760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Quadrant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F698DAD-3AB9-4E25-AC9E-CA2F9FF8796B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Quadrant Analysis &amp; Interpretation</a:t>
            </a:r>
            <a:endParaRPr lang="en-IE" sz="4400" b="0" strike="noStrike" spc="-1">
              <a:latin typeface="Arial"/>
            </a:endParaRPr>
          </a:p>
        </p:txBody>
      </p:sp>
      <p:pic>
        <p:nvPicPr>
          <p:cNvPr id="252" name="Content Placeholder 4"/>
          <p:cNvPicPr/>
          <p:nvPr/>
        </p:nvPicPr>
        <p:blipFill>
          <a:blip r:embed="rId2"/>
          <a:stretch/>
        </p:blipFill>
        <p:spPr>
          <a:xfrm>
            <a:off x="457200" y="1600200"/>
            <a:ext cx="4035600" cy="452304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618120" y="1417680"/>
            <a:ext cx="3750840" cy="50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0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“Quadrant” is a graphical two-dimensional relative analysis of the acute hospitals offering ED services, where the two dimensions are:</a:t>
            </a:r>
            <a:endParaRPr lang="en-IE" sz="2800" b="0" strike="noStrike" spc="-1">
              <a:latin typeface="Arial"/>
            </a:endParaRPr>
          </a:p>
          <a:p>
            <a:pPr marL="343080" indent="-16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Mean PET </a:t>
            </a:r>
            <a:endParaRPr lang="en-IE" sz="2800" b="0" strike="noStrike" spc="-1">
              <a:latin typeface="Arial"/>
            </a:endParaRPr>
          </a:p>
          <a:p>
            <a:pPr marL="343080" indent="-1605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Normalised 8am TrolleyGAR trolley count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mean PET performance for the period in question is represented by the X-Axis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Y-Axis is a measure of the 8am TrolleyGAR trolley count per 100 adult attendees at the ED during the period. This “normalised” trolley count is suitable for hospital-to-hospital comparisons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ease of interpretation, the chart is sub-divided into four quadrants, defined by the median mean PET and the median Trolleys per 100 Adult Attendees.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 a general rule: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</a:t>
            </a:r>
            <a:r>
              <a:rPr lang="en-IE" sz="2800" b="0" strike="noStrike" spc="-1">
                <a:solidFill>
                  <a:srgbClr val="FF0000"/>
                </a:solidFill>
                <a:latin typeface="Calibri"/>
                <a:ea typeface="DejaVu Sans"/>
              </a:rPr>
              <a:t>mean</a:t>
            </a: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PET and Low Trolleys – GOOD</a:t>
            </a:r>
            <a:endParaRPr lang="en-IE" sz="28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 </a:t>
            </a:r>
            <a:r>
              <a:rPr lang="en-IE" sz="2800" b="0" strike="noStrike" spc="-1">
                <a:solidFill>
                  <a:srgbClr val="FF0000"/>
                </a:solidFill>
                <a:latin typeface="Calibri"/>
                <a:ea typeface="DejaVu Sans"/>
              </a:rPr>
              <a:t>mean</a:t>
            </a: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PET &amp; High Trolleys – BAD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graphic to the right can be used as guidance to the interpretation of each of the four quadrants.</a:t>
            </a:r>
            <a:endParaRPr lang="en-IE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E" sz="2800" b="0" strike="noStrike" spc="-1">
              <a:latin typeface="Arial"/>
            </a:endParaRPr>
          </a:p>
        </p:txBody>
      </p:sp>
      <p:pic>
        <p:nvPicPr>
          <p:cNvPr id="254" name="Picture 5"/>
          <p:cNvPicPr/>
          <p:nvPr/>
        </p:nvPicPr>
        <p:blipFill>
          <a:blip r:embed="rId3"/>
          <a:stretch/>
        </p:blipFill>
        <p:spPr>
          <a:xfrm>
            <a:off x="4372200" y="1821240"/>
            <a:ext cx="4569120" cy="289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Table of Contents</a:t>
            </a:r>
            <a:endParaRPr lang="en-IE" sz="4400" b="0" strike="noStrike" spc="-1">
              <a:latin typeface="Arial"/>
            </a:endParaRPr>
          </a:p>
        </p:txBody>
      </p:sp>
      <p:graphicFrame>
        <p:nvGraphicFramePr>
          <p:cNvPr id="200" name="Table 2"/>
          <p:cNvGraphicFramePr/>
          <p:nvPr/>
        </p:nvGraphicFramePr>
        <p:xfrm>
          <a:off x="457200" y="2084040"/>
          <a:ext cx="8229240" cy="3343320"/>
        </p:xfrm>
        <a:graphic>
          <a:graphicData uri="http://schemas.openxmlformats.org/drawingml/2006/table">
            <a:tbl>
              <a:tblPr/>
              <a:tblGrid>
                <a:gridCol w="678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Topic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Slide No.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Executive Summary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 Department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Attendances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Quadrant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PET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      Trolleys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I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1" name="CustomShape 3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F3393A8-DCCD-491C-A825-34E1BB16E408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069" y="87640"/>
            <a:ext cx="8226983" cy="1006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Mean PET &amp; 8AM TrolleyGAR per 100 ED Attends</a:t>
            </a:r>
            <a:endParaRPr lang="en-IE" sz="3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ED48D31-5B2C-4AAA-BA31-C3D7AF24C2AE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-IE" sz="12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65661-03E0-44C2-8416-2E0B9D2BD01D}"/>
              </a:ext>
            </a:extLst>
          </p:cNvPr>
          <p:cNvSpPr txBox="1"/>
          <p:nvPr/>
        </p:nvSpPr>
        <p:spPr>
          <a:xfrm>
            <a:off x="559292" y="6090082"/>
            <a:ext cx="734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The mean PET is calculated on the subset of records with an age greater than 15, departing in the reporting month.</a:t>
            </a:r>
            <a:endParaRPr lang="en-IE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0B945-26A2-AFAE-D659-B688360E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5041"/>
            <a:ext cx="8312727" cy="44079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069" y="112851"/>
            <a:ext cx="8226982" cy="831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Mean PET &amp; 8AM TrolleyGAR per 100 ED Admissions</a:t>
            </a:r>
            <a:endParaRPr lang="en-IE" sz="32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9F0D15C-B1AD-4A32-97E2-D94C41BD09C0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-IE" sz="12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03C4E-1CA6-4D35-AD88-66FF4B4F1FE3}"/>
              </a:ext>
            </a:extLst>
          </p:cNvPr>
          <p:cNvSpPr txBox="1"/>
          <p:nvPr/>
        </p:nvSpPr>
        <p:spPr>
          <a:xfrm>
            <a:off x="415637" y="6081204"/>
            <a:ext cx="767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The mean PET is calculated on the subset of records with an age greater than 15, admitted in the reporting month.</a:t>
            </a:r>
            <a:endParaRPr lang="en-IE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8C332-4C4C-944E-B5F2-FAAD769A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158940"/>
            <a:ext cx="8312727" cy="45401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42260" y="4025020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PET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FB58858-E325-4581-8B58-F915D195550E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56392"/>
            <a:ext cx="822672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Average PET by Hospital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51825F6-74F4-4ABF-A228-6C48ED9135C7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EA8B9-4810-9EA6-0C17-9EFF01C8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269017"/>
            <a:ext cx="8312727" cy="2319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90560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Performance to 6 and 9 Hour PET 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931800" y="653184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808D627-85FD-4BFB-A52F-219D5F35234E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0830F-CA02-4FB4-304A-60F37482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968930"/>
            <a:ext cx="8312727" cy="49201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19640" y="90392"/>
            <a:ext cx="8308915" cy="8628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PET Distribution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AFEE6DE-7892-470A-987F-0E0BB7057838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C3515-9616-00AE-EAB7-D40A9B43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178609"/>
            <a:ext cx="8312727" cy="450078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66808"/>
            <a:ext cx="8226720" cy="707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(All) – Hospital Detail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92280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5124767-B897-48B6-96C2-D371603E06D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943E4-2256-DB38-19C8-E808E9B2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30191"/>
            <a:ext cx="8312727" cy="219761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22429" y="74369"/>
            <a:ext cx="8226982" cy="754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(Admitted) – Hospital Detail</a:t>
            </a:r>
            <a:endParaRPr lang="en-IE" sz="36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93180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EE91C3C-C4E9-4035-A307-41F2DD850DDE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B9AA0-D104-5423-8D02-0826C660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06303"/>
            <a:ext cx="8312727" cy="22453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75429" y="68749"/>
            <a:ext cx="8226982" cy="709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(Not-Admitted) – Hospital Detail</a:t>
            </a:r>
            <a:endParaRPr lang="en-IE" sz="32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97824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4748B80-1527-4919-A358-4E88A544F614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02FFD-240B-C614-037D-246EDA9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294360"/>
            <a:ext cx="8312727" cy="22692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15637" y="62146"/>
            <a:ext cx="8312727" cy="1011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&amp; 9 Hour PET </a:t>
            </a:r>
            <a:br/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by Selected Patient Cohorts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980919" y="6364909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A104662-3275-41C0-9D9D-3FA31E7EA75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29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ADBEB-1DCA-C259-E901-B02F303A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149551"/>
            <a:ext cx="8312727" cy="53648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76720" y="118080"/>
            <a:ext cx="82267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Executive Summary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4A8BA7E-809D-4241-9BE6-752B1BCCEF0C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84C464-6E5E-D447-891B-759076C50A7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772650"/>
          <a:ext cx="8229600" cy="1641312"/>
        </p:xfrm>
        <a:graphic>
          <a:graphicData uri="http://schemas.openxmlformats.org/drawingml/2006/table">
            <a:tbl>
              <a:tblPr/>
              <a:tblGrid>
                <a:gridCol w="1690531">
                  <a:extLst>
                    <a:ext uri="{9D8B030D-6E8A-4147-A177-3AD203B41FA5}">
                      <a16:colId xmlns:a16="http://schemas.microsoft.com/office/drawing/2014/main" val="2215497147"/>
                    </a:ext>
                  </a:extLst>
                </a:gridCol>
                <a:gridCol w="1173980">
                  <a:extLst>
                    <a:ext uri="{9D8B030D-6E8A-4147-A177-3AD203B41FA5}">
                      <a16:colId xmlns:a16="http://schemas.microsoft.com/office/drawing/2014/main" val="3801260006"/>
                    </a:ext>
                  </a:extLst>
                </a:gridCol>
                <a:gridCol w="5365089">
                  <a:extLst>
                    <a:ext uri="{9D8B030D-6E8A-4147-A177-3AD203B41FA5}">
                      <a16:colId xmlns:a16="http://schemas.microsoft.com/office/drawing/2014/main" val="3661166371"/>
                    </a:ext>
                  </a:extLst>
                </a:gridCol>
              </a:tblGrid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KPI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Values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Comments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00023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Monthly Attends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17,205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-2 % compared to  January 2022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70335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   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-2 % YTD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84900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 Hour PET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49.1 %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National 6-hour PET:  56.8  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51220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 Hour PET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65.5 %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National 9-hour PET:  72.9  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06840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PET &gt;= 24 hours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971 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Equivalent to  5.7 % of all ED departures. National average:  5.3  %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622756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 AM Trolleys (YTD)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865 (January)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+ 300.5 % compared to January 2022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16600"/>
                  </a:ext>
                </a:extLst>
              </a:tr>
              <a:tr h="204273"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3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865 (YTD)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+ 300.5 % compared to YTD 2022</a:t>
                      </a:r>
                    </a:p>
                  </a:txBody>
                  <a:tcPr marL="7044" marR="7044" marT="70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835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15538" y="160880"/>
            <a:ext cx="8310764" cy="972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PET Greater Than 24 Hours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6654960" y="6365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16FDA65-3076-4621-ADB6-3CDACEBF01E8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30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5ECF7-DC16-D7C0-7170-3C8F8D9D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49" y="2213504"/>
            <a:ext cx="6012701" cy="243099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15627" y="3758692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trolleys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D10FC9B-45DE-4E42-94E4-3C362877CED0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31</a:t>
            </a:fld>
            <a:endParaRPr lang="en-I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0" y="-1"/>
            <a:ext cx="9144000" cy="1241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8AM Trolley Count: Month &amp; YTD</a:t>
            </a:r>
            <a:br>
              <a:rPr dirty="0"/>
            </a:br>
            <a:r>
              <a:rPr lang="en-IE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4000" b="0" strike="noStrike" spc="-1" dirty="0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B659A97-9FC7-4361-909A-1F00E25D310E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32</a:t>
            </a:fld>
            <a:endParaRPr lang="en-IE" sz="1200" b="0" strike="noStrike" spc="-1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7D34F-718C-278C-7313-6A8D4355582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901706"/>
          <a:ext cx="8229601" cy="1383201"/>
        </p:xfrm>
        <a:graphic>
          <a:graphicData uri="http://schemas.openxmlformats.org/drawingml/2006/table">
            <a:tbl>
              <a:tblPr/>
              <a:tblGrid>
                <a:gridCol w="2554920">
                  <a:extLst>
                    <a:ext uri="{9D8B030D-6E8A-4147-A177-3AD203B41FA5}">
                      <a16:colId xmlns:a16="http://schemas.microsoft.com/office/drawing/2014/main" val="3596551705"/>
                    </a:ext>
                  </a:extLst>
                </a:gridCol>
                <a:gridCol w="1064003">
                  <a:extLst>
                    <a:ext uri="{9D8B030D-6E8A-4147-A177-3AD203B41FA5}">
                      <a16:colId xmlns:a16="http://schemas.microsoft.com/office/drawing/2014/main" val="1496345589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254443842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784475796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3342719532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742195094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3946581897"/>
                    </a:ext>
                  </a:extLst>
                </a:gridCol>
                <a:gridCol w="177334">
                  <a:extLst>
                    <a:ext uri="{9D8B030D-6E8A-4147-A177-3AD203B41FA5}">
                      <a16:colId xmlns:a16="http://schemas.microsoft.com/office/drawing/2014/main" val="779282778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2679548258"/>
                    </a:ext>
                  </a:extLst>
                </a:gridCol>
                <a:gridCol w="709335">
                  <a:extLst>
                    <a:ext uri="{9D8B030D-6E8A-4147-A177-3AD203B41FA5}">
                      <a16:colId xmlns:a16="http://schemas.microsoft.com/office/drawing/2014/main" val="1492574326"/>
                    </a:ext>
                  </a:extLst>
                </a:gridCol>
              </a:tblGrid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8am TrolleyGAR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921670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2023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2022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Difference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3587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Hospital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January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YTD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083254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Beaumont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267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0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77522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Cavan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+114.3%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+114.3%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10085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Connolly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84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84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+1580%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+1580%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2435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OLOL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289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+172.6%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+172.6%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161493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656065"/>
                  </a:ext>
                </a:extLst>
              </a:tr>
              <a:tr h="153689"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RCSI Hospitals Group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865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865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216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+300.5%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+300.5%</a:t>
                      </a:r>
                    </a:p>
                  </a:txBody>
                  <a:tcPr marL="3941" marR="3941" marT="39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60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8064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RCSI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968880" y="64764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61F236-2B11-4A4B-9A17-0446D7C9286F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33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66EA4-DC3D-E6B4-8E53-4DB81719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376265"/>
            <a:ext cx="8312727" cy="48183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8064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Beaumont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968880" y="64764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717DA77-718A-483E-AB82-653E4A1A8677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34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91453-E00B-0E83-A78D-78E761BF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60027"/>
            <a:ext cx="8312727" cy="481838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8064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Cavan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968880" y="64764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B9AE326-D13D-470A-AAF1-7E666251F55B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D108F-AAFB-7760-5057-A09F2B95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337519"/>
            <a:ext cx="8312727" cy="481838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8064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Connolly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968880" y="64764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F669E4E-9B80-449B-B348-701DA08DAF6D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0E6DD-EE12-63B1-CF5D-8E72C791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376265"/>
            <a:ext cx="8312727" cy="48183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57200" y="107535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OLOL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968880" y="64764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8FD41BE-2281-47E4-AD6B-7AF2D0234767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E5B83-41C1-8263-E3E5-21FD7CA3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337519"/>
            <a:ext cx="8312727" cy="481838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867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RCSI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2021 to 2023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97824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DE1804F-C9EA-4A82-916C-4E1EE055B81D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38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73CA7-8476-1FA4-257F-74CD0854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56926"/>
            <a:ext cx="8312727" cy="497957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867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Beaumont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2021 to 2023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97824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6BC4F31-F18E-4391-81E5-072584CDA13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39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71439-F738-2A20-3893-D73BF980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33677"/>
            <a:ext cx="8312727" cy="4979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22160" y="2933066"/>
            <a:ext cx="7769520" cy="135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Emergency Department</a:t>
            </a:r>
            <a:br/>
            <a:r>
              <a:rPr lang="en-IE" sz="4000" b="1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Attendances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73B0006-8591-49C9-B11B-59EE939F75E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IE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867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Cavan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2021 to 2023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960484" y="6489685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6F44F09-198B-446A-960A-216AB968C13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40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5A6A4-4C2B-E54C-AD74-60B84297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95672"/>
            <a:ext cx="8312727" cy="497957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57200" y="867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Connolly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2021 to 2023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97824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19C73E9-3EA7-41BB-8913-01BCD62122F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41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433EA-F419-0DBC-531E-8301879C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95672"/>
            <a:ext cx="8312727" cy="497957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867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OLOL 30 Day Moving Average</a:t>
            </a:r>
            <a:br>
              <a:rPr dirty="0"/>
            </a:br>
            <a:r>
              <a:rPr lang="en-IE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2021 to 2023</a:t>
            </a:r>
            <a:endParaRPr lang="en-IE" sz="3200" b="0" strike="noStrike" spc="-1" dirty="0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97824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AFA8E93-0B0B-4D47-93C6-6785A7654DE0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42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C53AC-E3E0-A3BC-99B3-EA765E6D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56926"/>
            <a:ext cx="8312727" cy="497957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82027"/>
            <a:ext cx="8226720" cy="707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Monthly Trolley Count by Hospital</a:t>
            </a:r>
            <a:endParaRPr lang="en-IE" sz="4000" b="0" strike="noStrike" spc="-1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3BE1B8D-674D-4289-80EE-F2ACC8079BE3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43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DEEDE-B183-8DAE-5E05-4BF42110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536705"/>
            <a:ext cx="8312727" cy="17845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57200" y="59754"/>
            <a:ext cx="822672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% Trolley Contribution 2023 v 2022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6820560" y="637056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A71B02A-F99D-40A9-AEB9-C30503B8C4E9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44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16FC6-E5DD-C76A-0536-732F9B60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456112"/>
            <a:ext cx="8312727" cy="194577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73428"/>
            <a:ext cx="8226720" cy="845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IE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 Total Change in YTD 8am Trolleys</a:t>
            </a:r>
            <a:endParaRPr lang="en-IE" sz="3600" b="0" strike="noStrike" spc="-1" dirty="0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7190BAC-80A6-4035-868D-DBA6C7AFB51C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9623B-FBFF-2867-FE6E-3E63A400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862090"/>
            <a:ext cx="8312727" cy="1692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E89AE-7B74-8F55-38A3-73F7CF3A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3857166"/>
            <a:ext cx="8312727" cy="1623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10836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Attendances Trend</a:t>
            </a:r>
            <a:br>
              <a:rPr dirty="0"/>
            </a:b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984000" y="645300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3866FD4-D4D9-4A62-9026-905C1FB2C811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38627-42F3-CE37-ED18-0A8C39A4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29027"/>
            <a:ext cx="8312727" cy="4435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99482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Attendances Trend</a:t>
            </a:r>
            <a:br>
              <a:rPr dirty="0"/>
            </a:b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2023 v 2022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CADFC2B-149C-49F7-94AE-1BACCB242CC7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85931-21C3-E246-7F1D-0200C88D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316043"/>
            <a:ext cx="8312727" cy="4783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62953"/>
            <a:ext cx="8226720" cy="778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by Age Profile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8784B2-7AB9-4F13-AB1D-7A2D1319E310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8224F-3850-4DF0-1DF3-CDEBE352C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017141"/>
            <a:ext cx="8312727" cy="5071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10096"/>
            <a:ext cx="9143280" cy="9422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ED Attendances by Age Profile (% of Total)</a:t>
            </a:r>
            <a:endParaRPr lang="en-IE" sz="44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1527F9D-83D8-4206-99BD-93BB9E5E6B4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BA160-D253-B673-33AF-FD389678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172125"/>
            <a:ext cx="8312727" cy="5071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40801"/>
            <a:ext cx="9143280" cy="816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IE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 Attendances by Age Profile (Pie Chart)</a:t>
            </a:r>
            <a:endParaRPr lang="en-IE" sz="44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903383" y="6495120"/>
            <a:ext cx="21308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6C04C5A-8B2B-4EF5-964D-03F5BA54F6C2}" type="slidenum">
              <a:rPr lang="en-I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IE" sz="1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8091B-E900-03B7-47F8-7E23BF9B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120523"/>
            <a:ext cx="8312727" cy="5252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1428</Words>
  <Application>Microsoft Office PowerPoint</Application>
  <PresentationFormat>On-screen Show (4:3)</PresentationFormat>
  <Paragraphs>602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Open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BusinessConsultants.IE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Ireland East Group Acute Hospital Review</dc:title>
  <dc:subject/>
  <dc:creator>peter.carrick4@mail.dcu.ie</dc:creator>
  <dc:description/>
  <cp:lastModifiedBy>Jack Lyons</cp:lastModifiedBy>
  <cp:revision>416</cp:revision>
  <cp:lastPrinted>2017-05-25T08:20:38Z</cp:lastPrinted>
  <dcterms:created xsi:type="dcterms:W3CDTF">2016-06-03T09:18:37Z</dcterms:created>
  <dcterms:modified xsi:type="dcterms:W3CDTF">2023-02-10T11:53:10Z</dcterms:modified>
  <dc:language>en-IE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BusinessConsultants.IE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