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307" r:id="rId3"/>
    <p:sldId id="327" r:id="rId4"/>
    <p:sldId id="328" r:id="rId5"/>
    <p:sldId id="329" r:id="rId6"/>
    <p:sldId id="330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32" r:id="rId25"/>
    <p:sldId id="314" r:id="rId26"/>
    <p:sldId id="311" r:id="rId27"/>
    <p:sldId id="312" r:id="rId28"/>
    <p:sldId id="31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87792" autoAdjust="0"/>
  </p:normalViewPr>
  <p:slideViewPr>
    <p:cSldViewPr snapToGrid="0">
      <p:cViewPr varScale="1">
        <p:scale>
          <a:sx n="62" d="100"/>
          <a:sy n="62" d="100"/>
        </p:scale>
        <p:origin x="97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8C7EA-C521-47D8-85C6-B54839081711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C604C-DEF5-47A1-B594-2818686CF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48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graph represents how</a:t>
            </a:r>
            <a:r>
              <a:rPr lang="en-US" baseline="0" dirty="0" smtClean="0"/>
              <a:t> the SEAs shift when including or excluding the bins that stretch between 160-220 and 170-220 to the last time bin included in the analysis. </a:t>
            </a:r>
          </a:p>
          <a:p>
            <a:r>
              <a:rPr lang="en-US" baseline="0" dirty="0" smtClean="0"/>
              <a:t>The youngest time bin, 0-1458, is included for reference. </a:t>
            </a:r>
          </a:p>
          <a:p>
            <a:r>
              <a:rPr lang="en-US" baseline="0" dirty="0" smtClean="0"/>
              <a:t>“Odd: 11668-15095” is the 160-220 and 170-220 plotted by themselves.</a:t>
            </a:r>
          </a:p>
          <a:p>
            <a:r>
              <a:rPr lang="en-US" dirty="0" smtClean="0"/>
              <a:t>“All” indicates that the data from every bin that spans between 160 and 220 has been grouped.</a:t>
            </a:r>
          </a:p>
          <a:p>
            <a:r>
              <a:rPr lang="en-US" dirty="0" smtClean="0"/>
              <a:t>The 11668-13050 and 13915-15095 are the older times bins according to the 19 bin division of the isotope data</a:t>
            </a:r>
            <a:r>
              <a:rPr lang="en-US" baseline="0" dirty="0" smtClean="0"/>
              <a:t> plotted with the 160-220 and 170-220 bins removed. </a:t>
            </a:r>
            <a:endParaRPr lang="en-US" dirty="0" smtClean="0"/>
          </a:p>
          <a:p>
            <a:r>
              <a:rPr lang="en-US" dirty="0" smtClean="0"/>
              <a:t>The 160-225 isotope data is much wider than either of the other two bins and placing them as a single set noticeably distorts the possible shift seen between these two periods. Because this bin is twice as large in time range than the next largest bin, I opted to remove it from the other graphs</a:t>
            </a:r>
            <a:r>
              <a:rPr lang="en-US" baseline="0" dirty="0" smtClean="0"/>
              <a:t> and thus the data we have for samples with this binning id are not included in the following slides.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C604C-DEF5-47A1-B594-2818686CF8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64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 slides are</a:t>
            </a:r>
            <a:r>
              <a:rPr lang="en-US" baseline="0" dirty="0" smtClean="0"/>
              <a:t> the SEAs in sequence from second oldest to second youngest, with oldest and youngest always being graphed for reference.</a:t>
            </a:r>
          </a:p>
          <a:p>
            <a:r>
              <a:rPr lang="en-US" baseline="0" dirty="0" smtClean="0"/>
              <a:t>The youngest time bin has the second largest SEA.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C604C-DEF5-47A1-B594-2818686CF8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21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C604C-DEF5-47A1-B594-2818686CF8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46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8704-9033 is the largest SEA.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C604C-DEF5-47A1-B594-2818686CF8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87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second youngest bin has the smallest SEA.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C604C-DEF5-47A1-B594-2818686CF84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28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1ED-E15F-41DE-9351-6AB5D41C381C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6050-621C-4C94-B399-4C780120B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51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1ED-E15F-41DE-9351-6AB5D41C381C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6050-621C-4C94-B399-4C780120B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3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1ED-E15F-41DE-9351-6AB5D41C381C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6050-621C-4C94-B399-4C780120B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5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1ED-E15F-41DE-9351-6AB5D41C381C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6050-621C-4C94-B399-4C780120B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16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1ED-E15F-41DE-9351-6AB5D41C381C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6050-621C-4C94-B399-4C780120B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1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1ED-E15F-41DE-9351-6AB5D41C381C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6050-621C-4C94-B399-4C780120B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90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1ED-E15F-41DE-9351-6AB5D41C381C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6050-621C-4C94-B399-4C780120B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60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1ED-E15F-41DE-9351-6AB5D41C381C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6050-621C-4C94-B399-4C780120B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90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1ED-E15F-41DE-9351-6AB5D41C381C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6050-621C-4C94-B399-4C780120B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57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1ED-E15F-41DE-9351-6AB5D41C381C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6050-621C-4C94-B399-4C780120B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9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1ED-E15F-41DE-9351-6AB5D41C381C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6050-621C-4C94-B399-4C780120B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7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B71ED-E15F-41DE-9351-6AB5D41C381C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D6050-621C-4C94-B399-4C780120B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0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7082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Summary of data for </a:t>
            </a:r>
            <a:r>
              <a:rPr lang="en-US" dirty="0" err="1" smtClean="0"/>
              <a:t>Sigmodon</a:t>
            </a:r>
            <a:r>
              <a:rPr lang="en-US" dirty="0" smtClean="0"/>
              <a:t> </a:t>
            </a:r>
            <a:r>
              <a:rPr lang="en-US" dirty="0" err="1" smtClean="0"/>
              <a:t>hispidus</a:t>
            </a:r>
            <a:r>
              <a:rPr lang="en-US" dirty="0" smtClean="0"/>
              <a:t> at Hall’s Cave Site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8600"/>
            <a:ext cx="1126037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624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28600"/>
            <a:ext cx="1126037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169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8600"/>
            <a:ext cx="1126037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23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28600"/>
            <a:ext cx="1126037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13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8600"/>
            <a:ext cx="1126037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57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8600"/>
            <a:ext cx="1126037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57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8600"/>
            <a:ext cx="1126037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181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8600"/>
            <a:ext cx="1126037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327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8600"/>
            <a:ext cx="1126037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49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8600"/>
            <a:ext cx="1126037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08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5580959"/>
              </p:ext>
            </p:extLst>
          </p:nvPr>
        </p:nvGraphicFramePr>
        <p:xfrm>
          <a:off x="-2" y="860611"/>
          <a:ext cx="12192000" cy="5997384"/>
        </p:xfrm>
        <a:graphic>
          <a:graphicData uri="http://schemas.openxmlformats.org/drawingml/2006/table">
            <a:tbl>
              <a:tblPr/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7721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 age range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Upper age range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 age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 range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Level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depths included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(mass)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(SIA)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 Mass (g)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StDev Mass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 delta 13C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StDev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delta 13C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 15N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StDev 15N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2702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1458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729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1458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0-10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87.84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21.54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-17.35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2.62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5.63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1.36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10.52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2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1458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2775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2116.5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1317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10-30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88.05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19.34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5.31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702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3104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4422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3763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1318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30-60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91.26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10.08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-18.16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2.64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6.20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1.16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9.15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2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4751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5410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5080.5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659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60-70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82.58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19.87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6.48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2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5410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6069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5739.5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659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70-80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88.37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13.55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-16.63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2.80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5.74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6.31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2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6069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6398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6233.5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80-85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86.75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15.67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-16.60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2.61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5.87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5.76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3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6398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6728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6563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85-90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92.06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15.55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-17.03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2.78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6.09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5.63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3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6728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7716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7222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988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90-105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83.70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15.95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3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7716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8045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7880.5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105-110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85.50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19.38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14.57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2.23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7.19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1.42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9.17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3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8045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8375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8210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110-115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89.74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15.94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15.91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3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8375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8704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8539.5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115-120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-16.05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2.75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7.00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7.77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3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8704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9033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8868.5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120-125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89.41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20.94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-16.15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3.60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6.95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1.63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10.81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573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9033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9363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9198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125-130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81.43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17.83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-16.49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2.63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6.75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6.26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3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9363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9692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9528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130-135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87.66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14.47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-17.45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2.26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6.85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1.51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8.58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3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9692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10021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9857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135-140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88.34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17.82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-14.51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3.02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6.91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1.07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6.34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3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10021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10351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10186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140-145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87.62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16.80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-15.09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2.91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6.95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6.98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3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10351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11668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11010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1317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145-165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87.56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19.43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-17.78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3.65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6.76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1.22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10.17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3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11668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13050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12359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1382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165-180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84.03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20.45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-13.96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2.41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7.24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6.26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3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13915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15095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14505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1180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190-230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87.83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18.36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16.35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2.58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6.63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1.04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6.70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3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11668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15095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13382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3427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165-220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76.90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14.76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-16.67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3.83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7.08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1.29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0476" y="174811"/>
            <a:ext cx="2711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Summary of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9416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"/>
            <a:ext cx="1126037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490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8600"/>
            <a:ext cx="1126037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082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8600"/>
            <a:ext cx="1126037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113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28600"/>
            <a:ext cx="1126037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402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48640"/>
            <a:ext cx="10277326" cy="5842000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3"/>
          <a:srcRect l="83190" t="18650" r="1832" b="16905"/>
          <a:stretch/>
        </p:blipFill>
        <p:spPr>
          <a:xfrm>
            <a:off x="10277326" y="858520"/>
            <a:ext cx="1686561" cy="412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238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680" y="2877862"/>
            <a:ext cx="6004429" cy="37961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266667" cy="3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821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/>
          <p:cNvPicPr>
            <a:picLocks noChangeAspect="1"/>
          </p:cNvPicPr>
          <p:nvPr/>
        </p:nvPicPr>
        <p:blipFill rotWithShape="1">
          <a:blip r:embed="rId2"/>
          <a:srcRect b="8022"/>
          <a:stretch/>
        </p:blipFill>
        <p:spPr>
          <a:xfrm>
            <a:off x="6502399" y="-11999"/>
            <a:ext cx="5471886" cy="3181919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3"/>
          <a:srcRect t="8646"/>
          <a:stretch/>
        </p:blipFill>
        <p:spPr>
          <a:xfrm>
            <a:off x="6388462" y="3169920"/>
            <a:ext cx="5699760" cy="3330267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5471886" cy="34594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69920"/>
            <a:ext cx="5720080" cy="365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0372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6037" y="409255"/>
            <a:ext cx="8678008" cy="54864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891117" y="2407024"/>
            <a:ext cx="3039036" cy="23263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821271" y="1667435"/>
            <a:ext cx="1048870" cy="1331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044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84591" y="0"/>
            <a:ext cx="6266667" cy="3961905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076" y="2971800"/>
            <a:ext cx="6009924" cy="379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821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28600"/>
            <a:ext cx="1126037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34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8600"/>
            <a:ext cx="1126037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563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8600"/>
            <a:ext cx="1126037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936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8600"/>
            <a:ext cx="1126037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551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28600"/>
            <a:ext cx="1126037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380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8600"/>
            <a:ext cx="1126037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40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8600"/>
            <a:ext cx="1126037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415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3472</TotalTime>
  <Words>594</Words>
  <Application>Microsoft Office PowerPoint</Application>
  <PresentationFormat>Widescreen</PresentationFormat>
  <Paragraphs>332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Summary of data for Sigmodon hispidus at Hall’s Cave Site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Catalina Tome</dc:creator>
  <cp:lastModifiedBy>Catalina Tome</cp:lastModifiedBy>
  <cp:revision>99</cp:revision>
  <dcterms:created xsi:type="dcterms:W3CDTF">2015-12-21T13:06:00Z</dcterms:created>
  <dcterms:modified xsi:type="dcterms:W3CDTF">2016-02-18T20:35:17Z</dcterms:modified>
</cp:coreProperties>
</file>