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307" r:id="rId3"/>
    <p:sldId id="327" r:id="rId4"/>
    <p:sldId id="328" r:id="rId5"/>
    <p:sldId id="329" r:id="rId6"/>
    <p:sldId id="330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32" r:id="rId25"/>
    <p:sldId id="350" r:id="rId26"/>
    <p:sldId id="351" r:id="rId27"/>
    <p:sldId id="311" r:id="rId28"/>
    <p:sldId id="312" r:id="rId29"/>
    <p:sldId id="313" r:id="rId30"/>
    <p:sldId id="314" r:id="rId31"/>
    <p:sldId id="319" r:id="rId32"/>
    <p:sldId id="316" r:id="rId33"/>
    <p:sldId id="325" r:id="rId34"/>
    <p:sldId id="326" r:id="rId35"/>
    <p:sldId id="290" r:id="rId36"/>
    <p:sldId id="297" r:id="rId37"/>
    <p:sldId id="271" r:id="rId38"/>
    <p:sldId id="32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89413" autoAdjust="0"/>
  </p:normalViewPr>
  <p:slideViewPr>
    <p:cSldViewPr snapToGrid="0">
      <p:cViewPr varScale="1">
        <p:scale>
          <a:sx n="63" d="100"/>
          <a:sy n="63" d="100"/>
        </p:scale>
        <p:origin x="93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talina\Dropbox\Hall's%20Cave\Hall's%20Cave%20DATA%20-%20Sigmodon%20hispidus%20and%20HC%20Community%20v1.0%20(12.16.2015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Trophic Levels in Community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Browers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'trophic over time'!$A$2:$A$20</c:f>
              <c:numCache>
                <c:formatCode>General</c:formatCode>
                <c:ptCount val="19"/>
                <c:pt idx="0">
                  <c:v>729</c:v>
                </c:pt>
                <c:pt idx="1">
                  <c:v>2116.5</c:v>
                </c:pt>
                <c:pt idx="2">
                  <c:v>3763</c:v>
                </c:pt>
                <c:pt idx="3">
                  <c:v>5080.5</c:v>
                </c:pt>
                <c:pt idx="4">
                  <c:v>5739.5</c:v>
                </c:pt>
                <c:pt idx="5">
                  <c:v>6233.5</c:v>
                </c:pt>
                <c:pt idx="6">
                  <c:v>6563</c:v>
                </c:pt>
                <c:pt idx="7">
                  <c:v>7222</c:v>
                </c:pt>
                <c:pt idx="8">
                  <c:v>7880.5</c:v>
                </c:pt>
                <c:pt idx="9">
                  <c:v>8210</c:v>
                </c:pt>
                <c:pt idx="10">
                  <c:v>8539.5</c:v>
                </c:pt>
                <c:pt idx="11">
                  <c:v>8868.5</c:v>
                </c:pt>
                <c:pt idx="12">
                  <c:v>9198</c:v>
                </c:pt>
                <c:pt idx="13">
                  <c:v>9527.5</c:v>
                </c:pt>
                <c:pt idx="14">
                  <c:v>9856.5</c:v>
                </c:pt>
                <c:pt idx="15">
                  <c:v>10186</c:v>
                </c:pt>
                <c:pt idx="16">
                  <c:v>11009.5</c:v>
                </c:pt>
                <c:pt idx="17">
                  <c:v>12162</c:v>
                </c:pt>
                <c:pt idx="18">
                  <c:v>14558.5</c:v>
                </c:pt>
              </c:numCache>
            </c:numRef>
          </c:xVal>
          <c:yVal>
            <c:numRef>
              <c:f>'trophic over time'!$I$2:$I$20</c:f>
              <c:numCache>
                <c:formatCode>0.0</c:formatCode>
                <c:ptCount val="19"/>
                <c:pt idx="0">
                  <c:v>29.72972972972973</c:v>
                </c:pt>
                <c:pt idx="1">
                  <c:v>29.411764705882355</c:v>
                </c:pt>
                <c:pt idx="2">
                  <c:v>35.714285714285715</c:v>
                </c:pt>
                <c:pt idx="3">
                  <c:v>33.333333333333329</c:v>
                </c:pt>
                <c:pt idx="4">
                  <c:v>33.333333333333329</c:v>
                </c:pt>
                <c:pt idx="5">
                  <c:v>31.03448275862069</c:v>
                </c:pt>
                <c:pt idx="6">
                  <c:v>31.03448275862069</c:v>
                </c:pt>
                <c:pt idx="7">
                  <c:v>31.25</c:v>
                </c:pt>
                <c:pt idx="8">
                  <c:v>29.411764705882355</c:v>
                </c:pt>
                <c:pt idx="9">
                  <c:v>30</c:v>
                </c:pt>
                <c:pt idx="10">
                  <c:v>30</c:v>
                </c:pt>
                <c:pt idx="11">
                  <c:v>23.333333333333332</c:v>
                </c:pt>
                <c:pt idx="12">
                  <c:v>23.333333333333332</c:v>
                </c:pt>
                <c:pt idx="13">
                  <c:v>23.333333333333332</c:v>
                </c:pt>
                <c:pt idx="14">
                  <c:v>24.242424242424242</c:v>
                </c:pt>
                <c:pt idx="15">
                  <c:v>27.586206896551722</c:v>
                </c:pt>
                <c:pt idx="16">
                  <c:v>17.647058823529413</c:v>
                </c:pt>
                <c:pt idx="17">
                  <c:v>18.75</c:v>
                </c:pt>
                <c:pt idx="18">
                  <c:v>20.547945205479451</c:v>
                </c:pt>
              </c:numCache>
            </c:numRef>
          </c:yVal>
          <c:smooth val="0"/>
        </c:ser>
        <c:ser>
          <c:idx val="1"/>
          <c:order val="1"/>
          <c:tx>
            <c:v>Carnivores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'trophic over time'!$A$2:$A$20</c:f>
              <c:numCache>
                <c:formatCode>General</c:formatCode>
                <c:ptCount val="19"/>
                <c:pt idx="0">
                  <c:v>729</c:v>
                </c:pt>
                <c:pt idx="1">
                  <c:v>2116.5</c:v>
                </c:pt>
                <c:pt idx="2">
                  <c:v>3763</c:v>
                </c:pt>
                <c:pt idx="3">
                  <c:v>5080.5</c:v>
                </c:pt>
                <c:pt idx="4">
                  <c:v>5739.5</c:v>
                </c:pt>
                <c:pt idx="5">
                  <c:v>6233.5</c:v>
                </c:pt>
                <c:pt idx="6">
                  <c:v>6563</c:v>
                </c:pt>
                <c:pt idx="7">
                  <c:v>7222</c:v>
                </c:pt>
                <c:pt idx="8">
                  <c:v>7880.5</c:v>
                </c:pt>
                <c:pt idx="9">
                  <c:v>8210</c:v>
                </c:pt>
                <c:pt idx="10">
                  <c:v>8539.5</c:v>
                </c:pt>
                <c:pt idx="11">
                  <c:v>8868.5</c:v>
                </c:pt>
                <c:pt idx="12">
                  <c:v>9198</c:v>
                </c:pt>
                <c:pt idx="13">
                  <c:v>9527.5</c:v>
                </c:pt>
                <c:pt idx="14">
                  <c:v>9856.5</c:v>
                </c:pt>
                <c:pt idx="15">
                  <c:v>10186</c:v>
                </c:pt>
                <c:pt idx="16">
                  <c:v>11009.5</c:v>
                </c:pt>
                <c:pt idx="17">
                  <c:v>12162</c:v>
                </c:pt>
                <c:pt idx="18">
                  <c:v>14558.5</c:v>
                </c:pt>
              </c:numCache>
            </c:numRef>
          </c:xVal>
          <c:yVal>
            <c:numRef>
              <c:f>'trophic over time'!$J$2:$J$20</c:f>
              <c:numCache>
                <c:formatCode>0.0</c:formatCode>
                <c:ptCount val="19"/>
                <c:pt idx="0">
                  <c:v>18.918918918918919</c:v>
                </c:pt>
                <c:pt idx="1">
                  <c:v>17.647058823529413</c:v>
                </c:pt>
                <c:pt idx="2">
                  <c:v>17.857142857142858</c:v>
                </c:pt>
                <c:pt idx="3">
                  <c:v>14.814814814814813</c:v>
                </c:pt>
                <c:pt idx="4">
                  <c:v>14.814814814814813</c:v>
                </c:pt>
                <c:pt idx="5">
                  <c:v>17.241379310344829</c:v>
                </c:pt>
                <c:pt idx="6">
                  <c:v>17.241379310344829</c:v>
                </c:pt>
                <c:pt idx="7">
                  <c:v>15.625</c:v>
                </c:pt>
                <c:pt idx="8">
                  <c:v>14.705882352941178</c:v>
                </c:pt>
                <c:pt idx="9">
                  <c:v>10</c:v>
                </c:pt>
                <c:pt idx="10">
                  <c:v>10</c:v>
                </c:pt>
                <c:pt idx="11">
                  <c:v>16.666666666666664</c:v>
                </c:pt>
                <c:pt idx="12">
                  <c:v>16.666666666666664</c:v>
                </c:pt>
                <c:pt idx="13">
                  <c:v>16.666666666666664</c:v>
                </c:pt>
                <c:pt idx="14">
                  <c:v>21.212121212121211</c:v>
                </c:pt>
                <c:pt idx="15">
                  <c:v>17.241379310344829</c:v>
                </c:pt>
                <c:pt idx="16">
                  <c:v>29.411764705882355</c:v>
                </c:pt>
                <c:pt idx="17">
                  <c:v>29.166666666666668</c:v>
                </c:pt>
                <c:pt idx="18">
                  <c:v>19.17808219178082</c:v>
                </c:pt>
              </c:numCache>
            </c:numRef>
          </c:yVal>
          <c:smooth val="0"/>
        </c:ser>
        <c:ser>
          <c:idx val="2"/>
          <c:order val="2"/>
          <c:tx>
            <c:v>Frug.Gran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'trophic over time'!$A$2:$A$20</c:f>
              <c:numCache>
                <c:formatCode>General</c:formatCode>
                <c:ptCount val="19"/>
                <c:pt idx="0">
                  <c:v>729</c:v>
                </c:pt>
                <c:pt idx="1">
                  <c:v>2116.5</c:v>
                </c:pt>
                <c:pt idx="2">
                  <c:v>3763</c:v>
                </c:pt>
                <c:pt idx="3">
                  <c:v>5080.5</c:v>
                </c:pt>
                <c:pt idx="4">
                  <c:v>5739.5</c:v>
                </c:pt>
                <c:pt idx="5">
                  <c:v>6233.5</c:v>
                </c:pt>
                <c:pt idx="6">
                  <c:v>6563</c:v>
                </c:pt>
                <c:pt idx="7">
                  <c:v>7222</c:v>
                </c:pt>
                <c:pt idx="8">
                  <c:v>7880.5</c:v>
                </c:pt>
                <c:pt idx="9">
                  <c:v>8210</c:v>
                </c:pt>
                <c:pt idx="10">
                  <c:v>8539.5</c:v>
                </c:pt>
                <c:pt idx="11">
                  <c:v>8868.5</c:v>
                </c:pt>
                <c:pt idx="12">
                  <c:v>9198</c:v>
                </c:pt>
                <c:pt idx="13">
                  <c:v>9527.5</c:v>
                </c:pt>
                <c:pt idx="14">
                  <c:v>9856.5</c:v>
                </c:pt>
                <c:pt idx="15">
                  <c:v>10186</c:v>
                </c:pt>
                <c:pt idx="16">
                  <c:v>11009.5</c:v>
                </c:pt>
                <c:pt idx="17">
                  <c:v>12162</c:v>
                </c:pt>
                <c:pt idx="18">
                  <c:v>14558.5</c:v>
                </c:pt>
              </c:numCache>
            </c:numRef>
          </c:xVal>
          <c:yVal>
            <c:numRef>
              <c:f>'trophic over time'!$K$2:$K$20</c:f>
              <c:numCache>
                <c:formatCode>0.0</c:formatCode>
                <c:ptCount val="19"/>
                <c:pt idx="0">
                  <c:v>21.621621621621621</c:v>
                </c:pt>
                <c:pt idx="1">
                  <c:v>23.52941176470588</c:v>
                </c:pt>
                <c:pt idx="2">
                  <c:v>21.428571428571427</c:v>
                </c:pt>
                <c:pt idx="3">
                  <c:v>25.925925925925924</c:v>
                </c:pt>
                <c:pt idx="4">
                  <c:v>25.925925925925924</c:v>
                </c:pt>
                <c:pt idx="5">
                  <c:v>20.689655172413794</c:v>
                </c:pt>
                <c:pt idx="6">
                  <c:v>20.689655172413794</c:v>
                </c:pt>
                <c:pt idx="7">
                  <c:v>18.75</c:v>
                </c:pt>
                <c:pt idx="8">
                  <c:v>20.588235294117645</c:v>
                </c:pt>
                <c:pt idx="9">
                  <c:v>23.333333333333332</c:v>
                </c:pt>
                <c:pt idx="10">
                  <c:v>23.333333333333332</c:v>
                </c:pt>
                <c:pt idx="11">
                  <c:v>23.333333333333332</c:v>
                </c:pt>
                <c:pt idx="12">
                  <c:v>23.333333333333332</c:v>
                </c:pt>
                <c:pt idx="13">
                  <c:v>23.333333333333332</c:v>
                </c:pt>
                <c:pt idx="14">
                  <c:v>21.212121212121211</c:v>
                </c:pt>
                <c:pt idx="15">
                  <c:v>24.137931034482758</c:v>
                </c:pt>
                <c:pt idx="16">
                  <c:v>13.725490196078432</c:v>
                </c:pt>
                <c:pt idx="17">
                  <c:v>10.416666666666668</c:v>
                </c:pt>
                <c:pt idx="18">
                  <c:v>8.2191780821917799</c:v>
                </c:pt>
              </c:numCache>
            </c:numRef>
          </c:yVal>
          <c:smooth val="0"/>
        </c:ser>
        <c:ser>
          <c:idx val="3"/>
          <c:order val="3"/>
          <c:tx>
            <c:v>Grazers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'trophic over time'!$A$2:$A$20</c:f>
              <c:numCache>
                <c:formatCode>General</c:formatCode>
                <c:ptCount val="19"/>
                <c:pt idx="0">
                  <c:v>729</c:v>
                </c:pt>
                <c:pt idx="1">
                  <c:v>2116.5</c:v>
                </c:pt>
                <c:pt idx="2">
                  <c:v>3763</c:v>
                </c:pt>
                <c:pt idx="3">
                  <c:v>5080.5</c:v>
                </c:pt>
                <c:pt idx="4">
                  <c:v>5739.5</c:v>
                </c:pt>
                <c:pt idx="5">
                  <c:v>6233.5</c:v>
                </c:pt>
                <c:pt idx="6">
                  <c:v>6563</c:v>
                </c:pt>
                <c:pt idx="7">
                  <c:v>7222</c:v>
                </c:pt>
                <c:pt idx="8">
                  <c:v>7880.5</c:v>
                </c:pt>
                <c:pt idx="9">
                  <c:v>8210</c:v>
                </c:pt>
                <c:pt idx="10">
                  <c:v>8539.5</c:v>
                </c:pt>
                <c:pt idx="11">
                  <c:v>8868.5</c:v>
                </c:pt>
                <c:pt idx="12">
                  <c:v>9198</c:v>
                </c:pt>
                <c:pt idx="13">
                  <c:v>9527.5</c:v>
                </c:pt>
                <c:pt idx="14">
                  <c:v>9856.5</c:v>
                </c:pt>
                <c:pt idx="15">
                  <c:v>10186</c:v>
                </c:pt>
                <c:pt idx="16">
                  <c:v>11009.5</c:v>
                </c:pt>
                <c:pt idx="17">
                  <c:v>12162</c:v>
                </c:pt>
                <c:pt idx="18">
                  <c:v>14558.5</c:v>
                </c:pt>
              </c:numCache>
            </c:numRef>
          </c:xVal>
          <c:yVal>
            <c:numRef>
              <c:f>'trophic over time'!$L$2:$L$20</c:f>
              <c:numCache>
                <c:formatCode>0.0</c:formatCode>
                <c:ptCount val="19"/>
                <c:pt idx="0">
                  <c:v>5.4054054054054053</c:v>
                </c:pt>
                <c:pt idx="1">
                  <c:v>5.8823529411764701</c:v>
                </c:pt>
                <c:pt idx="2">
                  <c:v>3.5714285714285712</c:v>
                </c:pt>
                <c:pt idx="3">
                  <c:v>3.7037037037037033</c:v>
                </c:pt>
                <c:pt idx="4">
                  <c:v>3.7037037037037033</c:v>
                </c:pt>
                <c:pt idx="5">
                  <c:v>10.344827586206897</c:v>
                </c:pt>
                <c:pt idx="6">
                  <c:v>10.344827586206897</c:v>
                </c:pt>
                <c:pt idx="7">
                  <c:v>9.375</c:v>
                </c:pt>
                <c:pt idx="8">
                  <c:v>8.8235294117647065</c:v>
                </c:pt>
                <c:pt idx="9">
                  <c:v>6.666666666666667</c:v>
                </c:pt>
                <c:pt idx="10">
                  <c:v>6.666666666666667</c:v>
                </c:pt>
                <c:pt idx="11">
                  <c:v>6.666666666666667</c:v>
                </c:pt>
                <c:pt idx="12">
                  <c:v>6.666666666666667</c:v>
                </c:pt>
                <c:pt idx="13">
                  <c:v>6.666666666666667</c:v>
                </c:pt>
                <c:pt idx="14">
                  <c:v>6.0606060606060606</c:v>
                </c:pt>
                <c:pt idx="15">
                  <c:v>6.8965517241379306</c:v>
                </c:pt>
                <c:pt idx="16">
                  <c:v>13.725490196078432</c:v>
                </c:pt>
                <c:pt idx="17">
                  <c:v>14.583333333333334</c:v>
                </c:pt>
                <c:pt idx="18">
                  <c:v>27.397260273972602</c:v>
                </c:pt>
              </c:numCache>
            </c:numRef>
          </c:yVal>
          <c:smooth val="0"/>
        </c:ser>
        <c:ser>
          <c:idx val="4"/>
          <c:order val="4"/>
          <c:tx>
            <c:v>Insectivores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'trophic over time'!$A$2:$A$20</c:f>
              <c:numCache>
                <c:formatCode>General</c:formatCode>
                <c:ptCount val="19"/>
                <c:pt idx="0">
                  <c:v>729</c:v>
                </c:pt>
                <c:pt idx="1">
                  <c:v>2116.5</c:v>
                </c:pt>
                <c:pt idx="2">
                  <c:v>3763</c:v>
                </c:pt>
                <c:pt idx="3">
                  <c:v>5080.5</c:v>
                </c:pt>
                <c:pt idx="4">
                  <c:v>5739.5</c:v>
                </c:pt>
                <c:pt idx="5">
                  <c:v>6233.5</c:v>
                </c:pt>
                <c:pt idx="6">
                  <c:v>6563</c:v>
                </c:pt>
                <c:pt idx="7">
                  <c:v>7222</c:v>
                </c:pt>
                <c:pt idx="8">
                  <c:v>7880.5</c:v>
                </c:pt>
                <c:pt idx="9">
                  <c:v>8210</c:v>
                </c:pt>
                <c:pt idx="10">
                  <c:v>8539.5</c:v>
                </c:pt>
                <c:pt idx="11">
                  <c:v>8868.5</c:v>
                </c:pt>
                <c:pt idx="12">
                  <c:v>9198</c:v>
                </c:pt>
                <c:pt idx="13">
                  <c:v>9527.5</c:v>
                </c:pt>
                <c:pt idx="14">
                  <c:v>9856.5</c:v>
                </c:pt>
                <c:pt idx="15">
                  <c:v>10186</c:v>
                </c:pt>
                <c:pt idx="16">
                  <c:v>11009.5</c:v>
                </c:pt>
                <c:pt idx="17">
                  <c:v>12162</c:v>
                </c:pt>
                <c:pt idx="18">
                  <c:v>14558.5</c:v>
                </c:pt>
              </c:numCache>
            </c:numRef>
          </c:xVal>
          <c:yVal>
            <c:numRef>
              <c:f>'trophic over time'!$M$2:$M$20</c:f>
              <c:numCache>
                <c:formatCode>0.0</c:formatCode>
                <c:ptCount val="19"/>
                <c:pt idx="0">
                  <c:v>13.513513513513514</c:v>
                </c:pt>
                <c:pt idx="1">
                  <c:v>11.76470588235294</c:v>
                </c:pt>
                <c:pt idx="2">
                  <c:v>10.714285714285714</c:v>
                </c:pt>
                <c:pt idx="3">
                  <c:v>11.111111111111111</c:v>
                </c:pt>
                <c:pt idx="4">
                  <c:v>11.111111111111111</c:v>
                </c:pt>
                <c:pt idx="5">
                  <c:v>10.344827586206897</c:v>
                </c:pt>
                <c:pt idx="6">
                  <c:v>10.344827586206897</c:v>
                </c:pt>
                <c:pt idx="7">
                  <c:v>15.625</c:v>
                </c:pt>
                <c:pt idx="8">
                  <c:v>14.705882352941178</c:v>
                </c:pt>
                <c:pt idx="9">
                  <c:v>16.666666666666664</c:v>
                </c:pt>
                <c:pt idx="10">
                  <c:v>16.666666666666664</c:v>
                </c:pt>
                <c:pt idx="11">
                  <c:v>16.666666666666664</c:v>
                </c:pt>
                <c:pt idx="12">
                  <c:v>16.666666666666664</c:v>
                </c:pt>
                <c:pt idx="13">
                  <c:v>16.666666666666664</c:v>
                </c:pt>
                <c:pt idx="14">
                  <c:v>15.151515151515152</c:v>
                </c:pt>
                <c:pt idx="15">
                  <c:v>17.241379310344829</c:v>
                </c:pt>
                <c:pt idx="16">
                  <c:v>9.8039215686274517</c:v>
                </c:pt>
                <c:pt idx="17">
                  <c:v>10.416666666666668</c:v>
                </c:pt>
                <c:pt idx="18">
                  <c:v>10.95890410958904</c:v>
                </c:pt>
              </c:numCache>
            </c:numRef>
          </c:yVal>
          <c:smooth val="0"/>
        </c:ser>
        <c:ser>
          <c:idx val="5"/>
          <c:order val="5"/>
          <c:tx>
            <c:v>Omnivores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'trophic over time'!$A$2:$A$20</c:f>
              <c:numCache>
                <c:formatCode>General</c:formatCode>
                <c:ptCount val="19"/>
                <c:pt idx="0">
                  <c:v>729</c:v>
                </c:pt>
                <c:pt idx="1">
                  <c:v>2116.5</c:v>
                </c:pt>
                <c:pt idx="2">
                  <c:v>3763</c:v>
                </c:pt>
                <c:pt idx="3">
                  <c:v>5080.5</c:v>
                </c:pt>
                <c:pt idx="4">
                  <c:v>5739.5</c:v>
                </c:pt>
                <c:pt idx="5">
                  <c:v>6233.5</c:v>
                </c:pt>
                <c:pt idx="6">
                  <c:v>6563</c:v>
                </c:pt>
                <c:pt idx="7">
                  <c:v>7222</c:v>
                </c:pt>
                <c:pt idx="8">
                  <c:v>7880.5</c:v>
                </c:pt>
                <c:pt idx="9">
                  <c:v>8210</c:v>
                </c:pt>
                <c:pt idx="10">
                  <c:v>8539.5</c:v>
                </c:pt>
                <c:pt idx="11">
                  <c:v>8868.5</c:v>
                </c:pt>
                <c:pt idx="12">
                  <c:v>9198</c:v>
                </c:pt>
                <c:pt idx="13">
                  <c:v>9527.5</c:v>
                </c:pt>
                <c:pt idx="14">
                  <c:v>9856.5</c:v>
                </c:pt>
                <c:pt idx="15">
                  <c:v>10186</c:v>
                </c:pt>
                <c:pt idx="16">
                  <c:v>11009.5</c:v>
                </c:pt>
                <c:pt idx="17">
                  <c:v>12162</c:v>
                </c:pt>
                <c:pt idx="18">
                  <c:v>14558.5</c:v>
                </c:pt>
              </c:numCache>
            </c:numRef>
          </c:xVal>
          <c:yVal>
            <c:numRef>
              <c:f>'trophic over time'!$N$2:$N$20</c:f>
              <c:numCache>
                <c:formatCode>0.0</c:formatCode>
                <c:ptCount val="19"/>
                <c:pt idx="0">
                  <c:v>10.810810810810811</c:v>
                </c:pt>
                <c:pt idx="1">
                  <c:v>11.76470588235294</c:v>
                </c:pt>
                <c:pt idx="2">
                  <c:v>10.714285714285714</c:v>
                </c:pt>
                <c:pt idx="3">
                  <c:v>11.111111111111111</c:v>
                </c:pt>
                <c:pt idx="4">
                  <c:v>11.111111111111111</c:v>
                </c:pt>
                <c:pt idx="5">
                  <c:v>10.344827586206897</c:v>
                </c:pt>
                <c:pt idx="6">
                  <c:v>10.344827586206897</c:v>
                </c:pt>
                <c:pt idx="7">
                  <c:v>9.375</c:v>
                </c:pt>
                <c:pt idx="8">
                  <c:v>11.76470588235294</c:v>
                </c:pt>
                <c:pt idx="9">
                  <c:v>13.333333333333334</c:v>
                </c:pt>
                <c:pt idx="10">
                  <c:v>13.333333333333334</c:v>
                </c:pt>
                <c:pt idx="11">
                  <c:v>13.333333333333334</c:v>
                </c:pt>
                <c:pt idx="12">
                  <c:v>13.333333333333334</c:v>
                </c:pt>
                <c:pt idx="13">
                  <c:v>13.333333333333334</c:v>
                </c:pt>
                <c:pt idx="14">
                  <c:v>12.121212121212121</c:v>
                </c:pt>
                <c:pt idx="15">
                  <c:v>6.8965517241379306</c:v>
                </c:pt>
                <c:pt idx="16">
                  <c:v>15.686274509803921</c:v>
                </c:pt>
                <c:pt idx="17">
                  <c:v>16.666666666666664</c:v>
                </c:pt>
                <c:pt idx="18">
                  <c:v>13.698630136986301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9063128"/>
        <c:axId val="309061560"/>
      </c:scatterChart>
      <c:valAx>
        <c:axId val="309063128"/>
        <c:scaling>
          <c:orientation val="maxMin"/>
          <c:max val="15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(ybp)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061560"/>
        <c:crosses val="autoZero"/>
        <c:crossBetween val="midCat"/>
        <c:majorUnit val="2500"/>
      </c:valAx>
      <c:valAx>
        <c:axId val="309061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 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063128"/>
        <c:crosses val="max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8C7EA-C521-47D8-85C6-B54839081711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C604C-DEF5-47A1-B594-2818686CF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48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graph represents how</a:t>
            </a:r>
            <a:r>
              <a:rPr lang="en-US" baseline="0" dirty="0" smtClean="0"/>
              <a:t> the SEAs shift when including or excluding the bins that stretch between 160-220 and 170-220 to the last time bin included in the analysis. </a:t>
            </a:r>
          </a:p>
          <a:p>
            <a:r>
              <a:rPr lang="en-US" baseline="0" dirty="0" smtClean="0"/>
              <a:t>The youngest time bin, 0-1458, is included for reference. </a:t>
            </a:r>
          </a:p>
          <a:p>
            <a:r>
              <a:rPr lang="en-US" baseline="0" dirty="0" smtClean="0"/>
              <a:t>“Odd: 11668-15095” is the 160-220 and 170-220 plotted by themselves.</a:t>
            </a:r>
          </a:p>
          <a:p>
            <a:r>
              <a:rPr lang="en-US" dirty="0" smtClean="0"/>
              <a:t>“All” indicates that the data from every bin that spans between 160 and 220 has been grouped.</a:t>
            </a:r>
          </a:p>
          <a:p>
            <a:r>
              <a:rPr lang="en-US" dirty="0" smtClean="0"/>
              <a:t>The 11668-13050 and 13915-15095 are the older times bins according to the 19 bin division of the isotope data</a:t>
            </a:r>
            <a:r>
              <a:rPr lang="en-US" baseline="0" dirty="0" smtClean="0"/>
              <a:t> plotted with the 160-220 and 170-220 bins removed. </a:t>
            </a:r>
            <a:endParaRPr lang="en-US" dirty="0" smtClean="0"/>
          </a:p>
          <a:p>
            <a:r>
              <a:rPr lang="en-US" dirty="0" smtClean="0"/>
              <a:t>The 160-225 isotope data is much wider than either of the other two bins and placing them as a single set noticeably distorts the possible shift seen between these two periods. Because this bin is twice as large in time range than the next largest bin, I opted to remove it from the other graphs</a:t>
            </a:r>
            <a:r>
              <a:rPr lang="en-US" baseline="0" dirty="0" smtClean="0"/>
              <a:t> and thus the data we have for samples with this binning id are not included in the following slides.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C604C-DEF5-47A1-B594-2818686CF8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64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1ED-E15F-41DE-9351-6AB5D41C381C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6050-621C-4C94-B399-4C780120B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51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1ED-E15F-41DE-9351-6AB5D41C381C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6050-621C-4C94-B399-4C780120B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1ED-E15F-41DE-9351-6AB5D41C381C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6050-621C-4C94-B399-4C780120B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5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1ED-E15F-41DE-9351-6AB5D41C381C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6050-621C-4C94-B399-4C780120B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1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1ED-E15F-41DE-9351-6AB5D41C381C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6050-621C-4C94-B399-4C780120B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1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1ED-E15F-41DE-9351-6AB5D41C381C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6050-621C-4C94-B399-4C780120B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90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1ED-E15F-41DE-9351-6AB5D41C381C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6050-621C-4C94-B399-4C780120B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6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1ED-E15F-41DE-9351-6AB5D41C381C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6050-621C-4C94-B399-4C780120B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90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1ED-E15F-41DE-9351-6AB5D41C381C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6050-621C-4C94-B399-4C780120B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5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1ED-E15F-41DE-9351-6AB5D41C381C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6050-621C-4C94-B399-4C780120B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9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71ED-E15F-41DE-9351-6AB5D41C381C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6050-621C-4C94-B399-4C780120B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7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B71ED-E15F-41DE-9351-6AB5D41C381C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D6050-621C-4C94-B399-4C780120B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0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7082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Summary of data for </a:t>
            </a:r>
            <a:r>
              <a:rPr lang="en-US" dirty="0" err="1" smtClean="0"/>
              <a:t>Sigmodon</a:t>
            </a:r>
            <a:r>
              <a:rPr lang="en-US" dirty="0" smtClean="0"/>
              <a:t> </a:t>
            </a:r>
            <a:r>
              <a:rPr lang="en-US" dirty="0" err="1" smtClean="0"/>
              <a:t>hispidus</a:t>
            </a:r>
            <a:r>
              <a:rPr lang="en-US" dirty="0" smtClean="0"/>
              <a:t> at Hall’s Cave Site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8600"/>
            <a:ext cx="1126037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24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8600"/>
            <a:ext cx="1126037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169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8600"/>
            <a:ext cx="1126037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23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8600"/>
            <a:ext cx="1126037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3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8600"/>
            <a:ext cx="1126037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57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8600"/>
            <a:ext cx="1126037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57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8600"/>
            <a:ext cx="1126037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81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8600"/>
            <a:ext cx="1126037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327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8600"/>
            <a:ext cx="1126037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49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8600"/>
            <a:ext cx="1126037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08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5580959"/>
              </p:ext>
            </p:extLst>
          </p:nvPr>
        </p:nvGraphicFramePr>
        <p:xfrm>
          <a:off x="-2" y="860611"/>
          <a:ext cx="12192000" cy="5997384"/>
        </p:xfrm>
        <a:graphic>
          <a:graphicData uri="http://schemas.openxmlformats.org/drawingml/2006/table">
            <a:tbl>
              <a:tblPr/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7721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age range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Upper age range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age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 range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Level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depths included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(mass)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(SIA)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Mass (g)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StDev Mass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delta 13C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StDev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delta 13C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15N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StDev 15N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2702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1458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729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1458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0-10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87.84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21.54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-17.35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2.62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5.63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1.36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10.52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2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1458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2775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2116.5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1317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10-30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88.05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19.34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5.31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702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3104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4422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3763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1318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30-60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91.26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10.08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-18.16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2.64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6.20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1.16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9.15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2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4751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5410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5080.5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659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60-70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82.58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19.87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6.48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2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5410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6069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5739.5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659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70-80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88.37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13.55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-16.63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2.80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5.74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6.31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2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6069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6398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6233.5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80-85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86.75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15.67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-16.60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2.61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5.87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5.76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6398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6728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6563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85-90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92.06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15.55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-17.03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2.78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6.09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5.63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6728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7716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7222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988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90-105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83.70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15.95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7716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8045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7880.5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105-110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85.50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19.38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14.57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2.23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7.19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1.42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9.17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8045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8375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8210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110-115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89.74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15.94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15.91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8375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8704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8539.5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115-120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-16.05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2.75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7.00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7.77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8704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9033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8868.5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120-125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89.41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20.94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-16.15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3.60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6.95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1.63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10.81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57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9033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9363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9198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125-130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81.43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17.83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-16.49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2.63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6.75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6.26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9363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9692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9528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130-135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87.66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14.47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-17.45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2.26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6.85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8.58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9692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10021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9857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135-140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88.34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17.82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-14.51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3.02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6.91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1.07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6.34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10021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10351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10186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140-145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87.62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16.80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-15.09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2.91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6.95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6.98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10351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11668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11010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1317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145-165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87.56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19.43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-17.78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3.65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6.76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10.17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11668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13050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12359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1382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165-180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84.03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20.45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-13.96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2.41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7.24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6.26</a:t>
                      </a: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13915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15095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14505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1180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190-230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87.83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18.36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16.35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2.58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6.63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1.04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6.70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11668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15095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13382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3427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165-220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76.90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14.76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-16.67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3.83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7.08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1.29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38" marR="9338" marT="93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0476" y="174811"/>
            <a:ext cx="2711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Summary of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416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"/>
            <a:ext cx="1126037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90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8600"/>
            <a:ext cx="1126037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82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8600"/>
            <a:ext cx="1126037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13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8600"/>
            <a:ext cx="1126037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02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363974"/>
            <a:ext cx="2560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Bars = standard deviation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737228"/>
            <a:ext cx="8915400" cy="5636484"/>
          </a:xfrm>
          <a:prstGeom prst="rect">
            <a:avLst/>
          </a:prstGeom>
        </p:spPr>
      </p:pic>
      <p:pic>
        <p:nvPicPr>
          <p:cNvPr id="7" name="Content Placeholder 2"/>
          <p:cNvPicPr>
            <a:picLocks noChangeAspect="1"/>
          </p:cNvPicPr>
          <p:nvPr/>
        </p:nvPicPr>
        <p:blipFill rotWithShape="1">
          <a:blip r:embed="rId3"/>
          <a:srcRect l="79328" t="16905" r="3813" b="17143"/>
          <a:stretch/>
        </p:blipFill>
        <p:spPr>
          <a:xfrm>
            <a:off x="10134600" y="1158240"/>
            <a:ext cx="1706880" cy="422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238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513" y="790475"/>
            <a:ext cx="8751663" cy="5532966"/>
          </a:xfrm>
          <a:prstGeom prst="rect">
            <a:avLst/>
          </a:prstGeom>
        </p:spPr>
      </p:pic>
      <p:pic>
        <p:nvPicPr>
          <p:cNvPr id="5" name="Content Placeholder 2"/>
          <p:cNvPicPr>
            <a:picLocks noChangeAspect="1"/>
          </p:cNvPicPr>
          <p:nvPr/>
        </p:nvPicPr>
        <p:blipFill rotWithShape="1">
          <a:blip r:embed="rId3"/>
          <a:srcRect l="79328" t="16905" r="3813" b="17143"/>
          <a:stretch/>
        </p:blipFill>
        <p:spPr>
          <a:xfrm>
            <a:off x="10134600" y="1158240"/>
            <a:ext cx="1706880" cy="42214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07958" y="368968"/>
            <a:ext cx="3145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Bars = 95% confidence intervals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421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233" y="786427"/>
            <a:ext cx="8646694" cy="54666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417095"/>
            <a:ext cx="215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Bars = standard error</a:t>
            </a:r>
            <a:endParaRPr lang="en-US" dirty="0"/>
          </a:p>
        </p:txBody>
      </p:sp>
      <p:pic>
        <p:nvPicPr>
          <p:cNvPr id="6" name="Content Placeholder 2"/>
          <p:cNvPicPr>
            <a:picLocks noChangeAspect="1"/>
          </p:cNvPicPr>
          <p:nvPr/>
        </p:nvPicPr>
        <p:blipFill rotWithShape="1">
          <a:blip r:embed="rId3"/>
          <a:srcRect l="79328" t="16905" r="3813" b="17143"/>
          <a:stretch/>
        </p:blipFill>
        <p:spPr>
          <a:xfrm>
            <a:off x="9765632" y="1261107"/>
            <a:ext cx="1706880" cy="422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213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/>
          <p:cNvPicPr>
            <a:picLocks noChangeAspect="1"/>
          </p:cNvPicPr>
          <p:nvPr/>
        </p:nvPicPr>
        <p:blipFill rotWithShape="1">
          <a:blip r:embed="rId2"/>
          <a:srcRect b="8022"/>
          <a:stretch/>
        </p:blipFill>
        <p:spPr>
          <a:xfrm>
            <a:off x="6502399" y="-11999"/>
            <a:ext cx="5471886" cy="3181919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3"/>
          <a:srcRect t="8646"/>
          <a:stretch/>
        </p:blipFill>
        <p:spPr>
          <a:xfrm>
            <a:off x="6388462" y="3169920"/>
            <a:ext cx="5699760" cy="3330267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471886" cy="34594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85795"/>
            <a:ext cx="5776686" cy="365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037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6037" y="409255"/>
            <a:ext cx="8678008" cy="54864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891117" y="2407024"/>
            <a:ext cx="3039036" cy="23263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21271" y="1667435"/>
            <a:ext cx="1048870" cy="1331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04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2910" y="244888"/>
            <a:ext cx="4823676" cy="3049619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910" y="3433010"/>
            <a:ext cx="4823676" cy="304961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74" y="1313554"/>
            <a:ext cx="6266667" cy="3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21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28600"/>
            <a:ext cx="1126037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34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66667" cy="39619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442" y="2712070"/>
            <a:ext cx="6266667" cy="3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821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9403" y="2565772"/>
            <a:ext cx="6266667" cy="3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049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276" y="510989"/>
            <a:ext cx="8654057" cy="547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554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216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350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390" y="0"/>
            <a:ext cx="5508834" cy="34827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429" y="690314"/>
            <a:ext cx="4905375" cy="2581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429" y="3825688"/>
            <a:ext cx="4895850" cy="2514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t="3750"/>
          <a:stretch/>
        </p:blipFill>
        <p:spPr>
          <a:xfrm>
            <a:off x="784391" y="3469341"/>
            <a:ext cx="5508834" cy="335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265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1805"/>
          <a:stretch/>
        </p:blipFill>
        <p:spPr>
          <a:xfrm>
            <a:off x="147305" y="1083212"/>
            <a:ext cx="9196234" cy="51276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8635" y="340734"/>
            <a:ext cx="673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Isotope Niche with Body Mass Groups for Individuals with both values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6782"/>
          <a:stretch/>
        </p:blipFill>
        <p:spPr>
          <a:xfrm>
            <a:off x="8857030" y="1335505"/>
            <a:ext cx="3334970" cy="3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478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9105616"/>
              </p:ext>
            </p:extLst>
          </p:nvPr>
        </p:nvGraphicFramePr>
        <p:xfrm>
          <a:off x="838200" y="282388"/>
          <a:ext cx="11353800" cy="617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794925" y="1210940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Includes all 19 bins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5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Change </a:t>
            </a:r>
            <a:r>
              <a:rPr lang="en-US" dirty="0" smtClean="0"/>
              <a:t>in mean carbon and nitrogen with time</a:t>
            </a:r>
          </a:p>
          <a:p>
            <a:r>
              <a:rPr lang="en-US" dirty="0" err="1" smtClean="0"/>
              <a:t>Dcarbon</a:t>
            </a:r>
            <a:r>
              <a:rPr lang="en-US" dirty="0" smtClean="0"/>
              <a:t> </a:t>
            </a:r>
            <a:r>
              <a:rPr lang="en-US" dirty="0" err="1" smtClean="0"/>
              <a:t>dnitrogen</a:t>
            </a:r>
            <a:r>
              <a:rPr lang="en-US" dirty="0" smtClean="0"/>
              <a:t> plot of individuals with mass and isotopes</a:t>
            </a:r>
          </a:p>
          <a:p>
            <a:r>
              <a:rPr lang="en-US" dirty="0" smtClean="0"/>
              <a:t>Mean body mass to standard ellipse</a:t>
            </a:r>
          </a:p>
          <a:p>
            <a:r>
              <a:rPr lang="en-US" dirty="0" smtClean="0"/>
              <a:t>Mean body mass to mean carbon and nitrogen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38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28600"/>
            <a:ext cx="10124342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563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28600"/>
            <a:ext cx="10124342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36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28600"/>
            <a:ext cx="10124342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551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8600"/>
            <a:ext cx="1126037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380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8600"/>
            <a:ext cx="1126037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40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8600"/>
            <a:ext cx="1126037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15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3505</TotalTime>
  <Words>611</Words>
  <Application>Microsoft Office PowerPoint</Application>
  <PresentationFormat>Widescreen</PresentationFormat>
  <Paragraphs>337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Summary of data for Sigmodon hispidus at Hall’s Cave 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Catalina Tome</dc:creator>
  <cp:lastModifiedBy>Catalina Tome</cp:lastModifiedBy>
  <cp:revision>97</cp:revision>
  <dcterms:created xsi:type="dcterms:W3CDTF">2015-12-21T13:06:00Z</dcterms:created>
  <dcterms:modified xsi:type="dcterms:W3CDTF">2016-03-29T21:03:03Z</dcterms:modified>
</cp:coreProperties>
</file>