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8" r:id="rId3"/>
    <p:sldId id="267" r:id="rId4"/>
    <p:sldId id="266" r:id="rId5"/>
    <p:sldId id="265" r:id="rId6"/>
    <p:sldId id="262" r:id="rId7"/>
    <p:sldId id="259" r:id="rId8"/>
    <p:sldId id="260" r:id="rId9"/>
    <p:sldId id="264" r:id="rId10"/>
    <p:sldId id="263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08" autoAdjust="0"/>
  </p:normalViewPr>
  <p:slideViewPr>
    <p:cSldViewPr snapToGrid="0" snapToObjects="1">
      <p:cViewPr varScale="1">
        <p:scale>
          <a:sx n="108" d="100"/>
          <a:sy n="108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47733-050D-2E4D-BA63-2C98E8D32D23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D50A6-8778-ED4F-80D4-9233E3E6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9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can measure this, and express it with DELTA notation (CIRCLE) which is the ratio of the heavy isotope to the light isotope, relative to a standard. So in this case the more Carbon 13 in a plant or animal tissue, the higher the delta value.  And the units here are parts per thousand, or PER MIL.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D50A6-8778-ED4F-80D4-9233E3E62A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example, when </a:t>
            </a:r>
            <a:r>
              <a:rPr lang="en-US" baseline="0" dirty="0" err="1" smtClean="0"/>
              <a:t>uptaking</a:t>
            </a:r>
            <a:r>
              <a:rPr lang="en-US" baseline="0" dirty="0" smtClean="0"/>
              <a:t> CO2 during photosynthesis C3 plants discriminate strongly </a:t>
            </a:r>
            <a:r>
              <a:rPr lang="en-US" b="1" baseline="0" dirty="0" smtClean="0"/>
              <a:t>against</a:t>
            </a:r>
            <a:r>
              <a:rPr lang="en-US" baseline="0" dirty="0" smtClean="0"/>
              <a:t> CO2 molecules with the heavier isotope, and so have lower d13C values (CIRCLE -28). In contract C4 plants will incorporate more Carbon 13 because of their different photosynthetic pathway and have higher values. And this differential incorporation of one particular isotope is known as </a:t>
            </a:r>
            <a:r>
              <a:rPr lang="en-US" b="1" baseline="0" dirty="0" smtClean="0"/>
              <a:t>fractionation</a:t>
            </a:r>
            <a:r>
              <a:rPr lang="en-US" baseline="0" dirty="0" smtClean="0"/>
              <a:t>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261EC-2562-6940-88B9-FE50DB27E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6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BETA – difference between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glu</a:t>
            </a:r>
            <a:r>
              <a:rPr lang="en-US" baseline="0" dirty="0" smtClean="0"/>
              <a:t> at the primary producer level</a:t>
            </a:r>
            <a:r>
              <a:rPr lang="is-IS" baseline="0" dirty="0" smtClean="0"/>
              <a:t>…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D50A6-8778-ED4F-80D4-9233E3E62A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with each increase in trophic level, glutamic acid</a:t>
            </a:r>
            <a:r>
              <a:rPr lang="en-US" baseline="0" dirty="0" smtClean="0"/>
              <a:t> isotope values increases substantially.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D50A6-8778-ED4F-80D4-9233E3E62A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73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with each increase in trophic level, glutamic acid</a:t>
            </a:r>
            <a:r>
              <a:rPr lang="en-US" baseline="0" dirty="0" smtClean="0"/>
              <a:t> isotope values increases substantially.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D50A6-8778-ED4F-80D4-9233E3E62A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7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problem is, this schematic is based on studies from marine food webs</a:t>
            </a:r>
            <a:r>
              <a:rPr lang="is-IS" baseline="0" dirty="0" smtClean="0"/>
              <a:t>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D50A6-8778-ED4F-80D4-9233E3E62A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7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9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0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4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8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380D-DD35-FE43-87E6-CB7D89A674F5}" type="datetimeFigureOut">
              <a:rPr lang="en-US" smtClean="0"/>
              <a:t>5/12/16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077-5058-6043-943B-4DDB2DB72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8118048">
            <a:off x="3697936" y="3219846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118048">
            <a:off x="4872523" y="138728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122361">
            <a:off x="3397402" y="496714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122361">
            <a:off x="4830214" y="4831293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22361">
            <a:off x="2676964" y="4291977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502511" y="1454983"/>
            <a:ext cx="4218726" cy="2296826"/>
            <a:chOff x="1380965" y="2093056"/>
            <a:chExt cx="6218514" cy="3481829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1380965" y="2093056"/>
              <a:ext cx="2094477" cy="2112264"/>
              <a:chOff x="2477655" y="2278547"/>
              <a:chExt cx="553932" cy="558636"/>
            </a:xfrm>
          </p:grpSpPr>
          <p:sp>
            <p:nvSpPr>
              <p:cNvPr id="32" name="Oval 31"/>
              <p:cNvSpPr>
                <a:spLocks noChangeAspect="1"/>
              </p:cNvSpPr>
              <p:nvPr/>
            </p:nvSpPr>
            <p:spPr>
              <a:xfrm>
                <a:off x="2848707" y="2471423"/>
                <a:ext cx="182880" cy="18288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2665827" y="2654303"/>
                <a:ext cx="182880" cy="18288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2477655" y="2546002"/>
                <a:ext cx="182880" cy="18288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2477655" y="242777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2530590" y="263076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2559397" y="2329409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>
                <a:spLocks noChangeAspect="1"/>
              </p:cNvSpPr>
              <p:nvPr/>
            </p:nvSpPr>
            <p:spPr>
              <a:xfrm>
                <a:off x="2787073" y="236445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2593571" y="258208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2780208" y="2583458"/>
                <a:ext cx="182880" cy="18288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2720696" y="249751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2684212" y="2278547"/>
                <a:ext cx="182880" cy="18288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>
                <a:spLocks noChangeAspect="1"/>
              </p:cNvSpPr>
              <p:nvPr/>
            </p:nvSpPr>
            <p:spPr>
              <a:xfrm>
                <a:off x="2681903" y="2369987"/>
                <a:ext cx="182880" cy="18288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2572976" y="2488887"/>
                <a:ext cx="182880" cy="18288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81912" y="2093056"/>
              <a:ext cx="2117567" cy="2112264"/>
              <a:chOff x="5481912" y="2093056"/>
              <a:chExt cx="2117567" cy="2112264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5481912" y="2300021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907990" y="2822341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216501" y="3513831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05002" y="3104333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5505002" y="2657311"/>
                <a:ext cx="691489" cy="6914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705155" y="3424827"/>
                <a:ext cx="691489" cy="6914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5814077" y="2285371"/>
                <a:ext cx="691489" cy="6914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674945" y="2417887"/>
                <a:ext cx="691489" cy="6914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5943293" y="3240774"/>
                <a:ext cx="691489" cy="6914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648988" y="3245958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423966" y="2920987"/>
                <a:ext cx="691489" cy="69148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6286016" y="2093056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6277286" y="2438801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5865421" y="2888375"/>
                <a:ext cx="691489" cy="69148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25334" y="4595092"/>
              <a:ext cx="1897856" cy="97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venir Book"/>
                  <a:cs typeface="Avenir Book"/>
                </a:rPr>
                <a:t>Carbon-12</a:t>
              </a:r>
            </a:p>
            <a:p>
              <a:pPr algn="ctr"/>
              <a:endParaRPr lang="en-US" b="1" dirty="0">
                <a:latin typeface="Avenir Book"/>
                <a:cs typeface="Avenir Boo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22763" y="4595092"/>
              <a:ext cx="1897856" cy="979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Avenir Book"/>
                  <a:cs typeface="Avenir Book"/>
                </a:rPr>
                <a:t>Carbon-13</a:t>
              </a:r>
            </a:p>
            <a:p>
              <a:pPr algn="ctr"/>
              <a:endParaRPr lang="en-US" b="1" dirty="0">
                <a:solidFill>
                  <a:schemeClr val="accent2"/>
                </a:solidFill>
                <a:latin typeface="Avenir Book"/>
                <a:cs typeface="Avenir Book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306246" y="4010939"/>
            <a:ext cx="4584531" cy="1662885"/>
            <a:chOff x="2433241" y="4477427"/>
            <a:chExt cx="4584531" cy="1662885"/>
          </a:xfrm>
        </p:grpSpPr>
        <p:grpSp>
          <p:nvGrpSpPr>
            <p:cNvPr id="46" name="Group 45"/>
            <p:cNvGrpSpPr/>
            <p:nvPr/>
          </p:nvGrpSpPr>
          <p:grpSpPr>
            <a:xfrm>
              <a:off x="2433241" y="4477427"/>
              <a:ext cx="4584531" cy="1662885"/>
              <a:chOff x="1495960" y="4351906"/>
              <a:chExt cx="5612503" cy="128228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495960" y="4351906"/>
                <a:ext cx="5612503" cy="128228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208620" y="4522316"/>
                <a:ext cx="3851384" cy="996795"/>
                <a:chOff x="2208620" y="4522316"/>
                <a:chExt cx="3851384" cy="996795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2208620" y="4744889"/>
                  <a:ext cx="2073414" cy="474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400" b="1" dirty="0" smtClean="0">
                      <a:latin typeface="Symbol" charset="2"/>
                      <a:cs typeface="Symbol" charset="2"/>
                    </a:rPr>
                    <a:t>d</a:t>
                  </a:r>
                  <a:r>
                    <a:rPr lang="en-US" sz="3400" baseline="30000" dirty="0" smtClean="0">
                      <a:latin typeface="Avenir Book"/>
                      <a:cs typeface="Avenir Book"/>
                    </a:rPr>
                    <a:t>13</a:t>
                  </a:r>
                  <a:r>
                    <a:rPr lang="en-US" sz="3400" dirty="0" smtClean="0">
                      <a:latin typeface="Avenir Book"/>
                      <a:cs typeface="Avenir Book"/>
                    </a:rPr>
                    <a:t>C</a:t>
                  </a:r>
                  <a:r>
                    <a:rPr lang="en-US" sz="3400" dirty="0" smtClean="0">
                      <a:latin typeface="Symbol" charset="2"/>
                      <a:cs typeface="Symbol" charset="2"/>
                    </a:rPr>
                    <a:t> </a:t>
                  </a:r>
                  <a:r>
                    <a:rPr lang="en-US" sz="3400" dirty="0" smtClean="0">
                      <a:latin typeface="Avenir Book"/>
                      <a:cs typeface="Avenir Book"/>
                    </a:rPr>
                    <a:t>(‰) =</a:t>
                  </a:r>
                  <a:endParaRPr lang="en-US" sz="3400" b="1" dirty="0">
                    <a:latin typeface="Avenir Book"/>
                    <a:cs typeface="Avenir Book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5062440" y="4522316"/>
                  <a:ext cx="997564" cy="9967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400" baseline="30000" dirty="0" smtClean="0">
                      <a:latin typeface="Avenir Book"/>
                      <a:cs typeface="Avenir Book"/>
                    </a:rPr>
                    <a:t>13</a:t>
                  </a:r>
                  <a:r>
                    <a:rPr lang="en-US" sz="3400" dirty="0" smtClean="0">
                      <a:latin typeface="Avenir Book"/>
                      <a:cs typeface="Avenir Book"/>
                    </a:rPr>
                    <a:t>C</a:t>
                  </a:r>
                </a:p>
                <a:p>
                  <a:endParaRPr lang="en-US" sz="1000" dirty="0" smtClean="0">
                    <a:latin typeface="Avenir Book"/>
                    <a:cs typeface="Avenir Book"/>
                  </a:endParaRPr>
                </a:p>
                <a:p>
                  <a:r>
                    <a:rPr lang="en-US" sz="3400" baseline="30000" dirty="0" smtClean="0">
                      <a:latin typeface="Avenir Book"/>
                      <a:cs typeface="Avenir Book"/>
                    </a:rPr>
                    <a:t>12</a:t>
                  </a:r>
                  <a:r>
                    <a:rPr lang="en-US" sz="3400" dirty="0" smtClean="0">
                      <a:latin typeface="Avenir Book"/>
                      <a:cs typeface="Avenir Book"/>
                    </a:rPr>
                    <a:t>C  </a:t>
                  </a:r>
                  <a:endParaRPr lang="en-US" sz="3400" b="1" dirty="0">
                    <a:latin typeface="Avenir Book"/>
                    <a:cs typeface="Avenir Book"/>
                  </a:endParaRPr>
                </a:p>
              </p:txBody>
            </p:sp>
          </p:grpSp>
        </p:grpSp>
        <p:cxnSp>
          <p:nvCxnSpPr>
            <p:cNvPr id="47" name="Straight Connector 46"/>
            <p:cNvCxnSpPr>
              <a:stCxn id="51" idx="1"/>
              <a:endCxn id="51" idx="3"/>
            </p:cNvCxnSpPr>
            <p:nvPr/>
          </p:nvCxnSpPr>
          <p:spPr>
            <a:xfrm>
              <a:off x="5346494" y="5344749"/>
              <a:ext cx="814853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992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gmodon d15N AA Time vs. A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2" y="-1"/>
            <a:ext cx="9797816" cy="75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24 at 8.46.0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7" t="14899" r="10715"/>
          <a:stretch/>
        </p:blipFill>
        <p:spPr>
          <a:xfrm>
            <a:off x="382219" y="258224"/>
            <a:ext cx="4956533" cy="64117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30577" y="630065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Chikaraishi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8118048">
            <a:off x="2517554" y="1054397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8118048">
            <a:off x="2076919" y="3013865"/>
            <a:ext cx="1232969" cy="281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73272">
            <a:off x="1024787" y="2923460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953815">
            <a:off x="2026621" y="1655675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953815">
            <a:off x="3111494" y="2253152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6-03-24 at 9.0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22" y="4354405"/>
            <a:ext cx="6693078" cy="9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1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1538876" y="1353521"/>
            <a:ext cx="1265432" cy="1260376"/>
            <a:chOff x="2477655" y="2278547"/>
            <a:chExt cx="553932" cy="558636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848707" y="247142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665827" y="265430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2477655" y="2546002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477655" y="242777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2530590" y="263076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559397" y="232940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787073" y="236445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593571" y="258208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80208" y="2583458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720696" y="249751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2684212" y="2278547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681903" y="2369987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572976" y="2488887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12226" y="1762235"/>
            <a:ext cx="423938" cy="405107"/>
            <a:chOff x="5481912" y="2093056"/>
            <a:chExt cx="2117567" cy="2112264"/>
          </a:xfrm>
        </p:grpSpPr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5481912" y="230002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907990" y="282234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216501" y="351383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5505002" y="3104333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5505002" y="2657311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5705155" y="3424827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814077" y="2285371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674945" y="2417887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943293" y="3240774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6648988" y="3245958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423966" y="2920987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286016" y="2093056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277286" y="243880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5865421" y="2888375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677240" y="2586648"/>
            <a:ext cx="932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baseline="30000" dirty="0" smtClean="0">
                <a:latin typeface="Avenir Book"/>
                <a:cs typeface="Avenir Book"/>
              </a:rPr>
              <a:t>12</a:t>
            </a:r>
            <a:r>
              <a:rPr lang="en-US" sz="2200" b="1" dirty="0" smtClean="0">
                <a:latin typeface="Avenir Book"/>
                <a:cs typeface="Avenir Book"/>
              </a:rPr>
              <a:t>CO</a:t>
            </a:r>
            <a:r>
              <a:rPr lang="en-US" sz="2200" b="1" baseline="-25000" dirty="0" smtClean="0">
                <a:latin typeface="Avenir Book"/>
                <a:cs typeface="Avenir Book"/>
              </a:rPr>
              <a:t>2</a:t>
            </a:r>
            <a:endParaRPr lang="en-US" sz="2200" b="1" dirty="0" smtClean="0">
              <a:latin typeface="Avenir Book"/>
              <a:cs typeface="Avenir Book"/>
            </a:endParaRPr>
          </a:p>
          <a:p>
            <a:pPr algn="ctr"/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3723" y="2138727"/>
            <a:ext cx="5950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baseline="30000" dirty="0" smtClean="0">
                <a:latin typeface="Avenir Book"/>
                <a:cs typeface="Avenir Book"/>
              </a:rPr>
              <a:t>13</a:t>
            </a:r>
            <a:r>
              <a:rPr lang="en-US" sz="1200" b="1" dirty="0" smtClean="0">
                <a:latin typeface="Avenir Book"/>
                <a:cs typeface="Avenir Book"/>
              </a:rPr>
              <a:t>CO</a:t>
            </a:r>
            <a:r>
              <a:rPr lang="en-US" sz="1200" b="1" baseline="-25000" dirty="0" smtClean="0">
                <a:latin typeface="Avenir Book"/>
                <a:cs typeface="Avenir Book"/>
              </a:rPr>
              <a:t>2</a:t>
            </a:r>
          </a:p>
          <a:p>
            <a:pPr algn="ctr"/>
            <a:endParaRPr lang="en-US" b="1" dirty="0">
              <a:solidFill>
                <a:schemeClr val="accent2"/>
              </a:solidFill>
              <a:latin typeface="Avenir Book"/>
              <a:cs typeface="Avenir Book"/>
            </a:endParaRPr>
          </a:p>
        </p:txBody>
      </p:sp>
      <p:pic>
        <p:nvPicPr>
          <p:cNvPr id="3" name="Picture 2" descr="tre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13" y="3216001"/>
            <a:ext cx="4086101" cy="2308647"/>
          </a:xfrm>
          <a:prstGeom prst="rect">
            <a:avLst/>
          </a:prstGeom>
        </p:spPr>
      </p:pic>
      <p:pic>
        <p:nvPicPr>
          <p:cNvPr id="19" name="Picture 18" descr="corn001.jpg151cea51-b963-48a0-ac48-40dffb412eacLarg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737" y="3472874"/>
            <a:ext cx="1916542" cy="1916542"/>
          </a:xfrm>
          <a:prstGeom prst="rect">
            <a:avLst/>
          </a:prstGeom>
        </p:spPr>
      </p:pic>
      <p:grpSp>
        <p:nvGrpSpPr>
          <p:cNvPr id="54" name="Group 53"/>
          <p:cNvGrpSpPr>
            <a:grpSpLocks noChangeAspect="1"/>
          </p:cNvGrpSpPr>
          <p:nvPr/>
        </p:nvGrpSpPr>
        <p:grpSpPr>
          <a:xfrm>
            <a:off x="5543003" y="1520723"/>
            <a:ext cx="1131437" cy="1126916"/>
            <a:chOff x="2477655" y="2278547"/>
            <a:chExt cx="553932" cy="558636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2848707" y="247142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665827" y="2654303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477655" y="2546002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477655" y="242777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530590" y="263076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559397" y="2329409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787073" y="236445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2593571" y="258208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2780208" y="2583458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2720696" y="2497512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2684212" y="2278547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2681903" y="2369987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2572976" y="2488887"/>
              <a:ext cx="182880" cy="18288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48381" y="1647809"/>
            <a:ext cx="767485" cy="744590"/>
            <a:chOff x="5481912" y="2093056"/>
            <a:chExt cx="2117567" cy="2112264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481912" y="230002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6907990" y="282234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216501" y="351383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5505002" y="3104333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5505002" y="2657311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5705155" y="3424827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814077" y="2285371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6674945" y="2417887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943293" y="3240774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6648988" y="3245958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6423966" y="2920987"/>
              <a:ext cx="691489" cy="69148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6286016" y="2093056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6277286" y="2438801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5865421" y="2888375"/>
              <a:ext cx="691489" cy="691489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651340" y="2602892"/>
            <a:ext cx="8643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baseline="30000" dirty="0" smtClean="0">
                <a:latin typeface="Avenir Book"/>
                <a:cs typeface="Avenir Book"/>
              </a:rPr>
              <a:t>12</a:t>
            </a:r>
            <a:r>
              <a:rPr lang="en-US" sz="2000" b="1" dirty="0" smtClean="0">
                <a:latin typeface="Avenir Book"/>
                <a:cs typeface="Avenir Book"/>
              </a:rPr>
              <a:t>CO</a:t>
            </a:r>
            <a:r>
              <a:rPr lang="en-US" sz="2000" b="1" baseline="-25000" dirty="0" smtClean="0">
                <a:latin typeface="Avenir Book"/>
                <a:cs typeface="Avenir Book"/>
              </a:rPr>
              <a:t>2</a:t>
            </a:r>
          </a:p>
          <a:p>
            <a:pPr algn="ctr"/>
            <a:endParaRPr lang="en-US" b="1" dirty="0">
              <a:latin typeface="Avenir Book"/>
              <a:cs typeface="Avenir Book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878051" y="2409608"/>
            <a:ext cx="6604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baseline="30000" dirty="0" smtClean="0">
                <a:latin typeface="Avenir Book"/>
                <a:cs typeface="Avenir Book"/>
              </a:rPr>
              <a:t>13</a:t>
            </a:r>
            <a:r>
              <a:rPr lang="en-US" sz="1400" b="1" dirty="0" smtClean="0">
                <a:latin typeface="Avenir Book"/>
                <a:cs typeface="Avenir Book"/>
              </a:rPr>
              <a:t>CO</a:t>
            </a:r>
            <a:r>
              <a:rPr lang="en-US" sz="1400" b="1" baseline="-25000" dirty="0" smtClean="0">
                <a:latin typeface="Avenir Book"/>
                <a:cs typeface="Avenir Book"/>
              </a:rPr>
              <a:t>2</a:t>
            </a:r>
          </a:p>
          <a:p>
            <a:pPr algn="ctr"/>
            <a:endParaRPr lang="en-US" b="1" dirty="0">
              <a:solidFill>
                <a:schemeClr val="accent2"/>
              </a:solidFill>
              <a:latin typeface="Avenir Book"/>
              <a:cs typeface="Avenir Book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314562" y="5458685"/>
            <a:ext cx="479437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C3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61924" y="5458685"/>
            <a:ext cx="479618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C4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39" name="Donut 38"/>
          <p:cNvSpPr/>
          <p:nvPr/>
        </p:nvSpPr>
        <p:spPr>
          <a:xfrm>
            <a:off x="1223818" y="1213046"/>
            <a:ext cx="2516909" cy="1830342"/>
          </a:xfrm>
          <a:prstGeom prst="donut">
            <a:avLst>
              <a:gd name="adj" fmla="val 2193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Donut 87"/>
          <p:cNvSpPr/>
          <p:nvPr/>
        </p:nvSpPr>
        <p:spPr>
          <a:xfrm>
            <a:off x="5290095" y="1162246"/>
            <a:ext cx="2516909" cy="1974273"/>
          </a:xfrm>
          <a:prstGeom prst="donut">
            <a:avLst>
              <a:gd name="adj" fmla="val 2193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39" idx="4"/>
          </p:cNvCxnSpPr>
          <p:nvPr/>
        </p:nvCxnSpPr>
        <p:spPr>
          <a:xfrm>
            <a:off x="2482273" y="3043388"/>
            <a:ext cx="4200" cy="287412"/>
          </a:xfrm>
          <a:prstGeom prst="straightConnector1">
            <a:avLst/>
          </a:prstGeom>
          <a:ln>
            <a:solidFill>
              <a:srgbClr val="4F622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600970" y="3135301"/>
            <a:ext cx="4200" cy="287412"/>
          </a:xfrm>
          <a:prstGeom prst="straightConnector1">
            <a:avLst/>
          </a:prstGeom>
          <a:ln>
            <a:solidFill>
              <a:srgbClr val="4F6228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0" idx="1"/>
            <a:endCxn id="92" idx="3"/>
          </p:cNvCxnSpPr>
          <p:nvPr/>
        </p:nvCxnSpPr>
        <p:spPr>
          <a:xfrm flipH="1">
            <a:off x="2820418" y="5942770"/>
            <a:ext cx="1266258" cy="5296"/>
          </a:xfrm>
          <a:prstGeom prst="line">
            <a:avLst/>
          </a:prstGeom>
          <a:ln>
            <a:solidFill>
              <a:srgbClr val="4F6228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86676" y="5511883"/>
            <a:ext cx="1043876" cy="861774"/>
          </a:xfrm>
          <a:prstGeom prst="rect">
            <a:avLst/>
          </a:prstGeom>
          <a:ln>
            <a:noFill/>
          </a:ln>
        </p:spPr>
        <p:txBody>
          <a:bodyPr wrap="none" anchor="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dirty="0" smtClean="0">
                <a:solidFill>
                  <a:schemeClr val="accent3">
                    <a:lumMod val="50000"/>
                  </a:schemeClr>
                </a:solidFill>
                <a:latin typeface="Symbol" charset="2"/>
                <a:ea typeface="+mn-ea"/>
                <a:cs typeface="Symbol" charset="2"/>
              </a:rPr>
              <a:t>d</a:t>
            </a:r>
            <a:r>
              <a:rPr lang="en-US" sz="5000" b="1" baseline="30000" dirty="0" smtClean="0">
                <a:solidFill>
                  <a:schemeClr val="accent3">
                    <a:lumMod val="50000"/>
                  </a:schemeClr>
                </a:solidFill>
                <a:latin typeface="Adobe Arabic"/>
                <a:ea typeface="+mn-ea"/>
                <a:cs typeface="Adobe Arabic"/>
              </a:rPr>
              <a:t>13</a:t>
            </a:r>
            <a:r>
              <a:rPr lang="en-US" sz="5000" b="1" dirty="0" smtClean="0">
                <a:solidFill>
                  <a:schemeClr val="accent3">
                    <a:lumMod val="50000"/>
                  </a:schemeClr>
                </a:solidFill>
                <a:latin typeface="Adobe Arabic"/>
                <a:ea typeface="+mn-ea"/>
                <a:cs typeface="Adobe Arabic"/>
              </a:rPr>
              <a:t>C</a:t>
            </a:r>
            <a:endParaRPr lang="en-US" sz="5000" b="1" dirty="0">
              <a:solidFill>
                <a:schemeClr val="accent3">
                  <a:lumMod val="50000"/>
                </a:schemeClr>
              </a:solidFill>
              <a:latin typeface="Adobe Arabic"/>
              <a:ea typeface="+mn-ea"/>
              <a:cs typeface="Adobe Arabic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2182653" y="5624900"/>
            <a:ext cx="6377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dobe Arabic"/>
                <a:cs typeface="Adobe Arabic"/>
              </a:rPr>
              <a:t>-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dobe Arabic"/>
                <a:cs typeface="Adobe Arabic"/>
              </a:rPr>
              <a:t>28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latin typeface="Adobe Arabic"/>
              <a:cs typeface="Adobe Arabic"/>
            </a:endParaRPr>
          </a:p>
        </p:txBody>
      </p:sp>
      <p:sp>
        <p:nvSpPr>
          <p:cNvPr id="93" name="Rectangle 41"/>
          <p:cNvSpPr>
            <a:spLocks noChangeArrowheads="1"/>
          </p:cNvSpPr>
          <p:nvPr/>
        </p:nvSpPr>
        <p:spPr bwMode="auto">
          <a:xfrm>
            <a:off x="6256687" y="5613483"/>
            <a:ext cx="6377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  <a:latin typeface="Adobe Arabic"/>
                <a:cs typeface="Adobe Arabic"/>
              </a:rPr>
              <a:t>-</a:t>
            </a: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Adobe Arabic"/>
                <a:cs typeface="Adobe Arabic"/>
              </a:rPr>
              <a:t>13</a:t>
            </a:r>
            <a:endParaRPr lang="en-US" sz="3600" b="1" dirty="0">
              <a:solidFill>
                <a:schemeClr val="accent3">
                  <a:lumMod val="50000"/>
                </a:schemeClr>
              </a:solidFill>
              <a:latin typeface="Adobe Arabic"/>
              <a:cs typeface="Adobe Arabic"/>
            </a:endParaRPr>
          </a:p>
        </p:txBody>
      </p:sp>
      <p:cxnSp>
        <p:nvCxnSpPr>
          <p:cNvPr id="98" name="Straight Connector 97"/>
          <p:cNvCxnSpPr>
            <a:stCxn id="93" idx="1"/>
            <a:endCxn id="90" idx="3"/>
          </p:cNvCxnSpPr>
          <p:nvPr/>
        </p:nvCxnSpPr>
        <p:spPr>
          <a:xfrm flipH="1">
            <a:off x="5130552" y="5936649"/>
            <a:ext cx="1126135" cy="6121"/>
          </a:xfrm>
          <a:prstGeom prst="line">
            <a:avLst/>
          </a:prstGeom>
          <a:ln>
            <a:solidFill>
              <a:srgbClr val="4F6228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93691" y="1966553"/>
            <a:ext cx="162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latin typeface="Avenir Black"/>
                <a:cs typeface="Avenir Black"/>
              </a:rPr>
              <a:t>Fractionation</a:t>
            </a:r>
            <a:endParaRPr lang="en-US" b="1" dirty="0">
              <a:solidFill>
                <a:schemeClr val="accent2"/>
              </a:solidFill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212270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8118048">
            <a:off x="3697936" y="3219846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118048">
            <a:off x="4872523" y="138728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122361">
            <a:off x="3397402" y="496714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122361">
            <a:off x="4830214" y="4831293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22361">
            <a:off x="2676964" y="4291977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6-05-12 at 12.55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40269" b="2953"/>
          <a:stretch/>
        </p:blipFill>
        <p:spPr>
          <a:xfrm>
            <a:off x="609059" y="259579"/>
            <a:ext cx="6751495" cy="6041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30300" y="6301187"/>
            <a:ext cx="218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Ben-David et </a:t>
            </a:r>
            <a:r>
              <a:rPr lang="en-US" dirty="0" smtClean="0"/>
              <a:t>al. </a:t>
            </a:r>
            <a:r>
              <a:rPr lang="en-US" dirty="0" smtClean="0"/>
              <a:t>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72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g d15N tim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6"/>
          <a:stretch/>
        </p:blipFill>
        <p:spPr>
          <a:xfrm>
            <a:off x="809352" y="193400"/>
            <a:ext cx="7690261" cy="6664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8857" y="6225344"/>
            <a:ext cx="27410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Black"/>
                <a:cs typeface="Avenir Black"/>
              </a:rPr>
              <a:t>Cal years BP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518891" y="3090524"/>
            <a:ext cx="302581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 smtClean="0">
                <a:latin typeface="Avenir Black"/>
                <a:cs typeface="Avenir Black"/>
              </a:rPr>
              <a:t>S.hispidus</a:t>
            </a:r>
            <a:r>
              <a:rPr lang="en-US" dirty="0" smtClean="0">
                <a:latin typeface="Avenir Black"/>
                <a:cs typeface="Avenir Black"/>
              </a:rPr>
              <a:t> ‘bulk’ </a:t>
            </a:r>
            <a:r>
              <a:rPr lang="en-US" b="1" dirty="0" smtClean="0">
                <a:latin typeface="Symbol" charset="2"/>
                <a:cs typeface="Symbol" charset="2"/>
              </a:rPr>
              <a:t>d</a:t>
            </a:r>
            <a:r>
              <a:rPr lang="en-US" baseline="30000" dirty="0" smtClean="0">
                <a:latin typeface="Avenir Black"/>
                <a:cs typeface="Avenir Black"/>
              </a:rPr>
              <a:t>15</a:t>
            </a:r>
            <a:r>
              <a:rPr lang="en-US" dirty="0" smtClean="0">
                <a:latin typeface="Avenir Black"/>
                <a:cs typeface="Avenir Black"/>
              </a:rPr>
              <a:t>N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6634" y="6313181"/>
            <a:ext cx="2143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venir Book"/>
                <a:cs typeface="Avenir Book"/>
              </a:rPr>
              <a:t>*excluded bins with &lt;5 individuals</a:t>
            </a:r>
            <a:endParaRPr lang="en-US" sz="1000" dirty="0">
              <a:latin typeface="Avenir Book"/>
              <a:cs typeface="Avenir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250" y="451640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Hall’s Cave </a:t>
            </a:r>
            <a:r>
              <a:rPr lang="en-US" dirty="0" err="1" smtClean="0">
                <a:latin typeface="Avenir Black"/>
                <a:cs typeface="Avenir Black"/>
              </a:rPr>
              <a:t>Sigmodon</a:t>
            </a:r>
            <a:r>
              <a:rPr lang="en-US" dirty="0" smtClean="0">
                <a:latin typeface="Avenir Black"/>
                <a:cs typeface="Avenir Black"/>
              </a:rPr>
              <a:t> Isotopes</a:t>
            </a:r>
            <a:endParaRPr lang="en-US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128324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24 at 8.46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2" r="53252"/>
          <a:stretch/>
        </p:blipFill>
        <p:spPr>
          <a:xfrm>
            <a:off x="972009" y="67904"/>
            <a:ext cx="5846305" cy="6790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8314" y="630118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Chikaraishi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8118048">
            <a:off x="3697936" y="3219846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118048">
            <a:off x="4872523" y="138728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122361">
            <a:off x="3397402" y="496714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122361">
            <a:off x="4830214" y="4831293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22361">
            <a:off x="2676964" y="4291977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93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24 at 8.46.0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2" r="53252"/>
          <a:stretch/>
        </p:blipFill>
        <p:spPr>
          <a:xfrm>
            <a:off x="972009" y="67904"/>
            <a:ext cx="5846305" cy="6790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8314" y="630118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Chikaraishi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44334" y="4451034"/>
            <a:ext cx="1569660" cy="369332"/>
          </a:xfrm>
          <a:prstGeom prst="rect">
            <a:avLst/>
          </a:prstGeom>
          <a:solidFill>
            <a:srgbClr val="CCC1DA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SOURCE AA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0690" y="329460"/>
            <a:ext cx="16337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Black"/>
                <a:cs typeface="Avenir Black"/>
              </a:rPr>
              <a:t>TROPHIC AA</a:t>
            </a:r>
            <a:endParaRPr lang="en-US" b="1" dirty="0">
              <a:latin typeface="Avenir Black"/>
              <a:cs typeface="Avenir Black"/>
            </a:endParaRPr>
          </a:p>
        </p:txBody>
      </p:sp>
      <p:sp>
        <p:nvSpPr>
          <p:cNvPr id="7" name="Rectangle 6"/>
          <p:cNvSpPr/>
          <p:nvPr/>
        </p:nvSpPr>
        <p:spPr>
          <a:xfrm rot="18118048">
            <a:off x="3697936" y="3219846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8118048">
            <a:off x="4872523" y="138728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122361">
            <a:off x="3397402" y="496714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1122361">
            <a:off x="4830214" y="4831293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22361">
            <a:off x="2676964" y="4291977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2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24 at 8.46.0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2" r="53252"/>
          <a:stretch/>
        </p:blipFill>
        <p:spPr>
          <a:xfrm>
            <a:off x="972009" y="67904"/>
            <a:ext cx="5846305" cy="67900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86569" y="4147854"/>
            <a:ext cx="409888" cy="584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latin typeface="Symbol" charset="2"/>
                <a:cs typeface="Symbol" charset="2"/>
              </a:rPr>
              <a:t>β</a:t>
            </a:r>
            <a:endParaRPr lang="en-US" sz="3200" dirty="0">
              <a:latin typeface="Symbol" charset="2"/>
              <a:cs typeface="Symbol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8314" y="630118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Chikaraishi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4334" y="4451034"/>
            <a:ext cx="1569660" cy="369332"/>
          </a:xfrm>
          <a:prstGeom prst="rect">
            <a:avLst/>
          </a:prstGeom>
          <a:solidFill>
            <a:srgbClr val="CCC1DA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SOURCE AA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0690" y="329460"/>
            <a:ext cx="16337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Black"/>
                <a:cs typeface="Avenir Black"/>
              </a:rPr>
              <a:t>TROPHIC AA</a:t>
            </a:r>
            <a:endParaRPr lang="en-US" b="1" dirty="0">
              <a:latin typeface="Avenir Black"/>
              <a:cs typeface="Avenir Black"/>
            </a:endParaRPr>
          </a:p>
        </p:txBody>
      </p:sp>
      <p:sp>
        <p:nvSpPr>
          <p:cNvPr id="10" name="Rectangle 9"/>
          <p:cNvSpPr/>
          <p:nvPr/>
        </p:nvSpPr>
        <p:spPr>
          <a:xfrm rot="18118048">
            <a:off x="3697936" y="3219846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8118048">
            <a:off x="4872523" y="138728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122361">
            <a:off x="3397402" y="496714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122361">
            <a:off x="4830214" y="4831293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122361">
            <a:off x="2676964" y="4291977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yikb8xBiE.jpe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3" b="100000" l="10000" r="90000">
                        <a14:foregroundMark x1="63000" y1="60664" x2="63000" y2="606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469" y="5026112"/>
            <a:ext cx="850963" cy="7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24 at 8.46.07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2" r="53252"/>
          <a:stretch/>
        </p:blipFill>
        <p:spPr>
          <a:xfrm>
            <a:off x="972009" y="67904"/>
            <a:ext cx="5846305" cy="6790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8314" y="630118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Chikaraishi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4334" y="4451034"/>
            <a:ext cx="1569660" cy="369332"/>
          </a:xfrm>
          <a:prstGeom prst="rect">
            <a:avLst/>
          </a:prstGeom>
          <a:solidFill>
            <a:srgbClr val="CCC1DA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venir Black"/>
                <a:cs typeface="Avenir Black"/>
              </a:rPr>
              <a:t>SOURCE AA</a:t>
            </a:r>
            <a:endParaRPr lang="en-US" dirty="0">
              <a:latin typeface="Avenir Black"/>
              <a:cs typeface="Avenir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0690" y="329460"/>
            <a:ext cx="16337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venir Black"/>
                <a:cs typeface="Avenir Black"/>
              </a:rPr>
              <a:t>TROPHIC AA</a:t>
            </a:r>
            <a:endParaRPr lang="en-US" b="1" dirty="0">
              <a:latin typeface="Avenir Black"/>
              <a:cs typeface="Avenir Black"/>
            </a:endParaRPr>
          </a:p>
        </p:txBody>
      </p:sp>
      <p:sp>
        <p:nvSpPr>
          <p:cNvPr id="9" name="Rectangle 8"/>
          <p:cNvSpPr/>
          <p:nvPr/>
        </p:nvSpPr>
        <p:spPr>
          <a:xfrm rot="18118048">
            <a:off x="3697936" y="3219846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8118048">
            <a:off x="4872523" y="138728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22361">
            <a:off x="3397402" y="496714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122361">
            <a:off x="4830214" y="4831293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122361">
            <a:off x="2676964" y="4291977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14011" y="3087561"/>
            <a:ext cx="1327805" cy="584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US" sz="3200" dirty="0" smtClean="0">
                <a:latin typeface="Avenir Book"/>
                <a:cs typeface="Avenir Book"/>
              </a:rPr>
              <a:t>TDF</a:t>
            </a:r>
            <a:r>
              <a:rPr lang="en-US" sz="3200" baseline="-25000" dirty="0" smtClean="0">
                <a:latin typeface="Avenir Book"/>
                <a:cs typeface="Avenir Book"/>
              </a:rPr>
              <a:t>AA</a:t>
            </a:r>
            <a:endParaRPr lang="en-US" sz="32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9343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18512" y="630118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Chikaraishi</a:t>
            </a:r>
            <a:r>
              <a:rPr lang="en-US" dirty="0" smtClean="0"/>
              <a:t> et al. 2014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8118048">
            <a:off x="4872523" y="138728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122361">
            <a:off x="3397402" y="4967140"/>
            <a:ext cx="1232969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122361">
            <a:off x="4830214" y="4831293"/>
            <a:ext cx="780331" cy="4354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50238" y="2311576"/>
            <a:ext cx="6716351" cy="1900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Avenir Black"/>
                <a:cs typeface="Avenir Black"/>
              </a:rPr>
              <a:t>		     (</a:t>
            </a:r>
            <a:r>
              <a:rPr lang="en-US" sz="3600" dirty="0" smtClean="0">
                <a:latin typeface="Symbol" charset="2"/>
                <a:cs typeface="Symbol" charset="2"/>
              </a:rPr>
              <a:t>d</a:t>
            </a:r>
            <a:r>
              <a:rPr lang="en-US" sz="3600" baseline="30000" dirty="0" smtClean="0">
                <a:latin typeface="Avenir Black"/>
                <a:cs typeface="Avenir Black"/>
              </a:rPr>
              <a:t>15</a:t>
            </a:r>
            <a:r>
              <a:rPr lang="en-US" sz="3600" dirty="0" smtClean="0">
                <a:latin typeface="Avenir Black"/>
                <a:cs typeface="Avenir Black"/>
              </a:rPr>
              <a:t>N</a:t>
            </a:r>
            <a:r>
              <a:rPr lang="en-US" sz="3600" baseline="-25000" dirty="0">
                <a:latin typeface="Avenir Black"/>
                <a:cs typeface="Avenir Black"/>
              </a:rPr>
              <a:t>G</a:t>
            </a:r>
            <a:r>
              <a:rPr lang="en-US" sz="3600" baseline="-25000" dirty="0" smtClean="0">
                <a:latin typeface="Avenir Black"/>
                <a:cs typeface="Avenir Black"/>
              </a:rPr>
              <a:t>lu</a:t>
            </a:r>
            <a:r>
              <a:rPr lang="en-US" sz="3600" dirty="0" smtClean="0">
                <a:latin typeface="Avenir Black"/>
                <a:cs typeface="Avenir Black"/>
              </a:rPr>
              <a:t> – </a:t>
            </a:r>
            <a:r>
              <a:rPr lang="en-US" sz="3600" dirty="0" smtClean="0">
                <a:latin typeface="Symbol" charset="2"/>
                <a:cs typeface="Symbol" charset="2"/>
              </a:rPr>
              <a:t>d</a:t>
            </a:r>
            <a:r>
              <a:rPr lang="en-US" sz="3600" baseline="30000" dirty="0" smtClean="0">
                <a:latin typeface="Avenir Black"/>
                <a:cs typeface="Avenir Black"/>
              </a:rPr>
              <a:t>15</a:t>
            </a:r>
            <a:r>
              <a:rPr lang="en-US" sz="3600" dirty="0" smtClean="0">
                <a:latin typeface="Avenir Black"/>
                <a:cs typeface="Avenir Black"/>
              </a:rPr>
              <a:t>N</a:t>
            </a:r>
            <a:r>
              <a:rPr lang="en-US" sz="3600" baseline="-25000" dirty="0">
                <a:latin typeface="Avenir Black"/>
                <a:cs typeface="Avenir Black"/>
              </a:rPr>
              <a:t>P</a:t>
            </a:r>
            <a:r>
              <a:rPr lang="en-US" sz="3600" baseline="-25000" dirty="0" smtClean="0">
                <a:latin typeface="Avenir Black"/>
                <a:cs typeface="Avenir Black"/>
              </a:rPr>
              <a:t>he</a:t>
            </a:r>
            <a:r>
              <a:rPr lang="en-US" sz="3600" dirty="0" smtClean="0">
                <a:latin typeface="Avenir Black"/>
                <a:cs typeface="Avenir Black"/>
              </a:rPr>
              <a:t> – </a:t>
            </a:r>
            <a:r>
              <a:rPr lang="en-US" sz="3600" dirty="0" smtClean="0">
                <a:latin typeface="Symbol" charset="2"/>
                <a:cs typeface="Symbol" charset="2"/>
              </a:rPr>
              <a:t>β</a:t>
            </a:r>
            <a:r>
              <a:rPr lang="en-US" sz="3600" dirty="0" smtClean="0">
                <a:latin typeface="Avenir Black"/>
                <a:cs typeface="Avenir Black"/>
              </a:rPr>
              <a:t>)			 		               				                  TDF</a:t>
            </a:r>
            <a:r>
              <a:rPr lang="en-US" sz="3600" baseline="-25000" dirty="0" smtClean="0">
                <a:latin typeface="Avenir Black"/>
                <a:cs typeface="Avenir Black"/>
              </a:rPr>
              <a:t>AA</a:t>
            </a:r>
            <a:endParaRPr lang="en-US" sz="3600" dirty="0">
              <a:latin typeface="Avenir Black"/>
              <a:cs typeface="Avenir Black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45984" y="3307010"/>
            <a:ext cx="4576714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07675" y="2922299"/>
            <a:ext cx="765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venir Black"/>
                <a:cs typeface="Avenir Black"/>
              </a:rPr>
              <a:t>+1</a:t>
            </a:r>
            <a:endParaRPr lang="en-US" sz="3600" dirty="0">
              <a:latin typeface="Avenir Black"/>
              <a:cs typeface="Avenir Blac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4137" y="2922299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venir Black"/>
                <a:cs typeface="Avenir Black"/>
              </a:rPr>
              <a:t>TL =</a:t>
            </a:r>
            <a:r>
              <a:rPr lang="en-US" dirty="0">
                <a:latin typeface="Avenir Black"/>
                <a:cs typeface="Avenir Black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2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294</Words>
  <Application>Microsoft Macintosh PowerPoint</Application>
  <PresentationFormat>On-screen Show (4:3)</PresentationFormat>
  <Paragraphs>50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</dc:creator>
  <cp:lastModifiedBy>Emma</cp:lastModifiedBy>
  <cp:revision>18</cp:revision>
  <dcterms:created xsi:type="dcterms:W3CDTF">2016-03-25T02:17:43Z</dcterms:created>
  <dcterms:modified xsi:type="dcterms:W3CDTF">2016-05-12T19:24:40Z</dcterms:modified>
</cp:coreProperties>
</file>