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5" r:id="rId1"/>
  </p:sldMasterIdLst>
  <p:notesMasterIdLst>
    <p:notesMasterId r:id="rId28"/>
  </p:notesMasterIdLst>
  <p:sldIdLst>
    <p:sldId id="258" r:id="rId2"/>
    <p:sldId id="259" r:id="rId3"/>
    <p:sldId id="267" r:id="rId4"/>
    <p:sldId id="260" r:id="rId5"/>
    <p:sldId id="286" r:id="rId6"/>
    <p:sldId id="287" r:id="rId7"/>
    <p:sldId id="288" r:id="rId8"/>
    <p:sldId id="268" r:id="rId9"/>
    <p:sldId id="272" r:id="rId10"/>
    <p:sldId id="277" r:id="rId11"/>
    <p:sldId id="269" r:id="rId12"/>
    <p:sldId id="262" r:id="rId13"/>
    <p:sldId id="279" r:id="rId14"/>
    <p:sldId id="263" r:id="rId15"/>
    <p:sldId id="280" r:id="rId16"/>
    <p:sldId id="289" r:id="rId17"/>
    <p:sldId id="281" r:id="rId18"/>
    <p:sldId id="282" r:id="rId19"/>
    <p:sldId id="270" r:id="rId20"/>
    <p:sldId id="264" r:id="rId21"/>
    <p:sldId id="275" r:id="rId22"/>
    <p:sldId id="276" r:id="rId23"/>
    <p:sldId id="283" r:id="rId24"/>
    <p:sldId id="285" r:id="rId25"/>
    <p:sldId id="271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4"/>
    <p:restoredTop sz="94643"/>
  </p:normalViewPr>
  <p:slideViewPr>
    <p:cSldViewPr snapToGrid="0" snapToObjects="1">
      <p:cViewPr>
        <p:scale>
          <a:sx n="65" d="100"/>
          <a:sy n="65" d="100"/>
        </p:scale>
        <p:origin x="1232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64792-79B7-9E4B-9953-4CC8EEBB1E7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6EDA4-0EE5-F445-9892-3ED3EE5B6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6EDA4-0EE5-F445-9892-3ED3EE5B6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3/13/17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MATH 6380J Mini project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400" dirty="0" smtClean="0"/>
              <a:t>Dong, </a:t>
            </a:r>
            <a:r>
              <a:rPr lang="en-US" sz="1400" dirty="0" err="1"/>
              <a:t>C</a:t>
            </a:r>
            <a:r>
              <a:rPr lang="en-US" sz="1400" dirty="0" err="1" smtClean="0"/>
              <a:t>henyang</a:t>
            </a:r>
            <a:endParaRPr lang="en-US" sz="1400" dirty="0" smtClean="0"/>
          </a:p>
          <a:p>
            <a:pPr algn="r"/>
            <a:r>
              <a:rPr lang="en-US" sz="1400" dirty="0" smtClean="0"/>
              <a:t>Lo, Tsz </a:t>
            </a:r>
            <a:r>
              <a:rPr lang="en-US" altLang="zh-CN" sz="1400" dirty="0"/>
              <a:t>C</a:t>
            </a:r>
            <a:r>
              <a:rPr lang="en-US" sz="1400" dirty="0" smtClean="0"/>
              <a:t>heung</a:t>
            </a:r>
          </a:p>
          <a:p>
            <a:pPr algn="r"/>
            <a:r>
              <a:rPr lang="en-US" sz="1400" dirty="0" smtClean="0"/>
              <a:t>Xia, </a:t>
            </a:r>
            <a:r>
              <a:rPr lang="en-US" sz="1400" dirty="0" err="1"/>
              <a:t>J</a:t>
            </a:r>
            <a:r>
              <a:rPr lang="en-US" sz="1400" dirty="0" err="1" smtClean="0"/>
              <a:t>iacheng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41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7 crime types and 2</a:t>
            </a:r>
            <a:r>
              <a:rPr lang="en-US" altLang="zh-CN" dirty="0" smtClean="0"/>
              <a:t>6</a:t>
            </a:r>
            <a:r>
              <a:rPr lang="en-US" dirty="0" smtClean="0"/>
              <a:t> input features with 1000+ instances.</a:t>
            </a:r>
          </a:p>
          <a:p>
            <a:r>
              <a:rPr lang="en-US" dirty="0" smtClean="0"/>
              <a:t>We deleted entries with incomplete information</a:t>
            </a:r>
          </a:p>
          <a:p>
            <a:r>
              <a:rPr lang="en-US" dirty="0" smtClean="0"/>
              <a:t>Cut-off city-names, year and unnecessary election rounds indicator.</a:t>
            </a:r>
          </a:p>
          <a:p>
            <a:r>
              <a:rPr lang="en-US" dirty="0"/>
              <a:t>F</a:t>
            </a:r>
            <a:r>
              <a:rPr lang="en-US" dirty="0" smtClean="0"/>
              <a:t>eatures are more “strongly” related to outcomes.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6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our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The American Crime Dataset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Feature selection and analysis on Crime Data.</a:t>
            </a:r>
          </a:p>
          <a:p>
            <a:r>
              <a:rPr lang="en-US" dirty="0" smtClean="0"/>
              <a:t>Prediction for Crime Data.</a:t>
            </a:r>
          </a:p>
          <a:p>
            <a:r>
              <a:rPr lang="en-US" dirty="0" smtClean="0"/>
              <a:t>Conclusion.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7547"/>
            <a:ext cx="8596668" cy="1320800"/>
          </a:xfrm>
        </p:spPr>
        <p:txBody>
          <a:bodyPr/>
          <a:lstStyle/>
          <a:p>
            <a:r>
              <a:rPr lang="en-US" dirty="0" smtClean="0"/>
              <a:t>Feature Selection: PCA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88" y="12344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doesn’t perform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found that each component doesn’t have a high explained variance ratio.</a:t>
            </a:r>
          </a:p>
          <a:p>
            <a:r>
              <a:rPr lang="de-DE" dirty="0" smtClean="0"/>
              <a:t>Top 12 </a:t>
            </a:r>
            <a:r>
              <a:rPr lang="de-DE" dirty="0" err="1" smtClean="0"/>
              <a:t>explained_variance_ratio</a:t>
            </a:r>
            <a:r>
              <a:rPr lang="de-DE" dirty="0" smtClean="0"/>
              <a:t>:                    				             0.23396449  </a:t>
            </a:r>
            <a:r>
              <a:rPr lang="de-DE" dirty="0"/>
              <a:t>0.14390731  0.09129552  0.06091442  0.0579744   0.04808905  0.04468014  0.03800987  0.03494981  0.03108402  0.02839217  </a:t>
            </a:r>
            <a:r>
              <a:rPr lang="de-DE" dirty="0" smtClean="0"/>
              <a:t>0.02346042</a:t>
            </a:r>
          </a:p>
          <a:p>
            <a:r>
              <a:rPr lang="de-DE" dirty="0" smtClean="0"/>
              <a:t>Also, </a:t>
            </a:r>
            <a:r>
              <a:rPr lang="de-DE" dirty="0" err="1" smtClean="0"/>
              <a:t>nearly</a:t>
            </a:r>
            <a:r>
              <a:rPr lang="de-DE" dirty="0" smtClean="0"/>
              <a:t> all </a:t>
            </a:r>
            <a:r>
              <a:rPr lang="de-DE" dirty="0" err="1" smtClean="0"/>
              <a:t>entries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1e-3 </a:t>
            </a:r>
            <a:r>
              <a:rPr lang="de-DE" dirty="0" err="1" smtClean="0"/>
              <a:t>and</a:t>
            </a:r>
            <a:r>
              <a:rPr lang="de-DE" dirty="0" smtClean="0"/>
              <a:t> 1e-1.</a:t>
            </a:r>
          </a:p>
          <a:p>
            <a:r>
              <a:rPr lang="de-DE" dirty="0" err="1" smtClean="0"/>
              <a:t>SparsePCA</a:t>
            </a:r>
            <a:r>
              <a:rPr lang="de-DE" dirty="0" smtClean="0"/>
              <a:t>, </a:t>
            </a:r>
            <a:r>
              <a:rPr lang="de-DE" dirty="0" err="1" smtClean="0"/>
              <a:t>RobustPCA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applicable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Selection: 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Nearly a</a:t>
            </a:r>
            <a:r>
              <a:rPr lang="en-US" dirty="0" smtClean="0"/>
              <a:t>ll variables are related to each kind of crime but not strongly.</a:t>
            </a:r>
          </a:p>
          <a:p>
            <a:r>
              <a:rPr lang="en-US" dirty="0" smtClean="0"/>
              <a:t>Most important ones: Population, Age 0-5, Age 15-19, Female household and police force.</a:t>
            </a:r>
          </a:p>
          <a:p>
            <a:r>
              <a:rPr lang="en-US" dirty="0" smtClean="0"/>
              <a:t>Different crime type varies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for Rape crime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687837" cy="3880773"/>
          </a:xfrm>
        </p:spPr>
        <p:txBody>
          <a:bodyPr/>
          <a:lstStyle/>
          <a:p>
            <a:r>
              <a:rPr lang="en-US" dirty="0" smtClean="0"/>
              <a:t>Positively correlated with City Populations.</a:t>
            </a:r>
          </a:p>
          <a:p>
            <a:r>
              <a:rPr lang="en-US" dirty="0" smtClean="0"/>
              <a:t>Negatively correlated with no. of Sworn police.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77" y="0"/>
            <a:ext cx="6520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17" y="0"/>
            <a:ext cx="2426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for others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5" y="2153927"/>
            <a:ext cx="3690702" cy="38814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1" y="1930400"/>
            <a:ext cx="3903246" cy="41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8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for others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3" y="1270000"/>
            <a:ext cx="4914900" cy="516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0000"/>
            <a:ext cx="49149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our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The American Crime Dataset</a:t>
            </a:r>
          </a:p>
          <a:p>
            <a:r>
              <a:rPr lang="en-US" dirty="0" smtClean="0"/>
              <a:t>Feature selection and analysis on Crime Data.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Prediction for Crime Data.</a:t>
            </a:r>
          </a:p>
          <a:p>
            <a:r>
              <a:rPr lang="en-US" dirty="0" smtClean="0"/>
              <a:t>Conclusion.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our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The American Crime Dataset</a:t>
            </a:r>
          </a:p>
          <a:p>
            <a:r>
              <a:rPr lang="en-US" dirty="0" smtClean="0"/>
              <a:t>Feature selection and analysis on Crime Data.</a:t>
            </a:r>
          </a:p>
          <a:p>
            <a:r>
              <a:rPr lang="en-US" dirty="0" smtClean="0"/>
              <a:t>Prediction for Crime Data.</a:t>
            </a:r>
          </a:p>
          <a:p>
            <a:r>
              <a:rPr lang="en-US" dirty="0" smtClean="0"/>
              <a:t>Conclusion.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J-S and MLE </a:t>
            </a:r>
            <a:r>
              <a:rPr lang="en-US" dirty="0"/>
              <a:t>E</a:t>
            </a:r>
            <a:r>
              <a:rPr lang="en-US" dirty="0" smtClean="0"/>
              <a:t>stimator </a:t>
            </a:r>
            <a:r>
              <a:rPr lang="en-US" dirty="0"/>
              <a:t>D</a:t>
            </a:r>
            <a:r>
              <a:rPr lang="en-US" dirty="0" smtClean="0"/>
              <a:t>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5664"/>
            <a:ext cx="8596668" cy="3880773"/>
          </a:xfrm>
        </p:spPr>
        <p:txBody>
          <a:bodyPr/>
          <a:lstStyle/>
          <a:p>
            <a:r>
              <a:rPr lang="en-US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assumption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error,</a:t>
            </a:r>
            <a:r>
              <a:rPr lang="zh-CN" altLang="en-US" dirty="0" smtClean="0"/>
              <a:t> </a:t>
            </a:r>
            <a:r>
              <a:rPr lang="en-US" altLang="zh-CN" dirty="0" smtClean="0"/>
              <a:t>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coefficients.</a:t>
            </a:r>
            <a:r>
              <a:rPr lang="zh-CN" altLang="en-US" dirty="0"/>
              <a:t> 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multivariate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distribution.</a:t>
            </a:r>
          </a:p>
          <a:p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10%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(10-fold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validation).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图片 3" descr="Screenshot 2017-03-12 13.2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" y="3154743"/>
            <a:ext cx="6782692" cy="32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J-S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97160"/>
              </p:ext>
            </p:extLst>
          </p:nvPr>
        </p:nvGraphicFramePr>
        <p:xfrm>
          <a:off x="810766" y="1786686"/>
          <a:ext cx="8324076" cy="4060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74692"/>
                <a:gridCol w="2774692"/>
                <a:gridCol w="2774692"/>
              </a:tblGrid>
              <a:tr h="507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Crime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MSE(J-S</a:t>
                      </a:r>
                      <a:r>
                        <a:rPr lang="zh-CN" altLang="en-US" sz="2200" dirty="0" smtClean="0"/>
                        <a:t> </a:t>
                      </a:r>
                      <a:r>
                        <a:rPr lang="en-US" altLang="zh-CN" sz="2200" dirty="0" smtClean="0"/>
                        <a:t>Estimator)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MSE(MLE</a:t>
                      </a:r>
                      <a:r>
                        <a:rPr lang="zh-CN" altLang="en-US" sz="2200" dirty="0" smtClean="0"/>
                        <a:t> </a:t>
                      </a:r>
                      <a:r>
                        <a:rPr lang="en-US" altLang="zh-CN" sz="2200" dirty="0" smtClean="0"/>
                        <a:t>Estimator)</a:t>
                      </a:r>
                      <a:endParaRPr lang="zh-CN" altLang="en-US" sz="2200" dirty="0"/>
                    </a:p>
                  </a:txBody>
                  <a:tcPr/>
                </a:tc>
              </a:tr>
              <a:tr h="507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Murder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0.111113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0.110897</a:t>
                      </a:r>
                      <a:endParaRPr lang="zh-CN" altLang="en-US" sz="2200" dirty="0"/>
                    </a:p>
                  </a:txBody>
                  <a:tcPr/>
                </a:tc>
              </a:tr>
              <a:tr h="507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Rape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0.162354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0.162546</a:t>
                      </a:r>
                      <a:endParaRPr lang="zh-CN" altLang="en-US" sz="2200" dirty="0"/>
                    </a:p>
                  </a:txBody>
                  <a:tcPr/>
                </a:tc>
              </a:tr>
              <a:tr h="507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Robbery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0.168508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0.167938</a:t>
                      </a:r>
                      <a:endParaRPr lang="zh-CN" altLang="en-US" sz="2200" dirty="0"/>
                    </a:p>
                  </a:txBody>
                  <a:tcPr/>
                </a:tc>
              </a:tr>
              <a:tr h="507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Assault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0.063957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0.064234</a:t>
                      </a:r>
                      <a:endParaRPr lang="zh-CN" altLang="en-US" sz="2200" dirty="0"/>
                    </a:p>
                  </a:txBody>
                  <a:tcPr/>
                </a:tc>
              </a:tr>
              <a:tr h="507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Burglary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0.150071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0.149294</a:t>
                      </a:r>
                      <a:endParaRPr lang="zh-CN" altLang="en-US" sz="2200" dirty="0"/>
                    </a:p>
                  </a:txBody>
                  <a:tcPr/>
                </a:tc>
              </a:tr>
              <a:tr h="507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Larceny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0.138588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0.138807</a:t>
                      </a:r>
                      <a:endParaRPr lang="zh-CN" altLang="en-US" sz="2200" dirty="0"/>
                    </a:p>
                  </a:txBody>
                  <a:tcPr/>
                </a:tc>
              </a:tr>
              <a:tr h="507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Auto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0.123945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0.123703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423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J-S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N&gt;&gt;P, i.e. # of instances is much larger than # of dimensions.</a:t>
            </a:r>
          </a:p>
          <a:p>
            <a:r>
              <a:rPr kumimoji="1" lang="en-US" altLang="zh-CN" dirty="0" smtClean="0"/>
              <a:t>Both estimators do not differ much.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No significant improvement after using J-S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Estimator, due to X’X &gt;&gt; p.</a:t>
            </a:r>
            <a:endParaRPr kumimoji="1" lang="zh-CN" altLang="en-US" dirty="0"/>
          </a:p>
        </p:txBody>
      </p:sp>
      <p:pic>
        <p:nvPicPr>
          <p:cNvPr id="4" name="图片 3" descr="Screenshot 2017-03-12 15.4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1" y="3115608"/>
            <a:ext cx="5397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75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MSE for Lasso (10-fold Cross Validation)</a:t>
            </a:r>
            <a:endParaRPr kumimoji="1" lang="zh-CN" altLang="en-US" dirty="0"/>
          </a:p>
        </p:txBody>
      </p:sp>
      <p:pic>
        <p:nvPicPr>
          <p:cNvPr id="9" name="图片 8" descr="Screenshot 2017-03-12 13.33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85" y="1598730"/>
            <a:ext cx="5666532" cy="5105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2686" y="1561068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An example for crime type: Larceny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1367785" y="5427016"/>
            <a:ext cx="1154901" cy="0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3203" y="5476502"/>
            <a:ext cx="143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Around 0.06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88075"/>
              </p:ext>
            </p:extLst>
          </p:nvPr>
        </p:nvGraphicFramePr>
        <p:xfrm>
          <a:off x="7034317" y="3227060"/>
          <a:ext cx="4616193" cy="130938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38731"/>
                <a:gridCol w="1538731"/>
                <a:gridCol w="1538731"/>
              </a:tblGrid>
              <a:tr h="656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Crime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MSE(J-S Estimator)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MSE(MLE</a:t>
                      </a:r>
                      <a:r>
                        <a:rPr lang="zh-CN" altLang="en-US" sz="2200" dirty="0" smtClean="0"/>
                        <a:t> </a:t>
                      </a:r>
                      <a:r>
                        <a:rPr lang="en-US" altLang="zh-CN" sz="2200" dirty="0" smtClean="0"/>
                        <a:t>Estimator)</a:t>
                      </a:r>
                      <a:endParaRPr lang="zh-CN" altLang="en-US" sz="2200" dirty="0"/>
                    </a:p>
                  </a:txBody>
                  <a:tcPr/>
                </a:tc>
              </a:tr>
              <a:tr h="5473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Larceny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0.138588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0.138807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MSE for </a:t>
            </a:r>
            <a:r>
              <a:rPr kumimoji="1" lang="en-US" altLang="zh-CN" dirty="0" smtClean="0"/>
              <a:t>Ridge </a:t>
            </a:r>
            <a:r>
              <a:rPr kumimoji="1" lang="en-US" altLang="zh-CN" dirty="0"/>
              <a:t>(10-fold Cross Validation)</a:t>
            </a:r>
            <a:endParaRPr kumimoji="1" lang="zh-CN" altLang="en-US" dirty="0"/>
          </a:p>
        </p:txBody>
      </p:sp>
      <p:pic>
        <p:nvPicPr>
          <p:cNvPr id="7" name="图片 6" descr="Screenshot 2017-03-12 16.03.5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95" y="1644248"/>
            <a:ext cx="5688000" cy="511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2686" y="1561068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An example for crime type: Larceny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90895" y="3150639"/>
            <a:ext cx="3373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Predicting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Lasso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</a:p>
          <a:p>
            <a:r>
              <a:rPr kumimoji="1" lang="en-US" altLang="zh-CN" dirty="0" smtClean="0"/>
              <a:t>Preserves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regressors</a:t>
            </a:r>
            <a:r>
              <a:rPr kumimoji="1" lang="en-US" altLang="zh-CN" dirty="0" smtClean="0"/>
              <a:t>,</a:t>
            </a:r>
          </a:p>
          <a:p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4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our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The American Crime Dataset</a:t>
            </a:r>
          </a:p>
          <a:p>
            <a:r>
              <a:rPr lang="en-US" dirty="0" smtClean="0"/>
              <a:t>Feature selection and analysis on Crime Data.</a:t>
            </a:r>
          </a:p>
          <a:p>
            <a:r>
              <a:rPr lang="en-US" dirty="0" smtClean="0"/>
              <a:t>Prediction for Crime Data.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Conclusion.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Population size, police force are strongly related to crime rate.</a:t>
            </a:r>
          </a:p>
          <a:p>
            <a:r>
              <a:rPr kumimoji="1" lang="en-US" altLang="zh-CN" dirty="0" smtClean="0"/>
              <a:t>Lasso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estimator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predicting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</a:p>
          <a:p>
            <a:r>
              <a:rPr kumimoji="1" lang="en-US" altLang="zh-CN" dirty="0" smtClean="0"/>
              <a:t>Please refer to our project GitHub page and poster </a:t>
            </a:r>
            <a:r>
              <a:rPr kumimoji="1" lang="en-US" altLang="zh-CN" smtClean="0"/>
              <a:t>for more details.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88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Review on our </a:t>
            </a:r>
            <a:r>
              <a:rPr lang="en-US" dirty="0" err="1" smtClean="0">
                <a:solidFill>
                  <a:srgbClr val="00B0F0"/>
                </a:solidFill>
              </a:rPr>
              <a:t>Kaggle</a:t>
            </a:r>
            <a:r>
              <a:rPr lang="en-US" dirty="0" smtClean="0">
                <a:solidFill>
                  <a:srgbClr val="00B0F0"/>
                </a:solidFill>
              </a:rPr>
              <a:t> competition</a:t>
            </a:r>
          </a:p>
          <a:p>
            <a:r>
              <a:rPr lang="en-US" dirty="0" smtClean="0"/>
              <a:t>The American Crime Dataset</a:t>
            </a:r>
          </a:p>
          <a:p>
            <a:r>
              <a:rPr lang="en-US" dirty="0" smtClean="0"/>
              <a:t>Feature selection and analysis on Crime Data.</a:t>
            </a:r>
          </a:p>
          <a:p>
            <a:r>
              <a:rPr lang="en-US" dirty="0" smtClean="0"/>
              <a:t>Prediction for Crime Data.</a:t>
            </a:r>
          </a:p>
          <a:p>
            <a:r>
              <a:rPr lang="en-US" dirty="0" smtClean="0"/>
              <a:t>Conclusion.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</a:t>
            </a:r>
            <a:r>
              <a:rPr lang="en-US" altLang="zh-CN" dirty="0" smtClean="0"/>
              <a:t>IC50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altLang="zh-CN" dirty="0"/>
              <a:t>C</a:t>
            </a:r>
            <a:r>
              <a:rPr lang="en-US" dirty="0" smtClean="0"/>
              <a:t>ompetition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Description of Data &amp; Learning Task</a:t>
            </a:r>
            <a:endParaRPr lang="en-US" dirty="0" smtClean="0"/>
          </a:p>
          <a:p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 Model</a:t>
            </a:r>
            <a:endParaRPr lang="en-US" dirty="0" smtClean="0"/>
          </a:p>
          <a:p>
            <a:r>
              <a:rPr lang="en-US" dirty="0" smtClean="0"/>
              <a:t>Result &amp; </a:t>
            </a:r>
            <a:r>
              <a:rPr lang="en-US" altLang="zh-CN" dirty="0" smtClean="0"/>
              <a:t>Insights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 &amp; Learning Task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endParaRPr lang="en-US" altLang="zh-CN" dirty="0"/>
          </a:p>
          <a:p>
            <a:pPr lvl="1"/>
            <a:r>
              <a:rPr lang="en-US" dirty="0" smtClean="0"/>
              <a:t>IC50 Dataset</a:t>
            </a:r>
          </a:p>
          <a:p>
            <a:pPr lvl="1"/>
            <a:r>
              <a:rPr lang="en-US" dirty="0" smtClean="0"/>
              <a:t>x, Features: </a:t>
            </a:r>
            <a:r>
              <a:rPr lang="en-US" altLang="zh-CN" dirty="0" smtClean="0"/>
              <a:t>around</a:t>
            </a:r>
            <a:r>
              <a:rPr lang="zh-CN" altLang="en-US" dirty="0" smtClean="0"/>
              <a:t> </a:t>
            </a:r>
            <a:r>
              <a:rPr lang="en-US" dirty="0" smtClean="0"/>
              <a:t>20,000 genes value (double)</a:t>
            </a:r>
          </a:p>
          <a:p>
            <a:pPr lvl="1"/>
            <a:r>
              <a:rPr lang="en-US" dirty="0" smtClean="0"/>
              <a:t>y, Response: Drug Sensitivity after 72 hours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 &gt;&gt; </a:t>
            </a:r>
            <a:r>
              <a:rPr lang="en-US" dirty="0"/>
              <a:t>N</a:t>
            </a:r>
            <a:r>
              <a:rPr lang="en-US" dirty="0" smtClean="0"/>
              <a:t> case: N = 129, p </a:t>
            </a:r>
            <a:r>
              <a:rPr lang="en-US" altLang="zh-CN" dirty="0" smtClean="0"/>
              <a:t>~=</a:t>
            </a:r>
            <a:r>
              <a:rPr lang="en-US" dirty="0" smtClean="0"/>
              <a:t> 20,000</a:t>
            </a:r>
          </a:p>
          <a:p>
            <a:r>
              <a:rPr lang="en-US" altLang="zh-CN" dirty="0" smtClean="0"/>
              <a:t>Learning Task</a:t>
            </a:r>
          </a:p>
          <a:p>
            <a:pPr lvl="1"/>
            <a:r>
              <a:rPr lang="en-US" dirty="0" smtClean="0"/>
              <a:t>Given </a:t>
            </a:r>
            <a:r>
              <a:rPr lang="en-US" dirty="0" smtClean="0"/>
              <a:t>around 20,000 </a:t>
            </a:r>
            <a:r>
              <a:rPr lang="en-US" dirty="0" smtClean="0"/>
              <a:t>genes (variables), to predict 20 missing drug sensitivity data</a:t>
            </a:r>
            <a:endParaRPr lang="en-US" dirty="0"/>
          </a:p>
          <a:p>
            <a:r>
              <a:rPr lang="en-US" dirty="0" smtClean="0"/>
              <a:t>Difficulty</a:t>
            </a:r>
          </a:p>
          <a:p>
            <a:pPr lvl="1"/>
            <a:r>
              <a:rPr lang="en-US" dirty="0" smtClean="0"/>
              <a:t>Very few data</a:t>
            </a:r>
          </a:p>
          <a:p>
            <a:pPr lvl="1"/>
            <a:r>
              <a:rPr lang="en-US" dirty="0" smtClean="0"/>
              <a:t>High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of Constructing Model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1512889"/>
            <a:ext cx="8596668" cy="50866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Language</a:t>
            </a:r>
          </a:p>
          <a:p>
            <a:r>
              <a:rPr lang="en-US" dirty="0" err="1" smtClean="0"/>
              <a:t>glmnet</a:t>
            </a:r>
            <a:r>
              <a:rPr lang="en-US" dirty="0" smtClean="0"/>
              <a:t>(generalized </a:t>
            </a:r>
            <a:r>
              <a:rPr lang="en-US" dirty="0"/>
              <a:t>linear </a:t>
            </a:r>
            <a:r>
              <a:rPr lang="en-US" dirty="0" smtClean="0"/>
              <a:t>model) Package, by Stanford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Data Splitting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model_data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kaggle_data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dirty="0" err="1" smtClean="0"/>
              <a:t>model_data</a:t>
            </a:r>
            <a:r>
              <a:rPr lang="en-US" dirty="0" smtClean="0"/>
              <a:t> = </a:t>
            </a:r>
            <a:r>
              <a:rPr lang="en-US" dirty="0" err="1" smtClean="0"/>
              <a:t>training_data</a:t>
            </a:r>
            <a:r>
              <a:rPr lang="en-US" dirty="0" smtClean="0"/>
              <a:t> + </a:t>
            </a:r>
            <a:r>
              <a:rPr lang="en-US" dirty="0" err="1" smtClean="0"/>
              <a:t>test_data</a:t>
            </a:r>
            <a:r>
              <a:rPr lang="en-US" dirty="0" smtClean="0"/>
              <a:t> (random, </a:t>
            </a:r>
            <a:r>
              <a:rPr lang="en-US" altLang="zh-CN" dirty="0" smtClean="0"/>
              <a:t>5</a:t>
            </a:r>
            <a:r>
              <a:rPr lang="en-US" dirty="0" smtClean="0"/>
              <a:t>0:</a:t>
            </a:r>
            <a:r>
              <a:rPr lang="en-US" altLang="zh-CN" dirty="0" smtClean="0"/>
              <a:t>5</a:t>
            </a:r>
            <a:r>
              <a:rPr lang="en-US" dirty="0" smtClean="0"/>
              <a:t>0)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One-step variable selection </a:t>
            </a:r>
            <a:r>
              <a:rPr lang="en-US" dirty="0" smtClean="0"/>
              <a:t>with </a:t>
            </a:r>
            <a:r>
              <a:rPr lang="en-US" dirty="0" smtClean="0"/>
              <a:t>cross-validation</a:t>
            </a:r>
          </a:p>
          <a:p>
            <a:pPr marL="400050">
              <a:buFont typeface="+mj-lt"/>
              <a:buAutoNum type="arabicPeriod"/>
            </a:pPr>
            <a:endParaRPr lang="en-US" dirty="0"/>
          </a:p>
          <a:p>
            <a:pPr marL="400050">
              <a:buFont typeface="+mj-lt"/>
              <a:buAutoNum type="arabicPeriod"/>
            </a:pPr>
            <a:endParaRPr lang="en-US" dirty="0" smtClean="0"/>
          </a:p>
          <a:p>
            <a:pPr marL="800100" lvl="1">
              <a:buFont typeface="+mj-lt"/>
              <a:buAutoNum type="arabicParenR"/>
            </a:pPr>
            <a:r>
              <a:rPr lang="en-US" dirty="0" smtClean="0"/>
              <a:t>Elastic-net, try </a:t>
            </a:r>
            <a:r>
              <a:rPr lang="en-US" u="sng" dirty="0" smtClean="0"/>
              <a:t>alpha </a:t>
            </a:r>
            <a:r>
              <a:rPr lang="en-US" u="sng" dirty="0" smtClean="0"/>
              <a:t>(</a:t>
            </a:r>
            <a:r>
              <a:rPr lang="en-US" altLang="zh-CN" u="sng" dirty="0" smtClean="0"/>
              <a:t>linear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weight</a:t>
            </a:r>
            <a:r>
              <a:rPr lang="zh-CN" altLang="en-US" u="sng" dirty="0" smtClean="0"/>
              <a:t> </a:t>
            </a:r>
            <a:r>
              <a:rPr lang="en-US" u="sng" dirty="0" smtClean="0"/>
              <a:t>on L1-Norm) </a:t>
            </a:r>
            <a:r>
              <a:rPr lang="en-US" dirty="0" smtClean="0"/>
              <a:t>in </a:t>
            </a:r>
            <a:r>
              <a:rPr lang="en-US" dirty="0" smtClean="0"/>
              <a:t>[0,1] with step = 0.</a:t>
            </a:r>
            <a:r>
              <a:rPr lang="en-US" altLang="zh-CN" dirty="0" smtClean="0"/>
              <a:t>05</a:t>
            </a:r>
            <a:endParaRPr lang="en-US" dirty="0" smtClean="0"/>
          </a:p>
          <a:p>
            <a:pPr marL="800100" lvl="1">
              <a:buFont typeface="+mj-lt"/>
              <a:buAutoNum type="arabicParenR"/>
            </a:pPr>
            <a:r>
              <a:rPr lang="en-US" dirty="0" smtClean="0"/>
              <a:t>For a fixed alpha, </a:t>
            </a:r>
            <a:r>
              <a:rPr lang="en-US" dirty="0" err="1" smtClean="0"/>
              <a:t>glmnet</a:t>
            </a:r>
            <a:r>
              <a:rPr lang="en-US" dirty="0" smtClean="0"/>
              <a:t> will help select the ”best” model with least MSE of </a:t>
            </a:r>
            <a:r>
              <a:rPr lang="en-US" dirty="0" err="1" smtClean="0"/>
              <a:t>training_data</a:t>
            </a:r>
            <a:r>
              <a:rPr lang="en-US" dirty="0" smtClean="0"/>
              <a:t> (find best lambda)</a:t>
            </a:r>
          </a:p>
          <a:p>
            <a:pPr marL="800100" lvl="1">
              <a:buFont typeface="+mj-lt"/>
              <a:buAutoNum type="arabicParenR"/>
            </a:pPr>
            <a:r>
              <a:rPr lang="en-US" dirty="0" smtClean="0"/>
              <a:t>For all 20 models (different alpha), select </a:t>
            </a:r>
            <a:r>
              <a:rPr lang="en-US" dirty="0" smtClean="0"/>
              <a:t>the model </a:t>
            </a:r>
            <a:r>
              <a:rPr lang="en-US" dirty="0" smtClean="0"/>
              <a:t>(alpha) with least MSE of </a:t>
            </a:r>
            <a:r>
              <a:rPr lang="en-US" dirty="0" err="1" smtClean="0"/>
              <a:t>test_data</a:t>
            </a:r>
            <a:endParaRPr lang="en-US" dirty="0" smtClean="0"/>
          </a:p>
          <a:p>
            <a:pPr marL="800100" lvl="1">
              <a:buFont typeface="+mj-lt"/>
              <a:buAutoNum type="arabicParenR"/>
            </a:pPr>
            <a:endParaRPr lang="en-US" dirty="0" smtClean="0"/>
          </a:p>
          <a:p>
            <a:pPr marL="800100" lvl="1">
              <a:buFont typeface="+mj-lt"/>
              <a:buAutoNum type="arabicParenR"/>
            </a:pPr>
            <a:endParaRPr lang="en-US" dirty="0" smtClean="0"/>
          </a:p>
          <a:p>
            <a:pPr marL="800100" lvl="1">
              <a:buFont typeface="+mj-lt"/>
              <a:buAutoNum type="arabicParenR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47" y="4056236"/>
            <a:ext cx="5461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</a:t>
            </a:r>
            <a:r>
              <a:rPr lang="en-US" altLang="zh-CN" dirty="0" smtClean="0"/>
              <a:t>Insights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317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smtClean="0"/>
              <a:t>(I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think)</a:t>
            </a:r>
            <a:r>
              <a:rPr lang="zh-CN" altLang="en-US" dirty="0" smtClean="0"/>
              <a:t> </a:t>
            </a:r>
            <a:r>
              <a:rPr lang="en-US" altLang="zh-CN" dirty="0" smtClean="0"/>
              <a:t>elastic-net MLR is a good model for this data: </a:t>
            </a:r>
          </a:p>
          <a:p>
            <a:pPr lvl="1"/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huge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  <a:r>
              <a:rPr lang="en-US" altLang="zh-CN" dirty="0"/>
              <a:t> </a:t>
            </a:r>
            <a:r>
              <a:rPr lang="en-US" altLang="zh-CN" dirty="0" smtClean="0"/>
              <a:t>(20,000 -&gt; 36) </a:t>
            </a:r>
            <a:endParaRPr lang="en-US" altLang="zh-CN" dirty="0"/>
          </a:p>
          <a:p>
            <a:pPr lvl="1"/>
            <a:r>
              <a:rPr lang="en-US" altLang="zh-CN" dirty="0" smtClean="0"/>
              <a:t>perform reliable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 (</a:t>
            </a:r>
            <a:r>
              <a:rPr lang="en-US" dirty="0" err="1"/>
              <a:t>Kaggle</a:t>
            </a:r>
            <a:r>
              <a:rPr lang="en-US" dirty="0"/>
              <a:t> Score (MSE): around 0.15, while best is around </a:t>
            </a:r>
            <a:r>
              <a:rPr lang="en-US" dirty="0" smtClean="0"/>
              <a:t>0.11)</a:t>
            </a:r>
            <a:endParaRPr lang="en-US" altLang="zh-CN" dirty="0" smtClean="0"/>
          </a:p>
          <a:p>
            <a:r>
              <a:rPr lang="en-US" altLang="zh-CN" dirty="0" smtClean="0"/>
              <a:t>Some Insights from Building Models</a:t>
            </a:r>
          </a:p>
          <a:p>
            <a:pPr lvl="1"/>
            <a:r>
              <a:rPr lang="en-US" altLang="zh-CN" dirty="0" smtClean="0"/>
              <a:t>When comparing different alpha, should use same (training &amp; test) set for different model</a:t>
            </a:r>
          </a:p>
          <a:p>
            <a:pPr lvl="2"/>
            <a:r>
              <a:rPr lang="en-US" altLang="zh-CN" dirty="0" smtClean="0"/>
              <a:t>Diff alpha + same set = </a:t>
            </a:r>
            <a:r>
              <a:rPr lang="en-US" altLang="zh-CN" dirty="0" err="1" smtClean="0"/>
              <a:t>kaggle</a:t>
            </a:r>
            <a:r>
              <a:rPr lang="en-US" altLang="zh-CN" dirty="0" smtClean="0"/>
              <a:t> 0.15;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Diff </a:t>
            </a:r>
            <a:r>
              <a:rPr lang="en-US" altLang="zh-CN" dirty="0"/>
              <a:t>alpha + </a:t>
            </a:r>
            <a:r>
              <a:rPr lang="en-US" altLang="zh-CN" dirty="0" smtClean="0"/>
              <a:t>diff set = </a:t>
            </a:r>
            <a:r>
              <a:rPr lang="en-US" altLang="zh-CN" dirty="0" err="1" smtClean="0"/>
              <a:t>kaggle</a:t>
            </a:r>
            <a:r>
              <a:rPr lang="en-US" altLang="zh-CN" dirty="0" smtClean="0"/>
              <a:t> 0.27</a:t>
            </a:r>
          </a:p>
          <a:p>
            <a:r>
              <a:rPr lang="en-US" altLang="zh-CN" dirty="0" smtClean="0"/>
              <a:t>Other problems to be solved</a:t>
            </a:r>
            <a:endParaRPr lang="en-US" altLang="zh-CN" dirty="0"/>
          </a:p>
          <a:p>
            <a:pPr lvl="1"/>
            <a:r>
              <a:rPr lang="en-US" altLang="zh-CN" dirty="0" smtClean="0"/>
              <a:t>Step-wise/Recursive methods rather than one-step?</a:t>
            </a:r>
          </a:p>
          <a:p>
            <a:pPr lvl="1"/>
            <a:r>
              <a:rPr lang="en-US" altLang="zh-CN" dirty="0" smtClean="0"/>
              <a:t>What is the </a:t>
            </a:r>
            <a:r>
              <a:rPr lang="en-US" altLang="zh-CN" dirty="0" smtClean="0"/>
              <a:t>“best” percentage </a:t>
            </a:r>
            <a:r>
              <a:rPr lang="en-US" altLang="zh-CN" dirty="0" smtClean="0"/>
              <a:t>to split training  &amp; test set?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our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The American Crime Dataset</a:t>
            </a:r>
          </a:p>
          <a:p>
            <a:r>
              <a:rPr lang="en-US" dirty="0" smtClean="0"/>
              <a:t>Feature selection and analysis on Crime Data.</a:t>
            </a:r>
          </a:p>
          <a:p>
            <a:r>
              <a:rPr lang="en-US" dirty="0" smtClean="0"/>
              <a:t>Prediction for Crime Data.</a:t>
            </a:r>
          </a:p>
          <a:p>
            <a:r>
              <a:rPr lang="en-US" dirty="0" smtClean="0"/>
              <a:t>Conclusion.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Preprocessing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incomplete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attributes.</a:t>
            </a:r>
          </a:p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crimes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divided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population.</a:t>
            </a:r>
          </a:p>
          <a:p>
            <a:r>
              <a:rPr kumimoji="1" lang="en-US" altLang="zh-CN" dirty="0" smtClean="0"/>
              <a:t>Eliminate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“term4”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multicollinearity.</a:t>
            </a:r>
          </a:p>
          <a:p>
            <a:r>
              <a:rPr kumimoji="1" lang="en-US" altLang="zh-CN" dirty="0" smtClean="0"/>
              <a:t>Centering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numerical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indicator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variables.</a:t>
            </a:r>
          </a:p>
          <a:p>
            <a:r>
              <a:rPr kumimoji="1" lang="en-US" altLang="zh-CN" dirty="0" smtClean="0"/>
              <a:t>17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continuous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indicator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variables.</a:t>
            </a:r>
          </a:p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crimes.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260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1151</TotalTime>
  <Words>888</Words>
  <Application>Microsoft Macintosh PowerPoint</Application>
  <PresentationFormat>Widescreen</PresentationFormat>
  <Paragraphs>168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Mangal</vt:lpstr>
      <vt:lpstr>Trebuchet MS</vt:lpstr>
      <vt:lpstr>Wingdings 3</vt:lpstr>
      <vt:lpstr>华文新魏</vt:lpstr>
      <vt:lpstr>方正姚体</vt:lpstr>
      <vt:lpstr>Arial</vt:lpstr>
      <vt:lpstr>Facet</vt:lpstr>
      <vt:lpstr>MATH 6380J Mini project 1</vt:lpstr>
      <vt:lpstr>Outline</vt:lpstr>
      <vt:lpstr>Outline</vt:lpstr>
      <vt:lpstr>In-class IC50 Data Kaggle Competition</vt:lpstr>
      <vt:lpstr>Data Description &amp; Learning Task</vt:lpstr>
      <vt:lpstr>Framework of Constructing Model</vt:lpstr>
      <vt:lpstr>Result &amp; Insights</vt:lpstr>
      <vt:lpstr>Outline</vt:lpstr>
      <vt:lpstr>Data Preprocessing</vt:lpstr>
      <vt:lpstr>Data description</vt:lpstr>
      <vt:lpstr>Outline</vt:lpstr>
      <vt:lpstr>Feature Selection: PCA</vt:lpstr>
      <vt:lpstr>PCA doesn’t perform well</vt:lpstr>
      <vt:lpstr>Feature Selection: Lasso</vt:lpstr>
      <vt:lpstr>Lasso for Rape crime </vt:lpstr>
      <vt:lpstr>Lasso…</vt:lpstr>
      <vt:lpstr>Lasso for others…</vt:lpstr>
      <vt:lpstr>Lasso for others…</vt:lpstr>
      <vt:lpstr>Outline</vt:lpstr>
      <vt:lpstr>J-S and MLE Estimator Discussion</vt:lpstr>
      <vt:lpstr>Comparison Between J-S and MLE</vt:lpstr>
      <vt:lpstr>Comparison Between J-S and MLE</vt:lpstr>
      <vt:lpstr>MSE for Lasso (10-fold Cross Validation)</vt:lpstr>
      <vt:lpstr>MSE for Ridge (10-fold Cross Validation)</vt:lpstr>
      <vt:lpstr>Outline</vt:lpstr>
      <vt:lpstr>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Tsz Cheung LO</cp:lastModifiedBy>
  <cp:revision>219</cp:revision>
  <dcterms:created xsi:type="dcterms:W3CDTF">2017-03-11T03:26:23Z</dcterms:created>
  <dcterms:modified xsi:type="dcterms:W3CDTF">2017-03-13T10:00:05Z</dcterms:modified>
</cp:coreProperties>
</file>