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7" r:id="rId5"/>
    <p:sldId id="259" r:id="rId6"/>
    <p:sldId id="258" r:id="rId7"/>
    <p:sldId id="263" r:id="rId8"/>
    <p:sldId id="265" r:id="rId9"/>
    <p:sldId id="267" r:id="rId10"/>
    <p:sldId id="272" r:id="rId11"/>
    <p:sldId id="273" r:id="rId12"/>
    <p:sldId id="274" r:id="rId13"/>
    <p:sldId id="275" r:id="rId14"/>
    <p:sldId id="276" r:id="rId15"/>
    <p:sldId id="277" r:id="rId16"/>
    <p:sldId id="262" r:id="rId17"/>
    <p:sldId id="279" r:id="rId18"/>
    <p:sldId id="278" r:id="rId19"/>
    <p:sldId id="280" r:id="rId20"/>
    <p:sldId id="281" r:id="rId21"/>
    <p:sldId id="282" r:id="rId22"/>
    <p:sldId id="28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2.xml"/><Relationship Id="rId2" Type="http://schemas.openxmlformats.org/officeDocument/2006/relationships/image" Target="../media/image6.jpe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1616710"/>
          </a:xfrm>
        </p:spPr>
        <p:txBody>
          <a:bodyPr/>
          <a:p>
            <a:r>
              <a:rPr lang="en-US" altLang="zh-CN" sz="5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2025</a:t>
            </a:r>
            <a:r>
              <a:rPr lang="zh-CN" altLang="en-US" sz="5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美国数学建模竞赛培训</a:t>
            </a:r>
            <a:endParaRPr lang="zh-CN" altLang="en-US" sz="5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p:txBody>
      </p:sp>
      <p:sp>
        <p:nvSpPr>
          <p:cNvPr id="3" name="副标题 2"/>
          <p:cNvSpPr>
            <a:spLocks noGrp="1"/>
          </p:cNvSpPr>
          <p:nvPr>
            <p:ph type="subTitle" idx="1"/>
          </p:nvPr>
        </p:nvSpPr>
        <p:spPr/>
        <p:txBody>
          <a:bodyPr/>
          <a:p>
            <a:r>
              <a:rPr lang="zh-CN" altLang="en-US"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华南理工大学数学学院</a:t>
            </a:r>
            <a:endParaRPr lang="zh-CN" altLang="en-US"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a:p>
            <a:r>
              <a:rPr lang="zh-CN" altLang="en-US"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刘深泉教授</a:t>
            </a:r>
            <a:endParaRPr lang="zh-CN" altLang="en-US"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p:txBody>
          <a:bodyPr anchor="ctr" anchorCtr="0"/>
          <a:p>
            <a:r>
              <a:rPr lang="zh-CN" altLang="zh-CN" sz="3600" b="1">
                <a:latin typeface="Times New Roman" panose="02020603050405020304" charset="0"/>
                <a:ea typeface="楷体" panose="02010609060101010101" charset="-122"/>
                <a:cs typeface="Times New Roman" panose="02020603050405020304" charset="0"/>
                <a:sym typeface="+mn-ea"/>
              </a:rPr>
              <a:t>2022 </a:t>
            </a:r>
            <a:r>
              <a:rPr lang="en-US" altLang="zh-CN" sz="3600" b="1">
                <a:latin typeface="Times New Roman" panose="02020603050405020304" charset="0"/>
                <a:ea typeface="楷体" panose="02010609060101010101" charset="-122"/>
                <a:cs typeface="Times New Roman" panose="02020603050405020304" charset="0"/>
                <a:sym typeface="+mn-ea"/>
              </a:rPr>
              <a:t>MCM</a:t>
            </a:r>
            <a:r>
              <a:rPr lang="zh-CN" altLang="zh-CN" sz="3600" b="1">
                <a:latin typeface="Times New Roman" panose="02020603050405020304" charset="0"/>
                <a:ea typeface="楷体" panose="02010609060101010101" charset="-122"/>
                <a:cs typeface="Times New Roman" panose="02020603050405020304" charset="0"/>
                <a:sym typeface="+mn-ea"/>
              </a:rPr>
              <a:t> Problem C：Trading Strategies</a:t>
            </a:r>
            <a:endParaRPr lang="en-US" altLang="zh-CN" sz="3600" b="1">
              <a:solidFill>
                <a:schemeClr val="tx1"/>
              </a:solidFill>
              <a:effectLst>
                <a:outerShdw blurRad="38100" dist="19050" dir="2700000" algn="tl" rotWithShape="0">
                  <a:schemeClr val="dk1">
                    <a:alpha val="40000"/>
                  </a:schemeClr>
                </a:outerShdw>
              </a:effectLst>
            </a:endParaRPr>
          </a:p>
        </p:txBody>
      </p:sp>
      <p:sp>
        <p:nvSpPr>
          <p:cNvPr id="9218" name="文本框 1"/>
          <p:cNvSpPr txBox="1"/>
          <p:nvPr/>
        </p:nvSpPr>
        <p:spPr>
          <a:xfrm>
            <a:off x="1729105" y="1753235"/>
            <a:ext cx="7527925" cy="5316538"/>
          </a:xfrm>
          <a:prstGeom prst="rect">
            <a:avLst/>
          </a:prstGeom>
          <a:noFill/>
          <a:ln w="9525">
            <a:noFill/>
          </a:ln>
        </p:spPr>
        <p:txBody>
          <a:bodyPr wrap="square" anchor="t" anchorCtr="0"/>
          <a:p>
            <a:r>
              <a:rPr lang="zh-CN" altLang="en-US" sz="1200">
                <a:latin typeface="Times New Roman" panose="02020603050405020304" charset="0"/>
                <a:ea typeface="宋体" panose="02010600030101010101" pitchFamily="2" charset="-122"/>
              </a:rPr>
              <a:t>Requirement</a:t>
            </a:r>
            <a:endParaRPr lang="zh-CN" altLang="en-US" sz="1200">
              <a:latin typeface="Times New Roman" panose="02020603050405020304" charset="0"/>
              <a:ea typeface="宋体" panose="02010600030101010101" pitchFamily="2" charset="-122"/>
            </a:endParaRPr>
          </a:p>
          <a:p>
            <a:r>
              <a:rPr lang="zh-CN" altLang="en-US" sz="1200">
                <a:latin typeface="Times New Roman" panose="02020603050405020304" charset="0"/>
                <a:ea typeface="宋体" panose="02010600030101010101" pitchFamily="2" charset="-122"/>
              </a:rPr>
              <a:t>You have been asked by a trader to develop a model that uses only the past stream of daily prices</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to date to determine each day if the trader should buy, hold, or sell their assets in their portfolio.</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You will start with $1000 on 9/11/2016. You will use the five-year trading period, from</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9/11/2016 to 9/10/2021. On each trading day, the trader will have a portfolio consisting of cash,</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gold, and bitcoin [C, G, B] in U.S. dollars, troy ounces, and bitcoins, respectively. The initial</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state is [1000, 0, 0]. The commission for each transaction (purchase or sale) costs α% of the</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mount traded. Assume α g o l d α_{gold}α gold</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  = 1% and α b i t c o i n _{bitcoin}α </a:t>
            </a:r>
            <a:endParaRPr lang="zh-CN" altLang="en-US" sz="1200">
              <a:latin typeface="Times New Roman" panose="02020603050405020304" charset="0"/>
              <a:ea typeface="宋体" panose="02010600030101010101" pitchFamily="2" charset="-122"/>
            </a:endParaRPr>
          </a:p>
          <a:p>
            <a:r>
              <a:rPr lang="zh-CN" altLang="en-US" sz="1200">
                <a:latin typeface="Times New Roman" panose="02020603050405020304" charset="0"/>
                <a:ea typeface="宋体" panose="02010600030101010101" pitchFamily="2" charset="-122"/>
              </a:rPr>
              <a:t>bitcoin</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 = 2%. There is no cost to hold an asset.</a:t>
            </a:r>
            <a:endParaRPr lang="zh-CN" altLang="en-US" sz="1200">
              <a:latin typeface="Times New Roman" panose="02020603050405020304" charset="0"/>
              <a:ea typeface="宋体" panose="02010600030101010101" pitchFamily="2" charset="-122"/>
            </a:endParaRPr>
          </a:p>
          <a:p>
            <a:r>
              <a:rPr lang="zh-CN" altLang="en-US" sz="1200">
                <a:latin typeface="Times New Roman" panose="02020603050405020304" charset="0"/>
                <a:ea typeface="宋体" panose="02010600030101010101" pitchFamily="2" charset="-122"/>
              </a:rPr>
              <a:t>Note that bitcoin can be traded every day, but gold is only traded on days the market is open, as</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reflected in the pricing data files LBMA-GOLD.csv and BCHAIN-MKPRU.csv. Your model</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hould account for this trading schedule.</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To develop your model, you may only use the data in the two spreadsheets provided:</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LBMA-GOLD.csv and BCHAIN-MKPRU.csv.</a:t>
            </a:r>
            <a:endParaRPr lang="zh-CN" altLang="en-US" sz="1200">
              <a:latin typeface="Times New Roman" panose="02020603050405020304" charset="0"/>
              <a:ea typeface="宋体" panose="02010600030101010101" pitchFamily="2" charset="-122"/>
            </a:endParaRPr>
          </a:p>
          <a:p>
            <a:r>
              <a:rPr lang="zh-CN" altLang="en-US" sz="1200">
                <a:latin typeface="Times New Roman" panose="02020603050405020304" charset="0"/>
                <a:ea typeface="宋体" panose="02010600030101010101" pitchFamily="2" charset="-122"/>
              </a:rPr>
              <a:t>Develop a model that gives the best daily trading strategy based only on price data up</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to that day. How much is the initial $1000 investment worth on 9/10/2021 using your</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model and strategy?</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Present evidence that your model provides the best strategy.</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Determine how sensitive the strategy is to transaction costs. How do transaction costs affect the strategy and results?</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Communicate your strategy, model, and results to the trader in a memorandum of at most two pages.</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Your PDF solution of no more than 25 total pages should include:</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ne-page Summary Sheet.</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Table of Contents.</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Your complete solution.</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One- to two-page Memorandum.</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Reference List.</a:t>
            </a:r>
            <a:endParaRPr lang="zh-CN" altLang="en-US" sz="1200">
              <a:latin typeface="Times New Roman" panose="02020603050405020304" charset="0"/>
              <a:ea typeface="宋体" panose="02010600030101010101" pitchFamily="2" charset="-122"/>
            </a:endParaRPr>
          </a:p>
          <a:p>
            <a:r>
              <a:rPr lang="zh-CN" altLang="en-US" sz="1200">
                <a:latin typeface="Times New Roman" panose="02020603050405020304" charset="0"/>
                <a:ea typeface="宋体" panose="02010600030101010101" pitchFamily="2" charset="-122"/>
              </a:rPr>
              <a:t>Note: The MCM has a 25-page limit. All aspects of your submission count toward the 25-page</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imit (Summary Sheet, Table of Contents, Reference List, and any Appendices). You must cite</a:t>
            </a:r>
            <a:r>
              <a:rPr lang="en-US" altLang="zh-CN" sz="1200">
                <a:latin typeface="Times New Roman" panose="02020603050405020304" charset="0"/>
                <a:ea typeface="宋体" panose="02010600030101010101" pitchFamily="2" charset="-122"/>
              </a:rPr>
              <a:t> </a:t>
            </a:r>
            <a:r>
              <a:rPr lang="zh-CN" altLang="en-US" sz="1200">
                <a:latin typeface="Times New Roman" panose="02020603050405020304" charset="0"/>
                <a:ea typeface="宋体" panose="02010600030101010101" pitchFamily="2" charset="-122"/>
              </a:rPr>
              <a:t>the sources for your ideas, images, and any other materials used in your report.</a:t>
            </a:r>
            <a:endParaRPr lang="zh-CN" altLang="en-US" sz="1200">
              <a:latin typeface="Times New Roman" panose="02020603050405020304" charset="0"/>
              <a:ea typeface="宋体" panose="02010600030101010101" pitchFamily="2" charset="-122"/>
            </a:endParaRPr>
          </a:p>
          <a:p>
            <a:endParaRPr lang="zh-CN" altLang="en-US" sz="1000">
              <a:latin typeface="Arial" panose="020B0604020202020204" pitchFamily="34" charset="0"/>
              <a:ea typeface="宋体" panose="02010600030101010101" pitchFamily="2" charset="-122"/>
            </a:endParaRPr>
          </a:p>
          <a:p>
            <a:endParaRPr lang="zh-CN" altLang="en-US" sz="100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xfrm>
            <a:off x="838200" y="365125"/>
            <a:ext cx="10515600" cy="1235075"/>
          </a:xfrm>
        </p:spPr>
        <p:txBody>
          <a:bodyPr anchor="ctr" anchorCtr="0"/>
          <a:p>
            <a:r>
              <a:rPr lang="en-US" altLang="zh-CN" sz="2800" b="1">
                <a:latin typeface="楷体" panose="02010609060101010101" charset="-122"/>
                <a:ea typeface="楷体" panose="02010609060101010101" charset="-122"/>
              </a:rPr>
              <a:t>T</a:t>
            </a:r>
            <a:r>
              <a:rPr lang="zh-CN" altLang="en-US" sz="2800" b="1">
                <a:latin typeface="楷体" panose="02010609060101010101" charset="-122"/>
                <a:ea typeface="楷体" panose="02010609060101010101" charset="-122"/>
              </a:rPr>
              <a:t>he</a:t>
            </a:r>
            <a:r>
              <a:rPr lang="en-US" altLang="zh-CN" sz="2800" b="1">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Price</a:t>
            </a:r>
            <a:r>
              <a:rPr lang="en-US" altLang="zh-CN" sz="2800" b="1">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Prediction</a:t>
            </a:r>
            <a:r>
              <a:rPr lang="en-US" altLang="zh-CN" sz="2800" b="1">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Model：</a:t>
            </a:r>
            <a:r>
              <a:rPr lang="en-US" altLang="zh-CN" sz="2000" b="1">
                <a:latin typeface="楷体" panose="02010609060101010101" charset="-122"/>
                <a:ea typeface="楷体" panose="02010609060101010101" charset="-122"/>
              </a:rPr>
              <a:t>time series forecasting model</a:t>
            </a:r>
            <a:endParaRPr lang="en-US" altLang="zh-CN" sz="2000" b="1">
              <a:latin typeface="楷体" panose="02010609060101010101" charset="-122"/>
              <a:ea typeface="楷体" panose="02010609060101010101" charset="-122"/>
            </a:endParaRPr>
          </a:p>
        </p:txBody>
      </p:sp>
      <p:sp>
        <p:nvSpPr>
          <p:cNvPr id="10242" name="内容占位符 2"/>
          <p:cNvSpPr>
            <a:spLocks noGrp="1"/>
          </p:cNvSpPr>
          <p:nvPr>
            <p:ph idx="1"/>
          </p:nvPr>
        </p:nvSpPr>
        <p:spPr>
          <a:xfrm>
            <a:off x="1621790" y="1600200"/>
            <a:ext cx="8589010" cy="2141855"/>
          </a:xfrm>
        </p:spPr>
        <p:txBody>
          <a:bodyPr anchor="t" anchorCtr="0">
            <a:normAutofit lnSpcReduction="10000"/>
          </a:bodyPr>
          <a:p>
            <a:pPr marL="0" indent="0">
              <a:buNone/>
            </a:pPr>
            <a:r>
              <a:rPr lang="zh-CN" altLang="en-US" sz="2000" b="1">
                <a:latin typeface="楷体" panose="02010609060101010101" charset="-122"/>
                <a:ea typeface="楷体" panose="02010609060101010101" charset="-122"/>
              </a:rPr>
              <a:t>ARIMA</a:t>
            </a:r>
            <a:r>
              <a:rPr lang="en-US" altLang="zh-CN" sz="2000" b="1">
                <a:latin typeface="楷体" panose="02010609060101010101" charset="-122"/>
                <a:ea typeface="楷体" panose="02010609060101010101" charset="-122"/>
              </a:rPr>
              <a:t>:</a:t>
            </a:r>
            <a:r>
              <a:rPr lang="en-US" altLang="zh-CN" sz="2000" b="1">
                <a:latin typeface="楷体" panose="02010609060101010101" charset="-122"/>
                <a:ea typeface="楷体" panose="02010609060101010101" charset="-122"/>
                <a:sym typeface="宋体" panose="02010600030101010101" pitchFamily="2" charset="-122"/>
              </a:rPr>
              <a:t>Autoregressive Integrated Moving Average model</a:t>
            </a:r>
            <a:endParaRPr lang="en-US" altLang="zh-CN" sz="2000" b="1">
              <a:latin typeface="楷体" panose="02010609060101010101" charset="-122"/>
              <a:ea typeface="楷体" panose="02010609060101010101" charset="-122"/>
              <a:sym typeface="宋体" panose="02010600030101010101" pitchFamily="2" charset="-122"/>
            </a:endParaRPr>
          </a:p>
          <a:p>
            <a:pPr marL="0" indent="0">
              <a:buNone/>
            </a:pPr>
            <a:r>
              <a:rPr lang="zh-CN" altLang="en-US" sz="1800" b="1">
                <a:latin typeface="楷体" panose="02010609060101010101" charset="-122"/>
                <a:ea typeface="楷体" panose="02010609060101010101" charset="-122"/>
              </a:rPr>
              <a:t>自回归(AR)模型；</a:t>
            </a:r>
            <a:endParaRPr lang="zh-CN" altLang="en-US" sz="1800" b="1">
              <a:latin typeface="楷体" panose="02010609060101010101" charset="-122"/>
              <a:ea typeface="楷体" panose="02010609060101010101" charset="-122"/>
            </a:endParaRPr>
          </a:p>
          <a:p>
            <a:pPr marL="0" indent="0">
              <a:buNone/>
            </a:pPr>
            <a:r>
              <a:rPr lang="zh-CN" altLang="en-US" sz="1800" b="1">
                <a:latin typeface="楷体" panose="02010609060101010101" charset="-122"/>
                <a:ea typeface="楷体" panose="02010609060101010101" charset="-122"/>
              </a:rPr>
              <a:t>移动平均(MA)模型；</a:t>
            </a:r>
            <a:endParaRPr lang="zh-CN" altLang="en-US" sz="1800" b="1">
              <a:latin typeface="楷体" panose="02010609060101010101" charset="-122"/>
              <a:ea typeface="楷体" panose="02010609060101010101" charset="-122"/>
            </a:endParaRPr>
          </a:p>
          <a:p>
            <a:pPr marL="0" indent="0">
              <a:buNone/>
            </a:pPr>
            <a:r>
              <a:rPr lang="zh-CN" altLang="en-US" sz="1800" b="1">
                <a:latin typeface="楷体" panose="02010609060101010101" charset="-122"/>
                <a:ea typeface="楷体" panose="02010609060101010101" charset="-122"/>
              </a:rPr>
              <a:t>自回归移动平均(ARMA)模型；</a:t>
            </a:r>
            <a:endParaRPr lang="zh-CN" altLang="en-US" sz="1800" b="1">
              <a:latin typeface="楷体" panose="02010609060101010101" charset="-122"/>
              <a:ea typeface="楷体" panose="02010609060101010101" charset="-122"/>
            </a:endParaRPr>
          </a:p>
          <a:p>
            <a:pPr marL="0" indent="0">
              <a:buNone/>
            </a:pPr>
            <a:r>
              <a:rPr lang="zh-CN" altLang="en-US" sz="1800" b="1">
                <a:latin typeface="楷体" panose="02010609060101010101" charset="-122"/>
                <a:ea typeface="楷体" panose="02010609060101010101" charset="-122"/>
              </a:rPr>
              <a:t>自回归整合移动平均模型(ARIMA)；</a:t>
            </a:r>
            <a:endParaRPr lang="zh-CN" altLang="en-US" sz="1800" b="1">
              <a:latin typeface="楷体" panose="02010609060101010101" charset="-122"/>
              <a:ea typeface="楷体" panose="02010609060101010101" charset="-122"/>
            </a:endParaRPr>
          </a:p>
          <a:p>
            <a:pPr marL="0" indent="0">
              <a:buNone/>
            </a:pPr>
            <a:r>
              <a:rPr lang="zh-CN" altLang="en-US" sz="1800" b="1">
                <a:latin typeface="楷体" panose="02010609060101010101" charset="-122"/>
                <a:ea typeface="楷体" panose="02010609060101010101" charset="-122"/>
              </a:rPr>
              <a:t>季节性整合自回归移动平均模型(SARIMA)模型</a:t>
            </a:r>
            <a:r>
              <a:rPr lang="zh-CN" altLang="en-US" sz="2000"/>
              <a:t>。</a:t>
            </a:r>
            <a:endParaRPr lang="zh-CN" altLang="en-US" sz="2000"/>
          </a:p>
        </p:txBody>
      </p:sp>
      <p:pic>
        <p:nvPicPr>
          <p:cNvPr id="10243" name="图片 101"/>
          <p:cNvPicPr/>
          <p:nvPr>
            <p:custDataLst>
              <p:tags r:id="rId1"/>
            </p:custDataLst>
          </p:nvPr>
        </p:nvPicPr>
        <p:blipFill>
          <a:blip r:embed="rId2"/>
          <a:stretch>
            <a:fillRect/>
          </a:stretch>
        </p:blipFill>
        <p:spPr>
          <a:xfrm>
            <a:off x="1931988" y="4221480"/>
            <a:ext cx="3949700" cy="2203450"/>
          </a:xfrm>
          <a:prstGeom prst="rect">
            <a:avLst/>
          </a:prstGeom>
          <a:noFill/>
          <a:ln w="9525">
            <a:noFill/>
          </a:ln>
        </p:spPr>
      </p:pic>
      <p:pic>
        <p:nvPicPr>
          <p:cNvPr id="10244" name="图片 103"/>
          <p:cNvPicPr/>
          <p:nvPr>
            <p:custDataLst>
              <p:tags r:id="rId3"/>
            </p:custDataLst>
          </p:nvPr>
        </p:nvPicPr>
        <p:blipFill>
          <a:blip r:embed="rId4"/>
          <a:stretch>
            <a:fillRect/>
          </a:stretch>
        </p:blipFill>
        <p:spPr>
          <a:xfrm>
            <a:off x="5807075" y="4322128"/>
            <a:ext cx="4752975" cy="18478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xfrm>
            <a:off x="1060450" y="220980"/>
            <a:ext cx="9937115" cy="950595"/>
          </a:xfrm>
        </p:spPr>
        <p:txBody>
          <a:bodyPr anchor="ctr" anchorCtr="0"/>
          <a:p>
            <a:r>
              <a:rPr lang="en-US" altLang="zh-CN" sz="3200">
                <a:latin typeface="Times New Roman" panose="02020603050405020304" charset="0"/>
                <a:ea typeface="楷体" panose="02010609060101010101" charset="-122"/>
              </a:rPr>
              <a:t>Forecasting - Linear Model</a:t>
            </a:r>
            <a:r>
              <a:rPr lang="zh-CN" altLang="en-US" sz="3200">
                <a:latin typeface="Times New Roman" panose="02020603050405020304" charset="0"/>
                <a:ea typeface="楷体" panose="02010609060101010101" charset="-122"/>
              </a:rPr>
              <a:t>：</a:t>
            </a:r>
            <a:r>
              <a:rPr lang="zh-CN" altLang="en-US" sz="2000"/>
              <a:t>Autoregressive Integrated Moving Average</a:t>
            </a:r>
            <a:endParaRPr lang="zh-CN" altLang="en-US" sz="2000">
              <a:latin typeface="楷体" panose="02010609060101010101" charset="-122"/>
              <a:ea typeface="楷体" panose="02010609060101010101" charset="-122"/>
            </a:endParaRPr>
          </a:p>
        </p:txBody>
      </p:sp>
      <p:pic>
        <p:nvPicPr>
          <p:cNvPr id="11266" name="图片 2" descr="无标题"/>
          <p:cNvPicPr>
            <a:picLocks noChangeAspect="1"/>
          </p:cNvPicPr>
          <p:nvPr/>
        </p:nvPicPr>
        <p:blipFill>
          <a:blip r:embed="rId1"/>
          <a:stretch>
            <a:fillRect/>
          </a:stretch>
        </p:blipFill>
        <p:spPr>
          <a:xfrm>
            <a:off x="2348230" y="1372870"/>
            <a:ext cx="6394450" cy="519176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xfrm>
            <a:off x="838200" y="365125"/>
            <a:ext cx="10515600" cy="1099820"/>
          </a:xfrm>
        </p:spPr>
        <p:txBody>
          <a:bodyPr anchor="ctr" anchorCtr="0"/>
          <a:p>
            <a:r>
              <a:rPr lang="en-US" altLang="zh-CN" sz="2000" b="1">
                <a:latin typeface="楷体" panose="02010609060101010101" charset="-122"/>
                <a:ea typeface="楷体" panose="02010609060101010101" charset="-122"/>
                <a:sym typeface="宋体" panose="02010600030101010101" pitchFamily="2" charset="-122"/>
              </a:rPr>
              <a:t>T</a:t>
            </a:r>
            <a:r>
              <a:rPr lang="zh-CN" altLang="en-US" sz="2000" b="1">
                <a:latin typeface="楷体" panose="02010609060101010101" charset="-122"/>
                <a:ea typeface="楷体" panose="02010609060101010101" charset="-122"/>
                <a:sym typeface="宋体" panose="02010600030101010101" pitchFamily="2" charset="-122"/>
              </a:rPr>
              <a:t>he</a:t>
            </a:r>
            <a:r>
              <a:rPr lang="en-US" altLang="zh-CN" sz="2000" b="1">
                <a:latin typeface="楷体" panose="02010609060101010101" charset="-122"/>
                <a:ea typeface="楷体" panose="02010609060101010101" charset="-122"/>
                <a:sym typeface="宋体" panose="02010600030101010101" pitchFamily="2" charset="-122"/>
              </a:rPr>
              <a:t> </a:t>
            </a:r>
            <a:r>
              <a:rPr lang="zh-CN" altLang="en-US" sz="2000" b="1">
                <a:latin typeface="楷体" panose="02010609060101010101" charset="-122"/>
                <a:ea typeface="楷体" panose="02010609060101010101" charset="-122"/>
                <a:sym typeface="宋体" panose="02010600030101010101" pitchFamily="2" charset="-122"/>
              </a:rPr>
              <a:t>Price</a:t>
            </a:r>
            <a:r>
              <a:rPr lang="en-US" altLang="zh-CN" sz="2000" b="1">
                <a:latin typeface="楷体" panose="02010609060101010101" charset="-122"/>
                <a:ea typeface="楷体" panose="02010609060101010101" charset="-122"/>
                <a:sym typeface="宋体" panose="02010600030101010101" pitchFamily="2" charset="-122"/>
              </a:rPr>
              <a:t> </a:t>
            </a:r>
            <a:r>
              <a:rPr lang="zh-CN" altLang="en-US" sz="2000" b="1">
                <a:latin typeface="楷体" panose="02010609060101010101" charset="-122"/>
                <a:ea typeface="楷体" panose="02010609060101010101" charset="-122"/>
                <a:sym typeface="宋体" panose="02010600030101010101" pitchFamily="2" charset="-122"/>
              </a:rPr>
              <a:t>Prediction</a:t>
            </a:r>
            <a:r>
              <a:rPr lang="en-US" altLang="zh-CN" sz="2000" b="1">
                <a:latin typeface="楷体" panose="02010609060101010101" charset="-122"/>
                <a:ea typeface="楷体" panose="02010609060101010101" charset="-122"/>
                <a:sym typeface="宋体" panose="02010600030101010101" pitchFamily="2" charset="-122"/>
              </a:rPr>
              <a:t> </a:t>
            </a:r>
            <a:r>
              <a:rPr lang="zh-CN" altLang="en-US" sz="2000" b="1">
                <a:latin typeface="楷体" panose="02010609060101010101" charset="-122"/>
                <a:ea typeface="楷体" panose="02010609060101010101" charset="-122"/>
                <a:sym typeface="宋体" panose="02010600030101010101" pitchFamily="2" charset="-122"/>
              </a:rPr>
              <a:t>Model：</a:t>
            </a:r>
            <a:r>
              <a:rPr lang="zh-CN" altLang="en-US" sz="2000" b="1">
                <a:latin typeface="楷体" panose="02010609060101010101" charset="-122"/>
                <a:ea typeface="楷体" panose="02010609060101010101" charset="-122"/>
                <a:sym typeface="+mn-ea"/>
              </a:rPr>
              <a:t>LSTM</a:t>
            </a:r>
            <a:r>
              <a:rPr lang="en-US" altLang="zh-CN" sz="2000" b="1">
                <a:latin typeface="楷体" panose="02010609060101010101" charset="-122"/>
                <a:ea typeface="楷体" panose="02010609060101010101" charset="-122"/>
                <a:sym typeface="+mn-ea"/>
              </a:rPr>
              <a:t> - Long short-term memory</a:t>
            </a:r>
            <a:endParaRPr lang="zh-CN" altLang="en-US" sz="2000"/>
          </a:p>
        </p:txBody>
      </p:sp>
      <p:sp>
        <p:nvSpPr>
          <p:cNvPr id="12290" name="内容占位符 2"/>
          <p:cNvSpPr>
            <a:spLocks noGrp="1"/>
          </p:cNvSpPr>
          <p:nvPr>
            <p:ph idx="1"/>
          </p:nvPr>
        </p:nvSpPr>
        <p:spPr>
          <a:xfrm>
            <a:off x="1646555" y="1671638"/>
            <a:ext cx="8229600" cy="2592387"/>
          </a:xfrm>
        </p:spPr>
        <p:txBody>
          <a:bodyPr anchor="t" anchorCtr="0"/>
          <a:p>
            <a:pPr marL="0" indent="0">
              <a:buNone/>
            </a:pPr>
            <a:r>
              <a:rPr lang="zh-CN" altLang="en-US" sz="1800" b="1">
                <a:latin typeface="楷体" panose="02010609060101010101" charset="-122"/>
                <a:ea typeface="楷体" panose="02010609060101010101" charset="-122"/>
              </a:rPr>
              <a:t>LSTM</a:t>
            </a:r>
            <a:r>
              <a:rPr lang="en-US" altLang="zh-CN" sz="1800" b="1">
                <a:latin typeface="楷体" panose="02010609060101010101" charset="-122"/>
                <a:ea typeface="楷体" panose="02010609060101010101" charset="-122"/>
              </a:rPr>
              <a:t> : Long short-term memory</a:t>
            </a:r>
            <a:endParaRPr lang="en-US" altLang="zh-CN" sz="1800" b="1">
              <a:latin typeface="楷体" panose="02010609060101010101" charset="-122"/>
              <a:ea typeface="楷体" panose="02010609060101010101" charset="-122"/>
            </a:endParaRPr>
          </a:p>
          <a:p>
            <a:pPr marL="0" indent="0">
              <a:buNone/>
            </a:pPr>
            <a:r>
              <a:rPr lang="en-US" altLang="zh-CN" sz="1400"/>
              <a:t>A Long short-term memory (LSTM) is a type of Recurrent Neural Network specially designed to prevent the neural network output for a given input from either decaying or exploding as it cycles through the feedback loops. The feedback loops are what allow recurrent networks to be better at pattern recognition than other neural networks. Memory of past input is critical for solving sequence learning tasks and Long short-term memory networks provide better performance compared to other RNN architectures by alleviating what is called the vanishing gradient problem.</a:t>
            </a:r>
            <a:endParaRPr lang="en-US" altLang="zh-CN" sz="1400"/>
          </a:p>
          <a:p>
            <a:pPr marL="0" indent="0">
              <a:buNone/>
            </a:pPr>
            <a:r>
              <a:rPr lang="en-US" altLang="zh-CN" sz="1400"/>
              <a:t>LSTMs due to their ability to learn long term dependencies are applicable to a number of sequence learning problems including language modeling and translation, acoustic modeling of speech, speech synthesis,speech recognition, audio and video data analysis, handwriting recognition and generation, sequence prediction, and protein secondary structure prediction.</a:t>
            </a:r>
            <a:endParaRPr lang="en-US" altLang="zh-CN" sz="1400"/>
          </a:p>
        </p:txBody>
      </p:sp>
      <p:pic>
        <p:nvPicPr>
          <p:cNvPr id="12291" name="图片 106"/>
          <p:cNvPicPr/>
          <p:nvPr/>
        </p:nvPicPr>
        <p:blipFill>
          <a:blip r:embed="rId1"/>
          <a:stretch>
            <a:fillRect/>
          </a:stretch>
        </p:blipFill>
        <p:spPr>
          <a:xfrm>
            <a:off x="2279650" y="4264025"/>
            <a:ext cx="2867025" cy="2014538"/>
          </a:xfrm>
          <a:prstGeom prst="rect">
            <a:avLst/>
          </a:prstGeom>
          <a:noFill/>
          <a:ln w="9525">
            <a:noFill/>
          </a:ln>
        </p:spPr>
      </p:pic>
      <p:pic>
        <p:nvPicPr>
          <p:cNvPr id="12292" name="图片 107"/>
          <p:cNvPicPr/>
          <p:nvPr/>
        </p:nvPicPr>
        <p:blipFill>
          <a:blip r:embed="rId2"/>
          <a:stretch>
            <a:fillRect/>
          </a:stretch>
        </p:blipFill>
        <p:spPr>
          <a:xfrm>
            <a:off x="5808663" y="4100513"/>
            <a:ext cx="3684587" cy="234156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xfrm>
            <a:off x="859155" y="220980"/>
            <a:ext cx="10321925" cy="950595"/>
          </a:xfrm>
        </p:spPr>
        <p:txBody>
          <a:bodyPr anchor="ctr" anchorCtr="0"/>
          <a:p>
            <a:r>
              <a:rPr lang="en-US" altLang="zh-CN" sz="2800">
                <a:latin typeface="楷体" panose="02010609060101010101" charset="-122"/>
                <a:ea typeface="楷体" panose="02010609060101010101" charset="-122"/>
              </a:rPr>
              <a:t>Forecasting NonLinear </a:t>
            </a:r>
            <a:r>
              <a:rPr lang="en-US" altLang="zh-CN" sz="2800">
                <a:latin typeface="楷体" panose="02010609060101010101" charset="-122"/>
                <a:ea typeface="楷体" panose="02010609060101010101" charset="-122"/>
                <a:sym typeface="宋体" panose="02010600030101010101" pitchFamily="2" charset="-122"/>
              </a:rPr>
              <a:t>Model</a:t>
            </a:r>
            <a:r>
              <a:rPr lang="zh-CN" altLang="en-US" sz="2800">
                <a:latin typeface="楷体" panose="02010609060101010101" charset="-122"/>
                <a:ea typeface="楷体" panose="02010609060101010101" charset="-122"/>
                <a:sym typeface="宋体" panose="02010600030101010101" pitchFamily="2" charset="-122"/>
              </a:rPr>
              <a:t>：</a:t>
            </a:r>
            <a:r>
              <a:rPr lang="en-US" altLang="zh-CN" sz="1600">
                <a:latin typeface="楷体" panose="02010609060101010101" charset="-122"/>
                <a:ea typeface="楷体" panose="02010609060101010101" charset="-122"/>
              </a:rPr>
              <a:t>LSTM Neural Network Nonlinear Prediction Model</a:t>
            </a:r>
            <a:endParaRPr lang="en-US" altLang="zh-CN" sz="1600">
              <a:latin typeface="楷体" panose="02010609060101010101" charset="-122"/>
              <a:ea typeface="楷体" panose="02010609060101010101" charset="-122"/>
            </a:endParaRPr>
          </a:p>
        </p:txBody>
      </p:sp>
      <p:pic>
        <p:nvPicPr>
          <p:cNvPr id="13314" name="图片 3" descr="无标题"/>
          <p:cNvPicPr>
            <a:picLocks noChangeAspect="1"/>
          </p:cNvPicPr>
          <p:nvPr/>
        </p:nvPicPr>
        <p:blipFill>
          <a:blip r:embed="rId1"/>
          <a:stretch>
            <a:fillRect/>
          </a:stretch>
        </p:blipFill>
        <p:spPr>
          <a:xfrm>
            <a:off x="1871345" y="1570355"/>
            <a:ext cx="7943850" cy="4554538"/>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2010 MCM A: The Sweet Spot</a:t>
            </a:r>
            <a:endParaRPr lang="en-US" altLang="zh-CN" sz="3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
        <p:nvSpPr>
          <p:cNvPr id="3" name="内容占位符 2"/>
          <p:cNvSpPr>
            <a:spLocks noGrp="1"/>
          </p:cNvSpPr>
          <p:nvPr>
            <p:ph idx="1"/>
          </p:nvPr>
        </p:nvSpPr>
        <p:spPr/>
        <p:txBody>
          <a:bodyPr>
            <a:normAutofit fontScale="70000"/>
          </a:bodyPr>
          <a:p>
            <a:r>
              <a:rPr lang="en-US" altLang="zh-CN"/>
              <a:t>Explain the “sweet spot” on a baseball bat.</a:t>
            </a:r>
            <a:endParaRPr lang="en-US" altLang="zh-CN"/>
          </a:p>
          <a:p>
            <a:r>
              <a:rPr lang="en-US" altLang="zh-CN"/>
              <a:t>Every hitter knows that there is a spot on the fat part of a baseball bat where maximum power is transferred to the ball when hit. Why isn’t this spot at the end of the bat? A simple explanation based on torque might seem to identify the end of the bat as the sweet spot, but this is known to be empirically incorrect. Develop a model that helps explain this empirical finding.</a:t>
            </a:r>
            <a:endParaRPr lang="en-US" altLang="zh-CN"/>
          </a:p>
          <a:p>
            <a:r>
              <a:rPr lang="en-US" altLang="zh-CN"/>
              <a:t>Some players believe that “corking” a bat (hollowing out a cylinder in the head of the bat and filling it with cork or rubber, then replacing a wood cap) enhances the “sweet spot” effect. Augment your model to confirm or deny this effect. Does this explain why Major League Baseball prohibits “corking”?</a:t>
            </a:r>
            <a:endParaRPr lang="en-US" altLang="zh-CN"/>
          </a:p>
          <a:p>
            <a:r>
              <a:rPr lang="en-US" altLang="zh-CN"/>
              <a:t>Does the material out of which the bat is constructed matter? That is, does this model predict different behavior for wood (usually ash) or metal (usually aluminum) bats? Is this why Major League Baseball prohibits metal bats?</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1111250" y="274955"/>
            <a:ext cx="9099550" cy="1242695"/>
          </a:xfrm>
        </p:spPr>
        <p:txBody>
          <a:bodyPr anchor="ctr" anchorCtr="0">
            <a:normAutofit/>
          </a:bodyPr>
          <a:p>
            <a:r>
              <a:rPr lang="en-US" altLang="zh-CN" sz="40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2010 MCM A: The Sweet Spot </a:t>
            </a:r>
            <a:r>
              <a:rPr lang="en-US" altLang="zh-CN" sz="4000" b="1"/>
              <a:t>Model</a:t>
            </a:r>
            <a:endParaRPr lang="en-US" altLang="zh-CN" sz="4000"/>
          </a:p>
        </p:txBody>
      </p:sp>
      <p:pic>
        <p:nvPicPr>
          <p:cNvPr id="18437" name="图片 18436"/>
          <p:cNvPicPr>
            <a:picLocks noChangeAspect="1"/>
          </p:cNvPicPr>
          <p:nvPr/>
        </p:nvPicPr>
        <p:blipFill>
          <a:blip r:embed="rId1"/>
          <a:stretch>
            <a:fillRect/>
          </a:stretch>
        </p:blipFill>
        <p:spPr>
          <a:xfrm>
            <a:off x="6061075" y="2161540"/>
            <a:ext cx="5205730" cy="3430905"/>
          </a:xfrm>
          <a:prstGeom prst="rect">
            <a:avLst/>
          </a:prstGeom>
          <a:noFill/>
          <a:ln w="9525">
            <a:noFill/>
          </a:ln>
        </p:spPr>
      </p:pic>
      <p:pic>
        <p:nvPicPr>
          <p:cNvPr id="13316" name="图片 13315"/>
          <p:cNvPicPr>
            <a:picLocks noChangeAspect="1"/>
          </p:cNvPicPr>
          <p:nvPr/>
        </p:nvPicPr>
        <p:blipFill>
          <a:blip r:embed="rId2"/>
          <a:stretch>
            <a:fillRect/>
          </a:stretch>
        </p:blipFill>
        <p:spPr>
          <a:xfrm>
            <a:off x="178435" y="1987550"/>
            <a:ext cx="5484495" cy="377888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54050" y="365125"/>
            <a:ext cx="10791825" cy="1325880"/>
          </a:xfrm>
        </p:spPr>
        <p:txBody>
          <a:bodyPr>
            <a:normAutofit/>
            <a:scene3d>
              <a:camera prst="orthographicFront"/>
              <a:lightRig rig="threePt" dir="t"/>
            </a:scene3d>
          </a:bodyPr>
          <a:p>
            <a:r>
              <a:rPr lang="en-US" altLang="zh-CN" sz="3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2022 ICM E: Forestry for Carbon Sequestration</a:t>
            </a:r>
            <a:endParaRPr lang="en-US" altLang="zh-CN" sz="3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normAutofit fontScale="55000"/>
          </a:bodyPr>
          <a:p>
            <a:r>
              <a:rPr lang="en-US" altLang="zh-CN">
                <a:latin typeface="Times New Roman" panose="02020603050405020304" charset="0"/>
                <a:cs typeface="Times New Roman" panose="02020603050405020304" charset="0"/>
              </a:rPr>
              <a:t>Background</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Climate change presents a massive threat to life as we know it. To mitigate the effects of climate change, we need to take drastic action to reduce the amount of greenhouse gases in the atmosphere. Simply reducing greenhouse gas emissions is not enough. We need to make efforts to enhance our stocks of carbon dioxide sequestered out of the atmosphere by the biosphere or by mechanical means. This process is called carbon sequestration. The biosphere sequesters carbon dioxide in plants (especially large plants like trees), soils, and water environments. Thus, forests are integral to any climate change mitigation effort.</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Forests sequester carbon dioxide in living plants and in the products created from their trees including furniture, lumber, plywood, paper, and other wood products. These forest products sequester carbon dioxide for their lifespan. Some products have a short lifespan, while others have a lifespan that may exceed that of the trees from which they are produced. The carbon sequestered in some forest products combined with the carbon sequestered because of the regrowth of younger forests has the potential to allow for more carbon sequestration over time when compared to the carbon sequestration benefits of not cutting forests at all.</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At the global level, forest management strategies that include appropriate harvesting can be beneficial for carbon sequestration. However, overharvesting can limit carbon sequestration.Forest managers must find a balance between the value of forest products derived from harvesting and the value of allowing the forest to continue growing and sequestering carbon as living trees. In doing so, they must consider many factors such as age and types of trees,geography, topography, and benefits and lifespan of forest products.</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The concerns of forest managers are not limited to carbon sequestration and forest products. They must make forest management decisions based on the many ways their forest is valued.These may include, but are not limited to, potential carbon sequestration, conservation and biodiversity aspects, recreational uses, and cultural considerations.</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4520" y="365125"/>
            <a:ext cx="10749280" cy="1325880"/>
          </a:xfrm>
        </p:spPr>
        <p:txBody>
          <a:bodyPr>
            <a:normAutofit/>
            <a:scene3d>
              <a:camera prst="orthographicFront"/>
              <a:lightRig rig="threePt" dir="t"/>
            </a:scene3d>
          </a:bodyPr>
          <a:p>
            <a:r>
              <a:rPr lang="en-US" altLang="zh-CN" sz="3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2022 ICM E: Forestry for Carbon Sequestration</a:t>
            </a:r>
            <a:endParaRPr lang="en-US" altLang="zh-CN" sz="3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noAutofit/>
          </a:bodyPr>
          <a:p>
            <a:r>
              <a:rPr lang="en-US" altLang="zh-CN" sz="1300">
                <a:latin typeface="Times New Roman" panose="02020603050405020304" charset="0"/>
                <a:cs typeface="Times New Roman" panose="02020603050405020304" charset="0"/>
              </a:rPr>
              <a:t>Requirements</a:t>
            </a:r>
            <a:endParaRPr lang="en-US" altLang="zh-CN" sz="1300">
              <a:latin typeface="Times New Roman" panose="02020603050405020304" charset="0"/>
              <a:cs typeface="Times New Roman" panose="02020603050405020304" charset="0"/>
            </a:endParaRPr>
          </a:p>
          <a:p>
            <a:r>
              <a:rPr lang="en-US" altLang="zh-CN" sz="1300">
                <a:latin typeface="Times New Roman" panose="02020603050405020304" charset="0"/>
                <a:cs typeface="Times New Roman" panose="02020603050405020304" charset="0"/>
              </a:rPr>
              <a:t>The International Carbon Management (ICM) Collaboration has been formed to develop guidance for forest managers around the world trying to figure out how to utilize and manage their forests. One-size-fits-all guidance is simply not possible as the make-up of forests, climates, populations, interests, and values vary widely around the world.</a:t>
            </a:r>
            <a:endParaRPr lang="en-US" altLang="zh-CN" sz="1300">
              <a:latin typeface="Times New Roman" panose="02020603050405020304" charset="0"/>
              <a:cs typeface="Times New Roman" panose="02020603050405020304" charset="0"/>
            </a:endParaRPr>
          </a:p>
          <a:p>
            <a:r>
              <a:rPr lang="en-US" altLang="zh-CN" sz="1300">
                <a:latin typeface="Times New Roman" panose="02020603050405020304" charset="0"/>
                <a:cs typeface="Times New Roman" panose="02020603050405020304" charset="0"/>
              </a:rPr>
              <a:t>Develop a carbon sequestration model to determine how much carbon dioxide a forest and its products can be expected to sequester over time. Your model should determine what forest management plan is most effective at sequestering carbon dioxide.</a:t>
            </a:r>
            <a:endParaRPr lang="en-US" altLang="zh-CN" sz="1300">
              <a:latin typeface="Times New Roman" panose="02020603050405020304" charset="0"/>
              <a:cs typeface="Times New Roman" panose="02020603050405020304" charset="0"/>
            </a:endParaRPr>
          </a:p>
          <a:p>
            <a:r>
              <a:rPr lang="en-US" altLang="zh-CN" sz="1300">
                <a:latin typeface="Times New Roman" panose="02020603050405020304" charset="0"/>
                <a:cs typeface="Times New Roman" panose="02020603050405020304" charset="0"/>
              </a:rPr>
              <a:t>The forest management plan that is best for carbon sequestration is not necessarily the one that is best for society given the other ways that forests are valued. Develop a </a:t>
            </a:r>
            <a:endParaRPr lang="en-US" altLang="zh-CN" sz="1300">
              <a:latin typeface="Times New Roman" panose="02020603050405020304" charset="0"/>
              <a:cs typeface="Times New Roman" panose="02020603050405020304" charset="0"/>
            </a:endParaRPr>
          </a:p>
          <a:p>
            <a:r>
              <a:rPr lang="en-US" altLang="zh-CN" sz="1300">
                <a:latin typeface="Times New Roman" panose="02020603050405020304" charset="0"/>
                <a:cs typeface="Times New Roman" panose="02020603050405020304" charset="0"/>
              </a:rPr>
              <a:t>decision model to inform forest managers of the best use of a forest. Your model should determine a forest management plan that balances the various ways that forests are </a:t>
            </a:r>
            <a:endParaRPr lang="en-US" altLang="zh-CN" sz="1300">
              <a:latin typeface="Times New Roman" panose="02020603050405020304" charset="0"/>
              <a:cs typeface="Times New Roman" panose="02020603050405020304" charset="0"/>
            </a:endParaRPr>
          </a:p>
          <a:p>
            <a:r>
              <a:rPr lang="en-US" altLang="zh-CN" sz="1300">
                <a:latin typeface="Times New Roman" panose="02020603050405020304" charset="0"/>
                <a:cs typeface="Times New Roman" panose="02020603050405020304" charset="0"/>
              </a:rPr>
              <a:t>valued (including carbon sequestration).</a:t>
            </a:r>
            <a:endParaRPr lang="en-US" altLang="zh-CN" sz="1300">
              <a:latin typeface="Times New Roman" panose="02020603050405020304" charset="0"/>
              <a:cs typeface="Times New Roman" panose="02020603050405020304" charset="0"/>
            </a:endParaRPr>
          </a:p>
          <a:p>
            <a:r>
              <a:rPr lang="en-US" altLang="zh-CN" sz="1300">
                <a:latin typeface="Times New Roman" panose="02020603050405020304" charset="0"/>
                <a:cs typeface="Times New Roman" panose="02020603050405020304" charset="0"/>
              </a:rPr>
              <a:t>To better understand your model, consider some of the following questions, as well as questions of your own: </a:t>
            </a:r>
            <a:endParaRPr lang="en-US" altLang="zh-CN" sz="1300">
              <a:latin typeface="Times New Roman" panose="02020603050405020304" charset="0"/>
              <a:cs typeface="Times New Roman" panose="02020603050405020304" charset="0"/>
            </a:endParaRPr>
          </a:p>
          <a:p>
            <a:pPr marL="0" indent="0">
              <a:buNone/>
            </a:pPr>
            <a:r>
              <a:rPr lang="en-US" altLang="zh-CN" sz="1300">
                <a:latin typeface="Times New Roman" panose="02020603050405020304" charset="0"/>
                <a:cs typeface="Times New Roman" panose="02020603050405020304" charset="0"/>
              </a:rPr>
              <a:t>* What is the spectrum of management plans that your decision model may suggest? </a:t>
            </a:r>
            <a:endParaRPr lang="en-US" altLang="zh-CN" sz="1300">
              <a:latin typeface="Times New Roman" panose="02020603050405020304" charset="0"/>
              <a:cs typeface="Times New Roman" panose="02020603050405020304" charset="0"/>
            </a:endParaRPr>
          </a:p>
          <a:p>
            <a:pPr marL="0" indent="0">
              <a:buNone/>
            </a:pPr>
            <a:r>
              <a:rPr lang="en-US" altLang="zh-CN" sz="1300">
                <a:latin typeface="Times New Roman" panose="02020603050405020304" charset="0"/>
                <a:cs typeface="Times New Roman" panose="02020603050405020304" charset="0"/>
              </a:rPr>
              <a:t>* Are there any conditions which would result in a forest that should be left uncut?</a:t>
            </a:r>
            <a:endParaRPr lang="en-US" altLang="zh-CN" sz="1300">
              <a:latin typeface="Times New Roman" panose="02020603050405020304" charset="0"/>
              <a:cs typeface="Times New Roman" panose="02020603050405020304" charset="0"/>
            </a:endParaRPr>
          </a:p>
          <a:p>
            <a:pPr marL="0" indent="0">
              <a:buNone/>
            </a:pPr>
            <a:r>
              <a:rPr lang="en-US" altLang="zh-CN" sz="1300">
                <a:latin typeface="Times New Roman" panose="02020603050405020304" charset="0"/>
                <a:cs typeface="Times New Roman" panose="02020603050405020304" charset="0"/>
              </a:rPr>
              <a:t>* Are there transition points between management plans that apply to all forests?</a:t>
            </a:r>
            <a:endParaRPr lang="en-US" altLang="zh-CN" sz="1300">
              <a:latin typeface="Times New Roman" panose="02020603050405020304" charset="0"/>
              <a:cs typeface="Times New Roman" panose="02020603050405020304" charset="0"/>
            </a:endParaRPr>
          </a:p>
          <a:p>
            <a:pPr marL="0" indent="0">
              <a:buNone/>
            </a:pPr>
            <a:r>
              <a:rPr lang="en-US" altLang="zh-CN" sz="1300">
                <a:latin typeface="Times New Roman" panose="02020603050405020304" charset="0"/>
                <a:cs typeface="Times New Roman" panose="02020603050405020304" charset="0"/>
              </a:rPr>
              <a:t>* How are characteristics about a specific forest and its location used to determine transition points between management plans?</a:t>
            </a:r>
            <a:endParaRPr lang="en-US" altLang="zh-CN" sz="13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800715" cy="1325880"/>
          </a:xfrm>
        </p:spPr>
        <p:txBody>
          <a:bodyPr>
            <a:normAutofit/>
          </a:bodyPr>
          <a:p>
            <a:r>
              <a:rPr lang="en-US" altLang="zh-CN" sz="3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2022 ICM E: Forestry for Carbon Sequestration</a:t>
            </a:r>
            <a:endParaRPr lang="en-US" altLang="zh-CN" sz="3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noAutofit/>
          </a:bodyPr>
          <a:p>
            <a:r>
              <a:rPr lang="en-US" altLang="zh-CN" sz="1400">
                <a:latin typeface="Times New Roman" panose="02020603050405020304" charset="0"/>
                <a:cs typeface="Times New Roman" panose="02020603050405020304" charset="0"/>
              </a:rPr>
              <a:t>Apply your models to various forests. Identify a forest that your decision model would suggest the inclusion of harvesting in its management plan.</a:t>
            </a:r>
            <a:endParaRPr lang="en-US" altLang="zh-CN" sz="1400">
              <a:latin typeface="Times New Roman" panose="02020603050405020304" charset="0"/>
              <a:cs typeface="Times New Roman" panose="02020603050405020304" charset="0"/>
            </a:endParaRPr>
          </a:p>
          <a:p>
            <a:pPr marL="0" indent="0">
              <a:buNone/>
            </a:pPr>
            <a:r>
              <a:rPr lang="en-US" altLang="zh-CN" sz="1400">
                <a:latin typeface="Times New Roman" panose="02020603050405020304" charset="0"/>
                <a:cs typeface="Times New Roman" panose="02020603050405020304" charset="0"/>
              </a:rPr>
              <a:t>• How much carbon dioxide will this forest and its products sequester over 100 years?</a:t>
            </a:r>
            <a:endParaRPr lang="en-US" altLang="zh-CN" sz="1400">
              <a:latin typeface="Times New Roman" panose="02020603050405020304" charset="0"/>
              <a:cs typeface="Times New Roman" panose="02020603050405020304" charset="0"/>
            </a:endParaRPr>
          </a:p>
          <a:p>
            <a:pPr marL="0" indent="0">
              <a:buNone/>
            </a:pPr>
            <a:r>
              <a:rPr lang="en-US" altLang="zh-CN" sz="1400">
                <a:latin typeface="Times New Roman" panose="02020603050405020304" charset="0"/>
                <a:cs typeface="Times New Roman" panose="02020603050405020304" charset="0"/>
              </a:rPr>
              <a:t>• What forest management plan should be used for this forest? Why is this the best approach? </a:t>
            </a:r>
            <a:endParaRPr lang="en-US" altLang="zh-CN" sz="1400">
              <a:latin typeface="Times New Roman" panose="02020603050405020304" charset="0"/>
              <a:cs typeface="Times New Roman" panose="02020603050405020304" charset="0"/>
            </a:endParaRPr>
          </a:p>
          <a:p>
            <a:pPr marL="0" indent="0">
              <a:buNone/>
            </a:pPr>
            <a:r>
              <a:rPr lang="en-US" altLang="zh-CN" sz="1400">
                <a:latin typeface="Times New Roman" panose="02020603050405020304" charset="0"/>
                <a:cs typeface="Times New Roman" panose="02020603050405020304" charset="0"/>
              </a:rPr>
              <a:t>• Suppose the best management plan includes a time between harvests that is 10 years longer than current practices in the forest. Discuss a strategy for transitioning from the existing timeline to the new timeline in a way that is sensitive to the needs of forest managers and all who use the forest. </a:t>
            </a:r>
            <a:endParaRPr lang="en-US" altLang="zh-CN" sz="1400">
              <a:latin typeface="Times New Roman" panose="02020603050405020304" charset="0"/>
              <a:cs typeface="Times New Roman" panose="02020603050405020304" charset="0"/>
            </a:endParaRPr>
          </a:p>
          <a:p>
            <a:pPr marL="0" indent="0">
              <a:buNone/>
            </a:pPr>
            <a:r>
              <a:rPr lang="en-US" altLang="zh-CN" sz="1400">
                <a:latin typeface="Times New Roman" panose="02020603050405020304" charset="0"/>
                <a:cs typeface="Times New Roman" panose="02020603050405020304" charset="0"/>
              </a:rPr>
              <a:t>• Some people believe we should never cut down any trees and yet you identified a forest that should include harvesting in its management plan. Write a one- to two-page non_x0002_technical newspaper article explaining why your analysis identified including harvesting in the management of this forest rather than it being left untouched. Ultimately, your article should convince the local community that this is the best decision for their forest.</a:t>
            </a:r>
            <a:endParaRPr lang="en-US" altLang="zh-CN" sz="1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目录</a:t>
            </a:r>
            <a:endParaRPr lang="zh-CN" altLang="en-US"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sp>
        <p:nvSpPr>
          <p:cNvPr id="3" name="内容占位符 2"/>
          <p:cNvSpPr>
            <a:spLocks noGrp="1"/>
          </p:cNvSpPr>
          <p:nvPr>
            <p:ph idx="1"/>
          </p:nvPr>
        </p:nvSpPr>
        <p:spPr>
          <a:xfrm>
            <a:off x="838200" y="1825625"/>
            <a:ext cx="5944235" cy="4351655"/>
          </a:xfrm>
        </p:spPr>
        <p:txBody>
          <a:bodyPr/>
          <a:p>
            <a:r>
              <a:rPr lang="zh-CN" altLang="en-US" sz="2000" b="1">
                <a:effectLst>
                  <a:outerShdw blurRad="38100" dist="19050" dir="2700000" algn="tl" rotWithShape="0">
                    <a:schemeClr val="dk1">
                      <a:alpha val="40000"/>
                    </a:schemeClr>
                  </a:outerShdw>
                </a:effectLst>
                <a:latin typeface="Times New Roman" panose="02020603050405020304" charset="0"/>
                <a:ea typeface="楷体" panose="02010609060101010101" charset="-122"/>
                <a:cs typeface="Times New Roman" panose="02020603050405020304" charset="0"/>
                <a:sym typeface="+mn-ea"/>
              </a:rPr>
              <a:t>美国大学生数学建模竞赛题目浏览</a:t>
            </a:r>
            <a:endParaRPr lang="zh-CN" altLang="en-US" sz="2000" b="1">
              <a:effectLst>
                <a:outerShdw blurRad="38100" dist="19050" dir="2700000" algn="tl" rotWithShape="0">
                  <a:schemeClr val="dk1">
                    <a:alpha val="40000"/>
                  </a:schemeClr>
                </a:outerShdw>
              </a:effectLst>
              <a:latin typeface="Times New Roman" panose="02020603050405020304" charset="0"/>
              <a:ea typeface="楷体" panose="02010609060101010101" charset="-122"/>
              <a:cs typeface="Times New Roman" panose="02020603050405020304" charset="0"/>
              <a:sym typeface="+mn-ea"/>
            </a:endParaRPr>
          </a:p>
          <a:p>
            <a:r>
              <a:rPr lang="zh-CN" altLang="en-US" sz="2000" b="1">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sym typeface="+mn-ea"/>
              </a:rPr>
              <a:t>2020 </a:t>
            </a:r>
            <a:r>
              <a:rPr lang="en-US" altLang="zh-CN" sz="2000" b="1">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sym typeface="+mn-ea"/>
              </a:rPr>
              <a:t>ICM </a:t>
            </a:r>
            <a:r>
              <a:rPr lang="zh-CN" altLang="en-US" sz="2000" b="1">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sym typeface="+mn-ea"/>
              </a:rPr>
              <a:t>Problem D：Teaming Strategies</a:t>
            </a:r>
            <a:endParaRPr lang="zh-CN" altLang="en-US" sz="2000" b="1">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sym typeface="+mn-ea"/>
            </a:endParaRPr>
          </a:p>
          <a:p>
            <a:r>
              <a:rPr lang="zh-CN" altLang="en-US" sz="2000" b="1">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sym typeface="+mn-ea"/>
              </a:rPr>
              <a:t>2022 MCM Problem C：Trading Strategies</a:t>
            </a:r>
            <a:endParaRPr lang="zh-CN" altLang="en-US" sz="2000" b="1">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sym typeface="+mn-ea"/>
            </a:endParaRPr>
          </a:p>
          <a:p>
            <a:r>
              <a:rPr lang="en-US" altLang="zh-CN" sz="20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2010 MCM </a:t>
            </a:r>
            <a:r>
              <a:rPr lang="zh-CN" altLang="en-US" sz="2000" b="1">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sym typeface="+mn-ea"/>
              </a:rPr>
              <a:t>Problem</a:t>
            </a:r>
            <a:r>
              <a:rPr lang="en-US" altLang="zh-CN" sz="2000" b="1">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sym typeface="+mn-ea"/>
              </a:rPr>
              <a:t> </a:t>
            </a:r>
            <a:r>
              <a:rPr lang="en-US" altLang="zh-CN" sz="20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 The Sweet Spot</a:t>
            </a:r>
            <a:endParaRPr lang="en-US" altLang="zh-CN" sz="20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en-US" altLang="zh-CN" sz="20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2022 ICME: Forestry for Carbon Sequestration</a:t>
            </a:r>
            <a:endParaRPr lang="en-US" altLang="zh-CN" sz="20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en-US" altLang="zh-CN" sz="20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2025 Summary: MCM and ICM </a:t>
            </a:r>
            <a:endParaRPr lang="en-US" altLang="zh-CN"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zh-CN" altLang="en-US" b="1">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sym typeface="+mn-ea"/>
            </a:endParaRPr>
          </a:p>
          <a:p>
            <a:endParaRPr lang="zh-CN" altLang="en-US" b="1">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endParaRPr>
          </a:p>
        </p:txBody>
      </p:sp>
      <p:pic>
        <p:nvPicPr>
          <p:cNvPr id="5" name="图片 4" descr="2025_MCM-ICM_Flyer-LG"/>
          <p:cNvPicPr>
            <a:picLocks noChangeAspect="1"/>
          </p:cNvPicPr>
          <p:nvPr/>
        </p:nvPicPr>
        <p:blipFill>
          <a:blip r:embed="rId1"/>
          <a:stretch>
            <a:fillRect/>
          </a:stretch>
        </p:blipFill>
        <p:spPr>
          <a:xfrm>
            <a:off x="7623810" y="1410970"/>
            <a:ext cx="3251200" cy="42037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11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modeling of </a:t>
            </a:r>
            <a:r>
              <a:rPr lang="en-US" altLang="zh-CN" sz="311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Forestry for Carbon Sequestration</a:t>
            </a:r>
            <a:endParaRPr lang="en-US" altLang="zh-CN" sz="311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1"/>
          <a:stretch>
            <a:fillRect/>
          </a:stretch>
        </p:blipFill>
        <p:spPr>
          <a:xfrm>
            <a:off x="6096635" y="2296795"/>
            <a:ext cx="4536440" cy="3027680"/>
          </a:xfrm>
          <a:prstGeom prst="rect">
            <a:avLst/>
          </a:prstGeom>
        </p:spPr>
      </p:pic>
      <p:pic>
        <p:nvPicPr>
          <p:cNvPr id="5" name="图片 4"/>
          <p:cNvPicPr>
            <a:picLocks noChangeAspect="1"/>
          </p:cNvPicPr>
          <p:nvPr/>
        </p:nvPicPr>
        <p:blipFill>
          <a:blip r:embed="rId2"/>
          <a:stretch>
            <a:fillRect/>
          </a:stretch>
        </p:blipFill>
        <p:spPr>
          <a:xfrm>
            <a:off x="1256665" y="2296795"/>
            <a:ext cx="4449445" cy="28924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MCM and ICM Summary</a:t>
            </a:r>
            <a:endParaRPr lang="zh-CN" altLang="en-US"/>
          </a:p>
        </p:txBody>
      </p:sp>
      <p:sp>
        <p:nvSpPr>
          <p:cNvPr id="3" name="内容占位符 2"/>
          <p:cNvSpPr>
            <a:spLocks noGrp="1"/>
          </p:cNvSpPr>
          <p:nvPr>
            <p:ph idx="1"/>
          </p:nvPr>
        </p:nvSpPr>
        <p:spPr>
          <a:xfrm>
            <a:off x="838200" y="1825625"/>
            <a:ext cx="6731635" cy="4351655"/>
          </a:xfrm>
        </p:spPr>
        <p:txBody>
          <a:bodyPr>
            <a:normAutofit fontScale="75000"/>
          </a:bodyPr>
          <a:p>
            <a:r>
              <a:rPr lang="en-US" altLang="zh-CN" b="1">
                <a:latin typeface="楷体" panose="02010609060101010101" charset="-122"/>
                <a:ea typeface="楷体" panose="02010609060101010101" charset="-122"/>
                <a:cs typeface="楷体" panose="02010609060101010101" charset="-122"/>
              </a:rPr>
              <a:t>‌MCM:The Mathematical Contest in Modeling‌</a:t>
            </a:r>
            <a:endParaRPr lang="zh-CN" altLang="en-US" b="1">
              <a:latin typeface="楷体" panose="02010609060101010101" charset="-122"/>
              <a:ea typeface="楷体" panose="02010609060101010101" charset="-122"/>
              <a:cs typeface="楷体" panose="02010609060101010101" charset="-122"/>
            </a:endParaRPr>
          </a:p>
          <a:p>
            <a:r>
              <a:rPr lang="en-US" altLang="zh-CN" b="1">
                <a:latin typeface="楷体" panose="02010609060101010101" charset="-122"/>
                <a:ea typeface="楷体" panose="02010609060101010101" charset="-122"/>
                <a:cs typeface="楷体" panose="02010609060101010101" charset="-122"/>
              </a:rPr>
              <a:t>‌Problem A‌</a:t>
            </a:r>
            <a:r>
              <a:rPr lang="zh-CN" altLang="en-US" b="1">
                <a:latin typeface="楷体" panose="02010609060101010101" charset="-122"/>
                <a:ea typeface="楷体" panose="02010609060101010101" charset="-122"/>
                <a:cs typeface="楷体" panose="02010609060101010101" charset="-122"/>
              </a:rPr>
              <a:t>：连续型建模问题</a:t>
            </a:r>
            <a:endParaRPr lang="zh-CN" altLang="en-US" b="1">
              <a:latin typeface="楷体" panose="02010609060101010101" charset="-122"/>
              <a:ea typeface="楷体" panose="02010609060101010101" charset="-122"/>
              <a:cs typeface="楷体" panose="02010609060101010101" charset="-122"/>
            </a:endParaRPr>
          </a:p>
          <a:p>
            <a:r>
              <a:rPr lang="en-US" altLang="zh-CN" b="1">
                <a:latin typeface="楷体" panose="02010609060101010101" charset="-122"/>
                <a:ea typeface="楷体" panose="02010609060101010101" charset="-122"/>
                <a:cs typeface="楷体" panose="02010609060101010101" charset="-122"/>
              </a:rPr>
              <a:t>‌Problem B‌</a:t>
            </a:r>
            <a:r>
              <a:rPr lang="zh-CN" altLang="en-US" b="1">
                <a:latin typeface="楷体" panose="02010609060101010101" charset="-122"/>
                <a:ea typeface="楷体" panose="02010609060101010101" charset="-122"/>
                <a:cs typeface="楷体" panose="02010609060101010101" charset="-122"/>
              </a:rPr>
              <a:t>：离散型建模问题</a:t>
            </a:r>
            <a:endParaRPr lang="zh-CN" altLang="en-US" b="1">
              <a:latin typeface="楷体" panose="02010609060101010101" charset="-122"/>
              <a:ea typeface="楷体" panose="02010609060101010101" charset="-122"/>
              <a:cs typeface="楷体" panose="02010609060101010101" charset="-122"/>
            </a:endParaRPr>
          </a:p>
          <a:p>
            <a:r>
              <a:rPr lang="en-US" altLang="zh-CN" b="1">
                <a:latin typeface="楷体" panose="02010609060101010101" charset="-122"/>
                <a:ea typeface="楷体" panose="02010609060101010101" charset="-122"/>
                <a:cs typeface="楷体" panose="02010609060101010101" charset="-122"/>
              </a:rPr>
              <a:t>‌Problem C‌</a:t>
            </a:r>
            <a:r>
              <a:rPr lang="zh-CN" altLang="en-US" b="1">
                <a:latin typeface="楷体" panose="02010609060101010101" charset="-122"/>
                <a:ea typeface="楷体" panose="02010609060101010101" charset="-122"/>
                <a:cs typeface="楷体" panose="02010609060101010101" charset="-122"/>
              </a:rPr>
              <a:t>：数据处理型建模问题</a:t>
            </a:r>
            <a:r>
              <a:rPr lang="en-US" altLang="zh-CN"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a:p>
            <a:r>
              <a:rPr lang="en-US" altLang="zh-CN" b="1">
                <a:latin typeface="楷体" panose="02010609060101010101" charset="-122"/>
                <a:ea typeface="楷体" panose="02010609060101010101" charset="-122"/>
                <a:cs typeface="楷体" panose="02010609060101010101" charset="-122"/>
                <a:sym typeface="+mn-ea"/>
              </a:rPr>
              <a:t>‌ICM:The Interdisciplinary Contest in Modeling</a:t>
            </a:r>
            <a:endParaRPr lang="en-US" altLang="zh-CN" b="1">
              <a:latin typeface="楷体" panose="02010609060101010101" charset="-122"/>
              <a:ea typeface="楷体" panose="02010609060101010101" charset="-122"/>
              <a:cs typeface="楷体" panose="02010609060101010101" charset="-122"/>
            </a:endParaRPr>
          </a:p>
          <a:p>
            <a:r>
              <a:rPr lang="en-US" altLang="zh-CN" b="1">
                <a:latin typeface="楷体" panose="02010609060101010101" charset="-122"/>
                <a:ea typeface="楷体" panose="02010609060101010101" charset="-122"/>
                <a:cs typeface="楷体" panose="02010609060101010101" charset="-122"/>
              </a:rPr>
              <a:t>‌Problem D‌</a:t>
            </a:r>
            <a:r>
              <a:rPr lang="zh-CN" altLang="en-US" b="1">
                <a:latin typeface="楷体" panose="02010609060101010101" charset="-122"/>
                <a:ea typeface="楷体" panose="02010609060101010101" charset="-122"/>
                <a:cs typeface="楷体" panose="02010609060101010101" charset="-122"/>
              </a:rPr>
              <a:t>：运筹学或网络科学问题</a:t>
            </a:r>
            <a:endParaRPr lang="zh-CN" altLang="en-US" b="1">
              <a:latin typeface="楷体" panose="02010609060101010101" charset="-122"/>
              <a:ea typeface="楷体" panose="02010609060101010101" charset="-122"/>
              <a:cs typeface="楷体" panose="02010609060101010101" charset="-122"/>
            </a:endParaRPr>
          </a:p>
          <a:p>
            <a:r>
              <a:rPr lang="en-US" altLang="zh-CN" b="1">
                <a:latin typeface="楷体" panose="02010609060101010101" charset="-122"/>
                <a:ea typeface="楷体" panose="02010609060101010101" charset="-122"/>
                <a:cs typeface="楷体" panose="02010609060101010101" charset="-122"/>
              </a:rPr>
              <a:t>‌Problem E‌</a:t>
            </a:r>
            <a:r>
              <a:rPr lang="zh-CN" altLang="en-US" b="1">
                <a:latin typeface="楷体" panose="02010609060101010101" charset="-122"/>
                <a:ea typeface="楷体" panose="02010609060101010101" charset="-122"/>
                <a:cs typeface="楷体" panose="02010609060101010101" charset="-122"/>
              </a:rPr>
              <a:t>：环境科学类问题</a:t>
            </a:r>
            <a:endParaRPr lang="zh-CN" altLang="en-US" b="1">
              <a:latin typeface="楷体" panose="02010609060101010101" charset="-122"/>
              <a:ea typeface="楷体" panose="02010609060101010101" charset="-122"/>
              <a:cs typeface="楷体" panose="02010609060101010101" charset="-122"/>
            </a:endParaRPr>
          </a:p>
          <a:p>
            <a:r>
              <a:rPr lang="en-US" altLang="zh-CN" b="1">
                <a:latin typeface="楷体" panose="02010609060101010101" charset="-122"/>
                <a:ea typeface="楷体" panose="02010609060101010101" charset="-122"/>
                <a:cs typeface="楷体" panose="02010609060101010101" charset="-122"/>
              </a:rPr>
              <a:t>‌Problem F‌</a:t>
            </a:r>
            <a:r>
              <a:rPr lang="zh-CN" altLang="en-US" b="1">
                <a:latin typeface="楷体" panose="02010609060101010101" charset="-122"/>
                <a:ea typeface="楷体" panose="02010609060101010101" charset="-122"/>
                <a:cs typeface="楷体" panose="02010609060101010101" charset="-122"/>
              </a:rPr>
              <a:t>：政策类问题</a:t>
            </a:r>
            <a:r>
              <a:rPr lang="en-US" altLang="zh-CN"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a:p>
            <a:r>
              <a:rPr lang="en-US" b="1">
                <a:latin typeface="楷体" panose="02010609060101010101" charset="-122"/>
                <a:ea typeface="楷体" panose="02010609060101010101" charset="-122"/>
                <a:cs typeface="楷体" panose="02010609060101010101" charset="-122"/>
              </a:rPr>
              <a:t>Reading and </a:t>
            </a:r>
            <a:r>
              <a:rPr lang="en-US" altLang="zh-CN" b="1">
                <a:latin typeface="楷体" panose="02010609060101010101" charset="-122"/>
                <a:ea typeface="楷体" panose="02010609060101010101" charset="-122"/>
                <a:cs typeface="楷体" panose="02010609060101010101" charset="-122"/>
              </a:rPr>
              <a:t>Practice the MCM-ICM Model</a:t>
            </a:r>
            <a:endParaRPr lang="en-US" altLang="zh-CN" b="1">
              <a:latin typeface="楷体" panose="02010609060101010101" charset="-122"/>
              <a:ea typeface="楷体" panose="02010609060101010101" charset="-122"/>
              <a:cs typeface="楷体" panose="02010609060101010101" charset="-122"/>
            </a:endParaRPr>
          </a:p>
          <a:p>
            <a:endParaRPr lang="en-US" altLang="zh-CN" b="1">
              <a:latin typeface="楷体" panose="02010609060101010101" charset="-122"/>
              <a:ea typeface="楷体" panose="02010609060101010101" charset="-122"/>
              <a:cs typeface="楷体" panose="02010609060101010101" charset="-122"/>
            </a:endParaRPr>
          </a:p>
        </p:txBody>
      </p:sp>
      <p:pic>
        <p:nvPicPr>
          <p:cNvPr id="4" name="图片 3"/>
          <p:cNvPicPr/>
          <p:nvPr/>
        </p:nvPicPr>
        <p:blipFill>
          <a:blip r:embed="rId1"/>
          <a:stretch>
            <a:fillRect/>
          </a:stretch>
        </p:blipFill>
        <p:spPr>
          <a:xfrm>
            <a:off x="8297545" y="2436495"/>
            <a:ext cx="2313305" cy="30105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scene3d>
              <a:camera prst="orthographicFront"/>
              <a:lightRig rig="threePt" dir="t"/>
            </a:scene3d>
          </a:bodyPr>
          <a:p>
            <a:r>
              <a:rPr lang="en-US" altLang="zh-CN" sz="4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2022 MCM/ICM</a:t>
            </a:r>
            <a:r>
              <a:rPr lang="zh-CN" altLang="en-US" sz="4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美国大学生数学建模竞赛</a:t>
            </a:r>
            <a:endParaRPr lang="zh-CN" altLang="en-US" sz="4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normAutofit/>
          </a:bodyPr>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A</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题：自行车骑手功率分配建模</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Power Profile of a Cyclist</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B</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题：水与水电共享</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Water and Hydroelectric Power Sharing</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C</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题：交易策略</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Trading Strategies</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D</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题：数据分析系统成熟度评估</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Data Paralysis? Use Our Analysis!</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E</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题：林业的碳封存</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Forestry for Carbon Sequestration</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F</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题：国际公平及小行星采矿政策研究</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All for One and One (Space) for All!</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4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2023 MCM/ICM</a:t>
            </a:r>
            <a:r>
              <a:rPr lang="zh-CN" altLang="en-US" sz="4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美国大学生数学建模竞赛</a:t>
            </a:r>
            <a:endParaRPr lang="zh-CN" altLang="en-US" sz="4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normAutofit/>
          </a:bodyPr>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A</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题：饱经旱灾的植物群落</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Drought-Stricken Plant Communities</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B</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题：重新构想马赛马拉</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Reimagining Maasai Mara</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C</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题：预测</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Wordle</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结果</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Predicting Wordle Results</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D</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题：优先考虑联合国可持续发展目标</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Prioritizing the UN Sustainability Goals</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E</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题：光污染</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Light Pollution</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F</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题：绿色国内生产总值</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Green GDP</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scene3d>
              <a:camera prst="orthographicFront"/>
              <a:lightRig rig="threePt" dir="t"/>
            </a:scene3d>
          </a:bodyPr>
          <a:p>
            <a:r>
              <a:rPr lang="en-US" altLang="zh-CN" sz="4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2024 MCM/ICM</a:t>
            </a:r>
            <a:r>
              <a:rPr lang="zh-CN" altLang="en-US" sz="4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美国大学生数学建模竞赛</a:t>
            </a:r>
            <a:endParaRPr lang="zh-CN" altLang="en-US" sz="4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normAutofit/>
          </a:bodyPr>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A</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题：资源可用性和性别比例</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Resource Availability and Sex Ratios</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B</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题：寻找潜水器</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Searching for Submersibles</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C</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题：网球运动中的动力</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Momentum in Tennis</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D</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题：五大湖水资源问题</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Great Lakes Water Problem</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E</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题：财产保险的可持续性</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Sustainability of Property Insurance</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F</a:t>
            </a:r>
            <a:r>
              <a:rPr lang="zh-CN" altLang="en-US"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题：较少非法野生动物的贸易</a:t>
            </a:r>
            <a:r>
              <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Reducing Illegal Wildlife Trade</a:t>
            </a:r>
            <a:endParaRPr lang="en-US" altLang="zh-CN" sz="20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title"/>
          </p:nvPr>
        </p:nvSpPr>
        <p:spPr/>
        <p:txBody>
          <a:bodyPr anchor="ctr" anchorCtr="0">
            <a:scene3d>
              <a:camera prst="orthographicFront"/>
              <a:lightRig rig="threePt" dir="t"/>
            </a:scene3d>
          </a:bodyPr>
          <a:p>
            <a:pPr marL="0" marR="0" indent="0" algn="ctr" defTabSz="914400" rtl="0" eaLnBrk="1" fontAlgn="base" latinLnBrk="0" hangingPunct="1">
              <a:lnSpc>
                <a:spcPct val="100000"/>
              </a:lnSpc>
              <a:spcBef>
                <a:spcPct val="0"/>
              </a:spcBef>
              <a:spcAft>
                <a:spcPct val="0"/>
              </a:spcAft>
              <a:buClrTx/>
              <a:buSzTx/>
              <a:buFontTx/>
              <a:buNone/>
            </a:pPr>
            <a:r>
              <a:rPr kumimoji="0" lang="zh-CN" altLang="en-US" sz="3600" b="1" i="0" u="none" strike="noStrike" kern="1200" cap="none" spc="0" normalizeH="0" baseline="0" noProof="1">
                <a:solidFill>
                  <a:schemeClr val="tx1"/>
                </a:solidFill>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rPr>
              <a:t>2020 </a:t>
            </a:r>
            <a:r>
              <a:rPr kumimoji="0" lang="en-US" altLang="zh-CN" sz="3600" b="1" i="0" u="none" strike="noStrike" kern="1200" cap="none" spc="0" normalizeH="0" baseline="0" noProof="1">
                <a:solidFill>
                  <a:schemeClr val="tx1"/>
                </a:solidFill>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rPr>
              <a:t>ICM </a:t>
            </a:r>
            <a:r>
              <a:rPr kumimoji="0" lang="zh-CN" altLang="en-US" sz="3600" b="1" i="0" u="none" strike="noStrike" kern="1200" cap="none" spc="0" normalizeH="0" baseline="0" noProof="1">
                <a:solidFill>
                  <a:schemeClr val="tx1"/>
                </a:solidFill>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rPr>
              <a:t>Problem D：Teaming Strategies </a:t>
            </a:r>
            <a:endParaRPr kumimoji="0" lang="zh-CN" altLang="en-US" sz="3600" b="1" i="0" u="none" strike="noStrike" kern="1200" cap="none" spc="0" normalizeH="0" baseline="0" noProof="1">
              <a:solidFill>
                <a:schemeClr val="tx1"/>
              </a:solidFill>
              <a:effectLst>
                <a:outerShdw blurRad="38100" dist="19050" dir="2700000" algn="tl" rotWithShape="0">
                  <a:schemeClr val="dk1">
                    <a:alpha val="40000"/>
                  </a:schemeClr>
                </a:outerShdw>
              </a:effectLst>
              <a:latin typeface="Times New Roman" panose="02020603050405020304" charset="0"/>
              <a:ea typeface="+mj-ea"/>
              <a:cs typeface="Times New Roman" panose="02020603050405020304" charset="0"/>
            </a:endParaRPr>
          </a:p>
        </p:txBody>
      </p:sp>
      <p:sp>
        <p:nvSpPr>
          <p:cNvPr id="4098" name="内容占位符 2"/>
          <p:cNvSpPr>
            <a:spLocks noGrp="1"/>
          </p:cNvSpPr>
          <p:nvPr>
            <p:ph idx="1"/>
          </p:nvPr>
        </p:nvSpPr>
        <p:spPr>
          <a:xfrm>
            <a:off x="2868295" y="1886585"/>
            <a:ext cx="7292340" cy="4525645"/>
          </a:xfrm>
        </p:spPr>
        <p:txBody>
          <a:bodyPr anchor="t" anchorCtr="0">
            <a:normAutofit lnSpcReduction="10000"/>
          </a:bodyPr>
          <a:p>
            <a:pPr marL="0" indent="0">
              <a:buNone/>
            </a:pPr>
            <a:r>
              <a:rPr lang="zh-CN" altLang="en-US" sz="1600"/>
              <a:t>As societies become more interconnected, the set of challenges they face have become increasingly complex. We rely on interdisciplinary teams of people with diverse expertise and varied perspectives to address many of the most challenging problems. Our conceptual understanding of team success has advanced significantly over the past 50+ years allowing for better scientific, creative, or physical teams to address these complex issues. Researchers have reported on best strategies for assembling teams, optimal interactions among teammates, and ideal leadership styles. Strong teams across all sectors and domains are able to perform complex tasks unattainable through either individual efforts or a sequence of additive contributions of teammates. </a:t>
            </a:r>
            <a:endParaRPr lang="zh-CN" altLang="en-US" sz="1600"/>
          </a:p>
          <a:p>
            <a:pPr marL="0" indent="0">
              <a:buNone/>
            </a:pPr>
            <a:r>
              <a:rPr lang="zh-CN" altLang="en-US" sz="1600"/>
              <a:t>One of the most informative settings to explore team processes is in competitive team sports. Team sports must conform to strict rules that may include, but are not limited to, the number of players, their roles, allowable contact between players, their location and movement, points earned, and consequences of violations. Team success is much more than the sum of the abilities of individual players. Rather, it is based on many other factors that involve how well the teammates play together. Such factors may include whether the team has a diversity of skills (one person may be fast, while another is precise), how well the team balances between individual versus collective performance (star players may help leverage the skills of all their teammates), and the team’s ability to effectively coordinate over time (as one player steals the ball from an opponent, another player is poised for offense).</a:t>
            </a:r>
            <a:endParaRPr lang="zh-CN" altLang="en-US" sz="1600"/>
          </a:p>
        </p:txBody>
      </p:sp>
      <p:sp>
        <p:nvSpPr>
          <p:cNvPr id="2" name="文本框 1"/>
          <p:cNvSpPr txBox="1"/>
          <p:nvPr/>
        </p:nvSpPr>
        <p:spPr>
          <a:xfrm>
            <a:off x="694690" y="2060575"/>
            <a:ext cx="1943100" cy="1532255"/>
          </a:xfrm>
          <a:prstGeom prst="rect">
            <a:avLst/>
          </a:prstGeom>
          <a:noFill/>
        </p:spPr>
        <p:txBody>
          <a:bodyPr wrap="square" rtlCol="0" anchor="t">
            <a:noAutofit/>
          </a:bodyPr>
          <a:p>
            <a:r>
              <a:rPr lang="zh-CN" altLang="en-US" sz="1200">
                <a:sym typeface="+mn-ea"/>
              </a:rPr>
              <a:t>This data set was processed from a much larger dataset covering nearly 2000 matches </a:t>
            </a:r>
            <a:br>
              <a:rPr lang="zh-CN" altLang="en-US" sz="1200">
                <a:sym typeface="+mn-ea"/>
              </a:rPr>
            </a:br>
            <a:r>
              <a:rPr lang="zh-CN" altLang="en-US" sz="1200">
                <a:sym typeface="+mn-ea"/>
              </a:rPr>
              <a:t>from five European national soccer competitions, as well as the 2018 World Cup</a:t>
            </a:r>
            <a:endParaRPr lang="zh-CN" altLang="en-US" sz="12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xfrm>
            <a:off x="838200" y="365125"/>
            <a:ext cx="10515600" cy="523875"/>
          </a:xfrm>
        </p:spPr>
        <p:txBody>
          <a:bodyPr anchor="ctr" anchorCtr="0"/>
          <a:p>
            <a:r>
              <a:rPr lang="zh-CN" altLang="en-US" sz="1400"/>
              <a:t>To respond to the Huskie coach’s requests, your team from ICM should use the provided data to address the following: </a:t>
            </a:r>
            <a:endParaRPr lang="zh-CN" altLang="en-US" sz="1400"/>
          </a:p>
        </p:txBody>
      </p:sp>
      <p:sp>
        <p:nvSpPr>
          <p:cNvPr id="6146" name="内容占位符 2"/>
          <p:cNvSpPr>
            <a:spLocks noGrp="1"/>
          </p:cNvSpPr>
          <p:nvPr>
            <p:ph idx="1"/>
          </p:nvPr>
        </p:nvSpPr>
        <p:spPr>
          <a:xfrm>
            <a:off x="838200" y="1207135"/>
            <a:ext cx="10515600" cy="4970145"/>
          </a:xfrm>
        </p:spPr>
        <p:txBody>
          <a:bodyPr anchor="t" anchorCtr="0">
            <a:normAutofit fontScale="70000"/>
          </a:bodyPr>
          <a:p>
            <a:pPr marL="0" indent="0">
              <a:buNone/>
            </a:pPr>
            <a:r>
              <a:rPr lang="zh-CN" altLang="en-US" sz="1800">
                <a:sym typeface="+mn-ea"/>
              </a:rPr>
              <a:t>In light of your modeling skills, the coach of the Huskies, your home soccer (known in Europe and other places as football) team, has asked your company, Intrepid Champion Modeling (ICM), to help understand the team’s dynamics. In particular, the coach has asked you to explore how the complex interactions among the players on the field impacts their success. The goal is not only to examine the interactions that lead directly to a score, but to explore team dynamics throughout the game and over the entire season, to help identify specific strategies that can improve teamwork next season. The coach has asked ICM to quantify and formalize the structural and dynamical features that have been successful (and unsuccessful) for the team. </a:t>
            </a:r>
            <a:endParaRPr lang="zh-CN" altLang="en-US" sz="1800"/>
          </a:p>
          <a:p>
            <a:pPr marL="0" indent="0">
              <a:buNone/>
            </a:pPr>
            <a:r>
              <a:rPr lang="zh-CN" altLang="en-US" sz="1800">
                <a:sym typeface="+mn-ea"/>
              </a:rPr>
              <a:t>The Huskies have provided data[1] detailing information from last season, including all 38 games they played against their 19 opponents (they played each opposing team twice). Overall, the data covers 23,429 passes between 366 players (30 Huskies players, and 336 players from opposing teams), and 59,271 game events. </a:t>
            </a:r>
            <a:endParaRPr lang="zh-CN" altLang="en-US" sz="1800"/>
          </a:p>
          <a:p>
            <a:pPr marL="0" indent="0">
              <a:buNone/>
            </a:pPr>
            <a:r>
              <a:rPr lang="zh-CN" altLang="en-US" sz="1800"/>
              <a:t>Create a network for the ball passing between players, where each player is a node and each pass constitutes a link between players. Use your passing network to identify network patterns, such as dyadic and triadic configurations and team formations. Also consider other structural indicators and network properties across the games. You should explore multiple scales such as, but not limited to, micro (pairwise) to macro (all players) when looking at interactions, and time such as short (minute-to-minute) to long (entire game or entire season).</a:t>
            </a:r>
            <a:endParaRPr lang="zh-CN" altLang="en-US" sz="1800"/>
          </a:p>
          <a:p>
            <a:pPr marL="0" indent="0">
              <a:buNone/>
            </a:pPr>
            <a:r>
              <a:rPr lang="zh-CN" altLang="en-US" sz="1800"/>
              <a:t>Identify performance indicators that reflect successful teamwork (in addition to points or wins) such as diversity in the types of plays, coordination among players or distribution of contributions. You also may consider other team level processes, such as adaptability, flexibility, tempo, or flow. It may be important to clarify whether strategies are universally effective or dependent on opponents’ counter-strategies. Use the performance indicators and team level processes that you have identified to create a model that captures structural, configurational, and dynamical aspects of teamwork. </a:t>
            </a:r>
            <a:endParaRPr lang="zh-CN" altLang="en-US" sz="1800"/>
          </a:p>
          <a:p>
            <a:pPr marL="0" indent="0">
              <a:buNone/>
            </a:pPr>
            <a:r>
              <a:rPr lang="zh-CN" altLang="en-US" sz="1800">
                <a:sym typeface="+mn-ea"/>
              </a:rPr>
              <a:t>Use the insights gained from your teamwork model to inform the coach about what kinds of structural strategies have been effective for the Huskies. Advise the coach on what changes the network analysis indicates that they should make next season to improve team success. </a:t>
            </a:r>
            <a:endParaRPr lang="zh-CN" altLang="en-US" sz="1800"/>
          </a:p>
          <a:p>
            <a:pPr marL="0" indent="0">
              <a:buNone/>
            </a:pPr>
            <a:r>
              <a:rPr lang="zh-CN" altLang="en-US" sz="1800">
                <a:sym typeface="+mn-ea"/>
              </a:rPr>
              <a:t>Your analysis of the Huskies has allowed you to consider group dynamics in a controlled setting of a team sport. Understanding the complex set of factors that make some groups perform better than others is critical for how societies develop and innovate. As our societies increasingly solve problems involving teams, can you generalize your findings to say something about how to design more effective teams? What other aspects of teamwork would need to be captured to develop generalized models of team performance? </a:t>
            </a:r>
            <a:endParaRPr lang="zh-CN" altLang="en-US" sz="1800"/>
          </a:p>
          <a:p>
            <a:pPr marL="0" indent="0">
              <a:buNone/>
            </a:pPr>
            <a:endParaRPr lang="zh-CN"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1" name="图片 4" descr="无标题"/>
          <p:cNvPicPr>
            <a:picLocks noChangeAspect="1"/>
          </p:cNvPicPr>
          <p:nvPr/>
        </p:nvPicPr>
        <p:blipFill>
          <a:blip r:embed="rId1"/>
          <a:stretch>
            <a:fillRect/>
          </a:stretch>
        </p:blipFill>
        <p:spPr>
          <a:xfrm>
            <a:off x="683895" y="2108835"/>
            <a:ext cx="5145405" cy="3923030"/>
          </a:xfrm>
          <a:prstGeom prst="rect">
            <a:avLst/>
          </a:prstGeom>
          <a:noFill/>
          <a:ln w="9525">
            <a:noFill/>
          </a:ln>
        </p:spPr>
      </p:pic>
      <p:sp>
        <p:nvSpPr>
          <p:cNvPr id="2" name="标题 1"/>
          <p:cNvSpPr/>
          <p:nvPr>
            <p:ph type="title"/>
          </p:nvPr>
        </p:nvSpPr>
        <p:spPr/>
        <p:txBody>
          <a:bodyPr>
            <a:normAutofit fontScale="90000"/>
          </a:bodyPr>
          <a:p>
            <a:r>
              <a:rPr lang="zh-CN" altLang="en-US">
                <a:sym typeface="+mn-ea"/>
              </a:rPr>
              <a:t>The</a:t>
            </a:r>
            <a:r>
              <a:rPr lang="en-US" altLang="zh-CN">
                <a:sym typeface="+mn-ea"/>
              </a:rPr>
              <a:t> </a:t>
            </a:r>
            <a:r>
              <a:rPr lang="zh-CN" altLang="en-US">
                <a:sym typeface="+mn-ea"/>
              </a:rPr>
              <a:t>ball</a:t>
            </a:r>
            <a:r>
              <a:rPr lang="en-US" altLang="zh-CN">
                <a:sym typeface="+mn-ea"/>
              </a:rPr>
              <a:t> </a:t>
            </a:r>
            <a:r>
              <a:rPr lang="zh-CN" altLang="en-US">
                <a:sym typeface="+mn-ea"/>
              </a:rPr>
              <a:t>passing</a:t>
            </a:r>
            <a:r>
              <a:rPr lang="en-US" altLang="zh-CN">
                <a:sym typeface="+mn-ea"/>
              </a:rPr>
              <a:t> </a:t>
            </a:r>
            <a:r>
              <a:rPr lang="zh-CN" altLang="en-US">
                <a:sym typeface="+mn-ea"/>
              </a:rPr>
              <a:t>network</a:t>
            </a:r>
            <a:r>
              <a:rPr lang="en-US" altLang="zh-CN">
                <a:sym typeface="+mn-ea"/>
              </a:rPr>
              <a:t> </a:t>
            </a:r>
            <a:r>
              <a:rPr lang="zh-CN" altLang="en-US">
                <a:sym typeface="+mn-ea"/>
              </a:rPr>
              <a:t>is</a:t>
            </a:r>
            <a:r>
              <a:rPr lang="en-US" altLang="zh-CN">
                <a:sym typeface="+mn-ea"/>
              </a:rPr>
              <a:t> </a:t>
            </a:r>
            <a:r>
              <a:rPr lang="zh-CN" altLang="en-US">
                <a:sym typeface="+mn-ea"/>
              </a:rPr>
              <a:t>an</a:t>
            </a:r>
            <a:r>
              <a:rPr lang="en-US" altLang="zh-CN">
                <a:sym typeface="+mn-ea"/>
              </a:rPr>
              <a:t> </a:t>
            </a:r>
            <a:r>
              <a:rPr lang="zh-CN" altLang="en-US">
                <a:sym typeface="+mn-ea"/>
              </a:rPr>
              <a:t>undirected</a:t>
            </a:r>
            <a:r>
              <a:rPr lang="en-US" altLang="zh-CN">
                <a:sym typeface="+mn-ea"/>
              </a:rPr>
              <a:t> </a:t>
            </a:r>
            <a:r>
              <a:rPr lang="zh-CN" altLang="en-US">
                <a:sym typeface="+mn-ea"/>
              </a:rPr>
              <a:t>graph.</a:t>
            </a:r>
            <a:endParaRPr lang="zh-CN" altLang="en-US"/>
          </a:p>
        </p:txBody>
      </p:sp>
      <p:pic>
        <p:nvPicPr>
          <p:cNvPr id="20482" name="图片 4" descr="无标题"/>
          <p:cNvPicPr>
            <a:picLocks noChangeAspect="1"/>
          </p:cNvPicPr>
          <p:nvPr/>
        </p:nvPicPr>
        <p:blipFill>
          <a:blip r:embed="rId2"/>
          <a:stretch>
            <a:fillRect/>
          </a:stretch>
        </p:blipFill>
        <p:spPr>
          <a:xfrm>
            <a:off x="6284595" y="2251075"/>
            <a:ext cx="4410710" cy="348996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xfrm>
            <a:off x="1270000" y="274955"/>
            <a:ext cx="8940800" cy="841375"/>
          </a:xfrm>
        </p:spPr>
        <p:txBody>
          <a:bodyPr anchor="ctr" anchorCtr="0">
            <a:noAutofit/>
          </a:bodyPr>
          <a:p>
            <a:r>
              <a:rPr lang="zh-CN" altLang="zh-CN" sz="3600" b="1">
                <a:latin typeface="Times New Roman" panose="02020603050405020304" charset="0"/>
                <a:ea typeface="楷体" panose="02010609060101010101" charset="-122"/>
                <a:cs typeface="Times New Roman" panose="02020603050405020304" charset="0"/>
                <a:sym typeface="+mn-ea"/>
              </a:rPr>
              <a:t>2022 </a:t>
            </a:r>
            <a:r>
              <a:rPr lang="en-US" altLang="zh-CN" sz="3600" b="1">
                <a:latin typeface="Times New Roman" panose="02020603050405020304" charset="0"/>
                <a:ea typeface="楷体" panose="02010609060101010101" charset="-122"/>
                <a:cs typeface="Times New Roman" panose="02020603050405020304" charset="0"/>
                <a:sym typeface="+mn-ea"/>
              </a:rPr>
              <a:t>MCM</a:t>
            </a:r>
            <a:r>
              <a:rPr lang="zh-CN" altLang="zh-CN" sz="3600" b="1">
                <a:latin typeface="Times New Roman" panose="02020603050405020304" charset="0"/>
                <a:ea typeface="楷体" panose="02010609060101010101" charset="-122"/>
                <a:cs typeface="Times New Roman" panose="02020603050405020304" charset="0"/>
                <a:sym typeface="+mn-ea"/>
              </a:rPr>
              <a:t> Problem C：Trading Strategies</a:t>
            </a:r>
            <a:endParaRPr lang="zh-CN" altLang="zh-CN" sz="3600" b="1">
              <a:latin typeface="Times New Roman" panose="02020603050405020304" charset="0"/>
              <a:ea typeface="楷体" panose="02010609060101010101" charset="-122"/>
              <a:cs typeface="Times New Roman" panose="02020603050405020304" charset="0"/>
              <a:sym typeface="+mn-ea"/>
            </a:endParaRPr>
          </a:p>
        </p:txBody>
      </p:sp>
      <p:sp>
        <p:nvSpPr>
          <p:cNvPr id="8194" name="文本框 1"/>
          <p:cNvSpPr txBox="1"/>
          <p:nvPr/>
        </p:nvSpPr>
        <p:spPr>
          <a:xfrm>
            <a:off x="1216660" y="1306195"/>
            <a:ext cx="8843645" cy="2953385"/>
          </a:xfrm>
          <a:prstGeom prst="rect">
            <a:avLst/>
          </a:prstGeom>
          <a:noFill/>
          <a:ln w="9525">
            <a:noFill/>
          </a:ln>
        </p:spPr>
        <p:txBody>
          <a:bodyPr wrap="square" anchor="t" anchorCtr="0"/>
          <a:p>
            <a:r>
              <a:rPr lang="zh-CN" altLang="en-US" sz="1400" b="1">
                <a:latin typeface="Times New Roman" panose="02020603050405020304" charset="0"/>
                <a:ea typeface="宋体" panose="02010600030101010101" pitchFamily="2" charset="-122"/>
              </a:rPr>
              <a:t>Background</a:t>
            </a:r>
            <a:r>
              <a:rPr lang="en-US" altLang="zh-CN" sz="1400" b="1">
                <a:latin typeface="Times New Roman" panose="02020603050405020304" charset="0"/>
                <a:ea typeface="宋体" panose="02010600030101010101" pitchFamily="2" charset="-122"/>
              </a:rPr>
              <a:t> </a:t>
            </a:r>
            <a:r>
              <a:rPr lang="zh-CN" altLang="en-US" sz="1400" b="1">
                <a:latin typeface="Times New Roman" panose="02020603050405020304" charset="0"/>
                <a:ea typeface="宋体" panose="02010600030101010101" pitchFamily="2" charset="-122"/>
              </a:rPr>
              <a:t>Market traders buy and sell volatile assets frequently, with a goal to maximize their total return.There is usually a commission for each purchase and sale. Two such assets are gold and bitcoin.</a:t>
            </a:r>
            <a:endParaRPr lang="zh-CN" altLang="en-US" sz="1400" b="1">
              <a:latin typeface="Times New Roman" panose="02020603050405020304" charset="0"/>
              <a:ea typeface="宋体" panose="02010600030101010101" pitchFamily="2" charset="-122"/>
            </a:endParaRPr>
          </a:p>
          <a:p>
            <a:r>
              <a:rPr lang="zh-CN" altLang="en-US" sz="1400" b="1">
                <a:latin typeface="Times New Roman" panose="02020603050405020304" charset="0"/>
                <a:ea typeface="宋体" panose="02010600030101010101" pitchFamily="2" charset="-122"/>
              </a:rPr>
              <a:t>Figure 1: Gold daily prices, U.S. dollars per troy ounce. Source: London Bullion Market </a:t>
            </a:r>
            <a:endParaRPr lang="zh-CN" altLang="en-US" sz="1400" b="1">
              <a:latin typeface="Times New Roman" panose="02020603050405020304" charset="0"/>
              <a:ea typeface="宋体" panose="02010600030101010101" pitchFamily="2" charset="-122"/>
            </a:endParaRPr>
          </a:p>
          <a:p>
            <a:r>
              <a:rPr lang="zh-CN" altLang="en-US" sz="1400" b="1">
                <a:latin typeface="Times New Roman" panose="02020603050405020304" charset="0"/>
                <a:ea typeface="宋体" panose="02010600030101010101" pitchFamily="2" charset="-122"/>
              </a:rPr>
              <a:t>Association, 9/11/2021</a:t>
            </a:r>
            <a:endParaRPr lang="zh-CN" altLang="en-US" sz="1400" b="1">
              <a:latin typeface="Times New Roman" panose="02020603050405020304" charset="0"/>
              <a:ea typeface="宋体" panose="02010600030101010101" pitchFamily="2" charset="-122"/>
            </a:endParaRPr>
          </a:p>
          <a:p>
            <a:r>
              <a:rPr lang="zh-CN" altLang="en-US" sz="1400" b="1">
                <a:latin typeface="Times New Roman" panose="02020603050405020304" charset="0"/>
                <a:ea typeface="宋体" panose="02010600030101010101" pitchFamily="2" charset="-122"/>
              </a:rPr>
              <a:t>Figure 2: Bitcoin daily prices, U.S. dollars per bitcoin. Source: NASDAQ, 9/11/2021</a:t>
            </a:r>
            <a:endParaRPr lang="zh-CN" altLang="en-US" sz="1400" b="1">
              <a:latin typeface="Times New Roman" panose="02020603050405020304" charset="0"/>
              <a:ea typeface="宋体" panose="02010600030101010101" pitchFamily="2" charset="-122"/>
            </a:endParaRPr>
          </a:p>
          <a:p>
            <a:endParaRPr lang="zh-CN" altLang="en-US" sz="1200">
              <a:latin typeface="Arial" panose="020B0604020202020204" pitchFamily="34" charset="0"/>
              <a:ea typeface="宋体" panose="02010600030101010101" pitchFamily="2" charset="-122"/>
            </a:endParaRPr>
          </a:p>
          <a:p>
            <a:r>
              <a:rPr lang="zh-CN" altLang="en-US" sz="1200">
                <a:latin typeface="Arial" panose="020B0604020202020204" pitchFamily="34" charset="0"/>
                <a:ea typeface="宋体" panose="02010600030101010101" pitchFamily="2" charset="-122"/>
              </a:rPr>
              <a:t>Attachments</a:t>
            </a:r>
            <a:endParaRPr lang="zh-CN" altLang="en-US" sz="1200">
              <a:latin typeface="Arial" panose="020B0604020202020204" pitchFamily="34" charset="0"/>
              <a:ea typeface="宋体" panose="02010600030101010101" pitchFamily="2" charset="-122"/>
            </a:endParaRPr>
          </a:p>
          <a:p>
            <a:r>
              <a:rPr lang="zh-CN" altLang="en-US" sz="1200">
                <a:latin typeface="Arial" panose="020B0604020202020204" pitchFamily="34" charset="0"/>
                <a:ea typeface="宋体" panose="02010600030101010101" pitchFamily="2" charset="-122"/>
              </a:rPr>
              <a:t>THE TWO DATA FILES PROVIDED CONTAIN THE ONLY DATA YOU SHOULD USE</a:t>
            </a:r>
            <a:endParaRPr lang="zh-CN" altLang="en-US" sz="1200">
              <a:latin typeface="Arial" panose="020B0604020202020204" pitchFamily="34" charset="0"/>
              <a:ea typeface="宋体" panose="02010600030101010101" pitchFamily="2" charset="-122"/>
            </a:endParaRPr>
          </a:p>
          <a:p>
            <a:r>
              <a:rPr lang="zh-CN" altLang="en-US" sz="1200">
                <a:latin typeface="Arial" panose="020B0604020202020204" pitchFamily="34" charset="0"/>
                <a:ea typeface="宋体" panose="02010600030101010101" pitchFamily="2" charset="-122"/>
              </a:rPr>
              <a:t>FOR THIS PROBLEM.</a:t>
            </a:r>
            <a:r>
              <a:rPr lang="en-US" altLang="zh-CN" sz="1200">
                <a:latin typeface="Arial" panose="020B0604020202020204" pitchFamily="34" charset="0"/>
                <a:ea typeface="宋体" panose="02010600030101010101" pitchFamily="2" charset="-122"/>
              </a:rPr>
              <a:t> </a:t>
            </a:r>
            <a:r>
              <a:rPr lang="zh-CN" altLang="en-US" sz="1200">
                <a:latin typeface="Arial" panose="020B0604020202020204" pitchFamily="34" charset="0"/>
                <a:ea typeface="宋体" panose="02010600030101010101" pitchFamily="2" charset="-122"/>
              </a:rPr>
              <a:t>LBMA-GOLD.csv</a:t>
            </a:r>
            <a:r>
              <a:rPr lang="en-US" altLang="zh-CN" sz="1200">
                <a:latin typeface="Arial" panose="020B0604020202020204" pitchFamily="34" charset="0"/>
                <a:ea typeface="宋体" panose="02010600030101010101" pitchFamily="2" charset="-122"/>
              </a:rPr>
              <a:t> </a:t>
            </a:r>
            <a:r>
              <a:rPr lang="zh-CN" altLang="en-US" sz="1200">
                <a:latin typeface="Arial" panose="020B0604020202020204" pitchFamily="34" charset="0"/>
                <a:ea typeface="宋体" panose="02010600030101010101" pitchFamily="2" charset="-122"/>
              </a:rPr>
              <a:t>BCHAIN-MKPRU.csv</a:t>
            </a:r>
            <a:endParaRPr lang="zh-CN" altLang="en-US" sz="1200">
              <a:latin typeface="Arial" panose="020B0604020202020204" pitchFamily="34" charset="0"/>
              <a:ea typeface="宋体" panose="02010600030101010101" pitchFamily="2" charset="-122"/>
            </a:endParaRPr>
          </a:p>
          <a:p>
            <a:r>
              <a:rPr lang="zh-CN" altLang="en-US" sz="1200">
                <a:latin typeface="Arial" panose="020B0604020202020204" pitchFamily="34" charset="0"/>
                <a:ea typeface="宋体" panose="02010600030101010101" pitchFamily="2" charset="-122"/>
              </a:rPr>
              <a:t>Data Descriptions</a:t>
            </a:r>
            <a:endParaRPr lang="zh-CN" altLang="en-US" sz="1200">
              <a:latin typeface="Arial" panose="020B0604020202020204" pitchFamily="34" charset="0"/>
              <a:ea typeface="宋体" panose="02010600030101010101" pitchFamily="2" charset="-122"/>
            </a:endParaRPr>
          </a:p>
          <a:p>
            <a:r>
              <a:rPr lang="zh-CN" altLang="en-US" sz="1200">
                <a:latin typeface="Arial" panose="020B0604020202020204" pitchFamily="34" charset="0"/>
                <a:ea typeface="宋体" panose="02010600030101010101" pitchFamily="2" charset="-122"/>
              </a:rPr>
              <a:t>LBMA-GOLD.csv</a:t>
            </a:r>
            <a:r>
              <a:rPr lang="en-US" altLang="zh-CN" sz="1200">
                <a:latin typeface="Arial" panose="020B0604020202020204" pitchFamily="34" charset="0"/>
                <a:ea typeface="宋体" panose="02010600030101010101" pitchFamily="2" charset="-122"/>
              </a:rPr>
              <a:t> </a:t>
            </a:r>
            <a:r>
              <a:rPr lang="zh-CN" altLang="en-US" sz="1200">
                <a:latin typeface="Arial" panose="020B0604020202020204" pitchFamily="34" charset="0"/>
                <a:ea typeface="宋体" panose="02010600030101010101" pitchFamily="2" charset="-122"/>
              </a:rPr>
              <a:t>Date: The date in mm-dd-yyyy (month-day-year) format.</a:t>
            </a:r>
            <a:endParaRPr lang="zh-CN" altLang="en-US" sz="1200">
              <a:latin typeface="Arial" panose="020B0604020202020204" pitchFamily="34" charset="0"/>
              <a:ea typeface="宋体" panose="02010600030101010101" pitchFamily="2" charset="-122"/>
            </a:endParaRPr>
          </a:p>
          <a:p>
            <a:r>
              <a:rPr lang="zh-CN" altLang="en-US" sz="1200">
                <a:latin typeface="Arial" panose="020B0604020202020204" pitchFamily="34" charset="0"/>
                <a:ea typeface="宋体" panose="02010600030101010101" pitchFamily="2" charset="-122"/>
              </a:rPr>
              <a:t>USD (PM): The closing price of a troy ounce of gold in U.S. dollars on the indicated</a:t>
            </a:r>
            <a:endParaRPr lang="zh-CN" altLang="en-US" sz="1200">
              <a:latin typeface="Arial" panose="020B0604020202020204" pitchFamily="34" charset="0"/>
              <a:ea typeface="宋体" panose="02010600030101010101" pitchFamily="2" charset="-122"/>
            </a:endParaRPr>
          </a:p>
          <a:p>
            <a:r>
              <a:rPr lang="zh-CN" altLang="en-US" sz="1200">
                <a:latin typeface="Arial" panose="020B0604020202020204" pitchFamily="34" charset="0"/>
                <a:ea typeface="宋体" panose="02010600030101010101" pitchFamily="2" charset="-122"/>
              </a:rPr>
              <a:t>date.BCHAIN-MKPRU.csv</a:t>
            </a:r>
            <a:endParaRPr lang="zh-CN" altLang="en-US" sz="1200">
              <a:latin typeface="Arial" panose="020B0604020202020204" pitchFamily="34" charset="0"/>
              <a:ea typeface="宋体" panose="02010600030101010101" pitchFamily="2" charset="-122"/>
            </a:endParaRPr>
          </a:p>
          <a:p>
            <a:r>
              <a:rPr lang="zh-CN" altLang="en-US" sz="1200">
                <a:latin typeface="Arial" panose="020B0604020202020204" pitchFamily="34" charset="0"/>
                <a:ea typeface="宋体" panose="02010600030101010101" pitchFamily="2" charset="-122"/>
              </a:rPr>
              <a:t>Date: The date in mm-dd-yyyy (month-day-year) format.</a:t>
            </a:r>
            <a:endParaRPr lang="zh-CN" altLang="en-US" sz="1200">
              <a:latin typeface="Arial" panose="020B0604020202020204" pitchFamily="34" charset="0"/>
              <a:ea typeface="宋体" panose="02010600030101010101" pitchFamily="2" charset="-122"/>
            </a:endParaRPr>
          </a:p>
          <a:p>
            <a:r>
              <a:rPr lang="zh-CN" altLang="en-US" sz="1200">
                <a:latin typeface="Arial" panose="020B0604020202020204" pitchFamily="34" charset="0"/>
                <a:ea typeface="宋体" panose="02010600030101010101" pitchFamily="2" charset="-122"/>
              </a:rPr>
              <a:t>Value: The price in U.S. dollars of a single bitcoin on the indicated date.</a:t>
            </a:r>
            <a:endParaRPr lang="zh-CN" altLang="en-US" sz="1200">
              <a:latin typeface="Arial" panose="020B0604020202020204" pitchFamily="34" charset="0"/>
              <a:ea typeface="宋体" panose="02010600030101010101" pitchFamily="2" charset="-122"/>
            </a:endParaRPr>
          </a:p>
          <a:p>
            <a:endParaRPr lang="zh-CN" altLang="en-US" sz="1200">
              <a:latin typeface="Times New Roman" panose="02020603050405020304" charset="0"/>
              <a:ea typeface="宋体" panose="02010600030101010101" pitchFamily="2" charset="-122"/>
            </a:endParaRPr>
          </a:p>
        </p:txBody>
      </p:sp>
      <p:pic>
        <p:nvPicPr>
          <p:cNvPr id="8195" name="图片 2" descr="e1802c67f3904d3aa5b4fac3a0257b2a"/>
          <p:cNvPicPr>
            <a:picLocks noChangeAspect="1"/>
          </p:cNvPicPr>
          <p:nvPr/>
        </p:nvPicPr>
        <p:blipFill>
          <a:blip r:embed="rId1"/>
          <a:stretch>
            <a:fillRect/>
          </a:stretch>
        </p:blipFill>
        <p:spPr>
          <a:xfrm>
            <a:off x="2640013" y="4437063"/>
            <a:ext cx="2886075" cy="2138362"/>
          </a:xfrm>
          <a:prstGeom prst="rect">
            <a:avLst/>
          </a:prstGeom>
          <a:noFill/>
          <a:ln w="9525">
            <a:noFill/>
          </a:ln>
        </p:spPr>
      </p:pic>
      <p:pic>
        <p:nvPicPr>
          <p:cNvPr id="8196" name="图片 3" descr="462dba1bab284928a17875bf5d769c8b"/>
          <p:cNvPicPr>
            <a:picLocks noChangeAspect="1"/>
          </p:cNvPicPr>
          <p:nvPr/>
        </p:nvPicPr>
        <p:blipFill>
          <a:blip r:embed="rId2"/>
          <a:stretch>
            <a:fillRect/>
          </a:stretch>
        </p:blipFill>
        <p:spPr>
          <a:xfrm>
            <a:off x="5808663" y="4437063"/>
            <a:ext cx="2916237" cy="205105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16385</Words>
  <Application>WPS 演示</Application>
  <PresentationFormat>宽屏</PresentationFormat>
  <Paragraphs>164</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楷体</vt:lpstr>
      <vt:lpstr>Times New Roman</vt:lpstr>
      <vt:lpstr>微软雅黑</vt:lpstr>
      <vt:lpstr>Arial Unicode MS</vt:lpstr>
      <vt:lpstr>Calibri</vt:lpstr>
      <vt:lpstr>WPS</vt:lpstr>
      <vt:lpstr>2025美国数学建模竞赛培训</vt:lpstr>
      <vt:lpstr>目录</vt:lpstr>
      <vt:lpstr>2022 MCM/ICM美国大学生数学建模竞赛</vt:lpstr>
      <vt:lpstr>2023 MCM/ICM美国大学生数学建模竞赛</vt:lpstr>
      <vt:lpstr>2024 MCM/ICM美国大学生数学建模竞赛</vt:lpstr>
      <vt:lpstr>2020 ICM Problem D：Teaming Strategies </vt:lpstr>
      <vt:lpstr>To respond to the Huskie coach’s requests, your team from ICM should use the provided data to address the following: </vt:lpstr>
      <vt:lpstr>The ball passing network is an undirected graph.</vt:lpstr>
      <vt:lpstr>2022 MCM Problem C：Trading Strategies</vt:lpstr>
      <vt:lpstr>2022 MCM Problem C：Trading Strategies</vt:lpstr>
      <vt:lpstr>The Price Prediction Model：time series forecasting model</vt:lpstr>
      <vt:lpstr>Forecasting - Linear Model：Autoregressive Integrated Moving Average</vt:lpstr>
      <vt:lpstr>The Price Prediction Model：LSTM :Long short-term memory</vt:lpstr>
      <vt:lpstr>Forecasting NonLinear Model：LSTM Neural Network Nonlinear Prediction Model</vt:lpstr>
      <vt:lpstr>2010 MCM A: The Sweet Spot</vt:lpstr>
      <vt:lpstr>2010 MCM A: The Sweet Spot Model</vt:lpstr>
      <vt:lpstr>2022 ICM E: Forestry for Carbon Sequestration</vt:lpstr>
      <vt:lpstr>2022 ICM E: Forestry for Carbon Sequestration</vt:lpstr>
      <vt:lpstr>2022 ICM E: Forestry for Carbon Sequestration</vt:lpstr>
      <vt:lpstr>The modeling of Forestry for Carbon Sequestration</vt:lpstr>
      <vt:lpstr>MCM and ICM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刘深泉</cp:lastModifiedBy>
  <cp:revision>23</cp:revision>
  <dcterms:created xsi:type="dcterms:W3CDTF">2023-08-09T12:44:00Z</dcterms:created>
  <dcterms:modified xsi:type="dcterms:W3CDTF">2025-01-06T13:24:43Z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