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55D_3A192E65.xml" ContentType="application/vnd.ms-powerpoint.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8"/>
  </p:notesMasterIdLst>
  <p:handoutMasterIdLst>
    <p:handoutMasterId r:id="rId49"/>
  </p:handoutMasterIdLst>
  <p:sldIdLst>
    <p:sldId id="283" r:id="rId3"/>
    <p:sldId id="1345" r:id="rId4"/>
    <p:sldId id="1309" r:id="rId5"/>
    <p:sldId id="1377" r:id="rId6"/>
    <p:sldId id="1346" r:id="rId7"/>
    <p:sldId id="1378" r:id="rId8"/>
    <p:sldId id="1379" r:id="rId9"/>
    <p:sldId id="1384" r:id="rId10"/>
    <p:sldId id="1380" r:id="rId11"/>
    <p:sldId id="1381" r:id="rId12"/>
    <p:sldId id="1385" r:id="rId13"/>
    <p:sldId id="1403" r:id="rId14"/>
    <p:sldId id="1404" r:id="rId15"/>
    <p:sldId id="1405" r:id="rId16"/>
    <p:sldId id="1406" r:id="rId17"/>
    <p:sldId id="1375" r:id="rId18"/>
    <p:sldId id="1349" r:id="rId19"/>
    <p:sldId id="1369" r:id="rId20"/>
    <p:sldId id="1386" r:id="rId21"/>
    <p:sldId id="1388" r:id="rId22"/>
    <p:sldId id="1387" r:id="rId23"/>
    <p:sldId id="1389" r:id="rId24"/>
    <p:sldId id="1390" r:id="rId25"/>
    <p:sldId id="1391" r:id="rId26"/>
    <p:sldId id="1398" r:id="rId27"/>
    <p:sldId id="1399" r:id="rId28"/>
    <p:sldId id="1400" r:id="rId29"/>
    <p:sldId id="1395" r:id="rId30"/>
    <p:sldId id="1396" r:id="rId31"/>
    <p:sldId id="1397" r:id="rId32"/>
    <p:sldId id="1376" r:id="rId33"/>
    <p:sldId id="1372" r:id="rId34"/>
    <p:sldId id="1373" r:id="rId35"/>
    <p:sldId id="1292" r:id="rId36"/>
    <p:sldId id="1339" r:id="rId37"/>
    <p:sldId id="1374" r:id="rId38"/>
    <p:sldId id="1392" r:id="rId39"/>
    <p:sldId id="1394" r:id="rId40"/>
    <p:sldId id="1407" r:id="rId41"/>
    <p:sldId id="1408" r:id="rId42"/>
    <p:sldId id="1382" r:id="rId43"/>
    <p:sldId id="1383" r:id="rId44"/>
    <p:sldId id="1401" r:id="rId45"/>
    <p:sldId id="1402" r:id="rId46"/>
    <p:sldId id="559" r:id="rId47"/>
  </p:sldIdLst>
  <p:sldSz cx="12196763"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wei (E)" initials="y(" lastIdx="4" clrIdx="0"/>
  <p:cmAuthor id="2" name="Haozhihong" initials="H"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A3A3A3"/>
    <a:srgbClr val="7F7F7F"/>
    <a:srgbClr val="7E7E7E"/>
    <a:srgbClr val="666666"/>
    <a:srgbClr val="C2C2C2"/>
    <a:srgbClr val="E9002F"/>
    <a:srgbClr val="A6A6A6"/>
    <a:srgbClr val="BFBFB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5745" autoAdjust="0"/>
  </p:normalViewPr>
  <p:slideViewPr>
    <p:cSldViewPr snapToGrid="0" snapToObjects="1">
      <p:cViewPr varScale="1">
        <p:scale>
          <a:sx n="107" d="100"/>
          <a:sy n="107" d="100"/>
        </p:scale>
        <p:origin x="576" y="11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49" d="100"/>
          <a:sy n="49" d="100"/>
        </p:scale>
        <p:origin x="1816"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comments/modernComment_55D_3A192E65.xml><?xml version="1.0" encoding="utf-8"?>
<p188:cmLst xmlns:a="http://schemas.openxmlformats.org/drawingml/2006/main" xmlns:r="http://schemas.openxmlformats.org/officeDocument/2006/relationships" xmlns:p188="http://schemas.microsoft.com/office/powerpoint/2018/8/main">
  <p188:cm id="{5CABFA37-759B-45C3-88DB-8EEE1143FF7E}" authorId="{EAA457FB-49AF-5D08-69DC-FC732F39A487}" created="2022-07-22T01:47:12.349">
    <ac:deMkLst xmlns:ac="http://schemas.microsoft.com/office/drawing/2013/main/command">
      <pc:docMk xmlns:pc="http://schemas.microsoft.com/office/powerpoint/2013/main/command"/>
      <pc:sldMk xmlns:pc="http://schemas.microsoft.com/office/powerpoint/2013/main/command" cId="974728805" sldId="1373"/>
      <ac:graphicFrameMk id="8" creationId="{E1D2F8A1-ED74-44E0-B4A6-584C4D134E5E}"/>
    </ac:deMkLst>
    <p188:txBody>
      <a:bodyPr/>
      <a:lstStyle/>
      <a:p>
        <a:r>
          <a:rPr lang="zh-CN" altLang="en-US"/>
          <a:t>这里估计要改颜色</a:t>
        </a:r>
      </a:p>
    </p188:txBody>
  </p188:cm>
</p188:cmLst>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66546AE-A5C1-44CA-9573-8BE4B28768AA}" type="doc">
      <dgm:prSet loTypeId="urn:microsoft.com/office/officeart/2005/8/layout/hChevron3" loCatId="process" qsTypeId="urn:microsoft.com/office/officeart/2005/8/quickstyle/simple1#5" qsCatId="simple" csTypeId="urn:microsoft.com/office/officeart/2005/8/colors/accent1_2#5" csCatId="accent1" phldr="1"/>
      <dgm:spPr/>
    </dgm:pt>
    <dgm:pt modelId="{88D8D788-8C47-419F-BCE6-506C8BC5CDEE}">
      <dgm:prSet phldrT="[文本]" custT="1"/>
      <dgm:spPr>
        <a:solidFill>
          <a:srgbClr val="FFC000"/>
        </a:solidFill>
      </dgm:spPr>
      <dgm:t>
        <a:bodyPr/>
        <a:lstStyle/>
        <a:p>
          <a:pPr algn="l"/>
          <a:r>
            <a:rPr lang="zh-CN" altLang="en-US" sz="1200" kern="1200" baseline="0" dirty="0">
              <a:solidFill>
                <a:srgbClr val="FFFFFF"/>
              </a:solidFill>
              <a:latin typeface="Huawei Sans" panose="020C0503030203020204" pitchFamily="34" charset="0"/>
              <a:ea typeface="方正兰亭黑简体" panose="02000000000000000000" pitchFamily="2" charset="-122"/>
              <a:cs typeface="+mn-cs"/>
            </a:rPr>
            <a:t>图像和自然语言处理算法实战</a:t>
          </a:r>
        </a:p>
      </dgm:t>
    </dgm:pt>
    <dgm:pt modelId="{E41E85F6-603B-4BD2-8DA5-F1034A4176C4}" type="par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8D9BDA4-9CAC-4B7A-BC6A-7465E1A98C27}" type="sib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2CB2BDFF-1236-4A15-9667-2C0C831ABCFD}">
      <dgm:prSet phldrT="[文本]" custT="1"/>
      <dgm:spPr>
        <a:solidFill>
          <a:srgbClr val="A3A3A3"/>
        </a:solidFill>
      </dgm:spPr>
      <dgm:t>
        <a:bodyPr/>
        <a:lstStyle/>
        <a:p>
          <a:pPr algn="l"/>
          <a:r>
            <a:rPr lang="zh-CN" altLang="en-US" sz="1200" baseline="0" dirty="0">
              <a:solidFill>
                <a:schemeClr val="tx1"/>
              </a:solidFill>
              <a:latin typeface="Huawei Sans" panose="020C0503030203020204" pitchFamily="34" charset="0"/>
              <a:ea typeface="方正兰亭黑简体" panose="02000000000000000000" pitchFamily="2" charset="-122"/>
            </a:rPr>
            <a:t>目标检测实战</a:t>
          </a:r>
        </a:p>
      </dgm:t>
    </dgm:pt>
    <dgm:pt modelId="{6CBA0EE4-3F53-40F2-B43A-CA6E91FDEC49}" type="par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AEE9A84-1DDB-4C5B-B9D0-F08C97F250E2}" type="sib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9577832F-4BCF-4B38-9F4B-2B387C81FA2B}">
      <dgm:prSet phldrT="[文本]" custT="1"/>
      <dgm:spPr>
        <a:solidFill>
          <a:srgbClr val="A3A3A3"/>
        </a:solidFill>
      </dgm:spPr>
      <dgm:t>
        <a:bodyPr/>
        <a:lstStyle/>
        <a:p>
          <a:pPr algn="l"/>
          <a:r>
            <a:rPr lang="zh-CN" altLang="en-US" sz="1200" kern="1200" dirty="0">
              <a:solidFill>
                <a:srgbClr val="1D1D1A"/>
              </a:solidFill>
              <a:latin typeface="Arial" panose="020B0604020202020204"/>
              <a:ea typeface="黑体" panose="02010609060101010101" pitchFamily="49" charset="-122"/>
              <a:cs typeface="+mn-cs"/>
            </a:rPr>
            <a:t>云端协同开发与应用实战</a:t>
          </a:r>
        </a:p>
      </dgm:t>
    </dgm:pt>
    <dgm:pt modelId="{0600D2E7-13A3-4964-A00F-6343AEC1451E}" type="parTrans" cxnId="{67C2CD81-1E19-4801-9B05-1E6921546C25}">
      <dgm:prSet/>
      <dgm:spPr/>
      <dgm:t>
        <a:bodyPr/>
        <a:lstStyle/>
        <a:p>
          <a:endParaRPr lang="zh-CN" altLang="en-US"/>
        </a:p>
      </dgm:t>
    </dgm:pt>
    <dgm:pt modelId="{1FC4F571-2ADD-42E0-99F4-41BF4426BF91}" type="sibTrans" cxnId="{67C2CD81-1E19-4801-9B05-1E6921546C25}">
      <dgm:prSet/>
      <dgm:spPr/>
      <dgm:t>
        <a:bodyPr/>
        <a:lstStyle/>
        <a:p>
          <a:endParaRPr lang="zh-CN" altLang="en-US"/>
        </a:p>
      </dgm:t>
    </dgm:pt>
    <dgm:pt modelId="{2FE9ED3B-6F04-4E3B-A71F-0FB102A49EB9}">
      <dgm:prSet phldrT="[文本]" custT="1"/>
      <dgm:spPr>
        <a:solidFill>
          <a:srgbClr val="A3A3A3"/>
        </a:solidFill>
      </dgm:spPr>
      <dgm:t>
        <a:bodyPr/>
        <a:lstStyle/>
        <a:p>
          <a:pPr algn="l"/>
          <a:r>
            <a:rPr lang="en-US" altLang="en-US" sz="1200" baseline="0" dirty="0" err="1">
              <a:solidFill>
                <a:schemeClr val="tx1"/>
              </a:solidFill>
              <a:latin typeface="Huawei Sans" panose="020C0503030203020204" pitchFamily="34" charset="0"/>
              <a:ea typeface="方正兰亭黑简体" panose="02000000000000000000" pitchFamily="2" charset="-122"/>
            </a:rPr>
            <a:t>MindSpore</a:t>
          </a:r>
          <a:r>
            <a:rPr lang="zh-CN" altLang="en-US" sz="1200" baseline="0" dirty="0">
              <a:solidFill>
                <a:schemeClr val="tx1"/>
              </a:solidFill>
              <a:latin typeface="Huawei Sans" panose="020C0503030203020204" pitchFamily="34" charset="0"/>
              <a:ea typeface="方正兰亭黑简体" panose="02000000000000000000" pitchFamily="2" charset="-122"/>
            </a:rPr>
            <a:t>开源创新实践课</a:t>
          </a:r>
        </a:p>
      </dgm:t>
    </dgm:pt>
    <dgm:pt modelId="{B50ABB24-AAED-4DE3-AB63-C6146219B809}" type="sib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E222B5F5-E01F-496A-9164-B774CE088B8D}" type="par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13883666-5F3A-4EAC-9BE5-96A276D45028}">
      <dgm:prSet phldrT="[文本]" custT="1"/>
      <dgm:spPr>
        <a:solidFill>
          <a:srgbClr val="A3A3A3"/>
        </a:solidFill>
      </dgm:spPr>
      <dgm:t>
        <a:bodyPr/>
        <a:lstStyle/>
        <a:p>
          <a:r>
            <a:rPr lang="zh-CN" altLang="en-US" sz="1200" baseline="0" dirty="0">
              <a:solidFill>
                <a:schemeClr val="tx1"/>
              </a:solidFill>
              <a:latin typeface="Huawei Sans" panose="020C0503030203020204" pitchFamily="34" charset="0"/>
              <a:ea typeface="方正兰亭黑简体" panose="02000000000000000000" pitchFamily="2" charset="-122"/>
            </a:rPr>
            <a:t>工业质检应用实践</a:t>
          </a:r>
        </a:p>
      </dgm:t>
    </dgm:pt>
    <dgm:pt modelId="{68C2C152-AFDB-437A-B32E-62A3BAE7E88B}" type="parTrans" cxnId="{90C5FF21-3917-48FE-9B7C-E1E5EFB55538}">
      <dgm:prSet/>
      <dgm:spPr/>
      <dgm:t>
        <a:bodyPr/>
        <a:lstStyle/>
        <a:p>
          <a:endParaRPr lang="zh-CN" altLang="en-US"/>
        </a:p>
      </dgm:t>
    </dgm:pt>
    <dgm:pt modelId="{AD5AFADC-E0DE-4608-8312-D780D8F6FA7E}" type="sibTrans" cxnId="{90C5FF21-3917-48FE-9B7C-E1E5EFB55538}">
      <dgm:prSet/>
      <dgm:spPr/>
      <dgm:t>
        <a:bodyPr/>
        <a:lstStyle/>
        <a:p>
          <a:endParaRPr lang="zh-CN" altLang="en-US"/>
        </a:p>
      </dgm:t>
    </dgm:pt>
    <dgm:pt modelId="{16882E3D-D068-4AFF-AA9A-9D452FF4BC5B}" type="pres">
      <dgm:prSet presAssocID="{766546AE-A5C1-44CA-9573-8BE4B28768AA}" presName="Name0" presStyleCnt="0">
        <dgm:presLayoutVars>
          <dgm:dir/>
          <dgm:resizeHandles val="exact"/>
        </dgm:presLayoutVars>
      </dgm:prSet>
      <dgm:spPr/>
    </dgm:pt>
    <dgm:pt modelId="{0F55E91D-9AD8-4EA9-B3D0-277C00FC667F}" type="pres">
      <dgm:prSet presAssocID="{88D8D788-8C47-419F-BCE6-506C8BC5CDEE}" presName="parTxOnly" presStyleLbl="node1" presStyleIdx="0" presStyleCnt="5" custScaleX="55759" custScaleY="77039">
        <dgm:presLayoutVars>
          <dgm:bulletEnabled val="1"/>
        </dgm:presLayoutVars>
      </dgm:prSet>
      <dgm:spPr/>
      <dgm:t>
        <a:bodyPr/>
        <a:lstStyle/>
        <a:p>
          <a:endParaRPr lang="zh-CN" altLang="en-US"/>
        </a:p>
      </dgm:t>
    </dgm:pt>
    <dgm:pt modelId="{8EF01D41-125A-4F3B-8709-49967329E06B}" type="pres">
      <dgm:prSet presAssocID="{D8D9BDA4-9CAC-4B7A-BC6A-7465E1A98C27}" presName="parSpace" presStyleCnt="0"/>
      <dgm:spPr/>
    </dgm:pt>
    <dgm:pt modelId="{74E02784-01EA-46A2-8E4A-C685051D4001}" type="pres">
      <dgm:prSet presAssocID="{9577832F-4BCF-4B38-9F4B-2B387C81FA2B}" presName="parTxOnly" presStyleLbl="node1" presStyleIdx="1" presStyleCnt="5" custScaleX="37435" custScaleY="38555" custLinFactNeighborX="-21736">
        <dgm:presLayoutVars>
          <dgm:bulletEnabled val="1"/>
        </dgm:presLayoutVars>
      </dgm:prSet>
      <dgm:spPr/>
      <dgm:t>
        <a:bodyPr/>
        <a:lstStyle/>
        <a:p>
          <a:endParaRPr lang="zh-CN" altLang="en-US"/>
        </a:p>
      </dgm:t>
    </dgm:pt>
    <dgm:pt modelId="{9DD3DCAB-9968-49D3-856E-1E7901AA37FE}" type="pres">
      <dgm:prSet presAssocID="{1FC4F571-2ADD-42E0-99F4-41BF4426BF91}" presName="parSpace" presStyleCnt="0"/>
      <dgm:spPr/>
    </dgm:pt>
    <dgm:pt modelId="{F7EDA5B0-A6B0-42B9-AAD2-7B53EF670864}" type="pres">
      <dgm:prSet presAssocID="{2FE9ED3B-6F04-4E3B-A71F-0FB102A49EB9}" presName="parTxOnly" presStyleLbl="node1" presStyleIdx="2" presStyleCnt="5" custScaleX="81937" custScaleY="48414" custLinFactNeighborX="26235">
        <dgm:presLayoutVars>
          <dgm:bulletEnabled val="1"/>
        </dgm:presLayoutVars>
      </dgm:prSet>
      <dgm:spPr/>
      <dgm:t>
        <a:bodyPr/>
        <a:lstStyle/>
        <a:p>
          <a:endParaRPr lang="zh-CN" altLang="en-US"/>
        </a:p>
      </dgm:t>
    </dgm:pt>
    <dgm:pt modelId="{525FFB1F-2AE2-48F7-8F78-87FF148CA00B}" type="pres">
      <dgm:prSet presAssocID="{B50ABB24-AAED-4DE3-AB63-C6146219B809}" presName="parSpace" presStyleCnt="0"/>
      <dgm:spPr/>
    </dgm:pt>
    <dgm:pt modelId="{216952D9-3DED-4145-857F-7BD5D51C8737}" type="pres">
      <dgm:prSet presAssocID="{2CB2BDFF-1236-4A15-9667-2C0C831ABCFD}" presName="parTxOnly" presStyleLbl="node1" presStyleIdx="3" presStyleCnt="5" custScaleX="33002" custScaleY="90909" custLinFactX="-2341" custLinFactNeighborX="-100000" custLinFactNeighborY="5056">
        <dgm:presLayoutVars>
          <dgm:bulletEnabled val="1"/>
        </dgm:presLayoutVars>
      </dgm:prSet>
      <dgm:spPr/>
      <dgm:t>
        <a:bodyPr/>
        <a:lstStyle/>
        <a:p>
          <a:endParaRPr lang="zh-CN" altLang="en-US"/>
        </a:p>
      </dgm:t>
    </dgm:pt>
    <dgm:pt modelId="{1533C792-8120-4464-807A-7640AC180C4F}" type="pres">
      <dgm:prSet presAssocID="{DAEE9A84-1DDB-4C5B-B9D0-F08C97F250E2}" presName="parSpace" presStyleCnt="0"/>
      <dgm:spPr/>
    </dgm:pt>
    <dgm:pt modelId="{92DE3538-57A0-4584-9BE7-965F8D77663C}" type="pres">
      <dgm:prSet presAssocID="{13883666-5F3A-4EAC-9BE5-96A276D45028}" presName="parTxOnly" presStyleLbl="node1" presStyleIdx="4" presStyleCnt="5" custScaleX="33002" custScaleY="90909" custLinFactNeighborX="-55966" custLinFactNeighborY="-5923">
        <dgm:presLayoutVars>
          <dgm:bulletEnabled val="1"/>
        </dgm:presLayoutVars>
      </dgm:prSet>
      <dgm:spPr/>
      <dgm:t>
        <a:bodyPr/>
        <a:lstStyle/>
        <a:p>
          <a:endParaRPr lang="zh-CN" altLang="en-US"/>
        </a:p>
      </dgm:t>
    </dgm:pt>
  </dgm:ptLst>
  <dgm:cxnLst>
    <dgm:cxn modelId="{13593E32-71B4-42E0-8C6A-7B4FF0C917EC}" srcId="{766546AE-A5C1-44CA-9573-8BE4B28768AA}" destId="{2CB2BDFF-1236-4A15-9667-2C0C831ABCFD}" srcOrd="3" destOrd="0" parTransId="{6CBA0EE4-3F53-40F2-B43A-CA6E91FDEC49}" sibTransId="{DAEE9A84-1DDB-4C5B-B9D0-F08C97F250E2}"/>
    <dgm:cxn modelId="{F01457FD-90E8-478A-96FF-F0C82351B183}" type="presOf" srcId="{2CB2BDFF-1236-4A15-9667-2C0C831ABCFD}" destId="{216952D9-3DED-4145-857F-7BD5D51C8737}" srcOrd="0" destOrd="0" presId="urn:microsoft.com/office/officeart/2005/8/layout/hChevron3"/>
    <dgm:cxn modelId="{DBFFD85E-E0B8-4AC9-9530-D2FAA08F0CCB}" type="presOf" srcId="{88D8D788-8C47-419F-BCE6-506C8BC5CDEE}" destId="{0F55E91D-9AD8-4EA9-B3D0-277C00FC667F}" srcOrd="0" destOrd="0" presId="urn:microsoft.com/office/officeart/2005/8/layout/hChevron3"/>
    <dgm:cxn modelId="{0CC52AAE-398C-40FF-B08C-25CBB0AA9428}" type="presOf" srcId="{9577832F-4BCF-4B38-9F4B-2B387C81FA2B}" destId="{74E02784-01EA-46A2-8E4A-C685051D4001}" srcOrd="0" destOrd="0" presId="urn:microsoft.com/office/officeart/2005/8/layout/hChevron3"/>
    <dgm:cxn modelId="{6912DD3D-E3AD-4A0D-81BF-FB573B1AC405}" srcId="{766546AE-A5C1-44CA-9573-8BE4B28768AA}" destId="{88D8D788-8C47-419F-BCE6-506C8BC5CDEE}" srcOrd="0" destOrd="0" parTransId="{E41E85F6-603B-4BD2-8DA5-F1034A4176C4}" sibTransId="{D8D9BDA4-9CAC-4B7A-BC6A-7465E1A98C27}"/>
    <dgm:cxn modelId="{67C2CD81-1E19-4801-9B05-1E6921546C25}" srcId="{766546AE-A5C1-44CA-9573-8BE4B28768AA}" destId="{9577832F-4BCF-4B38-9F4B-2B387C81FA2B}" srcOrd="1" destOrd="0" parTransId="{0600D2E7-13A3-4964-A00F-6343AEC1451E}" sibTransId="{1FC4F571-2ADD-42E0-99F4-41BF4426BF91}"/>
    <dgm:cxn modelId="{90C5FF21-3917-48FE-9B7C-E1E5EFB55538}" srcId="{766546AE-A5C1-44CA-9573-8BE4B28768AA}" destId="{13883666-5F3A-4EAC-9BE5-96A276D45028}" srcOrd="4" destOrd="0" parTransId="{68C2C152-AFDB-437A-B32E-62A3BAE7E88B}" sibTransId="{AD5AFADC-E0DE-4608-8312-D780D8F6FA7E}"/>
    <dgm:cxn modelId="{A7472576-B6DC-4CE2-A2EE-05926DCA8EA8}" type="presOf" srcId="{2FE9ED3B-6F04-4E3B-A71F-0FB102A49EB9}" destId="{F7EDA5B0-A6B0-42B9-AAD2-7B53EF670864}" srcOrd="0" destOrd="0" presId="urn:microsoft.com/office/officeart/2005/8/layout/hChevron3"/>
    <dgm:cxn modelId="{99DF0A84-07A2-4537-AD21-AE3D6E10A9F8}" type="presOf" srcId="{13883666-5F3A-4EAC-9BE5-96A276D45028}" destId="{92DE3538-57A0-4584-9BE7-965F8D77663C}" srcOrd="0" destOrd="0" presId="urn:microsoft.com/office/officeart/2005/8/layout/hChevron3"/>
    <dgm:cxn modelId="{BB8E31A2-45F1-48FA-ADF1-F1AA254979D7}" type="presOf" srcId="{766546AE-A5C1-44CA-9573-8BE4B28768AA}" destId="{16882E3D-D068-4AFF-AA9A-9D452FF4BC5B}" srcOrd="0" destOrd="0" presId="urn:microsoft.com/office/officeart/2005/8/layout/hChevron3"/>
    <dgm:cxn modelId="{1FFF776C-3EA1-4F48-9CF8-23D6DF29C7FB}" srcId="{766546AE-A5C1-44CA-9573-8BE4B28768AA}" destId="{2FE9ED3B-6F04-4E3B-A71F-0FB102A49EB9}" srcOrd="2" destOrd="0" parTransId="{E222B5F5-E01F-496A-9164-B774CE088B8D}" sibTransId="{B50ABB24-AAED-4DE3-AB63-C6146219B809}"/>
    <dgm:cxn modelId="{FB99E1BB-8307-428D-B8C3-E83E90ECB83B}" type="presParOf" srcId="{16882E3D-D068-4AFF-AA9A-9D452FF4BC5B}" destId="{0F55E91D-9AD8-4EA9-B3D0-277C00FC667F}" srcOrd="0" destOrd="0" presId="urn:microsoft.com/office/officeart/2005/8/layout/hChevron3"/>
    <dgm:cxn modelId="{85893F5D-FB0F-4C15-A6BB-18F25446AF79}" type="presParOf" srcId="{16882E3D-D068-4AFF-AA9A-9D452FF4BC5B}" destId="{8EF01D41-125A-4F3B-8709-49967329E06B}" srcOrd="1" destOrd="0" presId="urn:microsoft.com/office/officeart/2005/8/layout/hChevron3"/>
    <dgm:cxn modelId="{6CDCA118-D91C-429D-BC37-189BEE0965AD}" type="presParOf" srcId="{16882E3D-D068-4AFF-AA9A-9D452FF4BC5B}" destId="{74E02784-01EA-46A2-8E4A-C685051D4001}" srcOrd="2" destOrd="0" presId="urn:microsoft.com/office/officeart/2005/8/layout/hChevron3"/>
    <dgm:cxn modelId="{D622920C-3E46-445B-A69F-2A3070091146}" type="presParOf" srcId="{16882E3D-D068-4AFF-AA9A-9D452FF4BC5B}" destId="{9DD3DCAB-9968-49D3-856E-1E7901AA37FE}" srcOrd="3" destOrd="0" presId="urn:microsoft.com/office/officeart/2005/8/layout/hChevron3"/>
    <dgm:cxn modelId="{CFED5181-B163-43AA-B732-CA10B8366941}" type="presParOf" srcId="{16882E3D-D068-4AFF-AA9A-9D452FF4BC5B}" destId="{F7EDA5B0-A6B0-42B9-AAD2-7B53EF670864}" srcOrd="4" destOrd="0" presId="urn:microsoft.com/office/officeart/2005/8/layout/hChevron3"/>
    <dgm:cxn modelId="{6FF4AAD6-A8E9-434A-9109-9A9D02E8505C}" type="presParOf" srcId="{16882E3D-D068-4AFF-AA9A-9D452FF4BC5B}" destId="{525FFB1F-2AE2-48F7-8F78-87FF148CA00B}" srcOrd="5" destOrd="0" presId="urn:microsoft.com/office/officeart/2005/8/layout/hChevron3"/>
    <dgm:cxn modelId="{82891D7F-92EF-4E74-9D79-A4450454EEED}" type="presParOf" srcId="{16882E3D-D068-4AFF-AA9A-9D452FF4BC5B}" destId="{216952D9-3DED-4145-857F-7BD5D51C8737}" srcOrd="6" destOrd="0" presId="urn:microsoft.com/office/officeart/2005/8/layout/hChevron3"/>
    <dgm:cxn modelId="{AD03330B-9BA8-485D-B39E-E6AD7807B0B5}" type="presParOf" srcId="{16882E3D-D068-4AFF-AA9A-9D452FF4BC5B}" destId="{1533C792-8120-4464-807A-7640AC180C4F}" srcOrd="7" destOrd="0" presId="urn:microsoft.com/office/officeart/2005/8/layout/hChevron3"/>
    <dgm:cxn modelId="{B1E2E7E6-C380-49F8-8BF8-D14F6757AEA7}" type="presParOf" srcId="{16882E3D-D068-4AFF-AA9A-9D452FF4BC5B}" destId="{92DE3538-57A0-4584-9BE7-965F8D77663C}"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546AE-A5C1-44CA-9573-8BE4B28768AA}" type="doc">
      <dgm:prSet loTypeId="urn:microsoft.com/office/officeart/2005/8/layout/hChevron3" loCatId="process" qsTypeId="urn:microsoft.com/office/officeart/2005/8/quickstyle/simple1#5" qsCatId="simple" csTypeId="urn:microsoft.com/office/officeart/2005/8/colors/accent1_2#5" csCatId="accent1" phldr="1"/>
      <dgm:spPr/>
    </dgm:pt>
    <dgm:pt modelId="{88D8D788-8C47-419F-BCE6-506C8BC5CDEE}">
      <dgm:prSet phldrT="[文本]" custT="1"/>
      <dgm:spPr>
        <a:solidFill>
          <a:schemeClr val="bg2">
            <a:lumMod val="75000"/>
          </a:schemeClr>
        </a:solidFill>
      </dgm:spPr>
      <dgm:t>
        <a:bodyPr/>
        <a:lstStyle/>
        <a:p>
          <a:pPr algn="l"/>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图像和自然语言处理算法实战</a:t>
          </a:r>
        </a:p>
      </dgm:t>
    </dgm:pt>
    <dgm:pt modelId="{E41E85F6-603B-4BD2-8DA5-F1034A4176C4}" type="par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8D9BDA4-9CAC-4B7A-BC6A-7465E1A98C27}" type="sib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2CB2BDFF-1236-4A15-9667-2C0C831ABCFD}">
      <dgm:prSet phldrT="[文本]" custT="1"/>
      <dgm:spPr>
        <a:solidFill>
          <a:schemeClr val="bg1">
            <a:lumMod val="60000"/>
            <a:lumOff val="40000"/>
          </a:schemeClr>
        </a:solidFill>
      </dgm:spPr>
      <dgm:t>
        <a:bodyPr/>
        <a:lstStyle/>
        <a:p>
          <a:pPr algn="l"/>
          <a:r>
            <a:rPr lang="zh-CN" altLang="en-US" sz="1200" baseline="0" dirty="0">
              <a:solidFill>
                <a:schemeClr val="tx1"/>
              </a:solidFill>
              <a:latin typeface="Huawei Sans" panose="020C0503030203020204" pitchFamily="34" charset="0"/>
              <a:ea typeface="方正兰亭黑简体" panose="02000000000000000000" pitchFamily="2" charset="-122"/>
            </a:rPr>
            <a:t>目标检测实战</a:t>
          </a:r>
        </a:p>
      </dgm:t>
    </dgm:pt>
    <dgm:pt modelId="{6CBA0EE4-3F53-40F2-B43A-CA6E91FDEC49}" type="par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AEE9A84-1DDB-4C5B-B9D0-F08C97F250E2}" type="sib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9577832F-4BCF-4B38-9F4B-2B387C81FA2B}">
      <dgm:prSet phldrT="[文本]" custT="1"/>
      <dgm:spPr>
        <a:solidFill>
          <a:srgbClr val="FFC000"/>
        </a:solidFill>
      </dgm:spPr>
      <dgm:t>
        <a:bodyPr/>
        <a:lstStyle/>
        <a:p>
          <a:pPr algn="l"/>
          <a:r>
            <a:rPr lang="zh-CN" altLang="en-US" sz="1200" kern="1200" dirty="0">
              <a:solidFill>
                <a:schemeClr val="tx2"/>
              </a:solidFill>
              <a:latin typeface="Arial" panose="020B0604020202020204"/>
              <a:ea typeface="黑体" panose="02010609060101010101" pitchFamily="49" charset="-122"/>
              <a:cs typeface="+mn-cs"/>
            </a:rPr>
            <a:t>云端协同开发与应用实战</a:t>
          </a:r>
        </a:p>
      </dgm:t>
    </dgm:pt>
    <dgm:pt modelId="{0600D2E7-13A3-4964-A00F-6343AEC1451E}" type="parTrans" cxnId="{67C2CD81-1E19-4801-9B05-1E6921546C25}">
      <dgm:prSet/>
      <dgm:spPr/>
      <dgm:t>
        <a:bodyPr/>
        <a:lstStyle/>
        <a:p>
          <a:endParaRPr lang="zh-CN" altLang="en-US"/>
        </a:p>
      </dgm:t>
    </dgm:pt>
    <dgm:pt modelId="{1FC4F571-2ADD-42E0-99F4-41BF4426BF91}" type="sibTrans" cxnId="{67C2CD81-1E19-4801-9B05-1E6921546C25}">
      <dgm:prSet/>
      <dgm:spPr/>
      <dgm:t>
        <a:bodyPr/>
        <a:lstStyle/>
        <a:p>
          <a:endParaRPr lang="zh-CN" altLang="en-US"/>
        </a:p>
      </dgm:t>
    </dgm:pt>
    <dgm:pt modelId="{2FE9ED3B-6F04-4E3B-A71F-0FB102A49EB9}">
      <dgm:prSet phldrT="[文本]" custT="1"/>
      <dgm:spPr>
        <a:solidFill>
          <a:srgbClr val="A3A3A3"/>
        </a:solidFill>
      </dgm:spPr>
      <dgm:t>
        <a:bodyPr/>
        <a:lstStyle/>
        <a:p>
          <a:pPr algn="l"/>
          <a:r>
            <a:rPr lang="en-US" altLang="en-US" sz="1200" baseline="0" dirty="0" err="1">
              <a:solidFill>
                <a:schemeClr val="tx1"/>
              </a:solidFill>
              <a:latin typeface="Huawei Sans" panose="020C0503030203020204" pitchFamily="34" charset="0"/>
              <a:ea typeface="方正兰亭黑简体" panose="02000000000000000000" pitchFamily="2" charset="-122"/>
            </a:rPr>
            <a:t>MindSpore</a:t>
          </a:r>
          <a:r>
            <a:rPr lang="zh-CN" altLang="en-US" sz="1200" baseline="0" dirty="0">
              <a:solidFill>
                <a:schemeClr val="tx1"/>
              </a:solidFill>
              <a:latin typeface="Huawei Sans" panose="020C0503030203020204" pitchFamily="34" charset="0"/>
              <a:ea typeface="方正兰亭黑简体" panose="02000000000000000000" pitchFamily="2" charset="-122"/>
            </a:rPr>
            <a:t>开源创新实践课</a:t>
          </a:r>
        </a:p>
      </dgm:t>
    </dgm:pt>
    <dgm:pt modelId="{B50ABB24-AAED-4DE3-AB63-C6146219B809}" type="sib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E222B5F5-E01F-496A-9164-B774CE088B8D}" type="par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13883666-5F3A-4EAC-9BE5-96A276D45028}">
      <dgm:prSet phldrT="[文本]" custT="1"/>
      <dgm:spPr>
        <a:solidFill>
          <a:srgbClr val="A3A3A3"/>
        </a:solidFill>
      </dgm:spPr>
      <dgm:t>
        <a:bodyPr/>
        <a:lstStyle/>
        <a:p>
          <a:r>
            <a:rPr lang="zh-CN" altLang="en-US" sz="1200" baseline="0" dirty="0">
              <a:solidFill>
                <a:schemeClr val="tx1"/>
              </a:solidFill>
              <a:latin typeface="Huawei Sans" panose="020C0503030203020204" pitchFamily="34" charset="0"/>
              <a:ea typeface="方正兰亭黑简体" panose="02000000000000000000" pitchFamily="2" charset="-122"/>
            </a:rPr>
            <a:t>工业质检应用实践</a:t>
          </a:r>
        </a:p>
      </dgm:t>
    </dgm:pt>
    <dgm:pt modelId="{68C2C152-AFDB-437A-B32E-62A3BAE7E88B}" type="parTrans" cxnId="{90C5FF21-3917-48FE-9B7C-E1E5EFB55538}">
      <dgm:prSet/>
      <dgm:spPr/>
      <dgm:t>
        <a:bodyPr/>
        <a:lstStyle/>
        <a:p>
          <a:endParaRPr lang="zh-CN" altLang="en-US"/>
        </a:p>
      </dgm:t>
    </dgm:pt>
    <dgm:pt modelId="{AD5AFADC-E0DE-4608-8312-D780D8F6FA7E}" type="sibTrans" cxnId="{90C5FF21-3917-48FE-9B7C-E1E5EFB55538}">
      <dgm:prSet/>
      <dgm:spPr/>
      <dgm:t>
        <a:bodyPr/>
        <a:lstStyle/>
        <a:p>
          <a:endParaRPr lang="zh-CN" altLang="en-US"/>
        </a:p>
      </dgm:t>
    </dgm:pt>
    <dgm:pt modelId="{16882E3D-D068-4AFF-AA9A-9D452FF4BC5B}" type="pres">
      <dgm:prSet presAssocID="{766546AE-A5C1-44CA-9573-8BE4B28768AA}" presName="Name0" presStyleCnt="0">
        <dgm:presLayoutVars>
          <dgm:dir/>
          <dgm:resizeHandles val="exact"/>
        </dgm:presLayoutVars>
      </dgm:prSet>
      <dgm:spPr/>
    </dgm:pt>
    <dgm:pt modelId="{0F55E91D-9AD8-4EA9-B3D0-277C00FC667F}" type="pres">
      <dgm:prSet presAssocID="{88D8D788-8C47-419F-BCE6-506C8BC5CDEE}" presName="parTxOnly" presStyleLbl="node1" presStyleIdx="0" presStyleCnt="5" custScaleX="55759" custScaleY="77039">
        <dgm:presLayoutVars>
          <dgm:bulletEnabled val="1"/>
        </dgm:presLayoutVars>
      </dgm:prSet>
      <dgm:spPr/>
      <dgm:t>
        <a:bodyPr/>
        <a:lstStyle/>
        <a:p>
          <a:endParaRPr lang="zh-CN" altLang="en-US"/>
        </a:p>
      </dgm:t>
    </dgm:pt>
    <dgm:pt modelId="{8EF01D41-125A-4F3B-8709-49967329E06B}" type="pres">
      <dgm:prSet presAssocID="{D8D9BDA4-9CAC-4B7A-BC6A-7465E1A98C27}" presName="parSpace" presStyleCnt="0"/>
      <dgm:spPr/>
    </dgm:pt>
    <dgm:pt modelId="{74E02784-01EA-46A2-8E4A-C685051D4001}" type="pres">
      <dgm:prSet presAssocID="{9577832F-4BCF-4B38-9F4B-2B387C81FA2B}" presName="parTxOnly" presStyleLbl="node1" presStyleIdx="1" presStyleCnt="5" custScaleX="37435" custScaleY="38555" custLinFactNeighborX="-21736">
        <dgm:presLayoutVars>
          <dgm:bulletEnabled val="1"/>
        </dgm:presLayoutVars>
      </dgm:prSet>
      <dgm:spPr/>
      <dgm:t>
        <a:bodyPr/>
        <a:lstStyle/>
        <a:p>
          <a:endParaRPr lang="zh-CN" altLang="en-US"/>
        </a:p>
      </dgm:t>
    </dgm:pt>
    <dgm:pt modelId="{9DD3DCAB-9968-49D3-856E-1E7901AA37FE}" type="pres">
      <dgm:prSet presAssocID="{1FC4F571-2ADD-42E0-99F4-41BF4426BF91}" presName="parSpace" presStyleCnt="0"/>
      <dgm:spPr/>
    </dgm:pt>
    <dgm:pt modelId="{F7EDA5B0-A6B0-42B9-AAD2-7B53EF670864}" type="pres">
      <dgm:prSet presAssocID="{2FE9ED3B-6F04-4E3B-A71F-0FB102A49EB9}" presName="parTxOnly" presStyleLbl="node1" presStyleIdx="2" presStyleCnt="5" custScaleX="81937" custScaleY="48414" custLinFactNeighborX="26235">
        <dgm:presLayoutVars>
          <dgm:bulletEnabled val="1"/>
        </dgm:presLayoutVars>
      </dgm:prSet>
      <dgm:spPr/>
      <dgm:t>
        <a:bodyPr/>
        <a:lstStyle/>
        <a:p>
          <a:endParaRPr lang="zh-CN" altLang="en-US"/>
        </a:p>
      </dgm:t>
    </dgm:pt>
    <dgm:pt modelId="{525FFB1F-2AE2-48F7-8F78-87FF148CA00B}" type="pres">
      <dgm:prSet presAssocID="{B50ABB24-AAED-4DE3-AB63-C6146219B809}" presName="parSpace" presStyleCnt="0"/>
      <dgm:spPr/>
    </dgm:pt>
    <dgm:pt modelId="{216952D9-3DED-4145-857F-7BD5D51C8737}" type="pres">
      <dgm:prSet presAssocID="{2CB2BDFF-1236-4A15-9667-2C0C831ABCFD}" presName="parTxOnly" presStyleLbl="node1" presStyleIdx="3" presStyleCnt="5" custScaleX="33002" custScaleY="90909" custLinFactX="-2341" custLinFactNeighborX="-100000" custLinFactNeighborY="5056">
        <dgm:presLayoutVars>
          <dgm:bulletEnabled val="1"/>
        </dgm:presLayoutVars>
      </dgm:prSet>
      <dgm:spPr/>
      <dgm:t>
        <a:bodyPr/>
        <a:lstStyle/>
        <a:p>
          <a:endParaRPr lang="zh-CN" altLang="en-US"/>
        </a:p>
      </dgm:t>
    </dgm:pt>
    <dgm:pt modelId="{1533C792-8120-4464-807A-7640AC180C4F}" type="pres">
      <dgm:prSet presAssocID="{DAEE9A84-1DDB-4C5B-B9D0-F08C97F250E2}" presName="parSpace" presStyleCnt="0"/>
      <dgm:spPr/>
    </dgm:pt>
    <dgm:pt modelId="{92DE3538-57A0-4584-9BE7-965F8D77663C}" type="pres">
      <dgm:prSet presAssocID="{13883666-5F3A-4EAC-9BE5-96A276D45028}" presName="parTxOnly" presStyleLbl="node1" presStyleIdx="4" presStyleCnt="5" custScaleX="33002" custScaleY="90909" custLinFactNeighborX="-55966" custLinFactNeighborY="-5923">
        <dgm:presLayoutVars>
          <dgm:bulletEnabled val="1"/>
        </dgm:presLayoutVars>
      </dgm:prSet>
      <dgm:spPr/>
      <dgm:t>
        <a:bodyPr/>
        <a:lstStyle/>
        <a:p>
          <a:endParaRPr lang="zh-CN" altLang="en-US"/>
        </a:p>
      </dgm:t>
    </dgm:pt>
  </dgm:ptLst>
  <dgm:cxnLst>
    <dgm:cxn modelId="{00D8348B-7710-4A1C-897F-5E3EAFB180C5}" type="presOf" srcId="{88D8D788-8C47-419F-BCE6-506C8BC5CDEE}" destId="{0F55E91D-9AD8-4EA9-B3D0-277C00FC667F}" srcOrd="0" destOrd="0" presId="urn:microsoft.com/office/officeart/2005/8/layout/hChevron3"/>
    <dgm:cxn modelId="{245231EB-46BB-4A44-A216-B5B61F3F9BB5}" type="presOf" srcId="{766546AE-A5C1-44CA-9573-8BE4B28768AA}" destId="{16882E3D-D068-4AFF-AA9A-9D452FF4BC5B}" srcOrd="0" destOrd="0" presId="urn:microsoft.com/office/officeart/2005/8/layout/hChevron3"/>
    <dgm:cxn modelId="{624A42B3-12FE-4AD5-897A-E08C15594A6D}" type="presOf" srcId="{2FE9ED3B-6F04-4E3B-A71F-0FB102A49EB9}" destId="{F7EDA5B0-A6B0-42B9-AAD2-7B53EF670864}" srcOrd="0" destOrd="0" presId="urn:microsoft.com/office/officeart/2005/8/layout/hChevron3"/>
    <dgm:cxn modelId="{630BC8E6-3DD4-423D-A15B-D7DB8D8EEF0C}" type="presOf" srcId="{13883666-5F3A-4EAC-9BE5-96A276D45028}" destId="{92DE3538-57A0-4584-9BE7-965F8D77663C}" srcOrd="0" destOrd="0" presId="urn:microsoft.com/office/officeart/2005/8/layout/hChevron3"/>
    <dgm:cxn modelId="{90C5FF21-3917-48FE-9B7C-E1E5EFB55538}" srcId="{766546AE-A5C1-44CA-9573-8BE4B28768AA}" destId="{13883666-5F3A-4EAC-9BE5-96A276D45028}" srcOrd="4" destOrd="0" parTransId="{68C2C152-AFDB-437A-B32E-62A3BAE7E88B}" sibTransId="{AD5AFADC-E0DE-4608-8312-D780D8F6FA7E}"/>
    <dgm:cxn modelId="{67C2CD81-1E19-4801-9B05-1E6921546C25}" srcId="{766546AE-A5C1-44CA-9573-8BE4B28768AA}" destId="{9577832F-4BCF-4B38-9F4B-2B387C81FA2B}" srcOrd="1" destOrd="0" parTransId="{0600D2E7-13A3-4964-A00F-6343AEC1451E}" sibTransId="{1FC4F571-2ADD-42E0-99F4-41BF4426BF91}"/>
    <dgm:cxn modelId="{1FFF776C-3EA1-4F48-9CF8-23D6DF29C7FB}" srcId="{766546AE-A5C1-44CA-9573-8BE4B28768AA}" destId="{2FE9ED3B-6F04-4E3B-A71F-0FB102A49EB9}" srcOrd="2" destOrd="0" parTransId="{E222B5F5-E01F-496A-9164-B774CE088B8D}" sibTransId="{B50ABB24-AAED-4DE3-AB63-C6146219B809}"/>
    <dgm:cxn modelId="{C1E717D7-590A-4639-A747-FE76713BF15B}" type="presOf" srcId="{9577832F-4BCF-4B38-9F4B-2B387C81FA2B}" destId="{74E02784-01EA-46A2-8E4A-C685051D4001}" srcOrd="0" destOrd="0" presId="urn:microsoft.com/office/officeart/2005/8/layout/hChevron3"/>
    <dgm:cxn modelId="{B7C4D0F7-3E63-4329-96F1-99956CD90D5E}" type="presOf" srcId="{2CB2BDFF-1236-4A15-9667-2C0C831ABCFD}" destId="{216952D9-3DED-4145-857F-7BD5D51C8737}" srcOrd="0" destOrd="0" presId="urn:microsoft.com/office/officeart/2005/8/layout/hChevron3"/>
    <dgm:cxn modelId="{13593E32-71B4-42E0-8C6A-7B4FF0C917EC}" srcId="{766546AE-A5C1-44CA-9573-8BE4B28768AA}" destId="{2CB2BDFF-1236-4A15-9667-2C0C831ABCFD}" srcOrd="3" destOrd="0" parTransId="{6CBA0EE4-3F53-40F2-B43A-CA6E91FDEC49}" sibTransId="{DAEE9A84-1DDB-4C5B-B9D0-F08C97F250E2}"/>
    <dgm:cxn modelId="{6912DD3D-E3AD-4A0D-81BF-FB573B1AC405}" srcId="{766546AE-A5C1-44CA-9573-8BE4B28768AA}" destId="{88D8D788-8C47-419F-BCE6-506C8BC5CDEE}" srcOrd="0" destOrd="0" parTransId="{E41E85F6-603B-4BD2-8DA5-F1034A4176C4}" sibTransId="{D8D9BDA4-9CAC-4B7A-BC6A-7465E1A98C27}"/>
    <dgm:cxn modelId="{4318FE2F-90CE-4630-858F-2A4CC0C0AA3B}" type="presParOf" srcId="{16882E3D-D068-4AFF-AA9A-9D452FF4BC5B}" destId="{0F55E91D-9AD8-4EA9-B3D0-277C00FC667F}" srcOrd="0" destOrd="0" presId="urn:microsoft.com/office/officeart/2005/8/layout/hChevron3"/>
    <dgm:cxn modelId="{61DC0CDC-BD0F-4791-94B4-E2B6427EB5D3}" type="presParOf" srcId="{16882E3D-D068-4AFF-AA9A-9D452FF4BC5B}" destId="{8EF01D41-125A-4F3B-8709-49967329E06B}" srcOrd="1" destOrd="0" presId="urn:microsoft.com/office/officeart/2005/8/layout/hChevron3"/>
    <dgm:cxn modelId="{6D5FC56E-C675-4C4D-A2CF-21A45E7E7FB2}" type="presParOf" srcId="{16882E3D-D068-4AFF-AA9A-9D452FF4BC5B}" destId="{74E02784-01EA-46A2-8E4A-C685051D4001}" srcOrd="2" destOrd="0" presId="urn:microsoft.com/office/officeart/2005/8/layout/hChevron3"/>
    <dgm:cxn modelId="{D709E581-F3CB-4FD3-B84B-F605F046087F}" type="presParOf" srcId="{16882E3D-D068-4AFF-AA9A-9D452FF4BC5B}" destId="{9DD3DCAB-9968-49D3-856E-1E7901AA37FE}" srcOrd="3" destOrd="0" presId="urn:microsoft.com/office/officeart/2005/8/layout/hChevron3"/>
    <dgm:cxn modelId="{28DBBCA6-9714-42BF-BEA4-876F46E4D8F0}" type="presParOf" srcId="{16882E3D-D068-4AFF-AA9A-9D452FF4BC5B}" destId="{F7EDA5B0-A6B0-42B9-AAD2-7B53EF670864}" srcOrd="4" destOrd="0" presId="urn:microsoft.com/office/officeart/2005/8/layout/hChevron3"/>
    <dgm:cxn modelId="{B8F9B10A-25D3-414D-92DA-714891FEB3C7}" type="presParOf" srcId="{16882E3D-D068-4AFF-AA9A-9D452FF4BC5B}" destId="{525FFB1F-2AE2-48F7-8F78-87FF148CA00B}" srcOrd="5" destOrd="0" presId="urn:microsoft.com/office/officeart/2005/8/layout/hChevron3"/>
    <dgm:cxn modelId="{A1BED8EA-F3DD-4942-AB68-A4A65AF08F1F}" type="presParOf" srcId="{16882E3D-D068-4AFF-AA9A-9D452FF4BC5B}" destId="{216952D9-3DED-4145-857F-7BD5D51C8737}" srcOrd="6" destOrd="0" presId="urn:microsoft.com/office/officeart/2005/8/layout/hChevron3"/>
    <dgm:cxn modelId="{22ABA333-57DC-4780-973F-D6033BDC07B1}" type="presParOf" srcId="{16882E3D-D068-4AFF-AA9A-9D452FF4BC5B}" destId="{1533C792-8120-4464-807A-7640AC180C4F}" srcOrd="7" destOrd="0" presId="urn:microsoft.com/office/officeart/2005/8/layout/hChevron3"/>
    <dgm:cxn modelId="{503647E8-67E0-4ABF-88BA-E34DEB7CB601}" type="presParOf" srcId="{16882E3D-D068-4AFF-AA9A-9D452FF4BC5B}" destId="{92DE3538-57A0-4584-9BE7-965F8D77663C}"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546AE-A5C1-44CA-9573-8BE4B28768AA}" type="doc">
      <dgm:prSet loTypeId="urn:microsoft.com/office/officeart/2005/8/layout/hChevron3" loCatId="process" qsTypeId="urn:microsoft.com/office/officeart/2005/8/quickstyle/simple1#5" qsCatId="simple" csTypeId="urn:microsoft.com/office/officeart/2005/8/colors/accent1_2#5" csCatId="accent1" phldr="1"/>
      <dgm:spPr/>
    </dgm:pt>
    <dgm:pt modelId="{88D8D788-8C47-419F-BCE6-506C8BC5CDEE}">
      <dgm:prSet phldrT="[文本]" custT="1"/>
      <dgm:spPr>
        <a:solidFill>
          <a:schemeClr val="bg2">
            <a:lumMod val="75000"/>
          </a:schemeClr>
        </a:solidFill>
      </dgm:spPr>
      <dgm:t>
        <a:bodyPr/>
        <a:lstStyle/>
        <a:p>
          <a:pPr algn="l"/>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图像和自然语言处理算法实战</a:t>
          </a:r>
        </a:p>
      </dgm:t>
    </dgm:pt>
    <dgm:pt modelId="{E41E85F6-603B-4BD2-8DA5-F1034A4176C4}" type="par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8D9BDA4-9CAC-4B7A-BC6A-7465E1A98C27}" type="sib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2CB2BDFF-1236-4A15-9667-2C0C831ABCFD}">
      <dgm:prSet phldrT="[文本]" custT="1"/>
      <dgm:spPr>
        <a:solidFill>
          <a:srgbClr val="A3A3A3"/>
        </a:solidFill>
      </dgm:spPr>
      <dgm:t>
        <a:bodyPr/>
        <a:lstStyle/>
        <a:p>
          <a:pPr algn="l"/>
          <a:r>
            <a:rPr lang="zh-CN" altLang="en-US" sz="1200" baseline="0" dirty="0">
              <a:solidFill>
                <a:schemeClr val="tx1"/>
              </a:solidFill>
              <a:latin typeface="Huawei Sans" panose="020C0503030203020204" pitchFamily="34" charset="0"/>
              <a:ea typeface="方正兰亭黑简体" panose="02000000000000000000" pitchFamily="2" charset="-122"/>
            </a:rPr>
            <a:t>目标检测实战</a:t>
          </a:r>
        </a:p>
      </dgm:t>
    </dgm:pt>
    <dgm:pt modelId="{6CBA0EE4-3F53-40F2-B43A-CA6E91FDEC49}" type="par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AEE9A84-1DDB-4C5B-B9D0-F08C97F250E2}" type="sib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9577832F-4BCF-4B38-9F4B-2B387C81FA2B}">
      <dgm:prSet phldrT="[文本]" custT="1"/>
      <dgm:spPr>
        <a:solidFill>
          <a:srgbClr val="A3A3A3"/>
        </a:solidFill>
      </dgm:spPr>
      <dgm:t>
        <a:bodyPr/>
        <a:lstStyle/>
        <a:p>
          <a:pPr algn="l"/>
          <a:r>
            <a:rPr lang="zh-CN" altLang="en-US" sz="1200" kern="1200" dirty="0">
              <a:solidFill>
                <a:srgbClr val="1D1D1A"/>
              </a:solidFill>
              <a:latin typeface="Arial" panose="020B0604020202020204"/>
              <a:ea typeface="黑体" panose="02010609060101010101" pitchFamily="49" charset="-122"/>
              <a:cs typeface="+mn-cs"/>
            </a:rPr>
            <a:t>云端协同开发与应用实战</a:t>
          </a:r>
        </a:p>
      </dgm:t>
    </dgm:pt>
    <dgm:pt modelId="{0600D2E7-13A3-4964-A00F-6343AEC1451E}" type="parTrans" cxnId="{67C2CD81-1E19-4801-9B05-1E6921546C25}">
      <dgm:prSet/>
      <dgm:spPr/>
      <dgm:t>
        <a:bodyPr/>
        <a:lstStyle/>
        <a:p>
          <a:endParaRPr lang="zh-CN" altLang="en-US"/>
        </a:p>
      </dgm:t>
    </dgm:pt>
    <dgm:pt modelId="{1FC4F571-2ADD-42E0-99F4-41BF4426BF91}" type="sibTrans" cxnId="{67C2CD81-1E19-4801-9B05-1E6921546C25}">
      <dgm:prSet/>
      <dgm:spPr/>
      <dgm:t>
        <a:bodyPr/>
        <a:lstStyle/>
        <a:p>
          <a:endParaRPr lang="zh-CN" altLang="en-US"/>
        </a:p>
      </dgm:t>
    </dgm:pt>
    <dgm:pt modelId="{2FE9ED3B-6F04-4E3B-A71F-0FB102A49EB9}">
      <dgm:prSet phldrT="[文本]" custT="1"/>
      <dgm:spPr>
        <a:solidFill>
          <a:srgbClr val="FFC000"/>
        </a:solidFill>
      </dgm:spPr>
      <dgm:t>
        <a:bodyPr/>
        <a:lstStyle/>
        <a:p>
          <a:pPr algn="l"/>
          <a:r>
            <a:rPr lang="en-US" altLang="en-US" sz="1200" baseline="0" dirty="0" err="1">
              <a:solidFill>
                <a:schemeClr val="tx2"/>
              </a:solidFill>
              <a:latin typeface="Huawei Sans" panose="020C0503030203020204" pitchFamily="34" charset="0"/>
              <a:ea typeface="方正兰亭黑简体" panose="02000000000000000000" pitchFamily="2" charset="-122"/>
            </a:rPr>
            <a:t>MindSpore</a:t>
          </a:r>
          <a:r>
            <a:rPr lang="zh-CN" altLang="en-US" sz="1200" baseline="0" dirty="0">
              <a:solidFill>
                <a:schemeClr val="tx2"/>
              </a:solidFill>
              <a:latin typeface="Huawei Sans" panose="020C0503030203020204" pitchFamily="34" charset="0"/>
              <a:ea typeface="方正兰亭黑简体" panose="02000000000000000000" pitchFamily="2" charset="-122"/>
            </a:rPr>
            <a:t>开源创新实践课</a:t>
          </a:r>
        </a:p>
      </dgm:t>
    </dgm:pt>
    <dgm:pt modelId="{B50ABB24-AAED-4DE3-AB63-C6146219B809}" type="sib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E222B5F5-E01F-496A-9164-B774CE088B8D}" type="par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13883666-5F3A-4EAC-9BE5-96A276D45028}">
      <dgm:prSet phldrT="[文本]" custT="1"/>
      <dgm:spPr>
        <a:solidFill>
          <a:srgbClr val="A3A3A3"/>
        </a:solidFill>
      </dgm:spPr>
      <dgm:t>
        <a:bodyPr/>
        <a:lstStyle/>
        <a:p>
          <a:r>
            <a:rPr lang="zh-CN" altLang="en-US" sz="1200" baseline="0" dirty="0">
              <a:solidFill>
                <a:schemeClr val="tx1"/>
              </a:solidFill>
              <a:latin typeface="Huawei Sans" panose="020C0503030203020204" pitchFamily="34" charset="0"/>
              <a:ea typeface="方正兰亭黑简体" panose="02000000000000000000" pitchFamily="2" charset="-122"/>
            </a:rPr>
            <a:t>工业质检应用实践</a:t>
          </a:r>
        </a:p>
      </dgm:t>
    </dgm:pt>
    <dgm:pt modelId="{68C2C152-AFDB-437A-B32E-62A3BAE7E88B}" type="parTrans" cxnId="{90C5FF21-3917-48FE-9B7C-E1E5EFB55538}">
      <dgm:prSet/>
      <dgm:spPr/>
      <dgm:t>
        <a:bodyPr/>
        <a:lstStyle/>
        <a:p>
          <a:endParaRPr lang="zh-CN" altLang="en-US"/>
        </a:p>
      </dgm:t>
    </dgm:pt>
    <dgm:pt modelId="{AD5AFADC-E0DE-4608-8312-D780D8F6FA7E}" type="sibTrans" cxnId="{90C5FF21-3917-48FE-9B7C-E1E5EFB55538}">
      <dgm:prSet/>
      <dgm:spPr/>
      <dgm:t>
        <a:bodyPr/>
        <a:lstStyle/>
        <a:p>
          <a:endParaRPr lang="zh-CN" altLang="en-US"/>
        </a:p>
      </dgm:t>
    </dgm:pt>
    <dgm:pt modelId="{16882E3D-D068-4AFF-AA9A-9D452FF4BC5B}" type="pres">
      <dgm:prSet presAssocID="{766546AE-A5C1-44CA-9573-8BE4B28768AA}" presName="Name0" presStyleCnt="0">
        <dgm:presLayoutVars>
          <dgm:dir/>
          <dgm:resizeHandles val="exact"/>
        </dgm:presLayoutVars>
      </dgm:prSet>
      <dgm:spPr/>
    </dgm:pt>
    <dgm:pt modelId="{0F55E91D-9AD8-4EA9-B3D0-277C00FC667F}" type="pres">
      <dgm:prSet presAssocID="{88D8D788-8C47-419F-BCE6-506C8BC5CDEE}" presName="parTxOnly" presStyleLbl="node1" presStyleIdx="0" presStyleCnt="5" custScaleX="55759" custScaleY="77039">
        <dgm:presLayoutVars>
          <dgm:bulletEnabled val="1"/>
        </dgm:presLayoutVars>
      </dgm:prSet>
      <dgm:spPr/>
      <dgm:t>
        <a:bodyPr/>
        <a:lstStyle/>
        <a:p>
          <a:endParaRPr lang="zh-CN" altLang="en-US"/>
        </a:p>
      </dgm:t>
    </dgm:pt>
    <dgm:pt modelId="{8EF01D41-125A-4F3B-8709-49967329E06B}" type="pres">
      <dgm:prSet presAssocID="{D8D9BDA4-9CAC-4B7A-BC6A-7465E1A98C27}" presName="parSpace" presStyleCnt="0"/>
      <dgm:spPr/>
    </dgm:pt>
    <dgm:pt modelId="{74E02784-01EA-46A2-8E4A-C685051D4001}" type="pres">
      <dgm:prSet presAssocID="{9577832F-4BCF-4B38-9F4B-2B387C81FA2B}" presName="parTxOnly" presStyleLbl="node1" presStyleIdx="1" presStyleCnt="5" custScaleX="37435" custScaleY="38555" custLinFactNeighborX="-21736">
        <dgm:presLayoutVars>
          <dgm:bulletEnabled val="1"/>
        </dgm:presLayoutVars>
      </dgm:prSet>
      <dgm:spPr/>
      <dgm:t>
        <a:bodyPr/>
        <a:lstStyle/>
        <a:p>
          <a:endParaRPr lang="zh-CN" altLang="en-US"/>
        </a:p>
      </dgm:t>
    </dgm:pt>
    <dgm:pt modelId="{9DD3DCAB-9968-49D3-856E-1E7901AA37FE}" type="pres">
      <dgm:prSet presAssocID="{1FC4F571-2ADD-42E0-99F4-41BF4426BF91}" presName="parSpace" presStyleCnt="0"/>
      <dgm:spPr/>
    </dgm:pt>
    <dgm:pt modelId="{F7EDA5B0-A6B0-42B9-AAD2-7B53EF670864}" type="pres">
      <dgm:prSet presAssocID="{2FE9ED3B-6F04-4E3B-A71F-0FB102A49EB9}" presName="parTxOnly" presStyleLbl="node1" presStyleIdx="2" presStyleCnt="5" custScaleX="81937" custScaleY="48414" custLinFactNeighborX="26235">
        <dgm:presLayoutVars>
          <dgm:bulletEnabled val="1"/>
        </dgm:presLayoutVars>
      </dgm:prSet>
      <dgm:spPr/>
      <dgm:t>
        <a:bodyPr/>
        <a:lstStyle/>
        <a:p>
          <a:endParaRPr lang="zh-CN" altLang="en-US"/>
        </a:p>
      </dgm:t>
    </dgm:pt>
    <dgm:pt modelId="{525FFB1F-2AE2-48F7-8F78-87FF148CA00B}" type="pres">
      <dgm:prSet presAssocID="{B50ABB24-AAED-4DE3-AB63-C6146219B809}" presName="parSpace" presStyleCnt="0"/>
      <dgm:spPr/>
    </dgm:pt>
    <dgm:pt modelId="{216952D9-3DED-4145-857F-7BD5D51C8737}" type="pres">
      <dgm:prSet presAssocID="{2CB2BDFF-1236-4A15-9667-2C0C831ABCFD}" presName="parTxOnly" presStyleLbl="node1" presStyleIdx="3" presStyleCnt="5" custScaleX="33002" custScaleY="90909" custLinFactX="-2341" custLinFactNeighborX="-100000" custLinFactNeighborY="5056">
        <dgm:presLayoutVars>
          <dgm:bulletEnabled val="1"/>
        </dgm:presLayoutVars>
      </dgm:prSet>
      <dgm:spPr/>
      <dgm:t>
        <a:bodyPr/>
        <a:lstStyle/>
        <a:p>
          <a:endParaRPr lang="zh-CN" altLang="en-US"/>
        </a:p>
      </dgm:t>
    </dgm:pt>
    <dgm:pt modelId="{1533C792-8120-4464-807A-7640AC180C4F}" type="pres">
      <dgm:prSet presAssocID="{DAEE9A84-1DDB-4C5B-B9D0-F08C97F250E2}" presName="parSpace" presStyleCnt="0"/>
      <dgm:spPr/>
    </dgm:pt>
    <dgm:pt modelId="{92DE3538-57A0-4584-9BE7-965F8D77663C}" type="pres">
      <dgm:prSet presAssocID="{13883666-5F3A-4EAC-9BE5-96A276D45028}" presName="parTxOnly" presStyleLbl="node1" presStyleIdx="4" presStyleCnt="5" custScaleX="33002" custScaleY="90909" custLinFactNeighborX="-55966" custLinFactNeighborY="-5923">
        <dgm:presLayoutVars>
          <dgm:bulletEnabled val="1"/>
        </dgm:presLayoutVars>
      </dgm:prSet>
      <dgm:spPr/>
      <dgm:t>
        <a:bodyPr/>
        <a:lstStyle/>
        <a:p>
          <a:endParaRPr lang="zh-CN" altLang="en-US"/>
        </a:p>
      </dgm:t>
    </dgm:pt>
  </dgm:ptLst>
  <dgm:cxnLst>
    <dgm:cxn modelId="{13593E32-71B4-42E0-8C6A-7B4FF0C917EC}" srcId="{766546AE-A5C1-44CA-9573-8BE4B28768AA}" destId="{2CB2BDFF-1236-4A15-9667-2C0C831ABCFD}" srcOrd="3" destOrd="0" parTransId="{6CBA0EE4-3F53-40F2-B43A-CA6E91FDEC49}" sibTransId="{DAEE9A84-1DDB-4C5B-B9D0-F08C97F250E2}"/>
    <dgm:cxn modelId="{CB79F1D6-B5A5-46BE-8F47-1D3FB5030232}" type="presOf" srcId="{2CB2BDFF-1236-4A15-9667-2C0C831ABCFD}" destId="{216952D9-3DED-4145-857F-7BD5D51C8737}" srcOrd="0" destOrd="0" presId="urn:microsoft.com/office/officeart/2005/8/layout/hChevron3"/>
    <dgm:cxn modelId="{6912DD3D-E3AD-4A0D-81BF-FB573B1AC405}" srcId="{766546AE-A5C1-44CA-9573-8BE4B28768AA}" destId="{88D8D788-8C47-419F-BCE6-506C8BC5CDEE}" srcOrd="0" destOrd="0" parTransId="{E41E85F6-603B-4BD2-8DA5-F1034A4176C4}" sibTransId="{D8D9BDA4-9CAC-4B7A-BC6A-7465E1A98C27}"/>
    <dgm:cxn modelId="{67C2CD81-1E19-4801-9B05-1E6921546C25}" srcId="{766546AE-A5C1-44CA-9573-8BE4B28768AA}" destId="{9577832F-4BCF-4B38-9F4B-2B387C81FA2B}" srcOrd="1" destOrd="0" parTransId="{0600D2E7-13A3-4964-A00F-6343AEC1451E}" sibTransId="{1FC4F571-2ADD-42E0-99F4-41BF4426BF91}"/>
    <dgm:cxn modelId="{90C5FF21-3917-48FE-9B7C-E1E5EFB55538}" srcId="{766546AE-A5C1-44CA-9573-8BE4B28768AA}" destId="{13883666-5F3A-4EAC-9BE5-96A276D45028}" srcOrd="4" destOrd="0" parTransId="{68C2C152-AFDB-437A-B32E-62A3BAE7E88B}" sibTransId="{AD5AFADC-E0DE-4608-8312-D780D8F6FA7E}"/>
    <dgm:cxn modelId="{0C29065D-7646-46C4-93A6-99BDD720FDA0}" type="presOf" srcId="{13883666-5F3A-4EAC-9BE5-96A276D45028}" destId="{92DE3538-57A0-4584-9BE7-965F8D77663C}" srcOrd="0" destOrd="0" presId="urn:microsoft.com/office/officeart/2005/8/layout/hChevron3"/>
    <dgm:cxn modelId="{CF458C10-94C1-45F8-823D-98683FB3F63F}" type="presOf" srcId="{766546AE-A5C1-44CA-9573-8BE4B28768AA}" destId="{16882E3D-D068-4AFF-AA9A-9D452FF4BC5B}" srcOrd="0" destOrd="0" presId="urn:microsoft.com/office/officeart/2005/8/layout/hChevron3"/>
    <dgm:cxn modelId="{5AD49F62-C8E6-4AF9-8426-B7924CD0A12F}" type="presOf" srcId="{9577832F-4BCF-4B38-9F4B-2B387C81FA2B}" destId="{74E02784-01EA-46A2-8E4A-C685051D4001}" srcOrd="0" destOrd="0" presId="urn:microsoft.com/office/officeart/2005/8/layout/hChevron3"/>
    <dgm:cxn modelId="{95AA4D92-335A-4CA8-9A19-677BA36E0381}" type="presOf" srcId="{88D8D788-8C47-419F-BCE6-506C8BC5CDEE}" destId="{0F55E91D-9AD8-4EA9-B3D0-277C00FC667F}" srcOrd="0" destOrd="0" presId="urn:microsoft.com/office/officeart/2005/8/layout/hChevron3"/>
    <dgm:cxn modelId="{1FFF776C-3EA1-4F48-9CF8-23D6DF29C7FB}" srcId="{766546AE-A5C1-44CA-9573-8BE4B28768AA}" destId="{2FE9ED3B-6F04-4E3B-A71F-0FB102A49EB9}" srcOrd="2" destOrd="0" parTransId="{E222B5F5-E01F-496A-9164-B774CE088B8D}" sibTransId="{B50ABB24-AAED-4DE3-AB63-C6146219B809}"/>
    <dgm:cxn modelId="{C9F1C126-0905-43C4-8FA7-5142B595C81D}" type="presOf" srcId="{2FE9ED3B-6F04-4E3B-A71F-0FB102A49EB9}" destId="{F7EDA5B0-A6B0-42B9-AAD2-7B53EF670864}" srcOrd="0" destOrd="0" presId="urn:microsoft.com/office/officeart/2005/8/layout/hChevron3"/>
    <dgm:cxn modelId="{97ECF65B-4C16-4648-8719-80DA6D690A97}" type="presParOf" srcId="{16882E3D-D068-4AFF-AA9A-9D452FF4BC5B}" destId="{0F55E91D-9AD8-4EA9-B3D0-277C00FC667F}" srcOrd="0" destOrd="0" presId="urn:microsoft.com/office/officeart/2005/8/layout/hChevron3"/>
    <dgm:cxn modelId="{5BEF4D95-11A8-439F-8279-0E42EC1FD1EF}" type="presParOf" srcId="{16882E3D-D068-4AFF-AA9A-9D452FF4BC5B}" destId="{8EF01D41-125A-4F3B-8709-49967329E06B}" srcOrd="1" destOrd="0" presId="urn:microsoft.com/office/officeart/2005/8/layout/hChevron3"/>
    <dgm:cxn modelId="{1B0F68E8-02B9-43A0-9850-34096327BA17}" type="presParOf" srcId="{16882E3D-D068-4AFF-AA9A-9D452FF4BC5B}" destId="{74E02784-01EA-46A2-8E4A-C685051D4001}" srcOrd="2" destOrd="0" presId="urn:microsoft.com/office/officeart/2005/8/layout/hChevron3"/>
    <dgm:cxn modelId="{66068A67-2BF5-4665-840E-CC525442D9CF}" type="presParOf" srcId="{16882E3D-D068-4AFF-AA9A-9D452FF4BC5B}" destId="{9DD3DCAB-9968-49D3-856E-1E7901AA37FE}" srcOrd="3" destOrd="0" presId="urn:microsoft.com/office/officeart/2005/8/layout/hChevron3"/>
    <dgm:cxn modelId="{A872ECA9-2690-44ED-9BC6-70111BBDE7F1}" type="presParOf" srcId="{16882E3D-D068-4AFF-AA9A-9D452FF4BC5B}" destId="{F7EDA5B0-A6B0-42B9-AAD2-7B53EF670864}" srcOrd="4" destOrd="0" presId="urn:microsoft.com/office/officeart/2005/8/layout/hChevron3"/>
    <dgm:cxn modelId="{836817E7-B207-46C8-A9FF-A09047F88758}" type="presParOf" srcId="{16882E3D-D068-4AFF-AA9A-9D452FF4BC5B}" destId="{525FFB1F-2AE2-48F7-8F78-87FF148CA00B}" srcOrd="5" destOrd="0" presId="urn:microsoft.com/office/officeart/2005/8/layout/hChevron3"/>
    <dgm:cxn modelId="{E529932B-D89B-4BE0-8603-2965997AFC75}" type="presParOf" srcId="{16882E3D-D068-4AFF-AA9A-9D452FF4BC5B}" destId="{216952D9-3DED-4145-857F-7BD5D51C8737}" srcOrd="6" destOrd="0" presId="urn:microsoft.com/office/officeart/2005/8/layout/hChevron3"/>
    <dgm:cxn modelId="{A3A8DC41-173D-4AB3-B613-0B83C2BD3BCF}" type="presParOf" srcId="{16882E3D-D068-4AFF-AA9A-9D452FF4BC5B}" destId="{1533C792-8120-4464-807A-7640AC180C4F}" srcOrd="7" destOrd="0" presId="urn:microsoft.com/office/officeart/2005/8/layout/hChevron3"/>
    <dgm:cxn modelId="{E0937164-DC41-4C79-A7D7-2EC0EC4354B5}" type="presParOf" srcId="{16882E3D-D068-4AFF-AA9A-9D452FF4BC5B}" destId="{92DE3538-57A0-4584-9BE7-965F8D77663C}"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546AE-A5C1-44CA-9573-8BE4B28768AA}" type="doc">
      <dgm:prSet loTypeId="urn:microsoft.com/office/officeart/2005/8/layout/hChevron3" loCatId="process" qsTypeId="urn:microsoft.com/office/officeart/2005/8/quickstyle/simple1#5" qsCatId="simple" csTypeId="urn:microsoft.com/office/officeart/2005/8/colors/accent1_2#5" csCatId="accent1" phldr="1"/>
      <dgm:spPr/>
    </dgm:pt>
    <dgm:pt modelId="{88D8D788-8C47-419F-BCE6-506C8BC5CDEE}">
      <dgm:prSet phldrT="[文本]" custT="1"/>
      <dgm:spPr>
        <a:solidFill>
          <a:schemeClr val="bg2">
            <a:lumMod val="75000"/>
          </a:schemeClr>
        </a:solidFill>
      </dgm:spPr>
      <dgm:t>
        <a:bodyPr/>
        <a:lstStyle/>
        <a:p>
          <a:pPr algn="l"/>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图像和自然语言处理算法实战</a:t>
          </a:r>
        </a:p>
      </dgm:t>
    </dgm:pt>
    <dgm:pt modelId="{E41E85F6-603B-4BD2-8DA5-F1034A4176C4}" type="par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8D9BDA4-9CAC-4B7A-BC6A-7465E1A98C27}" type="sib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2CB2BDFF-1236-4A15-9667-2C0C831ABCFD}">
      <dgm:prSet phldrT="[文本]" custT="1"/>
      <dgm:spPr>
        <a:solidFill>
          <a:srgbClr val="FFC000"/>
        </a:solidFill>
      </dgm:spPr>
      <dgm:t>
        <a:bodyPr/>
        <a:lstStyle/>
        <a:p>
          <a:pPr algn="l"/>
          <a:r>
            <a:rPr lang="zh-CN" altLang="en-US" sz="1200" baseline="0" dirty="0">
              <a:solidFill>
                <a:schemeClr val="tx2"/>
              </a:solidFill>
              <a:latin typeface="Huawei Sans" panose="020C0503030203020204" pitchFamily="34" charset="0"/>
              <a:ea typeface="方正兰亭黑简体" panose="02000000000000000000" pitchFamily="2" charset="-122"/>
            </a:rPr>
            <a:t>目标检测实战</a:t>
          </a:r>
        </a:p>
      </dgm:t>
    </dgm:pt>
    <dgm:pt modelId="{6CBA0EE4-3F53-40F2-B43A-CA6E91FDEC49}" type="par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AEE9A84-1DDB-4C5B-B9D0-F08C97F250E2}" type="sib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9577832F-4BCF-4B38-9F4B-2B387C81FA2B}">
      <dgm:prSet phldrT="[文本]" custT="1"/>
      <dgm:spPr>
        <a:solidFill>
          <a:srgbClr val="A3A3A3"/>
        </a:solidFill>
      </dgm:spPr>
      <dgm:t>
        <a:bodyPr/>
        <a:lstStyle/>
        <a:p>
          <a:pPr algn="l"/>
          <a:r>
            <a:rPr lang="zh-CN" altLang="en-US" sz="1200" kern="1200" dirty="0">
              <a:solidFill>
                <a:srgbClr val="1D1D1A"/>
              </a:solidFill>
              <a:latin typeface="Arial" panose="020B0604020202020204"/>
              <a:ea typeface="黑体" panose="02010609060101010101" pitchFamily="49" charset="-122"/>
              <a:cs typeface="+mn-cs"/>
            </a:rPr>
            <a:t>云端协同开发与应用实战</a:t>
          </a:r>
        </a:p>
      </dgm:t>
    </dgm:pt>
    <dgm:pt modelId="{0600D2E7-13A3-4964-A00F-6343AEC1451E}" type="parTrans" cxnId="{67C2CD81-1E19-4801-9B05-1E6921546C25}">
      <dgm:prSet/>
      <dgm:spPr/>
      <dgm:t>
        <a:bodyPr/>
        <a:lstStyle/>
        <a:p>
          <a:endParaRPr lang="zh-CN" altLang="en-US"/>
        </a:p>
      </dgm:t>
    </dgm:pt>
    <dgm:pt modelId="{1FC4F571-2ADD-42E0-99F4-41BF4426BF91}" type="sibTrans" cxnId="{67C2CD81-1E19-4801-9B05-1E6921546C25}">
      <dgm:prSet/>
      <dgm:spPr/>
      <dgm:t>
        <a:bodyPr/>
        <a:lstStyle/>
        <a:p>
          <a:endParaRPr lang="zh-CN" altLang="en-US"/>
        </a:p>
      </dgm:t>
    </dgm:pt>
    <dgm:pt modelId="{2FE9ED3B-6F04-4E3B-A71F-0FB102A49EB9}">
      <dgm:prSet phldrT="[文本]" custT="1"/>
      <dgm:spPr>
        <a:solidFill>
          <a:srgbClr val="A3A3A3"/>
        </a:solidFill>
      </dgm:spPr>
      <dgm:t>
        <a:bodyPr/>
        <a:lstStyle/>
        <a:p>
          <a:pPr algn="l"/>
          <a:r>
            <a:rPr lang="en-US" altLang="en-US" sz="1200" baseline="0" dirty="0" err="1">
              <a:solidFill>
                <a:schemeClr val="tx1"/>
              </a:solidFill>
              <a:latin typeface="Huawei Sans" panose="020C0503030203020204" pitchFamily="34" charset="0"/>
              <a:ea typeface="方正兰亭黑简体" panose="02000000000000000000" pitchFamily="2" charset="-122"/>
            </a:rPr>
            <a:t>MindSpore</a:t>
          </a:r>
          <a:r>
            <a:rPr lang="zh-CN" altLang="en-US" sz="1200" baseline="0" dirty="0">
              <a:solidFill>
                <a:schemeClr val="tx1"/>
              </a:solidFill>
              <a:latin typeface="Huawei Sans" panose="020C0503030203020204" pitchFamily="34" charset="0"/>
              <a:ea typeface="方正兰亭黑简体" panose="02000000000000000000" pitchFamily="2" charset="-122"/>
            </a:rPr>
            <a:t>开源创新实践课</a:t>
          </a:r>
        </a:p>
      </dgm:t>
    </dgm:pt>
    <dgm:pt modelId="{B50ABB24-AAED-4DE3-AB63-C6146219B809}" type="sib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E222B5F5-E01F-496A-9164-B774CE088B8D}" type="par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13883666-5F3A-4EAC-9BE5-96A276D45028}">
      <dgm:prSet phldrT="[文本]" custT="1"/>
      <dgm:spPr>
        <a:solidFill>
          <a:srgbClr val="A3A3A3"/>
        </a:solidFill>
      </dgm:spPr>
      <dgm:t>
        <a:bodyPr/>
        <a:lstStyle/>
        <a:p>
          <a:r>
            <a:rPr lang="zh-CN" altLang="en-US" sz="1200" baseline="0" dirty="0">
              <a:solidFill>
                <a:schemeClr val="tx1"/>
              </a:solidFill>
              <a:latin typeface="Huawei Sans" panose="020C0503030203020204" pitchFamily="34" charset="0"/>
              <a:ea typeface="方正兰亭黑简体" panose="02000000000000000000" pitchFamily="2" charset="-122"/>
            </a:rPr>
            <a:t>工业质检应用实践</a:t>
          </a:r>
        </a:p>
      </dgm:t>
    </dgm:pt>
    <dgm:pt modelId="{68C2C152-AFDB-437A-B32E-62A3BAE7E88B}" type="parTrans" cxnId="{90C5FF21-3917-48FE-9B7C-E1E5EFB55538}">
      <dgm:prSet/>
      <dgm:spPr/>
      <dgm:t>
        <a:bodyPr/>
        <a:lstStyle/>
        <a:p>
          <a:endParaRPr lang="zh-CN" altLang="en-US"/>
        </a:p>
      </dgm:t>
    </dgm:pt>
    <dgm:pt modelId="{AD5AFADC-E0DE-4608-8312-D780D8F6FA7E}" type="sibTrans" cxnId="{90C5FF21-3917-48FE-9B7C-E1E5EFB55538}">
      <dgm:prSet/>
      <dgm:spPr/>
      <dgm:t>
        <a:bodyPr/>
        <a:lstStyle/>
        <a:p>
          <a:endParaRPr lang="zh-CN" altLang="en-US"/>
        </a:p>
      </dgm:t>
    </dgm:pt>
    <dgm:pt modelId="{16882E3D-D068-4AFF-AA9A-9D452FF4BC5B}" type="pres">
      <dgm:prSet presAssocID="{766546AE-A5C1-44CA-9573-8BE4B28768AA}" presName="Name0" presStyleCnt="0">
        <dgm:presLayoutVars>
          <dgm:dir/>
          <dgm:resizeHandles val="exact"/>
        </dgm:presLayoutVars>
      </dgm:prSet>
      <dgm:spPr/>
    </dgm:pt>
    <dgm:pt modelId="{0F55E91D-9AD8-4EA9-B3D0-277C00FC667F}" type="pres">
      <dgm:prSet presAssocID="{88D8D788-8C47-419F-BCE6-506C8BC5CDEE}" presName="parTxOnly" presStyleLbl="node1" presStyleIdx="0" presStyleCnt="5" custScaleX="55759" custScaleY="77039">
        <dgm:presLayoutVars>
          <dgm:bulletEnabled val="1"/>
        </dgm:presLayoutVars>
      </dgm:prSet>
      <dgm:spPr/>
      <dgm:t>
        <a:bodyPr/>
        <a:lstStyle/>
        <a:p>
          <a:endParaRPr lang="zh-CN" altLang="en-US"/>
        </a:p>
      </dgm:t>
    </dgm:pt>
    <dgm:pt modelId="{8EF01D41-125A-4F3B-8709-49967329E06B}" type="pres">
      <dgm:prSet presAssocID="{D8D9BDA4-9CAC-4B7A-BC6A-7465E1A98C27}" presName="parSpace" presStyleCnt="0"/>
      <dgm:spPr/>
    </dgm:pt>
    <dgm:pt modelId="{74E02784-01EA-46A2-8E4A-C685051D4001}" type="pres">
      <dgm:prSet presAssocID="{9577832F-4BCF-4B38-9F4B-2B387C81FA2B}" presName="parTxOnly" presStyleLbl="node1" presStyleIdx="1" presStyleCnt="5" custScaleX="37435" custScaleY="38555" custLinFactNeighborX="-21736">
        <dgm:presLayoutVars>
          <dgm:bulletEnabled val="1"/>
        </dgm:presLayoutVars>
      </dgm:prSet>
      <dgm:spPr/>
      <dgm:t>
        <a:bodyPr/>
        <a:lstStyle/>
        <a:p>
          <a:endParaRPr lang="zh-CN" altLang="en-US"/>
        </a:p>
      </dgm:t>
    </dgm:pt>
    <dgm:pt modelId="{9DD3DCAB-9968-49D3-856E-1E7901AA37FE}" type="pres">
      <dgm:prSet presAssocID="{1FC4F571-2ADD-42E0-99F4-41BF4426BF91}" presName="parSpace" presStyleCnt="0"/>
      <dgm:spPr/>
    </dgm:pt>
    <dgm:pt modelId="{F7EDA5B0-A6B0-42B9-AAD2-7B53EF670864}" type="pres">
      <dgm:prSet presAssocID="{2FE9ED3B-6F04-4E3B-A71F-0FB102A49EB9}" presName="parTxOnly" presStyleLbl="node1" presStyleIdx="2" presStyleCnt="5" custScaleX="81937" custScaleY="48414" custLinFactNeighborX="26235">
        <dgm:presLayoutVars>
          <dgm:bulletEnabled val="1"/>
        </dgm:presLayoutVars>
      </dgm:prSet>
      <dgm:spPr/>
      <dgm:t>
        <a:bodyPr/>
        <a:lstStyle/>
        <a:p>
          <a:endParaRPr lang="zh-CN" altLang="en-US"/>
        </a:p>
      </dgm:t>
    </dgm:pt>
    <dgm:pt modelId="{525FFB1F-2AE2-48F7-8F78-87FF148CA00B}" type="pres">
      <dgm:prSet presAssocID="{B50ABB24-AAED-4DE3-AB63-C6146219B809}" presName="parSpace" presStyleCnt="0"/>
      <dgm:spPr/>
    </dgm:pt>
    <dgm:pt modelId="{216952D9-3DED-4145-857F-7BD5D51C8737}" type="pres">
      <dgm:prSet presAssocID="{2CB2BDFF-1236-4A15-9667-2C0C831ABCFD}" presName="parTxOnly" presStyleLbl="node1" presStyleIdx="3" presStyleCnt="5" custScaleX="33002" custScaleY="90909" custLinFactX="-2341" custLinFactNeighborX="-100000" custLinFactNeighborY="5056">
        <dgm:presLayoutVars>
          <dgm:bulletEnabled val="1"/>
        </dgm:presLayoutVars>
      </dgm:prSet>
      <dgm:spPr/>
      <dgm:t>
        <a:bodyPr/>
        <a:lstStyle/>
        <a:p>
          <a:endParaRPr lang="zh-CN" altLang="en-US"/>
        </a:p>
      </dgm:t>
    </dgm:pt>
    <dgm:pt modelId="{1533C792-8120-4464-807A-7640AC180C4F}" type="pres">
      <dgm:prSet presAssocID="{DAEE9A84-1DDB-4C5B-B9D0-F08C97F250E2}" presName="parSpace" presStyleCnt="0"/>
      <dgm:spPr/>
    </dgm:pt>
    <dgm:pt modelId="{92DE3538-57A0-4584-9BE7-965F8D77663C}" type="pres">
      <dgm:prSet presAssocID="{13883666-5F3A-4EAC-9BE5-96A276D45028}" presName="parTxOnly" presStyleLbl="node1" presStyleIdx="4" presStyleCnt="5" custScaleX="33002" custScaleY="90909" custLinFactNeighborX="-55966" custLinFactNeighborY="-5923">
        <dgm:presLayoutVars>
          <dgm:bulletEnabled val="1"/>
        </dgm:presLayoutVars>
      </dgm:prSet>
      <dgm:spPr/>
      <dgm:t>
        <a:bodyPr/>
        <a:lstStyle/>
        <a:p>
          <a:endParaRPr lang="zh-CN" altLang="en-US"/>
        </a:p>
      </dgm:t>
    </dgm:pt>
  </dgm:ptLst>
  <dgm:cxnLst>
    <dgm:cxn modelId="{13593E32-71B4-42E0-8C6A-7B4FF0C917EC}" srcId="{766546AE-A5C1-44CA-9573-8BE4B28768AA}" destId="{2CB2BDFF-1236-4A15-9667-2C0C831ABCFD}" srcOrd="3" destOrd="0" parTransId="{6CBA0EE4-3F53-40F2-B43A-CA6E91FDEC49}" sibTransId="{DAEE9A84-1DDB-4C5B-B9D0-F08C97F250E2}"/>
    <dgm:cxn modelId="{F8F34C8F-8E9B-4891-91E2-04F31ADB6C5B}" type="presOf" srcId="{2FE9ED3B-6F04-4E3B-A71F-0FB102A49EB9}" destId="{F7EDA5B0-A6B0-42B9-AAD2-7B53EF670864}" srcOrd="0" destOrd="0" presId="urn:microsoft.com/office/officeart/2005/8/layout/hChevron3"/>
    <dgm:cxn modelId="{6912DD3D-E3AD-4A0D-81BF-FB573B1AC405}" srcId="{766546AE-A5C1-44CA-9573-8BE4B28768AA}" destId="{88D8D788-8C47-419F-BCE6-506C8BC5CDEE}" srcOrd="0" destOrd="0" parTransId="{E41E85F6-603B-4BD2-8DA5-F1034A4176C4}" sibTransId="{D8D9BDA4-9CAC-4B7A-BC6A-7465E1A98C27}"/>
    <dgm:cxn modelId="{67C2CD81-1E19-4801-9B05-1E6921546C25}" srcId="{766546AE-A5C1-44CA-9573-8BE4B28768AA}" destId="{9577832F-4BCF-4B38-9F4B-2B387C81FA2B}" srcOrd="1" destOrd="0" parTransId="{0600D2E7-13A3-4964-A00F-6343AEC1451E}" sibTransId="{1FC4F571-2ADD-42E0-99F4-41BF4426BF91}"/>
    <dgm:cxn modelId="{90C5FF21-3917-48FE-9B7C-E1E5EFB55538}" srcId="{766546AE-A5C1-44CA-9573-8BE4B28768AA}" destId="{13883666-5F3A-4EAC-9BE5-96A276D45028}" srcOrd="4" destOrd="0" parTransId="{68C2C152-AFDB-437A-B32E-62A3BAE7E88B}" sibTransId="{AD5AFADC-E0DE-4608-8312-D780D8F6FA7E}"/>
    <dgm:cxn modelId="{FE7D6652-2CAE-43D7-AED7-42598451EE63}" type="presOf" srcId="{9577832F-4BCF-4B38-9F4B-2B387C81FA2B}" destId="{74E02784-01EA-46A2-8E4A-C685051D4001}" srcOrd="0" destOrd="0" presId="urn:microsoft.com/office/officeart/2005/8/layout/hChevron3"/>
    <dgm:cxn modelId="{127B9212-EA3E-4F8A-8960-A3D03DBF058E}" type="presOf" srcId="{88D8D788-8C47-419F-BCE6-506C8BC5CDEE}" destId="{0F55E91D-9AD8-4EA9-B3D0-277C00FC667F}" srcOrd="0" destOrd="0" presId="urn:microsoft.com/office/officeart/2005/8/layout/hChevron3"/>
    <dgm:cxn modelId="{A64A6137-4A4C-4D65-A191-CCA46708E751}" type="presOf" srcId="{2CB2BDFF-1236-4A15-9667-2C0C831ABCFD}" destId="{216952D9-3DED-4145-857F-7BD5D51C8737}" srcOrd="0" destOrd="0" presId="urn:microsoft.com/office/officeart/2005/8/layout/hChevron3"/>
    <dgm:cxn modelId="{171919A7-1DF1-4F59-B135-17B4B719EEF1}" type="presOf" srcId="{13883666-5F3A-4EAC-9BE5-96A276D45028}" destId="{92DE3538-57A0-4584-9BE7-965F8D77663C}" srcOrd="0" destOrd="0" presId="urn:microsoft.com/office/officeart/2005/8/layout/hChevron3"/>
    <dgm:cxn modelId="{1FFF776C-3EA1-4F48-9CF8-23D6DF29C7FB}" srcId="{766546AE-A5C1-44CA-9573-8BE4B28768AA}" destId="{2FE9ED3B-6F04-4E3B-A71F-0FB102A49EB9}" srcOrd="2" destOrd="0" parTransId="{E222B5F5-E01F-496A-9164-B774CE088B8D}" sibTransId="{B50ABB24-AAED-4DE3-AB63-C6146219B809}"/>
    <dgm:cxn modelId="{D6DEE21C-016F-45CF-A8F8-2406E90A01B6}" type="presOf" srcId="{766546AE-A5C1-44CA-9573-8BE4B28768AA}" destId="{16882E3D-D068-4AFF-AA9A-9D452FF4BC5B}" srcOrd="0" destOrd="0" presId="urn:microsoft.com/office/officeart/2005/8/layout/hChevron3"/>
    <dgm:cxn modelId="{93AFBCBF-6D48-4B48-8AAA-EDB2093A6459}" type="presParOf" srcId="{16882E3D-D068-4AFF-AA9A-9D452FF4BC5B}" destId="{0F55E91D-9AD8-4EA9-B3D0-277C00FC667F}" srcOrd="0" destOrd="0" presId="urn:microsoft.com/office/officeart/2005/8/layout/hChevron3"/>
    <dgm:cxn modelId="{911162F7-EF6F-4E89-BA11-F4D7FF3886E2}" type="presParOf" srcId="{16882E3D-D068-4AFF-AA9A-9D452FF4BC5B}" destId="{8EF01D41-125A-4F3B-8709-49967329E06B}" srcOrd="1" destOrd="0" presId="urn:microsoft.com/office/officeart/2005/8/layout/hChevron3"/>
    <dgm:cxn modelId="{76C93559-B283-443E-A0EE-EDC7FF98BC13}" type="presParOf" srcId="{16882E3D-D068-4AFF-AA9A-9D452FF4BC5B}" destId="{74E02784-01EA-46A2-8E4A-C685051D4001}" srcOrd="2" destOrd="0" presId="urn:microsoft.com/office/officeart/2005/8/layout/hChevron3"/>
    <dgm:cxn modelId="{B0DF72F6-2724-4733-87B1-483DAD751761}" type="presParOf" srcId="{16882E3D-D068-4AFF-AA9A-9D452FF4BC5B}" destId="{9DD3DCAB-9968-49D3-856E-1E7901AA37FE}" srcOrd="3" destOrd="0" presId="urn:microsoft.com/office/officeart/2005/8/layout/hChevron3"/>
    <dgm:cxn modelId="{0E6FE4C4-74C2-4708-B1CA-EB5AB2A346E4}" type="presParOf" srcId="{16882E3D-D068-4AFF-AA9A-9D452FF4BC5B}" destId="{F7EDA5B0-A6B0-42B9-AAD2-7B53EF670864}" srcOrd="4" destOrd="0" presId="urn:microsoft.com/office/officeart/2005/8/layout/hChevron3"/>
    <dgm:cxn modelId="{0F20C2DE-E1E6-4C35-87EC-593D180D2E83}" type="presParOf" srcId="{16882E3D-D068-4AFF-AA9A-9D452FF4BC5B}" destId="{525FFB1F-2AE2-48F7-8F78-87FF148CA00B}" srcOrd="5" destOrd="0" presId="urn:microsoft.com/office/officeart/2005/8/layout/hChevron3"/>
    <dgm:cxn modelId="{882AFA8A-D375-4457-A0BB-C4F23D7FD0F9}" type="presParOf" srcId="{16882E3D-D068-4AFF-AA9A-9D452FF4BC5B}" destId="{216952D9-3DED-4145-857F-7BD5D51C8737}" srcOrd="6" destOrd="0" presId="urn:microsoft.com/office/officeart/2005/8/layout/hChevron3"/>
    <dgm:cxn modelId="{4BBAB847-851F-48DC-924A-487179A67C63}" type="presParOf" srcId="{16882E3D-D068-4AFF-AA9A-9D452FF4BC5B}" destId="{1533C792-8120-4464-807A-7640AC180C4F}" srcOrd="7" destOrd="0" presId="urn:microsoft.com/office/officeart/2005/8/layout/hChevron3"/>
    <dgm:cxn modelId="{F501C693-EC85-4826-B5F6-5C9737075591}" type="presParOf" srcId="{16882E3D-D068-4AFF-AA9A-9D452FF4BC5B}" destId="{92DE3538-57A0-4584-9BE7-965F8D77663C}"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6546AE-A5C1-44CA-9573-8BE4B28768AA}" type="doc">
      <dgm:prSet loTypeId="urn:microsoft.com/office/officeart/2005/8/layout/hChevron3" loCatId="process" qsTypeId="urn:microsoft.com/office/officeart/2005/8/quickstyle/simple1#5" qsCatId="simple" csTypeId="urn:microsoft.com/office/officeart/2005/8/colors/accent1_2#5" csCatId="accent1" phldr="1"/>
      <dgm:spPr/>
    </dgm:pt>
    <dgm:pt modelId="{88D8D788-8C47-419F-BCE6-506C8BC5CDEE}">
      <dgm:prSet phldrT="[文本]" custT="1"/>
      <dgm:spPr>
        <a:solidFill>
          <a:schemeClr val="bg2">
            <a:lumMod val="75000"/>
          </a:schemeClr>
        </a:solidFill>
      </dgm:spPr>
      <dgm:t>
        <a:bodyPr/>
        <a:lstStyle/>
        <a:p>
          <a:pPr algn="l"/>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图像和自然语言处理算法实战</a:t>
          </a:r>
        </a:p>
      </dgm:t>
    </dgm:pt>
    <dgm:pt modelId="{E41E85F6-603B-4BD2-8DA5-F1034A4176C4}" type="par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8D9BDA4-9CAC-4B7A-BC6A-7465E1A98C27}" type="sibTrans" cxnId="{6912DD3D-E3AD-4A0D-81BF-FB573B1AC405}">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2CB2BDFF-1236-4A15-9667-2C0C831ABCFD}">
      <dgm:prSet phldrT="[文本]" custT="1"/>
      <dgm:spPr>
        <a:solidFill>
          <a:schemeClr val="bg1">
            <a:lumMod val="60000"/>
            <a:lumOff val="40000"/>
          </a:schemeClr>
        </a:solidFill>
      </dgm:spPr>
      <dgm:t>
        <a:bodyPr/>
        <a:lstStyle/>
        <a:p>
          <a:pPr algn="l"/>
          <a:r>
            <a:rPr lang="zh-CN" altLang="en-US" sz="1200" baseline="0" dirty="0">
              <a:solidFill>
                <a:schemeClr val="tx1"/>
              </a:solidFill>
              <a:latin typeface="Huawei Sans" panose="020C0503030203020204" pitchFamily="34" charset="0"/>
              <a:ea typeface="方正兰亭黑简体" panose="02000000000000000000" pitchFamily="2" charset="-122"/>
            </a:rPr>
            <a:t>目标检测实战</a:t>
          </a:r>
        </a:p>
      </dgm:t>
    </dgm:pt>
    <dgm:pt modelId="{6CBA0EE4-3F53-40F2-B43A-CA6E91FDEC49}" type="par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DAEE9A84-1DDB-4C5B-B9D0-F08C97F250E2}" type="sibTrans" cxnId="{13593E32-71B4-42E0-8C6A-7B4FF0C917EC}">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9577832F-4BCF-4B38-9F4B-2B387C81FA2B}">
      <dgm:prSet phldrT="[文本]" custT="1"/>
      <dgm:spPr>
        <a:solidFill>
          <a:srgbClr val="A3A3A3"/>
        </a:solidFill>
      </dgm:spPr>
      <dgm:t>
        <a:bodyPr/>
        <a:lstStyle/>
        <a:p>
          <a:pPr algn="l"/>
          <a:r>
            <a:rPr lang="zh-CN" altLang="en-US" sz="1200" kern="1200" dirty="0">
              <a:solidFill>
                <a:srgbClr val="1D1D1A"/>
              </a:solidFill>
              <a:latin typeface="Arial" panose="020B0604020202020204"/>
              <a:ea typeface="黑体" panose="02010609060101010101" pitchFamily="49" charset="-122"/>
              <a:cs typeface="+mn-cs"/>
            </a:rPr>
            <a:t>云端协同开发与应用实战</a:t>
          </a:r>
        </a:p>
      </dgm:t>
    </dgm:pt>
    <dgm:pt modelId="{0600D2E7-13A3-4964-A00F-6343AEC1451E}" type="parTrans" cxnId="{67C2CD81-1E19-4801-9B05-1E6921546C25}">
      <dgm:prSet/>
      <dgm:spPr/>
      <dgm:t>
        <a:bodyPr/>
        <a:lstStyle/>
        <a:p>
          <a:endParaRPr lang="zh-CN" altLang="en-US"/>
        </a:p>
      </dgm:t>
    </dgm:pt>
    <dgm:pt modelId="{1FC4F571-2ADD-42E0-99F4-41BF4426BF91}" type="sibTrans" cxnId="{67C2CD81-1E19-4801-9B05-1E6921546C25}">
      <dgm:prSet/>
      <dgm:spPr/>
      <dgm:t>
        <a:bodyPr/>
        <a:lstStyle/>
        <a:p>
          <a:endParaRPr lang="zh-CN" altLang="en-US"/>
        </a:p>
      </dgm:t>
    </dgm:pt>
    <dgm:pt modelId="{2FE9ED3B-6F04-4E3B-A71F-0FB102A49EB9}">
      <dgm:prSet phldrT="[文本]" custT="1"/>
      <dgm:spPr>
        <a:solidFill>
          <a:srgbClr val="A3A3A3"/>
        </a:solidFill>
      </dgm:spPr>
      <dgm:t>
        <a:bodyPr/>
        <a:lstStyle/>
        <a:p>
          <a:pPr algn="l"/>
          <a:r>
            <a:rPr lang="en-US" altLang="en-US" sz="1200" baseline="0" dirty="0" err="1">
              <a:solidFill>
                <a:schemeClr val="tx1"/>
              </a:solidFill>
              <a:latin typeface="Huawei Sans" panose="020C0503030203020204" pitchFamily="34" charset="0"/>
              <a:ea typeface="方正兰亭黑简体" panose="02000000000000000000" pitchFamily="2" charset="-122"/>
            </a:rPr>
            <a:t>MindSpore</a:t>
          </a:r>
          <a:r>
            <a:rPr lang="zh-CN" altLang="en-US" sz="1200" baseline="0" dirty="0">
              <a:solidFill>
                <a:schemeClr val="tx1"/>
              </a:solidFill>
              <a:latin typeface="Huawei Sans" panose="020C0503030203020204" pitchFamily="34" charset="0"/>
              <a:ea typeface="方正兰亭黑简体" panose="02000000000000000000" pitchFamily="2" charset="-122"/>
            </a:rPr>
            <a:t>开源创新实践课</a:t>
          </a:r>
        </a:p>
      </dgm:t>
    </dgm:pt>
    <dgm:pt modelId="{B50ABB24-AAED-4DE3-AB63-C6146219B809}" type="sib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E222B5F5-E01F-496A-9164-B774CE088B8D}" type="parTrans" cxnId="{1FFF776C-3EA1-4F48-9CF8-23D6DF29C7FB}">
      <dgm:prSet/>
      <dgm:spPr/>
      <dgm:t>
        <a:bodyPr/>
        <a:lstStyle/>
        <a:p>
          <a:pPr algn="l"/>
          <a:endParaRPr lang="zh-CN" altLang="en-US" sz="1100" baseline="0">
            <a:latin typeface="Huawei Sans" panose="020C0503030203020204" pitchFamily="34" charset="0"/>
            <a:ea typeface="方正兰亭黑简体" panose="02000000000000000000" pitchFamily="2" charset="-122"/>
          </a:endParaRPr>
        </a:p>
      </dgm:t>
    </dgm:pt>
    <dgm:pt modelId="{13883666-5F3A-4EAC-9BE5-96A276D45028}">
      <dgm:prSet phldrT="[文本]" custT="1"/>
      <dgm:spPr>
        <a:solidFill>
          <a:srgbClr val="FFC000"/>
        </a:solidFill>
      </dgm:spPr>
      <dgm:t>
        <a:bodyPr/>
        <a:lstStyle/>
        <a:p>
          <a:r>
            <a:rPr lang="zh-CN" altLang="en-US" sz="1200" baseline="0" dirty="0">
              <a:solidFill>
                <a:schemeClr val="tx2"/>
              </a:solidFill>
              <a:latin typeface="Huawei Sans" panose="020C0503030203020204" pitchFamily="34" charset="0"/>
              <a:ea typeface="方正兰亭黑简体" panose="02000000000000000000" pitchFamily="2" charset="-122"/>
            </a:rPr>
            <a:t>工业质检应用实践</a:t>
          </a:r>
        </a:p>
      </dgm:t>
    </dgm:pt>
    <dgm:pt modelId="{68C2C152-AFDB-437A-B32E-62A3BAE7E88B}" type="parTrans" cxnId="{90C5FF21-3917-48FE-9B7C-E1E5EFB55538}">
      <dgm:prSet/>
      <dgm:spPr/>
      <dgm:t>
        <a:bodyPr/>
        <a:lstStyle/>
        <a:p>
          <a:endParaRPr lang="zh-CN" altLang="en-US"/>
        </a:p>
      </dgm:t>
    </dgm:pt>
    <dgm:pt modelId="{AD5AFADC-E0DE-4608-8312-D780D8F6FA7E}" type="sibTrans" cxnId="{90C5FF21-3917-48FE-9B7C-E1E5EFB55538}">
      <dgm:prSet/>
      <dgm:spPr/>
      <dgm:t>
        <a:bodyPr/>
        <a:lstStyle/>
        <a:p>
          <a:endParaRPr lang="zh-CN" altLang="en-US"/>
        </a:p>
      </dgm:t>
    </dgm:pt>
    <dgm:pt modelId="{16882E3D-D068-4AFF-AA9A-9D452FF4BC5B}" type="pres">
      <dgm:prSet presAssocID="{766546AE-A5C1-44CA-9573-8BE4B28768AA}" presName="Name0" presStyleCnt="0">
        <dgm:presLayoutVars>
          <dgm:dir/>
          <dgm:resizeHandles val="exact"/>
        </dgm:presLayoutVars>
      </dgm:prSet>
      <dgm:spPr/>
    </dgm:pt>
    <dgm:pt modelId="{0F55E91D-9AD8-4EA9-B3D0-277C00FC667F}" type="pres">
      <dgm:prSet presAssocID="{88D8D788-8C47-419F-BCE6-506C8BC5CDEE}" presName="parTxOnly" presStyleLbl="node1" presStyleIdx="0" presStyleCnt="5" custScaleX="55759" custScaleY="77039">
        <dgm:presLayoutVars>
          <dgm:bulletEnabled val="1"/>
        </dgm:presLayoutVars>
      </dgm:prSet>
      <dgm:spPr/>
      <dgm:t>
        <a:bodyPr/>
        <a:lstStyle/>
        <a:p>
          <a:endParaRPr lang="zh-CN" altLang="en-US"/>
        </a:p>
      </dgm:t>
    </dgm:pt>
    <dgm:pt modelId="{8EF01D41-125A-4F3B-8709-49967329E06B}" type="pres">
      <dgm:prSet presAssocID="{D8D9BDA4-9CAC-4B7A-BC6A-7465E1A98C27}" presName="parSpace" presStyleCnt="0"/>
      <dgm:spPr/>
    </dgm:pt>
    <dgm:pt modelId="{74E02784-01EA-46A2-8E4A-C685051D4001}" type="pres">
      <dgm:prSet presAssocID="{9577832F-4BCF-4B38-9F4B-2B387C81FA2B}" presName="parTxOnly" presStyleLbl="node1" presStyleIdx="1" presStyleCnt="5" custScaleX="37435" custScaleY="38555" custLinFactNeighborX="-21736">
        <dgm:presLayoutVars>
          <dgm:bulletEnabled val="1"/>
        </dgm:presLayoutVars>
      </dgm:prSet>
      <dgm:spPr/>
      <dgm:t>
        <a:bodyPr/>
        <a:lstStyle/>
        <a:p>
          <a:endParaRPr lang="zh-CN" altLang="en-US"/>
        </a:p>
      </dgm:t>
    </dgm:pt>
    <dgm:pt modelId="{9DD3DCAB-9968-49D3-856E-1E7901AA37FE}" type="pres">
      <dgm:prSet presAssocID="{1FC4F571-2ADD-42E0-99F4-41BF4426BF91}" presName="parSpace" presStyleCnt="0"/>
      <dgm:spPr/>
    </dgm:pt>
    <dgm:pt modelId="{F7EDA5B0-A6B0-42B9-AAD2-7B53EF670864}" type="pres">
      <dgm:prSet presAssocID="{2FE9ED3B-6F04-4E3B-A71F-0FB102A49EB9}" presName="parTxOnly" presStyleLbl="node1" presStyleIdx="2" presStyleCnt="5" custScaleX="81937" custScaleY="48414" custLinFactNeighborX="26235">
        <dgm:presLayoutVars>
          <dgm:bulletEnabled val="1"/>
        </dgm:presLayoutVars>
      </dgm:prSet>
      <dgm:spPr/>
      <dgm:t>
        <a:bodyPr/>
        <a:lstStyle/>
        <a:p>
          <a:endParaRPr lang="zh-CN" altLang="en-US"/>
        </a:p>
      </dgm:t>
    </dgm:pt>
    <dgm:pt modelId="{525FFB1F-2AE2-48F7-8F78-87FF148CA00B}" type="pres">
      <dgm:prSet presAssocID="{B50ABB24-AAED-4DE3-AB63-C6146219B809}" presName="parSpace" presStyleCnt="0"/>
      <dgm:spPr/>
    </dgm:pt>
    <dgm:pt modelId="{216952D9-3DED-4145-857F-7BD5D51C8737}" type="pres">
      <dgm:prSet presAssocID="{2CB2BDFF-1236-4A15-9667-2C0C831ABCFD}" presName="parTxOnly" presStyleLbl="node1" presStyleIdx="3" presStyleCnt="5" custScaleX="33002" custScaleY="90909" custLinFactX="-2341" custLinFactNeighborX="-100000" custLinFactNeighborY="5056">
        <dgm:presLayoutVars>
          <dgm:bulletEnabled val="1"/>
        </dgm:presLayoutVars>
      </dgm:prSet>
      <dgm:spPr/>
      <dgm:t>
        <a:bodyPr/>
        <a:lstStyle/>
        <a:p>
          <a:endParaRPr lang="zh-CN" altLang="en-US"/>
        </a:p>
      </dgm:t>
    </dgm:pt>
    <dgm:pt modelId="{1533C792-8120-4464-807A-7640AC180C4F}" type="pres">
      <dgm:prSet presAssocID="{DAEE9A84-1DDB-4C5B-B9D0-F08C97F250E2}" presName="parSpace" presStyleCnt="0"/>
      <dgm:spPr/>
    </dgm:pt>
    <dgm:pt modelId="{92DE3538-57A0-4584-9BE7-965F8D77663C}" type="pres">
      <dgm:prSet presAssocID="{13883666-5F3A-4EAC-9BE5-96A276D45028}" presName="parTxOnly" presStyleLbl="node1" presStyleIdx="4" presStyleCnt="5" custScaleX="33002" custScaleY="90909" custLinFactNeighborX="-55966" custLinFactNeighborY="-5923">
        <dgm:presLayoutVars>
          <dgm:bulletEnabled val="1"/>
        </dgm:presLayoutVars>
      </dgm:prSet>
      <dgm:spPr/>
      <dgm:t>
        <a:bodyPr/>
        <a:lstStyle/>
        <a:p>
          <a:endParaRPr lang="zh-CN" altLang="en-US"/>
        </a:p>
      </dgm:t>
    </dgm:pt>
  </dgm:ptLst>
  <dgm:cxnLst>
    <dgm:cxn modelId="{13593E32-71B4-42E0-8C6A-7B4FF0C917EC}" srcId="{766546AE-A5C1-44CA-9573-8BE4B28768AA}" destId="{2CB2BDFF-1236-4A15-9667-2C0C831ABCFD}" srcOrd="3" destOrd="0" parTransId="{6CBA0EE4-3F53-40F2-B43A-CA6E91FDEC49}" sibTransId="{DAEE9A84-1DDB-4C5B-B9D0-F08C97F250E2}"/>
    <dgm:cxn modelId="{6912DD3D-E3AD-4A0D-81BF-FB573B1AC405}" srcId="{766546AE-A5C1-44CA-9573-8BE4B28768AA}" destId="{88D8D788-8C47-419F-BCE6-506C8BC5CDEE}" srcOrd="0" destOrd="0" parTransId="{E41E85F6-603B-4BD2-8DA5-F1034A4176C4}" sibTransId="{D8D9BDA4-9CAC-4B7A-BC6A-7465E1A98C27}"/>
    <dgm:cxn modelId="{67C2CD81-1E19-4801-9B05-1E6921546C25}" srcId="{766546AE-A5C1-44CA-9573-8BE4B28768AA}" destId="{9577832F-4BCF-4B38-9F4B-2B387C81FA2B}" srcOrd="1" destOrd="0" parTransId="{0600D2E7-13A3-4964-A00F-6343AEC1451E}" sibTransId="{1FC4F571-2ADD-42E0-99F4-41BF4426BF91}"/>
    <dgm:cxn modelId="{90C5FF21-3917-48FE-9B7C-E1E5EFB55538}" srcId="{766546AE-A5C1-44CA-9573-8BE4B28768AA}" destId="{13883666-5F3A-4EAC-9BE5-96A276D45028}" srcOrd="4" destOrd="0" parTransId="{68C2C152-AFDB-437A-B32E-62A3BAE7E88B}" sibTransId="{AD5AFADC-E0DE-4608-8312-D780D8F6FA7E}"/>
    <dgm:cxn modelId="{50228492-746B-445D-80A2-C31C739A81AC}" type="presOf" srcId="{9577832F-4BCF-4B38-9F4B-2B387C81FA2B}" destId="{74E02784-01EA-46A2-8E4A-C685051D4001}" srcOrd="0" destOrd="0" presId="urn:microsoft.com/office/officeart/2005/8/layout/hChevron3"/>
    <dgm:cxn modelId="{91DA9634-C060-4C3D-9FD3-F6F3048CA90E}" type="presOf" srcId="{88D8D788-8C47-419F-BCE6-506C8BC5CDEE}" destId="{0F55E91D-9AD8-4EA9-B3D0-277C00FC667F}" srcOrd="0" destOrd="0" presId="urn:microsoft.com/office/officeart/2005/8/layout/hChevron3"/>
    <dgm:cxn modelId="{4AA660E6-5E0C-48ED-9718-79B3D2636825}" type="presOf" srcId="{2CB2BDFF-1236-4A15-9667-2C0C831ABCFD}" destId="{216952D9-3DED-4145-857F-7BD5D51C8737}" srcOrd="0" destOrd="0" presId="urn:microsoft.com/office/officeart/2005/8/layout/hChevron3"/>
    <dgm:cxn modelId="{5BFCD7E4-C151-4153-AC86-9756BF3D1845}" type="presOf" srcId="{13883666-5F3A-4EAC-9BE5-96A276D45028}" destId="{92DE3538-57A0-4584-9BE7-965F8D77663C}" srcOrd="0" destOrd="0" presId="urn:microsoft.com/office/officeart/2005/8/layout/hChevron3"/>
    <dgm:cxn modelId="{C7DB8DDD-4D82-42CA-AE7C-C892DEF561B9}" type="presOf" srcId="{2FE9ED3B-6F04-4E3B-A71F-0FB102A49EB9}" destId="{F7EDA5B0-A6B0-42B9-AAD2-7B53EF670864}" srcOrd="0" destOrd="0" presId="urn:microsoft.com/office/officeart/2005/8/layout/hChevron3"/>
    <dgm:cxn modelId="{1FFF776C-3EA1-4F48-9CF8-23D6DF29C7FB}" srcId="{766546AE-A5C1-44CA-9573-8BE4B28768AA}" destId="{2FE9ED3B-6F04-4E3B-A71F-0FB102A49EB9}" srcOrd="2" destOrd="0" parTransId="{E222B5F5-E01F-496A-9164-B774CE088B8D}" sibTransId="{B50ABB24-AAED-4DE3-AB63-C6146219B809}"/>
    <dgm:cxn modelId="{607298E3-49A2-4590-949C-E23C0479DBA6}" type="presOf" srcId="{766546AE-A5C1-44CA-9573-8BE4B28768AA}" destId="{16882E3D-D068-4AFF-AA9A-9D452FF4BC5B}" srcOrd="0" destOrd="0" presId="urn:microsoft.com/office/officeart/2005/8/layout/hChevron3"/>
    <dgm:cxn modelId="{0624EF8F-EF8F-42A1-BC93-46CE35237DAB}" type="presParOf" srcId="{16882E3D-D068-4AFF-AA9A-9D452FF4BC5B}" destId="{0F55E91D-9AD8-4EA9-B3D0-277C00FC667F}" srcOrd="0" destOrd="0" presId="urn:microsoft.com/office/officeart/2005/8/layout/hChevron3"/>
    <dgm:cxn modelId="{F57F89F9-F848-4F24-8749-4066F1E57C1A}" type="presParOf" srcId="{16882E3D-D068-4AFF-AA9A-9D452FF4BC5B}" destId="{8EF01D41-125A-4F3B-8709-49967329E06B}" srcOrd="1" destOrd="0" presId="urn:microsoft.com/office/officeart/2005/8/layout/hChevron3"/>
    <dgm:cxn modelId="{06DB468E-D635-404F-9210-CE41372C65B1}" type="presParOf" srcId="{16882E3D-D068-4AFF-AA9A-9D452FF4BC5B}" destId="{74E02784-01EA-46A2-8E4A-C685051D4001}" srcOrd="2" destOrd="0" presId="urn:microsoft.com/office/officeart/2005/8/layout/hChevron3"/>
    <dgm:cxn modelId="{F2A77DB1-5E1F-410B-B6CA-DC2B1DD2C44B}" type="presParOf" srcId="{16882E3D-D068-4AFF-AA9A-9D452FF4BC5B}" destId="{9DD3DCAB-9968-49D3-856E-1E7901AA37FE}" srcOrd="3" destOrd="0" presId="urn:microsoft.com/office/officeart/2005/8/layout/hChevron3"/>
    <dgm:cxn modelId="{67A48A92-15FF-42C6-93EB-BFAF9465D156}" type="presParOf" srcId="{16882E3D-D068-4AFF-AA9A-9D452FF4BC5B}" destId="{F7EDA5B0-A6B0-42B9-AAD2-7B53EF670864}" srcOrd="4" destOrd="0" presId="urn:microsoft.com/office/officeart/2005/8/layout/hChevron3"/>
    <dgm:cxn modelId="{13889281-9EC0-4239-AE96-00AAE252BD13}" type="presParOf" srcId="{16882E3D-D068-4AFF-AA9A-9D452FF4BC5B}" destId="{525FFB1F-2AE2-48F7-8F78-87FF148CA00B}" srcOrd="5" destOrd="0" presId="urn:microsoft.com/office/officeart/2005/8/layout/hChevron3"/>
    <dgm:cxn modelId="{58035E4B-93AA-4935-991C-F75FFD682F85}" type="presParOf" srcId="{16882E3D-D068-4AFF-AA9A-9D452FF4BC5B}" destId="{216952D9-3DED-4145-857F-7BD5D51C8737}" srcOrd="6" destOrd="0" presId="urn:microsoft.com/office/officeart/2005/8/layout/hChevron3"/>
    <dgm:cxn modelId="{8E405951-F59D-4616-AAE5-F85B2A010AB6}" type="presParOf" srcId="{16882E3D-D068-4AFF-AA9A-9D452FF4BC5B}" destId="{1533C792-8120-4464-807A-7640AC180C4F}" srcOrd="7" destOrd="0" presId="urn:microsoft.com/office/officeart/2005/8/layout/hChevron3"/>
    <dgm:cxn modelId="{9838E49F-0E77-47A2-BEDC-EA8538B36177}" type="presParOf" srcId="{16882E3D-D068-4AFF-AA9A-9D452FF4BC5B}" destId="{92DE3538-57A0-4584-9BE7-965F8D77663C}"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E8CF71B8-DF2A-2E41-BE66-2E18A767DA8A}" type="datetimeFigureOut">
              <a:rPr lang="en-US" smtClean="0"/>
              <a:t>7/22/2022</a:t>
            </a:fld>
            <a:endParaRPr lang="en-US" dirty="0"/>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dirty="0"/>
          </a:p>
        </p:txBody>
      </p:sp>
    </p:spTree>
    <p:extLst>
      <p:ext uri="{BB962C8B-B14F-4D97-AF65-F5344CB8AC3E}">
        <p14:creationId xmlns:p14="http://schemas.microsoft.com/office/powerpoint/2010/main" val="2472298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0DD60A27-BF12-6744-9E93-932A0E34D8BB}" type="datetimeFigureOut">
              <a:rPr lang="en-US" smtClean="0"/>
              <a:t>7/22/2022</a:t>
            </a:fld>
            <a:endParaRPr lang="en-US" dirty="0"/>
          </a:p>
        </p:txBody>
      </p:sp>
      <p:sp>
        <p:nvSpPr>
          <p:cNvPr id="4" name="Slide Image Placeholder 3"/>
          <p:cNvSpPr>
            <a:spLocks noGrp="1" noRot="1" noChangeAspect="1"/>
          </p:cNvSpPr>
          <p:nvPr>
            <p:ph type="sldImg" idx="2"/>
          </p:nvPr>
        </p:nvSpPr>
        <p:spPr>
          <a:xfrm>
            <a:off x="420688" y="1243013"/>
            <a:ext cx="5964237" cy="33543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dirty="0"/>
          </a:p>
        </p:txBody>
      </p:sp>
      <p:sp>
        <p:nvSpPr>
          <p:cNvPr id="8" name="矩形 7"/>
          <p:cNvSpPr/>
          <p:nvPr/>
        </p:nvSpPr>
        <p:spPr>
          <a:xfrm>
            <a:off x="680562" y="1242417"/>
            <a:ext cx="5444490" cy="33545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7023043"/>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开场自我介绍</a:t>
            </a:r>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a:t>
            </a:fld>
            <a:endParaRPr lang="en-US" dirty="0"/>
          </a:p>
        </p:txBody>
      </p:sp>
    </p:spTree>
    <p:extLst>
      <p:ext uri="{BB962C8B-B14F-4D97-AF65-F5344CB8AC3E}">
        <p14:creationId xmlns:p14="http://schemas.microsoft.com/office/powerpoint/2010/main" val="977117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anose="02010600030101010101" pitchFamily="2" charset="-122"/>
              </a:rPr>
              <a:t>12</a:t>
            </a:fld>
            <a:endParaRPr lang="zh-CN" altLang="en-US">
              <a:solidFill>
                <a:prstClr val="black"/>
              </a:solidFill>
              <a:ea typeface="宋体" panose="02010600030101010101" pitchFamily="2" charset="-122"/>
            </a:endParaRPr>
          </a:p>
        </p:txBody>
      </p:sp>
    </p:spTree>
    <p:extLst>
      <p:ext uri="{BB962C8B-B14F-4D97-AF65-F5344CB8AC3E}">
        <p14:creationId xmlns:p14="http://schemas.microsoft.com/office/powerpoint/2010/main" val="1170077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13</a:t>
            </a:fld>
            <a:endParaRPr lang="en-US" dirty="0"/>
          </a:p>
        </p:txBody>
      </p:sp>
    </p:spTree>
    <p:extLst>
      <p:ext uri="{BB962C8B-B14F-4D97-AF65-F5344CB8AC3E}">
        <p14:creationId xmlns:p14="http://schemas.microsoft.com/office/powerpoint/2010/main" val="389066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14</a:t>
            </a:fld>
            <a:endParaRPr lang="en-US" dirty="0"/>
          </a:p>
        </p:txBody>
      </p:sp>
    </p:spTree>
    <p:extLst>
      <p:ext uri="{BB962C8B-B14F-4D97-AF65-F5344CB8AC3E}">
        <p14:creationId xmlns:p14="http://schemas.microsoft.com/office/powerpoint/2010/main" val="2029542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15</a:t>
            </a:fld>
            <a:endParaRPr lang="en-US" dirty="0"/>
          </a:p>
        </p:txBody>
      </p:sp>
    </p:spTree>
    <p:extLst>
      <p:ext uri="{BB962C8B-B14F-4D97-AF65-F5344CB8AC3E}">
        <p14:creationId xmlns:p14="http://schemas.microsoft.com/office/powerpoint/2010/main" val="3708597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itchFamily="2" charset="-122"/>
              </a:rPr>
              <a:t>16</a:t>
            </a:fld>
            <a:endParaRPr lang="zh-CN" altLang="en-US">
              <a:solidFill>
                <a:prstClr val="black"/>
              </a:solidFill>
              <a:ea typeface="宋体" pitchFamily="2" charset="-122"/>
            </a:endParaRPr>
          </a:p>
        </p:txBody>
      </p:sp>
    </p:spTree>
    <p:extLst>
      <p:ext uri="{BB962C8B-B14F-4D97-AF65-F5344CB8AC3E}">
        <p14:creationId xmlns:p14="http://schemas.microsoft.com/office/powerpoint/2010/main" val="2685283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17</a:t>
            </a:fld>
            <a:endParaRPr lang="en-US" dirty="0"/>
          </a:p>
        </p:txBody>
      </p:sp>
    </p:spTree>
    <p:extLst>
      <p:ext uri="{BB962C8B-B14F-4D97-AF65-F5344CB8AC3E}">
        <p14:creationId xmlns:p14="http://schemas.microsoft.com/office/powerpoint/2010/main" val="18273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18</a:t>
            </a:fld>
            <a:endParaRPr lang="en-US" dirty="0"/>
          </a:p>
        </p:txBody>
      </p:sp>
    </p:spTree>
    <p:extLst>
      <p:ext uri="{BB962C8B-B14F-4D97-AF65-F5344CB8AC3E}">
        <p14:creationId xmlns:p14="http://schemas.microsoft.com/office/powerpoint/2010/main" val="292265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itchFamily="2" charset="-122"/>
              </a:rPr>
              <a:t>19</a:t>
            </a:fld>
            <a:endParaRPr lang="zh-CN" altLang="en-US">
              <a:solidFill>
                <a:prstClr val="black"/>
              </a:solidFill>
              <a:ea typeface="宋体" pitchFamily="2" charset="-122"/>
            </a:endParaRPr>
          </a:p>
        </p:txBody>
      </p:sp>
    </p:spTree>
    <p:extLst>
      <p:ext uri="{BB962C8B-B14F-4D97-AF65-F5344CB8AC3E}">
        <p14:creationId xmlns:p14="http://schemas.microsoft.com/office/powerpoint/2010/main" val="1707872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20</a:t>
            </a:fld>
            <a:endParaRPr lang="en-US" dirty="0"/>
          </a:p>
        </p:txBody>
      </p:sp>
    </p:spTree>
    <p:extLst>
      <p:ext uri="{BB962C8B-B14F-4D97-AF65-F5344CB8AC3E}">
        <p14:creationId xmlns:p14="http://schemas.microsoft.com/office/powerpoint/2010/main" val="136903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5139DE-284B-4F23-B1D0-0CF86C3C8269}"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extLst>
      <p:ext uri="{BB962C8B-B14F-4D97-AF65-F5344CB8AC3E}">
        <p14:creationId xmlns:p14="http://schemas.microsoft.com/office/powerpoint/2010/main" val="333161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Clr>
                <a:srgbClr val="FF0000"/>
              </a:buClr>
              <a:buFont typeface="Wingdings" panose="05000000000000000000" pitchFamily="2" charset="2"/>
              <a:buNone/>
            </a:pP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t>2</a:t>
            </a:fld>
            <a:endParaRPr lang="en-US" dirty="0">
              <a:solidFill>
                <a:prstClr val="black"/>
              </a:solidFill>
            </a:endParaRPr>
          </a:p>
        </p:txBody>
      </p:sp>
    </p:spTree>
    <p:extLst>
      <p:ext uri="{BB962C8B-B14F-4D97-AF65-F5344CB8AC3E}">
        <p14:creationId xmlns:p14="http://schemas.microsoft.com/office/powerpoint/2010/main" val="3931685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23</a:t>
            </a:fld>
            <a:endParaRPr lang="en-US" dirty="0"/>
          </a:p>
        </p:txBody>
      </p:sp>
    </p:spTree>
    <p:extLst>
      <p:ext uri="{BB962C8B-B14F-4D97-AF65-F5344CB8AC3E}">
        <p14:creationId xmlns:p14="http://schemas.microsoft.com/office/powerpoint/2010/main" val="312232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anose="02010600030101010101" pitchFamily="2" charset="-122"/>
              </a:rPr>
              <a:t>25</a:t>
            </a:fld>
            <a:endParaRPr lang="zh-CN" altLang="en-US">
              <a:solidFill>
                <a:prstClr val="black"/>
              </a:solidFill>
              <a:ea typeface="宋体" panose="02010600030101010101" pitchFamily="2" charset="-122"/>
            </a:endParaRPr>
          </a:p>
        </p:txBody>
      </p:sp>
    </p:spTree>
    <p:extLst>
      <p:ext uri="{BB962C8B-B14F-4D97-AF65-F5344CB8AC3E}">
        <p14:creationId xmlns:p14="http://schemas.microsoft.com/office/powerpoint/2010/main" val="3050992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26</a:t>
            </a:fld>
            <a:endParaRPr lang="en-US" dirty="0"/>
          </a:p>
        </p:txBody>
      </p:sp>
    </p:spTree>
    <p:extLst>
      <p:ext uri="{BB962C8B-B14F-4D97-AF65-F5344CB8AC3E}">
        <p14:creationId xmlns:p14="http://schemas.microsoft.com/office/powerpoint/2010/main" val="82704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27</a:t>
            </a:fld>
            <a:endParaRPr lang="en-US" dirty="0"/>
          </a:p>
        </p:txBody>
      </p:sp>
    </p:spTree>
    <p:extLst>
      <p:ext uri="{BB962C8B-B14F-4D97-AF65-F5344CB8AC3E}">
        <p14:creationId xmlns:p14="http://schemas.microsoft.com/office/powerpoint/2010/main" val="2767117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anose="02010600030101010101" pitchFamily="2" charset="-122"/>
              </a:rPr>
              <a:t>28</a:t>
            </a:fld>
            <a:endParaRPr lang="zh-CN" altLang="en-US">
              <a:solidFill>
                <a:prstClr val="black"/>
              </a:solidFill>
              <a:ea typeface="宋体" panose="02010600030101010101" pitchFamily="2" charset="-122"/>
            </a:endParaRPr>
          </a:p>
        </p:txBody>
      </p:sp>
    </p:spTree>
    <p:extLst>
      <p:ext uri="{BB962C8B-B14F-4D97-AF65-F5344CB8AC3E}">
        <p14:creationId xmlns:p14="http://schemas.microsoft.com/office/powerpoint/2010/main" val="2748972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29</a:t>
            </a:fld>
            <a:endParaRPr lang="en-US" dirty="0"/>
          </a:p>
        </p:txBody>
      </p:sp>
    </p:spTree>
    <p:extLst>
      <p:ext uri="{BB962C8B-B14F-4D97-AF65-F5344CB8AC3E}">
        <p14:creationId xmlns:p14="http://schemas.microsoft.com/office/powerpoint/2010/main" val="2760965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30</a:t>
            </a:fld>
            <a:endParaRPr lang="en-US" dirty="0"/>
          </a:p>
        </p:txBody>
      </p:sp>
    </p:spTree>
    <p:extLst>
      <p:ext uri="{BB962C8B-B14F-4D97-AF65-F5344CB8AC3E}">
        <p14:creationId xmlns:p14="http://schemas.microsoft.com/office/powerpoint/2010/main" val="3510510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itchFamily="2" charset="-122"/>
              </a:rPr>
              <a:t>31</a:t>
            </a:fld>
            <a:endParaRPr lang="zh-CN" altLang="en-US">
              <a:solidFill>
                <a:prstClr val="black"/>
              </a:solidFill>
              <a:ea typeface="宋体" pitchFamily="2" charset="-122"/>
            </a:endParaRPr>
          </a:p>
        </p:txBody>
      </p:sp>
    </p:spTree>
    <p:extLst>
      <p:ext uri="{BB962C8B-B14F-4D97-AF65-F5344CB8AC3E}">
        <p14:creationId xmlns:p14="http://schemas.microsoft.com/office/powerpoint/2010/main" val="2338058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32</a:t>
            </a:fld>
            <a:endParaRPr lang="en-US" dirty="0"/>
          </a:p>
        </p:txBody>
      </p:sp>
    </p:spTree>
    <p:extLst>
      <p:ext uri="{BB962C8B-B14F-4D97-AF65-F5344CB8AC3E}">
        <p14:creationId xmlns:p14="http://schemas.microsoft.com/office/powerpoint/2010/main" val="2141720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33</a:t>
            </a:fld>
            <a:endParaRPr lang="en-US" dirty="0"/>
          </a:p>
        </p:txBody>
      </p:sp>
    </p:spTree>
    <p:extLst>
      <p:ext uri="{BB962C8B-B14F-4D97-AF65-F5344CB8AC3E}">
        <p14:creationId xmlns:p14="http://schemas.microsoft.com/office/powerpoint/2010/main" val="2344586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Clr>
                <a:srgbClr val="FF0000"/>
              </a:buClr>
              <a:buFont typeface="Wingdings" panose="05000000000000000000" pitchFamily="2" charset="2"/>
              <a:buNone/>
            </a:pP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t>5</a:t>
            </a:fld>
            <a:endParaRPr lang="en-US" dirty="0">
              <a:solidFill>
                <a:prstClr val="black"/>
              </a:solidFill>
            </a:endParaRPr>
          </a:p>
        </p:txBody>
      </p:sp>
    </p:spTree>
    <p:extLst>
      <p:ext uri="{BB962C8B-B14F-4D97-AF65-F5344CB8AC3E}">
        <p14:creationId xmlns:p14="http://schemas.microsoft.com/office/powerpoint/2010/main" val="90477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Clr>
                <a:srgbClr val="FF0000"/>
              </a:buClr>
              <a:buFont typeface="Wingdings" panose="05000000000000000000" pitchFamily="2" charset="2"/>
              <a:buNone/>
            </a:pP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t>34</a:t>
            </a:fld>
            <a:endParaRPr lang="en-US" dirty="0">
              <a:solidFill>
                <a:prstClr val="black"/>
              </a:solidFill>
            </a:endParaRPr>
          </a:p>
        </p:txBody>
      </p:sp>
    </p:spTree>
    <p:extLst>
      <p:ext uri="{BB962C8B-B14F-4D97-AF65-F5344CB8AC3E}">
        <p14:creationId xmlns:p14="http://schemas.microsoft.com/office/powerpoint/2010/main" val="1534389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华为认证人工智能ＭＯ</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OC》</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对应认证</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HCIA-AI</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，包括机器学习，深度学习，业界主流</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AI</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开发框架</a:t>
            </a:r>
            <a:r>
              <a:rPr lang="en-US" altLang="zh-CN" sz="1600" dirty="0" err="1">
                <a:effectLst/>
                <a:latin typeface="Huawei Sans" panose="020C0503030203020204" pitchFamily="34" charset="0"/>
                <a:ea typeface="方正兰亭黑简体" panose="02000000000000000000" pitchFamily="2" charset="-122"/>
                <a:cs typeface="Times New Roman" panose="02020603050405020304" pitchFamily="18" charset="0"/>
              </a:rPr>
              <a:t>MindSpore</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等主要内容。是</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AI</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开发必要的入门课程。</a:t>
            </a: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35</a:t>
            </a:fld>
            <a:endParaRPr lang="en-US"/>
          </a:p>
        </p:txBody>
      </p:sp>
    </p:spTree>
    <p:extLst>
      <p:ext uri="{BB962C8B-B14F-4D97-AF65-F5344CB8AC3E}">
        <p14:creationId xmlns:p14="http://schemas.microsoft.com/office/powerpoint/2010/main" val="1447257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7496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方正兰亭黑简体" panose="02000000000000000000" pitchFamily="2" charset="-122"/>
                <a:cs typeface="方正兰亭黑简体" panose="02000000000000000000" pitchFamily="2" charset="-122"/>
              </a:rPr>
              <a:t>1.</a:t>
            </a:r>
            <a:r>
              <a:rPr lang="zh-CN" altLang="zh-CN" sz="1800" dirty="0">
                <a:effectLst/>
                <a:ea typeface="方正兰亭黑简体" panose="02000000000000000000" pitchFamily="2" charset="-122"/>
                <a:cs typeface="方正兰亭黑简体" panose="02000000000000000000" pitchFamily="2" charset="-122"/>
              </a:rPr>
              <a:t>所谓全栈，是技术功能视角，是包括</a:t>
            </a:r>
            <a:r>
              <a:rPr lang="zh-CN" altLang="zh-CN" sz="1800" dirty="0">
                <a:effectLst/>
                <a:ea typeface="宋体" pitchFamily="2" charset="-122"/>
                <a:cs typeface="宋体" pitchFamily="2" charset="-122"/>
              </a:rPr>
              <a:t>昇</a:t>
            </a:r>
            <a:r>
              <a:rPr lang="zh-CN" altLang="zh-CN" sz="1800" dirty="0">
                <a:effectLst/>
                <a:ea typeface="方正兰亭黑简体" panose="02000000000000000000" pitchFamily="2" charset="-122"/>
                <a:cs typeface="方正兰亭黑简体" panose="02000000000000000000" pitchFamily="2" charset="-122"/>
              </a:rPr>
              <a:t>腾系列</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Ascend</a:t>
            </a:r>
            <a:r>
              <a:rPr lang="zh-CN"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处理器、</a:t>
            </a:r>
            <a:r>
              <a:rPr lang="zh-CN" altLang="en-US" sz="1800" dirty="0">
                <a:effectLst/>
                <a:latin typeface="Huawei Sans" panose="020C0503030203020204" pitchFamily="34" charset="0"/>
                <a:ea typeface="方正兰亭黑简体" panose="02000000000000000000" pitchFamily="2" charset="-122"/>
                <a:cs typeface="Times New Roman" panose="02020603050405020304" pitchFamily="18" charset="0"/>
              </a:rPr>
              <a:t>处理器</a:t>
            </a:r>
            <a:r>
              <a:rPr lang="zh-CN"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使能</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CANN</a:t>
            </a:r>
            <a:r>
              <a:rPr lang="zh-CN"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、训练和推理框架</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MindSpore</a:t>
            </a:r>
            <a:r>
              <a:rPr lang="zh-CN"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和应用使能</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ModelArts</a:t>
            </a:r>
            <a:r>
              <a:rPr lang="zh-CN"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在内的全堆栈方案；</a:t>
            </a:r>
            <a:endPar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endParaRPr>
          </a:p>
          <a:p>
            <a:r>
              <a:rPr lang="zh-CN"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所谓全场景，是包括公有云、私有云、各种边缘计算、物联网行业终端以及消费类终端等部署环境。</a:t>
            </a:r>
            <a:endPar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endParaRPr>
          </a:p>
          <a:p>
            <a:pPr marL="0" marR="0" lvl="0" indent="0" algn="l" defTabSz="1219200" rtl="0" eaLnBrk="1" fontAlgn="auto" latinLnBrk="0" hangingPunct="1">
              <a:lnSpc>
                <a:spcPct val="100000"/>
              </a:lnSpc>
              <a:spcBef>
                <a:spcPts val="0"/>
              </a:spcBef>
              <a:spcAft>
                <a:spcPts val="0"/>
              </a:spcAft>
              <a:buClrTx/>
              <a:buSzTx/>
              <a:buFontTx/>
              <a:buNone/>
              <a:defRPr/>
            </a:pP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2.《</a:t>
            </a:r>
            <a:r>
              <a:rPr lang="zh-CN" altLang="en-US" sz="1800" dirty="0">
                <a:effectLst/>
                <a:latin typeface="Huawei Sans" panose="020C0503030203020204" pitchFamily="34" charset="0"/>
                <a:ea typeface="方正兰亭黑简体" panose="02000000000000000000" pitchFamily="2" charset="-122"/>
                <a:cs typeface="Times New Roman" panose="02020603050405020304" pitchFamily="18" charset="0"/>
              </a:rPr>
              <a:t>华为认证人工智能ＭＯ</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OC》</a:t>
            </a:r>
            <a:r>
              <a:rPr lang="zh-CN" altLang="en-US" sz="1800" dirty="0">
                <a:effectLst/>
                <a:latin typeface="Huawei Sans" panose="020C0503030203020204" pitchFamily="34" charset="0"/>
                <a:ea typeface="方正兰亭黑简体" panose="02000000000000000000" pitchFamily="2" charset="-122"/>
                <a:cs typeface="Times New Roman" panose="02020603050405020304" pitchFamily="18" charset="0"/>
              </a:rPr>
              <a:t>对应认证</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HCIA-AI</a:t>
            </a:r>
            <a:r>
              <a:rPr lang="zh-CN" altLang="en-US" sz="1800" dirty="0">
                <a:effectLst/>
                <a:latin typeface="Huawei Sans" panose="020C0503030203020204" pitchFamily="34" charset="0"/>
                <a:ea typeface="方正兰亭黑简体" panose="02000000000000000000" pitchFamily="2" charset="-122"/>
                <a:cs typeface="Times New Roman" panose="02020603050405020304" pitchFamily="18" charset="0"/>
              </a:rPr>
              <a:t>，包括机器学习，深度学习等主要内容。是</a:t>
            </a:r>
            <a:r>
              <a:rPr lang="en-US" altLang="zh-CN" sz="1800" dirty="0">
                <a:effectLst/>
                <a:latin typeface="Huawei Sans" panose="020C0503030203020204" pitchFamily="34" charset="0"/>
                <a:ea typeface="方正兰亭黑简体" panose="02000000000000000000" pitchFamily="2" charset="-122"/>
                <a:cs typeface="Times New Roman" panose="02020603050405020304" pitchFamily="18" charset="0"/>
              </a:rPr>
              <a:t>AI</a:t>
            </a:r>
            <a:r>
              <a:rPr lang="zh-CN" altLang="en-US" sz="1800" dirty="0">
                <a:effectLst/>
                <a:latin typeface="Huawei Sans" panose="020C0503030203020204" pitchFamily="34" charset="0"/>
                <a:ea typeface="方正兰亭黑简体" panose="02000000000000000000" pitchFamily="2" charset="-122"/>
                <a:cs typeface="Times New Roman" panose="02020603050405020304" pitchFamily="18" charset="0"/>
              </a:rPr>
              <a:t>开发必要的入门课程。</a:t>
            </a:r>
            <a:endParaRPr lang="zh-CN" altLang="en-US" sz="1800" dirty="0"/>
          </a:p>
        </p:txBody>
      </p:sp>
      <p:sp>
        <p:nvSpPr>
          <p:cNvPr id="4" name="灯片编号占位符 3"/>
          <p:cNvSpPr>
            <a:spLocks noGrp="1"/>
          </p:cNvSpPr>
          <p:nvPr>
            <p:ph type="sldNum" sz="quarter" idx="5"/>
          </p:nvPr>
        </p:nvSpPr>
        <p:spPr/>
        <p:txBody>
          <a:bodyPr/>
          <a:lstStyle/>
          <a:p>
            <a:fld id="{F07326F3-4732-B74B-9C70-D0992466E499}" type="slidenum">
              <a:rPr lang="en-US" smtClean="0"/>
              <a:t>37</a:t>
            </a:fld>
            <a:endParaRPr lang="en-US" dirty="0"/>
          </a:p>
        </p:txBody>
      </p:sp>
    </p:spTree>
    <p:extLst>
      <p:ext uri="{BB962C8B-B14F-4D97-AF65-F5344CB8AC3E}">
        <p14:creationId xmlns:p14="http://schemas.microsoft.com/office/powerpoint/2010/main" val="374691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115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8756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t>41</a:t>
            </a:fld>
            <a:endParaRPr lang="en-US">
              <a:solidFill>
                <a:prstClr val="black"/>
              </a:solidFill>
            </a:endParaRPr>
          </a:p>
        </p:txBody>
      </p:sp>
    </p:spTree>
    <p:extLst>
      <p:ext uri="{BB962C8B-B14F-4D97-AF65-F5344CB8AC3E}">
        <p14:creationId xmlns:p14="http://schemas.microsoft.com/office/powerpoint/2010/main" val="1958325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7326F3-4732-B74B-9C70-D0992466E499}" type="slidenum">
              <a:rPr lang="en-US" smtClean="0">
                <a:solidFill>
                  <a:prstClr val="black"/>
                </a:solidFill>
              </a:rPr>
              <a:t>42</a:t>
            </a:fld>
            <a:endParaRPr lang="en-US" dirty="0">
              <a:solidFill>
                <a:prstClr val="black"/>
              </a:solidFill>
            </a:endParaRPr>
          </a:p>
        </p:txBody>
      </p:sp>
    </p:spTree>
    <p:extLst>
      <p:ext uri="{BB962C8B-B14F-4D97-AF65-F5344CB8AC3E}">
        <p14:creationId xmlns:p14="http://schemas.microsoft.com/office/powerpoint/2010/main" val="1430512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华为认证人工智能ＭＯ</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OC》</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对应认证</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HCIA-AI</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，包括机器学习，深度学习，业界主流</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AI</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开发框架</a:t>
            </a:r>
            <a:r>
              <a:rPr lang="en-US" altLang="zh-CN" sz="1600" dirty="0" err="1">
                <a:effectLst/>
                <a:latin typeface="Huawei Sans" panose="020C0503030203020204" pitchFamily="34" charset="0"/>
                <a:ea typeface="方正兰亭黑简体" panose="02000000000000000000" pitchFamily="2" charset="-122"/>
                <a:cs typeface="Times New Roman" panose="02020603050405020304" pitchFamily="18" charset="0"/>
              </a:rPr>
              <a:t>MindSpore</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等主要内容。是</a:t>
            </a:r>
            <a:r>
              <a:rPr lang="en-US" altLang="zh-CN" sz="1600" dirty="0">
                <a:effectLst/>
                <a:latin typeface="Huawei Sans" panose="020C0503030203020204" pitchFamily="34" charset="0"/>
                <a:ea typeface="方正兰亭黑简体" panose="02000000000000000000" pitchFamily="2" charset="-122"/>
                <a:cs typeface="Times New Roman" panose="02020603050405020304" pitchFamily="18" charset="0"/>
              </a:rPr>
              <a:t>AI</a:t>
            </a:r>
            <a:r>
              <a:rPr lang="zh-CN" altLang="en-US" sz="1600" dirty="0">
                <a:effectLst/>
                <a:latin typeface="Huawei Sans" panose="020C0503030203020204" pitchFamily="34" charset="0"/>
                <a:ea typeface="方正兰亭黑简体" panose="02000000000000000000" pitchFamily="2" charset="-122"/>
                <a:cs typeface="Times New Roman" panose="02020603050405020304" pitchFamily="18" charset="0"/>
              </a:rPr>
              <a:t>开发必要的入门课程。</a:t>
            </a: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43</a:t>
            </a:fld>
            <a:endParaRPr lang="en-US"/>
          </a:p>
        </p:txBody>
      </p:sp>
    </p:spTree>
    <p:extLst>
      <p:ext uri="{BB962C8B-B14F-4D97-AF65-F5344CB8AC3E}">
        <p14:creationId xmlns:p14="http://schemas.microsoft.com/office/powerpoint/2010/main" val="187216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271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itchFamily="2" charset="-122"/>
              </a:rPr>
              <a:t>6</a:t>
            </a:fld>
            <a:endParaRPr lang="zh-CN" altLang="en-US">
              <a:solidFill>
                <a:prstClr val="black"/>
              </a:solidFill>
              <a:ea typeface="宋体" pitchFamily="2" charset="-122"/>
            </a:endParaRPr>
          </a:p>
        </p:txBody>
      </p:sp>
    </p:spTree>
    <p:extLst>
      <p:ext uri="{BB962C8B-B14F-4D97-AF65-F5344CB8AC3E}">
        <p14:creationId xmlns:p14="http://schemas.microsoft.com/office/powerpoint/2010/main" val="2297586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3013"/>
            <a:ext cx="5964237" cy="3354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45</a:t>
            </a:fld>
            <a:endParaRPr lang="en-US" dirty="0"/>
          </a:p>
        </p:txBody>
      </p:sp>
    </p:spTree>
    <p:extLst>
      <p:ext uri="{BB962C8B-B14F-4D97-AF65-F5344CB8AC3E}">
        <p14:creationId xmlns:p14="http://schemas.microsoft.com/office/powerpoint/2010/main" val="57999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7</a:t>
            </a:fld>
            <a:endParaRPr lang="en-US" dirty="0"/>
          </a:p>
        </p:txBody>
      </p:sp>
    </p:spTree>
    <p:extLst>
      <p:ext uri="{BB962C8B-B14F-4D97-AF65-F5344CB8AC3E}">
        <p14:creationId xmlns:p14="http://schemas.microsoft.com/office/powerpoint/2010/main" val="197949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t>8</a:t>
            </a:fld>
            <a:endParaRPr lang="en-US" dirty="0"/>
          </a:p>
        </p:txBody>
      </p:sp>
    </p:spTree>
    <p:extLst>
      <p:ext uri="{BB962C8B-B14F-4D97-AF65-F5344CB8AC3E}">
        <p14:creationId xmlns:p14="http://schemas.microsoft.com/office/powerpoint/2010/main" val="310418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139DE-284B-4F23-B1D0-0CF86C3C8269}" type="slidenum">
              <a:rPr lang="zh-CN" altLang="en-US" smtClean="0">
                <a:solidFill>
                  <a:prstClr val="black"/>
                </a:solidFill>
                <a:ea typeface="宋体" pitchFamily="2" charset="-122"/>
              </a:rPr>
              <a:t>9</a:t>
            </a:fld>
            <a:endParaRPr lang="zh-CN" altLang="en-US">
              <a:solidFill>
                <a:prstClr val="black"/>
              </a:solidFill>
              <a:ea typeface="宋体" pitchFamily="2" charset="-122"/>
            </a:endParaRPr>
          </a:p>
        </p:txBody>
      </p:sp>
    </p:spTree>
    <p:extLst>
      <p:ext uri="{BB962C8B-B14F-4D97-AF65-F5344CB8AC3E}">
        <p14:creationId xmlns:p14="http://schemas.microsoft.com/office/powerpoint/2010/main" val="80674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solidFill>
                  <a:prstClr val="black"/>
                </a:solidFill>
              </a:rPr>
              <a:t>10</a:t>
            </a:fld>
            <a:endParaRPr lang="en-US" dirty="0">
              <a:solidFill>
                <a:prstClr val="black"/>
              </a:solidFill>
            </a:endParaRPr>
          </a:p>
        </p:txBody>
      </p:sp>
    </p:spTree>
    <p:extLst>
      <p:ext uri="{BB962C8B-B14F-4D97-AF65-F5344CB8AC3E}">
        <p14:creationId xmlns:p14="http://schemas.microsoft.com/office/powerpoint/2010/main" val="199577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solidFill>
                  <a:prstClr val="black"/>
                </a:solidFill>
              </a:rPr>
              <a:t>11</a:t>
            </a:fld>
            <a:endParaRPr lang="en-US" dirty="0">
              <a:solidFill>
                <a:prstClr val="black"/>
              </a:solidFill>
            </a:endParaRPr>
          </a:p>
        </p:txBody>
      </p:sp>
    </p:spTree>
    <p:extLst>
      <p:ext uri="{BB962C8B-B14F-4D97-AF65-F5344CB8AC3E}">
        <p14:creationId xmlns:p14="http://schemas.microsoft.com/office/powerpoint/2010/main" val="3433261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6" name="Text Placeholder 5"/>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内容-仅标题">
    <p:spTree>
      <p:nvGrpSpPr>
        <p:cNvPr id="1" name=""/>
        <p:cNvGrpSpPr/>
        <p:nvPr/>
      </p:nvGrpSpPr>
      <p:grpSpPr>
        <a:xfrm>
          <a:off x="0" y="0"/>
          <a:ext cx="0" cy="0"/>
          <a:chOff x="0" y="0"/>
          <a:chExt cx="0" cy="0"/>
        </a:xfrm>
      </p:grpSpPr>
      <p:graphicFrame>
        <p:nvGraphicFramePr>
          <p:cNvPr id="4194361" name="对象 1" hidden="1"/>
          <p:cNvGraphicFramePr/>
          <p:nvPr userDrawn="1">
            <p:custDataLst>
              <p:tags r:id="rId2"/>
            </p:custDataLst>
          </p:nvPr>
        </p:nvGraphicFramePr>
        <p:xfrm>
          <a:off x="2119" y="2120"/>
          <a:ext cx="2116" cy="2115"/>
        </p:xfrm>
        <a:graphic>
          <a:graphicData uri="http://schemas.openxmlformats.org/presentationml/2006/ole">
            <mc:AlternateContent xmlns:mc="http://schemas.openxmlformats.org/markup-compatibility/2006">
              <mc:Choice xmlns:v="urn:schemas-microsoft-com:vml" Requires="v">
                <p:oleObj spid="_x0000_s1446" name="think-cell Slide" r:id="rId4" imgW="0" imgH="0" progId="TCLayout.ActiveDocument.1">
                  <p:embed/>
                </p:oleObj>
              </mc:Choice>
              <mc:Fallback>
                <p:oleObj name="think-cell Slide" r:id="rId4" imgW="0" imgH="0" progId="TCLayout.ActiveDocument.1">
                  <p:embed/>
                  <p:pic>
                    <p:nvPicPr>
                      <p:cNvPr id="0" name="图片 35907"/>
                      <p:cNvPicPr>
                        <a:picLocks noChangeArrowheads="1"/>
                      </p:cNvPicPr>
                      <p:nvPr/>
                    </p:nvPicPr>
                    <p:blipFill>
                      <a:blip r:embed="rId5"/>
                      <a:srcRect/>
                      <a:stretch>
                        <a:fillRect/>
                      </a:stretch>
                    </p:blipFill>
                    <p:spPr bwMode="auto">
                      <a:xfrm>
                        <a:off x="2119" y="2120"/>
                        <a:ext cx="2116" cy="2115"/>
                      </a:xfrm>
                      <a:prstGeom prst="rect">
                        <a:avLst/>
                      </a:prstGeom>
                      <a:noFill/>
                    </p:spPr>
                  </p:pic>
                </p:oleObj>
              </mc:Fallback>
            </mc:AlternateContent>
          </a:graphicData>
        </a:graphic>
      </p:graphicFrame>
      <p:sp>
        <p:nvSpPr>
          <p:cNvPr id="1050610" name="标题 7"/>
          <p:cNvSpPr>
            <a:spLocks noGrp="1"/>
          </p:cNvSpPr>
          <p:nvPr>
            <p:ph type="title"/>
          </p:nvPr>
        </p:nvSpPr>
        <p:spPr>
          <a:xfrm>
            <a:off x="516141" y="550165"/>
            <a:ext cx="11164484" cy="934148"/>
          </a:xfrm>
          <a:prstGeom prst="rect">
            <a:avLst/>
          </a:prstGeom>
        </p:spPr>
        <p:txBody>
          <a:bodyPr lIns="36000" tIns="36000" rIns="36000" bIns="36000" anchor="ctr">
            <a:normAutofit/>
          </a:bodyPr>
          <a:lstStyle>
            <a:lvl1pPr algn="l">
              <a:defRPr sz="3200" b="1">
                <a:solidFill>
                  <a:srgbClr val="800000"/>
                </a:solidFill>
              </a:defRPr>
            </a:lvl1pPr>
          </a:lstStyle>
          <a:p>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内容-仅标题">
    <p:spTree>
      <p:nvGrpSpPr>
        <p:cNvPr id="1" name=""/>
        <p:cNvGrpSpPr/>
        <p:nvPr/>
      </p:nvGrpSpPr>
      <p:grpSpPr>
        <a:xfrm>
          <a:off x="0" y="0"/>
          <a:ext cx="0" cy="0"/>
          <a:chOff x="0" y="0"/>
          <a:chExt cx="0" cy="0"/>
        </a:xfrm>
      </p:grpSpPr>
      <p:graphicFrame>
        <p:nvGraphicFramePr>
          <p:cNvPr id="4194361" name="对象 1" hidden="1"/>
          <p:cNvGraphicFramePr/>
          <p:nvPr userDrawn="1">
            <p:custDataLst>
              <p:tags r:id="rId2"/>
            </p:custDataLst>
          </p:nvPr>
        </p:nvGraphicFramePr>
        <p:xfrm>
          <a:off x="2119" y="2120"/>
          <a:ext cx="2116" cy="2115"/>
        </p:xfrm>
        <a:graphic>
          <a:graphicData uri="http://schemas.openxmlformats.org/presentationml/2006/ole">
            <mc:AlternateContent xmlns:mc="http://schemas.openxmlformats.org/markup-compatibility/2006">
              <mc:Choice xmlns:v="urn:schemas-microsoft-com:vml" Requires="v">
                <p:oleObj spid="_x0000_s2470" name="think-cell Slide" r:id="rId4" imgW="0" imgH="0" progId="TCLayout.ActiveDocument.1">
                  <p:embed/>
                </p:oleObj>
              </mc:Choice>
              <mc:Fallback>
                <p:oleObj name="think-cell Slide" r:id="rId4" imgW="0" imgH="0" progId="TCLayout.ActiveDocument.1">
                  <p:embed/>
                  <p:pic>
                    <p:nvPicPr>
                      <p:cNvPr id="0" name="图片 36931"/>
                      <p:cNvPicPr>
                        <a:picLocks noChangeArrowheads="1"/>
                      </p:cNvPicPr>
                      <p:nvPr/>
                    </p:nvPicPr>
                    <p:blipFill>
                      <a:blip r:embed="rId5"/>
                      <a:srcRect/>
                      <a:stretch>
                        <a:fillRect/>
                      </a:stretch>
                    </p:blipFill>
                    <p:spPr bwMode="auto">
                      <a:xfrm>
                        <a:off x="2119" y="2120"/>
                        <a:ext cx="2116" cy="2115"/>
                      </a:xfrm>
                      <a:prstGeom prst="rect">
                        <a:avLst/>
                      </a:prstGeom>
                      <a:noFill/>
                    </p:spPr>
                  </p:pic>
                </p:oleObj>
              </mc:Fallback>
            </mc:AlternateContent>
          </a:graphicData>
        </a:graphic>
      </p:graphicFrame>
      <p:sp>
        <p:nvSpPr>
          <p:cNvPr id="7" name="Subtitle 2"/>
          <p:cNvSpPr>
            <a:spLocks noGrp="1"/>
          </p:cNvSpPr>
          <p:nvPr>
            <p:ph type="subTitle" idx="1" hasCustomPrompt="1"/>
          </p:nvPr>
        </p:nvSpPr>
        <p:spPr>
          <a:xfrm>
            <a:off x="694259" y="284388"/>
            <a:ext cx="10900800" cy="630000"/>
          </a:xfrm>
          <a:prstGeom prst="rect">
            <a:avLst/>
          </a:prstGeom>
        </p:spPr>
        <p:txBody>
          <a:bodyPr lIns="68400" tIns="36000" rIns="68400" bIns="36000" anchor="ctr" anchorCtr="0">
            <a:normAutofit/>
          </a:bodyPr>
          <a:lstStyle>
            <a:lvl1pPr marL="0" indent="0" algn="l">
              <a:lnSpc>
                <a:spcPts val="3430"/>
              </a:lnSpc>
              <a:spcBef>
                <a:spcPts val="0"/>
              </a:spcBef>
              <a:buNone/>
              <a:defRPr lang="en-US" sz="3195" b="1" kern="1200" dirty="0">
                <a:solidFill>
                  <a:prstClr val="black">
                    <a:lumMod val="75000"/>
                    <a:lumOff val="25000"/>
                  </a:prstClr>
                </a:solidFill>
                <a:latin typeface="+mn-lt"/>
                <a:ea typeface="+mn-ea"/>
                <a:cs typeface="+mj-cs"/>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2800" baseline="0">
                <a:solidFill>
                  <a:schemeClr val="tx1"/>
                </a:solidFill>
                <a:latin typeface="Microsoft YaHei" panose="020B0503020204020204" pitchFamily="34" charset="-122"/>
                <a:ea typeface="Microsoft YaHei"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9" y="170346"/>
            <a:ext cx="11235233" cy="935887"/>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200" b="0">
                <a:solidFill>
                  <a:schemeClr val="tx1">
                    <a:lumMod val="75000"/>
                    <a:lumOff val="25000"/>
                  </a:schemeClr>
                </a:solidFill>
                <a:latin typeface="+mj-ea"/>
                <a:ea typeface="+mj-ea"/>
              </a:defRPr>
            </a:lvl1pPr>
          </a:lstStyle>
          <a:p>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2125" y="447468"/>
            <a:ext cx="10732516"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2124" y="1047751"/>
            <a:ext cx="10732517"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5#目录">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573" y="1844676"/>
            <a:ext cx="10157617" cy="4068811"/>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1030321" y="1349255"/>
            <a:ext cx="886313"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919276" y="630374"/>
            <a:ext cx="1147933" cy="653509"/>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sz="3640" dirty="0">
                <a:solidFill>
                  <a:srgbClr val="404040"/>
                </a:solidFill>
              </a:rPr>
              <a:t>目录</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791" y="447469"/>
            <a:ext cx="11297887" cy="497095"/>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创新">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攀登">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28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908" y="1501989"/>
            <a:ext cx="10733557" cy="4690459"/>
          </a:xfrm>
          <a:prstGeom prst="rect">
            <a:avLst/>
          </a:prstGeom>
        </p:spPr>
        <p:txBody>
          <a:bodyPr lIns="0" tIns="0" rIns="0" bIns="0"/>
          <a:lstStyle>
            <a:lvl1pPr marL="12065" indent="0">
              <a:lnSpc>
                <a:spcPct val="100000"/>
              </a:lnSpc>
              <a:spcBef>
                <a:spcPts val="0"/>
              </a:spcBef>
              <a:buFontTx/>
              <a:buNone/>
              <a:tabLst>
                <a:tab pos="120840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buFont typeface="Arial" panose="020B0604020202020204" pitchFamily="34" charset="0"/>
              <a:buChar char="•"/>
              <a:tabLst>
                <a:tab pos="1208405" algn="ctr"/>
              </a:tabLst>
              <a:defRPr sz="1300" baseline="0"/>
            </a:lvl2pPr>
            <a:lvl3pPr marL="525780" indent="-171450">
              <a:buFont typeface="Arial" panose="020B0604020202020204" pitchFamily="34" charset="0"/>
              <a:buChar char="•"/>
              <a:tabLst>
                <a:tab pos="1208405" algn="ctr"/>
              </a:tabLst>
              <a:defRPr sz="1300" baseline="0"/>
            </a:lvl3pPr>
            <a:lvl4pPr marL="525780" indent="-171450">
              <a:buFont typeface="Arial" panose="020B0604020202020204" pitchFamily="34" charset="0"/>
              <a:buChar char="•"/>
              <a:tabLst>
                <a:tab pos="1208405" algn="ctr"/>
              </a:tabLst>
              <a:defRPr sz="1300" baseline="0"/>
            </a:lvl4pPr>
            <a:lvl5pPr marL="525780" indent="-171450">
              <a:buFont typeface="Arial" panose="020B0604020202020204" pitchFamily="34" charset="0"/>
              <a:buChar char="•"/>
              <a:tabLst>
                <a:tab pos="1208405" algn="ctr"/>
              </a:tabLst>
              <a:defRPr sz="1300" baseline="0"/>
            </a:lvl5pPr>
          </a:lstStyle>
          <a:p>
            <a:pPr lvl="0"/>
            <a:r>
              <a:rPr lang="zh-CN" altLang="en-US" dirty="0"/>
              <a:t>单击此处添加文本</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28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5928492" y="6540500"/>
            <a:ext cx="333426" cy="287258"/>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rgbClr val="FFFFFF"/>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6021" y="1512875"/>
            <a:ext cx="10733557" cy="4690459"/>
          </a:xfrm>
          <a:prstGeom prst="rect">
            <a:avLst/>
          </a:prstGeom>
        </p:spPr>
        <p:txBody>
          <a:bodyPr lIns="0" tIns="0" rIns="0" bIns="0"/>
          <a:lstStyle>
            <a:lvl1pPr marL="179705" marR="0" indent="-168275" algn="l" defTabSz="1188085" rtl="0" eaLnBrk="1" fontAlgn="auto" latinLnBrk="0" hangingPunct="1">
              <a:lnSpc>
                <a:spcPct val="100000"/>
              </a:lnSpc>
              <a:spcBef>
                <a:spcPts val="0"/>
              </a:spcBef>
              <a:spcAft>
                <a:spcPts val="600"/>
              </a:spcAft>
              <a:buClr>
                <a:srgbClr val="FFFFFF"/>
              </a:buClr>
              <a:buSzTx/>
              <a:buFont typeface="Arial" panose="020B0604020202020204" pitchFamily="34" charset="0"/>
              <a:buChar char="•"/>
              <a:tabLst>
                <a:tab pos="1207770" algn="ctr"/>
              </a:tabLst>
              <a:defRPr sz="1800" baseline="0">
                <a:solidFill>
                  <a:srgbClr val="FFFFFF"/>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8085" rtl="0" eaLnBrk="1" fontAlgn="auto" latinLnBrk="0" hangingPunct="1">
              <a:lnSpc>
                <a:spcPct val="100000"/>
              </a:lnSpc>
              <a:spcBef>
                <a:spcPts val="0"/>
              </a:spcBef>
              <a:spcAft>
                <a:spcPts val="600"/>
              </a:spcAft>
              <a:buClr>
                <a:schemeClr val="tx2"/>
              </a:buClr>
              <a:buSzTx/>
              <a:buFont typeface=".AppleSystemUIFont"/>
              <a:buChar char="&gt;"/>
              <a:tabLst>
                <a:tab pos="1207770" algn="ctr"/>
              </a:tabLst>
              <a:defRPr sz="1600" baseline="0">
                <a:solidFill>
                  <a:srgbClr val="FFFFFF"/>
                </a:solidFill>
                <a:latin typeface="微软雅黑" panose="020B0503020204020204" pitchFamily="34" charset="-122"/>
                <a:ea typeface="微软雅黑" panose="020B0503020204020204" pitchFamily="34" charset="-122"/>
              </a:defRPr>
            </a:lvl2pPr>
            <a:lvl3pPr marL="1098550" marR="0" indent="-168275" algn="l" defTabSz="1188085" rtl="0" eaLnBrk="1" fontAlgn="auto" latinLnBrk="0" hangingPunct="1">
              <a:lnSpc>
                <a:spcPct val="100000"/>
              </a:lnSpc>
              <a:spcBef>
                <a:spcPts val="0"/>
              </a:spcBef>
              <a:spcAft>
                <a:spcPts val="600"/>
              </a:spcAft>
              <a:buClr>
                <a:schemeClr val="tx2"/>
              </a:buClr>
              <a:buSzTx/>
              <a:buFont typeface=".AppleSystemUIFont"/>
              <a:buChar char="-"/>
              <a:tabLst>
                <a:tab pos="1207770" algn="ctr"/>
              </a:tabLst>
              <a:defRPr sz="1300" baseline="0">
                <a:solidFill>
                  <a:srgbClr val="FFFFFF"/>
                </a:solidFill>
                <a:latin typeface="微软雅黑" panose="020B0503020204020204" pitchFamily="34" charset="-122"/>
                <a:ea typeface="微软雅黑" panose="020B0503020204020204" pitchFamily="34" charset="-122"/>
              </a:defRPr>
            </a:lvl3pPr>
            <a:lvl4pPr marL="525780" indent="-171450">
              <a:buFont typeface="Arial" panose="020B0604020202020204" pitchFamily="34" charset="0"/>
              <a:buChar char="•"/>
              <a:tabLst>
                <a:tab pos="1208405" algn="ctr"/>
              </a:tabLst>
              <a:defRPr sz="1300" baseline="0"/>
            </a:lvl4pPr>
            <a:lvl5pPr marL="525780" indent="-171450">
              <a:buFont typeface="Arial" panose="020B0604020202020204" pitchFamily="34" charset="0"/>
              <a:buChar char="•"/>
              <a:tabLst>
                <a:tab pos="1208405" algn="ctr"/>
              </a:tabLst>
              <a:defRPr sz="1300" baseline="0"/>
            </a:lvl5pPr>
          </a:lstStyle>
          <a:p>
            <a:pPr lvl="0"/>
            <a:r>
              <a:rPr lang="zh-CN" altLang="en-US" dirty="0"/>
              <a:t>单击此处添加文本</a:t>
            </a:r>
            <a:endParaRPr lang="en-US" dirty="0"/>
          </a:p>
          <a:p>
            <a:pPr marL="328930" marR="0" lvl="1" indent="-168275" algn="l" defTabSz="1188085"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770" algn="ctr"/>
              </a:tabLst>
              <a:defRPr/>
            </a:pPr>
            <a:r>
              <a:rPr lang="zh-CN" altLang="en-US" dirty="0"/>
              <a:t>单击此处添加文本</a:t>
            </a:r>
            <a:endParaRPr lang="en-US" dirty="0"/>
          </a:p>
          <a:p>
            <a:pPr marL="1098550" marR="0" lvl="2" indent="-168275" algn="l" defTabSz="1188085"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770" algn="ctr"/>
              </a:tabLst>
              <a:defRPr/>
            </a:pPr>
            <a:r>
              <a:rPr lang="zh-CN" altLang="en-US" dirty="0"/>
              <a:t>单击此处添加文本</a:t>
            </a:r>
            <a:endParaRPr lang="en-US" dirty="0"/>
          </a:p>
          <a:p>
            <a:pPr marL="1098550" marR="0" lvl="2" indent="-168275" algn="l" defTabSz="1188085"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770" algn="ctr"/>
              </a:tabLst>
              <a:defRPr/>
            </a:pP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7.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pic>
        <p:nvPicPr>
          <p:cNvPr id="5" name="Picture 4"/>
          <p:cNvPicPr>
            <a:picLocks noChangeAspect="1"/>
          </p:cNvPicPr>
          <p:nvPr userDrawn="1"/>
        </p:nvPicPr>
        <p:blipFill>
          <a:blip r:embed="rId18" cstate="screen"/>
          <a:stretch>
            <a:fillRect/>
          </a:stretch>
        </p:blipFill>
        <p:spPr>
          <a:xfrm>
            <a:off x="9208751" y="5970991"/>
            <a:ext cx="2260800" cy="4892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ts val="344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80" dirty="0">
                <a:solidFill>
                  <a:srgbClr val="1D1D1B"/>
                </a:solidFill>
                <a:latin typeface="+mn-lt"/>
              </a:rPr>
              <a:t/>
            </a:r>
            <a:br>
              <a:rPr kumimoji="1" lang="en-US" altLang="zh-CN" sz="780" dirty="0">
                <a:solidFill>
                  <a:srgbClr val="1D1D1B"/>
                </a:solidFill>
                <a:latin typeface="+mn-lt"/>
              </a:rPr>
            </a:br>
            <a:r>
              <a:rPr kumimoji="1" lang="en-US" altLang="zh-CN" sz="780" dirty="0">
                <a:solidFill>
                  <a:srgbClr val="1D1D1B"/>
                </a:solidFill>
                <a:latin typeface="+mn-lt"/>
              </a:rPr>
              <a:t/>
            </a: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80" dirty="0">
              <a:solidFill>
                <a:srgbClr val="1D1D1B"/>
              </a:solidFill>
              <a:latin typeface="+mn-lt"/>
            </a:endParaRPr>
          </a:p>
        </p:txBody>
      </p:sp>
      <p:sp>
        <p:nvSpPr>
          <p:cNvPr id="6"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把数字世界带入每个人、每个家庭、</a:t>
            </a:r>
            <a:r>
              <a:rPr kumimoji="1" lang="en-US" altLang="zh-CN"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
            </a:r>
            <a:br>
              <a:rPr kumimoji="1" lang="en-US" altLang="zh-CN"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br>
            <a:r>
              <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每个组织，构建万物互联的智能世界。</a:t>
            </a:r>
          </a:p>
        </p:txBody>
      </p:sp>
      <p:sp>
        <p:nvSpPr>
          <p:cNvPr id="7"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微软雅黑" panose="020B0503020204020204" pitchFamily="34" charset="-122"/>
              <a:cs typeface="微软雅黑" panose="020B0503020204020204" pitchFamily="34" charset="-122"/>
            </a:endParaRPr>
          </a:p>
        </p:txBody>
      </p:sp>
      <p:pic>
        <p:nvPicPr>
          <p:cNvPr id="8" name="Picture 7"/>
          <p:cNvPicPr>
            <a:picLocks noChangeAspect="1"/>
          </p:cNvPicPr>
          <p:nvPr userDrawn="1"/>
        </p:nvPicPr>
        <p:blipFill>
          <a:blip r:embed="rId4" cstate="screen"/>
          <a:stretch>
            <a:fillRect/>
          </a:stretch>
        </p:blipFill>
        <p:spPr>
          <a:xfrm>
            <a:off x="7973676" y="5237566"/>
            <a:ext cx="1875600" cy="405914"/>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1188085" rtl="0" eaLnBrk="1" latinLnBrk="0" hangingPunct="1">
        <a:lnSpc>
          <a:spcPct val="90000"/>
        </a:lnSpc>
        <a:spcBef>
          <a:spcPct val="0"/>
        </a:spcBef>
        <a:buNone/>
        <a:defRPr sz="5000" b="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0" indent="0" algn="l" defTabSz="1188085"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pitchFamily="34" charset="-122"/>
          <a:ea typeface="微软雅黑" panose="020B0503020204020204" pitchFamily="34" charset="-122"/>
          <a:cs typeface="+mn-cs"/>
        </a:defRPr>
      </a:lvl1pPr>
      <a:lvl2pPr marL="593725" indent="0" algn="l" defTabSz="1188085" rtl="0" eaLnBrk="1" latinLnBrk="0" hangingPunct="1">
        <a:lnSpc>
          <a:spcPct val="90000"/>
        </a:lnSpc>
        <a:spcBef>
          <a:spcPts val="650"/>
        </a:spcBef>
        <a:buFont typeface="Arial" panose="020B0604020202020204" pitchFamily="34" charset="0"/>
        <a:buNone/>
        <a:defRPr sz="3120" kern="1200">
          <a:solidFill>
            <a:schemeClr val="tx1"/>
          </a:solidFill>
          <a:latin typeface="+mn-lt"/>
          <a:ea typeface="+mn-ea"/>
          <a:cs typeface="+mn-cs"/>
        </a:defRPr>
      </a:lvl2pPr>
      <a:lvl3pPr marL="1188085" indent="0" algn="l" defTabSz="1188085" rtl="0" eaLnBrk="1" latinLnBrk="0" hangingPunct="1">
        <a:lnSpc>
          <a:spcPct val="90000"/>
        </a:lnSpc>
        <a:spcBef>
          <a:spcPts val="650"/>
        </a:spcBef>
        <a:buFont typeface="Arial" panose="020B0604020202020204" pitchFamily="34" charset="0"/>
        <a:buNone/>
        <a:defRPr sz="2600" kern="1200">
          <a:solidFill>
            <a:schemeClr val="tx1"/>
          </a:solidFill>
          <a:latin typeface="+mn-lt"/>
          <a:ea typeface="+mn-ea"/>
          <a:cs typeface="+mn-cs"/>
        </a:defRPr>
      </a:lvl3pPr>
      <a:lvl4pPr marL="1781810"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4pPr>
      <a:lvl5pPr marL="2375535"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16.xml"/><Relationship Id="rId6" Type="http://schemas.openxmlformats.org/officeDocument/2006/relationships/image" Target="../media/image40.png"/><Relationship Id="rId5" Type="http://schemas.openxmlformats.org/officeDocument/2006/relationships/image" Target="../media/image36.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microsoft.com/office/2018/10/relationships/comments" Target="../comments/modernComment_55D_3A192E65.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6.xml"/><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913588" y="1523021"/>
            <a:ext cx="7785569" cy="690255"/>
          </a:xfrm>
        </p:spPr>
        <p:txBody>
          <a:bodyPr>
            <a:noAutofit/>
          </a:bodyPr>
          <a:lstStyle/>
          <a:p>
            <a:r>
              <a:rPr lang="zh-CN" altLang="en-US" dirty="0">
                <a:latin typeface="Huawei Sans" panose="020C0503030203020204" pitchFamily="34" charset="0"/>
                <a:ea typeface="方正兰亭黑简体" panose="02000000000000000000" pitchFamily="2" charset="-122"/>
                <a:sym typeface="微软雅黑" panose="020B0503020204020204" pitchFamily="34" charset="-122"/>
              </a:rPr>
              <a:t>华为昇腾课程包</a:t>
            </a:r>
            <a:r>
              <a:rPr lang="zh-CN" altLang="en-US" dirty="0" smtClean="0">
                <a:latin typeface="Huawei Sans" panose="020C0503030203020204" pitchFamily="34" charset="0"/>
                <a:ea typeface="方正兰亭黑简体" panose="02000000000000000000" pitchFamily="2" charset="-122"/>
                <a:sym typeface="微软雅黑" panose="020B0503020204020204" pitchFamily="34" charset="-122"/>
              </a:rPr>
              <a:t>方案</a:t>
            </a:r>
            <a:r>
              <a:rPr lang="zh-CN" altLang="en-US" dirty="0">
                <a:latin typeface="Huawei Sans" panose="020C0503030203020204" pitchFamily="34" charset="0"/>
                <a:ea typeface="方正兰亭黑简体" panose="02000000000000000000" pitchFamily="2" charset="-122"/>
                <a:sym typeface="微软雅黑" panose="020B0503020204020204" pitchFamily="34" charset="-122"/>
              </a:rPr>
              <a:t>介绍</a:t>
            </a:r>
          </a:p>
        </p:txBody>
      </p:sp>
      <p:sp>
        <p:nvSpPr>
          <p:cNvPr id="3" name="Text Placeholder 2"/>
          <p:cNvSpPr>
            <a:spLocks noGrp="1"/>
          </p:cNvSpPr>
          <p:nvPr>
            <p:ph type="body" sz="quarter" idx="11"/>
          </p:nvPr>
        </p:nvSpPr>
        <p:spPr>
          <a:xfrm>
            <a:off x="806450" y="6112423"/>
            <a:ext cx="1617170" cy="322753"/>
          </a:xfrm>
        </p:spPr>
        <p:txBody>
          <a:bodyPr/>
          <a:lstStyle/>
          <a:p>
            <a:r>
              <a:rPr kumimoji="1" lang="en-US" altLang="zh-CN" dirty="0">
                <a:latin typeface="Huawei Sans" panose="020C0503030203020204" pitchFamily="34" charset="0"/>
                <a:ea typeface="方正兰亭黑简体" panose="02000000000000000000" pitchFamily="2" charset="-122"/>
                <a:sym typeface="微软雅黑" panose="020B0503020204020204" pitchFamily="34" charset="-122"/>
              </a:rPr>
              <a:t>Security Level:</a:t>
            </a:r>
            <a:endParaRPr lang="en-US" dirty="0">
              <a:latin typeface="Huawei Sans" panose="020C0503030203020204" pitchFamily="34" charset="0"/>
              <a:ea typeface="方正兰亭黑简体" panose="02000000000000000000" pitchFamily="2" charset="-122"/>
              <a:sym typeface="微软雅黑" panose="020B0503020204020204" pitchFamily="34" charset="-122"/>
            </a:endParaRPr>
          </a:p>
          <a:p>
            <a:endParaRPr lang="en-US" dirty="0">
              <a:latin typeface="Huawei Sans" panose="020C0503030203020204" pitchFamily="34" charset="0"/>
              <a:ea typeface="方正兰亭黑简体" panose="02000000000000000000" pitchFamily="2" charset="-122"/>
              <a:sym typeface="微软雅黑" panose="020B0503020204020204" pitchFamily="34" charset="-122"/>
            </a:endParaRPr>
          </a:p>
        </p:txBody>
      </p:sp>
      <p:sp>
        <p:nvSpPr>
          <p:cNvPr id="2" name="文本框 1"/>
          <p:cNvSpPr txBox="1"/>
          <p:nvPr/>
        </p:nvSpPr>
        <p:spPr>
          <a:xfrm>
            <a:off x="913588" y="3979148"/>
            <a:ext cx="1824217" cy="276999"/>
          </a:xfrm>
          <a:prstGeom prst="rect">
            <a:avLst/>
          </a:prstGeom>
          <a:noFill/>
        </p:spPr>
        <p:txBody>
          <a:bodyPr wrap="square" lIns="0" tIns="0" rIns="0" bIns="0" rtlCol="0">
            <a:spAutoFit/>
          </a:bodyPr>
          <a:lstStyle/>
          <a:p>
            <a:pPr algn="l"/>
            <a:r>
              <a:rPr kumimoji="1" lang="en-US" altLang="zh-CN" dirty="0">
                <a:solidFill>
                  <a:srgbClr val="000000"/>
                </a:solidFill>
                <a:latin typeface="Huawei Sans" panose="020C0503030203020204" pitchFamily="34" charset="0"/>
                <a:ea typeface="方正兰亭黑简体" panose="02000000000000000000" pitchFamily="2" charset="-122"/>
              </a:rPr>
              <a:t>2022</a:t>
            </a:r>
            <a:r>
              <a:rPr kumimoji="1" lang="zh-CN" altLang="en-US" dirty="0">
                <a:solidFill>
                  <a:srgbClr val="000000"/>
                </a:solidFill>
                <a:latin typeface="Huawei Sans" panose="020C0503030203020204" pitchFamily="34" charset="0"/>
                <a:ea typeface="方正兰亭黑简体" panose="02000000000000000000" pitchFamily="2" charset="-122"/>
              </a:rPr>
              <a:t>年</a:t>
            </a:r>
            <a:r>
              <a:rPr kumimoji="1" lang="en-US" altLang="zh-CN" dirty="0">
                <a:solidFill>
                  <a:srgbClr val="000000"/>
                </a:solidFill>
                <a:latin typeface="Huawei Sans" panose="020C0503030203020204" pitchFamily="34" charset="0"/>
                <a:ea typeface="方正兰亭黑简体" panose="02000000000000000000" pitchFamily="2" charset="-122"/>
              </a:rPr>
              <a:t>7</a:t>
            </a:r>
            <a:r>
              <a:rPr kumimoji="1" lang="zh-CN" altLang="en-US" dirty="0">
                <a:solidFill>
                  <a:srgbClr val="000000"/>
                </a:solidFill>
                <a:latin typeface="Huawei Sans" panose="020C0503030203020204" pitchFamily="34" charset="0"/>
                <a:ea typeface="方正兰亭黑简体" panose="02000000000000000000" pitchFamily="2" charset="-122"/>
              </a:rPr>
              <a:t>月</a:t>
            </a:r>
            <a:r>
              <a:rPr kumimoji="1" lang="en-US" altLang="zh-CN" dirty="0">
                <a:solidFill>
                  <a:srgbClr val="000000"/>
                </a:solidFill>
                <a:latin typeface="Huawei Sans" panose="020C0503030203020204" pitchFamily="34" charset="0"/>
                <a:ea typeface="方正兰亭黑简体" panose="02000000000000000000" pitchFamily="2" charset="-122"/>
              </a:rPr>
              <a:t>21</a:t>
            </a:r>
            <a:r>
              <a:rPr kumimoji="1" lang="zh-CN" altLang="en-US" dirty="0">
                <a:solidFill>
                  <a:srgbClr val="000000"/>
                </a:solidFill>
                <a:latin typeface="Huawei Sans" panose="020C0503030203020204" pitchFamily="34" charset="0"/>
                <a:ea typeface="方正兰亭黑简体" panose="02000000000000000000" pitchFamily="2" charset="-122"/>
              </a:rPr>
              <a:t>日</a:t>
            </a:r>
          </a:p>
        </p:txBody>
      </p:sp>
      <p:sp>
        <p:nvSpPr>
          <p:cNvPr id="4" name="文本框 3"/>
          <p:cNvSpPr txBox="1"/>
          <p:nvPr/>
        </p:nvSpPr>
        <p:spPr>
          <a:xfrm>
            <a:off x="913588" y="3407456"/>
            <a:ext cx="1795363" cy="307777"/>
          </a:xfrm>
          <a:prstGeom prst="rect">
            <a:avLst/>
          </a:prstGeom>
          <a:noFill/>
        </p:spPr>
        <p:txBody>
          <a:bodyPr wrap="none" lIns="0" tIns="0" rIns="0" bIns="0" rtlCol="0">
            <a:spAutoFit/>
          </a:bodyPr>
          <a:lstStyle/>
          <a:p>
            <a:pPr algn="l"/>
            <a:r>
              <a:rPr kumimoji="1" lang="zh-CN" altLang="en-US" sz="2000" dirty="0">
                <a:solidFill>
                  <a:srgbClr val="000000"/>
                </a:solidFill>
                <a:latin typeface="Huawei Sans" panose="020C0503030203020204" pitchFamily="34" charset="0"/>
                <a:ea typeface="方正兰亭黑简体" panose="02000000000000000000" pitchFamily="2" charset="-122"/>
              </a:rPr>
              <a:t>华为计算产品线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91282536"/>
              </p:ext>
            </p:extLst>
          </p:nvPr>
        </p:nvGraphicFramePr>
        <p:xfrm>
          <a:off x="732125" y="1915131"/>
          <a:ext cx="10908000" cy="2946686"/>
        </p:xfrm>
        <a:graphic>
          <a:graphicData uri="http://schemas.openxmlformats.org/drawingml/2006/table">
            <a:tbl>
              <a:tblPr firstRow="1" bandRow="1">
                <a:tableStyleId>{5940675A-B579-460E-94D1-54222C63F5DA}</a:tableStyleId>
              </a:tblPr>
              <a:tblGrid>
                <a:gridCol w="594144"/>
                <a:gridCol w="1355518"/>
                <a:gridCol w="2351427"/>
                <a:gridCol w="5973521"/>
                <a:gridCol w="633390"/>
              </a:tblGrid>
              <a:tr h="299932">
                <a:tc>
                  <a:txBody>
                    <a:bodyPr/>
                    <a:lstStyle/>
                    <a:p>
                      <a:pPr algn="ctr"/>
                      <a:r>
                        <a:rPr lang="zh-CN" altLang="en-US" sz="1400" b="1" baseline="0" dirty="0">
                          <a:latin typeface="Huawei Sans" panose="020C0503030203020204" pitchFamily="34" charset="0"/>
                          <a:ea typeface="方正兰亭黑简体" panose="02000000000000000000" pitchFamily="2" charset="-122"/>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tr>
              <a:tr h="299242">
                <a:tc rowSpan="3">
                  <a:txBody>
                    <a:bodyPr/>
                    <a:lstStyle/>
                    <a:p>
                      <a:pPr algn="ctr"/>
                      <a:r>
                        <a:rPr lang="en-US" altLang="zh-CN" sz="1200" baseline="0" dirty="0">
                          <a:latin typeface="Huawei Sans" panose="020C0503030203020204" pitchFamily="34" charset="0"/>
                          <a:ea typeface="方正兰亭黑简体" panose="02000000000000000000" pitchFamily="2" charset="-122"/>
                        </a:rPr>
                        <a:t>1</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rowSpan="3">
                  <a:txBody>
                    <a:bodyPr/>
                    <a:lstStyle/>
                    <a:p>
                      <a:r>
                        <a:rPr lang="zh-CN" altLang="en-US" sz="1200" baseline="0" dirty="0">
                          <a:latin typeface="Huawei Sans" panose="020C0503030203020204" pitchFamily="34" charset="0"/>
                          <a:ea typeface="方正兰亭黑简体" panose="02000000000000000000" pitchFamily="2" charset="-122"/>
                        </a:rPr>
                        <a:t>理论课</a:t>
                      </a:r>
                      <a:r>
                        <a:rPr lang="zh-CN" altLang="en-US" sz="1200" baseline="0" dirty="0" smtClean="0">
                          <a:latin typeface="Huawei Sans" panose="020C0503030203020204" pitchFamily="34" charset="0"/>
                          <a:ea typeface="方正兰亭黑简体" panose="02000000000000000000" pitchFamily="2" charset="-122"/>
                        </a:rPr>
                        <a:t>（</a:t>
                      </a:r>
                      <a:r>
                        <a:rPr lang="en-US" altLang="zh-CN" sz="1200" baseline="0" dirty="0">
                          <a:latin typeface="Huawei Sans" panose="020C0503030203020204" pitchFamily="34" charset="0"/>
                          <a:ea typeface="方正兰亭黑简体" panose="02000000000000000000" pitchFamily="2" charset="-122"/>
                        </a:rPr>
                        <a:t>5</a:t>
                      </a:r>
                      <a:r>
                        <a:rPr lang="zh-CN" altLang="en-US" sz="1200" baseline="0" dirty="0" smtClean="0">
                          <a:latin typeface="Huawei Sans" panose="020C0503030203020204" pitchFamily="34" charset="0"/>
                          <a:ea typeface="方正兰亭黑简体" panose="02000000000000000000" pitchFamily="2" charset="-122"/>
                        </a:rPr>
                        <a:t>学时</a:t>
                      </a:r>
                      <a:r>
                        <a:rPr lang="zh-CN" altLang="en-US" sz="1200" baseline="0" dirty="0">
                          <a:latin typeface="Huawei Sans" panose="020C0503030203020204" pitchFamily="34" charset="0"/>
                          <a:ea typeface="方正兰亭黑简体" panose="02000000000000000000" pitchFamily="2" charset="-122"/>
                        </a:rPr>
                        <a:t>）</a:t>
                      </a:r>
                    </a:p>
                  </a:txBody>
                  <a:tcPr marL="102884" marR="102884" marT="51442" marB="51442" anchor="ctr"/>
                </a:tc>
                <a:tc>
                  <a:txBody>
                    <a:bodyPr/>
                    <a:lstStyle/>
                    <a:p>
                      <a:pPr>
                        <a:lnSpc>
                          <a:spcPts val="1900"/>
                        </a:lnSpc>
                      </a:pPr>
                      <a:r>
                        <a:rPr lang="zh-CN" altLang="en-US" sz="1200" kern="1200" baseline="0" dirty="0" smtClean="0">
                          <a:latin typeface="Huawei Sans" panose="020C0503030203020204" pitchFamily="34" charset="0"/>
                          <a:ea typeface="方正兰亭黑简体" panose="02000000000000000000" pitchFamily="2" charset="-122"/>
                        </a:rPr>
                        <a:t>全流程开发工具链</a:t>
                      </a:r>
                      <a:r>
                        <a:rPr lang="en-US" altLang="zh-CN" sz="1200" kern="1200" baseline="0" dirty="0" err="1" smtClean="0">
                          <a:latin typeface="Huawei Sans" panose="020C0503030203020204" pitchFamily="34" charset="0"/>
                          <a:ea typeface="方正兰亭黑简体" panose="02000000000000000000" pitchFamily="2" charset="-122"/>
                        </a:rPr>
                        <a:t>MindStudio</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a:lnSpc>
                          <a:spcPts val="19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主要介绍</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MindStudio</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的加速</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应用开发过程、功能全貌与安装方法</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rowSpan="3">
                  <a:txBody>
                    <a:bodyPr/>
                    <a:lstStyle/>
                    <a:p>
                      <a:pPr algn="ctr"/>
                      <a:r>
                        <a:rPr lang="en-US" altLang="zh-CN" sz="1200" baseline="0" dirty="0" smtClean="0">
                          <a:latin typeface="Huawei Sans" panose="020C0503030203020204" pitchFamily="34" charset="0"/>
                          <a:ea typeface="方正兰亭黑简体" panose="02000000000000000000" pitchFamily="2" charset="-122"/>
                        </a:rPr>
                        <a:t>3</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tr>
              <a:tr h="299242">
                <a:tc vMerge="1">
                  <a:txBody>
                    <a:bodyPr/>
                    <a:lstStyle/>
                    <a:p>
                      <a:endParaRPr lang="zh-CN"/>
                    </a:p>
                  </a:txBody>
                  <a:tcPr/>
                </a:tc>
                <a:tc vMerge="1">
                  <a:txBody>
                    <a:bodyPr/>
                    <a:lstStyle/>
                    <a:p>
                      <a:endParaRPr lang="zh-CN"/>
                    </a:p>
                  </a:txBody>
                  <a:tcPr/>
                </a:tc>
                <a:tc>
                  <a:txBody>
                    <a:bodyPr/>
                    <a:lstStyle/>
                    <a:p>
                      <a:pPr>
                        <a:lnSpc>
                          <a:spcPts val="1900"/>
                        </a:lnSpc>
                      </a:pP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架构介绍</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a:lnSpc>
                          <a:spcPts val="1900"/>
                        </a:lnSpc>
                      </a:pPr>
                      <a:r>
                        <a:rPr lang="zh-CN" altLang="en-US" sz="1200" dirty="0" smtClean="0">
                          <a:latin typeface="+mn-lt"/>
                          <a:ea typeface="+mn-ea"/>
                          <a:cs typeface="+mn-ea"/>
                          <a:sym typeface="+mn-lt"/>
                        </a:rPr>
                        <a:t>主要讲述华为全栈全场景</a:t>
                      </a:r>
                      <a:r>
                        <a:rPr lang="en-US" altLang="zh-CN" sz="1200" dirty="0" smtClean="0">
                          <a:latin typeface="+mn-lt"/>
                          <a:ea typeface="+mn-ea"/>
                          <a:cs typeface="+mn-ea"/>
                          <a:sym typeface="+mn-lt"/>
                        </a:rPr>
                        <a:t>AI</a:t>
                      </a:r>
                      <a:r>
                        <a:rPr lang="zh-CN" altLang="en-US" sz="1200" dirty="0" smtClean="0">
                          <a:latin typeface="+mn-lt"/>
                          <a:ea typeface="+mn-ea"/>
                          <a:cs typeface="+mn-ea"/>
                          <a:sym typeface="+mn-lt"/>
                        </a:rPr>
                        <a:t>解决方案中</a:t>
                      </a:r>
                      <a:r>
                        <a:rPr lang="en-US" altLang="zh-CN" sz="1200" dirty="0" err="1" smtClean="0">
                          <a:latin typeface="+mn-lt"/>
                          <a:ea typeface="+mn-ea"/>
                          <a:cs typeface="+mn-ea"/>
                          <a:sym typeface="+mn-lt"/>
                        </a:rPr>
                        <a:t>MindSpore</a:t>
                      </a:r>
                      <a:r>
                        <a:rPr lang="zh-CN" altLang="en-US" sz="1200" dirty="0" smtClean="0">
                          <a:latin typeface="+mn-lt"/>
                          <a:ea typeface="+mn-ea"/>
                          <a:cs typeface="+mn-ea"/>
                          <a:sym typeface="+mn-lt"/>
                        </a:rPr>
                        <a:t>框架的软件架构以及关键技术</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522635">
                <a:tc vMerge="1">
                  <a:txBody>
                    <a:bodyPr/>
                    <a:lstStyle/>
                    <a:p>
                      <a:endParaRPr lang="zh-CN"/>
                    </a:p>
                  </a:txBody>
                  <a:tcPr/>
                </a:tc>
                <a:tc vMerge="1">
                  <a:txBody>
                    <a:bodyPr/>
                    <a:lstStyle/>
                    <a:p>
                      <a:endParaRPr lang="zh-CN"/>
                    </a:p>
                  </a:txBody>
                  <a:tcPr/>
                </a:tc>
                <a:tc>
                  <a:txBody>
                    <a:bodyPr/>
                    <a:lstStyle/>
                    <a:p>
                      <a:pPr>
                        <a:lnSpc>
                          <a:spcPts val="1900"/>
                        </a:lnSpc>
                      </a:pPr>
                      <a:r>
                        <a:rPr lang="en-US" altLang="zh-CN" sz="1200" kern="1200" baseline="0" dirty="0" err="1" smtClean="0">
                          <a:latin typeface="Huawei Sans" panose="020C0503030203020204" pitchFamily="34" charset="0"/>
                          <a:ea typeface="方正兰亭黑简体" panose="02000000000000000000" pitchFamily="2" charset="-122"/>
                        </a:rPr>
                        <a:t>MindSpore</a:t>
                      </a:r>
                      <a:r>
                        <a:rPr lang="zh-CN" altLang="en-US" sz="1200" kern="1200" baseline="0" dirty="0" smtClean="0">
                          <a:latin typeface="Huawei Sans" panose="020C0503030203020204" pitchFamily="34" charset="0"/>
                          <a:ea typeface="方正兰亭黑简体" panose="02000000000000000000" pitchFamily="2" charset="-122"/>
                        </a:rPr>
                        <a:t>开发实践</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a:lnSpc>
                          <a:spcPts val="1900"/>
                        </a:lnSpc>
                      </a:pPr>
                      <a:r>
                        <a:rPr lang="zh-CN" altLang="en-US" sz="1200" kern="1200" baseline="0" dirty="0" smtClean="0">
                          <a:latin typeface="Huawei Sans" panose="020C0503030203020204" pitchFamily="34" charset="0"/>
                          <a:ea typeface="方正兰亭黑简体" panose="02000000000000000000" pitchFamily="2" charset="-122"/>
                        </a:rPr>
                        <a:t>主要讲述华为全栈全场景</a:t>
                      </a:r>
                      <a:r>
                        <a:rPr lang="en-US" altLang="zh-CN" sz="1200" kern="1200" baseline="0" dirty="0" smtClean="0">
                          <a:latin typeface="Huawei Sans" panose="020C0503030203020204" pitchFamily="34" charset="0"/>
                          <a:ea typeface="方正兰亭黑简体" panose="02000000000000000000" pitchFamily="2" charset="-122"/>
                        </a:rPr>
                        <a:t>AI</a:t>
                      </a:r>
                      <a:r>
                        <a:rPr lang="zh-CN" altLang="en-US" sz="1200" kern="1200" baseline="0" dirty="0" smtClean="0">
                          <a:latin typeface="Huawei Sans" panose="020C0503030203020204" pitchFamily="34" charset="0"/>
                          <a:ea typeface="方正兰亭黑简体" panose="02000000000000000000" pitchFamily="2" charset="-122"/>
                        </a:rPr>
                        <a:t>解决方案中</a:t>
                      </a:r>
                      <a:r>
                        <a:rPr lang="en-US" altLang="zh-CN" sz="1200" kern="1200" baseline="0" dirty="0" err="1" smtClean="0">
                          <a:latin typeface="Huawei Sans" panose="020C0503030203020204" pitchFamily="34" charset="0"/>
                          <a:ea typeface="方正兰亭黑简体" panose="02000000000000000000" pitchFamily="2" charset="-122"/>
                        </a:rPr>
                        <a:t>MindSpore</a:t>
                      </a:r>
                      <a:r>
                        <a:rPr lang="zh-CN" altLang="en-US" sz="1200" kern="1200" baseline="0" dirty="0" smtClean="0">
                          <a:latin typeface="Huawei Sans" panose="020C0503030203020204" pitchFamily="34" charset="0"/>
                          <a:ea typeface="方正兰亭黑简体" panose="02000000000000000000" pitchFamily="2" charset="-122"/>
                        </a:rPr>
                        <a:t>框架的开发实践，包含基础的编程概念，详细的开发流程以及网络迁移案例</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1356590">
                <a:tc>
                  <a:txBody>
                    <a:bodyPr/>
                    <a:lstStyle/>
                    <a:p>
                      <a:pPr algn="ctr"/>
                      <a:r>
                        <a:rPr lang="en-US" altLang="zh-CN" sz="1200" baseline="0" dirty="0">
                          <a:latin typeface="Huawei Sans" panose="020C0503030203020204" pitchFamily="34" charset="0"/>
                          <a:ea typeface="方正兰亭黑简体" panose="02000000000000000000" pitchFamily="2" charset="-122"/>
                        </a:rPr>
                        <a:t>2</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smtClean="0">
                          <a:latin typeface="Huawei Sans" panose="020C0503030203020204" pitchFamily="34" charset="0"/>
                          <a:ea typeface="方正兰亭黑简体" panose="02000000000000000000" pitchFamily="2" charset="-122"/>
                        </a:rPr>
                        <a:t>建议融入</a:t>
                      </a:r>
                      <a:r>
                        <a:rPr lang="zh-CN" altLang="en-US" sz="1200" baseline="0" dirty="0">
                          <a:latin typeface="Huawei Sans" panose="020C0503030203020204" pitchFamily="34" charset="0"/>
                          <a:ea typeface="方正兰亭黑简体" panose="02000000000000000000" pitchFamily="2" charset="-122"/>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algn="l" fontAlgn="ctr">
                        <a:lnSpc>
                          <a:spcPct val="150000"/>
                        </a:lnSpc>
                      </a:pPr>
                      <a:r>
                        <a:rPr lang="zh-CN" altLang="en-US" sz="1200" b="1" u="none" strike="noStrike" baseline="0" dirty="0" smtClean="0">
                          <a:effectLst/>
                          <a:latin typeface="Huawei Sans" panose="020C0503030203020204" pitchFamily="34" charset="0"/>
                          <a:ea typeface="方正兰亭黑简体" panose="02000000000000000000" pitchFamily="2" charset="-122"/>
                        </a:rPr>
                        <a:t>举例</a:t>
                      </a:r>
                      <a:r>
                        <a:rPr lang="zh-CN" altLang="en-US" sz="1200" u="none" strike="noStrike" baseline="0" dirty="0" smtClean="0">
                          <a:effectLst/>
                          <a:latin typeface="Huawei Sans" panose="020C0503030203020204" pitchFamily="34" charset="0"/>
                          <a:ea typeface="方正兰亭黑简体" panose="02000000000000000000" pitchFamily="2" charset="-122"/>
                        </a:rPr>
                        <a:t>：</a:t>
                      </a:r>
                      <a:r>
                        <a:rPr lang="zh-CN" altLang="en-US" sz="1200" b="0" u="none" strike="noStrike" baseline="0" dirty="0" smtClean="0">
                          <a:effectLst/>
                          <a:latin typeface="Huawei Sans" panose="020C0503030203020204" pitchFamily="34" charset="0"/>
                          <a:ea typeface="方正兰亭黑简体" panose="02000000000000000000" pitchFamily="2" charset="-122"/>
                        </a:rPr>
                        <a:t>讲述人工智能概览或是人工智能发展历史章节时，可以引入介绍华为全栈全场景</a:t>
                      </a:r>
                      <a:r>
                        <a:rPr lang="en-US" altLang="zh-CN" sz="1200" b="0" u="none" strike="noStrike" baseline="0" dirty="0" smtClean="0">
                          <a:effectLst/>
                          <a:latin typeface="Huawei Sans" panose="020C0503030203020204" pitchFamily="34" charset="0"/>
                          <a:ea typeface="方正兰亭黑简体" panose="02000000000000000000" pitchFamily="2" charset="-122"/>
                        </a:rPr>
                        <a:t>AI</a:t>
                      </a:r>
                      <a:r>
                        <a:rPr lang="zh-CN" altLang="en-US" sz="1200" b="0" u="none" strike="noStrike" baseline="0" dirty="0" smtClean="0">
                          <a:effectLst/>
                          <a:latin typeface="Huawei Sans" panose="020C0503030203020204" pitchFamily="34" charset="0"/>
                          <a:ea typeface="方正兰亭黑简体" panose="02000000000000000000" pitchFamily="2" charset="-122"/>
                        </a:rPr>
                        <a:t>解决方案；</a:t>
                      </a:r>
                      <a:endParaRPr lang="en-US" altLang="zh-CN" sz="1200" b="0" u="none" strike="noStrike" baseline="0" dirty="0" smtClean="0">
                        <a:effectLst/>
                        <a:latin typeface="Huawei Sans" panose="020C0503030203020204" pitchFamily="34" charset="0"/>
                        <a:ea typeface="方正兰亭黑简体" panose="02000000000000000000" pitchFamily="2" charset="-122"/>
                      </a:endParaRPr>
                    </a:p>
                    <a:p>
                      <a:pPr marL="0" indent="0" algn="l" fontAlgn="ctr">
                        <a:lnSpc>
                          <a:spcPct val="150000"/>
                        </a:lnSpc>
                        <a:buNone/>
                      </a:pPr>
                      <a:r>
                        <a:rPr lang="zh-CN" altLang="en-US" sz="1200" b="1" u="none" strike="noStrike" baseline="0" dirty="0" smtClean="0">
                          <a:effectLst/>
                          <a:latin typeface="Huawei Sans" panose="020C0503030203020204" pitchFamily="34" charset="0"/>
                          <a:ea typeface="方正兰亭黑简体" panose="02000000000000000000" pitchFamily="2" charset="-122"/>
                        </a:rPr>
                        <a:t>举例</a:t>
                      </a:r>
                      <a:r>
                        <a:rPr lang="zh-CN" altLang="en-US" sz="1200" u="none" strike="noStrike" baseline="0" dirty="0" smtClean="0">
                          <a:effectLst/>
                          <a:latin typeface="Huawei Sans" panose="020C0503030203020204" pitchFamily="34" charset="0"/>
                          <a:ea typeface="方正兰亭黑简体" panose="02000000000000000000" pitchFamily="2" charset="-122"/>
                        </a:rPr>
                        <a:t>：</a:t>
                      </a:r>
                      <a:r>
                        <a:rPr lang="zh-CN" altLang="en-US" sz="1200" b="0" i="0" u="none" strike="noStrike" baseline="0" dirty="0" smtClean="0">
                          <a:effectLst/>
                          <a:latin typeface="Huawei Sans" panose="020C0503030203020204" pitchFamily="34" charset="0"/>
                          <a:ea typeface="方正兰亭黑简体" panose="02000000000000000000" pitchFamily="2" charset="-122"/>
                        </a:rPr>
                        <a:t>讲解深度学习开源框架时，可以引入</a:t>
                      </a:r>
                      <a:r>
                        <a:rPr lang="en-US" altLang="zh-CN" sz="1200" b="0" i="0" u="none" strike="noStrike" baseline="0" dirty="0" err="1" smtClean="0">
                          <a:effectLst/>
                          <a:latin typeface="Huawei Sans" panose="020C0503030203020204" pitchFamily="34" charset="0"/>
                          <a:ea typeface="方正兰亭黑简体" panose="02000000000000000000" pitchFamily="2" charset="-122"/>
                        </a:rPr>
                        <a:t>MindSpore</a:t>
                      </a:r>
                      <a:r>
                        <a:rPr lang="zh-CN" altLang="en-US" sz="1200" b="0" i="0" u="none" strike="noStrike" baseline="0" dirty="0" smtClean="0">
                          <a:effectLst/>
                          <a:latin typeface="Huawei Sans" panose="020C0503030203020204" pitchFamily="34" charset="0"/>
                          <a:ea typeface="方正兰亭黑简体" panose="02000000000000000000" pitchFamily="2" charset="-122"/>
                        </a:rPr>
                        <a:t>框架，可以结合</a:t>
                      </a:r>
                      <a:r>
                        <a:rPr lang="en-US" altLang="zh-CN" sz="1200" b="0" i="0" u="none" strike="noStrike" baseline="0" dirty="0" err="1" smtClean="0">
                          <a:effectLst/>
                          <a:latin typeface="Huawei Sans" panose="020C0503030203020204" pitchFamily="34" charset="0"/>
                          <a:ea typeface="方正兰亭黑简体" panose="02000000000000000000" pitchFamily="2" charset="-122"/>
                        </a:rPr>
                        <a:t>MindSpore</a:t>
                      </a:r>
                      <a:r>
                        <a:rPr lang="zh-CN" altLang="en-US" sz="1200" b="0" i="0" u="none" strike="noStrike" baseline="0" dirty="0" smtClean="0">
                          <a:effectLst/>
                          <a:latin typeface="Huawei Sans" panose="020C0503030203020204" pitchFamily="34" charset="0"/>
                          <a:ea typeface="方正兰亭黑简体" panose="02000000000000000000" pitchFamily="2" charset="-122"/>
                        </a:rPr>
                        <a:t>开发实践深入介绍</a:t>
                      </a:r>
                      <a:r>
                        <a:rPr lang="en-US" altLang="zh-CN" sz="1200" b="0" i="0" u="none" strike="noStrike" baseline="0" dirty="0" err="1" smtClean="0">
                          <a:effectLst/>
                          <a:latin typeface="Huawei Sans" panose="020C0503030203020204" pitchFamily="34" charset="0"/>
                          <a:ea typeface="方正兰亭黑简体" panose="02000000000000000000" pitchFamily="2" charset="-122"/>
                        </a:rPr>
                        <a:t>MindSpore</a:t>
                      </a:r>
                      <a:r>
                        <a:rPr lang="zh-CN" altLang="en-US" sz="1200" b="0" i="0" u="none" strike="noStrike" baseline="0" dirty="0" smtClean="0">
                          <a:effectLst/>
                          <a:latin typeface="Huawei Sans" panose="020C0503030203020204" pitchFamily="34" charset="0"/>
                          <a:ea typeface="方正兰亭黑简体" panose="02000000000000000000" pitchFamily="2" charset="-122"/>
                        </a:rPr>
                        <a:t>框架的使用；</a:t>
                      </a:r>
                      <a:endParaRPr lang="zh-CN" altLang="en-US" sz="1200" b="0" i="0" u="none" strike="noStrike" baseline="0" dirty="0">
                        <a:effectLst/>
                        <a:latin typeface="Huawei Sans" panose="020C0503030203020204" pitchFamily="34" charset="0"/>
                        <a:ea typeface="方正兰亭黑简体" panose="02000000000000000000" pitchFamily="2" charset="-122"/>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zh-CN"/>
                    </a:p>
                  </a:txBody>
                  <a:tcPr marL="68580" marR="68580" marT="0" marB="0">
                    <a:solidFill>
                      <a:srgbClr val="E8F3F5"/>
                    </a:solidFill>
                  </a:tcPr>
                </a:tc>
                <a:tc hMerge="1">
                  <a:txBody>
                    <a:bodyPr/>
                    <a:lstStyle/>
                    <a:p>
                      <a:endParaRPr lang="zh-CN"/>
                    </a:p>
                  </a:txBody>
                  <a:tcPr marL="68580" marR="68580" marT="0" marB="0">
                    <a:solidFill>
                      <a:srgbClr val="CDE5EA"/>
                    </a:solidFill>
                  </a:tcPr>
                </a:tc>
              </a:tr>
            </a:tbl>
          </a:graphicData>
        </a:graphic>
      </p:graphicFrame>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rPr>
              <a:t>昇腾机器学习</a:t>
            </a:r>
            <a:r>
              <a:rPr lang="en-US" altLang="zh-CN" sz="2600" b="1" dirty="0">
                <a:solidFill>
                  <a:srgbClr val="C00000"/>
                </a:solidFill>
              </a:rPr>
              <a:t>&amp;</a:t>
            </a:r>
            <a:r>
              <a:rPr lang="zh-CN" altLang="en-US" sz="2600" b="1" dirty="0" smtClean="0">
                <a:solidFill>
                  <a:srgbClr val="C00000"/>
                </a:solidFill>
              </a:rPr>
              <a:t>模式识别</a:t>
            </a:r>
            <a:r>
              <a:rPr lang="zh-CN" altLang="en-US" sz="2600" b="1" dirty="0">
                <a:solidFill>
                  <a:srgbClr val="C00000"/>
                </a:solidFill>
              </a:rPr>
              <a:t>理论</a:t>
            </a:r>
            <a:r>
              <a:rPr lang="zh-CN" altLang="en-US" sz="2600" b="1" dirty="0" smtClean="0">
                <a:solidFill>
                  <a:srgbClr val="C00000"/>
                </a:solidFill>
              </a:rPr>
              <a:t>知识点</a:t>
            </a:r>
            <a:endParaRPr lang="zh-CN" altLang="en-US" sz="1800" b="1" dirty="0">
              <a:solidFill>
                <a:srgbClr val="3C3C3C"/>
              </a:solidFill>
              <a:cs typeface="+mn-cs"/>
            </a:endParaRPr>
          </a:p>
        </p:txBody>
      </p:sp>
      <p:sp>
        <p:nvSpPr>
          <p:cNvPr id="6" name="文本框 5"/>
          <p:cNvSpPr txBox="1"/>
          <p:nvPr/>
        </p:nvSpPr>
        <p:spPr>
          <a:xfrm>
            <a:off x="653901" y="1041889"/>
            <a:ext cx="6099544" cy="369332"/>
          </a:xfrm>
          <a:prstGeom prst="rect">
            <a:avLst/>
          </a:prstGeom>
          <a:noFill/>
        </p:spPr>
        <p:txBody>
          <a:bodyPr wrap="square">
            <a:spAutoFit/>
          </a:bodyPr>
          <a:lstStyle/>
          <a:p>
            <a:r>
              <a:rPr lang="zh-CN" altLang="en-US" b="1" dirty="0" smtClean="0">
                <a:solidFill>
                  <a:srgbClr val="3C3C3C"/>
                </a:solidFill>
                <a:latin typeface="Huawei Sans" panose="020C0503030203020204" pitchFamily="34" charset="0"/>
                <a:ea typeface="方正兰亭黑简体" panose="02000000000000000000" pitchFamily="2" charset="-122"/>
              </a:rPr>
              <a:t>机器学习</a:t>
            </a:r>
            <a:r>
              <a:rPr lang="en-US" altLang="zh-CN" b="1" dirty="0" smtClean="0">
                <a:solidFill>
                  <a:srgbClr val="3C3C3C"/>
                </a:solidFill>
                <a:latin typeface="Huawei Sans" panose="020C0503030203020204" pitchFamily="34" charset="0"/>
                <a:ea typeface="方正兰亭黑简体" panose="02000000000000000000" pitchFamily="2" charset="-122"/>
              </a:rPr>
              <a:t>&amp;</a:t>
            </a:r>
            <a:r>
              <a:rPr lang="zh-CN" altLang="en-US" b="1" dirty="0" smtClean="0">
                <a:solidFill>
                  <a:srgbClr val="3C3C3C"/>
                </a:solidFill>
                <a:latin typeface="Huawei Sans" panose="020C0503030203020204" pitchFamily="34" charset="0"/>
                <a:ea typeface="方正兰亭黑简体" panose="02000000000000000000" pitchFamily="2" charset="-122"/>
              </a:rPr>
              <a:t>模式识别</a:t>
            </a:r>
            <a:r>
              <a:rPr lang="en-US" altLang="zh-CN" b="1" dirty="0" smtClean="0">
                <a:solidFill>
                  <a:srgbClr val="3C3C3C"/>
                </a:solidFill>
                <a:latin typeface="Huawei Sans" panose="020C0503030203020204" pitchFamily="34" charset="0"/>
                <a:ea typeface="方正兰亭黑简体" panose="02000000000000000000" pitchFamily="2" charset="-122"/>
              </a:rPr>
              <a:t>--</a:t>
            </a:r>
            <a:r>
              <a:rPr lang="zh-CN" altLang="en-US" b="1" dirty="0">
                <a:solidFill>
                  <a:srgbClr val="3C3C3C"/>
                </a:solidFill>
                <a:latin typeface="Huawei Sans" panose="020C0503030203020204" pitchFamily="34" charset="0"/>
                <a:ea typeface="方正兰亭黑简体" panose="02000000000000000000" pitchFamily="2" charset="-122"/>
              </a:rPr>
              <a:t>理论</a:t>
            </a:r>
            <a:endParaRPr lang="zh-CN" altLang="en-US" dirty="0">
              <a:solidFill>
                <a:srgbClr val="1D1D1A"/>
              </a:solidFill>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732125" y="447467"/>
            <a:ext cx="10732516" cy="459845"/>
          </a:xfrm>
        </p:spPr>
        <p:txBody>
          <a:bodyPr>
            <a:noAutofit/>
          </a:bodyPr>
          <a:lstStyle/>
          <a:p>
            <a:r>
              <a:rPr lang="zh-CN" altLang="en-US" sz="2600" b="1" dirty="0" smtClean="0">
                <a:solidFill>
                  <a:srgbClr val="C00000"/>
                </a:solidFill>
              </a:rPr>
              <a:t>昇</a:t>
            </a:r>
            <a:r>
              <a:rPr lang="zh-CN" altLang="en-US" sz="2600" b="1" dirty="0">
                <a:solidFill>
                  <a:srgbClr val="C00000"/>
                </a:solidFill>
              </a:rPr>
              <a:t>腾机器学习</a:t>
            </a:r>
            <a:r>
              <a:rPr lang="en-US" altLang="zh-CN" sz="2600" b="1" dirty="0">
                <a:solidFill>
                  <a:srgbClr val="C00000"/>
                </a:solidFill>
              </a:rPr>
              <a:t>&amp;</a:t>
            </a:r>
            <a:r>
              <a:rPr lang="zh-CN" altLang="en-US" sz="2600" b="1" dirty="0">
                <a:solidFill>
                  <a:srgbClr val="C00000"/>
                </a:solidFill>
              </a:rPr>
              <a:t>模式识别课程</a:t>
            </a:r>
            <a:r>
              <a:rPr lang="zh-CN" altLang="en-US" sz="2600" b="1" dirty="0" smtClean="0">
                <a:solidFill>
                  <a:srgbClr val="C00000"/>
                </a:solidFill>
              </a:rPr>
              <a:t>包</a:t>
            </a:r>
            <a:r>
              <a:rPr lang="zh-CN" altLang="en-US" sz="2600" b="1" dirty="0">
                <a:solidFill>
                  <a:srgbClr val="C00000"/>
                </a:solidFill>
              </a:rPr>
              <a:t>实验</a:t>
            </a:r>
            <a:r>
              <a:rPr lang="zh-CN" altLang="en-US" sz="2600" b="1" dirty="0" smtClean="0">
                <a:solidFill>
                  <a:srgbClr val="C00000"/>
                </a:solidFill>
              </a:rPr>
              <a:t>知识点</a:t>
            </a:r>
            <a:endParaRPr lang="zh-CN" altLang="en-US" sz="1800" b="1" dirty="0">
              <a:solidFill>
                <a:srgbClr val="3C3C3C"/>
              </a:solidFill>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b="1" dirty="0" smtClean="0">
                <a:solidFill>
                  <a:srgbClr val="3C3C3C"/>
                </a:solidFill>
                <a:latin typeface="Huawei Sans" panose="020C0503030203020204" pitchFamily="34" charset="0"/>
                <a:ea typeface="方正兰亭黑简体" panose="02000000000000000000" pitchFamily="2" charset="-122"/>
              </a:rPr>
              <a:t>机器学习</a:t>
            </a:r>
            <a:r>
              <a:rPr lang="en-US" altLang="zh-CN" b="1" dirty="0" smtClean="0">
                <a:solidFill>
                  <a:srgbClr val="3C3C3C"/>
                </a:solidFill>
                <a:latin typeface="Huawei Sans" panose="020C0503030203020204" pitchFamily="34" charset="0"/>
                <a:ea typeface="方正兰亭黑简体" panose="02000000000000000000" pitchFamily="2" charset="-122"/>
              </a:rPr>
              <a:t>&amp;</a:t>
            </a:r>
            <a:r>
              <a:rPr lang="zh-CN" altLang="en-US" b="1" dirty="0" smtClean="0">
                <a:solidFill>
                  <a:srgbClr val="3C3C3C"/>
                </a:solidFill>
                <a:latin typeface="Huawei Sans" panose="020C0503030203020204" pitchFamily="34" charset="0"/>
                <a:ea typeface="方正兰亭黑简体" panose="02000000000000000000" pitchFamily="2" charset="-122"/>
              </a:rPr>
              <a:t>模式识别</a:t>
            </a:r>
            <a:r>
              <a:rPr lang="en-US" altLang="zh-CN" b="1" dirty="0" smtClean="0">
                <a:solidFill>
                  <a:srgbClr val="3C3C3C"/>
                </a:solidFill>
                <a:latin typeface="Huawei Sans" panose="020C0503030203020204" pitchFamily="34" charset="0"/>
                <a:ea typeface="方正兰亭黑简体" panose="02000000000000000000" pitchFamily="2" charset="-122"/>
              </a:rPr>
              <a:t>--</a:t>
            </a:r>
            <a:r>
              <a:rPr lang="zh-CN" altLang="en-US" b="1" dirty="0" smtClean="0">
                <a:solidFill>
                  <a:srgbClr val="3C3C3C"/>
                </a:solidFill>
                <a:latin typeface="Huawei Sans" panose="020C0503030203020204" pitchFamily="34" charset="0"/>
                <a:ea typeface="方正兰亭黑简体" panose="02000000000000000000" pitchFamily="2" charset="-122"/>
              </a:rPr>
              <a:t>实验</a:t>
            </a:r>
            <a:endParaRPr lang="zh-CN" altLang="en-US" dirty="0">
              <a:solidFill>
                <a:srgbClr val="1D1D1A"/>
              </a:solidFill>
              <a:latin typeface="Huawei Sans" panose="020C0503030203020204" pitchFamily="34" charset="0"/>
              <a:ea typeface="方正兰亭黑简体" panose="02000000000000000000"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22038694"/>
              </p:ext>
            </p:extLst>
          </p:nvPr>
        </p:nvGraphicFramePr>
        <p:xfrm>
          <a:off x="760999" y="1602250"/>
          <a:ext cx="10778871" cy="3766736"/>
        </p:xfrm>
        <a:graphic>
          <a:graphicData uri="http://schemas.openxmlformats.org/drawingml/2006/table">
            <a:tbl>
              <a:tblPr>
                <a:tableStyleId>{72833802-FEF1-4C79-8D5D-14CF1EAF98D9}</a:tableStyleId>
              </a:tblPr>
              <a:tblGrid>
                <a:gridCol w="2160001"/>
                <a:gridCol w="2400300"/>
                <a:gridCol w="4900133"/>
                <a:gridCol w="1318437"/>
              </a:tblGrid>
              <a:tr h="324000">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学时</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437760">
                <a:tc>
                  <a:txBody>
                    <a:bodyPr/>
                    <a:lstStyle/>
                    <a:p>
                      <a:pPr algn="l" fontAlgn="ctr"/>
                      <a:r>
                        <a:rPr lang="zh-CN" altLang="en-US" sz="1100" b="0" i="0" u="none" strike="noStrike" dirty="0" smtClean="0">
                          <a:effectLst/>
                          <a:latin typeface="微软雅黑" panose="020B0503020204020204" pitchFamily="34" charset="-122"/>
                          <a:ea typeface="微软雅黑" panose="020B0503020204020204" pitchFamily="34" charset="-122"/>
                        </a:rPr>
                        <a:t>实验</a:t>
                      </a:r>
                      <a:r>
                        <a:rPr lang="en-US" altLang="zh-CN" sz="1100" b="0" i="0" u="none" strike="noStrike" dirty="0" smtClean="0">
                          <a:effectLst/>
                          <a:latin typeface="微软雅黑" panose="020B0503020204020204" pitchFamily="34" charset="-122"/>
                          <a:ea typeface="微软雅黑" panose="020B0503020204020204" pitchFamily="34" charset="-122"/>
                        </a:rPr>
                        <a:t>1</a:t>
                      </a:r>
                      <a:r>
                        <a:rPr lang="zh-CN" altLang="en-US" sz="1100" b="0" i="0" u="none" strike="noStrike" dirty="0" smtClean="0">
                          <a:effectLst/>
                          <a:latin typeface="微软雅黑" panose="020B0503020204020204" pitchFamily="34" charset="-122"/>
                          <a:ea typeface="微软雅黑" panose="020B0503020204020204" pitchFamily="34" charset="-122"/>
                        </a:rPr>
                        <a:t>：线性回归实验（回归）</a:t>
                      </a:r>
                    </a:p>
                  </a:txBody>
                  <a:tcPr marL="72000" marR="72000" marT="72000" marB="7200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800"/>
                        </a:lnSpc>
                      </a:pP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框架，随机数据，线性回归，数据拟合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l" rtl="0" fontAlgn="ct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1.</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课程涉及线性回归算法、逻辑回归算法、</a:t>
                      </a:r>
                      <a:r>
                        <a:rPr kumimoji="1" lang="en-US" altLang="zh-CN" sz="1200" kern="1200" baseline="0" dirty="0" smtClean="0">
                          <a:solidFill>
                            <a:srgbClr val="000000"/>
                          </a:solidFill>
                          <a:latin typeface="Huawei Sans" panose="020C0503030203020204" pitchFamily="34" charset="0"/>
                          <a:ea typeface="方正兰亭细黑简体" panose="02000000000000000000" pitchFamily="2" charset="-122"/>
                          <a:cs typeface="Huawei Sans" panose="020C0503030203020204" pitchFamily="34" charset="0"/>
                        </a:rPr>
                        <a:t>KNN</a:t>
                      </a:r>
                      <a:r>
                        <a:rPr kumimoji="1" lang="zh-CN" altLang="en-US" sz="1200" kern="1200" baseline="0" dirty="0" smtClean="0">
                          <a:solidFill>
                            <a:srgbClr val="000000"/>
                          </a:solidFill>
                          <a:latin typeface="Huawei Sans" panose="020C0503030203020204" pitchFamily="34" charset="0"/>
                          <a:ea typeface="方正兰亭细黑简体" panose="02000000000000000000" pitchFamily="2" charset="-122"/>
                          <a:cs typeface="Huawei Sans" panose="020C0503030203020204" pitchFamily="34" charset="0"/>
                        </a:rPr>
                        <a:t>算法、</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线性回归算法、推课程荐系统相关等算法时，可以结合课程包实验手册，融入对应案例进行讲解或作为课后作业练习；</a:t>
                      </a:r>
                      <a:endPar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2.</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基于提供的基础实验手册指导，针对实际教学场景进行进阶式的优化，比如，修改参数，或更换数据集，或模型结构，来对比模型训练结果等；</a:t>
                      </a:r>
                      <a:endPar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3.</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 对机器学习</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&amp;</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模式识别课程未覆盖的实验案例，建议采用昇腾</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技术进行开发，并作为优秀案例贡献。</a:t>
                      </a:r>
                    </a:p>
                    <a:p>
                      <a:pPr algn="l" rtl="0" fontAlgn="ctr"/>
                      <a:endPar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1</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760">
                <a:tc>
                  <a:txBody>
                    <a:bodyPr/>
                    <a:lstStyle/>
                    <a:p>
                      <a:pPr algn="l" fontAlgn="ctr"/>
                      <a:r>
                        <a:rPr lang="zh-CN" altLang="en-US" sz="1100" b="0" i="0" u="none" strike="noStrike" dirty="0" smtClean="0">
                          <a:effectLst/>
                          <a:latin typeface="微软雅黑" panose="020B0503020204020204" pitchFamily="34" charset="-122"/>
                          <a:ea typeface="微软雅黑" panose="020B0503020204020204" pitchFamily="34" charset="-122"/>
                        </a:rPr>
                        <a:t>实验</a:t>
                      </a:r>
                      <a:r>
                        <a:rPr lang="en-US" altLang="zh-CN" sz="1100" b="0" i="0" u="none" strike="noStrike" dirty="0" smtClean="0">
                          <a:effectLst/>
                          <a:latin typeface="微软雅黑" panose="020B0503020204020204" pitchFamily="34" charset="-122"/>
                          <a:ea typeface="微软雅黑" panose="020B0503020204020204" pitchFamily="34" charset="-122"/>
                        </a:rPr>
                        <a:t>2</a:t>
                      </a:r>
                      <a:r>
                        <a:rPr lang="zh-CN" altLang="en-US" sz="1100" b="0" i="0" u="none" strike="noStrike" dirty="0" smtClean="0">
                          <a:effectLst/>
                          <a:latin typeface="微软雅黑" panose="020B0503020204020204" pitchFamily="34" charset="-122"/>
                          <a:ea typeface="微软雅黑" panose="020B0503020204020204" pitchFamily="34" charset="-122"/>
                        </a:rPr>
                        <a:t>：鸢尾花二分类预测（分类）</a:t>
                      </a:r>
                    </a:p>
                  </a:txBody>
                  <a:tcPr marL="72000" marR="72000" marT="72000" marB="7200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800"/>
                        </a:lnSpc>
                      </a:pP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框架，鸢尾花数据，逻辑回归，二分类预测</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1</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760">
                <a:tc>
                  <a:txBody>
                    <a:bodyPr/>
                    <a:lstStyle/>
                    <a:p>
                      <a:pPr algn="l" fontAlgn="ctr"/>
                      <a:r>
                        <a:rPr lang="zh-CN" altLang="en-US" sz="1100" b="0" i="0" u="none" strike="noStrike" dirty="0" smtClean="0">
                          <a:effectLst/>
                          <a:latin typeface="微软雅黑" panose="020B0503020204020204" pitchFamily="34" charset="-122"/>
                          <a:ea typeface="微软雅黑" panose="020B0503020204020204" pitchFamily="34" charset="-122"/>
                        </a:rPr>
                        <a:t>实验</a:t>
                      </a:r>
                      <a:r>
                        <a:rPr lang="en-US" altLang="zh-CN" sz="1100" b="0" i="0" u="none" strike="noStrike" dirty="0" smtClean="0">
                          <a:effectLst/>
                          <a:latin typeface="微软雅黑" panose="020B0503020204020204" pitchFamily="34" charset="-122"/>
                          <a:ea typeface="微软雅黑" panose="020B0503020204020204" pitchFamily="34" charset="-122"/>
                        </a:rPr>
                        <a:t>3</a:t>
                      </a:r>
                      <a:r>
                        <a:rPr lang="zh-CN" altLang="en-US" sz="1100" b="0" i="0" u="none" strike="noStrike" dirty="0" smtClean="0">
                          <a:effectLst/>
                          <a:latin typeface="微软雅黑" panose="020B0503020204020204" pitchFamily="34" charset="-122"/>
                          <a:ea typeface="微软雅黑" panose="020B0503020204020204" pitchFamily="34" charset="-122"/>
                        </a:rPr>
                        <a:t>：红酒分类实验（分类）</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框架，</a:t>
                      </a:r>
                      <a:r>
                        <a:rPr lang="en-US" altLang="zh-CN"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wine</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数据集，</a:t>
                      </a:r>
                      <a:r>
                        <a:rPr lang="en-US" altLang="zh-CN"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KNN</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算法，聚类</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084">
                <a:tc>
                  <a:txBody>
                    <a:bodyPr/>
                    <a:lstStyle/>
                    <a:p>
                      <a:pPr algn="l" fontAlgn="ctr"/>
                      <a:r>
                        <a:rPr lang="zh-CN" altLang="en-US" sz="1100" b="0" i="0" u="none" strike="noStrike" dirty="0" smtClean="0">
                          <a:effectLst/>
                          <a:latin typeface="微软雅黑" panose="020B0503020204020204" pitchFamily="34" charset="-122"/>
                          <a:ea typeface="微软雅黑" panose="020B0503020204020204" pitchFamily="34" charset="-122"/>
                        </a:rPr>
                        <a:t>实验</a:t>
                      </a:r>
                      <a:r>
                        <a:rPr lang="en-US" altLang="zh-CN" sz="1100" b="0" i="0" u="none" strike="noStrike" dirty="0" smtClean="0">
                          <a:effectLst/>
                          <a:latin typeface="微软雅黑" panose="020B0503020204020204" pitchFamily="34" charset="-122"/>
                          <a:ea typeface="微软雅黑" panose="020B0503020204020204" pitchFamily="34" charset="-122"/>
                        </a:rPr>
                        <a:t>4</a:t>
                      </a:r>
                      <a:r>
                        <a:rPr lang="zh-CN" altLang="en-US" sz="1100" b="0" i="0" u="none" strike="noStrike" dirty="0" smtClean="0">
                          <a:effectLst/>
                          <a:latin typeface="微软雅黑" panose="020B0503020204020204" pitchFamily="34" charset="-122"/>
                          <a:ea typeface="微软雅黑" panose="020B0503020204020204" pitchFamily="34" charset="-122"/>
                        </a:rPr>
                        <a:t>：基于</a:t>
                      </a:r>
                      <a:r>
                        <a:rPr lang="en-US" altLang="zh-CN" sz="1100" b="0" i="0" u="none" strike="noStrike" dirty="0" err="1" smtClean="0">
                          <a:effectLst/>
                          <a:latin typeface="微软雅黑" panose="020B0503020204020204" pitchFamily="34" charset="-122"/>
                          <a:ea typeface="微软雅黑" panose="020B0503020204020204" pitchFamily="34" charset="-122"/>
                        </a:rPr>
                        <a:t>MindStudio</a:t>
                      </a:r>
                      <a:r>
                        <a:rPr lang="zh-CN" altLang="en-US" sz="1100" b="0" i="0" u="none" strike="noStrike" dirty="0" smtClean="0">
                          <a:effectLst/>
                          <a:latin typeface="微软雅黑" panose="020B0503020204020204" pitchFamily="34" charset="-122"/>
                          <a:ea typeface="微软雅黑" panose="020B0503020204020204" pitchFamily="34" charset="-122"/>
                        </a:rPr>
                        <a:t>的线性函数拟合实验</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框架，</a:t>
                      </a: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MindStudio</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工具链，线性回归</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760">
                <a:tc>
                  <a:txBody>
                    <a:bodyPr/>
                    <a:lstStyle/>
                    <a:p>
                      <a:pPr algn="l" fontAlgn="ctr"/>
                      <a:r>
                        <a:rPr lang="zh-CN" altLang="en-US" sz="1100" b="0" i="0" u="none" strike="noStrike" dirty="0" smtClean="0">
                          <a:effectLst/>
                          <a:latin typeface="微软雅黑" panose="020B0503020204020204" pitchFamily="34" charset="-122"/>
                          <a:ea typeface="微软雅黑" panose="020B0503020204020204" pitchFamily="34" charset="-122"/>
                        </a:rPr>
                        <a:t>实验</a:t>
                      </a:r>
                      <a:r>
                        <a:rPr lang="en-US" altLang="zh-CN" sz="1100" b="0" i="0" u="none" strike="noStrike" dirty="0" smtClean="0">
                          <a:effectLst/>
                          <a:latin typeface="微软雅黑" panose="020B0503020204020204" pitchFamily="34" charset="-122"/>
                          <a:ea typeface="微软雅黑" panose="020B0503020204020204" pitchFamily="34" charset="-122"/>
                        </a:rPr>
                        <a:t>5</a:t>
                      </a:r>
                      <a:r>
                        <a:rPr lang="zh-CN" altLang="en-US" sz="1100" b="0" i="0" u="none" strike="noStrike" dirty="0" smtClean="0">
                          <a:effectLst/>
                          <a:latin typeface="微软雅黑" panose="020B0503020204020204" pitchFamily="34" charset="-122"/>
                          <a:ea typeface="微软雅黑" panose="020B0503020204020204" pitchFamily="34" charset="-122"/>
                        </a:rPr>
                        <a:t>：基于</a:t>
                      </a:r>
                      <a:r>
                        <a:rPr lang="en-US" altLang="zh-CN" sz="1100" b="0" i="0" u="none" strike="noStrike" dirty="0" err="1" smtClean="0">
                          <a:effectLst/>
                          <a:latin typeface="微软雅黑" panose="020B0503020204020204" pitchFamily="34" charset="-122"/>
                          <a:ea typeface="微软雅黑" panose="020B0503020204020204" pitchFamily="34" charset="-122"/>
                        </a:rPr>
                        <a:t>MindSpore</a:t>
                      </a:r>
                      <a:r>
                        <a:rPr lang="zh-CN" altLang="en-US" sz="1100" b="0" i="0" u="none" strike="noStrike" dirty="0" smtClean="0">
                          <a:effectLst/>
                          <a:latin typeface="微软雅黑" panose="020B0503020204020204" pitchFamily="34" charset="-122"/>
                          <a:ea typeface="微软雅黑" panose="020B0503020204020204" pitchFamily="34" charset="-122"/>
                        </a:rPr>
                        <a:t>的广告推荐</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Criteo</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数据，</a:t>
                      </a: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wide&amp;deep</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算法，广告推荐</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3</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1169">
                <a:tc>
                  <a:txBody>
                    <a:bodyPr/>
                    <a:lstStyle/>
                    <a:p>
                      <a:pPr algn="l" fontAlgn="ctr"/>
                      <a:r>
                        <a:rPr lang="zh-CN" altLang="en-US" sz="1100" b="0" i="0" u="none" strike="noStrike" dirty="0" smtClean="0">
                          <a:effectLst/>
                          <a:latin typeface="微软雅黑" panose="020B0503020204020204" pitchFamily="34" charset="-122"/>
                          <a:ea typeface="微软雅黑" panose="020B0503020204020204" pitchFamily="34" charset="-122"/>
                        </a:rPr>
                        <a:t>实验</a:t>
                      </a:r>
                      <a:r>
                        <a:rPr lang="en-US" altLang="zh-CN" sz="1100" b="0" i="0" u="none" strike="noStrike" dirty="0" smtClean="0">
                          <a:effectLst/>
                          <a:latin typeface="微软雅黑" panose="020B0503020204020204" pitchFamily="34" charset="-122"/>
                          <a:ea typeface="微软雅黑" panose="020B0503020204020204" pitchFamily="34" charset="-122"/>
                        </a:rPr>
                        <a:t>6</a:t>
                      </a:r>
                      <a:r>
                        <a:rPr lang="zh-CN" altLang="en-US" sz="1100" b="0" i="0" u="none" strike="noStrike" dirty="0" smtClean="0">
                          <a:effectLst/>
                          <a:latin typeface="微软雅黑" panose="020B0503020204020204" pitchFamily="34" charset="-122"/>
                          <a:ea typeface="微软雅黑" panose="020B0503020204020204" pitchFamily="34" charset="-122"/>
                        </a:rPr>
                        <a:t>：基于</a:t>
                      </a:r>
                      <a:r>
                        <a:rPr lang="en-US" altLang="zh-CN" sz="1100" b="0" i="0" u="none" strike="noStrike" dirty="0" err="1" smtClean="0">
                          <a:effectLst/>
                          <a:latin typeface="微软雅黑" panose="020B0503020204020204" pitchFamily="34" charset="-122"/>
                          <a:ea typeface="微软雅黑" panose="020B0503020204020204" pitchFamily="34" charset="-122"/>
                        </a:rPr>
                        <a:t>MindStudio</a:t>
                      </a:r>
                      <a:r>
                        <a:rPr lang="zh-CN" altLang="en-US" sz="1100" b="0" i="0" u="none" strike="noStrike" dirty="0" smtClean="0">
                          <a:effectLst/>
                          <a:latin typeface="微软雅黑" panose="020B0503020204020204" pitchFamily="34" charset="-122"/>
                          <a:ea typeface="微软雅黑" panose="020B0503020204020204" pitchFamily="34" charset="-122"/>
                        </a:rPr>
                        <a:t>的</a:t>
                      </a:r>
                      <a:r>
                        <a:rPr lang="en-US" altLang="zh-CN" sz="1100" b="0" i="0" u="none" strike="noStrike" dirty="0" err="1" smtClean="0">
                          <a:effectLst/>
                          <a:latin typeface="微软雅黑" panose="020B0503020204020204" pitchFamily="34" charset="-122"/>
                          <a:ea typeface="微软雅黑" panose="020B0503020204020204" pitchFamily="34" charset="-122"/>
                        </a:rPr>
                        <a:t>DeepFM</a:t>
                      </a:r>
                      <a:r>
                        <a:rPr lang="zh-CN" altLang="en-US" sz="1100" b="0" i="0" u="none" strike="noStrike" dirty="0" smtClean="0">
                          <a:effectLst/>
                          <a:latin typeface="微软雅黑" panose="020B0503020204020204" pitchFamily="34" charset="-122"/>
                          <a:ea typeface="微软雅黑" panose="020B0503020204020204" pitchFamily="34" charset="-122"/>
                        </a:rPr>
                        <a:t>点击率预估实验</a:t>
                      </a:r>
                      <a:r>
                        <a:rPr lang="en-US" altLang="zh-CN" sz="1100" b="0" i="0" u="none" strike="noStrike" dirty="0" smtClean="0">
                          <a:effectLst/>
                          <a:latin typeface="微软雅黑" panose="020B0503020204020204" pitchFamily="34" charset="-122"/>
                          <a:ea typeface="微软雅黑" panose="020B0503020204020204" pitchFamily="34" charset="-122"/>
                        </a:rPr>
                        <a:t>-</a:t>
                      </a:r>
                      <a:r>
                        <a:rPr lang="zh-CN" altLang="en-US" sz="1100" b="0" i="0" u="none" strike="noStrike" dirty="0" smtClean="0">
                          <a:effectLst/>
                          <a:latin typeface="微软雅黑" panose="020B0503020204020204" pitchFamily="34" charset="-122"/>
                          <a:ea typeface="微软雅黑" panose="020B0503020204020204" pitchFamily="34" charset="-122"/>
                        </a:rPr>
                        <a:t>本地</a:t>
                      </a:r>
                      <a:r>
                        <a:rPr lang="en-US" altLang="zh-CN" sz="1100" b="0" i="0" u="none" strike="noStrike" dirty="0" smtClean="0">
                          <a:effectLst/>
                          <a:latin typeface="微软雅黑" panose="020B0503020204020204" pitchFamily="34" charset="-122"/>
                          <a:ea typeface="微软雅黑" panose="020B0503020204020204" pitchFamily="34" charset="-122"/>
                        </a:rPr>
                        <a:t>CPU</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DeepFM</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模型，</a:t>
                      </a:r>
                      <a:r>
                        <a:rPr lang="en-US" altLang="zh-CN" sz="110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MindStudio</a:t>
                      </a:r>
                      <a:r>
                        <a:rPr lang="zh-CN" altLang="en-US" sz="110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工具链，点击率预估</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2</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rPr>
              <a:t>昇</a:t>
            </a:r>
            <a:r>
              <a:rPr lang="zh-CN" altLang="en-US" sz="2600" b="1" dirty="0" smtClean="0">
                <a:solidFill>
                  <a:srgbClr val="C00000"/>
                </a:solidFill>
              </a:rPr>
              <a:t>腾深度学习课程</a:t>
            </a:r>
            <a:r>
              <a:rPr lang="zh-CN" altLang="en-US" sz="2600" b="1" dirty="0">
                <a:solidFill>
                  <a:srgbClr val="C00000"/>
                </a:solidFill>
              </a:rPr>
              <a:t>包介绍</a:t>
            </a:r>
          </a:p>
        </p:txBody>
      </p:sp>
      <p:sp>
        <p:nvSpPr>
          <p:cNvPr id="5" name="矩形 4"/>
          <p:cNvSpPr/>
          <p:nvPr/>
        </p:nvSpPr>
        <p:spPr>
          <a:xfrm>
            <a:off x="835431" y="1477193"/>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Huawei Sans" panose="020C0503030203020204" pitchFamily="34" charset="0"/>
                <a:ea typeface="方正兰亭黑简体" panose="02000000000000000000" pitchFamily="2" charset="-122"/>
              </a:rPr>
              <a:t>目标对象</a:t>
            </a:r>
            <a:r>
              <a:rPr lang="zh-CN" altLang="en-US" dirty="0">
                <a:solidFill>
                  <a:srgbClr val="3C3C3C"/>
                </a:solidFill>
                <a:latin typeface="Huawei Sans" panose="020C0503030203020204" pitchFamily="34" charset="0"/>
                <a:ea typeface="方正兰亭黑简体" panose="02000000000000000000" pitchFamily="2" charset="-122"/>
              </a:rPr>
              <a:t>：本课程针对于本科院校主流的人工智能专业课程，例如：</a:t>
            </a:r>
            <a:r>
              <a:rPr lang="en-US" altLang="zh-CN" dirty="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人工智能导论</a:t>
            </a:r>
            <a:r>
              <a:rPr lang="en-US" altLang="zh-CN" dirty="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a:t>
            </a:r>
            <a:r>
              <a:rPr lang="en-US" altLang="zh-CN" dirty="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深度学习</a:t>
            </a:r>
            <a:r>
              <a:rPr lang="en-US" altLang="zh-CN" dirty="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a:t>
            </a:r>
            <a:r>
              <a:rPr lang="en-US" altLang="zh-CN" dirty="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计算机视觉</a:t>
            </a:r>
            <a:r>
              <a:rPr lang="en-US" altLang="zh-CN" dirty="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等。</a:t>
            </a:r>
          </a:p>
        </p:txBody>
      </p:sp>
      <p:sp>
        <p:nvSpPr>
          <p:cNvPr id="20" name="长方形"/>
          <p:cNvSpPr/>
          <p:nvPr/>
        </p:nvSpPr>
        <p:spPr>
          <a:xfrm>
            <a:off x="4593165" y="2352551"/>
            <a:ext cx="2455744"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a:solidFill>
                  <a:srgbClr val="191919"/>
                </a:solidFill>
                <a:latin typeface="Huawei Sans" panose="020C0503030203020204" pitchFamily="34" charset="0"/>
                <a:ea typeface="方正兰亭黑简体" panose="02000000000000000000" pitchFamily="2" charset="-122"/>
              </a:rPr>
              <a:t>深度学习</a:t>
            </a:r>
            <a:r>
              <a:rPr sz="2000" dirty="0" err="1">
                <a:solidFill>
                  <a:srgbClr val="191919"/>
                </a:solidFill>
                <a:latin typeface="Huawei Sans" panose="020C0503030203020204" pitchFamily="34" charset="0"/>
                <a:ea typeface="方正兰亭黑简体" panose="02000000000000000000" pitchFamily="2" charset="-122"/>
              </a:rPr>
              <a:t>课程包</a:t>
            </a:r>
            <a:endParaRPr sz="2000" dirty="0">
              <a:solidFill>
                <a:srgbClr val="191919"/>
              </a:solidFill>
              <a:latin typeface="Huawei Sans" panose="020C0503030203020204" pitchFamily="34" charset="0"/>
              <a:ea typeface="方正兰亭黑简体" panose="02000000000000000000" pitchFamily="2" charset="-122"/>
            </a:endParaRPr>
          </a:p>
        </p:txBody>
      </p:sp>
      <p:grpSp>
        <p:nvGrpSpPr>
          <p:cNvPr id="6" name="组合 5">
            <a:extLst>
              <a:ext uri="{FF2B5EF4-FFF2-40B4-BE49-F238E27FC236}">
                <a16:creationId xmlns="" xmlns:a16="http://schemas.microsoft.com/office/drawing/2014/main" id="{39790F24-480E-3943-464D-C83C67465AD8}"/>
              </a:ext>
            </a:extLst>
          </p:cNvPr>
          <p:cNvGrpSpPr/>
          <p:nvPr/>
        </p:nvGrpSpPr>
        <p:grpSpPr>
          <a:xfrm>
            <a:off x="3048037" y="3429000"/>
            <a:ext cx="2194536" cy="1728642"/>
            <a:chOff x="803103" y="3437537"/>
            <a:chExt cx="2194536" cy="1728642"/>
          </a:xfrm>
        </p:grpSpPr>
        <p:sp>
          <p:nvSpPr>
            <p:cNvPr id="21" name="长方形"/>
            <p:cNvSpPr/>
            <p:nvPr/>
          </p:nvSpPr>
          <p:spPr>
            <a:xfrm>
              <a:off x="805516" y="3437537"/>
              <a:ext cx="1800000"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sz="1400" dirty="0">
                  <a:solidFill>
                    <a:srgbClr val="191919"/>
                  </a:solidFill>
                  <a:latin typeface="Huawei Sans" panose="020C0503030203020204" pitchFamily="34" charset="0"/>
                  <a:ea typeface="方正兰亭黑简体" panose="02000000000000000000" pitchFamily="2" charset="-122"/>
                </a:rPr>
                <a:t>理论课件</a:t>
              </a:r>
              <a:endParaRPr lang="en-US" sz="1400" dirty="0">
                <a:solidFill>
                  <a:srgbClr val="191919"/>
                </a:solidFill>
                <a:latin typeface="Huawei Sans" panose="020C0503030203020204" pitchFamily="34" charset="0"/>
                <a:ea typeface="方正兰亭黑简体" panose="02000000000000000000" pitchFamily="2" charset="-122"/>
              </a:endParaRPr>
            </a:p>
            <a:p>
              <a:pPr algn="ctr"/>
              <a:r>
                <a:rPr lang="zh-CN" altLang="en-US" sz="1400" dirty="0">
                  <a:solidFill>
                    <a:srgbClr val="191919"/>
                  </a:solidFill>
                  <a:latin typeface="Huawei Sans" panose="020C0503030203020204" pitchFamily="34" charset="0"/>
                  <a:ea typeface="方正兰亭黑简体" panose="02000000000000000000" pitchFamily="2" charset="-122"/>
                </a:rPr>
                <a:t>（</a:t>
              </a:r>
              <a:r>
                <a:rPr lang="en-US" altLang="zh-CN" sz="1400" dirty="0">
                  <a:solidFill>
                    <a:srgbClr val="191919"/>
                  </a:solidFill>
                  <a:latin typeface="Huawei Sans" panose="020C0503030203020204" pitchFamily="34" charset="0"/>
                  <a:ea typeface="方正兰亭黑简体" panose="02000000000000000000" pitchFamily="2" charset="-122"/>
                </a:rPr>
                <a:t>6</a:t>
              </a:r>
              <a:r>
                <a:rPr lang="zh-CN" altLang="en-US" sz="1400" dirty="0">
                  <a:solidFill>
                    <a:srgbClr val="191919"/>
                  </a:solidFill>
                  <a:latin typeface="Huawei Sans" panose="020C0503030203020204" pitchFamily="34" charset="0"/>
                  <a:ea typeface="方正兰亭黑简体" panose="02000000000000000000" pitchFamily="2" charset="-122"/>
                </a:rPr>
                <a:t>学时）</a:t>
              </a:r>
              <a:endParaRPr sz="1400" dirty="0">
                <a:solidFill>
                  <a:srgbClr val="191919"/>
                </a:solidFill>
                <a:latin typeface="Huawei Sans" panose="020C0503030203020204" pitchFamily="34" charset="0"/>
                <a:ea typeface="方正兰亭黑简体" panose="02000000000000000000" pitchFamily="2" charset="-122"/>
              </a:endParaRPr>
            </a:p>
          </p:txBody>
        </p:sp>
        <p:sp>
          <p:nvSpPr>
            <p:cNvPr id="7" name="矩形 6"/>
            <p:cNvSpPr/>
            <p:nvPr/>
          </p:nvSpPr>
          <p:spPr>
            <a:xfrm>
              <a:off x="803103" y="3968094"/>
              <a:ext cx="2194536" cy="1198085"/>
            </a:xfrm>
            <a:prstGeom prst="rect">
              <a:avLst/>
            </a:prstGeom>
          </p:spPr>
          <p:txBody>
            <a:bodyPr wrap="square">
              <a:spAutoFit/>
            </a:bodyPr>
            <a:lstStyle/>
            <a:p>
              <a:pPr marL="285750" indent="-285750">
                <a:lnSpc>
                  <a:spcPts val="2200"/>
                </a:lnSpc>
                <a:buFontTx/>
                <a:buChar char="-"/>
              </a:pPr>
              <a:r>
                <a:rPr lang="zh-CN" altLang="en-US" sz="1400" dirty="0">
                  <a:solidFill>
                    <a:srgbClr val="3C3C3C"/>
                  </a:solidFill>
                  <a:latin typeface="Huawei Sans" panose="020C0503030203020204" pitchFamily="34" charset="0"/>
                  <a:ea typeface="方正兰亭黑简体" panose="02000000000000000000" pitchFamily="2" charset="-122"/>
                </a:rPr>
                <a:t>昇腾</a:t>
              </a:r>
              <a:r>
                <a:rPr lang="en-US" altLang="zh-CN" sz="1400" dirty="0">
                  <a:solidFill>
                    <a:srgbClr val="3C3C3C"/>
                  </a:solidFill>
                  <a:latin typeface="Huawei Sans" panose="020C0503030203020204" pitchFamily="34" charset="0"/>
                  <a:ea typeface="方正兰亭黑简体" panose="02000000000000000000" pitchFamily="2" charset="-122"/>
                </a:rPr>
                <a:t>AI</a:t>
              </a:r>
              <a:r>
                <a:rPr lang="zh-CN" altLang="en-US" sz="1400" dirty="0">
                  <a:solidFill>
                    <a:srgbClr val="3C3C3C"/>
                  </a:solidFill>
                  <a:latin typeface="Huawei Sans" panose="020C0503030203020204" pitchFamily="34" charset="0"/>
                  <a:ea typeface="方正兰亭黑简体" panose="02000000000000000000" pitchFamily="2" charset="-122"/>
                </a:rPr>
                <a:t>处理器</a:t>
              </a:r>
              <a:endParaRPr lang="en-US" altLang="zh-CN" sz="1400" dirty="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en-US" altLang="zh-CN" sz="1400" dirty="0" err="1">
                  <a:solidFill>
                    <a:srgbClr val="3C3C3C"/>
                  </a:solidFill>
                  <a:latin typeface="Huawei Sans" panose="020C0503030203020204" pitchFamily="34" charset="0"/>
                  <a:ea typeface="方正兰亭黑简体" panose="02000000000000000000" pitchFamily="2" charset="-122"/>
                </a:rPr>
                <a:t>MindSpore</a:t>
              </a:r>
              <a:r>
                <a:rPr lang="zh-CN" altLang="en-US" sz="1400" dirty="0">
                  <a:solidFill>
                    <a:srgbClr val="3C3C3C"/>
                  </a:solidFill>
                  <a:latin typeface="Huawei Sans" panose="020C0503030203020204" pitchFamily="34" charset="0"/>
                  <a:ea typeface="方正兰亭黑简体" panose="02000000000000000000" pitchFamily="2" charset="-122"/>
                </a:rPr>
                <a:t>架构介绍</a:t>
              </a:r>
              <a:endParaRPr lang="en-US" altLang="zh-CN" sz="1400" dirty="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en-US" altLang="zh-CN" sz="1400" dirty="0" err="1">
                  <a:solidFill>
                    <a:srgbClr val="3C3C3C"/>
                  </a:solidFill>
                  <a:latin typeface="Huawei Sans" panose="020C0503030203020204" pitchFamily="34" charset="0"/>
                  <a:ea typeface="方正兰亭黑简体" panose="02000000000000000000" pitchFamily="2" charset="-122"/>
                </a:rPr>
                <a:t>MindSpore</a:t>
              </a:r>
              <a:r>
                <a:rPr lang="zh-CN" altLang="en-US" sz="1400" dirty="0">
                  <a:solidFill>
                    <a:srgbClr val="3C3C3C"/>
                  </a:solidFill>
                  <a:latin typeface="Huawei Sans" panose="020C0503030203020204" pitchFamily="34" charset="0"/>
                  <a:ea typeface="方正兰亭黑简体" panose="02000000000000000000" pitchFamily="2" charset="-122"/>
                </a:rPr>
                <a:t>开发实践</a:t>
              </a:r>
              <a:endParaRPr lang="en-US" altLang="zh-CN" sz="1400" dirty="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en-US" altLang="zh-CN" sz="1400" dirty="0">
                  <a:solidFill>
                    <a:srgbClr val="3C3C3C"/>
                  </a:solidFill>
                  <a:latin typeface="Huawei Sans" panose="020C0503030203020204" pitchFamily="34" charset="0"/>
                  <a:ea typeface="方正兰亭黑简体" panose="02000000000000000000" pitchFamily="2" charset="-122"/>
                </a:rPr>
                <a:t>TBE</a:t>
              </a:r>
              <a:r>
                <a:rPr lang="zh-CN" altLang="en-US" sz="1400" dirty="0">
                  <a:solidFill>
                    <a:srgbClr val="3C3C3C"/>
                  </a:solidFill>
                  <a:latin typeface="Huawei Sans" panose="020C0503030203020204" pitchFamily="34" charset="0"/>
                  <a:ea typeface="方正兰亭黑简体" panose="02000000000000000000" pitchFamily="2" charset="-122"/>
                </a:rPr>
                <a:t>算子开发介绍</a:t>
              </a:r>
              <a:endParaRPr lang="en-US" altLang="zh-CN" sz="1400" dirty="0">
                <a:solidFill>
                  <a:srgbClr val="3C3C3C"/>
                </a:solidFill>
                <a:latin typeface="Huawei Sans" panose="020C0503030203020204" pitchFamily="34" charset="0"/>
                <a:ea typeface="方正兰亭黑简体" panose="02000000000000000000" pitchFamily="2" charset="-122"/>
              </a:endParaRPr>
            </a:p>
          </p:txBody>
        </p:sp>
      </p:grpSp>
      <p:grpSp>
        <p:nvGrpSpPr>
          <p:cNvPr id="11" name="组合 10">
            <a:extLst>
              <a:ext uri="{FF2B5EF4-FFF2-40B4-BE49-F238E27FC236}">
                <a16:creationId xmlns="" xmlns:a16="http://schemas.microsoft.com/office/drawing/2014/main" id="{B24CB11B-49E3-E571-8837-C4982BCC5820}"/>
              </a:ext>
            </a:extLst>
          </p:cNvPr>
          <p:cNvGrpSpPr/>
          <p:nvPr/>
        </p:nvGrpSpPr>
        <p:grpSpPr>
          <a:xfrm>
            <a:off x="7611917" y="3429000"/>
            <a:ext cx="2794450" cy="2037898"/>
            <a:chOff x="3002335" y="3433172"/>
            <a:chExt cx="2794450" cy="2037898"/>
          </a:xfrm>
        </p:grpSpPr>
        <p:sp>
          <p:nvSpPr>
            <p:cNvPr id="22" name="长方形"/>
            <p:cNvSpPr/>
            <p:nvPr/>
          </p:nvSpPr>
          <p:spPr>
            <a:xfrm>
              <a:off x="3089766" y="3433172"/>
              <a:ext cx="1800000"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开发平台介绍</a:t>
              </a:r>
              <a:endParaRPr lang="en-US" altLang="zh-CN" sz="1400" dirty="0">
                <a:solidFill>
                  <a:srgbClr val="191919"/>
                </a:solidFill>
                <a:latin typeface="Huawei Sans" panose="020C0503030203020204" pitchFamily="34" charset="0"/>
                <a:ea typeface="方正兰亭黑简体" panose="02000000000000000000" pitchFamily="2" charset="-122"/>
              </a:endParaRPr>
            </a:p>
            <a:p>
              <a:pPr algn="ctr"/>
              <a:r>
                <a:rPr lang="en-US" altLang="zh-CN" sz="1400" dirty="0">
                  <a:solidFill>
                    <a:srgbClr val="191919"/>
                  </a:solidFill>
                  <a:latin typeface="Huawei Sans" panose="020C0503030203020204" pitchFamily="34" charset="0"/>
                  <a:ea typeface="方正兰亭黑简体" panose="02000000000000000000" pitchFamily="2" charset="-122"/>
                </a:rPr>
                <a:t>&amp;</a:t>
              </a:r>
              <a:r>
                <a:rPr lang="zh-CN" altLang="en-US" sz="1400" dirty="0">
                  <a:solidFill>
                    <a:srgbClr val="191919"/>
                  </a:solidFill>
                  <a:latin typeface="Huawei Sans" panose="020C0503030203020204" pitchFamily="34" charset="0"/>
                  <a:ea typeface="方正兰亭黑简体" panose="02000000000000000000" pitchFamily="2" charset="-122"/>
                </a:rPr>
                <a:t>环境搭建指南</a:t>
              </a:r>
              <a:endParaRPr sz="1400" dirty="0">
                <a:solidFill>
                  <a:srgbClr val="191919"/>
                </a:solidFill>
                <a:latin typeface="Huawei Sans" panose="020C0503030203020204" pitchFamily="34" charset="0"/>
                <a:ea typeface="方正兰亭黑简体" panose="02000000000000000000" pitchFamily="2" charset="-122"/>
              </a:endParaRPr>
            </a:p>
          </p:txBody>
        </p:sp>
        <p:sp>
          <p:nvSpPr>
            <p:cNvPr id="8" name="矩形 7"/>
            <p:cNvSpPr/>
            <p:nvPr/>
          </p:nvSpPr>
          <p:spPr>
            <a:xfrm>
              <a:off x="3002335" y="3968094"/>
              <a:ext cx="2794450" cy="1502976"/>
            </a:xfrm>
            <a:prstGeom prst="rect">
              <a:avLst/>
            </a:prstGeom>
          </p:spPr>
          <p:txBody>
            <a:bodyPr wrap="square">
              <a:spAutoFit/>
            </a:bodyPr>
            <a:lstStyle/>
            <a:p>
              <a:pPr marL="285750" indent="-285750">
                <a:lnSpc>
                  <a:spcPts val="2200"/>
                </a:lnSpc>
                <a:buFontTx/>
                <a:buChar char="-"/>
              </a:pPr>
              <a:r>
                <a:rPr lang="en-US" altLang="zh-CN" sz="1400" dirty="0">
                  <a:solidFill>
                    <a:srgbClr val="3C3C3C"/>
                  </a:solidFill>
                  <a:latin typeface="Huawei Sans" panose="020C0503030203020204" pitchFamily="34" charset="0"/>
                  <a:ea typeface="方正兰亭黑简体" panose="02000000000000000000" pitchFamily="2" charset="-122"/>
                </a:rPr>
                <a:t>Atlas200DK</a:t>
              </a:r>
              <a:r>
                <a:rPr lang="zh-CN" altLang="en-US" sz="1400" dirty="0">
                  <a:solidFill>
                    <a:srgbClr val="3C3C3C"/>
                  </a:solidFill>
                  <a:latin typeface="Huawei Sans" panose="020C0503030203020204" pitchFamily="34" charset="0"/>
                  <a:ea typeface="方正兰亭黑简体" panose="02000000000000000000" pitchFamily="2" charset="-122"/>
                </a:rPr>
                <a:t>介绍</a:t>
              </a:r>
            </a:p>
            <a:p>
              <a:pPr marL="285750" indent="-285750">
                <a:lnSpc>
                  <a:spcPts val="2200"/>
                </a:lnSpc>
                <a:buFontTx/>
                <a:buChar char="-"/>
              </a:pPr>
              <a:r>
                <a:rPr lang="zh-CN" altLang="en-US" sz="1400" dirty="0">
                  <a:solidFill>
                    <a:srgbClr val="3C3C3C"/>
                  </a:solidFill>
                  <a:latin typeface="Huawei Sans" panose="020C0503030203020204" pitchFamily="34" charset="0"/>
                  <a:ea typeface="方正兰亭黑简体" panose="02000000000000000000" pitchFamily="2" charset="-122"/>
                </a:rPr>
                <a:t>全流程开发工具</a:t>
              </a:r>
              <a:r>
                <a:rPr lang="zh-CN" altLang="en-US" sz="1400" dirty="0" smtClean="0">
                  <a:solidFill>
                    <a:srgbClr val="3C3C3C"/>
                  </a:solidFill>
                  <a:latin typeface="Huawei Sans" panose="020C0503030203020204" pitchFamily="34" charset="0"/>
                  <a:ea typeface="方正兰亭黑简体" panose="02000000000000000000" pitchFamily="2" charset="-122"/>
                </a:rPr>
                <a:t>链</a:t>
              </a:r>
              <a:endParaRPr lang="en-US" altLang="zh-CN" sz="1400" dirty="0" smtClean="0">
                <a:solidFill>
                  <a:srgbClr val="3C3C3C"/>
                </a:solidFill>
                <a:latin typeface="Huawei Sans" panose="020C0503030203020204" pitchFamily="34" charset="0"/>
                <a:ea typeface="方正兰亭黑简体" panose="02000000000000000000" pitchFamily="2" charset="-122"/>
              </a:endParaRPr>
            </a:p>
            <a:p>
              <a:pPr>
                <a:lnSpc>
                  <a:spcPts val="2200"/>
                </a:lnSpc>
              </a:pPr>
              <a:r>
                <a:rPr lang="en-US" altLang="zh-CN" sz="1400" dirty="0">
                  <a:solidFill>
                    <a:srgbClr val="3C3C3C"/>
                  </a:solidFill>
                  <a:latin typeface="Huawei Sans" panose="020C0503030203020204" pitchFamily="34" charset="0"/>
                  <a:ea typeface="方正兰亭黑简体" panose="02000000000000000000" pitchFamily="2" charset="-122"/>
                </a:rPr>
                <a:t> </a:t>
              </a:r>
              <a:r>
                <a:rPr lang="en-US" altLang="zh-CN" sz="1400" dirty="0" smtClean="0">
                  <a:solidFill>
                    <a:srgbClr val="3C3C3C"/>
                  </a:solidFill>
                  <a:latin typeface="Huawei Sans" panose="020C0503030203020204" pitchFamily="34" charset="0"/>
                  <a:ea typeface="方正兰亭黑简体" panose="02000000000000000000" pitchFamily="2" charset="-122"/>
                </a:rPr>
                <a:t>         </a:t>
              </a:r>
              <a:r>
                <a:rPr lang="en-US" altLang="zh-CN" sz="1400" dirty="0" err="1" smtClean="0">
                  <a:solidFill>
                    <a:srgbClr val="3C3C3C"/>
                  </a:solidFill>
                  <a:latin typeface="Huawei Sans" panose="020C0503030203020204" pitchFamily="34" charset="0"/>
                  <a:ea typeface="方正兰亭黑简体" panose="02000000000000000000" pitchFamily="2" charset="-122"/>
                </a:rPr>
                <a:t>MindStudio</a:t>
              </a:r>
              <a:r>
                <a:rPr lang="zh-CN" altLang="en-US" sz="1400" dirty="0">
                  <a:solidFill>
                    <a:srgbClr val="3C3C3C"/>
                  </a:solidFill>
                  <a:latin typeface="Huawei Sans" panose="020C0503030203020204" pitchFamily="34" charset="0"/>
                  <a:ea typeface="方正兰亭黑简体" panose="02000000000000000000" pitchFamily="2" charset="-122"/>
                </a:rPr>
                <a:t>介绍</a:t>
              </a:r>
              <a:endParaRPr lang="en-US" altLang="zh-CN" sz="1400" dirty="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en-US" altLang="zh-CN" sz="1400" dirty="0" err="1">
                  <a:solidFill>
                    <a:srgbClr val="3C3C3C"/>
                  </a:solidFill>
                  <a:latin typeface="Huawei Sans" panose="020C0503030203020204" pitchFamily="34" charset="0"/>
                  <a:ea typeface="方正兰亭黑简体" panose="02000000000000000000" pitchFamily="2" charset="-122"/>
                </a:rPr>
                <a:t>MindSpore</a:t>
              </a:r>
              <a:r>
                <a:rPr lang="zh-CN" altLang="en-US" sz="1400" dirty="0">
                  <a:solidFill>
                    <a:srgbClr val="3C3C3C"/>
                  </a:solidFill>
                  <a:latin typeface="Huawei Sans" panose="020C0503030203020204" pitchFamily="34" charset="0"/>
                  <a:ea typeface="方正兰亭黑简体" panose="02000000000000000000" pitchFamily="2" charset="-122"/>
                </a:rPr>
                <a:t>、</a:t>
              </a:r>
              <a:r>
                <a:rPr lang="en-US" altLang="zh-CN" sz="1400" dirty="0">
                  <a:solidFill>
                    <a:srgbClr val="3C3C3C"/>
                  </a:solidFill>
                  <a:latin typeface="Huawei Sans" panose="020C0503030203020204" pitchFamily="34" charset="0"/>
                  <a:ea typeface="方正兰亭黑简体" panose="02000000000000000000" pitchFamily="2" charset="-122"/>
                </a:rPr>
                <a:t>Atlas200DK</a:t>
              </a:r>
              <a:r>
                <a:rPr lang="zh-CN" altLang="en-US" sz="1400" dirty="0">
                  <a:solidFill>
                    <a:srgbClr val="3C3C3C"/>
                  </a:solidFill>
                  <a:latin typeface="Huawei Sans" panose="020C0503030203020204" pitchFamily="34" charset="0"/>
                  <a:ea typeface="方正兰亭黑简体" panose="02000000000000000000" pitchFamily="2" charset="-122"/>
                </a:rPr>
                <a:t>、</a:t>
              </a:r>
              <a:r>
                <a:rPr lang="en-US" altLang="zh-CN" sz="1400" dirty="0" err="1">
                  <a:solidFill>
                    <a:srgbClr val="3C3C3C"/>
                  </a:solidFill>
                  <a:latin typeface="Huawei Sans" panose="020C0503030203020204" pitchFamily="34" charset="0"/>
                  <a:ea typeface="方正兰亭黑简体" panose="02000000000000000000" pitchFamily="2" charset="-122"/>
                </a:rPr>
                <a:t>MindStudio</a:t>
              </a:r>
              <a:r>
                <a:rPr lang="zh-CN" altLang="en-US" sz="1400" dirty="0">
                  <a:solidFill>
                    <a:srgbClr val="3C3C3C"/>
                  </a:solidFill>
                  <a:latin typeface="Huawei Sans" panose="020C0503030203020204" pitchFamily="34" charset="0"/>
                  <a:ea typeface="方正兰亭黑简体" panose="02000000000000000000" pitchFamily="2" charset="-122"/>
                </a:rPr>
                <a:t>环境搭建指南</a:t>
              </a:r>
              <a:endParaRPr lang="en-US" altLang="zh-CN" sz="1400" dirty="0">
                <a:solidFill>
                  <a:srgbClr val="3C3C3C"/>
                </a:solidFill>
                <a:latin typeface="Huawei Sans" panose="020C0503030203020204" pitchFamily="34" charset="0"/>
                <a:ea typeface="方正兰亭黑简体" panose="02000000000000000000" pitchFamily="2" charset="-122"/>
              </a:endParaRPr>
            </a:p>
          </p:txBody>
        </p:sp>
      </p:grpSp>
      <p:grpSp>
        <p:nvGrpSpPr>
          <p:cNvPr id="12" name="组合 11">
            <a:extLst>
              <a:ext uri="{FF2B5EF4-FFF2-40B4-BE49-F238E27FC236}">
                <a16:creationId xmlns="" xmlns:a16="http://schemas.microsoft.com/office/drawing/2014/main" id="{13FED074-3AE3-635F-0220-40DDE8CE2036}"/>
              </a:ext>
            </a:extLst>
          </p:cNvPr>
          <p:cNvGrpSpPr/>
          <p:nvPr/>
        </p:nvGrpSpPr>
        <p:grpSpPr>
          <a:xfrm>
            <a:off x="5372257" y="3437537"/>
            <a:ext cx="1933205" cy="1162365"/>
            <a:chOff x="5372257" y="3437537"/>
            <a:chExt cx="1933205" cy="1162365"/>
          </a:xfrm>
        </p:grpSpPr>
        <p:sp>
          <p:nvSpPr>
            <p:cNvPr id="23" name="长方形"/>
            <p:cNvSpPr/>
            <p:nvPr/>
          </p:nvSpPr>
          <p:spPr>
            <a:xfrm>
              <a:off x="5374017" y="3437537"/>
              <a:ext cx="1800000"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实验指导书</a:t>
              </a:r>
              <a:endParaRPr sz="1400" dirty="0">
                <a:solidFill>
                  <a:srgbClr val="191919"/>
                </a:solidFill>
                <a:latin typeface="Huawei Sans" panose="020C0503030203020204" pitchFamily="34" charset="0"/>
                <a:ea typeface="方正兰亭黑简体" panose="02000000000000000000" pitchFamily="2" charset="-122"/>
              </a:endParaRPr>
            </a:p>
          </p:txBody>
        </p:sp>
        <p:sp>
          <p:nvSpPr>
            <p:cNvPr id="25" name="矩形 24"/>
            <p:cNvSpPr/>
            <p:nvPr/>
          </p:nvSpPr>
          <p:spPr>
            <a:xfrm>
              <a:off x="5372257" y="3969537"/>
              <a:ext cx="1933205" cy="630365"/>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Huawei Sans" panose="020C0503030203020204" pitchFamily="34" charset="0"/>
                  <a:ea typeface="方正兰亭黑简体" panose="02000000000000000000" pitchFamily="2" charset="-122"/>
                </a:rPr>
                <a:t>19</a:t>
              </a:r>
              <a:r>
                <a:rPr lang="zh-CN" altLang="en-US" sz="1400" b="1" dirty="0">
                  <a:solidFill>
                    <a:srgbClr val="3C3C3C"/>
                  </a:solidFill>
                  <a:latin typeface="Huawei Sans" panose="020C0503030203020204" pitchFamily="34" charset="0"/>
                  <a:ea typeface="方正兰亭黑简体" panose="02000000000000000000" pitchFamily="2" charset="-122"/>
                </a:rPr>
                <a:t>个配套实验</a:t>
              </a:r>
              <a:endParaRPr lang="en-US" altLang="zh-CN" sz="1400" b="1" dirty="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en-US" altLang="zh-CN" sz="1400" b="1" dirty="0">
                  <a:solidFill>
                    <a:srgbClr val="3C3C3C"/>
                  </a:solidFill>
                  <a:latin typeface="Huawei Sans" panose="020C0503030203020204" pitchFamily="34" charset="0"/>
                  <a:ea typeface="方正兰亭黑简体" panose="02000000000000000000" pitchFamily="2" charset="-122"/>
                </a:rPr>
                <a:t>4</a:t>
              </a:r>
              <a:r>
                <a:rPr lang="zh-CN" altLang="en-US" sz="1400" b="1" dirty="0">
                  <a:solidFill>
                    <a:srgbClr val="3C3C3C"/>
                  </a:solidFill>
                  <a:latin typeface="Huawei Sans" panose="020C0503030203020204" pitchFamily="34" charset="0"/>
                  <a:ea typeface="方正兰亭黑简体" panose="02000000000000000000" pitchFamily="2" charset="-122"/>
                </a:rPr>
                <a:t>个配套演示视频</a:t>
              </a:r>
              <a:endParaRPr lang="en-US" altLang="zh-CN" sz="1400" b="1" dirty="0">
                <a:solidFill>
                  <a:srgbClr val="3C3C3C"/>
                </a:solidFill>
                <a:latin typeface="Huawei Sans" panose="020C0503030203020204" pitchFamily="34" charset="0"/>
                <a:ea typeface="方正兰亭黑简体" panose="02000000000000000000" pitchFamily="2" charset="-122"/>
              </a:endParaRPr>
            </a:p>
          </p:txBody>
        </p:sp>
      </p:grpSp>
      <p:grpSp>
        <p:nvGrpSpPr>
          <p:cNvPr id="10" name="组合 9">
            <a:extLst>
              <a:ext uri="{FF2B5EF4-FFF2-40B4-BE49-F238E27FC236}">
                <a16:creationId xmlns="" xmlns:a16="http://schemas.microsoft.com/office/drawing/2014/main" id="{AB70E072-6A75-D6DB-D573-ADBEF143EFAB}"/>
              </a:ext>
            </a:extLst>
          </p:cNvPr>
          <p:cNvGrpSpPr/>
          <p:nvPr/>
        </p:nvGrpSpPr>
        <p:grpSpPr>
          <a:xfrm>
            <a:off x="809026" y="3429000"/>
            <a:ext cx="1931445" cy="923381"/>
            <a:chOff x="7654752" y="3437537"/>
            <a:chExt cx="1931445" cy="923381"/>
          </a:xfrm>
        </p:grpSpPr>
        <p:sp>
          <p:nvSpPr>
            <p:cNvPr id="24" name="长方形"/>
            <p:cNvSpPr/>
            <p:nvPr/>
          </p:nvSpPr>
          <p:spPr>
            <a:xfrm>
              <a:off x="7656512" y="3437537"/>
              <a:ext cx="1800000"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方案介绍</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26" name="矩形 25"/>
            <p:cNvSpPr/>
            <p:nvPr/>
          </p:nvSpPr>
          <p:spPr>
            <a:xfrm>
              <a:off x="7654752" y="4009219"/>
              <a:ext cx="1931445" cy="351699"/>
            </a:xfrm>
            <a:prstGeom prst="rect">
              <a:avLst/>
            </a:prstGeom>
          </p:spPr>
          <p:txBody>
            <a:bodyPr wrap="square">
              <a:spAutoFit/>
            </a:bodyPr>
            <a:lstStyle/>
            <a:p>
              <a:pPr marL="285750" indent="-285750">
                <a:lnSpc>
                  <a:spcPts val="2200"/>
                </a:lnSpc>
                <a:buFontTx/>
                <a:buChar char="-"/>
              </a:pPr>
              <a:r>
                <a:rPr lang="zh-CN" altLang="en-US" sz="1400" dirty="0">
                  <a:solidFill>
                    <a:srgbClr val="3C3C3C"/>
                  </a:solidFill>
                  <a:latin typeface="Huawei Sans" panose="020C0503030203020204" pitchFamily="34" charset="0"/>
                  <a:ea typeface="方正兰亭黑简体" panose="02000000000000000000" pitchFamily="2" charset="-122"/>
                </a:rPr>
                <a:t>课程方案介绍</a:t>
              </a:r>
              <a:r>
                <a:rPr lang="en-US" altLang="zh-CN" sz="1400" dirty="0">
                  <a:solidFill>
                    <a:srgbClr val="3C3C3C"/>
                  </a:solidFill>
                  <a:latin typeface="Huawei Sans" panose="020C0503030203020204" pitchFamily="34" charset="0"/>
                  <a:ea typeface="方正兰亭黑简体" panose="02000000000000000000" pitchFamily="2" charset="-122"/>
                </a:rPr>
                <a:t>PPT</a:t>
              </a:r>
            </a:p>
          </p:txBody>
        </p:sp>
      </p:grpSp>
      <p:sp>
        <p:nvSpPr>
          <p:cNvPr id="4" name="文本框 3">
            <a:extLst>
              <a:ext uri="{FF2B5EF4-FFF2-40B4-BE49-F238E27FC236}">
                <a16:creationId xmlns="" xmlns:a16="http://schemas.microsoft.com/office/drawing/2014/main" id="{87700113-7BE0-4668-B976-D2FF7998A978}"/>
              </a:ext>
            </a:extLst>
          </p:cNvPr>
          <p:cNvSpPr txBox="1"/>
          <p:nvPr/>
        </p:nvSpPr>
        <p:spPr>
          <a:xfrm>
            <a:off x="835431" y="814564"/>
            <a:ext cx="2799245" cy="369332"/>
          </a:xfrm>
          <a:prstGeom prst="rect">
            <a:avLst/>
          </a:prstGeom>
          <a:noFill/>
        </p:spPr>
        <p:txBody>
          <a:bodyPr wrap="square" rtlCol="0">
            <a:spAutoFit/>
          </a:bodyPr>
          <a:lstStyle/>
          <a:p>
            <a:r>
              <a:rPr lang="en-US" altLang="zh-CN" b="1" dirty="0">
                <a:solidFill>
                  <a:srgbClr val="3C3C3C"/>
                </a:solidFill>
                <a:latin typeface="Huawei Sans" panose="020C0503030203020204" pitchFamily="34" charset="0"/>
                <a:ea typeface="方正兰亭黑简体" panose="02000000000000000000" pitchFamily="2" charset="-122"/>
              </a:rPr>
              <a:t>《</a:t>
            </a:r>
            <a:r>
              <a:rPr lang="zh-CN" altLang="en-US" b="1" dirty="0">
                <a:solidFill>
                  <a:srgbClr val="3C3C3C"/>
                </a:solidFill>
                <a:latin typeface="Huawei Sans" panose="020C0503030203020204" pitchFamily="34" charset="0"/>
                <a:ea typeface="方正兰亭黑简体" panose="02000000000000000000" pitchFamily="2" charset="-122"/>
              </a:rPr>
              <a:t>深度学习</a:t>
            </a:r>
            <a:r>
              <a:rPr lang="en-US" altLang="zh-CN" b="1" dirty="0">
                <a:solidFill>
                  <a:srgbClr val="3C3C3C"/>
                </a:solidFill>
                <a:latin typeface="Huawei Sans" panose="020C0503030203020204" pitchFamily="34" charset="0"/>
                <a:ea typeface="方正兰亭黑简体" panose="02000000000000000000" pitchFamily="2" charset="-122"/>
              </a:rPr>
              <a:t>》</a:t>
            </a:r>
            <a:r>
              <a:rPr lang="zh-CN" altLang="en-US" b="1" dirty="0">
                <a:solidFill>
                  <a:srgbClr val="3C3C3C"/>
                </a:solidFill>
                <a:latin typeface="Huawei Sans" panose="020C0503030203020204" pitchFamily="34" charset="0"/>
                <a:ea typeface="方正兰亭黑简体" panose="02000000000000000000" pitchFamily="2" charset="-122"/>
              </a:rPr>
              <a:t>课程</a:t>
            </a:r>
          </a:p>
        </p:txBody>
      </p:sp>
      <p:grpSp>
        <p:nvGrpSpPr>
          <p:cNvPr id="3" name="组合 2">
            <a:extLst>
              <a:ext uri="{FF2B5EF4-FFF2-40B4-BE49-F238E27FC236}">
                <a16:creationId xmlns="" xmlns:a16="http://schemas.microsoft.com/office/drawing/2014/main" id="{3778692D-4DB4-CCAE-DC25-9D53A4E4A108}"/>
              </a:ext>
            </a:extLst>
          </p:cNvPr>
          <p:cNvGrpSpPr/>
          <p:nvPr/>
        </p:nvGrpSpPr>
        <p:grpSpPr>
          <a:xfrm>
            <a:off x="9937248" y="3437537"/>
            <a:ext cx="1662100" cy="1285778"/>
            <a:chOff x="10184420" y="3433172"/>
            <a:chExt cx="1662100" cy="1285778"/>
          </a:xfrm>
        </p:grpSpPr>
        <p:sp>
          <p:nvSpPr>
            <p:cNvPr id="15" name="矩形 14">
              <a:extLst>
                <a:ext uri="{FF2B5EF4-FFF2-40B4-BE49-F238E27FC236}">
                  <a16:creationId xmlns="" xmlns:a16="http://schemas.microsoft.com/office/drawing/2014/main" id="{16AD8522-7574-85A9-409B-2FF567F0061F}"/>
                </a:ext>
              </a:extLst>
            </p:cNvPr>
            <p:cNvSpPr/>
            <p:nvPr/>
          </p:nvSpPr>
          <p:spPr>
            <a:xfrm>
              <a:off x="10184420" y="4062360"/>
              <a:ext cx="1662100" cy="656590"/>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Huawei Sans" panose="020C0503030203020204" pitchFamily="34" charset="0"/>
                  <a:ea typeface="方正兰亭黑简体" panose="02000000000000000000" pitchFamily="2" charset="-122"/>
                </a:rPr>
                <a:t>35</a:t>
              </a:r>
              <a:r>
                <a:rPr lang="zh-CN" altLang="en-US" sz="1400" b="1" dirty="0">
                  <a:solidFill>
                    <a:srgbClr val="3C3C3C"/>
                  </a:solidFill>
                  <a:latin typeface="Huawei Sans" panose="020C0503030203020204" pitchFamily="34" charset="0"/>
                  <a:ea typeface="方正兰亭黑简体" panose="02000000000000000000" pitchFamily="2" charset="-122"/>
                </a:rPr>
                <a:t>道理论试题（含答案）</a:t>
              </a:r>
            </a:p>
          </p:txBody>
        </p:sp>
        <p:sp>
          <p:nvSpPr>
            <p:cNvPr id="16" name="长方形">
              <a:extLst>
                <a:ext uri="{FF2B5EF4-FFF2-40B4-BE49-F238E27FC236}">
                  <a16:creationId xmlns="" xmlns:a16="http://schemas.microsoft.com/office/drawing/2014/main" id="{4E7541E5-48E2-3BBC-93E6-06E5D89CAE77}"/>
                </a:ext>
              </a:extLst>
            </p:cNvPr>
            <p:cNvSpPr/>
            <p:nvPr/>
          </p:nvSpPr>
          <p:spPr>
            <a:xfrm>
              <a:off x="10184420" y="3433172"/>
              <a:ext cx="1514901"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理论试题</a:t>
              </a:r>
              <a:endParaRPr lang="en-US" sz="1400" dirty="0">
                <a:solidFill>
                  <a:srgbClr val="191919"/>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29175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391014946"/>
              </p:ext>
            </p:extLst>
          </p:nvPr>
        </p:nvGraphicFramePr>
        <p:xfrm>
          <a:off x="732124" y="1394430"/>
          <a:ext cx="11104275" cy="3586614"/>
        </p:xfrm>
        <a:graphic>
          <a:graphicData uri="http://schemas.openxmlformats.org/drawingml/2006/table">
            <a:tbl>
              <a:tblPr firstRow="1" bandRow="1">
                <a:tableStyleId>{5940675A-B579-460E-94D1-54222C63F5DA}</a:tableStyleId>
              </a:tblPr>
              <a:tblGrid>
                <a:gridCol w="600211">
                  <a:extLst>
                    <a:ext uri="{9D8B030D-6E8A-4147-A177-3AD203B41FA5}">
                      <a16:colId xmlns="" xmlns:a16="http://schemas.microsoft.com/office/drawing/2014/main" val="20000"/>
                    </a:ext>
                  </a:extLst>
                </a:gridCol>
                <a:gridCol w="1369360">
                  <a:extLst>
                    <a:ext uri="{9D8B030D-6E8A-4147-A177-3AD203B41FA5}">
                      <a16:colId xmlns="" xmlns:a16="http://schemas.microsoft.com/office/drawing/2014/main" val="20001"/>
                    </a:ext>
                  </a:extLst>
                </a:gridCol>
                <a:gridCol w="2289486">
                  <a:extLst>
                    <a:ext uri="{9D8B030D-6E8A-4147-A177-3AD203B41FA5}">
                      <a16:colId xmlns="" xmlns:a16="http://schemas.microsoft.com/office/drawing/2014/main" val="20002"/>
                    </a:ext>
                  </a:extLst>
                </a:gridCol>
                <a:gridCol w="6205360">
                  <a:extLst>
                    <a:ext uri="{9D8B030D-6E8A-4147-A177-3AD203B41FA5}">
                      <a16:colId xmlns="" xmlns:a16="http://schemas.microsoft.com/office/drawing/2014/main" val="20003"/>
                    </a:ext>
                  </a:extLst>
                </a:gridCol>
                <a:gridCol w="639858">
                  <a:extLst>
                    <a:ext uri="{9D8B030D-6E8A-4147-A177-3AD203B41FA5}">
                      <a16:colId xmlns="" xmlns:a16="http://schemas.microsoft.com/office/drawing/2014/main" val="20004"/>
                    </a:ext>
                  </a:extLst>
                </a:gridCol>
              </a:tblGrid>
              <a:tr h="298756">
                <a:tc>
                  <a:txBody>
                    <a:bodyPr/>
                    <a:lstStyle/>
                    <a:p>
                      <a:pPr algn="ctr"/>
                      <a:r>
                        <a:rPr lang="zh-CN" altLang="en-US" sz="1400" b="1" baseline="0" dirty="0">
                          <a:latin typeface="Huawei Sans" panose="020C0503030203020204" pitchFamily="34" charset="0"/>
                          <a:ea typeface="方正兰亭黑简体" panose="02000000000000000000" pitchFamily="2" charset="-122"/>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extLst>
                  <a:ext uri="{0D108BD9-81ED-4DB2-BD59-A6C34878D82A}">
                    <a16:rowId xmlns="" xmlns:a16="http://schemas.microsoft.com/office/drawing/2014/main" val="10000"/>
                  </a:ext>
                </a:extLst>
              </a:tr>
              <a:tr h="302715">
                <a:tc rowSpan="6">
                  <a:txBody>
                    <a:bodyPr/>
                    <a:lstStyle/>
                    <a:p>
                      <a:pPr algn="ctr"/>
                      <a:r>
                        <a:rPr lang="en-US" altLang="zh-CN" sz="1200" baseline="0" dirty="0">
                          <a:latin typeface="Huawei Sans" panose="020C0503030203020204" pitchFamily="34" charset="0"/>
                          <a:ea typeface="方正兰亭黑简体" panose="02000000000000000000" pitchFamily="2" charset="-122"/>
                        </a:rPr>
                        <a:t>1</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rowSpan="6">
                  <a:txBody>
                    <a:bodyPr/>
                    <a:lstStyle/>
                    <a:p>
                      <a:r>
                        <a:rPr lang="zh-CN" altLang="en-US" sz="1200" baseline="0" dirty="0">
                          <a:latin typeface="Huawei Sans" panose="020C0503030203020204" pitchFamily="34" charset="0"/>
                          <a:ea typeface="方正兰亭黑简体" panose="02000000000000000000" pitchFamily="2" charset="-122"/>
                        </a:rPr>
                        <a:t>理论课（</a:t>
                      </a:r>
                      <a:r>
                        <a:rPr lang="en-US" altLang="zh-CN" sz="1200" baseline="0" dirty="0">
                          <a:latin typeface="Huawei Sans" panose="020C0503030203020204" pitchFamily="34" charset="0"/>
                          <a:ea typeface="方正兰亭黑简体" panose="02000000000000000000" pitchFamily="2" charset="-122"/>
                        </a:rPr>
                        <a:t>6</a:t>
                      </a:r>
                      <a:r>
                        <a:rPr lang="zh-CN" altLang="en-US" sz="1200" baseline="0" dirty="0">
                          <a:latin typeface="Huawei Sans" panose="020C0503030203020204" pitchFamily="34" charset="0"/>
                          <a:ea typeface="方正兰亭黑简体" panose="02000000000000000000" pitchFamily="2" charset="-122"/>
                        </a:rPr>
                        <a:t>学时）</a:t>
                      </a:r>
                    </a:p>
                  </a:txBody>
                  <a:tcPr marL="102884" marR="102884" marT="51442" marB="51442" anchor="ctr"/>
                </a:tc>
                <a:tc>
                  <a:txBody>
                    <a:bodyPr/>
                    <a:lstStyle/>
                    <a:p>
                      <a:pPr>
                        <a:lnSpc>
                          <a:spcPts val="1900"/>
                        </a:lnSpc>
                      </a:pPr>
                      <a:r>
                        <a:rPr lang="zh-CN" altLang="en-US" sz="1200" kern="1200" baseline="0" dirty="0">
                          <a:latin typeface="Huawei Sans" panose="020C0503030203020204" pitchFamily="34" charset="0"/>
                          <a:ea typeface="方正兰亭黑简体" panose="02000000000000000000" pitchFamily="2" charset="-122"/>
                        </a:rPr>
                        <a:t>昇腾</a:t>
                      </a:r>
                      <a:r>
                        <a:rPr lang="en-US" altLang="zh-CN" sz="1200" kern="1200" baseline="0" dirty="0">
                          <a:latin typeface="Huawei Sans" panose="020C0503030203020204" pitchFamily="34" charset="0"/>
                          <a:ea typeface="方正兰亭黑简体" panose="02000000000000000000" pitchFamily="2" charset="-122"/>
                        </a:rPr>
                        <a:t>AI</a:t>
                      </a:r>
                      <a:r>
                        <a:rPr lang="zh-CN" altLang="en-US" sz="1200" kern="1200" baseline="0" dirty="0">
                          <a:latin typeface="Huawei Sans" panose="020C0503030203020204" pitchFamily="34" charset="0"/>
                          <a:ea typeface="方正兰亭黑简体" panose="02000000000000000000" pitchFamily="2" charset="-122"/>
                        </a:rPr>
                        <a:t>处理器</a:t>
                      </a:r>
                    </a:p>
                  </a:txBody>
                  <a:tcPr marL="102884" marR="102884" marT="51442" marB="51442" anchor="ctr"/>
                </a:tc>
                <a:tc>
                  <a:txBody>
                    <a:bodyPr/>
                    <a:lstStyle/>
                    <a:p>
                      <a:pPr>
                        <a:lnSpc>
                          <a:spcPts val="1900"/>
                        </a:lnSpc>
                      </a:pPr>
                      <a:r>
                        <a:rPr lang="zh-CN" altLang="en-US" sz="1200" kern="1200" baseline="0" dirty="0">
                          <a:solidFill>
                            <a:schemeClr val="dk1"/>
                          </a:solidFill>
                          <a:latin typeface="+mn-lt"/>
                          <a:ea typeface="+mn-ea"/>
                          <a:cs typeface="+mn-cs"/>
                          <a:sym typeface="+mn-lt"/>
                        </a:rPr>
                        <a:t>介绍</a:t>
                      </a:r>
                      <a:r>
                        <a:rPr lang="en-US" altLang="zh-CN" sz="1200" kern="1200" baseline="0" dirty="0">
                          <a:solidFill>
                            <a:schemeClr val="dk1"/>
                          </a:solidFill>
                          <a:latin typeface="+mn-lt"/>
                          <a:ea typeface="+mn-ea"/>
                          <a:cs typeface="+mn-cs"/>
                          <a:sym typeface="+mn-lt"/>
                        </a:rPr>
                        <a:t>2</a:t>
                      </a:r>
                      <a:r>
                        <a:rPr lang="zh-CN" altLang="en-US" sz="1200" kern="1200" baseline="0" dirty="0">
                          <a:solidFill>
                            <a:schemeClr val="dk1"/>
                          </a:solidFill>
                          <a:latin typeface="+mn-lt"/>
                          <a:ea typeface="+mn-ea"/>
                          <a:cs typeface="+mn-cs"/>
                          <a:sym typeface="+mn-lt"/>
                        </a:rPr>
                        <a:t>款昇腾</a:t>
                      </a:r>
                      <a:r>
                        <a:rPr lang="en-US" altLang="zh-CN" sz="1200" kern="1200" baseline="0" dirty="0">
                          <a:solidFill>
                            <a:schemeClr val="dk1"/>
                          </a:solidFill>
                          <a:latin typeface="+mn-lt"/>
                          <a:ea typeface="+mn-ea"/>
                          <a:cs typeface="+mn-cs"/>
                          <a:sym typeface="+mn-lt"/>
                        </a:rPr>
                        <a:t>AI</a:t>
                      </a:r>
                      <a:r>
                        <a:rPr lang="zh-CN" altLang="en-US" sz="1200" kern="1200" baseline="0" dirty="0">
                          <a:solidFill>
                            <a:schemeClr val="dk1"/>
                          </a:solidFill>
                          <a:latin typeface="+mn-lt"/>
                          <a:ea typeface="+mn-ea"/>
                          <a:cs typeface="+mn-cs"/>
                          <a:sym typeface="+mn-lt"/>
                        </a:rPr>
                        <a:t>处理器的软件架构、硬件架构，以及</a:t>
                      </a:r>
                      <a:r>
                        <a:rPr lang="zh-CN" altLang="en-US" sz="1200" dirty="0">
                          <a:sym typeface="Huawei Sans" panose="020C0503030203020204" pitchFamily="34" charset="0"/>
                        </a:rPr>
                        <a:t>其产品形态和行业应用。</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rowSpan="6">
                  <a:txBody>
                    <a:bodyPr/>
                    <a:lstStyle/>
                    <a:p>
                      <a:pPr algn="ctr"/>
                      <a:r>
                        <a:rPr lang="en-US" altLang="zh-CN" sz="1200" baseline="0" dirty="0">
                          <a:latin typeface="Huawei Sans" panose="020C0503030203020204" pitchFamily="34" charset="0"/>
                          <a:ea typeface="方正兰亭黑简体" panose="02000000000000000000" pitchFamily="2" charset="-122"/>
                        </a:rPr>
                        <a:t>4</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302715">
                <a:tc vMerge="1">
                  <a:txBody>
                    <a:bodyPr/>
                    <a:lstStyle/>
                    <a:p>
                      <a:endParaRPr lang="zh-CN" altLang="en-US"/>
                    </a:p>
                  </a:txBody>
                  <a:tcPr/>
                </a:tc>
                <a:tc vMerge="1">
                  <a:txBody>
                    <a:bodyPr/>
                    <a:lstStyle/>
                    <a:p>
                      <a:endParaRPr lang="zh-CN" altLang="en-US"/>
                    </a:p>
                  </a:txBody>
                  <a:tcPr/>
                </a:tc>
                <a:tc>
                  <a:txBody>
                    <a:bodyPr/>
                    <a:lstStyle/>
                    <a:p>
                      <a:pPr>
                        <a:lnSpc>
                          <a:spcPts val="1900"/>
                        </a:lnSpc>
                      </a:pPr>
                      <a:r>
                        <a:rPr lang="en-US" altLang="zh-CN" sz="1200" kern="1200" baseline="0" dirty="0" err="1">
                          <a:latin typeface="Huawei Sans" panose="020C0503030203020204" pitchFamily="34" charset="0"/>
                          <a:ea typeface="方正兰亭黑简体" panose="02000000000000000000" pitchFamily="2" charset="-122"/>
                        </a:rPr>
                        <a:t>MindSpore</a:t>
                      </a:r>
                      <a:r>
                        <a:rPr lang="zh-CN" altLang="en-US" sz="1200" kern="1200" baseline="0" dirty="0">
                          <a:latin typeface="Huawei Sans" panose="020C0503030203020204" pitchFamily="34" charset="0"/>
                          <a:ea typeface="方正兰亭黑简体" panose="02000000000000000000" pitchFamily="2" charset="-122"/>
                        </a:rPr>
                        <a:t>架构介绍</a:t>
                      </a:r>
                    </a:p>
                  </a:txBody>
                  <a:tcPr marL="102884" marR="102884" marT="51442" marB="51442" anchor="ctr"/>
                </a:tc>
                <a:tc>
                  <a:txBody>
                    <a:bodyPr/>
                    <a:lstStyle/>
                    <a:p>
                      <a:pPr>
                        <a:lnSpc>
                          <a:spcPts val="19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介绍昇思</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框架的软件架构以及关键技术。</a:t>
                      </a:r>
                    </a:p>
                  </a:txBody>
                  <a:tcPr marL="102884" marR="102884" marT="51442" marB="51442" anchor="ctr"/>
                </a:tc>
                <a:tc vMerge="1">
                  <a:txBody>
                    <a:bodyPr/>
                    <a:lstStyle/>
                    <a:p>
                      <a:endParaRPr lang="zh-CN" altLang="en-US"/>
                    </a:p>
                  </a:txBody>
                  <a:tcPr/>
                </a:tc>
                <a:extLst>
                  <a:ext uri="{0D108BD9-81ED-4DB2-BD59-A6C34878D82A}">
                    <a16:rowId xmlns="" xmlns:a16="http://schemas.microsoft.com/office/drawing/2014/main" val="301809687"/>
                  </a:ext>
                </a:extLst>
              </a:tr>
              <a:tr h="302715">
                <a:tc vMerge="1">
                  <a:txBody>
                    <a:bodyPr/>
                    <a:lstStyle/>
                    <a:p>
                      <a:endParaRPr lang="zh-CN" altLang="en-US"/>
                    </a:p>
                  </a:txBody>
                  <a:tcPr/>
                </a:tc>
                <a:tc vMerge="1">
                  <a:txBody>
                    <a:bodyPr/>
                    <a:lstStyle/>
                    <a:p>
                      <a:endParaRPr lang="zh-CN" altLang="en-US"/>
                    </a:p>
                  </a:txBody>
                  <a:tcPr/>
                </a:tc>
                <a:tc>
                  <a:txBody>
                    <a:bodyPr/>
                    <a:lstStyle/>
                    <a:p>
                      <a:pPr>
                        <a:lnSpc>
                          <a:spcPts val="1900"/>
                        </a:lnSpc>
                      </a:pPr>
                      <a:r>
                        <a:rPr lang="en-US" altLang="zh-CN" sz="1200" kern="1200" baseline="0" dirty="0" err="1">
                          <a:latin typeface="Huawei Sans" panose="020C0503030203020204" pitchFamily="34" charset="0"/>
                          <a:ea typeface="方正兰亭黑简体" panose="02000000000000000000" pitchFamily="2" charset="-122"/>
                        </a:rPr>
                        <a:t>MindSpore</a:t>
                      </a:r>
                      <a:r>
                        <a:rPr lang="zh-CN" altLang="en-US" sz="1200" kern="1200" baseline="0" dirty="0">
                          <a:latin typeface="Huawei Sans" panose="020C0503030203020204" pitchFamily="34" charset="0"/>
                          <a:ea typeface="方正兰亭黑简体" panose="02000000000000000000" pitchFamily="2" charset="-122"/>
                        </a:rPr>
                        <a:t>开发实践</a:t>
                      </a:r>
                    </a:p>
                  </a:txBody>
                  <a:tcPr marL="102884" marR="102884" marT="51442" marB="51442" anchor="ctr"/>
                </a:tc>
                <a:tc>
                  <a:txBody>
                    <a:bodyPr/>
                    <a:lstStyle/>
                    <a:p>
                      <a:pPr>
                        <a:lnSpc>
                          <a:spcPts val="19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介绍昇思</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框架的编程概念，并以手写体识别任务为例介绍开发流程。</a:t>
                      </a:r>
                    </a:p>
                  </a:txBody>
                  <a:tcPr marL="102884" marR="102884" marT="51442" marB="51442" anchor="ctr"/>
                </a:tc>
                <a:tc vMerge="1">
                  <a:txBody>
                    <a:bodyPr/>
                    <a:lstStyle/>
                    <a:p>
                      <a:endParaRPr lang="zh-CN" altLang="en-US"/>
                    </a:p>
                  </a:txBody>
                  <a:tcPr/>
                </a:tc>
                <a:extLst>
                  <a:ext uri="{0D108BD9-81ED-4DB2-BD59-A6C34878D82A}">
                    <a16:rowId xmlns="" xmlns:a16="http://schemas.microsoft.com/office/drawing/2014/main" val="10002"/>
                  </a:ext>
                </a:extLst>
              </a:tr>
              <a:tr h="302715">
                <a:tc vMerge="1">
                  <a:txBody>
                    <a:bodyPr/>
                    <a:lstStyle/>
                    <a:p>
                      <a:endParaRPr lang="zh-CN" altLang="en-US"/>
                    </a:p>
                  </a:txBody>
                  <a:tcPr/>
                </a:tc>
                <a:tc vMerge="1">
                  <a:txBody>
                    <a:bodyPr/>
                    <a:lstStyle/>
                    <a:p>
                      <a:endParaRPr lang="zh-CN" altLang="en-US"/>
                    </a:p>
                  </a:txBody>
                  <a:tcPr/>
                </a:tc>
                <a:tc>
                  <a:txBody>
                    <a:bodyPr/>
                    <a:lstStyle/>
                    <a:p>
                      <a:pPr>
                        <a:lnSpc>
                          <a:spcPts val="1900"/>
                        </a:lnSpc>
                      </a:pPr>
                      <a:r>
                        <a:rPr lang="en-US" altLang="zh-CN" sz="1200" kern="1200" baseline="0" dirty="0">
                          <a:latin typeface="Huawei Sans" panose="020C0503030203020204" pitchFamily="34" charset="0"/>
                          <a:ea typeface="方正兰亭黑简体" panose="02000000000000000000" pitchFamily="2" charset="-122"/>
                        </a:rPr>
                        <a:t>TBE</a:t>
                      </a:r>
                      <a:r>
                        <a:rPr lang="zh-CN" altLang="en-US" sz="1200" kern="1200" baseline="0" dirty="0">
                          <a:latin typeface="Huawei Sans" panose="020C0503030203020204" pitchFamily="34" charset="0"/>
                          <a:ea typeface="方正兰亭黑简体" panose="02000000000000000000" pitchFamily="2" charset="-122"/>
                        </a:rPr>
                        <a:t>算子开发</a:t>
                      </a:r>
                    </a:p>
                  </a:txBody>
                  <a:tcPr marL="102884" marR="102884" marT="51442" marB="51442" anchor="ctr"/>
                </a:tc>
                <a:tc>
                  <a:txBody>
                    <a:bodyPr/>
                    <a:lstStyle/>
                    <a:p>
                      <a:pPr>
                        <a:lnSpc>
                          <a:spcPts val="1900"/>
                        </a:lnSpc>
                      </a:pPr>
                      <a:r>
                        <a:rPr lang="zh-CN" altLang="en-US" sz="1200" kern="1200" baseline="0" dirty="0">
                          <a:latin typeface="Huawei Sans" panose="020C0503030203020204" pitchFamily="34" charset="0"/>
                          <a:ea typeface="方正兰亭黑简体" panose="02000000000000000000" pitchFamily="2" charset="-122"/>
                        </a:rPr>
                        <a:t>介绍</a:t>
                      </a:r>
                      <a:r>
                        <a:rPr lang="en-US" altLang="zh-CN" sz="1200" kern="1200" baseline="0" dirty="0">
                          <a:latin typeface="Huawei Sans" panose="020C0503030203020204" pitchFamily="34" charset="0"/>
                          <a:ea typeface="方正兰亭黑简体" panose="02000000000000000000" pitchFamily="2" charset="-122"/>
                        </a:rPr>
                        <a:t>TBE</a:t>
                      </a:r>
                      <a:r>
                        <a:rPr lang="zh-CN" altLang="en-US" sz="1200" kern="1200" baseline="0" dirty="0">
                          <a:latin typeface="Huawei Sans" panose="020C0503030203020204" pitchFamily="34" charset="0"/>
                          <a:ea typeface="方正兰亭黑简体" panose="02000000000000000000" pitchFamily="2" charset="-122"/>
                        </a:rPr>
                        <a:t>（</a:t>
                      </a:r>
                      <a:r>
                        <a:rPr lang="en-US" altLang="zh-CN" sz="1200" kern="1200" baseline="0" dirty="0">
                          <a:latin typeface="Huawei Sans" panose="020C0503030203020204" pitchFamily="34" charset="0"/>
                          <a:ea typeface="方正兰亭黑简体" panose="02000000000000000000" pitchFamily="2" charset="-122"/>
                        </a:rPr>
                        <a:t>Tensor Boost Engine</a:t>
                      </a:r>
                      <a:r>
                        <a:rPr lang="zh-CN" altLang="en-US" sz="1200" kern="1200" baseline="0" dirty="0">
                          <a:latin typeface="Huawei Sans" panose="020C0503030203020204" pitchFamily="34" charset="0"/>
                          <a:ea typeface="方正兰亭黑简体" panose="02000000000000000000" pitchFamily="2" charset="-122"/>
                        </a:rPr>
                        <a:t>）算子开发工具的基础知识、概念和两种开发方式。</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ltLang="en-US"/>
                    </a:p>
                  </a:txBody>
                  <a:tcPr/>
                </a:tc>
                <a:extLst>
                  <a:ext uri="{0D108BD9-81ED-4DB2-BD59-A6C34878D82A}">
                    <a16:rowId xmlns="" xmlns:a16="http://schemas.microsoft.com/office/drawing/2014/main" val="10003"/>
                  </a:ext>
                </a:extLst>
              </a:tr>
              <a:tr h="302715">
                <a:tc vMerge="1">
                  <a:txBody>
                    <a:bodyPr/>
                    <a:lstStyle/>
                    <a:p>
                      <a:endParaRPr lang="zh-CN" altLang="en-US"/>
                    </a:p>
                  </a:txBody>
                  <a:tcPr/>
                </a:tc>
                <a:tc vMerge="1">
                  <a:txBody>
                    <a:bodyPr/>
                    <a:lstStyle/>
                    <a:p>
                      <a:endParaRPr lang="zh-CN" altLang="en-US"/>
                    </a:p>
                  </a:txBody>
                  <a:tcPr/>
                </a:tc>
                <a:tc>
                  <a:txBody>
                    <a:bodyPr/>
                    <a:lstStyle/>
                    <a:p>
                      <a:pPr>
                        <a:lnSpc>
                          <a:spcPts val="1900"/>
                        </a:lnSpc>
                      </a:pPr>
                      <a:r>
                        <a:rPr lang="en-US" altLang="zh-CN" sz="1200" kern="1200" baseline="0" dirty="0">
                          <a:latin typeface="Huawei Sans" panose="020C0503030203020204" pitchFamily="34" charset="0"/>
                          <a:ea typeface="方正兰亭黑简体" panose="02000000000000000000" pitchFamily="2" charset="-122"/>
                        </a:rPr>
                        <a:t>Atlas200DK</a:t>
                      </a:r>
                      <a:r>
                        <a:rPr lang="zh-CN" altLang="en-US" sz="1200" kern="1200" baseline="0" dirty="0">
                          <a:latin typeface="Huawei Sans" panose="020C0503030203020204" pitchFamily="34" charset="0"/>
                          <a:ea typeface="方正兰亭黑简体" panose="02000000000000000000" pitchFamily="2" charset="-122"/>
                        </a:rPr>
                        <a:t>介绍</a:t>
                      </a:r>
                    </a:p>
                  </a:txBody>
                  <a:tcPr marL="102884" marR="102884" marT="51442" marB="51442" anchor="ctr"/>
                </a:tc>
                <a:tc>
                  <a:txBody>
                    <a:bodyPr/>
                    <a:lstStyle/>
                    <a:p>
                      <a:pPr>
                        <a:lnSpc>
                          <a:spcPts val="19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介绍</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Atlas200DK</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开发者套件的规格参数、配套硬件和开发环境搭建流程。</a:t>
                      </a:r>
                    </a:p>
                  </a:txBody>
                  <a:tcPr marL="102884" marR="102884" marT="51442" marB="51442" anchor="ctr"/>
                </a:tc>
                <a:tc vMerge="1">
                  <a:txBody>
                    <a:bodyPr/>
                    <a:lstStyle/>
                    <a:p>
                      <a:endParaRPr lang="zh-CN" altLang="en-US"/>
                    </a:p>
                  </a:txBody>
                  <a:tcPr/>
                </a:tc>
                <a:extLst>
                  <a:ext uri="{0D108BD9-81ED-4DB2-BD59-A6C34878D82A}">
                    <a16:rowId xmlns="" xmlns:a16="http://schemas.microsoft.com/office/drawing/2014/main" val="10004"/>
                  </a:ext>
                </a:extLst>
              </a:tr>
              <a:tr h="530671">
                <a:tc vMerge="1">
                  <a:txBody>
                    <a:bodyPr/>
                    <a:lstStyle/>
                    <a:p>
                      <a:endParaRPr lang="zh-CN" altLang="en-US"/>
                    </a:p>
                  </a:txBody>
                  <a:tcPr/>
                </a:tc>
                <a:tc vMerge="1">
                  <a:txBody>
                    <a:bodyPr/>
                    <a:lstStyle/>
                    <a:p>
                      <a:endParaRPr lang="zh-CN" altLang="en-US"/>
                    </a:p>
                  </a:txBody>
                  <a:tcPr/>
                </a:tc>
                <a:tc>
                  <a:txBody>
                    <a:bodyPr/>
                    <a:lstStyle/>
                    <a:p>
                      <a:pPr>
                        <a:lnSpc>
                          <a:spcPts val="1900"/>
                        </a:lnSpc>
                      </a:pPr>
                      <a:r>
                        <a:rPr lang="zh-CN" altLang="en-US" sz="1200" kern="1200" baseline="0" dirty="0">
                          <a:latin typeface="Huawei Sans" panose="020C0503030203020204" pitchFamily="34" charset="0"/>
                          <a:ea typeface="方正兰亭黑简体" panose="02000000000000000000" pitchFamily="2" charset="-122"/>
                        </a:rPr>
                        <a:t>全流程开发工具链</a:t>
                      </a:r>
                      <a:r>
                        <a:rPr lang="en-US" altLang="zh-CN" sz="1200" kern="1200" baseline="0" dirty="0" err="1">
                          <a:latin typeface="Huawei Sans" panose="020C0503030203020204" pitchFamily="34" charset="0"/>
                          <a:ea typeface="方正兰亭黑简体" panose="02000000000000000000" pitchFamily="2" charset="-122"/>
                        </a:rPr>
                        <a:t>MindStudio</a:t>
                      </a:r>
                      <a:endParaRPr lang="en-US" altLang="zh-CN" sz="1200" kern="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a:lnSpc>
                          <a:spcPts val="1900"/>
                        </a:lnSpc>
                      </a:pPr>
                      <a:r>
                        <a:rPr lang="zh-CN" altLang="en-US" sz="1200" kern="1200" baseline="0" dirty="0">
                          <a:latin typeface="Huawei Sans" panose="020C0503030203020204" pitchFamily="34" charset="0"/>
                          <a:ea typeface="方正兰亭黑简体" panose="02000000000000000000" pitchFamily="2" charset="-122"/>
                        </a:rPr>
                        <a:t>介绍</a:t>
                      </a:r>
                      <a:r>
                        <a:rPr lang="en-US" altLang="zh-CN" sz="1200" kern="1200" baseline="0" dirty="0" err="1">
                          <a:latin typeface="Huawei Sans" panose="020C0503030203020204" pitchFamily="34" charset="0"/>
                          <a:ea typeface="方正兰亭黑简体" panose="02000000000000000000" pitchFamily="2" charset="-122"/>
                        </a:rPr>
                        <a:t>MindStudio</a:t>
                      </a:r>
                      <a:r>
                        <a:rPr lang="zh-CN" altLang="en-US" sz="1200" kern="1200" baseline="0" dirty="0">
                          <a:latin typeface="Huawei Sans" panose="020C0503030203020204" pitchFamily="34" charset="0"/>
                          <a:ea typeface="方正兰亭黑简体" panose="02000000000000000000" pitchFamily="2" charset="-122"/>
                        </a:rPr>
                        <a:t>的整体概况，以及如何使能端到端训练模型开发、推理应用开发以及自定义算子开发等相关技术。</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ltLang="en-US"/>
                    </a:p>
                  </a:txBody>
                  <a:tcPr/>
                </a:tc>
                <a:extLst>
                  <a:ext uri="{0D108BD9-81ED-4DB2-BD59-A6C34878D82A}">
                    <a16:rowId xmlns="" xmlns:a16="http://schemas.microsoft.com/office/drawing/2014/main" val="10005"/>
                  </a:ext>
                </a:extLst>
              </a:tr>
              <a:tr h="963966">
                <a:tc>
                  <a:txBody>
                    <a:bodyPr/>
                    <a:lstStyle/>
                    <a:p>
                      <a:pPr algn="ctr"/>
                      <a:r>
                        <a:rPr lang="en-US" altLang="zh-CN" sz="1200" baseline="0" dirty="0">
                          <a:latin typeface="Huawei Sans" panose="020C0503030203020204" pitchFamily="34" charset="0"/>
                          <a:ea typeface="方正兰亭黑简体" panose="02000000000000000000" pitchFamily="2" charset="-122"/>
                        </a:rPr>
                        <a:t>2</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a:latin typeface="Huawei Sans" panose="020C0503030203020204" pitchFamily="34" charset="0"/>
                          <a:ea typeface="方正兰亭黑简体" panose="02000000000000000000" pitchFamily="2" charset="-122"/>
                        </a:rPr>
                        <a:t>建议植入方式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algn="l" fontAlgn="ctr">
                        <a:lnSpc>
                          <a:spcPct val="150000"/>
                        </a:lnSpc>
                      </a:pPr>
                      <a:r>
                        <a:rPr lang="zh-CN" altLang="en-US" sz="1200" b="1" u="none" strike="noStrike" baseline="0" dirty="0">
                          <a:effectLst/>
                          <a:latin typeface="Huawei Sans" panose="020C0503030203020204" pitchFamily="34" charset="0"/>
                          <a:ea typeface="方正兰亭黑简体" panose="02000000000000000000" pitchFamily="2" charset="-122"/>
                        </a:rPr>
                        <a:t>举例</a:t>
                      </a:r>
                      <a:r>
                        <a:rPr lang="zh-CN" altLang="en-US" sz="1200" u="none" strike="noStrike" baseline="0" dirty="0" smtClean="0">
                          <a:effectLst/>
                          <a:latin typeface="Huawei Sans" panose="020C0503030203020204" pitchFamily="34" charset="0"/>
                          <a:ea typeface="方正兰亭黑简体" panose="02000000000000000000" pitchFamily="2" charset="-122"/>
                        </a:rPr>
                        <a:t>：讲解</a:t>
                      </a:r>
                      <a:r>
                        <a:rPr lang="zh-CN" altLang="en-US" sz="1200" u="none" strike="noStrike" baseline="0" dirty="0">
                          <a:effectLst/>
                          <a:latin typeface="Huawei Sans" panose="020C0503030203020204" pitchFamily="34" charset="0"/>
                          <a:ea typeface="方正兰亭黑简体" panose="02000000000000000000" pitchFamily="2" charset="-122"/>
                        </a:rPr>
                        <a:t>深度学习框架和训练任务开发流程时，可以介绍</a:t>
                      </a:r>
                      <a:r>
                        <a:rPr lang="en-US" altLang="zh-CN" sz="1200" u="none" strike="noStrike" baseline="0" dirty="0" err="1">
                          <a:effectLst/>
                          <a:latin typeface="Huawei Sans" panose="020C0503030203020204" pitchFamily="34" charset="0"/>
                          <a:ea typeface="方正兰亭黑简体" panose="02000000000000000000" pitchFamily="2" charset="-122"/>
                        </a:rPr>
                        <a:t>MindSpore</a:t>
                      </a:r>
                      <a:r>
                        <a:rPr lang="zh-CN" altLang="en-US" sz="1200" u="none" strike="noStrike" baseline="0" dirty="0">
                          <a:effectLst/>
                          <a:latin typeface="Huawei Sans" panose="020C0503030203020204" pitchFamily="34" charset="0"/>
                          <a:ea typeface="方正兰亭黑简体" panose="02000000000000000000" pitchFamily="2" charset="-122"/>
                        </a:rPr>
                        <a:t>编程概念和开发流程；</a:t>
                      </a:r>
                      <a:endParaRPr lang="en-US" altLang="zh-CN" sz="1200" u="none" strike="noStrike" baseline="0" dirty="0">
                        <a:effectLst/>
                        <a:latin typeface="Huawei Sans" panose="020C0503030203020204" pitchFamily="34" charset="0"/>
                        <a:ea typeface="方正兰亭黑简体" panose="02000000000000000000" pitchFamily="2" charset="-122"/>
                      </a:endParaRPr>
                    </a:p>
                    <a:p>
                      <a:pPr marL="0" marR="0" lvl="0" indent="0" algn="l" defTabSz="914400" rtl="0" eaLnBrk="1" fontAlgn="ctr" latinLnBrk="0" hangingPunct="1">
                        <a:lnSpc>
                          <a:spcPct val="150000"/>
                        </a:lnSpc>
                        <a:spcBef>
                          <a:spcPts val="0"/>
                        </a:spcBef>
                        <a:spcAft>
                          <a:spcPts val="0"/>
                        </a:spcAft>
                        <a:buClrTx/>
                        <a:buSzTx/>
                        <a:buFontTx/>
                        <a:buNone/>
                        <a:tabLst/>
                        <a:defRPr/>
                      </a:pPr>
                      <a:r>
                        <a:rPr lang="zh-CN" altLang="en-US" sz="1200" b="1" u="none" strike="noStrike" baseline="0" dirty="0" smtClean="0">
                          <a:effectLst/>
                          <a:latin typeface="Huawei Sans" panose="020C0503030203020204" pitchFamily="34" charset="0"/>
                          <a:ea typeface="方正兰亭黑简体" panose="02000000000000000000" pitchFamily="2" charset="-122"/>
                        </a:rPr>
                        <a:t>举例</a:t>
                      </a:r>
                      <a:r>
                        <a:rPr lang="zh-CN" altLang="en-US" sz="1200" u="none" strike="noStrike" baseline="0" dirty="0" smtClean="0">
                          <a:effectLst/>
                          <a:latin typeface="Huawei Sans" panose="020C0503030203020204" pitchFamily="34" charset="0"/>
                          <a:ea typeface="方正兰亭黑简体" panose="02000000000000000000" pitchFamily="2" charset="-122"/>
                        </a:rPr>
                        <a:t>：</a:t>
                      </a:r>
                      <a:r>
                        <a:rPr lang="zh-CN" altLang="en-US" sz="1200" b="0" i="0" u="none" strike="noStrike" baseline="0" dirty="0" smtClean="0">
                          <a:effectLst/>
                          <a:latin typeface="Huawei Sans" panose="020C0503030203020204" pitchFamily="34" charset="0"/>
                          <a:ea typeface="方正兰亭黑简体" panose="02000000000000000000" pitchFamily="2" charset="-122"/>
                        </a:rPr>
                        <a:t>讲解</a:t>
                      </a:r>
                      <a:r>
                        <a:rPr lang="en-US" altLang="zh-CN" sz="1200" b="0" i="0" u="none" strike="noStrike" baseline="0" dirty="0">
                          <a:effectLst/>
                          <a:latin typeface="Huawei Sans" panose="020C0503030203020204" pitchFamily="34" charset="0"/>
                          <a:ea typeface="方正兰亭黑简体" panose="02000000000000000000" pitchFamily="2" charset="-122"/>
                        </a:rPr>
                        <a:t>AI</a:t>
                      </a:r>
                      <a:r>
                        <a:rPr lang="zh-CN" altLang="en-US" sz="1200" b="0" i="0" u="none" strike="noStrike" baseline="0" dirty="0">
                          <a:effectLst/>
                          <a:latin typeface="Huawei Sans" panose="020C0503030203020204" pitchFamily="34" charset="0"/>
                          <a:ea typeface="方正兰亭黑简体" panose="02000000000000000000" pitchFamily="2" charset="-122"/>
                        </a:rPr>
                        <a:t>计算芯片时，可以讲解昇腾</a:t>
                      </a:r>
                      <a:r>
                        <a:rPr lang="en-US" altLang="zh-CN" sz="1200" b="0" i="0" u="none" strike="noStrike" baseline="0" dirty="0">
                          <a:effectLst/>
                          <a:latin typeface="Huawei Sans" panose="020C0503030203020204" pitchFamily="34" charset="0"/>
                          <a:ea typeface="方正兰亭黑简体" panose="02000000000000000000" pitchFamily="2" charset="-122"/>
                        </a:rPr>
                        <a:t>AI</a:t>
                      </a:r>
                      <a:r>
                        <a:rPr lang="zh-CN" altLang="en-US" sz="1200" b="0" i="0" u="none" strike="noStrike" baseline="0" dirty="0">
                          <a:effectLst/>
                          <a:latin typeface="Huawei Sans" panose="020C0503030203020204" pitchFamily="34" charset="0"/>
                          <a:ea typeface="方正兰亭黑简体" panose="02000000000000000000" pitchFamily="2" charset="-122"/>
                        </a:rPr>
                        <a:t>处理器的软件架构、硬件架构。</a:t>
                      </a: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pPr algn="l">
                        <a:spcAft>
                          <a:spcPts val="0"/>
                        </a:spcAft>
                      </a:pP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E8F3F5"/>
                    </a:solidFill>
                  </a:tcPr>
                </a:tc>
                <a:tc hMerge="1">
                  <a:txBody>
                    <a:bodyPr/>
                    <a:lstStyle/>
                    <a:p>
                      <a:pPr algn="l">
                        <a:spcAft>
                          <a:spcPts val="0"/>
                        </a:spcAft>
                      </a:pP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CDE5EA"/>
                    </a:solidFill>
                  </a:tcPr>
                </a:tc>
                <a:extLst>
                  <a:ext uri="{0D108BD9-81ED-4DB2-BD59-A6C34878D82A}">
                    <a16:rowId xmlns="" xmlns:a16="http://schemas.microsoft.com/office/drawing/2014/main" val="10006"/>
                  </a:ext>
                </a:extLst>
              </a:tr>
            </a:tbl>
          </a:graphicData>
        </a:graphic>
      </p:graphicFrame>
      <p:sp>
        <p:nvSpPr>
          <p:cNvPr id="9" name="标题 1">
            <a:extLst>
              <a:ext uri="{FF2B5EF4-FFF2-40B4-BE49-F238E27FC236}">
                <a16:creationId xmlns="" xmlns:a16="http://schemas.microsoft.com/office/drawing/2014/main"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rPr>
              <a:t>昇腾深度学习课程</a:t>
            </a:r>
            <a:r>
              <a:rPr lang="zh-CN" altLang="en-US" sz="2600" b="1" dirty="0" smtClean="0">
                <a:solidFill>
                  <a:srgbClr val="C00000"/>
                </a:solidFill>
              </a:rPr>
              <a:t>包</a:t>
            </a:r>
            <a:r>
              <a:rPr lang="zh-CN" altLang="en-US" sz="2600" b="1" dirty="0">
                <a:solidFill>
                  <a:srgbClr val="C00000"/>
                </a:solidFill>
              </a:rPr>
              <a:t>理论</a:t>
            </a:r>
            <a:r>
              <a:rPr lang="zh-CN" altLang="en-US" sz="2600" b="1" dirty="0" smtClean="0">
                <a:solidFill>
                  <a:srgbClr val="C00000"/>
                </a:solidFill>
              </a:rPr>
              <a:t>知识点</a:t>
            </a:r>
            <a:endParaRPr lang="zh-CN" altLang="en-US" sz="1800" b="1" dirty="0">
              <a:solidFill>
                <a:srgbClr val="3C3C3C"/>
              </a:solidFill>
              <a:cs typeface="+mn-cs"/>
            </a:endParaRPr>
          </a:p>
        </p:txBody>
      </p:sp>
      <p:sp>
        <p:nvSpPr>
          <p:cNvPr id="6" name="文本框 5">
            <a:extLst>
              <a:ext uri="{FF2B5EF4-FFF2-40B4-BE49-F238E27FC236}">
                <a16:creationId xmlns="" xmlns:a16="http://schemas.microsoft.com/office/drawing/2014/main" id="{6E3F7081-FF04-4C8E-A7B7-2A163B70F93B}"/>
              </a:ext>
            </a:extLst>
          </p:cNvPr>
          <p:cNvSpPr txBox="1"/>
          <p:nvPr/>
        </p:nvSpPr>
        <p:spPr>
          <a:xfrm>
            <a:off x="653901" y="953518"/>
            <a:ext cx="6099544" cy="369332"/>
          </a:xfrm>
          <a:prstGeom prst="rect">
            <a:avLst/>
          </a:prstGeom>
          <a:noFill/>
        </p:spPr>
        <p:txBody>
          <a:bodyPr wrap="square">
            <a:spAutoFit/>
          </a:bodyPr>
          <a:lstStyle/>
          <a:p>
            <a:r>
              <a:rPr lang="en-US" altLang="zh-CN" sz="1800" b="1" dirty="0">
                <a:solidFill>
                  <a:srgbClr val="3C3C3C"/>
                </a:solidFill>
                <a:latin typeface="Huawei Sans" panose="020C0503030203020204" pitchFamily="34" charset="0"/>
                <a:ea typeface="方正兰亭黑简体" panose="02000000000000000000" pitchFamily="2" charset="-122"/>
                <a:cs typeface="+mn-cs"/>
              </a:rPr>
              <a:t>《</a:t>
            </a:r>
            <a:r>
              <a:rPr lang="zh-CN" altLang="en-US" sz="1800" b="1" dirty="0">
                <a:solidFill>
                  <a:srgbClr val="3C3C3C"/>
                </a:solidFill>
                <a:latin typeface="Huawei Sans" panose="020C0503030203020204" pitchFamily="34" charset="0"/>
                <a:ea typeface="方正兰亭黑简体" panose="02000000000000000000" pitchFamily="2" charset="-122"/>
                <a:cs typeface="+mn-cs"/>
              </a:rPr>
              <a:t>深度学习</a:t>
            </a:r>
            <a:r>
              <a:rPr lang="en-US" altLang="zh-CN" sz="1800" b="1" dirty="0">
                <a:solidFill>
                  <a:srgbClr val="3C3C3C"/>
                </a:solidFill>
                <a:latin typeface="Huawei Sans" panose="020C0503030203020204" pitchFamily="34" charset="0"/>
                <a:ea typeface="方正兰亭黑简体" panose="02000000000000000000" pitchFamily="2" charset="-122"/>
                <a:cs typeface="+mn-cs"/>
              </a:rPr>
              <a:t>》--</a:t>
            </a:r>
            <a:r>
              <a:rPr lang="zh-CN" altLang="en-US" sz="1800" b="1" dirty="0">
                <a:solidFill>
                  <a:srgbClr val="3C3C3C"/>
                </a:solidFill>
                <a:latin typeface="Huawei Sans" panose="020C0503030203020204" pitchFamily="34" charset="0"/>
                <a:ea typeface="方正兰亭黑简体" panose="02000000000000000000" pitchFamily="2" charset="-122"/>
                <a:cs typeface="+mn-cs"/>
              </a:rPr>
              <a:t>理论</a:t>
            </a:r>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801571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 xmlns:a16="http://schemas.microsoft.com/office/drawing/2014/main"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rPr>
              <a:t>昇腾深度学习课程</a:t>
            </a:r>
            <a:r>
              <a:rPr lang="zh-CN" altLang="en-US" sz="2600" b="1" dirty="0" smtClean="0">
                <a:solidFill>
                  <a:srgbClr val="C00000"/>
                </a:solidFill>
              </a:rPr>
              <a:t>包实验知识点</a:t>
            </a:r>
            <a:r>
              <a:rPr lang="en-US" altLang="zh-CN" sz="2600" b="1" dirty="0" smtClean="0">
                <a:solidFill>
                  <a:srgbClr val="C00000"/>
                </a:solidFill>
              </a:rPr>
              <a:t>1</a:t>
            </a:r>
            <a:endParaRPr lang="zh-CN" altLang="en-US" sz="1800" b="1" dirty="0">
              <a:solidFill>
                <a:srgbClr val="3C3C3C"/>
              </a:solidFill>
              <a:cs typeface="+mn-cs"/>
            </a:endParaRPr>
          </a:p>
        </p:txBody>
      </p:sp>
      <p:graphicFrame>
        <p:nvGraphicFramePr>
          <p:cNvPr id="2" name="表格 1">
            <a:extLst>
              <a:ext uri="{FF2B5EF4-FFF2-40B4-BE49-F238E27FC236}">
                <a16:creationId xmlns="" xmlns:a16="http://schemas.microsoft.com/office/drawing/2014/main" id="{339479BC-B9E0-4446-B11B-80108854DEBC}"/>
              </a:ext>
            </a:extLst>
          </p:cNvPr>
          <p:cNvGraphicFramePr>
            <a:graphicFrameLocks noGrp="1"/>
          </p:cNvGraphicFramePr>
          <p:nvPr>
            <p:extLst>
              <p:ext uri="{D42A27DB-BD31-4B8C-83A1-F6EECF244321}">
                <p14:modId xmlns:p14="http://schemas.microsoft.com/office/powerpoint/2010/main" val="2845431231"/>
              </p:ext>
            </p:extLst>
          </p:nvPr>
        </p:nvGraphicFramePr>
        <p:xfrm>
          <a:off x="622169" y="979669"/>
          <a:ext cx="10991654" cy="4912084"/>
        </p:xfrm>
        <a:graphic>
          <a:graphicData uri="http://schemas.openxmlformats.org/drawingml/2006/table">
            <a:tbl>
              <a:tblPr>
                <a:tableStyleId>{72833802-FEF1-4C79-8D5D-14CF1EAF98D9}</a:tableStyleId>
              </a:tblPr>
              <a:tblGrid>
                <a:gridCol w="1112363">
                  <a:extLst>
                    <a:ext uri="{9D8B030D-6E8A-4147-A177-3AD203B41FA5}">
                      <a16:colId xmlns="" xmlns:a16="http://schemas.microsoft.com/office/drawing/2014/main" val="894473807"/>
                    </a:ext>
                  </a:extLst>
                </a:gridCol>
                <a:gridCol w="3535052">
                  <a:extLst>
                    <a:ext uri="{9D8B030D-6E8A-4147-A177-3AD203B41FA5}">
                      <a16:colId xmlns="" xmlns:a16="http://schemas.microsoft.com/office/drawing/2014/main" val="2116268088"/>
                    </a:ext>
                  </a:extLst>
                </a:gridCol>
                <a:gridCol w="2675344">
                  <a:extLst>
                    <a:ext uri="{9D8B030D-6E8A-4147-A177-3AD203B41FA5}">
                      <a16:colId xmlns="" xmlns:a16="http://schemas.microsoft.com/office/drawing/2014/main" val="963637709"/>
                    </a:ext>
                  </a:extLst>
                </a:gridCol>
                <a:gridCol w="2626656">
                  <a:extLst>
                    <a:ext uri="{9D8B030D-6E8A-4147-A177-3AD203B41FA5}">
                      <a16:colId xmlns="" xmlns:a16="http://schemas.microsoft.com/office/drawing/2014/main" val="200777873"/>
                    </a:ext>
                  </a:extLst>
                </a:gridCol>
                <a:gridCol w="1042239">
                  <a:extLst>
                    <a:ext uri="{9D8B030D-6E8A-4147-A177-3AD203B41FA5}">
                      <a16:colId xmlns="" xmlns:a16="http://schemas.microsoft.com/office/drawing/2014/main" val="2452918956"/>
                    </a:ext>
                  </a:extLst>
                </a:gridCol>
              </a:tblGrid>
              <a:tr h="318234">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案例</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学时</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extLst>
                  <a:ext uri="{0D108BD9-81ED-4DB2-BD59-A6C34878D82A}">
                    <a16:rowId xmlns="" xmlns:a16="http://schemas.microsoft.com/office/drawing/2014/main" val="2958360340"/>
                  </a:ext>
                </a:extLst>
              </a:tr>
              <a:tr h="409813">
                <a:tc rowSpan="4">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前馈神经网络</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1</a:t>
                      </a:r>
                      <a:r>
                        <a:rPr lang="zh-CN" altLang="en-US" sz="1100" b="0" i="0" u="none" strike="noStrike" dirty="0">
                          <a:effectLst/>
                          <a:latin typeface="微软雅黑" panose="020B0503020204020204" pitchFamily="34" charset="-122"/>
                          <a:ea typeface="微软雅黑" panose="020B0503020204020204" pitchFamily="34" charset="-122"/>
                        </a:rPr>
                        <a:t>：汽车里程数回归前馈网络预测</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nSpc>
                          <a:spcPct val="100000"/>
                        </a:lnSpc>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框架开发流程；</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有无优化器对比；</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前馈神经网络搭建、训练任务开发；</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l" rtl="0" fontAlgn="ct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先讲解前馈神经网络的发展、结构，</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再根据课程安排，结合相关实验</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案例讲解如何使用昇思</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框架搭建前馈神经网络进行训练</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任务开发。</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02981033"/>
                  </a:ext>
                </a:extLst>
              </a:tr>
              <a:tr h="392542">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2</a:t>
                      </a:r>
                      <a:r>
                        <a:rPr lang="zh-CN" altLang="en-US" sz="1100" b="0" i="0" u="none" strike="noStrike" dirty="0">
                          <a:effectLst/>
                          <a:latin typeface="微软雅黑" panose="020B0503020204020204" pitchFamily="34" charset="-122"/>
                          <a:ea typeface="微软雅黑" panose="020B0503020204020204" pitchFamily="34" charset="-122"/>
                        </a:rPr>
                        <a:t>：手写体图像识别</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86389019"/>
                  </a:ext>
                </a:extLst>
              </a:tr>
              <a:tr h="315734">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3</a:t>
                      </a:r>
                      <a:r>
                        <a:rPr lang="zh-CN" altLang="en-US" sz="1100" b="0" i="0" u="none" strike="noStrike" dirty="0">
                          <a:effectLst/>
                          <a:latin typeface="微软雅黑" panose="020B0503020204020204" pitchFamily="34" charset="-122"/>
                          <a:ea typeface="微软雅黑" panose="020B0503020204020204" pitchFamily="34" charset="-122"/>
                        </a:rPr>
                        <a:t>：</a:t>
                      </a:r>
                      <a:r>
                        <a:rPr lang="en-US" altLang="zh-CN" sz="1100" b="0" i="0" u="none" strike="noStrike" dirty="0" err="1">
                          <a:effectLst/>
                          <a:latin typeface="微软雅黑" panose="020B0503020204020204" pitchFamily="34" charset="-122"/>
                          <a:ea typeface="微软雅黑" panose="020B0503020204020204" pitchFamily="34" charset="-122"/>
                        </a:rPr>
                        <a:t>FashionMnist</a:t>
                      </a:r>
                      <a:r>
                        <a:rPr lang="zh-CN" altLang="en-US" sz="1100" b="0" i="0" u="none" strike="noStrike" dirty="0">
                          <a:effectLst/>
                          <a:latin typeface="微软雅黑" panose="020B0503020204020204" pitchFamily="34" charset="-122"/>
                          <a:ea typeface="微软雅黑" panose="020B0503020204020204" pitchFamily="34" charset="-122"/>
                        </a:rPr>
                        <a:t>图像分类</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43559221"/>
                  </a:ext>
                </a:extLst>
              </a:tr>
              <a:tr h="315734">
                <a:tc vMerge="1">
                  <a:txBody>
                    <a:bodyPr/>
                    <a:lstStyle/>
                    <a:p>
                      <a:endParaRPr lang="zh-CN" altLang="en-US"/>
                    </a:p>
                  </a:txBody>
                  <a:tcPr/>
                </a:tc>
                <a:tc>
                  <a:txBody>
                    <a:bodyPr/>
                    <a:lstStyle/>
                    <a:p>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4</a:t>
                      </a:r>
                      <a:r>
                        <a:rPr lang="zh-CN" altLang="en-US" sz="1100" b="0" i="0" u="none" strike="noStrike" dirty="0">
                          <a:effectLst/>
                          <a:latin typeface="微软雅黑" panose="020B0503020204020204" pitchFamily="34" charset="-122"/>
                          <a:ea typeface="微软雅黑" panose="020B0503020204020204" pitchFamily="34" charset="-122"/>
                        </a:rPr>
                        <a:t>：鸢尾花分类任务有无优化器对比</a:t>
                      </a:r>
                      <a:endParaRPr lang="zh-CN" altLang="en-US" dirty="0"/>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61116668"/>
                  </a:ext>
                </a:extLst>
              </a:tr>
              <a:tr h="249947">
                <a:tc rowSpan="9">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卷积神经网络</a:t>
                      </a:r>
                      <a:endParaRPr lang="en-US" altLang="zh-CN" sz="1100" b="0" i="0" u="none" strike="noStrike" dirty="0">
                        <a:effectLst/>
                        <a:latin typeface="微软雅黑" panose="020B0503020204020204" pitchFamily="34" charset="-122"/>
                        <a:ea typeface="微软雅黑" panose="020B0503020204020204" pitchFamily="34" charset="-122"/>
                      </a:endParaRP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1</a:t>
                      </a:r>
                      <a:r>
                        <a:rPr lang="zh-CN" altLang="en-US" sz="1100" b="0" i="0" u="none" strike="noStrike" dirty="0">
                          <a:effectLst/>
                          <a:latin typeface="微软雅黑" panose="020B0503020204020204" pitchFamily="34" charset="-122"/>
                          <a:ea typeface="微软雅黑" panose="020B0503020204020204" pitchFamily="34" charset="-122"/>
                        </a:rPr>
                        <a:t>：基于</a:t>
                      </a:r>
                      <a:r>
                        <a:rPr lang="en-US" altLang="zh-CN" sz="1100" b="0" i="0" u="none" strike="noStrike" dirty="0" err="1">
                          <a:effectLst/>
                          <a:latin typeface="微软雅黑" panose="020B0503020204020204" pitchFamily="34" charset="-122"/>
                          <a:ea typeface="微软雅黑" panose="020B0503020204020204" pitchFamily="34" charset="-122"/>
                        </a:rPr>
                        <a:t>MindSpore</a:t>
                      </a:r>
                      <a:r>
                        <a:rPr lang="zh-CN" altLang="en-US" sz="1100" b="0" i="0" u="none" strike="noStrike" dirty="0">
                          <a:effectLst/>
                          <a:latin typeface="微软雅黑" panose="020B0503020204020204" pitchFamily="34" charset="-122"/>
                          <a:ea typeface="微软雅黑" panose="020B0503020204020204" pitchFamily="34" charset="-122"/>
                        </a:rPr>
                        <a:t>的正则化</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pPr>
                        <a:lnSpc>
                          <a:spcPts val="1800"/>
                        </a:lnSpc>
                      </a:pP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框架开发流程、卷积神经网络搭建、训练任务开发、正则化方法；</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图像识别、图像语义分割、目标检测（人、脸、口罩）；</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模型保存、部署（在线服务）推理；</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使用</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MindStudio</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工具使能训练任务开发、基于本地</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CPU</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训练；</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先</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讲解卷积神经网络的计算方式、</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结构等，</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再根据课程安排，结合相关</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实验</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案例讲解如何使用昇思</a:t>
                      </a:r>
                      <a:r>
                        <a:rPr lang="en-US" altLang="zh-CN" sz="1200" b="0" i="0" u="none" strike="noStrike" dirty="0" err="1">
                          <a:solidFill>
                            <a:srgbClr val="000000"/>
                          </a:solidFill>
                          <a:effectLst/>
                          <a:latin typeface="微软雅黑" panose="020B0503020204020204" pitchFamily="34" charset="-122"/>
                          <a:ea typeface="微软雅黑" panose="020B0503020204020204" pitchFamily="34" charset="-122"/>
                        </a:rPr>
                        <a:t>MindSpore</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框架搭建卷积神经网络进行训练任务开发。</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可</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利用实验</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体验模型部署为在线服务进行推理，完成全流程实践</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如果因为资源限制，建议可以优先选用实验</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或</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8</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在本地</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PC</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机上进行案例开发体验。</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97443906"/>
                  </a:ext>
                </a:extLst>
              </a:tr>
              <a:tr h="417516">
                <a:tc vMerge="1">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6</a:t>
                      </a:r>
                      <a:r>
                        <a:rPr lang="zh-CN" altLang="en-US" sz="1100" b="0" i="0" u="none" strike="noStrike" dirty="0">
                          <a:effectLst/>
                          <a:latin typeface="微软雅黑" panose="020B0503020204020204" pitchFamily="34" charset="-122"/>
                          <a:ea typeface="微软雅黑" panose="020B0503020204020204" pitchFamily="34" charset="-122"/>
                        </a:rPr>
                        <a:t>：控</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2</a:t>
                      </a:r>
                      <a:r>
                        <a:rPr lang="zh-CN" altLang="en-US" sz="1100" b="0" i="0" u="none" strike="noStrike" dirty="0">
                          <a:effectLst/>
                          <a:latin typeface="微软雅黑" panose="020B0503020204020204" pitchFamily="34" charset="-122"/>
                          <a:ea typeface="微软雅黑" panose="020B0503020204020204" pitchFamily="34" charset="-122"/>
                        </a:rPr>
                        <a:t>：基于</a:t>
                      </a:r>
                      <a:r>
                        <a:rPr lang="en-US" altLang="zh-CN" sz="1100" b="0" i="0" u="none" strike="noStrike" dirty="0" err="1">
                          <a:effectLst/>
                          <a:latin typeface="微软雅黑" panose="020B0503020204020204" pitchFamily="34" charset="-122"/>
                          <a:ea typeface="微软雅黑" panose="020B0503020204020204" pitchFamily="34" charset="-122"/>
                        </a:rPr>
                        <a:t>MindSpore</a:t>
                      </a:r>
                      <a:r>
                        <a:rPr lang="zh-CN" altLang="en-US" sz="1100" b="0" i="0" u="none" strike="noStrike" dirty="0">
                          <a:effectLst/>
                          <a:latin typeface="微软雅黑" panose="020B0503020204020204" pitchFamily="34" charset="-122"/>
                          <a:ea typeface="微软雅黑" panose="020B0503020204020204" pitchFamily="34" charset="-122"/>
                        </a:rPr>
                        <a:t>的</a:t>
                      </a:r>
                      <a:r>
                        <a:rPr lang="en-US" altLang="zh-CN" sz="1100" b="0" i="0" u="none" strike="noStrike" dirty="0" err="1">
                          <a:effectLst/>
                          <a:latin typeface="微软雅黑" panose="020B0503020204020204" pitchFamily="34" charset="-122"/>
                          <a:ea typeface="微软雅黑" panose="020B0503020204020204" pitchFamily="34" charset="-122"/>
                        </a:rPr>
                        <a:t>FashionMnist</a:t>
                      </a:r>
                      <a:r>
                        <a:rPr lang="zh-CN" altLang="en-US" sz="1100" b="0" i="0" u="none" strike="noStrike" dirty="0">
                          <a:effectLst/>
                          <a:latin typeface="微软雅黑" panose="020B0503020204020204" pitchFamily="34" charset="-122"/>
                          <a:ea typeface="微软雅黑" panose="020B0503020204020204" pitchFamily="34" charset="-122"/>
                        </a:rPr>
                        <a:t>分类任务正则化对比</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框架，在本地进行</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FashionMnist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卷积网络分类识别实验外加正则化效果对比。</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095937359"/>
                  </a:ext>
                </a:extLst>
              </a:tr>
              <a:tr h="205581">
                <a:tc vMerge="1">
                  <a:txBody>
                    <a:bodyPr/>
                    <a:lstStyle/>
                    <a:p>
                      <a:pPr algn="l" fontAlgn="ctr"/>
                      <a:endParaRPr lang="zh-CN" altLang="en-US" sz="1100" b="0" i="0" u="none" strike="noStrike" dirty="0">
                        <a:effectLst/>
                        <a:latin typeface="微软雅黑" panose="020B0503020204020204" pitchFamily="34" charset="-122"/>
                        <a:ea typeface="微软雅黑" panose="020B0503020204020204" pitchFamily="34" charset="-122"/>
                      </a:endParaRP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3</a:t>
                      </a:r>
                      <a:r>
                        <a:rPr lang="zh-CN" altLang="en-US" sz="1100" b="0" i="0" u="none" strike="noStrike" dirty="0">
                          <a:effectLst/>
                          <a:latin typeface="微软雅黑" panose="020B0503020204020204" pitchFamily="34" charset="-122"/>
                          <a:ea typeface="微软雅黑" panose="020B0503020204020204" pitchFamily="34" charset="-122"/>
                        </a:rPr>
                        <a:t>：基于</a:t>
                      </a:r>
                      <a:r>
                        <a:rPr lang="en-US" altLang="zh-CN" sz="1100" b="0" i="0" u="none" strike="noStrike" dirty="0" err="1">
                          <a:effectLst/>
                          <a:latin typeface="微软雅黑" panose="020B0503020204020204" pitchFamily="34" charset="-122"/>
                          <a:ea typeface="微软雅黑" panose="020B0503020204020204" pitchFamily="34" charset="-122"/>
                        </a:rPr>
                        <a:t>MindSpore</a:t>
                      </a:r>
                      <a:r>
                        <a:rPr lang="zh-CN" altLang="en-US" sz="1100" b="0" i="0" u="none" strike="noStrike" dirty="0">
                          <a:effectLst/>
                          <a:latin typeface="微软雅黑" panose="020B0503020204020204" pitchFamily="34" charset="-122"/>
                          <a:ea typeface="微软雅黑" panose="020B0503020204020204" pitchFamily="34" charset="-122"/>
                        </a:rPr>
                        <a:t>的花卉图像分类</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框架，在</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Atlas AI</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处理器上进行花卉图像分类卷积网络分类识别实验。</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16002677"/>
                  </a:ext>
                </a:extLst>
              </a:tr>
              <a:tr h="433127">
                <a:tc vMerge="1">
                  <a:txBody>
                    <a:bodyPr/>
                    <a:lstStyle/>
                    <a:p>
                      <a:pPr algn="l" fontAlgn="ctr"/>
                      <a:endParaRPr lang="zh-CN" altLang="en-US" sz="1100" b="0" i="0" u="none" strike="noStrike" dirty="0">
                        <a:effectLst/>
                        <a:latin typeface="微软雅黑" panose="020B0503020204020204" pitchFamily="34" charset="-122"/>
                        <a:ea typeface="微软雅黑" panose="020B0503020204020204" pitchFamily="34" charset="-122"/>
                      </a:endParaRP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4</a:t>
                      </a:r>
                      <a:r>
                        <a:rPr lang="zh-CN" altLang="en-US" sz="1100" b="0" i="0" u="none" strike="noStrike" dirty="0">
                          <a:effectLst/>
                          <a:latin typeface="微软雅黑" panose="020B0503020204020204" pitchFamily="34" charset="-122"/>
                          <a:ea typeface="微软雅黑" panose="020B0503020204020204" pitchFamily="34" charset="-122"/>
                        </a:rPr>
                        <a:t>：基于</a:t>
                      </a:r>
                      <a:r>
                        <a:rPr lang="en-US" altLang="zh-CN" sz="1100" b="0" i="0" u="none" strike="noStrike" dirty="0" err="1">
                          <a:effectLst/>
                          <a:latin typeface="微软雅黑" panose="020B0503020204020204" pitchFamily="34" charset="-122"/>
                          <a:ea typeface="微软雅黑" panose="020B0503020204020204" pitchFamily="34" charset="-122"/>
                        </a:rPr>
                        <a:t>MindSpore</a:t>
                      </a:r>
                      <a:r>
                        <a:rPr lang="zh-CN" altLang="en-US" sz="1100" b="0" i="0" u="none" strike="noStrike" dirty="0">
                          <a:effectLst/>
                          <a:latin typeface="微软雅黑" panose="020B0503020204020204" pitchFamily="34" charset="-122"/>
                          <a:ea typeface="微软雅黑" panose="020B0503020204020204" pitchFamily="34" charset="-122"/>
                        </a:rPr>
                        <a:t>的</a:t>
                      </a:r>
                      <a:r>
                        <a:rPr lang="en-US" altLang="zh-CN" sz="1100" b="0" i="0" u="none" strike="noStrike" dirty="0" err="1">
                          <a:effectLst/>
                          <a:latin typeface="微软雅黑" panose="020B0503020204020204" pitchFamily="34" charset="-122"/>
                          <a:ea typeface="微软雅黑" panose="020B0503020204020204" pitchFamily="34" charset="-122"/>
                        </a:rPr>
                        <a:t>Lenet</a:t>
                      </a:r>
                      <a:r>
                        <a:rPr lang="zh-CN" altLang="en-US" sz="1100" b="0" i="0" u="none" strike="noStrike" dirty="0">
                          <a:effectLst/>
                          <a:latin typeface="微软雅黑" panose="020B0503020204020204" pitchFamily="34" charset="-122"/>
                          <a:ea typeface="微软雅黑" panose="020B0503020204020204" pitchFamily="34" charset="-122"/>
                        </a:rPr>
                        <a:t>手写数字识别实验</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框架，在</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ModelArts</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平台进行</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Mnist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手写图像</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Lenet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卷积网络分类识别实验。</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22863128"/>
                  </a:ext>
                </a:extLst>
              </a:tr>
              <a:tr h="366082">
                <a:tc vMerge="1">
                  <a:txBody>
                    <a:bodyPr/>
                    <a:lstStyle/>
                    <a:p>
                      <a:pPr algn="l" fontAlgn="ctr"/>
                      <a:endParaRPr lang="zh-CN" altLang="en-US" sz="1100" b="0" i="0" u="none" strike="noStrike" dirty="0">
                        <a:effectLst/>
                        <a:latin typeface="微软雅黑" panose="020B0503020204020204" pitchFamily="34" charset="-122"/>
                        <a:ea typeface="微软雅黑" panose="020B0503020204020204" pitchFamily="34" charset="-122"/>
                      </a:endParaRP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实验</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：基于</a:t>
                      </a:r>
                      <a:r>
                        <a:rPr lang="en-US" altLang="zh-CN" sz="1100" b="0" i="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MindStudio</a:t>
                      </a:r>
                      <a:r>
                        <a:rPr lang="zh-CN" altLang="en-US"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搭建</a:t>
                      </a:r>
                      <a:r>
                        <a:rPr lang="en-US" altLang="zh-CN" sz="11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Lenet</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实现手写体数字</a:t>
                      </a:r>
                      <a:r>
                        <a:rPr lang="zh-CN" altLang="en-US"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识别（</a:t>
                      </a:r>
                      <a:r>
                        <a:rPr lang="en-US" altLang="zh-CN"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Window CPU</a:t>
                      </a:r>
                      <a:r>
                        <a:rPr lang="zh-CN" altLang="en-US"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版本）</a:t>
                      </a:r>
                      <a:endPar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MindStudio</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，使用本地</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CPU</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训练的</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Lenet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算法实验。</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74893675"/>
                  </a:ext>
                </a:extLst>
              </a:tr>
              <a:tr h="325490">
                <a:tc vMerge="1">
                  <a:txBody>
                    <a:bodyPr/>
                    <a:lstStyle/>
                    <a:p>
                      <a:pPr algn="l" fontAlgn="ctr"/>
                      <a:endParaRPr lang="zh-CN" altLang="en-US" sz="1100" b="0" i="0" u="none" strike="noStrike" dirty="0">
                        <a:effectLst/>
                        <a:latin typeface="微软雅黑" panose="020B0503020204020204" pitchFamily="34" charset="-122"/>
                        <a:ea typeface="微软雅黑" panose="020B0503020204020204" pitchFamily="34" charset="-122"/>
                      </a:endParaRP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实验</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6</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：基于</a:t>
                      </a:r>
                      <a:r>
                        <a:rPr lang="en-US" altLang="zh-CN" sz="11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的图像识别全流程代码实战</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框架，在</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ModelArts</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平台训练并部署上线花卉图像分类卷积网络分类识别实验。</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21121400"/>
                  </a:ext>
                </a:extLst>
              </a:tr>
              <a:tr h="336549">
                <a:tc vMerge="1">
                  <a:txBody>
                    <a:bodyPr/>
                    <a:lstStyle/>
                    <a:p>
                      <a:endParaRPr lang="zh-CN" altLang="en-US"/>
                    </a:p>
                  </a:txBody>
                  <a:tcPr/>
                </a:tc>
                <a:tc>
                  <a:txBody>
                    <a:bodyPr/>
                    <a:lstStyle/>
                    <a:p>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实验</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7</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：基于</a:t>
                      </a:r>
                      <a:r>
                        <a:rPr lang="en-US" altLang="zh-CN" sz="11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的前沿网络案例</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-Deeplabv3</a:t>
                      </a:r>
                      <a:endPar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91907160"/>
                  </a:ext>
                </a:extLst>
              </a:tr>
              <a:tr h="407517">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实验</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8</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：使用</a:t>
                      </a:r>
                      <a:r>
                        <a:rPr lang="en-US" altLang="zh-CN" sz="1100" b="0" i="0" u="none" strike="noStrike" kern="1200" dirty="0" err="1" smtClean="0">
                          <a:solidFill>
                            <a:schemeClr val="tx1"/>
                          </a:solidFill>
                          <a:effectLst/>
                          <a:latin typeface="微软雅黑" panose="020B0503020204020204" pitchFamily="34" charset="-122"/>
                          <a:ea typeface="微软雅黑" panose="020B0503020204020204" pitchFamily="34" charset="-122"/>
                          <a:cs typeface="+mn-cs"/>
                        </a:rPr>
                        <a:t>MindStudio</a:t>
                      </a:r>
                      <a:r>
                        <a:rPr lang="zh-CN" altLang="en-US"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前沿</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网络案例</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Deeplabv3</a:t>
                      </a:r>
                      <a:r>
                        <a:rPr lang="zh-CN" altLang="en-US"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Window CPU</a:t>
                      </a:r>
                      <a:r>
                        <a:rPr lang="zh-CN" altLang="en-US" sz="11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版本）</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70445145"/>
                  </a:ext>
                </a:extLst>
              </a:tr>
              <a:tr h="324163">
                <a:tc vMerge="1">
                  <a:txBody>
                    <a:bodyPr/>
                    <a:lstStyle/>
                    <a:p>
                      <a:endParaRPr lang="zh-CN" altLang="en-US"/>
                    </a:p>
                  </a:txBody>
                  <a:tcPr/>
                </a:tc>
                <a:tc>
                  <a:txBody>
                    <a:bodyPr/>
                    <a:lstStyle/>
                    <a:p>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实验</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9</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：基于</a:t>
                      </a:r>
                      <a:r>
                        <a:rPr lang="en-US" altLang="zh-CN" sz="11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的前沿网络案例</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-YOLOV3</a:t>
                      </a:r>
                      <a:endPar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6800593"/>
                  </a:ext>
                </a:extLst>
              </a:tr>
            </a:tbl>
          </a:graphicData>
        </a:graphic>
      </p:graphicFrame>
    </p:spTree>
    <p:extLst>
      <p:ext uri="{BB962C8B-B14F-4D97-AF65-F5344CB8AC3E}">
        <p14:creationId xmlns:p14="http://schemas.microsoft.com/office/powerpoint/2010/main" val="2615243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 xmlns:a16="http://schemas.microsoft.com/office/drawing/2014/main"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rPr>
              <a:t>昇腾深度学习课程</a:t>
            </a:r>
            <a:r>
              <a:rPr lang="zh-CN" altLang="en-US" sz="2600" b="1" dirty="0" smtClean="0">
                <a:solidFill>
                  <a:srgbClr val="C00000"/>
                </a:solidFill>
              </a:rPr>
              <a:t>包</a:t>
            </a:r>
            <a:r>
              <a:rPr lang="zh-CN" altLang="en-US" sz="2600" b="1" dirty="0">
                <a:solidFill>
                  <a:srgbClr val="C00000"/>
                </a:solidFill>
              </a:rPr>
              <a:t>实验</a:t>
            </a:r>
            <a:r>
              <a:rPr lang="zh-CN" altLang="en-US" sz="2600" b="1" dirty="0" smtClean="0">
                <a:solidFill>
                  <a:srgbClr val="C00000"/>
                </a:solidFill>
              </a:rPr>
              <a:t>知识点</a:t>
            </a:r>
            <a:r>
              <a:rPr lang="en-US" altLang="zh-CN" sz="2600" b="1" dirty="0" smtClean="0">
                <a:solidFill>
                  <a:srgbClr val="C00000"/>
                </a:solidFill>
              </a:rPr>
              <a:t>2</a:t>
            </a:r>
            <a:endParaRPr lang="zh-CN" altLang="en-US" sz="1800" b="1" dirty="0">
              <a:solidFill>
                <a:srgbClr val="3C3C3C"/>
              </a:solidFill>
              <a:cs typeface="+mn-cs"/>
            </a:endParaRPr>
          </a:p>
        </p:txBody>
      </p:sp>
      <p:graphicFrame>
        <p:nvGraphicFramePr>
          <p:cNvPr id="2" name="表格 1">
            <a:extLst>
              <a:ext uri="{FF2B5EF4-FFF2-40B4-BE49-F238E27FC236}">
                <a16:creationId xmlns="" xmlns:a16="http://schemas.microsoft.com/office/drawing/2014/main" id="{339479BC-B9E0-4446-B11B-80108854DEBC}"/>
              </a:ext>
            </a:extLst>
          </p:cNvPr>
          <p:cNvGraphicFramePr>
            <a:graphicFrameLocks noGrp="1"/>
          </p:cNvGraphicFramePr>
          <p:nvPr>
            <p:extLst>
              <p:ext uri="{D42A27DB-BD31-4B8C-83A1-F6EECF244321}">
                <p14:modId xmlns:p14="http://schemas.microsoft.com/office/powerpoint/2010/main" val="3967284036"/>
              </p:ext>
            </p:extLst>
          </p:nvPr>
        </p:nvGraphicFramePr>
        <p:xfrm>
          <a:off x="622169" y="1107291"/>
          <a:ext cx="10991653" cy="3557840"/>
        </p:xfrm>
        <a:graphic>
          <a:graphicData uri="http://schemas.openxmlformats.org/drawingml/2006/table">
            <a:tbl>
              <a:tblPr>
                <a:tableStyleId>{72833802-FEF1-4C79-8D5D-14CF1EAF98D9}</a:tableStyleId>
              </a:tblPr>
              <a:tblGrid>
                <a:gridCol w="1146246">
                  <a:extLst>
                    <a:ext uri="{9D8B030D-6E8A-4147-A177-3AD203B41FA5}">
                      <a16:colId xmlns="" xmlns:a16="http://schemas.microsoft.com/office/drawing/2014/main" val="894473807"/>
                    </a:ext>
                  </a:extLst>
                </a:gridCol>
                <a:gridCol w="3027872">
                  <a:extLst>
                    <a:ext uri="{9D8B030D-6E8A-4147-A177-3AD203B41FA5}">
                      <a16:colId xmlns="" xmlns:a16="http://schemas.microsoft.com/office/drawing/2014/main" val="2116268088"/>
                    </a:ext>
                  </a:extLst>
                </a:gridCol>
                <a:gridCol w="3508727">
                  <a:extLst>
                    <a:ext uri="{9D8B030D-6E8A-4147-A177-3AD203B41FA5}">
                      <a16:colId xmlns="" xmlns:a16="http://schemas.microsoft.com/office/drawing/2014/main" val="963637709"/>
                    </a:ext>
                  </a:extLst>
                </a:gridCol>
                <a:gridCol w="2158739">
                  <a:extLst>
                    <a:ext uri="{9D8B030D-6E8A-4147-A177-3AD203B41FA5}">
                      <a16:colId xmlns="" xmlns:a16="http://schemas.microsoft.com/office/drawing/2014/main" val="200777873"/>
                    </a:ext>
                  </a:extLst>
                </a:gridCol>
                <a:gridCol w="1150069">
                  <a:extLst>
                    <a:ext uri="{9D8B030D-6E8A-4147-A177-3AD203B41FA5}">
                      <a16:colId xmlns="" xmlns:a16="http://schemas.microsoft.com/office/drawing/2014/main" val="390315231"/>
                    </a:ext>
                  </a:extLst>
                </a:gridCol>
              </a:tblGrid>
              <a:tr h="324000">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案例</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学时</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extLst>
                  <a:ext uri="{0D108BD9-81ED-4DB2-BD59-A6C34878D82A}">
                    <a16:rowId xmlns="" xmlns:a16="http://schemas.microsoft.com/office/drawing/2014/main" val="2958360340"/>
                  </a:ext>
                </a:extLst>
              </a:tr>
              <a:tr h="491777">
                <a:tc rowSpan="3">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循环神经网络</a:t>
                      </a:r>
                      <a:endParaRPr lang="en-US" altLang="zh-CN" sz="1100" b="0" i="0" u="none" strike="noStrike" dirty="0">
                        <a:effectLst/>
                        <a:latin typeface="微软雅黑" panose="020B0503020204020204" pitchFamily="34" charset="-122"/>
                        <a:ea typeface="微软雅黑" panose="020B0503020204020204" pitchFamily="34" charset="-122"/>
                      </a:endParaRPr>
                    </a:p>
                  </a:txBody>
                  <a:tcPr marL="72000" marR="72000" marT="72000" marB="7200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1</a:t>
                      </a:r>
                      <a:r>
                        <a:rPr lang="zh-CN" altLang="en-US" sz="1100" b="0" i="0" u="none" strike="noStrike" dirty="0">
                          <a:effectLst/>
                          <a:latin typeface="微软雅黑" panose="020B0503020204020204" pitchFamily="34" charset="-122"/>
                          <a:ea typeface="微软雅黑" panose="020B0503020204020204" pitchFamily="34" charset="-122"/>
                        </a:rPr>
                        <a:t>：</a:t>
                      </a:r>
                      <a:r>
                        <a:rPr lang="en-US" altLang="zh-CN" sz="1100" b="0" i="0" u="none" strike="noStrike" dirty="0">
                          <a:effectLst/>
                          <a:latin typeface="微软雅黑" panose="020B0503020204020204" pitchFamily="34" charset="-122"/>
                          <a:ea typeface="微软雅黑" panose="020B0503020204020204" pitchFamily="34" charset="-122"/>
                        </a:rPr>
                        <a:t>RNN-IMDB</a:t>
                      </a:r>
                      <a:r>
                        <a:rPr lang="zh-CN" altLang="en-US" sz="1100" b="0" i="0" u="none" strike="noStrike" dirty="0">
                          <a:effectLst/>
                          <a:latin typeface="微软雅黑" panose="020B0503020204020204" pitchFamily="34" charset="-122"/>
                          <a:ea typeface="微软雅黑" panose="020B0503020204020204" pitchFamily="34" charset="-122"/>
                        </a:rPr>
                        <a:t>情感分析实战</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nSpc>
                          <a:spcPct val="100000"/>
                        </a:lnSpc>
                      </a:pP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框架开发流程；</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pPr>
                        <a:lnSpc>
                          <a:spcPct val="1000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循环递归网络，</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LSTM</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GRU</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单元；</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pPr>
                        <a:lnSpc>
                          <a:spcPct val="100000"/>
                        </a:lnSpc>
                      </a:pP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seq2seq</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编码器</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解码器框架；</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pPr>
                        <a:lnSpc>
                          <a:spcPct val="1000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情感分析，英文转中文的翻译任务</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先讲解循环神经网络、</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LSTM</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GRU</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机制等的计算方式、结构，再结合实验案例讲解如何使用昇思</a:t>
                      </a:r>
                      <a:r>
                        <a:rPr lang="en-US" altLang="zh-CN" sz="1200" b="0" i="0" u="none" strike="noStrike" dirty="0" err="1">
                          <a:solidFill>
                            <a:srgbClr val="000000"/>
                          </a:solidFill>
                          <a:effectLst/>
                          <a:latin typeface="微软雅黑" panose="020B0503020204020204" pitchFamily="34" charset="-122"/>
                          <a:ea typeface="微软雅黑" panose="020B0503020204020204" pitchFamily="34" charset="-122"/>
                        </a:rPr>
                        <a:t>MindSpore</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框架搭建</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RNN</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网络进行训练任务开发。</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74643479"/>
                  </a:ext>
                </a:extLst>
              </a:tr>
              <a:tr h="0">
                <a:tc vMerge="1">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卷积神经网络</a:t>
                      </a:r>
                      <a:endParaRPr lang="en-US" altLang="zh-CN" sz="1100" b="0" i="0" u="none" strike="noStrike" dirty="0">
                        <a:effectLst/>
                        <a:latin typeface="微软雅黑" panose="020B0503020204020204" pitchFamily="34" charset="-122"/>
                        <a:ea typeface="微软雅黑" panose="020B0503020204020204" pitchFamily="34" charset="-122"/>
                      </a:endParaRP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ctr"/>
                      <a:r>
                        <a:rPr lang="zh-CN" altLang="en-US" sz="1100" b="0" i="0" u="none" strike="noStrike" dirty="0">
                          <a:effectLst/>
                          <a:latin typeface="微软雅黑" panose="020B0503020204020204" pitchFamily="34" charset="-122"/>
                          <a:ea typeface="微软雅黑" panose="020B0503020204020204" pitchFamily="34" charset="-122"/>
                        </a:rPr>
                        <a:t>实验</a:t>
                      </a:r>
                      <a:r>
                        <a:rPr lang="en-US" altLang="zh-CN" sz="1100" b="0" i="0" u="none" strike="noStrike" dirty="0">
                          <a:effectLst/>
                          <a:latin typeface="微软雅黑" panose="020B0503020204020204" pitchFamily="34" charset="-122"/>
                          <a:ea typeface="微软雅黑" panose="020B0503020204020204" pitchFamily="34" charset="-122"/>
                        </a:rPr>
                        <a:t>2</a:t>
                      </a:r>
                      <a:r>
                        <a:rPr lang="zh-CN" altLang="en-US" sz="1100" b="0" i="0" u="none" strike="noStrike" dirty="0">
                          <a:effectLst/>
                          <a:latin typeface="微软雅黑" panose="020B0503020204020204" pitchFamily="34" charset="-122"/>
                          <a:ea typeface="微软雅黑" panose="020B0503020204020204" pitchFamily="34" charset="-122"/>
                        </a:rPr>
                        <a:t>：基于</a:t>
                      </a:r>
                      <a:r>
                        <a:rPr lang="en-US" altLang="zh-CN" sz="1100" b="0" i="0" u="none" strike="noStrike" dirty="0" err="1">
                          <a:effectLst/>
                          <a:latin typeface="微软雅黑" panose="020B0503020204020204" pitchFamily="34" charset="-122"/>
                          <a:ea typeface="微软雅黑" panose="020B0503020204020204" pitchFamily="34" charset="-122"/>
                        </a:rPr>
                        <a:t>MindSpore</a:t>
                      </a:r>
                      <a:r>
                        <a:rPr lang="zh-CN" altLang="en-US" sz="1100" b="0" i="0" u="none" strike="noStrike" dirty="0">
                          <a:effectLst/>
                          <a:latin typeface="微软雅黑" panose="020B0503020204020204" pitchFamily="34" charset="-122"/>
                          <a:ea typeface="微软雅黑" panose="020B0503020204020204" pitchFamily="34" charset="-122"/>
                        </a:rPr>
                        <a:t>的机器翻译实验</a:t>
                      </a:r>
                    </a:p>
                  </a:txBody>
                  <a:tcPr marL="72000" marR="72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本实验基于</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seq2seq</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编码器</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解码器框架，结合</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GRU</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单元实现英文转中文的翻译任务</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先讲解卷积神经网络的计算方式、结构，再结合这</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个实验案例讲解如何使用昇思</a:t>
                      </a:r>
                      <a:r>
                        <a:rPr lang="en-US" altLang="zh-CN" sz="1200" b="0" i="0" u="none" strike="noStrike" dirty="0" err="1">
                          <a:solidFill>
                            <a:srgbClr val="000000"/>
                          </a:solidFill>
                          <a:effectLst/>
                          <a:latin typeface="微软雅黑" panose="020B0503020204020204" pitchFamily="34" charset="-122"/>
                          <a:ea typeface="微软雅黑" panose="020B0503020204020204" pitchFamily="34" charset="-122"/>
                        </a:rPr>
                        <a:t>MindSpore</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框架搭建卷积神经网络进行训练任务开发。</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并可利用实验</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体验模型部署为在线服务进行推理，完成全流程实践。</a:t>
                      </a:r>
                    </a:p>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2397443906"/>
                  </a:ext>
                </a:extLst>
              </a:tr>
              <a:tr h="5292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95868741"/>
                  </a:ext>
                </a:extLst>
              </a:tr>
              <a:tr h="472910">
                <a:tc rowSpan="7">
                  <a:txBody>
                    <a:bodyPr/>
                    <a:lstStyle/>
                    <a:p>
                      <a:pPr marL="0" algn="l" defTabSz="914400" rtl="0" eaLnBrk="1" fontAlgn="ctr" latinLnBrk="0" hangingPunct="1"/>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基于昇腾的深度学习实战</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  </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昇腾</a:t>
                      </a:r>
                      <a:r>
                        <a:rPr lang="en-US" altLang="zh-CN" sz="1100" b="0" i="0" u="none" strike="noStrike" kern="1200" dirty="0" err="1">
                          <a:solidFill>
                            <a:schemeClr val="tx1"/>
                          </a:solidFill>
                          <a:effectLst/>
                          <a:latin typeface="微软雅黑" panose="020B0503020204020204" pitchFamily="34" charset="-122"/>
                          <a:ea typeface="微软雅黑" panose="020B0503020204020204" pitchFamily="34" charset="-122"/>
                          <a:cs typeface="+mn-cs"/>
                          <a:sym typeface="+mn-lt"/>
                        </a:rPr>
                        <a:t>AscendCL</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应用开发快速入门</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CANN-ATC </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的模型转换；</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推理数据预处理、后处理；</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p>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Atlas200DK</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开发者套件的推理应用开发流程；</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讲解模型部署推理时植入，使用</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Atlas200DK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体验端到端的</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AI</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应用开发流程；</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5564529"/>
                  </a:ext>
                </a:extLst>
              </a:tr>
              <a:tr h="57348">
                <a:tc vMerge="1">
                  <a:txBody>
                    <a:bodyPr/>
                    <a:lstStyle/>
                    <a:p>
                      <a:endParaRPr lang="zh-CN"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914400" rtl="0" eaLnBrk="1" fontAlgn="ctr" latinLnBrk="0" hangingPunct="1"/>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  </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基于</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MobileNetv2</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的垃圾分类</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（训练</a:t>
                      </a:r>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框架，在</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Atlas AI</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处理器上进行花卉图像分类卷积网络分类识别实验。</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2116002677"/>
                  </a:ext>
                </a:extLst>
              </a:tr>
              <a:tr h="48609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88627484"/>
                  </a:ext>
                </a:extLst>
              </a:tr>
              <a:tr h="44159">
                <a:tc vMerge="1">
                  <a:txBody>
                    <a:bodyPr/>
                    <a:lstStyle/>
                    <a:p>
                      <a:pPr algn="ctr"/>
                      <a:endParaRPr kumimoji="1" lang="zh-CN" altLang="en-US" sz="1600" kern="1200" baseline="0" dirty="0">
                        <a:solidFill>
                          <a:srgbClr val="000000"/>
                        </a:solidFill>
                        <a:latin typeface="Huawei Sans" panose="020C0503030203020204" pitchFamily="34" charset="0"/>
                        <a:ea typeface="方正兰亭细黑简体" panose="02000000000000000000" pitchFamily="2" charset="-122"/>
                        <a:cs typeface="Huawei Sans" panose="020C0503030203020204" pitchFamily="34" charset="0"/>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914400" rtl="0" eaLnBrk="1" fontAlgn="ctr" latinLnBrk="0" hangingPunct="1"/>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  </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昇腾实践之目标检测</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47445670"/>
                  </a:ext>
                </a:extLst>
              </a:tr>
              <a:tr h="49928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17174989"/>
                  </a:ext>
                </a:extLst>
              </a:tr>
              <a:tr h="0">
                <a:tc vMerge="1">
                  <a:txBody>
                    <a:bodyPr/>
                    <a:lstStyle/>
                    <a:p>
                      <a:endParaRPr lang="zh-CN" altLang="en-US"/>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914400" rtl="0" eaLnBrk="1" fontAlgn="ctr" latinLnBrk="0" hangingPunct="1"/>
                      <a:r>
                        <a:rPr lang="en-US" altLang="zh-CN"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  </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sym typeface="+mn-lt"/>
                        </a:rPr>
                        <a:t>昇腾实践之图像分割</a:t>
                      </a:r>
                      <a:r>
                        <a:rPr lang="zh-CN" altLang="en-US" sz="1100" b="0" i="0" u="none" strike="noStrike" kern="1200" dirty="0">
                          <a:solidFill>
                            <a:schemeClr val="tx1"/>
                          </a:solidFill>
                          <a:effectLst/>
                          <a:latin typeface="微软雅黑" panose="020B0503020204020204" pitchFamily="34" charset="-122"/>
                          <a:ea typeface="微软雅黑" panose="020B0503020204020204" pitchFamily="34" charset="-122"/>
                          <a:cs typeface="+mn-cs"/>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基于</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框架，在</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ModelArts</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平台进行</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Mnist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手写图像</a:t>
                      </a:r>
                      <a:r>
                        <a:rPr lang="en-US" altLang="zh-CN" sz="1200" kern="1200" baseline="0" dirty="0" err="1">
                          <a:solidFill>
                            <a:schemeClr val="dk1"/>
                          </a:solidFill>
                          <a:latin typeface="Huawei Sans" panose="020C0503030203020204" pitchFamily="34" charset="0"/>
                          <a:ea typeface="方正兰亭黑简体" panose="02000000000000000000" pitchFamily="2" charset="-122"/>
                          <a:cs typeface="+mn-cs"/>
                        </a:rPr>
                        <a:t>Lenet</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卷积网络分类识别实验。</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3822863128"/>
                  </a:ext>
                </a:extLst>
              </a:tr>
              <a:tr h="5302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37662759"/>
                  </a:ext>
                </a:extLst>
              </a:tr>
            </a:tbl>
          </a:graphicData>
        </a:graphic>
      </p:graphicFrame>
    </p:spTree>
    <p:extLst>
      <p:ext uri="{BB962C8B-B14F-4D97-AF65-F5344CB8AC3E}">
        <p14:creationId xmlns:p14="http://schemas.microsoft.com/office/powerpoint/2010/main" val="1757625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腾自然语言处理课程</a:t>
            </a:r>
            <a:r>
              <a:rPr lang="zh-CN" altLang="en-US" sz="2600" b="1" dirty="0">
                <a:solidFill>
                  <a:srgbClr val="C00000"/>
                </a:solidFill>
                <a:latin typeface="+mj-ea"/>
                <a:ea typeface="+mj-ea"/>
              </a:rPr>
              <a:t>包介绍</a:t>
            </a:r>
          </a:p>
        </p:txBody>
      </p:sp>
      <p:sp>
        <p:nvSpPr>
          <p:cNvPr id="5" name="矩形 4"/>
          <p:cNvSpPr/>
          <p:nvPr/>
        </p:nvSpPr>
        <p:spPr>
          <a:xfrm>
            <a:off x="835431" y="1477193"/>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mj-ea"/>
                <a:ea typeface="+mj-ea"/>
              </a:rPr>
              <a:t>目标对象</a:t>
            </a:r>
            <a:r>
              <a:rPr lang="zh-CN" altLang="en-US" dirty="0">
                <a:solidFill>
                  <a:srgbClr val="3C3C3C"/>
                </a:solidFill>
                <a:latin typeface="+mj-ea"/>
                <a:ea typeface="+mj-ea"/>
              </a:rPr>
              <a:t>：本课程针对于本科院校</a:t>
            </a:r>
            <a:r>
              <a:rPr lang="zh-CN" altLang="en-US" dirty="0">
                <a:latin typeface="+mj-ea"/>
                <a:ea typeface="+mj-ea"/>
                <a:cs typeface="+mn-ea"/>
                <a:sym typeface="+mn-lt"/>
              </a:rPr>
              <a:t>人工智能专业，计算机科学与技术（人工智能方向）大三或大四的学生 </a:t>
            </a:r>
            <a:r>
              <a:rPr lang="zh-CN" altLang="en-US" dirty="0">
                <a:solidFill>
                  <a:srgbClr val="3C3C3C"/>
                </a:solidFill>
                <a:latin typeface="+mj-ea"/>
                <a:ea typeface="+mj-ea"/>
              </a:rPr>
              <a:t>，建议先修课程包括：</a:t>
            </a:r>
            <a:r>
              <a:rPr lang="zh-CN" altLang="en-US" dirty="0">
                <a:latin typeface="+mj-ea"/>
                <a:ea typeface="+mj-ea"/>
                <a:cs typeface="+mn-ea"/>
                <a:sym typeface="+mn-lt"/>
              </a:rPr>
              <a:t>概率论与数理统计、机器学习、深度学习</a:t>
            </a:r>
            <a:r>
              <a:rPr lang="zh-CN" altLang="en-US" dirty="0">
                <a:solidFill>
                  <a:srgbClr val="3C3C3C"/>
                </a:solidFill>
                <a:latin typeface="+mj-ea"/>
                <a:ea typeface="+mj-ea"/>
              </a:rPr>
              <a:t>。</a:t>
            </a:r>
          </a:p>
        </p:txBody>
      </p:sp>
      <p:sp>
        <p:nvSpPr>
          <p:cNvPr id="4" name="文本框 3"/>
          <p:cNvSpPr txBox="1"/>
          <p:nvPr/>
        </p:nvSpPr>
        <p:spPr>
          <a:xfrm>
            <a:off x="835431" y="814564"/>
            <a:ext cx="2799245" cy="369332"/>
          </a:xfrm>
          <a:prstGeom prst="rect">
            <a:avLst/>
          </a:prstGeom>
          <a:noFill/>
        </p:spPr>
        <p:txBody>
          <a:bodyPr wrap="square" rtlCol="0">
            <a:spAutoFit/>
          </a:bodyPr>
          <a:lstStyle/>
          <a:p>
            <a:r>
              <a:rPr lang="zh-CN" altLang="en-US" b="1" dirty="0">
                <a:solidFill>
                  <a:srgbClr val="3C3C3C"/>
                </a:solidFill>
                <a:latin typeface="+mj-ea"/>
                <a:ea typeface="+mj-ea"/>
              </a:rPr>
              <a:t>自然语言处理课程</a:t>
            </a:r>
          </a:p>
        </p:txBody>
      </p:sp>
      <p:grpSp>
        <p:nvGrpSpPr>
          <p:cNvPr id="3" name="组合 2"/>
          <p:cNvGrpSpPr/>
          <p:nvPr/>
        </p:nvGrpSpPr>
        <p:grpSpPr>
          <a:xfrm>
            <a:off x="1302722" y="2456337"/>
            <a:ext cx="9765171" cy="3036919"/>
            <a:chOff x="1302722" y="2449678"/>
            <a:chExt cx="9765171" cy="2576374"/>
          </a:xfrm>
        </p:grpSpPr>
        <p:grpSp>
          <p:nvGrpSpPr>
            <p:cNvPr id="9" name="组合 8"/>
            <p:cNvGrpSpPr/>
            <p:nvPr/>
          </p:nvGrpSpPr>
          <p:grpSpPr>
            <a:xfrm>
              <a:off x="1302722" y="2449678"/>
              <a:ext cx="8165121" cy="2576374"/>
              <a:chOff x="1302722" y="2451457"/>
              <a:chExt cx="9430132" cy="2699378"/>
            </a:xfrm>
          </p:grpSpPr>
          <p:sp>
            <p:nvSpPr>
              <p:cNvPr id="20" name="长方形"/>
              <p:cNvSpPr/>
              <p:nvPr/>
            </p:nvSpPr>
            <p:spPr>
              <a:xfrm>
                <a:off x="6046217" y="2451457"/>
                <a:ext cx="2160000"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a:solidFill>
                      <a:srgbClr val="191919"/>
                    </a:solidFill>
                    <a:latin typeface="+mj-ea"/>
                    <a:ea typeface="+mj-ea"/>
                  </a:rPr>
                  <a:t>自然语言处理</a:t>
                </a:r>
                <a:endParaRPr lang="en-US" altLang="zh-CN" sz="2000" dirty="0">
                  <a:solidFill>
                    <a:srgbClr val="191919"/>
                  </a:solidFill>
                  <a:latin typeface="+mj-ea"/>
                  <a:ea typeface="+mj-ea"/>
                </a:endParaRPr>
              </a:p>
              <a:p>
                <a:pPr algn="ctr"/>
                <a:r>
                  <a:rPr sz="2000" dirty="0" err="1">
                    <a:solidFill>
                      <a:srgbClr val="191919"/>
                    </a:solidFill>
                    <a:latin typeface="+mj-ea"/>
                    <a:ea typeface="+mj-ea"/>
                  </a:rPr>
                  <a:t>课程包</a:t>
                </a:r>
                <a:endParaRPr sz="2000" dirty="0">
                  <a:solidFill>
                    <a:srgbClr val="191919"/>
                  </a:solidFill>
                  <a:latin typeface="+mj-ea"/>
                  <a:ea typeface="+mj-ea"/>
                </a:endParaRPr>
              </a:p>
            </p:txBody>
          </p:sp>
          <p:sp>
            <p:nvSpPr>
              <p:cNvPr id="21" name="长方形"/>
              <p:cNvSpPr/>
              <p:nvPr/>
            </p:nvSpPr>
            <p:spPr>
              <a:xfrm>
                <a:off x="1304845" y="3437537"/>
                <a:ext cx="227118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课程方案</a:t>
                </a:r>
                <a:endParaRPr sz="1400" dirty="0">
                  <a:solidFill>
                    <a:srgbClr val="191919"/>
                  </a:solidFill>
                  <a:latin typeface="+mj-ea"/>
                  <a:ea typeface="+mj-ea"/>
                </a:endParaRPr>
              </a:p>
            </p:txBody>
          </p:sp>
          <p:sp>
            <p:nvSpPr>
              <p:cNvPr id="22" name="长方形"/>
              <p:cNvSpPr/>
              <p:nvPr/>
            </p:nvSpPr>
            <p:spPr>
              <a:xfrm>
                <a:off x="4002215" y="3433172"/>
                <a:ext cx="189045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实验指导书</a:t>
                </a:r>
                <a:endParaRPr sz="1400" dirty="0">
                  <a:solidFill>
                    <a:srgbClr val="191919"/>
                  </a:solidFill>
                  <a:latin typeface="+mj-ea"/>
                  <a:ea typeface="+mj-ea"/>
                </a:endParaRPr>
              </a:p>
            </p:txBody>
          </p:sp>
          <p:sp>
            <p:nvSpPr>
              <p:cNvPr id="23" name="长方形"/>
              <p:cNvSpPr/>
              <p:nvPr/>
            </p:nvSpPr>
            <p:spPr>
              <a:xfrm>
                <a:off x="6101800" y="3433172"/>
                <a:ext cx="210441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实验环境搭建指南</a:t>
                </a:r>
                <a:endParaRPr lang="en-US" altLang="zh-CN" sz="1400" dirty="0">
                  <a:solidFill>
                    <a:srgbClr val="191919"/>
                  </a:solidFill>
                  <a:latin typeface="+mj-ea"/>
                  <a:ea typeface="+mj-ea"/>
                </a:endParaRPr>
              </a:p>
            </p:txBody>
          </p:sp>
          <p:sp>
            <p:nvSpPr>
              <p:cNvPr id="24" name="长方形"/>
              <p:cNvSpPr/>
              <p:nvPr/>
            </p:nvSpPr>
            <p:spPr>
              <a:xfrm>
                <a:off x="8418443" y="3433172"/>
                <a:ext cx="210286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实验开发平台介绍</a:t>
                </a:r>
                <a:endParaRPr sz="1400" dirty="0">
                  <a:solidFill>
                    <a:srgbClr val="191919"/>
                  </a:solidFill>
                  <a:latin typeface="+mj-ea"/>
                  <a:ea typeface="+mj-ea"/>
                </a:endParaRPr>
              </a:p>
            </p:txBody>
          </p:sp>
          <p:sp>
            <p:nvSpPr>
              <p:cNvPr id="7" name="矩形 6"/>
              <p:cNvSpPr/>
              <p:nvPr/>
            </p:nvSpPr>
            <p:spPr>
              <a:xfrm>
                <a:off x="1302722" y="3968094"/>
                <a:ext cx="2273308" cy="351635"/>
              </a:xfrm>
              <a:prstGeom prst="rect">
                <a:avLst/>
              </a:prstGeom>
            </p:spPr>
            <p:txBody>
              <a:bodyPr wrap="square">
                <a:spAutoFit/>
              </a:bodyPr>
              <a:lstStyle/>
              <a:p>
                <a:pPr marL="285750" indent="-285750">
                  <a:lnSpc>
                    <a:spcPts val="2200"/>
                  </a:lnSpc>
                  <a:buFontTx/>
                  <a:buChar char="-"/>
                </a:pPr>
                <a:r>
                  <a:rPr lang="zh-CN" altLang="en-US" sz="1400" dirty="0">
                    <a:solidFill>
                      <a:srgbClr val="3C3C3C"/>
                    </a:solidFill>
                    <a:latin typeface="Huawei Sans" panose="020C0503030203020204" pitchFamily="34" charset="0"/>
                    <a:ea typeface="方正兰亭黑简体" panose="02000000000000000000" pitchFamily="2" charset="-122"/>
                  </a:rPr>
                  <a:t>课程包整体的说明</a:t>
                </a:r>
                <a:endParaRPr lang="en-US" altLang="zh-CN" sz="1400" dirty="0">
                  <a:solidFill>
                    <a:srgbClr val="3C3C3C"/>
                  </a:solidFill>
                  <a:latin typeface="Huawei Sans" panose="020C0503030203020204" pitchFamily="34" charset="0"/>
                  <a:ea typeface="方正兰亭黑简体" panose="02000000000000000000" pitchFamily="2" charset="-122"/>
                </a:endParaRPr>
              </a:p>
            </p:txBody>
          </p:sp>
          <p:sp>
            <p:nvSpPr>
              <p:cNvPr id="8" name="矩形 7"/>
              <p:cNvSpPr/>
              <p:nvPr/>
            </p:nvSpPr>
            <p:spPr>
              <a:xfrm>
                <a:off x="4000668" y="3968094"/>
                <a:ext cx="2196025" cy="583613"/>
              </a:xfrm>
              <a:prstGeom prst="rect">
                <a:avLst/>
              </a:prstGeom>
            </p:spPr>
            <p:txBody>
              <a:bodyPr wrap="square">
                <a:spAutoFit/>
              </a:bodyPr>
              <a:lstStyle/>
              <a:p>
                <a:pPr marL="285750" indent="-285750">
                  <a:lnSpc>
                    <a:spcPts val="2200"/>
                  </a:lnSpc>
                  <a:buFontTx/>
                  <a:buChar char="-"/>
                </a:pPr>
                <a:r>
                  <a:rPr lang="en-US" altLang="zh-CN" sz="1400" b="1" dirty="0">
                    <a:latin typeface="+mj-ea"/>
                    <a:ea typeface="+mj-ea"/>
                  </a:rPr>
                  <a:t>8</a:t>
                </a:r>
                <a:r>
                  <a:rPr lang="zh-CN" altLang="en-US" sz="1400" b="1" dirty="0">
                    <a:latin typeface="+mj-ea"/>
                    <a:ea typeface="+mj-ea"/>
                  </a:rPr>
                  <a:t>个配套</a:t>
                </a:r>
                <a:r>
                  <a:rPr lang="zh-CN" altLang="en-US" sz="1400" b="1" dirty="0" smtClean="0">
                    <a:latin typeface="+mj-ea"/>
                    <a:ea typeface="+mj-ea"/>
                  </a:rPr>
                  <a:t>实验</a:t>
                </a:r>
                <a:endParaRPr lang="en-US" altLang="zh-CN" sz="1400" b="1" dirty="0" smtClean="0">
                  <a:latin typeface="+mj-ea"/>
                  <a:ea typeface="+mj-ea"/>
                </a:endParaRPr>
              </a:p>
              <a:p>
                <a:pPr marL="285750" indent="-285750">
                  <a:lnSpc>
                    <a:spcPts val="2200"/>
                  </a:lnSpc>
                  <a:buFontTx/>
                  <a:buChar char="-"/>
                </a:pPr>
                <a:r>
                  <a:rPr lang="en-US" altLang="zh-CN" sz="1400" b="1" dirty="0" smtClean="0">
                    <a:latin typeface="+mj-ea"/>
                    <a:ea typeface="+mj-ea"/>
                  </a:rPr>
                  <a:t>3</a:t>
                </a:r>
                <a:r>
                  <a:rPr lang="zh-CN" altLang="en-US" sz="1400" b="1" dirty="0" smtClean="0">
                    <a:latin typeface="+mj-ea"/>
                    <a:ea typeface="+mj-ea"/>
                  </a:rPr>
                  <a:t>个配套演示视频</a:t>
                </a:r>
                <a:endParaRPr lang="zh-CN" altLang="en-US" sz="1400" b="1" dirty="0">
                  <a:latin typeface="+mj-ea"/>
                  <a:ea typeface="+mj-ea"/>
                </a:endParaRPr>
              </a:p>
            </p:txBody>
          </p:sp>
          <p:sp>
            <p:nvSpPr>
              <p:cNvPr id="25" name="矩形 24"/>
              <p:cNvSpPr/>
              <p:nvPr/>
            </p:nvSpPr>
            <p:spPr>
              <a:xfrm>
                <a:off x="6099607" y="3965172"/>
                <a:ext cx="2106609" cy="1085155"/>
              </a:xfrm>
              <a:prstGeom prst="rect">
                <a:avLst/>
              </a:prstGeom>
            </p:spPr>
            <p:txBody>
              <a:bodyPr wrap="square">
                <a:spAutoFit/>
              </a:bodyPr>
              <a:lstStyle/>
              <a:p>
                <a:pPr marL="285750" indent="-285750">
                  <a:lnSpc>
                    <a:spcPts val="2200"/>
                  </a:lnSpc>
                  <a:buFontTx/>
                  <a:buChar char="-"/>
                </a:pPr>
                <a:r>
                  <a:rPr lang="en-US" altLang="zh-CN" sz="1400" dirty="0" err="1">
                    <a:solidFill>
                      <a:srgbClr val="3C3C3C"/>
                    </a:solidFill>
                    <a:latin typeface="+mj-ea"/>
                    <a:ea typeface="+mj-ea"/>
                  </a:rPr>
                  <a:t>MindSpore</a:t>
                </a:r>
                <a:r>
                  <a:rPr lang="zh-CN" altLang="en-US" sz="1400" dirty="0">
                    <a:solidFill>
                      <a:srgbClr val="3C3C3C"/>
                    </a:solidFill>
                    <a:latin typeface="+mj-ea"/>
                    <a:ea typeface="+mj-ea"/>
                  </a:rPr>
                  <a:t>环境搭建</a:t>
                </a:r>
                <a:endParaRPr lang="en-US" altLang="zh-CN" sz="1400" dirty="0">
                  <a:solidFill>
                    <a:srgbClr val="3C3C3C"/>
                  </a:solidFill>
                  <a:latin typeface="+mj-ea"/>
                  <a:ea typeface="+mj-ea"/>
                </a:endParaRPr>
              </a:p>
              <a:p>
                <a:pPr marL="285750" indent="-285750">
                  <a:lnSpc>
                    <a:spcPts val="2200"/>
                  </a:lnSpc>
                  <a:buFontTx/>
                  <a:buChar char="-"/>
                </a:pPr>
                <a:r>
                  <a:rPr lang="en-US" altLang="zh-CN" sz="1400" dirty="0" err="1">
                    <a:solidFill>
                      <a:srgbClr val="3C3C3C"/>
                    </a:solidFill>
                    <a:latin typeface="+mj-ea"/>
                    <a:ea typeface="+mj-ea"/>
                  </a:rPr>
                  <a:t>MindStudio</a:t>
                </a:r>
                <a:r>
                  <a:rPr lang="zh-CN" altLang="en-US" sz="1400" dirty="0">
                    <a:solidFill>
                      <a:srgbClr val="3C3C3C"/>
                    </a:solidFill>
                    <a:latin typeface="+mj-ea"/>
                    <a:ea typeface="+mj-ea"/>
                  </a:rPr>
                  <a:t>环境搭建</a:t>
                </a:r>
              </a:p>
            </p:txBody>
          </p:sp>
          <p:sp>
            <p:nvSpPr>
              <p:cNvPr id="26" name="矩形 25"/>
              <p:cNvSpPr/>
              <p:nvPr/>
            </p:nvSpPr>
            <p:spPr>
              <a:xfrm>
                <a:off x="8206898" y="4065680"/>
                <a:ext cx="2525956" cy="1085155"/>
              </a:xfrm>
              <a:prstGeom prst="rect">
                <a:avLst/>
              </a:prstGeom>
            </p:spPr>
            <p:txBody>
              <a:bodyPr wrap="square">
                <a:spAutoFit/>
              </a:bodyPr>
              <a:lstStyle/>
              <a:p>
                <a:pPr marL="285750" indent="-285750">
                  <a:lnSpc>
                    <a:spcPts val="2200"/>
                  </a:lnSpc>
                  <a:buFontTx/>
                  <a:buChar char="-"/>
                </a:pPr>
                <a:r>
                  <a:rPr lang="en-US" altLang="zh-CN" sz="1400" dirty="0" err="1">
                    <a:solidFill>
                      <a:srgbClr val="3C3C3C"/>
                    </a:solidFill>
                    <a:latin typeface="+mj-ea"/>
                    <a:ea typeface="+mj-ea"/>
                  </a:rPr>
                  <a:t>MindSpore</a:t>
                </a:r>
                <a:r>
                  <a:rPr lang="zh-CN" altLang="en-US" sz="1400" dirty="0">
                    <a:solidFill>
                      <a:srgbClr val="3C3C3C"/>
                    </a:solidFill>
                    <a:latin typeface="+mj-ea"/>
                    <a:ea typeface="+mj-ea"/>
                  </a:rPr>
                  <a:t>架构介绍</a:t>
                </a:r>
                <a:endParaRPr lang="en-US" altLang="zh-CN" sz="1400" dirty="0">
                  <a:solidFill>
                    <a:srgbClr val="3C3C3C"/>
                  </a:solidFill>
                  <a:latin typeface="+mj-ea"/>
                  <a:ea typeface="+mj-ea"/>
                </a:endParaRPr>
              </a:p>
              <a:p>
                <a:pPr marL="285750" indent="-285750">
                  <a:lnSpc>
                    <a:spcPts val="2200"/>
                  </a:lnSpc>
                  <a:buFontTx/>
                  <a:buChar char="-"/>
                </a:pPr>
                <a:r>
                  <a:rPr lang="en-US" altLang="zh-CN" sz="1400" dirty="0" err="1">
                    <a:solidFill>
                      <a:srgbClr val="3C3C3C"/>
                    </a:solidFill>
                    <a:latin typeface="+mj-ea"/>
                    <a:ea typeface="+mj-ea"/>
                  </a:rPr>
                  <a:t>MindSpore</a:t>
                </a:r>
                <a:r>
                  <a:rPr lang="zh-CN" altLang="en-US" sz="1400" dirty="0">
                    <a:solidFill>
                      <a:srgbClr val="3C3C3C"/>
                    </a:solidFill>
                    <a:latin typeface="+mj-ea"/>
                    <a:ea typeface="+mj-ea"/>
                  </a:rPr>
                  <a:t>开发实践</a:t>
                </a:r>
                <a:endParaRPr lang="en-US" altLang="zh-CN" sz="1400" dirty="0">
                  <a:solidFill>
                    <a:srgbClr val="3C3C3C"/>
                  </a:solidFill>
                  <a:latin typeface="+mj-ea"/>
                  <a:ea typeface="+mj-ea"/>
                </a:endParaRPr>
              </a:p>
              <a:p>
                <a:pPr marL="285750" indent="-285750">
                  <a:lnSpc>
                    <a:spcPts val="2200"/>
                  </a:lnSpc>
                  <a:buFontTx/>
                  <a:buChar char="-"/>
                </a:pPr>
                <a:r>
                  <a:rPr lang="zh-CN" altLang="en-US" sz="1400" dirty="0">
                    <a:solidFill>
                      <a:srgbClr val="3C3C3C"/>
                    </a:solidFill>
                    <a:latin typeface="+mj-ea"/>
                    <a:ea typeface="+mj-ea"/>
                  </a:rPr>
                  <a:t>全流程开发工具链</a:t>
                </a:r>
                <a:r>
                  <a:rPr lang="en-US" altLang="zh-CN" sz="1400" dirty="0">
                    <a:solidFill>
                      <a:srgbClr val="3C3C3C"/>
                    </a:solidFill>
                    <a:latin typeface="+mj-ea"/>
                    <a:ea typeface="+mj-ea"/>
                  </a:rPr>
                  <a:t>--</a:t>
                </a:r>
                <a:r>
                  <a:rPr lang="en-US" altLang="zh-CN" sz="1400" dirty="0" err="1">
                    <a:solidFill>
                      <a:srgbClr val="3C3C3C"/>
                    </a:solidFill>
                    <a:latin typeface="+mj-ea"/>
                    <a:ea typeface="+mj-ea"/>
                  </a:rPr>
                  <a:t>MindStudio</a:t>
                </a:r>
                <a:endParaRPr lang="zh-CN" altLang="en-US" sz="1400" dirty="0">
                  <a:solidFill>
                    <a:srgbClr val="3C3C3C"/>
                  </a:solidFill>
                  <a:latin typeface="+mj-ea"/>
                  <a:ea typeface="+mj-ea"/>
                </a:endParaRPr>
              </a:p>
            </p:txBody>
          </p:sp>
        </p:grpSp>
        <p:sp>
          <p:nvSpPr>
            <p:cNvPr id="15" name="长方形"/>
            <p:cNvSpPr/>
            <p:nvPr/>
          </p:nvSpPr>
          <p:spPr>
            <a:xfrm>
              <a:off x="9467093" y="3386659"/>
              <a:ext cx="1600800" cy="507758"/>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mj-ea"/>
                  <a:ea typeface="+mj-ea"/>
                </a:rPr>
                <a:t>理论试题</a:t>
              </a:r>
              <a:endParaRPr sz="1400" dirty="0">
                <a:solidFill>
                  <a:srgbClr val="191919"/>
                </a:solidFill>
                <a:latin typeface="+mj-ea"/>
                <a:ea typeface="+mj-ea"/>
              </a:endParaRPr>
            </a:p>
          </p:txBody>
        </p:sp>
        <p:sp>
          <p:nvSpPr>
            <p:cNvPr id="16" name="矩形 15"/>
            <p:cNvSpPr/>
            <p:nvPr/>
          </p:nvSpPr>
          <p:spPr>
            <a:xfrm>
              <a:off x="9465783" y="3937435"/>
              <a:ext cx="1602110" cy="633763"/>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Huawei Sans" panose="020C0503030203020204" pitchFamily="34" charset="0"/>
                  <a:ea typeface="方正兰亭黑简体" panose="02000000000000000000" pitchFamily="2" charset="-122"/>
                </a:rPr>
                <a:t>35</a:t>
              </a:r>
              <a:r>
                <a:rPr lang="zh-CN" altLang="en-US" sz="1400" b="1" dirty="0">
                  <a:solidFill>
                    <a:srgbClr val="3C3C3C"/>
                  </a:solidFill>
                  <a:latin typeface="Huawei Sans" panose="020C0503030203020204" pitchFamily="34" charset="0"/>
                  <a:ea typeface="方正兰亭黑简体" panose="02000000000000000000" pitchFamily="2" charset="-122"/>
                </a:rPr>
                <a:t>道理论试题（含答案）</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732125" y="1394430"/>
          <a:ext cx="10908000" cy="3342005"/>
        </p:xfrm>
        <a:graphic>
          <a:graphicData uri="http://schemas.openxmlformats.org/drawingml/2006/table">
            <a:tbl>
              <a:tblPr firstRow="1" bandRow="1">
                <a:tableStyleId>{5940675A-B579-460E-94D1-54222C63F5DA}</a:tableStyleId>
              </a:tblPr>
              <a:tblGrid>
                <a:gridCol w="594144"/>
                <a:gridCol w="1355518"/>
                <a:gridCol w="2351427"/>
                <a:gridCol w="5973521"/>
                <a:gridCol w="633390"/>
              </a:tblGrid>
              <a:tr h="323836">
                <a:tc>
                  <a:txBody>
                    <a:bodyPr/>
                    <a:lstStyle/>
                    <a:p>
                      <a:pPr algn="ctr"/>
                      <a:r>
                        <a:rPr lang="zh-CN" altLang="en-US" sz="1400" b="1" baseline="0" dirty="0">
                          <a:latin typeface="Huawei Sans" panose="020C0503030203020204" pitchFamily="34" charset="0"/>
                          <a:ea typeface="方正兰亭黑简体" panose="02000000000000000000" pitchFamily="2" charset="-122"/>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tr>
              <a:tr h="285692">
                <a:tc rowSpan="3">
                  <a:txBody>
                    <a:bodyPr/>
                    <a:lstStyle/>
                    <a:p>
                      <a:pPr algn="ctr"/>
                      <a:r>
                        <a:rPr lang="en-US" altLang="zh-CN" sz="1200" baseline="0" dirty="0">
                          <a:latin typeface="Huawei Sans" panose="020C0503030203020204" pitchFamily="34" charset="0"/>
                          <a:ea typeface="方正兰亭黑简体" panose="02000000000000000000" pitchFamily="2" charset="-122"/>
                        </a:rPr>
                        <a:t>1</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rowSpan="3">
                  <a:txBody>
                    <a:bodyPr/>
                    <a:lstStyle/>
                    <a:p>
                      <a:r>
                        <a:rPr lang="zh-CN" altLang="en-US" sz="1200" baseline="0" dirty="0">
                          <a:latin typeface="Huawei Sans" panose="020C0503030203020204" pitchFamily="34" charset="0"/>
                          <a:ea typeface="方正兰亭黑简体" panose="02000000000000000000" pitchFamily="2" charset="-122"/>
                        </a:rPr>
                        <a:t>理论课</a:t>
                      </a: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架构介绍</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介绍</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华为全栈全场景</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AI</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解决方案中</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框架的软件架构以及关键技术</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102884" marR="102884" marT="51442" marB="51442" anchor="ctr"/>
                </a:tc>
                <a:tc rowSpan="3">
                  <a:txBody>
                    <a:bodyPr/>
                    <a:lstStyle/>
                    <a:p>
                      <a:pPr algn="ctr"/>
                      <a:r>
                        <a:rPr lang="en-US" altLang="zh-CN" sz="1200" baseline="0" dirty="0">
                          <a:latin typeface="Huawei Sans" panose="020C0503030203020204" pitchFamily="34" charset="0"/>
                          <a:ea typeface="方正兰亭黑简体" panose="02000000000000000000" pitchFamily="2" charset="-122"/>
                        </a:rPr>
                        <a:t>3</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tr>
              <a:tr h="285692">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开发实践</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介绍华为全栈全场景</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AI</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解决方案中</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框架的开发实践，包含基础的编程概念，详细的开发流程以及网络迁移案例</a:t>
                      </a:r>
                    </a:p>
                  </a:txBody>
                  <a:tcPr marL="102884" marR="102884" marT="51442" marB="51442" anchor="ctr"/>
                </a:tc>
                <a:tc vMerge="1">
                  <a:txBody>
                    <a:bodyPr/>
                    <a:lstStyle/>
                    <a:p>
                      <a:endParaRPr lang="zh-CN"/>
                    </a:p>
                  </a:txBody>
                  <a:tcPr/>
                </a:tc>
              </a:tr>
              <a:tr h="468501">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全流程开发工具链</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MindStudio</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介绍</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MindStudio</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的加速</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AI</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应用开发过程、功能全貌与安装方法</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1620000">
                <a:tc>
                  <a:txBody>
                    <a:bodyPr/>
                    <a:lstStyle/>
                    <a:p>
                      <a:pPr algn="ctr"/>
                      <a:r>
                        <a:rPr lang="en-US" altLang="zh-CN" sz="1200" baseline="0" dirty="0">
                          <a:latin typeface="Huawei Sans" panose="020C0503030203020204" pitchFamily="34" charset="0"/>
                          <a:ea typeface="方正兰亭黑简体" panose="02000000000000000000" pitchFamily="2" charset="-122"/>
                        </a:rPr>
                        <a:t>2</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smtClean="0">
                          <a:latin typeface="Huawei Sans" panose="020C0503030203020204" pitchFamily="34" charset="0"/>
                          <a:ea typeface="方正兰亭黑简体" panose="02000000000000000000" pitchFamily="2" charset="-122"/>
                        </a:rPr>
                        <a:t>建议融入</a:t>
                      </a:r>
                      <a:r>
                        <a:rPr lang="zh-CN" altLang="en-US" sz="1200" baseline="0" dirty="0">
                          <a:latin typeface="Huawei Sans" panose="020C0503030203020204" pitchFamily="34" charset="0"/>
                          <a:ea typeface="方正兰亭黑简体" panose="02000000000000000000" pitchFamily="2" charset="-122"/>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0" marR="0" lvl="0" indent="0" algn="l" defTabSz="913765" rtl="0" eaLnBrk="1" fontAlgn="auto" latinLnBrk="0" hangingPunct="1">
                        <a:lnSpc>
                          <a:spcPct val="150000"/>
                        </a:lnSpc>
                        <a:spcBef>
                          <a:spcPts val="0"/>
                        </a:spcBef>
                        <a:spcAft>
                          <a:spcPts val="0"/>
                        </a:spcAft>
                        <a:buClrTx/>
                        <a:buSzTx/>
                        <a:buFontTx/>
                        <a:buNone/>
                        <a:defRPr/>
                      </a:pPr>
                      <a:r>
                        <a:rPr lang="zh-CN" altLang="en-US" sz="1200" b="1" u="none" strike="noStrike" baseline="0" dirty="0">
                          <a:effectLst/>
                          <a:latin typeface="Huawei Sans" panose="020C0503030203020204" pitchFamily="34" charset="0"/>
                          <a:ea typeface="方正兰亭黑简体" panose="02000000000000000000" pitchFamily="2" charset="-122"/>
                        </a:rPr>
                        <a:t>举例</a:t>
                      </a:r>
                      <a:r>
                        <a:rPr lang="zh-CN" altLang="en-US" sz="1200" u="none" strike="noStrike" baseline="0" dirty="0">
                          <a:effectLst/>
                          <a:latin typeface="Huawei Sans" panose="020C0503030203020204" pitchFamily="34" charset="0"/>
                          <a:ea typeface="方正兰亭黑简体" panose="02000000000000000000" pitchFamily="2" charset="-122"/>
                        </a:rPr>
                        <a:t>：介绍到当前主流深度学习框架的时候，加入</a:t>
                      </a:r>
                      <a:r>
                        <a:rPr lang="en-US" altLang="zh-CN" sz="1200" u="none" strike="noStrike" baseline="0" dirty="0" err="1">
                          <a:effectLst/>
                          <a:latin typeface="Huawei Sans" panose="020C0503030203020204" pitchFamily="34" charset="0"/>
                          <a:ea typeface="方正兰亭黑简体" panose="02000000000000000000" pitchFamily="2" charset="-122"/>
                        </a:rPr>
                        <a:t>MindSpore</a:t>
                      </a:r>
                      <a:r>
                        <a:rPr lang="zh-CN" altLang="en-US" sz="1200" u="none" strike="noStrike" baseline="0" dirty="0">
                          <a:effectLst/>
                          <a:latin typeface="Huawei Sans" panose="020C0503030203020204" pitchFamily="34" charset="0"/>
                          <a:ea typeface="方正兰亭黑简体" panose="02000000000000000000" pitchFamily="2" charset="-122"/>
                        </a:rPr>
                        <a:t>框架架构介绍</a:t>
                      </a:r>
                      <a:endParaRPr lang="en-US" altLang="zh-CN" sz="1200" u="none" strike="noStrike" baseline="0" dirty="0">
                        <a:effectLst/>
                        <a:latin typeface="Huawei Sans" panose="020C0503030203020204" pitchFamily="34" charset="0"/>
                        <a:ea typeface="方正兰亭黑简体" panose="02000000000000000000" pitchFamily="2" charset="-122"/>
                      </a:endParaRPr>
                    </a:p>
                    <a:p>
                      <a:pPr marL="0" marR="0" lvl="0" indent="0" algn="l" defTabSz="914400" rtl="0" eaLnBrk="1" fontAlgn="ctr" latinLnBrk="0" hangingPunct="1">
                        <a:lnSpc>
                          <a:spcPct val="150000"/>
                        </a:lnSpc>
                        <a:spcBef>
                          <a:spcPts val="0"/>
                        </a:spcBef>
                        <a:spcAft>
                          <a:spcPts val="0"/>
                        </a:spcAft>
                        <a:buClrTx/>
                        <a:buSzTx/>
                        <a:buFontTx/>
                        <a:buNone/>
                        <a:defRPr/>
                      </a:pPr>
                      <a:r>
                        <a:rPr lang="zh-CN" altLang="en-US" sz="1200" b="1" u="none" strike="noStrike" baseline="0" dirty="0">
                          <a:effectLst/>
                          <a:latin typeface="Huawei Sans" panose="020C0503030203020204" pitchFamily="34" charset="0"/>
                          <a:ea typeface="方正兰亭黑简体" panose="02000000000000000000" pitchFamily="2" charset="-122"/>
                        </a:rPr>
                        <a:t>举例</a:t>
                      </a:r>
                      <a:r>
                        <a:rPr lang="zh-CN" altLang="en-US" sz="1200" u="none" strike="noStrike" baseline="0" dirty="0">
                          <a:effectLst/>
                          <a:latin typeface="Huawei Sans" panose="020C0503030203020204" pitchFamily="34" charset="0"/>
                          <a:ea typeface="方正兰亭黑简体" panose="02000000000000000000" pitchFamily="2" charset="-122"/>
                        </a:rPr>
                        <a:t>：介绍到自然语言处理深度学习网络的组成，比如：卷积、全连接、循环神经网络时候，调用</a:t>
                      </a:r>
                      <a:r>
                        <a:rPr lang="en-US" altLang="zh-CN" sz="1200" u="none" strike="noStrike" baseline="0" dirty="0" err="1">
                          <a:effectLst/>
                          <a:latin typeface="Huawei Sans" panose="020C0503030203020204" pitchFamily="34" charset="0"/>
                          <a:ea typeface="方正兰亭黑简体" panose="02000000000000000000" pitchFamily="2" charset="-122"/>
                        </a:rPr>
                        <a:t>MindSpore</a:t>
                      </a:r>
                      <a:r>
                        <a:rPr lang="zh-CN" altLang="en-US" sz="1200" u="none" strike="noStrike" baseline="0" dirty="0">
                          <a:effectLst/>
                          <a:latin typeface="Huawei Sans" panose="020C0503030203020204" pitchFamily="34" charset="0"/>
                          <a:ea typeface="方正兰亭黑简体" panose="02000000000000000000" pitchFamily="2" charset="-122"/>
                        </a:rPr>
                        <a:t>中的</a:t>
                      </a:r>
                      <a:r>
                        <a:rPr lang="en-US" altLang="zh-CN" sz="1200" u="none" strike="noStrike" baseline="0" dirty="0">
                          <a:effectLst/>
                          <a:latin typeface="Huawei Sans" panose="020C0503030203020204" pitchFamily="34" charset="0"/>
                          <a:ea typeface="方正兰亭黑简体" panose="02000000000000000000" pitchFamily="2" charset="-122"/>
                        </a:rPr>
                        <a:t>API</a:t>
                      </a:r>
                      <a:r>
                        <a:rPr lang="zh-CN" altLang="en-US" sz="1200" u="none" strike="noStrike" baseline="0" dirty="0">
                          <a:effectLst/>
                          <a:latin typeface="Huawei Sans" panose="020C0503030203020204" pitchFamily="34" charset="0"/>
                          <a:ea typeface="方正兰亭黑简体" panose="02000000000000000000" pitchFamily="2" charset="-122"/>
                        </a:rPr>
                        <a:t>接口进行效果演示</a:t>
                      </a:r>
                      <a:endParaRPr lang="en-US" altLang="zh-CN" sz="1200" u="none" strike="noStrike" baseline="0" dirty="0">
                        <a:effectLst/>
                        <a:latin typeface="Huawei Sans" panose="020C0503030203020204" pitchFamily="34" charset="0"/>
                        <a:ea typeface="方正兰亭黑简体" panose="02000000000000000000" pitchFamily="2" charset="-122"/>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zh-CN"/>
                    </a:p>
                  </a:txBody>
                  <a:tcPr marL="68580" marR="68580" marT="0" marB="0">
                    <a:solidFill>
                      <a:srgbClr val="E8F3F5"/>
                    </a:solidFill>
                  </a:tcPr>
                </a:tc>
                <a:tc hMerge="1">
                  <a:txBody>
                    <a:bodyPr/>
                    <a:lstStyle/>
                    <a:p>
                      <a:endParaRPr lang="zh-CN"/>
                    </a:p>
                  </a:txBody>
                  <a:tcPr marL="68580" marR="68580" marT="0" marB="0">
                    <a:solidFill>
                      <a:srgbClr val="CDE5EA"/>
                    </a:solidFill>
                  </a:tcPr>
                </a:tc>
              </a:tr>
            </a:tbl>
          </a:graphicData>
        </a:graphic>
      </p:graphicFrame>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rPr>
              <a:t>自然语言处理</a:t>
            </a:r>
            <a:r>
              <a:rPr lang="zh-CN" altLang="en-US" sz="2600" b="1" dirty="0" smtClean="0">
                <a:solidFill>
                  <a:srgbClr val="C00000"/>
                </a:solidFill>
                <a:latin typeface="+mj-ea"/>
                <a:ea typeface="+mj-ea"/>
              </a:rPr>
              <a:t>课程包</a:t>
            </a:r>
            <a:r>
              <a:rPr lang="zh-CN" altLang="en-US" sz="2600" b="1" dirty="0">
                <a:solidFill>
                  <a:srgbClr val="C00000"/>
                </a:solidFill>
                <a:latin typeface="+mj-ea"/>
                <a:ea typeface="+mj-ea"/>
              </a:rPr>
              <a:t>理论</a:t>
            </a:r>
            <a:r>
              <a:rPr lang="zh-CN" altLang="en-US" sz="2600" b="1" dirty="0" smtClean="0">
                <a:solidFill>
                  <a:srgbClr val="C00000"/>
                </a:solidFill>
                <a:latin typeface="+mj-ea"/>
                <a:ea typeface="+mj-ea"/>
              </a:rPr>
              <a:t>知识点</a:t>
            </a:r>
            <a:endParaRPr lang="zh-CN" altLang="en-US" sz="1800" b="1" dirty="0">
              <a:solidFill>
                <a:srgbClr val="3C3C3C"/>
              </a:solidFill>
              <a:latin typeface="+mj-ea"/>
              <a:ea typeface="+mj-ea"/>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b="1" dirty="0">
                <a:solidFill>
                  <a:srgbClr val="3C3C3C"/>
                </a:solidFill>
                <a:latin typeface="+mj-ea"/>
                <a:ea typeface="+mj-ea"/>
              </a:rPr>
              <a:t>自然语言处理</a:t>
            </a:r>
            <a:r>
              <a:rPr lang="en-US" altLang="zh-CN" sz="1800" b="1" dirty="0">
                <a:solidFill>
                  <a:srgbClr val="3C3C3C"/>
                </a:solidFill>
                <a:latin typeface="+mj-ea"/>
                <a:ea typeface="+mj-ea"/>
                <a:cs typeface="+mn-cs"/>
              </a:rPr>
              <a:t>--</a:t>
            </a:r>
            <a:r>
              <a:rPr lang="zh-CN" altLang="en-US" sz="1800" b="1" dirty="0">
                <a:solidFill>
                  <a:srgbClr val="3C3C3C"/>
                </a:solidFill>
                <a:latin typeface="+mj-ea"/>
                <a:ea typeface="+mj-ea"/>
                <a:cs typeface="+mn-cs"/>
              </a:rPr>
              <a:t>理论</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rPr>
              <a:t>自然语言处理</a:t>
            </a:r>
            <a:r>
              <a:rPr lang="zh-CN" altLang="en-US" sz="2600" b="1" dirty="0" smtClean="0">
                <a:solidFill>
                  <a:srgbClr val="C00000"/>
                </a:solidFill>
                <a:latin typeface="+mj-ea"/>
                <a:ea typeface="+mj-ea"/>
              </a:rPr>
              <a:t>课程包</a:t>
            </a:r>
            <a:r>
              <a:rPr lang="zh-CN" altLang="en-US" sz="2600" b="1" dirty="0">
                <a:solidFill>
                  <a:srgbClr val="C00000"/>
                </a:solidFill>
                <a:latin typeface="+mj-ea"/>
                <a:ea typeface="+mj-ea"/>
              </a:rPr>
              <a:t>实验</a:t>
            </a:r>
            <a:r>
              <a:rPr lang="zh-CN" altLang="en-US" sz="2600" b="1" dirty="0" smtClean="0">
                <a:solidFill>
                  <a:srgbClr val="C00000"/>
                </a:solidFill>
                <a:latin typeface="+mj-ea"/>
                <a:ea typeface="+mj-ea"/>
              </a:rPr>
              <a:t>知识点</a:t>
            </a:r>
            <a:endParaRPr lang="zh-CN" altLang="en-US" sz="1800" b="1" dirty="0">
              <a:solidFill>
                <a:srgbClr val="3C3C3C"/>
              </a:solidFill>
              <a:latin typeface="+mj-ea"/>
              <a:ea typeface="+mj-ea"/>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sz="1800" b="1" dirty="0">
                <a:solidFill>
                  <a:srgbClr val="3C3C3C"/>
                </a:solidFill>
                <a:latin typeface="+mj-ea"/>
                <a:ea typeface="+mj-ea"/>
                <a:cs typeface="+mn-cs"/>
              </a:rPr>
              <a:t>自然语言处理</a:t>
            </a:r>
            <a:r>
              <a:rPr lang="en-US" altLang="zh-CN" sz="1800" b="1" dirty="0">
                <a:solidFill>
                  <a:srgbClr val="3C3C3C"/>
                </a:solidFill>
                <a:latin typeface="+mj-ea"/>
                <a:ea typeface="+mj-ea"/>
                <a:cs typeface="+mn-cs"/>
              </a:rPr>
              <a:t>--</a:t>
            </a:r>
            <a:r>
              <a:rPr lang="zh-CN" altLang="en-US" sz="1800" b="1" dirty="0">
                <a:solidFill>
                  <a:srgbClr val="3C3C3C"/>
                </a:solidFill>
                <a:latin typeface="+mj-ea"/>
                <a:ea typeface="+mj-ea"/>
                <a:cs typeface="+mn-cs"/>
              </a:rPr>
              <a:t>实验</a:t>
            </a:r>
            <a:endParaRPr lang="zh-CN" altLang="en-US" dirty="0">
              <a:latin typeface="+mj-ea"/>
              <a:ea typeface="+mj-ea"/>
            </a:endParaRPr>
          </a:p>
        </p:txBody>
      </p:sp>
      <p:graphicFrame>
        <p:nvGraphicFramePr>
          <p:cNvPr id="2" name="表格 1"/>
          <p:cNvGraphicFramePr>
            <a:graphicFrameLocks noGrp="1"/>
          </p:cNvGraphicFramePr>
          <p:nvPr>
            <p:extLst>
              <p:ext uri="{D42A27DB-BD31-4B8C-83A1-F6EECF244321}">
                <p14:modId xmlns:p14="http://schemas.microsoft.com/office/powerpoint/2010/main" val="174078833"/>
              </p:ext>
            </p:extLst>
          </p:nvPr>
        </p:nvGraphicFramePr>
        <p:xfrm>
          <a:off x="732125" y="1322850"/>
          <a:ext cx="10732516" cy="4488255"/>
        </p:xfrm>
        <a:graphic>
          <a:graphicData uri="http://schemas.openxmlformats.org/drawingml/2006/table">
            <a:tbl>
              <a:tblPr>
                <a:tableStyleId>{72833802-FEF1-4C79-8D5D-14CF1EAF98D9}</a:tableStyleId>
              </a:tblPr>
              <a:tblGrid>
                <a:gridCol w="2465154"/>
                <a:gridCol w="3734252"/>
                <a:gridCol w="3411541"/>
                <a:gridCol w="1121569"/>
              </a:tblGrid>
              <a:tr h="271976">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学时</a:t>
                      </a:r>
                      <a:endParaRPr lang="zh-CN" altLang="en-US" dirty="0"/>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367470">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TextCNN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情感分析实验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TextCNN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模型，英文文本情感分类</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1.</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在</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讲解到文本分类、文本生成、命名实体识别、机器翻译等自然语言处理任务的时候，结合各个实验</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手册，通过</a:t>
                      </a:r>
                      <a:r>
                        <a:rPr lang="en-US" altLang="zh-CN" sz="1200" u="none" strike="noStrike" kern="1200" baseline="0" dirty="0" err="1" smtClean="0">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完成各个模型任务；</a:t>
                      </a:r>
                      <a:endPar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2.</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介绍</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TextCNN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SentimentNet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Transformer</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BERT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等网络模型的结构特点和搭建方式</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，通过华为云</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ModelArts</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MindStudio</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等辅助环境完成基于</a:t>
                      </a:r>
                      <a:r>
                        <a:rPr lang="en-US" altLang="zh-CN" sz="1200" u="none" strike="noStrike" kern="1200" baseline="0" dirty="0" err="1" smtClean="0">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开发的流程；</a:t>
                      </a:r>
                      <a:endPar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3.</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基于提供的基础实验手册指导，针对实际教学场景进行进阶式的优化，比如，修改参数，或更换数据集，或模型结构，来对比模型训练结果等</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4</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0447">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基于</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MindStudio</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的</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Sentiment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情感分析实验</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SentimentNet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模型，英文文本情感分类</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tc>
                <a:tc>
                  <a:txBody>
                    <a:bodyPr/>
                    <a:lstStyle/>
                    <a:p>
                      <a:pPr algn="ct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18">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文本生成实验</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BERT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模型，藏头诗生成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4</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519">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命名实体识别实验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Bert+CRF</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模型，中文命名实体识别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4</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519">
                <a:tc>
                  <a:txBody>
                    <a:bodyPr/>
                    <a:lstStyle/>
                    <a:p>
                      <a:pPr marL="0" algn="l" defTabSz="914400" rtl="0" eaLnBrk="1" fontAlgn="ctr" latinLnBrk="0" hangingPunct="1">
                        <a:lnSpc>
                          <a:spcPts val="1900"/>
                        </a:lnSpc>
                      </a:pP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seq2seq</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机器翻译实验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seq2seq</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模型，中英文机器翻译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3</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519">
                <a:tc>
                  <a:txBody>
                    <a:bodyPr/>
                    <a:lstStyle/>
                    <a:p>
                      <a:pPr marL="0" algn="l" defTabSz="914400" rtl="0" eaLnBrk="1" fontAlgn="ctr" latinLnBrk="0" hangingPunct="1">
                        <a:lnSpc>
                          <a:spcPts val="1900"/>
                        </a:lnSpc>
                      </a:pPr>
                      <a:r>
                        <a:rPr 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Transformer</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机器翻译实验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Transformer</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模型，中英文机器翻译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3</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18">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自动问答实验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BERT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模型，英文自动问答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6</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519">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图神经网络实验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实现</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GCN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模型，英文科学出版物分类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4</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latin typeface="+mn-lt"/>
                <a:ea typeface="+mn-ea"/>
                <a:cs typeface="+mn-ea"/>
                <a:sym typeface="+mn-lt"/>
              </a:rPr>
              <a:t>昇腾计算机视觉课程包介绍</a:t>
            </a:r>
          </a:p>
        </p:txBody>
      </p:sp>
      <p:sp>
        <p:nvSpPr>
          <p:cNvPr id="5" name="矩形 4"/>
          <p:cNvSpPr/>
          <p:nvPr/>
        </p:nvSpPr>
        <p:spPr>
          <a:xfrm>
            <a:off x="835431" y="1477193"/>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cs typeface="+mn-ea"/>
                <a:sym typeface="+mn-lt"/>
              </a:rPr>
              <a:t>目标对象</a:t>
            </a:r>
            <a:r>
              <a:rPr lang="zh-CN" altLang="en-US" dirty="0">
                <a:solidFill>
                  <a:srgbClr val="3C3C3C"/>
                </a:solidFill>
                <a:cs typeface="+mn-ea"/>
                <a:sym typeface="+mn-lt"/>
              </a:rPr>
              <a:t>：本课程针对于本科院校</a:t>
            </a:r>
            <a:r>
              <a:rPr lang="zh-CN" altLang="en-US" dirty="0">
                <a:cs typeface="+mn-ea"/>
                <a:sym typeface="+mn-lt"/>
              </a:rPr>
              <a:t>人工智能专业，计算机科学与技术（人工智能方向）大三的学生 </a:t>
            </a:r>
            <a:r>
              <a:rPr lang="zh-CN" altLang="en-US" dirty="0">
                <a:solidFill>
                  <a:srgbClr val="3C3C3C"/>
                </a:solidFill>
                <a:cs typeface="+mn-ea"/>
                <a:sym typeface="+mn-lt"/>
              </a:rPr>
              <a:t>，建议先修课程包括：</a:t>
            </a:r>
            <a:r>
              <a:rPr lang="zh-CN" altLang="en-US" dirty="0">
                <a:cs typeface="+mn-ea"/>
                <a:sym typeface="+mn-lt"/>
              </a:rPr>
              <a:t>概率论与数理统计、高等数学、机器学习、</a:t>
            </a:r>
            <a:r>
              <a:rPr lang="en-US" altLang="zh-CN" dirty="0">
                <a:cs typeface="+mn-ea"/>
                <a:sym typeface="+mn-lt"/>
              </a:rPr>
              <a:t>python</a:t>
            </a:r>
            <a:r>
              <a:rPr lang="zh-CN" altLang="en-US" dirty="0">
                <a:cs typeface="+mn-ea"/>
                <a:sym typeface="+mn-lt"/>
              </a:rPr>
              <a:t>编程基础</a:t>
            </a:r>
            <a:r>
              <a:rPr lang="zh-CN" altLang="en-US" dirty="0">
                <a:solidFill>
                  <a:srgbClr val="3C3C3C"/>
                </a:solidFill>
                <a:cs typeface="+mn-ea"/>
                <a:sym typeface="+mn-lt"/>
              </a:rPr>
              <a:t>。</a:t>
            </a:r>
          </a:p>
        </p:txBody>
      </p:sp>
      <p:sp>
        <p:nvSpPr>
          <p:cNvPr id="4" name="文本框 3"/>
          <p:cNvSpPr txBox="1"/>
          <p:nvPr/>
        </p:nvSpPr>
        <p:spPr>
          <a:xfrm>
            <a:off x="732122" y="933450"/>
            <a:ext cx="3056107" cy="369332"/>
          </a:xfrm>
          <a:prstGeom prst="rect">
            <a:avLst/>
          </a:prstGeom>
          <a:noFill/>
        </p:spPr>
        <p:txBody>
          <a:bodyPr wrap="square" rtlCol="0">
            <a:spAutoFit/>
          </a:bodyPr>
          <a:lstStyle/>
          <a:p>
            <a:r>
              <a:rPr lang="zh-CN" altLang="en-US" b="1" dirty="0">
                <a:solidFill>
                  <a:srgbClr val="3C3C3C"/>
                </a:solidFill>
                <a:cs typeface="+mn-ea"/>
                <a:sym typeface="+mn-lt"/>
              </a:rPr>
              <a:t>计算机视觉课程</a:t>
            </a:r>
          </a:p>
        </p:txBody>
      </p:sp>
      <p:grpSp>
        <p:nvGrpSpPr>
          <p:cNvPr id="3" name="组合 2"/>
          <p:cNvGrpSpPr/>
          <p:nvPr/>
        </p:nvGrpSpPr>
        <p:grpSpPr>
          <a:xfrm>
            <a:off x="1302722" y="2456337"/>
            <a:ext cx="9765171" cy="3500107"/>
            <a:chOff x="1302722" y="2449678"/>
            <a:chExt cx="9765171" cy="2969320"/>
          </a:xfrm>
        </p:grpSpPr>
        <p:grpSp>
          <p:nvGrpSpPr>
            <p:cNvPr id="9" name="组合 8"/>
            <p:cNvGrpSpPr/>
            <p:nvPr/>
          </p:nvGrpSpPr>
          <p:grpSpPr>
            <a:xfrm>
              <a:off x="1302722" y="2449678"/>
              <a:ext cx="8445054" cy="2969320"/>
              <a:chOff x="1302722" y="2451457"/>
              <a:chExt cx="9753436" cy="3111085"/>
            </a:xfrm>
          </p:grpSpPr>
          <p:sp>
            <p:nvSpPr>
              <p:cNvPr id="20" name="长方形"/>
              <p:cNvSpPr/>
              <p:nvPr/>
            </p:nvSpPr>
            <p:spPr>
              <a:xfrm>
                <a:off x="6046217" y="2451457"/>
                <a:ext cx="2160000"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dirty="0">
                    <a:solidFill>
                      <a:srgbClr val="191919"/>
                    </a:solidFill>
                    <a:cs typeface="+mn-ea"/>
                    <a:sym typeface="+mn-lt"/>
                  </a:rPr>
                  <a:t>计算机视觉</a:t>
                </a:r>
                <a:r>
                  <a:rPr dirty="0" err="1">
                    <a:solidFill>
                      <a:srgbClr val="191919"/>
                    </a:solidFill>
                    <a:cs typeface="+mn-ea"/>
                    <a:sym typeface="+mn-lt"/>
                  </a:rPr>
                  <a:t>课程包</a:t>
                </a:r>
                <a:endParaRPr dirty="0">
                  <a:solidFill>
                    <a:srgbClr val="191919"/>
                  </a:solidFill>
                  <a:cs typeface="+mn-ea"/>
                  <a:sym typeface="+mn-lt"/>
                </a:endParaRPr>
              </a:p>
            </p:txBody>
          </p:sp>
          <p:sp>
            <p:nvSpPr>
              <p:cNvPr id="21" name="长方形"/>
              <p:cNvSpPr/>
              <p:nvPr/>
            </p:nvSpPr>
            <p:spPr>
              <a:xfrm>
                <a:off x="1304845" y="3437537"/>
                <a:ext cx="227118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cs typeface="+mn-ea"/>
                    <a:sym typeface="+mn-lt"/>
                  </a:rPr>
                  <a:t>课程方案</a:t>
                </a:r>
                <a:endParaRPr sz="1400" dirty="0">
                  <a:solidFill>
                    <a:srgbClr val="191919"/>
                  </a:solidFill>
                  <a:cs typeface="+mn-ea"/>
                  <a:sym typeface="+mn-lt"/>
                </a:endParaRPr>
              </a:p>
            </p:txBody>
          </p:sp>
          <p:sp>
            <p:nvSpPr>
              <p:cNvPr id="22" name="长方形"/>
              <p:cNvSpPr/>
              <p:nvPr/>
            </p:nvSpPr>
            <p:spPr>
              <a:xfrm>
                <a:off x="4002215" y="3433172"/>
                <a:ext cx="189045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cs typeface="+mn-ea"/>
                    <a:sym typeface="+mn-lt"/>
                  </a:rPr>
                  <a:t>实验指导书</a:t>
                </a:r>
                <a:endParaRPr sz="1400" dirty="0">
                  <a:solidFill>
                    <a:srgbClr val="191919"/>
                  </a:solidFill>
                  <a:cs typeface="+mn-ea"/>
                  <a:sym typeface="+mn-lt"/>
                </a:endParaRPr>
              </a:p>
            </p:txBody>
          </p:sp>
          <p:sp>
            <p:nvSpPr>
              <p:cNvPr id="23" name="长方形"/>
              <p:cNvSpPr/>
              <p:nvPr/>
            </p:nvSpPr>
            <p:spPr>
              <a:xfrm>
                <a:off x="6315760"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cs typeface="+mn-ea"/>
                    <a:sym typeface="+mn-lt"/>
                  </a:rPr>
                  <a:t>实验环境搭建指南</a:t>
                </a:r>
                <a:endParaRPr lang="en-US" altLang="zh-CN" sz="1400" dirty="0">
                  <a:solidFill>
                    <a:srgbClr val="191919"/>
                  </a:solidFill>
                  <a:cs typeface="+mn-ea"/>
                  <a:sym typeface="+mn-lt"/>
                </a:endParaRPr>
              </a:p>
            </p:txBody>
          </p:sp>
          <p:sp>
            <p:nvSpPr>
              <p:cNvPr id="24" name="长方形"/>
              <p:cNvSpPr/>
              <p:nvPr/>
            </p:nvSpPr>
            <p:spPr>
              <a:xfrm>
                <a:off x="8630854"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cs typeface="+mn-ea"/>
                    <a:sym typeface="+mn-lt"/>
                  </a:rPr>
                  <a:t>实验开发平台介绍</a:t>
                </a:r>
                <a:endParaRPr sz="1400" dirty="0">
                  <a:solidFill>
                    <a:srgbClr val="191919"/>
                  </a:solidFill>
                  <a:cs typeface="+mn-ea"/>
                  <a:sym typeface="+mn-lt"/>
                </a:endParaRPr>
              </a:p>
            </p:txBody>
          </p:sp>
          <p:sp>
            <p:nvSpPr>
              <p:cNvPr id="7" name="矩形 6"/>
              <p:cNvSpPr/>
              <p:nvPr/>
            </p:nvSpPr>
            <p:spPr>
              <a:xfrm>
                <a:off x="1302722" y="3968094"/>
                <a:ext cx="2273309" cy="306511"/>
              </a:xfrm>
              <a:prstGeom prst="rect">
                <a:avLst/>
              </a:prstGeom>
            </p:spPr>
            <p:txBody>
              <a:bodyPr wrap="square">
                <a:spAutoFit/>
              </a:bodyPr>
              <a:lstStyle/>
              <a:p>
                <a:pPr marL="285750" indent="-285750">
                  <a:lnSpc>
                    <a:spcPts val="2200"/>
                  </a:lnSpc>
                  <a:buFontTx/>
                  <a:buChar char="-"/>
                </a:pPr>
                <a:r>
                  <a:rPr lang="zh-CN" altLang="en-US" sz="1200" dirty="0">
                    <a:solidFill>
                      <a:srgbClr val="3C3C3C"/>
                    </a:solidFill>
                    <a:cs typeface="+mn-ea"/>
                    <a:sym typeface="+mn-lt"/>
                  </a:rPr>
                  <a:t>课程包整体的说明</a:t>
                </a:r>
                <a:endParaRPr lang="en-US" altLang="zh-CN" sz="1200" dirty="0">
                  <a:solidFill>
                    <a:srgbClr val="3C3C3C"/>
                  </a:solidFill>
                  <a:cs typeface="+mn-ea"/>
                  <a:sym typeface="+mn-lt"/>
                </a:endParaRPr>
              </a:p>
            </p:txBody>
          </p:sp>
          <p:sp>
            <p:nvSpPr>
              <p:cNvPr id="8" name="矩形 7"/>
              <p:cNvSpPr/>
              <p:nvPr/>
            </p:nvSpPr>
            <p:spPr>
              <a:xfrm>
                <a:off x="4000668" y="3968094"/>
                <a:ext cx="1892004" cy="583613"/>
              </a:xfrm>
              <a:prstGeom prst="rect">
                <a:avLst/>
              </a:prstGeom>
            </p:spPr>
            <p:txBody>
              <a:bodyPr wrap="square">
                <a:spAutoFit/>
              </a:bodyPr>
              <a:lstStyle/>
              <a:p>
                <a:pPr marL="285750" indent="-285750">
                  <a:lnSpc>
                    <a:spcPts val="2200"/>
                  </a:lnSpc>
                  <a:buFontTx/>
                  <a:buChar char="-"/>
                </a:pPr>
                <a:r>
                  <a:rPr lang="en-US" altLang="zh-CN" sz="1200" b="1" dirty="0">
                    <a:solidFill>
                      <a:srgbClr val="3C3C3C"/>
                    </a:solidFill>
                    <a:cs typeface="+mn-ea"/>
                    <a:sym typeface="+mn-lt"/>
                  </a:rPr>
                  <a:t>16</a:t>
                </a:r>
                <a:r>
                  <a:rPr lang="zh-CN" altLang="en-US" sz="1200" b="1" dirty="0">
                    <a:solidFill>
                      <a:srgbClr val="3C3C3C"/>
                    </a:solidFill>
                    <a:cs typeface="+mn-ea"/>
                    <a:sym typeface="+mn-lt"/>
                  </a:rPr>
                  <a:t>个配套</a:t>
                </a:r>
                <a:r>
                  <a:rPr lang="zh-CN" altLang="en-US" sz="1200" b="1" dirty="0" smtClean="0">
                    <a:solidFill>
                      <a:srgbClr val="3C3C3C"/>
                    </a:solidFill>
                    <a:cs typeface="+mn-ea"/>
                    <a:sym typeface="+mn-lt"/>
                  </a:rPr>
                  <a:t>实验</a:t>
                </a:r>
                <a:endParaRPr lang="en-US" altLang="zh-CN" sz="1200" b="1" dirty="0" smtClean="0">
                  <a:solidFill>
                    <a:srgbClr val="3C3C3C"/>
                  </a:solidFill>
                  <a:cs typeface="+mn-ea"/>
                  <a:sym typeface="+mn-lt"/>
                </a:endParaRPr>
              </a:p>
              <a:p>
                <a:pPr marL="285750" indent="-285750">
                  <a:lnSpc>
                    <a:spcPts val="2200"/>
                  </a:lnSpc>
                  <a:buFontTx/>
                  <a:buChar char="-"/>
                </a:pPr>
                <a:r>
                  <a:rPr lang="en-US" altLang="zh-CN" sz="1200" b="1" dirty="0" smtClean="0">
                    <a:solidFill>
                      <a:srgbClr val="3C3C3C"/>
                    </a:solidFill>
                    <a:cs typeface="+mn-ea"/>
                    <a:sym typeface="+mn-lt"/>
                  </a:rPr>
                  <a:t>5</a:t>
                </a:r>
                <a:r>
                  <a:rPr lang="zh-CN" altLang="en-US" sz="1200" b="1" dirty="0" smtClean="0">
                    <a:solidFill>
                      <a:srgbClr val="3C3C3C"/>
                    </a:solidFill>
                    <a:cs typeface="+mn-ea"/>
                    <a:sym typeface="+mn-lt"/>
                  </a:rPr>
                  <a:t>个配套演示视频</a:t>
                </a:r>
                <a:endParaRPr lang="zh-CN" altLang="en-US" sz="1200" b="1" dirty="0">
                  <a:solidFill>
                    <a:srgbClr val="3C3C3C"/>
                  </a:solidFill>
                  <a:cs typeface="+mn-ea"/>
                  <a:sym typeface="+mn-lt"/>
                </a:endParaRPr>
              </a:p>
            </p:txBody>
          </p:sp>
          <p:sp>
            <p:nvSpPr>
              <p:cNvPr id="25" name="矩形 24"/>
              <p:cNvSpPr/>
              <p:nvPr/>
            </p:nvSpPr>
            <p:spPr>
              <a:xfrm>
                <a:off x="5892673" y="4010244"/>
                <a:ext cx="2426852" cy="1305778"/>
              </a:xfrm>
              <a:prstGeom prst="rect">
                <a:avLst/>
              </a:prstGeom>
            </p:spPr>
            <p:txBody>
              <a:bodyPr wrap="square">
                <a:spAutoFit/>
              </a:bodyPr>
              <a:lstStyle/>
              <a:p>
                <a:pPr marL="285750" indent="-285750">
                  <a:lnSpc>
                    <a:spcPts val="2200"/>
                  </a:lnSpc>
                  <a:buFontTx/>
                  <a:buChar char="-"/>
                </a:pPr>
                <a:r>
                  <a:rPr lang="en-US" altLang="zh-CN" sz="1200" dirty="0" err="1">
                    <a:solidFill>
                      <a:srgbClr val="3C3C3C"/>
                    </a:solidFill>
                    <a:cs typeface="+mn-ea"/>
                    <a:sym typeface="+mn-lt"/>
                  </a:rPr>
                  <a:t>MindSpore</a:t>
                </a:r>
                <a:r>
                  <a:rPr lang="zh-CN" altLang="en-US" sz="1200" dirty="0">
                    <a:solidFill>
                      <a:srgbClr val="3C3C3C"/>
                    </a:solidFill>
                    <a:cs typeface="+mn-ea"/>
                    <a:sym typeface="+mn-lt"/>
                  </a:rPr>
                  <a:t>环境搭建</a:t>
                </a:r>
              </a:p>
              <a:p>
                <a:pPr marL="285750" indent="-285750">
                  <a:lnSpc>
                    <a:spcPts val="2200"/>
                  </a:lnSpc>
                  <a:buFontTx/>
                  <a:buChar char="-"/>
                </a:pPr>
                <a:r>
                  <a:rPr lang="en-US" altLang="zh-CN" sz="1200" dirty="0">
                    <a:solidFill>
                      <a:srgbClr val="3C3C3C"/>
                    </a:solidFill>
                    <a:cs typeface="+mn-ea"/>
                    <a:sym typeface="+mn-lt"/>
                  </a:rPr>
                  <a:t>Atlas200Dk</a:t>
                </a:r>
                <a:r>
                  <a:rPr lang="zh-CN" altLang="en-US" sz="1200" dirty="0">
                    <a:solidFill>
                      <a:srgbClr val="3C3C3C"/>
                    </a:solidFill>
                    <a:cs typeface="+mn-ea"/>
                    <a:sym typeface="+mn-lt"/>
                  </a:rPr>
                  <a:t>合社环境搭建指南</a:t>
                </a:r>
              </a:p>
              <a:p>
                <a:pPr marL="285750" indent="-285750">
                  <a:lnSpc>
                    <a:spcPts val="2200"/>
                  </a:lnSpc>
                  <a:buFontTx/>
                  <a:buChar char="-"/>
                </a:pPr>
                <a:r>
                  <a:rPr lang="en-US" altLang="zh-CN" sz="1200" dirty="0" err="1">
                    <a:solidFill>
                      <a:srgbClr val="3C3C3C"/>
                    </a:solidFill>
                    <a:cs typeface="+mn-ea"/>
                    <a:sym typeface="+mn-lt"/>
                  </a:rPr>
                  <a:t>MindStudio</a:t>
                </a:r>
                <a:r>
                  <a:rPr lang="zh-CN" altLang="en-US" sz="1200" dirty="0">
                    <a:solidFill>
                      <a:srgbClr val="3C3C3C"/>
                    </a:solidFill>
                    <a:cs typeface="+mn-ea"/>
                    <a:sym typeface="+mn-lt"/>
                  </a:rPr>
                  <a:t>环境搭建指南</a:t>
                </a:r>
              </a:p>
            </p:txBody>
          </p:sp>
          <p:sp>
            <p:nvSpPr>
              <p:cNvPr id="26" name="矩形 25"/>
              <p:cNvSpPr/>
              <p:nvPr/>
            </p:nvSpPr>
            <p:spPr>
              <a:xfrm>
                <a:off x="8319525" y="4004854"/>
                <a:ext cx="2736633" cy="1557688"/>
              </a:xfrm>
              <a:prstGeom prst="rect">
                <a:avLst/>
              </a:prstGeom>
            </p:spPr>
            <p:txBody>
              <a:bodyPr wrap="square">
                <a:spAutoFit/>
              </a:bodyPr>
              <a:lstStyle/>
              <a:p>
                <a:pPr marL="285750" indent="-285750">
                  <a:lnSpc>
                    <a:spcPts val="2200"/>
                  </a:lnSpc>
                  <a:buFontTx/>
                  <a:buChar char="-"/>
                </a:pPr>
                <a:r>
                  <a:rPr lang="en-US" altLang="zh-CN" sz="1200" dirty="0">
                    <a:solidFill>
                      <a:srgbClr val="3C3C3C"/>
                    </a:solidFill>
                    <a:cs typeface="+mn-ea"/>
                    <a:sym typeface="+mn-lt"/>
                  </a:rPr>
                  <a:t>Atlas200DK </a:t>
                </a:r>
                <a:r>
                  <a:rPr lang="zh-CN" altLang="en-US" sz="1200" dirty="0">
                    <a:solidFill>
                      <a:srgbClr val="3C3C3C"/>
                    </a:solidFill>
                    <a:cs typeface="+mn-ea"/>
                    <a:sym typeface="+mn-lt"/>
                  </a:rPr>
                  <a:t>介绍</a:t>
                </a:r>
                <a:endParaRPr lang="en-US" altLang="zh-CN" sz="1200" dirty="0">
                  <a:solidFill>
                    <a:srgbClr val="3C3C3C"/>
                  </a:solidFill>
                  <a:cs typeface="+mn-ea"/>
                  <a:sym typeface="+mn-lt"/>
                </a:endParaRPr>
              </a:p>
              <a:p>
                <a:pPr marL="285750" indent="-285750">
                  <a:lnSpc>
                    <a:spcPts val="2200"/>
                  </a:lnSpc>
                  <a:buFontTx/>
                  <a:buChar char="-"/>
                </a:pPr>
                <a:r>
                  <a:rPr lang="en-US" altLang="zh-CN" sz="1200" dirty="0" err="1">
                    <a:solidFill>
                      <a:srgbClr val="3C3C3C"/>
                    </a:solidFill>
                    <a:cs typeface="+mn-ea"/>
                    <a:sym typeface="+mn-lt"/>
                  </a:rPr>
                  <a:t>MindSpore</a:t>
                </a:r>
                <a:r>
                  <a:rPr lang="zh-CN" altLang="en-US" sz="1200" dirty="0">
                    <a:solidFill>
                      <a:srgbClr val="3C3C3C"/>
                    </a:solidFill>
                    <a:cs typeface="+mn-ea"/>
                    <a:sym typeface="+mn-lt"/>
                  </a:rPr>
                  <a:t>架构介绍</a:t>
                </a:r>
                <a:endParaRPr lang="en-US" altLang="zh-CN" sz="1200" dirty="0">
                  <a:solidFill>
                    <a:srgbClr val="3C3C3C"/>
                  </a:solidFill>
                  <a:cs typeface="+mn-ea"/>
                  <a:sym typeface="+mn-lt"/>
                </a:endParaRPr>
              </a:p>
              <a:p>
                <a:pPr marL="285750" indent="-285750">
                  <a:lnSpc>
                    <a:spcPts val="2200"/>
                  </a:lnSpc>
                  <a:buFontTx/>
                  <a:buChar char="-"/>
                </a:pPr>
                <a:r>
                  <a:rPr lang="en-US" altLang="zh-CN" sz="1200" dirty="0" err="1">
                    <a:solidFill>
                      <a:srgbClr val="3C3C3C"/>
                    </a:solidFill>
                    <a:cs typeface="+mn-ea"/>
                    <a:sym typeface="+mn-lt"/>
                  </a:rPr>
                  <a:t>MindSpore</a:t>
                </a:r>
                <a:r>
                  <a:rPr lang="zh-CN" altLang="en-US" sz="1200" dirty="0">
                    <a:solidFill>
                      <a:srgbClr val="3C3C3C"/>
                    </a:solidFill>
                    <a:cs typeface="+mn-ea"/>
                    <a:sym typeface="+mn-lt"/>
                  </a:rPr>
                  <a:t>开发实践</a:t>
                </a:r>
                <a:endParaRPr lang="en-US" altLang="zh-CN" sz="1200" dirty="0">
                  <a:solidFill>
                    <a:srgbClr val="3C3C3C"/>
                  </a:solidFill>
                  <a:cs typeface="+mn-ea"/>
                  <a:sym typeface="+mn-lt"/>
                </a:endParaRPr>
              </a:p>
              <a:p>
                <a:pPr marL="285750" indent="-285750">
                  <a:lnSpc>
                    <a:spcPts val="2200"/>
                  </a:lnSpc>
                  <a:buFontTx/>
                  <a:buChar char="-"/>
                </a:pPr>
                <a:r>
                  <a:rPr lang="zh-CN" altLang="en-US" sz="1200" dirty="0">
                    <a:solidFill>
                      <a:srgbClr val="3C3C3C"/>
                    </a:solidFill>
                    <a:cs typeface="+mn-ea"/>
                    <a:sym typeface="+mn-lt"/>
                  </a:rPr>
                  <a:t>昇腾应用使能</a:t>
                </a:r>
                <a:r>
                  <a:rPr lang="en-US" altLang="zh-CN" sz="1200" dirty="0" err="1">
                    <a:solidFill>
                      <a:srgbClr val="3C3C3C"/>
                    </a:solidFill>
                    <a:cs typeface="+mn-ea"/>
                    <a:sym typeface="+mn-lt"/>
                  </a:rPr>
                  <a:t>MindX</a:t>
                </a:r>
                <a:r>
                  <a:rPr lang="zh-CN" altLang="en-US" sz="1200" dirty="0">
                    <a:solidFill>
                      <a:srgbClr val="3C3C3C"/>
                    </a:solidFill>
                    <a:cs typeface="+mn-ea"/>
                    <a:sym typeface="+mn-lt"/>
                  </a:rPr>
                  <a:t>技术</a:t>
                </a:r>
                <a:endParaRPr lang="en-US" altLang="zh-CN" sz="1200" dirty="0">
                  <a:solidFill>
                    <a:srgbClr val="3C3C3C"/>
                  </a:solidFill>
                  <a:cs typeface="+mn-ea"/>
                  <a:sym typeface="+mn-lt"/>
                </a:endParaRPr>
              </a:p>
              <a:p>
                <a:pPr marL="285750" indent="-285750">
                  <a:lnSpc>
                    <a:spcPts val="2200"/>
                  </a:lnSpc>
                  <a:buFontTx/>
                  <a:buChar char="-"/>
                </a:pPr>
                <a:r>
                  <a:rPr lang="zh-CN" altLang="en-US" sz="1200" dirty="0">
                    <a:solidFill>
                      <a:srgbClr val="3C3C3C"/>
                    </a:solidFill>
                    <a:cs typeface="+mn-ea"/>
                    <a:sym typeface="+mn-lt"/>
                  </a:rPr>
                  <a:t>全流程开发工具链</a:t>
                </a:r>
                <a:r>
                  <a:rPr lang="en-US" altLang="zh-CN" sz="1200" dirty="0" err="1">
                    <a:solidFill>
                      <a:srgbClr val="3C3C3C"/>
                    </a:solidFill>
                    <a:cs typeface="+mn-ea"/>
                    <a:sym typeface="+mn-lt"/>
                  </a:rPr>
                  <a:t>MindStudio</a:t>
                </a:r>
                <a:endParaRPr lang="en-US" altLang="zh-CN" sz="1200" dirty="0">
                  <a:solidFill>
                    <a:srgbClr val="3C3C3C"/>
                  </a:solidFill>
                  <a:cs typeface="+mn-ea"/>
                  <a:sym typeface="+mn-lt"/>
                </a:endParaRPr>
              </a:p>
            </p:txBody>
          </p:sp>
        </p:grpSp>
        <p:sp>
          <p:nvSpPr>
            <p:cNvPr id="15" name="长方形"/>
            <p:cNvSpPr/>
            <p:nvPr/>
          </p:nvSpPr>
          <p:spPr>
            <a:xfrm>
              <a:off x="9467093" y="3386659"/>
              <a:ext cx="1600800" cy="507758"/>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cs typeface="+mn-ea"/>
                  <a:sym typeface="+mn-lt"/>
                </a:rPr>
                <a:t>理论试题</a:t>
              </a:r>
              <a:endParaRPr sz="1400" dirty="0">
                <a:solidFill>
                  <a:srgbClr val="191919"/>
                </a:solidFill>
                <a:cs typeface="+mn-ea"/>
                <a:sym typeface="+mn-lt"/>
              </a:endParaRPr>
            </a:p>
          </p:txBody>
        </p:sp>
        <p:sp>
          <p:nvSpPr>
            <p:cNvPr id="16" name="矩形 15"/>
            <p:cNvSpPr/>
            <p:nvPr/>
          </p:nvSpPr>
          <p:spPr>
            <a:xfrm>
              <a:off x="9606115" y="3961566"/>
              <a:ext cx="1461777" cy="531888"/>
            </a:xfrm>
            <a:prstGeom prst="rect">
              <a:avLst/>
            </a:prstGeom>
          </p:spPr>
          <p:txBody>
            <a:bodyPr wrap="square">
              <a:spAutoFit/>
            </a:bodyPr>
            <a:lstStyle/>
            <a:p>
              <a:pPr marL="285750" indent="-285750">
                <a:lnSpc>
                  <a:spcPts val="2200"/>
                </a:lnSpc>
                <a:buFontTx/>
                <a:buChar char="-"/>
              </a:pPr>
              <a:r>
                <a:rPr lang="en-US" altLang="zh-CN" sz="1200" b="1" dirty="0">
                  <a:solidFill>
                    <a:srgbClr val="3C3C3C"/>
                  </a:solidFill>
                  <a:cs typeface="+mn-ea"/>
                  <a:sym typeface="+mn-lt"/>
                </a:rPr>
                <a:t>35</a:t>
              </a:r>
              <a:r>
                <a:rPr lang="zh-CN" altLang="en-US" sz="1200" b="1" dirty="0">
                  <a:solidFill>
                    <a:srgbClr val="3C3C3C"/>
                  </a:solidFill>
                  <a:cs typeface="+mn-ea"/>
                  <a:sym typeface="+mn-lt"/>
                </a:rPr>
                <a:t>道理论试题（含答案）</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40053" y="2014179"/>
            <a:ext cx="1485875" cy="24891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tx2"/>
                </a:solidFill>
                <a:latin typeface="Huawei Sans" panose="020C0503030203020204" pitchFamily="34" charset="0"/>
                <a:ea typeface="方正兰亭黑简体" panose="02000000000000000000" pitchFamily="2" charset="-122"/>
              </a:rPr>
              <a:t>昇腾课程包总体介绍</a:t>
            </a:r>
          </a:p>
        </p:txBody>
      </p:sp>
      <p:sp>
        <p:nvSpPr>
          <p:cNvPr id="8" name="矩形 7"/>
          <p:cNvSpPr/>
          <p:nvPr/>
        </p:nvSpPr>
        <p:spPr>
          <a:xfrm>
            <a:off x="3914116" y="2014180"/>
            <a:ext cx="1485875" cy="248913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Huawei Sans" panose="020C0503030203020204" pitchFamily="34" charset="0"/>
                <a:ea typeface="方正兰亭黑简体" panose="02000000000000000000" pitchFamily="2" charset="-122"/>
              </a:rPr>
              <a:t>昇腾</a:t>
            </a:r>
            <a:r>
              <a:rPr lang="zh-CN" altLang="en-US" dirty="0">
                <a:latin typeface="Huawei Sans" panose="020C0503030203020204" pitchFamily="34" charset="0"/>
                <a:ea typeface="方正兰亭黑简体" panose="02000000000000000000" pitchFamily="2" charset="-122"/>
                <a:sym typeface="+mn-ea"/>
              </a:rPr>
              <a:t>专业</a:t>
            </a:r>
            <a:r>
              <a:rPr lang="zh-CN" altLang="en-US" dirty="0">
                <a:latin typeface="Huawei Sans" panose="020C0503030203020204" pitchFamily="34" charset="0"/>
                <a:ea typeface="方正兰亭黑简体" panose="02000000000000000000" pitchFamily="2" charset="-122"/>
              </a:rPr>
              <a:t>课程包介绍</a:t>
            </a:r>
          </a:p>
        </p:txBody>
      </p:sp>
      <p:sp>
        <p:nvSpPr>
          <p:cNvPr id="9" name="矩形 8"/>
          <p:cNvSpPr/>
          <p:nvPr/>
        </p:nvSpPr>
        <p:spPr>
          <a:xfrm>
            <a:off x="5888180" y="2009779"/>
            <a:ext cx="1485875" cy="249354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bg1"/>
                </a:solidFill>
                <a:latin typeface="Huawei Sans" panose="020C0503030203020204" pitchFamily="34" charset="0"/>
                <a:ea typeface="方正兰亭黑简体" panose="02000000000000000000" pitchFamily="2" charset="-122"/>
              </a:rPr>
              <a:t>昇腾创新实践课课程包介绍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9507072"/>
              </p:ext>
            </p:extLst>
          </p:nvPr>
        </p:nvGraphicFramePr>
        <p:xfrm>
          <a:off x="732125" y="1394430"/>
          <a:ext cx="10908000" cy="4279007"/>
        </p:xfrm>
        <a:graphic>
          <a:graphicData uri="http://schemas.openxmlformats.org/drawingml/2006/table">
            <a:tbl>
              <a:tblPr firstRow="1" bandRow="1">
                <a:tableStyleId>{5940675A-B579-460E-94D1-54222C63F5DA}</a:tableStyleId>
              </a:tblPr>
              <a:tblGrid>
                <a:gridCol w="594144"/>
                <a:gridCol w="1355518"/>
                <a:gridCol w="2351427"/>
                <a:gridCol w="5973521"/>
                <a:gridCol w="633390"/>
              </a:tblGrid>
              <a:tr h="323836">
                <a:tc>
                  <a:txBody>
                    <a:bodyPr/>
                    <a:lstStyle/>
                    <a:p>
                      <a:pPr algn="ctr"/>
                      <a:r>
                        <a:rPr lang="zh-CN" altLang="en-US" sz="1400" b="1" baseline="0" dirty="0">
                          <a:latin typeface="+mn-lt"/>
                          <a:ea typeface="+mn-ea"/>
                          <a:cs typeface="+mn-ea"/>
                          <a:sym typeface="+mn-lt"/>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tr>
              <a:tr h="285692">
                <a:tc rowSpan="5">
                  <a:txBody>
                    <a:bodyPr/>
                    <a:lstStyle/>
                    <a:p>
                      <a:pPr algn="ctr"/>
                      <a:r>
                        <a:rPr lang="en-US" altLang="zh-CN" sz="1200" baseline="0" dirty="0">
                          <a:latin typeface="+mn-lt"/>
                          <a:ea typeface="+mn-ea"/>
                          <a:cs typeface="+mn-ea"/>
                          <a:sym typeface="+mn-lt"/>
                        </a:rPr>
                        <a:t>1</a:t>
                      </a:r>
                      <a:endParaRPr lang="zh-CN" altLang="en-US" sz="1200" baseline="0" dirty="0">
                        <a:latin typeface="+mn-lt"/>
                        <a:ea typeface="+mn-ea"/>
                        <a:cs typeface="+mn-ea"/>
                        <a:sym typeface="+mn-lt"/>
                      </a:endParaRPr>
                    </a:p>
                  </a:txBody>
                  <a:tcPr marL="102884" marR="102884" marT="51442" marB="51442" anchor="ctr">
                    <a:lnL w="19050" cap="flat" cmpd="sng" algn="ctr">
                      <a:solidFill>
                        <a:schemeClr val="tx1"/>
                      </a:solidFill>
                      <a:prstDash val="solid"/>
                      <a:round/>
                      <a:headEnd type="none" w="med" len="med"/>
                      <a:tailEnd type="none" w="med" len="med"/>
                    </a:lnL>
                  </a:tcPr>
                </a:tc>
                <a:tc rowSpan="5">
                  <a:txBody>
                    <a:bodyPr/>
                    <a:lstStyle/>
                    <a:p>
                      <a:r>
                        <a:rPr lang="zh-CN" altLang="en-US" sz="1200" baseline="0" dirty="0">
                          <a:latin typeface="+mn-lt"/>
                          <a:ea typeface="+mn-ea"/>
                          <a:cs typeface="+mn-ea"/>
                          <a:sym typeface="+mn-lt"/>
                        </a:rPr>
                        <a:t>理论课</a:t>
                      </a: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架构介绍</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介绍华为全栈全场景</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解决方案中</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框架的软件架构以及关键技术</a:t>
                      </a:r>
                    </a:p>
                  </a:txBody>
                  <a:tcPr marL="102884" marR="102884" marT="51442" marB="51442" anchor="ctr"/>
                </a:tc>
                <a:tc rowSpan="5">
                  <a:txBody>
                    <a:bodyPr/>
                    <a:lstStyle/>
                    <a:p>
                      <a:pPr algn="ctr"/>
                      <a:r>
                        <a:rPr lang="en-US" altLang="zh-CN" sz="1200" baseline="0" dirty="0">
                          <a:latin typeface="+mn-lt"/>
                          <a:ea typeface="+mn-ea"/>
                          <a:cs typeface="+mn-ea"/>
                          <a:sym typeface="+mn-lt"/>
                        </a:rPr>
                        <a:t>5</a:t>
                      </a:r>
                      <a:endParaRPr lang="zh-CN" altLang="en-US" sz="1200" baseline="0" dirty="0">
                        <a:latin typeface="+mn-lt"/>
                        <a:ea typeface="+mn-ea"/>
                        <a:cs typeface="+mn-ea"/>
                        <a:sym typeface="+mn-lt"/>
                      </a:endParaRPr>
                    </a:p>
                  </a:txBody>
                  <a:tcPr marL="102884" marR="102884" marT="51442" marB="51442" anchor="ctr">
                    <a:lnR w="19050" cap="flat" cmpd="sng" algn="ctr">
                      <a:solidFill>
                        <a:schemeClr val="tx1"/>
                      </a:solidFill>
                      <a:prstDash val="solid"/>
                      <a:round/>
                      <a:headEnd type="none" w="med" len="med"/>
                      <a:tailEnd type="none" w="med" len="med"/>
                    </a:lnR>
                  </a:tcPr>
                </a:tc>
              </a:tr>
              <a:tr h="285692">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开发实践</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介绍华为全栈全场景</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解决方案中</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框架的开发实践，包含基础的编程概念，详细的开发流程以及网络迁移案例</a:t>
                      </a:r>
                    </a:p>
                  </a:txBody>
                  <a:tcPr marL="102884" marR="102884" marT="51442" marB="51442" anchor="ctr"/>
                </a:tc>
                <a:tc vMerge="1">
                  <a:txBody>
                    <a:bodyPr/>
                    <a:lstStyle/>
                    <a:p>
                      <a:endParaRPr lang="zh-CN"/>
                    </a:p>
                  </a:txBody>
                  <a:tcPr/>
                </a:tc>
              </a:tr>
              <a:tr h="468501">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全流程开发工具链</a:t>
                      </a:r>
                      <a:r>
                        <a:rPr lang="en-US" altLang="zh-CN" sz="1200" u="none" strike="noStrike" kern="1200" baseline="0" dirty="0" err="1">
                          <a:solidFill>
                            <a:schemeClr val="tx1"/>
                          </a:solidFill>
                          <a:effectLst/>
                          <a:latin typeface="+mn-lt"/>
                          <a:ea typeface="+mn-ea"/>
                          <a:cs typeface="+mn-ea"/>
                          <a:sym typeface="+mn-lt"/>
                        </a:rPr>
                        <a:t>MindStudio</a:t>
                      </a:r>
                      <a:endParaRPr lang="zh-CN" altLang="en-US" sz="1200" u="none" strike="noStrike" kern="1200" baseline="0" dirty="0">
                        <a:solidFill>
                          <a:schemeClr val="tx1"/>
                        </a:solidFill>
                        <a:effectLst/>
                        <a:latin typeface="+mn-lt"/>
                        <a:ea typeface="+mn-ea"/>
                        <a:cs typeface="+mn-ea"/>
                        <a:sym typeface="+mn-lt"/>
                      </a:endParaRP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a:t>
                      </a:r>
                      <a:r>
                        <a:rPr lang="en-US" altLang="zh-CN" sz="1200" u="none" strike="noStrike" kern="1200" baseline="0" dirty="0" err="1">
                          <a:solidFill>
                            <a:schemeClr val="tx1"/>
                          </a:solidFill>
                          <a:effectLst/>
                          <a:latin typeface="+mn-lt"/>
                          <a:ea typeface="+mn-ea"/>
                          <a:cs typeface="+mn-ea"/>
                          <a:sym typeface="+mn-lt"/>
                        </a:rPr>
                        <a:t>MindStudio</a:t>
                      </a:r>
                      <a:r>
                        <a:rPr lang="zh-CN" altLang="en-US" sz="1200" u="none" strike="noStrike" kern="1200" baseline="0" dirty="0">
                          <a:solidFill>
                            <a:schemeClr val="tx1"/>
                          </a:solidFill>
                          <a:effectLst/>
                          <a:latin typeface="+mn-lt"/>
                          <a:ea typeface="+mn-ea"/>
                          <a:cs typeface="+mn-ea"/>
                          <a:sym typeface="+mn-lt"/>
                        </a:rPr>
                        <a:t>的加速</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应用开发过程、功能全貌与安装方法</a:t>
                      </a:r>
                      <a:endParaRPr lang="en-US" altLang="zh-CN" sz="1200" u="none" strike="noStrike" kern="1200" baseline="0" dirty="0">
                        <a:solidFill>
                          <a:schemeClr val="tx1"/>
                        </a:solidFill>
                        <a:effectLst/>
                        <a:latin typeface="+mn-lt"/>
                        <a:ea typeface="+mn-ea"/>
                        <a:cs typeface="+mn-ea"/>
                        <a:sym typeface="+mn-lt"/>
                      </a:endParaRPr>
                    </a:p>
                  </a:txBody>
                  <a:tcPr marL="102884" marR="102884" marT="51442" marB="51442" anchor="ctr"/>
                </a:tc>
                <a:tc vMerge="1">
                  <a:txBody>
                    <a:bodyPr/>
                    <a:lstStyle/>
                    <a:p>
                      <a:endParaRPr lang="zh-CN"/>
                    </a:p>
                  </a:txBody>
                  <a:tcPr/>
                </a:tc>
              </a:tr>
              <a:tr h="468501">
                <a:tc vMerge="1">
                  <a:txBody>
                    <a:bodyPr/>
                    <a:lstStyle/>
                    <a:p>
                      <a:endParaRPr lang="zh-CN"/>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Atlas200DK </a:t>
                      </a:r>
                      <a:r>
                        <a:rPr lang="zh-CN" altLang="en-US" sz="1200" u="none" strike="noStrike" kern="1200" baseline="0" dirty="0">
                          <a:solidFill>
                            <a:schemeClr val="tx1"/>
                          </a:solidFill>
                          <a:effectLst/>
                          <a:latin typeface="+mn-lt"/>
                          <a:ea typeface="+mn-ea"/>
                          <a:cs typeface="+mn-ea"/>
                          <a:sym typeface="+mn-lt"/>
                        </a:rPr>
                        <a:t>介绍</a:t>
                      </a:r>
                    </a:p>
                  </a:txBody>
                  <a:tcPr marL="102884" marR="102884" marT="51442" marB="51442" anchor="ct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dirty="0">
                          <a:latin typeface="+mn-lt"/>
                          <a:ea typeface="+mn-ea"/>
                          <a:cs typeface="+mn-ea"/>
                          <a:sym typeface="+mn-lt"/>
                        </a:rPr>
                        <a:t>介绍</a:t>
                      </a:r>
                      <a:r>
                        <a:rPr lang="en-US" altLang="zh-CN" sz="1200" dirty="0">
                          <a:latin typeface="+mn-lt"/>
                          <a:ea typeface="+mn-ea"/>
                          <a:cs typeface="+mn-ea"/>
                          <a:sym typeface="+mn-lt"/>
                        </a:rPr>
                        <a:t>Atlas200DK</a:t>
                      </a:r>
                      <a:r>
                        <a:rPr lang="zh-CN" altLang="en-US" sz="1200" dirty="0">
                          <a:latin typeface="+mn-lt"/>
                          <a:ea typeface="+mn-ea"/>
                          <a:cs typeface="+mn-ea"/>
                          <a:sym typeface="+mn-lt"/>
                        </a:rPr>
                        <a:t>基本参数、配套的硬件、开发环境搭建流程</a:t>
                      </a:r>
                    </a:p>
                  </a:txBody>
                  <a:tcPr marL="102884" marR="102884" marT="51442" marB="51442" anchor="ctr"/>
                </a:tc>
                <a:tc vMerge="1">
                  <a:txBody>
                    <a:bodyPr/>
                    <a:lstStyle/>
                    <a:p>
                      <a:endParaRPr lang="zh-CN"/>
                    </a:p>
                  </a:txBody>
                  <a:tcPr marL="102884" marR="102884" marT="51442" marB="51442" anchor="ctr">
                    <a:lnR w="19050" cap="flat" cmpd="sng" algn="ctr">
                      <a:solidFill>
                        <a:schemeClr val="tx1"/>
                      </a:solidFill>
                      <a:prstDash val="solid"/>
                      <a:round/>
                      <a:headEnd type="none" w="med" len="med"/>
                      <a:tailEnd type="none" w="med" len="med"/>
                    </a:lnR>
                  </a:tcPr>
                </a:tc>
              </a:tr>
              <a:tr h="468501">
                <a:tc vMerge="1">
                  <a:txBody>
                    <a:bodyPr/>
                    <a:lstStyle/>
                    <a:p>
                      <a:endParaRPr lang="zh-CN"/>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昇腾应用使能</a:t>
                      </a:r>
                      <a:r>
                        <a:rPr lang="en-US" altLang="zh-CN" sz="1200" u="none" strike="noStrike" kern="1200" baseline="0" dirty="0" err="1">
                          <a:solidFill>
                            <a:schemeClr val="tx1"/>
                          </a:solidFill>
                          <a:effectLst/>
                          <a:latin typeface="+mn-lt"/>
                          <a:ea typeface="+mn-ea"/>
                          <a:cs typeface="+mn-ea"/>
                          <a:sym typeface="+mn-lt"/>
                        </a:rPr>
                        <a:t>MindX</a:t>
                      </a:r>
                      <a:r>
                        <a:rPr lang="zh-CN" altLang="en-US" sz="1200" u="none" strike="noStrike" kern="1200" baseline="0" dirty="0">
                          <a:solidFill>
                            <a:schemeClr val="tx1"/>
                          </a:solidFill>
                          <a:effectLst/>
                          <a:latin typeface="+mn-lt"/>
                          <a:ea typeface="+mn-ea"/>
                          <a:cs typeface="+mn-ea"/>
                          <a:sym typeface="+mn-lt"/>
                        </a:rPr>
                        <a:t>技术</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应用开发背景与挑战、</a:t>
                      </a:r>
                      <a:r>
                        <a:rPr lang="en-US" altLang="zh-CN" sz="1200" u="none" strike="noStrike" kern="1200" baseline="0" dirty="0" err="1">
                          <a:solidFill>
                            <a:schemeClr val="tx1"/>
                          </a:solidFill>
                          <a:effectLst/>
                          <a:latin typeface="+mn-lt"/>
                          <a:ea typeface="+mn-ea"/>
                          <a:cs typeface="+mn-ea"/>
                          <a:sym typeface="+mn-lt"/>
                        </a:rPr>
                        <a:t>MindX</a:t>
                      </a:r>
                      <a:r>
                        <a:rPr lang="zh-CN" altLang="en-US" sz="1200" u="none" strike="noStrike" kern="1200" baseline="0" dirty="0">
                          <a:solidFill>
                            <a:schemeClr val="tx1"/>
                          </a:solidFill>
                          <a:effectLst/>
                          <a:latin typeface="+mn-lt"/>
                          <a:ea typeface="+mn-ea"/>
                          <a:cs typeface="+mn-ea"/>
                          <a:sym typeface="+mn-lt"/>
                        </a:rPr>
                        <a:t>应用使能组件系列、应用案例：工业质检一体机</a:t>
                      </a:r>
                    </a:p>
                  </a:txBody>
                  <a:tcPr marL="102884" marR="102884" marT="51442" marB="51442" anchor="ctr"/>
                </a:tc>
                <a:tc vMerge="1">
                  <a:txBody>
                    <a:bodyPr/>
                    <a:lstStyle/>
                    <a:p>
                      <a:endParaRPr lang="zh-CN"/>
                    </a:p>
                  </a:txBody>
                  <a:tcPr marL="102884" marR="102884" marT="51442" marB="51442" anchor="ctr">
                    <a:lnR w="19050" cap="flat" cmpd="sng" algn="ctr">
                      <a:solidFill>
                        <a:schemeClr val="tx1"/>
                      </a:solidFill>
                      <a:prstDash val="solid"/>
                      <a:round/>
                      <a:headEnd type="none" w="med" len="med"/>
                      <a:tailEnd type="none" w="med" len="med"/>
                    </a:lnR>
                  </a:tcPr>
                </a:tc>
              </a:tr>
              <a:tr h="1620000">
                <a:tc>
                  <a:txBody>
                    <a:bodyPr/>
                    <a:lstStyle/>
                    <a:p>
                      <a:pPr algn="ctr"/>
                      <a:r>
                        <a:rPr lang="en-US" altLang="zh-CN" sz="1200" baseline="0" dirty="0">
                          <a:latin typeface="+mn-lt"/>
                          <a:ea typeface="+mn-ea"/>
                          <a:cs typeface="+mn-ea"/>
                          <a:sym typeface="+mn-lt"/>
                        </a:rPr>
                        <a:t>2</a:t>
                      </a:r>
                      <a:endParaRPr lang="zh-CN" altLang="en-US" sz="1200" baseline="0" dirty="0">
                        <a:latin typeface="+mn-lt"/>
                        <a:ea typeface="+mn-ea"/>
                        <a:cs typeface="+mn-ea"/>
                        <a:sym typeface="+mn-lt"/>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smtClean="0">
                          <a:latin typeface="+mn-lt"/>
                          <a:ea typeface="+mn-ea"/>
                          <a:cs typeface="+mn-ea"/>
                          <a:sym typeface="+mn-lt"/>
                        </a:rPr>
                        <a:t>建议融入</a:t>
                      </a:r>
                      <a:r>
                        <a:rPr lang="zh-CN" altLang="en-US" sz="1200" baseline="0" dirty="0">
                          <a:latin typeface="+mn-lt"/>
                          <a:ea typeface="+mn-ea"/>
                          <a:cs typeface="+mn-ea"/>
                          <a:sym typeface="+mn-lt"/>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0" marR="0" lvl="0" indent="0" algn="l" defTabSz="913765" rtl="0" eaLnBrk="1" fontAlgn="auto" latinLnBrk="0" hangingPunct="1">
                        <a:lnSpc>
                          <a:spcPct val="150000"/>
                        </a:lnSpc>
                        <a:spcBef>
                          <a:spcPts val="0"/>
                        </a:spcBef>
                        <a:spcAft>
                          <a:spcPts val="0"/>
                        </a:spcAft>
                        <a:buClrTx/>
                        <a:buSzTx/>
                        <a:buFontTx/>
                        <a:buNone/>
                        <a:defRPr/>
                      </a:pPr>
                      <a:r>
                        <a:rPr lang="zh-CN" altLang="en-US" sz="1200" b="1" u="none" strike="noStrike" baseline="0" dirty="0">
                          <a:effectLst/>
                          <a:latin typeface="+mn-lt"/>
                          <a:ea typeface="+mn-ea"/>
                          <a:cs typeface="+mn-ea"/>
                          <a:sym typeface="+mn-lt"/>
                        </a:rPr>
                        <a:t>举例</a:t>
                      </a:r>
                      <a:r>
                        <a:rPr lang="zh-CN" altLang="en-US" sz="1200" u="none" strike="noStrike" baseline="0" dirty="0" smtClean="0">
                          <a:effectLst/>
                          <a:latin typeface="+mn-lt"/>
                          <a:ea typeface="+mn-ea"/>
                          <a:cs typeface="+mn-ea"/>
                          <a:sym typeface="+mn-lt"/>
                        </a:rPr>
                        <a:t>：</a:t>
                      </a:r>
                      <a:r>
                        <a:rPr lang="zh-CN" altLang="en-US" sz="1200" b="0" u="none" strike="noStrike" baseline="0" dirty="0" smtClean="0">
                          <a:effectLst/>
                          <a:latin typeface="Huawei Sans" panose="020C0503030203020204" pitchFamily="34" charset="0"/>
                          <a:ea typeface="方正兰亭黑简体" panose="02000000000000000000" pitchFamily="2" charset="-122"/>
                        </a:rPr>
                        <a:t>讲述</a:t>
                      </a:r>
                      <a:r>
                        <a:rPr lang="zh-CN" altLang="en-US" sz="1200" b="0" u="none" strike="noStrike" baseline="0" dirty="0">
                          <a:effectLst/>
                          <a:latin typeface="Huawei Sans" panose="020C0503030203020204" pitchFamily="34" charset="0"/>
                          <a:ea typeface="方正兰亭黑简体" panose="02000000000000000000" pitchFamily="2" charset="-122"/>
                        </a:rPr>
                        <a:t>人工智能概览或是人工智能发展历史章节时，可以引入介绍华为全栈全场景</a:t>
                      </a:r>
                      <a:r>
                        <a:rPr lang="en-US" altLang="zh-CN" sz="1200" b="0" u="none" strike="noStrike" baseline="0" dirty="0">
                          <a:effectLst/>
                          <a:latin typeface="Huawei Sans" panose="020C0503030203020204" pitchFamily="34" charset="0"/>
                          <a:ea typeface="方正兰亭黑简体" panose="02000000000000000000" pitchFamily="2" charset="-122"/>
                        </a:rPr>
                        <a:t>AI</a:t>
                      </a:r>
                      <a:r>
                        <a:rPr lang="zh-CN" altLang="en-US" sz="1200" b="0" u="none" strike="noStrike" baseline="0" dirty="0">
                          <a:effectLst/>
                          <a:latin typeface="Huawei Sans" panose="020C0503030203020204" pitchFamily="34" charset="0"/>
                          <a:ea typeface="方正兰亭黑简体" panose="02000000000000000000" pitchFamily="2" charset="-122"/>
                        </a:rPr>
                        <a:t>解决方案</a:t>
                      </a:r>
                      <a:endParaRPr lang="en-US" altLang="zh-CN" sz="1200" u="none" strike="noStrike" baseline="0" dirty="0">
                        <a:effectLst/>
                        <a:latin typeface="+mn-lt"/>
                        <a:ea typeface="+mn-ea"/>
                        <a:cs typeface="+mn-ea"/>
                        <a:sym typeface="+mn-lt"/>
                      </a:endParaRPr>
                    </a:p>
                    <a:p>
                      <a:pPr marL="0" marR="0" lvl="0" indent="0" algn="l" defTabSz="913765" rtl="0" eaLnBrk="1" fontAlgn="auto" latinLnBrk="0" hangingPunct="1">
                        <a:lnSpc>
                          <a:spcPct val="150000"/>
                        </a:lnSpc>
                        <a:spcBef>
                          <a:spcPts val="0"/>
                        </a:spcBef>
                        <a:spcAft>
                          <a:spcPts val="0"/>
                        </a:spcAft>
                        <a:buClrTx/>
                        <a:buSzTx/>
                        <a:buFontTx/>
                        <a:buNone/>
                        <a:defRPr/>
                      </a:pPr>
                      <a:r>
                        <a:rPr lang="zh-CN" altLang="en-US" sz="1200" b="1" u="none" strike="noStrike" baseline="0" dirty="0" smtClean="0">
                          <a:effectLst/>
                          <a:latin typeface="+mn-lt"/>
                          <a:ea typeface="+mn-ea"/>
                          <a:cs typeface="+mn-ea"/>
                          <a:sym typeface="+mn-lt"/>
                        </a:rPr>
                        <a:t>举例</a:t>
                      </a:r>
                      <a:r>
                        <a:rPr lang="zh-CN" altLang="en-US" sz="1200" u="none" strike="noStrike" baseline="0" dirty="0" smtClean="0">
                          <a:effectLst/>
                          <a:latin typeface="+mn-lt"/>
                          <a:ea typeface="+mn-ea"/>
                          <a:cs typeface="+mn-ea"/>
                          <a:sym typeface="+mn-lt"/>
                        </a:rPr>
                        <a:t>：介绍</a:t>
                      </a:r>
                      <a:r>
                        <a:rPr lang="zh-CN" altLang="en-US" sz="1200" u="none" strike="noStrike" baseline="0" dirty="0">
                          <a:effectLst/>
                          <a:latin typeface="+mn-lt"/>
                          <a:ea typeface="+mn-ea"/>
                          <a:cs typeface="+mn-ea"/>
                          <a:sym typeface="+mn-lt"/>
                        </a:rPr>
                        <a:t>到当前主流深度学习框架的时候，加入</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框架架构介绍，可以结合</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开发实践深入介绍</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框架的使用</a:t>
                      </a:r>
                      <a:endParaRPr lang="en-US" altLang="zh-CN" sz="1200" u="none" strike="noStrike" baseline="0" dirty="0">
                        <a:effectLst/>
                        <a:latin typeface="+mn-lt"/>
                        <a:ea typeface="+mn-ea"/>
                        <a:cs typeface="+mn-ea"/>
                        <a:sym typeface="+mn-lt"/>
                      </a:endParaRPr>
                    </a:p>
                    <a:p>
                      <a:pPr marL="0" marR="0" lvl="0" indent="0" algn="l" defTabSz="914400" rtl="0" eaLnBrk="1" fontAlgn="ctr" latinLnBrk="0" hangingPunct="1">
                        <a:lnSpc>
                          <a:spcPct val="150000"/>
                        </a:lnSpc>
                        <a:spcBef>
                          <a:spcPts val="0"/>
                        </a:spcBef>
                        <a:spcAft>
                          <a:spcPts val="0"/>
                        </a:spcAft>
                        <a:buClrTx/>
                        <a:buSzTx/>
                        <a:buFontTx/>
                        <a:buNone/>
                        <a:defRPr/>
                      </a:pPr>
                      <a:r>
                        <a:rPr lang="zh-CN" altLang="en-US" sz="1200" b="1" u="none" strike="noStrike" baseline="0" dirty="0" smtClean="0">
                          <a:effectLst/>
                          <a:latin typeface="+mn-lt"/>
                          <a:ea typeface="+mn-ea"/>
                          <a:cs typeface="+mn-ea"/>
                          <a:sym typeface="+mn-lt"/>
                        </a:rPr>
                        <a:t>举例</a:t>
                      </a:r>
                      <a:r>
                        <a:rPr lang="zh-CN" altLang="en-US" sz="1200" u="none" strike="noStrike" baseline="0" dirty="0" smtClean="0">
                          <a:effectLst/>
                          <a:latin typeface="+mn-lt"/>
                          <a:ea typeface="+mn-ea"/>
                          <a:cs typeface="+mn-ea"/>
                          <a:sym typeface="+mn-lt"/>
                        </a:rPr>
                        <a:t>：介绍</a:t>
                      </a:r>
                      <a:r>
                        <a:rPr lang="zh-CN" altLang="en-US" sz="1200" u="none" strike="noStrike" baseline="0" dirty="0">
                          <a:effectLst/>
                          <a:latin typeface="+mn-lt"/>
                          <a:ea typeface="+mn-ea"/>
                          <a:cs typeface="+mn-ea"/>
                          <a:sym typeface="+mn-lt"/>
                        </a:rPr>
                        <a:t>到计算机视觉神经网络的组成，比如：卷积、全连接时候，调用</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中的</a:t>
                      </a:r>
                      <a:r>
                        <a:rPr lang="en-US" altLang="zh-CN" sz="1200" u="none" strike="noStrike" baseline="0" dirty="0">
                          <a:effectLst/>
                          <a:latin typeface="+mn-lt"/>
                          <a:ea typeface="+mn-ea"/>
                          <a:cs typeface="+mn-ea"/>
                          <a:sym typeface="+mn-lt"/>
                        </a:rPr>
                        <a:t>API</a:t>
                      </a:r>
                      <a:r>
                        <a:rPr lang="zh-CN" altLang="en-US" sz="1200" u="none" strike="noStrike" baseline="0" dirty="0">
                          <a:effectLst/>
                          <a:latin typeface="+mn-lt"/>
                          <a:ea typeface="+mn-ea"/>
                          <a:cs typeface="+mn-ea"/>
                          <a:sym typeface="+mn-lt"/>
                        </a:rPr>
                        <a:t>接口进行效果演示</a:t>
                      </a:r>
                      <a:endParaRPr lang="en-US" altLang="zh-CN" sz="1200" u="none" strike="noStrike" baseline="0" dirty="0">
                        <a:effectLst/>
                        <a:latin typeface="+mn-lt"/>
                        <a:ea typeface="+mn-ea"/>
                        <a:cs typeface="+mn-ea"/>
                        <a:sym typeface="+mn-lt"/>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zh-CN"/>
                    </a:p>
                  </a:txBody>
                  <a:tcPr marL="68580" marR="68580" marT="0" marB="0">
                    <a:solidFill>
                      <a:srgbClr val="E8F3F5"/>
                    </a:solidFill>
                  </a:tcPr>
                </a:tc>
                <a:tc hMerge="1">
                  <a:txBody>
                    <a:bodyPr/>
                    <a:lstStyle/>
                    <a:p>
                      <a:endParaRPr lang="zh-CN"/>
                    </a:p>
                  </a:txBody>
                  <a:tcPr marL="68580" marR="68580" marT="0" marB="0">
                    <a:solidFill>
                      <a:srgbClr val="CDE5EA"/>
                    </a:solidFill>
                  </a:tcPr>
                </a:tc>
              </a:tr>
            </a:tbl>
          </a:graphicData>
        </a:graphic>
      </p:graphicFrame>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n-lt"/>
                <a:ea typeface="+mn-ea"/>
                <a:cs typeface="+mn-ea"/>
                <a:sym typeface="+mn-lt"/>
              </a:rPr>
              <a:t>昇腾计算机视觉课程包理论知识点</a:t>
            </a: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sz="1800" b="1" dirty="0">
                <a:solidFill>
                  <a:srgbClr val="3C3C3C"/>
                </a:solidFill>
                <a:cs typeface="+mn-ea"/>
                <a:sym typeface="+mn-lt"/>
              </a:rPr>
              <a:t>计算机视觉</a:t>
            </a:r>
            <a:r>
              <a:rPr lang="en-US" altLang="zh-CN" sz="1800" b="1" dirty="0">
                <a:solidFill>
                  <a:srgbClr val="3C3C3C"/>
                </a:solidFill>
                <a:cs typeface="+mn-ea"/>
                <a:sym typeface="+mn-lt"/>
              </a:rPr>
              <a:t>--</a:t>
            </a:r>
            <a:r>
              <a:rPr lang="zh-CN" altLang="en-US" sz="1800" b="1" dirty="0">
                <a:solidFill>
                  <a:srgbClr val="3C3C3C"/>
                </a:solidFill>
                <a:cs typeface="+mn-ea"/>
                <a:sym typeface="+mn-lt"/>
              </a:rPr>
              <a:t>理论</a:t>
            </a:r>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10" y="363078"/>
            <a:ext cx="11156731" cy="277001"/>
          </a:xfrm>
        </p:spPr>
        <p:txBody>
          <a:bodyPr>
            <a:normAutofit fontScale="90000"/>
          </a:bodyPr>
          <a:lstStyle/>
          <a:p>
            <a:r>
              <a:rPr lang="zh-CN" altLang="en-US" sz="2900" b="1" dirty="0">
                <a:solidFill>
                  <a:srgbClr val="C00000"/>
                </a:solidFill>
                <a:latin typeface="+mn-lt"/>
                <a:ea typeface="+mn-ea"/>
                <a:cs typeface="+mn-ea"/>
                <a:sym typeface="+mn-lt"/>
              </a:rPr>
              <a:t>昇腾计算机视觉课程包实验知识点</a:t>
            </a:r>
            <a:r>
              <a:rPr lang="en-US" altLang="zh-CN" sz="2000" b="1" dirty="0">
                <a:solidFill>
                  <a:srgbClr val="C00000"/>
                </a:solidFill>
                <a:latin typeface="+mn-lt"/>
                <a:ea typeface="+mn-ea"/>
                <a:cs typeface="+mn-ea"/>
                <a:sym typeface="+mn-lt"/>
              </a:rPr>
              <a:t/>
            </a:r>
            <a:br>
              <a:rPr lang="en-US" altLang="zh-CN" sz="2000" b="1" dirty="0">
                <a:solidFill>
                  <a:srgbClr val="C00000"/>
                </a:solidFill>
                <a:latin typeface="+mn-lt"/>
                <a:ea typeface="+mn-ea"/>
                <a:cs typeface="+mn-ea"/>
                <a:sym typeface="+mn-lt"/>
              </a:rPr>
            </a:br>
            <a:endParaRPr lang="zh-CN" altLang="en-US" sz="2000" dirty="0">
              <a:latin typeface="+mn-lt"/>
              <a:ea typeface="+mn-ea"/>
              <a:cs typeface="+mn-ea"/>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4127724034"/>
              </p:ext>
            </p:extLst>
          </p:nvPr>
        </p:nvGraphicFramePr>
        <p:xfrm>
          <a:off x="393193" y="1026668"/>
          <a:ext cx="11071447" cy="4564435"/>
        </p:xfrm>
        <a:graphic>
          <a:graphicData uri="http://schemas.openxmlformats.org/drawingml/2006/table">
            <a:tbl>
              <a:tblPr>
                <a:tableStyleId>{72833802-FEF1-4C79-8D5D-14CF1EAF98D9}</a:tableStyleId>
              </a:tblPr>
              <a:tblGrid>
                <a:gridCol w="1915028"/>
                <a:gridCol w="3837458"/>
                <a:gridCol w="4343964"/>
                <a:gridCol w="974997"/>
              </a:tblGrid>
              <a:tr h="462617">
                <a:tc>
                  <a:txBody>
                    <a:bodyPr/>
                    <a:lstStyle/>
                    <a:p>
                      <a:pPr marL="0" algn="l" defTabSz="914400" rtl="0" eaLnBrk="1" fontAlgn="ctr" latinLnBrk="0" hangingPunct="1">
                        <a:lnSpc>
                          <a:spcPts val="1900"/>
                        </a:lnSpc>
                      </a:pPr>
                      <a:r>
                        <a:rPr lang="zh-CN" altLang="en-US" sz="1400" b="1" kern="1200" baseline="0" dirty="0">
                          <a:solidFill>
                            <a:schemeClr val="tx1"/>
                          </a:solidFill>
                          <a:latin typeface="+mn-lt"/>
                          <a:ea typeface="+mn-ea"/>
                          <a:cs typeface="+mn-ea"/>
                          <a:sym typeface="+mn-lt"/>
                        </a:rPr>
                        <a:t>章节</a:t>
                      </a:r>
                    </a:p>
                  </a:txBody>
                  <a:tcPr marL="71972" marR="71972" marT="5197"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marL="0" algn="l" defTabSz="914400" rtl="0" eaLnBrk="1" fontAlgn="ctr" latinLnBrk="0" hangingPunct="1">
                        <a:lnSpc>
                          <a:spcPts val="1900"/>
                        </a:lnSpc>
                      </a:pPr>
                      <a:r>
                        <a:rPr lang="zh-CN" altLang="en-US" sz="1400" b="1" kern="1200" baseline="0" dirty="0">
                          <a:solidFill>
                            <a:schemeClr val="tx1"/>
                          </a:solidFill>
                          <a:latin typeface="+mn-lt"/>
                          <a:ea typeface="+mn-ea"/>
                          <a:cs typeface="+mn-ea"/>
                          <a:sym typeface="+mn-lt"/>
                        </a:rPr>
                        <a:t>知识点</a:t>
                      </a:r>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marL="0" algn="l" defTabSz="914400" rtl="0" eaLnBrk="1" fontAlgn="ctr" latinLnBrk="0" hangingPunct="1">
                        <a:lnSpc>
                          <a:spcPts val="1900"/>
                        </a:lnSpc>
                      </a:pPr>
                      <a:r>
                        <a:rPr lang="zh-CN" altLang="en-US" sz="1400" b="1" kern="1200" baseline="0" dirty="0" smtClean="0">
                          <a:solidFill>
                            <a:schemeClr val="tx1"/>
                          </a:solidFill>
                          <a:latin typeface="+mn-lt"/>
                          <a:ea typeface="+mn-ea"/>
                          <a:cs typeface="+mn-ea"/>
                          <a:sym typeface="+mn-lt"/>
                        </a:rPr>
                        <a:t>建议融入</a:t>
                      </a:r>
                      <a:r>
                        <a:rPr lang="zh-CN" altLang="en-US" sz="1400" b="1" kern="1200" baseline="0" dirty="0">
                          <a:solidFill>
                            <a:schemeClr val="tx1"/>
                          </a:solidFill>
                          <a:latin typeface="+mn-lt"/>
                          <a:ea typeface="+mn-ea"/>
                          <a:cs typeface="+mn-ea"/>
                          <a:sym typeface="+mn-lt"/>
                        </a:rPr>
                        <a:t>方式</a:t>
                      </a:r>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marL="0" algn="ctr" defTabSz="914400" rtl="0" eaLnBrk="1" fontAlgn="ctr" latinLnBrk="0" hangingPunct="1"/>
                      <a:r>
                        <a:rPr lang="zh-CN" altLang="en-US" sz="1400" b="1" kern="1200" baseline="0" dirty="0">
                          <a:solidFill>
                            <a:schemeClr val="tx1"/>
                          </a:solidFill>
                          <a:latin typeface="+mn-lt"/>
                          <a:ea typeface="+mn-ea"/>
                          <a:cs typeface="+mn-ea"/>
                          <a:sym typeface="+mn-lt"/>
                        </a:rPr>
                        <a:t>学时</a:t>
                      </a:r>
                    </a:p>
                  </a:txBody>
                  <a:tcPr marL="71972" marR="71972" marT="5197"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503182">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mn-lt"/>
                          <a:ea typeface="+mn-ea"/>
                          <a:cs typeface="+mn-ea"/>
                          <a:sym typeface="+mn-lt"/>
                        </a:rPr>
                        <a:t>物体识别</a:t>
                      </a:r>
                    </a:p>
                  </a:txBody>
                  <a:tcPr marL="71972" marR="71972" marT="71972" marB="7197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mn-lt"/>
                          <a:ea typeface="+mn-ea"/>
                          <a:cs typeface="+mn-ea"/>
                          <a:sym typeface="+mn-lt"/>
                        </a:rPr>
                        <a:t>cifar10</a:t>
                      </a:r>
                      <a:r>
                        <a:rPr lang="zh-CN" altLang="en-US" sz="1200" u="none" strike="noStrike" kern="1200" baseline="0" dirty="0">
                          <a:solidFill>
                            <a:schemeClr val="tx1"/>
                          </a:solidFill>
                          <a:effectLst/>
                          <a:latin typeface="+mn-lt"/>
                          <a:ea typeface="+mn-ea"/>
                          <a:cs typeface="+mn-ea"/>
                          <a:sym typeface="+mn-lt"/>
                        </a:rPr>
                        <a:t>分类任务、基于</a:t>
                      </a:r>
                      <a:r>
                        <a:rPr lang="en-US" altLang="zh-CN" sz="1200" u="none" strike="noStrike" kern="1200" baseline="0" dirty="0">
                          <a:solidFill>
                            <a:schemeClr val="tx1"/>
                          </a:solidFill>
                          <a:effectLst/>
                          <a:latin typeface="+mn-lt"/>
                          <a:ea typeface="+mn-ea"/>
                          <a:cs typeface="+mn-ea"/>
                          <a:sym typeface="+mn-lt"/>
                        </a:rPr>
                        <a:t>ResNet-50</a:t>
                      </a:r>
                      <a:r>
                        <a:rPr lang="zh-CN" altLang="en-US" sz="1200" u="none" strike="noStrike" kern="1200" baseline="0" dirty="0">
                          <a:solidFill>
                            <a:schemeClr val="tx1"/>
                          </a:solidFill>
                          <a:effectLst/>
                          <a:latin typeface="+mn-lt"/>
                          <a:ea typeface="+mn-ea"/>
                          <a:cs typeface="+mn-ea"/>
                          <a:sym typeface="+mn-lt"/>
                        </a:rPr>
                        <a:t>的分类任务（预置算法、本地</a:t>
                      </a:r>
                      <a:r>
                        <a:rPr lang="en-US" altLang="zh-CN" sz="1200" u="none" strike="noStrike" kern="1200" baseline="0" dirty="0">
                          <a:solidFill>
                            <a:schemeClr val="tx1"/>
                          </a:solidFill>
                          <a:effectLst/>
                          <a:latin typeface="+mn-lt"/>
                          <a:ea typeface="+mn-ea"/>
                          <a:cs typeface="+mn-ea"/>
                          <a:sym typeface="+mn-lt"/>
                        </a:rPr>
                        <a:t>CPU</a:t>
                      </a:r>
                      <a:r>
                        <a:rPr lang="zh-CN" altLang="en-US" sz="1200" u="none" strike="noStrike" kern="1200" baseline="0" dirty="0">
                          <a:solidFill>
                            <a:schemeClr val="tx1"/>
                          </a:solidFill>
                          <a:effectLst/>
                          <a:latin typeface="+mn-lt"/>
                          <a:ea typeface="+mn-ea"/>
                          <a:cs typeface="+mn-ea"/>
                          <a:sym typeface="+mn-lt"/>
                        </a:rPr>
                        <a:t>）</a:t>
                      </a:r>
                      <a:endParaRPr lang="en-US" altLang="zh-CN" sz="1200" u="none" strike="noStrike" kern="1200" baseline="0" dirty="0">
                        <a:solidFill>
                          <a:schemeClr val="tx1"/>
                        </a:solidFill>
                        <a:effectLst/>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mn-lt"/>
                          <a:ea typeface="+mn-ea"/>
                          <a:cs typeface="+mn-ea"/>
                          <a:sym typeface="+mn-lt"/>
                        </a:rPr>
                        <a:t>1.</a:t>
                      </a:r>
                      <a:r>
                        <a:rPr lang="zh-CN" altLang="en-US" sz="1200" u="none" strike="noStrike" kern="1200" baseline="0" dirty="0">
                          <a:solidFill>
                            <a:schemeClr val="tx1"/>
                          </a:solidFill>
                          <a:effectLst/>
                          <a:latin typeface="+mn-lt"/>
                          <a:ea typeface="+mn-ea"/>
                          <a:cs typeface="+mn-ea"/>
                          <a:sym typeface="+mn-lt"/>
                        </a:rPr>
                        <a:t>在讲解到物体识别、图像分割、目标检测计算机视觉任务的时候，结合各个实验手册</a:t>
                      </a:r>
                      <a:r>
                        <a:rPr lang="en-US" altLang="zh-CN" sz="1200" u="none" strike="noStrike" kern="1200" baseline="0" dirty="0">
                          <a:solidFill>
                            <a:schemeClr val="tx1"/>
                          </a:solidFill>
                          <a:effectLst/>
                          <a:latin typeface="+mn-lt"/>
                          <a:ea typeface="+mn-ea"/>
                          <a:cs typeface="+mn-ea"/>
                          <a:sym typeface="+mn-lt"/>
                        </a:rPr>
                        <a:t>,</a:t>
                      </a:r>
                      <a:r>
                        <a:rPr lang="zh-CN" altLang="en-US" sz="1200" u="none" strike="noStrike" kern="1200" baseline="0" dirty="0">
                          <a:solidFill>
                            <a:schemeClr val="tx1"/>
                          </a:solidFill>
                          <a:effectLst/>
                          <a:latin typeface="+mn-lt"/>
                          <a:ea typeface="+mn-ea"/>
                          <a:cs typeface="+mn-ea"/>
                          <a:sym typeface="+mn-lt"/>
                        </a:rPr>
                        <a:t>使用</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实现各个模型</a:t>
                      </a:r>
                      <a:r>
                        <a:rPr lang="zh-CN" altLang="en-US" sz="1200" u="none" strike="noStrike" kern="1200" baseline="0" dirty="0" smtClean="0">
                          <a:solidFill>
                            <a:schemeClr val="tx1"/>
                          </a:solidFill>
                          <a:effectLst/>
                          <a:latin typeface="+mn-lt"/>
                          <a:ea typeface="+mn-ea"/>
                          <a:cs typeface="+mn-ea"/>
                          <a:sym typeface="+mn-lt"/>
                        </a:rPr>
                        <a:t>任务；介绍</a:t>
                      </a:r>
                      <a:r>
                        <a:rPr lang="zh-CN" altLang="en-US" sz="1200" u="none" strike="noStrike" kern="1200" baseline="0" dirty="0">
                          <a:solidFill>
                            <a:schemeClr val="tx1"/>
                          </a:solidFill>
                          <a:effectLst/>
                          <a:latin typeface="+mn-lt"/>
                          <a:ea typeface="+mn-ea"/>
                          <a:cs typeface="+mn-ea"/>
                          <a:sym typeface="+mn-lt"/>
                        </a:rPr>
                        <a:t>如何搭建深度学习网络模型实现各个</a:t>
                      </a:r>
                      <a:r>
                        <a:rPr lang="zh-CN" altLang="en-US" sz="1200" u="none" strike="noStrike" kern="1200" baseline="0" dirty="0" smtClean="0">
                          <a:solidFill>
                            <a:schemeClr val="tx1"/>
                          </a:solidFill>
                          <a:effectLst/>
                          <a:latin typeface="+mn-lt"/>
                          <a:ea typeface="+mn-ea"/>
                          <a:cs typeface="+mn-ea"/>
                          <a:sym typeface="+mn-lt"/>
                        </a:rPr>
                        <a:t>任务的</a:t>
                      </a:r>
                      <a:r>
                        <a:rPr lang="zh-CN" altLang="en-US" sz="1200" u="none" strike="noStrike" kern="1200" baseline="0" dirty="0">
                          <a:solidFill>
                            <a:schemeClr val="tx1"/>
                          </a:solidFill>
                          <a:effectLst/>
                          <a:latin typeface="+mn-lt"/>
                          <a:ea typeface="+mn-ea"/>
                          <a:cs typeface="+mn-ea"/>
                          <a:sym typeface="+mn-lt"/>
                        </a:rPr>
                        <a:t>方式；</a:t>
                      </a:r>
                      <a:endParaRPr lang="en-US" altLang="zh-CN" sz="1200" u="none" strike="noStrike" kern="1200" baseline="0" dirty="0">
                        <a:solidFill>
                          <a:schemeClr val="tx1"/>
                        </a:solidFill>
                        <a:effectLst/>
                        <a:latin typeface="+mn-lt"/>
                        <a:ea typeface="+mn-ea"/>
                        <a:cs typeface="+mn-ea"/>
                        <a:sym typeface="+mn-lt"/>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mn-lt"/>
                          <a:ea typeface="+mn-ea"/>
                          <a:cs typeface="+mn-ea"/>
                          <a:sym typeface="+mn-lt"/>
                        </a:rPr>
                        <a:t>2.</a:t>
                      </a:r>
                      <a:r>
                        <a:rPr lang="zh-CN" altLang="en-US" sz="1200" u="none" strike="noStrike" kern="1200" baseline="0" dirty="0">
                          <a:solidFill>
                            <a:schemeClr val="tx1"/>
                          </a:solidFill>
                          <a:effectLst/>
                          <a:latin typeface="+mn-lt"/>
                          <a:ea typeface="+mn-ea"/>
                          <a:cs typeface="+mn-ea"/>
                          <a:sym typeface="+mn-lt"/>
                        </a:rPr>
                        <a:t>介绍</a:t>
                      </a:r>
                      <a:r>
                        <a:rPr lang="en-US" altLang="zh-CN" sz="1200" u="none" strike="noStrike" kern="1200" baseline="0" dirty="0">
                          <a:solidFill>
                            <a:schemeClr val="tx1"/>
                          </a:solidFill>
                          <a:effectLst/>
                          <a:latin typeface="+mn-lt"/>
                          <a:ea typeface="+mn-ea"/>
                          <a:cs typeface="+mn-ea"/>
                          <a:sym typeface="+mn-lt"/>
                        </a:rPr>
                        <a:t>Resnet50</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err="1">
                          <a:solidFill>
                            <a:schemeClr val="tx1"/>
                          </a:solidFill>
                          <a:effectLst/>
                          <a:latin typeface="+mn-lt"/>
                          <a:ea typeface="+mn-ea"/>
                          <a:cs typeface="+mn-ea"/>
                          <a:sym typeface="+mn-lt"/>
                        </a:rPr>
                        <a:t>UNet</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a:solidFill>
                            <a:schemeClr val="tx1"/>
                          </a:solidFill>
                          <a:effectLst/>
                          <a:latin typeface="+mn-lt"/>
                          <a:ea typeface="+mn-ea"/>
                          <a:cs typeface="+mn-ea"/>
                          <a:sym typeface="+mn-lt"/>
                        </a:rPr>
                        <a:t>DeepLabv3</a:t>
                      </a:r>
                      <a:r>
                        <a:rPr lang="zh-CN" altLang="en-US" sz="1200" u="none" strike="noStrike" kern="1200" baseline="0" dirty="0">
                          <a:solidFill>
                            <a:schemeClr val="tx1"/>
                          </a:solidFill>
                          <a:effectLst/>
                          <a:latin typeface="+mn-lt"/>
                          <a:ea typeface="+mn-ea"/>
                          <a:cs typeface="+mn-ea"/>
                          <a:sym typeface="+mn-lt"/>
                        </a:rPr>
                        <a:t>等网络模型的结构特点和搭建方式，介绍如何在华为云</a:t>
                      </a:r>
                      <a:r>
                        <a:rPr lang="en-US" altLang="zh-CN" sz="1200" u="none" strike="noStrike" kern="1200" baseline="0" dirty="0" err="1">
                          <a:solidFill>
                            <a:schemeClr val="tx1"/>
                          </a:solidFill>
                          <a:effectLst/>
                          <a:latin typeface="+mn-lt"/>
                          <a:ea typeface="+mn-ea"/>
                          <a:cs typeface="+mn-ea"/>
                          <a:sym typeface="+mn-lt"/>
                        </a:rPr>
                        <a:t>ModelArts</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err="1">
                          <a:solidFill>
                            <a:schemeClr val="tx1"/>
                          </a:solidFill>
                          <a:effectLst/>
                          <a:latin typeface="+mn-lt"/>
                          <a:ea typeface="+mn-ea"/>
                          <a:cs typeface="+mn-ea"/>
                          <a:sym typeface="+mn-lt"/>
                        </a:rPr>
                        <a:t>MindStudo</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等辅助环境完成基于</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smtClean="0">
                          <a:solidFill>
                            <a:schemeClr val="tx1"/>
                          </a:solidFill>
                          <a:effectLst/>
                          <a:latin typeface="+mn-lt"/>
                          <a:ea typeface="+mn-ea"/>
                          <a:cs typeface="+mn-ea"/>
                          <a:sym typeface="+mn-lt"/>
                        </a:rPr>
                        <a:t>开发全流程</a:t>
                      </a:r>
                      <a:r>
                        <a:rPr lang="zh-CN" altLang="en-US" sz="1200" u="none" strike="noStrike" kern="1200" baseline="0" dirty="0">
                          <a:solidFill>
                            <a:schemeClr val="tx1"/>
                          </a:solidFill>
                          <a:effectLst/>
                          <a:latin typeface="+mn-lt"/>
                          <a:ea typeface="+mn-ea"/>
                          <a:cs typeface="+mn-ea"/>
                          <a:sym typeface="+mn-lt"/>
                        </a:rPr>
                        <a:t>；</a:t>
                      </a:r>
                      <a:endParaRPr lang="en-US" altLang="zh-CN" sz="1200" u="none" strike="noStrike" kern="1200" baseline="0" dirty="0">
                        <a:solidFill>
                          <a:schemeClr val="tx1"/>
                        </a:solidFill>
                        <a:effectLst/>
                        <a:latin typeface="+mn-lt"/>
                        <a:ea typeface="+mn-ea"/>
                        <a:cs typeface="+mn-ea"/>
                        <a:sym typeface="+mn-lt"/>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mn-lt"/>
                          <a:ea typeface="+mn-ea"/>
                          <a:cs typeface="+mn-ea"/>
                          <a:sym typeface="+mn-lt"/>
                        </a:rPr>
                        <a:t>3. </a:t>
                      </a:r>
                      <a:r>
                        <a:rPr lang="zh-CN" altLang="en-US" sz="1200" u="none" strike="noStrike" kern="1200" baseline="0" dirty="0">
                          <a:solidFill>
                            <a:schemeClr val="tx1"/>
                          </a:solidFill>
                          <a:effectLst/>
                          <a:latin typeface="+mn-lt"/>
                          <a:ea typeface="+mn-ea"/>
                          <a:cs typeface="+mn-ea"/>
                          <a:sym typeface="+mn-lt"/>
                        </a:rPr>
                        <a:t>在讲项目部署时，可以采用图像生成、基于昇腾的深度学习实践任务时，体验在</a:t>
                      </a:r>
                      <a:r>
                        <a:rPr lang="en-US" altLang="zh-CN" sz="1200" u="none" strike="noStrike" kern="1200" baseline="0" dirty="0">
                          <a:solidFill>
                            <a:schemeClr val="tx1"/>
                          </a:solidFill>
                          <a:effectLst/>
                          <a:latin typeface="+mn-lt"/>
                          <a:ea typeface="+mn-ea"/>
                          <a:cs typeface="+mn-ea"/>
                          <a:sym typeface="+mn-lt"/>
                        </a:rPr>
                        <a:t>Atlas200DK</a:t>
                      </a:r>
                      <a:r>
                        <a:rPr lang="zh-CN" altLang="en-US" sz="1200" u="none" strike="noStrike" kern="1200" baseline="0" dirty="0">
                          <a:solidFill>
                            <a:schemeClr val="tx1"/>
                          </a:solidFill>
                          <a:effectLst/>
                          <a:latin typeface="+mn-lt"/>
                          <a:ea typeface="+mn-ea"/>
                          <a:cs typeface="+mn-ea"/>
                          <a:sym typeface="+mn-lt"/>
                        </a:rPr>
                        <a:t>上完成模型部署实验。</a:t>
                      </a:r>
                      <a:endParaRPr lang="en-US" altLang="zh-CN" sz="1200" u="none" strike="noStrike" kern="1200" baseline="0" dirty="0">
                        <a:solidFill>
                          <a:schemeClr val="tx1"/>
                        </a:solidFill>
                        <a:effectLst/>
                        <a:latin typeface="+mn-lt"/>
                        <a:ea typeface="+mn-ea"/>
                        <a:cs typeface="+mn-ea"/>
                        <a:sym typeface="+mn-lt"/>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mn-lt"/>
                          <a:ea typeface="+mn-ea"/>
                          <a:cs typeface="+mn-ea"/>
                          <a:sym typeface="+mn-lt"/>
                        </a:rPr>
                        <a:t>4. </a:t>
                      </a:r>
                      <a:r>
                        <a:rPr lang="zh-CN" altLang="en-US" sz="1200" u="none" strike="noStrike" kern="1200" baseline="0" dirty="0">
                          <a:solidFill>
                            <a:schemeClr val="tx1"/>
                          </a:solidFill>
                          <a:effectLst/>
                          <a:latin typeface="+mn-lt"/>
                          <a:ea typeface="+mn-ea"/>
                          <a:cs typeface="+mn-ea"/>
                          <a:sym typeface="+mn-lt"/>
                        </a:rPr>
                        <a:t>基于提供的基础实验手册知道，针对实际教学场景进行进阶式优化，比如修改参数、更换数据集或模型结构来对比模型训练结果。</a:t>
                      </a:r>
                      <a:endParaRPr lang="en-US" altLang="zh-CN" sz="1200" u="none" strike="noStrike" kern="1200" baseline="0" dirty="0">
                        <a:solidFill>
                          <a:schemeClr val="tx1"/>
                        </a:solidFill>
                        <a:effectLst/>
                        <a:latin typeface="+mn-lt"/>
                        <a:ea typeface="+mn-ea"/>
                        <a:cs typeface="+mn-ea"/>
                        <a:sym typeface="+mn-lt"/>
                      </a:endParaRPr>
                    </a:p>
                    <a:p>
                      <a:pPr marL="0" algn="l" defTabSz="914400" rtl="0" eaLnBrk="1" latinLnBrk="0" hangingPunct="1">
                        <a:lnSpc>
                          <a:spcPts val="1900"/>
                        </a:lnSpc>
                      </a:pPr>
                      <a:endParaRPr lang="zh-CN" altLang="en-US" sz="1200" u="none" strike="noStrike" kern="1200" baseline="0" dirty="0">
                        <a:solidFill>
                          <a:schemeClr val="tx1"/>
                        </a:solidFill>
                        <a:effectLst/>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ctr" defTabSz="914400" rtl="0" eaLnBrk="1" fontAlgn="ctr" latinLnBrk="0" hangingPunct="1"/>
                      <a:r>
                        <a:rPr lang="en-US" altLang="zh-CN" sz="1100" b="0" kern="1200" baseline="0" dirty="0">
                          <a:solidFill>
                            <a:schemeClr val="tx1"/>
                          </a:solidFill>
                          <a:latin typeface="+mn-lt"/>
                          <a:ea typeface="+mn-ea"/>
                          <a:cs typeface="+mn-ea"/>
                          <a:sym typeface="+mn-lt"/>
                        </a:rPr>
                        <a:t>12</a:t>
                      </a:r>
                      <a:endParaRPr lang="zh-CN" altLang="en-US" sz="1100" b="0" kern="1200" baseline="0" dirty="0">
                        <a:solidFill>
                          <a:schemeClr val="tx1"/>
                        </a:solidFill>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09">
                <a:tc rowSpan="2">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图像分割</a:t>
                      </a:r>
                    </a:p>
                  </a:txBody>
                  <a:tcPr marL="71972" marR="71972" marT="71972" marB="7197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基于</a:t>
                      </a:r>
                      <a:r>
                        <a:rPr lang="en-US" altLang="zh-CN" sz="1200" u="none" strike="noStrike" kern="1200" baseline="0" dirty="0">
                          <a:solidFill>
                            <a:schemeClr val="tx1"/>
                          </a:solidFill>
                          <a:effectLst/>
                          <a:latin typeface="+mn-lt"/>
                          <a:ea typeface="+mn-ea"/>
                          <a:cs typeface="+mn-ea"/>
                          <a:sym typeface="+mn-lt"/>
                        </a:rPr>
                        <a:t>U-Net</a:t>
                      </a:r>
                      <a:r>
                        <a:rPr lang="zh-CN" altLang="en-US" sz="1200" u="none" strike="noStrike" kern="1200" baseline="0" dirty="0">
                          <a:solidFill>
                            <a:schemeClr val="tx1"/>
                          </a:solidFill>
                          <a:effectLst/>
                          <a:latin typeface="+mn-lt"/>
                          <a:ea typeface="+mn-ea"/>
                          <a:cs typeface="+mn-ea"/>
                          <a:sym typeface="+mn-lt"/>
                        </a:rPr>
                        <a:t>的医学图像分割、基于</a:t>
                      </a:r>
                      <a:r>
                        <a:rPr lang="en-US" altLang="zh-CN" sz="1200" u="none" strike="noStrike" kern="1200" baseline="0" dirty="0">
                          <a:solidFill>
                            <a:schemeClr val="tx1"/>
                          </a:solidFill>
                          <a:effectLst/>
                          <a:latin typeface="+mn-lt"/>
                          <a:ea typeface="+mn-ea"/>
                          <a:cs typeface="+mn-ea"/>
                          <a:sym typeface="+mn-lt"/>
                        </a:rPr>
                        <a:t>DeepLabv3</a:t>
                      </a:r>
                      <a:r>
                        <a:rPr lang="zh-CN" altLang="en-US" sz="1200" u="none" strike="noStrike" kern="1200" baseline="0" dirty="0">
                          <a:solidFill>
                            <a:schemeClr val="tx1"/>
                          </a:solidFill>
                          <a:effectLst/>
                          <a:latin typeface="+mn-lt"/>
                          <a:ea typeface="+mn-ea"/>
                          <a:cs typeface="+mn-ea"/>
                          <a:sym typeface="+mn-lt"/>
                        </a:rPr>
                        <a:t>的语义分割（</a:t>
                      </a:r>
                      <a:r>
                        <a:rPr lang="en-US" altLang="zh-CN" sz="1200" u="none" strike="noStrike" kern="1200" baseline="0" dirty="0">
                          <a:solidFill>
                            <a:schemeClr val="tx1"/>
                          </a:solidFill>
                          <a:effectLst/>
                          <a:latin typeface="+mn-lt"/>
                          <a:ea typeface="+mn-ea"/>
                          <a:cs typeface="+mn-ea"/>
                          <a:sym typeface="+mn-lt"/>
                        </a:rPr>
                        <a:t>Ascend910+</a:t>
                      </a:r>
                      <a:r>
                        <a:rPr lang="zh-CN" altLang="en-US" sz="1200" u="none" strike="noStrike" kern="1200" baseline="0" dirty="0">
                          <a:solidFill>
                            <a:schemeClr val="tx1"/>
                          </a:solidFill>
                          <a:effectLst/>
                          <a:latin typeface="+mn-lt"/>
                          <a:ea typeface="+mn-ea"/>
                          <a:cs typeface="+mn-ea"/>
                          <a:sym typeface="+mn-lt"/>
                        </a:rPr>
                        <a:t>本地</a:t>
                      </a:r>
                      <a:r>
                        <a:rPr lang="en-US" altLang="zh-CN" sz="1200" u="none" strike="noStrike" kern="1200" baseline="0" dirty="0" err="1">
                          <a:solidFill>
                            <a:schemeClr val="tx1"/>
                          </a:solidFill>
                          <a:effectLst/>
                          <a:latin typeface="+mn-lt"/>
                          <a:ea typeface="+mn-ea"/>
                          <a:cs typeface="+mn-ea"/>
                          <a:sym typeface="+mn-lt"/>
                        </a:rPr>
                        <a:t>cpu</a:t>
                      </a:r>
                      <a:r>
                        <a:rPr lang="zh-CN" altLang="en-US" sz="1200" u="none" strike="noStrike" kern="1200" baseline="0" dirty="0">
                          <a:solidFill>
                            <a:schemeClr val="tx1"/>
                          </a:solidFill>
                          <a:effectLst/>
                          <a:latin typeface="+mn-lt"/>
                          <a:ea typeface="+mn-ea"/>
                          <a:cs typeface="+mn-ea"/>
                          <a:sym typeface="+mn-lt"/>
                        </a:rPr>
                        <a:t>）</a:t>
                      </a:r>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T w="12700" cap="flat" cmpd="sng" algn="ctr">
                      <a:solidFill>
                        <a:schemeClr val="tx1"/>
                      </a:solidFill>
                      <a:prstDash val="solid"/>
                      <a:round/>
                      <a:headEnd type="none" w="med" len="med"/>
                      <a:tailEnd type="none" w="med" len="med"/>
                    </a:lnT>
                  </a:tcPr>
                </a:tc>
              </a:tr>
              <a:tr h="515574">
                <a:tc vMerge="1">
                  <a:txBody>
                    <a:bodyPr/>
                    <a:lstStyle/>
                    <a:p>
                      <a:endParaRPr lang="zh-CN"/>
                    </a:p>
                  </a:txBody>
                  <a:tcPr/>
                </a:tc>
                <a:tc vMerge="1">
                  <a:txBody>
                    <a:bodyPr/>
                    <a:lstStyle/>
                    <a:p>
                      <a:endParaRPr lang="zh-CN"/>
                    </a:p>
                  </a:txBody>
                  <a:tcPr/>
                </a:tc>
                <a:tc vMerge="1">
                  <a:txBody>
                    <a:bodyPr/>
                    <a:lstStyle/>
                    <a:p>
                      <a:endParaRPr lang="zh-CN"/>
                    </a:p>
                  </a:txBody>
                  <a:tcPr/>
                </a:tc>
                <a:tc rowSpan="2">
                  <a:txBody>
                    <a:bodyPr/>
                    <a:lstStyle/>
                    <a:p>
                      <a:pPr marL="0" algn="ctr" defTabSz="914400" rtl="0" eaLnBrk="1" fontAlgn="ctr" latinLnBrk="0" hangingPunct="1"/>
                      <a:r>
                        <a:rPr lang="en-US" altLang="zh-CN" sz="1100" b="0" kern="1200" baseline="0" dirty="0">
                          <a:solidFill>
                            <a:schemeClr val="tx1"/>
                          </a:solidFill>
                          <a:latin typeface="+mn-lt"/>
                          <a:ea typeface="+mn-ea"/>
                          <a:cs typeface="+mn-ea"/>
                          <a:sym typeface="+mn-lt"/>
                        </a:rPr>
                        <a:t>15</a:t>
                      </a:r>
                      <a:endParaRPr lang="zh-CN" altLang="en-US" sz="1100" b="0" kern="1200" baseline="0" dirty="0">
                        <a:solidFill>
                          <a:schemeClr val="tx1"/>
                        </a:solidFill>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17">
                <a:tc rowSpan="2">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mn-lt"/>
                          <a:ea typeface="+mn-ea"/>
                          <a:cs typeface="+mn-ea"/>
                          <a:sym typeface="+mn-lt"/>
                        </a:rPr>
                        <a:t>图像生成</a:t>
                      </a:r>
                    </a:p>
                  </a:txBody>
                  <a:tcPr marL="71972" marR="71972" marT="6348"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CANN</a:t>
                      </a:r>
                      <a:r>
                        <a:rPr lang="zh-CN" altLang="en-US" sz="1200" u="none" strike="noStrike" kern="1200" baseline="0" dirty="0">
                          <a:solidFill>
                            <a:schemeClr val="tx1"/>
                          </a:solidFill>
                          <a:effectLst/>
                          <a:latin typeface="+mn-lt"/>
                          <a:ea typeface="+mn-ea"/>
                          <a:cs typeface="+mn-ea"/>
                          <a:sym typeface="+mn-lt"/>
                        </a:rPr>
                        <a:t>实践之卡通画生成</a:t>
                      </a:r>
                    </a:p>
                  </a:txBody>
                  <a:tcPr marL="71972" marR="71972" marT="51422" marB="514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5197"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94">
                <a:tc vMerge="1">
                  <a:txBody>
                    <a:bodyPr/>
                    <a:lstStyle/>
                    <a:p>
                      <a:endParaRPr lang="zh-CN"/>
                    </a:p>
                  </a:txBody>
                  <a:tcPr/>
                </a:tc>
                <a:tc vMerge="1">
                  <a:txBody>
                    <a:bodyPr/>
                    <a:lstStyle/>
                    <a:p>
                      <a:endParaRPr lang="zh-CN"/>
                    </a:p>
                  </a:txBody>
                  <a:tcPr/>
                </a:tc>
                <a:tc vMerge="1">
                  <a:txBody>
                    <a:bodyPr/>
                    <a:lstStyle/>
                    <a:p>
                      <a:endParaRPr lang="zh-CN"/>
                    </a:p>
                  </a:txBody>
                  <a:tcPr/>
                </a:tc>
                <a:tc rowSpan="2">
                  <a:txBody>
                    <a:bodyPr/>
                    <a:lstStyle/>
                    <a:p>
                      <a:pPr marL="0" algn="ctr" defTabSz="914400" rtl="0" eaLnBrk="1" fontAlgn="ctr" latinLnBrk="0" hangingPunct="1"/>
                      <a:r>
                        <a:rPr lang="en-US" altLang="zh-CN" sz="1100" b="0" kern="1200" baseline="0" dirty="0">
                          <a:solidFill>
                            <a:schemeClr val="tx1"/>
                          </a:solidFill>
                          <a:latin typeface="+mn-lt"/>
                          <a:ea typeface="+mn-ea"/>
                          <a:cs typeface="+mn-ea"/>
                          <a:sym typeface="+mn-lt"/>
                        </a:rPr>
                        <a:t>2</a:t>
                      </a:r>
                      <a:endParaRPr lang="zh-CN" altLang="en-US" sz="1100" b="0" kern="1200" baseline="0" dirty="0">
                        <a:solidFill>
                          <a:schemeClr val="tx1"/>
                        </a:solidFill>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798">
                <a:tc rowSpan="2">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目标检测</a:t>
                      </a:r>
                    </a:p>
                  </a:txBody>
                  <a:tcPr marL="71972" marR="71972" marT="6348"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使用</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开发目标检测应用（</a:t>
                      </a:r>
                      <a:r>
                        <a:rPr lang="en-US" altLang="zh-CN" sz="1200" u="none" strike="noStrike" kern="1200" baseline="0" dirty="0">
                          <a:solidFill>
                            <a:schemeClr val="tx1"/>
                          </a:solidFill>
                          <a:effectLst/>
                          <a:latin typeface="+mn-lt"/>
                          <a:ea typeface="+mn-ea"/>
                          <a:cs typeface="+mn-ea"/>
                          <a:sym typeface="+mn-lt"/>
                        </a:rPr>
                        <a:t>yolov3</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a:solidFill>
                            <a:schemeClr val="tx1"/>
                          </a:solidFill>
                          <a:effectLst/>
                          <a:latin typeface="+mn-lt"/>
                          <a:ea typeface="+mn-ea"/>
                          <a:cs typeface="+mn-ea"/>
                          <a:sym typeface="+mn-lt"/>
                        </a:rPr>
                        <a:t>yolov5</a:t>
                      </a:r>
                      <a:r>
                        <a:rPr lang="zh-CN" altLang="en-US" sz="1200" u="none" strike="noStrike" kern="1200" baseline="0" dirty="0">
                          <a:solidFill>
                            <a:schemeClr val="tx1"/>
                          </a:solidFill>
                          <a:effectLst/>
                          <a:latin typeface="+mn-lt"/>
                          <a:ea typeface="+mn-ea"/>
                          <a:cs typeface="+mn-ea"/>
                          <a:sym typeface="+mn-lt"/>
                        </a:rPr>
                        <a:t>）、使用</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开发视频目标检测应用、使用</a:t>
                      </a:r>
                      <a:r>
                        <a:rPr lang="en-US" altLang="zh-CN" sz="1200" u="none" strike="noStrike" kern="1200" baseline="0" dirty="0" err="1">
                          <a:solidFill>
                            <a:schemeClr val="tx1"/>
                          </a:solidFill>
                          <a:effectLst/>
                          <a:latin typeface="+mn-lt"/>
                          <a:ea typeface="+mn-ea"/>
                          <a:cs typeface="+mn-ea"/>
                          <a:sym typeface="+mn-lt"/>
                        </a:rPr>
                        <a:t>MindStudio</a:t>
                      </a:r>
                      <a:r>
                        <a:rPr lang="zh-CN" altLang="en-US" sz="1200" u="none" strike="noStrike" kern="1200" baseline="0" dirty="0">
                          <a:solidFill>
                            <a:schemeClr val="tx1"/>
                          </a:solidFill>
                          <a:effectLst/>
                          <a:latin typeface="+mn-lt"/>
                          <a:ea typeface="+mn-ea"/>
                          <a:cs typeface="+mn-ea"/>
                          <a:sym typeface="+mn-lt"/>
                        </a:rPr>
                        <a:t>的基于</a:t>
                      </a:r>
                      <a:r>
                        <a:rPr lang="en-US" altLang="zh-CN" sz="1200" u="none" strike="noStrike" kern="1200" baseline="0" dirty="0">
                          <a:solidFill>
                            <a:schemeClr val="tx1"/>
                          </a:solidFill>
                          <a:effectLst/>
                          <a:latin typeface="+mn-lt"/>
                          <a:ea typeface="+mn-ea"/>
                          <a:cs typeface="+mn-ea"/>
                          <a:sym typeface="+mn-lt"/>
                        </a:rPr>
                        <a:t>SSD</a:t>
                      </a:r>
                      <a:r>
                        <a:rPr lang="zh-CN" altLang="en-US" sz="1200" u="none" strike="noStrike" kern="1200" baseline="0" dirty="0">
                          <a:solidFill>
                            <a:schemeClr val="tx1"/>
                          </a:solidFill>
                          <a:effectLst/>
                          <a:latin typeface="+mn-lt"/>
                          <a:ea typeface="+mn-ea"/>
                          <a:cs typeface="+mn-ea"/>
                          <a:sym typeface="+mn-lt"/>
                        </a:rPr>
                        <a:t>的目标检测（本地</a:t>
                      </a:r>
                      <a:r>
                        <a:rPr lang="en-US" altLang="zh-CN" sz="1200" u="none" strike="noStrike" kern="1200" baseline="0" dirty="0">
                          <a:solidFill>
                            <a:schemeClr val="tx1"/>
                          </a:solidFill>
                          <a:effectLst/>
                          <a:latin typeface="+mn-lt"/>
                          <a:ea typeface="+mn-ea"/>
                          <a:cs typeface="+mn-ea"/>
                          <a:sym typeface="+mn-lt"/>
                        </a:rPr>
                        <a:t>CPU</a:t>
                      </a:r>
                      <a:r>
                        <a:rPr lang="zh-CN" altLang="en-US" sz="1200" u="none" strike="noStrike" kern="1200" baseline="0" dirty="0">
                          <a:solidFill>
                            <a:schemeClr val="tx1"/>
                          </a:solidFill>
                          <a:effectLst/>
                          <a:latin typeface="+mn-lt"/>
                          <a:ea typeface="+mn-ea"/>
                          <a:cs typeface="+mn-ea"/>
                          <a:sym typeface="+mn-lt"/>
                        </a:rPr>
                        <a:t>）</a:t>
                      </a:r>
                    </a:p>
                  </a:txBody>
                  <a:tcPr marL="71972" marR="71972" marT="51422" marB="514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T w="12700" cap="flat" cmpd="sng" algn="ctr">
                      <a:solidFill>
                        <a:schemeClr val="tx1"/>
                      </a:solidFill>
                      <a:prstDash val="solid"/>
                      <a:round/>
                      <a:headEnd type="none" w="med" len="med"/>
                      <a:tailEnd type="none" w="med" len="med"/>
                    </a:lnT>
                  </a:tcPr>
                </a:tc>
              </a:tr>
              <a:tr h="537033">
                <a:tc vMerge="1">
                  <a:txBody>
                    <a:bodyPr/>
                    <a:lstStyle/>
                    <a:p>
                      <a:endParaRPr lang="zh-CN"/>
                    </a:p>
                  </a:txBody>
                  <a:tcPr/>
                </a:tc>
                <a:tc vMerge="1">
                  <a:txBody>
                    <a:bodyPr/>
                    <a:lstStyle/>
                    <a:p>
                      <a:endParaRPr lang="zh-CN"/>
                    </a:p>
                  </a:txBody>
                  <a:tcPr/>
                </a:tc>
                <a:tc vMerge="1">
                  <a:txBody>
                    <a:bodyPr/>
                    <a:lstStyle/>
                    <a:p>
                      <a:endParaRPr lang="zh-CN"/>
                    </a:p>
                  </a:txBody>
                  <a:tcPr/>
                </a:tc>
                <a:tc rowSpan="2">
                  <a:txBody>
                    <a:bodyPr/>
                    <a:lstStyle/>
                    <a:p>
                      <a:pPr marL="0" algn="ctr" defTabSz="914400" rtl="0" eaLnBrk="1" fontAlgn="ctr" latinLnBrk="0" hangingPunct="1"/>
                      <a:r>
                        <a:rPr lang="en-US" altLang="zh-CN" sz="1100" b="0" kern="1200" baseline="0" dirty="0">
                          <a:solidFill>
                            <a:schemeClr val="tx1"/>
                          </a:solidFill>
                          <a:latin typeface="+mn-lt"/>
                          <a:ea typeface="+mn-ea"/>
                          <a:cs typeface="+mn-ea"/>
                          <a:sym typeface="+mn-lt"/>
                        </a:rPr>
                        <a:t>9</a:t>
                      </a:r>
                      <a:endParaRPr lang="zh-CN" altLang="en-US" sz="1100" b="0" kern="1200" baseline="0" dirty="0">
                        <a:solidFill>
                          <a:schemeClr val="tx1"/>
                        </a:solidFill>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658">
                <a:tc rowSpan="2">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基于昇腾的深度学习实践</a:t>
                      </a:r>
                    </a:p>
                  </a:txBody>
                  <a:tcPr marL="71972" marR="71972" marT="6348"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昇腾</a:t>
                      </a:r>
                      <a:r>
                        <a:rPr lang="en-US" altLang="zh-CN" sz="1200" u="none" strike="noStrike" kern="1200" baseline="0" dirty="0">
                          <a:solidFill>
                            <a:schemeClr val="tx1"/>
                          </a:solidFill>
                          <a:effectLst/>
                          <a:latin typeface="+mn-lt"/>
                          <a:ea typeface="+mn-ea"/>
                          <a:cs typeface="+mn-ea"/>
                          <a:sym typeface="+mn-lt"/>
                        </a:rPr>
                        <a:t> </a:t>
                      </a:r>
                      <a:r>
                        <a:rPr lang="en-US" altLang="zh-CN" sz="1200" u="none" strike="noStrike" kern="1200" baseline="0" dirty="0" err="1">
                          <a:solidFill>
                            <a:schemeClr val="tx1"/>
                          </a:solidFill>
                          <a:effectLst/>
                          <a:latin typeface="+mn-lt"/>
                          <a:ea typeface="+mn-ea"/>
                          <a:cs typeface="+mn-ea"/>
                          <a:sym typeface="+mn-lt"/>
                        </a:rPr>
                        <a:t>AscendCL</a:t>
                      </a:r>
                      <a:r>
                        <a:rPr lang="zh-CN" altLang="en-US" sz="1200" u="none" strike="noStrike" kern="1200" baseline="0" dirty="0">
                          <a:solidFill>
                            <a:schemeClr val="tx1"/>
                          </a:solidFill>
                          <a:effectLst/>
                          <a:latin typeface="+mn-lt"/>
                          <a:ea typeface="+mn-ea"/>
                          <a:cs typeface="+mn-ea"/>
                          <a:sym typeface="+mn-lt"/>
                        </a:rPr>
                        <a:t>应用开发快速入门（推理）基于</a:t>
                      </a:r>
                      <a:r>
                        <a:rPr lang="en-US" altLang="zh-CN" sz="1200" u="none" strike="noStrike" kern="1200" baseline="0" dirty="0">
                          <a:solidFill>
                            <a:schemeClr val="tx1"/>
                          </a:solidFill>
                          <a:effectLst/>
                          <a:latin typeface="+mn-lt"/>
                          <a:ea typeface="+mn-ea"/>
                          <a:cs typeface="+mn-ea"/>
                          <a:sym typeface="+mn-lt"/>
                        </a:rPr>
                        <a:t>MobileNetv2</a:t>
                      </a:r>
                      <a:r>
                        <a:rPr lang="zh-CN" altLang="en-US" sz="1200" u="none" strike="noStrike" kern="1200" baseline="0" dirty="0">
                          <a:solidFill>
                            <a:schemeClr val="tx1"/>
                          </a:solidFill>
                          <a:effectLst/>
                          <a:latin typeface="+mn-lt"/>
                          <a:ea typeface="+mn-ea"/>
                          <a:cs typeface="+mn-ea"/>
                          <a:sym typeface="+mn-lt"/>
                        </a:rPr>
                        <a:t>的垃圾分类（训练</a:t>
                      </a:r>
                      <a:r>
                        <a:rPr lang="en-US" altLang="zh-CN" sz="1200" u="none" strike="noStrike" kern="1200" baseline="0" dirty="0">
                          <a:solidFill>
                            <a:schemeClr val="tx1"/>
                          </a:solidFill>
                          <a:effectLst/>
                          <a:latin typeface="+mn-lt"/>
                          <a:ea typeface="+mn-ea"/>
                          <a:cs typeface="+mn-ea"/>
                          <a:sym typeface="+mn-lt"/>
                        </a:rPr>
                        <a:t>+</a:t>
                      </a:r>
                      <a:r>
                        <a:rPr lang="zh-CN" altLang="en-US" sz="1200" u="none" strike="noStrike" kern="1200" baseline="0" dirty="0">
                          <a:solidFill>
                            <a:schemeClr val="tx1"/>
                          </a:solidFill>
                          <a:effectLst/>
                          <a:latin typeface="+mn-lt"/>
                          <a:ea typeface="+mn-ea"/>
                          <a:cs typeface="+mn-ea"/>
                          <a:sym typeface="+mn-lt"/>
                        </a:rPr>
                        <a:t>推理）</a:t>
                      </a:r>
                    </a:p>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昇腾实践之目标检测等实验</a:t>
                      </a:r>
                    </a:p>
                  </a:txBody>
                  <a:tcPr marL="71972" marR="71972" marT="51422" marB="514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lnT w="12700" cap="flat" cmpd="sng" algn="ctr">
                      <a:solidFill>
                        <a:schemeClr val="tx1"/>
                      </a:solidFill>
                      <a:prstDash val="solid"/>
                      <a:round/>
                      <a:headEnd type="none" w="med" len="med"/>
                      <a:tailEnd type="none" w="med" len="med"/>
                    </a:lnT>
                  </a:tcPr>
                </a:tc>
              </a:tr>
              <a:tr h="795691">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914400" rtl="0" eaLnBrk="1" fontAlgn="ctr" latinLnBrk="0" hangingPunct="1"/>
                      <a:r>
                        <a:rPr lang="en-US" altLang="zh-CN" sz="1100" b="0" kern="1200" baseline="0" dirty="0">
                          <a:solidFill>
                            <a:schemeClr val="tx1"/>
                          </a:solidFill>
                          <a:latin typeface="+mn-lt"/>
                          <a:ea typeface="+mn-ea"/>
                          <a:cs typeface="+mn-ea"/>
                          <a:sym typeface="+mn-lt"/>
                        </a:rPr>
                        <a:t>5</a:t>
                      </a:r>
                      <a:endParaRPr lang="zh-CN" altLang="en-US" sz="1100" b="0" kern="1200" baseline="0" dirty="0">
                        <a:solidFill>
                          <a:schemeClr val="tx1"/>
                        </a:solidFill>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rot="10800000" flipV="1">
            <a:off x="393194" y="749667"/>
            <a:ext cx="5705186" cy="276999"/>
          </a:xfrm>
          <a:prstGeom prst="rect">
            <a:avLst/>
          </a:prstGeom>
          <a:noFill/>
        </p:spPr>
        <p:txBody>
          <a:bodyPr wrap="square" lIns="0" tIns="0" rIns="0" bIns="0" rtlCol="0">
            <a:spAutoFit/>
          </a:bodyPr>
          <a:lstStyle/>
          <a:p>
            <a:pPr algn="l"/>
            <a:r>
              <a:rPr kumimoji="1" lang="zh-CN" altLang="en-US" dirty="0">
                <a:solidFill>
                  <a:srgbClr val="000000"/>
                </a:solidFill>
                <a:cs typeface="+mn-ea"/>
                <a:sym typeface="+mn-lt"/>
              </a:rPr>
              <a:t>计算机视觉</a:t>
            </a:r>
            <a:r>
              <a:rPr kumimoji="1" lang="en-US" altLang="zh-CN" dirty="0">
                <a:solidFill>
                  <a:srgbClr val="000000"/>
                </a:solidFill>
                <a:cs typeface="+mn-ea"/>
                <a:sym typeface="+mn-lt"/>
              </a:rPr>
              <a:t>-</a:t>
            </a:r>
            <a:r>
              <a:rPr kumimoji="1" lang="zh-CN" altLang="en-US" dirty="0">
                <a:solidFill>
                  <a:srgbClr val="000000"/>
                </a:solidFill>
                <a:cs typeface="+mn-ea"/>
                <a:sym typeface="+mn-lt"/>
              </a:rPr>
              <a:t>实验</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latin typeface="+mn-lt"/>
                <a:ea typeface="+mn-ea"/>
                <a:cs typeface="+mn-ea"/>
                <a:sym typeface="+mn-lt"/>
              </a:rPr>
              <a:t>昇</a:t>
            </a:r>
            <a:r>
              <a:rPr lang="zh-CN" altLang="en-US" sz="2600" b="1" dirty="0" smtClean="0">
                <a:solidFill>
                  <a:srgbClr val="C00000"/>
                </a:solidFill>
                <a:latin typeface="+mn-lt"/>
                <a:ea typeface="+mn-ea"/>
                <a:cs typeface="+mn-ea"/>
                <a:sym typeface="+mn-lt"/>
              </a:rPr>
              <a:t>腾</a:t>
            </a:r>
            <a:r>
              <a:rPr lang="zh-CN" altLang="en-US" sz="2600" b="1" dirty="0">
                <a:solidFill>
                  <a:srgbClr val="C00000"/>
                </a:solidFill>
                <a:latin typeface="+mn-lt"/>
                <a:ea typeface="+mn-ea"/>
                <a:cs typeface="+mn-ea"/>
                <a:sym typeface="+mn-lt"/>
              </a:rPr>
              <a:t>人工智能程序设计</a:t>
            </a:r>
            <a:r>
              <a:rPr lang="zh-CN" altLang="en-US" sz="2600" b="1" dirty="0" smtClean="0">
                <a:solidFill>
                  <a:srgbClr val="C00000"/>
                </a:solidFill>
                <a:latin typeface="+mn-lt"/>
                <a:ea typeface="+mn-ea"/>
                <a:cs typeface="+mn-ea"/>
                <a:sym typeface="+mn-lt"/>
              </a:rPr>
              <a:t>课程</a:t>
            </a:r>
            <a:r>
              <a:rPr lang="zh-CN" altLang="en-US" sz="2600" b="1" dirty="0">
                <a:solidFill>
                  <a:srgbClr val="C00000"/>
                </a:solidFill>
                <a:latin typeface="+mn-lt"/>
                <a:ea typeface="+mn-ea"/>
                <a:cs typeface="+mn-ea"/>
                <a:sym typeface="+mn-lt"/>
              </a:rPr>
              <a:t>包</a:t>
            </a:r>
            <a:r>
              <a:rPr lang="zh-CN" altLang="en-US" sz="2600" b="1" dirty="0" smtClean="0">
                <a:solidFill>
                  <a:srgbClr val="C00000"/>
                </a:solidFill>
                <a:latin typeface="+mn-lt"/>
                <a:ea typeface="+mn-ea"/>
                <a:cs typeface="+mn-ea"/>
                <a:sym typeface="+mn-lt"/>
              </a:rPr>
              <a:t>介绍</a:t>
            </a:r>
            <a:endParaRPr lang="zh-CN" altLang="en-US" sz="2600" b="1" dirty="0">
              <a:solidFill>
                <a:srgbClr val="C00000"/>
              </a:solidFill>
              <a:latin typeface="+mn-lt"/>
              <a:ea typeface="+mn-ea"/>
              <a:cs typeface="+mn-ea"/>
              <a:sym typeface="+mn-lt"/>
            </a:endParaRPr>
          </a:p>
        </p:txBody>
      </p:sp>
      <p:sp>
        <p:nvSpPr>
          <p:cNvPr id="5" name="矩形 4"/>
          <p:cNvSpPr/>
          <p:nvPr/>
        </p:nvSpPr>
        <p:spPr>
          <a:xfrm>
            <a:off x="835431" y="1477193"/>
            <a:ext cx="9971212"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780"/>
              </a:spcBef>
              <a:spcAft>
                <a:spcPts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3C3C3C"/>
                </a:solidFill>
                <a:effectLst/>
                <a:uLnTx/>
                <a:uFillTx/>
                <a:cs typeface="+mn-ea"/>
                <a:sym typeface="+mn-lt"/>
              </a:rPr>
              <a:t>目标对象</a:t>
            </a:r>
            <a:r>
              <a:rPr kumimoji="0" lang="zh-CN" altLang="en-US" sz="1800" b="0" i="0" u="none" strike="noStrike" kern="1200" cap="none" spc="0" normalizeH="0" baseline="0" noProof="0" dirty="0">
                <a:ln>
                  <a:noFill/>
                </a:ln>
                <a:solidFill>
                  <a:srgbClr val="3C3C3C"/>
                </a:solidFill>
                <a:effectLst/>
                <a:uLnTx/>
                <a:uFillTx/>
                <a:cs typeface="+mn-ea"/>
                <a:sym typeface="+mn-lt"/>
              </a:rPr>
              <a:t>：本课程针对于本科院校</a:t>
            </a:r>
            <a:r>
              <a:rPr kumimoji="0" lang="zh-CN" altLang="en-US" sz="1800" b="0" i="0" u="none" strike="noStrike" kern="1200" cap="none" spc="0" normalizeH="0" baseline="0" noProof="0" dirty="0">
                <a:ln>
                  <a:noFill/>
                </a:ln>
                <a:solidFill>
                  <a:srgbClr val="1D1D1A"/>
                </a:solidFill>
                <a:effectLst/>
                <a:uLnTx/>
                <a:uFillTx/>
                <a:cs typeface="+mn-ea"/>
                <a:sym typeface="+mn-lt"/>
              </a:rPr>
              <a:t>人工智能专业，计算机科学与技术（人工智能方向）大一或大二的学生 </a:t>
            </a:r>
            <a:r>
              <a:rPr kumimoji="0" lang="zh-CN" altLang="en-US" sz="1800" b="0" i="0" u="none" strike="noStrike" kern="1200" cap="none" spc="0" normalizeH="0" baseline="0" noProof="0" dirty="0">
                <a:ln>
                  <a:noFill/>
                </a:ln>
                <a:solidFill>
                  <a:srgbClr val="3C3C3C"/>
                </a:solidFill>
                <a:effectLst/>
                <a:uLnTx/>
                <a:uFillTx/>
                <a:cs typeface="+mn-ea"/>
                <a:sym typeface="+mn-lt"/>
              </a:rPr>
              <a:t>。</a:t>
            </a:r>
          </a:p>
        </p:txBody>
      </p:sp>
      <p:sp>
        <p:nvSpPr>
          <p:cNvPr id="4" name="文本框 3"/>
          <p:cNvSpPr txBox="1"/>
          <p:nvPr/>
        </p:nvSpPr>
        <p:spPr>
          <a:xfrm>
            <a:off x="835431" y="814564"/>
            <a:ext cx="27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3C3C3C"/>
                </a:solidFill>
                <a:effectLst/>
                <a:uLnTx/>
                <a:uFillTx/>
                <a:cs typeface="+mn-ea"/>
                <a:sym typeface="+mn-lt"/>
              </a:rPr>
              <a:t>人工智能程序设计</a:t>
            </a:r>
          </a:p>
        </p:txBody>
      </p:sp>
      <p:grpSp>
        <p:nvGrpSpPr>
          <p:cNvPr id="3" name="组合 2"/>
          <p:cNvGrpSpPr/>
          <p:nvPr/>
        </p:nvGrpSpPr>
        <p:grpSpPr>
          <a:xfrm>
            <a:off x="1302722" y="2456337"/>
            <a:ext cx="9765171" cy="3500107"/>
            <a:chOff x="1302722" y="2449678"/>
            <a:chExt cx="9765171" cy="2969320"/>
          </a:xfrm>
        </p:grpSpPr>
        <p:grpSp>
          <p:nvGrpSpPr>
            <p:cNvPr id="9" name="组合 8"/>
            <p:cNvGrpSpPr/>
            <p:nvPr/>
          </p:nvGrpSpPr>
          <p:grpSpPr>
            <a:xfrm>
              <a:off x="1302722" y="2449678"/>
              <a:ext cx="8445054" cy="2969320"/>
              <a:chOff x="1302722" y="2451457"/>
              <a:chExt cx="9753436" cy="3111085"/>
            </a:xfrm>
          </p:grpSpPr>
          <p:sp>
            <p:nvSpPr>
              <p:cNvPr id="20" name="长方形"/>
              <p:cNvSpPr/>
              <p:nvPr/>
            </p:nvSpPr>
            <p:spPr>
              <a:xfrm>
                <a:off x="6046217" y="2451457"/>
                <a:ext cx="2160000"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rgbClr val="191919"/>
                    </a:solidFill>
                    <a:cs typeface="+mn-ea"/>
                    <a:sym typeface="+mn-lt"/>
                  </a:rPr>
                  <a:t>人工智能程序设计</a:t>
                </a:r>
                <a:r>
                  <a:rPr kumimoji="0" sz="1800" b="0" i="0" u="none" strike="noStrike" kern="1200" cap="none" spc="0" normalizeH="0" baseline="0" noProof="0" dirty="0" err="1">
                    <a:ln>
                      <a:noFill/>
                    </a:ln>
                    <a:solidFill>
                      <a:srgbClr val="191919"/>
                    </a:solidFill>
                    <a:effectLst/>
                    <a:uLnTx/>
                    <a:uFillTx/>
                    <a:cs typeface="+mn-ea"/>
                    <a:sym typeface="+mn-lt"/>
                  </a:rPr>
                  <a:t>课程包</a:t>
                </a:r>
                <a:endParaRPr kumimoji="0" sz="1800" b="0" i="0" u="none" strike="noStrike" kern="1200" cap="none" spc="0" normalizeH="0" baseline="0" noProof="0" dirty="0">
                  <a:ln>
                    <a:noFill/>
                  </a:ln>
                  <a:solidFill>
                    <a:srgbClr val="191919"/>
                  </a:solidFill>
                  <a:effectLst/>
                  <a:uLnTx/>
                  <a:uFillTx/>
                  <a:cs typeface="+mn-ea"/>
                  <a:sym typeface="+mn-lt"/>
                </a:endParaRPr>
              </a:p>
            </p:txBody>
          </p:sp>
          <p:sp>
            <p:nvSpPr>
              <p:cNvPr id="21" name="长方形"/>
              <p:cNvSpPr/>
              <p:nvPr/>
            </p:nvSpPr>
            <p:spPr>
              <a:xfrm>
                <a:off x="1304845" y="3437537"/>
                <a:ext cx="227118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191919"/>
                    </a:solidFill>
                    <a:effectLst/>
                    <a:uLnTx/>
                    <a:uFillTx/>
                    <a:cs typeface="+mn-ea"/>
                    <a:sym typeface="+mn-lt"/>
                  </a:rPr>
                  <a:t>课程方案</a:t>
                </a:r>
                <a:endParaRPr kumimoji="0" sz="1400" b="0" i="0" u="none" strike="noStrike" kern="1200" cap="none" spc="0" normalizeH="0" baseline="0" noProof="0" dirty="0">
                  <a:ln>
                    <a:noFill/>
                  </a:ln>
                  <a:solidFill>
                    <a:srgbClr val="191919"/>
                  </a:solidFill>
                  <a:effectLst/>
                  <a:uLnTx/>
                  <a:uFillTx/>
                  <a:cs typeface="+mn-ea"/>
                  <a:sym typeface="+mn-lt"/>
                </a:endParaRPr>
              </a:p>
            </p:txBody>
          </p:sp>
          <p:sp>
            <p:nvSpPr>
              <p:cNvPr id="22" name="长方形"/>
              <p:cNvSpPr/>
              <p:nvPr/>
            </p:nvSpPr>
            <p:spPr>
              <a:xfrm>
                <a:off x="4002215" y="3433172"/>
                <a:ext cx="189045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191919"/>
                    </a:solidFill>
                    <a:effectLst/>
                    <a:uLnTx/>
                    <a:uFillTx/>
                    <a:cs typeface="+mn-ea"/>
                    <a:sym typeface="+mn-lt"/>
                  </a:rPr>
                  <a:t>实验指导书</a:t>
                </a:r>
                <a:endParaRPr kumimoji="0" sz="1400" b="0" i="0" u="none" strike="noStrike" kern="1200" cap="none" spc="0" normalizeH="0" baseline="0" noProof="0" dirty="0">
                  <a:ln>
                    <a:noFill/>
                  </a:ln>
                  <a:solidFill>
                    <a:srgbClr val="191919"/>
                  </a:solidFill>
                  <a:effectLst/>
                  <a:uLnTx/>
                  <a:uFillTx/>
                  <a:cs typeface="+mn-ea"/>
                  <a:sym typeface="+mn-lt"/>
                </a:endParaRPr>
              </a:p>
            </p:txBody>
          </p:sp>
          <p:sp>
            <p:nvSpPr>
              <p:cNvPr id="23" name="长方形"/>
              <p:cNvSpPr/>
              <p:nvPr/>
            </p:nvSpPr>
            <p:spPr>
              <a:xfrm>
                <a:off x="6315760"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191919"/>
                    </a:solidFill>
                    <a:effectLst/>
                    <a:uLnTx/>
                    <a:uFillTx/>
                    <a:cs typeface="+mn-ea"/>
                    <a:sym typeface="+mn-lt"/>
                  </a:rPr>
                  <a:t>实验环境搭建指南</a:t>
                </a:r>
                <a:endParaRPr kumimoji="0" lang="en-US" altLang="zh-CN" sz="1400" b="0" i="0" u="none" strike="noStrike" kern="1200" cap="none" spc="0" normalizeH="0" baseline="0" noProof="0" dirty="0">
                  <a:ln>
                    <a:noFill/>
                  </a:ln>
                  <a:solidFill>
                    <a:srgbClr val="191919"/>
                  </a:solidFill>
                  <a:effectLst/>
                  <a:uLnTx/>
                  <a:uFillTx/>
                  <a:cs typeface="+mn-ea"/>
                  <a:sym typeface="+mn-lt"/>
                </a:endParaRPr>
              </a:p>
            </p:txBody>
          </p:sp>
          <p:sp>
            <p:nvSpPr>
              <p:cNvPr id="24" name="长方形"/>
              <p:cNvSpPr/>
              <p:nvPr/>
            </p:nvSpPr>
            <p:spPr>
              <a:xfrm>
                <a:off x="8630854"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191919"/>
                    </a:solidFill>
                    <a:effectLst/>
                    <a:uLnTx/>
                    <a:uFillTx/>
                    <a:cs typeface="+mn-ea"/>
                    <a:sym typeface="+mn-lt"/>
                  </a:rPr>
                  <a:t>实验开发平台介绍</a:t>
                </a:r>
                <a:endParaRPr kumimoji="0" sz="1400" b="0" i="0" u="none" strike="noStrike" kern="1200" cap="none" spc="0" normalizeH="0" baseline="0" noProof="0" dirty="0">
                  <a:ln>
                    <a:noFill/>
                  </a:ln>
                  <a:solidFill>
                    <a:srgbClr val="191919"/>
                  </a:solidFill>
                  <a:effectLst/>
                  <a:uLnTx/>
                  <a:uFillTx/>
                  <a:cs typeface="+mn-ea"/>
                  <a:sym typeface="+mn-lt"/>
                </a:endParaRPr>
              </a:p>
            </p:txBody>
          </p:sp>
          <p:sp>
            <p:nvSpPr>
              <p:cNvPr id="7" name="矩形 6"/>
              <p:cNvSpPr/>
              <p:nvPr/>
            </p:nvSpPr>
            <p:spPr>
              <a:xfrm>
                <a:off x="1302722" y="3968094"/>
                <a:ext cx="2273309" cy="306511"/>
              </a:xfrm>
              <a:prstGeom prst="rect">
                <a:avLst/>
              </a:prstGeom>
            </p:spPr>
            <p:txBody>
              <a:bodyPr wrap="square">
                <a:spAutoFit/>
              </a:bodyPr>
              <a:lstStyle/>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zh-CN" altLang="en-US" sz="1200" b="0" i="0" u="none" strike="noStrike" kern="1200" cap="none" spc="0" normalizeH="0" baseline="0" noProof="0" dirty="0">
                    <a:ln>
                      <a:noFill/>
                    </a:ln>
                    <a:solidFill>
                      <a:srgbClr val="3C3C3C"/>
                    </a:solidFill>
                    <a:effectLst/>
                    <a:uLnTx/>
                    <a:uFillTx/>
                    <a:cs typeface="+mn-ea"/>
                    <a:sym typeface="+mn-lt"/>
                  </a:rPr>
                  <a:t>课程包整体的说明</a:t>
                </a:r>
                <a:endParaRPr kumimoji="0" lang="en-US" altLang="zh-CN" sz="1200" b="0" i="0" u="none" strike="noStrike" kern="1200" cap="none" spc="0" normalizeH="0" baseline="0" noProof="0" dirty="0">
                  <a:ln>
                    <a:noFill/>
                  </a:ln>
                  <a:solidFill>
                    <a:srgbClr val="3C3C3C"/>
                  </a:solidFill>
                  <a:effectLst/>
                  <a:uLnTx/>
                  <a:uFillTx/>
                  <a:cs typeface="+mn-ea"/>
                  <a:sym typeface="+mn-lt"/>
                </a:endParaRPr>
              </a:p>
            </p:txBody>
          </p:sp>
          <p:sp>
            <p:nvSpPr>
              <p:cNvPr id="8" name="矩形 7"/>
              <p:cNvSpPr/>
              <p:nvPr/>
            </p:nvSpPr>
            <p:spPr>
              <a:xfrm>
                <a:off x="4000668" y="3968094"/>
                <a:ext cx="1892004" cy="583613"/>
              </a:xfrm>
              <a:prstGeom prst="rect">
                <a:avLst/>
              </a:prstGeom>
            </p:spPr>
            <p:txBody>
              <a:bodyPr wrap="square">
                <a:spAutoFit/>
              </a:bodyPr>
              <a:lstStyle/>
              <a:p>
                <a:pPr marL="285750" marR="0" lvl="0" indent="-285750" algn="l" defTabSz="914400" rtl="0" eaLnBrk="1" fontAlgn="auto" latinLnBrk="0" hangingPunct="1">
                  <a:lnSpc>
                    <a:spcPts val="2200"/>
                  </a:lnSpc>
                  <a:spcBef>
                    <a:spcPts val="0"/>
                  </a:spcBef>
                  <a:spcAft>
                    <a:spcPts val="0"/>
                  </a:spcAft>
                  <a:buClrTx/>
                  <a:buSzTx/>
                  <a:buFontTx/>
                  <a:buChar char="-"/>
                  <a:defRPr/>
                </a:pPr>
                <a:r>
                  <a:rPr lang="en-US" altLang="zh-CN" sz="1200" b="1" dirty="0">
                    <a:solidFill>
                      <a:srgbClr val="3C3C3C"/>
                    </a:solidFill>
                    <a:cs typeface="+mn-ea"/>
                    <a:sym typeface="+mn-lt"/>
                  </a:rPr>
                  <a:t>8</a:t>
                </a:r>
                <a:r>
                  <a:rPr kumimoji="0" lang="zh-CN" altLang="en-US" sz="1200" b="1" i="0" u="none" strike="noStrike" kern="1200" cap="none" spc="0" normalizeH="0" baseline="0" noProof="0" dirty="0">
                    <a:ln>
                      <a:noFill/>
                    </a:ln>
                    <a:solidFill>
                      <a:srgbClr val="3C3C3C"/>
                    </a:solidFill>
                    <a:effectLst/>
                    <a:uLnTx/>
                    <a:uFillTx/>
                    <a:cs typeface="+mn-ea"/>
                    <a:sym typeface="+mn-lt"/>
                  </a:rPr>
                  <a:t>个配套</a:t>
                </a:r>
                <a:r>
                  <a:rPr kumimoji="0" lang="zh-CN" altLang="en-US" sz="1200" b="1" i="0" u="none" strike="noStrike" kern="1200" cap="none" spc="0" normalizeH="0" baseline="0" noProof="0" dirty="0" smtClean="0">
                    <a:ln>
                      <a:noFill/>
                    </a:ln>
                    <a:solidFill>
                      <a:srgbClr val="3C3C3C"/>
                    </a:solidFill>
                    <a:effectLst/>
                    <a:uLnTx/>
                    <a:uFillTx/>
                    <a:cs typeface="+mn-ea"/>
                    <a:sym typeface="+mn-lt"/>
                  </a:rPr>
                  <a:t>实验</a:t>
                </a:r>
                <a:endParaRPr kumimoji="0" lang="en-US" altLang="zh-CN" sz="1200" b="1" i="0" u="none" strike="noStrike" kern="1200" cap="none" spc="0" normalizeH="0" baseline="0" noProof="0" dirty="0" smtClean="0">
                  <a:ln>
                    <a:noFill/>
                  </a:ln>
                  <a:solidFill>
                    <a:srgbClr val="3C3C3C"/>
                  </a:solidFill>
                  <a:effectLst/>
                  <a:uLnTx/>
                  <a:uFillTx/>
                  <a:cs typeface="+mn-ea"/>
                  <a:sym typeface="+mn-lt"/>
                </a:endParaRPr>
              </a:p>
              <a:p>
                <a:pPr marL="285750" marR="0" lvl="0" indent="-285750" algn="l" defTabSz="914400" rtl="0" eaLnBrk="1" fontAlgn="auto" latinLnBrk="0" hangingPunct="1">
                  <a:lnSpc>
                    <a:spcPts val="2200"/>
                  </a:lnSpc>
                  <a:spcBef>
                    <a:spcPts val="0"/>
                  </a:spcBef>
                  <a:spcAft>
                    <a:spcPts val="0"/>
                  </a:spcAft>
                  <a:buClrTx/>
                  <a:buSzTx/>
                  <a:buFontTx/>
                  <a:buChar char="-"/>
                  <a:defRPr/>
                </a:pPr>
                <a:r>
                  <a:rPr lang="en-US" altLang="zh-CN" sz="1200" b="1" dirty="0" smtClean="0">
                    <a:solidFill>
                      <a:srgbClr val="3C3C3C"/>
                    </a:solidFill>
                    <a:cs typeface="+mn-ea"/>
                    <a:sym typeface="+mn-lt"/>
                  </a:rPr>
                  <a:t>1</a:t>
                </a:r>
                <a:r>
                  <a:rPr lang="zh-CN" altLang="en-US" sz="1200" b="1" dirty="0" smtClean="0">
                    <a:solidFill>
                      <a:srgbClr val="3C3C3C"/>
                    </a:solidFill>
                    <a:cs typeface="+mn-ea"/>
                    <a:sym typeface="+mn-lt"/>
                  </a:rPr>
                  <a:t>个配套演示视频</a:t>
                </a:r>
                <a:endParaRPr kumimoji="0" lang="zh-CN" altLang="en-US" sz="1200" b="1" i="0" u="none" strike="noStrike" kern="1200" cap="none" spc="0" normalizeH="0" baseline="0" noProof="0" dirty="0">
                  <a:ln>
                    <a:noFill/>
                  </a:ln>
                  <a:solidFill>
                    <a:srgbClr val="3C3C3C"/>
                  </a:solidFill>
                  <a:effectLst/>
                  <a:uLnTx/>
                  <a:uFillTx/>
                  <a:cs typeface="+mn-ea"/>
                  <a:sym typeface="+mn-lt"/>
                </a:endParaRPr>
              </a:p>
            </p:txBody>
          </p:sp>
          <p:sp>
            <p:nvSpPr>
              <p:cNvPr id="25" name="矩形 24"/>
              <p:cNvSpPr/>
              <p:nvPr/>
            </p:nvSpPr>
            <p:spPr>
              <a:xfrm>
                <a:off x="5892673" y="4010244"/>
                <a:ext cx="2426852" cy="1305778"/>
              </a:xfrm>
              <a:prstGeom prst="rect">
                <a:avLst/>
              </a:prstGeom>
            </p:spPr>
            <p:txBody>
              <a:bodyPr wrap="square">
                <a:spAutoFit/>
              </a:bodyPr>
              <a:lstStyle/>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0" i="0" u="none" strike="noStrike" kern="1200" cap="none" spc="0" normalizeH="0" baseline="0" noProof="0" dirty="0" err="1">
                    <a:ln>
                      <a:noFill/>
                    </a:ln>
                    <a:solidFill>
                      <a:srgbClr val="3C3C3C"/>
                    </a:solidFill>
                    <a:effectLst/>
                    <a:uLnTx/>
                    <a:uFillTx/>
                    <a:cs typeface="+mn-ea"/>
                    <a:sym typeface="+mn-lt"/>
                  </a:rPr>
                  <a:t>MindSpore</a:t>
                </a:r>
                <a:r>
                  <a:rPr kumimoji="0" lang="zh-CN" altLang="en-US" sz="1200" b="0" i="0" u="none" strike="noStrike" kern="1200" cap="none" spc="0" normalizeH="0" baseline="0" noProof="0" dirty="0">
                    <a:ln>
                      <a:noFill/>
                    </a:ln>
                    <a:solidFill>
                      <a:srgbClr val="3C3C3C"/>
                    </a:solidFill>
                    <a:effectLst/>
                    <a:uLnTx/>
                    <a:uFillTx/>
                    <a:cs typeface="+mn-ea"/>
                    <a:sym typeface="+mn-lt"/>
                  </a:rPr>
                  <a:t>环境搭建</a:t>
                </a:r>
              </a:p>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0" i="0" u="none" strike="noStrike" kern="1200" cap="none" spc="0" normalizeH="0" baseline="0" noProof="0" dirty="0">
                    <a:ln>
                      <a:noFill/>
                    </a:ln>
                    <a:solidFill>
                      <a:srgbClr val="3C3C3C"/>
                    </a:solidFill>
                    <a:effectLst/>
                    <a:uLnTx/>
                    <a:uFillTx/>
                    <a:cs typeface="+mn-ea"/>
                    <a:sym typeface="+mn-lt"/>
                  </a:rPr>
                  <a:t>Atlas200Dk</a:t>
                </a:r>
                <a:r>
                  <a:rPr kumimoji="0" lang="zh-CN" altLang="en-US" sz="1200" b="0" i="0" u="none" strike="noStrike" kern="1200" cap="none" spc="0" normalizeH="0" baseline="0" noProof="0" dirty="0">
                    <a:ln>
                      <a:noFill/>
                    </a:ln>
                    <a:solidFill>
                      <a:srgbClr val="3C3C3C"/>
                    </a:solidFill>
                    <a:effectLst/>
                    <a:uLnTx/>
                    <a:uFillTx/>
                    <a:cs typeface="+mn-ea"/>
                    <a:sym typeface="+mn-lt"/>
                  </a:rPr>
                  <a:t>合社环境搭建指南</a:t>
                </a:r>
              </a:p>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0" i="0" u="none" strike="noStrike" kern="1200" cap="none" spc="0" normalizeH="0" baseline="0" noProof="0" dirty="0" err="1">
                    <a:ln>
                      <a:noFill/>
                    </a:ln>
                    <a:solidFill>
                      <a:srgbClr val="3C3C3C"/>
                    </a:solidFill>
                    <a:effectLst/>
                    <a:uLnTx/>
                    <a:uFillTx/>
                    <a:cs typeface="+mn-ea"/>
                    <a:sym typeface="+mn-lt"/>
                  </a:rPr>
                  <a:t>MindStudio</a:t>
                </a:r>
                <a:r>
                  <a:rPr kumimoji="0" lang="zh-CN" altLang="en-US" sz="1200" b="0" i="0" u="none" strike="noStrike" kern="1200" cap="none" spc="0" normalizeH="0" baseline="0" noProof="0" dirty="0">
                    <a:ln>
                      <a:noFill/>
                    </a:ln>
                    <a:solidFill>
                      <a:srgbClr val="3C3C3C"/>
                    </a:solidFill>
                    <a:effectLst/>
                    <a:uLnTx/>
                    <a:uFillTx/>
                    <a:cs typeface="+mn-ea"/>
                    <a:sym typeface="+mn-lt"/>
                  </a:rPr>
                  <a:t>环境搭建指南</a:t>
                </a:r>
              </a:p>
            </p:txBody>
          </p:sp>
          <p:sp>
            <p:nvSpPr>
              <p:cNvPr id="26" name="矩形 25"/>
              <p:cNvSpPr/>
              <p:nvPr/>
            </p:nvSpPr>
            <p:spPr>
              <a:xfrm>
                <a:off x="8319525" y="4004854"/>
                <a:ext cx="2736633" cy="1557688"/>
              </a:xfrm>
              <a:prstGeom prst="rect">
                <a:avLst/>
              </a:prstGeom>
            </p:spPr>
            <p:txBody>
              <a:bodyPr wrap="square">
                <a:spAutoFit/>
              </a:bodyPr>
              <a:lstStyle/>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0" i="0" u="none" strike="noStrike" kern="1200" cap="none" spc="0" normalizeH="0" baseline="0" noProof="0" dirty="0">
                    <a:ln>
                      <a:noFill/>
                    </a:ln>
                    <a:solidFill>
                      <a:srgbClr val="3C3C3C"/>
                    </a:solidFill>
                    <a:effectLst/>
                    <a:uLnTx/>
                    <a:uFillTx/>
                    <a:cs typeface="+mn-ea"/>
                    <a:sym typeface="+mn-lt"/>
                  </a:rPr>
                  <a:t>Atlas200DK </a:t>
                </a:r>
                <a:r>
                  <a:rPr kumimoji="0" lang="zh-CN" altLang="en-US" sz="1200" b="0" i="0" u="none" strike="noStrike" kern="1200" cap="none" spc="0" normalizeH="0" baseline="0" noProof="0" dirty="0">
                    <a:ln>
                      <a:noFill/>
                    </a:ln>
                    <a:solidFill>
                      <a:srgbClr val="3C3C3C"/>
                    </a:solidFill>
                    <a:effectLst/>
                    <a:uLnTx/>
                    <a:uFillTx/>
                    <a:cs typeface="+mn-ea"/>
                    <a:sym typeface="+mn-lt"/>
                  </a:rPr>
                  <a:t>介绍</a:t>
                </a:r>
                <a:endParaRPr kumimoji="0" lang="en-US" altLang="zh-CN" sz="1200" b="0" i="0" u="none" strike="noStrike" kern="1200" cap="none" spc="0" normalizeH="0" baseline="0" noProof="0" dirty="0">
                  <a:ln>
                    <a:noFill/>
                  </a:ln>
                  <a:solidFill>
                    <a:srgbClr val="3C3C3C"/>
                  </a:solidFill>
                  <a:effectLst/>
                  <a:uLnTx/>
                  <a:uFillTx/>
                  <a:cs typeface="+mn-ea"/>
                  <a:sym typeface="+mn-lt"/>
                </a:endParaRPr>
              </a:p>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0" i="0" u="none" strike="noStrike" kern="1200" cap="none" spc="0" normalizeH="0" baseline="0" noProof="0" dirty="0" err="1">
                    <a:ln>
                      <a:noFill/>
                    </a:ln>
                    <a:solidFill>
                      <a:srgbClr val="3C3C3C"/>
                    </a:solidFill>
                    <a:effectLst/>
                    <a:uLnTx/>
                    <a:uFillTx/>
                    <a:cs typeface="+mn-ea"/>
                    <a:sym typeface="+mn-lt"/>
                  </a:rPr>
                  <a:t>MindSpore</a:t>
                </a:r>
                <a:r>
                  <a:rPr kumimoji="0" lang="zh-CN" altLang="en-US" sz="1200" b="0" i="0" u="none" strike="noStrike" kern="1200" cap="none" spc="0" normalizeH="0" baseline="0" noProof="0" dirty="0">
                    <a:ln>
                      <a:noFill/>
                    </a:ln>
                    <a:solidFill>
                      <a:srgbClr val="3C3C3C"/>
                    </a:solidFill>
                    <a:effectLst/>
                    <a:uLnTx/>
                    <a:uFillTx/>
                    <a:cs typeface="+mn-ea"/>
                    <a:sym typeface="+mn-lt"/>
                  </a:rPr>
                  <a:t>架构介绍</a:t>
                </a:r>
                <a:endParaRPr kumimoji="0" lang="en-US" altLang="zh-CN" sz="1200" b="0" i="0" u="none" strike="noStrike" kern="1200" cap="none" spc="0" normalizeH="0" baseline="0" noProof="0" dirty="0">
                  <a:ln>
                    <a:noFill/>
                  </a:ln>
                  <a:solidFill>
                    <a:srgbClr val="3C3C3C"/>
                  </a:solidFill>
                  <a:effectLst/>
                  <a:uLnTx/>
                  <a:uFillTx/>
                  <a:cs typeface="+mn-ea"/>
                  <a:sym typeface="+mn-lt"/>
                </a:endParaRPr>
              </a:p>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0" i="0" u="none" strike="noStrike" kern="1200" cap="none" spc="0" normalizeH="0" baseline="0" noProof="0" dirty="0" err="1">
                    <a:ln>
                      <a:noFill/>
                    </a:ln>
                    <a:solidFill>
                      <a:srgbClr val="3C3C3C"/>
                    </a:solidFill>
                    <a:effectLst/>
                    <a:uLnTx/>
                    <a:uFillTx/>
                    <a:cs typeface="+mn-ea"/>
                    <a:sym typeface="+mn-lt"/>
                  </a:rPr>
                  <a:t>MindSpore</a:t>
                </a:r>
                <a:r>
                  <a:rPr kumimoji="0" lang="zh-CN" altLang="en-US" sz="1200" b="0" i="0" u="none" strike="noStrike" kern="1200" cap="none" spc="0" normalizeH="0" baseline="0" noProof="0" dirty="0">
                    <a:ln>
                      <a:noFill/>
                    </a:ln>
                    <a:solidFill>
                      <a:srgbClr val="3C3C3C"/>
                    </a:solidFill>
                    <a:effectLst/>
                    <a:uLnTx/>
                    <a:uFillTx/>
                    <a:cs typeface="+mn-ea"/>
                    <a:sym typeface="+mn-lt"/>
                  </a:rPr>
                  <a:t>开发实践</a:t>
                </a:r>
                <a:endParaRPr kumimoji="0" lang="en-US" altLang="zh-CN" sz="1200" b="0" i="0" u="none" strike="noStrike" kern="1200" cap="none" spc="0" normalizeH="0" baseline="0" noProof="0" dirty="0">
                  <a:ln>
                    <a:noFill/>
                  </a:ln>
                  <a:solidFill>
                    <a:srgbClr val="3C3C3C"/>
                  </a:solidFill>
                  <a:effectLst/>
                  <a:uLnTx/>
                  <a:uFillTx/>
                  <a:cs typeface="+mn-ea"/>
                  <a:sym typeface="+mn-lt"/>
                </a:endParaRPr>
              </a:p>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zh-CN" altLang="en-US" sz="1200" b="0" i="0" u="none" strike="noStrike" kern="1200" cap="none" spc="0" normalizeH="0" baseline="0" noProof="0" dirty="0">
                    <a:ln>
                      <a:noFill/>
                    </a:ln>
                    <a:solidFill>
                      <a:srgbClr val="3C3C3C"/>
                    </a:solidFill>
                    <a:effectLst/>
                    <a:uLnTx/>
                    <a:uFillTx/>
                    <a:cs typeface="+mn-ea"/>
                    <a:sym typeface="+mn-lt"/>
                  </a:rPr>
                  <a:t>昇腾应用使能</a:t>
                </a:r>
                <a:r>
                  <a:rPr kumimoji="0" lang="en-US" altLang="zh-CN" sz="1200" b="0" i="0" u="none" strike="noStrike" kern="1200" cap="none" spc="0" normalizeH="0" baseline="0" noProof="0" dirty="0" err="1">
                    <a:ln>
                      <a:noFill/>
                    </a:ln>
                    <a:solidFill>
                      <a:srgbClr val="3C3C3C"/>
                    </a:solidFill>
                    <a:effectLst/>
                    <a:uLnTx/>
                    <a:uFillTx/>
                    <a:cs typeface="+mn-ea"/>
                    <a:sym typeface="+mn-lt"/>
                  </a:rPr>
                  <a:t>MindX</a:t>
                </a:r>
                <a:r>
                  <a:rPr kumimoji="0" lang="zh-CN" altLang="en-US" sz="1200" b="0" i="0" u="none" strike="noStrike" kern="1200" cap="none" spc="0" normalizeH="0" baseline="0" noProof="0" dirty="0">
                    <a:ln>
                      <a:noFill/>
                    </a:ln>
                    <a:solidFill>
                      <a:srgbClr val="3C3C3C"/>
                    </a:solidFill>
                    <a:effectLst/>
                    <a:uLnTx/>
                    <a:uFillTx/>
                    <a:cs typeface="+mn-ea"/>
                    <a:sym typeface="+mn-lt"/>
                  </a:rPr>
                  <a:t>技术</a:t>
                </a:r>
                <a:endParaRPr kumimoji="0" lang="en-US" altLang="zh-CN" sz="1200" b="0" i="0" u="none" strike="noStrike" kern="1200" cap="none" spc="0" normalizeH="0" baseline="0" noProof="0" dirty="0">
                  <a:ln>
                    <a:noFill/>
                  </a:ln>
                  <a:solidFill>
                    <a:srgbClr val="3C3C3C"/>
                  </a:solidFill>
                  <a:effectLst/>
                  <a:uLnTx/>
                  <a:uFillTx/>
                  <a:cs typeface="+mn-ea"/>
                  <a:sym typeface="+mn-lt"/>
                </a:endParaRPr>
              </a:p>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zh-CN" altLang="en-US" sz="1200" b="0" i="0" u="none" strike="noStrike" kern="1200" cap="none" spc="0" normalizeH="0" baseline="0" noProof="0" dirty="0">
                    <a:ln>
                      <a:noFill/>
                    </a:ln>
                    <a:solidFill>
                      <a:srgbClr val="3C3C3C"/>
                    </a:solidFill>
                    <a:effectLst/>
                    <a:uLnTx/>
                    <a:uFillTx/>
                    <a:cs typeface="+mn-ea"/>
                    <a:sym typeface="+mn-lt"/>
                  </a:rPr>
                  <a:t>全流程开发工具链</a:t>
                </a:r>
                <a:r>
                  <a:rPr kumimoji="0" lang="en-US" altLang="zh-CN" sz="1200" b="0" i="0" u="none" strike="noStrike" kern="1200" cap="none" spc="0" normalizeH="0" baseline="0" noProof="0" dirty="0" err="1">
                    <a:ln>
                      <a:noFill/>
                    </a:ln>
                    <a:solidFill>
                      <a:srgbClr val="3C3C3C"/>
                    </a:solidFill>
                    <a:effectLst/>
                    <a:uLnTx/>
                    <a:uFillTx/>
                    <a:cs typeface="+mn-ea"/>
                    <a:sym typeface="+mn-lt"/>
                  </a:rPr>
                  <a:t>MindStudio</a:t>
                </a:r>
                <a:endParaRPr kumimoji="0" lang="en-US" altLang="zh-CN" sz="1200" b="0" i="0" u="none" strike="noStrike" kern="1200" cap="none" spc="0" normalizeH="0" baseline="0" noProof="0" dirty="0">
                  <a:ln>
                    <a:noFill/>
                  </a:ln>
                  <a:solidFill>
                    <a:srgbClr val="3C3C3C"/>
                  </a:solidFill>
                  <a:effectLst/>
                  <a:uLnTx/>
                  <a:uFillTx/>
                  <a:cs typeface="+mn-ea"/>
                  <a:sym typeface="+mn-lt"/>
                </a:endParaRPr>
              </a:p>
            </p:txBody>
          </p:sp>
        </p:grpSp>
        <p:sp>
          <p:nvSpPr>
            <p:cNvPr id="15" name="长方形"/>
            <p:cNvSpPr/>
            <p:nvPr/>
          </p:nvSpPr>
          <p:spPr>
            <a:xfrm>
              <a:off x="9467093" y="3386659"/>
              <a:ext cx="1600800" cy="507758"/>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rgbClr val="191919"/>
                  </a:solidFill>
                  <a:cs typeface="+mn-ea"/>
                  <a:sym typeface="+mn-lt"/>
                </a:rPr>
                <a:t>理论试题</a:t>
              </a:r>
              <a:endParaRPr kumimoji="0" sz="1400" b="0" i="0" u="none" strike="noStrike" kern="1200" cap="none" spc="0" normalizeH="0" baseline="0" noProof="0" dirty="0">
                <a:ln>
                  <a:noFill/>
                </a:ln>
                <a:solidFill>
                  <a:srgbClr val="191919"/>
                </a:solidFill>
                <a:effectLst/>
                <a:uLnTx/>
                <a:uFillTx/>
                <a:cs typeface="+mn-ea"/>
                <a:sym typeface="+mn-lt"/>
              </a:endParaRPr>
            </a:p>
          </p:txBody>
        </p:sp>
        <p:sp>
          <p:nvSpPr>
            <p:cNvPr id="16" name="矩形 15"/>
            <p:cNvSpPr/>
            <p:nvPr/>
          </p:nvSpPr>
          <p:spPr>
            <a:xfrm>
              <a:off x="9606115" y="3961566"/>
              <a:ext cx="1461777" cy="531888"/>
            </a:xfrm>
            <a:prstGeom prst="rect">
              <a:avLst/>
            </a:prstGeom>
          </p:spPr>
          <p:txBody>
            <a:bodyPr wrap="square">
              <a:spAutoFit/>
            </a:bodyPr>
            <a:lstStyle/>
            <a:p>
              <a:pPr marL="285750" marR="0" lvl="0" indent="-285750" algn="l" defTabSz="914400" rtl="0" eaLnBrk="1" fontAlgn="auto" latinLnBrk="0" hangingPunct="1">
                <a:lnSpc>
                  <a:spcPts val="2200"/>
                </a:lnSpc>
                <a:spcBef>
                  <a:spcPts val="0"/>
                </a:spcBef>
                <a:spcAft>
                  <a:spcPts val="0"/>
                </a:spcAft>
                <a:buClrTx/>
                <a:buSzTx/>
                <a:buFontTx/>
                <a:buChar char="-"/>
                <a:defRPr/>
              </a:pPr>
              <a:r>
                <a:rPr kumimoji="0" lang="en-US" altLang="zh-CN" sz="1200" b="1" i="0" u="none" strike="noStrike" kern="1200" cap="none" spc="0" normalizeH="0" baseline="0" noProof="0" dirty="0">
                  <a:ln>
                    <a:noFill/>
                  </a:ln>
                  <a:solidFill>
                    <a:srgbClr val="3C3C3C"/>
                  </a:solidFill>
                  <a:effectLst/>
                  <a:uLnTx/>
                  <a:uFillTx/>
                  <a:cs typeface="+mn-ea"/>
                  <a:sym typeface="+mn-lt"/>
                </a:rPr>
                <a:t>35</a:t>
              </a:r>
              <a:r>
                <a:rPr kumimoji="0" lang="zh-CN" altLang="en-US" sz="1200" b="1" i="0" u="none" strike="noStrike" kern="1200" cap="none" spc="0" normalizeH="0" baseline="0" noProof="0" dirty="0">
                  <a:ln>
                    <a:noFill/>
                  </a:ln>
                  <a:solidFill>
                    <a:srgbClr val="3C3C3C"/>
                  </a:solidFill>
                  <a:effectLst/>
                  <a:uLnTx/>
                  <a:uFillTx/>
                  <a:cs typeface="+mn-ea"/>
                  <a:sym typeface="+mn-lt"/>
                </a:rPr>
                <a:t>道理论试题（含答案）</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00221926"/>
              </p:ext>
            </p:extLst>
          </p:nvPr>
        </p:nvGraphicFramePr>
        <p:xfrm>
          <a:off x="732125" y="1394430"/>
          <a:ext cx="10908000" cy="4279007"/>
        </p:xfrm>
        <a:graphic>
          <a:graphicData uri="http://schemas.openxmlformats.org/drawingml/2006/table">
            <a:tbl>
              <a:tblPr firstRow="1" bandRow="1">
                <a:tableStyleId>{5940675A-B579-460E-94D1-54222C63F5DA}</a:tableStyleId>
              </a:tblPr>
              <a:tblGrid>
                <a:gridCol w="594144"/>
                <a:gridCol w="1355518"/>
                <a:gridCol w="2351427"/>
                <a:gridCol w="5973521"/>
                <a:gridCol w="633390"/>
              </a:tblGrid>
              <a:tr h="323836">
                <a:tc>
                  <a:txBody>
                    <a:bodyPr/>
                    <a:lstStyle/>
                    <a:p>
                      <a:pPr algn="ctr"/>
                      <a:r>
                        <a:rPr lang="zh-CN" altLang="en-US" sz="1400" b="1" baseline="0" dirty="0">
                          <a:latin typeface="+mn-lt"/>
                          <a:ea typeface="+mn-ea"/>
                          <a:cs typeface="+mn-ea"/>
                          <a:sym typeface="+mn-lt"/>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n-lt"/>
                          <a:ea typeface="+mn-ea"/>
                          <a:cs typeface="+mn-ea"/>
                          <a:sym typeface="+mn-lt"/>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tr>
              <a:tr h="285692">
                <a:tc rowSpan="5">
                  <a:txBody>
                    <a:bodyPr/>
                    <a:lstStyle/>
                    <a:p>
                      <a:pPr algn="ctr"/>
                      <a:r>
                        <a:rPr lang="en-US" altLang="zh-CN" sz="1200" baseline="0" dirty="0">
                          <a:latin typeface="+mn-lt"/>
                          <a:ea typeface="+mn-ea"/>
                          <a:cs typeface="+mn-ea"/>
                          <a:sym typeface="+mn-lt"/>
                        </a:rPr>
                        <a:t>1</a:t>
                      </a:r>
                      <a:endParaRPr lang="zh-CN" altLang="en-US" sz="1200" baseline="0" dirty="0">
                        <a:latin typeface="+mn-lt"/>
                        <a:ea typeface="+mn-ea"/>
                        <a:cs typeface="+mn-ea"/>
                        <a:sym typeface="+mn-lt"/>
                      </a:endParaRPr>
                    </a:p>
                  </a:txBody>
                  <a:tcPr marL="102884" marR="102884" marT="51442" marB="51442" anchor="ctr">
                    <a:lnL w="19050" cap="flat" cmpd="sng" algn="ctr">
                      <a:solidFill>
                        <a:schemeClr val="tx1"/>
                      </a:solidFill>
                      <a:prstDash val="solid"/>
                      <a:round/>
                      <a:headEnd type="none" w="med" len="med"/>
                      <a:tailEnd type="none" w="med" len="med"/>
                    </a:lnL>
                  </a:tcPr>
                </a:tc>
                <a:tc rowSpan="5">
                  <a:txBody>
                    <a:bodyPr/>
                    <a:lstStyle/>
                    <a:p>
                      <a:r>
                        <a:rPr lang="zh-CN" altLang="en-US" sz="1200" baseline="0" dirty="0">
                          <a:latin typeface="+mn-lt"/>
                          <a:ea typeface="+mn-ea"/>
                          <a:cs typeface="+mn-ea"/>
                          <a:sym typeface="+mn-lt"/>
                        </a:rPr>
                        <a:t>理论课</a:t>
                      </a: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架构介绍</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介绍华为全栈全场景</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解决方案中</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框架的软件架构以及关键技术</a:t>
                      </a:r>
                    </a:p>
                  </a:txBody>
                  <a:tcPr marL="102884" marR="102884" marT="51442" marB="51442" anchor="ctr"/>
                </a:tc>
                <a:tc rowSpan="5">
                  <a:txBody>
                    <a:bodyPr/>
                    <a:lstStyle/>
                    <a:p>
                      <a:pPr algn="ctr"/>
                      <a:r>
                        <a:rPr lang="en-US" altLang="zh-CN" sz="1200" baseline="0" dirty="0">
                          <a:latin typeface="+mn-lt"/>
                          <a:ea typeface="+mn-ea"/>
                          <a:cs typeface="+mn-ea"/>
                          <a:sym typeface="+mn-lt"/>
                        </a:rPr>
                        <a:t>5</a:t>
                      </a:r>
                      <a:endParaRPr lang="zh-CN" altLang="en-US" sz="1200" baseline="0" dirty="0">
                        <a:latin typeface="+mn-lt"/>
                        <a:ea typeface="+mn-ea"/>
                        <a:cs typeface="+mn-ea"/>
                        <a:sym typeface="+mn-lt"/>
                      </a:endParaRPr>
                    </a:p>
                  </a:txBody>
                  <a:tcPr marL="102884" marR="102884" marT="51442" marB="51442" anchor="ctr">
                    <a:lnR w="19050" cap="flat" cmpd="sng" algn="ctr">
                      <a:solidFill>
                        <a:schemeClr val="tx1"/>
                      </a:solidFill>
                      <a:prstDash val="solid"/>
                      <a:round/>
                      <a:headEnd type="none" w="med" len="med"/>
                      <a:tailEnd type="none" w="med" len="med"/>
                    </a:lnR>
                  </a:tcPr>
                </a:tc>
              </a:tr>
              <a:tr h="285692">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开发实践</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介绍华为全栈全场景</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解决方案中</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框架的开发实践，包含基础的编程概念，详细的开发流程以及网络迁移案例</a:t>
                      </a:r>
                    </a:p>
                  </a:txBody>
                  <a:tcPr marL="102884" marR="102884" marT="51442" marB="51442" anchor="ctr"/>
                </a:tc>
                <a:tc vMerge="1">
                  <a:txBody>
                    <a:bodyPr/>
                    <a:lstStyle/>
                    <a:p>
                      <a:endParaRPr lang="zh-CN"/>
                    </a:p>
                  </a:txBody>
                  <a:tcPr/>
                </a:tc>
              </a:tr>
              <a:tr h="468501">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全流程开发工具链</a:t>
                      </a:r>
                      <a:r>
                        <a:rPr lang="en-US" altLang="zh-CN" sz="1200" u="none" strike="noStrike" kern="1200" baseline="0" dirty="0" err="1">
                          <a:solidFill>
                            <a:schemeClr val="tx1"/>
                          </a:solidFill>
                          <a:effectLst/>
                          <a:latin typeface="+mn-lt"/>
                          <a:ea typeface="+mn-ea"/>
                          <a:cs typeface="+mn-ea"/>
                          <a:sym typeface="+mn-lt"/>
                        </a:rPr>
                        <a:t>MindStudio</a:t>
                      </a:r>
                      <a:endParaRPr lang="zh-CN" altLang="en-US" sz="1200" u="none" strike="noStrike" kern="1200" baseline="0" dirty="0">
                        <a:solidFill>
                          <a:schemeClr val="tx1"/>
                        </a:solidFill>
                        <a:effectLst/>
                        <a:latin typeface="+mn-lt"/>
                        <a:ea typeface="+mn-ea"/>
                        <a:cs typeface="+mn-ea"/>
                        <a:sym typeface="+mn-lt"/>
                      </a:endParaRP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a:t>
                      </a:r>
                      <a:r>
                        <a:rPr lang="en-US" altLang="zh-CN" sz="1200" u="none" strike="noStrike" kern="1200" baseline="0" dirty="0" err="1">
                          <a:solidFill>
                            <a:schemeClr val="tx1"/>
                          </a:solidFill>
                          <a:effectLst/>
                          <a:latin typeface="+mn-lt"/>
                          <a:ea typeface="+mn-ea"/>
                          <a:cs typeface="+mn-ea"/>
                          <a:sym typeface="+mn-lt"/>
                        </a:rPr>
                        <a:t>MindStudio</a:t>
                      </a:r>
                      <a:r>
                        <a:rPr lang="zh-CN" altLang="en-US" sz="1200" u="none" strike="noStrike" kern="1200" baseline="0" dirty="0">
                          <a:solidFill>
                            <a:schemeClr val="tx1"/>
                          </a:solidFill>
                          <a:effectLst/>
                          <a:latin typeface="+mn-lt"/>
                          <a:ea typeface="+mn-ea"/>
                          <a:cs typeface="+mn-ea"/>
                          <a:sym typeface="+mn-lt"/>
                        </a:rPr>
                        <a:t>的加速</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应用开发过程、功能全貌与安装方法</a:t>
                      </a:r>
                      <a:endParaRPr lang="en-US" altLang="zh-CN" sz="1200" u="none" strike="noStrike" kern="1200" baseline="0" dirty="0">
                        <a:solidFill>
                          <a:schemeClr val="tx1"/>
                        </a:solidFill>
                        <a:effectLst/>
                        <a:latin typeface="+mn-lt"/>
                        <a:ea typeface="+mn-ea"/>
                        <a:cs typeface="+mn-ea"/>
                        <a:sym typeface="+mn-lt"/>
                      </a:endParaRPr>
                    </a:p>
                  </a:txBody>
                  <a:tcPr marL="102884" marR="102884" marT="51442" marB="51442" anchor="ctr"/>
                </a:tc>
                <a:tc vMerge="1">
                  <a:txBody>
                    <a:bodyPr/>
                    <a:lstStyle/>
                    <a:p>
                      <a:endParaRPr lang="zh-CN"/>
                    </a:p>
                  </a:txBody>
                  <a:tcPr/>
                </a:tc>
              </a:tr>
              <a:tr h="468501">
                <a:tc vMerge="1">
                  <a:txBody>
                    <a:bodyPr/>
                    <a:lstStyle/>
                    <a:p>
                      <a:endParaRPr lang="zh-CN"/>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Atlas200DK </a:t>
                      </a:r>
                      <a:r>
                        <a:rPr lang="zh-CN" altLang="en-US" sz="1200" u="none" strike="noStrike" kern="1200" baseline="0" dirty="0">
                          <a:solidFill>
                            <a:schemeClr val="tx1"/>
                          </a:solidFill>
                          <a:effectLst/>
                          <a:latin typeface="+mn-lt"/>
                          <a:ea typeface="+mn-ea"/>
                          <a:cs typeface="+mn-ea"/>
                          <a:sym typeface="+mn-lt"/>
                        </a:rPr>
                        <a:t>介绍</a:t>
                      </a:r>
                    </a:p>
                  </a:txBody>
                  <a:tcPr marL="102884" marR="102884" marT="51442" marB="51442" anchor="ct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dirty="0">
                          <a:latin typeface="+mn-lt"/>
                          <a:ea typeface="+mn-ea"/>
                          <a:cs typeface="+mn-ea"/>
                          <a:sym typeface="+mn-lt"/>
                        </a:rPr>
                        <a:t>介绍</a:t>
                      </a:r>
                      <a:r>
                        <a:rPr lang="en-US" altLang="zh-CN" sz="1200" dirty="0">
                          <a:latin typeface="+mn-lt"/>
                          <a:ea typeface="+mn-ea"/>
                          <a:cs typeface="+mn-ea"/>
                          <a:sym typeface="+mn-lt"/>
                        </a:rPr>
                        <a:t>Atlas200DK</a:t>
                      </a:r>
                      <a:r>
                        <a:rPr lang="zh-CN" altLang="en-US" sz="1200" dirty="0">
                          <a:latin typeface="+mn-lt"/>
                          <a:ea typeface="+mn-ea"/>
                          <a:cs typeface="+mn-ea"/>
                          <a:sym typeface="+mn-lt"/>
                        </a:rPr>
                        <a:t>基本参数、配套的硬件、开发环境搭建流程</a:t>
                      </a:r>
                    </a:p>
                  </a:txBody>
                  <a:tcPr marL="102884" marR="102884" marT="51442" marB="51442" anchor="ctr"/>
                </a:tc>
                <a:tc vMerge="1">
                  <a:txBody>
                    <a:bodyPr/>
                    <a:lstStyle/>
                    <a:p>
                      <a:endParaRPr lang="zh-CN"/>
                    </a:p>
                  </a:txBody>
                  <a:tcPr marL="102884" marR="102884" marT="51442" marB="51442" anchor="ctr">
                    <a:lnR w="19050" cap="flat" cmpd="sng" algn="ctr">
                      <a:solidFill>
                        <a:schemeClr val="tx1"/>
                      </a:solidFill>
                      <a:prstDash val="solid"/>
                      <a:round/>
                      <a:headEnd type="none" w="med" len="med"/>
                      <a:tailEnd type="none" w="med" len="med"/>
                    </a:lnR>
                  </a:tcPr>
                </a:tc>
              </a:tr>
              <a:tr h="468501">
                <a:tc vMerge="1">
                  <a:txBody>
                    <a:bodyPr/>
                    <a:lstStyle/>
                    <a:p>
                      <a:endParaRPr lang="zh-CN"/>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昇腾应用使能</a:t>
                      </a:r>
                      <a:r>
                        <a:rPr lang="en-US" altLang="zh-CN" sz="1200" u="none" strike="noStrike" kern="1200" baseline="0" dirty="0" err="1">
                          <a:solidFill>
                            <a:schemeClr val="tx1"/>
                          </a:solidFill>
                          <a:effectLst/>
                          <a:latin typeface="+mn-lt"/>
                          <a:ea typeface="+mn-ea"/>
                          <a:cs typeface="+mn-ea"/>
                          <a:sym typeface="+mn-lt"/>
                        </a:rPr>
                        <a:t>MindX</a:t>
                      </a:r>
                      <a:r>
                        <a:rPr lang="zh-CN" altLang="en-US" sz="1200" u="none" strike="noStrike" kern="1200" baseline="0" dirty="0">
                          <a:solidFill>
                            <a:schemeClr val="tx1"/>
                          </a:solidFill>
                          <a:effectLst/>
                          <a:latin typeface="+mn-lt"/>
                          <a:ea typeface="+mn-ea"/>
                          <a:cs typeface="+mn-ea"/>
                          <a:sym typeface="+mn-lt"/>
                        </a:rPr>
                        <a:t>技术</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介绍</a:t>
                      </a:r>
                      <a:r>
                        <a:rPr lang="en-US" altLang="zh-CN" sz="1200" u="none" strike="noStrike" kern="1200" baseline="0" dirty="0">
                          <a:solidFill>
                            <a:schemeClr val="tx1"/>
                          </a:solidFill>
                          <a:effectLst/>
                          <a:latin typeface="+mn-lt"/>
                          <a:ea typeface="+mn-ea"/>
                          <a:cs typeface="+mn-ea"/>
                          <a:sym typeface="+mn-lt"/>
                        </a:rPr>
                        <a:t>AI</a:t>
                      </a:r>
                      <a:r>
                        <a:rPr lang="zh-CN" altLang="en-US" sz="1200" u="none" strike="noStrike" kern="1200" baseline="0" dirty="0">
                          <a:solidFill>
                            <a:schemeClr val="tx1"/>
                          </a:solidFill>
                          <a:effectLst/>
                          <a:latin typeface="+mn-lt"/>
                          <a:ea typeface="+mn-ea"/>
                          <a:cs typeface="+mn-ea"/>
                          <a:sym typeface="+mn-lt"/>
                        </a:rPr>
                        <a:t>应用开发背景与挑战、</a:t>
                      </a:r>
                      <a:r>
                        <a:rPr lang="en-US" altLang="zh-CN" sz="1200" u="none" strike="noStrike" kern="1200" baseline="0" dirty="0" err="1">
                          <a:solidFill>
                            <a:schemeClr val="tx1"/>
                          </a:solidFill>
                          <a:effectLst/>
                          <a:latin typeface="+mn-lt"/>
                          <a:ea typeface="+mn-ea"/>
                          <a:cs typeface="+mn-ea"/>
                          <a:sym typeface="+mn-lt"/>
                        </a:rPr>
                        <a:t>MindX</a:t>
                      </a:r>
                      <a:r>
                        <a:rPr lang="zh-CN" altLang="en-US" sz="1200" u="none" strike="noStrike" kern="1200" baseline="0" dirty="0">
                          <a:solidFill>
                            <a:schemeClr val="tx1"/>
                          </a:solidFill>
                          <a:effectLst/>
                          <a:latin typeface="+mn-lt"/>
                          <a:ea typeface="+mn-ea"/>
                          <a:cs typeface="+mn-ea"/>
                          <a:sym typeface="+mn-lt"/>
                        </a:rPr>
                        <a:t>应用使能组件系列、应用案例：工业质检一体机</a:t>
                      </a:r>
                    </a:p>
                  </a:txBody>
                  <a:tcPr marL="102884" marR="102884" marT="51442" marB="51442" anchor="ctr"/>
                </a:tc>
                <a:tc vMerge="1">
                  <a:txBody>
                    <a:bodyPr/>
                    <a:lstStyle/>
                    <a:p>
                      <a:endParaRPr lang="zh-CN"/>
                    </a:p>
                  </a:txBody>
                  <a:tcPr marL="102884" marR="102884" marT="51442" marB="51442" anchor="ctr">
                    <a:lnR w="19050" cap="flat" cmpd="sng" algn="ctr">
                      <a:solidFill>
                        <a:schemeClr val="tx1"/>
                      </a:solidFill>
                      <a:prstDash val="solid"/>
                      <a:round/>
                      <a:headEnd type="none" w="med" len="med"/>
                      <a:tailEnd type="none" w="med" len="med"/>
                    </a:lnR>
                  </a:tcPr>
                </a:tc>
              </a:tr>
              <a:tr h="1620000">
                <a:tc>
                  <a:txBody>
                    <a:bodyPr/>
                    <a:lstStyle/>
                    <a:p>
                      <a:pPr algn="ctr"/>
                      <a:r>
                        <a:rPr lang="en-US" altLang="zh-CN" sz="1200" baseline="0" dirty="0">
                          <a:latin typeface="+mn-lt"/>
                          <a:ea typeface="+mn-ea"/>
                          <a:cs typeface="+mn-ea"/>
                          <a:sym typeface="+mn-lt"/>
                        </a:rPr>
                        <a:t>2</a:t>
                      </a:r>
                      <a:endParaRPr lang="zh-CN" altLang="en-US" sz="1200" baseline="0" dirty="0">
                        <a:latin typeface="+mn-lt"/>
                        <a:ea typeface="+mn-ea"/>
                        <a:cs typeface="+mn-ea"/>
                        <a:sym typeface="+mn-lt"/>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a:latin typeface="+mn-lt"/>
                          <a:ea typeface="+mn-ea"/>
                          <a:cs typeface="+mn-ea"/>
                          <a:sym typeface="+mn-lt"/>
                        </a:rPr>
                        <a:t>建议融入方式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0" marR="0" lvl="0" indent="0" algn="l" defTabSz="913765" rtl="0" eaLnBrk="1" fontAlgn="auto" latinLnBrk="0" hangingPunct="1">
                        <a:lnSpc>
                          <a:spcPct val="150000"/>
                        </a:lnSpc>
                        <a:spcBef>
                          <a:spcPts val="0"/>
                        </a:spcBef>
                        <a:spcAft>
                          <a:spcPts val="0"/>
                        </a:spcAft>
                        <a:buClrTx/>
                        <a:buSzTx/>
                        <a:buFontTx/>
                        <a:buNone/>
                        <a:defRPr/>
                      </a:pPr>
                      <a:r>
                        <a:rPr lang="zh-CN" altLang="en-US" sz="1200" b="1" u="none" strike="noStrike" baseline="0" dirty="0">
                          <a:effectLst/>
                          <a:latin typeface="+mn-lt"/>
                          <a:ea typeface="+mn-ea"/>
                          <a:cs typeface="+mn-ea"/>
                          <a:sym typeface="+mn-lt"/>
                        </a:rPr>
                        <a:t>举例</a:t>
                      </a:r>
                      <a:r>
                        <a:rPr lang="zh-CN" altLang="en-US" sz="1200" u="none" strike="noStrike" baseline="0" dirty="0" smtClean="0">
                          <a:effectLst/>
                          <a:latin typeface="+mn-lt"/>
                          <a:ea typeface="+mn-ea"/>
                          <a:cs typeface="+mn-ea"/>
                          <a:sym typeface="+mn-lt"/>
                        </a:rPr>
                        <a:t>：</a:t>
                      </a:r>
                      <a:r>
                        <a:rPr lang="zh-CN" altLang="en-US" sz="1200" b="0" u="none" strike="noStrike" baseline="0" dirty="0" smtClean="0">
                          <a:effectLst/>
                          <a:latin typeface="Huawei Sans" panose="020C0503030203020204" pitchFamily="34" charset="0"/>
                          <a:ea typeface="方正兰亭黑简体" panose="02000000000000000000" pitchFamily="2" charset="-122"/>
                        </a:rPr>
                        <a:t>讲述</a:t>
                      </a:r>
                      <a:r>
                        <a:rPr lang="zh-CN" altLang="en-US" sz="1200" b="0" u="none" strike="noStrike" baseline="0" dirty="0">
                          <a:effectLst/>
                          <a:latin typeface="Huawei Sans" panose="020C0503030203020204" pitchFamily="34" charset="0"/>
                          <a:ea typeface="方正兰亭黑简体" panose="02000000000000000000" pitchFamily="2" charset="-122"/>
                        </a:rPr>
                        <a:t>人工智能概览或是人工智能发展历史章节时，可以引入介绍华为全栈全场景</a:t>
                      </a:r>
                      <a:r>
                        <a:rPr lang="en-US" altLang="zh-CN" sz="1200" b="0" u="none" strike="noStrike" baseline="0" dirty="0">
                          <a:effectLst/>
                          <a:latin typeface="Huawei Sans" panose="020C0503030203020204" pitchFamily="34" charset="0"/>
                          <a:ea typeface="方正兰亭黑简体" panose="02000000000000000000" pitchFamily="2" charset="-122"/>
                        </a:rPr>
                        <a:t>AI</a:t>
                      </a:r>
                      <a:r>
                        <a:rPr lang="zh-CN" altLang="en-US" sz="1200" b="0" u="none" strike="noStrike" baseline="0" dirty="0">
                          <a:effectLst/>
                          <a:latin typeface="Huawei Sans" panose="020C0503030203020204" pitchFamily="34" charset="0"/>
                          <a:ea typeface="方正兰亭黑简体" panose="02000000000000000000" pitchFamily="2" charset="-122"/>
                        </a:rPr>
                        <a:t>解决方案</a:t>
                      </a:r>
                      <a:endParaRPr lang="en-US" altLang="zh-CN" sz="1200" u="none" strike="noStrike" baseline="0" dirty="0">
                        <a:effectLst/>
                        <a:latin typeface="+mn-lt"/>
                        <a:ea typeface="+mn-ea"/>
                        <a:cs typeface="+mn-ea"/>
                        <a:sym typeface="+mn-lt"/>
                      </a:endParaRPr>
                    </a:p>
                    <a:p>
                      <a:pPr marL="0" marR="0" lvl="0" indent="0" algn="l" defTabSz="913765" rtl="0" eaLnBrk="1" fontAlgn="auto" latinLnBrk="0" hangingPunct="1">
                        <a:lnSpc>
                          <a:spcPct val="150000"/>
                        </a:lnSpc>
                        <a:spcBef>
                          <a:spcPts val="0"/>
                        </a:spcBef>
                        <a:spcAft>
                          <a:spcPts val="0"/>
                        </a:spcAft>
                        <a:buClrTx/>
                        <a:buSzTx/>
                        <a:buFontTx/>
                        <a:buNone/>
                        <a:defRPr/>
                      </a:pPr>
                      <a:r>
                        <a:rPr lang="zh-CN" altLang="en-US" sz="1200" b="1" u="none" strike="noStrike" baseline="0" dirty="0" smtClean="0">
                          <a:effectLst/>
                          <a:latin typeface="+mn-lt"/>
                          <a:ea typeface="+mn-ea"/>
                          <a:cs typeface="+mn-ea"/>
                          <a:sym typeface="+mn-lt"/>
                        </a:rPr>
                        <a:t>举例</a:t>
                      </a:r>
                      <a:r>
                        <a:rPr lang="zh-CN" altLang="en-US" sz="1200" u="none" strike="noStrike" baseline="0" dirty="0" smtClean="0">
                          <a:effectLst/>
                          <a:latin typeface="+mn-lt"/>
                          <a:ea typeface="+mn-ea"/>
                          <a:cs typeface="+mn-ea"/>
                          <a:sym typeface="+mn-lt"/>
                        </a:rPr>
                        <a:t>：介绍</a:t>
                      </a:r>
                      <a:r>
                        <a:rPr lang="zh-CN" altLang="en-US" sz="1200" u="none" strike="noStrike" baseline="0" dirty="0">
                          <a:effectLst/>
                          <a:latin typeface="+mn-lt"/>
                          <a:ea typeface="+mn-ea"/>
                          <a:cs typeface="+mn-ea"/>
                          <a:sym typeface="+mn-lt"/>
                        </a:rPr>
                        <a:t>到当前主流深度学习框架的时候，加入</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框架架构介绍，可以结合</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开发实践深入介绍</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框架的使用</a:t>
                      </a:r>
                      <a:endParaRPr lang="en-US" altLang="zh-CN" sz="1200" u="none" strike="noStrike" baseline="0" dirty="0">
                        <a:effectLst/>
                        <a:latin typeface="+mn-lt"/>
                        <a:ea typeface="+mn-ea"/>
                        <a:cs typeface="+mn-ea"/>
                        <a:sym typeface="+mn-lt"/>
                      </a:endParaRPr>
                    </a:p>
                    <a:p>
                      <a:pPr marL="0" marR="0" lvl="0" indent="0" algn="l" defTabSz="914400" rtl="0" eaLnBrk="1" fontAlgn="ctr" latinLnBrk="0" hangingPunct="1">
                        <a:lnSpc>
                          <a:spcPct val="150000"/>
                        </a:lnSpc>
                        <a:spcBef>
                          <a:spcPts val="0"/>
                        </a:spcBef>
                        <a:spcAft>
                          <a:spcPts val="0"/>
                        </a:spcAft>
                        <a:buClrTx/>
                        <a:buSzTx/>
                        <a:buFontTx/>
                        <a:buNone/>
                        <a:defRPr/>
                      </a:pPr>
                      <a:r>
                        <a:rPr lang="zh-CN" altLang="en-US" sz="1200" b="1" u="none" strike="noStrike" baseline="0" dirty="0" smtClean="0">
                          <a:effectLst/>
                          <a:latin typeface="+mn-lt"/>
                          <a:ea typeface="+mn-ea"/>
                          <a:cs typeface="+mn-ea"/>
                          <a:sym typeface="+mn-lt"/>
                        </a:rPr>
                        <a:t>举例</a:t>
                      </a:r>
                      <a:r>
                        <a:rPr lang="zh-CN" altLang="en-US" sz="1200" u="none" strike="noStrike" baseline="0" dirty="0" smtClean="0">
                          <a:effectLst/>
                          <a:latin typeface="+mn-lt"/>
                          <a:ea typeface="+mn-ea"/>
                          <a:cs typeface="+mn-ea"/>
                          <a:sym typeface="+mn-lt"/>
                        </a:rPr>
                        <a:t>：介绍</a:t>
                      </a:r>
                      <a:r>
                        <a:rPr lang="zh-CN" altLang="en-US" sz="1200" u="none" strike="noStrike" baseline="0" dirty="0">
                          <a:effectLst/>
                          <a:latin typeface="+mn-lt"/>
                          <a:ea typeface="+mn-ea"/>
                          <a:cs typeface="+mn-ea"/>
                          <a:sym typeface="+mn-lt"/>
                        </a:rPr>
                        <a:t>到计算机视觉神经网络的组成，比如：卷积、全连接时候，调用</a:t>
                      </a:r>
                      <a:r>
                        <a:rPr lang="en-US" altLang="zh-CN" sz="1200" u="none" strike="noStrike" baseline="0" dirty="0" err="1">
                          <a:effectLst/>
                          <a:latin typeface="+mn-lt"/>
                          <a:ea typeface="+mn-ea"/>
                          <a:cs typeface="+mn-ea"/>
                          <a:sym typeface="+mn-lt"/>
                        </a:rPr>
                        <a:t>MindSpore</a:t>
                      </a:r>
                      <a:r>
                        <a:rPr lang="zh-CN" altLang="en-US" sz="1200" u="none" strike="noStrike" baseline="0" dirty="0">
                          <a:effectLst/>
                          <a:latin typeface="+mn-lt"/>
                          <a:ea typeface="+mn-ea"/>
                          <a:cs typeface="+mn-ea"/>
                          <a:sym typeface="+mn-lt"/>
                        </a:rPr>
                        <a:t>中的</a:t>
                      </a:r>
                      <a:r>
                        <a:rPr lang="en-US" altLang="zh-CN" sz="1200" u="none" strike="noStrike" baseline="0" dirty="0">
                          <a:effectLst/>
                          <a:latin typeface="+mn-lt"/>
                          <a:ea typeface="+mn-ea"/>
                          <a:cs typeface="+mn-ea"/>
                          <a:sym typeface="+mn-lt"/>
                        </a:rPr>
                        <a:t>API</a:t>
                      </a:r>
                      <a:r>
                        <a:rPr lang="zh-CN" altLang="en-US" sz="1200" u="none" strike="noStrike" baseline="0" dirty="0">
                          <a:effectLst/>
                          <a:latin typeface="+mn-lt"/>
                          <a:ea typeface="+mn-ea"/>
                          <a:cs typeface="+mn-ea"/>
                          <a:sym typeface="+mn-lt"/>
                        </a:rPr>
                        <a:t>接口进行效果演示</a:t>
                      </a:r>
                      <a:endParaRPr lang="en-US" altLang="zh-CN" sz="1200" u="none" strike="noStrike" baseline="0" dirty="0">
                        <a:effectLst/>
                        <a:latin typeface="+mn-lt"/>
                        <a:ea typeface="+mn-ea"/>
                        <a:cs typeface="+mn-ea"/>
                        <a:sym typeface="+mn-lt"/>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zh-CN"/>
                    </a:p>
                  </a:txBody>
                  <a:tcPr marL="68580" marR="68580" marT="0" marB="0">
                    <a:solidFill>
                      <a:srgbClr val="E8F3F5"/>
                    </a:solidFill>
                  </a:tcPr>
                </a:tc>
                <a:tc hMerge="1">
                  <a:txBody>
                    <a:bodyPr/>
                    <a:lstStyle/>
                    <a:p>
                      <a:endParaRPr lang="zh-CN"/>
                    </a:p>
                  </a:txBody>
                  <a:tcPr marL="68580" marR="68580" marT="0" marB="0">
                    <a:solidFill>
                      <a:srgbClr val="CDE5EA"/>
                    </a:solidFill>
                  </a:tcPr>
                </a:tc>
              </a:tr>
            </a:tbl>
          </a:graphicData>
        </a:graphic>
      </p:graphicFrame>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n-lt"/>
                <a:ea typeface="+mn-ea"/>
                <a:cs typeface="+mn-ea"/>
                <a:sym typeface="+mn-lt"/>
              </a:rPr>
              <a:t>昇</a:t>
            </a:r>
            <a:r>
              <a:rPr lang="zh-CN" altLang="en-US" sz="2600" b="1" dirty="0" smtClean="0">
                <a:solidFill>
                  <a:srgbClr val="C00000"/>
                </a:solidFill>
                <a:latin typeface="+mn-lt"/>
                <a:ea typeface="+mn-ea"/>
                <a:cs typeface="+mn-ea"/>
                <a:sym typeface="+mn-lt"/>
              </a:rPr>
              <a:t>腾</a:t>
            </a:r>
            <a:r>
              <a:rPr lang="zh-CN" altLang="en-US" sz="2600" b="1" dirty="0">
                <a:solidFill>
                  <a:srgbClr val="C00000"/>
                </a:solidFill>
                <a:latin typeface="+mn-lt"/>
                <a:ea typeface="+mn-ea"/>
                <a:cs typeface="+mn-ea"/>
                <a:sym typeface="+mn-lt"/>
              </a:rPr>
              <a:t>人工智能程序设计</a:t>
            </a:r>
            <a:r>
              <a:rPr lang="zh-CN" altLang="en-US" sz="2600" b="1" dirty="0" smtClean="0">
                <a:solidFill>
                  <a:srgbClr val="C00000"/>
                </a:solidFill>
                <a:latin typeface="+mn-lt"/>
                <a:ea typeface="+mn-ea"/>
                <a:cs typeface="+mn-ea"/>
                <a:sym typeface="+mn-lt"/>
              </a:rPr>
              <a:t>课程包理论知识点</a:t>
            </a:r>
            <a:endParaRPr lang="zh-CN" altLang="en-US" sz="1800" b="1" dirty="0">
              <a:solidFill>
                <a:srgbClr val="3C3C3C"/>
              </a:solidFill>
              <a:latin typeface="+mn-lt"/>
              <a:ea typeface="+mn-ea"/>
              <a:cs typeface="+mn-ea"/>
              <a:sym typeface="+mn-lt"/>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b="1" dirty="0">
                <a:solidFill>
                  <a:srgbClr val="3C3C3C"/>
                </a:solidFill>
                <a:cs typeface="+mn-ea"/>
                <a:sym typeface="+mn-lt"/>
              </a:rPr>
              <a:t>人工智能程序设计</a:t>
            </a:r>
            <a:r>
              <a:rPr lang="en-US" altLang="zh-CN" sz="1800" b="1" dirty="0">
                <a:solidFill>
                  <a:srgbClr val="3C3C3C"/>
                </a:solidFill>
                <a:cs typeface="+mn-ea"/>
                <a:sym typeface="+mn-lt"/>
              </a:rPr>
              <a:t>--</a:t>
            </a:r>
            <a:r>
              <a:rPr lang="zh-CN" altLang="en-US" sz="1800" b="1" dirty="0">
                <a:solidFill>
                  <a:srgbClr val="3C3C3C"/>
                </a:solidFill>
                <a:cs typeface="+mn-ea"/>
                <a:sym typeface="+mn-lt"/>
              </a:rPr>
              <a:t>理论</a:t>
            </a:r>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125" y="192024"/>
            <a:ext cx="10732516" cy="448056"/>
          </a:xfrm>
        </p:spPr>
        <p:txBody>
          <a:bodyPr>
            <a:normAutofit/>
          </a:bodyPr>
          <a:lstStyle/>
          <a:p>
            <a:r>
              <a:rPr lang="zh-CN" altLang="en-US" sz="2600" b="1" dirty="0">
                <a:solidFill>
                  <a:srgbClr val="C00000"/>
                </a:solidFill>
                <a:latin typeface="+mj-ea"/>
                <a:ea typeface="+mj-ea"/>
                <a:sym typeface="+mn-lt"/>
              </a:rPr>
              <a:t>昇腾人工智能程序设计课程包实验知识点</a:t>
            </a:r>
          </a:p>
        </p:txBody>
      </p:sp>
      <p:graphicFrame>
        <p:nvGraphicFramePr>
          <p:cNvPr id="4" name="表格 3"/>
          <p:cNvGraphicFramePr>
            <a:graphicFrameLocks noGrp="1"/>
          </p:cNvGraphicFramePr>
          <p:nvPr>
            <p:extLst>
              <p:ext uri="{D42A27DB-BD31-4B8C-83A1-F6EECF244321}">
                <p14:modId xmlns:p14="http://schemas.microsoft.com/office/powerpoint/2010/main" val="242088742"/>
              </p:ext>
            </p:extLst>
          </p:nvPr>
        </p:nvGraphicFramePr>
        <p:xfrm>
          <a:off x="855405" y="1386412"/>
          <a:ext cx="10609235" cy="3332238"/>
        </p:xfrm>
        <a:graphic>
          <a:graphicData uri="http://schemas.openxmlformats.org/drawingml/2006/table">
            <a:tbl>
              <a:tblPr>
                <a:tableStyleId>{72833802-FEF1-4C79-8D5D-14CF1EAF98D9}</a:tableStyleId>
              </a:tblPr>
              <a:tblGrid>
                <a:gridCol w="2060972"/>
                <a:gridCol w="3126169"/>
                <a:gridCol w="4680088"/>
                <a:gridCol w="742006"/>
              </a:tblGrid>
              <a:tr h="377882">
                <a:tc>
                  <a:txBody>
                    <a:bodyPr/>
                    <a:lstStyle/>
                    <a:p>
                      <a:pPr algn="ctr" rtl="0" fontAlgn="ctr"/>
                      <a:r>
                        <a:rPr lang="zh-CN" altLang="en-US" sz="1200" b="1" u="none" strike="noStrike" dirty="0">
                          <a:effectLst/>
                          <a:latin typeface="+mn-lt"/>
                          <a:ea typeface="+mn-ea"/>
                          <a:cs typeface="+mn-ea"/>
                          <a:sym typeface="+mn-lt"/>
                        </a:rPr>
                        <a:t>章节</a:t>
                      </a:r>
                      <a:endParaRPr lang="zh-CN" altLang="en-US" sz="1200" b="1" i="0" u="none" strike="noStrike" dirty="0">
                        <a:solidFill>
                          <a:srgbClr val="000000"/>
                        </a:solidFill>
                        <a:effectLst/>
                        <a:latin typeface="+mn-lt"/>
                        <a:ea typeface="+mn-ea"/>
                        <a:cs typeface="+mn-ea"/>
                        <a:sym typeface="+mn-lt"/>
                      </a:endParaRPr>
                    </a:p>
                  </a:txBody>
                  <a:tcPr marL="71972" marR="71972" marT="5197"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200" b="1" u="none" strike="noStrike" dirty="0">
                          <a:effectLst/>
                          <a:latin typeface="+mn-lt"/>
                          <a:ea typeface="+mn-ea"/>
                          <a:cs typeface="+mn-ea"/>
                          <a:sym typeface="+mn-lt"/>
                        </a:rPr>
                        <a:t>知识点</a:t>
                      </a:r>
                      <a:endParaRPr lang="zh-CN" altLang="en-US" sz="1200" b="1" i="0" u="none" strike="noStrike" dirty="0">
                        <a:solidFill>
                          <a:srgbClr val="000000"/>
                        </a:solidFill>
                        <a:effectLst/>
                        <a:latin typeface="+mn-lt"/>
                        <a:ea typeface="+mn-ea"/>
                        <a:cs typeface="+mn-ea"/>
                        <a:sym typeface="+mn-lt"/>
                      </a:endParaRPr>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200" b="1" u="none" strike="noStrike" dirty="0">
                          <a:effectLst/>
                          <a:latin typeface="+mn-lt"/>
                          <a:ea typeface="+mn-ea"/>
                          <a:cs typeface="+mn-ea"/>
                          <a:sym typeface="+mn-lt"/>
                        </a:rPr>
                        <a:t>建议融入方式</a:t>
                      </a:r>
                      <a:endParaRPr lang="zh-CN" altLang="en-US" sz="1200" b="1" i="0" u="none" strike="noStrike" dirty="0">
                        <a:solidFill>
                          <a:srgbClr val="000000"/>
                        </a:solidFill>
                        <a:effectLst/>
                        <a:latin typeface="+mn-lt"/>
                        <a:ea typeface="+mn-ea"/>
                        <a:cs typeface="+mn-ea"/>
                        <a:sym typeface="+mn-lt"/>
                      </a:endParaRPr>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200" b="1" i="0" u="none" strike="noStrike" dirty="0" smtClean="0">
                          <a:solidFill>
                            <a:srgbClr val="000000"/>
                          </a:solidFill>
                          <a:effectLst/>
                          <a:latin typeface="+mn-lt"/>
                          <a:ea typeface="+mn-ea"/>
                          <a:cs typeface="+mn-ea"/>
                          <a:sym typeface="+mn-lt"/>
                        </a:rPr>
                        <a:t>学时</a:t>
                      </a:r>
                      <a:endParaRPr lang="zh-CN" altLang="en-US" sz="1200" b="1" i="0" u="none" strike="noStrike" dirty="0">
                        <a:solidFill>
                          <a:srgbClr val="000000"/>
                        </a:solidFill>
                        <a:effectLst/>
                        <a:latin typeface="+mn-lt"/>
                        <a:ea typeface="+mn-ea"/>
                        <a:cs typeface="+mn-ea"/>
                        <a:sym typeface="+mn-lt"/>
                      </a:endParaRPr>
                    </a:p>
                  </a:txBody>
                  <a:tcPr marL="71972" marR="71972" marT="5197"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583168">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mn-lt"/>
                          <a:ea typeface="+mn-ea"/>
                          <a:cs typeface="+mn-ea"/>
                          <a:sym typeface="+mn-lt"/>
                        </a:rPr>
                        <a:t>基于</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开发实战</a:t>
                      </a:r>
                    </a:p>
                  </a:txBody>
                  <a:tcPr marL="71972" marR="71972" marT="71972" marB="7197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基于</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实现手写数字识别</a:t>
                      </a:r>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1.</a:t>
                      </a:r>
                      <a:r>
                        <a:rPr lang="zh-CN" altLang="en-US" sz="1200" u="none" strike="noStrike" kern="1200" baseline="0" dirty="0">
                          <a:solidFill>
                            <a:schemeClr val="tx1"/>
                          </a:solidFill>
                          <a:effectLst/>
                          <a:latin typeface="+mn-lt"/>
                          <a:ea typeface="+mn-ea"/>
                          <a:cs typeface="+mn-ea"/>
                          <a:sym typeface="+mn-lt"/>
                        </a:rPr>
                        <a:t>在讲解到深度学习网络时，结合实验手册</a:t>
                      </a:r>
                      <a:r>
                        <a:rPr lang="en-US" altLang="zh-CN" sz="1200" u="none" strike="noStrike" kern="1200" baseline="0" dirty="0">
                          <a:solidFill>
                            <a:schemeClr val="tx1"/>
                          </a:solidFill>
                          <a:effectLst/>
                          <a:latin typeface="+mn-lt"/>
                          <a:ea typeface="+mn-ea"/>
                          <a:cs typeface="+mn-ea"/>
                          <a:sym typeface="+mn-lt"/>
                        </a:rPr>
                        <a:t>,</a:t>
                      </a:r>
                      <a:r>
                        <a:rPr lang="zh-CN" altLang="en-US" sz="1200" u="none" strike="noStrike" kern="1200" baseline="0" dirty="0">
                          <a:solidFill>
                            <a:schemeClr val="tx1"/>
                          </a:solidFill>
                          <a:effectLst/>
                          <a:latin typeface="+mn-lt"/>
                          <a:ea typeface="+mn-ea"/>
                          <a:cs typeface="+mn-ea"/>
                          <a:sym typeface="+mn-lt"/>
                        </a:rPr>
                        <a:t> 介绍如何使用</a:t>
                      </a:r>
                      <a:r>
                        <a:rPr lang="en-US" altLang="zh-CN" sz="1200" u="none" strike="noStrike" kern="1200" baseline="0" dirty="0" err="1">
                          <a:solidFill>
                            <a:schemeClr val="tx1"/>
                          </a:solidFill>
                          <a:effectLst/>
                          <a:latin typeface="+mn-lt"/>
                          <a:ea typeface="+mn-ea"/>
                          <a:cs typeface="+mn-ea"/>
                          <a:sym typeface="+mn-lt"/>
                        </a:rPr>
                        <a:t>MindSpore</a:t>
                      </a:r>
                      <a:r>
                        <a:rPr lang="zh-CN" altLang="en-US" sz="1200" u="none" strike="noStrike" kern="1200" baseline="0" dirty="0">
                          <a:solidFill>
                            <a:schemeClr val="tx1"/>
                          </a:solidFill>
                          <a:effectLst/>
                          <a:latin typeface="+mn-lt"/>
                          <a:ea typeface="+mn-ea"/>
                          <a:cs typeface="+mn-ea"/>
                          <a:sym typeface="+mn-lt"/>
                        </a:rPr>
                        <a:t>搭建深度学习网络模型；</a:t>
                      </a:r>
                    </a:p>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2.</a:t>
                      </a:r>
                      <a:r>
                        <a:rPr lang="zh-CN" altLang="en-US" sz="1200" u="none" strike="noStrike" kern="1200" baseline="0" dirty="0">
                          <a:solidFill>
                            <a:schemeClr val="tx1"/>
                          </a:solidFill>
                          <a:effectLst/>
                          <a:latin typeface="+mn-lt"/>
                          <a:ea typeface="+mn-ea"/>
                          <a:cs typeface="+mn-ea"/>
                          <a:sym typeface="+mn-lt"/>
                        </a:rPr>
                        <a:t>介绍</a:t>
                      </a:r>
                      <a:r>
                        <a:rPr lang="en-US" altLang="zh-CN" sz="1200" u="none" strike="noStrike" kern="1200" baseline="0" dirty="0">
                          <a:solidFill>
                            <a:schemeClr val="tx1"/>
                          </a:solidFill>
                          <a:effectLst/>
                          <a:latin typeface="+mn-lt"/>
                          <a:ea typeface="+mn-ea"/>
                          <a:cs typeface="+mn-ea"/>
                          <a:sym typeface="+mn-lt"/>
                        </a:rPr>
                        <a:t>Yolov3</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a:solidFill>
                            <a:schemeClr val="tx1"/>
                          </a:solidFill>
                          <a:effectLst/>
                          <a:latin typeface="+mn-lt"/>
                          <a:ea typeface="+mn-ea"/>
                          <a:cs typeface="+mn-ea"/>
                          <a:sym typeface="+mn-lt"/>
                        </a:rPr>
                        <a:t>Yolov5</a:t>
                      </a:r>
                      <a:r>
                        <a:rPr lang="zh-CN" altLang="en-US" sz="1200" u="none" strike="noStrike" kern="1200" baseline="0" dirty="0">
                          <a:solidFill>
                            <a:schemeClr val="tx1"/>
                          </a:solidFill>
                          <a:effectLst/>
                          <a:latin typeface="+mn-lt"/>
                          <a:ea typeface="+mn-ea"/>
                          <a:cs typeface="+mn-ea"/>
                          <a:sym typeface="+mn-lt"/>
                        </a:rPr>
                        <a:t>，介绍如何用</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实现目标检测任务；</a:t>
                      </a:r>
                      <a:endParaRPr lang="en-US" altLang="zh-CN" sz="1200" u="none" strike="noStrike" kern="1200" baseline="0" dirty="0">
                        <a:solidFill>
                          <a:schemeClr val="tx1"/>
                        </a:solidFill>
                        <a:effectLst/>
                        <a:latin typeface="+mn-lt"/>
                        <a:ea typeface="+mn-ea"/>
                        <a:cs typeface="+mn-ea"/>
                        <a:sym typeface="+mn-lt"/>
                      </a:endParaRPr>
                    </a:p>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3.</a:t>
                      </a:r>
                      <a:r>
                        <a:rPr lang="zh-CN" altLang="en-US" sz="1200" u="none" strike="noStrike" kern="1200" baseline="0" dirty="0">
                          <a:solidFill>
                            <a:schemeClr val="tx1"/>
                          </a:solidFill>
                          <a:effectLst/>
                          <a:latin typeface="+mn-lt"/>
                          <a:ea typeface="+mn-ea"/>
                          <a:cs typeface="+mn-ea"/>
                          <a:sym typeface="+mn-lt"/>
                        </a:rPr>
                        <a:t>在讲项目部署时，可以采用基于昇腾的深度学习实践任务时，体验在</a:t>
                      </a:r>
                      <a:r>
                        <a:rPr lang="en-US" altLang="zh-CN" sz="1200" u="none" strike="noStrike" kern="1200" baseline="0" dirty="0">
                          <a:solidFill>
                            <a:schemeClr val="tx1"/>
                          </a:solidFill>
                          <a:effectLst/>
                          <a:latin typeface="+mn-lt"/>
                          <a:ea typeface="+mn-ea"/>
                          <a:cs typeface="+mn-ea"/>
                          <a:sym typeface="+mn-lt"/>
                        </a:rPr>
                        <a:t>Atlas200DK</a:t>
                      </a:r>
                      <a:r>
                        <a:rPr lang="zh-CN" altLang="en-US" sz="1200" u="none" strike="noStrike" kern="1200" baseline="0" dirty="0">
                          <a:solidFill>
                            <a:schemeClr val="tx1"/>
                          </a:solidFill>
                          <a:effectLst/>
                          <a:latin typeface="+mn-lt"/>
                          <a:ea typeface="+mn-ea"/>
                          <a:cs typeface="+mn-ea"/>
                          <a:sym typeface="+mn-lt"/>
                        </a:rPr>
                        <a:t>上完成模型部署</a:t>
                      </a:r>
                      <a:r>
                        <a:rPr lang="zh-CN" altLang="en-US" sz="1200" u="none" strike="noStrike" kern="1200" baseline="0" dirty="0" smtClean="0">
                          <a:solidFill>
                            <a:schemeClr val="tx1"/>
                          </a:solidFill>
                          <a:effectLst/>
                          <a:latin typeface="+mn-lt"/>
                          <a:ea typeface="+mn-ea"/>
                          <a:cs typeface="+mn-ea"/>
                          <a:sym typeface="+mn-lt"/>
                        </a:rPr>
                        <a:t>实验；</a:t>
                      </a:r>
                      <a:endParaRPr lang="zh-CN" altLang="en-US" sz="1200" u="none" strike="noStrike" kern="1200" baseline="0" dirty="0">
                        <a:solidFill>
                          <a:schemeClr val="tx1"/>
                        </a:solidFill>
                        <a:effectLst/>
                        <a:latin typeface="+mn-lt"/>
                        <a:ea typeface="+mn-ea"/>
                        <a:cs typeface="+mn-ea"/>
                        <a:sym typeface="+mn-lt"/>
                      </a:endParaRPr>
                    </a:p>
                    <a:p>
                      <a:pPr marL="0" algn="l" defTabSz="914400" rtl="0" eaLnBrk="1" latinLnBrk="0" hangingPunct="1">
                        <a:lnSpc>
                          <a:spcPts val="1900"/>
                        </a:lnSpc>
                      </a:pPr>
                      <a:r>
                        <a:rPr lang="en-US" altLang="zh-CN" sz="1200" u="none" strike="noStrike" kern="1200" baseline="0" dirty="0">
                          <a:solidFill>
                            <a:schemeClr val="tx1"/>
                          </a:solidFill>
                          <a:effectLst/>
                          <a:latin typeface="+mn-lt"/>
                          <a:ea typeface="+mn-ea"/>
                          <a:cs typeface="+mn-ea"/>
                          <a:sym typeface="+mn-lt"/>
                        </a:rPr>
                        <a:t>4. </a:t>
                      </a:r>
                      <a:r>
                        <a:rPr lang="zh-CN" altLang="en-US" sz="1200" u="none" strike="noStrike" kern="1200" baseline="0" dirty="0">
                          <a:solidFill>
                            <a:schemeClr val="tx1"/>
                          </a:solidFill>
                          <a:effectLst/>
                          <a:latin typeface="+mn-lt"/>
                          <a:ea typeface="+mn-ea"/>
                          <a:cs typeface="+mn-ea"/>
                          <a:sym typeface="+mn-lt"/>
                        </a:rPr>
                        <a:t>基于提供的基础实验手册知道，针对实际教学场景进行进阶式优化，比如修改参数、更换数据或模型结构来对比模型训练结果。</a:t>
                      </a:r>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100" u="none" strike="noStrike" kern="1200" baseline="0" dirty="0">
                          <a:solidFill>
                            <a:schemeClr val="tx1"/>
                          </a:solidFill>
                          <a:effectLst/>
                          <a:latin typeface="+mn-lt"/>
                          <a:ea typeface="+mn-ea"/>
                          <a:cs typeface="+mn-ea"/>
                          <a:sym typeface="+mn-lt"/>
                        </a:rPr>
                        <a:t>2</a:t>
                      </a:r>
                      <a:endParaRPr lang="zh-CN" altLang="en-US" sz="1100" u="none" strike="noStrike" kern="1200" baseline="0" dirty="0">
                        <a:solidFill>
                          <a:schemeClr val="tx1"/>
                        </a:solidFill>
                        <a:effectLst/>
                        <a:latin typeface="+mn-lt"/>
                        <a:ea typeface="+mn-ea"/>
                        <a:cs typeface="+mn-ea"/>
                        <a:sym typeface="+mn-lt"/>
                      </a:endParaRPr>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2086">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基于</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的深度学习实战</a:t>
                      </a:r>
                    </a:p>
                  </a:txBody>
                  <a:tcPr marL="71972" marR="71972" marT="6348"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使用</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开发目标检测应用（</a:t>
                      </a:r>
                      <a:r>
                        <a:rPr lang="en-US" altLang="zh-CN" sz="1200" u="none" strike="noStrike" kern="1200" baseline="0" dirty="0">
                          <a:solidFill>
                            <a:schemeClr val="tx1"/>
                          </a:solidFill>
                          <a:effectLst/>
                          <a:latin typeface="+mn-lt"/>
                          <a:ea typeface="+mn-ea"/>
                          <a:cs typeface="+mn-ea"/>
                          <a:sym typeface="+mn-lt"/>
                        </a:rPr>
                        <a:t>yolov3</a:t>
                      </a:r>
                      <a:r>
                        <a:rPr lang="zh-CN" altLang="en-US" sz="1200" u="none" strike="noStrike" kern="1200" baseline="0" dirty="0">
                          <a:solidFill>
                            <a:schemeClr val="tx1"/>
                          </a:solidFill>
                          <a:effectLst/>
                          <a:latin typeface="+mn-lt"/>
                          <a:ea typeface="+mn-ea"/>
                          <a:cs typeface="+mn-ea"/>
                          <a:sym typeface="+mn-lt"/>
                        </a:rPr>
                        <a:t>、</a:t>
                      </a:r>
                      <a:r>
                        <a:rPr lang="en-US" altLang="zh-CN" sz="1200" u="none" strike="noStrike" kern="1200" baseline="0" dirty="0">
                          <a:solidFill>
                            <a:schemeClr val="tx1"/>
                          </a:solidFill>
                          <a:effectLst/>
                          <a:latin typeface="+mn-lt"/>
                          <a:ea typeface="+mn-ea"/>
                          <a:cs typeface="+mn-ea"/>
                          <a:sym typeface="+mn-lt"/>
                        </a:rPr>
                        <a:t>yolov5</a:t>
                      </a:r>
                      <a:r>
                        <a:rPr lang="zh-CN" altLang="en-US" sz="1200" u="none" strike="noStrike" kern="1200" baseline="0" dirty="0">
                          <a:solidFill>
                            <a:schemeClr val="tx1"/>
                          </a:solidFill>
                          <a:effectLst/>
                          <a:latin typeface="+mn-lt"/>
                          <a:ea typeface="+mn-ea"/>
                          <a:cs typeface="+mn-ea"/>
                          <a:sym typeface="+mn-lt"/>
                        </a:rPr>
                        <a:t>）、使用</a:t>
                      </a:r>
                      <a:r>
                        <a:rPr lang="en-US" altLang="zh-CN" sz="1200" u="none" strike="noStrike" kern="1200" baseline="0" dirty="0" err="1">
                          <a:solidFill>
                            <a:schemeClr val="tx1"/>
                          </a:solidFill>
                          <a:effectLst/>
                          <a:latin typeface="+mn-lt"/>
                          <a:ea typeface="+mn-ea"/>
                          <a:cs typeface="+mn-ea"/>
                          <a:sym typeface="+mn-lt"/>
                        </a:rPr>
                        <a:t>MindX</a:t>
                      </a:r>
                      <a:r>
                        <a:rPr lang="en-US" altLang="zh-CN" sz="1200" u="none" strike="noStrike" kern="1200" baseline="0" dirty="0">
                          <a:solidFill>
                            <a:schemeClr val="tx1"/>
                          </a:solidFill>
                          <a:effectLst/>
                          <a:latin typeface="+mn-lt"/>
                          <a:ea typeface="+mn-ea"/>
                          <a:cs typeface="+mn-ea"/>
                          <a:sym typeface="+mn-lt"/>
                        </a:rPr>
                        <a:t> SDK</a:t>
                      </a:r>
                      <a:r>
                        <a:rPr lang="zh-CN" altLang="en-US" sz="1200" u="none" strike="noStrike" kern="1200" baseline="0" dirty="0">
                          <a:solidFill>
                            <a:schemeClr val="tx1"/>
                          </a:solidFill>
                          <a:effectLst/>
                          <a:latin typeface="+mn-lt"/>
                          <a:ea typeface="+mn-ea"/>
                          <a:cs typeface="+mn-ea"/>
                          <a:sym typeface="+mn-lt"/>
                        </a:rPr>
                        <a:t>开发视频目标检测应用、使用</a:t>
                      </a:r>
                      <a:r>
                        <a:rPr lang="en-US" altLang="zh-CN" sz="1200" u="none" strike="noStrike" kern="1200" baseline="0" dirty="0" err="1">
                          <a:solidFill>
                            <a:schemeClr val="tx1"/>
                          </a:solidFill>
                          <a:effectLst/>
                          <a:latin typeface="+mn-lt"/>
                          <a:ea typeface="+mn-ea"/>
                          <a:cs typeface="+mn-ea"/>
                          <a:sym typeface="+mn-lt"/>
                        </a:rPr>
                        <a:t>MindStudio</a:t>
                      </a:r>
                      <a:r>
                        <a:rPr lang="zh-CN" altLang="en-US" sz="1200" u="none" strike="noStrike" kern="1200" baseline="0" dirty="0">
                          <a:solidFill>
                            <a:schemeClr val="tx1"/>
                          </a:solidFill>
                          <a:effectLst/>
                          <a:latin typeface="+mn-lt"/>
                          <a:ea typeface="+mn-ea"/>
                          <a:cs typeface="+mn-ea"/>
                          <a:sym typeface="+mn-lt"/>
                        </a:rPr>
                        <a:t>的基于</a:t>
                      </a:r>
                      <a:r>
                        <a:rPr lang="en-US" altLang="zh-CN" sz="1200" u="none" strike="noStrike" kern="1200" baseline="0" dirty="0">
                          <a:solidFill>
                            <a:schemeClr val="tx1"/>
                          </a:solidFill>
                          <a:effectLst/>
                          <a:latin typeface="+mn-lt"/>
                          <a:ea typeface="+mn-ea"/>
                          <a:cs typeface="+mn-ea"/>
                          <a:sym typeface="+mn-lt"/>
                        </a:rPr>
                        <a:t>SSD</a:t>
                      </a:r>
                      <a:r>
                        <a:rPr lang="zh-CN" altLang="en-US" sz="1200" u="none" strike="noStrike" kern="1200" baseline="0" dirty="0">
                          <a:solidFill>
                            <a:schemeClr val="tx1"/>
                          </a:solidFill>
                          <a:effectLst/>
                          <a:latin typeface="+mn-lt"/>
                          <a:ea typeface="+mn-ea"/>
                          <a:cs typeface="+mn-ea"/>
                          <a:sym typeface="+mn-lt"/>
                        </a:rPr>
                        <a:t>的目标检测（本地</a:t>
                      </a:r>
                      <a:r>
                        <a:rPr lang="en-US" altLang="zh-CN" sz="1200" u="none" strike="noStrike" kern="1200" baseline="0" dirty="0">
                          <a:solidFill>
                            <a:schemeClr val="tx1"/>
                          </a:solidFill>
                          <a:effectLst/>
                          <a:latin typeface="+mn-lt"/>
                          <a:ea typeface="+mn-ea"/>
                          <a:cs typeface="+mn-ea"/>
                          <a:sym typeface="+mn-lt"/>
                        </a:rPr>
                        <a:t>CPU</a:t>
                      </a:r>
                      <a:r>
                        <a:rPr lang="zh-CN" altLang="en-US" sz="1200" u="none" strike="noStrike" kern="1200" baseline="0" dirty="0">
                          <a:solidFill>
                            <a:schemeClr val="tx1"/>
                          </a:solidFill>
                          <a:effectLst/>
                          <a:latin typeface="+mn-lt"/>
                          <a:ea typeface="+mn-ea"/>
                          <a:cs typeface="+mn-ea"/>
                          <a:sym typeface="+mn-lt"/>
                        </a:rPr>
                        <a:t>）</a:t>
                      </a:r>
                    </a:p>
                  </a:txBody>
                  <a:tcPr marL="71972" marR="71972" marT="51422" marB="514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u="none" strike="noStrike" kern="1200" baseline="0" dirty="0">
                          <a:solidFill>
                            <a:schemeClr val="tx1"/>
                          </a:solidFill>
                          <a:effectLst/>
                          <a:latin typeface="+mn-lt"/>
                          <a:ea typeface="+mn-ea"/>
                          <a:cs typeface="+mn-ea"/>
                          <a:sym typeface="+mn-lt"/>
                        </a:rPr>
                        <a:t>6</a:t>
                      </a:r>
                      <a:endParaRPr lang="zh-CN" altLang="en-US" dirty="0"/>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9102">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n-lt"/>
                          <a:ea typeface="+mn-ea"/>
                          <a:cs typeface="+mn-ea"/>
                          <a:sym typeface="+mn-lt"/>
                        </a:rPr>
                        <a:t>基于昇腾的深度学习实践</a:t>
                      </a:r>
                    </a:p>
                  </a:txBody>
                  <a:tcPr marL="71972" marR="71972" marT="6348"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昇腾</a:t>
                      </a:r>
                      <a:r>
                        <a:rPr lang="en-US" altLang="zh-CN" sz="1200" u="none" strike="noStrike" kern="1200" baseline="0" dirty="0">
                          <a:solidFill>
                            <a:schemeClr val="tx1"/>
                          </a:solidFill>
                          <a:effectLst/>
                          <a:latin typeface="+mn-lt"/>
                          <a:ea typeface="+mn-ea"/>
                          <a:cs typeface="+mn-ea"/>
                          <a:sym typeface="+mn-lt"/>
                        </a:rPr>
                        <a:t> </a:t>
                      </a:r>
                      <a:r>
                        <a:rPr lang="en-US" altLang="zh-CN" sz="1200" u="none" strike="noStrike" kern="1200" baseline="0" dirty="0" err="1">
                          <a:solidFill>
                            <a:schemeClr val="tx1"/>
                          </a:solidFill>
                          <a:effectLst/>
                          <a:latin typeface="+mn-lt"/>
                          <a:ea typeface="+mn-ea"/>
                          <a:cs typeface="+mn-ea"/>
                          <a:sym typeface="+mn-lt"/>
                        </a:rPr>
                        <a:t>AscendCL</a:t>
                      </a:r>
                      <a:r>
                        <a:rPr lang="zh-CN" altLang="en-US" sz="1200" u="none" strike="noStrike" kern="1200" baseline="0" dirty="0">
                          <a:solidFill>
                            <a:schemeClr val="tx1"/>
                          </a:solidFill>
                          <a:effectLst/>
                          <a:latin typeface="+mn-lt"/>
                          <a:ea typeface="+mn-ea"/>
                          <a:cs typeface="+mn-ea"/>
                          <a:sym typeface="+mn-lt"/>
                        </a:rPr>
                        <a:t>应用开发快速入门（推理）基于</a:t>
                      </a:r>
                      <a:r>
                        <a:rPr lang="en-US" altLang="zh-CN" sz="1200" u="none" strike="noStrike" kern="1200" baseline="0" dirty="0">
                          <a:solidFill>
                            <a:schemeClr val="tx1"/>
                          </a:solidFill>
                          <a:effectLst/>
                          <a:latin typeface="+mn-lt"/>
                          <a:ea typeface="+mn-ea"/>
                          <a:cs typeface="+mn-ea"/>
                          <a:sym typeface="+mn-lt"/>
                        </a:rPr>
                        <a:t>MobileNetv2</a:t>
                      </a:r>
                      <a:r>
                        <a:rPr lang="zh-CN" altLang="en-US" sz="1200" u="none" strike="noStrike" kern="1200" baseline="0" dirty="0">
                          <a:solidFill>
                            <a:schemeClr val="tx1"/>
                          </a:solidFill>
                          <a:effectLst/>
                          <a:latin typeface="+mn-lt"/>
                          <a:ea typeface="+mn-ea"/>
                          <a:cs typeface="+mn-ea"/>
                          <a:sym typeface="+mn-lt"/>
                        </a:rPr>
                        <a:t>的垃圾分类（训练</a:t>
                      </a:r>
                      <a:r>
                        <a:rPr lang="en-US" altLang="zh-CN" sz="1200" u="none" strike="noStrike" kern="1200" baseline="0" dirty="0">
                          <a:solidFill>
                            <a:schemeClr val="tx1"/>
                          </a:solidFill>
                          <a:effectLst/>
                          <a:latin typeface="+mn-lt"/>
                          <a:ea typeface="+mn-ea"/>
                          <a:cs typeface="+mn-ea"/>
                          <a:sym typeface="+mn-lt"/>
                        </a:rPr>
                        <a:t>+</a:t>
                      </a:r>
                      <a:r>
                        <a:rPr lang="zh-CN" altLang="en-US" sz="1200" u="none" strike="noStrike" kern="1200" baseline="0" dirty="0">
                          <a:solidFill>
                            <a:schemeClr val="tx1"/>
                          </a:solidFill>
                          <a:effectLst/>
                          <a:latin typeface="+mn-lt"/>
                          <a:ea typeface="+mn-ea"/>
                          <a:cs typeface="+mn-ea"/>
                          <a:sym typeface="+mn-lt"/>
                        </a:rPr>
                        <a:t>推理）</a:t>
                      </a:r>
                    </a:p>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mn-lt"/>
                          <a:ea typeface="+mn-ea"/>
                          <a:cs typeface="+mn-ea"/>
                          <a:sym typeface="+mn-lt"/>
                        </a:rPr>
                        <a:t>昇腾实践之目标检测等实验</a:t>
                      </a:r>
                    </a:p>
                  </a:txBody>
                  <a:tcPr marL="71972" marR="71972" marT="51422" marB="514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1972" marR="71972" marT="51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u="none" strike="noStrike" kern="1200" baseline="0" dirty="0">
                          <a:solidFill>
                            <a:schemeClr val="tx1"/>
                          </a:solidFill>
                          <a:effectLst/>
                          <a:latin typeface="+mn-lt"/>
                          <a:ea typeface="+mn-ea"/>
                          <a:cs typeface="+mn-ea"/>
                          <a:sym typeface="+mn-lt"/>
                        </a:rPr>
                        <a:t>5</a:t>
                      </a:r>
                      <a:endParaRPr lang="zh-CN" altLang="en-US" dirty="0"/>
                    </a:p>
                  </a:txBody>
                  <a:tcPr marL="71972" marR="71972" marT="71972" marB="71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文本框 2"/>
          <p:cNvSpPr txBox="1"/>
          <p:nvPr/>
        </p:nvSpPr>
        <p:spPr>
          <a:xfrm>
            <a:off x="855406" y="766916"/>
            <a:ext cx="4562168" cy="276999"/>
          </a:xfrm>
          <a:prstGeom prst="rect">
            <a:avLst/>
          </a:prstGeom>
          <a:noFill/>
        </p:spPr>
        <p:txBody>
          <a:bodyPr wrap="square" lIns="0" tIns="0" rIns="0" bIns="0" rtlCol="0">
            <a:spAutoFit/>
          </a:bodyPr>
          <a:lstStyle/>
          <a:p>
            <a:r>
              <a:rPr kumimoji="1" lang="zh-CN" altLang="en-US" dirty="0">
                <a:solidFill>
                  <a:srgbClr val="000000"/>
                </a:solidFill>
                <a:cs typeface="+mn-ea"/>
                <a:sym typeface="+mn-lt"/>
              </a:rPr>
              <a:t>人工智能程序设计</a:t>
            </a:r>
            <a:r>
              <a:rPr kumimoji="1" lang="en-US" altLang="zh-CN" dirty="0">
                <a:solidFill>
                  <a:srgbClr val="000000"/>
                </a:solidFill>
                <a:cs typeface="+mn-ea"/>
                <a:sym typeface="+mn-lt"/>
              </a:rPr>
              <a:t>-</a:t>
            </a:r>
            <a:r>
              <a:rPr kumimoji="1" lang="zh-CN" altLang="en-US" dirty="0">
                <a:solidFill>
                  <a:srgbClr val="000000"/>
                </a:solidFill>
                <a:cs typeface="+mn-ea"/>
                <a:sym typeface="+mn-lt"/>
              </a:rPr>
              <a:t>实验</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ea typeface="+mj-ea"/>
              </a:rPr>
              <a:t>智能系统与应用</a:t>
            </a:r>
            <a:r>
              <a:rPr lang="zh-CN" altLang="en-US" sz="2600" b="1" dirty="0" smtClean="0">
                <a:solidFill>
                  <a:srgbClr val="C00000"/>
                </a:solidFill>
                <a:latin typeface="+mj-ea"/>
                <a:ea typeface="+mj-ea"/>
              </a:rPr>
              <a:t>课程</a:t>
            </a:r>
            <a:r>
              <a:rPr lang="zh-CN" altLang="en-US" sz="2600" b="1" dirty="0">
                <a:solidFill>
                  <a:srgbClr val="C00000"/>
                </a:solidFill>
                <a:latin typeface="+mj-ea"/>
                <a:ea typeface="+mj-ea"/>
              </a:rPr>
              <a:t>包介绍</a:t>
            </a:r>
          </a:p>
        </p:txBody>
      </p:sp>
      <p:sp>
        <p:nvSpPr>
          <p:cNvPr id="5" name="矩形 4"/>
          <p:cNvSpPr/>
          <p:nvPr/>
        </p:nvSpPr>
        <p:spPr>
          <a:xfrm>
            <a:off x="835431" y="1477193"/>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mj-ea"/>
                <a:ea typeface="+mj-ea"/>
              </a:rPr>
              <a:t>目标对象</a:t>
            </a:r>
            <a:r>
              <a:rPr lang="zh-CN" altLang="en-US" dirty="0">
                <a:solidFill>
                  <a:srgbClr val="3C3C3C"/>
                </a:solidFill>
                <a:latin typeface="+mj-ea"/>
                <a:ea typeface="+mj-ea"/>
              </a:rPr>
              <a:t>：本课程针对于本科院校人工智能专业主干基础课程，例如：</a:t>
            </a:r>
            <a:r>
              <a:rPr lang="en-US" altLang="zh-CN" dirty="0">
                <a:solidFill>
                  <a:srgbClr val="3C3C3C"/>
                </a:solidFill>
                <a:latin typeface="+mj-ea"/>
                <a:ea typeface="+mj-ea"/>
              </a:rPr>
              <a:t>《</a:t>
            </a:r>
            <a:r>
              <a:rPr lang="zh-CN" altLang="en-US" dirty="0">
                <a:solidFill>
                  <a:srgbClr val="3C3C3C"/>
                </a:solidFill>
                <a:latin typeface="+mj-ea"/>
                <a:ea typeface="+mj-ea"/>
              </a:rPr>
              <a:t>智能系统设计与应用</a:t>
            </a:r>
            <a:r>
              <a:rPr lang="en-US" altLang="zh-CN" dirty="0">
                <a:solidFill>
                  <a:srgbClr val="3C3C3C"/>
                </a:solidFill>
                <a:latin typeface="+mj-ea"/>
                <a:ea typeface="+mj-ea"/>
              </a:rPr>
              <a:t>》</a:t>
            </a:r>
            <a:r>
              <a:rPr lang="zh-CN" altLang="en-US" dirty="0">
                <a:solidFill>
                  <a:srgbClr val="3C3C3C"/>
                </a:solidFill>
                <a:latin typeface="+mj-ea"/>
                <a:ea typeface="+mj-ea"/>
              </a:rPr>
              <a:t>、</a:t>
            </a:r>
            <a:r>
              <a:rPr lang="en-US" altLang="zh-CN" dirty="0">
                <a:solidFill>
                  <a:srgbClr val="3C3C3C"/>
                </a:solidFill>
                <a:latin typeface="+mj-ea"/>
                <a:ea typeface="+mj-ea"/>
              </a:rPr>
              <a:t>《</a:t>
            </a:r>
            <a:r>
              <a:rPr lang="zh-CN" altLang="en-US" dirty="0">
                <a:solidFill>
                  <a:srgbClr val="3C3C3C"/>
                </a:solidFill>
                <a:latin typeface="+mj-ea"/>
                <a:ea typeface="+mj-ea"/>
              </a:rPr>
              <a:t>机器人技术</a:t>
            </a:r>
            <a:r>
              <a:rPr lang="en-US" altLang="zh-CN" dirty="0">
                <a:solidFill>
                  <a:srgbClr val="3C3C3C"/>
                </a:solidFill>
                <a:latin typeface="+mj-ea"/>
                <a:ea typeface="+mj-ea"/>
              </a:rPr>
              <a:t>》</a:t>
            </a:r>
            <a:r>
              <a:rPr lang="zh-CN" altLang="en-US" dirty="0">
                <a:solidFill>
                  <a:srgbClr val="3C3C3C"/>
                </a:solidFill>
                <a:latin typeface="+mj-ea"/>
                <a:ea typeface="+mj-ea"/>
              </a:rPr>
              <a:t>、</a:t>
            </a:r>
            <a:r>
              <a:rPr lang="en-US" altLang="zh-CN" dirty="0">
                <a:solidFill>
                  <a:srgbClr val="3C3C3C"/>
                </a:solidFill>
                <a:latin typeface="+mj-ea"/>
                <a:ea typeface="+mj-ea"/>
              </a:rPr>
              <a:t>《</a:t>
            </a:r>
            <a:r>
              <a:rPr lang="zh-CN" altLang="en-US" dirty="0">
                <a:solidFill>
                  <a:srgbClr val="3C3C3C"/>
                </a:solidFill>
                <a:latin typeface="+mj-ea"/>
                <a:ea typeface="+mj-ea"/>
              </a:rPr>
              <a:t>无人驾驶系统</a:t>
            </a:r>
            <a:r>
              <a:rPr lang="en-US" altLang="zh-CN" dirty="0">
                <a:solidFill>
                  <a:srgbClr val="3C3C3C"/>
                </a:solidFill>
                <a:latin typeface="+mj-ea"/>
                <a:ea typeface="+mj-ea"/>
              </a:rPr>
              <a:t>》</a:t>
            </a:r>
            <a:r>
              <a:rPr lang="zh-CN" altLang="en-US" dirty="0">
                <a:solidFill>
                  <a:srgbClr val="3C3C3C"/>
                </a:solidFill>
                <a:latin typeface="+mj-ea"/>
                <a:ea typeface="+mj-ea"/>
              </a:rPr>
              <a:t>等。</a:t>
            </a:r>
          </a:p>
        </p:txBody>
      </p:sp>
      <p:sp>
        <p:nvSpPr>
          <p:cNvPr id="4" name="文本框 3">
            <a:extLst>
              <a:ext uri="{FF2B5EF4-FFF2-40B4-BE49-F238E27FC236}">
                <a16:creationId xmlns:a16="http://schemas.microsoft.com/office/drawing/2014/main" xmlns="" id="{87700113-7BE0-4668-B976-D2FF7998A978}"/>
              </a:ext>
            </a:extLst>
          </p:cNvPr>
          <p:cNvSpPr txBox="1"/>
          <p:nvPr/>
        </p:nvSpPr>
        <p:spPr>
          <a:xfrm>
            <a:off x="835431" y="814564"/>
            <a:ext cx="3259049" cy="369332"/>
          </a:xfrm>
          <a:prstGeom prst="rect">
            <a:avLst/>
          </a:prstGeom>
          <a:noFill/>
        </p:spPr>
        <p:txBody>
          <a:bodyPr wrap="square" rtlCol="0">
            <a:spAutoFit/>
          </a:bodyPr>
          <a:lstStyle/>
          <a:p>
            <a:r>
              <a:rPr lang="en-US" altLang="zh-CN" b="1" dirty="0">
                <a:solidFill>
                  <a:srgbClr val="3C3C3C"/>
                </a:solidFill>
                <a:latin typeface="+mj-ea"/>
                <a:ea typeface="+mj-ea"/>
              </a:rPr>
              <a:t>《</a:t>
            </a:r>
            <a:r>
              <a:rPr lang="zh-CN" altLang="en-US" b="1" dirty="0">
                <a:solidFill>
                  <a:srgbClr val="3C3C3C"/>
                </a:solidFill>
                <a:latin typeface="+mj-ea"/>
                <a:ea typeface="+mj-ea"/>
              </a:rPr>
              <a:t>智能系统与应用</a:t>
            </a:r>
            <a:r>
              <a:rPr lang="en-US" altLang="zh-CN" b="1" dirty="0">
                <a:solidFill>
                  <a:srgbClr val="3C3C3C"/>
                </a:solidFill>
                <a:latin typeface="+mj-ea"/>
                <a:ea typeface="+mj-ea"/>
              </a:rPr>
              <a:t>》</a:t>
            </a:r>
            <a:r>
              <a:rPr lang="zh-CN" altLang="en-US" b="1" dirty="0">
                <a:solidFill>
                  <a:srgbClr val="3C3C3C"/>
                </a:solidFill>
                <a:latin typeface="+mj-ea"/>
                <a:ea typeface="+mj-ea"/>
              </a:rPr>
              <a:t>课程</a:t>
            </a:r>
          </a:p>
        </p:txBody>
      </p:sp>
      <p:grpSp>
        <p:nvGrpSpPr>
          <p:cNvPr id="3" name="组合 2">
            <a:extLst>
              <a:ext uri="{FF2B5EF4-FFF2-40B4-BE49-F238E27FC236}">
                <a16:creationId xmlns:a16="http://schemas.microsoft.com/office/drawing/2014/main" xmlns="" id="{33489AD1-1657-4DDF-9EE8-32379984301F}"/>
              </a:ext>
            </a:extLst>
          </p:cNvPr>
          <p:cNvGrpSpPr/>
          <p:nvPr/>
        </p:nvGrpSpPr>
        <p:grpSpPr>
          <a:xfrm>
            <a:off x="1130002" y="2456337"/>
            <a:ext cx="10120771" cy="2940659"/>
            <a:chOff x="1302722" y="2449678"/>
            <a:chExt cx="10120771" cy="2494712"/>
          </a:xfrm>
        </p:grpSpPr>
        <p:grpSp>
          <p:nvGrpSpPr>
            <p:cNvPr id="9" name="组合 8">
              <a:extLst>
                <a:ext uri="{FF2B5EF4-FFF2-40B4-BE49-F238E27FC236}">
                  <a16:creationId xmlns:a16="http://schemas.microsoft.com/office/drawing/2014/main" xmlns="" id="{0F94628F-4052-414F-8C42-31230ACEB545}"/>
                </a:ext>
              </a:extLst>
            </p:cNvPr>
            <p:cNvGrpSpPr/>
            <p:nvPr/>
          </p:nvGrpSpPr>
          <p:grpSpPr>
            <a:xfrm>
              <a:off x="1302722" y="2449678"/>
              <a:ext cx="8364066" cy="2494712"/>
              <a:chOff x="1302722" y="2451457"/>
              <a:chExt cx="9659902" cy="2613817"/>
            </a:xfrm>
          </p:grpSpPr>
          <p:sp>
            <p:nvSpPr>
              <p:cNvPr id="20" name="长方形"/>
              <p:cNvSpPr/>
              <p:nvPr/>
            </p:nvSpPr>
            <p:spPr>
              <a:xfrm>
                <a:off x="5471248" y="2451457"/>
                <a:ext cx="2974937"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a:solidFill>
                      <a:srgbClr val="191919"/>
                    </a:solidFill>
                    <a:latin typeface="+mj-ea"/>
                    <a:ea typeface="+mj-ea"/>
                  </a:rPr>
                  <a:t>智能系统与应用</a:t>
                </a:r>
                <a:endParaRPr lang="en-US" altLang="zh-CN" sz="2000" dirty="0">
                  <a:solidFill>
                    <a:srgbClr val="191919"/>
                  </a:solidFill>
                  <a:latin typeface="+mj-ea"/>
                  <a:ea typeface="+mj-ea"/>
                </a:endParaRPr>
              </a:p>
              <a:p>
                <a:pPr algn="ctr"/>
                <a:r>
                  <a:rPr sz="2000" dirty="0" err="1">
                    <a:solidFill>
                      <a:srgbClr val="191919"/>
                    </a:solidFill>
                    <a:latin typeface="+mj-ea"/>
                    <a:ea typeface="+mj-ea"/>
                  </a:rPr>
                  <a:t>课程包</a:t>
                </a:r>
                <a:endParaRPr sz="2000" dirty="0">
                  <a:solidFill>
                    <a:srgbClr val="191919"/>
                  </a:solidFill>
                  <a:latin typeface="+mj-ea"/>
                  <a:ea typeface="+mj-ea"/>
                </a:endParaRPr>
              </a:p>
            </p:txBody>
          </p:sp>
          <p:sp>
            <p:nvSpPr>
              <p:cNvPr id="21" name="长方形"/>
              <p:cNvSpPr/>
              <p:nvPr/>
            </p:nvSpPr>
            <p:spPr>
              <a:xfrm>
                <a:off x="1304845" y="3437537"/>
                <a:ext cx="227118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课程方案</a:t>
                </a:r>
                <a:endParaRPr sz="1400" dirty="0">
                  <a:solidFill>
                    <a:srgbClr val="191919"/>
                  </a:solidFill>
                  <a:latin typeface="+mj-ea"/>
                  <a:ea typeface="+mj-ea"/>
                </a:endParaRPr>
              </a:p>
            </p:txBody>
          </p:sp>
          <p:sp>
            <p:nvSpPr>
              <p:cNvPr id="22" name="长方形"/>
              <p:cNvSpPr/>
              <p:nvPr/>
            </p:nvSpPr>
            <p:spPr>
              <a:xfrm>
                <a:off x="4002215" y="3433172"/>
                <a:ext cx="189045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399" dirty="0">
                    <a:solidFill>
                      <a:srgbClr val="191919"/>
                    </a:solidFill>
                    <a:latin typeface="+mj-ea"/>
                    <a:ea typeface="+mj-ea"/>
                  </a:rPr>
                  <a:t>理论课件</a:t>
                </a:r>
                <a:endParaRPr sz="1400" dirty="0">
                  <a:solidFill>
                    <a:srgbClr val="191919"/>
                  </a:solidFill>
                  <a:latin typeface="+mj-ea"/>
                  <a:ea typeface="+mj-ea"/>
                </a:endParaRPr>
              </a:p>
            </p:txBody>
          </p:sp>
          <p:sp>
            <p:nvSpPr>
              <p:cNvPr id="24" name="长方形"/>
              <p:cNvSpPr/>
              <p:nvPr/>
            </p:nvSpPr>
            <p:spPr>
              <a:xfrm>
                <a:off x="8630854"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实验环境搭建指南</a:t>
                </a:r>
                <a:endParaRPr lang="en-US" altLang="zh-CN" sz="1400" dirty="0">
                  <a:solidFill>
                    <a:srgbClr val="191919"/>
                  </a:solidFill>
                  <a:latin typeface="+mj-ea"/>
                  <a:ea typeface="+mj-ea"/>
                </a:endParaRPr>
              </a:p>
              <a:p>
                <a:pPr algn="ctr"/>
                <a:r>
                  <a:rPr lang="en-US" altLang="zh-CN" sz="1400" dirty="0">
                    <a:solidFill>
                      <a:srgbClr val="191919"/>
                    </a:solidFill>
                    <a:latin typeface="+mj-ea"/>
                    <a:ea typeface="+mj-ea"/>
                  </a:rPr>
                  <a:t>&amp;</a:t>
                </a:r>
                <a:r>
                  <a:rPr lang="zh-CN" altLang="en-US" sz="1400" dirty="0">
                    <a:solidFill>
                      <a:srgbClr val="191919"/>
                    </a:solidFill>
                    <a:latin typeface="+mj-ea"/>
                    <a:ea typeface="+mj-ea"/>
                  </a:rPr>
                  <a:t>开发平台介绍</a:t>
                </a:r>
                <a:endParaRPr sz="1400" dirty="0">
                  <a:solidFill>
                    <a:srgbClr val="191919"/>
                  </a:solidFill>
                  <a:latin typeface="+mj-ea"/>
                  <a:ea typeface="+mj-ea"/>
                </a:endParaRPr>
              </a:p>
            </p:txBody>
          </p:sp>
          <p:sp>
            <p:nvSpPr>
              <p:cNvPr id="7" name="矩形 6"/>
              <p:cNvSpPr/>
              <p:nvPr/>
            </p:nvSpPr>
            <p:spPr>
              <a:xfrm>
                <a:off x="1302722" y="3968094"/>
                <a:ext cx="2273308" cy="308106"/>
              </a:xfrm>
              <a:prstGeom prst="rect">
                <a:avLst/>
              </a:prstGeom>
            </p:spPr>
            <p:txBody>
              <a:bodyPr wrap="square">
                <a:spAutoFit/>
              </a:bodyPr>
              <a:lstStyle/>
              <a:p>
                <a:pPr marL="285750" indent="-285750">
                  <a:lnSpc>
                    <a:spcPts val="2200"/>
                  </a:lnSpc>
                  <a:buFontTx/>
                  <a:buChar char="-"/>
                </a:pPr>
                <a:r>
                  <a:rPr lang="zh-CN" altLang="en-US" sz="1399" dirty="0">
                    <a:solidFill>
                      <a:srgbClr val="3C3C3C"/>
                    </a:solidFill>
                    <a:latin typeface="+mj-ea"/>
                    <a:ea typeface="+mj-ea"/>
                  </a:rPr>
                  <a:t>课程包整体的说明</a:t>
                </a:r>
                <a:endParaRPr lang="en-US" altLang="zh-CN" sz="1399" dirty="0">
                  <a:solidFill>
                    <a:srgbClr val="3C3C3C"/>
                  </a:solidFill>
                  <a:latin typeface="+mj-ea"/>
                  <a:ea typeface="+mj-ea"/>
                </a:endParaRPr>
              </a:p>
            </p:txBody>
          </p:sp>
          <p:sp>
            <p:nvSpPr>
              <p:cNvPr id="25" name="矩形 24"/>
              <p:cNvSpPr/>
              <p:nvPr/>
            </p:nvSpPr>
            <p:spPr>
              <a:xfrm>
                <a:off x="6314213" y="3965172"/>
                <a:ext cx="1892004" cy="308106"/>
              </a:xfrm>
              <a:prstGeom prst="rect">
                <a:avLst/>
              </a:prstGeom>
            </p:spPr>
            <p:txBody>
              <a:bodyPr wrap="square">
                <a:spAutoFit/>
              </a:bodyPr>
              <a:lstStyle/>
              <a:p>
                <a:pPr marL="285750" indent="-285750">
                  <a:lnSpc>
                    <a:spcPts val="2200"/>
                  </a:lnSpc>
                  <a:buFontTx/>
                  <a:buChar char="-"/>
                </a:pPr>
                <a:endParaRPr lang="zh-CN" altLang="en-US" sz="1400" dirty="0">
                  <a:solidFill>
                    <a:srgbClr val="3C3C3C"/>
                  </a:solidFill>
                  <a:latin typeface="+mj-ea"/>
                  <a:ea typeface="+mj-ea"/>
                </a:endParaRPr>
              </a:p>
            </p:txBody>
          </p:sp>
          <p:sp>
            <p:nvSpPr>
              <p:cNvPr id="26" name="矩形 25"/>
              <p:cNvSpPr/>
              <p:nvPr/>
            </p:nvSpPr>
            <p:spPr>
              <a:xfrm>
                <a:off x="8312484" y="4004854"/>
                <a:ext cx="2650140" cy="1060420"/>
              </a:xfrm>
              <a:prstGeom prst="rect">
                <a:avLst/>
              </a:prstGeom>
            </p:spPr>
            <p:txBody>
              <a:bodyPr wrap="square">
                <a:spAutoFit/>
              </a:bodyPr>
              <a:lstStyle/>
              <a:p>
                <a:pPr marL="285750" indent="-285750">
                  <a:lnSpc>
                    <a:spcPts val="2200"/>
                  </a:lnSpc>
                  <a:buFontTx/>
                  <a:buChar char="-"/>
                </a:pPr>
                <a:r>
                  <a:rPr lang="en-US" altLang="zh-CN" sz="1400" dirty="0" err="1">
                    <a:latin typeface="微软雅黑" panose="020B0503020204020204" pitchFamily="34" charset="-122"/>
                    <a:ea typeface="微软雅黑" panose="020B0503020204020204" pitchFamily="34" charset="-122"/>
                    <a:sym typeface="+mn-lt"/>
                  </a:rPr>
                  <a:t>MindSpore</a:t>
                </a:r>
                <a:r>
                  <a:rPr lang="zh-CN" altLang="en-US" sz="1400" dirty="0">
                    <a:latin typeface="微软雅黑" panose="020B0503020204020204" pitchFamily="34" charset="-122"/>
                    <a:ea typeface="微软雅黑" panose="020B0503020204020204" pitchFamily="34" charset="-122"/>
                    <a:sym typeface="+mn-lt"/>
                  </a:rPr>
                  <a:t>环境搭建实验手册</a:t>
                </a:r>
                <a:endParaRPr lang="en-US" altLang="zh-CN" sz="1400" dirty="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400" dirty="0">
                    <a:latin typeface="微软雅黑" panose="020B0503020204020204" pitchFamily="34" charset="-122"/>
                    <a:ea typeface="微软雅黑" panose="020B0503020204020204" pitchFamily="34" charset="-122"/>
                    <a:sym typeface="+mn-lt"/>
                  </a:rPr>
                  <a:t>Atlas200DK</a:t>
                </a:r>
                <a:r>
                  <a:rPr lang="zh-CN" altLang="en-US" sz="1400" dirty="0">
                    <a:latin typeface="微软雅黑" panose="020B0503020204020204" pitchFamily="34" charset="-122"/>
                    <a:ea typeface="微软雅黑" panose="020B0503020204020204" pitchFamily="34" charset="-122"/>
                    <a:sym typeface="+mn-lt"/>
                  </a:rPr>
                  <a:t>合设环境搭建指南</a:t>
                </a:r>
                <a:endParaRPr lang="en-US" altLang="zh-CN" sz="1400" dirty="0">
                  <a:latin typeface="微软雅黑" panose="020B0503020204020204" pitchFamily="34" charset="-122"/>
                  <a:ea typeface="微软雅黑" panose="020B0503020204020204" pitchFamily="34" charset="-122"/>
                  <a:sym typeface="+mn-lt"/>
                </a:endParaRPr>
              </a:p>
            </p:txBody>
          </p:sp>
        </p:grpSp>
        <p:sp>
          <p:nvSpPr>
            <p:cNvPr id="15" name="长方形">
              <a:extLst>
                <a:ext uri="{FF2B5EF4-FFF2-40B4-BE49-F238E27FC236}">
                  <a16:creationId xmlns:a16="http://schemas.microsoft.com/office/drawing/2014/main" xmlns="" id="{46456C56-C90B-4FF7-BED6-8120D322A6CF}"/>
                </a:ext>
              </a:extLst>
            </p:cNvPr>
            <p:cNvSpPr/>
            <p:nvPr/>
          </p:nvSpPr>
          <p:spPr>
            <a:xfrm>
              <a:off x="9822693" y="3386659"/>
              <a:ext cx="1600800" cy="507758"/>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399" dirty="0">
                  <a:solidFill>
                    <a:srgbClr val="191919"/>
                  </a:solidFill>
                  <a:latin typeface="+mj-ea"/>
                  <a:ea typeface="+mj-ea"/>
                </a:rPr>
                <a:t>理论试题</a:t>
              </a:r>
              <a:endParaRPr sz="1400" dirty="0">
                <a:solidFill>
                  <a:srgbClr val="191919"/>
                </a:solidFill>
                <a:latin typeface="+mj-ea"/>
                <a:ea typeface="+mj-ea"/>
              </a:endParaRPr>
            </a:p>
          </p:txBody>
        </p:sp>
        <p:sp>
          <p:nvSpPr>
            <p:cNvPr id="16" name="矩形 15">
              <a:extLst>
                <a:ext uri="{FF2B5EF4-FFF2-40B4-BE49-F238E27FC236}">
                  <a16:creationId xmlns:a16="http://schemas.microsoft.com/office/drawing/2014/main" xmlns="" id="{F0F1BE46-A6AC-4DDC-A4E9-A7D48A1913FA}"/>
                </a:ext>
              </a:extLst>
            </p:cNvPr>
            <p:cNvSpPr/>
            <p:nvPr/>
          </p:nvSpPr>
          <p:spPr>
            <a:xfrm>
              <a:off x="9821383" y="3937435"/>
              <a:ext cx="1602110" cy="533411"/>
            </a:xfrm>
            <a:prstGeom prst="rect">
              <a:avLst/>
            </a:prstGeom>
          </p:spPr>
          <p:txBody>
            <a:bodyPr wrap="square">
              <a:spAutoFit/>
            </a:bodyPr>
            <a:lstStyle/>
            <a:p>
              <a:pPr marL="285750" indent="-285750">
                <a:lnSpc>
                  <a:spcPts val="2200"/>
                </a:lnSpc>
                <a:buFontTx/>
                <a:buChar char="-"/>
              </a:pPr>
              <a:r>
                <a:rPr lang="en-US" altLang="zh-CN" sz="1399" b="1" dirty="0">
                  <a:solidFill>
                    <a:srgbClr val="3C3C3C"/>
                  </a:solidFill>
                  <a:latin typeface="+mj-ea"/>
                  <a:ea typeface="+mj-ea"/>
                </a:rPr>
                <a:t>35</a:t>
              </a:r>
              <a:r>
                <a:rPr lang="zh-CN" altLang="en-US" sz="1399" b="1" dirty="0">
                  <a:solidFill>
                    <a:srgbClr val="3C3C3C"/>
                  </a:solidFill>
                  <a:latin typeface="+mj-ea"/>
                  <a:ea typeface="+mj-ea"/>
                </a:rPr>
                <a:t>道理论试题（含答案）</a:t>
              </a:r>
            </a:p>
          </p:txBody>
        </p:sp>
      </p:grpSp>
      <p:sp>
        <p:nvSpPr>
          <p:cNvPr id="27" name="长方形">
            <a:extLst>
              <a:ext uri="{FF2B5EF4-FFF2-40B4-BE49-F238E27FC236}">
                <a16:creationId xmlns:a16="http://schemas.microsoft.com/office/drawing/2014/main" xmlns="" id="{364B7D30-A135-4056-B02C-7A3CD3861AC1}"/>
              </a:ext>
            </a:extLst>
          </p:cNvPr>
          <p:cNvSpPr/>
          <p:nvPr/>
        </p:nvSpPr>
        <p:spPr>
          <a:xfrm>
            <a:off x="5617580" y="3553330"/>
            <a:ext cx="1636861" cy="598523"/>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399" dirty="0">
                <a:solidFill>
                  <a:srgbClr val="191919"/>
                </a:solidFill>
                <a:latin typeface="+mj-ea"/>
                <a:ea typeface="+mj-ea"/>
              </a:rPr>
              <a:t>实验指导书</a:t>
            </a:r>
            <a:endParaRPr sz="1400" dirty="0">
              <a:solidFill>
                <a:srgbClr val="191919"/>
              </a:solidFill>
              <a:latin typeface="+mj-ea"/>
              <a:ea typeface="+mj-ea"/>
            </a:endParaRPr>
          </a:p>
        </p:txBody>
      </p:sp>
      <p:sp>
        <p:nvSpPr>
          <p:cNvPr id="28" name="矩形 27">
            <a:extLst>
              <a:ext uri="{FF2B5EF4-FFF2-40B4-BE49-F238E27FC236}">
                <a16:creationId xmlns:a16="http://schemas.microsoft.com/office/drawing/2014/main" xmlns="" id="{8B8A0E41-835D-469E-850D-5FC995D28EE9}"/>
              </a:ext>
            </a:extLst>
          </p:cNvPr>
          <p:cNvSpPr/>
          <p:nvPr/>
        </p:nvSpPr>
        <p:spPr>
          <a:xfrm>
            <a:off x="5545120" y="4214530"/>
            <a:ext cx="1929975" cy="656590"/>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mj-ea"/>
                <a:ea typeface="+mj-ea"/>
              </a:rPr>
              <a:t>1</a:t>
            </a:r>
            <a:r>
              <a:rPr lang="zh-CN" altLang="en-US" sz="1400" b="1" dirty="0">
                <a:solidFill>
                  <a:srgbClr val="3C3C3C"/>
                </a:solidFill>
                <a:latin typeface="+mj-ea"/>
                <a:ea typeface="+mj-ea"/>
              </a:rPr>
              <a:t>个配套实验</a:t>
            </a:r>
            <a:endParaRPr lang="en-US" altLang="zh-CN" sz="1400" b="1" dirty="0">
              <a:solidFill>
                <a:srgbClr val="3C3C3C"/>
              </a:solidFill>
              <a:latin typeface="+mj-ea"/>
              <a:ea typeface="+mj-ea"/>
            </a:endParaRPr>
          </a:p>
          <a:p>
            <a:pPr marL="285750" indent="-285750">
              <a:lnSpc>
                <a:spcPts val="2200"/>
              </a:lnSpc>
              <a:buFontTx/>
              <a:buChar char="-"/>
            </a:pPr>
            <a:r>
              <a:rPr lang="en-US" altLang="zh-CN" sz="1400" b="1" dirty="0">
                <a:solidFill>
                  <a:srgbClr val="3C3C3C"/>
                </a:solidFill>
                <a:latin typeface="+mj-ea"/>
                <a:ea typeface="+mj-ea"/>
              </a:rPr>
              <a:t>1</a:t>
            </a:r>
            <a:r>
              <a:rPr lang="zh-CN" altLang="en-US" sz="1400" b="1" dirty="0" smtClean="0">
                <a:solidFill>
                  <a:srgbClr val="3C3C3C"/>
                </a:solidFill>
                <a:latin typeface="+mj-ea"/>
                <a:ea typeface="+mj-ea"/>
              </a:rPr>
              <a:t>个</a:t>
            </a:r>
            <a:r>
              <a:rPr lang="zh-CN" altLang="en-US" sz="1400" b="1" dirty="0" smtClean="0">
                <a:solidFill>
                  <a:srgbClr val="3C3C3C"/>
                </a:solidFill>
                <a:latin typeface="+mj-ea"/>
                <a:ea typeface="+mj-ea"/>
              </a:rPr>
              <a:t>配套演示</a:t>
            </a:r>
            <a:r>
              <a:rPr lang="zh-CN" altLang="en-US" sz="1400" b="1" dirty="0" smtClean="0">
                <a:solidFill>
                  <a:srgbClr val="3C3C3C"/>
                </a:solidFill>
                <a:latin typeface="+mj-ea"/>
                <a:ea typeface="+mj-ea"/>
              </a:rPr>
              <a:t>视频</a:t>
            </a:r>
            <a:endParaRPr lang="zh-CN" altLang="en-US" sz="1400" b="1" dirty="0">
              <a:solidFill>
                <a:srgbClr val="3C3C3C"/>
              </a:solidFill>
              <a:latin typeface="+mj-ea"/>
              <a:ea typeface="+mj-ea"/>
            </a:endParaRPr>
          </a:p>
        </p:txBody>
      </p:sp>
      <p:sp>
        <p:nvSpPr>
          <p:cNvPr id="29" name="矩形 28">
            <a:extLst>
              <a:ext uri="{FF2B5EF4-FFF2-40B4-BE49-F238E27FC236}">
                <a16:creationId xmlns:a16="http://schemas.microsoft.com/office/drawing/2014/main" xmlns="" id="{1799E8B4-92FB-4163-A7B5-C1F12159E076}"/>
              </a:ext>
            </a:extLst>
          </p:cNvPr>
          <p:cNvSpPr/>
          <p:nvPr/>
        </p:nvSpPr>
        <p:spPr>
          <a:xfrm>
            <a:off x="3366250" y="4159333"/>
            <a:ext cx="2406961" cy="1757276"/>
          </a:xfrm>
          <a:prstGeom prst="rect">
            <a:avLst/>
          </a:prstGeom>
        </p:spPr>
        <p:txBody>
          <a:bodyPr wrap="square">
            <a:spAutoFit/>
          </a:bodyPr>
          <a:lstStyle/>
          <a:p>
            <a:pPr marL="285750" indent="-285750">
              <a:lnSpc>
                <a:spcPts val="2200"/>
              </a:lnSpc>
              <a:buFontTx/>
              <a:buChar char="-"/>
            </a:pPr>
            <a:r>
              <a:rPr lang="en-US" altLang="zh-CN" sz="1400" dirty="0">
                <a:latin typeface="+mj-ea"/>
                <a:ea typeface="+mj-ea"/>
                <a:sym typeface="+mn-lt"/>
              </a:rPr>
              <a:t>Atlas200DK</a:t>
            </a:r>
            <a:r>
              <a:rPr lang="zh-CN" altLang="en-US" sz="1400" dirty="0">
                <a:latin typeface="+mj-ea"/>
                <a:ea typeface="+mj-ea"/>
                <a:sym typeface="+mn-lt"/>
              </a:rPr>
              <a:t>介绍</a:t>
            </a:r>
          </a:p>
          <a:p>
            <a:pPr marL="285750" indent="-285750">
              <a:lnSpc>
                <a:spcPts val="2200"/>
              </a:lnSpc>
              <a:buFontTx/>
              <a:buChar char="-"/>
            </a:pPr>
            <a:r>
              <a:rPr lang="en-US" altLang="zh-CN" sz="1400" dirty="0" err="1">
                <a:latin typeface="+mj-ea"/>
                <a:ea typeface="+mj-ea"/>
                <a:sym typeface="+mn-lt"/>
              </a:rPr>
              <a:t>MindSpore</a:t>
            </a:r>
            <a:r>
              <a:rPr lang="zh-CN" altLang="en-US" sz="1400" dirty="0">
                <a:latin typeface="+mj-ea"/>
                <a:ea typeface="+mj-ea"/>
                <a:sym typeface="+mn-lt"/>
              </a:rPr>
              <a:t>架构介绍</a:t>
            </a:r>
          </a:p>
          <a:p>
            <a:pPr marL="285750" indent="-285750">
              <a:lnSpc>
                <a:spcPts val="2200"/>
              </a:lnSpc>
              <a:buFontTx/>
              <a:buChar char="-"/>
            </a:pPr>
            <a:r>
              <a:rPr lang="en-US" altLang="zh-CN" sz="1400" dirty="0" err="1">
                <a:latin typeface="+mj-ea"/>
                <a:ea typeface="+mj-ea"/>
                <a:sym typeface="+mn-lt"/>
              </a:rPr>
              <a:t>MindSpore</a:t>
            </a:r>
            <a:r>
              <a:rPr lang="zh-CN" altLang="en-US" sz="1400" dirty="0">
                <a:latin typeface="+mj-ea"/>
                <a:ea typeface="+mj-ea"/>
                <a:sym typeface="+mn-lt"/>
              </a:rPr>
              <a:t>开发实践</a:t>
            </a:r>
            <a:endParaRPr lang="en-US" altLang="zh-CN" sz="1400" dirty="0">
              <a:latin typeface="+mj-ea"/>
              <a:ea typeface="+mj-ea"/>
              <a:sym typeface="+mn-lt"/>
            </a:endParaRPr>
          </a:p>
          <a:p>
            <a:pPr marL="285750" indent="-285750">
              <a:lnSpc>
                <a:spcPts val="2200"/>
              </a:lnSpc>
              <a:buFontTx/>
              <a:buChar char="-"/>
            </a:pPr>
            <a:r>
              <a:rPr lang="zh-CN" altLang="en-US" sz="1400" dirty="0">
                <a:solidFill>
                  <a:srgbClr val="3C3C3C"/>
                </a:solidFill>
                <a:latin typeface="+mj-ea"/>
              </a:rPr>
              <a:t>全流程开发工具链</a:t>
            </a:r>
            <a:r>
              <a:rPr lang="en-US" altLang="zh-CN" sz="1400" dirty="0">
                <a:solidFill>
                  <a:srgbClr val="3C3C3C"/>
                </a:solidFill>
                <a:latin typeface="+mj-ea"/>
              </a:rPr>
              <a:t>--</a:t>
            </a:r>
            <a:r>
              <a:rPr lang="en-US" altLang="zh-CN" sz="1400" dirty="0" err="1">
                <a:solidFill>
                  <a:srgbClr val="3C3C3C"/>
                </a:solidFill>
                <a:latin typeface="+mj-ea"/>
              </a:rPr>
              <a:t>MindStudio</a:t>
            </a:r>
            <a:endParaRPr lang="zh-CN" altLang="en-US" sz="1400" dirty="0">
              <a:solidFill>
                <a:srgbClr val="3C3C3C"/>
              </a:solidFill>
              <a:latin typeface="+mj-ea"/>
            </a:endParaRPr>
          </a:p>
          <a:p>
            <a:pPr>
              <a:lnSpc>
                <a:spcPts val="2200"/>
              </a:lnSpc>
            </a:pPr>
            <a:endParaRPr lang="zh-CN" altLang="en-US" sz="1400" dirty="0">
              <a:latin typeface="+mj-ea"/>
              <a:ea typeface="+mj-ea"/>
              <a:sym typeface="+mn-lt"/>
            </a:endParaRPr>
          </a:p>
        </p:txBody>
      </p:sp>
    </p:spTree>
    <p:extLst>
      <p:ext uri="{BB962C8B-B14F-4D97-AF65-F5344CB8AC3E}">
        <p14:creationId xmlns:p14="http://schemas.microsoft.com/office/powerpoint/2010/main" val="4208036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155727578"/>
              </p:ext>
            </p:extLst>
          </p:nvPr>
        </p:nvGraphicFramePr>
        <p:xfrm>
          <a:off x="732125" y="1394431"/>
          <a:ext cx="10908000" cy="3175560"/>
        </p:xfrm>
        <a:graphic>
          <a:graphicData uri="http://schemas.openxmlformats.org/drawingml/2006/table">
            <a:tbl>
              <a:tblPr firstRow="1" bandRow="1">
                <a:tableStyleId>{5940675A-B579-460E-94D1-54222C63F5DA}</a:tableStyleId>
              </a:tblPr>
              <a:tblGrid>
                <a:gridCol w="594144">
                  <a:extLst>
                    <a:ext uri="{9D8B030D-6E8A-4147-A177-3AD203B41FA5}">
                      <a16:colId xmlns:a16="http://schemas.microsoft.com/office/drawing/2014/main" xmlns="" val="20000"/>
                    </a:ext>
                  </a:extLst>
                </a:gridCol>
                <a:gridCol w="1355518">
                  <a:extLst>
                    <a:ext uri="{9D8B030D-6E8A-4147-A177-3AD203B41FA5}">
                      <a16:colId xmlns:a16="http://schemas.microsoft.com/office/drawing/2014/main" xmlns="" val="20001"/>
                    </a:ext>
                  </a:extLst>
                </a:gridCol>
                <a:gridCol w="2351427">
                  <a:extLst>
                    <a:ext uri="{9D8B030D-6E8A-4147-A177-3AD203B41FA5}">
                      <a16:colId xmlns:a16="http://schemas.microsoft.com/office/drawing/2014/main" xmlns="" val="20002"/>
                    </a:ext>
                  </a:extLst>
                </a:gridCol>
                <a:gridCol w="5973521">
                  <a:extLst>
                    <a:ext uri="{9D8B030D-6E8A-4147-A177-3AD203B41FA5}">
                      <a16:colId xmlns:a16="http://schemas.microsoft.com/office/drawing/2014/main" xmlns="" val="20003"/>
                    </a:ext>
                  </a:extLst>
                </a:gridCol>
                <a:gridCol w="633390">
                  <a:extLst>
                    <a:ext uri="{9D8B030D-6E8A-4147-A177-3AD203B41FA5}">
                      <a16:colId xmlns:a16="http://schemas.microsoft.com/office/drawing/2014/main" xmlns="" val="20004"/>
                    </a:ext>
                  </a:extLst>
                </a:gridCol>
              </a:tblGrid>
              <a:tr h="283294">
                <a:tc>
                  <a:txBody>
                    <a:bodyPr/>
                    <a:lstStyle/>
                    <a:p>
                      <a:pPr algn="ctr"/>
                      <a:r>
                        <a:rPr lang="zh-CN" altLang="en-US" sz="1400" b="1" baseline="0" dirty="0">
                          <a:latin typeface="+mj-ea"/>
                          <a:ea typeface="+mj-ea"/>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extLst>
                  <a:ext uri="{0D108BD9-81ED-4DB2-BD59-A6C34878D82A}">
                    <a16:rowId xmlns:a16="http://schemas.microsoft.com/office/drawing/2014/main" xmlns="" val="10000"/>
                  </a:ext>
                </a:extLst>
              </a:tr>
              <a:tr h="286765">
                <a:tc rowSpan="4">
                  <a:txBody>
                    <a:bodyPr/>
                    <a:lstStyle/>
                    <a:p>
                      <a:pPr algn="ctr"/>
                      <a:r>
                        <a:rPr lang="en-US" altLang="zh-CN" sz="1200" baseline="0" dirty="0">
                          <a:latin typeface="Huawei Sans" panose="020C0503030203020204" pitchFamily="34" charset="0"/>
                          <a:ea typeface="方正兰亭黑简体" panose="02000000000000000000" pitchFamily="2" charset="-122"/>
                        </a:rPr>
                        <a:t>1</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rowSpan="4">
                  <a:txBody>
                    <a:bodyPr/>
                    <a:lstStyle/>
                    <a:p>
                      <a:r>
                        <a:rPr lang="zh-CN" altLang="en-US" sz="1200" baseline="0" dirty="0">
                          <a:latin typeface="Huawei Sans" panose="020C0503030203020204" pitchFamily="34" charset="0"/>
                          <a:ea typeface="方正兰亭黑简体" panose="02000000000000000000" pitchFamily="2" charset="-122"/>
                        </a:rPr>
                        <a:t>理论课</a:t>
                      </a:r>
                    </a:p>
                  </a:txBody>
                  <a:tcPr marL="102884" marR="102884" marT="51442" marB="5144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dirty="0">
                          <a:solidFill>
                            <a:schemeClr val="tx1"/>
                          </a:solidFill>
                          <a:latin typeface="+mj-ea"/>
                          <a:ea typeface="+mj-ea"/>
                          <a:cs typeface="+mn-ea"/>
                          <a:sym typeface="+mn-lt"/>
                        </a:rPr>
                        <a:t>Atlas200DK</a:t>
                      </a:r>
                      <a:r>
                        <a:rPr lang="zh-CN" altLang="en-US" sz="1200" b="0" kern="1200" baseline="0" dirty="0">
                          <a:solidFill>
                            <a:schemeClr val="tx1"/>
                          </a:solidFill>
                          <a:latin typeface="+mj-ea"/>
                          <a:ea typeface="+mj-ea"/>
                          <a:cs typeface="+mn-ea"/>
                          <a:sym typeface="+mn-lt"/>
                        </a:rPr>
                        <a:t>介绍</a:t>
                      </a:r>
                    </a:p>
                  </a:txBody>
                  <a:tcPr marL="91404" marR="91404" marT="45702" marB="45702"/>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rPr>
                        <a:t>介绍</a:t>
                      </a:r>
                      <a:r>
                        <a:rPr lang="en-US" altLang="zh-CN" sz="1200" u="none" strike="noStrike" kern="1200" baseline="0" dirty="0">
                          <a:solidFill>
                            <a:schemeClr val="tx1"/>
                          </a:solidFill>
                          <a:effectLst/>
                          <a:latin typeface="+mj-ea"/>
                          <a:ea typeface="+mj-ea"/>
                          <a:cs typeface="+mn-cs"/>
                        </a:rPr>
                        <a:t>Atlas200DK</a:t>
                      </a:r>
                      <a:r>
                        <a:rPr lang="zh-CN" altLang="en-US" sz="1200" u="none" strike="noStrike" kern="1200" baseline="0" dirty="0">
                          <a:solidFill>
                            <a:schemeClr val="tx1"/>
                          </a:solidFill>
                          <a:effectLst/>
                          <a:latin typeface="+mj-ea"/>
                          <a:ea typeface="+mj-ea"/>
                          <a:cs typeface="+mn-cs"/>
                        </a:rPr>
                        <a:t>的基本参数、配套硬件和环境搭建流程</a:t>
                      </a:r>
                    </a:p>
                  </a:txBody>
                  <a:tcPr marL="102884" marR="102884" marT="51442" marB="51442" anchor="ctr"/>
                </a:tc>
                <a:tc rowSpan="4">
                  <a:txBody>
                    <a:bodyPr/>
                    <a:lstStyle/>
                    <a:p>
                      <a:pPr algn="ctr"/>
                      <a:r>
                        <a:rPr lang="en-US" altLang="zh-CN" sz="1200" baseline="0" dirty="0">
                          <a:latin typeface="Huawei Sans" panose="020C0503030203020204" pitchFamily="34" charset="0"/>
                          <a:ea typeface="方正兰亭黑简体" panose="02000000000000000000" pitchFamily="2" charset="-122"/>
                        </a:rPr>
                        <a:t>4</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667463084"/>
                  </a:ext>
                </a:extLst>
              </a:tr>
              <a:tr h="286765">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j-ea"/>
                          <a:ea typeface="+mj-ea"/>
                          <a:cs typeface="+mn-cs"/>
                        </a:rPr>
                        <a:t>MindSpore</a:t>
                      </a:r>
                      <a:r>
                        <a:rPr lang="zh-CN" altLang="en-US" sz="1200" u="none" strike="noStrike" kern="1200" baseline="0" dirty="0">
                          <a:solidFill>
                            <a:schemeClr val="tx1"/>
                          </a:solidFill>
                          <a:effectLst/>
                          <a:latin typeface="+mj-ea"/>
                          <a:ea typeface="+mj-ea"/>
                          <a:cs typeface="+mn-cs"/>
                        </a:rPr>
                        <a:t>架构介绍</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rPr>
                        <a:t>介绍</a:t>
                      </a:r>
                      <a:r>
                        <a:rPr lang="zh-CN" altLang="en-US" sz="1200" u="none" strike="noStrike" kern="1200" baseline="0" dirty="0">
                          <a:solidFill>
                            <a:schemeClr val="tx1"/>
                          </a:solidFill>
                          <a:effectLst/>
                          <a:latin typeface="+mj-ea"/>
                          <a:ea typeface="+mj-ea"/>
                          <a:cs typeface="+mn-cs"/>
                          <a:sym typeface="+mn-lt"/>
                        </a:rPr>
                        <a:t>华为全栈全场景</a:t>
                      </a:r>
                      <a:r>
                        <a:rPr lang="en-US" altLang="zh-CN" sz="1200" u="none" strike="noStrike" kern="1200" baseline="0" dirty="0">
                          <a:solidFill>
                            <a:schemeClr val="tx1"/>
                          </a:solidFill>
                          <a:effectLst/>
                          <a:latin typeface="+mj-ea"/>
                          <a:ea typeface="+mj-ea"/>
                          <a:cs typeface="+mn-cs"/>
                          <a:sym typeface="+mn-lt"/>
                        </a:rPr>
                        <a:t>AI</a:t>
                      </a:r>
                      <a:r>
                        <a:rPr lang="zh-CN" altLang="en-US" sz="1200" u="none" strike="noStrike" kern="1200" baseline="0" dirty="0">
                          <a:solidFill>
                            <a:schemeClr val="tx1"/>
                          </a:solidFill>
                          <a:effectLst/>
                          <a:latin typeface="+mj-ea"/>
                          <a:ea typeface="+mj-ea"/>
                          <a:cs typeface="+mn-cs"/>
                          <a:sym typeface="+mn-lt"/>
                        </a:rPr>
                        <a:t>解决方案中</a:t>
                      </a:r>
                      <a:r>
                        <a:rPr lang="en-US" altLang="zh-CN" sz="1200" u="none" strike="noStrike" kern="1200" baseline="0" dirty="0" err="1">
                          <a:solidFill>
                            <a:schemeClr val="tx1"/>
                          </a:solidFill>
                          <a:effectLst/>
                          <a:latin typeface="+mj-ea"/>
                          <a:ea typeface="+mj-ea"/>
                          <a:cs typeface="+mn-cs"/>
                          <a:sym typeface="+mn-lt"/>
                        </a:rPr>
                        <a:t>MindSpore</a:t>
                      </a:r>
                      <a:r>
                        <a:rPr lang="zh-CN" altLang="en-US" sz="1200" u="none" strike="noStrike" kern="1200" baseline="0" dirty="0">
                          <a:solidFill>
                            <a:schemeClr val="tx1"/>
                          </a:solidFill>
                          <a:effectLst/>
                          <a:latin typeface="+mj-ea"/>
                          <a:ea typeface="+mj-ea"/>
                          <a:cs typeface="+mn-cs"/>
                          <a:sym typeface="+mn-lt"/>
                        </a:rPr>
                        <a:t>框架的软件架构以及关键技术</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62300544"/>
                  </a:ext>
                </a:extLst>
              </a:tr>
              <a:tr h="502924">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j-ea"/>
                          <a:ea typeface="+mj-ea"/>
                          <a:cs typeface="+mn-cs"/>
                        </a:rPr>
                        <a:t>MindSpore</a:t>
                      </a:r>
                      <a:r>
                        <a:rPr lang="zh-CN" altLang="en-US" sz="1200" u="none" strike="noStrike" kern="1200" baseline="0" dirty="0">
                          <a:solidFill>
                            <a:schemeClr val="tx1"/>
                          </a:solidFill>
                          <a:effectLst/>
                          <a:latin typeface="+mj-ea"/>
                          <a:ea typeface="+mj-ea"/>
                          <a:cs typeface="+mn-cs"/>
                        </a:rPr>
                        <a:t>开发实践</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rPr>
                        <a:t>介绍华为全栈全场景</a:t>
                      </a:r>
                      <a:r>
                        <a:rPr lang="en-US" altLang="zh-CN" sz="1200" u="none" strike="noStrike" kern="1200" baseline="0" dirty="0">
                          <a:solidFill>
                            <a:schemeClr val="tx1"/>
                          </a:solidFill>
                          <a:effectLst/>
                          <a:latin typeface="+mj-ea"/>
                          <a:ea typeface="+mj-ea"/>
                          <a:cs typeface="+mn-cs"/>
                        </a:rPr>
                        <a:t>AI</a:t>
                      </a:r>
                      <a:r>
                        <a:rPr lang="zh-CN" altLang="en-US" sz="1200" u="none" strike="noStrike" kern="1200" baseline="0" dirty="0">
                          <a:solidFill>
                            <a:schemeClr val="tx1"/>
                          </a:solidFill>
                          <a:effectLst/>
                          <a:latin typeface="+mj-ea"/>
                          <a:ea typeface="+mj-ea"/>
                          <a:cs typeface="+mn-cs"/>
                        </a:rPr>
                        <a:t>解决方案中</a:t>
                      </a:r>
                      <a:r>
                        <a:rPr lang="en-US" altLang="zh-CN" sz="1200" u="none" strike="noStrike" kern="1200" baseline="0" dirty="0" err="1">
                          <a:solidFill>
                            <a:schemeClr val="tx1"/>
                          </a:solidFill>
                          <a:effectLst/>
                          <a:latin typeface="+mj-ea"/>
                          <a:ea typeface="+mj-ea"/>
                          <a:cs typeface="+mn-cs"/>
                        </a:rPr>
                        <a:t>MindSpore</a:t>
                      </a:r>
                      <a:r>
                        <a:rPr lang="zh-CN" altLang="en-US" sz="1200" u="none" strike="noStrike" kern="1200" baseline="0" dirty="0">
                          <a:solidFill>
                            <a:schemeClr val="tx1"/>
                          </a:solidFill>
                          <a:effectLst/>
                          <a:latin typeface="+mj-ea"/>
                          <a:ea typeface="+mj-ea"/>
                          <a:cs typeface="+mn-cs"/>
                        </a:rPr>
                        <a:t>框架的开发实践，包含基础的编程概念，详细的开发流程以及网络迁移案例</a:t>
                      </a: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86765">
                <a:tc vMerge="1">
                  <a:txBody>
                    <a:bodyPr/>
                    <a:lstStyle/>
                    <a:p>
                      <a:endParaRPr lang="zh-CN" altLang="en-US"/>
                    </a:p>
                  </a:txBody>
                  <a:tcPr/>
                </a:tc>
                <a:tc vMerge="1">
                  <a:txBody>
                    <a:bodyPr/>
                    <a:lstStyle/>
                    <a:p>
                      <a:endParaRPr lang="zh-CN" altLang="en-US"/>
                    </a:p>
                  </a:txBody>
                  <a:tcP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sym typeface="+mn-lt"/>
                        </a:rPr>
                        <a:t>全流程开发工具链</a:t>
                      </a:r>
                      <a:r>
                        <a:rPr lang="en-US" altLang="zh-CN" sz="1200" u="none" strike="noStrike" kern="1200" baseline="0" dirty="0" err="1">
                          <a:solidFill>
                            <a:schemeClr val="tx1"/>
                          </a:solidFill>
                          <a:effectLst/>
                          <a:latin typeface="+mj-ea"/>
                          <a:ea typeface="+mj-ea"/>
                          <a:cs typeface="+mn-cs"/>
                          <a:sym typeface="+mn-lt"/>
                        </a:rPr>
                        <a:t>MindStudio</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sym typeface="+mn-lt"/>
                        </a:rPr>
                        <a:t>介绍</a:t>
                      </a:r>
                      <a:r>
                        <a:rPr lang="en-US" altLang="zh-CN" sz="1200" u="none" strike="noStrike" kern="1200" baseline="0" dirty="0" err="1">
                          <a:solidFill>
                            <a:schemeClr val="tx1"/>
                          </a:solidFill>
                          <a:effectLst/>
                          <a:latin typeface="+mj-ea"/>
                          <a:ea typeface="+mj-ea"/>
                          <a:cs typeface="+mn-cs"/>
                          <a:sym typeface="+mn-lt"/>
                        </a:rPr>
                        <a:t>MindStudio</a:t>
                      </a:r>
                      <a:r>
                        <a:rPr lang="zh-CN" altLang="en-US" sz="1200" u="none" strike="noStrike" kern="1200" baseline="0" dirty="0">
                          <a:solidFill>
                            <a:schemeClr val="tx1"/>
                          </a:solidFill>
                          <a:effectLst/>
                          <a:latin typeface="+mj-ea"/>
                          <a:ea typeface="+mj-ea"/>
                          <a:cs typeface="+mn-cs"/>
                          <a:sym typeface="+mn-lt"/>
                        </a:rPr>
                        <a:t>的加速</a:t>
                      </a:r>
                      <a:r>
                        <a:rPr lang="en-US" altLang="zh-CN" sz="1200" u="none" strike="noStrike" kern="1200" baseline="0" dirty="0">
                          <a:solidFill>
                            <a:schemeClr val="tx1"/>
                          </a:solidFill>
                          <a:effectLst/>
                          <a:latin typeface="+mj-ea"/>
                          <a:ea typeface="+mj-ea"/>
                          <a:cs typeface="+mn-cs"/>
                          <a:sym typeface="+mn-lt"/>
                        </a:rPr>
                        <a:t>AI</a:t>
                      </a:r>
                      <a:r>
                        <a:rPr lang="zh-CN" altLang="en-US" sz="1200" u="none" strike="noStrike" kern="1200" baseline="0" dirty="0">
                          <a:solidFill>
                            <a:schemeClr val="tx1"/>
                          </a:solidFill>
                          <a:effectLst/>
                          <a:latin typeface="+mj-ea"/>
                          <a:ea typeface="+mj-ea"/>
                          <a:cs typeface="+mn-cs"/>
                          <a:sym typeface="+mn-lt"/>
                        </a:rPr>
                        <a:t>应用开发过程、功能全貌与安装方法</a:t>
                      </a:r>
                      <a:endParaRPr lang="en-US" altLang="zh-CN" sz="1200" u="none" strike="noStrike" kern="1200" baseline="0" dirty="0">
                        <a:solidFill>
                          <a:schemeClr val="tx1"/>
                        </a:solidFill>
                        <a:effectLst/>
                        <a:latin typeface="+mj-ea"/>
                        <a:ea typeface="+mj-ea"/>
                        <a:cs typeface="+mn-cs"/>
                      </a:endParaRPr>
                    </a:p>
                  </a:txBody>
                  <a:tcPr marL="102884" marR="102884" marT="51442" marB="51442" anchor="ctr"/>
                </a:tc>
                <a:tc vMerge="1">
                  <a:txBody>
                    <a:bodyPr/>
                    <a:lstStyle/>
                    <a:p>
                      <a:endParaRPr lang="zh-CN" altLang="en-US"/>
                    </a:p>
                  </a:txBody>
                  <a:tcPr/>
                </a:tc>
                <a:extLst>
                  <a:ext uri="{0D108BD9-81ED-4DB2-BD59-A6C34878D82A}">
                    <a16:rowId xmlns:a16="http://schemas.microsoft.com/office/drawing/2014/main" xmlns="" val="10002"/>
                  </a:ext>
                </a:extLst>
              </a:tr>
              <a:tr h="1203254">
                <a:tc>
                  <a:txBody>
                    <a:bodyPr/>
                    <a:lstStyle/>
                    <a:p>
                      <a:pPr algn="ctr"/>
                      <a:r>
                        <a:rPr lang="en-US" altLang="zh-CN" sz="1200" baseline="0" dirty="0">
                          <a:latin typeface="+mj-ea"/>
                          <a:ea typeface="+mj-ea"/>
                        </a:rPr>
                        <a:t>2</a:t>
                      </a:r>
                      <a:endParaRPr lang="zh-CN" altLang="en-US" sz="1200" baseline="0" dirty="0">
                        <a:latin typeface="+mj-ea"/>
                        <a:ea typeface="+mj-ea"/>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smtClean="0">
                          <a:latin typeface="+mj-ea"/>
                          <a:ea typeface="+mj-ea"/>
                        </a:rPr>
                        <a:t>建议融入</a:t>
                      </a:r>
                      <a:r>
                        <a:rPr lang="zh-CN" altLang="en-US" sz="1200" baseline="0" dirty="0">
                          <a:latin typeface="+mj-ea"/>
                          <a:ea typeface="+mj-ea"/>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228600" marR="0" lvl="0" indent="-228600" algn="l" defTabSz="914034" rtl="0" eaLnBrk="1" fontAlgn="auto" latinLnBrk="0" hangingPunct="1">
                        <a:lnSpc>
                          <a:spcPct val="150000"/>
                        </a:lnSpc>
                        <a:spcBef>
                          <a:spcPts val="0"/>
                        </a:spcBef>
                        <a:spcAft>
                          <a:spcPts val="0"/>
                        </a:spcAft>
                        <a:buClrTx/>
                        <a:buSzTx/>
                        <a:buFontTx/>
                        <a:buAutoNum type="arabicPeriod"/>
                        <a:tabLst/>
                        <a:defRPr/>
                      </a:pPr>
                      <a:endParaRPr lang="en-US" altLang="zh-CN" sz="1200" b="0" u="none" strike="noStrike" kern="1200" baseline="0" dirty="0">
                        <a:solidFill>
                          <a:schemeClr val="tx1"/>
                        </a:solidFill>
                        <a:effectLst/>
                        <a:latin typeface="+mj-ea"/>
                        <a:ea typeface="+mn-ea"/>
                        <a:cs typeface="+mn-ea"/>
                        <a:sym typeface="+mn-lt"/>
                      </a:endParaRPr>
                    </a:p>
                    <a:p>
                      <a:pPr marL="0" marR="0" lvl="0" indent="0" algn="l" defTabSz="914034" rtl="0" eaLnBrk="1" fontAlgn="auto" latinLnBrk="0" hangingPunct="1">
                        <a:lnSpc>
                          <a:spcPct val="150000"/>
                        </a:lnSpc>
                        <a:spcBef>
                          <a:spcPts val="0"/>
                        </a:spcBef>
                        <a:spcAft>
                          <a:spcPts val="0"/>
                        </a:spcAft>
                        <a:buClrTx/>
                        <a:buSzTx/>
                        <a:buFontTx/>
                        <a:buNone/>
                        <a:tabLst/>
                        <a:defRPr/>
                      </a:pPr>
                      <a:r>
                        <a:rPr lang="zh-CN" altLang="en-US" sz="1200" b="1" u="none" strike="noStrike" kern="1200" baseline="0" dirty="0" smtClean="0">
                          <a:solidFill>
                            <a:schemeClr val="tx1"/>
                          </a:solidFill>
                          <a:effectLst/>
                          <a:latin typeface="+mj-ea"/>
                          <a:ea typeface="+mn-ea"/>
                          <a:cs typeface="+mn-cs"/>
                        </a:rPr>
                        <a:t>举例</a:t>
                      </a:r>
                      <a:r>
                        <a:rPr lang="zh-CN" altLang="en-US" sz="1200" u="none" strike="noStrike" kern="1200" baseline="0" dirty="0" smtClean="0">
                          <a:solidFill>
                            <a:schemeClr val="tx1"/>
                          </a:solidFill>
                          <a:effectLst/>
                          <a:latin typeface="+mj-ea"/>
                          <a:ea typeface="+mn-ea"/>
                          <a:cs typeface="+mn-cs"/>
                        </a:rPr>
                        <a:t>：</a:t>
                      </a:r>
                      <a:r>
                        <a:rPr lang="zh-CN" altLang="en-US" sz="1200" b="0" u="none" strike="noStrike" kern="1200" baseline="0" dirty="0" smtClean="0">
                          <a:solidFill>
                            <a:schemeClr val="tx1"/>
                          </a:solidFill>
                          <a:effectLst/>
                          <a:latin typeface="+mj-ea"/>
                          <a:ea typeface="+mn-ea"/>
                          <a:cs typeface="+mn-ea"/>
                          <a:sym typeface="+mn-lt"/>
                        </a:rPr>
                        <a:t>讲述</a:t>
                      </a:r>
                      <a:r>
                        <a:rPr lang="zh-CN" altLang="en-US" sz="1200" b="0" u="none" strike="noStrike" kern="1200" baseline="0" dirty="0">
                          <a:solidFill>
                            <a:schemeClr val="tx1"/>
                          </a:solidFill>
                          <a:effectLst/>
                          <a:latin typeface="+mj-ea"/>
                          <a:ea typeface="+mn-ea"/>
                          <a:cs typeface="+mn-ea"/>
                          <a:sym typeface="+mn-lt"/>
                        </a:rPr>
                        <a:t>常见的深度学习框架时，可以引入</a:t>
                      </a:r>
                      <a:r>
                        <a:rPr lang="en-US" altLang="zh-CN" sz="1200" b="0" u="none" strike="noStrike" kern="1200" baseline="0" dirty="0" err="1">
                          <a:solidFill>
                            <a:schemeClr val="tx1"/>
                          </a:solidFill>
                          <a:effectLst/>
                          <a:latin typeface="+mj-ea"/>
                          <a:ea typeface="+mn-ea"/>
                          <a:cs typeface="+mn-ea"/>
                          <a:sym typeface="+mn-lt"/>
                        </a:rPr>
                        <a:t>MindSpore</a:t>
                      </a:r>
                      <a:r>
                        <a:rPr lang="zh-CN" altLang="en-US" sz="1200" b="0" u="none" strike="noStrike" kern="1200" baseline="0" dirty="0">
                          <a:solidFill>
                            <a:schemeClr val="tx1"/>
                          </a:solidFill>
                          <a:effectLst/>
                          <a:latin typeface="+mj-ea"/>
                          <a:ea typeface="+mn-ea"/>
                          <a:cs typeface="+mn-ea"/>
                          <a:sym typeface="+mn-lt"/>
                        </a:rPr>
                        <a:t>框架的架构和开发实践，</a:t>
                      </a:r>
                      <a:r>
                        <a:rPr lang="zh-CN" altLang="en-US" sz="1200" b="0" kern="1200" baseline="0" dirty="0">
                          <a:solidFill>
                            <a:schemeClr val="tx1"/>
                          </a:solidFill>
                          <a:latin typeface="+mj-ea"/>
                          <a:ea typeface="+mn-ea"/>
                          <a:cs typeface="+mn-ea"/>
                          <a:sym typeface="+mn-lt"/>
                        </a:rPr>
                        <a:t>并介绍可以使用</a:t>
                      </a:r>
                      <a:r>
                        <a:rPr lang="en-US" altLang="zh-CN" sz="1200" b="0" kern="1200" baseline="0" dirty="0" err="1">
                          <a:solidFill>
                            <a:schemeClr val="tx1"/>
                          </a:solidFill>
                          <a:latin typeface="+mj-ea"/>
                          <a:ea typeface="+mn-ea"/>
                          <a:cs typeface="+mn-ea"/>
                          <a:sym typeface="+mn-lt"/>
                        </a:rPr>
                        <a:t>MindStudio</a:t>
                      </a:r>
                      <a:r>
                        <a:rPr lang="zh-CN" altLang="en-US" sz="1200" b="0" kern="1200" baseline="0" dirty="0">
                          <a:solidFill>
                            <a:schemeClr val="tx1"/>
                          </a:solidFill>
                          <a:latin typeface="+mj-ea"/>
                          <a:ea typeface="+mn-ea"/>
                          <a:cs typeface="+mn-ea"/>
                          <a:sym typeface="+mn-lt"/>
                        </a:rPr>
                        <a:t>开发工具进行开发。</a:t>
                      </a:r>
                      <a:endParaRPr lang="en-US" altLang="zh-CN" sz="1200" b="0" kern="1200" baseline="0" dirty="0">
                        <a:solidFill>
                          <a:schemeClr val="tx1"/>
                        </a:solidFill>
                        <a:latin typeface="+mj-ea"/>
                        <a:ea typeface="+mn-ea"/>
                        <a:cs typeface="+mn-ea"/>
                        <a:sym typeface="+mn-lt"/>
                      </a:endParaRPr>
                    </a:p>
                    <a:p>
                      <a:pPr marL="0" marR="0" lvl="0" indent="0" algn="l" defTabSz="914034" rtl="0" eaLnBrk="1" fontAlgn="auto" latinLnBrk="0" hangingPunct="1">
                        <a:lnSpc>
                          <a:spcPct val="150000"/>
                        </a:lnSpc>
                        <a:spcBef>
                          <a:spcPts val="0"/>
                        </a:spcBef>
                        <a:spcAft>
                          <a:spcPts val="0"/>
                        </a:spcAft>
                        <a:buClrTx/>
                        <a:buSzTx/>
                        <a:buFontTx/>
                        <a:buNone/>
                        <a:tabLst/>
                        <a:defRPr/>
                      </a:pPr>
                      <a:r>
                        <a:rPr lang="zh-CN" altLang="en-US" sz="1200" b="1" u="none" strike="noStrike" kern="1200" baseline="0" dirty="0" smtClean="0">
                          <a:solidFill>
                            <a:schemeClr val="tx1"/>
                          </a:solidFill>
                          <a:effectLst/>
                          <a:latin typeface="+mj-ea"/>
                          <a:ea typeface="+mn-ea"/>
                          <a:cs typeface="+mn-cs"/>
                        </a:rPr>
                        <a:t>举例</a:t>
                      </a:r>
                      <a:r>
                        <a:rPr lang="zh-CN" altLang="en-US" sz="1200" u="none" strike="noStrike" kern="1200" baseline="0" dirty="0" smtClean="0">
                          <a:solidFill>
                            <a:schemeClr val="tx1"/>
                          </a:solidFill>
                          <a:effectLst/>
                          <a:latin typeface="+mj-ea"/>
                          <a:ea typeface="+mn-ea"/>
                          <a:cs typeface="+mn-cs"/>
                        </a:rPr>
                        <a:t>：</a:t>
                      </a:r>
                      <a:r>
                        <a:rPr lang="zh-CN" altLang="en-US" sz="1200" b="0" kern="1200" baseline="0" dirty="0" smtClean="0">
                          <a:solidFill>
                            <a:schemeClr val="tx1"/>
                          </a:solidFill>
                          <a:latin typeface="+mj-ea"/>
                          <a:ea typeface="+mn-ea"/>
                          <a:cs typeface="+mn-ea"/>
                          <a:sym typeface="+mn-lt"/>
                        </a:rPr>
                        <a:t>讲述</a:t>
                      </a:r>
                      <a:r>
                        <a:rPr lang="zh-CN" altLang="en-US" sz="1200" b="0" kern="1200" baseline="0" dirty="0">
                          <a:solidFill>
                            <a:schemeClr val="tx1"/>
                          </a:solidFill>
                          <a:latin typeface="+mj-ea"/>
                          <a:ea typeface="+mn-ea"/>
                          <a:cs typeface="+mn-ea"/>
                          <a:sym typeface="+mn-lt"/>
                        </a:rPr>
                        <a:t>智能系统设计及其应用时，可以引入</a:t>
                      </a:r>
                      <a:r>
                        <a:rPr lang="en-US" altLang="zh-CN" sz="1200" b="0" kern="1200" baseline="0" dirty="0">
                          <a:solidFill>
                            <a:schemeClr val="tx1"/>
                          </a:solidFill>
                          <a:latin typeface="+mj-ea"/>
                          <a:ea typeface="+mn-ea"/>
                          <a:cs typeface="+mn-ea"/>
                          <a:sym typeface="+mn-lt"/>
                        </a:rPr>
                        <a:t>Atlas 200DK</a:t>
                      </a:r>
                      <a:r>
                        <a:rPr lang="zh-CN" altLang="en-US" sz="1200" b="0" kern="1200" baseline="0" dirty="0">
                          <a:solidFill>
                            <a:schemeClr val="tx1"/>
                          </a:solidFill>
                          <a:latin typeface="+mj-ea"/>
                          <a:ea typeface="+mn-ea"/>
                          <a:cs typeface="+mn-ea"/>
                          <a:sym typeface="+mn-lt"/>
                        </a:rPr>
                        <a:t>作为参考案例。</a:t>
                      </a:r>
                      <a:endParaRPr lang="en-US" altLang="zh-CN" sz="1200" b="0" kern="1200" baseline="0" dirty="0">
                        <a:solidFill>
                          <a:schemeClr val="tx1"/>
                        </a:solidFill>
                        <a:latin typeface="+mj-ea"/>
                        <a:ea typeface="+mn-ea"/>
                        <a:cs typeface="+mn-ea"/>
                        <a:sym typeface="+mn-lt"/>
                      </a:endParaRPr>
                    </a:p>
                    <a:p>
                      <a:pPr marL="228600" marR="0" lvl="0" indent="-228600" algn="l" defTabSz="914034" rtl="0" eaLnBrk="1" fontAlgn="auto" latinLnBrk="0" hangingPunct="1">
                        <a:lnSpc>
                          <a:spcPct val="150000"/>
                        </a:lnSpc>
                        <a:spcBef>
                          <a:spcPts val="0"/>
                        </a:spcBef>
                        <a:spcAft>
                          <a:spcPts val="0"/>
                        </a:spcAft>
                        <a:buClrTx/>
                        <a:buSzTx/>
                        <a:buFontTx/>
                        <a:buAutoNum type="arabicPeriod"/>
                        <a:tabLst/>
                        <a:defRPr/>
                      </a:pPr>
                      <a:endParaRPr lang="zh-CN" altLang="en-US" sz="1200" u="none" strike="noStrike" baseline="0" dirty="0">
                        <a:effectLst/>
                        <a:latin typeface="+mj-ea"/>
                        <a:ea typeface="+mj-ea"/>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pPr algn="l">
                        <a:spcAft>
                          <a:spcPts val="0"/>
                        </a:spcAft>
                      </a:pP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E8F3F5"/>
                    </a:solidFill>
                  </a:tcPr>
                </a:tc>
                <a:tc hMerge="1">
                  <a:txBody>
                    <a:bodyPr/>
                    <a:lstStyle/>
                    <a:p>
                      <a:pPr algn="l">
                        <a:spcAft>
                          <a:spcPts val="0"/>
                        </a:spcAft>
                      </a:pP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CDE5EA"/>
                    </a:solidFill>
                  </a:tcPr>
                </a:tc>
                <a:extLst>
                  <a:ext uri="{0D108BD9-81ED-4DB2-BD59-A6C34878D82A}">
                    <a16:rowId xmlns:a16="http://schemas.microsoft.com/office/drawing/2014/main" xmlns="" val="10006"/>
                  </a:ext>
                </a:extLst>
              </a:tr>
            </a:tbl>
          </a:graphicData>
        </a:graphic>
      </p:graphicFrame>
      <p:sp>
        <p:nvSpPr>
          <p:cNvPr id="9" name="标题 1">
            <a:extLst>
              <a:ext uri="{FF2B5EF4-FFF2-40B4-BE49-F238E27FC236}">
                <a16:creationId xmlns:a16="http://schemas.microsoft.com/office/drawing/2014/main" xmlns=""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昇腾人工智能课程包主要知识点</a:t>
            </a:r>
            <a:r>
              <a:rPr lang="en-US" altLang="zh-CN" sz="2600" b="1" dirty="0">
                <a:solidFill>
                  <a:srgbClr val="C00000"/>
                </a:solidFill>
                <a:latin typeface="+mj-ea"/>
                <a:ea typeface="+mj-ea"/>
              </a:rPr>
              <a:t>-</a:t>
            </a:r>
            <a:r>
              <a:rPr lang="zh-CN" altLang="en-US" sz="2600" b="1" dirty="0">
                <a:solidFill>
                  <a:srgbClr val="C00000"/>
                </a:solidFill>
                <a:latin typeface="+mj-ea"/>
                <a:ea typeface="+mj-ea"/>
              </a:rPr>
              <a:t>智能系统与应用</a:t>
            </a:r>
            <a:endParaRPr lang="zh-CN" altLang="en-US" sz="1800" b="1" dirty="0">
              <a:solidFill>
                <a:srgbClr val="3C3C3C"/>
              </a:solidFill>
              <a:latin typeface="+mj-ea"/>
              <a:ea typeface="+mj-ea"/>
              <a:cs typeface="+mn-cs"/>
            </a:endParaRPr>
          </a:p>
        </p:txBody>
      </p:sp>
      <p:sp>
        <p:nvSpPr>
          <p:cNvPr id="6" name="文本框 5">
            <a:extLst>
              <a:ext uri="{FF2B5EF4-FFF2-40B4-BE49-F238E27FC236}">
                <a16:creationId xmlns:a16="http://schemas.microsoft.com/office/drawing/2014/main" xmlns="" id="{6E3F7081-FF04-4C8E-A7B7-2A163B70F93B}"/>
              </a:ext>
            </a:extLst>
          </p:cNvPr>
          <p:cNvSpPr txBox="1"/>
          <p:nvPr/>
        </p:nvSpPr>
        <p:spPr>
          <a:xfrm>
            <a:off x="653901" y="953518"/>
            <a:ext cx="6099544" cy="369332"/>
          </a:xfrm>
          <a:prstGeom prst="rect">
            <a:avLst/>
          </a:prstGeom>
          <a:noFill/>
        </p:spPr>
        <p:txBody>
          <a:bodyPr wrap="square">
            <a:spAutoFit/>
          </a:bodyPr>
          <a:lstStyle/>
          <a:p>
            <a:r>
              <a:rPr lang="en-US" altLang="zh-CN" b="1" dirty="0">
                <a:solidFill>
                  <a:srgbClr val="3C3C3C"/>
                </a:solidFill>
                <a:latin typeface="+mj-ea"/>
                <a:ea typeface="+mj-ea"/>
              </a:rPr>
              <a:t>《</a:t>
            </a:r>
            <a:r>
              <a:rPr lang="zh-CN" altLang="en-US" b="1" dirty="0">
                <a:solidFill>
                  <a:srgbClr val="3C3C3C"/>
                </a:solidFill>
                <a:latin typeface="+mj-ea"/>
                <a:ea typeface="+mj-ea"/>
              </a:rPr>
              <a:t>智能系统与应用</a:t>
            </a:r>
            <a:r>
              <a:rPr lang="en-US" altLang="zh-CN" b="1" dirty="0">
                <a:solidFill>
                  <a:srgbClr val="3C3C3C"/>
                </a:solidFill>
                <a:latin typeface="+mj-ea"/>
                <a:ea typeface="+mj-ea"/>
              </a:rPr>
              <a:t>》</a:t>
            </a:r>
            <a:r>
              <a:rPr lang="en-US" altLang="zh-CN" sz="1800" b="1" dirty="0">
                <a:solidFill>
                  <a:srgbClr val="3C3C3C"/>
                </a:solidFill>
                <a:latin typeface="+mj-ea"/>
                <a:ea typeface="+mj-ea"/>
                <a:cs typeface="+mn-cs"/>
              </a:rPr>
              <a:t>--</a:t>
            </a:r>
            <a:r>
              <a:rPr lang="zh-CN" altLang="en-US" sz="1800" b="1" dirty="0">
                <a:solidFill>
                  <a:srgbClr val="3C3C3C"/>
                </a:solidFill>
                <a:latin typeface="+mj-ea"/>
                <a:ea typeface="+mj-ea"/>
                <a:cs typeface="+mn-cs"/>
              </a:rPr>
              <a:t>理论</a:t>
            </a:r>
            <a:endParaRPr lang="zh-CN" altLang="en-US" dirty="0">
              <a:latin typeface="+mj-ea"/>
              <a:ea typeface="+mj-ea"/>
            </a:endParaRPr>
          </a:p>
        </p:txBody>
      </p:sp>
    </p:spTree>
    <p:extLst>
      <p:ext uri="{BB962C8B-B14F-4D97-AF65-F5344CB8AC3E}">
        <p14:creationId xmlns:p14="http://schemas.microsoft.com/office/powerpoint/2010/main" val="3070733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xmlns=""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昇腾人工智能课程包主要知识点</a:t>
            </a:r>
            <a:r>
              <a:rPr lang="en-US" altLang="zh-CN" sz="2600" b="1" dirty="0">
                <a:solidFill>
                  <a:srgbClr val="C00000"/>
                </a:solidFill>
                <a:latin typeface="+mj-ea"/>
                <a:ea typeface="+mj-ea"/>
              </a:rPr>
              <a:t>-</a:t>
            </a:r>
            <a:r>
              <a:rPr lang="zh-CN" altLang="en-US" sz="2600" b="1" dirty="0">
                <a:solidFill>
                  <a:srgbClr val="C00000"/>
                </a:solidFill>
                <a:latin typeface="+mj-ea"/>
                <a:ea typeface="+mj-ea"/>
              </a:rPr>
              <a:t>智能系统与应用</a:t>
            </a:r>
            <a:endParaRPr lang="zh-CN" altLang="en-US" sz="1800" b="1" dirty="0">
              <a:solidFill>
                <a:srgbClr val="3C3C3C"/>
              </a:solidFill>
              <a:latin typeface="+mj-ea"/>
              <a:ea typeface="+mj-ea"/>
              <a:cs typeface="+mn-cs"/>
            </a:endParaRPr>
          </a:p>
        </p:txBody>
      </p:sp>
      <p:sp>
        <p:nvSpPr>
          <p:cNvPr id="6" name="文本框 5">
            <a:extLst>
              <a:ext uri="{FF2B5EF4-FFF2-40B4-BE49-F238E27FC236}">
                <a16:creationId xmlns:a16="http://schemas.microsoft.com/office/drawing/2014/main" xmlns="" id="{6E3F7081-FF04-4C8E-A7B7-2A163B70F93B}"/>
              </a:ext>
            </a:extLst>
          </p:cNvPr>
          <p:cNvSpPr txBox="1"/>
          <p:nvPr/>
        </p:nvSpPr>
        <p:spPr>
          <a:xfrm>
            <a:off x="653901" y="953518"/>
            <a:ext cx="6099544" cy="369332"/>
          </a:xfrm>
          <a:prstGeom prst="rect">
            <a:avLst/>
          </a:prstGeom>
          <a:noFill/>
        </p:spPr>
        <p:txBody>
          <a:bodyPr wrap="square">
            <a:spAutoFit/>
          </a:bodyPr>
          <a:lstStyle/>
          <a:p>
            <a:r>
              <a:rPr lang="en-US" altLang="zh-CN" b="1" dirty="0">
                <a:solidFill>
                  <a:srgbClr val="3C3C3C"/>
                </a:solidFill>
                <a:latin typeface="+mj-ea"/>
                <a:ea typeface="+mj-ea"/>
              </a:rPr>
              <a:t>《</a:t>
            </a:r>
            <a:r>
              <a:rPr lang="zh-CN" altLang="en-US" b="1" dirty="0">
                <a:solidFill>
                  <a:srgbClr val="3C3C3C"/>
                </a:solidFill>
                <a:latin typeface="+mj-ea"/>
                <a:ea typeface="+mj-ea"/>
              </a:rPr>
              <a:t>智能系统与应用</a:t>
            </a:r>
            <a:r>
              <a:rPr lang="en-US" altLang="zh-CN" b="1" dirty="0">
                <a:solidFill>
                  <a:srgbClr val="3C3C3C"/>
                </a:solidFill>
                <a:latin typeface="+mj-ea"/>
                <a:ea typeface="+mj-ea"/>
              </a:rPr>
              <a:t>》--</a:t>
            </a:r>
            <a:r>
              <a:rPr lang="zh-CN" altLang="en-US" sz="1800" b="1" dirty="0">
                <a:solidFill>
                  <a:srgbClr val="3C3C3C"/>
                </a:solidFill>
                <a:latin typeface="+mj-ea"/>
                <a:ea typeface="+mj-ea"/>
                <a:cs typeface="+mn-cs"/>
              </a:rPr>
              <a:t>实验</a:t>
            </a:r>
            <a:endParaRPr lang="zh-CN" altLang="en-US" dirty="0">
              <a:latin typeface="+mj-ea"/>
              <a:ea typeface="+mj-ea"/>
            </a:endParaRPr>
          </a:p>
        </p:txBody>
      </p:sp>
      <p:graphicFrame>
        <p:nvGraphicFramePr>
          <p:cNvPr id="2" name="表格 1">
            <a:extLst>
              <a:ext uri="{FF2B5EF4-FFF2-40B4-BE49-F238E27FC236}">
                <a16:creationId xmlns:a16="http://schemas.microsoft.com/office/drawing/2014/main" xmlns="" id="{339479BC-B9E0-4446-B11B-80108854DEBC}"/>
              </a:ext>
            </a:extLst>
          </p:cNvPr>
          <p:cNvGraphicFramePr>
            <a:graphicFrameLocks noGrp="1"/>
          </p:cNvGraphicFramePr>
          <p:nvPr>
            <p:extLst>
              <p:ext uri="{D42A27DB-BD31-4B8C-83A1-F6EECF244321}">
                <p14:modId xmlns:p14="http://schemas.microsoft.com/office/powerpoint/2010/main" val="2149930920"/>
              </p:ext>
            </p:extLst>
          </p:nvPr>
        </p:nvGraphicFramePr>
        <p:xfrm>
          <a:off x="732125" y="1322850"/>
          <a:ext cx="10732515" cy="3051217"/>
        </p:xfrm>
        <a:graphic>
          <a:graphicData uri="http://schemas.openxmlformats.org/drawingml/2006/table">
            <a:tbl>
              <a:tblPr>
                <a:tableStyleId>{72833802-FEF1-4C79-8D5D-14CF1EAF98D9}</a:tableStyleId>
              </a:tblPr>
              <a:tblGrid>
                <a:gridCol w="2756510">
                  <a:extLst>
                    <a:ext uri="{9D8B030D-6E8A-4147-A177-3AD203B41FA5}">
                      <a16:colId xmlns:a16="http://schemas.microsoft.com/office/drawing/2014/main" xmlns="" val="894473807"/>
                    </a:ext>
                  </a:extLst>
                </a:gridCol>
                <a:gridCol w="4204252">
                  <a:extLst>
                    <a:ext uri="{9D8B030D-6E8A-4147-A177-3AD203B41FA5}">
                      <a16:colId xmlns:a16="http://schemas.microsoft.com/office/drawing/2014/main" xmlns="" val="963637709"/>
                    </a:ext>
                  </a:extLst>
                </a:gridCol>
                <a:gridCol w="3160643">
                  <a:extLst>
                    <a:ext uri="{9D8B030D-6E8A-4147-A177-3AD203B41FA5}">
                      <a16:colId xmlns:a16="http://schemas.microsoft.com/office/drawing/2014/main" xmlns="" val="200777873"/>
                    </a:ext>
                  </a:extLst>
                </a:gridCol>
                <a:gridCol w="611110">
                  <a:extLst>
                    <a:ext uri="{9D8B030D-6E8A-4147-A177-3AD203B41FA5}">
                      <a16:colId xmlns:a16="http://schemas.microsoft.com/office/drawing/2014/main" xmlns="" val="575865538"/>
                    </a:ext>
                  </a:extLst>
                </a:gridCol>
              </a:tblGrid>
              <a:tr h="366802">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学时</a:t>
                      </a:r>
                      <a:endParaRPr lang="zh-CN" altLang="en-US" dirty="0"/>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xmlns="" val="2958360340"/>
                  </a:ext>
                </a:extLst>
              </a:tr>
              <a:tr h="367470">
                <a:tc>
                  <a:txBody>
                    <a:bodyPr/>
                    <a:lstStyle/>
                    <a:p>
                      <a:pPr algn="ctr" fontAlgn="ctr"/>
                      <a:r>
                        <a:rPr lang="en-US" altLang="zh-CN" sz="1200" b="0" kern="1200" baseline="0" dirty="0" err="1">
                          <a:solidFill>
                            <a:schemeClr val="dk1"/>
                          </a:solidFill>
                          <a:latin typeface="+mj-ea"/>
                          <a:ea typeface="+mj-ea"/>
                          <a:cs typeface="+mn-ea"/>
                          <a:sym typeface="+mn-lt"/>
                        </a:rPr>
                        <a:t>AscendCamera</a:t>
                      </a:r>
                      <a:r>
                        <a:rPr lang="zh-CN" altLang="en-US" sz="1200" b="0" kern="1200" baseline="0" dirty="0">
                          <a:solidFill>
                            <a:schemeClr val="dk1"/>
                          </a:solidFill>
                          <a:latin typeface="+mj-ea"/>
                          <a:ea typeface="+mj-ea"/>
                          <a:cs typeface="+mn-ea"/>
                          <a:sym typeface="+mn-lt"/>
                        </a:rPr>
                        <a:t>摄像头调用</a:t>
                      </a:r>
                      <a:endParaRPr lang="zh-CN" altLang="en-US" sz="1200" kern="1200" baseline="0" dirty="0">
                        <a:solidFill>
                          <a:schemeClr val="tx1"/>
                        </a:solidFill>
                        <a:latin typeface="+mj-ea"/>
                        <a:ea typeface="+mj-ea"/>
                        <a:cs typeface="+mn-ea"/>
                        <a:sym typeface="+mn-lt"/>
                      </a:endParaRP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200" kern="1200" baseline="0" dirty="0">
                          <a:solidFill>
                            <a:schemeClr val="tx1"/>
                          </a:solidFill>
                          <a:latin typeface="+mj-ea"/>
                          <a:ea typeface="+mj-ea"/>
                          <a:cs typeface="+mn-ea"/>
                          <a:sym typeface="+mn-lt"/>
                        </a:rPr>
                        <a:t>Atlas200DK</a:t>
                      </a:r>
                      <a:r>
                        <a:rPr lang="zh-CN" altLang="en-US" sz="1200" kern="1200" baseline="0" dirty="0">
                          <a:solidFill>
                            <a:schemeClr val="tx1"/>
                          </a:solidFill>
                          <a:latin typeface="+mj-ea"/>
                          <a:ea typeface="+mj-ea"/>
                          <a:cs typeface="+mn-ea"/>
                          <a:sym typeface="+mn-lt"/>
                        </a:rPr>
                        <a:t>、摄像头调用、数据采集</a:t>
                      </a: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kern="1200" baseline="0" dirty="0">
                          <a:solidFill>
                            <a:schemeClr val="dk1"/>
                          </a:solidFill>
                          <a:latin typeface="+mj-ea"/>
                          <a:ea typeface="+mj-ea"/>
                          <a:cs typeface="+mn-cs"/>
                        </a:rPr>
                        <a:t>讲述智能系统应用时，可以引入智能小车实验，通过数据采集、小车组装、摄像头调用、小车自动行驶等实验过程，提高学生的项目编程能力和实践动手能力，使学生对智能系统的设计和应用有更深入的了解。</a:t>
                      </a:r>
                      <a:endParaRPr lang="en-US" altLang="zh-CN"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6</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02981033"/>
                  </a:ext>
                </a:extLst>
              </a:tr>
              <a:tr h="740447">
                <a:tc>
                  <a:txBody>
                    <a:bodyPr/>
                    <a:lstStyle/>
                    <a:p>
                      <a:pPr algn="ctr" fontAlgn="ctr"/>
                      <a:r>
                        <a:rPr lang="zh-CN" altLang="en-US" sz="1200" kern="1200" baseline="0" dirty="0">
                          <a:solidFill>
                            <a:schemeClr val="tx1"/>
                          </a:solidFill>
                          <a:latin typeface="+mj-ea"/>
                          <a:ea typeface="+mj-ea"/>
                          <a:cs typeface="+mn-ea"/>
                          <a:sym typeface="+mn-lt"/>
                        </a:rPr>
                        <a:t>小车硬件组装</a:t>
                      </a: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kern="1200" baseline="0" dirty="0">
                          <a:solidFill>
                            <a:schemeClr val="tx1"/>
                          </a:solidFill>
                          <a:latin typeface="+mj-ea"/>
                          <a:ea typeface="+mj-ea"/>
                          <a:cs typeface="+mn-ea"/>
                          <a:sym typeface="+mn-lt"/>
                        </a:rPr>
                        <a:t>小车组装、</a:t>
                      </a:r>
                      <a:r>
                        <a:rPr lang="en-US" altLang="zh-CN" sz="1200" kern="1200" baseline="0" dirty="0">
                          <a:solidFill>
                            <a:schemeClr val="tx1"/>
                          </a:solidFill>
                          <a:latin typeface="+mj-ea"/>
                          <a:ea typeface="+mj-ea"/>
                          <a:cs typeface="+mn-ea"/>
                          <a:sym typeface="+mn-lt"/>
                        </a:rPr>
                        <a:t>Atlas 200DK</a:t>
                      </a:r>
                      <a:r>
                        <a:rPr lang="zh-CN" altLang="en-US" sz="1200" kern="1200" baseline="0" dirty="0">
                          <a:solidFill>
                            <a:schemeClr val="tx1"/>
                          </a:solidFill>
                          <a:latin typeface="+mj-ea"/>
                          <a:ea typeface="+mj-ea"/>
                          <a:cs typeface="+mn-ea"/>
                          <a:sym typeface="+mn-lt"/>
                        </a:rPr>
                        <a:t>接口</a:t>
                      </a: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48446932"/>
                  </a:ext>
                </a:extLst>
              </a:tr>
              <a:tr h="511718">
                <a:tc rowSpan="3">
                  <a:txBody>
                    <a:bodyPr/>
                    <a:lstStyle/>
                    <a:p>
                      <a:pPr algn="ctr" fontAlgn="ctr"/>
                      <a:r>
                        <a:rPr lang="zh-CN" altLang="en-US" sz="1200" kern="1200" baseline="0" dirty="0">
                          <a:solidFill>
                            <a:schemeClr val="dk1"/>
                          </a:solidFill>
                          <a:latin typeface="+mj-ea"/>
                          <a:ea typeface="+mj-ea"/>
                          <a:cs typeface="+mn-ea"/>
                          <a:sym typeface="+mn-lt"/>
                        </a:rPr>
                        <a:t>小车工程运行</a:t>
                      </a:r>
                      <a:endParaRPr lang="zh-CN" altLang="en-US" sz="1200" kern="1200" baseline="0" dirty="0">
                        <a:solidFill>
                          <a:schemeClr val="tx1"/>
                        </a:solidFill>
                        <a:latin typeface="+mj-ea"/>
                        <a:ea typeface="+mj-ea"/>
                        <a:cs typeface="+mn-ea"/>
                        <a:sym typeface="+mn-lt"/>
                      </a:endParaRP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187798" rtl="0" eaLnBrk="1" fontAlgn="ctr" latinLnBrk="0" hangingPunct="1"/>
                      <a:r>
                        <a:rPr lang="en-US" altLang="zh-CN" sz="1200" kern="1200" baseline="0" dirty="0">
                          <a:latin typeface="+mj-ea"/>
                          <a:ea typeface="+mj-ea"/>
                          <a:cs typeface="+mn-ea"/>
                          <a:sym typeface="+mn-lt"/>
                        </a:rPr>
                        <a:t>  </a:t>
                      </a:r>
                      <a:r>
                        <a:rPr lang="zh-CN" altLang="en-US" sz="1200" kern="1200" baseline="0" dirty="0">
                          <a:latin typeface="+mj-ea"/>
                          <a:ea typeface="+mj-ea"/>
                          <a:cs typeface="+mn-ea"/>
                          <a:sym typeface="+mn-lt"/>
                        </a:rPr>
                        <a:t>小车工程部署：将自动行驶项目部署到搭载</a:t>
                      </a:r>
                      <a:r>
                        <a:rPr lang="en-US" altLang="zh-CN" sz="1200" kern="1200" baseline="0" dirty="0">
                          <a:latin typeface="+mj-ea"/>
                          <a:ea typeface="+mj-ea"/>
                          <a:cs typeface="+mn-ea"/>
                          <a:sym typeface="+mn-lt"/>
                        </a:rPr>
                        <a:t>Atlas200DK</a:t>
                      </a:r>
                      <a:r>
                        <a:rPr lang="zh-CN" altLang="en-US" sz="1200" kern="1200" baseline="0" dirty="0">
                          <a:latin typeface="+mj-ea"/>
                          <a:ea typeface="+mj-ea"/>
                          <a:cs typeface="+mn-ea"/>
                          <a:sym typeface="+mn-lt"/>
                        </a:rPr>
                        <a:t>的小车上。</a:t>
                      </a:r>
                      <a:endParaRPr lang="zh-CN" altLang="en-US" sz="1200" kern="1200" baseline="0" dirty="0">
                        <a:solidFill>
                          <a:schemeClr val="tx1"/>
                        </a:solidFill>
                        <a:latin typeface="+mj-ea"/>
                        <a:ea typeface="+mj-ea"/>
                        <a:cs typeface="+mn-ea"/>
                        <a:sym typeface="+mn-lt"/>
                      </a:endParaRPr>
                    </a:p>
                  </a:txBody>
                  <a:tcPr marL="0" marR="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kern="1200" baseline="0" dirty="0">
                        <a:solidFill>
                          <a:schemeClr val="dk1"/>
                        </a:solidFill>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87246858"/>
                  </a:ext>
                </a:extLst>
              </a:tr>
              <a:tr h="508519">
                <a:tc vMerge="1">
                  <a:txBody>
                    <a:bodyPr/>
                    <a:lstStyle/>
                    <a:p>
                      <a:pPr algn="l" fontAlgn="ctr"/>
                      <a:endParaRPr lang="zh-CN" altLang="en-US" sz="1400" kern="1200" baseline="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187798" rtl="0" eaLnBrk="1" fontAlgn="ctr" latinLnBrk="0" hangingPunct="1"/>
                      <a:r>
                        <a:rPr lang="en-US" sz="1200" kern="1200" baseline="0" dirty="0">
                          <a:latin typeface="+mj-ea"/>
                          <a:ea typeface="+mj-ea"/>
                          <a:cs typeface="+mn-ea"/>
                          <a:sym typeface="+mn-lt"/>
                        </a:rPr>
                        <a:t>  </a:t>
                      </a:r>
                      <a:r>
                        <a:rPr lang="zh-CN" altLang="en-US" sz="1200" kern="1200" baseline="0" dirty="0">
                          <a:latin typeface="+mj-ea"/>
                          <a:ea typeface="+mj-ea"/>
                          <a:cs typeface="+mn-ea"/>
                          <a:sym typeface="+mn-lt"/>
                        </a:rPr>
                        <a:t>小车工程运行：项目部署成功后，设置小车开机自启动功能，实现脱机运行。</a:t>
                      </a:r>
                      <a:endParaRPr lang="zh-CN" altLang="en-US" sz="1200" kern="1200" baseline="0" dirty="0">
                        <a:solidFill>
                          <a:schemeClr val="tx1"/>
                        </a:solidFill>
                        <a:latin typeface="+mj-ea"/>
                        <a:ea typeface="+mj-ea"/>
                        <a:cs typeface="+mn-ea"/>
                        <a:sym typeface="+mn-lt"/>
                      </a:endParaRPr>
                    </a:p>
                  </a:txBody>
                  <a:tcPr marL="0" marR="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87916834"/>
                  </a:ext>
                </a:extLst>
              </a:tr>
              <a:tr h="556261">
                <a:tc vMerge="1">
                  <a:txBody>
                    <a:bodyPr/>
                    <a:lstStyle/>
                    <a:p>
                      <a:pPr algn="l" fontAlgn="ctr"/>
                      <a:endParaRPr lang="zh-CN" altLang="en-US" sz="1400" kern="1200" baseline="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617" marR="7617"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187798" rtl="0" eaLnBrk="1" fontAlgn="ctr" latinLnBrk="0" hangingPunct="1"/>
                      <a:r>
                        <a:rPr lang="zh-CN" altLang="en-US" sz="1200" kern="1200" baseline="0" dirty="0">
                          <a:solidFill>
                            <a:schemeClr val="tx1"/>
                          </a:solidFill>
                          <a:latin typeface="+mj-ea"/>
                          <a:ea typeface="+mj-ea"/>
                          <a:cs typeface="+mn-ea"/>
                          <a:sym typeface="+mn-lt"/>
                        </a:rPr>
                        <a:t>  小车手机控制：使用手机端远程控制小车得运行模式，实现小车巡道、跟随、防跌落等功能。</a:t>
                      </a:r>
                    </a:p>
                  </a:txBody>
                  <a:tcPr marL="0" marR="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7748708"/>
                  </a:ext>
                </a:extLst>
              </a:tr>
            </a:tbl>
          </a:graphicData>
        </a:graphic>
      </p:graphicFrame>
    </p:spTree>
    <p:extLst>
      <p:ext uri="{BB962C8B-B14F-4D97-AF65-F5344CB8AC3E}">
        <p14:creationId xmlns:p14="http://schemas.microsoft.com/office/powerpoint/2010/main" val="1631558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腾智能芯片原理与应用课程</a:t>
            </a:r>
            <a:r>
              <a:rPr lang="zh-CN" altLang="en-US" sz="2600" b="1" dirty="0">
                <a:solidFill>
                  <a:srgbClr val="C00000"/>
                </a:solidFill>
                <a:latin typeface="+mj-ea"/>
                <a:ea typeface="+mj-ea"/>
              </a:rPr>
              <a:t>包介绍</a:t>
            </a:r>
          </a:p>
        </p:txBody>
      </p:sp>
      <p:sp>
        <p:nvSpPr>
          <p:cNvPr id="5" name="矩形 4"/>
          <p:cNvSpPr/>
          <p:nvPr/>
        </p:nvSpPr>
        <p:spPr>
          <a:xfrm>
            <a:off x="835431" y="1477193"/>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mj-ea"/>
                <a:ea typeface="+mj-ea"/>
              </a:rPr>
              <a:t>目标对象</a:t>
            </a:r>
            <a:r>
              <a:rPr lang="zh-CN" altLang="en-US" dirty="0">
                <a:solidFill>
                  <a:srgbClr val="3C3C3C"/>
                </a:solidFill>
                <a:latin typeface="+mj-ea"/>
                <a:ea typeface="+mj-ea"/>
              </a:rPr>
              <a:t>：本课程针对于本科院校人工智能专业主干基础课程，例如：</a:t>
            </a:r>
            <a:r>
              <a:rPr lang="en-US" altLang="zh-CN" dirty="0">
                <a:solidFill>
                  <a:srgbClr val="3C3C3C"/>
                </a:solidFill>
                <a:latin typeface="+mj-ea"/>
                <a:ea typeface="+mj-ea"/>
              </a:rPr>
              <a:t>《</a:t>
            </a:r>
            <a:r>
              <a:rPr lang="zh-CN" altLang="en-US" dirty="0">
                <a:solidFill>
                  <a:srgbClr val="3C3C3C"/>
                </a:solidFill>
                <a:latin typeface="+mj-ea"/>
                <a:ea typeface="+mj-ea"/>
              </a:rPr>
              <a:t>智能芯片原理与应用</a:t>
            </a:r>
            <a:r>
              <a:rPr lang="en-US" altLang="zh-CN" dirty="0">
                <a:solidFill>
                  <a:srgbClr val="3C3C3C"/>
                </a:solidFill>
                <a:latin typeface="+mj-ea"/>
                <a:ea typeface="+mj-ea"/>
              </a:rPr>
              <a:t>》</a:t>
            </a:r>
            <a:r>
              <a:rPr lang="zh-CN" altLang="en-US" dirty="0">
                <a:solidFill>
                  <a:srgbClr val="3C3C3C"/>
                </a:solidFill>
                <a:latin typeface="+mj-ea"/>
                <a:ea typeface="+mj-ea"/>
              </a:rPr>
              <a:t>、</a:t>
            </a:r>
            <a:r>
              <a:rPr lang="en-US" altLang="zh-CN" dirty="0">
                <a:solidFill>
                  <a:srgbClr val="3C3C3C"/>
                </a:solidFill>
                <a:latin typeface="+mj-ea"/>
                <a:ea typeface="+mj-ea"/>
              </a:rPr>
              <a:t>《</a:t>
            </a:r>
            <a:r>
              <a:rPr lang="zh-CN" altLang="en-US" dirty="0">
                <a:solidFill>
                  <a:srgbClr val="3C3C3C"/>
                </a:solidFill>
                <a:latin typeface="+mj-ea"/>
                <a:ea typeface="+mj-ea"/>
              </a:rPr>
              <a:t>嵌入式系统</a:t>
            </a:r>
            <a:r>
              <a:rPr lang="en-US" altLang="zh-CN" dirty="0">
                <a:solidFill>
                  <a:srgbClr val="3C3C3C"/>
                </a:solidFill>
                <a:latin typeface="+mj-ea"/>
                <a:ea typeface="+mj-ea"/>
              </a:rPr>
              <a:t>》</a:t>
            </a:r>
            <a:r>
              <a:rPr lang="zh-CN" altLang="en-US" dirty="0">
                <a:solidFill>
                  <a:srgbClr val="3C3C3C"/>
                </a:solidFill>
                <a:latin typeface="+mj-ea"/>
                <a:ea typeface="+mj-ea"/>
              </a:rPr>
              <a:t>、</a:t>
            </a:r>
            <a:r>
              <a:rPr lang="en-US" altLang="zh-CN" dirty="0">
                <a:solidFill>
                  <a:srgbClr val="3C3C3C"/>
                </a:solidFill>
                <a:latin typeface="+mj-ea"/>
                <a:ea typeface="+mj-ea"/>
              </a:rPr>
              <a:t>《</a:t>
            </a:r>
            <a:r>
              <a:rPr lang="zh-CN" altLang="en-US" dirty="0">
                <a:solidFill>
                  <a:srgbClr val="3C3C3C"/>
                </a:solidFill>
                <a:latin typeface="+mj-ea"/>
                <a:ea typeface="+mj-ea"/>
              </a:rPr>
              <a:t>智能硬件应用</a:t>
            </a:r>
            <a:r>
              <a:rPr lang="en-US" altLang="zh-CN" dirty="0">
                <a:solidFill>
                  <a:srgbClr val="3C3C3C"/>
                </a:solidFill>
                <a:latin typeface="+mj-ea"/>
                <a:ea typeface="+mj-ea"/>
              </a:rPr>
              <a:t>》</a:t>
            </a:r>
            <a:r>
              <a:rPr lang="zh-CN" altLang="en-US" dirty="0">
                <a:solidFill>
                  <a:srgbClr val="3C3C3C"/>
                </a:solidFill>
                <a:latin typeface="+mj-ea"/>
                <a:ea typeface="+mj-ea"/>
              </a:rPr>
              <a:t>等。</a:t>
            </a:r>
          </a:p>
        </p:txBody>
      </p:sp>
      <p:sp>
        <p:nvSpPr>
          <p:cNvPr id="4" name="文本框 3">
            <a:extLst>
              <a:ext uri="{FF2B5EF4-FFF2-40B4-BE49-F238E27FC236}">
                <a16:creationId xmlns:a16="http://schemas.microsoft.com/office/drawing/2014/main" xmlns="" id="{87700113-7BE0-4668-B976-D2FF7998A978}"/>
              </a:ext>
            </a:extLst>
          </p:cNvPr>
          <p:cNvSpPr txBox="1"/>
          <p:nvPr/>
        </p:nvSpPr>
        <p:spPr>
          <a:xfrm>
            <a:off x="835431" y="814564"/>
            <a:ext cx="3259049" cy="369332"/>
          </a:xfrm>
          <a:prstGeom prst="rect">
            <a:avLst/>
          </a:prstGeom>
          <a:noFill/>
        </p:spPr>
        <p:txBody>
          <a:bodyPr wrap="square" rtlCol="0">
            <a:spAutoFit/>
          </a:bodyPr>
          <a:lstStyle/>
          <a:p>
            <a:r>
              <a:rPr lang="en-US" altLang="zh-CN" b="1" dirty="0">
                <a:solidFill>
                  <a:srgbClr val="3C3C3C"/>
                </a:solidFill>
                <a:latin typeface="+mj-ea"/>
                <a:ea typeface="+mj-ea"/>
              </a:rPr>
              <a:t>《</a:t>
            </a:r>
            <a:r>
              <a:rPr lang="zh-CN" altLang="en-US" b="1" dirty="0">
                <a:solidFill>
                  <a:srgbClr val="3C3C3C"/>
                </a:solidFill>
                <a:latin typeface="+mj-ea"/>
                <a:ea typeface="+mj-ea"/>
              </a:rPr>
              <a:t>智能芯片原理与应用</a:t>
            </a:r>
            <a:r>
              <a:rPr lang="en-US" altLang="zh-CN" b="1" dirty="0">
                <a:solidFill>
                  <a:srgbClr val="3C3C3C"/>
                </a:solidFill>
                <a:latin typeface="+mj-ea"/>
                <a:ea typeface="+mj-ea"/>
              </a:rPr>
              <a:t>》</a:t>
            </a:r>
            <a:r>
              <a:rPr lang="zh-CN" altLang="en-US" b="1" dirty="0">
                <a:solidFill>
                  <a:srgbClr val="3C3C3C"/>
                </a:solidFill>
                <a:latin typeface="+mj-ea"/>
                <a:ea typeface="+mj-ea"/>
              </a:rPr>
              <a:t>课程</a:t>
            </a:r>
          </a:p>
        </p:txBody>
      </p:sp>
      <p:grpSp>
        <p:nvGrpSpPr>
          <p:cNvPr id="3" name="组合 2">
            <a:extLst>
              <a:ext uri="{FF2B5EF4-FFF2-40B4-BE49-F238E27FC236}">
                <a16:creationId xmlns:a16="http://schemas.microsoft.com/office/drawing/2014/main" xmlns="" id="{33489AD1-1657-4DDF-9EE8-32379984301F}"/>
              </a:ext>
            </a:extLst>
          </p:cNvPr>
          <p:cNvGrpSpPr/>
          <p:nvPr/>
        </p:nvGrpSpPr>
        <p:grpSpPr>
          <a:xfrm>
            <a:off x="1130002" y="2456337"/>
            <a:ext cx="10120771" cy="3780955"/>
            <a:chOff x="1302722" y="2449678"/>
            <a:chExt cx="10120771" cy="3207578"/>
          </a:xfrm>
        </p:grpSpPr>
        <p:grpSp>
          <p:nvGrpSpPr>
            <p:cNvPr id="9" name="组合 8">
              <a:extLst>
                <a:ext uri="{FF2B5EF4-FFF2-40B4-BE49-F238E27FC236}">
                  <a16:creationId xmlns:a16="http://schemas.microsoft.com/office/drawing/2014/main" xmlns="" id="{0F94628F-4052-414F-8C42-31230ACEB545}"/>
                </a:ext>
              </a:extLst>
            </p:cNvPr>
            <p:cNvGrpSpPr/>
            <p:nvPr/>
          </p:nvGrpSpPr>
          <p:grpSpPr>
            <a:xfrm>
              <a:off x="1302722" y="2449678"/>
              <a:ext cx="8877595" cy="3207578"/>
              <a:chOff x="1302722" y="2451457"/>
              <a:chExt cx="10252991" cy="3360717"/>
            </a:xfrm>
          </p:grpSpPr>
          <p:sp>
            <p:nvSpPr>
              <p:cNvPr id="20" name="长方形"/>
              <p:cNvSpPr/>
              <p:nvPr/>
            </p:nvSpPr>
            <p:spPr>
              <a:xfrm>
                <a:off x="5471248" y="2451457"/>
                <a:ext cx="2974937"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a:solidFill>
                      <a:srgbClr val="191919"/>
                    </a:solidFill>
                    <a:latin typeface="+mj-ea"/>
                    <a:ea typeface="+mj-ea"/>
                  </a:rPr>
                  <a:t>智能芯片原理与应用</a:t>
                </a:r>
                <a:endParaRPr lang="en-US" altLang="zh-CN" sz="2000" dirty="0">
                  <a:solidFill>
                    <a:srgbClr val="191919"/>
                  </a:solidFill>
                  <a:latin typeface="+mj-ea"/>
                  <a:ea typeface="+mj-ea"/>
                </a:endParaRPr>
              </a:p>
              <a:p>
                <a:pPr algn="ctr"/>
                <a:r>
                  <a:rPr sz="2000" dirty="0" err="1">
                    <a:solidFill>
                      <a:srgbClr val="191919"/>
                    </a:solidFill>
                    <a:latin typeface="+mj-ea"/>
                    <a:ea typeface="+mj-ea"/>
                  </a:rPr>
                  <a:t>课程包</a:t>
                </a:r>
                <a:endParaRPr sz="2000" dirty="0">
                  <a:solidFill>
                    <a:srgbClr val="191919"/>
                  </a:solidFill>
                  <a:latin typeface="+mj-ea"/>
                  <a:ea typeface="+mj-ea"/>
                </a:endParaRPr>
              </a:p>
            </p:txBody>
          </p:sp>
          <p:sp>
            <p:nvSpPr>
              <p:cNvPr id="21" name="长方形"/>
              <p:cNvSpPr/>
              <p:nvPr/>
            </p:nvSpPr>
            <p:spPr>
              <a:xfrm>
                <a:off x="1304845" y="3437537"/>
                <a:ext cx="227118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课程方案</a:t>
                </a:r>
                <a:endParaRPr sz="1400" dirty="0">
                  <a:solidFill>
                    <a:srgbClr val="191919"/>
                  </a:solidFill>
                  <a:latin typeface="+mj-ea"/>
                  <a:ea typeface="+mj-ea"/>
                </a:endParaRPr>
              </a:p>
            </p:txBody>
          </p:sp>
          <p:sp>
            <p:nvSpPr>
              <p:cNvPr id="22" name="长方形"/>
              <p:cNvSpPr/>
              <p:nvPr/>
            </p:nvSpPr>
            <p:spPr>
              <a:xfrm>
                <a:off x="4002215" y="3433172"/>
                <a:ext cx="189045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399" dirty="0">
                    <a:solidFill>
                      <a:srgbClr val="191919"/>
                    </a:solidFill>
                    <a:latin typeface="+mj-ea"/>
                    <a:ea typeface="+mj-ea"/>
                  </a:rPr>
                  <a:t>理论课件</a:t>
                </a:r>
                <a:endParaRPr sz="1400" dirty="0">
                  <a:solidFill>
                    <a:srgbClr val="191919"/>
                  </a:solidFill>
                  <a:latin typeface="+mj-ea"/>
                  <a:ea typeface="+mj-ea"/>
                </a:endParaRPr>
              </a:p>
            </p:txBody>
          </p:sp>
          <p:sp>
            <p:nvSpPr>
              <p:cNvPr id="24" name="长方形"/>
              <p:cNvSpPr/>
              <p:nvPr/>
            </p:nvSpPr>
            <p:spPr>
              <a:xfrm>
                <a:off x="8630854"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实验环境搭建指南</a:t>
                </a:r>
                <a:endParaRPr lang="en-US" altLang="zh-CN" sz="1400" dirty="0">
                  <a:solidFill>
                    <a:srgbClr val="191919"/>
                  </a:solidFill>
                  <a:latin typeface="+mj-ea"/>
                  <a:ea typeface="+mj-ea"/>
                </a:endParaRPr>
              </a:p>
              <a:p>
                <a:pPr algn="ctr"/>
                <a:r>
                  <a:rPr lang="en-US" altLang="zh-CN" sz="1400" dirty="0">
                    <a:solidFill>
                      <a:srgbClr val="191919"/>
                    </a:solidFill>
                    <a:latin typeface="+mj-ea"/>
                    <a:ea typeface="+mj-ea"/>
                  </a:rPr>
                  <a:t>&amp;</a:t>
                </a:r>
                <a:r>
                  <a:rPr lang="zh-CN" altLang="en-US" sz="1400" dirty="0">
                    <a:solidFill>
                      <a:srgbClr val="191919"/>
                    </a:solidFill>
                    <a:latin typeface="+mj-ea"/>
                    <a:ea typeface="+mj-ea"/>
                  </a:rPr>
                  <a:t>开发平台介绍</a:t>
                </a:r>
                <a:endParaRPr sz="1400" dirty="0">
                  <a:solidFill>
                    <a:srgbClr val="191919"/>
                  </a:solidFill>
                  <a:latin typeface="+mj-ea"/>
                  <a:ea typeface="+mj-ea"/>
                </a:endParaRPr>
              </a:p>
            </p:txBody>
          </p:sp>
          <p:sp>
            <p:nvSpPr>
              <p:cNvPr id="7" name="矩形 6"/>
              <p:cNvSpPr/>
              <p:nvPr/>
            </p:nvSpPr>
            <p:spPr>
              <a:xfrm>
                <a:off x="1302722" y="3968094"/>
                <a:ext cx="2273308" cy="308106"/>
              </a:xfrm>
              <a:prstGeom prst="rect">
                <a:avLst/>
              </a:prstGeom>
            </p:spPr>
            <p:txBody>
              <a:bodyPr wrap="square">
                <a:spAutoFit/>
              </a:bodyPr>
              <a:lstStyle/>
              <a:p>
                <a:pPr marL="285750" indent="-285750">
                  <a:lnSpc>
                    <a:spcPts val="2200"/>
                  </a:lnSpc>
                  <a:buFontTx/>
                  <a:buChar char="-"/>
                </a:pPr>
                <a:r>
                  <a:rPr lang="zh-CN" altLang="en-US" sz="1399" dirty="0">
                    <a:solidFill>
                      <a:srgbClr val="3C3C3C"/>
                    </a:solidFill>
                    <a:latin typeface="+mj-ea"/>
                    <a:ea typeface="+mj-ea"/>
                  </a:rPr>
                  <a:t>课程包整体的说明</a:t>
                </a:r>
                <a:endParaRPr lang="en-US" altLang="zh-CN" sz="1399" dirty="0">
                  <a:solidFill>
                    <a:srgbClr val="3C3C3C"/>
                  </a:solidFill>
                  <a:latin typeface="+mj-ea"/>
                  <a:ea typeface="+mj-ea"/>
                </a:endParaRPr>
              </a:p>
            </p:txBody>
          </p:sp>
          <p:sp>
            <p:nvSpPr>
              <p:cNvPr id="25" name="矩形 24"/>
              <p:cNvSpPr/>
              <p:nvPr/>
            </p:nvSpPr>
            <p:spPr>
              <a:xfrm>
                <a:off x="6314213" y="3965172"/>
                <a:ext cx="1892004" cy="308106"/>
              </a:xfrm>
              <a:prstGeom prst="rect">
                <a:avLst/>
              </a:prstGeom>
            </p:spPr>
            <p:txBody>
              <a:bodyPr wrap="square">
                <a:spAutoFit/>
              </a:bodyPr>
              <a:lstStyle/>
              <a:p>
                <a:pPr marL="285750" indent="-285750">
                  <a:lnSpc>
                    <a:spcPts val="2200"/>
                  </a:lnSpc>
                  <a:buFontTx/>
                  <a:buChar char="-"/>
                </a:pPr>
                <a:endParaRPr lang="zh-CN" altLang="en-US" sz="1400" dirty="0">
                  <a:solidFill>
                    <a:srgbClr val="3C3C3C"/>
                  </a:solidFill>
                  <a:latin typeface="+mj-ea"/>
                  <a:ea typeface="+mj-ea"/>
                </a:endParaRPr>
              </a:p>
            </p:txBody>
          </p:sp>
          <p:sp>
            <p:nvSpPr>
              <p:cNvPr id="26" name="矩形 25"/>
              <p:cNvSpPr/>
              <p:nvPr/>
            </p:nvSpPr>
            <p:spPr>
              <a:xfrm>
                <a:off x="8312484" y="4004854"/>
                <a:ext cx="3243229" cy="1807320"/>
              </a:xfrm>
              <a:prstGeom prst="rect">
                <a:avLst/>
              </a:prstGeom>
            </p:spPr>
            <p:txBody>
              <a:bodyPr wrap="square">
                <a:spAutoFit/>
              </a:bodyPr>
              <a:lstStyle/>
              <a:p>
                <a:pPr marL="285750" indent="-285750">
                  <a:lnSpc>
                    <a:spcPts val="2200"/>
                  </a:lnSpc>
                  <a:buFontTx/>
                  <a:buChar char="-"/>
                </a:pPr>
                <a:r>
                  <a:rPr lang="en-US" altLang="zh-CN" sz="1200" dirty="0" err="1">
                    <a:latin typeface="微软雅黑" panose="020B0503020204020204" pitchFamily="34" charset="-122"/>
                    <a:ea typeface="微软雅黑" panose="020B0503020204020204" pitchFamily="34" charset="-122"/>
                    <a:sym typeface="+mn-lt"/>
                  </a:rPr>
                  <a:t>MindSpore</a:t>
                </a:r>
                <a:r>
                  <a:rPr lang="zh-CN" altLang="en-US" sz="1200" dirty="0">
                    <a:latin typeface="微软雅黑" panose="020B0503020204020204" pitchFamily="34" charset="-122"/>
                    <a:ea typeface="微软雅黑" panose="020B0503020204020204" pitchFamily="34" charset="-122"/>
                    <a:sym typeface="+mn-lt"/>
                  </a:rPr>
                  <a:t>环境搭建实验手册</a:t>
                </a:r>
                <a:endParaRPr lang="en-US" altLang="zh-CN" sz="1200" dirty="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200" dirty="0">
                    <a:latin typeface="微软雅黑" panose="020B0503020204020204" pitchFamily="34" charset="-122"/>
                    <a:ea typeface="微软雅黑" panose="020B0503020204020204" pitchFamily="34" charset="-122"/>
                    <a:sym typeface="+mn-lt"/>
                  </a:rPr>
                  <a:t>Atlas200DK</a:t>
                </a:r>
                <a:r>
                  <a:rPr lang="zh-CN" altLang="en-US" sz="1200" dirty="0">
                    <a:latin typeface="微软雅黑" panose="020B0503020204020204" pitchFamily="34" charset="-122"/>
                    <a:ea typeface="微软雅黑" panose="020B0503020204020204" pitchFamily="34" charset="-122"/>
                    <a:sym typeface="+mn-lt"/>
                  </a:rPr>
                  <a:t>合设环境搭建指南</a:t>
                </a:r>
                <a:endParaRPr lang="en-US" altLang="zh-CN" sz="1200" dirty="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200" dirty="0" err="1">
                    <a:solidFill>
                      <a:srgbClr val="FF0000"/>
                    </a:solidFill>
                    <a:latin typeface="+mj-ea"/>
                    <a:ea typeface="+mj-ea"/>
                  </a:rPr>
                  <a:t>MindStudio</a:t>
                </a:r>
                <a:r>
                  <a:rPr lang="zh-CN" altLang="en-US" sz="1200" dirty="0">
                    <a:solidFill>
                      <a:srgbClr val="FF0000"/>
                    </a:solidFill>
                    <a:latin typeface="+mj-ea"/>
                    <a:ea typeface="+mj-ea"/>
                  </a:rPr>
                  <a:t>环境搭建</a:t>
                </a:r>
                <a:endParaRPr lang="en-US" altLang="zh-CN" sz="1200" dirty="0">
                  <a:solidFill>
                    <a:srgbClr val="FF0000"/>
                  </a:solidFill>
                  <a:latin typeface="+mj-ea"/>
                  <a:ea typeface="+mj-ea"/>
                </a:endParaRPr>
              </a:p>
              <a:p>
                <a:pPr marL="285750" indent="-285750">
                  <a:lnSpc>
                    <a:spcPts val="2200"/>
                  </a:lnSpc>
                  <a:buFontTx/>
                  <a:buChar char="-"/>
                </a:pPr>
                <a:r>
                  <a:rPr lang="en-US" altLang="zh-CN" sz="1200" dirty="0">
                    <a:solidFill>
                      <a:srgbClr val="3C3C3C"/>
                    </a:solidFill>
                    <a:latin typeface="+mj-ea"/>
                    <a:ea typeface="+mj-ea"/>
                  </a:rPr>
                  <a:t>Atlas200DK</a:t>
                </a:r>
                <a:r>
                  <a:rPr lang="zh-CN" altLang="en-US" sz="1200" dirty="0">
                    <a:solidFill>
                      <a:srgbClr val="3C3C3C"/>
                    </a:solidFill>
                    <a:latin typeface="+mj-ea"/>
                    <a:ea typeface="+mj-ea"/>
                  </a:rPr>
                  <a:t>介绍</a:t>
                </a:r>
              </a:p>
              <a:p>
                <a:pPr marL="285750" indent="-285750">
                  <a:lnSpc>
                    <a:spcPts val="2200"/>
                  </a:lnSpc>
                  <a:buFontTx/>
                  <a:buChar char="-"/>
                </a:pPr>
                <a:r>
                  <a:rPr lang="en-US" altLang="zh-CN" sz="1200" dirty="0" err="1">
                    <a:solidFill>
                      <a:srgbClr val="3C3C3C"/>
                    </a:solidFill>
                    <a:latin typeface="+mj-ea"/>
                    <a:ea typeface="+mj-ea"/>
                  </a:rPr>
                  <a:t>MindSpore</a:t>
                </a:r>
                <a:r>
                  <a:rPr lang="zh-CN" altLang="en-US" sz="1200" dirty="0">
                    <a:solidFill>
                      <a:srgbClr val="3C3C3C"/>
                    </a:solidFill>
                    <a:latin typeface="+mj-ea"/>
                    <a:ea typeface="+mj-ea"/>
                  </a:rPr>
                  <a:t>架构介绍</a:t>
                </a:r>
                <a:endParaRPr lang="en-US" altLang="zh-CN" sz="1200" dirty="0">
                  <a:solidFill>
                    <a:srgbClr val="3C3C3C"/>
                  </a:solidFill>
                  <a:latin typeface="+mj-ea"/>
                  <a:ea typeface="+mj-ea"/>
                </a:endParaRPr>
              </a:p>
              <a:p>
                <a:pPr marL="285750" indent="-285750">
                  <a:lnSpc>
                    <a:spcPts val="2200"/>
                  </a:lnSpc>
                  <a:buFontTx/>
                  <a:buChar char="-"/>
                </a:pPr>
                <a:r>
                  <a:rPr lang="en-US" altLang="zh-CN" sz="1200" dirty="0" err="1">
                    <a:solidFill>
                      <a:srgbClr val="3C3C3C"/>
                    </a:solidFill>
                    <a:latin typeface="+mj-ea"/>
                    <a:ea typeface="+mj-ea"/>
                  </a:rPr>
                  <a:t>MindSpore</a:t>
                </a:r>
                <a:r>
                  <a:rPr lang="zh-CN" altLang="en-US" sz="1200" dirty="0">
                    <a:solidFill>
                      <a:srgbClr val="3C3C3C"/>
                    </a:solidFill>
                    <a:latin typeface="+mj-ea"/>
                    <a:ea typeface="+mj-ea"/>
                  </a:rPr>
                  <a:t>开发实践</a:t>
                </a:r>
                <a:endParaRPr lang="en-US" altLang="zh-CN" sz="1200" dirty="0">
                  <a:solidFill>
                    <a:srgbClr val="3C3C3C"/>
                  </a:solidFill>
                  <a:latin typeface="+mj-ea"/>
                  <a:ea typeface="+mj-ea"/>
                </a:endParaRPr>
              </a:p>
              <a:p>
                <a:pPr marL="285750" indent="-285750">
                  <a:lnSpc>
                    <a:spcPts val="2200"/>
                  </a:lnSpc>
                  <a:buFontTx/>
                  <a:buChar char="-"/>
                </a:pPr>
                <a:r>
                  <a:rPr lang="zh-CN" altLang="en-US" sz="1200" dirty="0">
                    <a:solidFill>
                      <a:srgbClr val="3C3C3C"/>
                    </a:solidFill>
                    <a:latin typeface="+mj-ea"/>
                    <a:ea typeface="+mj-ea"/>
                  </a:rPr>
                  <a:t>全流程开发工具链</a:t>
                </a:r>
                <a:r>
                  <a:rPr lang="en-US" altLang="zh-CN" sz="1200" dirty="0">
                    <a:solidFill>
                      <a:srgbClr val="3C3C3C"/>
                    </a:solidFill>
                    <a:latin typeface="+mj-ea"/>
                    <a:ea typeface="+mj-ea"/>
                  </a:rPr>
                  <a:t>--</a:t>
                </a:r>
                <a:r>
                  <a:rPr lang="en-US" altLang="zh-CN" sz="1200" dirty="0" err="1">
                    <a:solidFill>
                      <a:srgbClr val="3C3C3C"/>
                    </a:solidFill>
                    <a:latin typeface="+mj-ea"/>
                    <a:ea typeface="+mj-ea"/>
                  </a:rPr>
                  <a:t>MindStudio</a:t>
                </a:r>
                <a:endParaRPr lang="zh-CN" altLang="en-US" sz="1200" dirty="0">
                  <a:solidFill>
                    <a:srgbClr val="3C3C3C"/>
                  </a:solidFill>
                  <a:latin typeface="+mj-ea"/>
                  <a:ea typeface="+mj-ea"/>
                </a:endParaRPr>
              </a:p>
            </p:txBody>
          </p:sp>
        </p:grpSp>
        <p:sp>
          <p:nvSpPr>
            <p:cNvPr id="15" name="长方形">
              <a:extLst>
                <a:ext uri="{FF2B5EF4-FFF2-40B4-BE49-F238E27FC236}">
                  <a16:creationId xmlns:a16="http://schemas.microsoft.com/office/drawing/2014/main" xmlns="" id="{46456C56-C90B-4FF7-BED6-8120D322A6CF}"/>
                </a:ext>
              </a:extLst>
            </p:cNvPr>
            <p:cNvSpPr/>
            <p:nvPr/>
          </p:nvSpPr>
          <p:spPr>
            <a:xfrm>
              <a:off x="9822693" y="3386659"/>
              <a:ext cx="1600800" cy="507758"/>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399" dirty="0">
                  <a:solidFill>
                    <a:srgbClr val="191919"/>
                  </a:solidFill>
                  <a:latin typeface="+mj-ea"/>
                  <a:ea typeface="+mj-ea"/>
                </a:rPr>
                <a:t>理论试题</a:t>
              </a:r>
              <a:endParaRPr sz="1400" dirty="0">
                <a:solidFill>
                  <a:srgbClr val="191919"/>
                </a:solidFill>
                <a:latin typeface="+mj-ea"/>
                <a:ea typeface="+mj-ea"/>
              </a:endParaRPr>
            </a:p>
          </p:txBody>
        </p:sp>
        <p:sp>
          <p:nvSpPr>
            <p:cNvPr id="16" name="矩形 15">
              <a:extLst>
                <a:ext uri="{FF2B5EF4-FFF2-40B4-BE49-F238E27FC236}">
                  <a16:creationId xmlns:a16="http://schemas.microsoft.com/office/drawing/2014/main" xmlns="" id="{F0F1BE46-A6AC-4DDC-A4E9-A7D48A1913FA}"/>
                </a:ext>
              </a:extLst>
            </p:cNvPr>
            <p:cNvSpPr/>
            <p:nvPr/>
          </p:nvSpPr>
          <p:spPr>
            <a:xfrm>
              <a:off x="9821383" y="3937435"/>
              <a:ext cx="1602110" cy="533411"/>
            </a:xfrm>
            <a:prstGeom prst="rect">
              <a:avLst/>
            </a:prstGeom>
          </p:spPr>
          <p:txBody>
            <a:bodyPr wrap="square">
              <a:spAutoFit/>
            </a:bodyPr>
            <a:lstStyle/>
            <a:p>
              <a:pPr marL="285750" indent="-285750">
                <a:lnSpc>
                  <a:spcPts val="2200"/>
                </a:lnSpc>
                <a:buFontTx/>
                <a:buChar char="-"/>
              </a:pPr>
              <a:r>
                <a:rPr lang="en-US" altLang="zh-CN" sz="1399" b="1" dirty="0">
                  <a:solidFill>
                    <a:srgbClr val="3C3C3C"/>
                  </a:solidFill>
                  <a:latin typeface="+mj-ea"/>
                  <a:ea typeface="+mj-ea"/>
                </a:rPr>
                <a:t>35</a:t>
              </a:r>
              <a:r>
                <a:rPr lang="zh-CN" altLang="en-US" sz="1399" b="1" dirty="0">
                  <a:solidFill>
                    <a:srgbClr val="3C3C3C"/>
                  </a:solidFill>
                  <a:latin typeface="+mj-ea"/>
                  <a:ea typeface="+mj-ea"/>
                </a:rPr>
                <a:t>道理论试题（含答案）</a:t>
              </a:r>
            </a:p>
          </p:txBody>
        </p:sp>
      </p:grpSp>
      <p:sp>
        <p:nvSpPr>
          <p:cNvPr id="27" name="长方形">
            <a:extLst>
              <a:ext uri="{FF2B5EF4-FFF2-40B4-BE49-F238E27FC236}">
                <a16:creationId xmlns:a16="http://schemas.microsoft.com/office/drawing/2014/main" xmlns="" id="{364B7D30-A135-4056-B02C-7A3CD3861AC1}"/>
              </a:ext>
            </a:extLst>
          </p:cNvPr>
          <p:cNvSpPr/>
          <p:nvPr/>
        </p:nvSpPr>
        <p:spPr>
          <a:xfrm>
            <a:off x="5617580" y="3553330"/>
            <a:ext cx="1636861" cy="598523"/>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399" dirty="0">
                <a:solidFill>
                  <a:srgbClr val="191919"/>
                </a:solidFill>
                <a:latin typeface="+mj-ea"/>
                <a:ea typeface="+mj-ea"/>
              </a:rPr>
              <a:t>实验指导书</a:t>
            </a:r>
            <a:endParaRPr sz="1400" dirty="0">
              <a:solidFill>
                <a:srgbClr val="191919"/>
              </a:solidFill>
              <a:latin typeface="+mj-ea"/>
              <a:ea typeface="+mj-ea"/>
            </a:endParaRPr>
          </a:p>
        </p:txBody>
      </p:sp>
      <p:sp>
        <p:nvSpPr>
          <p:cNvPr id="28" name="矩形 27">
            <a:extLst>
              <a:ext uri="{FF2B5EF4-FFF2-40B4-BE49-F238E27FC236}">
                <a16:creationId xmlns:a16="http://schemas.microsoft.com/office/drawing/2014/main" xmlns="" id="{8B8A0E41-835D-469E-850D-5FC995D28EE9}"/>
              </a:ext>
            </a:extLst>
          </p:cNvPr>
          <p:cNvSpPr/>
          <p:nvPr/>
        </p:nvSpPr>
        <p:spPr>
          <a:xfrm>
            <a:off x="5545121" y="4214530"/>
            <a:ext cx="1638200" cy="346633"/>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mj-ea"/>
                <a:ea typeface="+mj-ea"/>
              </a:rPr>
              <a:t>9</a:t>
            </a:r>
            <a:r>
              <a:rPr lang="zh-CN" altLang="en-US" sz="1400" b="1" dirty="0">
                <a:solidFill>
                  <a:srgbClr val="3C3C3C"/>
                </a:solidFill>
                <a:latin typeface="+mj-ea"/>
                <a:ea typeface="+mj-ea"/>
              </a:rPr>
              <a:t>个配套实验</a:t>
            </a:r>
          </a:p>
        </p:txBody>
      </p:sp>
      <p:sp>
        <p:nvSpPr>
          <p:cNvPr id="29" name="矩形 28">
            <a:extLst>
              <a:ext uri="{FF2B5EF4-FFF2-40B4-BE49-F238E27FC236}">
                <a16:creationId xmlns:a16="http://schemas.microsoft.com/office/drawing/2014/main" xmlns="" id="{1799E8B4-92FB-4163-A7B5-C1F12159E076}"/>
              </a:ext>
            </a:extLst>
          </p:cNvPr>
          <p:cNvSpPr/>
          <p:nvPr/>
        </p:nvSpPr>
        <p:spPr>
          <a:xfrm>
            <a:off x="3366250" y="4159333"/>
            <a:ext cx="2406961" cy="910890"/>
          </a:xfrm>
          <a:prstGeom prst="rect">
            <a:avLst/>
          </a:prstGeom>
        </p:spPr>
        <p:txBody>
          <a:bodyPr wrap="square">
            <a:spAutoFit/>
          </a:bodyPr>
          <a:lstStyle/>
          <a:p>
            <a:pPr marL="285750" indent="-285750">
              <a:lnSpc>
                <a:spcPts val="2200"/>
              </a:lnSpc>
              <a:buFontTx/>
              <a:buChar char="-"/>
            </a:pPr>
            <a:r>
              <a:rPr lang="zh-CN" altLang="en-US" sz="1400" dirty="0">
                <a:latin typeface="+mj-ea"/>
                <a:ea typeface="+mj-ea"/>
                <a:sym typeface="+mn-lt"/>
              </a:rPr>
              <a:t>智能芯片原理与应用（</a:t>
            </a:r>
            <a:r>
              <a:rPr lang="en-US" altLang="zh-CN" sz="1400" dirty="0" err="1">
                <a:latin typeface="+mj-ea"/>
                <a:ea typeface="+mj-ea"/>
                <a:sym typeface="+mn-lt"/>
              </a:rPr>
              <a:t>PPT&amp;Word</a:t>
            </a:r>
            <a:r>
              <a:rPr lang="zh-CN" altLang="en-US" sz="1400" dirty="0">
                <a:latin typeface="+mj-ea"/>
                <a:ea typeface="+mj-ea"/>
                <a:sym typeface="+mn-lt"/>
              </a:rPr>
              <a:t>）</a:t>
            </a:r>
          </a:p>
          <a:p>
            <a:pPr marL="285750" indent="-285750">
              <a:lnSpc>
                <a:spcPts val="2200"/>
              </a:lnSpc>
              <a:buFontTx/>
              <a:buChar char="-"/>
            </a:pPr>
            <a:r>
              <a:rPr lang="en-US" altLang="zh-CN" sz="1400" dirty="0">
                <a:latin typeface="+mj-ea"/>
                <a:ea typeface="+mj-ea"/>
                <a:sym typeface="+mn-lt"/>
              </a:rPr>
              <a:t>TBE</a:t>
            </a:r>
            <a:r>
              <a:rPr lang="zh-CN" altLang="en-US" sz="1400" dirty="0">
                <a:latin typeface="+mj-ea"/>
                <a:ea typeface="+mj-ea"/>
                <a:sym typeface="+mn-lt"/>
              </a:rPr>
              <a:t>算子开发介绍</a:t>
            </a:r>
          </a:p>
        </p:txBody>
      </p:sp>
    </p:spTree>
    <p:extLst>
      <p:ext uri="{BB962C8B-B14F-4D97-AF65-F5344CB8AC3E}">
        <p14:creationId xmlns:p14="http://schemas.microsoft.com/office/powerpoint/2010/main" val="869938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94170163"/>
              </p:ext>
            </p:extLst>
          </p:nvPr>
        </p:nvGraphicFramePr>
        <p:xfrm>
          <a:off x="732125" y="1394430"/>
          <a:ext cx="10908000" cy="4594424"/>
        </p:xfrm>
        <a:graphic>
          <a:graphicData uri="http://schemas.openxmlformats.org/drawingml/2006/table">
            <a:tbl>
              <a:tblPr firstRow="1" bandRow="1">
                <a:tableStyleId>{5940675A-B579-460E-94D1-54222C63F5DA}</a:tableStyleId>
              </a:tblPr>
              <a:tblGrid>
                <a:gridCol w="594144">
                  <a:extLst>
                    <a:ext uri="{9D8B030D-6E8A-4147-A177-3AD203B41FA5}">
                      <a16:colId xmlns:a16="http://schemas.microsoft.com/office/drawing/2014/main" xmlns="" val="20000"/>
                    </a:ext>
                  </a:extLst>
                </a:gridCol>
                <a:gridCol w="1355518">
                  <a:extLst>
                    <a:ext uri="{9D8B030D-6E8A-4147-A177-3AD203B41FA5}">
                      <a16:colId xmlns:a16="http://schemas.microsoft.com/office/drawing/2014/main" xmlns="" val="20001"/>
                    </a:ext>
                  </a:extLst>
                </a:gridCol>
                <a:gridCol w="2351427">
                  <a:extLst>
                    <a:ext uri="{9D8B030D-6E8A-4147-A177-3AD203B41FA5}">
                      <a16:colId xmlns:a16="http://schemas.microsoft.com/office/drawing/2014/main" xmlns="" val="20002"/>
                    </a:ext>
                  </a:extLst>
                </a:gridCol>
                <a:gridCol w="5973521">
                  <a:extLst>
                    <a:ext uri="{9D8B030D-6E8A-4147-A177-3AD203B41FA5}">
                      <a16:colId xmlns:a16="http://schemas.microsoft.com/office/drawing/2014/main" xmlns="" val="20003"/>
                    </a:ext>
                  </a:extLst>
                </a:gridCol>
                <a:gridCol w="633390">
                  <a:extLst>
                    <a:ext uri="{9D8B030D-6E8A-4147-A177-3AD203B41FA5}">
                      <a16:colId xmlns:a16="http://schemas.microsoft.com/office/drawing/2014/main" xmlns="" val="20004"/>
                    </a:ext>
                  </a:extLst>
                </a:gridCol>
              </a:tblGrid>
              <a:tr h="323836">
                <a:tc>
                  <a:txBody>
                    <a:bodyPr/>
                    <a:lstStyle/>
                    <a:p>
                      <a:pPr algn="ctr"/>
                      <a:r>
                        <a:rPr lang="zh-CN" altLang="en-US" sz="1400" b="1" baseline="0" dirty="0">
                          <a:latin typeface="+mj-ea"/>
                          <a:ea typeface="+mj-ea"/>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mj-ea"/>
                          <a:ea typeface="+mj-ea"/>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extLst>
                  <a:ext uri="{0D108BD9-81ED-4DB2-BD59-A6C34878D82A}">
                    <a16:rowId xmlns:a16="http://schemas.microsoft.com/office/drawing/2014/main" xmlns="" val="10000"/>
                  </a:ext>
                </a:extLst>
              </a:tr>
              <a:tr h="285692">
                <a:tc rowSpan="7">
                  <a:txBody>
                    <a:bodyPr/>
                    <a:lstStyle/>
                    <a:p>
                      <a:pPr algn="ctr"/>
                      <a:r>
                        <a:rPr lang="en-US" altLang="zh-CN" sz="1200" baseline="0" dirty="0">
                          <a:latin typeface="+mj-ea"/>
                          <a:ea typeface="+mj-ea"/>
                        </a:rPr>
                        <a:t>1</a:t>
                      </a:r>
                      <a:endParaRPr lang="zh-CN" altLang="en-US" sz="1200" baseline="0" dirty="0">
                        <a:latin typeface="+mj-ea"/>
                        <a:ea typeface="+mj-ea"/>
                      </a:endParaRPr>
                    </a:p>
                  </a:txBody>
                  <a:tcPr marL="102884" marR="102884" marT="51442" marB="51442" anchor="ctr">
                    <a:lnL w="19050" cap="flat" cmpd="sng" algn="ctr">
                      <a:solidFill>
                        <a:schemeClr val="tx1"/>
                      </a:solidFill>
                      <a:prstDash val="solid"/>
                      <a:round/>
                      <a:headEnd type="none" w="med" len="med"/>
                      <a:tailEnd type="none" w="med" len="med"/>
                    </a:lnL>
                  </a:tcPr>
                </a:tc>
                <a:tc rowSpan="7">
                  <a:txBody>
                    <a:bodyPr/>
                    <a:lstStyle/>
                    <a:p>
                      <a:r>
                        <a:rPr lang="zh-CN" altLang="en-US" sz="1200" baseline="0" dirty="0">
                          <a:latin typeface="+mj-ea"/>
                          <a:ea typeface="+mj-ea"/>
                        </a:rPr>
                        <a:t>理论课</a:t>
                      </a:r>
                    </a:p>
                  </a:txBody>
                  <a:tcPr marL="102884" marR="102884" marT="51442" marB="51442" anchor="ctr"/>
                </a:tc>
                <a:tc>
                  <a:txBody>
                    <a:bodyPr/>
                    <a:lstStyle/>
                    <a:p>
                      <a:pPr algn="l"/>
                      <a:r>
                        <a:rPr lang="zh-CN" altLang="en-US" sz="1200" b="0" baseline="0" dirty="0">
                          <a:solidFill>
                            <a:schemeClr val="tx1"/>
                          </a:solidFill>
                          <a:latin typeface="+mj-ea"/>
                          <a:ea typeface="+mj-ea"/>
                          <a:cs typeface="+mn-ea"/>
                          <a:sym typeface="+mn-lt"/>
                        </a:rPr>
                        <a:t>智能芯片原理与应用（</a:t>
                      </a:r>
                      <a:r>
                        <a:rPr lang="en-US" altLang="zh-CN" sz="1200" b="0" baseline="0" dirty="0">
                          <a:solidFill>
                            <a:schemeClr val="tx1"/>
                          </a:solidFill>
                          <a:latin typeface="+mj-ea"/>
                          <a:ea typeface="+mj-ea"/>
                          <a:cs typeface="+mn-ea"/>
                          <a:sym typeface="+mn-lt"/>
                        </a:rPr>
                        <a:t>PPT</a:t>
                      </a:r>
                      <a:r>
                        <a:rPr lang="zh-CN" altLang="en-US" sz="1200" b="0" baseline="0" dirty="0">
                          <a:solidFill>
                            <a:schemeClr val="tx1"/>
                          </a:solidFill>
                          <a:latin typeface="+mj-ea"/>
                          <a:ea typeface="+mj-ea"/>
                          <a:cs typeface="+mn-ea"/>
                          <a:sym typeface="+mn-lt"/>
                        </a:rPr>
                        <a:t>版）</a:t>
                      </a:r>
                    </a:p>
                  </a:txBody>
                  <a:tcPr marL="91404" marR="91404" marT="45702" marB="45702"/>
                </a:tc>
                <a:tc>
                  <a:txBody>
                    <a:bodyPr/>
                    <a:lstStyle/>
                    <a:p>
                      <a:pPr marL="0" algn="l" defTabSz="914400" rtl="0" eaLnBrk="1" latinLnBrk="0" hangingPunct="1">
                        <a:lnSpc>
                          <a:spcPts val="1900"/>
                        </a:lnSpc>
                      </a:pPr>
                      <a:r>
                        <a:rPr lang="zh-CN" altLang="en-US" sz="1200" b="0" kern="1200" baseline="0" dirty="0">
                          <a:solidFill>
                            <a:schemeClr val="tx1"/>
                          </a:solidFill>
                          <a:latin typeface="+mj-ea"/>
                          <a:ea typeface="+mj-ea"/>
                          <a:cs typeface="+mn-ea"/>
                          <a:sym typeface="+mn-lt"/>
                        </a:rPr>
                        <a:t>介绍人工智能芯片和昇腾芯片的软硬件架构</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rowSpan="7">
                  <a:txBody>
                    <a:bodyPr/>
                    <a:lstStyle/>
                    <a:p>
                      <a:pPr algn="ctr"/>
                      <a:r>
                        <a:rPr lang="en-US" altLang="zh-CN" sz="1200" baseline="0" dirty="0">
                          <a:latin typeface="+mj-ea"/>
                          <a:ea typeface="+mj-ea"/>
                        </a:rPr>
                        <a:t>14</a:t>
                      </a:r>
                      <a:endParaRPr lang="zh-CN" altLang="en-US" sz="1200" baseline="0" dirty="0">
                        <a:latin typeface="+mj-ea"/>
                        <a:ea typeface="+mj-ea"/>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4127863985"/>
                  </a:ext>
                </a:extLst>
              </a:tr>
              <a:tr h="285692">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algn="l"/>
                      <a:r>
                        <a:rPr lang="zh-CN" altLang="en-US" sz="1200" b="0" baseline="0" dirty="0">
                          <a:solidFill>
                            <a:schemeClr val="tx1"/>
                          </a:solidFill>
                          <a:latin typeface="+mj-ea"/>
                          <a:ea typeface="+mj-ea"/>
                          <a:cs typeface="+mn-ea"/>
                          <a:sym typeface="+mn-lt"/>
                        </a:rPr>
                        <a:t>智能芯片原理与应用（</a:t>
                      </a:r>
                      <a:r>
                        <a:rPr lang="en-US" altLang="zh-CN" sz="1200" b="0" baseline="0" dirty="0">
                          <a:solidFill>
                            <a:schemeClr val="tx1"/>
                          </a:solidFill>
                          <a:latin typeface="+mj-ea"/>
                          <a:ea typeface="+mj-ea"/>
                          <a:cs typeface="+mn-ea"/>
                          <a:sym typeface="+mn-lt"/>
                        </a:rPr>
                        <a:t>Word</a:t>
                      </a:r>
                      <a:r>
                        <a:rPr lang="zh-CN" altLang="en-US" sz="1200" b="0" baseline="0" dirty="0">
                          <a:solidFill>
                            <a:schemeClr val="tx1"/>
                          </a:solidFill>
                          <a:latin typeface="+mj-ea"/>
                          <a:ea typeface="+mj-ea"/>
                          <a:cs typeface="+mn-ea"/>
                          <a:sym typeface="+mn-lt"/>
                        </a:rPr>
                        <a:t>版）</a:t>
                      </a:r>
                    </a:p>
                  </a:txBody>
                  <a:tcPr marL="91404" marR="91404" marT="45702" marB="45702"/>
                </a:tc>
                <a:tc>
                  <a:txBody>
                    <a:bodyPr/>
                    <a:lstStyle/>
                    <a:p>
                      <a:pPr marL="0" algn="l" defTabSz="914400" rtl="0" eaLnBrk="1" latinLnBrk="0" hangingPunct="1">
                        <a:lnSpc>
                          <a:spcPts val="1900"/>
                        </a:lnSpc>
                      </a:pPr>
                      <a:r>
                        <a:rPr lang="zh-CN" altLang="en-US" sz="1200" b="0" kern="1200" baseline="0" dirty="0">
                          <a:solidFill>
                            <a:schemeClr val="tx1"/>
                          </a:solidFill>
                          <a:latin typeface="+mj-ea"/>
                          <a:ea typeface="+mj-ea"/>
                          <a:cs typeface="+mn-ea"/>
                          <a:sym typeface="+mn-lt"/>
                        </a:rPr>
                        <a:t>介绍昇腾芯片的架构原理和工作流程</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675518975"/>
                  </a:ext>
                </a:extLst>
              </a:tr>
              <a:tr h="285692">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algn="l"/>
                      <a:r>
                        <a:rPr lang="en-US" altLang="zh-CN" sz="1200" b="0" baseline="0" dirty="0">
                          <a:solidFill>
                            <a:schemeClr val="tx1"/>
                          </a:solidFill>
                          <a:latin typeface="+mj-ea"/>
                          <a:ea typeface="+mj-ea"/>
                          <a:cs typeface="+mn-ea"/>
                          <a:sym typeface="+mn-lt"/>
                        </a:rPr>
                        <a:t>TBE</a:t>
                      </a:r>
                      <a:r>
                        <a:rPr lang="zh-CN" altLang="en-US" sz="1200" b="0" baseline="0" dirty="0">
                          <a:solidFill>
                            <a:schemeClr val="tx1"/>
                          </a:solidFill>
                          <a:latin typeface="+mj-ea"/>
                          <a:ea typeface="+mj-ea"/>
                          <a:cs typeface="+mn-ea"/>
                          <a:sym typeface="+mn-lt"/>
                        </a:rPr>
                        <a:t>算子开发介绍</a:t>
                      </a:r>
                    </a:p>
                  </a:txBody>
                  <a:tcPr marL="91404" marR="91404" marT="45702" marB="45702"/>
                </a:tc>
                <a:tc>
                  <a:txBody>
                    <a:bodyPr/>
                    <a:lstStyle/>
                    <a:p>
                      <a:pPr marL="0" algn="l" defTabSz="914400" rtl="0" eaLnBrk="1" latinLnBrk="0" hangingPunct="1">
                        <a:lnSpc>
                          <a:spcPts val="1900"/>
                        </a:lnSpc>
                      </a:pPr>
                      <a:r>
                        <a:rPr lang="zh-CN" altLang="en-US" sz="1200" b="0" kern="1200" baseline="0" dirty="0">
                          <a:solidFill>
                            <a:schemeClr val="tx1"/>
                          </a:solidFill>
                          <a:latin typeface="+mj-ea"/>
                          <a:ea typeface="+mj-ea"/>
                          <a:cs typeface="+mn-ea"/>
                          <a:sym typeface="+mn-lt"/>
                        </a:rPr>
                        <a:t>介绍算子开发的基本概念和基本算子开发流程及详细的算子开发过程</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495907478"/>
                  </a:ext>
                </a:extLst>
              </a:tr>
              <a:tr h="285692">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dirty="0">
                          <a:solidFill>
                            <a:schemeClr val="tx1"/>
                          </a:solidFill>
                          <a:latin typeface="+mj-ea"/>
                          <a:ea typeface="+mj-ea"/>
                          <a:cs typeface="+mn-ea"/>
                          <a:sym typeface="+mn-lt"/>
                        </a:rPr>
                        <a:t>Atlas200DK</a:t>
                      </a:r>
                      <a:r>
                        <a:rPr lang="zh-CN" altLang="en-US" sz="1200" b="0" kern="1200" baseline="0" dirty="0">
                          <a:solidFill>
                            <a:schemeClr val="tx1"/>
                          </a:solidFill>
                          <a:latin typeface="+mj-ea"/>
                          <a:ea typeface="+mj-ea"/>
                          <a:cs typeface="+mn-ea"/>
                          <a:sym typeface="+mn-lt"/>
                        </a:rPr>
                        <a:t>介绍</a:t>
                      </a:r>
                    </a:p>
                  </a:txBody>
                  <a:tcPr marL="91404" marR="91404" marT="45702" marB="45702"/>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rPr>
                        <a:t>介绍</a:t>
                      </a:r>
                      <a:r>
                        <a:rPr lang="en-US" altLang="zh-CN" sz="1200" u="none" strike="noStrike" kern="1200" baseline="0" dirty="0">
                          <a:solidFill>
                            <a:schemeClr val="tx1"/>
                          </a:solidFill>
                          <a:effectLst/>
                          <a:latin typeface="+mj-ea"/>
                          <a:ea typeface="+mj-ea"/>
                          <a:cs typeface="+mn-cs"/>
                        </a:rPr>
                        <a:t>Atlas200DK</a:t>
                      </a:r>
                      <a:r>
                        <a:rPr lang="zh-CN" altLang="en-US" sz="1200" u="none" strike="noStrike" kern="1200" baseline="0" dirty="0">
                          <a:solidFill>
                            <a:schemeClr val="tx1"/>
                          </a:solidFill>
                          <a:effectLst/>
                          <a:latin typeface="+mj-ea"/>
                          <a:ea typeface="+mj-ea"/>
                          <a:cs typeface="+mn-cs"/>
                        </a:rPr>
                        <a:t>的基本参数、配套硬件和环境搭建流程</a:t>
                      </a: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667463084"/>
                  </a:ext>
                </a:extLst>
              </a:tr>
              <a:tr h="285692">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j-ea"/>
                          <a:ea typeface="+mj-ea"/>
                          <a:cs typeface="+mn-cs"/>
                        </a:rPr>
                        <a:t>MindSpore</a:t>
                      </a:r>
                      <a:r>
                        <a:rPr lang="zh-CN" altLang="en-US" sz="1200" u="none" strike="noStrike" kern="1200" baseline="0" dirty="0">
                          <a:solidFill>
                            <a:schemeClr val="tx1"/>
                          </a:solidFill>
                          <a:effectLst/>
                          <a:latin typeface="+mj-ea"/>
                          <a:ea typeface="+mj-ea"/>
                          <a:cs typeface="+mn-cs"/>
                        </a:rPr>
                        <a:t>架构介绍</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rPr>
                        <a:t>介绍</a:t>
                      </a:r>
                      <a:r>
                        <a:rPr lang="zh-CN" altLang="en-US" sz="1200" u="none" strike="noStrike" kern="1200" baseline="0" dirty="0">
                          <a:solidFill>
                            <a:schemeClr val="tx1"/>
                          </a:solidFill>
                          <a:effectLst/>
                          <a:latin typeface="+mj-ea"/>
                          <a:ea typeface="+mj-ea"/>
                          <a:cs typeface="+mn-cs"/>
                          <a:sym typeface="+mn-lt"/>
                        </a:rPr>
                        <a:t>华为全栈全场景</a:t>
                      </a:r>
                      <a:r>
                        <a:rPr lang="en-US" altLang="zh-CN" sz="1200" u="none" strike="noStrike" kern="1200" baseline="0" dirty="0">
                          <a:solidFill>
                            <a:schemeClr val="tx1"/>
                          </a:solidFill>
                          <a:effectLst/>
                          <a:latin typeface="+mj-ea"/>
                          <a:ea typeface="+mj-ea"/>
                          <a:cs typeface="+mn-cs"/>
                          <a:sym typeface="+mn-lt"/>
                        </a:rPr>
                        <a:t>AI</a:t>
                      </a:r>
                      <a:r>
                        <a:rPr lang="zh-CN" altLang="en-US" sz="1200" u="none" strike="noStrike" kern="1200" baseline="0" dirty="0">
                          <a:solidFill>
                            <a:schemeClr val="tx1"/>
                          </a:solidFill>
                          <a:effectLst/>
                          <a:latin typeface="+mj-ea"/>
                          <a:ea typeface="+mj-ea"/>
                          <a:cs typeface="+mn-cs"/>
                          <a:sym typeface="+mn-lt"/>
                        </a:rPr>
                        <a:t>解决方案中</a:t>
                      </a:r>
                      <a:r>
                        <a:rPr lang="en-US" altLang="zh-CN" sz="1200" u="none" strike="noStrike" kern="1200" baseline="0" dirty="0" err="1">
                          <a:solidFill>
                            <a:schemeClr val="tx1"/>
                          </a:solidFill>
                          <a:effectLst/>
                          <a:latin typeface="+mj-ea"/>
                          <a:ea typeface="+mj-ea"/>
                          <a:cs typeface="+mn-cs"/>
                          <a:sym typeface="+mn-lt"/>
                        </a:rPr>
                        <a:t>MindSpore</a:t>
                      </a:r>
                      <a:r>
                        <a:rPr lang="zh-CN" altLang="en-US" sz="1200" u="none" strike="noStrike" kern="1200" baseline="0" dirty="0">
                          <a:solidFill>
                            <a:schemeClr val="tx1"/>
                          </a:solidFill>
                          <a:effectLst/>
                          <a:latin typeface="+mj-ea"/>
                          <a:ea typeface="+mj-ea"/>
                          <a:cs typeface="+mn-cs"/>
                          <a:sym typeface="+mn-lt"/>
                        </a:rPr>
                        <a:t>框架的软件架构以及关键技术</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62300544"/>
                  </a:ext>
                </a:extLst>
              </a:tr>
              <a:tr h="285692">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vMerge="1">
                  <a:txBody>
                    <a:bodyPr/>
                    <a:lstStyle/>
                    <a:p>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mj-ea"/>
                          <a:ea typeface="+mj-ea"/>
                          <a:cs typeface="+mn-cs"/>
                        </a:rPr>
                        <a:t>MindSpore</a:t>
                      </a:r>
                      <a:r>
                        <a:rPr lang="zh-CN" altLang="en-US" sz="1200" u="none" strike="noStrike" kern="1200" baseline="0" dirty="0">
                          <a:solidFill>
                            <a:schemeClr val="tx1"/>
                          </a:solidFill>
                          <a:effectLst/>
                          <a:latin typeface="+mj-ea"/>
                          <a:ea typeface="+mj-ea"/>
                          <a:cs typeface="+mn-cs"/>
                        </a:rPr>
                        <a:t>开发实践</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rPr>
                        <a:t>介绍华为全栈全场景</a:t>
                      </a:r>
                      <a:r>
                        <a:rPr lang="en-US" altLang="zh-CN" sz="1200" u="none" strike="noStrike" kern="1200" baseline="0" dirty="0">
                          <a:solidFill>
                            <a:schemeClr val="tx1"/>
                          </a:solidFill>
                          <a:effectLst/>
                          <a:latin typeface="+mj-ea"/>
                          <a:ea typeface="+mj-ea"/>
                          <a:cs typeface="+mn-cs"/>
                        </a:rPr>
                        <a:t>AI</a:t>
                      </a:r>
                      <a:r>
                        <a:rPr lang="zh-CN" altLang="en-US" sz="1200" u="none" strike="noStrike" kern="1200" baseline="0" dirty="0">
                          <a:solidFill>
                            <a:schemeClr val="tx1"/>
                          </a:solidFill>
                          <a:effectLst/>
                          <a:latin typeface="+mj-ea"/>
                          <a:ea typeface="+mj-ea"/>
                          <a:cs typeface="+mn-cs"/>
                        </a:rPr>
                        <a:t>解决方案中</a:t>
                      </a:r>
                      <a:r>
                        <a:rPr lang="en-US" altLang="zh-CN" sz="1200" u="none" strike="noStrike" kern="1200" baseline="0" dirty="0" err="1">
                          <a:solidFill>
                            <a:schemeClr val="tx1"/>
                          </a:solidFill>
                          <a:effectLst/>
                          <a:latin typeface="+mj-ea"/>
                          <a:ea typeface="+mj-ea"/>
                          <a:cs typeface="+mn-cs"/>
                        </a:rPr>
                        <a:t>MindSpore</a:t>
                      </a:r>
                      <a:r>
                        <a:rPr lang="zh-CN" altLang="en-US" sz="1200" u="none" strike="noStrike" kern="1200" baseline="0" dirty="0">
                          <a:solidFill>
                            <a:schemeClr val="tx1"/>
                          </a:solidFill>
                          <a:effectLst/>
                          <a:latin typeface="+mj-ea"/>
                          <a:ea typeface="+mj-ea"/>
                          <a:cs typeface="+mn-cs"/>
                        </a:rPr>
                        <a:t>框架的开发实践，包含基础的编程概念，详细的开发流程以及网络迁移案例</a:t>
                      </a:r>
                    </a:p>
                  </a:txBody>
                  <a:tcPr marL="102884" marR="102884" marT="51442" marB="51442" anchor="ctr"/>
                </a:tc>
                <a:tc vMerge="1">
                  <a:txBody>
                    <a:bodyPr/>
                    <a:lstStyle/>
                    <a:p>
                      <a:pPr algn="ct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85692">
                <a:tc vMerge="1">
                  <a:txBody>
                    <a:bodyPr/>
                    <a:lstStyle/>
                    <a:p>
                      <a:endParaRPr lang="zh-CN" altLang="en-US"/>
                    </a:p>
                  </a:txBody>
                  <a:tcPr/>
                </a:tc>
                <a:tc vMerge="1">
                  <a:txBody>
                    <a:bodyPr/>
                    <a:lstStyle/>
                    <a:p>
                      <a:endParaRPr lang="zh-CN" altLang="en-US"/>
                    </a:p>
                  </a:txBody>
                  <a:tcP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sym typeface="+mn-lt"/>
                        </a:rPr>
                        <a:t>全流程开发工具链</a:t>
                      </a:r>
                      <a:r>
                        <a:rPr lang="en-US" altLang="zh-CN" sz="1200" u="none" strike="noStrike" kern="1200" baseline="0" dirty="0" err="1">
                          <a:solidFill>
                            <a:schemeClr val="tx1"/>
                          </a:solidFill>
                          <a:effectLst/>
                          <a:latin typeface="+mj-ea"/>
                          <a:ea typeface="+mj-ea"/>
                          <a:cs typeface="+mn-cs"/>
                          <a:sym typeface="+mn-lt"/>
                        </a:rPr>
                        <a:t>MindStudio</a:t>
                      </a:r>
                      <a:endParaRPr lang="zh-CN" altLang="en-US" sz="1200" u="none" strike="noStrike" kern="1200" baseline="0" dirty="0">
                        <a:solidFill>
                          <a:schemeClr val="tx1"/>
                        </a:solidFill>
                        <a:effectLst/>
                        <a:latin typeface="+mj-ea"/>
                        <a:ea typeface="+mj-ea"/>
                        <a:cs typeface="+mn-cs"/>
                      </a:endParaRP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mj-ea"/>
                          <a:ea typeface="+mj-ea"/>
                          <a:cs typeface="+mn-cs"/>
                          <a:sym typeface="+mn-lt"/>
                        </a:rPr>
                        <a:t>介绍</a:t>
                      </a:r>
                      <a:r>
                        <a:rPr lang="en-US" altLang="zh-CN" sz="1200" u="none" strike="noStrike" kern="1200" baseline="0" dirty="0" err="1">
                          <a:solidFill>
                            <a:schemeClr val="tx1"/>
                          </a:solidFill>
                          <a:effectLst/>
                          <a:latin typeface="+mj-ea"/>
                          <a:ea typeface="+mj-ea"/>
                          <a:cs typeface="+mn-cs"/>
                          <a:sym typeface="+mn-lt"/>
                        </a:rPr>
                        <a:t>MindStudio</a:t>
                      </a:r>
                      <a:r>
                        <a:rPr lang="zh-CN" altLang="en-US" sz="1200" u="none" strike="noStrike" kern="1200" baseline="0" dirty="0">
                          <a:solidFill>
                            <a:schemeClr val="tx1"/>
                          </a:solidFill>
                          <a:effectLst/>
                          <a:latin typeface="+mj-ea"/>
                          <a:ea typeface="+mj-ea"/>
                          <a:cs typeface="+mn-cs"/>
                          <a:sym typeface="+mn-lt"/>
                        </a:rPr>
                        <a:t>的加速</a:t>
                      </a:r>
                      <a:r>
                        <a:rPr lang="en-US" altLang="zh-CN" sz="1200" u="none" strike="noStrike" kern="1200" baseline="0" dirty="0">
                          <a:solidFill>
                            <a:schemeClr val="tx1"/>
                          </a:solidFill>
                          <a:effectLst/>
                          <a:latin typeface="+mj-ea"/>
                          <a:ea typeface="+mj-ea"/>
                          <a:cs typeface="+mn-cs"/>
                          <a:sym typeface="+mn-lt"/>
                        </a:rPr>
                        <a:t>AI</a:t>
                      </a:r>
                      <a:r>
                        <a:rPr lang="zh-CN" altLang="en-US" sz="1200" u="none" strike="noStrike" kern="1200" baseline="0" dirty="0">
                          <a:solidFill>
                            <a:schemeClr val="tx1"/>
                          </a:solidFill>
                          <a:effectLst/>
                          <a:latin typeface="+mj-ea"/>
                          <a:ea typeface="+mj-ea"/>
                          <a:cs typeface="+mn-cs"/>
                          <a:sym typeface="+mn-lt"/>
                        </a:rPr>
                        <a:t>应用开发过程、功能全貌与安装方法</a:t>
                      </a:r>
                      <a:endParaRPr lang="en-US" altLang="zh-CN" sz="1200" u="none" strike="noStrike" kern="1200" baseline="0" dirty="0">
                        <a:solidFill>
                          <a:schemeClr val="tx1"/>
                        </a:solidFill>
                        <a:effectLst/>
                        <a:latin typeface="+mj-ea"/>
                        <a:ea typeface="+mj-ea"/>
                        <a:cs typeface="+mn-cs"/>
                      </a:endParaRPr>
                    </a:p>
                  </a:txBody>
                  <a:tcPr marL="102884" marR="102884" marT="51442" marB="51442" anchor="ctr"/>
                </a:tc>
                <a:tc vMerge="1">
                  <a:txBody>
                    <a:bodyPr/>
                    <a:lstStyle/>
                    <a:p>
                      <a:endParaRPr lang="zh-CN" altLang="en-US"/>
                    </a:p>
                  </a:txBody>
                  <a:tcPr/>
                </a:tc>
                <a:extLst>
                  <a:ext uri="{0D108BD9-81ED-4DB2-BD59-A6C34878D82A}">
                    <a16:rowId xmlns:a16="http://schemas.microsoft.com/office/drawing/2014/main" xmlns="" val="10002"/>
                  </a:ext>
                </a:extLst>
              </a:tr>
              <a:tr h="1620000">
                <a:tc>
                  <a:txBody>
                    <a:bodyPr/>
                    <a:lstStyle/>
                    <a:p>
                      <a:pPr algn="ctr"/>
                      <a:r>
                        <a:rPr lang="en-US" altLang="zh-CN" sz="1200" baseline="0" dirty="0">
                          <a:latin typeface="+mj-ea"/>
                          <a:ea typeface="+mj-ea"/>
                        </a:rPr>
                        <a:t>2</a:t>
                      </a:r>
                      <a:endParaRPr lang="zh-CN" altLang="en-US" sz="1200" baseline="0" dirty="0">
                        <a:latin typeface="+mj-ea"/>
                        <a:ea typeface="+mj-ea"/>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smtClean="0">
                          <a:latin typeface="+mj-ea"/>
                          <a:ea typeface="+mj-ea"/>
                        </a:rPr>
                        <a:t>建议</a:t>
                      </a:r>
                      <a:r>
                        <a:rPr lang="zh-CN" altLang="en-US" sz="1200" b="0" u="none" strike="noStrike" baseline="0" dirty="0" smtClean="0">
                          <a:effectLst/>
                          <a:latin typeface="微软雅黑" panose="020B0503020204020204" pitchFamily="34" charset="-122"/>
                          <a:ea typeface="微软雅黑" panose="020B0503020204020204" pitchFamily="34" charset="-122"/>
                        </a:rPr>
                        <a:t>融</a:t>
                      </a:r>
                      <a:r>
                        <a:rPr lang="zh-CN" altLang="en-US" sz="1200" baseline="0" dirty="0" smtClean="0">
                          <a:latin typeface="+mj-ea"/>
                          <a:ea typeface="+mj-ea"/>
                        </a:rPr>
                        <a:t>入</a:t>
                      </a:r>
                      <a:r>
                        <a:rPr lang="zh-CN" altLang="en-US" sz="1200" baseline="0" dirty="0">
                          <a:latin typeface="+mj-ea"/>
                          <a:ea typeface="+mj-ea"/>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0" marR="0" lvl="0" indent="0" algn="l" defTabSz="914034" rtl="0" eaLnBrk="1" fontAlgn="auto" latinLnBrk="0" hangingPunct="1">
                        <a:lnSpc>
                          <a:spcPct val="150000"/>
                        </a:lnSpc>
                        <a:spcBef>
                          <a:spcPts val="0"/>
                        </a:spcBef>
                        <a:spcAft>
                          <a:spcPts val="0"/>
                        </a:spcAft>
                        <a:buClrTx/>
                        <a:buSzTx/>
                        <a:buFontTx/>
                        <a:buNone/>
                        <a:tabLst/>
                        <a:defRPr/>
                      </a:pPr>
                      <a:r>
                        <a:rPr lang="zh-CN" altLang="en-US" sz="1200" b="1" u="none" strike="noStrike" kern="1200" baseline="0" dirty="0" smtClean="0">
                          <a:solidFill>
                            <a:schemeClr val="tx1"/>
                          </a:solidFill>
                          <a:effectLst/>
                          <a:latin typeface="+mj-ea"/>
                          <a:ea typeface="+mn-ea"/>
                          <a:cs typeface="+mn-cs"/>
                        </a:rPr>
                        <a:t>举例</a:t>
                      </a:r>
                      <a:r>
                        <a:rPr lang="zh-CN" altLang="en-US" sz="1200" u="none" strike="noStrike" kern="1200" baseline="0" dirty="0" smtClean="0">
                          <a:solidFill>
                            <a:schemeClr val="tx1"/>
                          </a:solidFill>
                          <a:effectLst/>
                          <a:latin typeface="+mj-ea"/>
                          <a:ea typeface="+mn-ea"/>
                          <a:cs typeface="+mn-cs"/>
                        </a:rPr>
                        <a:t>：</a:t>
                      </a:r>
                      <a:r>
                        <a:rPr lang="zh-CN" altLang="en-US" sz="1200" u="none" strike="noStrike" baseline="0" dirty="0" smtClean="0">
                          <a:effectLst/>
                          <a:latin typeface="+mj-ea"/>
                          <a:ea typeface="+mj-ea"/>
                        </a:rPr>
                        <a:t>讲述</a:t>
                      </a:r>
                      <a:r>
                        <a:rPr lang="zh-CN" altLang="en-US" sz="1200" u="none" strike="noStrike" baseline="0" dirty="0">
                          <a:effectLst/>
                          <a:latin typeface="+mj-ea"/>
                          <a:ea typeface="+mj-ea"/>
                        </a:rPr>
                        <a:t>智能芯片或嵌入式系统章节时，可以引入</a:t>
                      </a:r>
                      <a:r>
                        <a:rPr lang="zh-CN" altLang="en-US" sz="1200" b="0" kern="1200" baseline="0" dirty="0">
                          <a:solidFill>
                            <a:schemeClr val="tx1"/>
                          </a:solidFill>
                          <a:latin typeface="+mj-ea"/>
                          <a:ea typeface="+mn-ea"/>
                          <a:cs typeface="+mn-ea"/>
                          <a:sym typeface="+mn-lt"/>
                        </a:rPr>
                        <a:t>智能芯片原理与应用的理论</a:t>
                      </a:r>
                      <a:r>
                        <a:rPr lang="zh-CN" altLang="en-US" sz="1200" u="none" strike="noStrike" baseline="0" dirty="0">
                          <a:effectLst/>
                          <a:latin typeface="+mj-ea"/>
                          <a:ea typeface="+mj-ea"/>
                        </a:rPr>
                        <a:t>；</a:t>
                      </a:r>
                      <a:endParaRPr lang="en-US" altLang="zh-CN" sz="1200" u="none" strike="noStrike" baseline="0" dirty="0">
                        <a:effectLst/>
                        <a:latin typeface="+mj-ea"/>
                        <a:ea typeface="+mj-ea"/>
                      </a:endParaRPr>
                    </a:p>
                    <a:p>
                      <a:pPr marL="0" marR="0" lvl="0" indent="0" algn="l" defTabSz="914034" rtl="0" eaLnBrk="1" fontAlgn="auto" latinLnBrk="0" hangingPunct="1">
                        <a:lnSpc>
                          <a:spcPct val="150000"/>
                        </a:lnSpc>
                        <a:spcBef>
                          <a:spcPts val="0"/>
                        </a:spcBef>
                        <a:spcAft>
                          <a:spcPts val="0"/>
                        </a:spcAft>
                        <a:buClrTx/>
                        <a:buSzTx/>
                        <a:buFontTx/>
                        <a:buNone/>
                        <a:tabLst/>
                        <a:defRPr/>
                      </a:pPr>
                      <a:r>
                        <a:rPr lang="zh-CN" altLang="en-US" sz="1200" b="1" u="none" strike="noStrike" kern="1200" baseline="0" dirty="0" smtClean="0">
                          <a:solidFill>
                            <a:schemeClr val="tx1"/>
                          </a:solidFill>
                          <a:effectLst/>
                          <a:latin typeface="+mj-ea"/>
                          <a:ea typeface="+mn-ea"/>
                          <a:cs typeface="+mn-cs"/>
                        </a:rPr>
                        <a:t>举例</a:t>
                      </a:r>
                      <a:r>
                        <a:rPr lang="zh-CN" altLang="en-US" sz="1200" u="none" strike="noStrike" kern="1200" baseline="0" dirty="0" smtClean="0">
                          <a:solidFill>
                            <a:schemeClr val="tx1"/>
                          </a:solidFill>
                          <a:effectLst/>
                          <a:latin typeface="+mj-ea"/>
                          <a:ea typeface="+mn-ea"/>
                          <a:cs typeface="+mn-cs"/>
                        </a:rPr>
                        <a:t>：</a:t>
                      </a:r>
                      <a:r>
                        <a:rPr lang="zh-CN" altLang="en-US" sz="1200" u="none" strike="noStrike" baseline="0" dirty="0" smtClean="0">
                          <a:effectLst/>
                          <a:latin typeface="+mj-ea"/>
                          <a:ea typeface="+mj-ea"/>
                        </a:rPr>
                        <a:t>讲述</a:t>
                      </a:r>
                      <a:r>
                        <a:rPr lang="zh-CN" altLang="en-US" sz="1200" u="none" strike="noStrike" baseline="0" dirty="0">
                          <a:effectLst/>
                          <a:latin typeface="+mj-ea"/>
                          <a:ea typeface="+mj-ea"/>
                        </a:rPr>
                        <a:t>算子概念和应用时，可以引入</a:t>
                      </a:r>
                      <a:r>
                        <a:rPr lang="en-US" altLang="zh-CN" sz="1200" b="0" kern="1200" baseline="0" dirty="0">
                          <a:solidFill>
                            <a:schemeClr val="tx1"/>
                          </a:solidFill>
                          <a:latin typeface="+mj-ea"/>
                          <a:ea typeface="+mn-ea"/>
                          <a:cs typeface="+mn-ea"/>
                          <a:sym typeface="+mn-lt"/>
                        </a:rPr>
                        <a:t>TBE</a:t>
                      </a:r>
                      <a:r>
                        <a:rPr lang="zh-CN" altLang="en-US" sz="1200" b="0" kern="1200" baseline="0" dirty="0">
                          <a:solidFill>
                            <a:schemeClr val="tx1"/>
                          </a:solidFill>
                          <a:latin typeface="+mj-ea"/>
                          <a:ea typeface="+mn-ea"/>
                          <a:cs typeface="+mn-ea"/>
                          <a:sym typeface="+mn-lt"/>
                        </a:rPr>
                        <a:t>算子开发介绍，并介绍可以使用</a:t>
                      </a:r>
                      <a:r>
                        <a:rPr lang="en-US" altLang="zh-CN" sz="1200" b="0" kern="1200" baseline="0" dirty="0" err="1">
                          <a:solidFill>
                            <a:schemeClr val="tx1"/>
                          </a:solidFill>
                          <a:latin typeface="+mj-ea"/>
                          <a:ea typeface="+mn-ea"/>
                          <a:cs typeface="+mn-ea"/>
                          <a:sym typeface="+mn-lt"/>
                        </a:rPr>
                        <a:t>MindStudio</a:t>
                      </a:r>
                      <a:r>
                        <a:rPr lang="zh-CN" altLang="en-US" sz="1200" b="0" kern="1200" baseline="0" dirty="0">
                          <a:solidFill>
                            <a:schemeClr val="tx1"/>
                          </a:solidFill>
                          <a:latin typeface="+mj-ea"/>
                          <a:ea typeface="+mn-ea"/>
                          <a:cs typeface="+mn-ea"/>
                          <a:sym typeface="+mn-lt"/>
                        </a:rPr>
                        <a:t>开发工具进行算子开发。</a:t>
                      </a:r>
                      <a:endParaRPr lang="en-US" altLang="zh-CN" sz="1200" b="0" kern="1200" baseline="0" dirty="0">
                        <a:solidFill>
                          <a:schemeClr val="tx1"/>
                        </a:solidFill>
                        <a:latin typeface="+mj-ea"/>
                        <a:ea typeface="+mn-ea"/>
                        <a:cs typeface="+mn-ea"/>
                        <a:sym typeface="+mn-lt"/>
                      </a:endParaRPr>
                    </a:p>
                    <a:p>
                      <a:pPr marL="0" marR="0" lvl="0" indent="0" algn="l" defTabSz="914034" rtl="0" eaLnBrk="1" fontAlgn="auto" latinLnBrk="0" hangingPunct="1">
                        <a:lnSpc>
                          <a:spcPct val="150000"/>
                        </a:lnSpc>
                        <a:spcBef>
                          <a:spcPts val="0"/>
                        </a:spcBef>
                        <a:spcAft>
                          <a:spcPts val="0"/>
                        </a:spcAft>
                        <a:buClrTx/>
                        <a:buSzTx/>
                        <a:buFontTx/>
                        <a:buNone/>
                        <a:tabLst/>
                        <a:defRPr/>
                      </a:pPr>
                      <a:r>
                        <a:rPr lang="zh-CN" altLang="en-US" sz="1200" b="1" u="none" strike="noStrike" kern="1200" baseline="0" dirty="0" smtClean="0">
                          <a:solidFill>
                            <a:schemeClr val="tx1"/>
                          </a:solidFill>
                          <a:effectLst/>
                          <a:latin typeface="+mj-ea"/>
                          <a:ea typeface="+mn-ea"/>
                          <a:cs typeface="+mn-cs"/>
                        </a:rPr>
                        <a:t>举例</a:t>
                      </a:r>
                      <a:r>
                        <a:rPr lang="zh-CN" altLang="en-US" sz="1200" u="none" strike="noStrike" kern="1200" baseline="0" dirty="0" smtClean="0">
                          <a:solidFill>
                            <a:schemeClr val="tx1"/>
                          </a:solidFill>
                          <a:effectLst/>
                          <a:latin typeface="+mj-ea"/>
                          <a:ea typeface="+mn-ea"/>
                          <a:cs typeface="+mn-cs"/>
                        </a:rPr>
                        <a:t>：</a:t>
                      </a:r>
                      <a:r>
                        <a:rPr lang="zh-CN" altLang="en-US" sz="1200" b="0" kern="1200" baseline="0" dirty="0" smtClean="0">
                          <a:solidFill>
                            <a:schemeClr val="tx1"/>
                          </a:solidFill>
                          <a:latin typeface="+mj-ea"/>
                          <a:ea typeface="+mn-ea"/>
                          <a:cs typeface="+mn-ea"/>
                          <a:sym typeface="+mn-lt"/>
                        </a:rPr>
                        <a:t>讲述</a:t>
                      </a:r>
                      <a:r>
                        <a:rPr lang="zh-CN" altLang="en-US" sz="1200" b="0" kern="1200" baseline="0" dirty="0">
                          <a:solidFill>
                            <a:schemeClr val="tx1"/>
                          </a:solidFill>
                          <a:latin typeface="+mj-ea"/>
                          <a:ea typeface="+mn-ea"/>
                          <a:cs typeface="+mn-ea"/>
                          <a:sym typeface="+mn-lt"/>
                        </a:rPr>
                        <a:t>芯片应用时，可以引入</a:t>
                      </a:r>
                      <a:r>
                        <a:rPr lang="en-US" altLang="zh-CN" sz="1200" b="0" kern="1200" baseline="0" dirty="0">
                          <a:solidFill>
                            <a:schemeClr val="tx1"/>
                          </a:solidFill>
                          <a:latin typeface="+mj-ea"/>
                          <a:ea typeface="+mn-ea"/>
                          <a:cs typeface="+mn-ea"/>
                          <a:sym typeface="+mn-lt"/>
                        </a:rPr>
                        <a:t>Atlas200DK</a:t>
                      </a:r>
                      <a:r>
                        <a:rPr lang="zh-CN" altLang="en-US" sz="1200" b="0" kern="1200" baseline="0" dirty="0">
                          <a:solidFill>
                            <a:schemeClr val="tx1"/>
                          </a:solidFill>
                          <a:latin typeface="+mj-ea"/>
                          <a:ea typeface="+mn-ea"/>
                          <a:cs typeface="+mn-ea"/>
                          <a:sym typeface="+mn-lt"/>
                        </a:rPr>
                        <a:t>介绍；</a:t>
                      </a:r>
                      <a:endParaRPr lang="en-US" altLang="zh-CN" sz="1200" b="0" kern="1200" baseline="0" dirty="0">
                        <a:solidFill>
                          <a:schemeClr val="tx1"/>
                        </a:solidFill>
                        <a:latin typeface="+mj-ea"/>
                        <a:ea typeface="+mn-ea"/>
                        <a:cs typeface="+mn-ea"/>
                        <a:sym typeface="+mn-lt"/>
                      </a:endParaRPr>
                    </a:p>
                    <a:p>
                      <a:pPr marL="0" marR="0" lvl="0" indent="0" algn="l" defTabSz="914034" rtl="0" eaLnBrk="1" fontAlgn="auto" latinLnBrk="0" hangingPunct="1">
                        <a:lnSpc>
                          <a:spcPct val="150000"/>
                        </a:lnSpc>
                        <a:spcBef>
                          <a:spcPts val="0"/>
                        </a:spcBef>
                        <a:spcAft>
                          <a:spcPts val="0"/>
                        </a:spcAft>
                        <a:buClrTx/>
                        <a:buSzTx/>
                        <a:buFontTx/>
                        <a:buNone/>
                        <a:tabLst/>
                        <a:defRPr/>
                      </a:pPr>
                      <a:r>
                        <a:rPr lang="zh-CN" altLang="en-US" sz="1200" b="1" u="none" strike="noStrike" kern="1200" baseline="0" dirty="0" smtClean="0">
                          <a:solidFill>
                            <a:schemeClr val="tx1"/>
                          </a:solidFill>
                          <a:effectLst/>
                          <a:latin typeface="+mj-ea"/>
                          <a:ea typeface="+mn-ea"/>
                          <a:cs typeface="+mn-cs"/>
                        </a:rPr>
                        <a:t>举例</a:t>
                      </a:r>
                      <a:r>
                        <a:rPr lang="zh-CN" altLang="en-US" sz="1200" u="none" strike="noStrike" kern="1200" baseline="0" dirty="0" smtClean="0">
                          <a:solidFill>
                            <a:schemeClr val="tx1"/>
                          </a:solidFill>
                          <a:effectLst/>
                          <a:latin typeface="+mj-ea"/>
                          <a:ea typeface="+mn-ea"/>
                          <a:cs typeface="+mn-cs"/>
                        </a:rPr>
                        <a:t>：</a:t>
                      </a:r>
                      <a:r>
                        <a:rPr lang="zh-CN" altLang="en-US" sz="1200" b="0" u="none" strike="noStrike" kern="1200" baseline="0" dirty="0" smtClean="0">
                          <a:solidFill>
                            <a:schemeClr val="tx1"/>
                          </a:solidFill>
                          <a:effectLst/>
                          <a:latin typeface="+mj-ea"/>
                          <a:ea typeface="+mn-ea"/>
                          <a:cs typeface="+mn-ea"/>
                          <a:sym typeface="+mn-lt"/>
                        </a:rPr>
                        <a:t>讲述</a:t>
                      </a:r>
                      <a:r>
                        <a:rPr lang="zh-CN" altLang="en-US" sz="1200" b="0" u="none" strike="noStrike" kern="1200" baseline="0" dirty="0">
                          <a:solidFill>
                            <a:schemeClr val="tx1"/>
                          </a:solidFill>
                          <a:effectLst/>
                          <a:latin typeface="+mj-ea"/>
                          <a:ea typeface="+mn-ea"/>
                          <a:cs typeface="+mn-ea"/>
                          <a:sym typeface="+mn-lt"/>
                        </a:rPr>
                        <a:t>常见的深度学习框架时，可以引入</a:t>
                      </a:r>
                      <a:r>
                        <a:rPr lang="en-US" altLang="zh-CN" sz="1200" b="0" u="none" strike="noStrike" kern="1200" baseline="0" dirty="0" err="1">
                          <a:solidFill>
                            <a:schemeClr val="tx1"/>
                          </a:solidFill>
                          <a:effectLst/>
                          <a:latin typeface="+mj-ea"/>
                          <a:ea typeface="+mn-ea"/>
                          <a:cs typeface="+mn-ea"/>
                          <a:sym typeface="+mn-lt"/>
                        </a:rPr>
                        <a:t>MindSpore</a:t>
                      </a:r>
                      <a:r>
                        <a:rPr lang="zh-CN" altLang="en-US" sz="1200" b="0" u="none" strike="noStrike" kern="1200" baseline="0" dirty="0">
                          <a:solidFill>
                            <a:schemeClr val="tx1"/>
                          </a:solidFill>
                          <a:effectLst/>
                          <a:latin typeface="+mj-ea"/>
                          <a:ea typeface="+mn-ea"/>
                          <a:cs typeface="+mn-ea"/>
                          <a:sym typeface="+mn-lt"/>
                        </a:rPr>
                        <a:t>框架的架构和开发实践；</a:t>
                      </a:r>
                      <a:endParaRPr lang="zh-CN" altLang="en-US" sz="1200" u="none" strike="noStrike" baseline="0" dirty="0">
                        <a:effectLst/>
                        <a:latin typeface="+mj-ea"/>
                        <a:ea typeface="+mj-ea"/>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pPr algn="l">
                        <a:spcAft>
                          <a:spcPts val="0"/>
                        </a:spcAft>
                      </a:pP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E8F3F5"/>
                    </a:solidFill>
                  </a:tcPr>
                </a:tc>
                <a:tc hMerge="1">
                  <a:txBody>
                    <a:bodyPr/>
                    <a:lstStyle/>
                    <a:p>
                      <a:pPr algn="l">
                        <a:spcAft>
                          <a:spcPts val="0"/>
                        </a:spcAft>
                      </a:pPr>
                      <a:endParaRPr lang="zh-CN" sz="105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CDE5EA"/>
                    </a:solidFill>
                  </a:tcPr>
                </a:tc>
                <a:extLst>
                  <a:ext uri="{0D108BD9-81ED-4DB2-BD59-A6C34878D82A}">
                    <a16:rowId xmlns:a16="http://schemas.microsoft.com/office/drawing/2014/main" xmlns="" val="10006"/>
                  </a:ext>
                </a:extLst>
              </a:tr>
            </a:tbl>
          </a:graphicData>
        </a:graphic>
      </p:graphicFrame>
      <p:sp>
        <p:nvSpPr>
          <p:cNvPr id="9" name="标题 1">
            <a:extLst>
              <a:ext uri="{FF2B5EF4-FFF2-40B4-BE49-F238E27FC236}">
                <a16:creationId xmlns:a16="http://schemas.microsoft.com/office/drawing/2014/main" xmlns=""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rPr>
              <a:t>智能芯片原理与应用</a:t>
            </a:r>
            <a:r>
              <a:rPr lang="zh-CN" altLang="en-US" sz="2600" b="1" dirty="0" smtClean="0">
                <a:solidFill>
                  <a:srgbClr val="C00000"/>
                </a:solidFill>
                <a:latin typeface="+mj-ea"/>
                <a:ea typeface="+mj-ea"/>
              </a:rPr>
              <a:t>课程包</a:t>
            </a:r>
            <a:r>
              <a:rPr lang="zh-CN" altLang="en-US" sz="2600" b="1" dirty="0">
                <a:solidFill>
                  <a:srgbClr val="C00000"/>
                </a:solidFill>
                <a:latin typeface="+mj-ea"/>
                <a:ea typeface="+mj-ea"/>
              </a:rPr>
              <a:t>理论</a:t>
            </a:r>
            <a:r>
              <a:rPr lang="zh-CN" altLang="en-US" sz="2600" b="1" dirty="0" smtClean="0">
                <a:solidFill>
                  <a:srgbClr val="C00000"/>
                </a:solidFill>
                <a:latin typeface="+mj-ea"/>
                <a:ea typeface="+mj-ea"/>
              </a:rPr>
              <a:t>知识点</a:t>
            </a:r>
            <a:endParaRPr lang="zh-CN" altLang="en-US" sz="1800" b="1" dirty="0">
              <a:solidFill>
                <a:srgbClr val="3C3C3C"/>
              </a:solidFill>
              <a:latin typeface="+mj-ea"/>
              <a:ea typeface="+mj-ea"/>
              <a:cs typeface="+mn-cs"/>
            </a:endParaRPr>
          </a:p>
        </p:txBody>
      </p:sp>
      <p:sp>
        <p:nvSpPr>
          <p:cNvPr id="6" name="文本框 5">
            <a:extLst>
              <a:ext uri="{FF2B5EF4-FFF2-40B4-BE49-F238E27FC236}">
                <a16:creationId xmlns:a16="http://schemas.microsoft.com/office/drawing/2014/main" xmlns="" id="{6E3F7081-FF04-4C8E-A7B7-2A163B70F93B}"/>
              </a:ext>
            </a:extLst>
          </p:cNvPr>
          <p:cNvSpPr txBox="1"/>
          <p:nvPr/>
        </p:nvSpPr>
        <p:spPr>
          <a:xfrm>
            <a:off x="653901" y="953518"/>
            <a:ext cx="6099544" cy="369332"/>
          </a:xfrm>
          <a:prstGeom prst="rect">
            <a:avLst/>
          </a:prstGeom>
          <a:noFill/>
        </p:spPr>
        <p:txBody>
          <a:bodyPr wrap="square">
            <a:spAutoFit/>
          </a:bodyPr>
          <a:lstStyle/>
          <a:p>
            <a:r>
              <a:rPr lang="en-US" altLang="zh-CN" b="1" dirty="0">
                <a:solidFill>
                  <a:srgbClr val="3C3C3C"/>
                </a:solidFill>
                <a:latin typeface="+mj-ea"/>
                <a:ea typeface="+mj-ea"/>
              </a:rPr>
              <a:t>《</a:t>
            </a:r>
            <a:r>
              <a:rPr lang="zh-CN" altLang="en-US" b="1" dirty="0">
                <a:solidFill>
                  <a:srgbClr val="3C3C3C"/>
                </a:solidFill>
                <a:latin typeface="+mj-ea"/>
                <a:ea typeface="+mj-ea"/>
              </a:rPr>
              <a:t>智能芯片原理与应用</a:t>
            </a:r>
            <a:r>
              <a:rPr lang="en-US" altLang="zh-CN" b="1" dirty="0">
                <a:solidFill>
                  <a:srgbClr val="3C3C3C"/>
                </a:solidFill>
                <a:latin typeface="+mj-ea"/>
                <a:ea typeface="+mj-ea"/>
              </a:rPr>
              <a:t>》</a:t>
            </a:r>
            <a:r>
              <a:rPr lang="en-US" altLang="zh-CN" sz="1800" b="1" dirty="0">
                <a:solidFill>
                  <a:srgbClr val="3C3C3C"/>
                </a:solidFill>
                <a:latin typeface="+mj-ea"/>
                <a:ea typeface="+mj-ea"/>
                <a:cs typeface="+mn-cs"/>
              </a:rPr>
              <a:t>--</a:t>
            </a:r>
            <a:r>
              <a:rPr lang="zh-CN" altLang="en-US" sz="1800" b="1" dirty="0">
                <a:solidFill>
                  <a:srgbClr val="3C3C3C"/>
                </a:solidFill>
                <a:latin typeface="+mj-ea"/>
                <a:ea typeface="+mj-ea"/>
                <a:cs typeface="+mn-cs"/>
              </a:rPr>
              <a:t>理论</a:t>
            </a:r>
            <a:endParaRPr lang="zh-CN" altLang="en-US" dirty="0">
              <a:latin typeface="+mj-ea"/>
              <a:ea typeface="+mj-ea"/>
            </a:endParaRPr>
          </a:p>
        </p:txBody>
      </p:sp>
    </p:spTree>
    <p:extLst>
      <p:ext uri="{BB962C8B-B14F-4D97-AF65-F5344CB8AC3E}">
        <p14:creationId xmlns:p14="http://schemas.microsoft.com/office/powerpoint/2010/main" val="213410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93" y="379753"/>
            <a:ext cx="12247574" cy="6808083"/>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3615" y="2122258"/>
            <a:ext cx="251902" cy="25190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2335" y="4686501"/>
            <a:ext cx="251902" cy="251902"/>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8064" y="2098220"/>
            <a:ext cx="359859" cy="359859"/>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28650" y="3132518"/>
            <a:ext cx="323873" cy="323873"/>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83466" y="3103954"/>
            <a:ext cx="359859" cy="359859"/>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45439" y="3113475"/>
            <a:ext cx="359859" cy="359859"/>
          </a:xfrm>
          <a:prstGeom prst="rect">
            <a:avLst/>
          </a:prstGeom>
        </p:spPr>
      </p:pic>
      <p:pic>
        <p:nvPicPr>
          <p:cNvPr id="11" name="图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3562" y="2117263"/>
            <a:ext cx="359859" cy="359859"/>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81102" y="3103954"/>
            <a:ext cx="359859" cy="359859"/>
          </a:xfrm>
          <a:prstGeom prst="rect">
            <a:avLst/>
          </a:prstGeom>
        </p:spPr>
      </p:pic>
      <p:pic>
        <p:nvPicPr>
          <p:cNvPr id="13" name="图片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35918" y="2098220"/>
            <a:ext cx="359859" cy="359859"/>
          </a:xfrm>
          <a:prstGeom prst="rect">
            <a:avLst/>
          </a:prstGeom>
        </p:spPr>
      </p:pic>
      <p:pic>
        <p:nvPicPr>
          <p:cNvPr id="14" name="图片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77615" y="2123308"/>
            <a:ext cx="251902" cy="251902"/>
          </a:xfrm>
          <a:prstGeom prst="rect">
            <a:avLst/>
          </a:prstGeom>
        </p:spPr>
      </p:pic>
      <p:pic>
        <p:nvPicPr>
          <p:cNvPr id="15" name="图片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28783" y="2065381"/>
            <a:ext cx="359859" cy="359859"/>
          </a:xfrm>
          <a:prstGeom prst="rect">
            <a:avLst/>
          </a:prstGeom>
        </p:spPr>
      </p:pic>
      <p:sp>
        <p:nvSpPr>
          <p:cNvPr id="16" name="文本框 15"/>
          <p:cNvSpPr txBox="1"/>
          <p:nvPr/>
        </p:nvSpPr>
        <p:spPr>
          <a:xfrm>
            <a:off x="1239362" y="1348083"/>
            <a:ext cx="902458" cy="307657"/>
          </a:xfrm>
          <a:prstGeom prst="rect">
            <a:avLst/>
          </a:prstGeom>
          <a:noFill/>
        </p:spPr>
        <p:txBody>
          <a:bodyPr wrap="none" rtlCol="0" anchor="ctr">
            <a:spAutoFit/>
          </a:bodyPr>
          <a:lstStyle/>
          <a:p>
            <a:pPr algn="just" defTabSz="913765"/>
            <a:r>
              <a:rPr lang="zh-CN" altLang="en-US" sz="1400" b="1" dirty="0">
                <a:solidFill>
                  <a:srgbClr val="1D1D1A"/>
                </a:solidFill>
                <a:sym typeface="Huawei Sans" panose="020C0503030203020204" pitchFamily="34" charset="0"/>
              </a:rPr>
              <a:t>行业应用</a:t>
            </a:r>
          </a:p>
        </p:txBody>
      </p:sp>
      <p:sp>
        <p:nvSpPr>
          <p:cNvPr id="17" name="文本框 16"/>
          <p:cNvSpPr txBox="1"/>
          <p:nvPr/>
        </p:nvSpPr>
        <p:spPr>
          <a:xfrm>
            <a:off x="1239362" y="2652499"/>
            <a:ext cx="902458" cy="307657"/>
          </a:xfrm>
          <a:prstGeom prst="rect">
            <a:avLst/>
          </a:prstGeom>
          <a:noFill/>
        </p:spPr>
        <p:txBody>
          <a:bodyPr wrap="none" rtlCol="0" anchor="ctr">
            <a:spAutoFit/>
          </a:bodyPr>
          <a:lstStyle/>
          <a:p>
            <a:pPr algn="just" defTabSz="913765"/>
            <a:r>
              <a:rPr lang="zh-CN" altLang="en-US" sz="1400" b="1" dirty="0">
                <a:solidFill>
                  <a:srgbClr val="1D1D1A"/>
                </a:solidFill>
                <a:sym typeface="Huawei Sans" panose="020C0503030203020204" pitchFamily="34" charset="0"/>
              </a:rPr>
              <a:t>应用使能</a:t>
            </a:r>
          </a:p>
        </p:txBody>
      </p:sp>
      <p:sp>
        <p:nvSpPr>
          <p:cNvPr id="18" name="文本框 17"/>
          <p:cNvSpPr txBox="1"/>
          <p:nvPr/>
        </p:nvSpPr>
        <p:spPr>
          <a:xfrm>
            <a:off x="1321083" y="3947393"/>
            <a:ext cx="739016" cy="307657"/>
          </a:xfrm>
          <a:prstGeom prst="rect">
            <a:avLst/>
          </a:prstGeom>
          <a:noFill/>
        </p:spPr>
        <p:txBody>
          <a:bodyPr wrap="none" rtlCol="0" anchor="ctr">
            <a:spAutoFit/>
          </a:bodyPr>
          <a:lstStyle/>
          <a:p>
            <a:pPr algn="just" defTabSz="913765"/>
            <a:r>
              <a:rPr lang="en-US" altLang="zh-CN" sz="1400" b="1" dirty="0">
                <a:solidFill>
                  <a:srgbClr val="1D1D1A"/>
                </a:solidFill>
                <a:sym typeface="Huawei Sans" panose="020C0503030203020204" pitchFamily="34" charset="0"/>
              </a:rPr>
              <a:t>AI</a:t>
            </a:r>
            <a:r>
              <a:rPr lang="zh-CN" altLang="en-US" sz="1400" b="1" dirty="0">
                <a:solidFill>
                  <a:srgbClr val="1D1D1A"/>
                </a:solidFill>
                <a:sym typeface="Huawei Sans" panose="020C0503030203020204" pitchFamily="34" charset="0"/>
              </a:rPr>
              <a:t>框架</a:t>
            </a:r>
          </a:p>
        </p:txBody>
      </p:sp>
      <p:sp>
        <p:nvSpPr>
          <p:cNvPr id="19" name="文本框 18"/>
          <p:cNvSpPr txBox="1"/>
          <p:nvPr/>
        </p:nvSpPr>
        <p:spPr>
          <a:xfrm>
            <a:off x="962150" y="4785266"/>
            <a:ext cx="1456881" cy="307657"/>
          </a:xfrm>
          <a:prstGeom prst="rect">
            <a:avLst/>
          </a:prstGeom>
          <a:noFill/>
        </p:spPr>
        <p:txBody>
          <a:bodyPr wrap="none" rtlCol="0" anchor="ctr">
            <a:spAutoFit/>
          </a:bodyPr>
          <a:lstStyle/>
          <a:p>
            <a:pPr algn="just" defTabSz="913765"/>
            <a:r>
              <a:rPr lang="en-US" altLang="zh-CN" sz="1400" b="1" dirty="0">
                <a:solidFill>
                  <a:srgbClr val="1D1D1A"/>
                </a:solidFill>
                <a:sym typeface="Huawei Sans" panose="020C0503030203020204" pitchFamily="34" charset="0"/>
              </a:rPr>
              <a:t>AI</a:t>
            </a:r>
            <a:r>
              <a:rPr lang="zh-CN" altLang="en-US" sz="1400" b="1" dirty="0">
                <a:solidFill>
                  <a:srgbClr val="1D1D1A"/>
                </a:solidFill>
                <a:sym typeface="Huawei Sans" panose="020C0503030203020204" pitchFamily="34" charset="0"/>
              </a:rPr>
              <a:t>异构计算框架</a:t>
            </a:r>
          </a:p>
        </p:txBody>
      </p:sp>
      <p:sp>
        <p:nvSpPr>
          <p:cNvPr id="20" name="文本框 19"/>
          <p:cNvSpPr txBox="1"/>
          <p:nvPr/>
        </p:nvSpPr>
        <p:spPr>
          <a:xfrm>
            <a:off x="1014420" y="5623138"/>
            <a:ext cx="1352343" cy="307657"/>
          </a:xfrm>
          <a:prstGeom prst="rect">
            <a:avLst/>
          </a:prstGeom>
          <a:noFill/>
        </p:spPr>
        <p:txBody>
          <a:bodyPr wrap="none" rtlCol="0" anchor="ctr">
            <a:spAutoFit/>
          </a:bodyPr>
          <a:lstStyle/>
          <a:p>
            <a:pPr algn="just" defTabSz="913765"/>
            <a:r>
              <a:rPr lang="en-US" altLang="zh-CN" sz="1400" b="1" dirty="0">
                <a:solidFill>
                  <a:srgbClr val="1D1D1A"/>
                </a:solidFill>
                <a:sym typeface="Huawei Sans" panose="020C0503030203020204" pitchFamily="34" charset="0"/>
              </a:rPr>
              <a:t>Atlas</a:t>
            </a:r>
            <a:r>
              <a:rPr lang="zh-CN" altLang="en-US" sz="1400" b="1" dirty="0">
                <a:solidFill>
                  <a:srgbClr val="1D1D1A"/>
                </a:solidFill>
                <a:sym typeface="Huawei Sans" panose="020C0503030203020204" pitchFamily="34" charset="0"/>
              </a:rPr>
              <a:t>系列硬件</a:t>
            </a:r>
          </a:p>
        </p:txBody>
      </p:sp>
      <p:sp>
        <p:nvSpPr>
          <p:cNvPr id="21" name="文本框 20"/>
          <p:cNvSpPr txBox="1"/>
          <p:nvPr/>
        </p:nvSpPr>
        <p:spPr>
          <a:xfrm>
            <a:off x="2732244" y="2126941"/>
            <a:ext cx="966931" cy="292388"/>
          </a:xfrm>
          <a:prstGeom prst="rect">
            <a:avLst/>
          </a:prstGeom>
          <a:noFill/>
        </p:spPr>
        <p:txBody>
          <a:bodyPr wrap="none" rtlCol="0" anchor="ctr">
            <a:spAutoFit/>
          </a:bodyPr>
          <a:lstStyle/>
          <a:p>
            <a:pPr algn="just" defTabSz="913765"/>
            <a:r>
              <a:rPr lang="en-US" altLang="zh-CN" sz="1300" dirty="0">
                <a:solidFill>
                  <a:srgbClr val="CB121D"/>
                </a:solidFill>
                <a:sym typeface="Huawei Sans" panose="020C0503030203020204" pitchFamily="34" charset="0"/>
              </a:rPr>
              <a:t>ModelArts</a:t>
            </a:r>
            <a:endParaRPr lang="zh-CN" altLang="en-US" sz="1300" dirty="0">
              <a:solidFill>
                <a:srgbClr val="CB121D"/>
              </a:solidFill>
              <a:sym typeface="Huawei Sans" panose="020C0503030203020204" pitchFamily="34" charset="0"/>
            </a:endParaRPr>
          </a:p>
        </p:txBody>
      </p:sp>
      <p:sp>
        <p:nvSpPr>
          <p:cNvPr id="22" name="文本框 21"/>
          <p:cNvSpPr txBox="1"/>
          <p:nvPr/>
        </p:nvSpPr>
        <p:spPr>
          <a:xfrm>
            <a:off x="5030374" y="2126941"/>
            <a:ext cx="1088760" cy="292388"/>
          </a:xfrm>
          <a:prstGeom prst="rect">
            <a:avLst/>
          </a:prstGeom>
          <a:noFill/>
        </p:spPr>
        <p:txBody>
          <a:bodyPr wrap="none" rtlCol="0" anchor="ctr">
            <a:spAutoFit/>
          </a:bodyPr>
          <a:lstStyle/>
          <a:p>
            <a:pPr algn="just" defTabSz="913765"/>
            <a:r>
              <a:rPr lang="en-US" altLang="zh-CN" sz="1300" dirty="0">
                <a:solidFill>
                  <a:srgbClr val="CB121D"/>
                </a:solidFill>
                <a:sym typeface="Huawei Sans" panose="020C0503030203020204" pitchFamily="34" charset="0"/>
              </a:rPr>
              <a:t>HiAi Service</a:t>
            </a:r>
            <a:endParaRPr lang="zh-CN" altLang="en-US" sz="1300" dirty="0">
              <a:solidFill>
                <a:srgbClr val="CB121D"/>
              </a:solidFill>
              <a:sym typeface="Huawei Sans" panose="020C0503030203020204" pitchFamily="34" charset="0"/>
            </a:endParaRPr>
          </a:p>
        </p:txBody>
      </p:sp>
      <p:sp>
        <p:nvSpPr>
          <p:cNvPr id="23" name="文本框 22"/>
          <p:cNvSpPr txBox="1"/>
          <p:nvPr/>
        </p:nvSpPr>
        <p:spPr>
          <a:xfrm>
            <a:off x="7238561" y="2126941"/>
            <a:ext cx="1018227" cy="292388"/>
          </a:xfrm>
          <a:prstGeom prst="rect">
            <a:avLst/>
          </a:prstGeom>
          <a:noFill/>
        </p:spPr>
        <p:txBody>
          <a:bodyPr wrap="none" rtlCol="0" anchor="ctr">
            <a:spAutoFit/>
          </a:bodyPr>
          <a:lstStyle/>
          <a:p>
            <a:pPr algn="just" defTabSz="913765"/>
            <a:r>
              <a:rPr lang="zh-CN" altLang="en-US" sz="1300" dirty="0">
                <a:solidFill>
                  <a:srgbClr val="1D1D1A"/>
                </a:solidFill>
                <a:sym typeface="Huawei Sans" panose="020C0503030203020204" pitchFamily="34" charset="0"/>
              </a:rPr>
              <a:t>第三方平台</a:t>
            </a:r>
          </a:p>
        </p:txBody>
      </p:sp>
      <p:cxnSp>
        <p:nvCxnSpPr>
          <p:cNvPr id="25" name="直接连接符 24"/>
          <p:cNvCxnSpPr/>
          <p:nvPr/>
        </p:nvCxnSpPr>
        <p:spPr>
          <a:xfrm>
            <a:off x="2487436" y="2561437"/>
            <a:ext cx="5865109"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675234" y="2664159"/>
            <a:ext cx="1489510" cy="307648"/>
          </a:xfrm>
          <a:prstGeom prst="rect">
            <a:avLst/>
          </a:prstGeom>
          <a:noFill/>
        </p:spPr>
        <p:txBody>
          <a:bodyPr wrap="none" rtlCol="0" anchor="ctr">
            <a:spAutoFit/>
          </a:bodyPr>
          <a:lstStyle/>
          <a:p>
            <a:pPr algn="just" defTabSz="913765"/>
            <a:r>
              <a:rPr lang="en-US" altLang="zh-CN" sz="1400" b="1" dirty="0">
                <a:solidFill>
                  <a:srgbClr val="1D1D1A"/>
                </a:solidFill>
                <a:sym typeface="Huawei Sans" panose="020C0503030203020204" pitchFamily="34" charset="0"/>
              </a:rPr>
              <a:t>MindX </a:t>
            </a:r>
            <a:r>
              <a:rPr lang="zh-CN" altLang="en-US" sz="1400" b="1" dirty="0">
                <a:solidFill>
                  <a:srgbClr val="1D1D1A"/>
                </a:solidFill>
                <a:sym typeface="Huawei Sans" panose="020C0503030203020204" pitchFamily="34" charset="0"/>
              </a:rPr>
              <a:t>使能应用</a:t>
            </a:r>
          </a:p>
        </p:txBody>
      </p:sp>
      <p:sp>
        <p:nvSpPr>
          <p:cNvPr id="27" name="文本框 26"/>
          <p:cNvSpPr txBox="1"/>
          <p:nvPr/>
        </p:nvSpPr>
        <p:spPr>
          <a:xfrm>
            <a:off x="2754673" y="3046723"/>
            <a:ext cx="992579" cy="480644"/>
          </a:xfrm>
          <a:prstGeom prst="rect">
            <a:avLst/>
          </a:prstGeom>
          <a:noFill/>
        </p:spPr>
        <p:txBody>
          <a:bodyPr wrap="none" rtlCol="0" anchor="ctr">
            <a:spAutoFit/>
          </a:bodyPr>
          <a:lstStyle/>
          <a:p>
            <a:pPr algn="just" defTabSz="913765">
              <a:lnSpc>
                <a:spcPts val="1600"/>
              </a:lnSpc>
            </a:pPr>
            <a:r>
              <a:rPr lang="en-US" altLang="zh-CN" sz="1300" dirty="0">
                <a:solidFill>
                  <a:srgbClr val="CB121D"/>
                </a:solidFill>
                <a:sym typeface="Huawei Sans" panose="020C0503030203020204" pitchFamily="34" charset="0"/>
              </a:rPr>
              <a:t>MindX DL</a:t>
            </a:r>
          </a:p>
          <a:p>
            <a:pPr algn="just" defTabSz="913765">
              <a:lnSpc>
                <a:spcPts val="1600"/>
              </a:lnSpc>
            </a:pPr>
            <a:r>
              <a:rPr lang="zh-CN" altLang="en-US" sz="1050" dirty="0">
                <a:solidFill>
                  <a:srgbClr val="EBEBEB">
                    <a:lumMod val="50000"/>
                  </a:srgbClr>
                </a:solidFill>
                <a:sym typeface="Huawei Sans" panose="020C0503030203020204" pitchFamily="34" charset="0"/>
              </a:rPr>
              <a:t>深度学习使能</a:t>
            </a:r>
          </a:p>
        </p:txBody>
      </p:sp>
      <p:sp>
        <p:nvSpPr>
          <p:cNvPr id="28" name="文本框 27"/>
          <p:cNvSpPr txBox="1"/>
          <p:nvPr/>
        </p:nvSpPr>
        <p:spPr>
          <a:xfrm>
            <a:off x="4216402" y="3046723"/>
            <a:ext cx="1093569" cy="480644"/>
          </a:xfrm>
          <a:prstGeom prst="rect">
            <a:avLst/>
          </a:prstGeom>
          <a:noFill/>
        </p:spPr>
        <p:txBody>
          <a:bodyPr wrap="none" rtlCol="0" anchor="ctr">
            <a:spAutoFit/>
          </a:bodyPr>
          <a:lstStyle/>
          <a:p>
            <a:pPr algn="just" defTabSz="913765">
              <a:lnSpc>
                <a:spcPts val="1600"/>
              </a:lnSpc>
            </a:pPr>
            <a:r>
              <a:rPr lang="en-US" altLang="zh-CN" sz="1300" dirty="0">
                <a:solidFill>
                  <a:srgbClr val="CB121D"/>
                </a:solidFill>
                <a:sym typeface="Huawei Sans" panose="020C0503030203020204" pitchFamily="34" charset="0"/>
              </a:rPr>
              <a:t>MindX Edge</a:t>
            </a:r>
          </a:p>
          <a:p>
            <a:pPr algn="just" defTabSz="913765">
              <a:lnSpc>
                <a:spcPts val="1600"/>
              </a:lnSpc>
            </a:pPr>
            <a:r>
              <a:rPr lang="zh-CN" altLang="en-US" sz="1050" dirty="0">
                <a:solidFill>
                  <a:srgbClr val="EBEBEB">
                    <a:lumMod val="50000"/>
                  </a:srgbClr>
                </a:solidFill>
                <a:sym typeface="Huawei Sans" panose="020C0503030203020204" pitchFamily="34" charset="0"/>
              </a:rPr>
              <a:t>智能边缘使能</a:t>
            </a:r>
          </a:p>
        </p:txBody>
      </p:sp>
      <p:sp>
        <p:nvSpPr>
          <p:cNvPr id="29" name="文本框 28"/>
          <p:cNvSpPr txBox="1"/>
          <p:nvPr/>
        </p:nvSpPr>
        <p:spPr>
          <a:xfrm>
            <a:off x="5833199" y="3046723"/>
            <a:ext cx="928459" cy="480644"/>
          </a:xfrm>
          <a:prstGeom prst="rect">
            <a:avLst/>
          </a:prstGeom>
          <a:noFill/>
        </p:spPr>
        <p:txBody>
          <a:bodyPr wrap="none" rtlCol="0" anchor="ctr">
            <a:spAutoFit/>
          </a:bodyPr>
          <a:lstStyle/>
          <a:p>
            <a:pPr algn="just" defTabSz="913765">
              <a:lnSpc>
                <a:spcPts val="1600"/>
              </a:lnSpc>
            </a:pPr>
            <a:r>
              <a:rPr lang="en-US" altLang="zh-CN" sz="1300" dirty="0">
                <a:solidFill>
                  <a:srgbClr val="CB121D"/>
                </a:solidFill>
                <a:sym typeface="Huawei Sans" panose="020C0503030203020204" pitchFamily="34" charset="0"/>
              </a:rPr>
              <a:t>ModelZoo</a:t>
            </a:r>
          </a:p>
          <a:p>
            <a:pPr algn="just" defTabSz="913765">
              <a:lnSpc>
                <a:spcPts val="1600"/>
              </a:lnSpc>
            </a:pPr>
            <a:r>
              <a:rPr lang="zh-CN" altLang="en-US" sz="1050" dirty="0">
                <a:solidFill>
                  <a:srgbClr val="EBEBEB">
                    <a:lumMod val="50000"/>
                  </a:srgbClr>
                </a:solidFill>
                <a:sym typeface="Huawei Sans" panose="020C0503030203020204" pitchFamily="34" charset="0"/>
              </a:rPr>
              <a:t>优选模型库</a:t>
            </a:r>
          </a:p>
        </p:txBody>
      </p:sp>
      <p:sp>
        <p:nvSpPr>
          <p:cNvPr id="30" name="文本框 29"/>
          <p:cNvSpPr txBox="1"/>
          <p:nvPr/>
        </p:nvSpPr>
        <p:spPr>
          <a:xfrm>
            <a:off x="7268215" y="3046723"/>
            <a:ext cx="1045479" cy="480644"/>
          </a:xfrm>
          <a:prstGeom prst="rect">
            <a:avLst/>
          </a:prstGeom>
          <a:noFill/>
        </p:spPr>
        <p:txBody>
          <a:bodyPr wrap="none" rtlCol="0" anchor="ctr">
            <a:spAutoFit/>
          </a:bodyPr>
          <a:lstStyle/>
          <a:p>
            <a:pPr algn="just" defTabSz="913765">
              <a:lnSpc>
                <a:spcPts val="1600"/>
              </a:lnSpc>
            </a:pPr>
            <a:r>
              <a:rPr lang="en-US" altLang="zh-CN" sz="1300" dirty="0">
                <a:solidFill>
                  <a:srgbClr val="CB121D"/>
                </a:solidFill>
                <a:sym typeface="Huawei Sans" panose="020C0503030203020204" pitchFamily="34" charset="0"/>
              </a:rPr>
              <a:t>MindX SDK</a:t>
            </a:r>
          </a:p>
          <a:p>
            <a:pPr algn="just" defTabSz="913765">
              <a:lnSpc>
                <a:spcPts val="1600"/>
              </a:lnSpc>
            </a:pPr>
            <a:r>
              <a:rPr lang="zh-CN" altLang="en-US" sz="1050" dirty="0">
                <a:solidFill>
                  <a:srgbClr val="EBEBEB">
                    <a:lumMod val="50000"/>
                  </a:srgbClr>
                </a:solidFill>
                <a:sym typeface="Huawei Sans" panose="020C0503030203020204" pitchFamily="34" charset="0"/>
              </a:rPr>
              <a:t>行业</a:t>
            </a:r>
            <a:r>
              <a:rPr lang="en-US" altLang="zh-CN" sz="1050" dirty="0">
                <a:solidFill>
                  <a:srgbClr val="EBEBEB">
                    <a:lumMod val="50000"/>
                  </a:srgbClr>
                </a:solidFill>
                <a:sym typeface="Huawei Sans" panose="020C0503030203020204" pitchFamily="34" charset="0"/>
              </a:rPr>
              <a:t>SDK</a:t>
            </a:r>
            <a:endParaRPr lang="zh-CN" altLang="en-US" sz="1050" dirty="0">
              <a:solidFill>
                <a:srgbClr val="EBEBEB">
                  <a:lumMod val="50000"/>
                </a:srgbClr>
              </a:solidFill>
              <a:sym typeface="Huawei Sans" panose="020C0503030203020204" pitchFamily="34" charset="0"/>
            </a:endParaRPr>
          </a:p>
        </p:txBody>
      </p:sp>
      <p:sp>
        <p:nvSpPr>
          <p:cNvPr id="31" name="文本框 30"/>
          <p:cNvSpPr txBox="1"/>
          <p:nvPr/>
        </p:nvSpPr>
        <p:spPr>
          <a:xfrm>
            <a:off x="5096881" y="4673496"/>
            <a:ext cx="655949" cy="292388"/>
          </a:xfrm>
          <a:prstGeom prst="rect">
            <a:avLst/>
          </a:prstGeom>
          <a:noFill/>
        </p:spPr>
        <p:txBody>
          <a:bodyPr wrap="none" rtlCol="0" anchor="ctr">
            <a:spAutoFit/>
          </a:bodyPr>
          <a:lstStyle/>
          <a:p>
            <a:pPr algn="just" defTabSz="913765"/>
            <a:r>
              <a:rPr lang="en-US" altLang="zh-CN" sz="1300" dirty="0">
                <a:solidFill>
                  <a:srgbClr val="CB121D"/>
                </a:solidFill>
                <a:sym typeface="Huawei Sans" panose="020C0503030203020204" pitchFamily="34" charset="0"/>
              </a:rPr>
              <a:t>CANN</a:t>
            </a:r>
          </a:p>
        </p:txBody>
      </p:sp>
      <p:sp>
        <p:nvSpPr>
          <p:cNvPr id="32" name="文本框 31"/>
          <p:cNvSpPr txBox="1"/>
          <p:nvPr/>
        </p:nvSpPr>
        <p:spPr>
          <a:xfrm>
            <a:off x="3952748" y="4956218"/>
            <a:ext cx="2743059" cy="279179"/>
          </a:xfrm>
          <a:prstGeom prst="rect">
            <a:avLst/>
          </a:prstGeom>
          <a:noFill/>
        </p:spPr>
        <p:txBody>
          <a:bodyPr wrap="none" rtlCol="0" anchor="ctr">
            <a:spAutoFit/>
          </a:bodyPr>
          <a:lstStyle/>
          <a:p>
            <a:pPr algn="just" defTabSz="913765">
              <a:lnSpc>
                <a:spcPts val="1600"/>
              </a:lnSpc>
            </a:pPr>
            <a:r>
              <a:rPr lang="zh-CN" altLang="en-US" sz="1050" dirty="0">
                <a:solidFill>
                  <a:srgbClr val="EBEBEB">
                    <a:lumMod val="50000"/>
                  </a:srgbClr>
                </a:solidFill>
                <a:sym typeface="Huawei Sans" panose="020C0503030203020204" pitchFamily="34" charset="0"/>
              </a:rPr>
              <a:t>统一异构计算架构，释放昇腾硬件澎湃算力</a:t>
            </a:r>
          </a:p>
        </p:txBody>
      </p:sp>
      <p:pic>
        <p:nvPicPr>
          <p:cNvPr id="37" name="SDC - 半罩球 X系列.331.png" descr="SDC - 半罩球 X系列.331.png"/>
          <p:cNvPicPr>
            <a:picLocks noChangeAspect="1"/>
          </p:cNvPicPr>
          <p:nvPr/>
        </p:nvPicPr>
        <p:blipFill>
          <a:blip r:embed="rId14"/>
          <a:stretch>
            <a:fillRect/>
          </a:stretch>
        </p:blipFill>
        <p:spPr>
          <a:xfrm>
            <a:off x="3133511" y="5670590"/>
            <a:ext cx="353048" cy="414140"/>
          </a:xfrm>
          <a:prstGeom prst="rect">
            <a:avLst/>
          </a:prstGeom>
          <a:ln w="12700" cap="flat">
            <a:noFill/>
            <a:miter lim="400000"/>
            <a:headEnd/>
            <a:tailEnd/>
          </a:ln>
          <a:effectLst/>
        </p:spPr>
      </p:pic>
      <p:pic>
        <p:nvPicPr>
          <p:cNvPr id="41" name="Picture 2" descr="Picture 2"/>
          <p:cNvPicPr>
            <a:picLocks noChangeAspect="1"/>
          </p:cNvPicPr>
          <p:nvPr/>
        </p:nvPicPr>
        <p:blipFill>
          <a:blip r:embed="rId15"/>
          <a:srcRect/>
          <a:stretch>
            <a:fillRect/>
          </a:stretch>
        </p:blipFill>
        <p:spPr>
          <a:xfrm>
            <a:off x="2527949" y="5691877"/>
            <a:ext cx="264678" cy="352524"/>
          </a:xfrm>
          <a:prstGeom prst="rect">
            <a:avLst/>
          </a:prstGeom>
          <a:ln w="12700" cap="flat">
            <a:noFill/>
            <a:miter lim="400000"/>
            <a:headEnd/>
            <a:tailEnd/>
          </a:ln>
          <a:effectLst/>
        </p:spPr>
      </p:pic>
      <p:grpSp>
        <p:nvGrpSpPr>
          <p:cNvPr id="42" name="组合 2"/>
          <p:cNvGrpSpPr/>
          <p:nvPr/>
        </p:nvGrpSpPr>
        <p:grpSpPr>
          <a:xfrm>
            <a:off x="10608575" y="5712026"/>
            <a:ext cx="451164" cy="284437"/>
            <a:chOff x="155230" y="97866"/>
            <a:chExt cx="888662" cy="560256"/>
          </a:xfrm>
        </p:grpSpPr>
        <p:sp>
          <p:nvSpPr>
            <p:cNvPr id="43" name="Freeform 8"/>
            <p:cNvSpPr/>
            <p:nvPr/>
          </p:nvSpPr>
          <p:spPr>
            <a:xfrm>
              <a:off x="155230" y="97866"/>
              <a:ext cx="888662" cy="560256"/>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00B0F0">
                    <a:alpha val="20000"/>
                  </a:srgbClr>
                </a:gs>
                <a:gs pos="100000">
                  <a:srgbClr val="00B0F0">
                    <a:alpha val="5000"/>
                  </a:srgbClr>
                </a:gs>
              </a:gsLst>
              <a:lin ang="5400000" scaled="0"/>
            </a:gradFill>
            <a:ln w="6350" cap="flat">
              <a:solidFill>
                <a:schemeClr val="tx2">
                  <a:lumMod val="50000"/>
                </a:schemeClr>
              </a:solidFill>
              <a:prstDash val="solid"/>
              <a:round/>
            </a:ln>
            <a:effectLst/>
          </p:spPr>
          <p:txBody>
            <a:bodyPr wrap="square" lIns="27082" tIns="27082" rIns="27082" bIns="27082" numCol="1" anchor="ctr">
              <a:noAutofit/>
            </a:bodyPr>
            <a:lstStyle/>
            <a:p>
              <a:pPr defTabSz="1924050">
                <a:defRPr sz="1400" b="0">
                  <a:latin typeface="Arial" panose="020B0604020202020204"/>
                  <a:ea typeface="Arial" panose="020B0604020202020204"/>
                  <a:cs typeface="Arial" panose="020B0604020202020204"/>
                  <a:sym typeface="Arial" panose="020B0604020202020204"/>
                </a:defRPr>
              </a:pPr>
              <a:endParaRPr sz="830" dirty="0">
                <a:solidFill>
                  <a:srgbClr val="1D1D1A"/>
                </a:solidFill>
                <a:latin typeface="Arial" panose="020B0604020202020204"/>
                <a:ea typeface="Arial" panose="020B0604020202020204"/>
                <a:cs typeface="Arial" panose="020B0604020202020204"/>
                <a:sym typeface="Huawei Sans" panose="020C0503030203020204" pitchFamily="34" charset="0"/>
              </a:endParaRPr>
            </a:p>
          </p:txBody>
        </p:sp>
        <p:sp>
          <p:nvSpPr>
            <p:cNvPr id="44" name="矩形 55"/>
            <p:cNvSpPr txBox="1"/>
            <p:nvPr/>
          </p:nvSpPr>
          <p:spPr>
            <a:xfrm>
              <a:off x="281205" y="416858"/>
              <a:ext cx="636712" cy="224491"/>
            </a:xfrm>
            <a:prstGeom prst="rect">
              <a:avLst/>
            </a:prstGeom>
            <a:noFill/>
            <a:ln w="12700" cap="flat">
              <a:noFill/>
              <a:miter lim="400000"/>
            </a:ln>
            <a:effectLst/>
          </p:spPr>
          <p:txBody>
            <a:bodyPr wrap="square" lIns="0" tIns="0" rIns="0" bIns="0" numCol="1" anchor="ctr">
              <a:noAutofit/>
            </a:bodyPr>
            <a:lstStyle>
              <a:lvl1pPr defTabSz="3248025">
                <a:defRPr sz="1400" b="0">
                  <a:latin typeface="Arial" panose="020B0604020202020204"/>
                  <a:ea typeface="Arial" panose="020B0604020202020204"/>
                  <a:cs typeface="Arial" panose="020B0604020202020204"/>
                  <a:sym typeface="Arial" panose="020B0604020202020204"/>
                </a:defRPr>
              </a:lvl1pPr>
            </a:lstStyle>
            <a:p>
              <a:r>
                <a:rPr sz="900"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Cloud</a:t>
              </a:r>
            </a:p>
          </p:txBody>
        </p:sp>
      </p:grpSp>
      <p:sp>
        <p:nvSpPr>
          <p:cNvPr id="45" name="文本框 44"/>
          <p:cNvSpPr txBox="1"/>
          <p:nvPr/>
        </p:nvSpPr>
        <p:spPr>
          <a:xfrm>
            <a:off x="8714803" y="2401338"/>
            <a:ext cx="384721" cy="2400657"/>
          </a:xfrm>
          <a:prstGeom prst="rect">
            <a:avLst/>
          </a:prstGeom>
          <a:noFill/>
        </p:spPr>
        <p:txBody>
          <a:bodyPr vert="eaVert" wrap="none" rtlCol="0" anchor="ctr">
            <a:spAutoFit/>
          </a:bodyPr>
          <a:lstStyle/>
          <a:p>
            <a:pPr algn="ctr" defTabSz="913765"/>
            <a:r>
              <a:rPr lang="zh-CN" altLang="en-US" sz="1300" dirty="0">
                <a:solidFill>
                  <a:srgbClr val="1D1D1A"/>
                </a:solidFill>
                <a:sym typeface="Huawei Sans" panose="020C0503030203020204" pitchFamily="34" charset="0"/>
              </a:rPr>
              <a:t>全流程开发工具链   </a:t>
            </a:r>
            <a:r>
              <a:rPr lang="en-US" altLang="zh-CN" sz="1300" dirty="0">
                <a:solidFill>
                  <a:srgbClr val="CB121D"/>
                </a:solidFill>
                <a:sym typeface="Huawei Sans" panose="020C0503030203020204" pitchFamily="34" charset="0"/>
              </a:rPr>
              <a:t>MindStudio</a:t>
            </a:r>
          </a:p>
        </p:txBody>
      </p:sp>
      <p:sp>
        <p:nvSpPr>
          <p:cNvPr id="46" name="文本框 45"/>
          <p:cNvSpPr txBox="1"/>
          <p:nvPr/>
        </p:nvSpPr>
        <p:spPr>
          <a:xfrm>
            <a:off x="9619325" y="2389314"/>
            <a:ext cx="384721" cy="2811026"/>
          </a:xfrm>
          <a:prstGeom prst="rect">
            <a:avLst/>
          </a:prstGeom>
          <a:noFill/>
        </p:spPr>
        <p:txBody>
          <a:bodyPr vert="eaVert" wrap="none" rtlCol="0" anchor="ctr">
            <a:spAutoFit/>
          </a:bodyPr>
          <a:lstStyle/>
          <a:p>
            <a:pPr algn="ctr" defTabSz="913765"/>
            <a:r>
              <a:rPr lang="zh-CN" altLang="en-US" sz="1300" dirty="0">
                <a:solidFill>
                  <a:srgbClr val="1D1D1A"/>
                </a:solidFill>
                <a:sym typeface="Huawei Sans" panose="020C0503030203020204" pitchFamily="34" charset="0"/>
              </a:rPr>
              <a:t>管理运维工具   </a:t>
            </a:r>
            <a:r>
              <a:rPr lang="en-US" altLang="zh-CN" sz="1300" dirty="0">
                <a:solidFill>
                  <a:srgbClr val="CB121D"/>
                </a:solidFill>
                <a:sym typeface="Huawei Sans" panose="020C0503030203020204" pitchFamily="34" charset="0"/>
              </a:rPr>
              <a:t>FusionDirector/Smart</a:t>
            </a:r>
          </a:p>
        </p:txBody>
      </p:sp>
      <p:sp>
        <p:nvSpPr>
          <p:cNvPr id="47" name="文本框 46"/>
          <p:cNvSpPr txBox="1"/>
          <p:nvPr/>
        </p:nvSpPr>
        <p:spPr>
          <a:xfrm>
            <a:off x="10533368" y="2382904"/>
            <a:ext cx="384721" cy="2375009"/>
          </a:xfrm>
          <a:prstGeom prst="rect">
            <a:avLst/>
          </a:prstGeom>
          <a:noFill/>
        </p:spPr>
        <p:txBody>
          <a:bodyPr vert="eaVert" wrap="none" rtlCol="0" anchor="ctr">
            <a:spAutoFit/>
          </a:bodyPr>
          <a:lstStyle/>
          <a:p>
            <a:pPr algn="ctr" defTabSz="913765"/>
            <a:r>
              <a:rPr lang="zh-CN" altLang="en-US" sz="1300" dirty="0">
                <a:solidFill>
                  <a:srgbClr val="1D1D1A"/>
                </a:solidFill>
                <a:sym typeface="Huawei Sans" panose="020C0503030203020204" pitchFamily="34" charset="0"/>
              </a:rPr>
              <a:t>昇腾社区   </a:t>
            </a:r>
            <a:r>
              <a:rPr lang="en-US" altLang="zh-CN" sz="1300" dirty="0">
                <a:solidFill>
                  <a:srgbClr val="CB121D"/>
                </a:solidFill>
                <a:sym typeface="Huawei Sans" panose="020C0503030203020204" pitchFamily="34" charset="0"/>
              </a:rPr>
              <a:t>ascend.huawei.com</a:t>
            </a:r>
          </a:p>
        </p:txBody>
      </p:sp>
      <p:pic>
        <p:nvPicPr>
          <p:cNvPr id="48" name="图片 4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55646" y="5585419"/>
            <a:ext cx="775235" cy="582023"/>
          </a:xfrm>
          <a:prstGeom prst="rect">
            <a:avLst/>
          </a:prstGeom>
        </p:spPr>
      </p:pic>
      <p:pic>
        <p:nvPicPr>
          <p:cNvPr id="49" name="图片 4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636052" y="5560694"/>
            <a:ext cx="781999" cy="587100"/>
          </a:xfrm>
          <a:prstGeom prst="rect">
            <a:avLst/>
          </a:prstGeom>
        </p:spPr>
      </p:pic>
      <p:pic>
        <p:nvPicPr>
          <p:cNvPr id="50" name="图片 4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607760" y="5642844"/>
            <a:ext cx="622071" cy="467032"/>
          </a:xfrm>
          <a:prstGeom prst="rect">
            <a:avLst/>
          </a:prstGeom>
        </p:spPr>
      </p:pic>
      <p:pic>
        <p:nvPicPr>
          <p:cNvPr id="51" name="图片 5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606755" y="5660503"/>
            <a:ext cx="641633" cy="481718"/>
          </a:xfrm>
          <a:prstGeom prst="rect">
            <a:avLst/>
          </a:prstGeom>
        </p:spPr>
      </p:pic>
      <p:pic>
        <p:nvPicPr>
          <p:cNvPr id="52" name="图片 5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044353" y="5584608"/>
            <a:ext cx="785685" cy="589868"/>
          </a:xfrm>
          <a:prstGeom prst="rect">
            <a:avLst/>
          </a:prstGeom>
        </p:spPr>
      </p:pic>
      <p:pic>
        <p:nvPicPr>
          <p:cNvPr id="53" name="图片 5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295723" y="5660749"/>
            <a:ext cx="578352" cy="434210"/>
          </a:xfrm>
          <a:prstGeom prst="rect">
            <a:avLst/>
          </a:prstGeom>
        </p:spPr>
      </p:pic>
      <p:pic>
        <p:nvPicPr>
          <p:cNvPr id="54" name="图片 5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893618" y="5599853"/>
            <a:ext cx="738386" cy="554357"/>
          </a:xfrm>
          <a:prstGeom prst="rect">
            <a:avLst/>
          </a:prstGeom>
        </p:spPr>
      </p:pic>
      <p:pic>
        <p:nvPicPr>
          <p:cNvPr id="55" name="图片 5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39618" y="5609374"/>
            <a:ext cx="713021" cy="535315"/>
          </a:xfrm>
          <a:prstGeom prst="rect">
            <a:avLst/>
          </a:prstGeom>
        </p:spPr>
      </p:pic>
      <p:cxnSp>
        <p:nvCxnSpPr>
          <p:cNvPr id="57" name="直接连接符 56"/>
          <p:cNvCxnSpPr/>
          <p:nvPr/>
        </p:nvCxnSpPr>
        <p:spPr>
          <a:xfrm rot="5400000">
            <a:off x="4087398" y="5778463"/>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6562931" y="5778463"/>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152986" y="5429358"/>
            <a:ext cx="325603" cy="261508"/>
          </a:xfrm>
          <a:prstGeom prst="rect">
            <a:avLst/>
          </a:prstGeom>
          <a:noFill/>
        </p:spPr>
        <p:txBody>
          <a:bodyPr wrap="none" rtlCol="0" anchor="ctr">
            <a:spAutoFit/>
          </a:bodyPr>
          <a:lstStyle/>
          <a:p>
            <a:pPr algn="just" defTabSz="913765"/>
            <a:r>
              <a:rPr lang="zh-CN" altLang="en-US" sz="1100" b="1" dirty="0">
                <a:solidFill>
                  <a:srgbClr val="1D1D1A"/>
                </a:solidFill>
                <a:sym typeface="Huawei Sans" panose="020C0503030203020204" pitchFamily="34" charset="0"/>
              </a:rPr>
              <a:t>端</a:t>
            </a:r>
          </a:p>
        </p:txBody>
      </p:sp>
      <p:sp>
        <p:nvSpPr>
          <p:cNvPr id="60" name="文本框 59"/>
          <p:cNvSpPr txBox="1"/>
          <p:nvPr/>
        </p:nvSpPr>
        <p:spPr>
          <a:xfrm>
            <a:off x="5428509" y="5429307"/>
            <a:ext cx="325730" cy="261610"/>
          </a:xfrm>
          <a:prstGeom prst="rect">
            <a:avLst/>
          </a:prstGeom>
          <a:noFill/>
        </p:spPr>
        <p:txBody>
          <a:bodyPr wrap="none" rtlCol="0" anchor="ctr">
            <a:spAutoFit/>
          </a:bodyPr>
          <a:lstStyle/>
          <a:p>
            <a:pPr algn="just" defTabSz="913765"/>
            <a:r>
              <a:rPr lang="zh-CN" altLang="en-US" sz="1100" b="1" dirty="0">
                <a:solidFill>
                  <a:srgbClr val="1D1D1A"/>
                </a:solidFill>
                <a:sym typeface="Huawei Sans" panose="020C0503030203020204" pitchFamily="34" charset="0"/>
              </a:rPr>
              <a:t>边</a:t>
            </a:r>
          </a:p>
        </p:txBody>
      </p:sp>
      <p:sp>
        <p:nvSpPr>
          <p:cNvPr id="61" name="文本框 60"/>
          <p:cNvSpPr txBox="1"/>
          <p:nvPr/>
        </p:nvSpPr>
        <p:spPr>
          <a:xfrm>
            <a:off x="8951382" y="5429307"/>
            <a:ext cx="325730" cy="261610"/>
          </a:xfrm>
          <a:prstGeom prst="rect">
            <a:avLst/>
          </a:prstGeom>
          <a:noFill/>
        </p:spPr>
        <p:txBody>
          <a:bodyPr wrap="none" rtlCol="0" anchor="ctr">
            <a:spAutoFit/>
          </a:bodyPr>
          <a:lstStyle/>
          <a:p>
            <a:pPr algn="just" defTabSz="913765"/>
            <a:r>
              <a:rPr lang="zh-CN" altLang="en-US" sz="1100" b="1" dirty="0">
                <a:solidFill>
                  <a:srgbClr val="1D1D1A"/>
                </a:solidFill>
                <a:sym typeface="Huawei Sans" panose="020C0503030203020204" pitchFamily="34" charset="0"/>
              </a:rPr>
              <a:t>云</a:t>
            </a:r>
          </a:p>
        </p:txBody>
      </p:sp>
      <p:sp>
        <p:nvSpPr>
          <p:cNvPr id="64" name="文本框 63"/>
          <p:cNvSpPr txBox="1"/>
          <p:nvPr/>
        </p:nvSpPr>
        <p:spPr>
          <a:xfrm>
            <a:off x="4194378" y="1357232"/>
            <a:ext cx="4493538" cy="279628"/>
          </a:xfrm>
          <a:prstGeom prst="rect">
            <a:avLst/>
          </a:prstGeom>
          <a:noFill/>
        </p:spPr>
        <p:txBody>
          <a:bodyPr wrap="none" rtlCol="0" anchor="ctr">
            <a:spAutoFit/>
          </a:bodyPr>
          <a:lstStyle/>
          <a:p>
            <a:pPr algn="ctr" defTabSz="913765">
              <a:lnSpc>
                <a:spcPts val="1600"/>
              </a:lnSpc>
            </a:pPr>
            <a:r>
              <a:rPr lang="zh-CN" altLang="en-US" sz="1200" dirty="0">
                <a:solidFill>
                  <a:srgbClr val="EBEBEB">
                    <a:lumMod val="50000"/>
                  </a:srgbClr>
                </a:solidFill>
                <a:sym typeface="Huawei Sans" panose="020C0503030203020204" pitchFamily="34" charset="0"/>
              </a:rPr>
              <a:t>能源、金融、公共、交通、运营商、制造、教育等更多行业应用</a:t>
            </a:r>
          </a:p>
        </p:txBody>
      </p:sp>
      <p:pic>
        <p:nvPicPr>
          <p:cNvPr id="65" name="图片 64"/>
          <p:cNvPicPr>
            <a:picLocks noChangeAspect="1"/>
          </p:cNvPicPr>
          <p:nvPr/>
        </p:nvPicPr>
        <p:blipFill rotWithShape="1">
          <a:blip r:embed="rId24" cstate="print">
            <a:extLst>
              <a:ext uri="{28A0092B-C50C-407E-A947-70E740481C1C}">
                <a14:useLocalDpi xmlns:a14="http://schemas.microsoft.com/office/drawing/2010/main" val="0"/>
              </a:ext>
            </a:extLst>
          </a:blip>
          <a:srcRect b="29967"/>
          <a:stretch>
            <a:fillRect/>
          </a:stretch>
        </p:blipFill>
        <p:spPr>
          <a:xfrm>
            <a:off x="4643717" y="3725133"/>
            <a:ext cx="569618" cy="398920"/>
          </a:xfrm>
          <a:prstGeom prst="rect">
            <a:avLst/>
          </a:prstGeom>
        </p:spPr>
      </p:pic>
      <p:sp>
        <p:nvSpPr>
          <p:cNvPr id="66" name="文本框 65"/>
          <p:cNvSpPr txBox="1"/>
          <p:nvPr/>
        </p:nvSpPr>
        <p:spPr>
          <a:xfrm>
            <a:off x="5088254" y="3835624"/>
            <a:ext cx="1008609" cy="292388"/>
          </a:xfrm>
          <a:prstGeom prst="rect">
            <a:avLst/>
          </a:prstGeom>
          <a:noFill/>
        </p:spPr>
        <p:txBody>
          <a:bodyPr wrap="none" rtlCol="0" anchor="ctr">
            <a:spAutoFit/>
          </a:bodyPr>
          <a:lstStyle/>
          <a:p>
            <a:pPr algn="just" defTabSz="913765"/>
            <a:r>
              <a:rPr lang="en-US" altLang="zh-CN" sz="1300" dirty="0">
                <a:solidFill>
                  <a:srgbClr val="CB121D"/>
                </a:solidFill>
                <a:sym typeface="Huawei Sans" panose="020C0503030203020204" pitchFamily="34" charset="0"/>
              </a:rPr>
              <a:t>MindSpore</a:t>
            </a:r>
          </a:p>
        </p:txBody>
      </p:sp>
      <p:sp>
        <p:nvSpPr>
          <p:cNvPr id="67" name="文本框 66"/>
          <p:cNvSpPr txBox="1"/>
          <p:nvPr/>
        </p:nvSpPr>
        <p:spPr>
          <a:xfrm>
            <a:off x="3849167" y="4118346"/>
            <a:ext cx="2869696" cy="279179"/>
          </a:xfrm>
          <a:prstGeom prst="rect">
            <a:avLst/>
          </a:prstGeom>
          <a:noFill/>
        </p:spPr>
        <p:txBody>
          <a:bodyPr wrap="none" rtlCol="0" anchor="ctr">
            <a:spAutoFit/>
          </a:bodyPr>
          <a:lstStyle/>
          <a:p>
            <a:pPr algn="just" defTabSz="913765">
              <a:lnSpc>
                <a:spcPts val="1600"/>
              </a:lnSpc>
            </a:pPr>
            <a:r>
              <a:rPr lang="zh-CN" altLang="en-US" sz="1050" dirty="0">
                <a:solidFill>
                  <a:srgbClr val="EBEBEB">
                    <a:lumMod val="50000"/>
                  </a:srgbClr>
                </a:solidFill>
                <a:sym typeface="Huawei Sans" panose="020C0503030203020204" pitchFamily="34" charset="0"/>
              </a:rPr>
              <a:t>匹配昇腾</a:t>
            </a:r>
            <a:r>
              <a:rPr lang="en-US" altLang="zh-CN" sz="1050" dirty="0">
                <a:solidFill>
                  <a:srgbClr val="EBEBEB">
                    <a:lumMod val="50000"/>
                  </a:srgbClr>
                </a:solidFill>
                <a:sym typeface="Huawei Sans" panose="020C0503030203020204" pitchFamily="34" charset="0"/>
              </a:rPr>
              <a:t>AI</a:t>
            </a:r>
            <a:r>
              <a:rPr lang="zh-CN" altLang="en-US" sz="1050" dirty="0">
                <a:solidFill>
                  <a:srgbClr val="EBEBEB">
                    <a:lumMod val="50000"/>
                  </a:srgbClr>
                </a:solidFill>
                <a:sym typeface="Huawei Sans" panose="020C0503030203020204" pitchFamily="34" charset="0"/>
              </a:rPr>
              <a:t>处理器算力的全场景深度学习框架</a:t>
            </a:r>
          </a:p>
        </p:txBody>
      </p:sp>
      <p:sp>
        <p:nvSpPr>
          <p:cNvPr id="24" name="副标题 23"/>
          <p:cNvSpPr>
            <a:spLocks noGrp="1"/>
          </p:cNvSpPr>
          <p:nvPr>
            <p:ph type="subTitle" idx="1"/>
          </p:nvPr>
        </p:nvSpPr>
        <p:spPr>
          <a:xfrm>
            <a:off x="694259" y="284388"/>
            <a:ext cx="10900800" cy="630000"/>
          </a:xfrm>
        </p:spPr>
        <p:txBody>
          <a:bodyPr>
            <a:normAutofit/>
          </a:bodyPr>
          <a:lstStyle/>
          <a:p>
            <a:r>
              <a:rPr lang="zh-CN" altLang="en-US" sz="2400" dirty="0">
                <a:latin typeface="+mj-ea"/>
                <a:ea typeface="+mj-ea"/>
              </a:rPr>
              <a:t>昇腾：全栈全场景</a:t>
            </a:r>
            <a:r>
              <a:rPr lang="en-US" altLang="zh-CN" sz="2400" dirty="0">
                <a:latin typeface="+mj-ea"/>
                <a:ea typeface="+mj-ea"/>
              </a:rPr>
              <a:t>AI</a:t>
            </a:r>
            <a:r>
              <a:rPr lang="zh-CN" altLang="en-US" sz="2400" dirty="0">
                <a:latin typeface="+mj-ea"/>
                <a:ea typeface="+mj-ea"/>
              </a:rPr>
              <a:t>技术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xmlns="" id="{8E5A849D-EB8D-4F36-B0EC-7BE5606EC5BA}"/>
              </a:ext>
            </a:extLst>
          </p:cNvPr>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rPr>
              <a:t>智能芯片原理与应用</a:t>
            </a:r>
            <a:r>
              <a:rPr lang="zh-CN" altLang="en-US" sz="2600" b="1" dirty="0" smtClean="0">
                <a:solidFill>
                  <a:srgbClr val="C00000"/>
                </a:solidFill>
                <a:latin typeface="+mj-ea"/>
                <a:ea typeface="+mj-ea"/>
              </a:rPr>
              <a:t>课程包实验知识点</a:t>
            </a:r>
            <a:endParaRPr lang="zh-CN" altLang="en-US" sz="1800" b="1" dirty="0">
              <a:solidFill>
                <a:srgbClr val="3C3C3C"/>
              </a:solidFill>
              <a:latin typeface="+mj-ea"/>
              <a:ea typeface="+mj-ea"/>
              <a:cs typeface="+mn-cs"/>
            </a:endParaRPr>
          </a:p>
        </p:txBody>
      </p:sp>
      <p:sp>
        <p:nvSpPr>
          <p:cNvPr id="6" name="文本框 5">
            <a:extLst>
              <a:ext uri="{FF2B5EF4-FFF2-40B4-BE49-F238E27FC236}">
                <a16:creationId xmlns:a16="http://schemas.microsoft.com/office/drawing/2014/main" xmlns="" id="{6E3F7081-FF04-4C8E-A7B7-2A163B70F93B}"/>
              </a:ext>
            </a:extLst>
          </p:cNvPr>
          <p:cNvSpPr txBox="1"/>
          <p:nvPr/>
        </p:nvSpPr>
        <p:spPr>
          <a:xfrm>
            <a:off x="653901" y="953518"/>
            <a:ext cx="6099544" cy="369332"/>
          </a:xfrm>
          <a:prstGeom prst="rect">
            <a:avLst/>
          </a:prstGeom>
          <a:noFill/>
        </p:spPr>
        <p:txBody>
          <a:bodyPr wrap="square">
            <a:spAutoFit/>
          </a:bodyPr>
          <a:lstStyle/>
          <a:p>
            <a:r>
              <a:rPr lang="en-US" altLang="zh-CN" b="1" dirty="0">
                <a:solidFill>
                  <a:srgbClr val="3C3C3C"/>
                </a:solidFill>
                <a:latin typeface="+mj-ea"/>
                <a:ea typeface="+mj-ea"/>
              </a:rPr>
              <a:t>《</a:t>
            </a:r>
            <a:r>
              <a:rPr lang="zh-CN" altLang="en-US" b="1" dirty="0">
                <a:solidFill>
                  <a:srgbClr val="3C3C3C"/>
                </a:solidFill>
                <a:latin typeface="+mj-ea"/>
                <a:ea typeface="+mj-ea"/>
              </a:rPr>
              <a:t>智能芯片原理与应用</a:t>
            </a:r>
            <a:r>
              <a:rPr lang="en-US" altLang="zh-CN" b="1" dirty="0">
                <a:solidFill>
                  <a:srgbClr val="3C3C3C"/>
                </a:solidFill>
                <a:latin typeface="+mj-ea"/>
                <a:ea typeface="+mj-ea"/>
              </a:rPr>
              <a:t>》--</a:t>
            </a:r>
            <a:r>
              <a:rPr lang="zh-CN" altLang="en-US" sz="1800" b="1" dirty="0">
                <a:solidFill>
                  <a:srgbClr val="3C3C3C"/>
                </a:solidFill>
                <a:latin typeface="+mj-ea"/>
                <a:ea typeface="+mj-ea"/>
                <a:cs typeface="+mn-cs"/>
              </a:rPr>
              <a:t>实验</a:t>
            </a:r>
            <a:endParaRPr lang="zh-CN" altLang="en-US" dirty="0">
              <a:latin typeface="+mj-ea"/>
              <a:ea typeface="+mj-ea"/>
            </a:endParaRPr>
          </a:p>
        </p:txBody>
      </p:sp>
      <p:graphicFrame>
        <p:nvGraphicFramePr>
          <p:cNvPr id="2" name="表格 1">
            <a:extLst>
              <a:ext uri="{FF2B5EF4-FFF2-40B4-BE49-F238E27FC236}">
                <a16:creationId xmlns:a16="http://schemas.microsoft.com/office/drawing/2014/main" xmlns="" id="{339479BC-B9E0-4446-B11B-80108854DEBC}"/>
              </a:ext>
            </a:extLst>
          </p:cNvPr>
          <p:cNvGraphicFramePr>
            <a:graphicFrameLocks noGrp="1"/>
          </p:cNvGraphicFramePr>
          <p:nvPr>
            <p:extLst>
              <p:ext uri="{D42A27DB-BD31-4B8C-83A1-F6EECF244321}">
                <p14:modId xmlns:p14="http://schemas.microsoft.com/office/powerpoint/2010/main" val="1790637473"/>
              </p:ext>
            </p:extLst>
          </p:nvPr>
        </p:nvGraphicFramePr>
        <p:xfrm>
          <a:off x="732125" y="1322850"/>
          <a:ext cx="10732515" cy="5087788"/>
        </p:xfrm>
        <a:graphic>
          <a:graphicData uri="http://schemas.openxmlformats.org/drawingml/2006/table">
            <a:tbl>
              <a:tblPr>
                <a:tableStyleId>{72833802-FEF1-4C79-8D5D-14CF1EAF98D9}</a:tableStyleId>
              </a:tblPr>
              <a:tblGrid>
                <a:gridCol w="2756510">
                  <a:extLst>
                    <a:ext uri="{9D8B030D-6E8A-4147-A177-3AD203B41FA5}">
                      <a16:colId xmlns:a16="http://schemas.microsoft.com/office/drawing/2014/main" xmlns="" val="894473807"/>
                    </a:ext>
                  </a:extLst>
                </a:gridCol>
                <a:gridCol w="4204252">
                  <a:extLst>
                    <a:ext uri="{9D8B030D-6E8A-4147-A177-3AD203B41FA5}">
                      <a16:colId xmlns:a16="http://schemas.microsoft.com/office/drawing/2014/main" xmlns="" val="963637709"/>
                    </a:ext>
                  </a:extLst>
                </a:gridCol>
                <a:gridCol w="3160643">
                  <a:extLst>
                    <a:ext uri="{9D8B030D-6E8A-4147-A177-3AD203B41FA5}">
                      <a16:colId xmlns:a16="http://schemas.microsoft.com/office/drawing/2014/main" xmlns="" val="200777873"/>
                    </a:ext>
                  </a:extLst>
                </a:gridCol>
                <a:gridCol w="611110">
                  <a:extLst>
                    <a:ext uri="{9D8B030D-6E8A-4147-A177-3AD203B41FA5}">
                      <a16:colId xmlns:a16="http://schemas.microsoft.com/office/drawing/2014/main" xmlns="" val="575865538"/>
                    </a:ext>
                  </a:extLst>
                </a:gridCol>
              </a:tblGrid>
              <a:tr h="271976">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学时</a:t>
                      </a:r>
                      <a:endParaRPr lang="zh-CN" altLang="en-US" dirty="0"/>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xmlns="" val="2958360340"/>
                  </a:ext>
                </a:extLst>
              </a:tr>
              <a:tr h="367470">
                <a:tc>
                  <a:txBody>
                    <a:bodyPr/>
                    <a:lstStyle/>
                    <a:p>
                      <a:pPr algn="l" rtl="0" fontAlgn="ctr"/>
                      <a:r>
                        <a:rPr lang="zh-CN" altLang="en-US" sz="1200" b="0" i="0" u="none" strike="noStrike" dirty="0">
                          <a:effectLst/>
                          <a:latin typeface="+mj-ea"/>
                          <a:ea typeface="+mj-ea"/>
                          <a:cs typeface="+mn-ea"/>
                          <a:sym typeface="+mn-lt"/>
                        </a:rPr>
                        <a:t>基于</a:t>
                      </a:r>
                      <a:r>
                        <a:rPr lang="en-US" sz="1200" b="0" i="0" u="none" strike="noStrike" dirty="0" err="1">
                          <a:effectLst/>
                          <a:latin typeface="+mj-ea"/>
                          <a:ea typeface="+mj-ea"/>
                          <a:cs typeface="+mn-ea"/>
                          <a:sym typeface="+mn-lt"/>
                        </a:rPr>
                        <a:t>MindStudio</a:t>
                      </a:r>
                      <a:r>
                        <a:rPr lang="zh-CN" altLang="en-US" sz="1200" b="0" i="0" u="none" strike="noStrike" dirty="0">
                          <a:effectLst/>
                          <a:latin typeface="+mj-ea"/>
                          <a:ea typeface="+mj-ea"/>
                          <a:cs typeface="+mn-ea"/>
                          <a:sym typeface="+mn-lt"/>
                        </a:rPr>
                        <a:t>的</a:t>
                      </a:r>
                      <a:r>
                        <a:rPr lang="en-US" sz="1200" b="0" i="0" u="none" strike="noStrike" dirty="0">
                          <a:effectLst/>
                          <a:latin typeface="+mj-ea"/>
                          <a:ea typeface="+mj-ea"/>
                          <a:cs typeface="+mn-ea"/>
                          <a:sym typeface="+mn-lt"/>
                        </a:rPr>
                        <a:t>CANN TBE</a:t>
                      </a:r>
                      <a:r>
                        <a:rPr lang="zh-CN" altLang="en-US" sz="1200" b="0" i="0" u="none" strike="noStrike" dirty="0">
                          <a:effectLst/>
                          <a:latin typeface="+mj-ea"/>
                          <a:ea typeface="+mj-ea"/>
                          <a:cs typeface="+mn-ea"/>
                          <a:sym typeface="+mn-lt"/>
                        </a:rPr>
                        <a:t>算子开发（</a:t>
                      </a:r>
                      <a:r>
                        <a:rPr lang="en-US" sz="1200" b="0" i="0" u="none" strike="noStrike" dirty="0">
                          <a:effectLst/>
                          <a:latin typeface="+mj-ea"/>
                          <a:ea typeface="+mj-ea"/>
                          <a:cs typeface="+mn-ea"/>
                          <a:sym typeface="+mn-lt"/>
                        </a:rPr>
                        <a:t>DSL</a:t>
                      </a:r>
                      <a:r>
                        <a:rPr lang="zh-CN" altLang="en-US" sz="1200" b="0" i="0" u="none" strike="noStrike" dirty="0">
                          <a:effectLst/>
                          <a:latin typeface="+mj-ea"/>
                          <a:ea typeface="+mj-ea"/>
                          <a:cs typeface="+mn-ea"/>
                          <a:sym typeface="+mn-lt"/>
                        </a:rPr>
                        <a:t>方式）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0" i="0" u="none" strike="noStrike" kern="1200" dirty="0">
                          <a:solidFill>
                            <a:srgbClr val="000000"/>
                          </a:solidFill>
                          <a:effectLst/>
                          <a:latin typeface="+mj-ea"/>
                          <a:ea typeface="+mn-ea"/>
                          <a:cs typeface="+mn-ea"/>
                          <a:sym typeface="+mn-lt"/>
                        </a:rPr>
                        <a:t>昇腾</a:t>
                      </a:r>
                      <a:r>
                        <a:rPr lang="en-US" altLang="zh-CN" sz="1200" b="0" i="0" u="none" strike="noStrike" kern="1200" dirty="0">
                          <a:solidFill>
                            <a:srgbClr val="000000"/>
                          </a:solidFill>
                          <a:effectLst/>
                          <a:latin typeface="+mj-ea"/>
                          <a:ea typeface="+mn-ea"/>
                          <a:cs typeface="+mn-ea"/>
                          <a:sym typeface="+mn-lt"/>
                        </a:rPr>
                        <a:t>CANN</a:t>
                      </a:r>
                      <a:r>
                        <a:rPr lang="zh-CN" altLang="en-US" sz="1200" b="0" i="0" u="none" strike="noStrike" kern="1200" dirty="0">
                          <a:solidFill>
                            <a:srgbClr val="000000"/>
                          </a:solidFill>
                          <a:effectLst/>
                          <a:latin typeface="+mj-ea"/>
                          <a:ea typeface="+mn-ea"/>
                          <a:cs typeface="+mn-ea"/>
                          <a:sym typeface="+mn-lt"/>
                        </a:rPr>
                        <a:t>、</a:t>
                      </a:r>
                      <a:r>
                        <a:rPr lang="en-US" altLang="zh-CN" sz="1200" b="0" i="0" u="none" strike="noStrike" dirty="0">
                          <a:solidFill>
                            <a:srgbClr val="000000"/>
                          </a:solidFill>
                          <a:effectLst/>
                          <a:latin typeface="+mj-ea"/>
                          <a:ea typeface="+mj-ea"/>
                          <a:cs typeface="+mn-ea"/>
                          <a:sym typeface="+mn-lt"/>
                        </a:rPr>
                        <a:t>TBE</a:t>
                      </a:r>
                      <a:r>
                        <a:rPr lang="zh-CN" altLang="en-US" sz="1200" b="0" i="0" u="none" strike="noStrike" dirty="0">
                          <a:solidFill>
                            <a:srgbClr val="000000"/>
                          </a:solidFill>
                          <a:effectLst/>
                          <a:latin typeface="+mj-ea"/>
                          <a:ea typeface="+mj-ea"/>
                          <a:cs typeface="+mn-ea"/>
                          <a:sym typeface="+mn-lt"/>
                        </a:rPr>
                        <a:t>算子开发、</a:t>
                      </a:r>
                      <a:r>
                        <a:rPr lang="en-US" altLang="zh-CN" sz="1200" b="0" i="0" u="none" strike="noStrike" dirty="0" err="1">
                          <a:solidFill>
                            <a:srgbClr val="000000"/>
                          </a:solidFill>
                          <a:effectLst/>
                          <a:latin typeface="+mj-ea"/>
                          <a:ea typeface="+mj-ea"/>
                          <a:cs typeface="+mn-ea"/>
                          <a:sym typeface="+mn-lt"/>
                        </a:rPr>
                        <a:t>MindStudio</a:t>
                      </a:r>
                      <a:r>
                        <a:rPr lang="zh-CN" altLang="en-US" sz="1200" b="0" i="0" u="none" strike="noStrike" dirty="0">
                          <a:solidFill>
                            <a:srgbClr val="000000"/>
                          </a:solidFill>
                          <a:effectLst/>
                          <a:latin typeface="+mj-ea"/>
                          <a:ea typeface="+mj-ea"/>
                          <a:cs typeface="+mn-ea"/>
                          <a:sym typeface="+mn-lt"/>
                        </a:rPr>
                        <a:t>开发工具、算子优化、领域特定语言开发</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kern="1200" baseline="0" dirty="0">
                          <a:solidFill>
                            <a:schemeClr val="dk1"/>
                          </a:solidFill>
                          <a:latin typeface="+mj-ea"/>
                          <a:ea typeface="+mj-ea"/>
                          <a:cs typeface="+mn-cs"/>
                        </a:rPr>
                        <a:t>讲述算子的概念和应用时，以及讲述算子开发的理论时，可以引入算子开发的实验，通过不同的算子开发方式，使学生更加深入的了解算子和芯片的关系。</a:t>
                      </a:r>
                      <a:endParaRPr lang="en-US" altLang="zh-CN"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02981033"/>
                  </a:ext>
                </a:extLst>
              </a:tr>
              <a:tr h="740447">
                <a:tc>
                  <a:txBody>
                    <a:bodyPr/>
                    <a:lstStyle/>
                    <a:p>
                      <a:pPr algn="l" rtl="0" fontAlgn="ctr"/>
                      <a:r>
                        <a:rPr lang="zh-CN" altLang="en-US" sz="1200" b="0" i="0" u="none" strike="noStrike" dirty="0">
                          <a:effectLst/>
                          <a:latin typeface="+mj-ea"/>
                          <a:ea typeface="+mj-ea"/>
                          <a:cs typeface="+mn-ea"/>
                          <a:sym typeface="+mn-lt"/>
                        </a:rPr>
                        <a:t>基于</a:t>
                      </a:r>
                      <a:r>
                        <a:rPr lang="en-US" sz="1200" b="0" i="0" u="none" strike="noStrike" dirty="0" err="1">
                          <a:effectLst/>
                          <a:latin typeface="+mj-ea"/>
                          <a:ea typeface="+mj-ea"/>
                          <a:cs typeface="+mn-ea"/>
                          <a:sym typeface="+mn-lt"/>
                        </a:rPr>
                        <a:t>MindStudio</a:t>
                      </a:r>
                      <a:r>
                        <a:rPr lang="zh-CN" altLang="en-US" sz="1200" b="0" i="0" u="none" strike="noStrike" dirty="0">
                          <a:effectLst/>
                          <a:latin typeface="+mj-ea"/>
                          <a:ea typeface="+mj-ea"/>
                          <a:cs typeface="+mn-ea"/>
                          <a:sym typeface="+mn-lt"/>
                        </a:rPr>
                        <a:t>的</a:t>
                      </a:r>
                      <a:r>
                        <a:rPr lang="en-US" sz="1200" b="0" i="0" u="none" strike="noStrike" dirty="0">
                          <a:effectLst/>
                          <a:latin typeface="+mj-ea"/>
                          <a:ea typeface="+mj-ea"/>
                          <a:cs typeface="+mn-ea"/>
                          <a:sym typeface="+mn-lt"/>
                        </a:rPr>
                        <a:t>CANN TBE</a:t>
                      </a:r>
                      <a:r>
                        <a:rPr lang="zh-CN" altLang="en-US" sz="1200" b="0" i="0" u="none" strike="noStrike" dirty="0">
                          <a:effectLst/>
                          <a:latin typeface="+mj-ea"/>
                          <a:ea typeface="+mj-ea"/>
                          <a:cs typeface="+mn-ea"/>
                          <a:sym typeface="+mn-lt"/>
                        </a:rPr>
                        <a:t>算子开发（</a:t>
                      </a:r>
                      <a:r>
                        <a:rPr lang="en-US" sz="1200" b="0" i="0" u="none" strike="noStrike" dirty="0">
                          <a:effectLst/>
                          <a:latin typeface="+mj-ea"/>
                          <a:ea typeface="+mj-ea"/>
                          <a:cs typeface="+mn-ea"/>
                          <a:sym typeface="+mn-lt"/>
                        </a:rPr>
                        <a:t>TIK</a:t>
                      </a:r>
                      <a:r>
                        <a:rPr lang="zh-CN" altLang="en-US" sz="1200" b="0" i="0" u="none" strike="noStrike" dirty="0">
                          <a:effectLst/>
                          <a:latin typeface="+mj-ea"/>
                          <a:ea typeface="+mj-ea"/>
                          <a:cs typeface="+mn-ea"/>
                          <a:sym typeface="+mn-lt"/>
                        </a:rPr>
                        <a:t>方式）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mj-ea"/>
                          <a:ea typeface="+mj-ea"/>
                          <a:cs typeface="+mn-ea"/>
                          <a:sym typeface="+mn-lt"/>
                        </a:rPr>
                        <a:t>昇腾</a:t>
                      </a:r>
                      <a:r>
                        <a:rPr lang="en-US" altLang="zh-CN" sz="1200" b="0" i="0" u="none" strike="noStrike" dirty="0">
                          <a:solidFill>
                            <a:srgbClr val="000000"/>
                          </a:solidFill>
                          <a:effectLst/>
                          <a:latin typeface="+mj-ea"/>
                          <a:ea typeface="+mj-ea"/>
                          <a:cs typeface="+mn-ea"/>
                          <a:sym typeface="+mn-lt"/>
                        </a:rPr>
                        <a:t>CANN</a:t>
                      </a:r>
                      <a:r>
                        <a:rPr lang="zh-CN" altLang="en-US" sz="1200" b="0" i="0" u="none" strike="noStrike" dirty="0">
                          <a:solidFill>
                            <a:srgbClr val="000000"/>
                          </a:solidFill>
                          <a:effectLst/>
                          <a:latin typeface="+mj-ea"/>
                          <a:ea typeface="+mj-ea"/>
                          <a:cs typeface="+mn-ea"/>
                          <a:sym typeface="+mn-lt"/>
                        </a:rPr>
                        <a:t>、</a:t>
                      </a:r>
                      <a:r>
                        <a:rPr lang="en-US" altLang="zh-CN" sz="1200" b="0" i="0" u="none" strike="noStrike" dirty="0">
                          <a:solidFill>
                            <a:srgbClr val="000000"/>
                          </a:solidFill>
                          <a:effectLst/>
                          <a:latin typeface="+mj-ea"/>
                          <a:ea typeface="+mj-ea"/>
                          <a:cs typeface="+mn-ea"/>
                          <a:sym typeface="+mn-lt"/>
                        </a:rPr>
                        <a:t>TBE</a:t>
                      </a:r>
                      <a:r>
                        <a:rPr lang="zh-CN" altLang="en-US" sz="1200" b="0" i="0" u="none" strike="noStrike" dirty="0">
                          <a:solidFill>
                            <a:srgbClr val="000000"/>
                          </a:solidFill>
                          <a:effectLst/>
                          <a:latin typeface="+mj-ea"/>
                          <a:ea typeface="+mj-ea"/>
                          <a:cs typeface="+mn-ea"/>
                          <a:sym typeface="+mn-lt"/>
                        </a:rPr>
                        <a:t>算子开发、</a:t>
                      </a:r>
                      <a:r>
                        <a:rPr lang="en-US" altLang="zh-CN" sz="1200" b="0" i="0" u="none" strike="noStrike" dirty="0" err="1">
                          <a:solidFill>
                            <a:srgbClr val="000000"/>
                          </a:solidFill>
                          <a:effectLst/>
                          <a:latin typeface="+mj-ea"/>
                          <a:ea typeface="+mj-ea"/>
                          <a:cs typeface="+mn-ea"/>
                          <a:sym typeface="+mn-lt"/>
                        </a:rPr>
                        <a:t>MindStudio</a:t>
                      </a:r>
                      <a:r>
                        <a:rPr lang="zh-CN" altLang="en-US" sz="1200" b="0" i="0" u="none" strike="noStrike" dirty="0">
                          <a:solidFill>
                            <a:srgbClr val="000000"/>
                          </a:solidFill>
                          <a:effectLst/>
                          <a:latin typeface="+mj-ea"/>
                          <a:ea typeface="+mj-ea"/>
                          <a:cs typeface="+mn-ea"/>
                          <a:sym typeface="+mn-lt"/>
                        </a:rPr>
                        <a:t>开发工具、算子优化、</a:t>
                      </a:r>
                      <a:r>
                        <a:rPr lang="en-US" altLang="zh-CN" sz="1200" b="0" i="0" u="none" strike="noStrike" dirty="0">
                          <a:solidFill>
                            <a:srgbClr val="000000"/>
                          </a:solidFill>
                          <a:effectLst/>
                          <a:latin typeface="+mj-ea"/>
                          <a:ea typeface="+mj-ea"/>
                          <a:cs typeface="+mn-ea"/>
                          <a:sym typeface="+mn-lt"/>
                        </a:rPr>
                        <a:t>TIK</a:t>
                      </a:r>
                      <a:r>
                        <a:rPr lang="zh-CN" altLang="en-US" sz="1200" b="0" i="0" u="none" strike="noStrike" dirty="0">
                          <a:solidFill>
                            <a:srgbClr val="000000"/>
                          </a:solidFill>
                          <a:effectLst/>
                          <a:latin typeface="+mj-ea"/>
                          <a:ea typeface="+mj-ea"/>
                          <a:cs typeface="+mn-ea"/>
                          <a:sym typeface="+mn-lt"/>
                        </a:rPr>
                        <a:t>开发</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48446932"/>
                  </a:ext>
                </a:extLst>
              </a:tr>
              <a:tr h="511718">
                <a:tc>
                  <a:txBody>
                    <a:bodyPr/>
                    <a:lstStyle/>
                    <a:p>
                      <a:pPr algn="l" rtl="0" fontAlgn="ctr"/>
                      <a:r>
                        <a:rPr lang="zh-CN" altLang="en-US" sz="1200" b="0" i="0" u="none" strike="noStrike" dirty="0">
                          <a:effectLst/>
                          <a:latin typeface="+mj-ea"/>
                          <a:ea typeface="+mj-ea"/>
                          <a:cs typeface="+mn-ea"/>
                          <a:sym typeface="+mn-lt"/>
                        </a:rPr>
                        <a:t>基于</a:t>
                      </a:r>
                      <a:r>
                        <a:rPr lang="en-US" sz="1200" b="0" i="0" u="none" strike="noStrike" dirty="0" err="1">
                          <a:effectLst/>
                          <a:latin typeface="+mj-ea"/>
                          <a:ea typeface="+mj-ea"/>
                          <a:cs typeface="+mn-ea"/>
                          <a:sym typeface="+mn-lt"/>
                        </a:rPr>
                        <a:t>MindStudio</a:t>
                      </a:r>
                      <a:r>
                        <a:rPr lang="zh-CN" altLang="en-US" sz="1200" b="0" i="0" u="none" strike="noStrike" dirty="0">
                          <a:effectLst/>
                          <a:latin typeface="+mj-ea"/>
                          <a:ea typeface="+mj-ea"/>
                          <a:cs typeface="+mn-ea"/>
                          <a:sym typeface="+mn-lt"/>
                        </a:rPr>
                        <a:t>的</a:t>
                      </a:r>
                      <a:r>
                        <a:rPr lang="en-US" sz="1200" b="0" i="0" u="none" strike="noStrike" dirty="0">
                          <a:effectLst/>
                          <a:latin typeface="+mj-ea"/>
                          <a:ea typeface="+mj-ea"/>
                          <a:cs typeface="+mn-ea"/>
                          <a:sym typeface="+mn-lt"/>
                        </a:rPr>
                        <a:t>CANN TBE</a:t>
                      </a:r>
                      <a:r>
                        <a:rPr lang="zh-CN" altLang="en-US" sz="1200" b="0" i="0" u="none" strike="noStrike" dirty="0">
                          <a:effectLst/>
                          <a:latin typeface="+mj-ea"/>
                          <a:ea typeface="+mj-ea"/>
                          <a:cs typeface="+mn-ea"/>
                          <a:sym typeface="+mn-lt"/>
                        </a:rPr>
                        <a:t>算子开发（</a:t>
                      </a:r>
                      <a:r>
                        <a:rPr lang="en-US" sz="1200" b="0" i="0" u="none" strike="noStrike" dirty="0">
                          <a:effectLst/>
                          <a:latin typeface="+mj-ea"/>
                          <a:ea typeface="+mj-ea"/>
                          <a:cs typeface="+mn-ea"/>
                          <a:sym typeface="+mn-lt"/>
                        </a:rPr>
                        <a:t>AI CPU</a:t>
                      </a:r>
                      <a:r>
                        <a:rPr lang="zh-CN" altLang="en-US" sz="1200" b="0" i="0" u="none" strike="noStrike" dirty="0">
                          <a:effectLst/>
                          <a:latin typeface="+mj-ea"/>
                          <a:ea typeface="+mj-ea"/>
                          <a:cs typeface="+mn-ea"/>
                          <a:sym typeface="+mn-lt"/>
                        </a:rPr>
                        <a:t>方式）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mj-ea"/>
                          <a:ea typeface="+mj-ea"/>
                          <a:cs typeface="+mn-ea"/>
                          <a:sym typeface="+mn-lt"/>
                        </a:rPr>
                        <a:t>昇腾</a:t>
                      </a:r>
                      <a:r>
                        <a:rPr lang="en-US" altLang="zh-CN" sz="1200" b="0" i="0" u="none" strike="noStrike" dirty="0">
                          <a:solidFill>
                            <a:srgbClr val="000000"/>
                          </a:solidFill>
                          <a:effectLst/>
                          <a:latin typeface="+mj-ea"/>
                          <a:ea typeface="+mj-ea"/>
                          <a:cs typeface="+mn-ea"/>
                          <a:sym typeface="+mn-lt"/>
                        </a:rPr>
                        <a:t>CANN</a:t>
                      </a:r>
                      <a:r>
                        <a:rPr lang="zh-CN" altLang="en-US" sz="1200" b="0" i="0" u="none" strike="noStrike" dirty="0">
                          <a:solidFill>
                            <a:srgbClr val="000000"/>
                          </a:solidFill>
                          <a:effectLst/>
                          <a:latin typeface="+mj-ea"/>
                          <a:ea typeface="+mj-ea"/>
                          <a:cs typeface="+mn-ea"/>
                          <a:sym typeface="+mn-lt"/>
                        </a:rPr>
                        <a:t>、</a:t>
                      </a:r>
                      <a:r>
                        <a:rPr lang="en-US" altLang="zh-CN" sz="1200" b="0" i="0" u="none" strike="noStrike" dirty="0">
                          <a:solidFill>
                            <a:srgbClr val="000000"/>
                          </a:solidFill>
                          <a:effectLst/>
                          <a:latin typeface="+mj-ea"/>
                          <a:ea typeface="+mj-ea"/>
                          <a:cs typeface="+mn-ea"/>
                          <a:sym typeface="+mn-lt"/>
                        </a:rPr>
                        <a:t>TBE</a:t>
                      </a:r>
                      <a:r>
                        <a:rPr lang="zh-CN" altLang="en-US" sz="1200" b="0" i="0" u="none" strike="noStrike" dirty="0">
                          <a:solidFill>
                            <a:srgbClr val="000000"/>
                          </a:solidFill>
                          <a:effectLst/>
                          <a:latin typeface="+mj-ea"/>
                          <a:ea typeface="+mj-ea"/>
                          <a:cs typeface="+mn-ea"/>
                          <a:sym typeface="+mn-lt"/>
                        </a:rPr>
                        <a:t>算子开发、</a:t>
                      </a:r>
                      <a:r>
                        <a:rPr lang="en-US" altLang="zh-CN" sz="1200" b="0" i="0" u="none" strike="noStrike" dirty="0" err="1">
                          <a:solidFill>
                            <a:srgbClr val="000000"/>
                          </a:solidFill>
                          <a:effectLst/>
                          <a:latin typeface="+mj-ea"/>
                          <a:ea typeface="+mj-ea"/>
                          <a:cs typeface="+mn-ea"/>
                          <a:sym typeface="+mn-lt"/>
                        </a:rPr>
                        <a:t>MindStudio</a:t>
                      </a:r>
                      <a:r>
                        <a:rPr lang="zh-CN" altLang="en-US" sz="1200" b="0" i="0" u="none" strike="noStrike" dirty="0">
                          <a:solidFill>
                            <a:srgbClr val="000000"/>
                          </a:solidFill>
                          <a:effectLst/>
                          <a:latin typeface="+mj-ea"/>
                          <a:ea typeface="+mj-ea"/>
                          <a:cs typeface="+mn-ea"/>
                          <a:sym typeface="+mn-lt"/>
                        </a:rPr>
                        <a:t>开发工具、算子优化、</a:t>
                      </a:r>
                      <a:r>
                        <a:rPr lang="en-US" altLang="zh-CN" sz="1200" b="0" i="0" u="none" strike="noStrike" dirty="0">
                          <a:solidFill>
                            <a:srgbClr val="000000"/>
                          </a:solidFill>
                          <a:effectLst/>
                          <a:latin typeface="+mj-ea"/>
                          <a:ea typeface="+mj-ea"/>
                          <a:cs typeface="+mn-ea"/>
                          <a:sym typeface="+mn-lt"/>
                        </a:rPr>
                        <a:t>AI CPU</a:t>
                      </a:r>
                      <a:r>
                        <a:rPr lang="zh-CN" altLang="en-US" sz="1200" b="0" i="0" u="none" strike="noStrike" dirty="0">
                          <a:solidFill>
                            <a:srgbClr val="000000"/>
                          </a:solidFill>
                          <a:effectLst/>
                          <a:latin typeface="+mj-ea"/>
                          <a:ea typeface="+mj-ea"/>
                          <a:cs typeface="+mn-ea"/>
                          <a:sym typeface="+mn-lt"/>
                        </a:rPr>
                        <a:t>算子开发</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kern="1200" baseline="0" dirty="0">
                        <a:solidFill>
                          <a:schemeClr val="dk1"/>
                        </a:solidFill>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87246858"/>
                  </a:ext>
                </a:extLst>
              </a:tr>
              <a:tr h="508519">
                <a:tc>
                  <a:txBody>
                    <a:bodyPr/>
                    <a:lstStyle/>
                    <a:p>
                      <a:pPr algn="l" rtl="0" fontAlgn="ctr"/>
                      <a:r>
                        <a:rPr lang="en-US" sz="1200" b="0" i="0" u="none" strike="noStrike" dirty="0">
                          <a:solidFill>
                            <a:srgbClr val="000000"/>
                          </a:solidFill>
                          <a:effectLst/>
                          <a:latin typeface="+mj-ea"/>
                          <a:ea typeface="+mj-ea"/>
                          <a:cs typeface="+mn-ea"/>
                          <a:sym typeface="+mn-lt"/>
                        </a:rPr>
                        <a:t>CANN TBE</a:t>
                      </a:r>
                      <a:r>
                        <a:rPr lang="zh-CN" altLang="en-US" sz="1200" b="0" i="0" u="none" strike="noStrike" dirty="0">
                          <a:solidFill>
                            <a:srgbClr val="000000"/>
                          </a:solidFill>
                          <a:effectLst/>
                          <a:latin typeface="+mj-ea"/>
                          <a:ea typeface="+mj-ea"/>
                          <a:cs typeface="+mn-ea"/>
                          <a:sym typeface="+mn-lt"/>
                        </a:rPr>
                        <a:t>算子开发（</a:t>
                      </a:r>
                      <a:r>
                        <a:rPr lang="en-US" sz="1200" b="0" i="0" u="none" strike="noStrike" dirty="0">
                          <a:solidFill>
                            <a:srgbClr val="000000"/>
                          </a:solidFill>
                          <a:effectLst/>
                          <a:latin typeface="+mj-ea"/>
                          <a:ea typeface="+mj-ea"/>
                          <a:cs typeface="+mn-ea"/>
                          <a:sym typeface="+mn-lt"/>
                        </a:rPr>
                        <a:t>DSL</a:t>
                      </a:r>
                      <a:r>
                        <a:rPr lang="zh-CN" altLang="en-US" sz="1200" b="0" i="0" u="none" strike="noStrike" dirty="0">
                          <a:solidFill>
                            <a:srgbClr val="000000"/>
                          </a:solidFill>
                          <a:effectLst/>
                          <a:latin typeface="+mj-ea"/>
                          <a:ea typeface="+mj-ea"/>
                          <a:cs typeface="+mn-ea"/>
                          <a:sym typeface="+mn-lt"/>
                        </a:rPr>
                        <a:t>方式）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mj-ea"/>
                          <a:ea typeface="+mj-ea"/>
                          <a:cs typeface="+mn-ea"/>
                          <a:sym typeface="+mn-lt"/>
                        </a:rPr>
                        <a:t>昇腾</a:t>
                      </a:r>
                      <a:r>
                        <a:rPr lang="en-US" altLang="zh-CN" sz="1200" b="0" i="0" u="none" strike="noStrike" dirty="0">
                          <a:solidFill>
                            <a:srgbClr val="000000"/>
                          </a:solidFill>
                          <a:effectLst/>
                          <a:latin typeface="+mj-ea"/>
                          <a:ea typeface="+mj-ea"/>
                          <a:cs typeface="+mn-ea"/>
                          <a:sym typeface="+mn-lt"/>
                        </a:rPr>
                        <a:t>CANN</a:t>
                      </a:r>
                      <a:r>
                        <a:rPr lang="zh-CN" altLang="en-US" sz="1200" b="0" i="0" u="none" strike="noStrike" dirty="0">
                          <a:solidFill>
                            <a:srgbClr val="000000"/>
                          </a:solidFill>
                          <a:effectLst/>
                          <a:latin typeface="+mj-ea"/>
                          <a:ea typeface="+mj-ea"/>
                          <a:cs typeface="+mn-ea"/>
                          <a:sym typeface="+mn-lt"/>
                        </a:rPr>
                        <a:t>、</a:t>
                      </a:r>
                      <a:r>
                        <a:rPr lang="en-US" altLang="zh-CN" sz="1200" b="0" i="0" u="none" strike="noStrike" dirty="0">
                          <a:solidFill>
                            <a:srgbClr val="000000"/>
                          </a:solidFill>
                          <a:effectLst/>
                          <a:latin typeface="+mj-ea"/>
                          <a:ea typeface="+mj-ea"/>
                          <a:cs typeface="+mn-ea"/>
                          <a:sym typeface="+mn-lt"/>
                        </a:rPr>
                        <a:t>TBE</a:t>
                      </a:r>
                      <a:r>
                        <a:rPr lang="zh-CN" altLang="en-US" sz="1200" b="0" i="0" u="none" strike="noStrike" dirty="0">
                          <a:solidFill>
                            <a:srgbClr val="000000"/>
                          </a:solidFill>
                          <a:effectLst/>
                          <a:latin typeface="+mj-ea"/>
                          <a:ea typeface="+mj-ea"/>
                          <a:cs typeface="+mn-ea"/>
                          <a:sym typeface="+mn-lt"/>
                        </a:rPr>
                        <a:t>算子开发、沙箱实验、</a:t>
                      </a:r>
                      <a:r>
                        <a:rPr lang="zh-CN" altLang="en-US" sz="1200" b="0" i="0" u="none" strike="noStrike" kern="1200" dirty="0">
                          <a:solidFill>
                            <a:srgbClr val="000000"/>
                          </a:solidFill>
                          <a:effectLst/>
                          <a:latin typeface="+mj-ea"/>
                          <a:ea typeface="+mn-ea"/>
                          <a:cs typeface="+mn-ea"/>
                          <a:sym typeface="+mn-lt"/>
                        </a:rPr>
                        <a:t>领域特定语言开发</a:t>
                      </a:r>
                      <a:endParaRPr lang="zh-CN" altLang="en-US" sz="1200" b="0" i="0" u="none" strike="noStrike" dirty="0">
                        <a:solidFill>
                          <a:srgbClr val="000000"/>
                        </a:solidFill>
                        <a:effectLst/>
                        <a:latin typeface="+mj-ea"/>
                        <a:ea typeface="+mj-ea"/>
                        <a:cs typeface="+mn-ea"/>
                        <a:sym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87916834"/>
                  </a:ext>
                </a:extLst>
              </a:tr>
              <a:tr h="556261">
                <a:tc>
                  <a:txBody>
                    <a:bodyPr/>
                    <a:lstStyle/>
                    <a:p>
                      <a:pPr algn="l" rtl="0" fontAlgn="ctr"/>
                      <a:r>
                        <a:rPr lang="en-US" sz="1200" b="0" i="0" u="none" strike="noStrike" dirty="0">
                          <a:solidFill>
                            <a:srgbClr val="000000"/>
                          </a:solidFill>
                          <a:effectLst/>
                          <a:latin typeface="+mj-ea"/>
                          <a:ea typeface="+mj-ea"/>
                          <a:cs typeface="+mn-ea"/>
                          <a:sym typeface="+mn-lt"/>
                        </a:rPr>
                        <a:t>CANN TBE</a:t>
                      </a:r>
                      <a:r>
                        <a:rPr lang="zh-CN" altLang="en-US" sz="1200" b="0" i="0" u="none" strike="noStrike" dirty="0">
                          <a:solidFill>
                            <a:srgbClr val="000000"/>
                          </a:solidFill>
                          <a:effectLst/>
                          <a:latin typeface="+mj-ea"/>
                          <a:ea typeface="+mj-ea"/>
                          <a:cs typeface="+mn-ea"/>
                          <a:sym typeface="+mn-lt"/>
                        </a:rPr>
                        <a:t>算子开发（</a:t>
                      </a:r>
                      <a:r>
                        <a:rPr lang="en-US" sz="1200" b="0" i="0" u="none" strike="noStrike" dirty="0">
                          <a:solidFill>
                            <a:srgbClr val="000000"/>
                          </a:solidFill>
                          <a:effectLst/>
                          <a:latin typeface="+mj-ea"/>
                          <a:ea typeface="+mj-ea"/>
                          <a:cs typeface="+mn-ea"/>
                          <a:sym typeface="+mn-lt"/>
                        </a:rPr>
                        <a:t>TIK</a:t>
                      </a:r>
                      <a:r>
                        <a:rPr lang="zh-CN" altLang="en-US" sz="1200" b="0" i="0" u="none" strike="noStrike" dirty="0">
                          <a:solidFill>
                            <a:srgbClr val="000000"/>
                          </a:solidFill>
                          <a:effectLst/>
                          <a:latin typeface="+mj-ea"/>
                          <a:ea typeface="+mj-ea"/>
                          <a:cs typeface="+mn-ea"/>
                          <a:sym typeface="+mn-lt"/>
                        </a:rPr>
                        <a:t>方式）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mj-ea"/>
                          <a:ea typeface="+mj-ea"/>
                          <a:cs typeface="+mn-ea"/>
                          <a:sym typeface="+mn-lt"/>
                        </a:rPr>
                        <a:t>昇腾</a:t>
                      </a:r>
                      <a:r>
                        <a:rPr lang="en-US" altLang="zh-CN" sz="1200" b="0" i="0" u="none" strike="noStrike" dirty="0">
                          <a:solidFill>
                            <a:srgbClr val="000000"/>
                          </a:solidFill>
                          <a:effectLst/>
                          <a:latin typeface="+mj-ea"/>
                          <a:ea typeface="+mj-ea"/>
                          <a:cs typeface="+mn-ea"/>
                          <a:sym typeface="+mn-lt"/>
                        </a:rPr>
                        <a:t>CANN</a:t>
                      </a:r>
                      <a:r>
                        <a:rPr lang="zh-CN" altLang="en-US" sz="1200" b="0" i="0" u="none" strike="noStrike" dirty="0">
                          <a:solidFill>
                            <a:srgbClr val="000000"/>
                          </a:solidFill>
                          <a:effectLst/>
                          <a:latin typeface="+mj-ea"/>
                          <a:ea typeface="+mj-ea"/>
                          <a:cs typeface="+mn-ea"/>
                          <a:sym typeface="+mn-lt"/>
                        </a:rPr>
                        <a:t>、</a:t>
                      </a:r>
                      <a:r>
                        <a:rPr lang="en-US" altLang="zh-CN" sz="1200" b="0" i="0" u="none" strike="noStrike" dirty="0">
                          <a:solidFill>
                            <a:srgbClr val="000000"/>
                          </a:solidFill>
                          <a:effectLst/>
                          <a:latin typeface="+mj-ea"/>
                          <a:ea typeface="+mj-ea"/>
                          <a:cs typeface="+mn-ea"/>
                          <a:sym typeface="+mn-lt"/>
                        </a:rPr>
                        <a:t>TBE</a:t>
                      </a:r>
                      <a:r>
                        <a:rPr lang="zh-CN" altLang="en-US" sz="1200" b="0" i="0" u="none" strike="noStrike" dirty="0">
                          <a:solidFill>
                            <a:srgbClr val="000000"/>
                          </a:solidFill>
                          <a:effectLst/>
                          <a:latin typeface="+mj-ea"/>
                          <a:ea typeface="+mj-ea"/>
                          <a:cs typeface="+mn-ea"/>
                          <a:sym typeface="+mn-lt"/>
                        </a:rPr>
                        <a:t>算子开发、沙箱实验、</a:t>
                      </a:r>
                      <a:r>
                        <a:rPr lang="en-US" altLang="zh-CN" sz="1200" b="0" i="0" u="none" strike="noStrike" dirty="0">
                          <a:solidFill>
                            <a:srgbClr val="000000"/>
                          </a:solidFill>
                          <a:effectLst/>
                          <a:latin typeface="+mj-ea"/>
                          <a:ea typeface="+mj-ea"/>
                          <a:cs typeface="+mn-ea"/>
                          <a:sym typeface="+mn-lt"/>
                        </a:rPr>
                        <a:t>TIK</a:t>
                      </a:r>
                      <a:r>
                        <a:rPr lang="zh-CN" altLang="en-US" sz="1200" b="0" i="0" u="none" strike="noStrike" dirty="0">
                          <a:solidFill>
                            <a:srgbClr val="000000"/>
                          </a:solidFill>
                          <a:effectLst/>
                          <a:latin typeface="+mj-ea"/>
                          <a:ea typeface="+mj-ea"/>
                          <a:cs typeface="+mn-ea"/>
                          <a:sym typeface="+mn-lt"/>
                        </a:rPr>
                        <a:t>开发</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7748708"/>
                  </a:ext>
                </a:extLst>
              </a:tr>
              <a:tr h="508519">
                <a:tc>
                  <a:txBody>
                    <a:bodyPr/>
                    <a:lstStyle/>
                    <a:p>
                      <a:pPr algn="l" fontAlgn="b"/>
                      <a:r>
                        <a:rPr lang="en-US" altLang="zh-CN" sz="1200" kern="1200" baseline="0" dirty="0">
                          <a:solidFill>
                            <a:schemeClr val="tx1"/>
                          </a:solidFill>
                          <a:latin typeface="+mj-ea"/>
                          <a:ea typeface="+mj-ea"/>
                          <a:cs typeface="+mn-ea"/>
                          <a:sym typeface="+mn-lt"/>
                        </a:rPr>
                        <a:t>CANN </a:t>
                      </a:r>
                      <a:r>
                        <a:rPr lang="en-US" altLang="zh-CN" sz="1200" kern="1200" baseline="0" dirty="0" err="1">
                          <a:solidFill>
                            <a:schemeClr val="tx1"/>
                          </a:solidFill>
                          <a:latin typeface="+mj-ea"/>
                          <a:ea typeface="+mj-ea"/>
                          <a:cs typeface="+mn-ea"/>
                          <a:sym typeface="+mn-lt"/>
                        </a:rPr>
                        <a:t>AscendCL</a:t>
                      </a:r>
                      <a:r>
                        <a:rPr lang="zh-CN" altLang="en-US" sz="1200" kern="1200" baseline="0" dirty="0">
                          <a:solidFill>
                            <a:schemeClr val="tx1"/>
                          </a:solidFill>
                          <a:latin typeface="+mj-ea"/>
                          <a:ea typeface="+mj-ea"/>
                          <a:cs typeface="+mn-ea"/>
                          <a:sym typeface="+mn-lt"/>
                        </a:rPr>
                        <a:t>应用开发快速入门</a:t>
                      </a:r>
                      <a:r>
                        <a:rPr lang="zh-CN" altLang="en-US" sz="1200" b="0" i="0" u="none" strike="noStrike" kern="1200" dirty="0">
                          <a:solidFill>
                            <a:srgbClr val="000000"/>
                          </a:solidFill>
                          <a:effectLst/>
                          <a:latin typeface="+mj-ea"/>
                          <a:ea typeface="+mj-ea"/>
                          <a:cs typeface="+mn-ea"/>
                          <a:sym typeface="+mn-lt"/>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j-ea"/>
                          <a:ea typeface="+mj-ea"/>
                          <a:cs typeface="+mn-ea"/>
                          <a:sym typeface="+mn-lt"/>
                        </a:rPr>
                        <a:t>Atlas 200DK</a:t>
                      </a:r>
                      <a:r>
                        <a:rPr lang="zh-CN" altLang="en-US" sz="1200" kern="1200" dirty="0">
                          <a:solidFill>
                            <a:schemeClr val="tx1"/>
                          </a:solidFill>
                          <a:latin typeface="+mj-ea"/>
                          <a:ea typeface="+mj-ea"/>
                          <a:cs typeface="+mn-ea"/>
                          <a:sym typeface="+mn-lt"/>
                        </a:rPr>
                        <a:t>、项目部署、</a:t>
                      </a:r>
                      <a:r>
                        <a:rPr lang="en-US" altLang="zh-CN" sz="1200" kern="1200" dirty="0" err="1">
                          <a:solidFill>
                            <a:schemeClr val="tx1"/>
                          </a:solidFill>
                          <a:latin typeface="+mj-ea"/>
                          <a:ea typeface="+mj-ea"/>
                          <a:cs typeface="+mn-ea"/>
                          <a:sym typeface="+mn-lt"/>
                        </a:rPr>
                        <a:t>GooLeNet</a:t>
                      </a:r>
                      <a:r>
                        <a:rPr lang="zh-CN" altLang="en-US" sz="1200" kern="1200" dirty="0">
                          <a:solidFill>
                            <a:schemeClr val="tx1"/>
                          </a:solidFill>
                          <a:latin typeface="+mj-ea"/>
                          <a:ea typeface="+mj-ea"/>
                          <a:cs typeface="+mn-ea"/>
                          <a:sym typeface="+mn-lt"/>
                        </a:rPr>
                        <a:t>模型、图像分类</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kern="1200" baseline="0" dirty="0">
                          <a:solidFill>
                            <a:schemeClr val="dk1"/>
                          </a:solidFill>
                          <a:latin typeface="+mj-ea"/>
                          <a:ea typeface="+mj-ea"/>
                          <a:cs typeface="+mn-cs"/>
                        </a:rPr>
                        <a:t>讲述芯片应用时，可以引入昇腾</a:t>
                      </a:r>
                      <a:r>
                        <a:rPr lang="en-US" altLang="zh-CN" sz="1200" kern="1200" baseline="0" dirty="0">
                          <a:solidFill>
                            <a:schemeClr val="dk1"/>
                          </a:solidFill>
                          <a:latin typeface="+mj-ea"/>
                          <a:ea typeface="+mj-ea"/>
                          <a:cs typeface="+mn-cs"/>
                        </a:rPr>
                        <a:t>CANN</a:t>
                      </a:r>
                      <a:r>
                        <a:rPr lang="zh-CN" altLang="en-US" sz="1200" kern="1200" baseline="0" dirty="0">
                          <a:solidFill>
                            <a:schemeClr val="dk1"/>
                          </a:solidFill>
                          <a:latin typeface="+mj-ea"/>
                          <a:ea typeface="+mj-ea"/>
                          <a:cs typeface="+mn-cs"/>
                        </a:rPr>
                        <a:t>和</a:t>
                      </a:r>
                      <a:r>
                        <a:rPr lang="en-US" altLang="zh-CN" sz="1200" kern="1200" baseline="0" dirty="0">
                          <a:solidFill>
                            <a:schemeClr val="dk1"/>
                          </a:solidFill>
                          <a:latin typeface="+mj-ea"/>
                          <a:ea typeface="+mj-ea"/>
                          <a:cs typeface="+mn-cs"/>
                        </a:rPr>
                        <a:t>Atlas</a:t>
                      </a:r>
                      <a:r>
                        <a:rPr lang="zh-CN" altLang="en-US" sz="1200" kern="1200" baseline="0" dirty="0">
                          <a:solidFill>
                            <a:schemeClr val="dk1"/>
                          </a:solidFill>
                          <a:latin typeface="+mj-ea"/>
                          <a:ea typeface="+mj-ea"/>
                          <a:cs typeface="+mn-cs"/>
                        </a:rPr>
                        <a:t> </a:t>
                      </a:r>
                      <a:r>
                        <a:rPr lang="en-US" altLang="zh-CN" sz="1200" kern="1200" baseline="0" dirty="0">
                          <a:solidFill>
                            <a:schemeClr val="dk1"/>
                          </a:solidFill>
                          <a:latin typeface="+mj-ea"/>
                          <a:ea typeface="+mj-ea"/>
                          <a:cs typeface="+mn-cs"/>
                        </a:rPr>
                        <a:t>200DK</a:t>
                      </a:r>
                      <a:r>
                        <a:rPr lang="zh-CN" altLang="en-US" sz="1200" kern="1200" baseline="0" dirty="0">
                          <a:solidFill>
                            <a:schemeClr val="dk1"/>
                          </a:solidFill>
                          <a:latin typeface="+mj-ea"/>
                          <a:ea typeface="+mj-ea"/>
                          <a:cs typeface="+mn-cs"/>
                        </a:rPr>
                        <a:t>的实验，通过模型训练和项目部署使学生了解芯片的应用场景和优化目标。</a:t>
                      </a:r>
                      <a:endParaRPr lang="en-US" altLang="zh-CN"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1</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6129106"/>
                  </a:ext>
                </a:extLst>
              </a:tr>
              <a:tr h="508519">
                <a:tc>
                  <a:txBody>
                    <a:bodyPr/>
                    <a:lstStyle/>
                    <a:p>
                      <a:pPr algn="l" fontAlgn="b"/>
                      <a:r>
                        <a:rPr lang="zh-CN" altLang="en-US" sz="1200" kern="1200" baseline="0" dirty="0">
                          <a:solidFill>
                            <a:schemeClr val="tx1"/>
                          </a:solidFill>
                          <a:latin typeface="+mj-ea"/>
                          <a:ea typeface="+mj-ea"/>
                          <a:cs typeface="+mn-ea"/>
                          <a:sym typeface="+mn-lt"/>
                        </a:rPr>
                        <a:t>基于</a:t>
                      </a:r>
                      <a:r>
                        <a:rPr lang="en-US" altLang="zh-CN" sz="1200" kern="1200" baseline="0" dirty="0">
                          <a:solidFill>
                            <a:schemeClr val="tx1"/>
                          </a:solidFill>
                          <a:latin typeface="+mj-ea"/>
                          <a:ea typeface="+mj-ea"/>
                          <a:cs typeface="+mn-ea"/>
                          <a:sym typeface="+mn-lt"/>
                        </a:rPr>
                        <a:t>MobileNetv2</a:t>
                      </a:r>
                      <a:r>
                        <a:rPr lang="zh-CN" altLang="en-US" sz="1200" kern="1200" baseline="0" dirty="0">
                          <a:solidFill>
                            <a:schemeClr val="tx1"/>
                          </a:solidFill>
                          <a:latin typeface="+mj-ea"/>
                          <a:ea typeface="+mj-ea"/>
                          <a:cs typeface="+mn-ea"/>
                          <a:sym typeface="+mn-lt"/>
                        </a:rPr>
                        <a:t>的垃圾分类</a:t>
                      </a:r>
                      <a:r>
                        <a:rPr lang="zh-CN" altLang="en-US" sz="1200" b="0" i="0" u="none" strike="noStrike" kern="1200" dirty="0">
                          <a:solidFill>
                            <a:srgbClr val="000000"/>
                          </a:solidFill>
                          <a:effectLst/>
                          <a:latin typeface="+mj-ea"/>
                          <a:ea typeface="+mj-ea"/>
                          <a:cs typeface="+mn-ea"/>
                          <a:sym typeface="+mn-lt"/>
                        </a:rPr>
                        <a:t>（训练</a:t>
                      </a:r>
                      <a:r>
                        <a:rPr lang="en-US" altLang="zh-CN" sz="1200" b="0" i="0" u="none" strike="noStrike" kern="1200" dirty="0">
                          <a:solidFill>
                            <a:srgbClr val="000000"/>
                          </a:solidFill>
                          <a:effectLst/>
                          <a:latin typeface="+mj-ea"/>
                          <a:ea typeface="+mj-ea"/>
                          <a:cs typeface="+mn-ea"/>
                          <a:sym typeface="+mn-lt"/>
                        </a:rPr>
                        <a:t>+</a:t>
                      </a:r>
                      <a:r>
                        <a:rPr lang="zh-CN" altLang="en-US" sz="1200" b="0" i="0" u="none" strike="noStrike" kern="1200" dirty="0">
                          <a:solidFill>
                            <a:srgbClr val="000000"/>
                          </a:solidFill>
                          <a:effectLst/>
                          <a:latin typeface="+mj-ea"/>
                          <a:ea typeface="+mj-ea"/>
                          <a:cs typeface="+mn-ea"/>
                          <a:sym typeface="+mn-lt"/>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mj-ea"/>
                          <a:ea typeface="+mj-ea"/>
                          <a:cs typeface="+mn-ea"/>
                          <a:sym typeface="+mn-lt"/>
                        </a:rPr>
                        <a:t>MindSpore</a:t>
                      </a:r>
                      <a:r>
                        <a:rPr lang="zh-CN" altLang="en-US" sz="1200" kern="1200" dirty="0">
                          <a:solidFill>
                            <a:schemeClr val="tx1"/>
                          </a:solidFill>
                          <a:latin typeface="+mj-ea"/>
                          <a:ea typeface="+mj-ea"/>
                          <a:cs typeface="+mn-ea"/>
                          <a:sym typeface="+mn-lt"/>
                        </a:rPr>
                        <a:t>训练、</a:t>
                      </a:r>
                      <a:r>
                        <a:rPr lang="en-US" altLang="zh-CN" sz="1200" kern="1200" dirty="0" err="1">
                          <a:solidFill>
                            <a:schemeClr val="tx1"/>
                          </a:solidFill>
                          <a:latin typeface="+mj-ea"/>
                          <a:ea typeface="+mj-ea"/>
                          <a:cs typeface="+mn-ea"/>
                          <a:sym typeface="+mn-lt"/>
                        </a:rPr>
                        <a:t>MindSpore</a:t>
                      </a:r>
                      <a:r>
                        <a:rPr lang="zh-CN" altLang="en-US" sz="1200" kern="1200" dirty="0">
                          <a:solidFill>
                            <a:schemeClr val="tx1"/>
                          </a:solidFill>
                          <a:latin typeface="+mj-ea"/>
                          <a:ea typeface="+mj-ea"/>
                          <a:cs typeface="+mn-ea"/>
                          <a:sym typeface="+mn-lt"/>
                        </a:rPr>
                        <a:t>部署、</a:t>
                      </a:r>
                      <a:r>
                        <a:rPr lang="zh-CN" altLang="en-US" sz="1200" kern="1200" dirty="0">
                          <a:solidFill>
                            <a:schemeClr val="tx1"/>
                          </a:solidFill>
                          <a:latin typeface="+mj-ea"/>
                          <a:ea typeface="+mn-ea"/>
                          <a:cs typeface="+mn-ea"/>
                          <a:sym typeface="+mn-lt"/>
                        </a:rPr>
                        <a:t>昇腾</a:t>
                      </a:r>
                      <a:r>
                        <a:rPr lang="en-US" altLang="zh-CN" sz="1200" kern="1200" dirty="0">
                          <a:solidFill>
                            <a:schemeClr val="tx1"/>
                          </a:solidFill>
                          <a:latin typeface="+mj-ea"/>
                          <a:ea typeface="+mn-ea"/>
                          <a:cs typeface="+mn-ea"/>
                          <a:sym typeface="+mn-lt"/>
                        </a:rPr>
                        <a:t>CANN</a:t>
                      </a:r>
                      <a:r>
                        <a:rPr lang="zh-CN" altLang="en-US" sz="1200" kern="1200" dirty="0">
                          <a:solidFill>
                            <a:schemeClr val="tx1"/>
                          </a:solidFill>
                          <a:latin typeface="+mj-ea"/>
                          <a:ea typeface="+mn-ea"/>
                          <a:cs typeface="+mn-ea"/>
                          <a:sym typeface="+mn-lt"/>
                        </a:rPr>
                        <a:t>、</a:t>
                      </a:r>
                      <a:r>
                        <a:rPr lang="en-US" altLang="zh-CN" sz="1200" kern="1200" dirty="0">
                          <a:solidFill>
                            <a:schemeClr val="tx1"/>
                          </a:solidFill>
                          <a:latin typeface="+mj-ea"/>
                          <a:ea typeface="+mn-ea"/>
                          <a:cs typeface="+mn-ea"/>
                          <a:sym typeface="+mn-lt"/>
                        </a:rPr>
                        <a:t>Atlas200DK</a:t>
                      </a:r>
                      <a:r>
                        <a:rPr lang="zh-CN" altLang="en-US" sz="1200" kern="1200" dirty="0">
                          <a:solidFill>
                            <a:schemeClr val="tx1"/>
                          </a:solidFill>
                          <a:latin typeface="+mj-ea"/>
                          <a:ea typeface="+mn-ea"/>
                          <a:cs typeface="+mn-ea"/>
                          <a:sym typeface="+mn-lt"/>
                        </a:rPr>
                        <a:t>、</a:t>
                      </a:r>
                      <a:r>
                        <a:rPr lang="en-US" altLang="zh-CN" sz="1200" kern="1200" dirty="0">
                          <a:solidFill>
                            <a:schemeClr val="tx1"/>
                          </a:solidFill>
                          <a:latin typeface="+mj-ea"/>
                          <a:ea typeface="+mj-ea"/>
                          <a:cs typeface="+mn-ea"/>
                          <a:sym typeface="+mn-lt"/>
                        </a:rPr>
                        <a:t>MobileNetv2</a:t>
                      </a:r>
                      <a:r>
                        <a:rPr lang="zh-CN" altLang="en-US" sz="1200" kern="1200" dirty="0">
                          <a:solidFill>
                            <a:schemeClr val="tx1"/>
                          </a:solidFill>
                          <a:latin typeface="+mj-ea"/>
                          <a:ea typeface="+mj-ea"/>
                          <a:cs typeface="+mn-ea"/>
                          <a:sym typeface="+mn-lt"/>
                        </a:rPr>
                        <a:t>模型、垃圾分类、</a:t>
                      </a:r>
                      <a:r>
                        <a:rPr lang="en-US" altLang="zh-CN" sz="1200" kern="1200" dirty="0">
                          <a:solidFill>
                            <a:schemeClr val="tx1"/>
                          </a:solidFill>
                          <a:latin typeface="+mj-ea"/>
                          <a:ea typeface="+mj-ea"/>
                          <a:cs typeface="+mn-ea"/>
                          <a:sym typeface="+mn-lt"/>
                        </a:rPr>
                        <a:t>ATC</a:t>
                      </a:r>
                      <a:r>
                        <a:rPr lang="zh-CN" altLang="en-US" sz="1200" kern="1200" dirty="0">
                          <a:solidFill>
                            <a:schemeClr val="tx1"/>
                          </a:solidFill>
                          <a:latin typeface="+mj-ea"/>
                          <a:ea typeface="+mj-ea"/>
                          <a:cs typeface="+mn-ea"/>
                          <a:sym typeface="+mn-lt"/>
                        </a:rPr>
                        <a:t>转换离线模型</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53998027"/>
                  </a:ext>
                </a:extLst>
              </a:tr>
              <a:tr h="508519">
                <a:tc>
                  <a:txBody>
                    <a:bodyPr/>
                    <a:lstStyle/>
                    <a:p>
                      <a:pPr algn="l" fontAlgn="b"/>
                      <a:r>
                        <a:rPr lang="en-US" altLang="zh-CN" sz="1200" kern="1200" baseline="0" dirty="0">
                          <a:solidFill>
                            <a:schemeClr val="tx1"/>
                          </a:solidFill>
                          <a:latin typeface="+mj-ea"/>
                          <a:ea typeface="+mj-ea"/>
                          <a:cs typeface="+mn-ea"/>
                          <a:sym typeface="+mn-lt"/>
                        </a:rPr>
                        <a:t>CANN</a:t>
                      </a:r>
                      <a:r>
                        <a:rPr lang="zh-CN" altLang="en-US" sz="1200" kern="1200" baseline="0" dirty="0">
                          <a:solidFill>
                            <a:schemeClr val="tx1"/>
                          </a:solidFill>
                          <a:latin typeface="+mj-ea"/>
                          <a:ea typeface="+mj-ea"/>
                          <a:cs typeface="+mn-ea"/>
                          <a:sym typeface="+mn-lt"/>
                        </a:rPr>
                        <a:t>实践之目标检测</a:t>
                      </a:r>
                      <a:r>
                        <a:rPr lang="zh-CN" altLang="en-US" sz="1200" b="0" i="0" u="none" strike="noStrike" kern="1200" dirty="0">
                          <a:solidFill>
                            <a:srgbClr val="000000"/>
                          </a:solidFill>
                          <a:effectLst/>
                          <a:latin typeface="+mj-ea"/>
                          <a:ea typeface="+mj-ea"/>
                          <a:cs typeface="+mn-ea"/>
                          <a:sym typeface="+mn-lt"/>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j-ea"/>
                          <a:ea typeface="+mj-ea"/>
                          <a:cs typeface="+mn-ea"/>
                          <a:sym typeface="+mn-lt"/>
                        </a:rPr>
                        <a:t>昇腾</a:t>
                      </a:r>
                      <a:r>
                        <a:rPr lang="en-US" altLang="zh-CN" sz="1200" kern="1200" dirty="0">
                          <a:solidFill>
                            <a:schemeClr val="tx1"/>
                          </a:solidFill>
                          <a:latin typeface="+mj-ea"/>
                          <a:ea typeface="+mj-ea"/>
                          <a:cs typeface="+mn-ea"/>
                          <a:sym typeface="+mn-lt"/>
                        </a:rPr>
                        <a:t>CANN</a:t>
                      </a:r>
                      <a:r>
                        <a:rPr lang="zh-CN" altLang="en-US" sz="1200" kern="1200" dirty="0">
                          <a:solidFill>
                            <a:schemeClr val="tx1"/>
                          </a:solidFill>
                          <a:latin typeface="+mj-ea"/>
                          <a:ea typeface="+mj-ea"/>
                          <a:cs typeface="+mn-ea"/>
                          <a:sym typeface="+mn-lt"/>
                        </a:rPr>
                        <a:t>、</a:t>
                      </a:r>
                      <a:r>
                        <a:rPr lang="en-US" altLang="zh-CN" sz="1200" kern="1200" dirty="0">
                          <a:solidFill>
                            <a:schemeClr val="tx1"/>
                          </a:solidFill>
                          <a:latin typeface="+mj-ea"/>
                          <a:ea typeface="+mj-ea"/>
                          <a:cs typeface="+mn-ea"/>
                          <a:sym typeface="+mn-lt"/>
                        </a:rPr>
                        <a:t>Atlas 200DK</a:t>
                      </a:r>
                      <a:r>
                        <a:rPr lang="zh-CN" altLang="en-US" sz="1200" kern="1200" dirty="0">
                          <a:solidFill>
                            <a:schemeClr val="tx1"/>
                          </a:solidFill>
                          <a:latin typeface="+mj-ea"/>
                          <a:ea typeface="+mj-ea"/>
                          <a:cs typeface="+mn-ea"/>
                          <a:sym typeface="+mn-lt"/>
                        </a:rPr>
                        <a:t>、项目部署、</a:t>
                      </a:r>
                      <a:r>
                        <a:rPr lang="en-US" altLang="zh-CN" sz="1200" kern="1200" dirty="0">
                          <a:solidFill>
                            <a:schemeClr val="tx1"/>
                          </a:solidFill>
                          <a:latin typeface="+mj-ea"/>
                          <a:ea typeface="+mj-ea"/>
                          <a:cs typeface="+mn-ea"/>
                          <a:sym typeface="+mn-lt"/>
                        </a:rPr>
                        <a:t>YOLOv3</a:t>
                      </a:r>
                      <a:r>
                        <a:rPr lang="zh-CN" altLang="en-US" sz="1200" kern="1200" dirty="0">
                          <a:solidFill>
                            <a:schemeClr val="tx1"/>
                          </a:solidFill>
                          <a:latin typeface="+mj-ea"/>
                          <a:ea typeface="+mj-ea"/>
                          <a:cs typeface="+mn-ea"/>
                          <a:sym typeface="+mn-lt"/>
                        </a:rPr>
                        <a:t>模型、目标检测</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1</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10461762"/>
                  </a:ext>
                </a:extLst>
              </a:tr>
              <a:tr h="508519">
                <a:tc>
                  <a:txBody>
                    <a:bodyPr/>
                    <a:lstStyle/>
                    <a:p>
                      <a:pPr algn="l" fontAlgn="b"/>
                      <a:r>
                        <a:rPr lang="en-US" altLang="zh-CN" sz="1200" kern="1200" baseline="0" dirty="0">
                          <a:solidFill>
                            <a:schemeClr val="tx1"/>
                          </a:solidFill>
                          <a:latin typeface="+mj-ea"/>
                          <a:ea typeface="+mj-ea"/>
                          <a:cs typeface="+mn-ea"/>
                          <a:sym typeface="+mn-lt"/>
                        </a:rPr>
                        <a:t>CANN</a:t>
                      </a:r>
                      <a:r>
                        <a:rPr lang="zh-CN" altLang="en-US" sz="1200" kern="1200" baseline="0" dirty="0">
                          <a:solidFill>
                            <a:schemeClr val="tx1"/>
                          </a:solidFill>
                          <a:latin typeface="+mj-ea"/>
                          <a:ea typeface="+mj-ea"/>
                          <a:cs typeface="+mn-ea"/>
                          <a:sym typeface="+mn-lt"/>
                        </a:rPr>
                        <a:t>实践之图像分割</a:t>
                      </a:r>
                      <a:r>
                        <a:rPr lang="zh-CN" altLang="en-US" sz="1200" b="0" i="0" u="none" strike="noStrike" kern="1200" dirty="0">
                          <a:solidFill>
                            <a:srgbClr val="000000"/>
                          </a:solidFill>
                          <a:effectLst/>
                          <a:latin typeface="+mj-ea"/>
                          <a:ea typeface="+mj-ea"/>
                          <a:cs typeface="+mn-ea"/>
                          <a:sym typeface="+mn-lt"/>
                        </a:rPr>
                        <a:t>（推理）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j-ea"/>
                          <a:ea typeface="+mn-ea"/>
                          <a:cs typeface="+mn-ea"/>
                          <a:sym typeface="+mn-lt"/>
                        </a:rPr>
                        <a:t>昇腾</a:t>
                      </a:r>
                      <a:r>
                        <a:rPr lang="en-US" altLang="zh-CN" sz="1200" kern="1200" dirty="0">
                          <a:solidFill>
                            <a:schemeClr val="tx1"/>
                          </a:solidFill>
                          <a:latin typeface="+mj-ea"/>
                          <a:ea typeface="+mn-ea"/>
                          <a:cs typeface="+mn-ea"/>
                          <a:sym typeface="+mn-lt"/>
                        </a:rPr>
                        <a:t>CANN</a:t>
                      </a:r>
                      <a:r>
                        <a:rPr lang="zh-CN" altLang="en-US" sz="1200" kern="1200" dirty="0">
                          <a:solidFill>
                            <a:schemeClr val="tx1"/>
                          </a:solidFill>
                          <a:latin typeface="+mj-ea"/>
                          <a:ea typeface="+mn-ea"/>
                          <a:cs typeface="+mn-ea"/>
                          <a:sym typeface="+mn-lt"/>
                        </a:rPr>
                        <a:t>、</a:t>
                      </a:r>
                      <a:r>
                        <a:rPr lang="en-US" altLang="zh-CN" sz="1200" kern="1200" dirty="0">
                          <a:solidFill>
                            <a:schemeClr val="tx1"/>
                          </a:solidFill>
                          <a:latin typeface="+mj-ea"/>
                          <a:ea typeface="+mn-ea"/>
                          <a:cs typeface="+mn-ea"/>
                          <a:sym typeface="+mn-lt"/>
                        </a:rPr>
                        <a:t>Atlas 200DK</a:t>
                      </a:r>
                      <a:r>
                        <a:rPr lang="zh-CN" altLang="en-US" sz="1200" kern="1200" dirty="0">
                          <a:solidFill>
                            <a:schemeClr val="tx1"/>
                          </a:solidFill>
                          <a:latin typeface="+mj-ea"/>
                          <a:ea typeface="+mn-ea"/>
                          <a:cs typeface="+mn-ea"/>
                          <a:sym typeface="+mn-lt"/>
                        </a:rPr>
                        <a:t>、项目部署、</a:t>
                      </a:r>
                      <a:r>
                        <a:rPr lang="en-US" altLang="zh-CN" sz="1200" kern="1200" dirty="0">
                          <a:solidFill>
                            <a:schemeClr val="tx1"/>
                          </a:solidFill>
                          <a:latin typeface="+mj-ea"/>
                          <a:ea typeface="+mn-ea"/>
                          <a:cs typeface="+mn-ea"/>
                          <a:sym typeface="+mn-lt"/>
                        </a:rPr>
                        <a:t>DeepLabv3+</a:t>
                      </a:r>
                      <a:r>
                        <a:rPr lang="zh-CN" altLang="en-US" sz="1200" kern="1200" dirty="0">
                          <a:solidFill>
                            <a:schemeClr val="tx1"/>
                          </a:solidFill>
                          <a:latin typeface="+mj-ea"/>
                          <a:ea typeface="+mn-ea"/>
                          <a:cs typeface="+mn-ea"/>
                          <a:sym typeface="+mn-lt"/>
                        </a:rPr>
                        <a:t>模型、图像分割</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baseline="0" dirty="0">
                          <a:solidFill>
                            <a:schemeClr val="dk1"/>
                          </a:solidFill>
                          <a:latin typeface="+mj-ea"/>
                          <a:ea typeface="+mj-ea"/>
                          <a:cs typeface="+mn-cs"/>
                        </a:rPr>
                        <a:t>1</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6663439"/>
                  </a:ext>
                </a:extLst>
              </a:tr>
            </a:tbl>
          </a:graphicData>
        </a:graphic>
      </p:graphicFrame>
    </p:spTree>
    <p:extLst>
      <p:ext uri="{BB962C8B-B14F-4D97-AF65-F5344CB8AC3E}">
        <p14:creationId xmlns:p14="http://schemas.microsoft.com/office/powerpoint/2010/main" val="3961462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腾语音识别课程</a:t>
            </a:r>
            <a:r>
              <a:rPr lang="zh-CN" altLang="en-US" sz="2600" b="1" dirty="0">
                <a:solidFill>
                  <a:srgbClr val="C00000"/>
                </a:solidFill>
                <a:latin typeface="+mj-ea"/>
                <a:ea typeface="+mj-ea"/>
              </a:rPr>
              <a:t>包介绍</a:t>
            </a:r>
          </a:p>
        </p:txBody>
      </p:sp>
      <p:sp>
        <p:nvSpPr>
          <p:cNvPr id="5" name="矩形 4"/>
          <p:cNvSpPr/>
          <p:nvPr/>
        </p:nvSpPr>
        <p:spPr>
          <a:xfrm>
            <a:off x="835431" y="1477193"/>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mj-ea"/>
                <a:ea typeface="+mj-ea"/>
              </a:rPr>
              <a:t>目标对象</a:t>
            </a:r>
            <a:r>
              <a:rPr lang="zh-CN" altLang="en-US" dirty="0">
                <a:solidFill>
                  <a:srgbClr val="3C3C3C"/>
                </a:solidFill>
                <a:latin typeface="+mj-ea"/>
                <a:ea typeface="+mj-ea"/>
              </a:rPr>
              <a:t>：本课程针对于本科院校</a:t>
            </a:r>
            <a:r>
              <a:rPr lang="zh-CN" altLang="en-US" dirty="0">
                <a:latin typeface="+mj-ea"/>
                <a:ea typeface="+mj-ea"/>
                <a:cs typeface="+mn-ea"/>
                <a:sym typeface="+mn-lt"/>
              </a:rPr>
              <a:t>人工智能专业，计算机科学与技术（人工智能方向）大三或大四的学生 </a:t>
            </a:r>
            <a:r>
              <a:rPr lang="zh-CN" altLang="en-US" dirty="0">
                <a:solidFill>
                  <a:srgbClr val="3C3C3C"/>
                </a:solidFill>
                <a:latin typeface="+mj-ea"/>
                <a:ea typeface="+mj-ea"/>
              </a:rPr>
              <a:t>，建议先修课程包括：</a:t>
            </a:r>
            <a:r>
              <a:rPr lang="zh-CN" altLang="en-US" dirty="0">
                <a:latin typeface="+mj-ea"/>
                <a:ea typeface="+mj-ea"/>
                <a:cs typeface="+mn-ea"/>
                <a:sym typeface="+mn-lt"/>
              </a:rPr>
              <a:t>概率论与数理统计、机器学习、深度学习</a:t>
            </a:r>
            <a:r>
              <a:rPr lang="zh-CN" altLang="en-US" dirty="0">
                <a:solidFill>
                  <a:srgbClr val="3C3C3C"/>
                </a:solidFill>
                <a:latin typeface="+mj-ea"/>
                <a:ea typeface="+mj-ea"/>
              </a:rPr>
              <a:t>。</a:t>
            </a:r>
          </a:p>
        </p:txBody>
      </p:sp>
      <p:sp>
        <p:nvSpPr>
          <p:cNvPr id="4" name="文本框 3"/>
          <p:cNvSpPr txBox="1"/>
          <p:nvPr/>
        </p:nvSpPr>
        <p:spPr>
          <a:xfrm>
            <a:off x="835431" y="814564"/>
            <a:ext cx="2799245" cy="369332"/>
          </a:xfrm>
          <a:prstGeom prst="rect">
            <a:avLst/>
          </a:prstGeom>
          <a:noFill/>
        </p:spPr>
        <p:txBody>
          <a:bodyPr wrap="square" rtlCol="0">
            <a:spAutoFit/>
          </a:bodyPr>
          <a:lstStyle/>
          <a:p>
            <a:r>
              <a:rPr lang="zh-CN" altLang="en-US" b="1" dirty="0">
                <a:solidFill>
                  <a:srgbClr val="3C3C3C"/>
                </a:solidFill>
                <a:latin typeface="+mj-ea"/>
                <a:ea typeface="+mj-ea"/>
              </a:rPr>
              <a:t>语音识别课程</a:t>
            </a:r>
          </a:p>
        </p:txBody>
      </p:sp>
      <p:grpSp>
        <p:nvGrpSpPr>
          <p:cNvPr id="3" name="组合 2"/>
          <p:cNvGrpSpPr/>
          <p:nvPr/>
        </p:nvGrpSpPr>
        <p:grpSpPr>
          <a:xfrm>
            <a:off x="1302722" y="2456337"/>
            <a:ext cx="9765171" cy="3793109"/>
            <a:chOff x="1302722" y="2449678"/>
            <a:chExt cx="9765171" cy="3217888"/>
          </a:xfrm>
        </p:grpSpPr>
        <p:grpSp>
          <p:nvGrpSpPr>
            <p:cNvPr id="9" name="组合 8"/>
            <p:cNvGrpSpPr/>
            <p:nvPr/>
          </p:nvGrpSpPr>
          <p:grpSpPr>
            <a:xfrm>
              <a:off x="1302722" y="2449678"/>
              <a:ext cx="7889326" cy="3217888"/>
              <a:chOff x="1302722" y="2451457"/>
              <a:chExt cx="9111609" cy="3371520"/>
            </a:xfrm>
          </p:grpSpPr>
          <p:sp>
            <p:nvSpPr>
              <p:cNvPr id="20" name="长方形"/>
              <p:cNvSpPr/>
              <p:nvPr/>
            </p:nvSpPr>
            <p:spPr>
              <a:xfrm>
                <a:off x="6046217" y="2451457"/>
                <a:ext cx="2160000"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a:solidFill>
                      <a:srgbClr val="191919"/>
                    </a:solidFill>
                    <a:latin typeface="+mj-ea"/>
                    <a:ea typeface="+mj-ea"/>
                  </a:rPr>
                  <a:t>语音识别</a:t>
                </a:r>
                <a:r>
                  <a:rPr sz="2000" dirty="0" err="1">
                    <a:solidFill>
                      <a:srgbClr val="191919"/>
                    </a:solidFill>
                    <a:latin typeface="+mj-ea"/>
                    <a:ea typeface="+mj-ea"/>
                  </a:rPr>
                  <a:t>课程包</a:t>
                </a:r>
                <a:endParaRPr sz="2000" dirty="0">
                  <a:solidFill>
                    <a:srgbClr val="191919"/>
                  </a:solidFill>
                  <a:latin typeface="+mj-ea"/>
                  <a:ea typeface="+mj-ea"/>
                </a:endParaRPr>
              </a:p>
            </p:txBody>
          </p:sp>
          <p:sp>
            <p:nvSpPr>
              <p:cNvPr id="21" name="长方形"/>
              <p:cNvSpPr/>
              <p:nvPr/>
            </p:nvSpPr>
            <p:spPr>
              <a:xfrm>
                <a:off x="1304845" y="3437537"/>
                <a:ext cx="2271186"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课程方案</a:t>
                </a:r>
                <a:endParaRPr sz="1400" dirty="0">
                  <a:solidFill>
                    <a:srgbClr val="191919"/>
                  </a:solidFill>
                  <a:latin typeface="+mj-ea"/>
                  <a:ea typeface="+mj-ea"/>
                </a:endParaRPr>
              </a:p>
            </p:txBody>
          </p:sp>
          <p:sp>
            <p:nvSpPr>
              <p:cNvPr id="22" name="长方形"/>
              <p:cNvSpPr/>
              <p:nvPr/>
            </p:nvSpPr>
            <p:spPr>
              <a:xfrm>
                <a:off x="8523873" y="3418423"/>
                <a:ext cx="1890458"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实验指导书</a:t>
                </a:r>
                <a:endParaRPr sz="1400" dirty="0">
                  <a:solidFill>
                    <a:srgbClr val="191919"/>
                  </a:solidFill>
                  <a:latin typeface="+mj-ea"/>
                  <a:ea typeface="+mj-ea"/>
                </a:endParaRPr>
              </a:p>
            </p:txBody>
          </p:sp>
          <p:sp>
            <p:nvSpPr>
              <p:cNvPr id="23" name="长方形"/>
              <p:cNvSpPr/>
              <p:nvPr/>
            </p:nvSpPr>
            <p:spPr>
              <a:xfrm>
                <a:off x="6315760" y="343317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实验环境搭建指南</a:t>
                </a:r>
                <a:endParaRPr lang="en-US" altLang="zh-CN" sz="1400" dirty="0">
                  <a:solidFill>
                    <a:srgbClr val="191919"/>
                  </a:solidFill>
                  <a:latin typeface="+mj-ea"/>
                  <a:ea typeface="+mj-ea"/>
                </a:endParaRPr>
              </a:p>
            </p:txBody>
          </p:sp>
          <p:sp>
            <p:nvSpPr>
              <p:cNvPr id="24" name="长方形"/>
              <p:cNvSpPr/>
              <p:nvPr/>
            </p:nvSpPr>
            <p:spPr>
              <a:xfrm>
                <a:off x="4065863" y="3478244"/>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mj-ea"/>
                    <a:ea typeface="+mj-ea"/>
                  </a:rPr>
                  <a:t>理论课件</a:t>
                </a:r>
                <a:endParaRPr sz="1400" dirty="0">
                  <a:solidFill>
                    <a:srgbClr val="191919"/>
                  </a:solidFill>
                  <a:latin typeface="+mj-ea"/>
                  <a:ea typeface="+mj-ea"/>
                </a:endParaRPr>
              </a:p>
            </p:txBody>
          </p:sp>
          <p:sp>
            <p:nvSpPr>
              <p:cNvPr id="7" name="矩形 6"/>
              <p:cNvSpPr/>
              <p:nvPr/>
            </p:nvSpPr>
            <p:spPr>
              <a:xfrm>
                <a:off x="1302722" y="3968094"/>
                <a:ext cx="2273308" cy="351635"/>
              </a:xfrm>
              <a:prstGeom prst="rect">
                <a:avLst/>
              </a:prstGeom>
            </p:spPr>
            <p:txBody>
              <a:bodyPr wrap="square">
                <a:spAutoFit/>
              </a:bodyPr>
              <a:lstStyle/>
              <a:p>
                <a:pPr marL="285750" indent="-285750">
                  <a:lnSpc>
                    <a:spcPts val="2200"/>
                  </a:lnSpc>
                  <a:buFontTx/>
                  <a:buChar char="-"/>
                </a:pPr>
                <a:r>
                  <a:rPr lang="zh-CN" altLang="en-US" sz="1400" dirty="0">
                    <a:solidFill>
                      <a:srgbClr val="3C3C3C"/>
                    </a:solidFill>
                    <a:latin typeface="Huawei Sans" panose="020C0503030203020204" pitchFamily="34" charset="0"/>
                    <a:ea typeface="方正兰亭黑简体" panose="02000000000000000000" pitchFamily="2" charset="-122"/>
                  </a:rPr>
                  <a:t>课程包整体的说明</a:t>
                </a:r>
                <a:endParaRPr lang="en-US" altLang="zh-CN" sz="1400" dirty="0">
                  <a:solidFill>
                    <a:srgbClr val="3C3C3C"/>
                  </a:solidFill>
                  <a:latin typeface="Huawei Sans" panose="020C0503030203020204" pitchFamily="34" charset="0"/>
                  <a:ea typeface="方正兰亭黑简体" panose="02000000000000000000" pitchFamily="2" charset="-122"/>
                </a:endParaRPr>
              </a:p>
            </p:txBody>
          </p:sp>
          <p:sp>
            <p:nvSpPr>
              <p:cNvPr id="8" name="矩形 7"/>
              <p:cNvSpPr/>
              <p:nvPr/>
            </p:nvSpPr>
            <p:spPr>
              <a:xfrm>
                <a:off x="8480578" y="3985113"/>
                <a:ext cx="1892004" cy="308106"/>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mj-ea"/>
                    <a:ea typeface="+mj-ea"/>
                  </a:rPr>
                  <a:t>5</a:t>
                </a:r>
                <a:r>
                  <a:rPr lang="zh-CN" altLang="en-US" sz="1400" b="1" dirty="0">
                    <a:solidFill>
                      <a:srgbClr val="3C3C3C"/>
                    </a:solidFill>
                    <a:latin typeface="+mj-ea"/>
                    <a:ea typeface="+mj-ea"/>
                  </a:rPr>
                  <a:t>个配套实验</a:t>
                </a:r>
              </a:p>
            </p:txBody>
          </p:sp>
          <p:sp>
            <p:nvSpPr>
              <p:cNvPr id="25" name="矩形 24"/>
              <p:cNvSpPr/>
              <p:nvPr/>
            </p:nvSpPr>
            <p:spPr>
              <a:xfrm>
                <a:off x="6314213" y="3965172"/>
                <a:ext cx="1892004" cy="558878"/>
              </a:xfrm>
              <a:prstGeom prst="rect">
                <a:avLst/>
              </a:prstGeom>
            </p:spPr>
            <p:txBody>
              <a:bodyPr wrap="square">
                <a:spAutoFit/>
              </a:bodyPr>
              <a:lstStyle/>
              <a:p>
                <a:pPr marL="285750" indent="-285750">
                  <a:lnSpc>
                    <a:spcPts val="2200"/>
                  </a:lnSpc>
                  <a:buFontTx/>
                  <a:buChar char="-"/>
                </a:pPr>
                <a:r>
                  <a:rPr lang="en-US" altLang="zh-CN" sz="1400" dirty="0" err="1">
                    <a:solidFill>
                      <a:srgbClr val="3C3C3C"/>
                    </a:solidFill>
                    <a:latin typeface="+mj-ea"/>
                    <a:ea typeface="+mj-ea"/>
                  </a:rPr>
                  <a:t>MindSpore</a:t>
                </a:r>
                <a:r>
                  <a:rPr lang="zh-CN" altLang="en-US" sz="1400" dirty="0">
                    <a:solidFill>
                      <a:srgbClr val="3C3C3C"/>
                    </a:solidFill>
                    <a:latin typeface="+mj-ea"/>
                    <a:ea typeface="+mj-ea"/>
                  </a:rPr>
                  <a:t>环境搭建</a:t>
                </a:r>
                <a:endParaRPr lang="en-US" altLang="zh-CN" sz="1400" dirty="0">
                  <a:solidFill>
                    <a:srgbClr val="3C3C3C"/>
                  </a:solidFill>
                  <a:latin typeface="+mj-ea"/>
                  <a:ea typeface="+mj-ea"/>
                </a:endParaRPr>
              </a:p>
            </p:txBody>
          </p:sp>
          <p:sp>
            <p:nvSpPr>
              <p:cNvPr id="26" name="矩形 25"/>
              <p:cNvSpPr/>
              <p:nvPr/>
            </p:nvSpPr>
            <p:spPr>
              <a:xfrm>
                <a:off x="3995963" y="4010244"/>
                <a:ext cx="1890457" cy="1812733"/>
              </a:xfrm>
              <a:prstGeom prst="rect">
                <a:avLst/>
              </a:prstGeom>
            </p:spPr>
            <p:txBody>
              <a:bodyPr wrap="square">
                <a:spAutoFit/>
              </a:bodyPr>
              <a:lstStyle/>
              <a:p>
                <a:pPr marL="285750" indent="-285750">
                  <a:lnSpc>
                    <a:spcPts val="2200"/>
                  </a:lnSpc>
                  <a:buFontTx/>
                  <a:buChar char="-"/>
                </a:pPr>
                <a:r>
                  <a:rPr lang="en-US" altLang="zh-CN" sz="1400" dirty="0" err="1">
                    <a:solidFill>
                      <a:srgbClr val="3C3C3C"/>
                    </a:solidFill>
                    <a:latin typeface="+mj-ea"/>
                    <a:ea typeface="+mj-ea"/>
                  </a:rPr>
                  <a:t>MindSpore</a:t>
                </a:r>
                <a:r>
                  <a:rPr lang="zh-CN" altLang="en-US" sz="1400" dirty="0">
                    <a:solidFill>
                      <a:srgbClr val="3C3C3C"/>
                    </a:solidFill>
                    <a:latin typeface="+mj-ea"/>
                    <a:ea typeface="+mj-ea"/>
                  </a:rPr>
                  <a:t>架构介绍</a:t>
                </a:r>
                <a:endParaRPr lang="en-US" altLang="zh-CN" sz="1400" dirty="0">
                  <a:solidFill>
                    <a:srgbClr val="3C3C3C"/>
                  </a:solidFill>
                  <a:latin typeface="+mj-ea"/>
                  <a:ea typeface="+mj-ea"/>
                </a:endParaRPr>
              </a:p>
              <a:p>
                <a:pPr marL="285750" indent="-285750">
                  <a:lnSpc>
                    <a:spcPts val="2200"/>
                  </a:lnSpc>
                  <a:buFontTx/>
                  <a:buChar char="-"/>
                </a:pPr>
                <a:r>
                  <a:rPr lang="en-US" altLang="zh-CN" sz="1400" dirty="0" err="1">
                    <a:solidFill>
                      <a:srgbClr val="3C3C3C"/>
                    </a:solidFill>
                    <a:latin typeface="+mj-ea"/>
                    <a:ea typeface="+mj-ea"/>
                  </a:rPr>
                  <a:t>MindSpore</a:t>
                </a:r>
                <a:r>
                  <a:rPr lang="zh-CN" altLang="en-US" sz="1400" dirty="0">
                    <a:solidFill>
                      <a:srgbClr val="3C3C3C"/>
                    </a:solidFill>
                    <a:latin typeface="+mj-ea"/>
                    <a:ea typeface="+mj-ea"/>
                  </a:rPr>
                  <a:t>开发实践</a:t>
                </a:r>
                <a:endParaRPr lang="en-US" altLang="zh-CN" sz="1400" dirty="0">
                  <a:solidFill>
                    <a:srgbClr val="3C3C3C"/>
                  </a:solidFill>
                  <a:latin typeface="+mj-ea"/>
                  <a:ea typeface="+mj-ea"/>
                </a:endParaRPr>
              </a:p>
              <a:p>
                <a:pPr marL="285750" indent="-285750">
                  <a:lnSpc>
                    <a:spcPts val="2200"/>
                  </a:lnSpc>
                  <a:buFontTx/>
                  <a:buChar char="-"/>
                </a:pPr>
                <a:r>
                  <a:rPr lang="zh-CN" altLang="en-US" sz="1400" dirty="0">
                    <a:solidFill>
                      <a:srgbClr val="3C3C3C"/>
                    </a:solidFill>
                    <a:latin typeface="+mj-ea"/>
                    <a:ea typeface="+mj-ea"/>
                  </a:rPr>
                  <a:t>昇腾应用使能</a:t>
                </a:r>
                <a:r>
                  <a:rPr lang="en-US" altLang="zh-CN" sz="1400" dirty="0" err="1">
                    <a:solidFill>
                      <a:srgbClr val="3C3C3C"/>
                    </a:solidFill>
                    <a:latin typeface="+mj-ea"/>
                    <a:ea typeface="+mj-ea"/>
                  </a:rPr>
                  <a:t>MindX</a:t>
                </a:r>
                <a:r>
                  <a:rPr lang="zh-CN" altLang="en-US" sz="1400" dirty="0">
                    <a:solidFill>
                      <a:srgbClr val="3C3C3C"/>
                    </a:solidFill>
                    <a:latin typeface="+mj-ea"/>
                    <a:ea typeface="+mj-ea"/>
                  </a:rPr>
                  <a:t>技术主打胶片</a:t>
                </a:r>
              </a:p>
            </p:txBody>
          </p:sp>
        </p:grpSp>
        <p:sp>
          <p:nvSpPr>
            <p:cNvPr id="15" name="长方形"/>
            <p:cNvSpPr/>
            <p:nvPr/>
          </p:nvSpPr>
          <p:spPr>
            <a:xfrm>
              <a:off x="9467093" y="3386659"/>
              <a:ext cx="1600800" cy="507758"/>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理论试题</a:t>
              </a:r>
              <a:endParaRPr sz="1400" dirty="0">
                <a:solidFill>
                  <a:srgbClr val="191919"/>
                </a:solidFill>
                <a:latin typeface="+mj-ea"/>
                <a:ea typeface="+mj-ea"/>
              </a:endParaRPr>
            </a:p>
          </p:txBody>
        </p:sp>
        <p:sp>
          <p:nvSpPr>
            <p:cNvPr id="16" name="矩形 15"/>
            <p:cNvSpPr/>
            <p:nvPr/>
          </p:nvSpPr>
          <p:spPr>
            <a:xfrm>
              <a:off x="9465783" y="3937435"/>
              <a:ext cx="1602110" cy="633763"/>
            </a:xfrm>
            <a:prstGeom prst="rect">
              <a:avLst/>
            </a:prstGeom>
          </p:spPr>
          <p:txBody>
            <a:bodyPr wrap="square">
              <a:spAutoFit/>
            </a:bodyPr>
            <a:lstStyle/>
            <a:p>
              <a:pPr marL="285750" indent="-285750">
                <a:lnSpc>
                  <a:spcPts val="2200"/>
                </a:lnSpc>
                <a:buFontTx/>
                <a:buChar char="-"/>
              </a:pPr>
              <a:r>
                <a:rPr lang="en-US" altLang="zh-CN" sz="1400" b="1" dirty="0">
                  <a:solidFill>
                    <a:srgbClr val="3C3C3C"/>
                  </a:solidFill>
                  <a:latin typeface="Huawei Sans" panose="020C0503030203020204" pitchFamily="34" charset="0"/>
                  <a:ea typeface="方正兰亭黑简体" panose="02000000000000000000" pitchFamily="2" charset="-122"/>
                </a:rPr>
                <a:t>35</a:t>
              </a:r>
              <a:r>
                <a:rPr lang="zh-CN" altLang="en-US" sz="1400" b="1" dirty="0">
                  <a:solidFill>
                    <a:srgbClr val="3C3C3C"/>
                  </a:solidFill>
                  <a:latin typeface="Huawei Sans" panose="020C0503030203020204" pitchFamily="34" charset="0"/>
                  <a:ea typeface="方正兰亭黑简体" panose="02000000000000000000" pitchFamily="2" charset="-122"/>
                </a:rPr>
                <a:t>道理论试题（含答案）</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495538851"/>
              </p:ext>
            </p:extLst>
          </p:nvPr>
        </p:nvGraphicFramePr>
        <p:xfrm>
          <a:off x="732125" y="1394430"/>
          <a:ext cx="10908000" cy="3294507"/>
        </p:xfrm>
        <a:graphic>
          <a:graphicData uri="http://schemas.openxmlformats.org/drawingml/2006/table">
            <a:tbl>
              <a:tblPr firstRow="1" bandRow="1">
                <a:tableStyleId>{5940675A-B579-460E-94D1-54222C63F5DA}</a:tableStyleId>
              </a:tblPr>
              <a:tblGrid>
                <a:gridCol w="594144"/>
                <a:gridCol w="1355518"/>
                <a:gridCol w="2593598"/>
                <a:gridCol w="5731350"/>
                <a:gridCol w="633390"/>
              </a:tblGrid>
              <a:tr h="323836">
                <a:tc>
                  <a:txBody>
                    <a:bodyPr/>
                    <a:lstStyle/>
                    <a:p>
                      <a:pPr algn="ctr"/>
                      <a:r>
                        <a:rPr lang="zh-CN" altLang="en-US" sz="1400" b="1" baseline="0" dirty="0">
                          <a:latin typeface="Huawei Sans" panose="020C0503030203020204" pitchFamily="34" charset="0"/>
                          <a:ea typeface="方正兰亭黑简体" panose="02000000000000000000" pitchFamily="2" charset="-122"/>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tr>
              <a:tr h="285692">
                <a:tc rowSpan="3">
                  <a:txBody>
                    <a:bodyPr/>
                    <a:lstStyle/>
                    <a:p>
                      <a:pPr algn="ctr"/>
                      <a:r>
                        <a:rPr lang="en-US" altLang="zh-CN" sz="1200" baseline="0" dirty="0">
                          <a:latin typeface="Huawei Sans" panose="020C0503030203020204" pitchFamily="34" charset="0"/>
                          <a:ea typeface="方正兰亭黑简体" panose="02000000000000000000" pitchFamily="2" charset="-122"/>
                        </a:rPr>
                        <a:t>1</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tcPr>
                </a:tc>
                <a:tc rowSpan="3">
                  <a:txBody>
                    <a:bodyPr/>
                    <a:lstStyle/>
                    <a:p>
                      <a:r>
                        <a:rPr lang="zh-CN" altLang="en-US" sz="1200" baseline="0" dirty="0">
                          <a:latin typeface="Huawei Sans" panose="020C0503030203020204" pitchFamily="34" charset="0"/>
                          <a:ea typeface="方正兰亭黑简体" panose="02000000000000000000" pitchFamily="2" charset="-122"/>
                        </a:rPr>
                        <a:t>理论课</a:t>
                      </a:r>
                    </a:p>
                  </a:txBody>
                  <a:tcPr marL="102884" marR="102884" marT="51442" marB="51442" anchor="ct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架构介绍</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介绍</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华为全栈全场景</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AI</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解决方案中</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框架的软件架构以及关键技术</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102884" marR="102884" marT="51442" marB="51442" anchor="ctr"/>
                </a:tc>
                <a:tc rowSpan="3">
                  <a:txBody>
                    <a:bodyPr/>
                    <a:lstStyle/>
                    <a:p>
                      <a:pPr algn="ctr"/>
                      <a:r>
                        <a:rPr lang="en-US" altLang="zh-CN" sz="1200" baseline="0" dirty="0">
                          <a:latin typeface="Huawei Sans" panose="020C0503030203020204" pitchFamily="34" charset="0"/>
                          <a:ea typeface="方正兰亭黑简体" panose="02000000000000000000" pitchFamily="2" charset="-122"/>
                        </a:rPr>
                        <a:t>3</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R w="19050" cap="flat" cmpd="sng" algn="ctr">
                      <a:solidFill>
                        <a:schemeClr val="tx1"/>
                      </a:solidFill>
                      <a:prstDash val="solid"/>
                      <a:round/>
                      <a:headEnd type="none" w="med" len="med"/>
                      <a:tailEnd type="none" w="med" len="med"/>
                    </a:lnR>
                  </a:tcPr>
                </a:tc>
              </a:tr>
              <a:tr h="285692">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开发实践</a:t>
                      </a:r>
                    </a:p>
                  </a:txBody>
                  <a:tcPr marL="102884" marR="102884" marT="51442" marB="51442" anchor="ct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介绍华为全栈全场景</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AI</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解决方案中</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框架的开发实践，包含基础的编程概念，详细的开发流程以及网络迁移案例</a:t>
                      </a:r>
                    </a:p>
                  </a:txBody>
                  <a:tcPr marL="102884" marR="102884" marT="51442" marB="51442" anchor="ctr"/>
                </a:tc>
                <a:tc vMerge="1">
                  <a:txBody>
                    <a:bodyPr/>
                    <a:lstStyle/>
                    <a:p>
                      <a:endParaRPr lang="zh-CN"/>
                    </a:p>
                  </a:txBody>
                  <a:tcPr/>
                </a:tc>
              </a:tr>
              <a:tr h="468501">
                <a:tc vMerge="1">
                  <a:txBody>
                    <a:bodyPr/>
                    <a:lstStyle/>
                    <a:p>
                      <a:endParaRPr lang="zh-CN"/>
                    </a:p>
                  </a:txBody>
                  <a:tcPr/>
                </a:tc>
                <a:tc vMerge="1">
                  <a:txBody>
                    <a:bodyPr/>
                    <a:lstStyle/>
                    <a:p>
                      <a:endParaRPr lang="zh-CN"/>
                    </a:p>
                  </a:txBody>
                  <a:tcPr/>
                </a:tc>
                <a:tc>
                  <a:txBody>
                    <a:bodyPr/>
                    <a:lstStyle/>
                    <a:p>
                      <a:pPr marL="0" algn="l" defTabSz="914400" rtl="0" eaLnBrk="1"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昇腾应用使能</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MindX</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技术主打胶片</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介绍</a:t>
                      </a:r>
                      <a:r>
                        <a:rPr lang="en-US" altLang="zh-CN" sz="1200" dirty="0" err="1">
                          <a:latin typeface="+mn-lt"/>
                          <a:ea typeface="+mn-ea"/>
                          <a:cs typeface="+mn-ea"/>
                          <a:sym typeface="+mn-lt"/>
                        </a:rPr>
                        <a:t>MindX</a:t>
                      </a:r>
                      <a:r>
                        <a:rPr lang="zh-CN" altLang="en-US" sz="1200" dirty="0">
                          <a:latin typeface="+mn-lt"/>
                          <a:ea typeface="+mn-ea"/>
                          <a:cs typeface="+mn-ea"/>
                          <a:sym typeface="+mn-lt"/>
                        </a:rPr>
                        <a:t>的应用使能组件</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a:t>
                      </a:r>
                      <a:r>
                        <a:rPr lang="en-US" altLang="zh-CN" sz="1200" dirty="0" err="1">
                          <a:latin typeface="+mn-lt"/>
                          <a:ea typeface="+mn-ea"/>
                          <a:cs typeface="+mn-ea"/>
                          <a:sym typeface="+mn-lt"/>
                        </a:rPr>
                        <a:t>MindX</a:t>
                      </a:r>
                      <a:r>
                        <a:rPr lang="zh-CN" altLang="en-US" sz="1200" dirty="0">
                          <a:latin typeface="+mn-lt"/>
                          <a:ea typeface="+mn-ea"/>
                          <a:cs typeface="+mn-ea"/>
                          <a:sym typeface="+mn-lt"/>
                        </a:rPr>
                        <a:t>工业质检行业应用</a:t>
                      </a:r>
                      <a:endPar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1620000">
                <a:tc>
                  <a:txBody>
                    <a:bodyPr/>
                    <a:lstStyle/>
                    <a:p>
                      <a:pPr algn="ctr"/>
                      <a:r>
                        <a:rPr lang="en-US" altLang="zh-CN" sz="1200" baseline="0" dirty="0">
                          <a:latin typeface="Huawei Sans" panose="020C0503030203020204" pitchFamily="34" charset="0"/>
                          <a:ea typeface="方正兰亭黑简体" panose="02000000000000000000" pitchFamily="2" charset="-122"/>
                        </a:rPr>
                        <a:t>2</a:t>
                      </a:r>
                      <a:endParaRPr lang="zh-CN" altLang="en-US" sz="1200" baseline="0" dirty="0">
                        <a:latin typeface="Huawei Sans" panose="020C0503030203020204" pitchFamily="34" charset="0"/>
                        <a:ea typeface="方正兰亭黑简体" panose="02000000000000000000" pitchFamily="2" charset="-122"/>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zh-CN" altLang="en-US" sz="1200" baseline="0" dirty="0" smtClean="0">
                          <a:latin typeface="Huawei Sans" panose="020C0503030203020204" pitchFamily="34" charset="0"/>
                          <a:ea typeface="方正兰亭黑简体" panose="02000000000000000000" pitchFamily="2" charset="-122"/>
                        </a:rPr>
                        <a:t>建议融入</a:t>
                      </a:r>
                      <a:r>
                        <a:rPr lang="zh-CN" altLang="en-US" sz="1200" baseline="0" dirty="0">
                          <a:latin typeface="Huawei Sans" panose="020C0503030203020204" pitchFamily="34" charset="0"/>
                          <a:ea typeface="方正兰亭黑简体" panose="02000000000000000000" pitchFamily="2" charset="-122"/>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0" marR="0" lvl="0" indent="0" algn="l" defTabSz="913765" rtl="0" eaLnBrk="1" fontAlgn="auto" latinLnBrk="0" hangingPunct="1">
                        <a:lnSpc>
                          <a:spcPct val="150000"/>
                        </a:lnSpc>
                        <a:spcBef>
                          <a:spcPts val="0"/>
                        </a:spcBef>
                        <a:spcAft>
                          <a:spcPts val="0"/>
                        </a:spcAft>
                        <a:buClrTx/>
                        <a:buSzTx/>
                        <a:buFontTx/>
                        <a:buNone/>
                        <a:defRPr/>
                      </a:pPr>
                      <a:r>
                        <a:rPr lang="zh-CN" altLang="en-US" sz="1200" b="1" u="none" strike="noStrike" baseline="0" dirty="0">
                          <a:effectLst/>
                          <a:latin typeface="Huawei Sans" panose="020C0503030203020204" pitchFamily="34" charset="0"/>
                          <a:ea typeface="方正兰亭黑简体" panose="02000000000000000000" pitchFamily="2" charset="-122"/>
                        </a:rPr>
                        <a:t>举例</a:t>
                      </a:r>
                      <a:r>
                        <a:rPr lang="zh-CN" altLang="en-US" sz="1200" u="none" strike="noStrike" baseline="0" dirty="0">
                          <a:effectLst/>
                          <a:latin typeface="Huawei Sans" panose="020C0503030203020204" pitchFamily="34" charset="0"/>
                          <a:ea typeface="方正兰亭黑简体" panose="02000000000000000000" pitchFamily="2" charset="-122"/>
                        </a:rPr>
                        <a:t>：介绍到当前主流深度学习</a:t>
                      </a:r>
                      <a:r>
                        <a:rPr lang="zh-CN" altLang="en-US" sz="1200" u="none" strike="noStrike" baseline="0" dirty="0" smtClean="0">
                          <a:effectLst/>
                          <a:latin typeface="Huawei Sans" panose="020C0503030203020204" pitchFamily="34" charset="0"/>
                          <a:ea typeface="方正兰亭黑简体" panose="02000000000000000000" pitchFamily="2" charset="-122"/>
                        </a:rPr>
                        <a:t>框架时，</a:t>
                      </a:r>
                      <a:r>
                        <a:rPr lang="zh-CN" altLang="en-US" sz="1200" u="none" strike="noStrike" baseline="0" dirty="0">
                          <a:effectLst/>
                          <a:latin typeface="Huawei Sans" panose="020C0503030203020204" pitchFamily="34" charset="0"/>
                          <a:ea typeface="方正兰亭黑简体" panose="02000000000000000000" pitchFamily="2" charset="-122"/>
                        </a:rPr>
                        <a:t>加入</a:t>
                      </a:r>
                      <a:r>
                        <a:rPr lang="en-US" altLang="zh-CN" sz="1200" u="none" strike="noStrike" baseline="0" dirty="0" err="1">
                          <a:effectLst/>
                          <a:latin typeface="Huawei Sans" panose="020C0503030203020204" pitchFamily="34" charset="0"/>
                          <a:ea typeface="方正兰亭黑简体" panose="02000000000000000000" pitchFamily="2" charset="-122"/>
                        </a:rPr>
                        <a:t>MindSpore</a:t>
                      </a:r>
                      <a:r>
                        <a:rPr lang="zh-CN" altLang="en-US" sz="1200" u="none" strike="noStrike" baseline="0" dirty="0">
                          <a:effectLst/>
                          <a:latin typeface="Huawei Sans" panose="020C0503030203020204" pitchFamily="34" charset="0"/>
                          <a:ea typeface="方正兰亭黑简体" panose="02000000000000000000" pitchFamily="2" charset="-122"/>
                        </a:rPr>
                        <a:t>架构介绍；介绍如何快速开发语言识别应用的时候，加入</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MindX</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技术介绍</a:t>
                      </a:r>
                      <a:endParaRPr lang="en-US" altLang="zh-CN" sz="1200" u="none" strike="noStrike" baseline="0" dirty="0">
                        <a:effectLst/>
                        <a:latin typeface="Huawei Sans" panose="020C0503030203020204" pitchFamily="34" charset="0"/>
                        <a:ea typeface="方正兰亭黑简体" panose="02000000000000000000" pitchFamily="2" charset="-122"/>
                      </a:endParaRPr>
                    </a:p>
                    <a:p>
                      <a:pPr marL="0" marR="0" lvl="0" indent="0" algn="l" defTabSz="914400" rtl="0" eaLnBrk="1" fontAlgn="ctr" latinLnBrk="0" hangingPunct="1">
                        <a:lnSpc>
                          <a:spcPct val="150000"/>
                        </a:lnSpc>
                        <a:spcBef>
                          <a:spcPts val="0"/>
                        </a:spcBef>
                        <a:spcAft>
                          <a:spcPts val="0"/>
                        </a:spcAft>
                        <a:buClrTx/>
                        <a:buSzTx/>
                        <a:buFontTx/>
                        <a:buNone/>
                        <a:defRPr/>
                      </a:pPr>
                      <a:r>
                        <a:rPr lang="zh-CN" altLang="en-US" sz="1200" b="1" u="none" strike="noStrike" baseline="0" dirty="0">
                          <a:effectLst/>
                          <a:latin typeface="Huawei Sans" panose="020C0503030203020204" pitchFamily="34" charset="0"/>
                          <a:ea typeface="方正兰亭黑简体" panose="02000000000000000000" pitchFamily="2" charset="-122"/>
                        </a:rPr>
                        <a:t>举例</a:t>
                      </a:r>
                      <a:r>
                        <a:rPr lang="zh-CN" altLang="en-US" sz="1200" u="none" strike="noStrike" baseline="0" dirty="0">
                          <a:effectLst/>
                          <a:latin typeface="Huawei Sans" panose="020C0503030203020204" pitchFamily="34" charset="0"/>
                          <a:ea typeface="方正兰亭黑简体" panose="02000000000000000000" pitchFamily="2" charset="-122"/>
                        </a:rPr>
                        <a:t>：介绍到自然语言处理深度学习网络的组成，比如：卷积、全连接、循环神经网络时候，调用</a:t>
                      </a:r>
                      <a:r>
                        <a:rPr lang="en-US" altLang="zh-CN" sz="1200" u="none" strike="noStrike" baseline="0" dirty="0" err="1">
                          <a:effectLst/>
                          <a:latin typeface="Huawei Sans" panose="020C0503030203020204" pitchFamily="34" charset="0"/>
                          <a:ea typeface="方正兰亭黑简体" panose="02000000000000000000" pitchFamily="2" charset="-122"/>
                        </a:rPr>
                        <a:t>MindSpore</a:t>
                      </a:r>
                      <a:r>
                        <a:rPr lang="zh-CN" altLang="en-US" sz="1200" u="none" strike="noStrike" baseline="0" dirty="0">
                          <a:effectLst/>
                          <a:latin typeface="Huawei Sans" panose="020C0503030203020204" pitchFamily="34" charset="0"/>
                          <a:ea typeface="方正兰亭黑简体" panose="02000000000000000000" pitchFamily="2" charset="-122"/>
                        </a:rPr>
                        <a:t>中的</a:t>
                      </a:r>
                      <a:r>
                        <a:rPr lang="en-US" altLang="zh-CN" sz="1200" u="none" strike="noStrike" baseline="0" dirty="0">
                          <a:effectLst/>
                          <a:latin typeface="Huawei Sans" panose="020C0503030203020204" pitchFamily="34" charset="0"/>
                          <a:ea typeface="方正兰亭黑简体" panose="02000000000000000000" pitchFamily="2" charset="-122"/>
                        </a:rPr>
                        <a:t>API</a:t>
                      </a:r>
                      <a:r>
                        <a:rPr lang="zh-CN" altLang="en-US" sz="1200" u="none" strike="noStrike" baseline="0" dirty="0">
                          <a:effectLst/>
                          <a:latin typeface="Huawei Sans" panose="020C0503030203020204" pitchFamily="34" charset="0"/>
                          <a:ea typeface="方正兰亭黑简体" panose="02000000000000000000" pitchFamily="2" charset="-122"/>
                        </a:rPr>
                        <a:t>接口进行效果演示</a:t>
                      </a:r>
                      <a:endParaRPr lang="en-US" altLang="zh-CN" sz="1200" u="none" strike="noStrike" baseline="0" dirty="0">
                        <a:effectLst/>
                        <a:latin typeface="Huawei Sans" panose="020C0503030203020204" pitchFamily="34" charset="0"/>
                        <a:ea typeface="方正兰亭黑简体" panose="02000000000000000000" pitchFamily="2" charset="-122"/>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zh-CN"/>
                    </a:p>
                  </a:txBody>
                  <a:tcPr marL="68580" marR="68580" marT="0" marB="0">
                    <a:solidFill>
                      <a:srgbClr val="E8F3F5"/>
                    </a:solidFill>
                  </a:tcPr>
                </a:tc>
                <a:tc hMerge="1">
                  <a:txBody>
                    <a:bodyPr/>
                    <a:lstStyle/>
                    <a:p>
                      <a:endParaRPr lang="zh-CN"/>
                    </a:p>
                  </a:txBody>
                  <a:tcPr marL="68580" marR="68580" marT="0" marB="0">
                    <a:solidFill>
                      <a:srgbClr val="CDE5EA"/>
                    </a:solidFill>
                  </a:tcPr>
                </a:tc>
              </a:tr>
            </a:tbl>
          </a:graphicData>
        </a:graphic>
      </p:graphicFrame>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rPr>
              <a:t>语音识别</a:t>
            </a:r>
            <a:r>
              <a:rPr lang="zh-CN" altLang="en-US" sz="2600" b="1" dirty="0" smtClean="0">
                <a:solidFill>
                  <a:srgbClr val="C00000"/>
                </a:solidFill>
                <a:latin typeface="+mj-ea"/>
                <a:ea typeface="+mj-ea"/>
              </a:rPr>
              <a:t>课程包</a:t>
            </a:r>
            <a:r>
              <a:rPr lang="zh-CN" altLang="en-US" sz="2600" b="1" dirty="0">
                <a:solidFill>
                  <a:srgbClr val="C00000"/>
                </a:solidFill>
                <a:latin typeface="+mj-ea"/>
                <a:ea typeface="+mj-ea"/>
              </a:rPr>
              <a:t>理论</a:t>
            </a:r>
            <a:r>
              <a:rPr lang="zh-CN" altLang="en-US" sz="2600" b="1" dirty="0" smtClean="0">
                <a:solidFill>
                  <a:srgbClr val="C00000"/>
                </a:solidFill>
                <a:latin typeface="+mj-ea"/>
                <a:ea typeface="+mj-ea"/>
              </a:rPr>
              <a:t>知识点</a:t>
            </a:r>
            <a:endParaRPr lang="zh-CN" altLang="en-US" sz="1800" b="1" dirty="0">
              <a:solidFill>
                <a:srgbClr val="3C3C3C"/>
              </a:solidFill>
              <a:latin typeface="+mj-ea"/>
              <a:ea typeface="+mj-ea"/>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sz="1800" b="1" dirty="0">
                <a:solidFill>
                  <a:srgbClr val="3C3C3C"/>
                </a:solidFill>
                <a:latin typeface="+mj-ea"/>
                <a:ea typeface="+mj-ea"/>
                <a:cs typeface="+mn-cs"/>
              </a:rPr>
              <a:t>语音识别</a:t>
            </a:r>
            <a:r>
              <a:rPr lang="en-US" altLang="zh-CN" sz="1800" b="1" dirty="0">
                <a:solidFill>
                  <a:srgbClr val="3C3C3C"/>
                </a:solidFill>
                <a:latin typeface="+mj-ea"/>
                <a:ea typeface="+mj-ea"/>
                <a:cs typeface="+mn-cs"/>
              </a:rPr>
              <a:t>--</a:t>
            </a:r>
            <a:r>
              <a:rPr lang="zh-CN" altLang="en-US" sz="1800" b="1" dirty="0">
                <a:solidFill>
                  <a:srgbClr val="3C3C3C"/>
                </a:solidFill>
                <a:latin typeface="+mj-ea"/>
                <a:ea typeface="+mj-ea"/>
                <a:cs typeface="+mn-cs"/>
              </a:rPr>
              <a:t>理论</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latin typeface="+mj-ea"/>
                <a:ea typeface="+mj-ea"/>
              </a:rPr>
              <a:t>昇</a:t>
            </a:r>
            <a:r>
              <a:rPr lang="zh-CN" altLang="en-US" sz="2600" b="1" dirty="0" smtClean="0">
                <a:solidFill>
                  <a:srgbClr val="C00000"/>
                </a:solidFill>
                <a:latin typeface="+mj-ea"/>
                <a:ea typeface="+mj-ea"/>
              </a:rPr>
              <a:t>腾</a:t>
            </a:r>
            <a:r>
              <a:rPr lang="zh-CN" altLang="en-US" sz="2600" b="1" dirty="0">
                <a:solidFill>
                  <a:srgbClr val="C00000"/>
                </a:solidFill>
                <a:latin typeface="+mj-ea"/>
              </a:rPr>
              <a:t>语音处理</a:t>
            </a:r>
            <a:r>
              <a:rPr lang="zh-CN" altLang="en-US" sz="2600" b="1" dirty="0" smtClean="0">
                <a:solidFill>
                  <a:srgbClr val="C00000"/>
                </a:solidFill>
                <a:latin typeface="+mj-ea"/>
                <a:ea typeface="+mj-ea"/>
              </a:rPr>
              <a:t>课程包</a:t>
            </a:r>
            <a:r>
              <a:rPr lang="zh-CN" altLang="en-US" sz="2600" b="1" dirty="0">
                <a:solidFill>
                  <a:srgbClr val="C00000"/>
                </a:solidFill>
                <a:latin typeface="+mj-ea"/>
                <a:ea typeface="+mj-ea"/>
              </a:rPr>
              <a:t>实验</a:t>
            </a:r>
            <a:r>
              <a:rPr lang="zh-CN" altLang="en-US" sz="2600" b="1" dirty="0" smtClean="0">
                <a:solidFill>
                  <a:srgbClr val="C00000"/>
                </a:solidFill>
                <a:latin typeface="+mj-ea"/>
                <a:ea typeface="+mj-ea"/>
              </a:rPr>
              <a:t>知识点</a:t>
            </a:r>
            <a:endParaRPr lang="zh-CN" altLang="en-US" sz="1800" b="1" dirty="0">
              <a:solidFill>
                <a:srgbClr val="3C3C3C"/>
              </a:solidFill>
              <a:latin typeface="+mj-ea"/>
              <a:ea typeface="+mj-ea"/>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b="1" dirty="0">
                <a:solidFill>
                  <a:srgbClr val="3C3C3C"/>
                </a:solidFill>
                <a:latin typeface="+mj-ea"/>
                <a:ea typeface="+mj-ea"/>
              </a:rPr>
              <a:t>语音识别</a:t>
            </a:r>
            <a:r>
              <a:rPr lang="en-US" altLang="zh-CN" sz="1800" b="1" dirty="0">
                <a:solidFill>
                  <a:srgbClr val="3C3C3C"/>
                </a:solidFill>
                <a:latin typeface="+mj-ea"/>
                <a:ea typeface="+mj-ea"/>
                <a:cs typeface="+mn-cs"/>
              </a:rPr>
              <a:t>--</a:t>
            </a:r>
            <a:r>
              <a:rPr lang="zh-CN" altLang="en-US" sz="1800" b="1" dirty="0">
                <a:solidFill>
                  <a:srgbClr val="3C3C3C"/>
                </a:solidFill>
                <a:latin typeface="+mj-ea"/>
                <a:ea typeface="+mj-ea"/>
                <a:cs typeface="+mn-cs"/>
              </a:rPr>
              <a:t>实验</a:t>
            </a:r>
            <a:endParaRPr lang="zh-CN" altLang="en-US" dirty="0">
              <a:latin typeface="+mj-ea"/>
              <a:ea typeface="+mj-ea"/>
            </a:endParaRPr>
          </a:p>
        </p:txBody>
      </p:sp>
      <p:graphicFrame>
        <p:nvGraphicFramePr>
          <p:cNvPr id="2" name="表格 1"/>
          <p:cNvGraphicFramePr>
            <a:graphicFrameLocks noGrp="1"/>
          </p:cNvGraphicFramePr>
          <p:nvPr>
            <p:extLst>
              <p:ext uri="{D42A27DB-BD31-4B8C-83A1-F6EECF244321}">
                <p14:modId xmlns:p14="http://schemas.microsoft.com/office/powerpoint/2010/main" val="3206823222"/>
              </p:ext>
            </p:extLst>
          </p:nvPr>
        </p:nvGraphicFramePr>
        <p:xfrm>
          <a:off x="1081453" y="1504005"/>
          <a:ext cx="10203439" cy="3427183"/>
        </p:xfrm>
        <a:graphic>
          <a:graphicData uri="http://schemas.openxmlformats.org/drawingml/2006/table">
            <a:tbl>
              <a:tblPr>
                <a:tableStyleId>{72833802-FEF1-4C79-8D5D-14CF1EAF98D9}</a:tableStyleId>
              </a:tblPr>
              <a:tblGrid>
                <a:gridCol w="2343630"/>
                <a:gridCol w="3550166"/>
                <a:gridCol w="3203921"/>
                <a:gridCol w="1105722"/>
              </a:tblGrid>
              <a:tr h="271976">
                <a:tc>
                  <a:txBody>
                    <a:bodyPr/>
                    <a:lstStyle/>
                    <a:p>
                      <a:pPr algn="ctr" rtl="0" fontAlgn="ctr"/>
                      <a:r>
                        <a:rPr lang="zh-CN" altLang="en-US" sz="1400" b="1" u="none" strike="noStrike" dirty="0">
                          <a:effectLst/>
                          <a:latin typeface="+mj-ea"/>
                          <a:ea typeface="+mj-ea"/>
                        </a:rPr>
                        <a:t>章节</a:t>
                      </a:r>
                      <a:endParaRPr lang="zh-CN" altLang="en-US" sz="1400" b="1" i="0" u="none" strike="noStrike" dirty="0">
                        <a:solidFill>
                          <a:srgbClr val="000000"/>
                        </a:solidFill>
                        <a:effectLst/>
                        <a:latin typeface="+mj-ea"/>
                        <a:ea typeface="+mj-ea"/>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mj-ea"/>
                          <a:ea typeface="+mj-ea"/>
                        </a:rPr>
                        <a:t>知识点</a:t>
                      </a:r>
                      <a:endParaRPr lang="zh-CN" altLang="en-US" sz="1400" b="1" i="0" u="none" strike="noStrike" dirty="0">
                        <a:solidFill>
                          <a:srgbClr val="000000"/>
                        </a:solidFill>
                        <a:effectLst/>
                        <a:latin typeface="+mj-ea"/>
                        <a:ea typeface="+mj-ea"/>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mj-ea"/>
                          <a:ea typeface="+mj-ea"/>
                        </a:rPr>
                        <a:t>建议融入</a:t>
                      </a:r>
                      <a:r>
                        <a:rPr lang="zh-CN" altLang="en-US" sz="1400" b="1" u="none" strike="noStrike" dirty="0">
                          <a:effectLst/>
                          <a:latin typeface="+mj-ea"/>
                          <a:ea typeface="+mj-ea"/>
                        </a:rPr>
                        <a:t>方式</a:t>
                      </a:r>
                      <a:endParaRPr lang="zh-CN" altLang="en-US" sz="1400" b="1" i="0" u="none" strike="noStrike" dirty="0">
                        <a:solidFill>
                          <a:srgbClr val="000000"/>
                        </a:solidFill>
                        <a:effectLst/>
                        <a:latin typeface="+mj-ea"/>
                        <a:ea typeface="+mj-ea"/>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a:r>
                        <a:rPr lang="zh-CN" altLang="en-US" sz="1400" b="1" i="0" u="none" strike="noStrike" dirty="0">
                          <a:solidFill>
                            <a:srgbClr val="000000"/>
                          </a:solidFill>
                          <a:effectLst/>
                          <a:latin typeface="+mj-ea"/>
                          <a:ea typeface="+mj-ea"/>
                        </a:rPr>
                        <a:t>学时</a:t>
                      </a:r>
                      <a:endParaRPr lang="zh-CN" altLang="en-US" dirty="0">
                        <a:latin typeface="+mj-ea"/>
                        <a:ea typeface="+mj-ea"/>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367470">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 基于</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Mind X</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的语音识别</a:t>
                      </a:r>
                    </a:p>
                  </a:txBody>
                  <a:tcPr marL="0" marR="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Conformer</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模型介绍，</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MindX</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SDK</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运行环境搭建，接口调用配置文件编写，中文语音识别接口调用</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1.</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在</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讲解到语音识别、语音分类、语音生成等语音处理任务的时候，结合各个实验</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手册，通过</a:t>
                      </a:r>
                      <a:r>
                        <a:rPr lang="en-US" altLang="zh-CN" sz="1200" u="none" strike="noStrike" kern="1200" baseline="0" dirty="0" err="1" smtClean="0">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完成各个模型任务；</a:t>
                      </a:r>
                      <a:endPar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2.</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介绍</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deepspeech2</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MelGAN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WaveNet</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等网络模型的结构特点和搭建方式</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，通过华为云</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ModelArts</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ECS</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等辅助环境完成基于</a:t>
                      </a:r>
                      <a:r>
                        <a:rPr lang="en-US" altLang="zh-CN" sz="1200" u="none" strike="noStrike" kern="1200" baseline="0" dirty="0" err="1" smtClean="0">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或</a:t>
                      </a:r>
                      <a:r>
                        <a:rPr lang="en-US" altLang="zh-CN" sz="1200" u="none" strike="noStrike" kern="1200" baseline="0" dirty="0" err="1" smtClean="0">
                          <a:solidFill>
                            <a:schemeClr val="tx1"/>
                          </a:solidFill>
                          <a:effectLst/>
                          <a:latin typeface="Huawei Sans" panose="020C0503030203020204" pitchFamily="34" charset="0"/>
                          <a:ea typeface="方正兰亭黑简体" panose="02000000000000000000" pitchFamily="2" charset="-122"/>
                          <a:cs typeface="+mn-cs"/>
                        </a:rPr>
                        <a:t>MindX</a:t>
                      </a: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 SDK</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的开发实验流程；</a:t>
                      </a:r>
                      <a:endPar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3.</a:t>
                      </a:r>
                      <a:r>
                        <a:rPr lang="zh-CN" altLang="en-US"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基于提供的基础实验手册指导，针对实际教学场景进行进阶式的优化，比如，修改参数，或更换数据集，或模型结构，来对比模型训练结果等。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0447">
                <a:tc>
                  <a:txBody>
                    <a:bodyPr/>
                    <a:lstStyle/>
                    <a:p>
                      <a:pPr marL="0" marR="0" lvl="0" indent="0" algn="l" defTabSz="914400" rtl="0" eaLnBrk="1" fontAlgn="ctr" latinLnBrk="0" hangingPunct="1">
                        <a:lnSpc>
                          <a:spcPts val="1900"/>
                        </a:lnSpc>
                        <a:spcBef>
                          <a:spcPts val="0"/>
                        </a:spcBef>
                        <a:spcAft>
                          <a:spcPts val="0"/>
                        </a:spcAft>
                        <a:buClrTx/>
                        <a:buSzTx/>
                        <a:buFontTx/>
                        <a:buNone/>
                        <a:defRPr/>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基于</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搭建</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deepspeech2</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语音识别模型</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endParaRPr>
                    </a:p>
                  </a:txBody>
                  <a:tcPr marL="0" marR="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900"/>
                        </a:lnSpc>
                      </a:pP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Deepspeech2</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模型介绍，</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MindX</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SDK</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运行环境搭建，模型训练与准确率验证</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3</a:t>
                      </a:r>
                      <a:endParaRPr lang="zh-CN" altLang="en-US" sz="1200" kern="1200" baseline="0" dirty="0">
                        <a:solidFill>
                          <a:schemeClr val="dk1"/>
                        </a:solidFill>
                        <a:latin typeface="+mj-ea"/>
                        <a:ea typeface="+mj-ea"/>
                        <a:cs typeface="+mn-cs"/>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18">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 基于</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Mind X</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的语音多分类</a:t>
                      </a:r>
                    </a:p>
                  </a:txBody>
                  <a:tcPr marL="0" marR="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FCN-4</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模型介绍，</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rPr>
                        <a:t>MindX</a:t>
                      </a:r>
                      <a:r>
                        <a:rPr lang="en-US" altLang="zh-CN"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 SDK</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rPr>
                        <a:t>运行环境搭建，音频文件类别分类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519">
                <a:tc>
                  <a:txBody>
                    <a:bodyPr/>
                    <a:lstStyle/>
                    <a:p>
                      <a:pPr marL="0" algn="l" defTabSz="914400" rtl="0" eaLnBrk="1" fontAlgn="ctr" latinLnBrk="0" hangingPunct="1">
                        <a:lnSpc>
                          <a:spcPts val="1900"/>
                        </a:lnSpc>
                      </a:pP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基于</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MindSpore</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搭建</a:t>
                      </a: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MelGAN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网络实现语音生成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900"/>
                        </a:lnSpc>
                        <a:spcBef>
                          <a:spcPts val="0"/>
                        </a:spcBef>
                        <a:spcAft>
                          <a:spcPts val="0"/>
                        </a:spcAft>
                        <a:buClrTx/>
                        <a:buSzTx/>
                        <a:buFontTx/>
                        <a:buNone/>
                        <a:defRPr/>
                      </a:pPr>
                      <a:r>
                        <a:rPr lang="en-US" altLang="zh-CN" sz="1200" u="none" strike="noStrike" kern="1200" baseline="0" dirty="0" err="1">
                          <a:solidFill>
                            <a:schemeClr val="tx1"/>
                          </a:solidFill>
                          <a:effectLst/>
                          <a:latin typeface="Huawei Sans" panose="020C0503030203020204" pitchFamily="34" charset="0"/>
                          <a:ea typeface="方正兰亭黑简体" panose="02000000000000000000" pitchFamily="2" charset="-122"/>
                          <a:cs typeface="+mn-cs"/>
                          <a:sym typeface="+mn-lt"/>
                        </a:rPr>
                        <a:t>MelGAN</a:t>
                      </a:r>
                      <a:r>
                        <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sym typeface="+mn-lt"/>
                        </a:rPr>
                        <a:t>网络介绍，语音生成模型训练，语音片段生成</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3</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519">
                <a:tc>
                  <a:txBody>
                    <a:bodyPr/>
                    <a:lstStyle/>
                    <a:p>
                      <a:pPr marL="0" algn="l" defTabSz="914400" rtl="0" eaLnBrk="1" fontAlgn="ctr" latinLnBrk="0" hangingPunct="1"/>
                      <a:r>
                        <a:rPr lang="zh-CN" altLang="en-US" sz="1200" b="0" i="0" u="none" strike="noStrike" kern="1200" dirty="0">
                          <a:solidFill>
                            <a:srgbClr val="1D1D1A"/>
                          </a:solidFill>
                          <a:effectLst/>
                          <a:latin typeface="+mj-ea"/>
                          <a:ea typeface="+mj-ea"/>
                          <a:cs typeface="+mn-cs"/>
                        </a:rPr>
                        <a:t>基于</a:t>
                      </a:r>
                      <a:r>
                        <a:rPr lang="en-US" altLang="zh-CN" sz="1200" b="0" i="0" u="none" strike="noStrike" kern="1200" dirty="0" err="1">
                          <a:solidFill>
                            <a:srgbClr val="1D1D1A"/>
                          </a:solidFill>
                          <a:effectLst/>
                          <a:latin typeface="+mj-ea"/>
                          <a:ea typeface="+mj-ea"/>
                          <a:cs typeface="+mn-cs"/>
                        </a:rPr>
                        <a:t>MindSpore</a:t>
                      </a:r>
                      <a:r>
                        <a:rPr lang="zh-CN" altLang="en-US" sz="1200" b="0" i="0" u="none" strike="noStrike" kern="1200" dirty="0">
                          <a:solidFill>
                            <a:srgbClr val="1D1D1A"/>
                          </a:solidFill>
                          <a:effectLst/>
                          <a:latin typeface="+mj-ea"/>
                          <a:ea typeface="+mj-ea"/>
                          <a:cs typeface="+mn-cs"/>
                        </a:rPr>
                        <a:t>搭建</a:t>
                      </a:r>
                      <a:r>
                        <a:rPr lang="en-US" altLang="zh-CN" sz="1200" b="0" i="0" u="none" strike="noStrike" kern="1200" dirty="0" err="1">
                          <a:solidFill>
                            <a:srgbClr val="1D1D1A"/>
                          </a:solidFill>
                          <a:effectLst/>
                          <a:latin typeface="+mj-ea"/>
                          <a:ea typeface="+mj-ea"/>
                          <a:cs typeface="+mn-cs"/>
                          <a:sym typeface="+mn-lt"/>
                        </a:rPr>
                        <a:t>WaveNet</a:t>
                      </a:r>
                      <a:r>
                        <a:rPr lang="zh-CN" altLang="en-US" sz="1200" b="0" i="0" u="none" strike="noStrike" kern="1200" dirty="0">
                          <a:solidFill>
                            <a:srgbClr val="1D1D1A"/>
                          </a:solidFill>
                          <a:effectLst/>
                          <a:latin typeface="+mj-ea"/>
                          <a:ea typeface="+mj-ea"/>
                          <a:cs typeface="+mn-cs"/>
                          <a:sym typeface="+mn-lt"/>
                        </a:rPr>
                        <a:t>网络实现语音生成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1200" b="0" i="0" u="none" strike="noStrike" kern="1200" dirty="0" err="1">
                          <a:solidFill>
                            <a:srgbClr val="1D1D1A"/>
                          </a:solidFill>
                          <a:effectLst/>
                          <a:latin typeface="+mj-ea"/>
                          <a:ea typeface="+mn-ea"/>
                          <a:cs typeface="+mn-cs"/>
                          <a:sym typeface="+mn-lt"/>
                        </a:rPr>
                        <a:t>WaveNet</a:t>
                      </a:r>
                      <a:r>
                        <a:rPr lang="zh-CN" altLang="en-US" sz="1200" b="0" i="0" u="none" strike="noStrike" kern="1200" dirty="0">
                          <a:solidFill>
                            <a:srgbClr val="1D1D1A"/>
                          </a:solidFill>
                          <a:effectLst/>
                          <a:latin typeface="+mj-ea"/>
                          <a:ea typeface="+mn-ea"/>
                          <a:cs typeface="+mn-cs"/>
                          <a:sym typeface="+mn-lt"/>
                        </a:rPr>
                        <a:t>网络介绍，语音生成模型训练，语音片段生成</a:t>
                      </a:r>
                      <a:endParaRPr lang="zh-CN" altLang="en-US" sz="1200" kern="1200" baseline="0" dirty="0">
                        <a:solidFill>
                          <a:schemeClr val="dk1"/>
                        </a:solidFill>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kern="1200" baseline="0" dirty="0">
                          <a:solidFill>
                            <a:schemeClr val="dk1"/>
                          </a:solidFill>
                          <a:latin typeface="+mj-ea"/>
                          <a:ea typeface="+mj-ea"/>
                          <a:cs typeface="+mn-cs"/>
                        </a:rPr>
                        <a:t>2</a:t>
                      </a:r>
                      <a:endParaRPr lang="zh-CN" altLang="en-US" sz="1200" kern="1200" baseline="0" dirty="0">
                        <a:solidFill>
                          <a:schemeClr val="dk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14174" y="2040058"/>
            <a:ext cx="1485875" cy="248913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Huawei Sans" panose="020C0503030203020204" pitchFamily="34" charset="0"/>
                <a:ea typeface="方正兰亭黑简体" panose="02000000000000000000" pitchFamily="2" charset="-122"/>
              </a:rPr>
              <a:t>昇腾课程包总体介绍</a:t>
            </a:r>
          </a:p>
        </p:txBody>
      </p:sp>
      <p:sp>
        <p:nvSpPr>
          <p:cNvPr id="8" name="矩形 7"/>
          <p:cNvSpPr/>
          <p:nvPr/>
        </p:nvSpPr>
        <p:spPr>
          <a:xfrm>
            <a:off x="3888237" y="2040059"/>
            <a:ext cx="1485875" cy="248913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Huawei Sans" panose="020C0503030203020204" pitchFamily="34" charset="0"/>
                <a:ea typeface="方正兰亭黑简体" panose="02000000000000000000" pitchFamily="2" charset="-122"/>
              </a:rPr>
              <a:t>昇腾专业课程包介绍</a:t>
            </a:r>
          </a:p>
        </p:txBody>
      </p:sp>
      <p:sp>
        <p:nvSpPr>
          <p:cNvPr id="9" name="矩形 8"/>
          <p:cNvSpPr/>
          <p:nvPr/>
        </p:nvSpPr>
        <p:spPr>
          <a:xfrm>
            <a:off x="5862301" y="2035658"/>
            <a:ext cx="1485875" cy="24935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tx2"/>
                </a:solidFill>
                <a:latin typeface="Huawei Sans" panose="020C0503030203020204" pitchFamily="34" charset="0"/>
                <a:ea typeface="方正兰亭黑简体" panose="02000000000000000000" pitchFamily="2" charset="-122"/>
              </a:rPr>
              <a:t>昇腾创新实践课课程包介绍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680" y="181042"/>
            <a:ext cx="11235233" cy="935887"/>
          </a:xfrm>
        </p:spPr>
        <p:txBody>
          <a:bodyPr vert="horz" lIns="121944" tIns="60972" rIns="121944" bIns="60972" rtlCol="0" anchor="ctr">
            <a:noAutofit/>
          </a:bodyPr>
          <a:lstStyle/>
          <a:p>
            <a:r>
              <a:rPr lang="zh-CN" altLang="en-US" sz="3200" dirty="0">
                <a:solidFill>
                  <a:schemeClr val="bg1">
                    <a:lumMod val="50000"/>
                  </a:schemeClr>
                </a:solidFill>
                <a:latin typeface="微软雅黑" panose="020B0503020204020204" pitchFamily="34" charset="-122"/>
                <a:ea typeface="微软雅黑" panose="020B0503020204020204" pitchFamily="34" charset="-122"/>
              </a:rPr>
              <a:t>昇腾</a:t>
            </a:r>
            <a:r>
              <a:rPr lang="en-US" altLang="zh-CN" sz="3200" dirty="0">
                <a:solidFill>
                  <a:schemeClr val="bg1">
                    <a:lumMod val="50000"/>
                  </a:schemeClr>
                </a:solidFill>
                <a:latin typeface="微软雅黑" panose="020B0503020204020204" pitchFamily="34" charset="-122"/>
                <a:ea typeface="微软雅黑" panose="020B0503020204020204" pitchFamily="34" charset="-122"/>
              </a:rPr>
              <a:t>AI</a:t>
            </a:r>
            <a:r>
              <a:rPr lang="zh-CN" altLang="en-US" sz="3200" dirty="0">
                <a:solidFill>
                  <a:schemeClr val="bg1">
                    <a:lumMod val="50000"/>
                  </a:schemeClr>
                </a:solidFill>
                <a:latin typeface="微软雅黑" panose="020B0503020204020204" pitchFamily="34" charset="-122"/>
                <a:ea typeface="微软雅黑" panose="020B0503020204020204" pitchFamily="34" charset="-122"/>
              </a:rPr>
              <a:t>图像和自然语言处理算法实战</a:t>
            </a:r>
          </a:p>
        </p:txBody>
      </p:sp>
      <p:sp>
        <p:nvSpPr>
          <p:cNvPr id="33" name="文本框 32"/>
          <p:cNvSpPr txBox="1"/>
          <p:nvPr/>
        </p:nvSpPr>
        <p:spPr>
          <a:xfrm>
            <a:off x="638294" y="1088656"/>
            <a:ext cx="10235446" cy="3285900"/>
          </a:xfrm>
          <a:prstGeom prst="rect">
            <a:avLst/>
          </a:prstGeom>
          <a:solidFill>
            <a:schemeClr val="tx1">
              <a:lumMod val="10000"/>
              <a:lumOff val="90000"/>
            </a:schemeClr>
          </a:solidFill>
        </p:spPr>
        <p:txBody>
          <a:bodyPr wrap="square" rtlCol="0">
            <a:spAutoFit/>
          </a:bodyPr>
          <a:lstStyle/>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课程内容：</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本课程从了解昇腾生态和</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开发任务场景入门，聚焦计算机视觉任务中的图像分类和自然语言处理任务中的机器翻译。 从了解昇腾全栈技术和生态开始，熟悉</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开源框架的架构和基础操作，掌握算法实现过程；进而学习计算机视觉、自然语言处理任务理论，熟悉常用的神经网络模型；利用本机环境、</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平台等多场景，全流程的完成图像分类和机器翻译两个项目型综合实践，掌握图像和自然语言处理</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应用开发能力。</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课程价值：</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培养学生人工智能开发能力，掌握计算机视觉和自然语言处理算法实践应用。</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课程设计：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创新实践课共分两个阶段，包括</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天的课前学习，及</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个关卡的多场景开发实战活动，后期进行成绩评定；</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涉及产品及服务：</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开源框架、昇腾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Ascend</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处理器、华为云</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等产品及服务。</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面向对象：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大二以上具备高等数学和计算机基础的学生</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能力要求：</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交付时长：</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右箭头 10"/>
          <p:cNvSpPr/>
          <p:nvPr/>
        </p:nvSpPr>
        <p:spPr bwMode="auto">
          <a:xfrm>
            <a:off x="676260" y="4824914"/>
            <a:ext cx="11306002" cy="90113"/>
          </a:xfrm>
          <a:prstGeom prst="rightArrow">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914400" fontAlgn="base">
              <a:spcBef>
                <a:spcPct val="0"/>
              </a:spcBef>
              <a:spcAft>
                <a:spcPct val="0"/>
              </a:spcAft>
            </a:pPr>
            <a:endParaRPr lang="zh-CN" altLang="en-US" sz="1000">
              <a:solidFill>
                <a:srgbClr val="000000"/>
              </a:solidFill>
              <a:latin typeface="微软雅黑" panose="020B0503020204020204" pitchFamily="34" charset="-122"/>
              <a:ea typeface="微软雅黑" panose="020B0503020204020204" pitchFamily="34" charset="-122"/>
              <a:sym typeface="Lucida Grande" charset="0"/>
            </a:endParaRPr>
          </a:p>
        </p:txBody>
      </p:sp>
      <p:grpSp>
        <p:nvGrpSpPr>
          <p:cNvPr id="49" name="组合 48"/>
          <p:cNvGrpSpPr/>
          <p:nvPr/>
        </p:nvGrpSpPr>
        <p:grpSpPr>
          <a:xfrm>
            <a:off x="948778" y="4279575"/>
            <a:ext cx="1134390" cy="512412"/>
            <a:chOff x="6632" y="3822835"/>
            <a:chExt cx="1134390" cy="512412"/>
          </a:xfrm>
        </p:grpSpPr>
        <p:sp>
          <p:nvSpPr>
            <p:cNvPr id="50" name="等腰三角形 49"/>
            <p:cNvSpPr/>
            <p:nvPr/>
          </p:nvSpPr>
          <p:spPr>
            <a:xfrm rot="10800000">
              <a:off x="482246" y="4146046"/>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66666"/>
                </a:solidFill>
              </a:endParaRPr>
            </a:p>
          </p:txBody>
        </p:sp>
        <p:sp>
          <p:nvSpPr>
            <p:cNvPr id="51" name="文本框 50"/>
            <p:cNvSpPr txBox="1"/>
            <p:nvPr/>
          </p:nvSpPr>
          <p:spPr>
            <a:xfrm>
              <a:off x="6632" y="3822835"/>
              <a:ext cx="1134390" cy="307777"/>
            </a:xfrm>
            <a:prstGeom prst="rect">
              <a:avLst/>
            </a:prstGeom>
            <a:noFill/>
          </p:spPr>
          <p:txBody>
            <a:bodyPr wrap="square" rtlCol="0">
              <a:spAutoFit/>
            </a:bodyPr>
            <a:lstStyle/>
            <a:p>
              <a:pPr algn="ctr"/>
              <a:r>
                <a:rPr lang="zh-CN" altLang="en-US" sz="1400" b="1" dirty="0">
                  <a:solidFill>
                    <a:srgbClr val="FFC000"/>
                  </a:solidFill>
                  <a:latin typeface="微软雅黑" panose="020B0503020204020204" pitchFamily="34" charset="-122"/>
                  <a:ea typeface="微软雅黑" panose="020B0503020204020204" pitchFamily="34" charset="-122"/>
                </a:rPr>
                <a:t>开课前</a:t>
              </a:r>
              <a:r>
                <a:rPr lang="en-US" altLang="zh-CN" sz="1400" b="1" dirty="0">
                  <a:solidFill>
                    <a:srgbClr val="FFC000"/>
                  </a:solidFill>
                  <a:latin typeface="微软雅黑" panose="020B0503020204020204" pitchFamily="34" charset="-122"/>
                  <a:ea typeface="微软雅黑" panose="020B0503020204020204" pitchFamily="34" charset="-122"/>
                </a:rPr>
                <a:t>7</a:t>
              </a:r>
              <a:r>
                <a:rPr lang="zh-CN" altLang="en-US" sz="1400" b="1" dirty="0">
                  <a:solidFill>
                    <a:srgbClr val="FFC000"/>
                  </a:solidFill>
                  <a:latin typeface="微软雅黑" panose="020B0503020204020204" pitchFamily="34" charset="-122"/>
                  <a:ea typeface="微软雅黑" panose="020B0503020204020204" pitchFamily="34" charset="-122"/>
                </a:rPr>
                <a:t>天</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811474" y="4464450"/>
            <a:ext cx="1784269" cy="786692"/>
            <a:chOff x="2051254" y="4231314"/>
            <a:chExt cx="1784269" cy="786692"/>
          </a:xfrm>
        </p:grpSpPr>
        <p:sp>
          <p:nvSpPr>
            <p:cNvPr id="54" name="TextBox 10"/>
            <p:cNvSpPr txBox="1"/>
            <p:nvPr/>
          </p:nvSpPr>
          <p:spPr>
            <a:xfrm>
              <a:off x="2523943" y="4231314"/>
              <a:ext cx="859530"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051254" y="4771785"/>
              <a:ext cx="1784269" cy="246221"/>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1</a:t>
              </a:r>
              <a:r>
                <a:rPr lang="zh-CN" altLang="en-US" sz="1000" dirty="0">
                  <a:solidFill>
                    <a:srgbClr val="1D1D1A"/>
                  </a:solidFill>
                  <a:latin typeface="微软雅黑" panose="020B0503020204020204" pitchFamily="34" charset="-122"/>
                  <a:ea typeface="微软雅黑" panose="020B0503020204020204" pitchFamily="34" charset="-122"/>
                </a:rPr>
                <a:t>：昇腾</a:t>
              </a:r>
              <a:r>
                <a:rPr lang="en-US" altLang="zh-CN" sz="1000" dirty="0">
                  <a:solidFill>
                    <a:srgbClr val="1D1D1A"/>
                  </a:solidFill>
                  <a:latin typeface="微软雅黑" panose="020B0503020204020204" pitchFamily="34" charset="-122"/>
                  <a:ea typeface="微软雅黑" panose="020B0503020204020204" pitchFamily="34" charset="-122"/>
                </a:rPr>
                <a:t>AI</a:t>
              </a:r>
              <a:r>
                <a:rPr lang="zh-CN" altLang="en-US" sz="1000" dirty="0">
                  <a:solidFill>
                    <a:srgbClr val="1D1D1A"/>
                  </a:solidFill>
                  <a:latin typeface="微软雅黑" panose="020B0503020204020204" pitchFamily="34" charset="-122"/>
                  <a:ea typeface="微软雅黑" panose="020B0503020204020204" pitchFamily="34" charset="-122"/>
                </a:rPr>
                <a:t>开发基础介绍</a:t>
              </a:r>
            </a:p>
          </p:txBody>
        </p:sp>
        <p:sp>
          <p:nvSpPr>
            <p:cNvPr id="56" name="椭圆 55"/>
            <p:cNvSpPr/>
            <p:nvPr/>
          </p:nvSpPr>
          <p:spPr>
            <a:xfrm>
              <a:off x="2921391" y="4529118"/>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grpSp>
      <p:sp>
        <p:nvSpPr>
          <p:cNvPr id="57" name="TextBox 10"/>
          <p:cNvSpPr txBox="1"/>
          <p:nvPr/>
        </p:nvSpPr>
        <p:spPr>
          <a:xfrm>
            <a:off x="6105785" y="4507655"/>
            <a:ext cx="697627"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1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562999" y="5005356"/>
            <a:ext cx="1689949" cy="246221"/>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3</a:t>
            </a:r>
            <a:r>
              <a:rPr lang="zh-CN" altLang="en-US" sz="1000" dirty="0">
                <a:solidFill>
                  <a:srgbClr val="1D1D1A"/>
                </a:solidFill>
                <a:latin typeface="微软雅黑" panose="020B0503020204020204" pitchFamily="34" charset="-122"/>
                <a:ea typeface="微软雅黑" panose="020B0503020204020204" pitchFamily="34" charset="-122"/>
              </a:rPr>
              <a:t>：</a:t>
            </a:r>
            <a:r>
              <a:rPr lang="en-US" altLang="zh-CN" sz="1000" dirty="0">
                <a:solidFill>
                  <a:srgbClr val="1D1D1A"/>
                </a:solidFill>
                <a:latin typeface="微软雅黑" panose="020B0503020204020204" pitchFamily="34" charset="-122"/>
                <a:ea typeface="微软雅黑" panose="020B0503020204020204" pitchFamily="34" charset="-122"/>
              </a:rPr>
              <a:t>NLP-</a:t>
            </a:r>
            <a:r>
              <a:rPr lang="zh-CN" altLang="en-US" sz="1000" dirty="0">
                <a:solidFill>
                  <a:srgbClr val="1D1D1A"/>
                </a:solidFill>
                <a:latin typeface="微软雅黑" panose="020B0503020204020204" pitchFamily="34" charset="-122"/>
                <a:ea typeface="微软雅黑" panose="020B0503020204020204" pitchFamily="34" charset="-122"/>
              </a:rPr>
              <a:t>机器翻译</a:t>
            </a:r>
            <a:endParaRPr lang="en-US" altLang="zh-CN" sz="1000" dirty="0">
              <a:solidFill>
                <a:srgbClr val="1D1D1A"/>
              </a:solidFill>
              <a:latin typeface="微软雅黑" panose="020B0503020204020204" pitchFamily="34" charset="-122"/>
              <a:ea typeface="微软雅黑" panose="020B0503020204020204" pitchFamily="34" charset="-122"/>
            </a:endParaRPr>
          </a:p>
        </p:txBody>
      </p:sp>
      <p:sp>
        <p:nvSpPr>
          <p:cNvPr id="59" name="椭圆 58"/>
          <p:cNvSpPr/>
          <p:nvPr/>
        </p:nvSpPr>
        <p:spPr>
          <a:xfrm>
            <a:off x="6378182" y="4782307"/>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60" name="TextBox 10"/>
          <p:cNvSpPr txBox="1"/>
          <p:nvPr/>
        </p:nvSpPr>
        <p:spPr>
          <a:xfrm>
            <a:off x="8749721" y="4496489"/>
            <a:ext cx="859531"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5841827" y="5005356"/>
            <a:ext cx="1621654" cy="246221"/>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2</a:t>
            </a:r>
            <a:r>
              <a:rPr lang="zh-CN" altLang="en-US" sz="1000" dirty="0">
                <a:solidFill>
                  <a:srgbClr val="1D1D1A"/>
                </a:solidFill>
                <a:latin typeface="微软雅黑" panose="020B0503020204020204" pitchFamily="34" charset="-122"/>
                <a:ea typeface="微软雅黑" panose="020B0503020204020204" pitchFamily="34" charset="-122"/>
              </a:rPr>
              <a:t>：</a:t>
            </a:r>
            <a:r>
              <a:rPr lang="en-US" altLang="zh-CN" sz="1000" dirty="0">
                <a:solidFill>
                  <a:srgbClr val="1D1D1A"/>
                </a:solidFill>
                <a:latin typeface="微软雅黑" panose="020B0503020204020204" pitchFamily="34" charset="-122"/>
                <a:ea typeface="微软雅黑" panose="020B0503020204020204" pitchFamily="34" charset="-122"/>
              </a:rPr>
              <a:t>CV-</a:t>
            </a:r>
            <a:r>
              <a:rPr lang="zh-CN" altLang="en-US" sz="1000" dirty="0">
                <a:solidFill>
                  <a:srgbClr val="1D1D1A"/>
                </a:solidFill>
                <a:latin typeface="微软雅黑" panose="020B0503020204020204" pitchFamily="34" charset="-122"/>
                <a:ea typeface="微软雅黑" panose="020B0503020204020204" pitchFamily="34" charset="-122"/>
              </a:rPr>
              <a:t>图像分类</a:t>
            </a:r>
            <a:endParaRPr lang="en-US" altLang="zh-CN" sz="1000" dirty="0">
              <a:solidFill>
                <a:srgbClr val="1D1D1A"/>
              </a:solidFill>
              <a:latin typeface="微软雅黑" panose="020B0503020204020204" pitchFamily="34" charset="-122"/>
              <a:ea typeface="微软雅黑" panose="020B0503020204020204" pitchFamily="34" charset="-122"/>
            </a:endParaRPr>
          </a:p>
        </p:txBody>
      </p:sp>
      <p:sp>
        <p:nvSpPr>
          <p:cNvPr id="62" name="椭圆 61"/>
          <p:cNvSpPr/>
          <p:nvPr/>
        </p:nvSpPr>
        <p:spPr>
          <a:xfrm>
            <a:off x="9103070" y="4765138"/>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34" name="文本框 33"/>
          <p:cNvSpPr txBox="1"/>
          <p:nvPr/>
        </p:nvSpPr>
        <p:spPr>
          <a:xfrm>
            <a:off x="915069" y="4952204"/>
            <a:ext cx="1472713" cy="784830"/>
          </a:xfrm>
          <a:prstGeom prst="rect">
            <a:avLst/>
          </a:prstGeom>
          <a:noFill/>
        </p:spPr>
        <p:txBody>
          <a:bodyPr wrap="square" rtlCol="0">
            <a:spAutoFit/>
          </a:bodyPr>
          <a:lstStyle/>
          <a:p>
            <a:pPr algn="ctr"/>
            <a:r>
              <a:rPr lang="zh-CN" altLang="en-US" sz="900" b="1" dirty="0">
                <a:latin typeface="微软雅黑" panose="020B0503020204020204" pitchFamily="34" charset="-122"/>
                <a:ea typeface="微软雅黑" panose="020B0503020204020204" pitchFamily="34" charset="-122"/>
              </a:rPr>
              <a:t>在线慕课学习：</a:t>
            </a:r>
            <a:endParaRPr lang="en-US" altLang="zh-CN" sz="900" b="1" dirty="0">
              <a:latin typeface="微软雅黑" panose="020B0503020204020204" pitchFamily="34" charset="-122"/>
              <a:ea typeface="微软雅黑" panose="020B0503020204020204" pitchFamily="34" charset="-122"/>
            </a:endParaRPr>
          </a:p>
          <a:p>
            <a:pPr algn="ctr"/>
            <a:r>
              <a:rPr lang="zh-CN" altLang="en-US" sz="900" b="1" dirty="0">
                <a:latin typeface="微软雅黑" panose="020B0503020204020204" pitchFamily="34" charset="-122"/>
                <a:ea typeface="微软雅黑" panose="020B0503020204020204" pitchFamily="34" charset="-122"/>
              </a:rPr>
              <a:t>（大约</a:t>
            </a:r>
            <a:r>
              <a:rPr lang="en-US" altLang="zh-CN" sz="900" b="1" dirty="0">
                <a:latin typeface="微软雅黑" panose="020B0503020204020204" pitchFamily="34" charset="-122"/>
                <a:ea typeface="微软雅黑" panose="020B0503020204020204" pitchFamily="34" charset="-122"/>
              </a:rPr>
              <a:t>15</a:t>
            </a:r>
            <a:r>
              <a:rPr lang="zh-CN" altLang="en-US" sz="900" b="1" dirty="0">
                <a:latin typeface="微软雅黑" panose="020B0503020204020204" pitchFamily="34" charset="-122"/>
                <a:ea typeface="微软雅黑" panose="020B0503020204020204" pitchFamily="34" charset="-122"/>
              </a:rPr>
              <a:t>小时）</a:t>
            </a:r>
            <a:endParaRPr lang="en-US" altLang="zh-CN" sz="900" b="1" dirty="0">
              <a:latin typeface="微软雅黑" panose="020B0503020204020204" pitchFamily="34" charset="-122"/>
              <a:ea typeface="微软雅黑" panose="020B0503020204020204" pitchFamily="34" charset="-122"/>
            </a:endParaRPr>
          </a:p>
          <a:p>
            <a:pPr algn="ctr"/>
            <a:r>
              <a:rPr lang="en-US" altLang="zh-CN" sz="900" dirty="0">
                <a:latin typeface="微软雅黑" panose="020B0503020204020204" pitchFamily="34" charset="-122"/>
                <a:ea typeface="微软雅黑" panose="020B0503020204020204" pitchFamily="34" charset="-122"/>
              </a:rPr>
              <a:t>Python</a:t>
            </a:r>
            <a:r>
              <a:rPr lang="zh-CN" altLang="en-US" sz="900" dirty="0">
                <a:latin typeface="微软雅黑" panose="020B0503020204020204" pitchFamily="34" charset="-122"/>
                <a:ea typeface="微软雅黑" panose="020B0503020204020204" pitchFamily="34" charset="-122"/>
              </a:rPr>
              <a:t>编程基础</a:t>
            </a:r>
            <a:endParaRPr lang="en-US" altLang="zh-CN" sz="900" dirty="0">
              <a:latin typeface="微软雅黑" panose="020B0503020204020204" pitchFamily="34" charset="-122"/>
              <a:ea typeface="微软雅黑" panose="020B0503020204020204" pitchFamily="34" charset="-122"/>
            </a:endParaRPr>
          </a:p>
          <a:p>
            <a:pPr algn="ctr"/>
            <a:r>
              <a:rPr lang="en-US" altLang="zh-CN" sz="900" dirty="0">
                <a:latin typeface="微软雅黑" panose="020B0503020204020204" pitchFamily="34" charset="-122"/>
                <a:ea typeface="微软雅黑" panose="020B0503020204020204" pitchFamily="34" charset="-122"/>
              </a:rPr>
              <a:t>AI</a:t>
            </a:r>
            <a:r>
              <a:rPr lang="zh-CN" altLang="en-US" sz="900" dirty="0">
                <a:latin typeface="微软雅黑" panose="020B0503020204020204" pitchFamily="34" charset="-122"/>
                <a:ea typeface="微软雅黑" panose="020B0503020204020204" pitchFamily="34" charset="-122"/>
              </a:rPr>
              <a:t>数学基础</a:t>
            </a:r>
            <a:endParaRPr lang="en-US" altLang="zh-CN" sz="900" dirty="0">
              <a:latin typeface="微软雅黑" panose="020B0503020204020204" pitchFamily="34" charset="-122"/>
              <a:ea typeface="微软雅黑" panose="020B0503020204020204" pitchFamily="34" charset="-122"/>
            </a:endParaRPr>
          </a:p>
          <a:p>
            <a:pPr algn="ctr"/>
            <a:r>
              <a:rPr lang="zh-CN" altLang="en-US" sz="900" dirty="0">
                <a:latin typeface="微软雅黑" panose="020B0503020204020204" pitchFamily="34" charset="-122"/>
                <a:ea typeface="微软雅黑" panose="020B0503020204020204" pitchFamily="34" charset="-122"/>
              </a:rPr>
              <a:t>华为认证人工智能</a:t>
            </a:r>
            <a:r>
              <a:rPr lang="en-US" altLang="zh-CN" sz="900" dirty="0">
                <a:latin typeface="微软雅黑" panose="020B0503020204020204" pitchFamily="34" charset="-122"/>
                <a:ea typeface="微软雅黑" panose="020B0503020204020204" pitchFamily="34" charset="-122"/>
              </a:rPr>
              <a:t>MOOC</a:t>
            </a:r>
          </a:p>
        </p:txBody>
      </p:sp>
      <p:grpSp>
        <p:nvGrpSpPr>
          <p:cNvPr id="35" name="组合 34"/>
          <p:cNvGrpSpPr/>
          <p:nvPr/>
        </p:nvGrpSpPr>
        <p:grpSpPr>
          <a:xfrm>
            <a:off x="10560319" y="4332482"/>
            <a:ext cx="1000914" cy="511204"/>
            <a:chOff x="-1654186" y="5732579"/>
            <a:chExt cx="1000914" cy="511204"/>
          </a:xfrm>
        </p:grpSpPr>
        <p:sp>
          <p:nvSpPr>
            <p:cNvPr id="36" name="等腰三角形 35"/>
            <p:cNvSpPr/>
            <p:nvPr/>
          </p:nvSpPr>
          <p:spPr>
            <a:xfrm rot="10800000">
              <a:off x="-1206598" y="6054582"/>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654186" y="5732579"/>
              <a:ext cx="1000914" cy="307777"/>
            </a:xfrm>
            <a:prstGeom prst="rect">
              <a:avLst/>
            </a:prstGeom>
            <a:noFill/>
          </p:spPr>
          <p:txBody>
            <a:bodyPr wrap="square" rtlCol="0">
              <a:spAutoFit/>
            </a:bodyPr>
            <a:lstStyle/>
            <a:p>
              <a:pPr algn="ctr"/>
              <a:r>
                <a:rPr lang="zh-CN" altLang="en-US" sz="1400" b="1" dirty="0">
                  <a:solidFill>
                    <a:srgbClr val="FFC000"/>
                  </a:solidFill>
                  <a:latin typeface="微软雅黑" panose="020B0503020204020204" pitchFamily="34" charset="-122"/>
                  <a:ea typeface="微软雅黑" panose="020B0503020204020204" pitchFamily="34" charset="-122"/>
                </a:rPr>
                <a:t>结班</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3"/>
          <a:stretch>
            <a:fillRect/>
          </a:stretch>
        </p:blipFill>
        <p:spPr>
          <a:xfrm>
            <a:off x="5659475" y="5341036"/>
            <a:ext cx="1804006" cy="1251960"/>
          </a:xfrm>
          <a:prstGeom prst="rect">
            <a:avLst/>
          </a:prstGeom>
        </p:spPr>
      </p:pic>
      <p:pic>
        <p:nvPicPr>
          <p:cNvPr id="7" name="图片 6"/>
          <p:cNvPicPr>
            <a:picLocks noChangeAspect="1"/>
          </p:cNvPicPr>
          <p:nvPr/>
        </p:nvPicPr>
        <p:blipFill>
          <a:blip r:embed="rId4"/>
          <a:stretch>
            <a:fillRect/>
          </a:stretch>
        </p:blipFill>
        <p:spPr>
          <a:xfrm>
            <a:off x="8460563" y="5354746"/>
            <a:ext cx="1590675" cy="1238250"/>
          </a:xfrm>
          <a:prstGeom prst="rect">
            <a:avLst/>
          </a:prstGeom>
        </p:spPr>
      </p:pic>
      <p:pic>
        <p:nvPicPr>
          <p:cNvPr id="8" name="图片 7"/>
          <p:cNvPicPr>
            <a:picLocks noChangeAspect="1"/>
          </p:cNvPicPr>
          <p:nvPr/>
        </p:nvPicPr>
        <p:blipFill>
          <a:blip r:embed="rId5"/>
          <a:stretch>
            <a:fillRect/>
          </a:stretch>
        </p:blipFill>
        <p:spPr>
          <a:xfrm>
            <a:off x="2974947" y="5287350"/>
            <a:ext cx="1457325" cy="12763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实践课：理论精讲</a:t>
            </a:r>
            <a:r>
              <a:rPr lang="en-US" altLang="zh-CN" dirty="0"/>
              <a:t>+</a:t>
            </a:r>
            <a:r>
              <a:rPr lang="zh-CN" altLang="en-US" dirty="0"/>
              <a:t>实践课</a:t>
            </a:r>
          </a:p>
        </p:txBody>
      </p:sp>
      <p:graphicFrame>
        <p:nvGraphicFramePr>
          <p:cNvPr id="30" name="表格 29"/>
          <p:cNvGraphicFramePr>
            <a:graphicFrameLocks noGrp="1"/>
          </p:cNvGraphicFramePr>
          <p:nvPr/>
        </p:nvGraphicFramePr>
        <p:xfrm>
          <a:off x="732125" y="1135488"/>
          <a:ext cx="10782226" cy="1482780"/>
        </p:xfrm>
        <a:graphic>
          <a:graphicData uri="http://schemas.openxmlformats.org/drawingml/2006/table">
            <a:tbl>
              <a:tblPr firstRow="1" bandRow="1"/>
              <a:tblGrid>
                <a:gridCol w="8663244"/>
                <a:gridCol w="2118982"/>
              </a:tblGrid>
              <a:tr h="370695">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aseline="0" dirty="0">
                          <a:latin typeface="Huawei Sans" panose="020C0503030203020204" pitchFamily="34" charset="0"/>
                          <a:ea typeface="方正兰亭黑简体" panose="02000000000000000000" pitchFamily="2" charset="-122"/>
                        </a:rPr>
                        <a:t>课前学习内容</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aseline="0" dirty="0">
                          <a:solidFill>
                            <a:schemeClr val="tx1"/>
                          </a:solidFill>
                          <a:latin typeface="Huawei Sans" panose="020C0503030203020204" pitchFamily="34" charset="0"/>
                          <a:ea typeface="方正兰亭黑简体" panose="02000000000000000000" pitchFamily="2" charset="-122"/>
                        </a:rPr>
                        <a:t>时间</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r>
              <a:tr h="370695">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python</a:t>
                      </a:r>
                      <a:r>
                        <a:rPr lang="zh-CN" altLang="en-US" sz="1400" baseline="0" dirty="0">
                          <a:latin typeface="Huawei Sans" panose="020C0503030203020204" pitchFamily="34" charset="0"/>
                          <a:ea typeface="方正兰亭黑简体" panose="02000000000000000000" pitchFamily="2" charset="-122"/>
                        </a:rPr>
                        <a:t>编程基础</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0695">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AI</a:t>
                      </a:r>
                      <a:r>
                        <a:rPr lang="zh-CN" altLang="en-US" sz="1400" baseline="0" dirty="0">
                          <a:latin typeface="Huawei Sans" panose="020C0503030203020204" pitchFamily="34" charset="0"/>
                          <a:ea typeface="方正兰亭黑简体" panose="02000000000000000000" pitchFamily="2" charset="-122"/>
                        </a:rPr>
                        <a:t>数学基础</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0695">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HCIA-AI</a:t>
                      </a:r>
                      <a:r>
                        <a:rPr lang="en-US" altLang="zh-CN" sz="1400" baseline="0" dirty="0">
                          <a:latin typeface="微软雅黑" panose="020B0503020204020204" pitchFamily="34" charset="-122"/>
                          <a:ea typeface="微软雅黑" panose="020B0503020204020204" pitchFamily="34" charset="-122"/>
                        </a:rPr>
                        <a:t> </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华为认证人工智能学习</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2</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bl>
          </a:graphicData>
        </a:graphic>
      </p:graphicFrame>
      <p:graphicFrame>
        <p:nvGraphicFramePr>
          <p:cNvPr id="31" name="表格 30"/>
          <p:cNvGraphicFramePr>
            <a:graphicFrameLocks noGrp="1"/>
          </p:cNvGraphicFramePr>
          <p:nvPr/>
        </p:nvGraphicFramePr>
        <p:xfrm>
          <a:off x="732125" y="2917566"/>
          <a:ext cx="10814853" cy="2526631"/>
        </p:xfrm>
        <a:graphic>
          <a:graphicData uri="http://schemas.openxmlformats.org/drawingml/2006/table">
            <a:tbl>
              <a:tblPr firstRow="1" bandRow="1"/>
              <a:tblGrid>
                <a:gridCol w="2661148"/>
                <a:gridCol w="2444479"/>
                <a:gridCol w="3564000"/>
                <a:gridCol w="2145226"/>
              </a:tblGrid>
              <a:tr h="414363">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集中实践课</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主要知识点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实验要点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时间</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r>
              <a:tr h="822639">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关卡１：</a:t>
                      </a:r>
                      <a:r>
                        <a:rPr lang="en-US" altLang="zh-CN" sz="1200" b="0" baseline="0" dirty="0">
                          <a:latin typeface="Huawei Sans" panose="020C0503030203020204" pitchFamily="34" charset="0"/>
                          <a:ea typeface="方正兰亭黑简体" panose="02000000000000000000" pitchFamily="2" charset="-122"/>
                        </a:rPr>
                        <a:t>AI-</a:t>
                      </a:r>
                      <a:r>
                        <a:rPr lang="zh-CN" altLang="en-US" sz="1200" b="0" baseline="0" dirty="0">
                          <a:latin typeface="Huawei Sans" panose="020C0503030203020204" pitchFamily="34" charset="0"/>
                          <a:ea typeface="方正兰亭黑简体" panose="02000000000000000000" pitchFamily="2" charset="-122"/>
                        </a:rPr>
                        <a:t>人工智能</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昇腾生态与产业发展</a:t>
                      </a: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神经网络基础</a:t>
                      </a: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a:latin typeface="Huawei Sans" panose="020C0503030203020204" pitchFamily="34" charset="0"/>
                          <a:ea typeface="方正兰亭黑简体" panose="02000000000000000000" pitchFamily="2" charset="-122"/>
                        </a:rPr>
                        <a:t>AI</a:t>
                      </a:r>
                      <a:r>
                        <a:rPr lang="zh-CN" altLang="en-US" sz="1200" baseline="0" dirty="0">
                          <a:latin typeface="Huawei Sans" panose="020C0503030203020204" pitchFamily="34" charset="0"/>
                          <a:ea typeface="方正兰亭黑简体" panose="02000000000000000000" pitchFamily="2" charset="-122"/>
                        </a:rPr>
                        <a:t>开发任务简介</a:t>
                      </a: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开发实践（理论）</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97815"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kern="1200" baseline="0" dirty="0" err="1">
                          <a:solidFill>
                            <a:schemeClr val="tx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计算框架基础操作</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709052">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2</a:t>
                      </a:r>
                      <a:r>
                        <a:rPr lang="zh-CN" altLang="en-US" sz="1200" b="0" baseline="0" dirty="0">
                          <a:latin typeface="Huawei Sans" panose="020C0503030203020204" pitchFamily="34" charset="0"/>
                          <a:ea typeface="方正兰亭黑简体" panose="02000000000000000000" pitchFamily="2" charset="-122"/>
                        </a:rPr>
                        <a:t>：</a:t>
                      </a:r>
                      <a:r>
                        <a:rPr lang="en-US" altLang="zh-CN" sz="1200" b="0" baseline="0" dirty="0">
                          <a:latin typeface="Huawei Sans" panose="020C0503030203020204" pitchFamily="34" charset="0"/>
                          <a:ea typeface="方正兰亭黑简体" panose="02000000000000000000" pitchFamily="2" charset="-122"/>
                        </a:rPr>
                        <a:t>CV-</a:t>
                      </a:r>
                      <a:r>
                        <a:rPr lang="zh-CN" altLang="en-US" sz="1200" b="0" baseline="0" dirty="0">
                          <a:latin typeface="Huawei Sans" panose="020C0503030203020204" pitchFamily="34" charset="0"/>
                          <a:ea typeface="方正兰亭黑简体" panose="02000000000000000000" pitchFamily="2" charset="-122"/>
                        </a:rPr>
                        <a:t>图像分类</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图像分类与卷积神经网络</a:t>
                      </a: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图像实验流程</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花卉识别全流程代码实战</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1</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580292">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3</a:t>
                      </a:r>
                      <a:r>
                        <a:rPr lang="zh-CN" altLang="en-US" sz="1200" b="0" baseline="0" dirty="0">
                          <a:latin typeface="Huawei Sans" panose="020C0503030203020204" pitchFamily="34" charset="0"/>
                          <a:ea typeface="方正兰亭黑简体" panose="02000000000000000000" pitchFamily="2" charset="-122"/>
                        </a:rPr>
                        <a:t>：</a:t>
                      </a:r>
                      <a:r>
                        <a:rPr lang="en-US" altLang="zh-CN" sz="1200" b="0" baseline="0" dirty="0">
                          <a:latin typeface="Huawei Sans" panose="020C0503030203020204" pitchFamily="34" charset="0"/>
                          <a:ea typeface="方正兰亭黑简体" panose="02000000000000000000" pitchFamily="2" charset="-122"/>
                        </a:rPr>
                        <a:t>NLP-</a:t>
                      </a:r>
                      <a:r>
                        <a:rPr lang="zh-CN" altLang="en-US" sz="1200" b="0" baseline="0" dirty="0">
                          <a:latin typeface="Huawei Sans" panose="020C0503030203020204" pitchFamily="34" charset="0"/>
                          <a:ea typeface="方正兰亭黑简体" panose="02000000000000000000" pitchFamily="2" charset="-122"/>
                        </a:rPr>
                        <a:t>机器翻译</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0" baseline="0" dirty="0">
                          <a:latin typeface="Huawei Sans" panose="020C0503030203020204" pitchFamily="34" charset="0"/>
                          <a:ea typeface="方正兰亭黑简体" panose="02000000000000000000" pitchFamily="2" charset="-122"/>
                        </a:rPr>
                        <a:t>Seq2Seq</a:t>
                      </a:r>
                      <a:r>
                        <a:rPr lang="zh-CN" altLang="en-US" sz="1200" b="0" baseline="0" dirty="0">
                          <a:latin typeface="Huawei Sans" panose="020C0503030203020204" pitchFamily="34" charset="0"/>
                          <a:ea typeface="方正兰亭黑简体" panose="02000000000000000000" pitchFamily="2" charset="-122"/>
                        </a:rPr>
                        <a:t>序列模型原理</a:t>
                      </a:r>
                      <a:endParaRPr lang="en-US" altLang="zh-CN" sz="1200" b="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机器翻译实验流程</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中英机器翻译实验</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bl>
          </a:graphicData>
        </a:graphic>
      </p:graphicFrame>
      <p:graphicFrame>
        <p:nvGraphicFramePr>
          <p:cNvPr id="8" name="图示 7"/>
          <p:cNvGraphicFramePr/>
          <p:nvPr/>
        </p:nvGraphicFramePr>
        <p:xfrm>
          <a:off x="41170" y="148181"/>
          <a:ext cx="12196762" cy="212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21944" tIns="60972" rIns="121944" bIns="60972" rtlCol="0" anchor="ctr">
            <a:no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昇腾</a:t>
            </a:r>
            <a:r>
              <a:rPr lang="zh-CN" altLang="en-US" sz="2400" b="1" dirty="0">
                <a:solidFill>
                  <a:schemeClr val="bg1">
                    <a:lumMod val="50000"/>
                  </a:schemeClr>
                </a:solidFill>
              </a:rPr>
              <a:t>云端</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协同开发与应用实战</a:t>
            </a:r>
          </a:p>
        </p:txBody>
      </p:sp>
      <p:sp>
        <p:nvSpPr>
          <p:cNvPr id="48" name="右箭头 10"/>
          <p:cNvSpPr/>
          <p:nvPr/>
        </p:nvSpPr>
        <p:spPr bwMode="auto">
          <a:xfrm>
            <a:off x="676260" y="4483860"/>
            <a:ext cx="11306002" cy="90113"/>
          </a:xfrm>
          <a:prstGeom prst="rightArrow">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Lucida Grande" charset="0"/>
            </a:endParaRPr>
          </a:p>
        </p:txBody>
      </p:sp>
      <p:grpSp>
        <p:nvGrpSpPr>
          <p:cNvPr id="49" name="组合 48"/>
          <p:cNvGrpSpPr/>
          <p:nvPr/>
        </p:nvGrpSpPr>
        <p:grpSpPr>
          <a:xfrm>
            <a:off x="873632" y="3964074"/>
            <a:ext cx="1134390" cy="512412"/>
            <a:chOff x="6632" y="3822835"/>
            <a:chExt cx="1134390" cy="512412"/>
          </a:xfrm>
        </p:grpSpPr>
        <p:sp>
          <p:nvSpPr>
            <p:cNvPr id="50" name="等腰三角形 49"/>
            <p:cNvSpPr/>
            <p:nvPr/>
          </p:nvSpPr>
          <p:spPr>
            <a:xfrm rot="10800000">
              <a:off x="482246" y="4146046"/>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6632" y="3822835"/>
              <a:ext cx="1134390" cy="307777"/>
            </a:xfrm>
            <a:prstGeom prst="rect">
              <a:avLst/>
            </a:prstGeom>
            <a:noFill/>
          </p:spPr>
          <p:txBody>
            <a:bodyPr wrap="square" rtlCol="0">
              <a:spAutoFit/>
            </a:bodyPr>
            <a:lstStyle/>
            <a:p>
              <a:pPr algn="ctr"/>
              <a:r>
                <a:rPr lang="zh-CN" altLang="en-US" sz="1400" b="1" dirty="0">
                  <a:solidFill>
                    <a:srgbClr val="FFC000"/>
                  </a:solidFill>
                  <a:latin typeface="微软雅黑" panose="020B0503020204020204" pitchFamily="34" charset="-122"/>
                  <a:ea typeface="微软雅黑" panose="020B0503020204020204" pitchFamily="34" charset="-122"/>
                </a:rPr>
                <a:t>开课前</a:t>
              </a:r>
              <a:r>
                <a:rPr lang="en-US" altLang="zh-CN" sz="1400" b="1" dirty="0">
                  <a:solidFill>
                    <a:srgbClr val="FFC000"/>
                  </a:solidFill>
                  <a:latin typeface="微软雅黑" panose="020B0503020204020204" pitchFamily="34" charset="-122"/>
                  <a:ea typeface="微软雅黑" panose="020B0503020204020204" pitchFamily="34" charset="-122"/>
                </a:rPr>
                <a:t>7</a:t>
              </a:r>
              <a:r>
                <a:rPr lang="zh-CN" altLang="en-US" sz="1400" b="1" dirty="0">
                  <a:solidFill>
                    <a:srgbClr val="FFC000"/>
                  </a:solidFill>
                  <a:latin typeface="微软雅黑" panose="020B0503020204020204" pitchFamily="34" charset="-122"/>
                  <a:ea typeface="微软雅黑" panose="020B0503020204020204" pitchFamily="34" charset="-122"/>
                </a:rPr>
                <a:t>天</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sp>
        <p:nvSpPr>
          <p:cNvPr id="52" name="文本框 51"/>
          <p:cNvSpPr txBox="1"/>
          <p:nvPr/>
        </p:nvSpPr>
        <p:spPr>
          <a:xfrm>
            <a:off x="832715" y="4634546"/>
            <a:ext cx="1211005" cy="923330"/>
          </a:xfrm>
          <a:prstGeom prst="rect">
            <a:avLst/>
          </a:prstGeom>
          <a:noFill/>
        </p:spPr>
        <p:txBody>
          <a:bodyPr wrap="square" rtlCol="0">
            <a:spAutoFit/>
          </a:bodyPr>
          <a:lstStyle/>
          <a:p>
            <a:pPr algn="ctr"/>
            <a:r>
              <a:rPr lang="zh-CN" altLang="en-US" sz="900" b="1" dirty="0">
                <a:latin typeface="微软雅黑" panose="020B0503020204020204" pitchFamily="34" charset="-122"/>
                <a:ea typeface="微软雅黑" panose="020B0503020204020204" pitchFamily="34" charset="-122"/>
              </a:rPr>
              <a:t>在线慕课学习：</a:t>
            </a:r>
            <a:endParaRPr lang="en-US" altLang="zh-CN" sz="900" b="1" dirty="0">
              <a:latin typeface="微软雅黑" panose="020B0503020204020204" pitchFamily="34" charset="-122"/>
              <a:ea typeface="微软雅黑" panose="020B0503020204020204" pitchFamily="34" charset="-122"/>
            </a:endParaRPr>
          </a:p>
          <a:p>
            <a:pPr algn="ctr"/>
            <a:r>
              <a:rPr lang="zh-CN" altLang="en-US" sz="900" b="1" dirty="0">
                <a:latin typeface="微软雅黑" panose="020B0503020204020204" pitchFamily="34" charset="-122"/>
                <a:ea typeface="微软雅黑" panose="020B0503020204020204" pitchFamily="34" charset="-122"/>
              </a:rPr>
              <a:t>（大约</a:t>
            </a:r>
            <a:r>
              <a:rPr lang="en-US" altLang="zh-CN" sz="900" b="1" dirty="0">
                <a:latin typeface="微软雅黑" panose="020B0503020204020204" pitchFamily="34" charset="-122"/>
                <a:ea typeface="微软雅黑" panose="020B0503020204020204" pitchFamily="34" charset="-122"/>
              </a:rPr>
              <a:t>15</a:t>
            </a:r>
            <a:r>
              <a:rPr lang="zh-CN" altLang="en-US" sz="900" b="1" dirty="0">
                <a:latin typeface="微软雅黑" panose="020B0503020204020204" pitchFamily="34" charset="-122"/>
                <a:ea typeface="微软雅黑" panose="020B0503020204020204" pitchFamily="34" charset="-122"/>
              </a:rPr>
              <a:t>小时）</a:t>
            </a:r>
            <a:endParaRPr lang="en-US" altLang="zh-CN" sz="900" b="1" dirty="0">
              <a:latin typeface="微软雅黑" panose="020B0503020204020204" pitchFamily="34" charset="-122"/>
              <a:ea typeface="微软雅黑" panose="020B0503020204020204" pitchFamily="34" charset="-122"/>
            </a:endParaRPr>
          </a:p>
          <a:p>
            <a:pPr algn="ctr"/>
            <a:r>
              <a:rPr lang="en-US" altLang="zh-CN" sz="900" dirty="0">
                <a:latin typeface="微软雅黑" panose="020B0503020204020204" pitchFamily="34" charset="-122"/>
                <a:ea typeface="微软雅黑" panose="020B0503020204020204" pitchFamily="34" charset="-122"/>
              </a:rPr>
              <a:t>Python</a:t>
            </a:r>
            <a:r>
              <a:rPr lang="zh-CN" altLang="en-US" sz="900" dirty="0">
                <a:latin typeface="微软雅黑" panose="020B0503020204020204" pitchFamily="34" charset="-122"/>
                <a:ea typeface="微软雅黑" panose="020B0503020204020204" pitchFamily="34" charset="-122"/>
              </a:rPr>
              <a:t>编程基础</a:t>
            </a:r>
            <a:endParaRPr lang="en-US" altLang="zh-CN" sz="900" dirty="0">
              <a:latin typeface="微软雅黑" panose="020B0503020204020204" pitchFamily="34" charset="-122"/>
              <a:ea typeface="微软雅黑" panose="020B0503020204020204" pitchFamily="34" charset="-122"/>
            </a:endParaRPr>
          </a:p>
          <a:p>
            <a:pPr algn="ctr"/>
            <a:r>
              <a:rPr lang="en-US" altLang="zh-CN" sz="900" dirty="0">
                <a:latin typeface="微软雅黑" panose="020B0503020204020204" pitchFamily="34" charset="-122"/>
                <a:ea typeface="微软雅黑" panose="020B0503020204020204" pitchFamily="34" charset="-122"/>
              </a:rPr>
              <a:t>AI</a:t>
            </a:r>
            <a:r>
              <a:rPr lang="zh-CN" altLang="en-US" sz="900" dirty="0">
                <a:latin typeface="微软雅黑" panose="020B0503020204020204" pitchFamily="34" charset="-122"/>
                <a:ea typeface="微软雅黑" panose="020B0503020204020204" pitchFamily="34" charset="-122"/>
              </a:rPr>
              <a:t>数学基础</a:t>
            </a:r>
            <a:endParaRPr lang="en-US" altLang="zh-CN" sz="900" dirty="0">
              <a:latin typeface="微软雅黑" panose="020B0503020204020204" pitchFamily="34" charset="-122"/>
              <a:ea typeface="微软雅黑" panose="020B0503020204020204" pitchFamily="34" charset="-122"/>
            </a:endParaRPr>
          </a:p>
          <a:p>
            <a:pPr algn="ctr"/>
            <a:r>
              <a:rPr lang="zh-CN" altLang="en-US" sz="900" dirty="0">
                <a:latin typeface="微软雅黑" panose="020B0503020204020204" pitchFamily="34" charset="-122"/>
                <a:ea typeface="微软雅黑" panose="020B0503020204020204" pitchFamily="34" charset="-122"/>
              </a:rPr>
              <a:t>华为认证人工智能</a:t>
            </a:r>
            <a:r>
              <a:rPr lang="en-US" altLang="zh-CN" sz="900" dirty="0">
                <a:latin typeface="微软雅黑" panose="020B0503020204020204" pitchFamily="34" charset="-122"/>
                <a:ea typeface="微软雅黑" panose="020B0503020204020204" pitchFamily="34" charset="-122"/>
              </a:rPr>
              <a:t>MOOC</a:t>
            </a:r>
          </a:p>
        </p:txBody>
      </p:sp>
      <p:grpSp>
        <p:nvGrpSpPr>
          <p:cNvPr id="53" name="组合 52"/>
          <p:cNvGrpSpPr/>
          <p:nvPr/>
        </p:nvGrpSpPr>
        <p:grpSpPr>
          <a:xfrm>
            <a:off x="2267829" y="4130902"/>
            <a:ext cx="1537329" cy="785087"/>
            <a:chOff x="2065085" y="4238820"/>
            <a:chExt cx="1537329" cy="785087"/>
          </a:xfrm>
        </p:grpSpPr>
        <p:sp>
          <p:nvSpPr>
            <p:cNvPr id="54" name="TextBox 10"/>
            <p:cNvSpPr txBox="1"/>
            <p:nvPr/>
          </p:nvSpPr>
          <p:spPr>
            <a:xfrm>
              <a:off x="2359887" y="4238820"/>
              <a:ext cx="859530"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065085" y="4777686"/>
              <a:ext cx="1537329"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1</a:t>
              </a:r>
              <a:r>
                <a:rPr lang="zh-CN" altLang="en-US" sz="1000" dirty="0">
                  <a:latin typeface="微软雅黑" panose="020B0503020204020204" pitchFamily="34" charset="-122"/>
                  <a:ea typeface="微软雅黑" panose="020B0503020204020204" pitchFamily="34" charset="-122"/>
                </a:rPr>
                <a:t>：昇腾</a:t>
              </a:r>
              <a:r>
                <a:rPr lang="en-US" altLang="zh-CN" sz="1000" dirty="0">
                  <a:latin typeface="微软雅黑" panose="020B0503020204020204" pitchFamily="34" charset="-122"/>
                  <a:ea typeface="微软雅黑" panose="020B0503020204020204" pitchFamily="34" charset="-122"/>
                </a:rPr>
                <a:t>AI</a:t>
              </a:r>
              <a:r>
                <a:rPr lang="zh-CN" altLang="en-US" sz="1000" dirty="0">
                  <a:latin typeface="微软雅黑" panose="020B0503020204020204" pitchFamily="34" charset="-122"/>
                  <a:ea typeface="微软雅黑" panose="020B0503020204020204" pitchFamily="34" charset="-122"/>
                </a:rPr>
                <a:t>全景介绍</a:t>
              </a:r>
            </a:p>
          </p:txBody>
        </p:sp>
        <p:sp>
          <p:nvSpPr>
            <p:cNvPr id="56" name="椭圆 55"/>
            <p:cNvSpPr/>
            <p:nvPr/>
          </p:nvSpPr>
          <p:spPr>
            <a:xfrm>
              <a:off x="2757335" y="4536624"/>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57" name="TextBox 10"/>
          <p:cNvSpPr txBox="1"/>
          <p:nvPr/>
        </p:nvSpPr>
        <p:spPr>
          <a:xfrm>
            <a:off x="4866426" y="4143351"/>
            <a:ext cx="859531"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836889" y="4589036"/>
            <a:ext cx="1766182"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3</a:t>
            </a:r>
            <a:r>
              <a:rPr lang="zh-CN" altLang="en-US" sz="1000" dirty="0">
                <a:latin typeface="微软雅黑" panose="020B0503020204020204" pitchFamily="34" charset="-122"/>
                <a:ea typeface="微软雅黑" panose="020B0503020204020204" pitchFamily="34" charset="-122"/>
              </a:rPr>
              <a:t>：</a:t>
            </a:r>
            <a:r>
              <a:rPr lang="zh-CN" altLang="zh-CN" sz="1000" b="1" dirty="0"/>
              <a:t>模型</a:t>
            </a:r>
            <a:r>
              <a:rPr lang="zh-CN" altLang="en-US" sz="1000" b="1" dirty="0"/>
              <a:t>转换</a:t>
            </a:r>
            <a:endParaRPr lang="en-US" altLang="zh-CN" sz="1000" dirty="0">
              <a:latin typeface="微软雅黑" panose="020B0503020204020204" pitchFamily="34" charset="-122"/>
              <a:ea typeface="微软雅黑" panose="020B0503020204020204" pitchFamily="34" charset="-122"/>
            </a:endParaRPr>
          </a:p>
        </p:txBody>
      </p:sp>
      <p:sp>
        <p:nvSpPr>
          <p:cNvPr id="59" name="椭圆 58"/>
          <p:cNvSpPr/>
          <p:nvPr/>
        </p:nvSpPr>
        <p:spPr>
          <a:xfrm>
            <a:off x="5219775" y="4418003"/>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TextBox 10"/>
          <p:cNvSpPr txBox="1"/>
          <p:nvPr/>
        </p:nvSpPr>
        <p:spPr>
          <a:xfrm>
            <a:off x="7111952" y="4139069"/>
            <a:ext cx="859531"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17388" y="4632539"/>
            <a:ext cx="1960273"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2</a:t>
            </a:r>
            <a:r>
              <a:rPr lang="zh-CN" altLang="en-US" sz="1000" dirty="0">
                <a:latin typeface="微软雅黑" panose="020B0503020204020204" pitchFamily="34" charset="-122"/>
                <a:ea typeface="微软雅黑" panose="020B0503020204020204" pitchFamily="34" charset="-122"/>
              </a:rPr>
              <a:t>：</a:t>
            </a:r>
            <a:r>
              <a:rPr lang="zh-CN" altLang="en-US" sz="1000" b="1" dirty="0"/>
              <a:t>垃圾分类模型训练</a:t>
            </a:r>
            <a:endParaRPr lang="en-US" altLang="zh-CN" sz="1000" dirty="0">
              <a:latin typeface="微软雅黑" panose="020B0503020204020204" pitchFamily="34" charset="-122"/>
              <a:ea typeface="微软雅黑" panose="020B0503020204020204" pitchFamily="34" charset="-122"/>
            </a:endParaRPr>
          </a:p>
        </p:txBody>
      </p:sp>
      <p:sp>
        <p:nvSpPr>
          <p:cNvPr id="62" name="椭圆 61"/>
          <p:cNvSpPr/>
          <p:nvPr/>
        </p:nvSpPr>
        <p:spPr>
          <a:xfrm>
            <a:off x="7465301" y="4413721"/>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4" name="文本框 73"/>
          <p:cNvSpPr txBox="1"/>
          <p:nvPr/>
        </p:nvSpPr>
        <p:spPr>
          <a:xfrm>
            <a:off x="9060340" y="4590628"/>
            <a:ext cx="1689949"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4</a:t>
            </a:r>
            <a:r>
              <a:rPr lang="zh-CN" altLang="en-US" sz="1000" dirty="0">
                <a:latin typeface="微软雅黑" panose="020B0503020204020204" pitchFamily="34" charset="-122"/>
                <a:ea typeface="微软雅黑" panose="020B0503020204020204" pitchFamily="34" charset="-122"/>
              </a:rPr>
              <a:t>：</a:t>
            </a:r>
            <a:r>
              <a:rPr lang="zh-CN" altLang="en-US" sz="1000" b="1" dirty="0"/>
              <a:t>模型推理移植</a:t>
            </a:r>
            <a:endParaRPr lang="en-US" altLang="zh-CN" sz="1000" dirty="0">
              <a:latin typeface="微软雅黑" panose="020B0503020204020204" pitchFamily="34" charset="-122"/>
              <a:ea typeface="微软雅黑" panose="020B0503020204020204" pitchFamily="34" charset="-122"/>
            </a:endParaRPr>
          </a:p>
        </p:txBody>
      </p:sp>
      <p:sp>
        <p:nvSpPr>
          <p:cNvPr id="75" name="TextBox 10"/>
          <p:cNvSpPr txBox="1"/>
          <p:nvPr/>
        </p:nvSpPr>
        <p:spPr>
          <a:xfrm>
            <a:off x="9335403" y="4140661"/>
            <a:ext cx="859531"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76" name="椭圆 75"/>
          <p:cNvSpPr/>
          <p:nvPr/>
        </p:nvSpPr>
        <p:spPr>
          <a:xfrm>
            <a:off x="9688752" y="4415313"/>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6584" y="4920575"/>
            <a:ext cx="1523095" cy="853459"/>
          </a:xfrm>
          <a:prstGeom prst="rect">
            <a:avLst/>
          </a:prstGeom>
        </p:spPr>
      </p:pic>
      <p:pic>
        <p:nvPicPr>
          <p:cNvPr id="84" name="图片 83"/>
          <p:cNvPicPr>
            <a:picLocks noChangeAspect="1"/>
          </p:cNvPicPr>
          <p:nvPr/>
        </p:nvPicPr>
        <p:blipFill>
          <a:blip r:embed="rId4" cstate="email"/>
          <a:stretch>
            <a:fillRect/>
          </a:stretch>
        </p:blipFill>
        <p:spPr>
          <a:xfrm>
            <a:off x="8937054" y="4923410"/>
            <a:ext cx="2025454" cy="853459"/>
          </a:xfrm>
          <a:prstGeom prst="rect">
            <a:avLst/>
          </a:prstGeom>
        </p:spPr>
      </p:pic>
      <p:pic>
        <p:nvPicPr>
          <p:cNvPr id="85" name="图片 84"/>
          <p:cNvPicPr>
            <a:picLocks noChangeAspect="1"/>
          </p:cNvPicPr>
          <p:nvPr/>
        </p:nvPicPr>
        <p:blipFill>
          <a:blip r:embed="rId5"/>
          <a:stretch>
            <a:fillRect/>
          </a:stretch>
        </p:blipFill>
        <p:spPr>
          <a:xfrm>
            <a:off x="4453936" y="4915989"/>
            <a:ext cx="1672633" cy="884762"/>
          </a:xfrm>
          <a:prstGeom prst="rect">
            <a:avLst/>
          </a:prstGeom>
        </p:spPr>
      </p:pic>
      <p:sp>
        <p:nvSpPr>
          <p:cNvPr id="38" name="文本框 37"/>
          <p:cNvSpPr txBox="1"/>
          <p:nvPr/>
        </p:nvSpPr>
        <p:spPr>
          <a:xfrm>
            <a:off x="640909" y="965536"/>
            <a:ext cx="10473234" cy="3000821"/>
          </a:xfrm>
          <a:prstGeom prst="rect">
            <a:avLst/>
          </a:prstGeom>
          <a:solidFill>
            <a:schemeClr val="tx1">
              <a:lumMod val="10000"/>
              <a:lumOff val="90000"/>
            </a:schemeClr>
          </a:solidFill>
        </p:spPr>
        <p:txBody>
          <a:bodyPr wrap="square" rtlCol="0">
            <a:spAutoFit/>
          </a:bodyPr>
          <a:lstStyle/>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课程内容：</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本课程旨在让学生由浅入深，短时间内建立对华为</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的综合认知，并掌握</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开发流程。学习</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 </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框架及基础操作，神经网络基础与应用、卷积神经网络并结合垃圾分类需求，在昇腾生态的多场景部署和多栈方案下，应用云端平台和</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Ascend</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处理器算力，完整实践模型搭建与训练、模型转换、业务部署等全流程。</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课程价值：</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培养学生人工智能开发与应用能力，初步掌握昇腾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的云端协同开发全流程。</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课程设计：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创新实践课共分两个阶段，包括</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天的课前学习，</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个关卡的开发实战活动，灵活运用华为</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开发平台和端侧硬件。</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涉及产品及服务：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华为云</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Atlas200DK</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Ascend</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处理器等产品及服务。</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面向对象：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大二及以上具备高等数学和计算机基础的学生</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能力要求：</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交付时长：</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7" name="组合 36"/>
          <p:cNvGrpSpPr/>
          <p:nvPr/>
        </p:nvGrpSpPr>
        <p:grpSpPr>
          <a:xfrm>
            <a:off x="10942739" y="4021288"/>
            <a:ext cx="1000914" cy="511204"/>
            <a:chOff x="-1654186" y="5732579"/>
            <a:chExt cx="1000914" cy="511204"/>
          </a:xfrm>
        </p:grpSpPr>
        <p:sp>
          <p:nvSpPr>
            <p:cNvPr id="39" name="等腰三角形 38"/>
            <p:cNvSpPr/>
            <p:nvPr/>
          </p:nvSpPr>
          <p:spPr>
            <a:xfrm rot="10800000">
              <a:off x="-1206598" y="6054582"/>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654186" y="5732579"/>
              <a:ext cx="1000914" cy="307777"/>
            </a:xfrm>
            <a:prstGeom prst="rect">
              <a:avLst/>
            </a:prstGeom>
            <a:noFill/>
          </p:spPr>
          <p:txBody>
            <a:bodyPr wrap="square" rtlCol="0">
              <a:spAutoFit/>
            </a:bodyPr>
            <a:lstStyle/>
            <a:p>
              <a:pPr algn="ctr"/>
              <a:r>
                <a:rPr lang="zh-CN" altLang="en-US" sz="1400" b="1" dirty="0">
                  <a:solidFill>
                    <a:srgbClr val="FFC000"/>
                  </a:solidFill>
                  <a:latin typeface="微软雅黑" panose="020B0503020204020204" pitchFamily="34" charset="-122"/>
                  <a:ea typeface="微软雅黑" panose="020B0503020204020204" pitchFamily="34" charset="-122"/>
                </a:rPr>
                <a:t>结班</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6"/>
          <a:stretch>
            <a:fillRect/>
          </a:stretch>
        </p:blipFill>
        <p:spPr>
          <a:xfrm>
            <a:off x="2471894" y="4923410"/>
            <a:ext cx="1129198" cy="99109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实践课：理论精讲</a:t>
            </a:r>
            <a:r>
              <a:rPr lang="en-US" altLang="zh-CN" dirty="0"/>
              <a:t>+</a:t>
            </a:r>
            <a:r>
              <a:rPr lang="zh-CN" altLang="en-US" dirty="0"/>
              <a:t>实践课</a:t>
            </a:r>
          </a:p>
        </p:txBody>
      </p:sp>
      <p:graphicFrame>
        <p:nvGraphicFramePr>
          <p:cNvPr id="30" name="表格 29"/>
          <p:cNvGraphicFramePr>
            <a:graphicFrameLocks noGrp="1"/>
          </p:cNvGraphicFramePr>
          <p:nvPr>
            <p:extLst/>
          </p:nvPr>
        </p:nvGraphicFramePr>
        <p:xfrm>
          <a:off x="732125" y="1135488"/>
          <a:ext cx="10782226" cy="1482780"/>
        </p:xfrm>
        <a:graphic>
          <a:graphicData uri="http://schemas.openxmlformats.org/drawingml/2006/table">
            <a:tbl>
              <a:tblPr firstRow="1" bandRow="1"/>
              <a:tblGrid>
                <a:gridCol w="8663244">
                  <a:extLst>
                    <a:ext uri="{9D8B030D-6E8A-4147-A177-3AD203B41FA5}">
                      <a16:colId xmlns:a16="http://schemas.microsoft.com/office/drawing/2014/main" xmlns="" val="20000"/>
                    </a:ext>
                  </a:extLst>
                </a:gridCol>
                <a:gridCol w="2118982">
                  <a:extLst>
                    <a:ext uri="{9D8B030D-6E8A-4147-A177-3AD203B41FA5}">
                      <a16:colId xmlns:a16="http://schemas.microsoft.com/office/drawing/2014/main" xmlns="" val="20001"/>
                    </a:ext>
                  </a:extLst>
                </a:gridCol>
              </a:tblGrid>
              <a:tr h="370695">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aseline="0" dirty="0">
                          <a:latin typeface="Huawei Sans" panose="020C0503030203020204" pitchFamily="34" charset="0"/>
                          <a:ea typeface="方正兰亭黑简体" panose="02000000000000000000" pitchFamily="2" charset="-122"/>
                        </a:rPr>
                        <a:t>课前学习内容</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aseline="0" dirty="0">
                          <a:solidFill>
                            <a:schemeClr val="tx1"/>
                          </a:solidFill>
                          <a:latin typeface="Huawei Sans" panose="020C0503030203020204" pitchFamily="34" charset="0"/>
                          <a:ea typeface="方正兰亭黑简体" panose="02000000000000000000" pitchFamily="2" charset="-122"/>
                        </a:rPr>
                        <a:t>时间</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a16="http://schemas.microsoft.com/office/drawing/2014/main" xmlns="" val="10000"/>
                  </a:ext>
                </a:extLst>
              </a:tr>
              <a:tr h="37069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python</a:t>
                      </a:r>
                      <a:r>
                        <a:rPr lang="zh-CN" altLang="en-US" sz="1400" baseline="0" dirty="0">
                          <a:latin typeface="Huawei Sans" panose="020C0503030203020204" pitchFamily="34" charset="0"/>
                          <a:ea typeface="方正兰亭黑简体" panose="02000000000000000000" pitchFamily="2" charset="-122"/>
                        </a:rPr>
                        <a:t>编程基础</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1"/>
                  </a:ext>
                </a:extLst>
              </a:tr>
              <a:tr h="37069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AI</a:t>
                      </a:r>
                      <a:r>
                        <a:rPr lang="zh-CN" altLang="en-US" sz="1400" baseline="0" dirty="0">
                          <a:latin typeface="Huawei Sans" panose="020C0503030203020204" pitchFamily="34" charset="0"/>
                          <a:ea typeface="方正兰亭黑简体" panose="02000000000000000000" pitchFamily="2" charset="-122"/>
                        </a:rPr>
                        <a:t>数学基础</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2"/>
                  </a:ext>
                </a:extLst>
              </a:tr>
              <a:tr h="37069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HCIA-AI</a:t>
                      </a:r>
                      <a:r>
                        <a:rPr lang="en-US" altLang="zh-CN" sz="1400" baseline="0" dirty="0">
                          <a:latin typeface="微软雅黑" panose="020B0503020204020204" pitchFamily="34" charset="-122"/>
                          <a:ea typeface="微软雅黑" panose="020B0503020204020204" pitchFamily="34" charset="-122"/>
                        </a:rPr>
                        <a:t> </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华为认证人工智能学习</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2</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3"/>
                  </a:ext>
                </a:extLst>
              </a:tr>
            </a:tbl>
          </a:graphicData>
        </a:graphic>
      </p:graphicFrame>
      <p:graphicFrame>
        <p:nvGraphicFramePr>
          <p:cNvPr id="31" name="表格 30"/>
          <p:cNvGraphicFramePr>
            <a:graphicFrameLocks noGrp="1"/>
          </p:cNvGraphicFramePr>
          <p:nvPr>
            <p:extLst/>
          </p:nvPr>
        </p:nvGraphicFramePr>
        <p:xfrm>
          <a:off x="732125" y="2917566"/>
          <a:ext cx="10579003" cy="3708863"/>
        </p:xfrm>
        <a:graphic>
          <a:graphicData uri="http://schemas.openxmlformats.org/drawingml/2006/table">
            <a:tbl>
              <a:tblPr firstRow="1" bandRow="1"/>
              <a:tblGrid>
                <a:gridCol w="2432336">
                  <a:extLst>
                    <a:ext uri="{9D8B030D-6E8A-4147-A177-3AD203B41FA5}">
                      <a16:colId xmlns:a16="http://schemas.microsoft.com/office/drawing/2014/main" xmlns="" val="20000"/>
                    </a:ext>
                  </a:extLst>
                </a:gridCol>
                <a:gridCol w="2561948">
                  <a:extLst>
                    <a:ext uri="{9D8B030D-6E8A-4147-A177-3AD203B41FA5}">
                      <a16:colId xmlns:a16="http://schemas.microsoft.com/office/drawing/2014/main" xmlns="" val="20001"/>
                    </a:ext>
                  </a:extLst>
                </a:gridCol>
                <a:gridCol w="3486276">
                  <a:extLst>
                    <a:ext uri="{9D8B030D-6E8A-4147-A177-3AD203B41FA5}">
                      <a16:colId xmlns:a16="http://schemas.microsoft.com/office/drawing/2014/main" xmlns="" val="20002"/>
                    </a:ext>
                  </a:extLst>
                </a:gridCol>
                <a:gridCol w="2098443">
                  <a:extLst>
                    <a:ext uri="{9D8B030D-6E8A-4147-A177-3AD203B41FA5}">
                      <a16:colId xmlns:a16="http://schemas.microsoft.com/office/drawing/2014/main" xmlns="" val="20003"/>
                    </a:ext>
                  </a:extLst>
                </a:gridCol>
              </a:tblGrid>
              <a:tr h="354138">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集中实践课</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主要知识点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实验要点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时间</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a16="http://schemas.microsoft.com/office/drawing/2014/main" xmlns="" val="10000"/>
                  </a:ext>
                </a:extLst>
              </a:tr>
              <a:tr h="703073">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1</a:t>
                      </a:r>
                      <a:r>
                        <a:rPr lang="zh-CN" altLang="en-US" sz="1200" b="0" baseline="0" dirty="0">
                          <a:latin typeface="Huawei Sans" panose="020C0503030203020204" pitchFamily="34" charset="0"/>
                          <a:ea typeface="方正兰亭黑简体" panose="02000000000000000000" pitchFamily="2" charset="-122"/>
                        </a:rPr>
                        <a:t>：昇腾</a:t>
                      </a:r>
                      <a:r>
                        <a:rPr lang="en-US" altLang="zh-CN" sz="1200" b="0" baseline="0" dirty="0">
                          <a:latin typeface="Huawei Sans" panose="020C0503030203020204" pitchFamily="34" charset="0"/>
                          <a:ea typeface="方正兰亭黑简体" panose="02000000000000000000" pitchFamily="2" charset="-122"/>
                        </a:rPr>
                        <a:t>AI</a:t>
                      </a:r>
                      <a:r>
                        <a:rPr lang="zh-CN" altLang="en-US" sz="1200" b="0" baseline="0" dirty="0">
                          <a:latin typeface="Huawei Sans" panose="020C0503030203020204" pitchFamily="34" charset="0"/>
                          <a:ea typeface="方正兰亭黑简体" panose="02000000000000000000" pitchFamily="2" charset="-122"/>
                        </a:rPr>
                        <a:t>全景介绍</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昇腾</a:t>
                      </a:r>
                      <a:r>
                        <a:rPr lang="en-US" altLang="zh-CN" sz="1200" baseline="0" dirty="0">
                          <a:latin typeface="Huawei Sans" panose="020C0503030203020204" pitchFamily="34" charset="0"/>
                          <a:ea typeface="方正兰亭黑简体" panose="02000000000000000000" pitchFamily="2" charset="-122"/>
                        </a:rPr>
                        <a:t>AI</a:t>
                      </a:r>
                      <a:r>
                        <a:rPr lang="zh-CN" altLang="en-US" sz="1200" baseline="0" dirty="0">
                          <a:latin typeface="Huawei Sans" panose="020C0503030203020204" pitchFamily="34" charset="0"/>
                          <a:ea typeface="方正兰亭黑简体" panose="02000000000000000000" pitchFamily="2" charset="-122"/>
                        </a:rPr>
                        <a:t>处理器架构</a:t>
                      </a: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架构介绍</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开发实践</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97815" indent="-285750">
                        <a:buFont typeface="Arial" panose="020B0604020202020204" pitchFamily="34" charset="0"/>
                        <a:buChar cha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环境搭建</a:t>
                      </a:r>
                    </a:p>
                    <a:p>
                      <a:pPr marL="297815" indent="-285750">
                        <a:buFont typeface="Arial" panose="020B0604020202020204" pitchFamily="34" charset="0"/>
                        <a:buChar cha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基础操作</a:t>
                      </a:r>
                    </a:p>
                    <a:p>
                      <a:pPr marL="12065" indent="0">
                        <a:buFont typeface="Arial" panose="020B0604020202020204" pitchFamily="34" charset="0"/>
                        <a:buNone/>
                      </a:pPr>
                      <a:endParaRPr lang="zh-CN" altLang="en-US" sz="1200" kern="1200" baseline="0" dirty="0">
                        <a:solidFill>
                          <a:schemeClr val="tx1"/>
                        </a:solidFill>
                        <a:latin typeface="Huawei Sans" panose="020C0503030203020204" pitchFamily="34" charset="0"/>
                        <a:ea typeface="方正兰亭黑简体" panose="02000000000000000000" pitchFamily="2" charset="-122"/>
                        <a:cs typeface="+mn-cs"/>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1"/>
                  </a:ext>
                </a:extLst>
              </a:tr>
              <a:tr h="101591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2</a:t>
                      </a:r>
                      <a:r>
                        <a:rPr lang="zh-CN" altLang="en-US" sz="1200" b="0" baseline="0" dirty="0">
                          <a:latin typeface="Huawei Sans" panose="020C0503030203020204" pitchFamily="34" charset="0"/>
                          <a:ea typeface="方正兰亭黑简体" panose="02000000000000000000" pitchFamily="2" charset="-122"/>
                        </a:rPr>
                        <a:t>：垃圾分类模型训练</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神经网络基础与应用</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卷积神经网络</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基于</a:t>
                      </a:r>
                      <a:r>
                        <a:rPr lang="en-US" altLang="zh-CN" sz="1200" baseline="0" dirty="0">
                          <a:latin typeface="Huawei Sans" panose="020C0503030203020204" pitchFamily="34" charset="0"/>
                          <a:ea typeface="方正兰亭黑简体" panose="02000000000000000000" pitchFamily="2" charset="-122"/>
                        </a:rPr>
                        <a:t>MobileNetv2</a:t>
                      </a:r>
                      <a:r>
                        <a:rPr lang="zh-CN" altLang="en-US" sz="1200" baseline="0" dirty="0">
                          <a:latin typeface="Huawei Sans" panose="020C0503030203020204" pitchFamily="34" charset="0"/>
                          <a:ea typeface="方正兰亭黑简体" panose="02000000000000000000" pitchFamily="2" charset="-122"/>
                        </a:rPr>
                        <a:t>的垃圾分类实验</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数据下载</a:t>
                      </a:r>
                      <a:endParaRPr lang="en-US" altLang="zh-CN" sz="1200" kern="1200" baseline="0" dirty="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数据处理</a:t>
                      </a:r>
                      <a:endParaRPr lang="en-US" altLang="zh-CN" sz="1200" kern="1200" baseline="0" dirty="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kern="1200" baseline="0" dirty="0">
                          <a:solidFill>
                            <a:schemeClr val="tx1"/>
                          </a:solidFill>
                          <a:latin typeface="Huawei Sans" panose="020C0503030203020204" pitchFamily="34" charset="0"/>
                          <a:ea typeface="方正兰亭黑简体" panose="02000000000000000000" pitchFamily="2" charset="-122"/>
                          <a:cs typeface="+mn-cs"/>
                        </a:rPr>
                        <a:t>MobileNetv2</a:t>
                      </a: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网络搭建</a:t>
                      </a:r>
                      <a:endParaRPr lang="en-US" altLang="zh-CN" sz="1200" kern="1200" baseline="0" dirty="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模型训练</a:t>
                      </a:r>
                      <a:endParaRPr lang="en-US" altLang="zh-CN" sz="1200" kern="1200" baseline="0" dirty="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模型保存</a:t>
                      </a:r>
                      <a:endParaRPr lang="en-US" altLang="zh-CN" sz="1200" kern="1200" baseline="0" dirty="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模型下载</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2"/>
                  </a:ext>
                </a:extLst>
              </a:tr>
              <a:tr h="703316">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3</a:t>
                      </a:r>
                      <a:r>
                        <a:rPr lang="zh-CN" altLang="en-US" sz="1200" b="0" baseline="0" dirty="0">
                          <a:latin typeface="Huawei Sans" panose="020C0503030203020204" pitchFamily="34" charset="0"/>
                          <a:ea typeface="方正兰亭黑简体" panose="02000000000000000000" pitchFamily="2" charset="-122"/>
                        </a:rPr>
                        <a:t>：模型转换</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模型及转换工具介绍        </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a:latin typeface="Huawei Sans" panose="020C0503030203020204" pitchFamily="34" charset="0"/>
                          <a:ea typeface="方正兰亭黑简体" panose="02000000000000000000" pitchFamily="2" charset="-122"/>
                        </a:rPr>
                        <a:t>Atlas200DK </a:t>
                      </a:r>
                      <a:r>
                        <a:rPr lang="zh-CN" altLang="en-US" sz="1200" baseline="0" dirty="0">
                          <a:latin typeface="Huawei Sans" panose="020C0503030203020204" pitchFamily="34" charset="0"/>
                          <a:ea typeface="方正兰亭黑简体" panose="02000000000000000000" pitchFamily="2" charset="-122"/>
                        </a:rPr>
                        <a:t>合社环境搭建</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baseline="0" dirty="0">
                          <a:latin typeface="Huawei Sans" panose="020C0503030203020204" pitchFamily="34" charset="0"/>
                          <a:ea typeface="方正兰亭黑简体" panose="02000000000000000000" pitchFamily="2" charset="-122"/>
                        </a:rPr>
                        <a:t>Atlas200DK</a:t>
                      </a:r>
                      <a:r>
                        <a:rPr lang="zh-CN" altLang="en-US" sz="1200" baseline="0" dirty="0">
                          <a:latin typeface="Huawei Sans" panose="020C0503030203020204" pitchFamily="34" charset="0"/>
                          <a:ea typeface="方正兰亭黑简体" panose="02000000000000000000" pitchFamily="2" charset="-122"/>
                        </a:rPr>
                        <a:t>合社环境搭建</a:t>
                      </a: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baseline="0" dirty="0">
                          <a:latin typeface="Huawei Sans" panose="020C0503030203020204" pitchFamily="34" charset="0"/>
                          <a:ea typeface="方正兰亭黑简体" panose="02000000000000000000" pitchFamily="2" charset="-122"/>
                        </a:rPr>
                        <a:t>Ubuntu18.04</a:t>
                      </a:r>
                      <a:r>
                        <a:rPr lang="zh-CN" altLang="en-US" sz="1200" baseline="0" dirty="0">
                          <a:latin typeface="Huawei Sans" panose="020C0503030203020204" pitchFamily="34" charset="0"/>
                          <a:ea typeface="方正兰亭黑简体" panose="02000000000000000000" pitchFamily="2" charset="-122"/>
                        </a:rPr>
                        <a:t>虚拟机服务器搭建</a:t>
                      </a: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aseline="0" dirty="0">
                          <a:latin typeface="Huawei Sans" panose="020C0503030203020204" pitchFamily="34" charset="0"/>
                          <a:ea typeface="方正兰亭黑简体" panose="02000000000000000000" pitchFamily="2" charset="-122"/>
                        </a:rPr>
                        <a:t>访问开发板</a:t>
                      </a:r>
                      <a:endParaRPr lang="en-US" altLang="zh-CN" sz="1200" baseline="0" dirty="0">
                        <a:latin typeface="Huawei Sans" panose="020C0503030203020204" pitchFamily="34" charset="0"/>
                        <a:ea typeface="方正兰亭黑简体" panose="02000000000000000000" pitchFamily="2" charset="-122"/>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aseline="0" dirty="0">
                          <a:latin typeface="Huawei Sans" panose="020C0503030203020204" pitchFamily="34" charset="0"/>
                          <a:ea typeface="方正兰亭黑简体" panose="02000000000000000000" pitchFamily="2" charset="-122"/>
                        </a:rPr>
                        <a:t>在</a:t>
                      </a:r>
                      <a:r>
                        <a:rPr lang="en-US" altLang="zh-CN" sz="1200" baseline="0" dirty="0">
                          <a:latin typeface="Huawei Sans" panose="020C0503030203020204" pitchFamily="34" charset="0"/>
                          <a:ea typeface="方正兰亭黑简体" panose="02000000000000000000" pitchFamily="2" charset="-122"/>
                        </a:rPr>
                        <a:t>Atlas200DK</a:t>
                      </a:r>
                      <a:r>
                        <a:rPr lang="zh-CN" altLang="en-US" sz="1200" baseline="0" dirty="0">
                          <a:latin typeface="Huawei Sans" panose="020C0503030203020204" pitchFamily="34" charset="0"/>
                          <a:ea typeface="方正兰亭黑简体" panose="02000000000000000000" pitchFamily="2" charset="-122"/>
                        </a:rPr>
                        <a:t>上进行模型转换（</a:t>
                      </a:r>
                      <a:r>
                        <a:rPr lang="en-US" altLang="zh-CN" sz="1200" baseline="0" dirty="0">
                          <a:latin typeface="Huawei Sans" panose="020C0503030203020204" pitchFamily="34" charset="0"/>
                          <a:ea typeface="方正兰亭黑简体" panose="02000000000000000000" pitchFamily="2" charset="-122"/>
                        </a:rPr>
                        <a:t>ATC</a:t>
                      </a:r>
                      <a:r>
                        <a:rPr lang="zh-CN" altLang="en-US" sz="1200" baseline="0" dirty="0">
                          <a:latin typeface="Huawei Sans" panose="020C0503030203020204" pitchFamily="34" charset="0"/>
                          <a:ea typeface="方正兰亭黑简体" panose="02000000000000000000" pitchFamily="2" charset="-122"/>
                        </a:rPr>
                        <a:t>）</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3"/>
                  </a:ext>
                </a:extLst>
              </a:tr>
              <a:tr h="615352">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4</a:t>
                      </a:r>
                      <a:r>
                        <a:rPr lang="zh-CN" altLang="en-US" sz="1200" b="0" baseline="0" dirty="0">
                          <a:latin typeface="Huawei Sans" panose="020C0503030203020204" pitchFamily="34" charset="0"/>
                          <a:ea typeface="方正兰亭黑简体" panose="02000000000000000000" pitchFamily="2" charset="-122"/>
                        </a:rPr>
                        <a:t>：模型推理移植</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模型推理移植介绍</a:t>
                      </a:r>
                      <a:endParaRPr lang="en-US" altLang="zh-CN" sz="1200" b="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图像分类流程；</a:t>
                      </a:r>
                    </a:p>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垃圾分类推理；</a:t>
                      </a:r>
                      <a:endParaRPr lang="en-US" altLang="zh-CN" sz="1200" baseline="0" dirty="0">
                        <a:latin typeface="Huawei Sans" panose="020C0503030203020204" pitchFamily="34" charset="0"/>
                        <a:ea typeface="方正兰亭黑简体" panose="02000000000000000000" pitchFamily="2" charset="-122"/>
                      </a:endParaRPr>
                    </a:p>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推理结果查看</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4"/>
                  </a:ext>
                </a:extLst>
              </a:tr>
            </a:tbl>
          </a:graphicData>
        </a:graphic>
      </p:graphicFrame>
      <p:graphicFrame>
        <p:nvGraphicFramePr>
          <p:cNvPr id="6" name="图示 5"/>
          <p:cNvGraphicFramePr/>
          <p:nvPr>
            <p:extLst>
              <p:ext uri="{D42A27DB-BD31-4B8C-83A1-F6EECF244321}">
                <p14:modId xmlns:p14="http://schemas.microsoft.com/office/powerpoint/2010/main" val="936758322"/>
              </p:ext>
            </p:extLst>
          </p:nvPr>
        </p:nvGraphicFramePr>
        <p:xfrm>
          <a:off x="41170" y="148181"/>
          <a:ext cx="12196762" cy="212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2469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微软雅黑" panose="020B0503020204020204" pitchFamily="34" charset="-122"/>
                <a:ea typeface="微软雅黑" panose="020B0503020204020204" pitchFamily="34" charset="-122"/>
              </a:rPr>
              <a:t>MindSpore</a:t>
            </a:r>
            <a:r>
              <a:rPr lang="zh-CN" altLang="en-US" sz="3200" dirty="0">
                <a:latin typeface="微软雅黑" panose="020B0503020204020204" pitchFamily="34" charset="-122"/>
                <a:ea typeface="微软雅黑" panose="020B0503020204020204" pitchFamily="34" charset="-122"/>
              </a:rPr>
              <a:t>开源创新实践课</a:t>
            </a:r>
          </a:p>
        </p:txBody>
      </p:sp>
      <p:sp>
        <p:nvSpPr>
          <p:cNvPr id="37" name="右箭头 10">
            <a:extLst>
              <a:ext uri="{FF2B5EF4-FFF2-40B4-BE49-F238E27FC236}">
                <a16:creationId xmlns="" xmlns:a16="http://schemas.microsoft.com/office/drawing/2014/main" id="{E8710D51-056C-46C5-BA97-235106E73787}"/>
              </a:ext>
            </a:extLst>
          </p:cNvPr>
          <p:cNvSpPr/>
          <p:nvPr/>
        </p:nvSpPr>
        <p:spPr bwMode="auto">
          <a:xfrm>
            <a:off x="678641" y="4603331"/>
            <a:ext cx="11306002" cy="90113"/>
          </a:xfrm>
          <a:prstGeom prst="rightArrow">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zh-CN" altLang="en-US" sz="1000">
              <a:solidFill>
                <a:srgbClr val="000000"/>
              </a:solidFill>
              <a:latin typeface="微软雅黑" pitchFamily="34" charset="-122"/>
              <a:ea typeface="微软雅黑" pitchFamily="34" charset="-122"/>
              <a:sym typeface="Lucida Grande" charset="0"/>
            </a:endParaRPr>
          </a:p>
        </p:txBody>
      </p:sp>
      <p:grpSp>
        <p:nvGrpSpPr>
          <p:cNvPr id="38" name="组合 37">
            <a:extLst>
              <a:ext uri="{FF2B5EF4-FFF2-40B4-BE49-F238E27FC236}">
                <a16:creationId xmlns="" xmlns:a16="http://schemas.microsoft.com/office/drawing/2014/main" id="{C2186126-4376-4AA2-B2E8-4FF464B6ED81}"/>
              </a:ext>
            </a:extLst>
          </p:cNvPr>
          <p:cNvGrpSpPr/>
          <p:nvPr/>
        </p:nvGrpSpPr>
        <p:grpSpPr>
          <a:xfrm>
            <a:off x="678641" y="4057991"/>
            <a:ext cx="1134390" cy="512412"/>
            <a:chOff x="6632" y="3822835"/>
            <a:chExt cx="1134390" cy="512412"/>
          </a:xfrm>
        </p:grpSpPr>
        <p:sp>
          <p:nvSpPr>
            <p:cNvPr id="39" name="等腰三角形 38">
              <a:extLst>
                <a:ext uri="{FF2B5EF4-FFF2-40B4-BE49-F238E27FC236}">
                  <a16:creationId xmlns="" xmlns:a16="http://schemas.microsoft.com/office/drawing/2014/main" id="{07509EEB-9AED-4D56-A8D9-29246C362734}"/>
                </a:ext>
              </a:extLst>
            </p:cNvPr>
            <p:cNvSpPr/>
            <p:nvPr/>
          </p:nvSpPr>
          <p:spPr>
            <a:xfrm rot="10800000">
              <a:off x="482246" y="4146046"/>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 xmlns:a16="http://schemas.microsoft.com/office/drawing/2014/main" id="{4ECB95D1-64FA-4365-AE3E-41439971D7B3}"/>
                </a:ext>
              </a:extLst>
            </p:cNvPr>
            <p:cNvSpPr txBox="1"/>
            <p:nvPr/>
          </p:nvSpPr>
          <p:spPr>
            <a:xfrm>
              <a:off x="6632" y="3822835"/>
              <a:ext cx="1134390" cy="307777"/>
            </a:xfrm>
            <a:prstGeom prst="rect">
              <a:avLst/>
            </a:prstGeom>
            <a:noFill/>
          </p:spPr>
          <p:txBody>
            <a:bodyPr wrap="square" rtlCol="0">
              <a:spAutoFit/>
            </a:bodyPr>
            <a:lstStyle/>
            <a:p>
              <a:pPr algn="ctr"/>
              <a:r>
                <a:rPr lang="zh-CN" altLang="en-US" sz="1400" b="1">
                  <a:solidFill>
                    <a:srgbClr val="FFC000"/>
                  </a:solidFill>
                  <a:latin typeface="微软雅黑" pitchFamily="34" charset="-122"/>
                  <a:ea typeface="微软雅黑" pitchFamily="34" charset="-122"/>
                </a:rPr>
                <a:t>开课前</a:t>
              </a:r>
              <a:r>
                <a:rPr lang="en-US" altLang="zh-CN" sz="1400" b="1">
                  <a:solidFill>
                    <a:srgbClr val="FFC000"/>
                  </a:solidFill>
                  <a:latin typeface="微软雅黑" pitchFamily="34" charset="-122"/>
                  <a:ea typeface="微软雅黑" pitchFamily="34" charset="-122"/>
                </a:rPr>
                <a:t>7</a:t>
              </a:r>
              <a:r>
                <a:rPr lang="zh-CN" altLang="en-US" sz="1400" b="1">
                  <a:solidFill>
                    <a:srgbClr val="FFC000"/>
                  </a:solidFill>
                  <a:latin typeface="微软雅黑" pitchFamily="34" charset="-122"/>
                  <a:ea typeface="微软雅黑" pitchFamily="34" charset="-122"/>
                </a:rPr>
                <a:t>天</a:t>
              </a:r>
              <a:endParaRPr lang="en-US" altLang="zh-CN" sz="1400" b="1" dirty="0">
                <a:solidFill>
                  <a:srgbClr val="FFC000"/>
                </a:solidFill>
                <a:latin typeface="微软雅黑" pitchFamily="34" charset="-122"/>
                <a:ea typeface="微软雅黑" pitchFamily="34" charset="-122"/>
              </a:endParaRPr>
            </a:p>
          </p:txBody>
        </p:sp>
      </p:grpSp>
      <p:sp>
        <p:nvSpPr>
          <p:cNvPr id="41" name="文本框 40">
            <a:extLst>
              <a:ext uri="{FF2B5EF4-FFF2-40B4-BE49-F238E27FC236}">
                <a16:creationId xmlns="" xmlns:a16="http://schemas.microsoft.com/office/drawing/2014/main" id="{3578FC05-8BD9-478E-BB57-FDE7C1E554C8}"/>
              </a:ext>
            </a:extLst>
          </p:cNvPr>
          <p:cNvSpPr txBox="1"/>
          <p:nvPr/>
        </p:nvSpPr>
        <p:spPr>
          <a:xfrm>
            <a:off x="637725" y="4721089"/>
            <a:ext cx="1211005" cy="923330"/>
          </a:xfrm>
          <a:prstGeom prst="rect">
            <a:avLst/>
          </a:prstGeom>
          <a:noFill/>
        </p:spPr>
        <p:txBody>
          <a:bodyPr wrap="square" rtlCol="0">
            <a:spAutoFit/>
          </a:bodyPr>
          <a:lstStyle/>
          <a:p>
            <a:r>
              <a:rPr lang="zh-CN" altLang="en-US" sz="900" b="1" dirty="0">
                <a:latin typeface="微软雅黑" panose="020B0503020204020204" pitchFamily="34" charset="-122"/>
                <a:ea typeface="微软雅黑" panose="020B0503020204020204" pitchFamily="34" charset="-122"/>
              </a:rPr>
              <a:t>在线慕课学习：</a:t>
            </a:r>
            <a:endParaRPr lang="en-US" altLang="zh-CN" sz="900" b="1" dirty="0">
              <a:latin typeface="微软雅黑" panose="020B0503020204020204" pitchFamily="34" charset="-122"/>
              <a:ea typeface="微软雅黑" panose="020B0503020204020204" pitchFamily="34" charset="-122"/>
            </a:endParaRPr>
          </a:p>
          <a:p>
            <a:r>
              <a:rPr lang="zh-CN" altLang="en-US" sz="900" b="1" dirty="0">
                <a:latin typeface="微软雅黑" panose="020B0503020204020204" pitchFamily="34" charset="-122"/>
                <a:ea typeface="微软雅黑" panose="020B0503020204020204" pitchFamily="34" charset="-122"/>
              </a:rPr>
              <a:t>（大约</a:t>
            </a:r>
            <a:r>
              <a:rPr lang="en-US" altLang="zh-CN" sz="900" b="1" dirty="0">
                <a:latin typeface="微软雅黑" panose="020B0503020204020204" pitchFamily="34" charset="-122"/>
                <a:ea typeface="微软雅黑" panose="020B0503020204020204" pitchFamily="34" charset="-122"/>
              </a:rPr>
              <a:t>15</a:t>
            </a:r>
            <a:r>
              <a:rPr lang="zh-CN" altLang="en-US" sz="900" b="1" dirty="0">
                <a:latin typeface="微软雅黑" panose="020B0503020204020204" pitchFamily="34" charset="-122"/>
                <a:ea typeface="微软雅黑" panose="020B0503020204020204" pitchFamily="34" charset="-122"/>
              </a:rPr>
              <a:t>小时）</a:t>
            </a:r>
            <a:endParaRPr lang="en-US" altLang="zh-CN" sz="900" b="1"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Python</a:t>
            </a:r>
            <a:r>
              <a:rPr lang="zh-CN" altLang="en-US" sz="900" dirty="0">
                <a:latin typeface="微软雅黑" panose="020B0503020204020204" pitchFamily="34" charset="-122"/>
                <a:ea typeface="微软雅黑" panose="020B0503020204020204" pitchFamily="34" charset="-122"/>
              </a:rPr>
              <a:t>编程基础</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AI</a:t>
            </a:r>
            <a:r>
              <a:rPr lang="zh-CN" altLang="en-US" sz="900" dirty="0">
                <a:latin typeface="微软雅黑" panose="020B0503020204020204" pitchFamily="34" charset="-122"/>
                <a:ea typeface="微软雅黑" panose="020B0503020204020204" pitchFamily="34" charset="-122"/>
              </a:rPr>
              <a:t>数学基础</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华为认证人工智能</a:t>
            </a:r>
            <a:r>
              <a:rPr lang="en-US" altLang="zh-CN" sz="900" dirty="0">
                <a:latin typeface="微软雅黑" panose="020B0503020204020204" pitchFamily="34" charset="-122"/>
                <a:ea typeface="微软雅黑" panose="020B0503020204020204" pitchFamily="34" charset="-122"/>
              </a:rPr>
              <a:t>MOOC</a:t>
            </a:r>
          </a:p>
        </p:txBody>
      </p:sp>
      <p:grpSp>
        <p:nvGrpSpPr>
          <p:cNvPr id="42" name="组合 41">
            <a:extLst>
              <a:ext uri="{FF2B5EF4-FFF2-40B4-BE49-F238E27FC236}">
                <a16:creationId xmlns="" xmlns:a16="http://schemas.microsoft.com/office/drawing/2014/main" id="{4818F00F-C3BA-4BBF-B45A-C90C922717A2}"/>
              </a:ext>
            </a:extLst>
          </p:cNvPr>
          <p:cNvGrpSpPr/>
          <p:nvPr/>
        </p:nvGrpSpPr>
        <p:grpSpPr>
          <a:xfrm>
            <a:off x="2065346" y="4250373"/>
            <a:ext cx="1391648" cy="933075"/>
            <a:chOff x="2197820" y="4238820"/>
            <a:chExt cx="1391648" cy="933075"/>
          </a:xfrm>
        </p:grpSpPr>
        <p:sp>
          <p:nvSpPr>
            <p:cNvPr id="43" name="TextBox 10">
              <a:extLst>
                <a:ext uri="{FF2B5EF4-FFF2-40B4-BE49-F238E27FC236}">
                  <a16:creationId xmlns="" xmlns:a16="http://schemas.microsoft.com/office/drawing/2014/main" id="{8B5B785B-C1BD-40E7-A8E4-876E9085A0CB}"/>
                </a:ext>
              </a:extLst>
            </p:cNvPr>
            <p:cNvSpPr txBox="1"/>
            <p:nvPr/>
          </p:nvSpPr>
          <p:spPr>
            <a:xfrm>
              <a:off x="2359887" y="4238820"/>
              <a:ext cx="859530" cy="307777"/>
            </a:xfrm>
            <a:prstGeom prst="rect">
              <a:avLst/>
            </a:prstGeom>
            <a:noFill/>
          </p:spPr>
          <p:txBody>
            <a:bodyPr wrap="none" rtlCol="0">
              <a:spAutoFit/>
            </a:bodyPr>
            <a:lstStyle/>
            <a:p>
              <a:pPr algn="ctr"/>
              <a:r>
                <a:rPr lang="en-US" altLang="zh-CN" sz="1400" b="1">
                  <a:solidFill>
                    <a:srgbClr val="FFC000"/>
                  </a:solidFill>
                  <a:latin typeface="微软雅黑" pitchFamily="34" charset="-122"/>
                  <a:ea typeface="微软雅黑" pitchFamily="34" charset="-122"/>
                </a:rPr>
                <a:t>0.5 Day</a:t>
              </a:r>
              <a:endParaRPr lang="zh-CN" altLang="en-US" sz="1400" b="1" dirty="0">
                <a:solidFill>
                  <a:srgbClr val="FFC000"/>
                </a:solidFill>
                <a:latin typeface="微软雅黑" pitchFamily="34" charset="-122"/>
                <a:ea typeface="微软雅黑" pitchFamily="34" charset="-122"/>
              </a:endParaRPr>
            </a:p>
          </p:txBody>
        </p:sp>
        <p:sp>
          <p:nvSpPr>
            <p:cNvPr id="44" name="文本框 43">
              <a:extLst>
                <a:ext uri="{FF2B5EF4-FFF2-40B4-BE49-F238E27FC236}">
                  <a16:creationId xmlns="" xmlns:a16="http://schemas.microsoft.com/office/drawing/2014/main" id="{BF09B726-98E0-4DA2-B6DD-F60194CE4CD5}"/>
                </a:ext>
              </a:extLst>
            </p:cNvPr>
            <p:cNvSpPr txBox="1"/>
            <p:nvPr/>
          </p:nvSpPr>
          <p:spPr>
            <a:xfrm>
              <a:off x="2197820" y="4771785"/>
              <a:ext cx="1391648" cy="400110"/>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1</a:t>
              </a:r>
              <a:r>
                <a:rPr lang="zh-CN" altLang="en-US" sz="1000" dirty="0">
                  <a:latin typeface="微软雅黑" panose="020B0503020204020204" pitchFamily="34" charset="-122"/>
                  <a:ea typeface="微软雅黑" panose="020B0503020204020204" pitchFamily="34" charset="-122"/>
                </a:rPr>
                <a:t>：</a:t>
              </a:r>
              <a:r>
                <a:rPr lang="zh-CN" altLang="en-US" sz="1000" b="1" dirty="0"/>
                <a:t>初试锋芒</a:t>
              </a:r>
              <a:r>
                <a:rPr lang="en-US" altLang="zh-CN" sz="1000" b="1" dirty="0"/>
                <a:t>-</a:t>
              </a:r>
              <a:r>
                <a:rPr lang="en-US" altLang="zh-CN" sz="1000" b="1" dirty="0" err="1"/>
                <a:t>MindSpore</a:t>
              </a:r>
              <a:r>
                <a:rPr lang="zh-CN" altLang="en-US" sz="1000" b="1" dirty="0"/>
                <a:t>基础</a:t>
              </a:r>
              <a:endParaRPr lang="zh-CN" altLang="en-US" sz="1000" dirty="0">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 xmlns:a16="http://schemas.microsoft.com/office/drawing/2014/main" id="{09FA739A-9DA1-40D0-968A-A24D9B648EB6}"/>
                </a:ext>
              </a:extLst>
            </p:cNvPr>
            <p:cNvSpPr/>
            <p:nvPr/>
          </p:nvSpPr>
          <p:spPr>
            <a:xfrm>
              <a:off x="2757335" y="4536624"/>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46" name="TextBox 10">
            <a:extLst>
              <a:ext uri="{FF2B5EF4-FFF2-40B4-BE49-F238E27FC236}">
                <a16:creationId xmlns="" xmlns:a16="http://schemas.microsoft.com/office/drawing/2014/main" id="{BE8E3308-473B-441F-B90E-DB6DEB758001}"/>
              </a:ext>
            </a:extLst>
          </p:cNvPr>
          <p:cNvSpPr txBox="1"/>
          <p:nvPr/>
        </p:nvSpPr>
        <p:spPr>
          <a:xfrm>
            <a:off x="4292483" y="4268592"/>
            <a:ext cx="859531" cy="307777"/>
          </a:xfrm>
          <a:prstGeom prst="rect">
            <a:avLst/>
          </a:prstGeom>
          <a:noFill/>
        </p:spPr>
        <p:txBody>
          <a:bodyPr wrap="none" rtlCol="0">
            <a:spAutoFit/>
          </a:bodyPr>
          <a:lstStyle/>
          <a:p>
            <a:pPr algn="ctr"/>
            <a:r>
              <a:rPr lang="en-US" altLang="zh-CN" sz="1400" b="1">
                <a:solidFill>
                  <a:srgbClr val="FFC000"/>
                </a:solidFill>
                <a:latin typeface="微软雅黑" pitchFamily="34" charset="-122"/>
                <a:ea typeface="微软雅黑" pitchFamily="34" charset="-122"/>
              </a:rPr>
              <a:t>0.5 Day</a:t>
            </a:r>
            <a:endParaRPr lang="zh-CN" altLang="en-US" sz="1400" b="1" dirty="0">
              <a:solidFill>
                <a:srgbClr val="FFC000"/>
              </a:solidFill>
              <a:latin typeface="微软雅黑" pitchFamily="34" charset="-122"/>
              <a:ea typeface="微软雅黑" pitchFamily="34" charset="-122"/>
            </a:endParaRPr>
          </a:p>
        </p:txBody>
      </p:sp>
      <p:sp>
        <p:nvSpPr>
          <p:cNvPr id="47" name="文本框 46">
            <a:extLst>
              <a:ext uri="{FF2B5EF4-FFF2-40B4-BE49-F238E27FC236}">
                <a16:creationId xmlns="" xmlns:a16="http://schemas.microsoft.com/office/drawing/2014/main" id="{DFE27742-D03C-4BAB-96F9-932BF784F69E}"/>
              </a:ext>
            </a:extLst>
          </p:cNvPr>
          <p:cNvSpPr txBox="1"/>
          <p:nvPr/>
        </p:nvSpPr>
        <p:spPr>
          <a:xfrm>
            <a:off x="5491084" y="4741467"/>
            <a:ext cx="1766182" cy="400110"/>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3</a:t>
            </a:r>
            <a:r>
              <a:rPr lang="zh-CN" altLang="en-US" sz="1000" dirty="0">
                <a:latin typeface="微软雅黑" panose="020B0503020204020204" pitchFamily="34" charset="-122"/>
                <a:ea typeface="微软雅黑" panose="020B0503020204020204" pitchFamily="34" charset="-122"/>
              </a:rPr>
              <a:t>：</a:t>
            </a:r>
            <a:r>
              <a:rPr lang="zh-CN" altLang="en-US" sz="1000" b="1" dirty="0"/>
              <a:t>庖丁解牛</a:t>
            </a:r>
            <a:r>
              <a:rPr lang="zh-CN" altLang="zh-CN" sz="1000" b="1" dirty="0"/>
              <a:t>—</a:t>
            </a:r>
            <a:r>
              <a:rPr lang="zh-CN" altLang="en-US" sz="1000" b="1" dirty="0"/>
              <a:t>图像分类全流程</a:t>
            </a:r>
            <a:endParaRPr lang="en-US" altLang="zh-CN" sz="1000" dirty="0">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 xmlns:a16="http://schemas.microsoft.com/office/drawing/2014/main" id="{784CC342-77D6-47DE-9F28-8220968C1C90}"/>
              </a:ext>
            </a:extLst>
          </p:cNvPr>
          <p:cNvSpPr/>
          <p:nvPr/>
        </p:nvSpPr>
        <p:spPr>
          <a:xfrm>
            <a:off x="4645832" y="4543244"/>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 name="TextBox 10">
            <a:extLst>
              <a:ext uri="{FF2B5EF4-FFF2-40B4-BE49-F238E27FC236}">
                <a16:creationId xmlns="" xmlns:a16="http://schemas.microsoft.com/office/drawing/2014/main" id="{05A60DDA-3D85-4C6E-8CAC-91BDEC1AB6C5}"/>
              </a:ext>
            </a:extLst>
          </p:cNvPr>
          <p:cNvSpPr txBox="1"/>
          <p:nvPr/>
        </p:nvSpPr>
        <p:spPr>
          <a:xfrm>
            <a:off x="6064458" y="4280654"/>
            <a:ext cx="859531" cy="307777"/>
          </a:xfrm>
          <a:prstGeom prst="rect">
            <a:avLst/>
          </a:prstGeom>
          <a:noFill/>
        </p:spPr>
        <p:txBody>
          <a:bodyPr wrap="none" rtlCol="0">
            <a:spAutoFit/>
          </a:bodyPr>
          <a:lstStyle/>
          <a:p>
            <a:pPr algn="ctr"/>
            <a:r>
              <a:rPr lang="en-US" altLang="zh-CN" sz="1400" b="1">
                <a:solidFill>
                  <a:srgbClr val="FFC000"/>
                </a:solidFill>
                <a:latin typeface="微软雅黑" pitchFamily="34" charset="-122"/>
                <a:ea typeface="微软雅黑" pitchFamily="34" charset="-122"/>
              </a:rPr>
              <a:t>0.5 Day</a:t>
            </a:r>
            <a:endParaRPr lang="zh-CN" altLang="en-US" sz="1400" b="1" dirty="0">
              <a:solidFill>
                <a:srgbClr val="FFC000"/>
              </a:solidFill>
              <a:latin typeface="微软雅黑" pitchFamily="34" charset="-122"/>
              <a:ea typeface="微软雅黑" pitchFamily="34" charset="-122"/>
            </a:endParaRPr>
          </a:p>
        </p:txBody>
      </p:sp>
      <p:sp>
        <p:nvSpPr>
          <p:cNvPr id="50" name="文本框 49">
            <a:extLst>
              <a:ext uri="{FF2B5EF4-FFF2-40B4-BE49-F238E27FC236}">
                <a16:creationId xmlns="" xmlns:a16="http://schemas.microsoft.com/office/drawing/2014/main" id="{0CEF75AD-84FD-430E-8A16-20DF7FC8D1E5}"/>
              </a:ext>
            </a:extLst>
          </p:cNvPr>
          <p:cNvSpPr txBox="1"/>
          <p:nvPr/>
        </p:nvSpPr>
        <p:spPr>
          <a:xfrm>
            <a:off x="3499055" y="4757779"/>
            <a:ext cx="1960273" cy="400110"/>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2</a:t>
            </a:r>
            <a:r>
              <a:rPr lang="zh-CN" altLang="en-US" sz="1000" dirty="0">
                <a:latin typeface="微软雅黑" panose="020B0503020204020204" pitchFamily="34" charset="-122"/>
                <a:ea typeface="微软雅黑" panose="020B0503020204020204" pitchFamily="34" charset="-122"/>
              </a:rPr>
              <a:t>：</a:t>
            </a:r>
            <a:r>
              <a:rPr lang="zh-CN" altLang="en-US" sz="1000" b="1" dirty="0"/>
              <a:t>牛刀小试</a:t>
            </a:r>
            <a:r>
              <a:rPr lang="zh-CN" altLang="zh-CN" sz="1000" b="1" dirty="0"/>
              <a:t>—</a:t>
            </a:r>
            <a:r>
              <a:rPr lang="en-US" altLang="zh-CN" sz="1000" b="1" dirty="0" err="1"/>
              <a:t>MindSpore</a:t>
            </a:r>
            <a:r>
              <a:rPr lang="zh-CN" altLang="en-US" sz="1000" b="1" dirty="0"/>
              <a:t>进阶</a:t>
            </a:r>
            <a:endParaRPr lang="en-US" altLang="zh-CN" sz="1000" dirty="0">
              <a:latin typeface="微软雅黑" panose="020B0503020204020204" pitchFamily="34" charset="-122"/>
              <a:ea typeface="微软雅黑" panose="020B0503020204020204" pitchFamily="34" charset="-122"/>
            </a:endParaRPr>
          </a:p>
        </p:txBody>
      </p:sp>
      <p:sp>
        <p:nvSpPr>
          <p:cNvPr id="51" name="椭圆 50">
            <a:extLst>
              <a:ext uri="{FF2B5EF4-FFF2-40B4-BE49-F238E27FC236}">
                <a16:creationId xmlns="" xmlns:a16="http://schemas.microsoft.com/office/drawing/2014/main" id="{26A033F0-DF3F-46BA-BB0B-C0F4BAA21C74}"/>
              </a:ext>
            </a:extLst>
          </p:cNvPr>
          <p:cNvSpPr/>
          <p:nvPr/>
        </p:nvSpPr>
        <p:spPr>
          <a:xfrm>
            <a:off x="6417807" y="4555306"/>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52" name="组合 51">
            <a:extLst>
              <a:ext uri="{FF2B5EF4-FFF2-40B4-BE49-F238E27FC236}">
                <a16:creationId xmlns="" xmlns:a16="http://schemas.microsoft.com/office/drawing/2014/main" id="{30A12796-6AF3-4693-8B1B-0FD109514F7D}"/>
              </a:ext>
            </a:extLst>
          </p:cNvPr>
          <p:cNvGrpSpPr/>
          <p:nvPr/>
        </p:nvGrpSpPr>
        <p:grpSpPr>
          <a:xfrm>
            <a:off x="8616158" y="4094160"/>
            <a:ext cx="1000914" cy="482208"/>
            <a:chOff x="-1965775" y="3870852"/>
            <a:chExt cx="1000914" cy="482208"/>
          </a:xfrm>
        </p:grpSpPr>
        <p:sp>
          <p:nvSpPr>
            <p:cNvPr id="53" name="等腰三角形 52">
              <a:extLst>
                <a:ext uri="{FF2B5EF4-FFF2-40B4-BE49-F238E27FC236}">
                  <a16:creationId xmlns="" xmlns:a16="http://schemas.microsoft.com/office/drawing/2014/main" id="{6AA54781-25A1-4F1D-96D4-76F2A84F8A4E}"/>
                </a:ext>
              </a:extLst>
            </p:cNvPr>
            <p:cNvSpPr/>
            <p:nvPr/>
          </p:nvSpPr>
          <p:spPr>
            <a:xfrm rot="10800000">
              <a:off x="-1548521" y="4163859"/>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 xmlns:a16="http://schemas.microsoft.com/office/drawing/2014/main" id="{BC903B7F-35C1-4E31-A628-FE438C5E6FA8}"/>
                </a:ext>
              </a:extLst>
            </p:cNvPr>
            <p:cNvSpPr txBox="1"/>
            <p:nvPr/>
          </p:nvSpPr>
          <p:spPr>
            <a:xfrm>
              <a:off x="-1965775" y="3870852"/>
              <a:ext cx="1000914" cy="307777"/>
            </a:xfrm>
            <a:prstGeom prst="rect">
              <a:avLst/>
            </a:prstGeom>
            <a:noFill/>
          </p:spPr>
          <p:txBody>
            <a:bodyPr wrap="square" rtlCol="0">
              <a:spAutoFit/>
            </a:bodyPr>
            <a:lstStyle/>
            <a:p>
              <a:pPr algn="ctr"/>
              <a:r>
                <a:rPr lang="zh-CN" altLang="en-US" sz="1400" b="1" dirty="0">
                  <a:solidFill>
                    <a:srgbClr val="FFC000"/>
                  </a:solidFill>
                  <a:latin typeface="微软雅黑" pitchFamily="34" charset="-122"/>
                  <a:ea typeface="微软雅黑" pitchFamily="34" charset="-122"/>
                </a:rPr>
                <a:t>结班</a:t>
              </a:r>
              <a:endParaRPr lang="en-US" altLang="zh-CN" sz="1400" b="1" dirty="0">
                <a:solidFill>
                  <a:srgbClr val="FFC000"/>
                </a:solidFill>
                <a:latin typeface="微软雅黑" pitchFamily="34" charset="-122"/>
                <a:ea typeface="微软雅黑" pitchFamily="34" charset="-122"/>
              </a:endParaRPr>
            </a:p>
          </p:txBody>
        </p:sp>
      </p:grpSp>
      <p:grpSp>
        <p:nvGrpSpPr>
          <p:cNvPr id="56" name="组合 55">
            <a:extLst>
              <a:ext uri="{FF2B5EF4-FFF2-40B4-BE49-F238E27FC236}">
                <a16:creationId xmlns="" xmlns:a16="http://schemas.microsoft.com/office/drawing/2014/main" id="{30A12796-6AF3-4693-8B1B-0FD109514F7D}"/>
              </a:ext>
            </a:extLst>
          </p:cNvPr>
          <p:cNvGrpSpPr/>
          <p:nvPr/>
        </p:nvGrpSpPr>
        <p:grpSpPr>
          <a:xfrm>
            <a:off x="9894185" y="3826585"/>
            <a:ext cx="1373522" cy="728721"/>
            <a:chOff x="-2106292" y="3624339"/>
            <a:chExt cx="1373522" cy="728721"/>
          </a:xfrm>
        </p:grpSpPr>
        <p:sp>
          <p:nvSpPr>
            <p:cNvPr id="57" name="等腰三角形 56">
              <a:extLst>
                <a:ext uri="{FF2B5EF4-FFF2-40B4-BE49-F238E27FC236}">
                  <a16:creationId xmlns="" xmlns:a16="http://schemas.microsoft.com/office/drawing/2014/main" id="{6AA54781-25A1-4F1D-96D4-76F2A84F8A4E}"/>
                </a:ext>
              </a:extLst>
            </p:cNvPr>
            <p:cNvSpPr/>
            <p:nvPr/>
          </p:nvSpPr>
          <p:spPr>
            <a:xfrm rot="10800000">
              <a:off x="-1548521" y="4163859"/>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 xmlns:a16="http://schemas.microsoft.com/office/drawing/2014/main" id="{BC903B7F-35C1-4E31-A628-FE438C5E6FA8}"/>
                </a:ext>
              </a:extLst>
            </p:cNvPr>
            <p:cNvSpPr txBox="1"/>
            <p:nvPr/>
          </p:nvSpPr>
          <p:spPr>
            <a:xfrm>
              <a:off x="-2106292" y="3624339"/>
              <a:ext cx="1373522" cy="523220"/>
            </a:xfrm>
            <a:prstGeom prst="rect">
              <a:avLst/>
            </a:prstGeom>
            <a:noFill/>
          </p:spPr>
          <p:txBody>
            <a:bodyPr wrap="square" rtlCol="0">
              <a:spAutoFit/>
            </a:bodyPr>
            <a:lstStyle/>
            <a:p>
              <a:pPr algn="ctr"/>
              <a:r>
                <a:rPr lang="zh-CN" altLang="en-US" sz="1400" b="1" dirty="0">
                  <a:solidFill>
                    <a:srgbClr val="FFC000"/>
                  </a:solidFill>
                  <a:latin typeface="微软雅黑" pitchFamily="34" charset="-122"/>
                  <a:ea typeface="微软雅黑" pitchFamily="34" charset="-122"/>
                </a:rPr>
                <a:t>校内创新</a:t>
              </a:r>
              <a:endParaRPr lang="en-US" altLang="zh-CN" sz="1400" b="1" dirty="0">
                <a:solidFill>
                  <a:srgbClr val="FFC000"/>
                </a:solidFill>
                <a:latin typeface="微软雅黑" pitchFamily="34" charset="-122"/>
                <a:ea typeface="微软雅黑" pitchFamily="34" charset="-122"/>
              </a:endParaRPr>
            </a:p>
            <a:p>
              <a:pPr algn="ctr"/>
              <a:r>
                <a:rPr lang="zh-CN" altLang="en-US" sz="1400" b="1" dirty="0">
                  <a:solidFill>
                    <a:srgbClr val="FFC000"/>
                  </a:solidFill>
                  <a:latin typeface="微软雅黑" pitchFamily="34" charset="-122"/>
                  <a:ea typeface="微软雅黑" pitchFamily="34" charset="-122"/>
                </a:rPr>
                <a:t>成果评比</a:t>
              </a:r>
              <a:endParaRPr lang="en-US" altLang="zh-CN" sz="1400" b="1" dirty="0">
                <a:solidFill>
                  <a:srgbClr val="FFC000"/>
                </a:solidFill>
                <a:latin typeface="微软雅黑" pitchFamily="34" charset="-122"/>
                <a:ea typeface="微软雅黑" pitchFamily="34" charset="-122"/>
              </a:endParaRPr>
            </a:p>
          </p:txBody>
        </p:sp>
      </p:grpSp>
      <p:sp>
        <p:nvSpPr>
          <p:cNvPr id="59" name="椭圆 58">
            <a:extLst>
              <a:ext uri="{FF2B5EF4-FFF2-40B4-BE49-F238E27FC236}">
                <a16:creationId xmlns="" xmlns:a16="http://schemas.microsoft.com/office/drawing/2014/main" id="{26A033F0-DF3F-46BA-BB0B-C0F4BAA21C74}"/>
              </a:ext>
            </a:extLst>
          </p:cNvPr>
          <p:cNvSpPr/>
          <p:nvPr/>
        </p:nvSpPr>
        <p:spPr>
          <a:xfrm>
            <a:off x="9764291" y="4562067"/>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60" name="图片 59"/>
          <p:cNvPicPr>
            <a:picLocks noChangeAspect="1"/>
          </p:cNvPicPr>
          <p:nvPr/>
        </p:nvPicPr>
        <p:blipFill>
          <a:blip r:embed="rId2"/>
          <a:stretch>
            <a:fillRect/>
          </a:stretch>
        </p:blipFill>
        <p:spPr>
          <a:xfrm>
            <a:off x="11119534" y="4100204"/>
            <a:ext cx="482600" cy="476165"/>
          </a:xfrm>
          <a:prstGeom prst="rect">
            <a:avLst/>
          </a:prstGeom>
        </p:spPr>
      </p:pic>
      <p:sp>
        <p:nvSpPr>
          <p:cNvPr id="61" name="文本框 60">
            <a:extLst>
              <a:ext uri="{FF2B5EF4-FFF2-40B4-BE49-F238E27FC236}">
                <a16:creationId xmlns="" xmlns:a16="http://schemas.microsoft.com/office/drawing/2014/main" id="{BC903B7F-35C1-4E31-A628-FE438C5E6FA8}"/>
              </a:ext>
            </a:extLst>
          </p:cNvPr>
          <p:cNvSpPr txBox="1"/>
          <p:nvPr/>
        </p:nvSpPr>
        <p:spPr>
          <a:xfrm>
            <a:off x="10705635" y="4970035"/>
            <a:ext cx="1279008" cy="523220"/>
          </a:xfrm>
          <a:prstGeom prst="rect">
            <a:avLst/>
          </a:prstGeom>
          <a:noFill/>
        </p:spPr>
        <p:txBody>
          <a:bodyPr wrap="square" rtlCol="0">
            <a:spAutoFit/>
          </a:bodyPr>
          <a:lstStyle/>
          <a:p>
            <a:pPr algn="ctr"/>
            <a:r>
              <a:rPr lang="zh-CN" altLang="en-US" sz="1400" b="1" dirty="0">
                <a:solidFill>
                  <a:srgbClr val="FFC000"/>
                </a:solidFill>
                <a:latin typeface="微软雅黑" pitchFamily="34" charset="-122"/>
                <a:ea typeface="微软雅黑" pitchFamily="34" charset="-122"/>
              </a:rPr>
              <a:t>华为</a:t>
            </a:r>
            <a:r>
              <a:rPr lang="en-US" altLang="zh-CN" sz="1400" b="1" dirty="0">
                <a:solidFill>
                  <a:srgbClr val="FFC000"/>
                </a:solidFill>
                <a:latin typeface="微软雅黑" pitchFamily="34" charset="-122"/>
                <a:ea typeface="微软雅黑" pitchFamily="34" charset="-122"/>
              </a:rPr>
              <a:t>AI</a:t>
            </a:r>
            <a:r>
              <a:rPr lang="zh-CN" altLang="en-US" sz="1400" b="1" dirty="0">
                <a:solidFill>
                  <a:srgbClr val="FFC000"/>
                </a:solidFill>
                <a:latin typeface="微软雅黑" pitchFamily="34" charset="-122"/>
                <a:ea typeface="微软雅黑" pitchFamily="34" charset="-122"/>
              </a:rPr>
              <a:t>开发者大赛</a:t>
            </a:r>
            <a:endParaRPr lang="en-US" altLang="zh-CN" sz="1400" b="1" dirty="0">
              <a:solidFill>
                <a:srgbClr val="FFC000"/>
              </a:solidFill>
              <a:latin typeface="微软雅黑" pitchFamily="34" charset="-122"/>
              <a:ea typeface="微软雅黑" pitchFamily="34" charset="-122"/>
            </a:endParaRPr>
          </a:p>
        </p:txBody>
      </p:sp>
      <p:sp>
        <p:nvSpPr>
          <p:cNvPr id="62" name="等腰三角形 61">
            <a:extLst>
              <a:ext uri="{FF2B5EF4-FFF2-40B4-BE49-F238E27FC236}">
                <a16:creationId xmlns="" xmlns:a16="http://schemas.microsoft.com/office/drawing/2014/main" id="{6AA54781-25A1-4F1D-96D4-76F2A84F8A4E}"/>
              </a:ext>
            </a:extLst>
          </p:cNvPr>
          <p:cNvSpPr/>
          <p:nvPr/>
        </p:nvSpPr>
        <p:spPr>
          <a:xfrm>
            <a:off x="11276722" y="4716331"/>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 xmlns:a16="http://schemas.microsoft.com/office/drawing/2014/main" id="{DFE27742-D03C-4BAB-96F9-932BF784F69E}"/>
              </a:ext>
            </a:extLst>
          </p:cNvPr>
          <p:cNvSpPr txBox="1"/>
          <p:nvPr/>
        </p:nvSpPr>
        <p:spPr>
          <a:xfrm>
            <a:off x="7303379" y="4710098"/>
            <a:ext cx="1689949" cy="400110"/>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关卡</a:t>
            </a:r>
            <a:r>
              <a:rPr lang="en-US" altLang="zh-CN" sz="1000" dirty="0">
                <a:latin typeface="微软雅黑" panose="020B0503020204020204" pitchFamily="34" charset="-122"/>
                <a:ea typeface="微软雅黑" panose="020B0503020204020204" pitchFamily="34" charset="-122"/>
              </a:rPr>
              <a:t>4</a:t>
            </a:r>
            <a:r>
              <a:rPr lang="zh-CN" altLang="en-US" sz="1000" dirty="0">
                <a:latin typeface="微软雅黑" panose="020B0503020204020204" pitchFamily="34" charset="-122"/>
                <a:ea typeface="微软雅黑" panose="020B0503020204020204" pitchFamily="34" charset="-122"/>
              </a:rPr>
              <a:t>：</a:t>
            </a:r>
            <a:r>
              <a:rPr lang="zh-CN" altLang="en-US" sz="1000" b="1" dirty="0"/>
              <a:t>移花接木</a:t>
            </a:r>
            <a:r>
              <a:rPr lang="zh-CN" altLang="zh-CN" sz="1000" b="1" dirty="0"/>
              <a:t>—</a:t>
            </a:r>
            <a:r>
              <a:rPr lang="zh-CN" altLang="en-US" sz="1000" b="1" dirty="0"/>
              <a:t>迁移学习与移动端部署</a:t>
            </a:r>
            <a:endParaRPr lang="en-US" altLang="zh-CN" sz="1000" dirty="0">
              <a:latin typeface="微软雅黑" panose="020B0503020204020204" pitchFamily="34" charset="-122"/>
              <a:ea typeface="微软雅黑" panose="020B0503020204020204" pitchFamily="34" charset="-122"/>
            </a:endParaRPr>
          </a:p>
        </p:txBody>
      </p:sp>
      <p:sp>
        <p:nvSpPr>
          <p:cNvPr id="64" name="TextBox 10">
            <a:extLst>
              <a:ext uri="{FF2B5EF4-FFF2-40B4-BE49-F238E27FC236}">
                <a16:creationId xmlns="" xmlns:a16="http://schemas.microsoft.com/office/drawing/2014/main" id="{05A60DDA-3D85-4C6E-8CAC-91BDEC1AB6C5}"/>
              </a:ext>
            </a:extLst>
          </p:cNvPr>
          <p:cNvSpPr txBox="1"/>
          <p:nvPr/>
        </p:nvSpPr>
        <p:spPr>
          <a:xfrm>
            <a:off x="7721787" y="4260132"/>
            <a:ext cx="859531" cy="307777"/>
          </a:xfrm>
          <a:prstGeom prst="rect">
            <a:avLst/>
          </a:prstGeom>
          <a:noFill/>
        </p:spPr>
        <p:txBody>
          <a:bodyPr wrap="none" rtlCol="0">
            <a:spAutoFit/>
          </a:bodyPr>
          <a:lstStyle/>
          <a:p>
            <a:pPr algn="ctr"/>
            <a:r>
              <a:rPr lang="en-US" altLang="zh-CN" sz="1400" b="1">
                <a:solidFill>
                  <a:srgbClr val="FFC000"/>
                </a:solidFill>
                <a:latin typeface="微软雅黑" pitchFamily="34" charset="-122"/>
                <a:ea typeface="微软雅黑" pitchFamily="34" charset="-122"/>
              </a:rPr>
              <a:t>0.5 Day</a:t>
            </a:r>
            <a:endParaRPr lang="zh-CN" altLang="en-US" sz="1400" b="1" dirty="0">
              <a:solidFill>
                <a:srgbClr val="FFC000"/>
              </a:solidFill>
              <a:latin typeface="微软雅黑" pitchFamily="34" charset="-122"/>
              <a:ea typeface="微软雅黑" pitchFamily="34" charset="-122"/>
            </a:endParaRPr>
          </a:p>
        </p:txBody>
      </p:sp>
      <p:sp>
        <p:nvSpPr>
          <p:cNvPr id="65" name="椭圆 64">
            <a:extLst>
              <a:ext uri="{FF2B5EF4-FFF2-40B4-BE49-F238E27FC236}">
                <a16:creationId xmlns="" xmlns:a16="http://schemas.microsoft.com/office/drawing/2014/main" id="{26A033F0-DF3F-46BA-BB0B-C0F4BAA21C74}"/>
              </a:ext>
            </a:extLst>
          </p:cNvPr>
          <p:cNvSpPr/>
          <p:nvPr/>
        </p:nvSpPr>
        <p:spPr>
          <a:xfrm>
            <a:off x="8075136" y="4534784"/>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7023" y="5337335"/>
            <a:ext cx="1523095" cy="853459"/>
          </a:xfrm>
          <a:prstGeom prst="rect">
            <a:avLst/>
          </a:prstGeom>
        </p:spPr>
      </p:pic>
      <p:pic>
        <p:nvPicPr>
          <p:cNvPr id="67" name="图片 66"/>
          <p:cNvPicPr>
            <a:picLocks noChangeAspect="1"/>
          </p:cNvPicPr>
          <p:nvPr/>
        </p:nvPicPr>
        <p:blipFill>
          <a:blip r:embed="rId4"/>
          <a:stretch>
            <a:fillRect/>
          </a:stretch>
        </p:blipFill>
        <p:spPr>
          <a:xfrm>
            <a:off x="1829825" y="5307741"/>
            <a:ext cx="1368969" cy="912646"/>
          </a:xfrm>
          <a:prstGeom prst="rect">
            <a:avLst/>
          </a:prstGeom>
        </p:spPr>
      </p:pic>
      <p:pic>
        <p:nvPicPr>
          <p:cNvPr id="69" name="图片 68"/>
          <p:cNvPicPr>
            <a:picLocks noChangeAspect="1"/>
          </p:cNvPicPr>
          <p:nvPr/>
        </p:nvPicPr>
        <p:blipFill>
          <a:blip r:embed="rId5"/>
          <a:stretch>
            <a:fillRect/>
          </a:stretch>
        </p:blipFill>
        <p:spPr>
          <a:xfrm>
            <a:off x="3586592" y="5321683"/>
            <a:ext cx="1672633" cy="884762"/>
          </a:xfrm>
          <a:prstGeom prst="rect">
            <a:avLst/>
          </a:prstGeom>
        </p:spPr>
      </p:pic>
      <p:sp>
        <p:nvSpPr>
          <p:cNvPr id="70" name="文本框 69">
            <a:extLst>
              <a:ext uri="{FF2B5EF4-FFF2-40B4-BE49-F238E27FC236}">
                <a16:creationId xmlns="" xmlns:a16="http://schemas.microsoft.com/office/drawing/2014/main" id="{D9B3AFAD-40E6-43DA-B751-8EE32BE7774F}"/>
              </a:ext>
            </a:extLst>
          </p:cNvPr>
          <p:cNvSpPr txBox="1"/>
          <p:nvPr/>
        </p:nvSpPr>
        <p:spPr>
          <a:xfrm>
            <a:off x="643291" y="1085007"/>
            <a:ext cx="10624416" cy="2639569"/>
          </a:xfrm>
          <a:prstGeom prst="rect">
            <a:avLst/>
          </a:prstGeom>
          <a:solidFill>
            <a:schemeClr val="tx1">
              <a:lumMod val="10000"/>
              <a:lumOff val="90000"/>
            </a:schemeClr>
          </a:solidFill>
        </p:spPr>
        <p:txBody>
          <a:bodyPr wrap="square" rtlCol="0">
            <a:spAutoFit/>
          </a:bodyPr>
          <a:lstStyle/>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课程内容：</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本课程旨在让学生循序渐进地了解、掌握、熟练使用 </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开源</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框架训练和部署深度学习的网络模型，掌握</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开发流程，学习神经网络知识和图像预处理知识，熟悉迁移学习和 </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Lite </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移动端开发，可选课体验 </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云端训练，能够熟练使用 </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开源框架开发和部署复杂的深度学习模型。</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课程价值：</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培养学生人工智能开发与应用能力，掌握 </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 </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开发全流程。</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课程设计：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创新实践课共分两个阶段，包括总计</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天的课前学习，</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个关卡的开发实战活动。</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涉及产品及服务：</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、华为</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Atlas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产品及服务。</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面向对象：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大二及以上具备高等数学和</a:t>
            </a:r>
            <a:r>
              <a:rPr lang="en-US" altLang="zh-CN"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基础</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的学生</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交付时长：</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文本框 70">
            <a:extLst>
              <a:ext uri="{FF2B5EF4-FFF2-40B4-BE49-F238E27FC236}">
                <a16:creationId xmlns="" xmlns:a16="http://schemas.microsoft.com/office/drawing/2014/main" id="{DFE27742-D03C-4BAB-96F9-932BF784F69E}"/>
              </a:ext>
            </a:extLst>
          </p:cNvPr>
          <p:cNvSpPr txBox="1"/>
          <p:nvPr/>
        </p:nvSpPr>
        <p:spPr>
          <a:xfrm>
            <a:off x="9012340" y="4776852"/>
            <a:ext cx="1689949" cy="400110"/>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（可选课）：</a:t>
            </a:r>
            <a:r>
              <a:rPr lang="zh-CN" altLang="en-US" sz="1000" b="1" dirty="0"/>
              <a:t>行云流水</a:t>
            </a:r>
            <a:r>
              <a:rPr lang="zh-CN" altLang="zh-CN" sz="1000" b="1" dirty="0"/>
              <a:t>—</a:t>
            </a:r>
            <a:r>
              <a:rPr lang="en-US" altLang="zh-CN" sz="1000" b="1" dirty="0" err="1"/>
              <a:t>ModelArts</a:t>
            </a:r>
            <a:r>
              <a:rPr lang="zh-CN" altLang="en-US" sz="1000" b="1" dirty="0"/>
              <a:t>云端训练</a:t>
            </a:r>
            <a:endParaRPr lang="en-US" altLang="zh-CN" sz="1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stretch>
            <a:fillRect/>
          </a:stretch>
        </p:blipFill>
        <p:spPr>
          <a:xfrm>
            <a:off x="7543184" y="5324997"/>
            <a:ext cx="1353920" cy="865796"/>
          </a:xfrm>
          <a:prstGeom prst="rect">
            <a:avLst/>
          </a:prstGeom>
        </p:spPr>
      </p:pic>
      <p:pic>
        <p:nvPicPr>
          <p:cNvPr id="5" name="图片 4"/>
          <p:cNvPicPr>
            <a:picLocks noChangeAspect="1"/>
          </p:cNvPicPr>
          <p:nvPr/>
        </p:nvPicPr>
        <p:blipFill>
          <a:blip r:embed="rId7"/>
          <a:stretch>
            <a:fillRect/>
          </a:stretch>
        </p:blipFill>
        <p:spPr>
          <a:xfrm>
            <a:off x="9157291" y="5333759"/>
            <a:ext cx="1548345" cy="857035"/>
          </a:xfrm>
          <a:prstGeom prst="rect">
            <a:avLst/>
          </a:prstGeom>
        </p:spPr>
      </p:pic>
    </p:spTree>
    <p:extLst>
      <p:ext uri="{BB962C8B-B14F-4D97-AF65-F5344CB8AC3E}">
        <p14:creationId xmlns:p14="http://schemas.microsoft.com/office/powerpoint/2010/main" val="103408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310389"/>
              </p:ext>
            </p:extLst>
          </p:nvPr>
        </p:nvGraphicFramePr>
        <p:xfrm>
          <a:off x="643040" y="797462"/>
          <a:ext cx="11076116" cy="5434051"/>
        </p:xfrm>
        <a:graphic>
          <a:graphicData uri="http://schemas.openxmlformats.org/drawingml/2006/table">
            <a:tbl>
              <a:tblPr/>
              <a:tblGrid>
                <a:gridCol w="1332409"/>
                <a:gridCol w="2346385"/>
                <a:gridCol w="396815"/>
                <a:gridCol w="2674189"/>
                <a:gridCol w="474453"/>
                <a:gridCol w="405441"/>
                <a:gridCol w="862642"/>
                <a:gridCol w="534837"/>
                <a:gridCol w="595223"/>
                <a:gridCol w="914400"/>
                <a:gridCol w="539322"/>
              </a:tblGrid>
              <a:tr h="587123">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课程</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理论知识点</a:t>
                      </a:r>
                    </a:p>
                    <a:p>
                      <a:pPr marL="0" algn="l" defTabSz="914400" rtl="0" eaLnBrk="1" fontAlgn="ctr" latinLnBrk="0" hangingPunct="1"/>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建议</a:t>
                      </a:r>
                      <a:endPar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学时</a:t>
                      </a:r>
                    </a:p>
                    <a:p>
                      <a:pPr marL="0" algn="l" defTabSz="914400" rtl="0" eaLnBrk="1" fontAlgn="ctr" latinLnBrk="0" hangingPunct="1"/>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实验知识点</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zh-CN" altLang="en-US" sz="11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案例</a:t>
                      </a:r>
                      <a:endPar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p>
                      <a:pPr marL="0" algn="l" defTabSz="914400" rtl="0" eaLnBrk="1" fontAlgn="ctr" latinLnBrk="0" hangingPunct="1"/>
                      <a:r>
                        <a:rPr lang="zh-CN" altLang="en-US" sz="11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视频</a:t>
                      </a:r>
                      <a:r>
                        <a:rPr lang="en-US" altLang="zh-CN" sz="11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个</a:t>
                      </a:r>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建议</a:t>
                      </a:r>
                      <a:endPar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学时</a:t>
                      </a:r>
                      <a:endParaRPr 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en-US" sz="1100" b="1" i="0" u="none" strike="noStrike" kern="1200" dirty="0" err="1">
                          <a:solidFill>
                            <a:srgbClr val="000000"/>
                          </a:solidFill>
                          <a:effectLst/>
                          <a:latin typeface="微软雅黑" panose="020B0503020204020204" pitchFamily="34" charset="-122"/>
                          <a:ea typeface="微软雅黑" panose="020B0503020204020204" pitchFamily="34" charset="-122"/>
                          <a:cs typeface="+mn-cs"/>
                        </a:rPr>
                        <a:t>MindSpore</a:t>
                      </a:r>
                      <a:endParaRPr 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C</a:t>
                      </a:r>
                      <a:r>
                        <a:rPr 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ANN</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Atlas</a:t>
                      </a:r>
                      <a:endParaRPr 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p>
                      <a:pPr marL="0" algn="l" defTabSz="914400" rtl="0" eaLnBrk="1" fontAlgn="ctr" latinLnBrk="0" hangingPunct="1"/>
                      <a:r>
                        <a:rPr 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200 </a:t>
                      </a:r>
                      <a:r>
                        <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DK</a:t>
                      </a:r>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MindStudio</a:t>
                      </a:r>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en-US" altLang="zh-CN"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MindX</a:t>
                      </a:r>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643301">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人工智能导论</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昇腾</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AI</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处理器、</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架构介绍</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&amp;</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开发实践、</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Atlas200 DK</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介绍、</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 </a:t>
                      </a: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全流程开发工具</a:t>
                      </a: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MindStudio</a:t>
                      </a:r>
                      <a:endPar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5</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花卉识别、手写体</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识别、</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猫狗分类、基于</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CANN</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的深度学习实战（</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Atlas 200DK</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，（含本地</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线上版本）共</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8</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36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chemeClr val="tx1"/>
                          </a:solidFill>
                          <a:effectLst/>
                          <a:latin typeface="微软雅黑" panose="020B0503020204020204" pitchFamily="34" charset="-122"/>
                          <a:ea typeface="微软雅黑" panose="020B0503020204020204" pitchFamily="34" charset="-122"/>
                        </a:rPr>
                        <a:t>3</a:t>
                      </a:r>
                      <a:endParaRPr lang="zh-CN" altLang="en-US"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微软雅黑" panose="020B0503020204020204" pitchFamily="34" charset="-122"/>
                          <a:ea typeface="微软雅黑" panose="020B0503020204020204" pitchFamily="34" charset="-122"/>
                        </a:rPr>
                        <a:t>14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116">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机器学习、模式识别</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架构介绍</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&amp;</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开发实践、</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全流程开发工具</a:t>
                      </a: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MindStudio</a:t>
                      </a:r>
                      <a:endPar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3</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监督学习</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个、推荐系统</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 （含本地</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线上版本）共</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chemeClr val="tx1"/>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微软雅黑" panose="020B0503020204020204" pitchFamily="34" charset="-122"/>
                          <a:ea typeface="微软雅黑" panose="020B0503020204020204" pitchFamily="34" charset="-122"/>
                        </a:rPr>
                        <a:t>10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4298">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深度学习</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昇腾</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AI</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处理器、</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架构介绍</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&amp;</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开发实践、</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TBE</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算子开发、</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Atlas200DK</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介绍、</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全流程开发工具</a:t>
                      </a: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MindStudio</a:t>
                      </a:r>
                      <a:endPar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6</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前馈神经网络</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个、卷积神经网络</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9</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个（含</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window</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版本）、循环神经网络</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个、基于</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CANN</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的深度学习实战</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个，共</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19</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chemeClr val="tx1"/>
                          </a:solidFill>
                          <a:effectLst/>
                          <a:latin typeface="微软雅黑" panose="020B0503020204020204" pitchFamily="34" charset="-122"/>
                          <a:ea typeface="微软雅黑" panose="020B0503020204020204" pitchFamily="34" charset="-122"/>
                        </a:rPr>
                        <a:t>4</a:t>
                      </a:r>
                      <a:endParaRPr lang="zh-CN" altLang="en-US"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微软雅黑" panose="020B0503020204020204" pitchFamily="34" charset="-122"/>
                          <a:ea typeface="微软雅黑" panose="020B0503020204020204" pitchFamily="34" charset="-122"/>
                        </a:rPr>
                        <a:t>39</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1707">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自然语言处理</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kern="1200" baseline="0" dirty="0" err="1" smtClean="0">
                          <a:solidFill>
                            <a:schemeClr val="tx1"/>
                          </a:solidFill>
                          <a:latin typeface="+mn-lt"/>
                          <a:ea typeface="+mn-ea"/>
                          <a:cs typeface="+mn-ea"/>
                        </a:rPr>
                        <a:t>MindSpore</a:t>
                      </a:r>
                      <a:r>
                        <a:rPr lang="zh-CN" altLang="en-US" sz="1100" b="0" kern="1200" baseline="0" dirty="0" smtClean="0">
                          <a:solidFill>
                            <a:schemeClr val="tx1"/>
                          </a:solidFill>
                          <a:latin typeface="+mn-lt"/>
                          <a:ea typeface="+mn-ea"/>
                          <a:cs typeface="+mn-ea"/>
                        </a:rPr>
                        <a:t>架构介绍</a:t>
                      </a:r>
                      <a:r>
                        <a:rPr lang="en-US" altLang="zh-CN" sz="1100" b="0" kern="1200" baseline="0" dirty="0" smtClean="0">
                          <a:solidFill>
                            <a:schemeClr val="tx1"/>
                          </a:solidFill>
                          <a:latin typeface="+mn-lt"/>
                          <a:ea typeface="+mn-ea"/>
                          <a:cs typeface="+mn-ea"/>
                        </a:rPr>
                        <a:t>&amp;</a:t>
                      </a:r>
                      <a:r>
                        <a:rPr lang="zh-CN" altLang="en-US" sz="1100" b="0" kern="1200" baseline="0" dirty="0" smtClean="0">
                          <a:solidFill>
                            <a:schemeClr val="tx1"/>
                          </a:solidFill>
                          <a:latin typeface="+mn-lt"/>
                          <a:ea typeface="+mn-ea"/>
                          <a:cs typeface="+mn-ea"/>
                        </a:rPr>
                        <a:t>开发实践、</a:t>
                      </a:r>
                      <a:endParaRPr lang="en-US" altLang="zh-CN" sz="1100" b="0" kern="1200" baseline="0" dirty="0" smtClean="0">
                        <a:solidFill>
                          <a:schemeClr val="tx1"/>
                        </a:solidFill>
                        <a:latin typeface="+mn-lt"/>
                        <a:ea typeface="+mn-ea"/>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kern="1200" baseline="0" dirty="0" smtClean="0">
                          <a:solidFill>
                            <a:schemeClr val="tx1"/>
                          </a:solidFill>
                          <a:latin typeface="+mn-lt"/>
                          <a:ea typeface="+mn-ea"/>
                          <a:cs typeface="+mn-ea"/>
                          <a:sym typeface="+mn-lt"/>
                        </a:rPr>
                        <a:t>全流程开发工具链</a:t>
                      </a:r>
                      <a:r>
                        <a:rPr lang="en-US" altLang="zh-CN" sz="1100" b="0" kern="1200" baseline="0" dirty="0" err="1" smtClean="0">
                          <a:solidFill>
                            <a:schemeClr val="tx1"/>
                          </a:solidFill>
                          <a:latin typeface="+mn-lt"/>
                          <a:ea typeface="+mn-ea"/>
                          <a:cs typeface="+mn-ea"/>
                          <a:sym typeface="+mn-lt"/>
                        </a:rPr>
                        <a:t>MindStudio</a:t>
                      </a:r>
                      <a:endParaRPr lang="zh-CN" altLang="en-US" sz="1100" b="0" kern="1200" baseline="0" dirty="0" smtClean="0">
                        <a:solidFill>
                          <a:schemeClr val="tx1"/>
                        </a:solidFill>
                        <a:latin typeface="+mn-lt"/>
                        <a:ea typeface="+mn-ea"/>
                        <a:cs typeface="+mn-ea"/>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3</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情感分析、文本生成、命名实体识别、机器翻译、自动问答、图神经网络，（含本地</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线上版本）共</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9</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个案例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chemeClr val="tx1"/>
                          </a:solidFill>
                          <a:effectLst/>
                          <a:latin typeface="微软雅黑" panose="020B0503020204020204" pitchFamily="34" charset="-122"/>
                          <a:ea typeface="微软雅黑" panose="020B0503020204020204" pitchFamily="34" charset="-122"/>
                        </a:rPr>
                        <a:t>3</a:t>
                      </a:r>
                      <a:endParaRPr lang="zh-CN" altLang="en-US"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微软雅黑" panose="020B0503020204020204" pitchFamily="34" charset="-122"/>
                          <a:ea typeface="微软雅黑" panose="020B0503020204020204" pitchFamily="34" charset="-122"/>
                        </a:rPr>
                        <a:t>33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872">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计算机视觉</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rowSpan="3">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kern="1200" baseline="0" dirty="0" err="1" smtClean="0">
                          <a:solidFill>
                            <a:schemeClr val="tx1"/>
                          </a:solidFill>
                          <a:latin typeface="+mn-lt"/>
                          <a:ea typeface="+mn-ea"/>
                          <a:cs typeface="+mn-ea"/>
                          <a:sym typeface="+mn-lt"/>
                        </a:rPr>
                        <a:t>MindSpore</a:t>
                      </a:r>
                      <a:r>
                        <a:rPr lang="zh-CN" altLang="en-US" sz="1100" b="0" kern="1200" baseline="0" dirty="0">
                          <a:solidFill>
                            <a:schemeClr val="tx1"/>
                          </a:solidFill>
                          <a:latin typeface="+mn-lt"/>
                          <a:ea typeface="+mn-ea"/>
                          <a:cs typeface="+mn-ea"/>
                          <a:sym typeface="+mn-lt"/>
                        </a:rPr>
                        <a:t>架构</a:t>
                      </a:r>
                      <a:r>
                        <a:rPr lang="zh-CN" altLang="en-US" sz="1100" b="0" kern="1200" baseline="0" dirty="0" smtClean="0">
                          <a:solidFill>
                            <a:schemeClr val="tx1"/>
                          </a:solidFill>
                          <a:latin typeface="+mn-lt"/>
                          <a:ea typeface="+mn-ea"/>
                          <a:cs typeface="+mn-ea"/>
                          <a:sym typeface="+mn-lt"/>
                        </a:rPr>
                        <a:t>介绍</a:t>
                      </a:r>
                      <a:r>
                        <a:rPr lang="en-US" altLang="zh-CN" sz="1100" b="0" kern="1200" baseline="0" dirty="0" smtClean="0">
                          <a:solidFill>
                            <a:schemeClr val="tx1"/>
                          </a:solidFill>
                          <a:latin typeface="+mn-lt"/>
                          <a:ea typeface="+mn-ea"/>
                          <a:cs typeface="+mn-ea"/>
                          <a:sym typeface="+mn-lt"/>
                        </a:rPr>
                        <a:t>&amp;</a:t>
                      </a:r>
                      <a:r>
                        <a:rPr lang="zh-CN" altLang="en-US" sz="1100" b="0" kern="1200" baseline="0" dirty="0" smtClean="0">
                          <a:solidFill>
                            <a:schemeClr val="tx1"/>
                          </a:solidFill>
                          <a:latin typeface="+mn-lt"/>
                          <a:ea typeface="+mn-ea"/>
                          <a:cs typeface="+mn-ea"/>
                          <a:sym typeface="+mn-lt"/>
                        </a:rPr>
                        <a:t>开发实践、</a:t>
                      </a:r>
                      <a:endParaRPr lang="en-US" altLang="zh-CN" sz="1100" b="0" kern="1200" baseline="0" dirty="0" smtClean="0">
                        <a:solidFill>
                          <a:schemeClr val="tx1"/>
                        </a:solidFill>
                        <a:latin typeface="+mn-lt"/>
                        <a:ea typeface="+mn-ea"/>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kern="1200" baseline="0" dirty="0" smtClean="0">
                          <a:solidFill>
                            <a:schemeClr val="tx1"/>
                          </a:solidFill>
                          <a:latin typeface="+mn-lt"/>
                          <a:ea typeface="+mn-ea"/>
                          <a:cs typeface="+mn-ea"/>
                          <a:sym typeface="+mn-lt"/>
                        </a:rPr>
                        <a:t>Atlas200 DK</a:t>
                      </a:r>
                      <a:r>
                        <a:rPr lang="zh-CN" altLang="en-US" sz="1100" b="0" kern="1200" baseline="0" dirty="0" smtClean="0">
                          <a:solidFill>
                            <a:schemeClr val="tx1"/>
                          </a:solidFill>
                          <a:latin typeface="+mn-lt"/>
                          <a:ea typeface="+mn-ea"/>
                          <a:cs typeface="+mn-ea"/>
                          <a:sym typeface="+mn-lt"/>
                        </a:rPr>
                        <a:t>介绍、</a:t>
                      </a:r>
                      <a:endParaRPr lang="zh-CN" altLang="en-US" sz="1100" b="0" kern="1200" baseline="0" dirty="0">
                        <a:solidFill>
                          <a:schemeClr val="tx1"/>
                        </a:solidFill>
                        <a:latin typeface="+mn-lt"/>
                        <a:ea typeface="+mn-ea"/>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kern="1200" baseline="0" dirty="0">
                          <a:solidFill>
                            <a:schemeClr val="tx1"/>
                          </a:solidFill>
                          <a:latin typeface="+mn-lt"/>
                          <a:ea typeface="+mn-ea"/>
                          <a:cs typeface="+mn-ea"/>
                        </a:rPr>
                        <a:t>昇腾</a:t>
                      </a:r>
                      <a:r>
                        <a:rPr lang="zh-CN" altLang="en-US" sz="1100" b="0" kern="1200" baseline="0" dirty="0" smtClean="0">
                          <a:solidFill>
                            <a:schemeClr val="tx1"/>
                          </a:solidFill>
                          <a:latin typeface="+mn-lt"/>
                          <a:ea typeface="+mn-ea"/>
                          <a:cs typeface="+mn-ea"/>
                        </a:rPr>
                        <a:t>应用使能</a:t>
                      </a:r>
                      <a:r>
                        <a:rPr lang="en-US" altLang="zh-CN" sz="1100" b="0" kern="1200" baseline="0" dirty="0" err="1" smtClean="0">
                          <a:solidFill>
                            <a:schemeClr val="tx1"/>
                          </a:solidFill>
                          <a:latin typeface="+mn-lt"/>
                          <a:ea typeface="+mn-ea"/>
                          <a:cs typeface="+mn-ea"/>
                        </a:rPr>
                        <a:t>MindX</a:t>
                      </a:r>
                      <a:r>
                        <a:rPr lang="zh-CN" altLang="en-US" sz="1100" b="0" kern="1200" baseline="0" dirty="0">
                          <a:solidFill>
                            <a:schemeClr val="tx1"/>
                          </a:solidFill>
                          <a:latin typeface="+mn-lt"/>
                          <a:ea typeface="+mn-ea"/>
                          <a:cs typeface="+mn-ea"/>
                        </a:rPr>
                        <a:t>技术 </a:t>
                      </a:r>
                      <a:r>
                        <a:rPr lang="zh-CN" altLang="en-US" sz="1100" b="0" kern="1200" baseline="0" dirty="0" smtClean="0">
                          <a:solidFill>
                            <a:schemeClr val="tx1"/>
                          </a:solidFill>
                          <a:latin typeface="+mn-lt"/>
                          <a:ea typeface="+mn-ea"/>
                          <a:cs typeface="+mn-ea"/>
                        </a:rPr>
                        <a:t>、 </a:t>
                      </a:r>
                      <a:endParaRPr lang="en-US" altLang="zh-CN" sz="1100" b="0" kern="1200" baseline="0" dirty="0" smtClean="0">
                        <a:solidFill>
                          <a:schemeClr val="tx1"/>
                        </a:solidFill>
                        <a:latin typeface="+mn-lt"/>
                        <a:ea typeface="+mn-ea"/>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kern="1200" baseline="0" dirty="0" smtClean="0">
                          <a:solidFill>
                            <a:schemeClr val="tx1"/>
                          </a:solidFill>
                          <a:latin typeface="+mn-lt"/>
                          <a:ea typeface="+mn-ea"/>
                          <a:cs typeface="+mn-ea"/>
                        </a:rPr>
                        <a:t>全</a:t>
                      </a:r>
                      <a:r>
                        <a:rPr lang="zh-CN" altLang="en-US" sz="1100" b="0" kern="1200" baseline="0" dirty="0">
                          <a:solidFill>
                            <a:schemeClr val="tx1"/>
                          </a:solidFill>
                          <a:latin typeface="+mn-lt"/>
                          <a:ea typeface="+mn-ea"/>
                          <a:cs typeface="+mn-ea"/>
                        </a:rPr>
                        <a:t>流程开发</a:t>
                      </a:r>
                      <a:r>
                        <a:rPr lang="zh-CN" altLang="en-US" sz="1100" b="0" kern="1200" baseline="0" dirty="0" smtClean="0">
                          <a:solidFill>
                            <a:schemeClr val="tx1"/>
                          </a:solidFill>
                          <a:latin typeface="+mn-lt"/>
                          <a:ea typeface="+mn-ea"/>
                          <a:cs typeface="+mn-ea"/>
                        </a:rPr>
                        <a:t>工具链</a:t>
                      </a:r>
                      <a:r>
                        <a:rPr lang="en-US" altLang="zh-CN" sz="1100" b="0" kern="1200" baseline="0" dirty="0" err="1" smtClean="0">
                          <a:solidFill>
                            <a:schemeClr val="tx1"/>
                          </a:solidFill>
                          <a:latin typeface="+mn-lt"/>
                          <a:ea typeface="+mn-ea"/>
                          <a:cs typeface="+mn-ea"/>
                        </a:rPr>
                        <a:t>MindStudio</a:t>
                      </a:r>
                      <a:endParaRPr lang="zh-CN" altLang="en-US" sz="1100" b="0" kern="1200" baseline="0" dirty="0">
                        <a:solidFill>
                          <a:schemeClr val="tx1"/>
                        </a:solidFill>
                        <a:latin typeface="+mn-lt"/>
                        <a:ea typeface="+mn-ea"/>
                        <a:cs typeface="+mn-ea"/>
                      </a:endParaRPr>
                    </a:p>
                    <a:p>
                      <a:pPr marL="0" algn="l" defTabSz="914400" rtl="0" eaLnBrk="1" fontAlgn="ctr" latinLnBrk="0" hangingPunct="1"/>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rowSpan="2">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5</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物体识别、图像分割、图像生成、对抗学习、目标检测、基于</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CANN</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的深度学习实战</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 （含本地</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线上版本）共</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18</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个案例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5</a:t>
                      </a:r>
                      <a:endPar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49</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rowSpan="2">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人工智能程序设计</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21707">
                <a:tc vMerge="1">
                  <a:txBody>
                    <a:bodyPr/>
                    <a:lstStyle/>
                    <a:p>
                      <a:pPr marL="0" algn="l" defTabSz="914400" rtl="0" eaLnBrk="1" fontAlgn="ctr" latinLnBrk="0" hangingPunct="1"/>
                      <a:endPar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zh-CN"/>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5</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基于</a:t>
                      </a: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案例开发、基于</a:t>
                      </a: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MindX</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 SDK</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应用开发实战、基于</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CANN</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的深度学习实践，共</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8</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个案例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1</a:t>
                      </a:r>
                      <a:endPar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13</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745">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智能系统与应用</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en-US" altLang="zh-CN" sz="1100" b="0" kern="1200" baseline="0" dirty="0" smtClean="0">
                          <a:solidFill>
                            <a:schemeClr val="tx1"/>
                          </a:solidFill>
                          <a:latin typeface="+mj-ea"/>
                          <a:ea typeface="+mn-ea"/>
                          <a:cs typeface="+mn-ea"/>
                          <a:sym typeface="+mn-lt"/>
                        </a:rPr>
                        <a:t>Atlas200DK</a:t>
                      </a:r>
                      <a:r>
                        <a:rPr lang="zh-CN" altLang="en-US" sz="1100" b="0" kern="1200" baseline="0" dirty="0" smtClean="0">
                          <a:solidFill>
                            <a:schemeClr val="tx1"/>
                          </a:solidFill>
                          <a:latin typeface="+mj-ea"/>
                          <a:ea typeface="+mn-ea"/>
                          <a:cs typeface="+mn-ea"/>
                          <a:sym typeface="+mn-lt"/>
                        </a:rPr>
                        <a:t>介绍、</a:t>
                      </a:r>
                      <a:endParaRPr lang="en-US" altLang="zh-CN" sz="1100" b="0" kern="1200" baseline="0" dirty="0" smtClean="0">
                        <a:solidFill>
                          <a:schemeClr val="tx1"/>
                        </a:solidFill>
                        <a:latin typeface="+mj-ea"/>
                        <a:ea typeface="+mn-ea"/>
                        <a:cs typeface="+mn-ea"/>
                        <a:sym typeface="+mn-lt"/>
                      </a:endParaRPr>
                    </a:p>
                    <a:p>
                      <a:pPr marL="0" algn="l" defTabSz="914400" rtl="0" eaLnBrk="1" fontAlgn="ctr" latinLnBrk="0" hangingPunct="1"/>
                      <a:r>
                        <a:rPr lang="en-US" altLang="zh-CN" sz="1100" b="0" kern="1200" baseline="0" dirty="0" err="1" smtClean="0">
                          <a:solidFill>
                            <a:schemeClr val="tx1"/>
                          </a:solidFill>
                          <a:latin typeface="+mj-ea"/>
                          <a:ea typeface="+mn-ea"/>
                          <a:cs typeface="+mn-ea"/>
                          <a:sym typeface="+mn-lt"/>
                        </a:rPr>
                        <a:t>MindSpore</a:t>
                      </a:r>
                      <a:r>
                        <a:rPr lang="zh-CN" altLang="en-US" sz="1100" b="0" kern="1200" baseline="0" dirty="0" smtClean="0">
                          <a:solidFill>
                            <a:schemeClr val="tx1"/>
                          </a:solidFill>
                          <a:latin typeface="+mj-ea"/>
                          <a:ea typeface="+mn-ea"/>
                          <a:cs typeface="+mn-ea"/>
                          <a:sym typeface="+mn-lt"/>
                        </a:rPr>
                        <a:t>架构介绍</a:t>
                      </a:r>
                      <a:r>
                        <a:rPr lang="en-US" altLang="zh-CN" sz="1100" b="0" kern="1200" baseline="0" dirty="0" smtClean="0">
                          <a:solidFill>
                            <a:schemeClr val="tx1"/>
                          </a:solidFill>
                          <a:latin typeface="+mj-ea"/>
                          <a:ea typeface="+mn-ea"/>
                          <a:cs typeface="+mn-ea"/>
                          <a:sym typeface="+mn-lt"/>
                        </a:rPr>
                        <a:t>&amp;</a:t>
                      </a:r>
                      <a:r>
                        <a:rPr lang="zh-CN" altLang="en-US" sz="1100" b="0" kern="1200" baseline="0" dirty="0" smtClean="0">
                          <a:solidFill>
                            <a:schemeClr val="tx1"/>
                          </a:solidFill>
                          <a:latin typeface="+mj-ea"/>
                          <a:ea typeface="+mn-ea"/>
                          <a:cs typeface="+mn-ea"/>
                          <a:sym typeface="+mn-lt"/>
                        </a:rPr>
                        <a:t>开发实践、</a:t>
                      </a:r>
                      <a:endParaRPr lang="en-US" altLang="zh-CN" sz="1100" b="0" kern="1200" baseline="0" dirty="0" smtClean="0">
                        <a:solidFill>
                          <a:schemeClr val="tx1"/>
                        </a:solidFill>
                        <a:latin typeface="+mj-ea"/>
                        <a:ea typeface="+mn-ea"/>
                        <a:cs typeface="+mn-ea"/>
                        <a:sym typeface="+mn-lt"/>
                      </a:endParaRPr>
                    </a:p>
                    <a:p>
                      <a:pPr marL="0" algn="l" defTabSz="914400" rtl="0" eaLnBrk="1" fontAlgn="ctr" latinLnBrk="0" hangingPunct="1"/>
                      <a:r>
                        <a:rPr lang="zh-CN" altLang="en-US" sz="1100" b="0" kern="1200" baseline="0" dirty="0" smtClean="0">
                          <a:solidFill>
                            <a:schemeClr val="tx1"/>
                          </a:solidFill>
                          <a:latin typeface="+mj-ea"/>
                          <a:ea typeface="+mn-ea"/>
                          <a:cs typeface="+mn-ea"/>
                          <a:sym typeface="+mn-lt"/>
                        </a:rPr>
                        <a:t>全流程开发工具链</a:t>
                      </a:r>
                      <a:r>
                        <a:rPr lang="en-US" altLang="zh-CN" sz="1100" b="0" kern="1200" baseline="0" dirty="0" err="1" smtClean="0">
                          <a:solidFill>
                            <a:schemeClr val="tx1"/>
                          </a:solidFill>
                          <a:latin typeface="+mj-ea"/>
                          <a:ea typeface="+mn-ea"/>
                          <a:cs typeface="+mn-ea"/>
                          <a:sym typeface="+mn-lt"/>
                        </a:rPr>
                        <a:t>MindStudio</a:t>
                      </a:r>
                      <a:endParaRPr lang="en-US" altLang="zh-CN" sz="1100" b="0" kern="1200" baseline="0" dirty="0" smtClean="0">
                        <a:solidFill>
                          <a:schemeClr val="tx1"/>
                        </a:solidFill>
                        <a:latin typeface="+mj-ea"/>
                        <a:ea typeface="+mn-ea"/>
                        <a:cs typeface="+mn-ea"/>
                        <a:sym typeface="+mn-lt"/>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4</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无人车</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实验，包含摄像头调用、小车组装及工程运行</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1</a:t>
                      </a:r>
                      <a:endParaRPr 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6</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1033">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智能芯片与应用</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algn="l" defTabSz="914400" rtl="0" eaLnBrk="1" fontAlgn="ctr" latinLnBrk="0" hangingPunct="1"/>
                      <a:r>
                        <a:rPr lang="zh-CN" altLang="en-US" sz="1100" b="0" i="0" u="none" strike="noStrike" kern="1200" dirty="0" smtClean="0">
                          <a:solidFill>
                            <a:srgbClr val="000000"/>
                          </a:solidFill>
                          <a:effectLst/>
                          <a:latin typeface="+mj-ea"/>
                          <a:ea typeface="+mn-ea"/>
                          <a:cs typeface="+mn-cs"/>
                        </a:rPr>
                        <a:t>智能芯片原理与应（</a:t>
                      </a:r>
                      <a:r>
                        <a:rPr lang="en-US" altLang="zh-CN" sz="1100" b="0" i="0" u="none" strike="noStrike" kern="1200" dirty="0" err="1" smtClean="0">
                          <a:solidFill>
                            <a:srgbClr val="000000"/>
                          </a:solidFill>
                          <a:effectLst/>
                          <a:latin typeface="+mj-ea"/>
                          <a:ea typeface="+mn-ea"/>
                          <a:cs typeface="+mn-cs"/>
                        </a:rPr>
                        <a:t>PPT&amp;Word</a:t>
                      </a:r>
                      <a:r>
                        <a:rPr lang="zh-CN" altLang="en-US" sz="1100" b="0" i="0" u="none" strike="noStrike" kern="1200" dirty="0" smtClean="0">
                          <a:solidFill>
                            <a:srgbClr val="000000"/>
                          </a:solidFill>
                          <a:effectLst/>
                          <a:latin typeface="+mj-ea"/>
                          <a:ea typeface="+mn-ea"/>
                          <a:cs typeface="+mn-cs"/>
                        </a:rPr>
                        <a:t>）、</a:t>
                      </a:r>
                      <a:endParaRPr lang="en-US" altLang="zh-CN" sz="1100" b="0" i="0" u="none" strike="noStrike" kern="1200" dirty="0" smtClean="0">
                        <a:solidFill>
                          <a:srgbClr val="000000"/>
                        </a:solidFill>
                        <a:effectLst/>
                        <a:latin typeface="+mj-ea"/>
                        <a:ea typeface="+mn-ea"/>
                        <a:cs typeface="+mn-cs"/>
                      </a:endParaRPr>
                    </a:p>
                    <a:p>
                      <a:pPr marL="0" algn="l" defTabSz="914400" rtl="0" eaLnBrk="1" fontAlgn="ctr" latinLnBrk="0" hangingPunct="1"/>
                      <a:r>
                        <a:rPr lang="en-US" altLang="zh-CN" sz="1100" b="0" kern="1200" baseline="0" dirty="0" smtClean="0">
                          <a:solidFill>
                            <a:schemeClr val="tx1"/>
                          </a:solidFill>
                          <a:latin typeface="+mj-ea"/>
                          <a:ea typeface="+mn-ea"/>
                          <a:cs typeface="+mn-ea"/>
                          <a:sym typeface="+mn-lt"/>
                        </a:rPr>
                        <a:t>TBE</a:t>
                      </a:r>
                      <a:r>
                        <a:rPr lang="zh-CN" altLang="en-US" sz="1100" b="0" kern="1200" baseline="0" dirty="0" smtClean="0">
                          <a:solidFill>
                            <a:schemeClr val="tx1"/>
                          </a:solidFill>
                          <a:latin typeface="+mj-ea"/>
                          <a:ea typeface="+mn-ea"/>
                          <a:cs typeface="+mn-ea"/>
                          <a:sym typeface="+mn-lt"/>
                        </a:rPr>
                        <a:t>算子开发、</a:t>
                      </a:r>
                      <a:r>
                        <a:rPr lang="en-US" altLang="zh-CN" sz="1100" b="0" kern="1200" baseline="0" dirty="0" smtClean="0">
                          <a:solidFill>
                            <a:schemeClr val="tx1"/>
                          </a:solidFill>
                          <a:latin typeface="+mj-ea"/>
                          <a:ea typeface="+mn-ea"/>
                          <a:cs typeface="+mn-ea"/>
                          <a:sym typeface="+mn-lt"/>
                        </a:rPr>
                        <a:t>Atlas200DK</a:t>
                      </a:r>
                      <a:r>
                        <a:rPr lang="zh-CN" altLang="en-US" sz="1100" b="0" kern="1200" baseline="0" dirty="0" smtClean="0">
                          <a:solidFill>
                            <a:schemeClr val="tx1"/>
                          </a:solidFill>
                          <a:latin typeface="+mj-ea"/>
                          <a:ea typeface="+mn-ea"/>
                          <a:cs typeface="+mn-ea"/>
                          <a:sym typeface="+mn-lt"/>
                        </a:rPr>
                        <a:t>介绍、</a:t>
                      </a:r>
                      <a:endParaRPr lang="en-US" altLang="zh-CN" sz="1100" b="0" kern="1200" baseline="0" dirty="0" smtClean="0">
                        <a:solidFill>
                          <a:schemeClr val="tx1"/>
                        </a:solidFill>
                        <a:latin typeface="+mj-ea"/>
                        <a:ea typeface="+mn-ea"/>
                        <a:cs typeface="+mn-ea"/>
                        <a:sym typeface="+mn-lt"/>
                      </a:endParaRPr>
                    </a:p>
                    <a:p>
                      <a:pPr marL="0" algn="l" defTabSz="914400" rtl="0" eaLnBrk="1" fontAlgn="ctr" latinLnBrk="0" hangingPunct="1"/>
                      <a:r>
                        <a:rPr lang="en-US" altLang="zh-CN" sz="1100" b="0" kern="1200" baseline="0" dirty="0" err="1" smtClean="0">
                          <a:solidFill>
                            <a:schemeClr val="tx1"/>
                          </a:solidFill>
                          <a:latin typeface="+mj-ea"/>
                          <a:ea typeface="+mn-ea"/>
                          <a:cs typeface="+mn-ea"/>
                          <a:sym typeface="+mn-lt"/>
                        </a:rPr>
                        <a:t>MindSpore</a:t>
                      </a:r>
                      <a:r>
                        <a:rPr lang="zh-CN" altLang="en-US" sz="1100" b="0" kern="1200" baseline="0" dirty="0" smtClean="0">
                          <a:solidFill>
                            <a:schemeClr val="tx1"/>
                          </a:solidFill>
                          <a:latin typeface="+mj-ea"/>
                          <a:ea typeface="+mn-ea"/>
                          <a:cs typeface="+mn-ea"/>
                          <a:sym typeface="+mn-lt"/>
                        </a:rPr>
                        <a:t>架构介绍</a:t>
                      </a:r>
                      <a:r>
                        <a:rPr lang="en-US" altLang="zh-CN" sz="1100" b="0" kern="1200" baseline="0" dirty="0" smtClean="0">
                          <a:solidFill>
                            <a:schemeClr val="tx1"/>
                          </a:solidFill>
                          <a:latin typeface="+mj-ea"/>
                          <a:ea typeface="+mn-ea"/>
                          <a:cs typeface="+mn-ea"/>
                          <a:sym typeface="+mn-lt"/>
                        </a:rPr>
                        <a:t>&amp;</a:t>
                      </a:r>
                      <a:r>
                        <a:rPr lang="zh-CN" altLang="en-US" sz="1100" b="0" kern="1200" baseline="0" dirty="0" smtClean="0">
                          <a:solidFill>
                            <a:schemeClr val="tx1"/>
                          </a:solidFill>
                          <a:latin typeface="+mj-ea"/>
                          <a:ea typeface="+mn-ea"/>
                          <a:cs typeface="+mn-ea"/>
                          <a:sym typeface="+mn-lt"/>
                        </a:rPr>
                        <a:t>开发实践、</a:t>
                      </a:r>
                      <a:endParaRPr lang="en-US" altLang="zh-CN" sz="1100" b="0" kern="1200" baseline="0" dirty="0" smtClean="0">
                        <a:solidFill>
                          <a:schemeClr val="tx1"/>
                        </a:solidFill>
                        <a:latin typeface="+mj-ea"/>
                        <a:ea typeface="+mn-ea"/>
                        <a:cs typeface="+mn-ea"/>
                        <a:sym typeface="+mn-lt"/>
                      </a:endParaRPr>
                    </a:p>
                    <a:p>
                      <a:pPr marL="0" algn="l" defTabSz="914400" rtl="0" eaLnBrk="1" fontAlgn="ctr" latinLnBrk="0" hangingPunct="1"/>
                      <a:r>
                        <a:rPr lang="zh-CN" altLang="en-US" sz="1100" b="0" kern="1200" baseline="0" dirty="0" smtClean="0">
                          <a:solidFill>
                            <a:schemeClr val="tx1"/>
                          </a:solidFill>
                          <a:latin typeface="+mj-ea"/>
                          <a:ea typeface="+mn-ea"/>
                          <a:cs typeface="+mn-ea"/>
                          <a:sym typeface="+mn-lt"/>
                        </a:rPr>
                        <a:t>全流程开发工具链</a:t>
                      </a:r>
                      <a:r>
                        <a:rPr lang="en-US" altLang="zh-CN" sz="1100" b="0" kern="1200" baseline="0" dirty="0" err="1" smtClean="0">
                          <a:solidFill>
                            <a:schemeClr val="tx1"/>
                          </a:solidFill>
                          <a:latin typeface="+mj-ea"/>
                          <a:ea typeface="+mn-ea"/>
                          <a:cs typeface="+mn-ea"/>
                          <a:sym typeface="+mn-lt"/>
                        </a:rPr>
                        <a:t>MindStudio</a:t>
                      </a:r>
                      <a:endParaRPr lang="en-US" altLang="zh-CN" sz="1100" b="0" kern="1200" baseline="0" dirty="0" smtClean="0">
                        <a:solidFill>
                          <a:schemeClr val="tx1"/>
                        </a:solidFill>
                        <a:latin typeface="+mj-ea"/>
                        <a:ea typeface="+mn-ea"/>
                        <a:cs typeface="+mn-ea"/>
                        <a:sym typeface="+mn-lt"/>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14</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基于</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CANN</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的</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TBE</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算子开发、基于</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CANN</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的人工智能程序部署，共</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9</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实验</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0</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25</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116">
                <a:tc>
                  <a:txBody>
                    <a:bodyPr/>
                    <a:lstStyle/>
                    <a:p>
                      <a:pPr marL="0" algn="l" defTabSz="914400" rtl="0" eaLnBrk="1" fontAlgn="ctr" latinLnBrk="0" hangingPunct="1"/>
                      <a:r>
                        <a:rPr lang="zh-CN" altLang="en-US" sz="1100" b="1" i="0" u="none" strike="noStrike" kern="1200" dirty="0">
                          <a:solidFill>
                            <a:srgbClr val="000000"/>
                          </a:solidFill>
                          <a:effectLst/>
                          <a:latin typeface="微软雅黑" panose="020B0503020204020204" pitchFamily="34" charset="-122"/>
                          <a:ea typeface="微软雅黑" panose="020B0503020204020204" pitchFamily="34" charset="-122"/>
                          <a:cs typeface="+mn-cs"/>
                        </a:rPr>
                        <a:t>语音识别</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MindSpore</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架构介绍</a:t>
                      </a:r>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&amp;</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开发实践、</a:t>
                      </a:r>
                      <a:endPar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昇腾应用使能</a:t>
                      </a:r>
                      <a:r>
                        <a:rPr lang="en-US" altLang="zh-CN" sz="1100" b="0" i="0" u="none" strike="noStrike" kern="1200" dirty="0" err="1" smtClean="0">
                          <a:solidFill>
                            <a:srgbClr val="000000"/>
                          </a:solidFill>
                          <a:effectLst/>
                          <a:latin typeface="微软雅黑" panose="020B0503020204020204" pitchFamily="34" charset="-122"/>
                          <a:ea typeface="微软雅黑" panose="020B0503020204020204" pitchFamily="34" charset="-122"/>
                          <a:cs typeface="+mn-cs"/>
                        </a:rPr>
                        <a:t>MindX</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技术</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algn="l" defTabSz="914400" rtl="0" eaLnBrk="1" fontAlgn="ctr" latinLnBrk="0" hangingPunct="1"/>
                      <a:r>
                        <a:rPr lang="en-US" altLang="zh-CN"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3</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语音识别、语音分类、语音生成，共</a:t>
                      </a:r>
                      <a:r>
                        <a:rPr lang="en-US" altLang="zh-CN"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5</a:t>
                      </a:r>
                      <a:r>
                        <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个</a:t>
                      </a:r>
                      <a:r>
                        <a:rPr lang="zh-CN" altLang="en-US"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案例</a:t>
                      </a:r>
                      <a:endParaRPr lang="zh-CN"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0</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12</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Y</a:t>
                      </a:r>
                    </a:p>
                  </a:txBody>
                  <a:tcPr marL="36000" marR="36000" marT="416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标题 1"/>
          <p:cNvSpPr txBox="1"/>
          <p:nvPr>
            <p:custDataLst>
              <p:tags r:id="rId1"/>
            </p:custDataLst>
          </p:nvPr>
        </p:nvSpPr>
        <p:spPr>
          <a:xfrm>
            <a:off x="508000" y="168579"/>
            <a:ext cx="10961688" cy="628883"/>
          </a:xfrm>
          <a:prstGeom prst="rect">
            <a:avLst/>
          </a:prstGeom>
        </p:spPr>
        <p:txBody>
          <a:bodyPr lIns="68393" tIns="34195" rIns="68393" bIns="34195" anchor="ctr"/>
          <a:lstStyle>
            <a:lvl1pPr algn="ctr" defTabSz="1217930" rtl="0" eaLnBrk="1" latinLnBrk="0" hangingPunct="1">
              <a:spcBef>
                <a:spcPct val="0"/>
              </a:spcBef>
              <a:buNone/>
              <a:defRPr sz="3200" b="1" kern="1200">
                <a:solidFill>
                  <a:srgbClr val="800000"/>
                </a:solidFill>
                <a:latin typeface="+mn-ea"/>
                <a:ea typeface="+mn-ea"/>
                <a:cs typeface="+mj-cs"/>
              </a:defRPr>
            </a:lvl1pPr>
          </a:lstStyle>
          <a:p>
            <a:pPr algn="l"/>
            <a:r>
              <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rPr>
              <a:t>昇腾专业课程知识点</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zh-CN" altLang="en-US" dirty="0"/>
              <a:t>课：理论精讲</a:t>
            </a:r>
            <a:r>
              <a:rPr lang="en-US" altLang="zh-CN" dirty="0"/>
              <a:t>+</a:t>
            </a:r>
            <a:r>
              <a:rPr lang="zh-CN" altLang="en-US" dirty="0"/>
              <a:t>实践课</a:t>
            </a:r>
          </a:p>
        </p:txBody>
      </p:sp>
      <p:graphicFrame>
        <p:nvGraphicFramePr>
          <p:cNvPr id="30" name="表格 29"/>
          <p:cNvGraphicFramePr>
            <a:graphicFrameLocks noGrp="1"/>
          </p:cNvGraphicFramePr>
          <p:nvPr>
            <p:extLst/>
          </p:nvPr>
        </p:nvGraphicFramePr>
        <p:xfrm>
          <a:off x="732125" y="867135"/>
          <a:ext cx="10782226" cy="1482780"/>
        </p:xfrm>
        <a:graphic>
          <a:graphicData uri="http://schemas.openxmlformats.org/drawingml/2006/table">
            <a:tbl>
              <a:tblPr firstRow="1" bandRow="1"/>
              <a:tblGrid>
                <a:gridCol w="8663244">
                  <a:extLst>
                    <a:ext uri="{9D8B030D-6E8A-4147-A177-3AD203B41FA5}">
                      <a16:colId xmlns="" xmlns:a16="http://schemas.microsoft.com/office/drawing/2014/main" val="20000"/>
                    </a:ext>
                  </a:extLst>
                </a:gridCol>
                <a:gridCol w="2118982">
                  <a:extLst>
                    <a:ext uri="{9D8B030D-6E8A-4147-A177-3AD203B41FA5}">
                      <a16:colId xmlns="" xmlns:a16="http://schemas.microsoft.com/office/drawing/2014/main" val="20001"/>
                    </a:ext>
                  </a:extLst>
                </a:gridCol>
              </a:tblGrid>
              <a:tr h="370695">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aseline="0" dirty="0">
                          <a:latin typeface="Huawei Sans" panose="020C0503030203020204" pitchFamily="34" charset="0"/>
                          <a:ea typeface="方正兰亭黑简体" panose="02000000000000000000" pitchFamily="2" charset="-122"/>
                        </a:rPr>
                        <a:t>课前学习内容</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aseline="0" dirty="0">
                          <a:solidFill>
                            <a:schemeClr val="tx1"/>
                          </a:solidFill>
                          <a:latin typeface="Huawei Sans" panose="020C0503030203020204" pitchFamily="34" charset="0"/>
                          <a:ea typeface="方正兰亭黑简体" panose="02000000000000000000" pitchFamily="2" charset="-122"/>
                        </a:rPr>
                        <a:t>时间</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 xmlns:a16="http://schemas.microsoft.com/office/drawing/2014/main" val="10000"/>
                  </a:ext>
                </a:extLst>
              </a:tr>
              <a:tr h="370695">
                <a:tc>
                  <a:txBody>
                    <a:bodyPr/>
                    <a:lstStyle>
                      <a:lvl1pPr marL="0" algn="l" defTabSz="914034" rtl="0" eaLnBrk="1" latinLnBrk="0" hangingPunct="1">
                        <a:defRPr sz="1799" kern="1200">
                          <a:solidFill>
                            <a:schemeClr val="tx1"/>
                          </a:solidFill>
                          <a:latin typeface="Calibri" panose="020F0502020204030204"/>
                        </a:defRPr>
                      </a:lvl1pPr>
                      <a:lvl2pPr marL="457017" algn="l" defTabSz="914034" rtl="0" eaLnBrk="1" latinLnBrk="0" hangingPunct="1">
                        <a:defRPr sz="1799" kern="1200">
                          <a:solidFill>
                            <a:schemeClr val="tx1"/>
                          </a:solidFill>
                          <a:latin typeface="Calibri" panose="020F0502020204030204"/>
                        </a:defRPr>
                      </a:lvl2pPr>
                      <a:lvl3pPr marL="914034" algn="l" defTabSz="914034" rtl="0" eaLnBrk="1" latinLnBrk="0" hangingPunct="1">
                        <a:defRPr sz="1799" kern="1200">
                          <a:solidFill>
                            <a:schemeClr val="tx1"/>
                          </a:solidFill>
                          <a:latin typeface="Calibri" panose="020F0502020204030204"/>
                        </a:defRPr>
                      </a:lvl3pPr>
                      <a:lvl4pPr marL="1371051" algn="l" defTabSz="914034" rtl="0" eaLnBrk="1" latinLnBrk="0" hangingPunct="1">
                        <a:defRPr sz="1799" kern="1200">
                          <a:solidFill>
                            <a:schemeClr val="tx1"/>
                          </a:solidFill>
                          <a:latin typeface="Calibri" panose="020F0502020204030204"/>
                        </a:defRPr>
                      </a:lvl4pPr>
                      <a:lvl5pPr marL="1828068" algn="l" defTabSz="914034" rtl="0" eaLnBrk="1" latinLnBrk="0" hangingPunct="1">
                        <a:defRPr sz="1799" kern="1200">
                          <a:solidFill>
                            <a:schemeClr val="tx1"/>
                          </a:solidFill>
                          <a:latin typeface="Calibri" panose="020F0502020204030204"/>
                        </a:defRPr>
                      </a:lvl5pPr>
                      <a:lvl6pPr marL="2285086" algn="l" defTabSz="914034" rtl="0" eaLnBrk="1" latinLnBrk="0" hangingPunct="1">
                        <a:defRPr sz="1799" kern="1200">
                          <a:solidFill>
                            <a:schemeClr val="tx1"/>
                          </a:solidFill>
                          <a:latin typeface="Calibri" panose="020F0502020204030204"/>
                        </a:defRPr>
                      </a:lvl6pPr>
                      <a:lvl7pPr marL="2742103" algn="l" defTabSz="914034" rtl="0" eaLnBrk="1" latinLnBrk="0" hangingPunct="1">
                        <a:defRPr sz="1799" kern="1200">
                          <a:solidFill>
                            <a:schemeClr val="tx1"/>
                          </a:solidFill>
                          <a:latin typeface="Calibri" panose="020F0502020204030204"/>
                        </a:defRPr>
                      </a:lvl7pPr>
                      <a:lvl8pPr marL="3199120" algn="l" defTabSz="914034" rtl="0" eaLnBrk="1" latinLnBrk="0" hangingPunct="1">
                        <a:defRPr sz="1799" kern="1200">
                          <a:solidFill>
                            <a:schemeClr val="tx1"/>
                          </a:solidFill>
                          <a:latin typeface="Calibri" panose="020F0502020204030204"/>
                        </a:defRPr>
                      </a:lvl8pPr>
                      <a:lvl9pPr marL="3656137" algn="l" defTabSz="914034" rtl="0" eaLnBrk="1" latinLnBrk="0" hangingPunct="1">
                        <a:defRPr sz="1799" kern="1200">
                          <a:solidFill>
                            <a:schemeClr val="tx1"/>
                          </a:solidFill>
                          <a:latin typeface="Calibri" panose="020F0502020204030204"/>
                        </a:defRPr>
                      </a:lvl9pPr>
                    </a:lstStyle>
                    <a:p>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编程基础</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在线视频</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1"/>
                  </a:ext>
                </a:extLst>
              </a:tr>
              <a:tr h="370695">
                <a:tc>
                  <a:txBody>
                    <a:bodyPr/>
                    <a:lstStyle>
                      <a:lvl1pPr marL="0" algn="l" defTabSz="914034" rtl="0" eaLnBrk="1" latinLnBrk="0" hangingPunct="1">
                        <a:defRPr sz="1799" kern="1200">
                          <a:solidFill>
                            <a:schemeClr val="tx1"/>
                          </a:solidFill>
                          <a:latin typeface="Calibri" panose="020F0502020204030204"/>
                        </a:defRPr>
                      </a:lvl1pPr>
                      <a:lvl2pPr marL="457017" algn="l" defTabSz="914034" rtl="0" eaLnBrk="1" latinLnBrk="0" hangingPunct="1">
                        <a:defRPr sz="1799" kern="1200">
                          <a:solidFill>
                            <a:schemeClr val="tx1"/>
                          </a:solidFill>
                          <a:latin typeface="Calibri" panose="020F0502020204030204"/>
                        </a:defRPr>
                      </a:lvl2pPr>
                      <a:lvl3pPr marL="914034" algn="l" defTabSz="914034" rtl="0" eaLnBrk="1" latinLnBrk="0" hangingPunct="1">
                        <a:defRPr sz="1799" kern="1200">
                          <a:solidFill>
                            <a:schemeClr val="tx1"/>
                          </a:solidFill>
                          <a:latin typeface="Calibri" panose="020F0502020204030204"/>
                        </a:defRPr>
                      </a:lvl3pPr>
                      <a:lvl4pPr marL="1371051" algn="l" defTabSz="914034" rtl="0" eaLnBrk="1" latinLnBrk="0" hangingPunct="1">
                        <a:defRPr sz="1799" kern="1200">
                          <a:solidFill>
                            <a:schemeClr val="tx1"/>
                          </a:solidFill>
                          <a:latin typeface="Calibri" panose="020F0502020204030204"/>
                        </a:defRPr>
                      </a:lvl4pPr>
                      <a:lvl5pPr marL="1828068" algn="l" defTabSz="914034" rtl="0" eaLnBrk="1" latinLnBrk="0" hangingPunct="1">
                        <a:defRPr sz="1799" kern="1200">
                          <a:solidFill>
                            <a:schemeClr val="tx1"/>
                          </a:solidFill>
                          <a:latin typeface="Calibri" panose="020F0502020204030204"/>
                        </a:defRPr>
                      </a:lvl5pPr>
                      <a:lvl6pPr marL="2285086" algn="l" defTabSz="914034" rtl="0" eaLnBrk="1" latinLnBrk="0" hangingPunct="1">
                        <a:defRPr sz="1799" kern="1200">
                          <a:solidFill>
                            <a:schemeClr val="tx1"/>
                          </a:solidFill>
                          <a:latin typeface="Calibri" panose="020F0502020204030204"/>
                        </a:defRPr>
                      </a:lvl6pPr>
                      <a:lvl7pPr marL="2742103" algn="l" defTabSz="914034" rtl="0" eaLnBrk="1" latinLnBrk="0" hangingPunct="1">
                        <a:defRPr sz="1799" kern="1200">
                          <a:solidFill>
                            <a:schemeClr val="tx1"/>
                          </a:solidFill>
                          <a:latin typeface="Calibri" panose="020F0502020204030204"/>
                        </a:defRPr>
                      </a:lvl7pPr>
                      <a:lvl8pPr marL="3199120" algn="l" defTabSz="914034" rtl="0" eaLnBrk="1" latinLnBrk="0" hangingPunct="1">
                        <a:defRPr sz="1799" kern="1200">
                          <a:solidFill>
                            <a:schemeClr val="tx1"/>
                          </a:solidFill>
                          <a:latin typeface="Calibri" panose="020F0502020204030204"/>
                        </a:defRPr>
                      </a:lvl8pPr>
                      <a:lvl9pPr marL="3656137" algn="l" defTabSz="914034" rtl="0" eaLnBrk="1" latinLnBrk="0" hangingPunct="1">
                        <a:defRPr sz="1799" kern="1200">
                          <a:solidFill>
                            <a:schemeClr val="tx1"/>
                          </a:solidFill>
                          <a:latin typeface="Calibri" panose="020F0502020204030204"/>
                        </a:defRPr>
                      </a:lvl9pPr>
                    </a:lstStyle>
                    <a:p>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数学基础</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在线视频</a:t>
                      </a: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2"/>
                  </a:ext>
                </a:extLst>
              </a:tr>
              <a:tr h="370695">
                <a:tc>
                  <a:txBody>
                    <a:bodyPr/>
                    <a:lstStyle>
                      <a:lvl1pPr marL="0" algn="l" defTabSz="914034" rtl="0" eaLnBrk="1" latinLnBrk="0" hangingPunct="1">
                        <a:defRPr sz="1799" kern="1200">
                          <a:solidFill>
                            <a:schemeClr val="tx1"/>
                          </a:solidFill>
                          <a:latin typeface="Calibri" panose="020F0502020204030204"/>
                        </a:defRPr>
                      </a:lvl1pPr>
                      <a:lvl2pPr marL="457017" algn="l" defTabSz="914034" rtl="0" eaLnBrk="1" latinLnBrk="0" hangingPunct="1">
                        <a:defRPr sz="1799" kern="1200">
                          <a:solidFill>
                            <a:schemeClr val="tx1"/>
                          </a:solidFill>
                          <a:latin typeface="Calibri" panose="020F0502020204030204"/>
                        </a:defRPr>
                      </a:lvl2pPr>
                      <a:lvl3pPr marL="914034" algn="l" defTabSz="914034" rtl="0" eaLnBrk="1" latinLnBrk="0" hangingPunct="1">
                        <a:defRPr sz="1799" kern="1200">
                          <a:solidFill>
                            <a:schemeClr val="tx1"/>
                          </a:solidFill>
                          <a:latin typeface="Calibri" panose="020F0502020204030204"/>
                        </a:defRPr>
                      </a:lvl3pPr>
                      <a:lvl4pPr marL="1371051" algn="l" defTabSz="914034" rtl="0" eaLnBrk="1" latinLnBrk="0" hangingPunct="1">
                        <a:defRPr sz="1799" kern="1200">
                          <a:solidFill>
                            <a:schemeClr val="tx1"/>
                          </a:solidFill>
                          <a:latin typeface="Calibri" panose="020F0502020204030204"/>
                        </a:defRPr>
                      </a:lvl4pPr>
                      <a:lvl5pPr marL="1828068" algn="l" defTabSz="914034" rtl="0" eaLnBrk="1" latinLnBrk="0" hangingPunct="1">
                        <a:defRPr sz="1799" kern="1200">
                          <a:solidFill>
                            <a:schemeClr val="tx1"/>
                          </a:solidFill>
                          <a:latin typeface="Calibri" panose="020F0502020204030204"/>
                        </a:defRPr>
                      </a:lvl5pPr>
                      <a:lvl6pPr marL="2285086" algn="l" defTabSz="914034" rtl="0" eaLnBrk="1" latinLnBrk="0" hangingPunct="1">
                        <a:defRPr sz="1799" kern="1200">
                          <a:solidFill>
                            <a:schemeClr val="tx1"/>
                          </a:solidFill>
                          <a:latin typeface="Calibri" panose="020F0502020204030204"/>
                        </a:defRPr>
                      </a:lvl6pPr>
                      <a:lvl7pPr marL="2742103" algn="l" defTabSz="914034" rtl="0" eaLnBrk="1" latinLnBrk="0" hangingPunct="1">
                        <a:defRPr sz="1799" kern="1200">
                          <a:solidFill>
                            <a:schemeClr val="tx1"/>
                          </a:solidFill>
                          <a:latin typeface="Calibri" panose="020F0502020204030204"/>
                        </a:defRPr>
                      </a:lvl7pPr>
                      <a:lvl8pPr marL="3199120" algn="l" defTabSz="914034" rtl="0" eaLnBrk="1" latinLnBrk="0" hangingPunct="1">
                        <a:defRPr sz="1799" kern="1200">
                          <a:solidFill>
                            <a:schemeClr val="tx1"/>
                          </a:solidFill>
                          <a:latin typeface="Calibri" panose="020F0502020204030204"/>
                        </a:defRPr>
                      </a:lvl8pPr>
                      <a:lvl9pPr marL="3656137" algn="l" defTabSz="914034" rtl="0" eaLnBrk="1" latinLnBrk="0" hangingPunct="1">
                        <a:defRPr sz="1799" kern="1200">
                          <a:solidFill>
                            <a:schemeClr val="tx1"/>
                          </a:solidFill>
                          <a:latin typeface="Calibri" panose="020F0502020204030204"/>
                        </a:defRPr>
                      </a:lvl9pPr>
                    </a:lstStyle>
                    <a:p>
                      <a:r>
                        <a:rPr lang="en-US" altLang="zh-CN" sz="1400" dirty="0">
                          <a:latin typeface="微软雅黑" panose="020B0503020204020204" pitchFamily="34" charset="-122"/>
                          <a:ea typeface="微软雅黑" panose="020B0503020204020204" pitchFamily="34" charset="-122"/>
                        </a:rPr>
                        <a:t>《HCIA-AI</a:t>
                      </a:r>
                      <a:r>
                        <a:rPr lang="en-US" altLang="zh-CN" sz="1400" baseline="0" dirty="0">
                          <a:latin typeface="微软雅黑" panose="020B0503020204020204" pitchFamily="34" charset="-122"/>
                          <a:ea typeface="微软雅黑" panose="020B0503020204020204" pitchFamily="34" charset="-122"/>
                        </a:rPr>
                        <a:t> </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华为认证人工智能学习</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在线视频</a:t>
                      </a: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2</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3"/>
                  </a:ext>
                </a:extLst>
              </a:tr>
            </a:tbl>
          </a:graphicData>
        </a:graphic>
      </p:graphicFrame>
      <p:graphicFrame>
        <p:nvGraphicFramePr>
          <p:cNvPr id="31" name="表格 30"/>
          <p:cNvGraphicFramePr>
            <a:graphicFrameLocks noGrp="1"/>
          </p:cNvGraphicFramePr>
          <p:nvPr>
            <p:extLst/>
          </p:nvPr>
        </p:nvGraphicFramePr>
        <p:xfrm>
          <a:off x="732125" y="2539883"/>
          <a:ext cx="10814853" cy="4117002"/>
        </p:xfrm>
        <a:graphic>
          <a:graphicData uri="http://schemas.openxmlformats.org/drawingml/2006/table">
            <a:tbl>
              <a:tblPr firstRow="1" bandRow="1"/>
              <a:tblGrid>
                <a:gridCol w="2661148">
                  <a:extLst>
                    <a:ext uri="{9D8B030D-6E8A-4147-A177-3AD203B41FA5}">
                      <a16:colId xmlns="" xmlns:a16="http://schemas.microsoft.com/office/drawing/2014/main" val="20000"/>
                    </a:ext>
                  </a:extLst>
                </a:gridCol>
                <a:gridCol w="2444479">
                  <a:extLst>
                    <a:ext uri="{9D8B030D-6E8A-4147-A177-3AD203B41FA5}">
                      <a16:colId xmlns="" xmlns:a16="http://schemas.microsoft.com/office/drawing/2014/main" val="20001"/>
                    </a:ext>
                  </a:extLst>
                </a:gridCol>
                <a:gridCol w="3564000">
                  <a:extLst>
                    <a:ext uri="{9D8B030D-6E8A-4147-A177-3AD203B41FA5}">
                      <a16:colId xmlns="" xmlns:a16="http://schemas.microsoft.com/office/drawing/2014/main" val="20002"/>
                    </a:ext>
                  </a:extLst>
                </a:gridCol>
                <a:gridCol w="2145226">
                  <a:extLst>
                    <a:ext uri="{9D8B030D-6E8A-4147-A177-3AD203B41FA5}">
                      <a16:colId xmlns="" xmlns:a16="http://schemas.microsoft.com/office/drawing/2014/main" val="20003"/>
                    </a:ext>
                  </a:extLst>
                </a:gridCol>
              </a:tblGrid>
              <a:tr h="414363">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集中实践课</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主要知识点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实验要点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时间</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 xmlns:a16="http://schemas.microsoft.com/office/drawing/2014/main" val="10000"/>
                  </a:ext>
                </a:extLst>
              </a:tr>
              <a:tr h="822639">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1</a:t>
                      </a:r>
                      <a:r>
                        <a:rPr lang="zh-CN" altLang="en-US" sz="1200" b="0" baseline="0" dirty="0">
                          <a:latin typeface="Huawei Sans" panose="020C0503030203020204" pitchFamily="34" charset="0"/>
                          <a:ea typeface="方正兰亭黑简体" panose="02000000000000000000" pitchFamily="2" charset="-122"/>
                        </a:rPr>
                        <a:t>：初试锋芒</a:t>
                      </a:r>
                      <a:r>
                        <a:rPr lang="en-US" altLang="zh-CN" sz="1200" b="0" baseline="0" dirty="0">
                          <a:latin typeface="Huawei Sans" panose="020C0503030203020204" pitchFamily="34" charset="0"/>
                          <a:ea typeface="方正兰亭黑简体" panose="02000000000000000000" pitchFamily="2" charset="-122"/>
                        </a:rPr>
                        <a:t>—</a:t>
                      </a:r>
                      <a:r>
                        <a:rPr lang="en-US" altLang="zh-CN" sz="1200" b="0" baseline="0" dirty="0" err="1">
                          <a:latin typeface="Huawei Sans" panose="020C0503030203020204" pitchFamily="34" charset="0"/>
                          <a:ea typeface="方正兰亭黑简体" panose="02000000000000000000" pitchFamily="2" charset="-122"/>
                        </a:rPr>
                        <a:t>MindSpore</a:t>
                      </a:r>
                      <a:r>
                        <a:rPr lang="zh-CN" altLang="en-US" sz="1200" b="0" baseline="0" dirty="0">
                          <a:latin typeface="Huawei Sans" panose="020C0503030203020204" pitchFamily="34" charset="0"/>
                          <a:ea typeface="方正兰亭黑简体" panose="02000000000000000000" pitchFamily="2" charset="-122"/>
                        </a:rPr>
                        <a:t>基础</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全连接神经网络基础知识</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神经网络基础知识</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基础操作</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97815" indent="-285750">
                        <a:buFont typeface="Arial" panose="020B0604020202020204" pitchFamily="34" charset="0"/>
                        <a:buChar cha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基础操作练习</a:t>
                      </a:r>
                    </a:p>
                    <a:p>
                      <a:pPr marL="297815" indent="-285750">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鸢尾花分类实验</a:t>
                      </a:r>
                      <a:endParaRPr lang="zh-CN" altLang="en-US" sz="1200" kern="1200" baseline="0" dirty="0">
                        <a:solidFill>
                          <a:schemeClr val="tx1"/>
                        </a:solidFill>
                        <a:latin typeface="Huawei Sans" panose="020C0503030203020204" pitchFamily="34" charset="0"/>
                        <a:ea typeface="方正兰亭黑简体" panose="02000000000000000000" pitchFamily="2" charset="-122"/>
                        <a:cs typeface="+mn-cs"/>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1"/>
                  </a:ext>
                </a:extLst>
              </a:tr>
              <a:tr h="720000">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2</a:t>
                      </a:r>
                      <a:r>
                        <a:rPr lang="zh-CN" altLang="en-US" sz="1200" b="0" baseline="0" dirty="0">
                          <a:latin typeface="Huawei Sans" panose="020C0503030203020204" pitchFamily="34" charset="0"/>
                          <a:ea typeface="方正兰亭黑简体" panose="02000000000000000000" pitchFamily="2" charset="-122"/>
                        </a:rPr>
                        <a:t>：牛刀小试</a:t>
                      </a:r>
                      <a:r>
                        <a:rPr lang="en-US" altLang="zh-CN" sz="1200" b="0" baseline="0" dirty="0">
                          <a:latin typeface="Huawei Sans" panose="020C0503030203020204" pitchFamily="34" charset="0"/>
                          <a:ea typeface="方正兰亭黑简体" panose="02000000000000000000" pitchFamily="2" charset="-122"/>
                        </a:rPr>
                        <a:t>—</a:t>
                      </a:r>
                      <a:r>
                        <a:rPr lang="en-US" altLang="zh-CN" sz="1200" b="0" baseline="0" dirty="0" err="1">
                          <a:latin typeface="Huawei Sans" panose="020C0503030203020204" pitchFamily="34" charset="0"/>
                          <a:ea typeface="方正兰亭黑简体" panose="02000000000000000000" pitchFamily="2" charset="-122"/>
                        </a:rPr>
                        <a:t>MindSpore</a:t>
                      </a:r>
                      <a:r>
                        <a:rPr lang="zh-CN" altLang="en-US" sz="1200" b="0" baseline="0" dirty="0">
                          <a:latin typeface="Huawei Sans" panose="020C0503030203020204" pitchFamily="34" charset="0"/>
                          <a:ea typeface="方正兰亭黑简体" panose="02000000000000000000" pitchFamily="2" charset="-122"/>
                        </a:rPr>
                        <a:t>进阶</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图像预处理</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卷积神经网络</a:t>
                      </a:r>
                      <a:endParaRPr lang="en-US" altLang="zh-CN" sz="120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进阶操作</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kern="1200" baseline="0" dirty="0" err="1">
                          <a:solidFill>
                            <a:schemeClr val="tx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进阶操作练习</a:t>
                      </a: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kern="1200" baseline="0" dirty="0">
                          <a:solidFill>
                            <a:schemeClr val="tx1"/>
                          </a:solidFill>
                          <a:latin typeface="Huawei Sans" panose="020C0503030203020204" pitchFamily="34" charset="0"/>
                          <a:ea typeface="方正兰亭黑简体" panose="02000000000000000000" pitchFamily="2" charset="-122"/>
                          <a:cs typeface="+mn-cs"/>
                        </a:rPr>
                        <a:t>MNIST</a:t>
                      </a: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手写体识别实验</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2"/>
                  </a:ext>
                </a:extLst>
              </a:tr>
              <a:tr h="720000">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3</a:t>
                      </a:r>
                      <a:r>
                        <a:rPr lang="zh-CN" altLang="en-US" sz="1200" b="0" baseline="0" dirty="0">
                          <a:latin typeface="Huawei Sans" panose="020C0503030203020204" pitchFamily="34" charset="0"/>
                          <a:ea typeface="方正兰亭黑简体" panose="02000000000000000000" pitchFamily="2" charset="-122"/>
                        </a:rPr>
                        <a:t>：庖丁解牛</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图像分类全流程</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图像分类原理与应用</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aseline="0" dirty="0">
                          <a:latin typeface="Huawei Sans" panose="020C0503030203020204" pitchFamily="34" charset="0"/>
                          <a:ea typeface="方正兰亭黑简体" panose="02000000000000000000" pitchFamily="2" charset="-122"/>
                        </a:rPr>
                        <a:t>综合实验：</a:t>
                      </a:r>
                      <a:r>
                        <a:rPr lang="en-US" altLang="zh-CN" sz="1200" baseline="0" dirty="0">
                          <a:latin typeface="Huawei Sans" panose="020C0503030203020204" pitchFamily="34" charset="0"/>
                          <a:ea typeface="方正兰亭黑简体" panose="02000000000000000000" pitchFamily="2" charset="-122"/>
                        </a:rPr>
                        <a:t>CIFAR10</a:t>
                      </a:r>
                      <a:r>
                        <a:rPr lang="zh-CN" altLang="en-US" sz="1200" baseline="0" dirty="0">
                          <a:latin typeface="Huawei Sans" panose="020C0503030203020204" pitchFamily="34" charset="0"/>
                          <a:ea typeface="方正兰亭黑简体" panose="02000000000000000000" pitchFamily="2" charset="-122"/>
                        </a:rPr>
                        <a:t>分类实验</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3"/>
                  </a:ext>
                </a:extLst>
              </a:tr>
              <a:tr h="720000">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4</a:t>
                      </a:r>
                      <a:r>
                        <a:rPr lang="zh-CN" altLang="en-US" sz="1200" b="0" baseline="0" dirty="0">
                          <a:latin typeface="Huawei Sans" panose="020C0503030203020204" pitchFamily="34" charset="0"/>
                          <a:ea typeface="方正兰亭黑简体" panose="02000000000000000000" pitchFamily="2" charset="-122"/>
                        </a:rPr>
                        <a:t>：移花接木</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迁移学习与移动端部署</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迁移学习基础知识</a:t>
                      </a:r>
                      <a:endParaRPr lang="en-US" altLang="zh-CN" sz="1200" b="0" baseline="0" dirty="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0" baseline="0" dirty="0" err="1">
                          <a:latin typeface="Huawei Sans" panose="020C0503030203020204" pitchFamily="34" charset="0"/>
                          <a:ea typeface="方正兰亭黑简体" panose="02000000000000000000" pitchFamily="2" charset="-122"/>
                        </a:rPr>
                        <a:t>MindSpore</a:t>
                      </a:r>
                      <a:r>
                        <a:rPr lang="en-US" altLang="zh-CN" sz="1200" b="0" baseline="0" dirty="0">
                          <a:latin typeface="Huawei Sans" panose="020C0503030203020204" pitchFamily="34" charset="0"/>
                          <a:ea typeface="方正兰亭黑简体" panose="02000000000000000000" pitchFamily="2" charset="-122"/>
                        </a:rPr>
                        <a:t> Lite</a:t>
                      </a:r>
                      <a:r>
                        <a:rPr lang="zh-CN" altLang="en-US" sz="1200" b="0" baseline="0" dirty="0">
                          <a:latin typeface="Huawei Sans" panose="020C0503030203020204" pitchFamily="34" charset="0"/>
                          <a:ea typeface="方正兰亭黑简体" panose="02000000000000000000" pitchFamily="2" charset="-122"/>
                        </a:rPr>
                        <a:t>概览</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综合实验：</a:t>
                      </a:r>
                      <a:r>
                        <a:rPr lang="en-US" altLang="zh-CN" sz="1200" baseline="0" dirty="0" err="1">
                          <a:latin typeface="Huawei Sans" panose="020C0503030203020204" pitchFamily="34" charset="0"/>
                          <a:ea typeface="方正兰亭黑简体" panose="02000000000000000000" pitchFamily="2" charset="-122"/>
                        </a:rPr>
                        <a:t>MindSpore</a:t>
                      </a:r>
                      <a:r>
                        <a:rPr lang="en-US" altLang="zh-CN" sz="1200" baseline="0" dirty="0">
                          <a:latin typeface="Huawei Sans" panose="020C0503030203020204" pitchFamily="34" charset="0"/>
                          <a:ea typeface="方正兰亭黑简体" panose="02000000000000000000" pitchFamily="2" charset="-122"/>
                        </a:rPr>
                        <a:t> Lite</a:t>
                      </a:r>
                      <a:r>
                        <a:rPr lang="zh-CN" altLang="en-US" sz="1200" baseline="0" dirty="0">
                          <a:latin typeface="Huawei Sans" panose="020C0503030203020204" pitchFamily="34" charset="0"/>
                          <a:ea typeface="方正兰亭黑简体" panose="02000000000000000000" pitchFamily="2" charset="-122"/>
                        </a:rPr>
                        <a:t>垃圾分类实验</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4"/>
                  </a:ext>
                </a:extLst>
              </a:tr>
              <a:tr h="720000">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可选课：行云流水</a:t>
                      </a:r>
                      <a:r>
                        <a:rPr lang="en-US" altLang="zh-CN" sz="1200" b="0" baseline="0" dirty="0">
                          <a:latin typeface="Huawei Sans" panose="020C0503030203020204" pitchFamily="34" charset="0"/>
                          <a:ea typeface="方正兰亭黑简体" panose="02000000000000000000" pitchFamily="2" charset="-122"/>
                        </a:rPr>
                        <a:t>—</a:t>
                      </a:r>
                      <a:r>
                        <a:rPr lang="en-US" altLang="zh-CN" sz="1200" b="0" baseline="0" dirty="0" err="1">
                          <a:latin typeface="Huawei Sans" panose="020C0503030203020204" pitchFamily="34" charset="0"/>
                          <a:ea typeface="方正兰亭黑简体" panose="02000000000000000000" pitchFamily="2" charset="-122"/>
                        </a:rPr>
                        <a:t>ModelArts</a:t>
                      </a:r>
                      <a:r>
                        <a:rPr lang="zh-CN" altLang="en-US" sz="1200" b="0" baseline="0" dirty="0">
                          <a:latin typeface="Huawei Sans" panose="020C0503030203020204" pitchFamily="34" charset="0"/>
                          <a:ea typeface="方正兰亭黑简体" panose="02000000000000000000" pitchFamily="2" charset="-122"/>
                        </a:rPr>
                        <a:t>云端训练</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0" baseline="0" dirty="0">
                          <a:latin typeface="Huawei Sans" panose="020C0503030203020204" pitchFamily="34" charset="0"/>
                          <a:ea typeface="方正兰亭黑简体" panose="02000000000000000000" pitchFamily="2" charset="-122"/>
                        </a:rPr>
                        <a:t>/</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综合实验：毒蘑菇图像分类实验</a:t>
                      </a:r>
                      <a:endParaRPr lang="en-US" altLang="zh-CN" sz="1200" baseline="0" dirty="0">
                        <a:latin typeface="Huawei Sans" panose="020C0503030203020204" pitchFamily="34" charset="0"/>
                        <a:ea typeface="方正兰亭黑简体" panose="02000000000000000000" pitchFamily="2" charset="-122"/>
                      </a:endParaRPr>
                    </a:p>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课后作业：迁移学习</a:t>
                      </a:r>
                    </a:p>
                    <a:p>
                      <a:pPr marL="263525" indent="-263525">
                        <a:buFont typeface="Arial" panose="020B0604020202020204" pitchFamily="34" charset="0"/>
                        <a:buChar char="•"/>
                      </a:pP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673145178"/>
                  </a:ext>
                </a:extLst>
              </a:tr>
            </a:tbl>
          </a:graphicData>
        </a:graphic>
      </p:graphicFrame>
      <p:graphicFrame>
        <p:nvGraphicFramePr>
          <p:cNvPr id="6" name="图示 5"/>
          <p:cNvGraphicFramePr/>
          <p:nvPr>
            <p:extLst>
              <p:ext uri="{D42A27DB-BD31-4B8C-83A1-F6EECF244321}">
                <p14:modId xmlns:p14="http://schemas.microsoft.com/office/powerpoint/2010/main" val="63692597"/>
              </p:ext>
            </p:extLst>
          </p:nvPr>
        </p:nvGraphicFramePr>
        <p:xfrm>
          <a:off x="41170" y="148181"/>
          <a:ext cx="12196762" cy="212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369517"/>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8"/>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rPr lang="zh-CN" altLang="en-US" sz="3200" b="1" dirty="0">
                <a:latin typeface="微软雅黑" panose="020B0503020204020204" pitchFamily="34" charset="-122"/>
                <a:ea typeface="微软雅黑" panose="020B0503020204020204" pitchFamily="34" charset="-122"/>
              </a:rPr>
              <a:t>昇腾</a:t>
            </a:r>
            <a:r>
              <a:rPr b="1" dirty="0">
                <a:sym typeface="+mn-ea"/>
              </a:rPr>
              <a:t>目标检测实战</a:t>
            </a:r>
            <a:r>
              <a:rPr lang="zh-CN" altLang="en-US" sz="3200" b="1" dirty="0">
                <a:latin typeface="微软雅黑" panose="020B0503020204020204" pitchFamily="34" charset="-122"/>
                <a:ea typeface="微软雅黑" panose="020B0503020204020204" pitchFamily="34" charset="-122"/>
              </a:rPr>
              <a:t>（新增） </a:t>
            </a:r>
          </a:p>
        </p:txBody>
      </p:sp>
      <p:sp>
        <p:nvSpPr>
          <p:cNvPr id="70" name="文本框 69"/>
          <p:cNvSpPr txBox="1"/>
          <p:nvPr/>
        </p:nvSpPr>
        <p:spPr>
          <a:xfrm>
            <a:off x="759256" y="954091"/>
            <a:ext cx="10624416" cy="3285900"/>
          </a:xfrm>
          <a:prstGeom prst="rect">
            <a:avLst/>
          </a:prstGeom>
          <a:solidFill>
            <a:schemeClr val="tx1">
              <a:lumMod val="10000"/>
              <a:lumOff val="90000"/>
            </a:schemeClr>
          </a:solidFill>
        </p:spPr>
        <p:txBody>
          <a:bodyPr wrap="square" rtlCol="0">
            <a:spAutoFit/>
          </a:bodyPr>
          <a:lstStyle/>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课程内容：</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本课程从介绍昇腾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全栈技术和昇腾生态开始，通过实践图像分类的简单案例入门，并深入基于昇思</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的目标检测开发和基于</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CANN</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的目标检测推理应用。本课程介绍神经网络基础与应用、卷积神经网络基础理论和昇思</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基础操作实践，通过昇思</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完成图像分类和目标检测开发训练任务；通过</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CANN</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完成模型转换、目标检测推理应用开发，从而掌握基于昇腾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平台的训练和推理应用全流程开发。</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另外，本课程还结合了昇腾网站上的微认证体系，通过微认证考试即可获得相应证书证明。</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课程价值：</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培养学生人工智能开发能力，了解昇腾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相关技术，掌握计算机视觉目标检测算法实践应用。</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课程设计：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创新实践课共分两个阶段，包括总计</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天的课前学习，</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个关卡的开发实践活动。</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涉及产品及服务：</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开源框架、昇腾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Ascend 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处理器、华为云</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等产品及服务。</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面向对象：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大二以上具备高等数学和</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基础的学生。</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交付时长：</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p:cNvGrpSpPr/>
          <p:nvPr/>
        </p:nvGrpSpPr>
        <p:grpSpPr>
          <a:xfrm>
            <a:off x="1377439" y="4322280"/>
            <a:ext cx="10023648" cy="2092255"/>
            <a:chOff x="551893" y="3832247"/>
            <a:chExt cx="11306002" cy="2363797"/>
          </a:xfrm>
        </p:grpSpPr>
        <p:sp>
          <p:nvSpPr>
            <p:cNvPr id="37" name="右箭头 10"/>
            <p:cNvSpPr/>
            <p:nvPr/>
          </p:nvSpPr>
          <p:spPr bwMode="auto">
            <a:xfrm>
              <a:off x="551893" y="4341416"/>
              <a:ext cx="11306002" cy="90113"/>
            </a:xfrm>
            <a:prstGeom prst="rightArrow">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sz="1000">
                <a:solidFill>
                  <a:srgbClr val="000000"/>
                </a:solidFill>
                <a:latin typeface="微软雅黑" panose="020B0503020204020204" pitchFamily="34" charset="-122"/>
                <a:ea typeface="微软雅黑" panose="020B0503020204020204" pitchFamily="34" charset="-122"/>
                <a:sym typeface="Lucida Grande" charset="0"/>
              </a:endParaRPr>
            </a:p>
          </p:txBody>
        </p:sp>
        <p:grpSp>
          <p:nvGrpSpPr>
            <p:cNvPr id="38" name="组合 37"/>
            <p:cNvGrpSpPr/>
            <p:nvPr/>
          </p:nvGrpSpPr>
          <p:grpSpPr>
            <a:xfrm>
              <a:off x="573612" y="3832247"/>
              <a:ext cx="1134390" cy="502504"/>
              <a:chOff x="28351" y="3859006"/>
              <a:chExt cx="1134390" cy="502504"/>
            </a:xfrm>
          </p:grpSpPr>
          <p:sp>
            <p:nvSpPr>
              <p:cNvPr id="39" name="等腰三角形 38"/>
              <p:cNvSpPr/>
              <p:nvPr/>
            </p:nvSpPr>
            <p:spPr>
              <a:xfrm rot="10800000">
                <a:off x="482246" y="4172310"/>
                <a:ext cx="166405" cy="189200"/>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66666"/>
                  </a:solidFill>
                </a:endParaRPr>
              </a:p>
            </p:txBody>
          </p:sp>
          <p:sp>
            <p:nvSpPr>
              <p:cNvPr id="40" name="文本框 39"/>
              <p:cNvSpPr txBox="1"/>
              <p:nvPr/>
            </p:nvSpPr>
            <p:spPr>
              <a:xfrm>
                <a:off x="28351" y="3859006"/>
                <a:ext cx="1134390" cy="307777"/>
              </a:xfrm>
              <a:prstGeom prst="rect">
                <a:avLst/>
              </a:prstGeom>
              <a:noFill/>
            </p:spPr>
            <p:txBody>
              <a:bodyPr wrap="square" rtlCol="0">
                <a:spAutoFit/>
              </a:bodyPr>
              <a:lstStyle/>
              <a:p>
                <a:pPr algn="ctr"/>
                <a:r>
                  <a:rPr lang="zh-CN" altLang="en-US" sz="1400" b="1" dirty="0">
                    <a:solidFill>
                      <a:srgbClr val="FFC000"/>
                    </a:solidFill>
                    <a:latin typeface="微软雅黑" panose="020B0503020204020204" pitchFamily="34" charset="-122"/>
                    <a:ea typeface="微软雅黑" panose="020B0503020204020204" pitchFamily="34" charset="-122"/>
                  </a:rPr>
                  <a:t>开课前</a:t>
                </a:r>
                <a:r>
                  <a:rPr lang="en-US" altLang="zh-CN" sz="1400" b="1" dirty="0">
                    <a:solidFill>
                      <a:srgbClr val="FFC000"/>
                    </a:solidFill>
                    <a:latin typeface="微软雅黑" panose="020B0503020204020204" pitchFamily="34" charset="-122"/>
                    <a:ea typeface="微软雅黑" panose="020B0503020204020204" pitchFamily="34" charset="-122"/>
                  </a:rPr>
                  <a:t>7</a:t>
                </a:r>
                <a:r>
                  <a:rPr lang="zh-CN" altLang="en-US" sz="1400" b="1" dirty="0">
                    <a:solidFill>
                      <a:srgbClr val="FFC000"/>
                    </a:solidFill>
                    <a:latin typeface="微软雅黑" panose="020B0503020204020204" pitchFamily="34" charset="-122"/>
                    <a:ea typeface="微软雅黑" panose="020B0503020204020204" pitchFamily="34" charset="-122"/>
                  </a:rPr>
                  <a:t>天</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637725" y="4459175"/>
              <a:ext cx="1543069" cy="1512587"/>
            </a:xfrm>
            <a:prstGeom prst="rect">
              <a:avLst/>
            </a:prstGeom>
            <a:noFill/>
          </p:spPr>
          <p:txBody>
            <a:bodyPr wrap="square" rtlCol="0">
              <a:spAutoFit/>
            </a:bodyPr>
            <a:lstStyle/>
            <a:p>
              <a:r>
                <a:rPr lang="zh-CN" altLang="en-US" sz="900" b="1" dirty="0">
                  <a:solidFill>
                    <a:srgbClr val="1D1D1A"/>
                  </a:solidFill>
                  <a:latin typeface="微软雅黑" panose="020B0503020204020204" pitchFamily="34" charset="-122"/>
                  <a:ea typeface="微软雅黑" panose="020B0503020204020204" pitchFamily="34" charset="-122"/>
                </a:rPr>
                <a:t>在线慕课学习：</a:t>
              </a:r>
              <a:endParaRPr lang="en-US" altLang="zh-CN" sz="900" b="1" dirty="0">
                <a:solidFill>
                  <a:srgbClr val="1D1D1A"/>
                </a:solidFill>
                <a:latin typeface="微软雅黑" panose="020B0503020204020204" pitchFamily="34" charset="-122"/>
                <a:ea typeface="微软雅黑" panose="020B0503020204020204" pitchFamily="34" charset="-122"/>
              </a:endParaRPr>
            </a:p>
            <a:p>
              <a:r>
                <a:rPr lang="zh-CN" altLang="en-US" sz="900" b="1" dirty="0">
                  <a:solidFill>
                    <a:srgbClr val="1D1D1A"/>
                  </a:solidFill>
                  <a:latin typeface="微软雅黑" panose="020B0503020204020204" pitchFamily="34" charset="-122"/>
                  <a:ea typeface="微软雅黑" panose="020B0503020204020204" pitchFamily="34" charset="-122"/>
                </a:rPr>
                <a:t>（约</a:t>
              </a:r>
              <a:r>
                <a:rPr lang="en-US" altLang="zh-CN" sz="900" b="1" dirty="0">
                  <a:solidFill>
                    <a:srgbClr val="1D1D1A"/>
                  </a:solidFill>
                  <a:latin typeface="微软雅黑" panose="020B0503020204020204" pitchFamily="34" charset="-122"/>
                  <a:ea typeface="微软雅黑" panose="020B0503020204020204" pitchFamily="34" charset="-122"/>
                </a:rPr>
                <a:t>15</a:t>
              </a:r>
              <a:r>
                <a:rPr lang="zh-CN" altLang="en-US" sz="900" b="1" dirty="0">
                  <a:solidFill>
                    <a:srgbClr val="1D1D1A"/>
                  </a:solidFill>
                  <a:latin typeface="微软雅黑" panose="020B0503020204020204" pitchFamily="34" charset="-122"/>
                  <a:ea typeface="微软雅黑" panose="020B0503020204020204" pitchFamily="34" charset="-122"/>
                </a:rPr>
                <a:t>小时）</a:t>
              </a:r>
              <a:endParaRPr lang="en-US" altLang="zh-CN" sz="900" b="1" dirty="0">
                <a:solidFill>
                  <a:srgbClr val="1D1D1A"/>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900" dirty="0">
                  <a:solidFill>
                    <a:srgbClr val="1D1D1A"/>
                  </a:solidFill>
                  <a:latin typeface="微软雅黑" panose="020B0503020204020204" pitchFamily="34" charset="-122"/>
                  <a:ea typeface="微软雅黑" panose="020B0503020204020204" pitchFamily="34" charset="-122"/>
                </a:rPr>
                <a:t>Python</a:t>
              </a:r>
              <a:r>
                <a:rPr lang="zh-CN" altLang="en-US" sz="900" dirty="0">
                  <a:solidFill>
                    <a:srgbClr val="1D1D1A"/>
                  </a:solidFill>
                  <a:latin typeface="微软雅黑" panose="020B0503020204020204" pitchFamily="34" charset="-122"/>
                  <a:ea typeface="微软雅黑" panose="020B0503020204020204" pitchFamily="34" charset="-122"/>
                </a:rPr>
                <a:t>编程基础</a:t>
              </a:r>
              <a:endParaRPr lang="en-US" altLang="zh-CN" sz="900" dirty="0">
                <a:solidFill>
                  <a:srgbClr val="1D1D1A"/>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900" dirty="0">
                  <a:solidFill>
                    <a:srgbClr val="1D1D1A"/>
                  </a:solidFill>
                  <a:latin typeface="微软雅黑" panose="020B0503020204020204" pitchFamily="34" charset="-122"/>
                  <a:ea typeface="微软雅黑" panose="020B0503020204020204" pitchFamily="34" charset="-122"/>
                </a:rPr>
                <a:t>AI</a:t>
              </a:r>
              <a:r>
                <a:rPr lang="zh-CN" altLang="en-US" sz="900" dirty="0">
                  <a:solidFill>
                    <a:srgbClr val="1D1D1A"/>
                  </a:solidFill>
                  <a:latin typeface="微软雅黑" panose="020B0503020204020204" pitchFamily="34" charset="-122"/>
                  <a:ea typeface="微软雅黑" panose="020B0503020204020204" pitchFamily="34" charset="-122"/>
                </a:rPr>
                <a:t>数学基础</a:t>
              </a:r>
              <a:endParaRPr lang="en-US" altLang="zh-CN" sz="900" dirty="0">
                <a:solidFill>
                  <a:srgbClr val="1D1D1A"/>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900" dirty="0">
                  <a:solidFill>
                    <a:srgbClr val="1D1D1A"/>
                  </a:solidFill>
                  <a:latin typeface="微软雅黑" panose="020B0503020204020204" pitchFamily="34" charset="-122"/>
                  <a:ea typeface="微软雅黑" panose="020B0503020204020204" pitchFamily="34" charset="-122"/>
                </a:rPr>
                <a:t>昇思</a:t>
              </a:r>
              <a:r>
                <a:rPr lang="en-US" altLang="zh-CN" sz="900" dirty="0" err="1">
                  <a:solidFill>
                    <a:srgbClr val="1D1D1A"/>
                  </a:solidFill>
                  <a:latin typeface="微软雅黑" panose="020B0503020204020204" pitchFamily="34" charset="-122"/>
                  <a:ea typeface="微软雅黑" panose="020B0503020204020204" pitchFamily="34" charset="-122"/>
                </a:rPr>
                <a:t>MindSpore</a:t>
              </a:r>
              <a:r>
                <a:rPr lang="zh-CN" altLang="en-US" sz="900" dirty="0">
                  <a:solidFill>
                    <a:srgbClr val="1D1D1A"/>
                  </a:solidFill>
                  <a:latin typeface="微软雅黑" panose="020B0503020204020204" pitchFamily="34" charset="-122"/>
                  <a:ea typeface="微软雅黑" panose="020B0503020204020204" pitchFamily="34" charset="-122"/>
                </a:rPr>
                <a:t>框架简介</a:t>
              </a:r>
            </a:p>
            <a:p>
              <a:pPr marL="171450" indent="-171450">
                <a:buFont typeface="Wingdings" panose="05000000000000000000" pitchFamily="2" charset="2"/>
                <a:buChar char="l"/>
              </a:pPr>
              <a:r>
                <a:rPr lang="zh-CN" altLang="en-US" sz="900" dirty="0">
                  <a:solidFill>
                    <a:srgbClr val="1D1D1A"/>
                  </a:solidFill>
                  <a:latin typeface="微软雅黑" panose="020B0503020204020204" pitchFamily="34" charset="-122"/>
                  <a:ea typeface="微软雅黑" panose="020B0503020204020204" pitchFamily="34" charset="-122"/>
                </a:rPr>
                <a:t>深度学习概览</a:t>
              </a:r>
              <a:endParaRPr lang="en-US" altLang="zh-CN" sz="900" dirty="0">
                <a:solidFill>
                  <a:srgbClr val="1D1D1A"/>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900" dirty="0">
                  <a:solidFill>
                    <a:srgbClr val="1D1D1A"/>
                  </a:solidFill>
                  <a:latin typeface="微软雅黑" panose="020B0503020204020204" pitchFamily="34" charset="-122"/>
                  <a:ea typeface="微软雅黑" panose="020B0503020204020204" pitchFamily="34" charset="-122"/>
                </a:rPr>
                <a:t>华为认证人工智能</a:t>
              </a:r>
              <a:r>
                <a:rPr lang="en-US" altLang="zh-CN" sz="900" dirty="0">
                  <a:solidFill>
                    <a:srgbClr val="1D1D1A"/>
                  </a:solidFill>
                  <a:latin typeface="微软雅黑" panose="020B0503020204020204" pitchFamily="34" charset="-122"/>
                  <a:ea typeface="微软雅黑" panose="020B0503020204020204" pitchFamily="34" charset="-122"/>
                </a:rPr>
                <a:t>MOOC</a:t>
              </a:r>
            </a:p>
          </p:txBody>
        </p:sp>
        <p:grpSp>
          <p:nvGrpSpPr>
            <p:cNvPr id="42" name="组合 41"/>
            <p:cNvGrpSpPr/>
            <p:nvPr/>
          </p:nvGrpSpPr>
          <p:grpSpPr>
            <a:xfrm>
              <a:off x="2185032" y="3988458"/>
              <a:ext cx="1552033" cy="811142"/>
              <a:chOff x="2444254" y="4238820"/>
              <a:chExt cx="1552033" cy="811142"/>
            </a:xfrm>
          </p:grpSpPr>
          <p:sp>
            <p:nvSpPr>
              <p:cNvPr id="43" name="TextBox 10"/>
              <p:cNvSpPr txBox="1"/>
              <p:nvPr/>
            </p:nvSpPr>
            <p:spPr>
              <a:xfrm>
                <a:off x="2606323" y="4238820"/>
                <a:ext cx="859530"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444254" y="4771785"/>
                <a:ext cx="1552033" cy="278177"/>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1</a:t>
                </a:r>
                <a:r>
                  <a:rPr lang="zh-CN" altLang="en-US" sz="1000" dirty="0">
                    <a:solidFill>
                      <a:srgbClr val="1D1D1A"/>
                    </a:solidFill>
                    <a:latin typeface="微软雅黑" panose="020B0503020204020204" pitchFamily="34" charset="-122"/>
                    <a:ea typeface="微软雅黑" panose="020B0503020204020204" pitchFamily="34" charset="-122"/>
                  </a:rPr>
                  <a:t>：</a:t>
                </a:r>
                <a:r>
                  <a:rPr lang="zh-CN" altLang="en-US" sz="1000" b="1" dirty="0">
                    <a:solidFill>
                      <a:srgbClr val="1D1D1A"/>
                    </a:solidFill>
                    <a:latin typeface="微软雅黑" panose="020B0503020204020204" pitchFamily="34" charset="-122"/>
                    <a:ea typeface="微软雅黑" panose="020B0503020204020204" pitchFamily="34" charset="-122"/>
                  </a:rPr>
                  <a:t>昇腾</a:t>
                </a:r>
                <a:r>
                  <a:rPr lang="en-US" altLang="zh-CN" sz="1000" b="1" dirty="0">
                    <a:solidFill>
                      <a:srgbClr val="1D1D1A"/>
                    </a:solidFill>
                    <a:latin typeface="微软雅黑" panose="020B0503020204020204" pitchFamily="34" charset="-122"/>
                    <a:ea typeface="微软雅黑" panose="020B0503020204020204" pitchFamily="34" charset="-122"/>
                  </a:rPr>
                  <a:t>AI</a:t>
                </a:r>
                <a:r>
                  <a:rPr lang="zh-CN" altLang="en-US" sz="1000" b="1" dirty="0">
                    <a:solidFill>
                      <a:srgbClr val="1D1D1A"/>
                    </a:solidFill>
                    <a:latin typeface="微软雅黑" panose="020B0503020204020204" pitchFamily="34" charset="-122"/>
                    <a:ea typeface="微软雅黑" panose="020B0503020204020204" pitchFamily="34" charset="-122"/>
                  </a:rPr>
                  <a:t>入门</a:t>
                </a:r>
              </a:p>
            </p:txBody>
          </p:sp>
          <p:sp>
            <p:nvSpPr>
              <p:cNvPr id="45" name="椭圆 44"/>
              <p:cNvSpPr/>
              <p:nvPr/>
            </p:nvSpPr>
            <p:spPr>
              <a:xfrm>
                <a:off x="3003772" y="4536624"/>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grpSp>
        <p:sp>
          <p:nvSpPr>
            <p:cNvPr id="46" name="TextBox 10"/>
            <p:cNvSpPr txBox="1"/>
            <p:nvPr/>
          </p:nvSpPr>
          <p:spPr>
            <a:xfrm>
              <a:off x="4165735" y="4006677"/>
              <a:ext cx="859531" cy="307777"/>
            </a:xfrm>
            <a:prstGeom prst="rect">
              <a:avLst/>
            </a:prstGeom>
            <a:noFill/>
          </p:spPr>
          <p:txBody>
            <a:bodyPr wrap="none" rtlCol="0">
              <a:spAutoFit/>
            </a:bodyPr>
            <a:lstStyle/>
            <a:p>
              <a:pPr algn="ctr"/>
              <a:r>
                <a:rPr lang="en-US" altLang="zh-CN" sz="1400" b="1">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547535" y="4489448"/>
              <a:ext cx="1572596" cy="452038"/>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3</a:t>
              </a:r>
              <a:r>
                <a:rPr lang="zh-CN" altLang="en-US" sz="1000" dirty="0">
                  <a:solidFill>
                    <a:srgbClr val="1D1D1A"/>
                  </a:solidFill>
                  <a:latin typeface="微软雅黑" panose="020B0503020204020204" pitchFamily="34" charset="-122"/>
                  <a:ea typeface="微软雅黑" panose="020B0503020204020204" pitchFamily="34" charset="-122"/>
                </a:rPr>
                <a:t>：</a:t>
              </a:r>
              <a:r>
                <a:rPr lang="zh-CN" altLang="en-US" sz="1000" b="1" dirty="0">
                  <a:solidFill>
                    <a:srgbClr val="1D1D1A"/>
                  </a:solidFill>
                  <a:latin typeface="微软雅黑" panose="020B0503020204020204" pitchFamily="34" charset="-122"/>
                  <a:ea typeface="微软雅黑" panose="020B0503020204020204" pitchFamily="34" charset="-122"/>
                </a:rPr>
                <a:t>基于昇腾</a:t>
              </a:r>
              <a:r>
                <a:rPr lang="en-US" altLang="zh-CN" sz="1000" b="1" dirty="0">
                  <a:solidFill>
                    <a:srgbClr val="1D1D1A"/>
                  </a:solidFill>
                  <a:latin typeface="微软雅黑" panose="020B0503020204020204" pitchFamily="34" charset="-122"/>
                  <a:ea typeface="微软雅黑" panose="020B0503020204020204" pitchFamily="34" charset="-122"/>
                </a:rPr>
                <a:t>CANN</a:t>
              </a:r>
              <a:r>
                <a:rPr lang="zh-CN" altLang="en-US" sz="1000" b="1" dirty="0">
                  <a:solidFill>
                    <a:srgbClr val="1D1D1A"/>
                  </a:solidFill>
                  <a:latin typeface="微软雅黑" panose="020B0503020204020204" pitchFamily="34" charset="-122"/>
                  <a:ea typeface="微软雅黑" panose="020B0503020204020204" pitchFamily="34" charset="-122"/>
                </a:rPr>
                <a:t>的应用开发</a:t>
              </a:r>
              <a:endParaRPr lang="en-US" altLang="zh-CN" sz="1000" b="1" dirty="0">
                <a:solidFill>
                  <a:srgbClr val="1D1D1A"/>
                </a:solidFill>
                <a:latin typeface="微软雅黑" panose="020B0503020204020204" pitchFamily="34" charset="-122"/>
                <a:ea typeface="微软雅黑" panose="020B0503020204020204" pitchFamily="34" charset="-122"/>
              </a:endParaRPr>
            </a:p>
          </p:txBody>
        </p:sp>
        <p:sp>
          <p:nvSpPr>
            <p:cNvPr id="48" name="椭圆 47"/>
            <p:cNvSpPr/>
            <p:nvPr/>
          </p:nvSpPr>
          <p:spPr>
            <a:xfrm>
              <a:off x="4519084" y="4281329"/>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49" name="TextBox 10"/>
            <p:cNvSpPr txBox="1"/>
            <p:nvPr/>
          </p:nvSpPr>
          <p:spPr>
            <a:xfrm>
              <a:off x="5937710" y="4018739"/>
              <a:ext cx="859531" cy="307777"/>
            </a:xfrm>
            <a:prstGeom prst="rect">
              <a:avLst/>
            </a:prstGeom>
            <a:noFill/>
          </p:spPr>
          <p:txBody>
            <a:bodyPr wrap="none" rtlCol="0">
              <a:spAutoFit/>
            </a:bodyPr>
            <a:lstStyle/>
            <a:p>
              <a:pPr algn="ctr"/>
              <a:r>
                <a:rPr lang="en-US" altLang="zh-CN" sz="1400" b="1">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724587" y="4485863"/>
              <a:ext cx="1588993" cy="452038"/>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2</a:t>
              </a:r>
              <a:r>
                <a:rPr lang="zh-CN" altLang="en-US" sz="1000" dirty="0">
                  <a:solidFill>
                    <a:srgbClr val="1D1D1A"/>
                  </a:solidFill>
                  <a:latin typeface="微软雅黑" panose="020B0503020204020204" pitchFamily="34" charset="-122"/>
                  <a:ea typeface="微软雅黑" panose="020B0503020204020204" pitchFamily="34" charset="-122"/>
                </a:rPr>
                <a:t>：</a:t>
              </a:r>
              <a:r>
                <a:rPr lang="zh-CN" altLang="en-US" sz="1000" b="1" dirty="0">
                  <a:solidFill>
                    <a:srgbClr val="1D1D1A"/>
                  </a:solidFill>
                  <a:latin typeface="微软雅黑" panose="020B0503020204020204" pitchFamily="34" charset="-122"/>
                  <a:ea typeface="微软雅黑" panose="020B0503020204020204" pitchFamily="34" charset="-122"/>
                </a:rPr>
                <a:t>昇思</a:t>
              </a:r>
              <a:r>
                <a:rPr lang="en-US" altLang="zh-CN" sz="1000" b="1" dirty="0" err="1">
                  <a:solidFill>
                    <a:srgbClr val="1D1D1A"/>
                  </a:solidFill>
                  <a:latin typeface="微软雅黑" panose="020B0503020204020204" pitchFamily="34" charset="-122"/>
                  <a:ea typeface="微软雅黑" panose="020B0503020204020204" pitchFamily="34" charset="-122"/>
                </a:rPr>
                <a:t>MindSpore</a:t>
              </a:r>
              <a:r>
                <a:rPr lang="zh-CN" altLang="en-US" sz="1000" b="1" dirty="0">
                  <a:solidFill>
                    <a:srgbClr val="1D1D1A"/>
                  </a:solidFill>
                  <a:latin typeface="微软雅黑" panose="020B0503020204020204" pitchFamily="34" charset="-122"/>
                  <a:ea typeface="微软雅黑" panose="020B0503020204020204" pitchFamily="34" charset="-122"/>
                </a:rPr>
                <a:t>开发实践</a:t>
              </a:r>
              <a:endParaRPr lang="en-US" altLang="zh-CN" sz="1000" b="1" dirty="0">
                <a:solidFill>
                  <a:srgbClr val="1D1D1A"/>
                </a:solidFill>
                <a:latin typeface="微软雅黑" panose="020B0503020204020204" pitchFamily="34" charset="-122"/>
                <a:ea typeface="微软雅黑" panose="020B0503020204020204" pitchFamily="34" charset="-122"/>
              </a:endParaRPr>
            </a:p>
          </p:txBody>
        </p:sp>
        <p:sp>
          <p:nvSpPr>
            <p:cNvPr id="51" name="椭圆 50"/>
            <p:cNvSpPr/>
            <p:nvPr/>
          </p:nvSpPr>
          <p:spPr>
            <a:xfrm>
              <a:off x="6291059" y="4293391"/>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53" name="等腰三角形 52"/>
            <p:cNvSpPr/>
            <p:nvPr/>
          </p:nvSpPr>
          <p:spPr>
            <a:xfrm rot="10800000">
              <a:off x="9669620" y="4199044"/>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66666"/>
                </a:solidFill>
              </a:endParaRPr>
            </a:p>
          </p:txBody>
        </p:sp>
        <p:sp>
          <p:nvSpPr>
            <p:cNvPr id="54" name="文本框 53"/>
            <p:cNvSpPr txBox="1"/>
            <p:nvPr/>
          </p:nvSpPr>
          <p:spPr>
            <a:xfrm>
              <a:off x="9252366" y="4493208"/>
              <a:ext cx="1000914" cy="307777"/>
            </a:xfrm>
            <a:prstGeom prst="rect">
              <a:avLst/>
            </a:prstGeom>
            <a:noFill/>
          </p:spPr>
          <p:txBody>
            <a:bodyPr wrap="square" rtlCol="0">
              <a:spAutoFit/>
            </a:bodyPr>
            <a:lstStyle/>
            <a:p>
              <a:pPr algn="ctr"/>
              <a:r>
                <a:rPr lang="zh-CN" altLang="en-US" sz="1400" b="1" dirty="0">
                  <a:solidFill>
                    <a:srgbClr val="FFC000"/>
                  </a:solidFill>
                  <a:latin typeface="微软雅黑" panose="020B0503020204020204" pitchFamily="34" charset="-122"/>
                  <a:ea typeface="微软雅黑" panose="020B0503020204020204" pitchFamily="34" charset="-122"/>
                </a:rPr>
                <a:t>结班</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7066297" y="4484529"/>
              <a:ext cx="1917011" cy="452038"/>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4</a:t>
              </a:r>
              <a:r>
                <a:rPr lang="zh-CN" altLang="en-US" sz="1000" dirty="0">
                  <a:solidFill>
                    <a:srgbClr val="1D1D1A"/>
                  </a:solidFill>
                  <a:latin typeface="微软雅黑" panose="020B0503020204020204" pitchFamily="34" charset="-122"/>
                  <a:ea typeface="微软雅黑" panose="020B0503020204020204" pitchFamily="34" charset="-122"/>
                </a:rPr>
                <a:t>：</a:t>
              </a:r>
              <a:r>
                <a:rPr lang="zh-CN" altLang="en-US" sz="1000" b="1" i="0" u="none" strike="noStrike" dirty="0">
                  <a:solidFill>
                    <a:srgbClr val="121212"/>
                  </a:solidFill>
                  <a:effectLst/>
                  <a:latin typeface="+mj-ea"/>
                  <a:ea typeface="+mj-ea"/>
                </a:rPr>
                <a:t>微认证（使用昇腾弹性云服务器实现目标</a:t>
              </a:r>
              <a:r>
                <a:rPr lang="zh-CN" altLang="en-US" sz="1000" b="1" dirty="0">
                  <a:solidFill>
                    <a:srgbClr val="121212"/>
                  </a:solidFill>
                  <a:latin typeface="+mj-ea"/>
                  <a:ea typeface="+mj-ea"/>
                </a:rPr>
                <a:t>）</a:t>
              </a:r>
              <a:endParaRPr lang="en-US" altLang="zh-CN" sz="1000" dirty="0">
                <a:solidFill>
                  <a:srgbClr val="1D1D1A"/>
                </a:solidFill>
                <a:latin typeface="+mj-ea"/>
                <a:ea typeface="+mj-ea"/>
              </a:endParaRPr>
            </a:p>
          </p:txBody>
        </p:sp>
        <p:sp>
          <p:nvSpPr>
            <p:cNvPr id="64" name="TextBox 10"/>
            <p:cNvSpPr txBox="1"/>
            <p:nvPr/>
          </p:nvSpPr>
          <p:spPr>
            <a:xfrm>
              <a:off x="7595039" y="3998217"/>
              <a:ext cx="859531" cy="307777"/>
            </a:xfrm>
            <a:prstGeom prst="rect">
              <a:avLst/>
            </a:prstGeom>
            <a:noFill/>
          </p:spPr>
          <p:txBody>
            <a:bodyPr wrap="non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0.5 Day</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sp>
          <p:nvSpPr>
            <p:cNvPr id="65" name="椭圆 64"/>
            <p:cNvSpPr/>
            <p:nvPr/>
          </p:nvSpPr>
          <p:spPr>
            <a:xfrm>
              <a:off x="7948388" y="4272869"/>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71" name="文本框 70"/>
            <p:cNvSpPr txBox="1"/>
            <p:nvPr/>
          </p:nvSpPr>
          <p:spPr>
            <a:xfrm>
              <a:off x="8885592" y="4514937"/>
              <a:ext cx="1689949" cy="246221"/>
            </a:xfrm>
            <a:prstGeom prst="rect">
              <a:avLst/>
            </a:prstGeom>
            <a:noFill/>
          </p:spPr>
          <p:txBody>
            <a:bodyPr wrap="square" rtlCol="0">
              <a:spAutoFit/>
            </a:bodyPr>
            <a:lstStyle/>
            <a:p>
              <a:endParaRPr lang="en-US" altLang="zh-CN" sz="1000" dirty="0">
                <a:solidFill>
                  <a:srgbClr val="1D1D1A"/>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29218" y="4875140"/>
              <a:ext cx="1543069" cy="1304899"/>
            </a:xfrm>
            <a:prstGeom prst="rect">
              <a:avLst/>
            </a:prstGeom>
          </p:spPr>
        </p:pic>
        <p:pic>
          <p:nvPicPr>
            <p:cNvPr id="6" name="图片 5"/>
            <p:cNvPicPr>
              <a:picLocks noChangeAspect="1"/>
            </p:cNvPicPr>
            <p:nvPr/>
          </p:nvPicPr>
          <p:blipFill>
            <a:blip r:embed="rId4"/>
            <a:stretch>
              <a:fillRect/>
            </a:stretch>
          </p:blipFill>
          <p:spPr>
            <a:xfrm>
              <a:off x="4397911" y="4883386"/>
              <a:ext cx="1883877" cy="1310072"/>
            </a:xfrm>
            <a:prstGeom prst="rect">
              <a:avLst/>
            </a:prstGeom>
          </p:spPr>
        </p:pic>
        <p:pic>
          <p:nvPicPr>
            <p:cNvPr id="7" name="图片 6"/>
            <p:cNvPicPr>
              <a:picLocks noChangeAspect="1"/>
            </p:cNvPicPr>
            <p:nvPr/>
          </p:nvPicPr>
          <p:blipFill>
            <a:blip r:embed="rId5"/>
            <a:stretch>
              <a:fillRect/>
            </a:stretch>
          </p:blipFill>
          <p:spPr>
            <a:xfrm>
              <a:off x="7139143" y="4893509"/>
              <a:ext cx="1754338" cy="1302535"/>
            </a:xfrm>
            <a:prstGeom prst="rect">
              <a:avLst/>
            </a:prstGeom>
          </p:spPr>
        </p:pic>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实践课：理论精讲</a:t>
            </a:r>
            <a:r>
              <a:rPr lang="en-US" altLang="zh-CN" dirty="0"/>
              <a:t>+</a:t>
            </a:r>
            <a:r>
              <a:rPr lang="zh-CN" altLang="en-US" dirty="0"/>
              <a:t>实践课</a:t>
            </a:r>
          </a:p>
        </p:txBody>
      </p:sp>
      <p:graphicFrame>
        <p:nvGraphicFramePr>
          <p:cNvPr id="30" name="表格 29"/>
          <p:cNvGraphicFramePr>
            <a:graphicFrameLocks noGrp="1"/>
          </p:cNvGraphicFramePr>
          <p:nvPr/>
        </p:nvGraphicFramePr>
        <p:xfrm>
          <a:off x="748438" y="933450"/>
          <a:ext cx="10782226" cy="1853475"/>
        </p:xfrm>
        <a:graphic>
          <a:graphicData uri="http://schemas.openxmlformats.org/drawingml/2006/table">
            <a:tbl>
              <a:tblPr firstRow="1" bandRow="1"/>
              <a:tblGrid>
                <a:gridCol w="8663244"/>
                <a:gridCol w="2118982"/>
              </a:tblGrid>
              <a:tr h="370695">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aseline="0" dirty="0">
                          <a:latin typeface="Huawei Sans" panose="020C0503030203020204" pitchFamily="34" charset="0"/>
                          <a:ea typeface="方正兰亭黑简体" panose="02000000000000000000" pitchFamily="2" charset="-122"/>
                        </a:rPr>
                        <a:t>课前学习内容</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aseline="0" dirty="0">
                          <a:solidFill>
                            <a:schemeClr val="tx1"/>
                          </a:solidFill>
                          <a:latin typeface="Huawei Sans" panose="020C0503030203020204" pitchFamily="34" charset="0"/>
                          <a:ea typeface="方正兰亭黑简体" panose="02000000000000000000" pitchFamily="2" charset="-122"/>
                        </a:rPr>
                        <a:t>时间</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r>
              <a:tr h="370695">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smtClean="0">
                          <a:latin typeface="Huawei Sans" panose="020C0503030203020204" pitchFamily="34" charset="0"/>
                          <a:ea typeface="方正兰亭黑简体" panose="02000000000000000000" pitchFamily="2" charset="-122"/>
                        </a:rPr>
                        <a:t>python</a:t>
                      </a:r>
                      <a:r>
                        <a:rPr lang="zh-CN" altLang="en-US" sz="1400" baseline="0" dirty="0" smtClean="0">
                          <a:latin typeface="Huawei Sans" panose="020C0503030203020204" pitchFamily="34" charset="0"/>
                          <a:ea typeface="方正兰亭黑简体" panose="02000000000000000000" pitchFamily="2" charset="-122"/>
                        </a:rPr>
                        <a:t>编程基础</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r>
                        <a:rPr lang="en-US" altLang="zh-CN" sz="1400" baseline="0" dirty="0" smtClean="0">
                          <a:latin typeface="Huawei Sans" panose="020C0503030203020204" pitchFamily="34" charset="0"/>
                          <a:ea typeface="方正兰亭黑简体" panose="02000000000000000000" pitchFamily="2" charset="-122"/>
                        </a:rPr>
                        <a:t>0.5</a:t>
                      </a:r>
                      <a:r>
                        <a:rPr lang="zh-CN" altLang="en-US" sz="1400" baseline="0" dirty="0" smtClean="0">
                          <a:latin typeface="Huawei Sans" panose="020C0503030203020204" pitchFamily="34" charset="0"/>
                          <a:ea typeface="方正兰亭黑简体" panose="02000000000000000000" pitchFamily="2" charset="-122"/>
                        </a:rPr>
                        <a:t>天</a:t>
                      </a:r>
                      <a:endParaRPr lang="zh-CN" altLang="en-US" sz="14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0695">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smtClean="0">
                          <a:latin typeface="Huawei Sans" panose="020C0503030203020204" pitchFamily="34" charset="0"/>
                          <a:ea typeface="方正兰亭黑简体" panose="02000000000000000000" pitchFamily="2" charset="-122"/>
                        </a:rPr>
                        <a:t>AI</a:t>
                      </a:r>
                      <a:r>
                        <a:rPr lang="zh-CN" altLang="en-US" sz="1400" baseline="0" dirty="0" smtClean="0">
                          <a:latin typeface="Huawei Sans" panose="020C0503030203020204" pitchFamily="34" charset="0"/>
                          <a:ea typeface="方正兰亭黑简体" panose="02000000000000000000" pitchFamily="2" charset="-122"/>
                        </a:rPr>
                        <a:t>数学基础</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smtClean="0">
                          <a:latin typeface="Huawei Sans" panose="020C0503030203020204" pitchFamily="34" charset="0"/>
                          <a:ea typeface="方正兰亭黑简体" panose="02000000000000000000" pitchFamily="2" charset="-122"/>
                        </a:rPr>
                        <a:t>0.5</a:t>
                      </a:r>
                      <a:r>
                        <a:rPr lang="zh-CN" altLang="en-US" sz="1400" baseline="0" dirty="0" smtClean="0">
                          <a:latin typeface="Huawei Sans" panose="020C0503030203020204" pitchFamily="34" charset="0"/>
                          <a:ea typeface="方正兰亭黑简体" panose="02000000000000000000" pitchFamily="2" charset="-122"/>
                        </a:rPr>
                        <a:t>天</a:t>
                      </a:r>
                      <a:endParaRPr lang="zh-CN" altLang="en-US" sz="14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0695">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smtClean="0">
                          <a:latin typeface="Huawei Sans" panose="020C0503030203020204" pitchFamily="34" charset="0"/>
                          <a:ea typeface="方正兰亭黑简体" panose="02000000000000000000" pitchFamily="2" charset="-122"/>
                        </a:rPr>
                        <a:t>HCIA-AI </a:t>
                      </a:r>
                      <a:r>
                        <a:rPr lang="zh-CN" altLang="en-US" sz="1400" baseline="0" dirty="0" smtClean="0">
                          <a:latin typeface="Huawei Sans" panose="020C0503030203020204" pitchFamily="34" charset="0"/>
                          <a:ea typeface="方正兰亭黑简体" panose="02000000000000000000" pitchFamily="2" charset="-122"/>
                        </a:rPr>
                        <a:t>华为认证人工智能学习</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2</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0695">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baseline="0" dirty="0" smtClean="0">
                          <a:latin typeface="Huawei Sans" panose="020C0503030203020204" pitchFamily="34" charset="0"/>
                          <a:ea typeface="方正兰亭黑简体" panose="02000000000000000000" pitchFamily="2" charset="-122"/>
                        </a:rPr>
                        <a:t>目标检测基础知识学习</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smtClean="0">
                          <a:latin typeface="Huawei Sans" panose="020C0503030203020204" pitchFamily="34" charset="0"/>
                          <a:ea typeface="方正兰亭黑简体" panose="02000000000000000000" pitchFamily="2" charset="-122"/>
                        </a:rPr>
                        <a:t>0.5</a:t>
                      </a:r>
                      <a:r>
                        <a:rPr lang="zh-CN" altLang="en-US" sz="1400" baseline="0" dirty="0" smtClean="0">
                          <a:latin typeface="Huawei Sans" panose="020C0503030203020204" pitchFamily="34" charset="0"/>
                          <a:ea typeface="方正兰亭黑简体" panose="02000000000000000000" pitchFamily="2" charset="-122"/>
                        </a:rPr>
                        <a:t>天</a:t>
                      </a:r>
                      <a:endParaRPr lang="zh-CN" altLang="en-US" sz="14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bl>
          </a:graphicData>
        </a:graphic>
      </p:graphicFrame>
      <p:graphicFrame>
        <p:nvGraphicFramePr>
          <p:cNvPr id="31" name="表格 30"/>
          <p:cNvGraphicFramePr>
            <a:graphicFrameLocks noGrp="1"/>
          </p:cNvGraphicFramePr>
          <p:nvPr/>
        </p:nvGraphicFramePr>
        <p:xfrm>
          <a:off x="732125" y="2917566"/>
          <a:ext cx="10814853" cy="3785730"/>
        </p:xfrm>
        <a:graphic>
          <a:graphicData uri="http://schemas.openxmlformats.org/drawingml/2006/table">
            <a:tbl>
              <a:tblPr firstRow="1" bandRow="1"/>
              <a:tblGrid>
                <a:gridCol w="2315875"/>
                <a:gridCol w="2909348"/>
                <a:gridCol w="3444404"/>
                <a:gridCol w="2145226"/>
              </a:tblGrid>
              <a:tr h="414363">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集中实践课</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主要知识点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实验要点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a:defRPr>
                      </a:lvl1pPr>
                      <a:lvl2pPr marL="457200" algn="l" defTabSz="913765" rtl="0" eaLnBrk="1" latinLnBrk="0" hangingPunct="1">
                        <a:defRPr sz="1800" b="1" kern="1200">
                          <a:solidFill>
                            <a:schemeClr val="tx1"/>
                          </a:solidFill>
                          <a:latin typeface="Calibri"/>
                        </a:defRPr>
                      </a:lvl2pPr>
                      <a:lvl3pPr marL="913765" algn="l" defTabSz="913765" rtl="0" eaLnBrk="1" latinLnBrk="0" hangingPunct="1">
                        <a:defRPr sz="1800" b="1" kern="1200">
                          <a:solidFill>
                            <a:schemeClr val="tx1"/>
                          </a:solidFill>
                          <a:latin typeface="Calibri"/>
                        </a:defRPr>
                      </a:lvl3pPr>
                      <a:lvl4pPr marL="1370965" algn="l" defTabSz="913765" rtl="0" eaLnBrk="1" latinLnBrk="0" hangingPunct="1">
                        <a:defRPr sz="1800" b="1" kern="1200">
                          <a:solidFill>
                            <a:schemeClr val="tx1"/>
                          </a:solidFill>
                          <a:latin typeface="Calibri"/>
                        </a:defRPr>
                      </a:lvl4pPr>
                      <a:lvl5pPr marL="1828165" algn="l" defTabSz="913765" rtl="0" eaLnBrk="1" latinLnBrk="0" hangingPunct="1">
                        <a:defRPr sz="1800" b="1" kern="1200">
                          <a:solidFill>
                            <a:schemeClr val="tx1"/>
                          </a:solidFill>
                          <a:latin typeface="Calibri"/>
                        </a:defRPr>
                      </a:lvl5pPr>
                      <a:lvl6pPr marL="2285365" algn="l" defTabSz="913765" rtl="0" eaLnBrk="1" latinLnBrk="0" hangingPunct="1">
                        <a:defRPr sz="1800" b="1" kern="1200">
                          <a:solidFill>
                            <a:schemeClr val="tx1"/>
                          </a:solidFill>
                          <a:latin typeface="Calibri"/>
                        </a:defRPr>
                      </a:lvl6pPr>
                      <a:lvl7pPr marL="2741930" algn="l" defTabSz="913765" rtl="0" eaLnBrk="1" latinLnBrk="0" hangingPunct="1">
                        <a:defRPr sz="1800" b="1" kern="1200">
                          <a:solidFill>
                            <a:schemeClr val="tx1"/>
                          </a:solidFill>
                          <a:latin typeface="Calibri"/>
                        </a:defRPr>
                      </a:lvl7pPr>
                      <a:lvl8pPr marL="3199130" algn="l" defTabSz="913765" rtl="0" eaLnBrk="1" latinLnBrk="0" hangingPunct="1">
                        <a:defRPr sz="1800" b="1" kern="1200">
                          <a:solidFill>
                            <a:schemeClr val="tx1"/>
                          </a:solidFill>
                          <a:latin typeface="Calibri"/>
                        </a:defRPr>
                      </a:lvl8pPr>
                      <a:lvl9pPr marL="3656330" algn="l" defTabSz="913765" rtl="0" eaLnBrk="1" latinLnBrk="0" hangingPunct="1">
                        <a:defRPr sz="1800" b="1" kern="1200">
                          <a:solidFill>
                            <a:schemeClr val="tx1"/>
                          </a:solidFill>
                          <a:latin typeface="Calibri"/>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时间</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r>
              <a:tr h="822639">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1</a:t>
                      </a:r>
                      <a:r>
                        <a:rPr lang="zh-CN" altLang="en-US" sz="1200" b="0" baseline="0" dirty="0" smtClean="0">
                          <a:latin typeface="Huawei Sans" panose="020C0503030203020204" pitchFamily="34" charset="0"/>
                          <a:ea typeface="方正兰亭黑简体" panose="02000000000000000000" pitchFamily="2" charset="-122"/>
                        </a:rPr>
                        <a:t>：昇腾</a:t>
                      </a:r>
                      <a:r>
                        <a:rPr lang="en-US" altLang="zh-CN" sz="1200" b="0" baseline="0" dirty="0" smtClean="0">
                          <a:latin typeface="Huawei Sans" panose="020C0503030203020204" pitchFamily="34" charset="0"/>
                          <a:ea typeface="方正兰亭黑简体" panose="02000000000000000000" pitchFamily="2" charset="-122"/>
                        </a:rPr>
                        <a:t>AI</a:t>
                      </a:r>
                      <a:r>
                        <a:rPr lang="zh-CN" altLang="en-US" sz="1200" b="0" baseline="0" dirty="0" smtClean="0">
                          <a:latin typeface="Huawei Sans" panose="020C0503030203020204" pitchFamily="34" charset="0"/>
                          <a:ea typeface="方正兰亭黑简体" panose="02000000000000000000" pitchFamily="2" charset="-122"/>
                        </a:rPr>
                        <a:t>入门</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smtClean="0">
                          <a:latin typeface="Huawei Sans" panose="020C0503030203020204" pitchFamily="34" charset="0"/>
                          <a:ea typeface="方正兰亭黑简体" panose="02000000000000000000" pitchFamily="2" charset="-122"/>
                        </a:rPr>
                        <a:t>1. </a:t>
                      </a:r>
                      <a:r>
                        <a:rPr lang="zh-CN" altLang="en-US" sz="1200" baseline="0" dirty="0" smtClean="0">
                          <a:latin typeface="Huawei Sans" panose="020C0503030203020204" pitchFamily="34" charset="0"/>
                          <a:ea typeface="方正兰亭黑简体" panose="02000000000000000000" pitchFamily="2" charset="-122"/>
                        </a:rPr>
                        <a:t>人工智能产业发展与华为昇腾生态</a:t>
                      </a:r>
                      <a:endParaRPr lang="en-US" altLang="zh-CN" sz="1200" baseline="0" dirty="0" smtClean="0">
                        <a:latin typeface="Huawei Sans" panose="020C0503030203020204" pitchFamily="34" charset="0"/>
                        <a:ea typeface="方正兰亭黑简体" panose="02000000000000000000" pitchFamily="2"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200" baseline="0" dirty="0" smtClean="0">
                          <a:latin typeface="Huawei Sans" panose="020C0503030203020204" pitchFamily="34" charset="0"/>
                          <a:ea typeface="方正兰亭黑简体" panose="02000000000000000000" pitchFamily="2" charset="-122"/>
                        </a:rPr>
                        <a:t>2. </a:t>
                      </a:r>
                      <a:r>
                        <a:rPr lang="en-US" altLang="zh-CN" sz="1200" baseline="0" dirty="0" err="1" smtClean="0">
                          <a:latin typeface="Huawei Sans" panose="020C0503030203020204" pitchFamily="34" charset="0"/>
                          <a:ea typeface="方正兰亭黑简体" panose="02000000000000000000" pitchFamily="2" charset="-122"/>
                        </a:rPr>
                        <a:t>MindSpore</a:t>
                      </a:r>
                      <a:r>
                        <a:rPr lang="zh-CN" altLang="en-US" sz="1200" baseline="0" dirty="0" smtClean="0">
                          <a:latin typeface="Huawei Sans" panose="020C0503030203020204" pitchFamily="34" charset="0"/>
                          <a:ea typeface="方正兰亭黑简体" panose="02000000000000000000" pitchFamily="2" charset="-122"/>
                        </a:rPr>
                        <a:t>开发实践</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97815" indent="-285750">
                        <a:buFont typeface="Arial" panose="020B0604020202020204" pitchFamily="34" charset="0"/>
                        <a:buChar char="•"/>
                      </a:pPr>
                      <a:r>
                        <a:rPr lang="en-US" altLang="zh-CN" sz="1200" baseline="0" dirty="0" err="1" smtClean="0">
                          <a:latin typeface="Huawei Sans" panose="020C0503030203020204" pitchFamily="34" charset="0"/>
                          <a:ea typeface="方正兰亭黑简体" panose="02000000000000000000" pitchFamily="2" charset="-122"/>
                        </a:rPr>
                        <a:t>MindSpore</a:t>
                      </a:r>
                      <a:r>
                        <a:rPr lang="zh-CN" altLang="en-US" sz="1200" baseline="0" dirty="0" smtClean="0">
                          <a:latin typeface="Huawei Sans" panose="020C0503030203020204" pitchFamily="34" charset="0"/>
                          <a:ea typeface="方正兰亭黑简体" panose="02000000000000000000" pitchFamily="2" charset="-122"/>
                        </a:rPr>
                        <a:t>环境搭建</a:t>
                      </a:r>
                    </a:p>
                    <a:p>
                      <a:pPr marL="297815" indent="-285750">
                        <a:buFont typeface="Arial" panose="020B0604020202020204" pitchFamily="34" charset="0"/>
                        <a:buChar char="•"/>
                      </a:pPr>
                      <a:r>
                        <a:rPr lang="en-US" altLang="zh-CN" sz="1200" baseline="0" dirty="0" err="1" smtClean="0">
                          <a:latin typeface="Huawei Sans" panose="020C0503030203020204" pitchFamily="34" charset="0"/>
                          <a:ea typeface="方正兰亭黑简体" panose="02000000000000000000" pitchFamily="2" charset="-122"/>
                        </a:rPr>
                        <a:t>MindSpore</a:t>
                      </a:r>
                      <a:r>
                        <a:rPr lang="zh-CN" altLang="en-US" sz="1200" baseline="0" dirty="0" smtClean="0">
                          <a:latin typeface="Huawei Sans" panose="020C0503030203020204" pitchFamily="34" charset="0"/>
                          <a:ea typeface="方正兰亭黑简体" panose="02000000000000000000" pitchFamily="2" charset="-122"/>
                        </a:rPr>
                        <a:t>基础操作（</a:t>
                      </a:r>
                      <a:r>
                        <a:rPr lang="en-US" altLang="zh-CN" sz="1200" baseline="0" dirty="0" smtClean="0">
                          <a:latin typeface="Huawei Sans" panose="020C0503030203020204" pitchFamily="34" charset="0"/>
                          <a:ea typeface="方正兰亭黑简体" panose="02000000000000000000" pitchFamily="2" charset="-122"/>
                        </a:rPr>
                        <a:t>MNIST</a:t>
                      </a:r>
                      <a:r>
                        <a:rPr lang="zh-CN" altLang="en-US" sz="1200" baseline="0" dirty="0" smtClean="0">
                          <a:latin typeface="Huawei Sans" panose="020C0503030203020204" pitchFamily="34" charset="0"/>
                          <a:ea typeface="方正兰亭黑简体" panose="02000000000000000000" pitchFamily="2" charset="-122"/>
                        </a:rPr>
                        <a:t>手写体数字识别）</a:t>
                      </a:r>
                      <a:endParaRPr lang="zh-CN" altLang="en-US"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729567">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关卡</a:t>
                      </a:r>
                      <a:r>
                        <a:rPr lang="en-US" altLang="zh-CN" sz="1200" b="0" baseline="0" dirty="0">
                          <a:latin typeface="Huawei Sans" panose="020C0503030203020204" pitchFamily="34" charset="0"/>
                          <a:ea typeface="方正兰亭黑简体" panose="02000000000000000000" pitchFamily="2" charset="-122"/>
                        </a:rPr>
                        <a:t>2</a:t>
                      </a:r>
                      <a:r>
                        <a:rPr lang="zh-CN" altLang="en-US" sz="1200" b="0" kern="1200" baseline="0" dirty="0" smtClean="0">
                          <a:solidFill>
                            <a:schemeClr val="tx1"/>
                          </a:solidFill>
                          <a:latin typeface="Huawei Sans" panose="020C0503030203020204" pitchFamily="34" charset="0"/>
                          <a:ea typeface="方正兰亭黑简体" panose="02000000000000000000" pitchFamily="2" charset="-122"/>
                          <a:cs typeface="+mn-cs"/>
                        </a:rPr>
                        <a:t>：</a:t>
                      </a:r>
                      <a:r>
                        <a:rPr lang="zh-CN" altLang="en-US" sz="1200" b="0" kern="1200" baseline="0" noProof="0" dirty="0" smtClean="0">
                          <a:solidFill>
                            <a:schemeClr val="tx1"/>
                          </a:solidFill>
                          <a:latin typeface="Huawei Sans" panose="020C0503030203020204" pitchFamily="34" charset="0"/>
                          <a:ea typeface="方正兰亭黑简体" panose="02000000000000000000" pitchFamily="2" charset="-122"/>
                          <a:cs typeface="+mn-cs"/>
                        </a:rPr>
                        <a:t>昇思</a:t>
                      </a:r>
                      <a:r>
                        <a:rPr lang="en-US" altLang="zh-CN" sz="1200" b="0" kern="1200" baseline="0" noProof="0" dirty="0" err="1" smtClean="0">
                          <a:solidFill>
                            <a:schemeClr val="tx1"/>
                          </a:solidFill>
                          <a:latin typeface="Huawei Sans" panose="020C0503030203020204" pitchFamily="34" charset="0"/>
                          <a:ea typeface="方正兰亭黑简体" panose="02000000000000000000" pitchFamily="2" charset="-122"/>
                          <a:cs typeface="+mn-cs"/>
                        </a:rPr>
                        <a:t>MindSpore</a:t>
                      </a:r>
                      <a:r>
                        <a:rPr lang="zh-CN" altLang="en-US" sz="1200" b="0" kern="1200" baseline="0" noProof="0" dirty="0" err="1" smtClean="0">
                          <a:solidFill>
                            <a:schemeClr val="tx1"/>
                          </a:solidFill>
                          <a:latin typeface="Huawei Sans" panose="020C0503030203020204" pitchFamily="34" charset="0"/>
                          <a:ea typeface="方正兰亭黑简体" panose="02000000000000000000" pitchFamily="2" charset="-122"/>
                          <a:cs typeface="+mn-cs"/>
                        </a:rPr>
                        <a:t>目标检测</a:t>
                      </a:r>
                      <a:r>
                        <a:rPr lang="zh-CN" altLang="en-US" sz="1200" b="0" kern="1200" baseline="0" noProof="0" dirty="0" smtClean="0">
                          <a:solidFill>
                            <a:schemeClr val="tx1"/>
                          </a:solidFill>
                          <a:latin typeface="Huawei Sans" panose="020C0503030203020204" pitchFamily="34" charset="0"/>
                          <a:ea typeface="方正兰亭黑简体" panose="02000000000000000000" pitchFamily="2" charset="-122"/>
                          <a:cs typeface="+mn-cs"/>
                        </a:rPr>
                        <a:t>开发实践</a:t>
                      </a:r>
                      <a:endParaRPr lang="en-US" altLang="zh-CN" sz="1200" b="0" kern="1200" baseline="0" noProof="0" dirty="0">
                        <a:solidFill>
                          <a:schemeClr val="tx1"/>
                        </a:solidFill>
                        <a:latin typeface="Huawei Sans" panose="020C0503030203020204" pitchFamily="34" charset="0"/>
                        <a:ea typeface="方正兰亭黑简体" panose="02000000000000000000" pitchFamily="2" charset="-122"/>
                        <a:cs typeface="+mn-cs"/>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目标检测介绍</a:t>
                      </a:r>
                      <a:endParaRPr lang="en-US" altLang="zh-CN" sz="1200" b="0" baseline="0" dirty="0" smtClean="0">
                        <a:latin typeface="Huawei Sans" panose="020C0503030203020204" pitchFamily="34" charset="0"/>
                        <a:ea typeface="方正兰亭黑简体" panose="02000000000000000000" pitchFamily="2" charset="-122"/>
                      </a:endParaRPr>
                    </a:p>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 基于</a:t>
                      </a:r>
                      <a:r>
                        <a:rPr lang="en-US" altLang="zh-CN" sz="1200" b="0" baseline="0" dirty="0" err="1" smtClean="0">
                          <a:latin typeface="Huawei Sans" panose="020C0503030203020204" pitchFamily="34" charset="0"/>
                          <a:ea typeface="方正兰亭黑简体" panose="02000000000000000000" pitchFamily="2" charset="-122"/>
                        </a:rPr>
                        <a:t>MindSpore</a:t>
                      </a:r>
                      <a:r>
                        <a:rPr lang="zh-CN" altLang="en-US" sz="1200" b="0" baseline="0" dirty="0" smtClean="0">
                          <a:latin typeface="Huawei Sans" panose="020C0503030203020204" pitchFamily="34" charset="0"/>
                          <a:ea typeface="方正兰亭黑简体" panose="02000000000000000000" pitchFamily="2" charset="-122"/>
                        </a:rPr>
                        <a:t>的目标检测实验</a:t>
                      </a:r>
                      <a:r>
                        <a:rPr lang="en-US" altLang="zh-CN" sz="1200" b="0" baseline="0" dirty="0" smtClean="0">
                          <a:latin typeface="Huawei Sans" panose="020C0503030203020204" pitchFamily="34" charset="0"/>
                          <a:ea typeface="方正兰亭黑简体" panose="02000000000000000000" pitchFamily="2" charset="-122"/>
                        </a:rPr>
                        <a:t>(YOLOv3)</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smtClean="0">
                          <a:solidFill>
                            <a:schemeClr val="tx1"/>
                          </a:solidFill>
                          <a:latin typeface="Huawei Sans" panose="020C0503030203020204" pitchFamily="34" charset="0"/>
                          <a:ea typeface="方正兰亭黑简体" panose="02000000000000000000" pitchFamily="2" charset="-122"/>
                          <a:cs typeface="+mn-cs"/>
                        </a:rPr>
                        <a:t>数据下载</a:t>
                      </a:r>
                      <a:endParaRPr lang="en-US" altLang="zh-CN" sz="1200" kern="1200" baseline="0" dirty="0" smtClean="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smtClean="0">
                          <a:solidFill>
                            <a:schemeClr val="tx1"/>
                          </a:solidFill>
                          <a:latin typeface="Huawei Sans" panose="020C0503030203020204" pitchFamily="34" charset="0"/>
                          <a:ea typeface="方正兰亭黑简体" panose="02000000000000000000" pitchFamily="2" charset="-122"/>
                          <a:cs typeface="+mn-cs"/>
                        </a:rPr>
                        <a:t>数据处理</a:t>
                      </a:r>
                      <a:endParaRPr lang="en-US" altLang="zh-CN" sz="1200" kern="1200" baseline="0" dirty="0" smtClean="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kern="1200" baseline="0" dirty="0" smtClean="0">
                          <a:solidFill>
                            <a:schemeClr val="tx1"/>
                          </a:solidFill>
                          <a:latin typeface="Huawei Sans" panose="020C0503030203020204" pitchFamily="34" charset="0"/>
                          <a:ea typeface="方正兰亭黑简体" panose="02000000000000000000" pitchFamily="2" charset="-122"/>
                          <a:cs typeface="+mn-cs"/>
                        </a:rPr>
                        <a:t>YOLOv3</a:t>
                      </a:r>
                      <a:r>
                        <a:rPr lang="zh-CN" altLang="en-US" sz="1200" kern="1200" baseline="0" dirty="0" smtClean="0">
                          <a:solidFill>
                            <a:schemeClr val="tx1"/>
                          </a:solidFill>
                          <a:latin typeface="Huawei Sans" panose="020C0503030203020204" pitchFamily="34" charset="0"/>
                          <a:ea typeface="方正兰亭黑简体" panose="02000000000000000000" pitchFamily="2" charset="-122"/>
                          <a:cs typeface="+mn-cs"/>
                        </a:rPr>
                        <a:t>网络搭建</a:t>
                      </a:r>
                      <a:endParaRPr lang="en-US" altLang="zh-CN" sz="1200" kern="1200" baseline="0" dirty="0" smtClean="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smtClean="0">
                          <a:solidFill>
                            <a:schemeClr val="tx1"/>
                          </a:solidFill>
                          <a:latin typeface="Huawei Sans" panose="020C0503030203020204" pitchFamily="34" charset="0"/>
                          <a:ea typeface="方正兰亭黑简体" panose="02000000000000000000" pitchFamily="2" charset="-122"/>
                          <a:cs typeface="+mn-cs"/>
                        </a:rPr>
                        <a:t>模型训练</a:t>
                      </a:r>
                      <a:endParaRPr lang="en-US" altLang="zh-CN" sz="1200" kern="1200" baseline="0" dirty="0" smtClean="0">
                        <a:solidFill>
                          <a:schemeClr val="tx1"/>
                        </a:solidFill>
                        <a:latin typeface="Huawei Sans" panose="020C0503030203020204" pitchFamily="34" charset="0"/>
                        <a:ea typeface="方正兰亭黑简体" panose="02000000000000000000" pitchFamily="2" charset="-122"/>
                        <a:cs typeface="+mn-cs"/>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kern="1200" baseline="0" dirty="0" smtClean="0">
                          <a:solidFill>
                            <a:schemeClr val="tx1"/>
                          </a:solidFill>
                          <a:latin typeface="Huawei Sans" panose="020C0503030203020204" pitchFamily="34" charset="0"/>
                          <a:ea typeface="方正兰亭黑简体" panose="02000000000000000000" pitchFamily="2" charset="-122"/>
                          <a:cs typeface="+mn-cs"/>
                        </a:rPr>
                        <a:t>模型推理验证</a:t>
                      </a:r>
                      <a:endParaRPr lang="zh-CN" altLang="en-US" sz="1200" kern="1200" baseline="0" dirty="0">
                        <a:solidFill>
                          <a:schemeClr val="tx1"/>
                        </a:solidFill>
                        <a:latin typeface="Huawei Sans" panose="020C0503030203020204" pitchFamily="34" charset="0"/>
                        <a:ea typeface="方正兰亭黑简体" panose="02000000000000000000" pitchFamily="2" charset="-122"/>
                        <a:cs typeface="+mn-cs"/>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 </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720000">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smtClean="0">
                          <a:latin typeface="Huawei Sans" panose="020C0503030203020204" pitchFamily="34" charset="0"/>
                          <a:ea typeface="方正兰亭黑简体" panose="02000000000000000000" pitchFamily="2" charset="-122"/>
                        </a:rPr>
                        <a:t>关卡</a:t>
                      </a:r>
                      <a:r>
                        <a:rPr lang="en-US" altLang="zh-CN" sz="1200" b="0" baseline="0" dirty="0" smtClean="0">
                          <a:latin typeface="Huawei Sans" panose="020C0503030203020204" pitchFamily="34" charset="0"/>
                          <a:ea typeface="方正兰亭黑简体" panose="02000000000000000000" pitchFamily="2" charset="-122"/>
                        </a:rPr>
                        <a:t>3</a:t>
                      </a:r>
                      <a:r>
                        <a:rPr lang="zh-CN" altLang="en-US" sz="1200" b="0" baseline="0" dirty="0" smtClean="0">
                          <a:latin typeface="Huawei Sans" panose="020C0503030203020204" pitchFamily="34" charset="0"/>
                          <a:ea typeface="方正兰亭黑简体" panose="02000000000000000000" pitchFamily="2" charset="-122"/>
                        </a:rPr>
                        <a:t>：昇腾</a:t>
                      </a:r>
                      <a:r>
                        <a:rPr lang="en-US" altLang="zh-CN" sz="1200" b="0" baseline="0" dirty="0" smtClean="0">
                          <a:latin typeface="Huawei Sans" panose="020C0503030203020204" pitchFamily="34" charset="0"/>
                          <a:ea typeface="方正兰亭黑简体" panose="02000000000000000000" pitchFamily="2" charset="-122"/>
                        </a:rPr>
                        <a:t>CANN</a:t>
                      </a:r>
                      <a:r>
                        <a:rPr lang="zh-CN" altLang="en-US" sz="1200" b="0" baseline="0" dirty="0" smtClean="0">
                          <a:latin typeface="Huawei Sans" panose="020C0503030203020204" pitchFamily="34" charset="0"/>
                          <a:ea typeface="方正兰亭黑简体" panose="02000000000000000000" pitchFamily="2" charset="-122"/>
                        </a:rPr>
                        <a:t>的目标检测推理应用开发</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基于昇腾</a:t>
                      </a:r>
                      <a:r>
                        <a:rPr lang="en-US" altLang="zh-CN" sz="1200" b="0" baseline="0" dirty="0" smtClean="0">
                          <a:latin typeface="Huawei Sans" panose="020C0503030203020204" pitchFamily="34" charset="0"/>
                          <a:ea typeface="方正兰亭黑简体" panose="02000000000000000000" pitchFamily="2" charset="-122"/>
                        </a:rPr>
                        <a:t>CANN</a:t>
                      </a:r>
                      <a:r>
                        <a:rPr lang="zh-CN" altLang="en-US" sz="1200" b="0" baseline="0" dirty="0" smtClean="0">
                          <a:latin typeface="Huawei Sans" panose="020C0503030203020204" pitchFamily="34" charset="0"/>
                          <a:ea typeface="方正兰亭黑简体" panose="02000000000000000000" pitchFamily="2" charset="-122"/>
                        </a:rPr>
                        <a:t>的目标检测应用开发</a:t>
                      </a:r>
                      <a:endParaRPr lang="en-US" altLang="zh-CN" sz="1200" b="0" baseline="0" dirty="0" smtClean="0">
                        <a:latin typeface="Huawei Sans" panose="020C0503030203020204" pitchFamily="34" charset="0"/>
                        <a:ea typeface="方正兰亭黑简体" panose="02000000000000000000" pitchFamily="2" charset="-122"/>
                      </a:endParaRPr>
                    </a:p>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重要知识点回顾</a:t>
                      </a:r>
                      <a:endParaRPr lang="en-US" altLang="zh-CN" sz="1200" b="0" baseline="0" dirty="0" smtClean="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aseline="0" dirty="0" smtClean="0">
                          <a:latin typeface="Huawei Sans" panose="020C0503030203020204" pitchFamily="34" charset="0"/>
                          <a:ea typeface="方正兰亭黑简体" panose="02000000000000000000" pitchFamily="2" charset="-122"/>
                        </a:rPr>
                        <a:t>了解</a:t>
                      </a:r>
                      <a:r>
                        <a:rPr lang="en-US" altLang="zh-CN" sz="1200" baseline="0" dirty="0" smtClean="0">
                          <a:latin typeface="Huawei Sans" panose="020C0503030203020204" pitchFamily="34" charset="0"/>
                          <a:ea typeface="方正兰亭黑简体" panose="02000000000000000000" pitchFamily="2" charset="-122"/>
                        </a:rPr>
                        <a:t>ATC</a:t>
                      </a:r>
                      <a:r>
                        <a:rPr lang="zh-CN" altLang="en-US" sz="1200" baseline="0" dirty="0" smtClean="0">
                          <a:latin typeface="Huawei Sans" panose="020C0503030203020204" pitchFamily="34" charset="0"/>
                          <a:ea typeface="方正兰亭黑简体" panose="02000000000000000000" pitchFamily="2" charset="-122"/>
                        </a:rPr>
                        <a:t>模型转换工具；</a:t>
                      </a:r>
                      <a:endParaRPr lang="en-US" altLang="zh-CN" sz="1200" baseline="0" dirty="0" smtClean="0">
                        <a:latin typeface="Huawei Sans" panose="020C0503030203020204" pitchFamily="34" charset="0"/>
                        <a:ea typeface="方正兰亭黑简体" panose="02000000000000000000" pitchFamily="2" charset="-122"/>
                      </a:endParaRPr>
                    </a:p>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aseline="0" dirty="0" smtClean="0">
                          <a:latin typeface="Huawei Sans" panose="020C0503030203020204" pitchFamily="34" charset="0"/>
                          <a:ea typeface="方正兰亭黑简体" panose="02000000000000000000" pitchFamily="2" charset="-122"/>
                        </a:rPr>
                        <a:t>了解</a:t>
                      </a:r>
                      <a:r>
                        <a:rPr lang="en-US" altLang="zh-CN" sz="1200" baseline="0" dirty="0" smtClean="0">
                          <a:latin typeface="Huawei Sans" panose="020C0503030203020204" pitchFamily="34" charset="0"/>
                          <a:ea typeface="方正兰亭黑简体" panose="02000000000000000000" pitchFamily="2" charset="-122"/>
                        </a:rPr>
                        <a:t>ACL</a:t>
                      </a:r>
                      <a:r>
                        <a:rPr lang="zh-CN" altLang="en-US" sz="1200" baseline="0" dirty="0" smtClean="0">
                          <a:latin typeface="Huawei Sans" panose="020C0503030203020204" pitchFamily="34" charset="0"/>
                          <a:ea typeface="方正兰亭黑简体" panose="02000000000000000000" pitchFamily="2" charset="-122"/>
                        </a:rPr>
                        <a:t>模型部署常用接口的使用；</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707480">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smtClean="0">
                          <a:latin typeface="Huawei Sans" panose="020C0503030203020204" pitchFamily="34" charset="0"/>
                          <a:ea typeface="方正兰亭黑简体" panose="02000000000000000000" pitchFamily="2" charset="-122"/>
                        </a:rPr>
                        <a:t>关卡</a:t>
                      </a:r>
                      <a:r>
                        <a:rPr lang="en-US" altLang="zh-CN" sz="1200" b="0" baseline="0" dirty="0" smtClean="0">
                          <a:latin typeface="Huawei Sans" panose="020C0503030203020204" pitchFamily="34" charset="0"/>
                          <a:ea typeface="方正兰亭黑简体" panose="02000000000000000000" pitchFamily="2" charset="-122"/>
                        </a:rPr>
                        <a:t>4</a:t>
                      </a:r>
                      <a:r>
                        <a:rPr lang="zh-CN" altLang="en-US" sz="1200" b="0" baseline="0" dirty="0" smtClean="0">
                          <a:latin typeface="Huawei Sans" panose="020C0503030203020204" pitchFamily="34" charset="0"/>
                          <a:ea typeface="方正兰亭黑简体" panose="02000000000000000000" pitchFamily="2" charset="-122"/>
                        </a:rPr>
                        <a:t>：微认证（使用昇腾弹性云服务器实现目标检测应用）</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目标检测概述</a:t>
                      </a:r>
                      <a:endParaRPr lang="en-US" altLang="zh-CN" sz="1200" b="0" baseline="0" dirty="0" smtClean="0">
                        <a:latin typeface="Huawei Sans" panose="020C0503030203020204" pitchFamily="34" charset="0"/>
                        <a:ea typeface="方正兰亭黑简体" panose="02000000000000000000" pitchFamily="2" charset="-122"/>
                      </a:endParaRPr>
                    </a:p>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目标检测关键技术</a:t>
                      </a:r>
                      <a:endParaRPr lang="en-US" altLang="zh-CN" sz="1200" b="0" baseline="0" dirty="0" smtClean="0">
                        <a:latin typeface="Huawei Sans" panose="020C0503030203020204" pitchFamily="34" charset="0"/>
                        <a:ea typeface="方正兰亭黑简体" panose="02000000000000000000" pitchFamily="2" charset="-122"/>
                      </a:endParaRPr>
                    </a:p>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基于昇腾</a:t>
                      </a:r>
                      <a:r>
                        <a:rPr lang="en-US" altLang="zh-CN" sz="1200" b="0" baseline="0" dirty="0" smtClean="0">
                          <a:latin typeface="Huawei Sans" panose="020C0503030203020204" pitchFamily="34" charset="0"/>
                          <a:ea typeface="方正兰亭黑简体" panose="02000000000000000000" pitchFamily="2" charset="-122"/>
                        </a:rPr>
                        <a:t>AI</a:t>
                      </a:r>
                      <a:r>
                        <a:rPr lang="zh-CN" altLang="en-US" sz="1200" b="0" baseline="0" dirty="0" smtClean="0">
                          <a:latin typeface="Huawei Sans" panose="020C0503030203020204" pitchFamily="34" charset="0"/>
                          <a:ea typeface="方正兰亭黑简体" panose="02000000000000000000" pitchFamily="2" charset="-122"/>
                        </a:rPr>
                        <a:t>处理器的应用开发流程</a:t>
                      </a:r>
                      <a:endParaRPr lang="en-US" altLang="zh-CN" sz="1200" b="0" baseline="0" dirty="0" smtClean="0">
                        <a:latin typeface="Huawei Sans" panose="020C0503030203020204" pitchFamily="34" charset="0"/>
                        <a:ea typeface="方正兰亭黑简体" panose="02000000000000000000" pitchFamily="2" charset="-122"/>
                      </a:endParaRPr>
                    </a:p>
                    <a:p>
                      <a:pPr marL="228600" marR="0" lvl="0" indent="-228600" algn="l" defTabSz="913765" rtl="0" eaLnBrk="1" fontAlgn="auto" latinLnBrk="0" hangingPunct="1">
                        <a:lnSpc>
                          <a:spcPct val="100000"/>
                        </a:lnSpc>
                        <a:spcBef>
                          <a:spcPts val="0"/>
                        </a:spcBef>
                        <a:spcAft>
                          <a:spcPts val="0"/>
                        </a:spcAft>
                        <a:buClrTx/>
                        <a:buSzTx/>
                        <a:buFontTx/>
                        <a:buAutoNum type="arabicPeriod"/>
                        <a:defRPr/>
                      </a:pPr>
                      <a:r>
                        <a:rPr lang="zh-CN" altLang="en-US" sz="1200" b="0" baseline="0" dirty="0" smtClean="0">
                          <a:latin typeface="Huawei Sans" panose="020C0503030203020204" pitchFamily="34" charset="0"/>
                          <a:ea typeface="方正兰亭黑简体" panose="02000000000000000000" pitchFamily="2" charset="-122"/>
                        </a:rPr>
                        <a:t>目标检测应用开发实战</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zh-CN" altLang="en-US" sz="1200" baseline="0" dirty="0" smtClean="0">
                          <a:latin typeface="Huawei Sans" panose="020C0503030203020204" pitchFamily="34" charset="0"/>
                          <a:ea typeface="方正兰亭黑简体" panose="02000000000000000000" pitchFamily="2" charset="-122"/>
                        </a:rPr>
                        <a:t>了解华为昇腾全栈开发工具</a:t>
                      </a:r>
                      <a:r>
                        <a:rPr lang="en-US" altLang="zh-CN" sz="1200" baseline="0" dirty="0" err="1" smtClean="0">
                          <a:latin typeface="Huawei Sans" panose="020C0503030203020204" pitchFamily="34" charset="0"/>
                          <a:ea typeface="方正兰亭黑简体" panose="02000000000000000000" pitchFamily="2" charset="-122"/>
                        </a:rPr>
                        <a:t>MindStudio</a:t>
                      </a:r>
                      <a:r>
                        <a:rPr lang="zh-CN" altLang="en-US" sz="1200" baseline="0" dirty="0" smtClean="0">
                          <a:latin typeface="Huawei Sans" panose="020C0503030203020204" pitchFamily="34" charset="0"/>
                          <a:ea typeface="方正兰亭黑简体" panose="02000000000000000000" pitchFamily="2" charset="-122"/>
                        </a:rPr>
                        <a:t>及其离线模型转换功能；</a:t>
                      </a:r>
                      <a:endParaRPr lang="en-US" altLang="zh-CN" sz="1200" baseline="0" dirty="0" smtClean="0">
                        <a:latin typeface="Huawei Sans" panose="020C0503030203020204" pitchFamily="34" charset="0"/>
                        <a:ea typeface="方正兰亭黑简体" panose="02000000000000000000" pitchFamily="2" charset="-122"/>
                      </a:endParaRPr>
                    </a:p>
                    <a:p>
                      <a:pPr marL="263525" indent="-263525">
                        <a:buFont typeface="Arial" panose="020B0604020202020204" pitchFamily="34" charset="0"/>
                        <a:buChar char="•"/>
                      </a:pPr>
                      <a:r>
                        <a:rPr lang="zh-CN" altLang="en-US" sz="1200" baseline="0" dirty="0" smtClean="0">
                          <a:latin typeface="Huawei Sans" panose="020C0503030203020204" pitchFamily="34" charset="0"/>
                          <a:ea typeface="方正兰亭黑简体" panose="02000000000000000000" pitchFamily="2" charset="-122"/>
                        </a:rPr>
                        <a:t>了解如何使用</a:t>
                      </a:r>
                      <a:r>
                        <a:rPr lang="en-US" altLang="zh-CN" sz="1200" baseline="0" dirty="0" smtClean="0">
                          <a:latin typeface="Huawei Sans" panose="020C0503030203020204" pitchFamily="34" charset="0"/>
                          <a:ea typeface="方正兰亭黑简体" panose="02000000000000000000" pitchFamily="2" charset="-122"/>
                        </a:rPr>
                        <a:t>ACL</a:t>
                      </a:r>
                      <a:r>
                        <a:rPr lang="zh-CN" altLang="en-US" sz="1200" baseline="0" dirty="0" smtClean="0">
                          <a:latin typeface="Huawei Sans" panose="020C0503030203020204" pitchFamily="34" charset="0"/>
                          <a:ea typeface="方正兰亭黑简体" panose="02000000000000000000" pitchFamily="2" charset="-122"/>
                        </a:rPr>
                        <a:t>开发基于华为昇腾处理器的神经网络推理应用；</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a:defRPr>
                      </a:lvl1pPr>
                      <a:lvl2pPr marL="457200" algn="l" defTabSz="913765" rtl="0" eaLnBrk="1" latinLnBrk="0" hangingPunct="1">
                        <a:defRPr sz="1800" kern="1200">
                          <a:solidFill>
                            <a:schemeClr val="tx1"/>
                          </a:solidFill>
                          <a:latin typeface="Calibri"/>
                        </a:defRPr>
                      </a:lvl2pPr>
                      <a:lvl3pPr marL="913765" algn="l" defTabSz="913765" rtl="0" eaLnBrk="1" latinLnBrk="0" hangingPunct="1">
                        <a:defRPr sz="1800" kern="1200">
                          <a:solidFill>
                            <a:schemeClr val="tx1"/>
                          </a:solidFill>
                          <a:latin typeface="Calibri"/>
                        </a:defRPr>
                      </a:lvl3pPr>
                      <a:lvl4pPr marL="1370965" algn="l" defTabSz="913765" rtl="0" eaLnBrk="1" latinLnBrk="0" hangingPunct="1">
                        <a:defRPr sz="1800" kern="1200">
                          <a:solidFill>
                            <a:schemeClr val="tx1"/>
                          </a:solidFill>
                          <a:latin typeface="Calibri"/>
                        </a:defRPr>
                      </a:lvl4pPr>
                      <a:lvl5pPr marL="1828165" algn="l" defTabSz="913765" rtl="0" eaLnBrk="1" latinLnBrk="0" hangingPunct="1">
                        <a:defRPr sz="1800" kern="1200">
                          <a:solidFill>
                            <a:schemeClr val="tx1"/>
                          </a:solidFill>
                          <a:latin typeface="Calibri"/>
                        </a:defRPr>
                      </a:lvl5pPr>
                      <a:lvl6pPr marL="2285365" algn="l" defTabSz="913765" rtl="0" eaLnBrk="1" latinLnBrk="0" hangingPunct="1">
                        <a:defRPr sz="1800" kern="1200">
                          <a:solidFill>
                            <a:schemeClr val="tx1"/>
                          </a:solidFill>
                          <a:latin typeface="Calibri"/>
                        </a:defRPr>
                      </a:lvl6pPr>
                      <a:lvl7pPr marL="2741930" algn="l" defTabSz="913765" rtl="0" eaLnBrk="1" latinLnBrk="0" hangingPunct="1">
                        <a:defRPr sz="1800" kern="1200">
                          <a:solidFill>
                            <a:schemeClr val="tx1"/>
                          </a:solidFill>
                          <a:latin typeface="Calibri"/>
                        </a:defRPr>
                      </a:lvl7pPr>
                      <a:lvl8pPr marL="3199130" algn="l" defTabSz="913765" rtl="0" eaLnBrk="1" latinLnBrk="0" hangingPunct="1">
                        <a:defRPr sz="1800" kern="1200">
                          <a:solidFill>
                            <a:schemeClr val="tx1"/>
                          </a:solidFill>
                          <a:latin typeface="Calibri"/>
                        </a:defRPr>
                      </a:lvl8pPr>
                      <a:lvl9pPr marL="3656330" algn="l" defTabSz="913765" rtl="0" eaLnBrk="1" latinLnBrk="0" hangingPunct="1">
                        <a:defRPr sz="1800" kern="1200">
                          <a:solidFill>
                            <a:schemeClr val="tx1"/>
                          </a:solidFill>
                          <a:latin typeface="Calibri"/>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     </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 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bl>
          </a:graphicData>
        </a:graphic>
      </p:graphicFrame>
      <p:graphicFrame>
        <p:nvGraphicFramePr>
          <p:cNvPr id="6" name="图示 5"/>
          <p:cNvGraphicFramePr/>
          <p:nvPr/>
        </p:nvGraphicFramePr>
        <p:xfrm>
          <a:off x="41170" y="148181"/>
          <a:ext cx="12196762" cy="212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680" y="181042"/>
            <a:ext cx="11235233" cy="935887"/>
          </a:xfrm>
        </p:spPr>
        <p:txBody>
          <a:bodyPr vert="horz" lIns="121944" tIns="60972" rIns="121944" bIns="60972" rtlCol="0" anchor="ctr">
            <a:noAutofit/>
          </a:bodyPr>
          <a:lstStyle/>
          <a:p>
            <a:r>
              <a:rPr lang="zh-CN" altLang="en-US" b="1" dirty="0">
                <a:solidFill>
                  <a:schemeClr val="tx1"/>
                </a:solidFill>
                <a:latin typeface="微软雅黑" panose="020B0503020204020204" pitchFamily="34" charset="-122"/>
                <a:ea typeface="微软雅黑" panose="020B0503020204020204" pitchFamily="34" charset="-122"/>
              </a:rPr>
              <a:t>昇腾工业质检应用实践（新增） </a:t>
            </a:r>
          </a:p>
        </p:txBody>
      </p:sp>
      <p:sp>
        <p:nvSpPr>
          <p:cNvPr id="33" name="文本框 32">
            <a:extLst>
              <a:ext uri="{FF2B5EF4-FFF2-40B4-BE49-F238E27FC236}">
                <a16:creationId xmlns:a16="http://schemas.microsoft.com/office/drawing/2014/main" xmlns="" id="{D9B3AFAD-40E6-43DA-B751-8EE32BE7774F}"/>
              </a:ext>
            </a:extLst>
          </p:cNvPr>
          <p:cNvSpPr txBox="1"/>
          <p:nvPr/>
        </p:nvSpPr>
        <p:spPr>
          <a:xfrm>
            <a:off x="638294" y="1088656"/>
            <a:ext cx="10235446" cy="3285900"/>
          </a:xfrm>
          <a:prstGeom prst="rect">
            <a:avLst/>
          </a:prstGeom>
          <a:solidFill>
            <a:schemeClr val="tx1">
              <a:lumMod val="10000"/>
              <a:lumOff val="90000"/>
            </a:schemeClr>
          </a:solidFill>
        </p:spPr>
        <p:txBody>
          <a:bodyPr wrap="square" rtlCol="0">
            <a:spAutoFit/>
          </a:bodyPr>
          <a:lstStyle/>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课程内容：</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本课程从昇腾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全栈技术和昇腾生态开始，深入讲解昇思</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的开发训练实践及</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MindX</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SDK</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的推理应用实践，帮助学生掌握昇腾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平台从开发训练到推理应用的全流程开发。首先从工业质检的场景出发，介绍昇思</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框架的环境搭建和基础使用，再基于该框架构建图像分割的</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U-Net</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模型，完成云端训练并保存模型；之后再使用云端推理环境，将该模型转换成离线模型，并将推理项目部署至昇腾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310</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处理器上，完成工业场景的胶体检测任务，并完成</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MindX</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SDK</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的微认证考试。</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课程价值：</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培养学生人工智能项目的开发和部署能力，掌握算法开发和项目部署的全流程应用。</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课程设计：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创新实践课共分两个阶段，包括</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天的课前学习，及</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个关卡的多平台开发实践，后期进行成绩评定和微认证考试；</a:t>
            </a: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涉及产品及服务：</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MindSpore</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开源框架、</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MindX</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SDK</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、昇腾</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Ascend</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处理器、华为云</a:t>
            </a:r>
            <a:r>
              <a:rPr lang="en-US" altLang="zh-CN" sz="14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ModelArts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ECS</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等产品及服务。</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面向对象：</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大三以上具备高等数学和计算机基础的学生</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能力要求：</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基础、高等数学、深度学习、计算机视觉</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交付时长：</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天</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右箭头 10">
            <a:extLst>
              <a:ext uri="{FF2B5EF4-FFF2-40B4-BE49-F238E27FC236}">
                <a16:creationId xmlns:a16="http://schemas.microsoft.com/office/drawing/2014/main" xmlns="" id="{E8710D51-056C-46C5-BA97-235106E73787}"/>
              </a:ext>
            </a:extLst>
          </p:cNvPr>
          <p:cNvSpPr/>
          <p:nvPr/>
        </p:nvSpPr>
        <p:spPr bwMode="auto">
          <a:xfrm>
            <a:off x="676260" y="4824914"/>
            <a:ext cx="11306002" cy="90113"/>
          </a:xfrm>
          <a:prstGeom prst="rightArrow">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zh-CN" altLang="en-US" sz="1000">
              <a:solidFill>
                <a:srgbClr val="000000"/>
              </a:solidFill>
              <a:latin typeface="微软雅黑" pitchFamily="34" charset="-122"/>
              <a:ea typeface="微软雅黑" pitchFamily="34" charset="-122"/>
              <a:sym typeface="Lucida Grande" charset="0"/>
            </a:endParaRPr>
          </a:p>
        </p:txBody>
      </p:sp>
      <p:grpSp>
        <p:nvGrpSpPr>
          <p:cNvPr id="49" name="组合 48">
            <a:extLst>
              <a:ext uri="{FF2B5EF4-FFF2-40B4-BE49-F238E27FC236}">
                <a16:creationId xmlns:a16="http://schemas.microsoft.com/office/drawing/2014/main" xmlns="" id="{C2186126-4376-4AA2-B2E8-4FF464B6ED81}"/>
              </a:ext>
            </a:extLst>
          </p:cNvPr>
          <p:cNvGrpSpPr/>
          <p:nvPr/>
        </p:nvGrpSpPr>
        <p:grpSpPr>
          <a:xfrm>
            <a:off x="948778" y="4279575"/>
            <a:ext cx="1134390" cy="512412"/>
            <a:chOff x="6632" y="3822835"/>
            <a:chExt cx="1134390" cy="512412"/>
          </a:xfrm>
        </p:grpSpPr>
        <p:sp>
          <p:nvSpPr>
            <p:cNvPr id="50" name="等腰三角形 49">
              <a:extLst>
                <a:ext uri="{FF2B5EF4-FFF2-40B4-BE49-F238E27FC236}">
                  <a16:creationId xmlns:a16="http://schemas.microsoft.com/office/drawing/2014/main" xmlns="" id="{07509EEB-9AED-4D56-A8D9-29246C362734}"/>
                </a:ext>
              </a:extLst>
            </p:cNvPr>
            <p:cNvSpPr/>
            <p:nvPr/>
          </p:nvSpPr>
          <p:spPr>
            <a:xfrm rot="10800000">
              <a:off x="482246" y="4146046"/>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66666"/>
                </a:solidFill>
              </a:endParaRPr>
            </a:p>
          </p:txBody>
        </p:sp>
        <p:sp>
          <p:nvSpPr>
            <p:cNvPr id="51" name="文本框 50">
              <a:extLst>
                <a:ext uri="{FF2B5EF4-FFF2-40B4-BE49-F238E27FC236}">
                  <a16:creationId xmlns:a16="http://schemas.microsoft.com/office/drawing/2014/main" xmlns="" id="{4ECB95D1-64FA-4365-AE3E-41439971D7B3}"/>
                </a:ext>
              </a:extLst>
            </p:cNvPr>
            <p:cNvSpPr txBox="1"/>
            <p:nvPr/>
          </p:nvSpPr>
          <p:spPr>
            <a:xfrm>
              <a:off x="6632" y="3822835"/>
              <a:ext cx="1134390" cy="307777"/>
            </a:xfrm>
            <a:prstGeom prst="rect">
              <a:avLst/>
            </a:prstGeom>
            <a:noFill/>
          </p:spPr>
          <p:txBody>
            <a:bodyPr wrap="square" rtlCol="0">
              <a:spAutoFit/>
            </a:bodyPr>
            <a:lstStyle/>
            <a:p>
              <a:pPr algn="ctr"/>
              <a:r>
                <a:rPr lang="zh-CN" altLang="en-US" sz="1400" b="1" dirty="0">
                  <a:solidFill>
                    <a:srgbClr val="FFC000"/>
                  </a:solidFill>
                  <a:latin typeface="微软雅黑" pitchFamily="34" charset="-122"/>
                  <a:ea typeface="微软雅黑" pitchFamily="34" charset="-122"/>
                </a:rPr>
                <a:t>开课前</a:t>
              </a:r>
              <a:r>
                <a:rPr lang="en-US" altLang="zh-CN" sz="1400" b="1" dirty="0">
                  <a:solidFill>
                    <a:srgbClr val="FFC000"/>
                  </a:solidFill>
                  <a:latin typeface="微软雅黑" pitchFamily="34" charset="-122"/>
                  <a:ea typeface="微软雅黑" pitchFamily="34" charset="-122"/>
                </a:rPr>
                <a:t>7</a:t>
              </a:r>
              <a:r>
                <a:rPr lang="zh-CN" altLang="en-US" sz="1400" b="1" dirty="0">
                  <a:solidFill>
                    <a:srgbClr val="FFC000"/>
                  </a:solidFill>
                  <a:latin typeface="微软雅黑" pitchFamily="34" charset="-122"/>
                  <a:ea typeface="微软雅黑" pitchFamily="34" charset="-122"/>
                </a:rPr>
                <a:t>天</a:t>
              </a:r>
              <a:endParaRPr lang="en-US" altLang="zh-CN" sz="1400" b="1" dirty="0">
                <a:solidFill>
                  <a:srgbClr val="FFC000"/>
                </a:solidFill>
                <a:latin typeface="微软雅黑" pitchFamily="34" charset="-122"/>
                <a:ea typeface="微软雅黑" pitchFamily="34" charset="-122"/>
              </a:endParaRPr>
            </a:p>
          </p:txBody>
        </p:sp>
      </p:grpSp>
      <p:grpSp>
        <p:nvGrpSpPr>
          <p:cNvPr id="53" name="组合 52">
            <a:extLst>
              <a:ext uri="{FF2B5EF4-FFF2-40B4-BE49-F238E27FC236}">
                <a16:creationId xmlns:a16="http://schemas.microsoft.com/office/drawing/2014/main" xmlns="" id="{4818F00F-C3BA-4BBF-B45A-C90C922717A2}"/>
              </a:ext>
            </a:extLst>
          </p:cNvPr>
          <p:cNvGrpSpPr/>
          <p:nvPr/>
        </p:nvGrpSpPr>
        <p:grpSpPr>
          <a:xfrm>
            <a:off x="2811474" y="4464450"/>
            <a:ext cx="1784269" cy="786692"/>
            <a:chOff x="2051254" y="4231314"/>
            <a:chExt cx="1784269" cy="786692"/>
          </a:xfrm>
        </p:grpSpPr>
        <p:sp>
          <p:nvSpPr>
            <p:cNvPr id="54" name="TextBox 10">
              <a:extLst>
                <a:ext uri="{FF2B5EF4-FFF2-40B4-BE49-F238E27FC236}">
                  <a16:creationId xmlns:a16="http://schemas.microsoft.com/office/drawing/2014/main" xmlns="" id="{8B5B785B-C1BD-40E7-A8E4-876E9085A0CB}"/>
                </a:ext>
              </a:extLst>
            </p:cNvPr>
            <p:cNvSpPr txBox="1"/>
            <p:nvPr/>
          </p:nvSpPr>
          <p:spPr>
            <a:xfrm>
              <a:off x="2550392" y="4231314"/>
              <a:ext cx="806631" cy="307777"/>
            </a:xfrm>
            <a:prstGeom prst="rect">
              <a:avLst/>
            </a:prstGeom>
            <a:noFill/>
          </p:spPr>
          <p:txBody>
            <a:bodyPr wrap="none" rtlCol="0">
              <a:spAutoFit/>
            </a:bodyPr>
            <a:lstStyle/>
            <a:p>
              <a:pPr algn="ctr"/>
              <a:r>
                <a:rPr lang="en-US" altLang="zh-CN" sz="1400" b="1" dirty="0">
                  <a:solidFill>
                    <a:srgbClr val="FFC000"/>
                  </a:solidFill>
                  <a:latin typeface="微软雅黑" pitchFamily="34" charset="-122"/>
                  <a:ea typeface="微软雅黑" pitchFamily="34" charset="-122"/>
                </a:rPr>
                <a:t>0.5Day</a:t>
              </a:r>
              <a:endParaRPr lang="zh-CN" altLang="en-US" sz="1400" b="1" dirty="0">
                <a:solidFill>
                  <a:srgbClr val="FFC000"/>
                </a:solidFill>
                <a:latin typeface="微软雅黑" pitchFamily="34" charset="-122"/>
                <a:ea typeface="微软雅黑" pitchFamily="34" charset="-122"/>
              </a:endParaRPr>
            </a:p>
          </p:txBody>
        </p:sp>
        <p:sp>
          <p:nvSpPr>
            <p:cNvPr id="55" name="文本框 54">
              <a:extLst>
                <a:ext uri="{FF2B5EF4-FFF2-40B4-BE49-F238E27FC236}">
                  <a16:creationId xmlns:a16="http://schemas.microsoft.com/office/drawing/2014/main" xmlns="" id="{BF09B726-98E0-4DA2-B6DD-F60194CE4CD5}"/>
                </a:ext>
              </a:extLst>
            </p:cNvPr>
            <p:cNvSpPr txBox="1"/>
            <p:nvPr/>
          </p:nvSpPr>
          <p:spPr>
            <a:xfrm>
              <a:off x="2051254" y="4771785"/>
              <a:ext cx="1784269" cy="246221"/>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1</a:t>
              </a:r>
              <a:r>
                <a:rPr lang="zh-CN" altLang="en-US" sz="1000" dirty="0">
                  <a:solidFill>
                    <a:srgbClr val="1D1D1A"/>
                  </a:solidFill>
                  <a:latin typeface="微软雅黑" panose="020B0503020204020204" pitchFamily="34" charset="-122"/>
                  <a:ea typeface="微软雅黑" panose="020B0503020204020204" pitchFamily="34" charset="-122"/>
                </a:rPr>
                <a:t>：昇腾</a:t>
              </a:r>
              <a:r>
                <a:rPr lang="en-US" altLang="zh-CN" sz="1000" dirty="0">
                  <a:solidFill>
                    <a:srgbClr val="1D1D1A"/>
                  </a:solidFill>
                  <a:latin typeface="微软雅黑" panose="020B0503020204020204" pitchFamily="34" charset="-122"/>
                  <a:ea typeface="微软雅黑" panose="020B0503020204020204" pitchFamily="34" charset="-122"/>
                </a:rPr>
                <a:t>AI</a:t>
              </a:r>
              <a:r>
                <a:rPr lang="zh-CN" altLang="en-US" sz="1000" dirty="0">
                  <a:solidFill>
                    <a:srgbClr val="1D1D1A"/>
                  </a:solidFill>
                  <a:latin typeface="微软雅黑" panose="020B0503020204020204" pitchFamily="34" charset="-122"/>
                  <a:ea typeface="微软雅黑" panose="020B0503020204020204" pitchFamily="34" charset="-122"/>
                </a:rPr>
                <a:t>入门</a:t>
              </a:r>
            </a:p>
          </p:txBody>
        </p:sp>
        <p:sp>
          <p:nvSpPr>
            <p:cNvPr id="56" name="椭圆 55">
              <a:extLst>
                <a:ext uri="{FF2B5EF4-FFF2-40B4-BE49-F238E27FC236}">
                  <a16:creationId xmlns:a16="http://schemas.microsoft.com/office/drawing/2014/main" xmlns="" id="{09FA739A-9DA1-40D0-968A-A24D9B648EB6}"/>
                </a:ext>
              </a:extLst>
            </p:cNvPr>
            <p:cNvSpPr/>
            <p:nvPr/>
          </p:nvSpPr>
          <p:spPr>
            <a:xfrm>
              <a:off x="2921391" y="4529118"/>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grpSp>
      <p:sp>
        <p:nvSpPr>
          <p:cNvPr id="57" name="TextBox 10">
            <a:extLst>
              <a:ext uri="{FF2B5EF4-FFF2-40B4-BE49-F238E27FC236}">
                <a16:creationId xmlns:a16="http://schemas.microsoft.com/office/drawing/2014/main" xmlns="" id="{BE8E3308-473B-441F-B90E-DB6DEB758001}"/>
              </a:ext>
            </a:extLst>
          </p:cNvPr>
          <p:cNvSpPr txBox="1"/>
          <p:nvPr/>
        </p:nvSpPr>
        <p:spPr>
          <a:xfrm>
            <a:off x="7354746" y="4507655"/>
            <a:ext cx="644728" cy="307777"/>
          </a:xfrm>
          <a:prstGeom prst="rect">
            <a:avLst/>
          </a:prstGeom>
          <a:noFill/>
        </p:spPr>
        <p:txBody>
          <a:bodyPr wrap="none" rtlCol="0">
            <a:spAutoFit/>
          </a:bodyPr>
          <a:lstStyle/>
          <a:p>
            <a:pPr algn="ctr"/>
            <a:r>
              <a:rPr lang="en-US" altLang="zh-CN" sz="1400" b="1" dirty="0">
                <a:solidFill>
                  <a:srgbClr val="FFC000"/>
                </a:solidFill>
                <a:latin typeface="微软雅黑" pitchFamily="34" charset="-122"/>
                <a:ea typeface="微软雅黑" pitchFamily="34" charset="-122"/>
              </a:rPr>
              <a:t>1Day</a:t>
            </a:r>
            <a:endParaRPr lang="zh-CN" altLang="en-US" sz="1400" b="1" dirty="0">
              <a:solidFill>
                <a:srgbClr val="FFC000"/>
              </a:solidFill>
              <a:latin typeface="微软雅黑" pitchFamily="34" charset="-122"/>
              <a:ea typeface="微软雅黑" pitchFamily="34" charset="-122"/>
            </a:endParaRPr>
          </a:p>
        </p:txBody>
      </p:sp>
      <p:sp>
        <p:nvSpPr>
          <p:cNvPr id="58" name="文本框 57">
            <a:extLst>
              <a:ext uri="{FF2B5EF4-FFF2-40B4-BE49-F238E27FC236}">
                <a16:creationId xmlns:a16="http://schemas.microsoft.com/office/drawing/2014/main" xmlns="" id="{DFE27742-D03C-4BAB-96F9-932BF784F69E}"/>
              </a:ext>
            </a:extLst>
          </p:cNvPr>
          <p:cNvSpPr txBox="1"/>
          <p:nvPr/>
        </p:nvSpPr>
        <p:spPr>
          <a:xfrm>
            <a:off x="8861169" y="5005356"/>
            <a:ext cx="1689949" cy="553998"/>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4</a:t>
            </a:r>
            <a:r>
              <a:rPr lang="zh-CN" altLang="en-US" sz="1000" dirty="0">
                <a:solidFill>
                  <a:srgbClr val="1D1D1A"/>
                </a:solidFill>
                <a:latin typeface="微软雅黑" panose="020B0503020204020204" pitchFamily="34" charset="-122"/>
                <a:ea typeface="微软雅黑" panose="020B0503020204020204" pitchFamily="34" charset="-122"/>
              </a:rPr>
              <a:t>：微认证</a:t>
            </a:r>
            <a:r>
              <a:rPr lang="en-US" altLang="zh-CN" sz="1000" dirty="0">
                <a:solidFill>
                  <a:srgbClr val="1D1D1A"/>
                </a:solidFill>
                <a:latin typeface="微软雅黑" panose="020B0503020204020204" pitchFamily="34" charset="-122"/>
                <a:ea typeface="微软雅黑" panose="020B0503020204020204" pitchFamily="34" charset="-122"/>
              </a:rPr>
              <a:t>——</a:t>
            </a:r>
            <a:r>
              <a:rPr lang="zh-CN" altLang="en-US" sz="1000" dirty="0">
                <a:solidFill>
                  <a:srgbClr val="1D1D1A"/>
                </a:solidFill>
                <a:latin typeface="微软雅黑" panose="020B0503020204020204" pitchFamily="34" charset="-122"/>
                <a:ea typeface="微软雅黑" panose="020B0503020204020204" pitchFamily="34" charset="-122"/>
              </a:rPr>
              <a:t>使用</a:t>
            </a:r>
            <a:r>
              <a:rPr lang="en-US" altLang="zh-CN" sz="1000" dirty="0" err="1">
                <a:solidFill>
                  <a:srgbClr val="1D1D1A"/>
                </a:solidFill>
                <a:latin typeface="微软雅黑" panose="020B0503020204020204" pitchFamily="34" charset="-122"/>
                <a:ea typeface="微软雅黑" panose="020B0503020204020204" pitchFamily="34" charset="-122"/>
              </a:rPr>
              <a:t>MindX</a:t>
            </a:r>
            <a:r>
              <a:rPr lang="en-US" altLang="zh-CN" sz="1000" dirty="0">
                <a:solidFill>
                  <a:srgbClr val="1D1D1A"/>
                </a:solidFill>
                <a:latin typeface="微软雅黑" panose="020B0503020204020204" pitchFamily="34" charset="-122"/>
                <a:ea typeface="微软雅黑" panose="020B0503020204020204" pitchFamily="34" charset="-122"/>
              </a:rPr>
              <a:t> SDK</a:t>
            </a:r>
            <a:r>
              <a:rPr lang="zh-CN" altLang="en-US" sz="1000" dirty="0">
                <a:solidFill>
                  <a:srgbClr val="1D1D1A"/>
                </a:solidFill>
                <a:latin typeface="微软雅黑" panose="020B0503020204020204" pitchFamily="34" charset="-122"/>
                <a:ea typeface="微软雅黑" panose="020B0503020204020204" pitchFamily="34" charset="-122"/>
              </a:rPr>
              <a:t>开发智能质检应用</a:t>
            </a:r>
            <a:endParaRPr lang="en-US" altLang="zh-CN" sz="1000" dirty="0">
              <a:solidFill>
                <a:srgbClr val="1D1D1A"/>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xmlns="" id="{784CC342-77D6-47DE-9F28-8220968C1C90}"/>
              </a:ext>
            </a:extLst>
          </p:cNvPr>
          <p:cNvSpPr/>
          <p:nvPr/>
        </p:nvSpPr>
        <p:spPr>
          <a:xfrm>
            <a:off x="7600694" y="4782307"/>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60" name="TextBox 10">
            <a:extLst>
              <a:ext uri="{FF2B5EF4-FFF2-40B4-BE49-F238E27FC236}">
                <a16:creationId xmlns:a16="http://schemas.microsoft.com/office/drawing/2014/main" xmlns="" id="{05A60DDA-3D85-4C6E-8CAC-91BDEC1AB6C5}"/>
              </a:ext>
            </a:extLst>
          </p:cNvPr>
          <p:cNvSpPr txBox="1"/>
          <p:nvPr/>
        </p:nvSpPr>
        <p:spPr>
          <a:xfrm>
            <a:off x="9004768" y="4496489"/>
            <a:ext cx="806631" cy="307777"/>
          </a:xfrm>
          <a:prstGeom prst="rect">
            <a:avLst/>
          </a:prstGeom>
          <a:noFill/>
        </p:spPr>
        <p:txBody>
          <a:bodyPr wrap="none" rtlCol="0">
            <a:spAutoFit/>
          </a:bodyPr>
          <a:lstStyle/>
          <a:p>
            <a:pPr algn="ctr"/>
            <a:r>
              <a:rPr lang="en-US" altLang="zh-CN" sz="1400" b="1" dirty="0">
                <a:solidFill>
                  <a:srgbClr val="FFC000"/>
                </a:solidFill>
                <a:latin typeface="微软雅黑" pitchFamily="34" charset="-122"/>
                <a:ea typeface="微软雅黑" pitchFamily="34" charset="-122"/>
              </a:rPr>
              <a:t>0.5Day</a:t>
            </a:r>
            <a:endParaRPr lang="zh-CN" altLang="en-US" sz="1400" b="1" dirty="0">
              <a:solidFill>
                <a:srgbClr val="FFC000"/>
              </a:solidFill>
              <a:latin typeface="微软雅黑" pitchFamily="34" charset="-122"/>
              <a:ea typeface="微软雅黑" pitchFamily="34" charset="-122"/>
            </a:endParaRPr>
          </a:p>
        </p:txBody>
      </p:sp>
      <p:sp>
        <p:nvSpPr>
          <p:cNvPr id="61" name="文本框 60">
            <a:extLst>
              <a:ext uri="{FF2B5EF4-FFF2-40B4-BE49-F238E27FC236}">
                <a16:creationId xmlns:a16="http://schemas.microsoft.com/office/drawing/2014/main" xmlns="" id="{0CEF75AD-84FD-430E-8A16-20DF7FC8D1E5}"/>
              </a:ext>
            </a:extLst>
          </p:cNvPr>
          <p:cNvSpPr txBox="1"/>
          <p:nvPr/>
        </p:nvSpPr>
        <p:spPr>
          <a:xfrm>
            <a:off x="5042198" y="5005356"/>
            <a:ext cx="1621654" cy="553998"/>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2</a:t>
            </a:r>
            <a:r>
              <a:rPr lang="zh-CN" altLang="en-US" sz="1000" dirty="0">
                <a:solidFill>
                  <a:srgbClr val="1D1D1A"/>
                </a:solidFill>
                <a:latin typeface="微软雅黑" panose="020B0503020204020204" pitchFamily="34" charset="-122"/>
                <a:ea typeface="微软雅黑" panose="020B0503020204020204" pitchFamily="34" charset="-122"/>
              </a:rPr>
              <a:t>：基于昇思</a:t>
            </a:r>
            <a:r>
              <a:rPr lang="en-US" altLang="zh-CN" sz="1000" dirty="0" err="1">
                <a:solidFill>
                  <a:srgbClr val="1D1D1A"/>
                </a:solidFill>
                <a:latin typeface="微软雅黑" panose="020B0503020204020204" pitchFamily="34" charset="-122"/>
                <a:ea typeface="微软雅黑" panose="020B0503020204020204" pitchFamily="34" charset="-122"/>
              </a:rPr>
              <a:t>MindSpore</a:t>
            </a:r>
            <a:r>
              <a:rPr lang="zh-CN" altLang="en-US" sz="1000" dirty="0">
                <a:solidFill>
                  <a:srgbClr val="1D1D1A"/>
                </a:solidFill>
                <a:latin typeface="微软雅黑" panose="020B0503020204020204" pitchFamily="34" charset="-122"/>
                <a:ea typeface="微软雅黑" panose="020B0503020204020204" pitchFamily="34" charset="-122"/>
              </a:rPr>
              <a:t>的工业质检训练训练</a:t>
            </a:r>
            <a:endParaRPr lang="en-US" altLang="zh-CN" sz="1000" dirty="0">
              <a:solidFill>
                <a:srgbClr val="1D1D1A"/>
              </a:solidFill>
              <a:latin typeface="微软雅黑" panose="020B0503020204020204" pitchFamily="34" charset="-122"/>
              <a:ea typeface="微软雅黑" panose="020B0503020204020204" pitchFamily="34" charset="-122"/>
            </a:endParaRPr>
          </a:p>
        </p:txBody>
      </p:sp>
      <p:sp>
        <p:nvSpPr>
          <p:cNvPr id="62" name="椭圆 61">
            <a:extLst>
              <a:ext uri="{FF2B5EF4-FFF2-40B4-BE49-F238E27FC236}">
                <a16:creationId xmlns:a16="http://schemas.microsoft.com/office/drawing/2014/main" xmlns="" id="{26A033F0-DF3F-46BA-BB0B-C0F4BAA21C74}"/>
              </a:ext>
            </a:extLst>
          </p:cNvPr>
          <p:cNvSpPr/>
          <p:nvPr/>
        </p:nvSpPr>
        <p:spPr>
          <a:xfrm>
            <a:off x="9331667" y="4765138"/>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34" name="文本框 33">
            <a:extLst>
              <a:ext uri="{FF2B5EF4-FFF2-40B4-BE49-F238E27FC236}">
                <a16:creationId xmlns:a16="http://schemas.microsoft.com/office/drawing/2014/main" xmlns="" id="{3578FC05-8BD9-478E-BB57-FDE7C1E554C8}"/>
              </a:ext>
            </a:extLst>
          </p:cNvPr>
          <p:cNvSpPr txBox="1"/>
          <p:nvPr/>
        </p:nvSpPr>
        <p:spPr>
          <a:xfrm>
            <a:off x="915069" y="4952204"/>
            <a:ext cx="1472713" cy="784830"/>
          </a:xfrm>
          <a:prstGeom prst="rect">
            <a:avLst/>
          </a:prstGeom>
          <a:noFill/>
        </p:spPr>
        <p:txBody>
          <a:bodyPr wrap="square" rtlCol="0">
            <a:spAutoFit/>
          </a:bodyPr>
          <a:lstStyle/>
          <a:p>
            <a:pPr algn="ctr"/>
            <a:r>
              <a:rPr lang="zh-CN" altLang="en-US" sz="900" b="1" dirty="0">
                <a:latin typeface="微软雅黑" panose="020B0503020204020204" pitchFamily="34" charset="-122"/>
                <a:ea typeface="微软雅黑" panose="020B0503020204020204" pitchFamily="34" charset="-122"/>
              </a:rPr>
              <a:t>在线慕课学习：</a:t>
            </a:r>
            <a:endParaRPr lang="en-US" altLang="zh-CN" sz="900" b="1" dirty="0">
              <a:latin typeface="微软雅黑" panose="020B0503020204020204" pitchFamily="34" charset="-122"/>
              <a:ea typeface="微软雅黑" panose="020B0503020204020204" pitchFamily="34" charset="-122"/>
            </a:endParaRPr>
          </a:p>
          <a:p>
            <a:pPr algn="ctr"/>
            <a:r>
              <a:rPr lang="zh-CN" altLang="en-US" sz="900" b="1" dirty="0">
                <a:latin typeface="微软雅黑" panose="020B0503020204020204" pitchFamily="34" charset="-122"/>
                <a:ea typeface="微软雅黑" panose="020B0503020204020204" pitchFamily="34" charset="-122"/>
              </a:rPr>
              <a:t>（大约</a:t>
            </a:r>
            <a:r>
              <a:rPr lang="en-US" altLang="zh-CN" sz="900" b="1" dirty="0">
                <a:latin typeface="微软雅黑" panose="020B0503020204020204" pitchFamily="34" charset="-122"/>
                <a:ea typeface="微软雅黑" panose="020B0503020204020204" pitchFamily="34" charset="-122"/>
              </a:rPr>
              <a:t>15</a:t>
            </a:r>
            <a:r>
              <a:rPr lang="zh-CN" altLang="en-US" sz="900" b="1" dirty="0">
                <a:latin typeface="微软雅黑" panose="020B0503020204020204" pitchFamily="34" charset="-122"/>
                <a:ea typeface="微软雅黑" panose="020B0503020204020204" pitchFamily="34" charset="-122"/>
              </a:rPr>
              <a:t>小时）</a:t>
            </a:r>
            <a:endParaRPr lang="en-US" altLang="zh-CN" sz="900" b="1" dirty="0">
              <a:latin typeface="微软雅黑" panose="020B0503020204020204" pitchFamily="34" charset="-122"/>
              <a:ea typeface="微软雅黑" panose="020B0503020204020204" pitchFamily="34" charset="-122"/>
            </a:endParaRPr>
          </a:p>
          <a:p>
            <a:pPr algn="ctr"/>
            <a:r>
              <a:rPr lang="en-US" altLang="zh-CN" sz="900" dirty="0">
                <a:latin typeface="微软雅黑" panose="020B0503020204020204" pitchFamily="34" charset="-122"/>
                <a:ea typeface="微软雅黑" panose="020B0503020204020204" pitchFamily="34" charset="-122"/>
              </a:rPr>
              <a:t>Python</a:t>
            </a:r>
            <a:r>
              <a:rPr lang="zh-CN" altLang="en-US" sz="900" dirty="0">
                <a:latin typeface="微软雅黑" panose="020B0503020204020204" pitchFamily="34" charset="-122"/>
                <a:ea typeface="微软雅黑" panose="020B0503020204020204" pitchFamily="34" charset="-122"/>
              </a:rPr>
              <a:t>编程基础</a:t>
            </a:r>
            <a:endParaRPr lang="en-US" altLang="zh-CN" sz="900" dirty="0">
              <a:latin typeface="微软雅黑" panose="020B0503020204020204" pitchFamily="34" charset="-122"/>
              <a:ea typeface="微软雅黑" panose="020B0503020204020204" pitchFamily="34" charset="-122"/>
            </a:endParaRPr>
          </a:p>
          <a:p>
            <a:pPr algn="ctr"/>
            <a:r>
              <a:rPr lang="en-US" altLang="zh-CN" sz="900" dirty="0">
                <a:latin typeface="微软雅黑" panose="020B0503020204020204" pitchFamily="34" charset="-122"/>
                <a:ea typeface="微软雅黑" panose="020B0503020204020204" pitchFamily="34" charset="-122"/>
              </a:rPr>
              <a:t>AI</a:t>
            </a:r>
            <a:r>
              <a:rPr lang="zh-CN" altLang="en-US" sz="900" dirty="0">
                <a:latin typeface="微软雅黑" panose="020B0503020204020204" pitchFamily="34" charset="-122"/>
                <a:ea typeface="微软雅黑" panose="020B0503020204020204" pitchFamily="34" charset="-122"/>
              </a:rPr>
              <a:t>数学基础</a:t>
            </a:r>
            <a:endParaRPr lang="en-US" altLang="zh-CN" sz="900" dirty="0">
              <a:latin typeface="微软雅黑" panose="020B0503020204020204" pitchFamily="34" charset="-122"/>
              <a:ea typeface="微软雅黑" panose="020B0503020204020204" pitchFamily="34" charset="-122"/>
            </a:endParaRPr>
          </a:p>
          <a:p>
            <a:pPr algn="ctr"/>
            <a:r>
              <a:rPr lang="zh-CN" altLang="en-US" sz="900" dirty="0">
                <a:latin typeface="微软雅黑" panose="020B0503020204020204" pitchFamily="34" charset="-122"/>
                <a:ea typeface="微软雅黑" panose="020B0503020204020204" pitchFamily="34" charset="-122"/>
              </a:rPr>
              <a:t>华为认证人工智能</a:t>
            </a:r>
            <a:r>
              <a:rPr lang="en-US" altLang="zh-CN" sz="900" dirty="0">
                <a:latin typeface="微软雅黑" panose="020B0503020204020204" pitchFamily="34" charset="-122"/>
                <a:ea typeface="微软雅黑" panose="020B0503020204020204" pitchFamily="34" charset="-122"/>
              </a:rPr>
              <a:t>MOOC</a:t>
            </a:r>
          </a:p>
        </p:txBody>
      </p:sp>
      <p:grpSp>
        <p:nvGrpSpPr>
          <p:cNvPr id="35" name="组合 34">
            <a:extLst>
              <a:ext uri="{FF2B5EF4-FFF2-40B4-BE49-F238E27FC236}">
                <a16:creationId xmlns:a16="http://schemas.microsoft.com/office/drawing/2014/main" xmlns="" id="{78FF25E1-1E79-4CEF-8A09-CEDF2A7D4AE5}"/>
              </a:ext>
            </a:extLst>
          </p:cNvPr>
          <p:cNvGrpSpPr/>
          <p:nvPr/>
        </p:nvGrpSpPr>
        <p:grpSpPr>
          <a:xfrm>
            <a:off x="10560319" y="4332482"/>
            <a:ext cx="1000914" cy="511204"/>
            <a:chOff x="-1654186" y="5732579"/>
            <a:chExt cx="1000914" cy="511204"/>
          </a:xfrm>
        </p:grpSpPr>
        <p:sp>
          <p:nvSpPr>
            <p:cNvPr id="36" name="等腰三角形 35">
              <a:extLst>
                <a:ext uri="{FF2B5EF4-FFF2-40B4-BE49-F238E27FC236}">
                  <a16:creationId xmlns:a16="http://schemas.microsoft.com/office/drawing/2014/main" xmlns="" id="{6401826F-14C5-41DD-ACF5-980A9B3DA55B}"/>
                </a:ext>
              </a:extLst>
            </p:cNvPr>
            <p:cNvSpPr/>
            <p:nvPr/>
          </p:nvSpPr>
          <p:spPr>
            <a:xfrm rot="10800000">
              <a:off x="-1206598" y="6054582"/>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E09BC24F-81A9-416D-A5AF-A4942DC19AFA}"/>
                </a:ext>
              </a:extLst>
            </p:cNvPr>
            <p:cNvSpPr txBox="1"/>
            <p:nvPr/>
          </p:nvSpPr>
          <p:spPr>
            <a:xfrm>
              <a:off x="-1654186" y="5732579"/>
              <a:ext cx="1000914" cy="307777"/>
            </a:xfrm>
            <a:prstGeom prst="rect">
              <a:avLst/>
            </a:prstGeom>
            <a:noFill/>
          </p:spPr>
          <p:txBody>
            <a:bodyPr wrap="square" rtlCol="0">
              <a:spAutoFit/>
            </a:bodyPr>
            <a:lstStyle/>
            <a:p>
              <a:pPr algn="ctr"/>
              <a:r>
                <a:rPr lang="zh-CN" altLang="en-US" sz="1400" b="1" dirty="0">
                  <a:solidFill>
                    <a:srgbClr val="FFC000"/>
                  </a:solidFill>
                  <a:latin typeface="微软雅黑" pitchFamily="34" charset="-122"/>
                  <a:ea typeface="微软雅黑" pitchFamily="34" charset="-122"/>
                </a:rPr>
                <a:t>结班</a:t>
              </a:r>
              <a:endParaRPr lang="en-US" altLang="zh-CN" sz="1400" b="1" dirty="0">
                <a:solidFill>
                  <a:srgbClr val="FFC000"/>
                </a:solidFill>
                <a:latin typeface="微软雅黑" pitchFamily="34" charset="-122"/>
                <a:ea typeface="微软雅黑" pitchFamily="34" charset="-122"/>
              </a:endParaRPr>
            </a:p>
          </p:txBody>
        </p:sp>
      </p:grpSp>
      <p:sp>
        <p:nvSpPr>
          <p:cNvPr id="25" name="TextBox 10">
            <a:extLst>
              <a:ext uri="{FF2B5EF4-FFF2-40B4-BE49-F238E27FC236}">
                <a16:creationId xmlns:a16="http://schemas.microsoft.com/office/drawing/2014/main" xmlns="" id="{381ECF5D-8460-4A40-8A44-03E0583BEA37}"/>
              </a:ext>
            </a:extLst>
          </p:cNvPr>
          <p:cNvSpPr txBox="1"/>
          <p:nvPr/>
        </p:nvSpPr>
        <p:spPr>
          <a:xfrm>
            <a:off x="5406133" y="4500596"/>
            <a:ext cx="644728" cy="307777"/>
          </a:xfrm>
          <a:prstGeom prst="rect">
            <a:avLst/>
          </a:prstGeom>
          <a:noFill/>
        </p:spPr>
        <p:txBody>
          <a:bodyPr wrap="none" rtlCol="0">
            <a:spAutoFit/>
          </a:bodyPr>
          <a:lstStyle/>
          <a:p>
            <a:pPr algn="ctr"/>
            <a:r>
              <a:rPr lang="en-US" altLang="zh-CN" sz="1400" b="1" dirty="0">
                <a:solidFill>
                  <a:srgbClr val="FFC000"/>
                </a:solidFill>
                <a:latin typeface="微软雅黑" pitchFamily="34" charset="-122"/>
                <a:ea typeface="微软雅黑" pitchFamily="34" charset="-122"/>
              </a:rPr>
              <a:t>1Day</a:t>
            </a:r>
            <a:endParaRPr lang="zh-CN" altLang="en-US" sz="1400" b="1" dirty="0">
              <a:solidFill>
                <a:srgbClr val="FFC000"/>
              </a:solidFill>
              <a:latin typeface="微软雅黑" pitchFamily="34" charset="-122"/>
              <a:ea typeface="微软雅黑" pitchFamily="34" charset="-122"/>
            </a:endParaRPr>
          </a:p>
        </p:txBody>
      </p:sp>
      <p:sp>
        <p:nvSpPr>
          <p:cNvPr id="26" name="椭圆 25">
            <a:extLst>
              <a:ext uri="{FF2B5EF4-FFF2-40B4-BE49-F238E27FC236}">
                <a16:creationId xmlns:a16="http://schemas.microsoft.com/office/drawing/2014/main" xmlns="" id="{FD964D45-E7D4-4ECD-8323-5BFF9C8496E1}"/>
              </a:ext>
            </a:extLst>
          </p:cNvPr>
          <p:cNvSpPr/>
          <p:nvPr/>
        </p:nvSpPr>
        <p:spPr>
          <a:xfrm>
            <a:off x="5652081" y="4775248"/>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666666"/>
              </a:solidFill>
            </a:endParaRPr>
          </a:p>
        </p:txBody>
      </p:sp>
      <p:sp>
        <p:nvSpPr>
          <p:cNvPr id="27" name="文本框 26">
            <a:extLst>
              <a:ext uri="{FF2B5EF4-FFF2-40B4-BE49-F238E27FC236}">
                <a16:creationId xmlns:a16="http://schemas.microsoft.com/office/drawing/2014/main" xmlns="" id="{DFB6E48D-0796-4928-95CC-21D2F93F27DA}"/>
              </a:ext>
            </a:extLst>
          </p:cNvPr>
          <p:cNvSpPr txBox="1"/>
          <p:nvPr/>
        </p:nvSpPr>
        <p:spPr>
          <a:xfrm>
            <a:off x="7017958" y="5005356"/>
            <a:ext cx="1621654" cy="400110"/>
          </a:xfrm>
          <a:prstGeom prst="rect">
            <a:avLst/>
          </a:prstGeom>
          <a:noFill/>
        </p:spPr>
        <p:txBody>
          <a:bodyPr wrap="square" rtlCol="0">
            <a:spAutoFit/>
          </a:bodyPr>
          <a:lstStyle/>
          <a:p>
            <a:r>
              <a:rPr lang="zh-CN" altLang="en-US" sz="1000" dirty="0">
                <a:solidFill>
                  <a:srgbClr val="1D1D1A"/>
                </a:solidFill>
                <a:latin typeface="微软雅黑" panose="020B0503020204020204" pitchFamily="34" charset="-122"/>
                <a:ea typeface="微软雅黑" panose="020B0503020204020204" pitchFamily="34" charset="-122"/>
              </a:rPr>
              <a:t>关卡</a:t>
            </a:r>
            <a:r>
              <a:rPr lang="en-US" altLang="zh-CN" sz="1000" dirty="0">
                <a:solidFill>
                  <a:srgbClr val="1D1D1A"/>
                </a:solidFill>
                <a:latin typeface="微软雅黑" panose="020B0503020204020204" pitchFamily="34" charset="-122"/>
                <a:ea typeface="微软雅黑" panose="020B0503020204020204" pitchFamily="34" charset="-122"/>
              </a:rPr>
              <a:t>3</a:t>
            </a:r>
            <a:r>
              <a:rPr lang="zh-CN" altLang="en-US" sz="1000" dirty="0">
                <a:solidFill>
                  <a:srgbClr val="1D1D1A"/>
                </a:solidFill>
                <a:latin typeface="微软雅黑" panose="020B0503020204020204" pitchFamily="34" charset="-122"/>
                <a:ea typeface="微软雅黑" panose="020B0503020204020204" pitchFamily="34" charset="-122"/>
              </a:rPr>
              <a:t>：基于</a:t>
            </a:r>
            <a:r>
              <a:rPr lang="en-US" altLang="zh-CN" sz="1000" dirty="0" err="1">
                <a:solidFill>
                  <a:srgbClr val="1D1D1A"/>
                </a:solidFill>
                <a:latin typeface="微软雅黑" panose="020B0503020204020204" pitchFamily="34" charset="-122"/>
                <a:ea typeface="微软雅黑" panose="020B0503020204020204" pitchFamily="34" charset="-122"/>
              </a:rPr>
              <a:t>MindX</a:t>
            </a:r>
            <a:r>
              <a:rPr lang="en-US" altLang="zh-CN" sz="1000" dirty="0">
                <a:solidFill>
                  <a:srgbClr val="1D1D1A"/>
                </a:solidFill>
                <a:latin typeface="微软雅黑" panose="020B0503020204020204" pitchFamily="34" charset="-122"/>
                <a:ea typeface="微软雅黑" panose="020B0503020204020204" pitchFamily="34" charset="-122"/>
              </a:rPr>
              <a:t> SDK</a:t>
            </a:r>
            <a:r>
              <a:rPr lang="zh-CN" altLang="en-US" sz="1000" dirty="0">
                <a:solidFill>
                  <a:srgbClr val="1D1D1A"/>
                </a:solidFill>
                <a:latin typeface="微软雅黑" panose="020B0503020204020204" pitchFamily="34" charset="-122"/>
                <a:ea typeface="微软雅黑" panose="020B0503020204020204" pitchFamily="34" charset="-122"/>
              </a:rPr>
              <a:t>的工业质检推理</a:t>
            </a:r>
            <a:endParaRPr lang="en-US" altLang="zh-CN" sz="1000" dirty="0">
              <a:solidFill>
                <a:srgbClr val="1D1D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6731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实践课：理论精讲</a:t>
            </a:r>
            <a:r>
              <a:rPr lang="en-US" altLang="zh-CN" dirty="0"/>
              <a:t>+</a:t>
            </a:r>
            <a:r>
              <a:rPr lang="zh-CN" altLang="en-US" dirty="0"/>
              <a:t>实践课</a:t>
            </a:r>
          </a:p>
        </p:txBody>
      </p:sp>
      <p:graphicFrame>
        <p:nvGraphicFramePr>
          <p:cNvPr id="30" name="表格 29"/>
          <p:cNvGraphicFramePr>
            <a:graphicFrameLocks noGrp="1"/>
          </p:cNvGraphicFramePr>
          <p:nvPr>
            <p:extLst/>
          </p:nvPr>
        </p:nvGraphicFramePr>
        <p:xfrm>
          <a:off x="732125" y="1135488"/>
          <a:ext cx="10782226" cy="1482780"/>
        </p:xfrm>
        <a:graphic>
          <a:graphicData uri="http://schemas.openxmlformats.org/drawingml/2006/table">
            <a:tbl>
              <a:tblPr firstRow="1" bandRow="1"/>
              <a:tblGrid>
                <a:gridCol w="8663244">
                  <a:extLst>
                    <a:ext uri="{9D8B030D-6E8A-4147-A177-3AD203B41FA5}">
                      <a16:colId xmlns:a16="http://schemas.microsoft.com/office/drawing/2014/main" xmlns="" val="20000"/>
                    </a:ext>
                  </a:extLst>
                </a:gridCol>
                <a:gridCol w="2118982">
                  <a:extLst>
                    <a:ext uri="{9D8B030D-6E8A-4147-A177-3AD203B41FA5}">
                      <a16:colId xmlns:a16="http://schemas.microsoft.com/office/drawing/2014/main" xmlns="" val="20001"/>
                    </a:ext>
                  </a:extLst>
                </a:gridCol>
              </a:tblGrid>
              <a:tr h="370695">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aseline="0" dirty="0">
                          <a:latin typeface="Huawei Sans" panose="020C0503030203020204" pitchFamily="34" charset="0"/>
                          <a:ea typeface="方正兰亭黑简体" panose="02000000000000000000" pitchFamily="2" charset="-122"/>
                        </a:rPr>
                        <a:t>课前学习内容</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aseline="0" dirty="0">
                          <a:solidFill>
                            <a:schemeClr val="tx1"/>
                          </a:solidFill>
                          <a:latin typeface="Huawei Sans" panose="020C0503030203020204" pitchFamily="34" charset="0"/>
                          <a:ea typeface="方正兰亭黑简体" panose="02000000000000000000" pitchFamily="2" charset="-122"/>
                        </a:rPr>
                        <a:t>时间</a:t>
                      </a:r>
                      <a:endParaRPr lang="zh-CN" altLang="en-US" sz="1400" baseline="0" dirty="0">
                        <a:solidFill>
                          <a:schemeClr val="tx2"/>
                        </a:solidFill>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a16="http://schemas.microsoft.com/office/drawing/2014/main" xmlns="" val="10000"/>
                  </a:ext>
                </a:extLst>
              </a:tr>
              <a:tr h="37069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python</a:t>
                      </a:r>
                      <a:r>
                        <a:rPr lang="zh-CN" altLang="en-US" sz="1400" baseline="0" dirty="0">
                          <a:latin typeface="Huawei Sans" panose="020C0503030203020204" pitchFamily="34" charset="0"/>
                          <a:ea typeface="方正兰亭黑简体" panose="02000000000000000000" pitchFamily="2" charset="-122"/>
                        </a:rPr>
                        <a:t>编程基础</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1"/>
                  </a:ext>
                </a:extLst>
              </a:tr>
              <a:tr h="37069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AI</a:t>
                      </a:r>
                      <a:r>
                        <a:rPr lang="zh-CN" altLang="en-US" sz="1400" baseline="0" dirty="0">
                          <a:latin typeface="Huawei Sans" panose="020C0503030203020204" pitchFamily="34" charset="0"/>
                          <a:ea typeface="方正兰亭黑简体" panose="02000000000000000000" pitchFamily="2" charset="-122"/>
                        </a:rPr>
                        <a:t>数学基础</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0.5</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2"/>
                  </a:ext>
                </a:extLst>
              </a:tr>
              <a:tr h="370695">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HCIA-AI</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华为认证人工智能学习</a:t>
                      </a:r>
                      <a:endParaRPr lang="en-US" altLang="zh-CN" sz="1400" baseline="0" dirty="0">
                        <a:latin typeface="Huawei Sans" panose="020C0503030203020204" pitchFamily="34" charset="0"/>
                        <a:ea typeface="方正兰亭黑简体" panose="02000000000000000000" pitchFamily="2" charset="-122"/>
                      </a:endParaRP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rPr>
                        <a:t>2</a:t>
                      </a:r>
                      <a:r>
                        <a:rPr lang="zh-CN" altLang="en-US" sz="140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3"/>
                  </a:ext>
                </a:extLst>
              </a:tr>
            </a:tbl>
          </a:graphicData>
        </a:graphic>
      </p:graphicFrame>
      <p:graphicFrame>
        <p:nvGraphicFramePr>
          <p:cNvPr id="31" name="表格 30"/>
          <p:cNvGraphicFramePr>
            <a:graphicFrameLocks noGrp="1"/>
          </p:cNvGraphicFramePr>
          <p:nvPr>
            <p:extLst/>
          </p:nvPr>
        </p:nvGraphicFramePr>
        <p:xfrm>
          <a:off x="732125" y="2917566"/>
          <a:ext cx="10814853" cy="3166390"/>
        </p:xfrm>
        <a:graphic>
          <a:graphicData uri="http://schemas.openxmlformats.org/drawingml/2006/table">
            <a:tbl>
              <a:tblPr firstRow="1" bandRow="1"/>
              <a:tblGrid>
                <a:gridCol w="2397155">
                  <a:extLst>
                    <a:ext uri="{9D8B030D-6E8A-4147-A177-3AD203B41FA5}">
                      <a16:colId xmlns:a16="http://schemas.microsoft.com/office/drawing/2014/main" xmlns="" val="20000"/>
                    </a:ext>
                  </a:extLst>
                </a:gridCol>
                <a:gridCol w="2708472">
                  <a:extLst>
                    <a:ext uri="{9D8B030D-6E8A-4147-A177-3AD203B41FA5}">
                      <a16:colId xmlns:a16="http://schemas.microsoft.com/office/drawing/2014/main" xmlns="" val="20001"/>
                    </a:ext>
                  </a:extLst>
                </a:gridCol>
                <a:gridCol w="3564000">
                  <a:extLst>
                    <a:ext uri="{9D8B030D-6E8A-4147-A177-3AD203B41FA5}">
                      <a16:colId xmlns:a16="http://schemas.microsoft.com/office/drawing/2014/main" xmlns="" val="20002"/>
                    </a:ext>
                  </a:extLst>
                </a:gridCol>
                <a:gridCol w="2145226">
                  <a:extLst>
                    <a:ext uri="{9D8B030D-6E8A-4147-A177-3AD203B41FA5}">
                      <a16:colId xmlns:a16="http://schemas.microsoft.com/office/drawing/2014/main" xmlns="" val="20003"/>
                    </a:ext>
                  </a:extLst>
                </a:gridCol>
              </a:tblGrid>
              <a:tr h="414363">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集中实践课</a:t>
                      </a:r>
                    </a:p>
                  </a:txBody>
                  <a:tcPr marL="91404" marR="91404" marT="45702" marB="45702"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主要知识点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实验要点</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tc>
                  <a:txBody>
                    <a:bodyPr/>
                    <a:lstStyle>
                      <a:lvl1pPr marL="0" algn="l" defTabSz="913765" rtl="0" eaLnBrk="1" latinLnBrk="0" hangingPunct="1">
                        <a:defRPr sz="1800" b="1" kern="1200">
                          <a:solidFill>
                            <a:schemeClr val="tx1"/>
                          </a:solidFill>
                          <a:latin typeface="Calibri" panose="020F0502020204030204"/>
                        </a:defRPr>
                      </a:lvl1pPr>
                      <a:lvl2pPr marL="457200" algn="l" defTabSz="913765" rtl="0" eaLnBrk="1" latinLnBrk="0" hangingPunct="1">
                        <a:defRPr sz="1800" b="1" kern="1200">
                          <a:solidFill>
                            <a:schemeClr val="tx1"/>
                          </a:solidFill>
                          <a:latin typeface="Calibri" panose="020F0502020204030204"/>
                        </a:defRPr>
                      </a:lvl2pPr>
                      <a:lvl3pPr marL="913765" algn="l" defTabSz="913765" rtl="0" eaLnBrk="1" latinLnBrk="0" hangingPunct="1">
                        <a:defRPr sz="1800" b="1" kern="1200">
                          <a:solidFill>
                            <a:schemeClr val="tx1"/>
                          </a:solidFill>
                          <a:latin typeface="Calibri" panose="020F0502020204030204"/>
                        </a:defRPr>
                      </a:lvl3pPr>
                      <a:lvl4pPr marL="1370965" algn="l" defTabSz="913765" rtl="0" eaLnBrk="1" latinLnBrk="0" hangingPunct="1">
                        <a:defRPr sz="1800" b="1" kern="1200">
                          <a:solidFill>
                            <a:schemeClr val="tx1"/>
                          </a:solidFill>
                          <a:latin typeface="Calibri" panose="020F0502020204030204"/>
                        </a:defRPr>
                      </a:lvl4pPr>
                      <a:lvl5pPr marL="1828165" algn="l" defTabSz="913765" rtl="0" eaLnBrk="1" latinLnBrk="0" hangingPunct="1">
                        <a:defRPr sz="1800" b="1" kern="1200">
                          <a:solidFill>
                            <a:schemeClr val="tx1"/>
                          </a:solidFill>
                          <a:latin typeface="Calibri" panose="020F0502020204030204"/>
                        </a:defRPr>
                      </a:lvl5pPr>
                      <a:lvl6pPr marL="2285365" algn="l" defTabSz="913765" rtl="0" eaLnBrk="1" latinLnBrk="0" hangingPunct="1">
                        <a:defRPr sz="1800" b="1" kern="1200">
                          <a:solidFill>
                            <a:schemeClr val="tx1"/>
                          </a:solidFill>
                          <a:latin typeface="Calibri" panose="020F0502020204030204"/>
                        </a:defRPr>
                      </a:lvl6pPr>
                      <a:lvl7pPr marL="2741930" algn="l" defTabSz="913765" rtl="0" eaLnBrk="1" latinLnBrk="0" hangingPunct="1">
                        <a:defRPr sz="1800" b="1" kern="1200">
                          <a:solidFill>
                            <a:schemeClr val="tx1"/>
                          </a:solidFill>
                          <a:latin typeface="Calibri" panose="020F0502020204030204"/>
                        </a:defRPr>
                      </a:lvl7pPr>
                      <a:lvl8pPr marL="3199130" algn="l" defTabSz="913765" rtl="0" eaLnBrk="1" latinLnBrk="0" hangingPunct="1">
                        <a:defRPr sz="1800" b="1" kern="1200">
                          <a:solidFill>
                            <a:schemeClr val="tx1"/>
                          </a:solidFill>
                          <a:latin typeface="Calibri" panose="020F0502020204030204"/>
                        </a:defRPr>
                      </a:lvl8pPr>
                      <a:lvl9pPr marL="3656330" algn="l" defTabSz="913765" rtl="0" eaLnBrk="1" latinLnBrk="0" hangingPunct="1">
                        <a:defRPr sz="1800" b="1" kern="1200">
                          <a:solidFill>
                            <a:schemeClr val="tx1"/>
                          </a:solidFill>
                          <a:latin typeface="Calibri" panose="020F0502020204030204"/>
                        </a:defRPr>
                      </a:lvl9pPr>
                    </a:lstStyle>
                    <a:p>
                      <a:pPr algn="ctr"/>
                      <a:r>
                        <a:rPr lang="zh-CN" altLang="en-US" sz="1400" b="1" baseline="0" dirty="0">
                          <a:solidFill>
                            <a:schemeClr val="tx1"/>
                          </a:solidFill>
                          <a:latin typeface="Huawei Sans" panose="020C0503030203020204" pitchFamily="34" charset="0"/>
                          <a:ea typeface="方正兰亭黑简体" panose="02000000000000000000" pitchFamily="2" charset="-122"/>
                        </a:rPr>
                        <a:t>时间</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a16="http://schemas.microsoft.com/office/drawing/2014/main" xmlns="" val="10000"/>
                  </a:ext>
                </a:extLst>
              </a:tr>
              <a:tr h="822639">
                <a:tc>
                  <a:txBody>
                    <a:bodyPr/>
                    <a:lstStyle/>
                    <a:p>
                      <a:r>
                        <a:rPr lang="zh-CN" altLang="en-US" sz="1200" b="0" dirty="0">
                          <a:latin typeface="微软雅黑" panose="020B0503020204020204" pitchFamily="34" charset="-122"/>
                          <a:ea typeface="微软雅黑" panose="020B0503020204020204" pitchFamily="34" charset="-122"/>
                        </a:rPr>
                        <a:t>关卡</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：昇腾</a:t>
                      </a:r>
                      <a:r>
                        <a:rPr lang="en-US" altLang="zh-CN" sz="1200" b="0" dirty="0">
                          <a:latin typeface="微软雅黑" panose="020B0503020204020204" pitchFamily="34" charset="-122"/>
                          <a:ea typeface="微软雅黑" panose="020B0503020204020204" pitchFamily="34" charset="-122"/>
                        </a:rPr>
                        <a:t>AI</a:t>
                      </a:r>
                      <a:r>
                        <a:rPr lang="zh-CN" altLang="en-US" sz="1200" b="0" dirty="0">
                          <a:latin typeface="微软雅黑" panose="020B0503020204020204" pitchFamily="34" charset="-122"/>
                          <a:ea typeface="微软雅黑" panose="020B0503020204020204" pitchFamily="34" charset="-122"/>
                        </a:rPr>
                        <a:t>入门</a:t>
                      </a: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人工智能产业发展与华为昇腾生态</a:t>
                      </a:r>
                      <a:r>
                        <a:rPr lang="en-US" altLang="zh-CN" sz="1200" baseline="0" dirty="0" err="1">
                          <a:latin typeface="Huawei Sans" panose="020C0503030203020204" pitchFamily="34" charset="0"/>
                          <a:ea typeface="方正兰亭黑简体" panose="02000000000000000000" pitchFamily="2" charset="-122"/>
                        </a:rPr>
                        <a:t>MindSpore</a:t>
                      </a:r>
                      <a:r>
                        <a:rPr lang="zh-CN" altLang="en-US" sz="1200" baseline="0" dirty="0">
                          <a:latin typeface="Huawei Sans" panose="020C0503030203020204" pitchFamily="34" charset="0"/>
                          <a:ea typeface="方正兰亭黑简体" panose="02000000000000000000" pitchFamily="2" charset="-122"/>
                        </a:rPr>
                        <a:t>开发实践</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171450" marR="0" lvl="0" indent="-1714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baseline="0" dirty="0">
                          <a:latin typeface="Huawei Sans" panose="020C0503030203020204" pitchFamily="34" charset="0"/>
                          <a:ea typeface="方正兰亭黑简体" panose="02000000000000000000" pitchFamily="2" charset="-122"/>
                        </a:rPr>
                        <a:t>MNIST</a:t>
                      </a:r>
                      <a:r>
                        <a:rPr lang="zh-CN" altLang="en-US" sz="1200" baseline="0" dirty="0">
                          <a:latin typeface="Huawei Sans" panose="020C0503030203020204" pitchFamily="34" charset="0"/>
                          <a:ea typeface="方正兰亭黑简体" panose="02000000000000000000" pitchFamily="2" charset="-122"/>
                        </a:rPr>
                        <a:t>手写体识别实验</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1"/>
                  </a:ext>
                </a:extLst>
              </a:tr>
              <a:tr h="709052">
                <a:tc>
                  <a:txBody>
                    <a:bodyPr/>
                    <a:lstStyle/>
                    <a:p>
                      <a:r>
                        <a:rPr lang="zh-CN" altLang="en-US" sz="1200" dirty="0">
                          <a:solidFill>
                            <a:srgbClr val="1D1D1A"/>
                          </a:solidFill>
                          <a:latin typeface="微软雅黑" panose="020B0503020204020204" pitchFamily="34" charset="-122"/>
                          <a:ea typeface="微软雅黑" panose="020B0503020204020204" pitchFamily="34" charset="-122"/>
                        </a:rPr>
                        <a:t>关卡</a:t>
                      </a:r>
                      <a:r>
                        <a:rPr lang="en-US" altLang="zh-CN" sz="1200" dirty="0">
                          <a:solidFill>
                            <a:srgbClr val="1D1D1A"/>
                          </a:solidFill>
                          <a:latin typeface="微软雅黑" panose="020B0503020204020204" pitchFamily="34" charset="-122"/>
                          <a:ea typeface="微软雅黑" panose="020B0503020204020204" pitchFamily="34" charset="-122"/>
                        </a:rPr>
                        <a:t>2</a:t>
                      </a:r>
                      <a:r>
                        <a:rPr lang="zh-CN" altLang="en-US" sz="1200" dirty="0">
                          <a:solidFill>
                            <a:srgbClr val="1D1D1A"/>
                          </a:solidFill>
                          <a:latin typeface="微软雅黑" panose="020B0503020204020204" pitchFamily="34" charset="-122"/>
                          <a:ea typeface="微软雅黑" panose="020B0503020204020204" pitchFamily="34" charset="-122"/>
                        </a:rPr>
                        <a:t>：基于昇思</a:t>
                      </a:r>
                      <a:r>
                        <a:rPr lang="en-US" altLang="zh-CN" sz="1200" dirty="0" err="1">
                          <a:solidFill>
                            <a:srgbClr val="1D1D1A"/>
                          </a:solidFill>
                          <a:latin typeface="微软雅黑" panose="020B0503020204020204" pitchFamily="34" charset="-122"/>
                          <a:ea typeface="微软雅黑" panose="020B0503020204020204" pitchFamily="34" charset="-122"/>
                        </a:rPr>
                        <a:t>MindSpore</a:t>
                      </a:r>
                      <a:r>
                        <a:rPr lang="zh-CN" altLang="en-US" sz="1200" dirty="0">
                          <a:solidFill>
                            <a:srgbClr val="1D1D1A"/>
                          </a:solidFill>
                          <a:latin typeface="微软雅黑" panose="020B0503020204020204" pitchFamily="34" charset="-122"/>
                          <a:ea typeface="微软雅黑" panose="020B0503020204020204" pitchFamily="34" charset="-122"/>
                        </a:rPr>
                        <a:t>的工业质检训练训练</a:t>
                      </a:r>
                      <a:endParaRPr lang="en-US" altLang="zh-CN" sz="1200" b="0" dirty="0">
                        <a:latin typeface="微软雅黑" panose="020B0503020204020204" pitchFamily="34" charset="-122"/>
                        <a:ea typeface="微软雅黑" panose="020B0503020204020204" pitchFamily="34" charset="-122"/>
                      </a:endParaRP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aseline="0" dirty="0">
                          <a:latin typeface="Huawei Sans" panose="020C0503030203020204" pitchFamily="34" charset="0"/>
                          <a:ea typeface="方正兰亭黑简体" panose="02000000000000000000" pitchFamily="2" charset="-122"/>
                        </a:rPr>
                        <a:t>图像分割理论</a:t>
                      </a:r>
                      <a:endParaRPr lang="zh-CN" altLang="en-US" sz="1200" b="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marR="0" lvl="0" indent="-263525"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200" kern="1200" baseline="0" dirty="0">
                          <a:solidFill>
                            <a:schemeClr val="tx1"/>
                          </a:solidFill>
                          <a:latin typeface="Huawei Sans" panose="020C0503030203020204" pitchFamily="34" charset="0"/>
                          <a:ea typeface="方正兰亭黑简体" panose="02000000000000000000" pitchFamily="2" charset="-122"/>
                          <a:cs typeface="+mn-cs"/>
                        </a:rPr>
                        <a:t>U-Net</a:t>
                      </a: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网络的工业质检实验</a:t>
                      </a:r>
                      <a:r>
                        <a:rPr lang="en-US" altLang="zh-CN" sz="1200" kern="1200" baseline="0" dirty="0">
                          <a:solidFill>
                            <a:schemeClr val="tx1"/>
                          </a:solidFill>
                          <a:latin typeface="Huawei Sans" panose="020C0503030203020204" pitchFamily="34" charset="0"/>
                          <a:ea typeface="方正兰亭黑简体" panose="02000000000000000000" pitchFamily="2" charset="-122"/>
                          <a:cs typeface="+mn-cs"/>
                        </a:rPr>
                        <a:t>-</a:t>
                      </a:r>
                      <a:r>
                        <a:rPr lang="en-US" altLang="zh-CN" sz="1200" kern="1200" baseline="0" dirty="0" err="1">
                          <a:solidFill>
                            <a:schemeClr val="tx1"/>
                          </a:solidFill>
                          <a:latin typeface="Huawei Sans" panose="020C0503030203020204" pitchFamily="34" charset="0"/>
                          <a:ea typeface="方正兰亭黑简体" panose="02000000000000000000" pitchFamily="2" charset="-122"/>
                          <a:cs typeface="+mn-cs"/>
                        </a:rPr>
                        <a:t>MindSpore</a:t>
                      </a:r>
                      <a:r>
                        <a:rPr lang="zh-CN" altLang="en-US" sz="1200" kern="1200" baseline="0" dirty="0">
                          <a:solidFill>
                            <a:schemeClr val="tx1"/>
                          </a:solidFill>
                          <a:latin typeface="Huawei Sans" panose="020C0503030203020204" pitchFamily="34" charset="0"/>
                          <a:ea typeface="方正兰亭黑简体" panose="02000000000000000000" pitchFamily="2" charset="-122"/>
                          <a:cs typeface="+mn-cs"/>
                        </a:rPr>
                        <a:t>训练</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2"/>
                  </a:ext>
                </a:extLst>
              </a:tr>
              <a:tr h="580292">
                <a:tc>
                  <a:txBody>
                    <a:bodyPr/>
                    <a:lstStyle/>
                    <a:p>
                      <a:r>
                        <a:rPr lang="zh-CN" altLang="en-US" sz="1200" dirty="0">
                          <a:solidFill>
                            <a:srgbClr val="1D1D1A"/>
                          </a:solidFill>
                          <a:latin typeface="微软雅黑" panose="020B0503020204020204" pitchFamily="34" charset="-122"/>
                          <a:ea typeface="微软雅黑" panose="020B0503020204020204" pitchFamily="34" charset="-122"/>
                        </a:rPr>
                        <a:t>关卡</a:t>
                      </a:r>
                      <a:r>
                        <a:rPr lang="en-US" altLang="zh-CN" sz="1200" dirty="0">
                          <a:solidFill>
                            <a:srgbClr val="1D1D1A"/>
                          </a:solidFill>
                          <a:latin typeface="微软雅黑" panose="020B0503020204020204" pitchFamily="34" charset="-122"/>
                          <a:ea typeface="微软雅黑" panose="020B0503020204020204" pitchFamily="34" charset="-122"/>
                        </a:rPr>
                        <a:t>3</a:t>
                      </a:r>
                      <a:r>
                        <a:rPr lang="zh-CN" altLang="en-US" sz="1200" dirty="0">
                          <a:solidFill>
                            <a:srgbClr val="1D1D1A"/>
                          </a:solidFill>
                          <a:latin typeface="微软雅黑" panose="020B0503020204020204" pitchFamily="34" charset="-122"/>
                          <a:ea typeface="微软雅黑" panose="020B0503020204020204" pitchFamily="34" charset="-122"/>
                        </a:rPr>
                        <a:t>：基于</a:t>
                      </a:r>
                      <a:r>
                        <a:rPr lang="en-US" altLang="zh-CN" sz="1200" dirty="0" err="1">
                          <a:solidFill>
                            <a:srgbClr val="1D1D1A"/>
                          </a:solidFill>
                          <a:latin typeface="微软雅黑" panose="020B0503020204020204" pitchFamily="34" charset="-122"/>
                          <a:ea typeface="微软雅黑" panose="020B0503020204020204" pitchFamily="34" charset="-122"/>
                        </a:rPr>
                        <a:t>MindX</a:t>
                      </a:r>
                      <a:r>
                        <a:rPr lang="en-US" altLang="zh-CN" sz="1200" dirty="0">
                          <a:solidFill>
                            <a:srgbClr val="1D1D1A"/>
                          </a:solidFill>
                          <a:latin typeface="微软雅黑" panose="020B0503020204020204" pitchFamily="34" charset="-122"/>
                          <a:ea typeface="微软雅黑" panose="020B0503020204020204" pitchFamily="34" charset="-122"/>
                        </a:rPr>
                        <a:t> SDK</a:t>
                      </a:r>
                      <a:r>
                        <a:rPr lang="zh-CN" altLang="en-US" sz="1200" dirty="0">
                          <a:solidFill>
                            <a:srgbClr val="1D1D1A"/>
                          </a:solidFill>
                          <a:latin typeface="微软雅黑" panose="020B0503020204020204" pitchFamily="34" charset="-122"/>
                          <a:ea typeface="微软雅黑" panose="020B0503020204020204" pitchFamily="34" charset="-122"/>
                        </a:rPr>
                        <a:t>的工业质检推理</a:t>
                      </a:r>
                      <a:endParaRPr lang="en-US" altLang="zh-CN" sz="1200" b="0" dirty="0">
                        <a:latin typeface="微软雅黑" panose="020B0503020204020204" pitchFamily="34" charset="-122"/>
                        <a:ea typeface="微软雅黑" panose="020B0503020204020204" pitchFamily="34" charset="-122"/>
                      </a:endParaRP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使用</a:t>
                      </a:r>
                      <a:r>
                        <a:rPr lang="en-US" altLang="zh-CN" sz="1200" b="0" baseline="0" dirty="0" err="1">
                          <a:latin typeface="Huawei Sans" panose="020C0503030203020204" pitchFamily="34" charset="0"/>
                          <a:ea typeface="方正兰亭黑简体" panose="02000000000000000000" pitchFamily="2" charset="-122"/>
                        </a:rPr>
                        <a:t>MindX</a:t>
                      </a:r>
                      <a:r>
                        <a:rPr lang="en-US" altLang="zh-CN" sz="1200" b="0" baseline="0" dirty="0">
                          <a:latin typeface="Huawei Sans" panose="020C0503030203020204" pitchFamily="34" charset="0"/>
                          <a:ea typeface="方正兰亭黑简体" panose="02000000000000000000" pitchFamily="2" charset="-122"/>
                        </a:rPr>
                        <a:t> SDK</a:t>
                      </a:r>
                      <a:r>
                        <a:rPr lang="zh-CN" altLang="en-US" sz="1200" b="0" baseline="0" dirty="0">
                          <a:latin typeface="Huawei Sans" panose="020C0503030203020204" pitchFamily="34" charset="0"/>
                          <a:ea typeface="方正兰亭黑简体" panose="02000000000000000000" pitchFamily="2" charset="-122"/>
                        </a:rPr>
                        <a:t>开发智能质检应用</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en-US" altLang="zh-CN" sz="1200" baseline="0" dirty="0">
                          <a:latin typeface="Huawei Sans" panose="020C0503030203020204" pitchFamily="34" charset="0"/>
                          <a:ea typeface="方正兰亭黑简体" panose="02000000000000000000" pitchFamily="2" charset="-122"/>
                        </a:rPr>
                        <a:t>U-Net</a:t>
                      </a:r>
                      <a:r>
                        <a:rPr lang="zh-CN" altLang="en-US" sz="1200" baseline="0" dirty="0">
                          <a:latin typeface="Huawei Sans" panose="020C0503030203020204" pitchFamily="34" charset="0"/>
                          <a:ea typeface="方正兰亭黑简体" panose="02000000000000000000" pitchFamily="2" charset="-122"/>
                        </a:rPr>
                        <a:t>网络的工业质检实验</a:t>
                      </a:r>
                      <a:r>
                        <a:rPr lang="en-US" altLang="zh-CN" sz="1200" baseline="0" dirty="0">
                          <a:latin typeface="Huawei Sans" panose="020C0503030203020204" pitchFamily="34" charset="0"/>
                          <a:ea typeface="方正兰亭黑简体" panose="02000000000000000000" pitchFamily="2" charset="-122"/>
                        </a:rPr>
                        <a:t>-SDK</a:t>
                      </a:r>
                      <a:r>
                        <a:rPr lang="zh-CN" altLang="en-US" sz="1200" baseline="0" dirty="0">
                          <a:latin typeface="Huawei Sans" panose="020C0503030203020204" pitchFamily="34" charset="0"/>
                          <a:ea typeface="方正兰亭黑简体" panose="02000000000000000000" pitchFamily="2" charset="-122"/>
                        </a:rPr>
                        <a:t>推理</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理论精讲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4"/>
                  </a:ext>
                </a:extLst>
              </a:tr>
              <a:tr h="580292">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dirty="0">
                          <a:solidFill>
                            <a:srgbClr val="1D1D1A"/>
                          </a:solidFill>
                          <a:latin typeface="微软雅黑" panose="020B0503020204020204" pitchFamily="34" charset="-122"/>
                          <a:ea typeface="微软雅黑" panose="020B0503020204020204" pitchFamily="34" charset="-122"/>
                        </a:rPr>
                        <a:t>关卡</a:t>
                      </a:r>
                      <a:r>
                        <a:rPr lang="en-US" altLang="zh-CN" sz="1200" dirty="0">
                          <a:solidFill>
                            <a:srgbClr val="1D1D1A"/>
                          </a:solidFill>
                          <a:latin typeface="微软雅黑" panose="020B0503020204020204" pitchFamily="34" charset="-122"/>
                          <a:ea typeface="微软雅黑" panose="020B0503020204020204" pitchFamily="34" charset="-122"/>
                        </a:rPr>
                        <a:t>4</a:t>
                      </a:r>
                      <a:r>
                        <a:rPr lang="zh-CN" altLang="en-US" sz="1200" dirty="0">
                          <a:solidFill>
                            <a:srgbClr val="1D1D1A"/>
                          </a:solidFill>
                          <a:latin typeface="微软雅黑" panose="020B0503020204020204" pitchFamily="34" charset="-122"/>
                          <a:ea typeface="微软雅黑" panose="020B0503020204020204" pitchFamily="34" charset="-122"/>
                        </a:rPr>
                        <a:t>：微认证</a:t>
                      </a:r>
                      <a:r>
                        <a:rPr lang="en-US" altLang="zh-CN" sz="1200" dirty="0">
                          <a:solidFill>
                            <a:srgbClr val="1D1D1A"/>
                          </a:solidFill>
                          <a:latin typeface="微软雅黑" panose="020B0503020204020204" pitchFamily="34" charset="-122"/>
                          <a:ea typeface="微软雅黑" panose="020B0503020204020204" pitchFamily="34" charset="-122"/>
                        </a:rPr>
                        <a:t>——</a:t>
                      </a:r>
                      <a:r>
                        <a:rPr lang="zh-CN" altLang="en-US" sz="1200" dirty="0">
                          <a:solidFill>
                            <a:srgbClr val="1D1D1A"/>
                          </a:solidFill>
                          <a:latin typeface="微软雅黑" panose="020B0503020204020204" pitchFamily="34" charset="-122"/>
                          <a:ea typeface="微软雅黑" panose="020B0503020204020204" pitchFamily="34" charset="-122"/>
                        </a:rPr>
                        <a:t>使用</a:t>
                      </a:r>
                      <a:r>
                        <a:rPr lang="en-US" altLang="zh-CN" sz="1200" dirty="0" err="1">
                          <a:solidFill>
                            <a:srgbClr val="1D1D1A"/>
                          </a:solidFill>
                          <a:latin typeface="微软雅黑" panose="020B0503020204020204" pitchFamily="34" charset="-122"/>
                          <a:ea typeface="微软雅黑" panose="020B0503020204020204" pitchFamily="34" charset="-122"/>
                        </a:rPr>
                        <a:t>MindX</a:t>
                      </a:r>
                      <a:r>
                        <a:rPr lang="en-US" altLang="zh-CN" sz="1200" dirty="0">
                          <a:solidFill>
                            <a:srgbClr val="1D1D1A"/>
                          </a:solidFill>
                          <a:latin typeface="微软雅黑" panose="020B0503020204020204" pitchFamily="34" charset="-122"/>
                          <a:ea typeface="微软雅黑" panose="020B0503020204020204" pitchFamily="34" charset="-122"/>
                        </a:rPr>
                        <a:t> SDK</a:t>
                      </a:r>
                      <a:r>
                        <a:rPr lang="zh-CN" altLang="en-US" sz="1200" dirty="0">
                          <a:solidFill>
                            <a:srgbClr val="1D1D1A"/>
                          </a:solidFill>
                          <a:latin typeface="微软雅黑" panose="020B0503020204020204" pitchFamily="34" charset="-122"/>
                          <a:ea typeface="微软雅黑" panose="020B0503020204020204" pitchFamily="34" charset="-122"/>
                        </a:rPr>
                        <a:t>开发智能质检应用</a:t>
                      </a:r>
                      <a:endParaRPr lang="en-US" altLang="zh-CN" sz="1200" dirty="0">
                        <a:solidFill>
                          <a:srgbClr val="1D1D1A"/>
                        </a:solidFill>
                        <a:latin typeface="微软雅黑" panose="020B0503020204020204" pitchFamily="34" charset="-122"/>
                        <a:ea typeface="微软雅黑" panose="020B0503020204020204" pitchFamily="34" charset="-122"/>
                      </a:endParaRP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200" b="0" baseline="0" dirty="0">
                          <a:latin typeface="Huawei Sans" panose="020C0503030203020204" pitchFamily="34" charset="0"/>
                          <a:ea typeface="方正兰亭黑简体" panose="02000000000000000000" pitchFamily="2" charset="-122"/>
                        </a:rPr>
                        <a:t>使用</a:t>
                      </a:r>
                      <a:r>
                        <a:rPr lang="en-US" altLang="zh-CN" sz="1200" b="0" baseline="0" dirty="0" err="1">
                          <a:latin typeface="Huawei Sans" panose="020C0503030203020204" pitchFamily="34" charset="0"/>
                          <a:ea typeface="方正兰亭黑简体" panose="02000000000000000000" pitchFamily="2" charset="-122"/>
                        </a:rPr>
                        <a:t>MindX</a:t>
                      </a:r>
                      <a:r>
                        <a:rPr lang="en-US" altLang="zh-CN" sz="1200" b="0" baseline="0" dirty="0">
                          <a:latin typeface="Huawei Sans" panose="020C0503030203020204" pitchFamily="34" charset="0"/>
                          <a:ea typeface="方正兰亭黑简体" panose="02000000000000000000" pitchFamily="2" charset="-122"/>
                        </a:rPr>
                        <a:t> SDK</a:t>
                      </a:r>
                      <a:r>
                        <a:rPr lang="zh-CN" altLang="en-US" sz="1200" b="0" baseline="0" dirty="0">
                          <a:latin typeface="Huawei Sans" panose="020C0503030203020204" pitchFamily="34" charset="0"/>
                          <a:ea typeface="方正兰亭黑简体" panose="02000000000000000000" pitchFamily="2" charset="-122"/>
                        </a:rPr>
                        <a:t>开发智能质检应用在线课程</a:t>
                      </a: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使用</a:t>
                      </a:r>
                      <a:r>
                        <a:rPr lang="en-US" altLang="zh-CN" sz="1200" baseline="0" dirty="0" err="1">
                          <a:latin typeface="Huawei Sans" panose="020C0503030203020204" pitchFamily="34" charset="0"/>
                          <a:ea typeface="方正兰亭黑简体" panose="02000000000000000000" pitchFamily="2" charset="-122"/>
                        </a:rPr>
                        <a:t>MindX</a:t>
                      </a:r>
                      <a:r>
                        <a:rPr lang="en-US" altLang="zh-CN" sz="1200" baseline="0" dirty="0">
                          <a:latin typeface="Huawei Sans" panose="020C0503030203020204" pitchFamily="34" charset="0"/>
                          <a:ea typeface="方正兰亭黑简体" panose="02000000000000000000" pitchFamily="2" charset="-122"/>
                        </a:rPr>
                        <a:t> SDK</a:t>
                      </a:r>
                      <a:r>
                        <a:rPr lang="zh-CN" altLang="en-US" sz="1200" baseline="0" dirty="0">
                          <a:latin typeface="Huawei Sans" panose="020C0503030203020204" pitchFamily="34" charset="0"/>
                          <a:ea typeface="方正兰亭黑简体" panose="02000000000000000000" pitchFamily="2" charset="-122"/>
                        </a:rPr>
                        <a:t>开发智能质检应用在线实验</a:t>
                      </a:r>
                      <a:endParaRPr lang="en-US" altLang="zh-CN" sz="1200" baseline="0" dirty="0">
                        <a:latin typeface="Huawei Sans" panose="020C0503030203020204" pitchFamily="34" charset="0"/>
                        <a:ea typeface="方正兰亭黑简体" panose="02000000000000000000" pitchFamily="2" charset="-122"/>
                      </a:endParaRPr>
                    </a:p>
                    <a:p>
                      <a:pPr marL="263525" indent="-263525">
                        <a:buFont typeface="Arial" panose="020B0604020202020204" pitchFamily="34" charset="0"/>
                        <a:buChar char="•"/>
                      </a:pPr>
                      <a:r>
                        <a:rPr lang="zh-CN" altLang="en-US" sz="1200" baseline="0" dirty="0">
                          <a:latin typeface="Huawei Sans" panose="020C0503030203020204" pitchFamily="34" charset="0"/>
                          <a:ea typeface="方正兰亭黑简体" panose="02000000000000000000" pitchFamily="2" charset="-122"/>
                        </a:rPr>
                        <a:t>微认证考试</a:t>
                      </a:r>
                      <a:r>
                        <a:rPr lang="en-US" altLang="zh-CN" sz="1200" baseline="0" dirty="0">
                          <a:latin typeface="Huawei Sans" panose="020C0503030203020204" pitchFamily="34" charset="0"/>
                          <a:ea typeface="方正兰亭黑简体" panose="02000000000000000000" pitchFamily="2" charset="-122"/>
                        </a:rPr>
                        <a:t>--</a:t>
                      </a:r>
                      <a:r>
                        <a:rPr lang="zh-CN" altLang="en-US" sz="1200" dirty="0">
                          <a:solidFill>
                            <a:srgbClr val="1D1D1A"/>
                          </a:solidFill>
                          <a:latin typeface="微软雅黑" panose="020B0503020204020204" pitchFamily="34" charset="-122"/>
                          <a:ea typeface="微软雅黑" panose="020B0503020204020204" pitchFamily="34" charset="-122"/>
                        </a:rPr>
                        <a:t>使用</a:t>
                      </a:r>
                      <a:r>
                        <a:rPr lang="en-US" altLang="zh-CN" sz="1200" dirty="0" err="1">
                          <a:solidFill>
                            <a:srgbClr val="1D1D1A"/>
                          </a:solidFill>
                          <a:latin typeface="微软雅黑" panose="020B0503020204020204" pitchFamily="34" charset="-122"/>
                          <a:ea typeface="微软雅黑" panose="020B0503020204020204" pitchFamily="34" charset="-122"/>
                        </a:rPr>
                        <a:t>MindX</a:t>
                      </a:r>
                      <a:r>
                        <a:rPr lang="en-US" altLang="zh-CN" sz="1200" dirty="0">
                          <a:solidFill>
                            <a:srgbClr val="1D1D1A"/>
                          </a:solidFill>
                          <a:latin typeface="微软雅黑" panose="020B0503020204020204" pitchFamily="34" charset="-122"/>
                          <a:ea typeface="微软雅黑" panose="020B0503020204020204" pitchFamily="34" charset="-122"/>
                        </a:rPr>
                        <a:t> SDK</a:t>
                      </a:r>
                      <a:r>
                        <a:rPr lang="zh-CN" altLang="en-US" sz="1200" dirty="0">
                          <a:solidFill>
                            <a:srgbClr val="1D1D1A"/>
                          </a:solidFill>
                          <a:latin typeface="微软雅黑" panose="020B0503020204020204" pitchFamily="34" charset="-122"/>
                          <a:ea typeface="微软雅黑" panose="020B0503020204020204" pitchFamily="34" charset="-122"/>
                        </a:rPr>
                        <a:t>开发智能质检应用</a:t>
                      </a:r>
                      <a:endParaRPr lang="en-US" altLang="zh-CN" sz="1200" baseline="0" dirty="0">
                        <a:latin typeface="Huawei Sans" panose="020C0503030203020204" pitchFamily="34" charset="0"/>
                        <a:ea typeface="方正兰亭黑简体" panose="02000000000000000000" pitchFamily="2" charset="-122"/>
                      </a:endParaRPr>
                    </a:p>
                  </a:txBody>
                  <a:tcPr marL="91404" marR="91404" marT="45702" marB="457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1200" b="0" baseline="0" dirty="0">
                          <a:latin typeface="Huawei Sans" panose="020C0503030203020204" pitchFamily="34" charset="0"/>
                          <a:ea typeface="方正兰亭黑简体" panose="02000000000000000000" pitchFamily="2" charset="-122"/>
                        </a:rPr>
                        <a:t>理论概讲</a:t>
                      </a:r>
                      <a:r>
                        <a:rPr lang="en-US" altLang="zh-CN" sz="1200" b="0" baseline="0" dirty="0">
                          <a:latin typeface="Huawei Sans" panose="020C0503030203020204" pitchFamily="34" charset="0"/>
                          <a:ea typeface="方正兰亭黑简体" panose="02000000000000000000" pitchFamily="2" charset="-122"/>
                        </a:rPr>
                        <a:t>+</a:t>
                      </a:r>
                      <a:r>
                        <a:rPr lang="zh-CN" altLang="en-US" sz="1200" b="0" baseline="0" dirty="0">
                          <a:latin typeface="Huawei Sans" panose="020C0503030203020204" pitchFamily="34" charset="0"/>
                          <a:ea typeface="方正兰亭黑简体" panose="02000000000000000000" pitchFamily="2" charset="-122"/>
                        </a:rPr>
                        <a:t>实践</a:t>
                      </a:r>
                      <a:r>
                        <a:rPr lang="en-US" altLang="zh-CN" sz="1200" b="0" baseline="0" dirty="0">
                          <a:latin typeface="Huawei Sans" panose="020C0503030203020204" pitchFamily="34" charset="0"/>
                          <a:ea typeface="方正兰亭黑简体" panose="02000000000000000000" pitchFamily="2" charset="-122"/>
                        </a:rPr>
                        <a:t>0.5</a:t>
                      </a:r>
                      <a:r>
                        <a:rPr lang="zh-CN" altLang="en-US" sz="1200" b="0" baseline="0" dirty="0">
                          <a:latin typeface="Huawei Sans" panose="020C0503030203020204" pitchFamily="34" charset="0"/>
                          <a:ea typeface="方正兰亭黑简体" panose="02000000000000000000" pitchFamily="2" charset="-122"/>
                        </a:rPr>
                        <a:t>天</a:t>
                      </a:r>
                    </a:p>
                  </a:txBody>
                  <a:tcPr marL="91404" marR="91404" marT="45702" marB="45702"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4187289576"/>
                  </a:ext>
                </a:extLst>
              </a:tr>
            </a:tbl>
          </a:graphicData>
        </a:graphic>
      </p:graphicFrame>
      <p:graphicFrame>
        <p:nvGraphicFramePr>
          <p:cNvPr id="10" name="图示 9"/>
          <p:cNvGraphicFramePr/>
          <p:nvPr>
            <p:extLst>
              <p:ext uri="{D42A27DB-BD31-4B8C-83A1-F6EECF244321}">
                <p14:modId xmlns:p14="http://schemas.microsoft.com/office/powerpoint/2010/main" val="1671303457"/>
              </p:ext>
            </p:extLst>
          </p:nvPr>
        </p:nvGraphicFramePr>
        <p:xfrm>
          <a:off x="41170" y="148181"/>
          <a:ext cx="12196762" cy="212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947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14174" y="1996926"/>
            <a:ext cx="1485875" cy="2489139"/>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Huawei Sans" panose="020C0503030203020204" pitchFamily="34" charset="0"/>
                <a:ea typeface="方正兰亭黑简体" panose="02000000000000000000" pitchFamily="2" charset="-122"/>
              </a:rPr>
              <a:t>昇腾课程包总体介绍</a:t>
            </a:r>
          </a:p>
        </p:txBody>
      </p:sp>
      <p:sp>
        <p:nvSpPr>
          <p:cNvPr id="8" name="矩形 7"/>
          <p:cNvSpPr/>
          <p:nvPr/>
        </p:nvSpPr>
        <p:spPr>
          <a:xfrm>
            <a:off x="3888237" y="1996927"/>
            <a:ext cx="1485875" cy="24891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tx2"/>
                </a:solidFill>
                <a:latin typeface="Huawei Sans" panose="020C0503030203020204" pitchFamily="34" charset="0"/>
                <a:ea typeface="方正兰亭黑简体" panose="02000000000000000000" pitchFamily="2" charset="-122"/>
              </a:rPr>
              <a:t>昇腾专业课程包介绍</a:t>
            </a:r>
          </a:p>
        </p:txBody>
      </p:sp>
      <p:sp>
        <p:nvSpPr>
          <p:cNvPr id="9" name="矩形 8"/>
          <p:cNvSpPr/>
          <p:nvPr/>
        </p:nvSpPr>
        <p:spPr>
          <a:xfrm>
            <a:off x="5862301" y="1992526"/>
            <a:ext cx="1485875" cy="249354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bg1"/>
                </a:solidFill>
                <a:latin typeface="Huawei Sans" panose="020C0503030203020204" pitchFamily="34" charset="0"/>
                <a:ea typeface="方正兰亭黑简体" panose="02000000000000000000" pitchFamily="2" charset="-122"/>
              </a:rPr>
              <a:t>昇腾创新实践课课程包介绍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smtClean="0">
                <a:solidFill>
                  <a:srgbClr val="C00000"/>
                </a:solidFill>
              </a:rPr>
              <a:t>昇腾人工智能</a:t>
            </a:r>
            <a:r>
              <a:rPr sz="2600" b="1" dirty="0" smtClean="0">
                <a:solidFill>
                  <a:srgbClr val="C00000"/>
                </a:solidFill>
              </a:rPr>
              <a:t>导论</a:t>
            </a:r>
            <a:r>
              <a:rPr lang="zh-CN" altLang="en-US" sz="2600" b="1" dirty="0" smtClean="0">
                <a:solidFill>
                  <a:srgbClr val="C00000"/>
                </a:solidFill>
              </a:rPr>
              <a:t>课程</a:t>
            </a:r>
            <a:r>
              <a:rPr lang="zh-CN" altLang="en-US" sz="2600" b="1" dirty="0">
                <a:solidFill>
                  <a:srgbClr val="C00000"/>
                </a:solidFill>
              </a:rPr>
              <a:t>包</a:t>
            </a:r>
            <a:r>
              <a:rPr lang="zh-CN" altLang="en-US" sz="2600" b="1" dirty="0" smtClean="0">
                <a:solidFill>
                  <a:srgbClr val="C00000"/>
                </a:solidFill>
              </a:rPr>
              <a:t>介绍</a:t>
            </a:r>
            <a:r>
              <a:rPr lang="en-US" altLang="zh-CN" sz="2600" b="1" dirty="0" smtClean="0">
                <a:solidFill>
                  <a:srgbClr val="C00000"/>
                </a:solidFill>
              </a:rPr>
              <a:t/>
            </a:r>
            <a:br>
              <a:rPr lang="en-US" altLang="zh-CN" sz="2600" b="1" dirty="0" smtClean="0">
                <a:solidFill>
                  <a:srgbClr val="C00000"/>
                </a:solidFill>
              </a:rPr>
            </a:br>
            <a:endParaRPr lang="zh-CN" altLang="en-US" sz="2600" b="1" dirty="0">
              <a:solidFill>
                <a:srgbClr val="C00000"/>
              </a:solidFill>
            </a:endParaRPr>
          </a:p>
        </p:txBody>
      </p:sp>
      <p:sp>
        <p:nvSpPr>
          <p:cNvPr id="5" name="矩形 4"/>
          <p:cNvSpPr/>
          <p:nvPr/>
        </p:nvSpPr>
        <p:spPr>
          <a:xfrm>
            <a:off x="737044" y="1316976"/>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Huawei Sans" panose="020C0503030203020204" pitchFamily="34" charset="0"/>
                <a:ea typeface="方正兰亭黑简体" panose="02000000000000000000" pitchFamily="2" charset="-122"/>
              </a:rPr>
              <a:t>目标对象</a:t>
            </a:r>
            <a:r>
              <a:rPr lang="zh-CN" altLang="en-US" dirty="0">
                <a:solidFill>
                  <a:srgbClr val="3C3C3C"/>
                </a:solidFill>
                <a:latin typeface="Huawei Sans" panose="020C0503030203020204" pitchFamily="34" charset="0"/>
                <a:ea typeface="方正兰亭黑简体" panose="02000000000000000000" pitchFamily="2" charset="-122"/>
              </a:rPr>
              <a:t>：本课程针对于本科</a:t>
            </a:r>
            <a:r>
              <a:rPr lang="zh-CN" altLang="en-US" dirty="0" smtClean="0">
                <a:solidFill>
                  <a:srgbClr val="3C3C3C"/>
                </a:solidFill>
                <a:latin typeface="Huawei Sans" panose="020C0503030203020204" pitchFamily="34" charset="0"/>
                <a:ea typeface="方正兰亭黑简体" panose="02000000000000000000" pitchFamily="2" charset="-122"/>
              </a:rPr>
              <a:t>院校人工智能专业主干基础课程</a:t>
            </a:r>
            <a:r>
              <a:rPr lang="zh-CN" altLang="en-US" dirty="0">
                <a:solidFill>
                  <a:srgbClr val="3C3C3C"/>
                </a:solidFill>
                <a:latin typeface="Huawei Sans" panose="020C0503030203020204" pitchFamily="34" charset="0"/>
                <a:ea typeface="方正兰亭黑简体" panose="02000000000000000000" pitchFamily="2" charset="-122"/>
              </a:rPr>
              <a:t>，例如：</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人工智能导论</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人工智能原理</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智能信息处理</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等。</a:t>
            </a:r>
          </a:p>
        </p:txBody>
      </p:sp>
      <p:grpSp>
        <p:nvGrpSpPr>
          <p:cNvPr id="9" name="组合 8"/>
          <p:cNvGrpSpPr/>
          <p:nvPr/>
        </p:nvGrpSpPr>
        <p:grpSpPr>
          <a:xfrm>
            <a:off x="606146" y="2544337"/>
            <a:ext cx="11240374" cy="3104191"/>
            <a:chOff x="1095736" y="2412417"/>
            <a:chExt cx="10257657" cy="3104191"/>
          </a:xfrm>
        </p:grpSpPr>
        <p:sp>
          <p:nvSpPr>
            <p:cNvPr id="20" name="长方形"/>
            <p:cNvSpPr/>
            <p:nvPr/>
          </p:nvSpPr>
          <p:spPr>
            <a:xfrm>
              <a:off x="4761575" y="2412417"/>
              <a:ext cx="2160000"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smtClean="0">
                  <a:solidFill>
                    <a:srgbClr val="191919"/>
                  </a:solidFill>
                  <a:latin typeface="Huawei Sans" panose="020C0503030203020204" pitchFamily="34" charset="0"/>
                  <a:ea typeface="方正兰亭黑简体" panose="02000000000000000000" pitchFamily="2" charset="-122"/>
                </a:rPr>
                <a:t>人工智能导论</a:t>
              </a:r>
              <a:endParaRPr lang="en-US" altLang="zh-CN" sz="2000" dirty="0" smtClean="0">
                <a:solidFill>
                  <a:srgbClr val="191919"/>
                </a:solidFill>
                <a:latin typeface="Huawei Sans" panose="020C0503030203020204" pitchFamily="34" charset="0"/>
                <a:ea typeface="方正兰亭黑简体" panose="02000000000000000000" pitchFamily="2" charset="-122"/>
              </a:endParaRPr>
            </a:p>
            <a:p>
              <a:pPr algn="ctr"/>
              <a:r>
                <a:rPr sz="2000" dirty="0" err="1" smtClean="0">
                  <a:solidFill>
                    <a:srgbClr val="191919"/>
                  </a:solidFill>
                  <a:latin typeface="Huawei Sans" panose="020C0503030203020204" pitchFamily="34" charset="0"/>
                  <a:ea typeface="方正兰亭黑简体" panose="02000000000000000000" pitchFamily="2" charset="-122"/>
                </a:rPr>
                <a:t>课程包</a:t>
              </a:r>
              <a:endParaRPr sz="2000" dirty="0">
                <a:solidFill>
                  <a:srgbClr val="191919"/>
                </a:solidFill>
                <a:latin typeface="Huawei Sans" panose="020C0503030203020204" pitchFamily="34" charset="0"/>
                <a:ea typeface="方正兰亭黑简体" panose="02000000000000000000" pitchFamily="2" charset="-122"/>
              </a:endParaRPr>
            </a:p>
          </p:txBody>
        </p:sp>
        <p:sp>
          <p:nvSpPr>
            <p:cNvPr id="21" name="长方形"/>
            <p:cNvSpPr/>
            <p:nvPr/>
          </p:nvSpPr>
          <p:spPr>
            <a:xfrm>
              <a:off x="1133342" y="3397912"/>
              <a:ext cx="1509195"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方案</a:t>
              </a:r>
              <a:r>
                <a:rPr lang="zh-CN" altLang="en-US" sz="1400" dirty="0" smtClean="0">
                  <a:solidFill>
                    <a:srgbClr val="191919"/>
                  </a:solidFill>
                  <a:latin typeface="Huawei Sans" panose="020C0503030203020204" pitchFamily="34" charset="0"/>
                  <a:ea typeface="方正兰亭黑简体" panose="02000000000000000000" pitchFamily="2" charset="-122"/>
                </a:rPr>
                <a:t>介绍</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22" name="长方形"/>
            <p:cNvSpPr/>
            <p:nvPr/>
          </p:nvSpPr>
          <p:spPr>
            <a:xfrm>
              <a:off x="2925312" y="3397912"/>
              <a:ext cx="1890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理论</a:t>
              </a:r>
              <a:r>
                <a:rPr lang="zh-CN" altLang="en-US" sz="1400" dirty="0" smtClean="0">
                  <a:solidFill>
                    <a:srgbClr val="191919"/>
                  </a:solidFill>
                  <a:latin typeface="Huawei Sans" panose="020C0503030203020204" pitchFamily="34" charset="0"/>
                  <a:ea typeface="方正兰亭黑简体" panose="02000000000000000000" pitchFamily="2" charset="-122"/>
                </a:rPr>
                <a:t>课件</a:t>
              </a:r>
              <a:endParaRPr lang="zh-CN" altLang="en-US" sz="1400" dirty="0">
                <a:solidFill>
                  <a:srgbClr val="191919"/>
                </a:solidFill>
                <a:latin typeface="Huawei Sans" panose="020C0503030203020204" pitchFamily="34" charset="0"/>
                <a:ea typeface="方正兰亭黑简体" panose="02000000000000000000" pitchFamily="2" charset="-122"/>
              </a:endParaRPr>
            </a:p>
          </p:txBody>
        </p:sp>
        <p:sp>
          <p:nvSpPr>
            <p:cNvPr id="23" name="长方形"/>
            <p:cNvSpPr/>
            <p:nvPr/>
          </p:nvSpPr>
          <p:spPr>
            <a:xfrm>
              <a:off x="5098543" y="3397912"/>
              <a:ext cx="1424311"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实验指导书</a:t>
              </a:r>
              <a:endParaRPr lang="en-US" altLang="zh-CN" sz="1400" dirty="0">
                <a:solidFill>
                  <a:srgbClr val="191919"/>
                </a:solidFill>
                <a:latin typeface="Huawei Sans" panose="020C0503030203020204" pitchFamily="34" charset="0"/>
                <a:ea typeface="方正兰亭黑简体" panose="02000000000000000000" pitchFamily="2" charset="-122"/>
              </a:endParaRPr>
            </a:p>
          </p:txBody>
        </p:sp>
        <p:sp>
          <p:nvSpPr>
            <p:cNvPr id="24" name="长方形"/>
            <p:cNvSpPr/>
            <p:nvPr/>
          </p:nvSpPr>
          <p:spPr>
            <a:xfrm>
              <a:off x="6921575" y="3384444"/>
              <a:ext cx="2114661"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实验环境搭建指南</a:t>
              </a:r>
              <a:r>
                <a:rPr lang="en-US" altLang="zh-CN" sz="1400" dirty="0" smtClean="0">
                  <a:solidFill>
                    <a:srgbClr val="191919"/>
                  </a:solidFill>
                  <a:latin typeface="Huawei Sans" panose="020C0503030203020204" pitchFamily="34" charset="0"/>
                  <a:ea typeface="方正兰亭黑简体" panose="02000000000000000000" pitchFamily="2" charset="-122"/>
                </a:rPr>
                <a:t>&amp;</a:t>
              </a:r>
              <a:r>
                <a:rPr lang="zh-CN" altLang="en-US" sz="1400" dirty="0" smtClean="0">
                  <a:solidFill>
                    <a:srgbClr val="191919"/>
                  </a:solidFill>
                  <a:latin typeface="Huawei Sans" panose="020C0503030203020204" pitchFamily="34" charset="0"/>
                  <a:ea typeface="方正兰亭黑简体" panose="02000000000000000000" pitchFamily="2" charset="-122"/>
                </a:rPr>
                <a:t>开发平台介绍</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7" name="矩形 6"/>
            <p:cNvSpPr/>
            <p:nvPr/>
          </p:nvSpPr>
          <p:spPr>
            <a:xfrm>
              <a:off x="2772276" y="4055379"/>
              <a:ext cx="2196527" cy="938719"/>
            </a:xfrm>
            <a:prstGeom prst="rect">
              <a:avLst/>
            </a:prstGeom>
          </p:spPr>
          <p:txBody>
            <a:bodyPr wrap="square">
              <a:spAutoFit/>
            </a:bodyPr>
            <a:lstStyle/>
            <a:p>
              <a:pPr marL="285750" indent="-285750">
                <a:lnSpc>
                  <a:spcPts val="2200"/>
                </a:lnSpc>
                <a:buFontTx/>
                <a:buChar char="-"/>
              </a:pPr>
              <a:r>
                <a:rPr lang="zh-CN" altLang="en-US" sz="1400" dirty="0" smtClean="0">
                  <a:latin typeface="微软雅黑" panose="020B0503020204020204" pitchFamily="34" charset="-122"/>
                  <a:ea typeface="微软雅黑" panose="020B0503020204020204" pitchFamily="34" charset="-122"/>
                  <a:sym typeface="+mn-lt"/>
                </a:rPr>
                <a:t>昇</a:t>
              </a:r>
              <a:r>
                <a:rPr lang="zh-CN" altLang="en-US" sz="1400" dirty="0">
                  <a:latin typeface="微软雅黑" panose="020B0503020204020204" pitchFamily="34" charset="-122"/>
                  <a:ea typeface="微软雅黑" panose="020B0503020204020204" pitchFamily="34" charset="-122"/>
                  <a:sym typeface="+mn-lt"/>
                </a:rPr>
                <a:t>腾</a:t>
              </a:r>
              <a:r>
                <a:rPr lang="en-US" altLang="zh-CN" sz="1400" dirty="0">
                  <a:latin typeface="微软雅黑" panose="020B0503020204020204" pitchFamily="34" charset="-122"/>
                  <a:ea typeface="微软雅黑" panose="020B0503020204020204" pitchFamily="34" charset="-122"/>
                  <a:sym typeface="+mn-lt"/>
                </a:rPr>
                <a:t>AI</a:t>
              </a:r>
              <a:r>
                <a:rPr lang="zh-CN" altLang="en-US" sz="1400" dirty="0" smtClean="0">
                  <a:latin typeface="微软雅黑" panose="020B0503020204020204" pitchFamily="34" charset="-122"/>
                  <a:ea typeface="微软雅黑" panose="020B0503020204020204" pitchFamily="34" charset="-122"/>
                  <a:sym typeface="+mn-lt"/>
                </a:rPr>
                <a:t>处理器</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400" dirty="0" err="1" smtClean="0">
                  <a:latin typeface="微软雅黑" panose="020B0503020204020204" pitchFamily="34" charset="-122"/>
                  <a:ea typeface="微软雅黑" panose="020B0503020204020204" pitchFamily="34" charset="-122"/>
                  <a:sym typeface="+mn-lt"/>
                </a:rPr>
                <a:t>MindSpore</a:t>
              </a:r>
              <a:r>
                <a:rPr lang="zh-CN" altLang="en-US" sz="1400" dirty="0">
                  <a:latin typeface="微软雅黑" panose="020B0503020204020204" pitchFamily="34" charset="-122"/>
                  <a:ea typeface="微软雅黑" panose="020B0503020204020204" pitchFamily="34" charset="-122"/>
                  <a:sym typeface="+mn-lt"/>
                </a:rPr>
                <a:t>开</a:t>
              </a:r>
              <a:r>
                <a:rPr lang="zh-CN" altLang="en-US" sz="1400" dirty="0" smtClean="0">
                  <a:latin typeface="微软雅黑" panose="020B0503020204020204" pitchFamily="34" charset="-122"/>
                  <a:ea typeface="微软雅黑" panose="020B0503020204020204" pitchFamily="34" charset="-122"/>
                  <a:sym typeface="+mn-lt"/>
                </a:rPr>
                <a:t>源</a:t>
              </a:r>
              <a:r>
                <a:rPr lang="zh-CN" altLang="en-US" sz="1400" dirty="0">
                  <a:latin typeface="微软雅黑" panose="020B0503020204020204" pitchFamily="34" charset="-122"/>
                  <a:ea typeface="微软雅黑" panose="020B0503020204020204" pitchFamily="34" charset="-122"/>
                  <a:sym typeface="+mn-lt"/>
                </a:rPr>
                <a:t>框架</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400" dirty="0" err="1" smtClean="0">
                  <a:latin typeface="微软雅黑" panose="020B0503020204020204" pitchFamily="34" charset="-122"/>
                  <a:ea typeface="微软雅黑" panose="020B0503020204020204" pitchFamily="34" charset="-122"/>
                  <a:sym typeface="+mn-lt"/>
                </a:rPr>
                <a:t>MindSpore</a:t>
              </a:r>
              <a:r>
                <a:rPr lang="zh-CN" altLang="en-US" sz="1400" dirty="0">
                  <a:latin typeface="微软雅黑" panose="020B0503020204020204" pitchFamily="34" charset="-122"/>
                  <a:ea typeface="微软雅黑" panose="020B0503020204020204" pitchFamily="34" charset="-122"/>
                  <a:sym typeface="+mn-lt"/>
                </a:rPr>
                <a:t>开发</a:t>
              </a:r>
              <a:r>
                <a:rPr lang="zh-CN" altLang="en-US" sz="1400" dirty="0" smtClean="0">
                  <a:latin typeface="微软雅黑" panose="020B0503020204020204" pitchFamily="34" charset="-122"/>
                  <a:ea typeface="微软雅黑" panose="020B0503020204020204" pitchFamily="34" charset="-122"/>
                  <a:sym typeface="+mn-lt"/>
                </a:rPr>
                <a:t>实践等</a:t>
              </a:r>
              <a:endParaRPr lang="en-US" altLang="zh-CN" sz="1400" dirty="0">
                <a:latin typeface="微软雅黑" panose="020B0503020204020204" pitchFamily="34" charset="-122"/>
                <a:ea typeface="微软雅黑" panose="020B0503020204020204" pitchFamily="34" charset="-122"/>
                <a:sym typeface="+mn-lt"/>
              </a:endParaRPr>
            </a:p>
          </p:txBody>
        </p:sp>
        <p:sp>
          <p:nvSpPr>
            <p:cNvPr id="8" name="矩形 7"/>
            <p:cNvSpPr/>
            <p:nvPr/>
          </p:nvSpPr>
          <p:spPr>
            <a:xfrm>
              <a:off x="1095736" y="4027100"/>
              <a:ext cx="1892004" cy="351699"/>
            </a:xfrm>
            <a:prstGeom prst="rect">
              <a:avLst/>
            </a:prstGeom>
          </p:spPr>
          <p:txBody>
            <a:bodyPr wrap="square">
              <a:spAutoFit/>
            </a:bodyPr>
            <a:lstStyle/>
            <a:p>
              <a:pPr marL="285750" indent="-285750">
                <a:lnSpc>
                  <a:spcPts val="2200"/>
                </a:lnSpc>
                <a:buFontTx/>
                <a:buChar char="-"/>
              </a:pPr>
              <a:r>
                <a:rPr lang="zh-CN" altLang="en-US" sz="1400" dirty="0" smtClean="0">
                  <a:solidFill>
                    <a:srgbClr val="3C3C3C"/>
                  </a:solidFill>
                  <a:latin typeface="Huawei Sans" panose="020C0503030203020204" pitchFamily="34" charset="0"/>
                  <a:ea typeface="方正兰亭黑简体" panose="02000000000000000000" pitchFamily="2" charset="-122"/>
                </a:rPr>
                <a:t>课程方案介绍</a:t>
              </a:r>
              <a:endParaRPr lang="zh-CN" altLang="en-US" sz="1400" dirty="0">
                <a:solidFill>
                  <a:srgbClr val="3C3C3C"/>
                </a:solidFill>
                <a:latin typeface="Huawei Sans" panose="020C0503030203020204" pitchFamily="34" charset="0"/>
                <a:ea typeface="方正兰亭黑简体" panose="02000000000000000000" pitchFamily="2" charset="-122"/>
              </a:endParaRPr>
            </a:p>
          </p:txBody>
        </p:sp>
        <p:sp>
          <p:nvSpPr>
            <p:cNvPr id="25" name="矩形 24"/>
            <p:cNvSpPr/>
            <p:nvPr/>
          </p:nvSpPr>
          <p:spPr>
            <a:xfrm>
              <a:off x="9836606" y="4013632"/>
              <a:ext cx="1516787" cy="656590"/>
            </a:xfrm>
            <a:prstGeom prst="rect">
              <a:avLst/>
            </a:prstGeom>
          </p:spPr>
          <p:txBody>
            <a:bodyPr wrap="square">
              <a:spAutoFit/>
            </a:bodyPr>
            <a:lstStyle/>
            <a:p>
              <a:pPr marL="285750" indent="-285750">
                <a:lnSpc>
                  <a:spcPts val="2200"/>
                </a:lnSpc>
                <a:buFontTx/>
                <a:buChar char="-"/>
              </a:pPr>
              <a:r>
                <a:rPr lang="en-US" altLang="zh-CN" sz="1400" b="1" dirty="0" smtClean="0">
                  <a:solidFill>
                    <a:srgbClr val="3C3C3C"/>
                  </a:solidFill>
                  <a:latin typeface="Huawei Sans" panose="020C0503030203020204" pitchFamily="34" charset="0"/>
                  <a:ea typeface="方正兰亭黑简体" panose="02000000000000000000" pitchFamily="2" charset="-122"/>
                </a:rPr>
                <a:t>35</a:t>
              </a:r>
              <a:r>
                <a:rPr lang="zh-CN" altLang="en-US" sz="1400" b="1" dirty="0" smtClean="0">
                  <a:solidFill>
                    <a:srgbClr val="3C3C3C"/>
                  </a:solidFill>
                  <a:latin typeface="Huawei Sans" panose="020C0503030203020204" pitchFamily="34" charset="0"/>
                  <a:ea typeface="方正兰亭黑简体" panose="02000000000000000000" pitchFamily="2" charset="-122"/>
                </a:rPr>
                <a:t>道</a:t>
              </a:r>
              <a:r>
                <a:rPr lang="zh-CN" altLang="en-US" sz="1400" b="1" dirty="0">
                  <a:solidFill>
                    <a:srgbClr val="3C3C3C"/>
                  </a:solidFill>
                  <a:latin typeface="Huawei Sans" panose="020C0503030203020204" pitchFamily="34" charset="0"/>
                  <a:ea typeface="方正兰亭黑简体" panose="02000000000000000000" pitchFamily="2" charset="-122"/>
                </a:rPr>
                <a:t>理论试题（含答案）</a:t>
              </a:r>
            </a:p>
          </p:txBody>
        </p:sp>
        <p:sp>
          <p:nvSpPr>
            <p:cNvPr id="15" name="长方形"/>
            <p:cNvSpPr/>
            <p:nvPr/>
          </p:nvSpPr>
          <p:spPr>
            <a:xfrm>
              <a:off x="9836606" y="3384444"/>
              <a:ext cx="1382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理论试题</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16" name="矩形 15"/>
            <p:cNvSpPr/>
            <p:nvPr/>
          </p:nvSpPr>
          <p:spPr>
            <a:xfrm>
              <a:off x="4915160" y="4055379"/>
              <a:ext cx="1791077" cy="938719"/>
            </a:xfrm>
            <a:prstGeom prst="rect">
              <a:avLst/>
            </a:prstGeom>
          </p:spPr>
          <p:txBody>
            <a:bodyPr wrap="square">
              <a:spAutoFit/>
            </a:bodyPr>
            <a:lstStyle/>
            <a:p>
              <a:pPr marL="285750" indent="-285750">
                <a:lnSpc>
                  <a:spcPts val="2200"/>
                </a:lnSpc>
                <a:buFontTx/>
                <a:buChar char="-"/>
              </a:pPr>
              <a:r>
                <a:rPr lang="en-US" altLang="zh-CN" sz="1400" b="1" dirty="0" smtClean="0">
                  <a:solidFill>
                    <a:srgbClr val="3C3C3C"/>
                  </a:solidFill>
                  <a:latin typeface="Huawei Sans" panose="020C0503030203020204" pitchFamily="34" charset="0"/>
                  <a:ea typeface="方正兰亭黑简体" panose="02000000000000000000" pitchFamily="2" charset="-122"/>
                </a:rPr>
                <a:t>7</a:t>
              </a:r>
              <a:r>
                <a:rPr lang="zh-CN" altLang="en-US" sz="1400" b="1" dirty="0" smtClean="0">
                  <a:solidFill>
                    <a:srgbClr val="3C3C3C"/>
                  </a:solidFill>
                  <a:latin typeface="Huawei Sans" panose="020C0503030203020204" pitchFamily="34" charset="0"/>
                  <a:ea typeface="方正兰亭黑简体" panose="02000000000000000000" pitchFamily="2" charset="-122"/>
                </a:rPr>
                <a:t>个</a:t>
              </a:r>
              <a:r>
                <a:rPr lang="zh-CN" altLang="en-US" sz="1400" b="1" dirty="0">
                  <a:solidFill>
                    <a:srgbClr val="3C3C3C"/>
                  </a:solidFill>
                  <a:latin typeface="Huawei Sans" panose="020C0503030203020204" pitchFamily="34" charset="0"/>
                  <a:ea typeface="方正兰亭黑简体" panose="02000000000000000000" pitchFamily="2" charset="-122"/>
                </a:rPr>
                <a:t>配套</a:t>
              </a:r>
              <a:r>
                <a:rPr lang="zh-CN" altLang="en-US" sz="1400" b="1" dirty="0" smtClean="0">
                  <a:solidFill>
                    <a:srgbClr val="3C3C3C"/>
                  </a:solidFill>
                  <a:latin typeface="Huawei Sans" panose="020C0503030203020204" pitchFamily="34" charset="0"/>
                  <a:ea typeface="方正兰亭黑简体" panose="02000000000000000000" pitchFamily="2" charset="-122"/>
                </a:rPr>
                <a:t>实验</a:t>
              </a:r>
              <a:endParaRPr lang="en-US" altLang="zh-CN" sz="1400" b="1" dirty="0" smtClean="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zh-CN" altLang="en-US" sz="1400" b="1" dirty="0">
                  <a:solidFill>
                    <a:srgbClr val="3C3C3C"/>
                  </a:solidFill>
                  <a:latin typeface="Huawei Sans" panose="020C0503030203020204" pitchFamily="34" charset="0"/>
                  <a:ea typeface="方正兰亭黑简体" panose="02000000000000000000" pitchFamily="2" charset="-122"/>
                </a:rPr>
                <a:t>三</a:t>
              </a:r>
              <a:r>
                <a:rPr lang="zh-CN" altLang="en-US" sz="1400" b="1" dirty="0" smtClean="0">
                  <a:solidFill>
                    <a:srgbClr val="3C3C3C"/>
                  </a:solidFill>
                  <a:latin typeface="Huawei Sans" panose="020C0503030203020204" pitchFamily="34" charset="0"/>
                  <a:ea typeface="方正兰亭黑简体" panose="02000000000000000000" pitchFamily="2" charset="-122"/>
                </a:rPr>
                <a:t>个配套演示视频</a:t>
              </a:r>
              <a:endParaRPr lang="en-US" altLang="zh-CN" sz="1400" b="1" dirty="0" smtClean="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endParaRPr lang="en-US" altLang="zh-CN" sz="1400" b="1" dirty="0">
                <a:solidFill>
                  <a:srgbClr val="3C3C3C"/>
                </a:solidFill>
                <a:latin typeface="Huawei Sans" panose="020C0503030203020204" pitchFamily="34" charset="0"/>
                <a:ea typeface="方正兰亭黑简体" panose="02000000000000000000" pitchFamily="2" charset="-122"/>
              </a:endParaRPr>
            </a:p>
          </p:txBody>
        </p:sp>
        <p:sp>
          <p:nvSpPr>
            <p:cNvPr id="17" name="矩形 16"/>
            <p:cNvSpPr/>
            <p:nvPr/>
          </p:nvSpPr>
          <p:spPr>
            <a:xfrm>
              <a:off x="6835328" y="4013632"/>
              <a:ext cx="3001278" cy="1502976"/>
            </a:xfrm>
            <a:prstGeom prst="rect">
              <a:avLst/>
            </a:prstGeom>
          </p:spPr>
          <p:txBody>
            <a:bodyPr wrap="square">
              <a:spAutoFit/>
            </a:bodyPr>
            <a:lstStyle/>
            <a:p>
              <a:pPr marL="285750" indent="-285750">
                <a:lnSpc>
                  <a:spcPts val="2200"/>
                </a:lnSpc>
                <a:buFontTx/>
                <a:buChar char="-"/>
              </a:pPr>
              <a:r>
                <a:rPr lang="en-US" altLang="zh-CN" sz="1400" dirty="0" err="1" smtClean="0">
                  <a:latin typeface="微软雅黑" panose="020B0503020204020204" pitchFamily="34" charset="-122"/>
                  <a:ea typeface="微软雅黑" panose="020B0503020204020204" pitchFamily="34" charset="-122"/>
                  <a:sym typeface="+mn-lt"/>
                </a:rPr>
                <a:t>MindSpore</a:t>
              </a:r>
              <a:r>
                <a:rPr lang="zh-CN" altLang="en-US" sz="1400" dirty="0" smtClean="0">
                  <a:latin typeface="微软雅黑" panose="020B0503020204020204" pitchFamily="34" charset="-122"/>
                  <a:ea typeface="微软雅黑" panose="020B0503020204020204" pitchFamily="34" charset="-122"/>
                  <a:sym typeface="+mn-lt"/>
                </a:rPr>
                <a:t>环境搭建实验手册</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400" dirty="0">
                  <a:latin typeface="微软雅黑" panose="020B0503020204020204" pitchFamily="34" charset="-122"/>
                  <a:ea typeface="微软雅黑" panose="020B0503020204020204" pitchFamily="34" charset="-122"/>
                  <a:sym typeface="+mn-lt"/>
                </a:rPr>
                <a:t>Atlas200DK</a:t>
              </a:r>
              <a:r>
                <a:rPr lang="zh-CN" altLang="en-US" sz="1400" dirty="0">
                  <a:latin typeface="微软雅黑" panose="020B0503020204020204" pitchFamily="34" charset="-122"/>
                  <a:ea typeface="微软雅黑" panose="020B0503020204020204" pitchFamily="34" charset="-122"/>
                  <a:sym typeface="+mn-lt"/>
                </a:rPr>
                <a:t>合设环境搭建</a:t>
              </a:r>
              <a:r>
                <a:rPr lang="zh-CN" altLang="en-US" sz="1400" dirty="0" smtClean="0">
                  <a:latin typeface="微软雅黑" panose="020B0503020204020204" pitchFamily="34" charset="-122"/>
                  <a:ea typeface="微软雅黑" panose="020B0503020204020204" pitchFamily="34" charset="-122"/>
                  <a:sym typeface="+mn-lt"/>
                </a:rPr>
                <a:t>指南</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kumimoji="1" lang="en-US" altLang="zh-CN" sz="1400" dirty="0" err="1" smtClean="0">
                  <a:latin typeface="微软雅黑" panose="020B0503020204020204" pitchFamily="34" charset="-122"/>
                  <a:ea typeface="微软雅黑" panose="020B0503020204020204" pitchFamily="34" charset="-122"/>
                </a:rPr>
                <a:t>MindStudio</a:t>
              </a:r>
              <a:r>
                <a:rPr kumimoji="1" lang="zh-CN" altLang="en-US" sz="1400" dirty="0">
                  <a:latin typeface="微软雅黑" panose="020B0503020204020204" pitchFamily="34" charset="-122"/>
                  <a:ea typeface="微软雅黑" panose="020B0503020204020204" pitchFamily="34" charset="-122"/>
                </a:rPr>
                <a:t>环境搭建实验</a:t>
              </a:r>
              <a:r>
                <a:rPr kumimoji="1" lang="zh-CN" altLang="en-US" sz="1400" dirty="0" smtClean="0">
                  <a:latin typeface="微软雅黑" panose="020B0503020204020204" pitchFamily="34" charset="-122"/>
                  <a:ea typeface="微软雅黑" panose="020B0503020204020204" pitchFamily="34" charset="-122"/>
                </a:rPr>
                <a:t>手册</a:t>
              </a:r>
              <a:endParaRPr kumimoji="1" lang="en-US" altLang="zh-CN" sz="1400" dirty="0" smtClean="0">
                <a:latin typeface="微软雅黑" panose="020B0503020204020204" pitchFamily="34" charset="-122"/>
                <a:ea typeface="微软雅黑" panose="020B0503020204020204" pitchFamily="34" charset="-122"/>
              </a:endParaRPr>
            </a:p>
            <a:p>
              <a:pPr marL="285750" indent="-285750">
                <a:lnSpc>
                  <a:spcPts val="2200"/>
                </a:lnSpc>
                <a:buFontTx/>
                <a:buChar char="-"/>
              </a:pPr>
              <a:r>
                <a:rPr lang="en-US" altLang="zh-CN" sz="1400" dirty="0" smtClean="0">
                  <a:latin typeface="微软雅黑" panose="020B0503020204020204" pitchFamily="34" charset="-122"/>
                  <a:ea typeface="微软雅黑" panose="020B0503020204020204" pitchFamily="34" charset="-122"/>
                  <a:sym typeface="+mn-lt"/>
                </a:rPr>
                <a:t>Atlas200 </a:t>
              </a:r>
              <a:r>
                <a:rPr lang="en-US" altLang="zh-CN" sz="1400" dirty="0">
                  <a:latin typeface="微软雅黑" panose="020B0503020204020204" pitchFamily="34" charset="-122"/>
                  <a:ea typeface="微软雅黑" panose="020B0503020204020204" pitchFamily="34" charset="-122"/>
                  <a:sym typeface="+mn-lt"/>
                </a:rPr>
                <a:t>DK</a:t>
              </a:r>
              <a:r>
                <a:rPr lang="zh-CN" altLang="en-US" sz="1400" dirty="0">
                  <a:latin typeface="微软雅黑" panose="020B0503020204020204" pitchFamily="34" charset="-122"/>
                  <a:ea typeface="微软雅黑" panose="020B0503020204020204" pitchFamily="34" charset="-122"/>
                  <a:sym typeface="+mn-lt"/>
                </a:rPr>
                <a:t>介绍</a:t>
              </a:r>
              <a:r>
                <a:rPr lang="zh-CN" altLang="en-US" sz="1400" dirty="0" smtClean="0">
                  <a:latin typeface="微软雅黑" panose="020B0503020204020204" pitchFamily="34" charset="-122"/>
                  <a:ea typeface="微软雅黑" panose="020B0503020204020204" pitchFamily="34" charset="-122"/>
                  <a:sym typeface="+mn-lt"/>
                </a:rPr>
                <a:t>胶片</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zh-CN" altLang="en-US" sz="1400" dirty="0" smtClean="0">
                  <a:latin typeface="微软雅黑" panose="020B0503020204020204" pitchFamily="34" charset="-122"/>
                  <a:ea typeface="微软雅黑" panose="020B0503020204020204" pitchFamily="34" charset="-122"/>
                  <a:sym typeface="+mn-lt"/>
                </a:rPr>
                <a:t>全</a:t>
              </a:r>
              <a:r>
                <a:rPr lang="zh-CN" altLang="en-US" sz="1400" dirty="0">
                  <a:latin typeface="微软雅黑" panose="020B0503020204020204" pitchFamily="34" charset="-122"/>
                  <a:ea typeface="微软雅黑" panose="020B0503020204020204" pitchFamily="34" charset="-122"/>
                  <a:sym typeface="+mn-lt"/>
                </a:rPr>
                <a:t>流程开发工具链</a:t>
              </a:r>
              <a:r>
                <a:rPr lang="en-US" altLang="zh-CN" sz="1400" dirty="0">
                  <a:latin typeface="微软雅黑" panose="020B0503020204020204" pitchFamily="34" charset="-122"/>
                  <a:ea typeface="微软雅黑" panose="020B0503020204020204" pitchFamily="34" charset="-122"/>
                  <a:sym typeface="+mn-lt"/>
                </a:rPr>
                <a:t>--</a:t>
              </a:r>
              <a:r>
                <a:rPr lang="en-US" altLang="zh-CN" sz="1400" dirty="0" err="1">
                  <a:latin typeface="微软雅黑" panose="020B0503020204020204" pitchFamily="34" charset="-122"/>
                  <a:ea typeface="微软雅黑" panose="020B0503020204020204" pitchFamily="34" charset="-122"/>
                  <a:sym typeface="+mn-lt"/>
                </a:rPr>
                <a:t>MindStudio</a:t>
              </a:r>
              <a:r>
                <a:rPr lang="zh-CN" altLang="en-US" sz="1400" dirty="0" smtClean="0">
                  <a:latin typeface="微软雅黑" panose="020B0503020204020204" pitchFamily="34" charset="-122"/>
                  <a:ea typeface="微软雅黑" panose="020B0503020204020204" pitchFamily="34" charset="-122"/>
                  <a:sym typeface="+mn-lt"/>
                </a:rPr>
                <a:t>等</a:t>
              </a:r>
              <a:endParaRPr lang="en-US" altLang="zh-CN" sz="1400" dirty="0">
                <a:latin typeface="微软雅黑" panose="020B0503020204020204" pitchFamily="34" charset="-122"/>
                <a:ea typeface="微软雅黑" panose="020B0503020204020204" pitchFamily="34" charset="-122"/>
                <a:sym typeface="+mn-lt"/>
              </a:endParaRPr>
            </a:p>
          </p:txBody>
        </p:sp>
      </p:grpSp>
      <p:sp>
        <p:nvSpPr>
          <p:cNvPr id="14" name="文本框 13"/>
          <p:cNvSpPr txBox="1"/>
          <p:nvPr/>
        </p:nvSpPr>
        <p:spPr>
          <a:xfrm>
            <a:off x="732125" y="869290"/>
            <a:ext cx="2799245" cy="369332"/>
          </a:xfrm>
          <a:prstGeom prst="rect">
            <a:avLst/>
          </a:prstGeom>
          <a:noFill/>
        </p:spPr>
        <p:txBody>
          <a:bodyPr wrap="square" rtlCol="0">
            <a:spAutoFit/>
          </a:bodyPr>
          <a:lstStyle/>
          <a:p>
            <a:r>
              <a:rPr lang="zh-CN" altLang="en-US" b="1" dirty="0" smtClean="0">
                <a:solidFill>
                  <a:srgbClr val="3C3C3C"/>
                </a:solidFill>
                <a:latin typeface="Huawei Sans" panose="020C0503030203020204" pitchFamily="34" charset="0"/>
                <a:ea typeface="方正兰亭黑简体" panose="02000000000000000000" pitchFamily="2" charset="-122"/>
              </a:rPr>
              <a:t>人工智能导论课程</a:t>
            </a:r>
            <a:endParaRPr lang="zh-CN" altLang="en-US" b="1" dirty="0">
              <a:solidFill>
                <a:srgbClr val="3C3C3C"/>
              </a:solidFill>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777126427"/>
              </p:ext>
            </p:extLst>
          </p:nvPr>
        </p:nvGraphicFramePr>
        <p:xfrm>
          <a:off x="732125" y="1610330"/>
          <a:ext cx="10908000" cy="3627342"/>
        </p:xfrm>
        <a:graphic>
          <a:graphicData uri="http://schemas.openxmlformats.org/drawingml/2006/table">
            <a:tbl>
              <a:tblPr firstRow="1" bandRow="1">
                <a:tableStyleId>{5940675A-B579-460E-94D1-54222C63F5DA}</a:tableStyleId>
              </a:tblPr>
              <a:tblGrid>
                <a:gridCol w="594144"/>
                <a:gridCol w="1355518"/>
                <a:gridCol w="2351427"/>
                <a:gridCol w="5973521"/>
                <a:gridCol w="633390"/>
              </a:tblGrid>
              <a:tr h="358170">
                <a:tc>
                  <a:txBody>
                    <a:bodyPr/>
                    <a:lstStyle/>
                    <a:p>
                      <a:pPr algn="ctr"/>
                      <a:r>
                        <a:rPr lang="zh-CN" altLang="en-US" sz="1400" b="1" baseline="0" dirty="0">
                          <a:latin typeface="Huawei Sans" panose="020C0503030203020204" pitchFamily="34" charset="0"/>
                          <a:ea typeface="方正兰亭黑简体" panose="02000000000000000000" pitchFamily="2" charset="-122"/>
                        </a:rPr>
                        <a:t>序号</a:t>
                      </a:r>
                    </a:p>
                  </a:txBody>
                  <a:tcPr marL="102884" marR="102884" marT="51442" marB="51442"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分类</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内容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知识点</a:t>
                      </a:r>
                    </a:p>
                  </a:txBody>
                  <a:tcPr marL="102884" marR="102884" marT="51442" marB="51442" anchor="ctr">
                    <a:lnT w="19050" cap="flat" cmpd="sng" algn="ctr">
                      <a:solidFill>
                        <a:schemeClr val="tx1"/>
                      </a:solidFill>
                      <a:prstDash val="solid"/>
                      <a:round/>
                      <a:headEnd type="none" w="med" len="med"/>
                      <a:tailEnd type="none" w="med" len="med"/>
                    </a:lnT>
                    <a:solidFill>
                      <a:schemeClr val="bg1">
                        <a:lumMod val="40000"/>
                        <a:lumOff val="60000"/>
                      </a:schemeClr>
                    </a:solidFill>
                  </a:tcPr>
                </a:tc>
                <a:tc>
                  <a:txBody>
                    <a:bodyPr/>
                    <a:lstStyle/>
                    <a:p>
                      <a:pPr algn="ctr"/>
                      <a:r>
                        <a:rPr lang="zh-CN" altLang="en-US" sz="1400" b="1" baseline="0" dirty="0">
                          <a:latin typeface="Huawei Sans" panose="020C0503030203020204" pitchFamily="34" charset="0"/>
                          <a:ea typeface="方正兰亭黑简体" panose="02000000000000000000" pitchFamily="2" charset="-122"/>
                        </a:rPr>
                        <a:t>学时</a:t>
                      </a:r>
                    </a:p>
                  </a:txBody>
                  <a:tcPr marL="102884" marR="102884" marT="51442" marB="51442"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lumMod val="40000"/>
                        <a:lumOff val="60000"/>
                      </a:schemeClr>
                    </a:solidFill>
                  </a:tcPr>
                </a:tc>
              </a:tr>
              <a:tr h="285692">
                <a:tc rowSpan="5">
                  <a:txBody>
                    <a:bodyPr/>
                    <a:lstStyle/>
                    <a:p>
                      <a:pPr marL="0" algn="l" defTabSz="914400" rtl="0" eaLnBrk="1" latinLnBrk="0" hangingPunct="1">
                        <a:lnSpc>
                          <a:spcPts val="1800"/>
                        </a:lnSpc>
                      </a:pP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1</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lnL w="19050" cap="flat" cmpd="sng" algn="ctr">
                      <a:solidFill>
                        <a:schemeClr val="tx1"/>
                      </a:solidFill>
                      <a:prstDash val="solid"/>
                      <a:round/>
                      <a:headEnd type="none" w="med" len="med"/>
                      <a:tailEnd type="none" w="med" len="med"/>
                    </a:lnL>
                  </a:tcPr>
                </a:tc>
                <a:tc rowSpan="5">
                  <a:txBody>
                    <a:bodyPr/>
                    <a:lstStyle/>
                    <a:p>
                      <a:pPr marL="0" algn="l" defTabSz="914400" rtl="0" eaLnBrk="1" latinLnBrk="0" hangingPunct="1">
                        <a:lnSpc>
                          <a:spcPts val="1800"/>
                        </a:lnSpc>
                      </a:pP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理论课</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a:t>
                      </a: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5</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学时</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a:t>
                      </a:r>
                    </a:p>
                  </a:txBody>
                  <a:tcPr marL="102884" marR="102884" marT="51442" marB="51442" anchor="ct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昇腾</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处理器</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介绍昇腾</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处理器硬件架构、昇腾</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处理器软件架构、及由他们组成的全栈</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解决方案</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rowSpan="5">
                  <a:txBody>
                    <a:bodyPr/>
                    <a:lstStyle/>
                    <a:p>
                      <a:pPr marL="0" algn="l" defTabSz="914400" rtl="0" eaLnBrk="1" latinLnBrk="0" hangingPunct="1">
                        <a:lnSpc>
                          <a:spcPts val="1800"/>
                        </a:lnSpc>
                      </a:pP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5</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lnR w="19050" cap="flat" cmpd="sng" algn="ctr">
                      <a:solidFill>
                        <a:schemeClr val="tx1"/>
                      </a:solidFill>
                      <a:prstDash val="solid"/>
                      <a:round/>
                      <a:headEnd type="none" w="med" len="med"/>
                      <a:tailEnd type="none" w="med" len="med"/>
                    </a:lnR>
                  </a:tcPr>
                </a:tc>
              </a:tr>
              <a:tr h="285692">
                <a:tc vMerge="1">
                  <a:txBody>
                    <a:bodyPr/>
                    <a:lstStyle/>
                    <a:p>
                      <a:endParaRPr lang="zh-CN"/>
                    </a:p>
                  </a:txBody>
                  <a:tcPr/>
                </a:tc>
                <a:tc vMerge="1">
                  <a:txBody>
                    <a:bodyPr/>
                    <a:lstStyle/>
                    <a:p>
                      <a:endParaRPr lang="zh-CN"/>
                    </a:p>
                  </a:txBody>
                  <a:tcP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全流程开发工具链</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MindStudio</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主要介绍</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MindStudio</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的加速</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应用开发过程、功能全貌与安装方法</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468501">
                <a:tc vMerge="1">
                  <a:txBody>
                    <a:bodyPr/>
                    <a:lstStyle/>
                    <a:p>
                      <a:endParaRPr lang="zh-CN"/>
                    </a:p>
                  </a:txBody>
                  <a:tcPr/>
                </a:tc>
                <a:tc vMerge="1">
                  <a:txBody>
                    <a:bodyPr/>
                    <a:lstStyle/>
                    <a:p>
                      <a:endParaRPr lang="zh-CN"/>
                    </a:p>
                  </a:txBody>
                  <a:tcPr/>
                </a:tc>
                <a:tc>
                  <a:txBody>
                    <a:bodyPr/>
                    <a:lstStyle/>
                    <a:p>
                      <a:pPr marL="0" algn="l" defTabSz="914400" rtl="0" eaLnBrk="1" fontAlgn="ctr" latinLnBrk="0" hangingPunct="1">
                        <a:lnSpc>
                          <a:spcPts val="1800"/>
                        </a:lnSpc>
                      </a:pP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Atlas200 DK</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介绍</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主要讲述了</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Atlas200DK</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开发者套件的规格和配套软件</a:t>
                      </a:r>
                      <a:endParaRPr lang="en-US" altLang="zh-CN"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285692">
                <a:tc vMerge="1">
                  <a:txBody>
                    <a:bodyPr/>
                    <a:lstStyle/>
                    <a:p>
                      <a:endParaRPr lang="zh-CN"/>
                    </a:p>
                  </a:txBody>
                  <a:tcPr/>
                </a:tc>
                <a:tc vMerge="1">
                  <a:txBody>
                    <a:bodyPr/>
                    <a:lstStyle/>
                    <a:p>
                      <a:endParaRPr lang="zh-CN"/>
                    </a:p>
                  </a:txBody>
                  <a:tcPr/>
                </a:tc>
                <a:tc>
                  <a:txBody>
                    <a:bodyPr/>
                    <a:lstStyle/>
                    <a:p>
                      <a:pPr marL="0" algn="l" defTabSz="914400" rtl="0" eaLnBrk="1" fontAlgn="ctr" latinLnBrk="0" hangingPunct="1">
                        <a:lnSpc>
                          <a:spcPts val="1800"/>
                        </a:lnSpc>
                      </a:pP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架构介绍</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主要讲述华为全栈全场景</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解决方案中</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sym typeface="+mn-lt"/>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sym typeface="+mn-lt"/>
                        </a:rPr>
                        <a:t>框架的软件架构以及关键技术</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285692">
                <a:tc vMerge="1">
                  <a:txBody>
                    <a:bodyPr/>
                    <a:lstStyle/>
                    <a:p>
                      <a:endParaRPr lang="zh-CN"/>
                    </a:p>
                  </a:txBody>
                  <a:tcPr/>
                </a:tc>
                <a:tc vMerge="1">
                  <a:txBody>
                    <a:bodyPr/>
                    <a:lstStyle/>
                    <a:p>
                      <a:endParaRPr lang="zh-CN"/>
                    </a:p>
                  </a:txBody>
                  <a:tcPr/>
                </a:tc>
                <a:tc>
                  <a:txBody>
                    <a:bodyPr/>
                    <a:lstStyle/>
                    <a:p>
                      <a:pPr marL="0" algn="l" defTabSz="914400" rtl="0" eaLnBrk="1" fontAlgn="ctr" latinLnBrk="0" hangingPunct="1">
                        <a:lnSpc>
                          <a:spcPts val="1800"/>
                        </a:lnSpc>
                      </a:pP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开发实践</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主要讲述华为全栈全场景</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解决方案中</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框架的开发实践，包含基础的编程概念，详细的开发流程以及网络迁移案例</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tc>
                <a:tc vMerge="1">
                  <a:txBody>
                    <a:bodyPr/>
                    <a:lstStyle/>
                    <a:p>
                      <a:endParaRPr lang="zh-CN"/>
                    </a:p>
                  </a:txBody>
                  <a:tcPr/>
                </a:tc>
              </a:tr>
              <a:tr h="1017535">
                <a:tc>
                  <a:txBody>
                    <a:bodyPr/>
                    <a:lstStyle/>
                    <a:p>
                      <a:pPr marL="0" algn="l" defTabSz="914400" rtl="0" eaLnBrk="1" latinLnBrk="0" hangingPunct="1">
                        <a:lnSpc>
                          <a:spcPts val="1800"/>
                        </a:lnSpc>
                      </a:pPr>
                      <a:r>
                        <a:rPr lang="en-US" altLang="zh-CN" sz="1200" kern="1200" baseline="0" dirty="0">
                          <a:solidFill>
                            <a:schemeClr val="dk1"/>
                          </a:solidFill>
                          <a:latin typeface="Huawei Sans" panose="020C0503030203020204" pitchFamily="34" charset="0"/>
                          <a:ea typeface="方正兰亭黑简体" panose="02000000000000000000" pitchFamily="2" charset="-122"/>
                          <a:cs typeface="+mn-cs"/>
                        </a:rPr>
                        <a:t>2</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102884" marR="102884" marT="51442" marB="51442"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建议融入</a:t>
                      </a:r>
                      <a:r>
                        <a:rPr lang="zh-CN" altLang="en-US" sz="1200" kern="1200" baseline="0" dirty="0">
                          <a:solidFill>
                            <a:schemeClr val="dk1"/>
                          </a:solidFill>
                          <a:latin typeface="Huawei Sans" panose="020C0503030203020204" pitchFamily="34" charset="0"/>
                          <a:ea typeface="方正兰亭黑简体" panose="02000000000000000000" pitchFamily="2" charset="-122"/>
                          <a:cs typeface="+mn-cs"/>
                        </a:rPr>
                        <a:t>方式</a:t>
                      </a:r>
                    </a:p>
                  </a:txBody>
                  <a:tcPr marL="102884" marR="102884" marT="51442" marB="51442" anchor="ctr">
                    <a:lnB w="19050" cap="flat" cmpd="sng" algn="ctr">
                      <a:solidFill>
                        <a:schemeClr val="tx1"/>
                      </a:solidFill>
                      <a:prstDash val="solid"/>
                      <a:round/>
                      <a:headEnd type="none" w="med" len="med"/>
                      <a:tailEnd type="none" w="med" len="med"/>
                    </a:lnB>
                  </a:tcPr>
                </a:tc>
                <a:tc gridSpan="3">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举例：讲述人工智能概览或是人工智能发展历史章节时，可以引入介绍华为全栈全场景</a:t>
                      </a:r>
                      <a:r>
                        <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rPr>
                        <a:t>AI</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解决方案；</a:t>
                      </a:r>
                      <a:endParaRPr lang="en-US" altLang="zh-CN" sz="1200" kern="1200" baseline="0" dirty="0" smtClean="0">
                        <a:solidFill>
                          <a:schemeClr val="dk1"/>
                        </a:solidFill>
                        <a:latin typeface="Huawei Sans" panose="020C0503030203020204" pitchFamily="34" charset="0"/>
                        <a:ea typeface="方正兰亭黑简体" panose="02000000000000000000" pitchFamily="2" charset="-122"/>
                        <a:cs typeface="+mn-cs"/>
                      </a:endParaRPr>
                    </a:p>
                    <a:p>
                      <a:pPr marL="0" indent="0" algn="l" defTabSz="914400" rtl="0" eaLnBrk="1" fontAlgn="ctr" latinLnBrk="0" hangingPunct="1">
                        <a:lnSpc>
                          <a:spcPts val="1800"/>
                        </a:lnSpc>
                        <a:buNone/>
                      </a:pP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举例：讲解深度学习开源框架时，可以引入</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框架，可以结合</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开发实践深入介绍</a:t>
                      </a:r>
                      <a:r>
                        <a:rPr lang="en-US" altLang="zh-CN" sz="1200" kern="1200" baseline="0" dirty="0" err="1" smtClean="0">
                          <a:solidFill>
                            <a:schemeClr val="dk1"/>
                          </a:solidFill>
                          <a:latin typeface="Huawei Sans" panose="020C0503030203020204" pitchFamily="34" charset="0"/>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pitchFamily="34" charset="0"/>
                          <a:ea typeface="方正兰亭黑简体" panose="02000000000000000000" pitchFamily="2" charset="-122"/>
                          <a:cs typeface="+mn-cs"/>
                        </a:rPr>
                        <a:t>框架的使用；</a:t>
                      </a:r>
                      <a:endParaRPr lang="zh-CN" altLang="en-US" sz="1200" kern="1200" baseline="0" dirty="0">
                        <a:solidFill>
                          <a:schemeClr val="dk1"/>
                        </a:solidFill>
                        <a:latin typeface="Huawei Sans" panose="020C0503030203020204" pitchFamily="34" charset="0"/>
                        <a:ea typeface="方正兰亭黑简体" panose="02000000000000000000" pitchFamily="2" charset="-122"/>
                        <a:cs typeface="+mn-cs"/>
                      </a:endParaRPr>
                    </a:p>
                  </a:txBody>
                  <a:tcPr marL="68553" marR="68553" marT="72000" marB="7200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hMerge="1">
                  <a:txBody>
                    <a:bodyPr/>
                    <a:lstStyle/>
                    <a:p>
                      <a:endParaRPr lang="zh-CN"/>
                    </a:p>
                  </a:txBody>
                  <a:tcPr marL="68580" marR="68580" marT="0" marB="0">
                    <a:solidFill>
                      <a:srgbClr val="E8F3F5"/>
                    </a:solidFill>
                  </a:tcPr>
                </a:tc>
                <a:tc hMerge="1">
                  <a:txBody>
                    <a:bodyPr/>
                    <a:lstStyle/>
                    <a:p>
                      <a:endParaRPr lang="zh-CN"/>
                    </a:p>
                  </a:txBody>
                  <a:tcPr marL="68580" marR="68580" marT="0" marB="0">
                    <a:solidFill>
                      <a:srgbClr val="CDE5EA"/>
                    </a:solidFill>
                  </a:tcPr>
                </a:tc>
              </a:tr>
            </a:tbl>
          </a:graphicData>
        </a:graphic>
      </p:graphicFrame>
      <p:sp>
        <p:nvSpPr>
          <p:cNvPr id="9" name="标题 1"/>
          <p:cNvSpPr>
            <a:spLocks noGrp="1"/>
          </p:cNvSpPr>
          <p:nvPr>
            <p:ph type="title"/>
          </p:nvPr>
        </p:nvSpPr>
        <p:spPr>
          <a:xfrm>
            <a:off x="732125" y="447467"/>
            <a:ext cx="10732516" cy="459845"/>
          </a:xfrm>
        </p:spPr>
        <p:txBody>
          <a:bodyPr>
            <a:noAutofit/>
          </a:bodyPr>
          <a:lstStyle/>
          <a:p>
            <a:r>
              <a:rPr lang="zh-CN" altLang="en-US" sz="2600" b="1" dirty="0">
                <a:solidFill>
                  <a:srgbClr val="C00000"/>
                </a:solidFill>
              </a:rPr>
              <a:t>昇腾人工智能导论课程</a:t>
            </a:r>
            <a:r>
              <a:rPr lang="zh-CN" altLang="en-US" sz="2600" b="1" dirty="0" smtClean="0">
                <a:solidFill>
                  <a:srgbClr val="C00000"/>
                </a:solidFill>
              </a:rPr>
              <a:t>包</a:t>
            </a:r>
            <a:r>
              <a:rPr lang="zh-CN" altLang="en-US" sz="2600" b="1" dirty="0">
                <a:solidFill>
                  <a:srgbClr val="C00000"/>
                </a:solidFill>
              </a:rPr>
              <a:t>理论</a:t>
            </a:r>
            <a:r>
              <a:rPr lang="zh-CN" altLang="en-US" sz="2600" b="1" dirty="0" smtClean="0">
                <a:solidFill>
                  <a:srgbClr val="C00000"/>
                </a:solidFill>
              </a:rPr>
              <a:t>知识点</a:t>
            </a:r>
            <a:endParaRPr lang="zh-CN" altLang="en-US" sz="1800" b="1" dirty="0">
              <a:solidFill>
                <a:srgbClr val="3C3C3C"/>
              </a:solidFill>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sz="1800" b="1" dirty="0" smtClean="0">
                <a:solidFill>
                  <a:srgbClr val="3C3C3C"/>
                </a:solidFill>
                <a:latin typeface="Huawei Sans" panose="020C0503030203020204" pitchFamily="34" charset="0"/>
                <a:ea typeface="方正兰亭黑简体" panose="02000000000000000000" pitchFamily="2" charset="-122"/>
                <a:cs typeface="+mn-cs"/>
              </a:rPr>
              <a:t>人工智能导论</a:t>
            </a:r>
            <a:r>
              <a:rPr lang="en-US" altLang="zh-CN" sz="1800" b="1" dirty="0" smtClean="0">
                <a:solidFill>
                  <a:srgbClr val="3C3C3C"/>
                </a:solidFill>
                <a:latin typeface="Huawei Sans" panose="020C0503030203020204" pitchFamily="34" charset="0"/>
                <a:ea typeface="方正兰亭黑简体" panose="02000000000000000000" pitchFamily="2" charset="-122"/>
                <a:cs typeface="+mn-cs"/>
              </a:rPr>
              <a:t>--</a:t>
            </a:r>
            <a:r>
              <a:rPr lang="zh-CN" altLang="en-US" sz="1800" b="1" dirty="0">
                <a:solidFill>
                  <a:srgbClr val="3C3C3C"/>
                </a:solidFill>
                <a:latin typeface="Huawei Sans" panose="020C0503030203020204" pitchFamily="34" charset="0"/>
                <a:ea typeface="方正兰亭黑简体" panose="02000000000000000000" pitchFamily="2" charset="-122"/>
                <a:cs typeface="+mn-cs"/>
              </a:rPr>
              <a:t>理论</a:t>
            </a:r>
            <a:endParaRPr lang="zh-CN" altLang="en-US" dirty="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732125" y="447467"/>
            <a:ext cx="10732516" cy="459845"/>
          </a:xfrm>
        </p:spPr>
        <p:txBody>
          <a:bodyPr>
            <a:noAutofit/>
          </a:bodyPr>
          <a:lstStyle/>
          <a:p>
            <a:r>
              <a:rPr lang="zh-CN" altLang="en-US" sz="2600" b="1" dirty="0" smtClean="0">
                <a:solidFill>
                  <a:srgbClr val="C00000"/>
                </a:solidFill>
              </a:rPr>
              <a:t>昇</a:t>
            </a:r>
            <a:r>
              <a:rPr lang="zh-CN" altLang="en-US" sz="2600" b="1" dirty="0">
                <a:solidFill>
                  <a:srgbClr val="C00000"/>
                </a:solidFill>
              </a:rPr>
              <a:t>腾人工智能导论课程</a:t>
            </a:r>
            <a:r>
              <a:rPr lang="zh-CN" altLang="en-US" sz="2600" b="1" dirty="0" smtClean="0">
                <a:solidFill>
                  <a:srgbClr val="C00000"/>
                </a:solidFill>
              </a:rPr>
              <a:t>包</a:t>
            </a:r>
            <a:r>
              <a:rPr lang="zh-CN" altLang="en-US" sz="2600" b="1" dirty="0">
                <a:solidFill>
                  <a:srgbClr val="C00000"/>
                </a:solidFill>
              </a:rPr>
              <a:t>实验</a:t>
            </a:r>
            <a:r>
              <a:rPr lang="zh-CN" altLang="en-US" sz="2600" b="1" dirty="0" smtClean="0">
                <a:solidFill>
                  <a:srgbClr val="C00000"/>
                </a:solidFill>
              </a:rPr>
              <a:t>知识点</a:t>
            </a:r>
            <a:endParaRPr lang="zh-CN" altLang="en-US" sz="1800" b="1" dirty="0">
              <a:solidFill>
                <a:srgbClr val="3C3C3C"/>
              </a:solidFill>
              <a:cs typeface="+mn-cs"/>
            </a:endParaRPr>
          </a:p>
        </p:txBody>
      </p:sp>
      <p:sp>
        <p:nvSpPr>
          <p:cNvPr id="6" name="文本框 5"/>
          <p:cNvSpPr txBox="1"/>
          <p:nvPr/>
        </p:nvSpPr>
        <p:spPr>
          <a:xfrm>
            <a:off x="653901" y="953518"/>
            <a:ext cx="6099544" cy="369332"/>
          </a:xfrm>
          <a:prstGeom prst="rect">
            <a:avLst/>
          </a:prstGeom>
          <a:noFill/>
        </p:spPr>
        <p:txBody>
          <a:bodyPr wrap="square">
            <a:spAutoFit/>
          </a:bodyPr>
          <a:lstStyle/>
          <a:p>
            <a:r>
              <a:rPr lang="zh-CN" altLang="en-US" b="1" dirty="0" smtClean="0">
                <a:solidFill>
                  <a:srgbClr val="3C3C3C"/>
                </a:solidFill>
                <a:latin typeface="Huawei Sans" panose="020C0503030203020204" pitchFamily="34" charset="0"/>
                <a:ea typeface="方正兰亭黑简体" panose="02000000000000000000" pitchFamily="2" charset="-122"/>
              </a:rPr>
              <a:t>人工智能导论</a:t>
            </a:r>
            <a:r>
              <a:rPr lang="en-US" altLang="zh-CN" sz="1800" b="1" dirty="0" smtClean="0">
                <a:solidFill>
                  <a:srgbClr val="3C3C3C"/>
                </a:solidFill>
                <a:latin typeface="Huawei Sans" panose="020C0503030203020204" pitchFamily="34" charset="0"/>
                <a:ea typeface="方正兰亭黑简体" panose="02000000000000000000" pitchFamily="2" charset="-122"/>
                <a:cs typeface="+mn-cs"/>
              </a:rPr>
              <a:t>--</a:t>
            </a:r>
            <a:r>
              <a:rPr lang="zh-CN" altLang="en-US" sz="1800" b="1" dirty="0" smtClean="0">
                <a:solidFill>
                  <a:srgbClr val="3C3C3C"/>
                </a:solidFill>
                <a:latin typeface="Huawei Sans" panose="020C0503030203020204" pitchFamily="34" charset="0"/>
                <a:ea typeface="方正兰亭黑简体" panose="02000000000000000000" pitchFamily="2" charset="-122"/>
                <a:cs typeface="+mn-cs"/>
              </a:rPr>
              <a:t>实验</a:t>
            </a:r>
            <a:endParaRPr lang="zh-CN" altLang="en-US" dirty="0">
              <a:latin typeface="Huawei Sans" panose="020C0503030203020204" pitchFamily="34" charset="0"/>
              <a:ea typeface="方正兰亭黑简体" panose="02000000000000000000"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96344335"/>
              </p:ext>
            </p:extLst>
          </p:nvPr>
        </p:nvGraphicFramePr>
        <p:xfrm>
          <a:off x="760999" y="1322850"/>
          <a:ext cx="10778871" cy="4957968"/>
        </p:xfrm>
        <a:graphic>
          <a:graphicData uri="http://schemas.openxmlformats.org/drawingml/2006/table">
            <a:tbl>
              <a:tblPr>
                <a:tableStyleId>{72833802-FEF1-4C79-8D5D-14CF1EAF98D9}</a:tableStyleId>
              </a:tblPr>
              <a:tblGrid>
                <a:gridCol w="2160001"/>
                <a:gridCol w="2400300"/>
                <a:gridCol w="4900133"/>
                <a:gridCol w="1318437"/>
              </a:tblGrid>
              <a:tr h="324000">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章节</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a:effectLst/>
                          <a:latin typeface="微软雅黑" panose="020B0503020204020204" pitchFamily="34" charset="-122"/>
                          <a:ea typeface="微软雅黑" panose="020B0503020204020204" pitchFamily="34" charset="-122"/>
                        </a:rPr>
                        <a:t>知识点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u="none" strike="noStrike" dirty="0" smtClean="0">
                          <a:effectLst/>
                          <a:latin typeface="微软雅黑" panose="020B0503020204020204" pitchFamily="34" charset="-122"/>
                          <a:ea typeface="微软雅黑" panose="020B0503020204020204" pitchFamily="34" charset="-122"/>
                        </a:rPr>
                        <a:t>建议融入</a:t>
                      </a:r>
                      <a:r>
                        <a:rPr lang="zh-CN" altLang="en-US" sz="1400" b="1" u="none" strike="noStrike" dirty="0">
                          <a:effectLst/>
                          <a:latin typeface="微软雅黑" panose="020B0503020204020204" pitchFamily="34" charset="-122"/>
                          <a:ea typeface="微软雅黑" panose="020B0503020204020204" pitchFamily="34" charset="-122"/>
                        </a:rPr>
                        <a:t>方式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rtl="0"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学时</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437760">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1</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：花卉识别实验</a:t>
                      </a:r>
                    </a:p>
                  </a:txBody>
                  <a:tcPr marL="72000" marR="72000" marT="72000" marB="7200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深度学习框架、卷积神经网络、图片分类</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在讲解图像分类任务相关内容时，可以作为课堂案例讲解，也可以作为课后作业练习</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3</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760">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2</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MNIST</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手写体识别实验</a:t>
                      </a:r>
                    </a:p>
                  </a:txBody>
                  <a:tcPr marL="72000" marR="72000" marT="72000" marB="7200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深度学习框架、卷积神经网络、</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MNIST</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手写体识别分类</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深度学习领域卷积神经网络的入门实验，可以作为课堂案例讲解，让学生能快速理解和掌握卷积神经网络的搭建过程</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u="none" strike="noStrike" kern="1200" baseline="0" dirty="0" smtClean="0">
                          <a:solidFill>
                            <a:schemeClr val="tx1"/>
                          </a:solidFill>
                          <a:effectLst/>
                          <a:latin typeface="Huawei Sans" panose="020C0503030203020204" pitchFamily="34" charset="0"/>
                          <a:ea typeface="方正兰亭黑简体" panose="02000000000000000000" pitchFamily="2" charset="-122"/>
                          <a:cs typeface="+mn-cs"/>
                        </a:rPr>
                        <a:t>1.5</a:t>
                      </a:r>
                      <a:endParaRPr lang="zh-CN" altLang="en-US" sz="1200" u="none" strike="noStrike" kern="12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72000" marR="72000" marT="72000" marB="7200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384">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3</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：基于</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MindSpore</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 Lite</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的猫狗分类实验</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MindSpore</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深度学习框架、猫狗分类、</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MindSpore</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 lite</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、模型应用部署</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ts val="1800"/>
                        </a:lnSpc>
                        <a:spcBef>
                          <a:spcPts val="0"/>
                        </a:spcBef>
                        <a:spcAft>
                          <a:spcPts val="0"/>
                        </a:spcAft>
                        <a:buClrTx/>
                        <a:buSzTx/>
                        <a:buFontTx/>
                        <a:buNone/>
                        <a:defRPr/>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实践类案例，可以放在实验实践环节，涉及训练和部署环节，主要让学生对云上训练模型</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端侧部署应用有直观的了解和体验</a:t>
                      </a: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084">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4</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：基于</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MindStudio</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的深度学习实战</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MindStudio</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，本地</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CPU</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训练、</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Lenet</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算法</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作为对比实验引入，可以使用</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Notebook</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，也可以使用</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MindStudio</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Pycharm</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等</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IDE</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环境，本地搭建模型和训练模型</a:t>
                      </a:r>
                      <a:endParaRPr lang="en-US" altLang="zh-CN" sz="1200" kern="1200" baseline="0" dirty="0" smtClean="0">
                        <a:solidFill>
                          <a:schemeClr val="dk1"/>
                        </a:solidFill>
                        <a:latin typeface="Huawei Sans" panose="020C0503030203020204"/>
                        <a:ea typeface="方正兰亭黑简体" panose="02000000000000000000" pitchFamily="2" charset="-122"/>
                        <a:cs typeface="+mn-cs"/>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1.5</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670">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5</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CANN </a:t>
                      </a: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AscendCL</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应用开发快速入门（推理）</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algn="l" defTabSz="914400" rtl="0" eaLnBrk="1" latinLnBrk="0" hangingPunct="1">
                        <a:lnSpc>
                          <a:spcPts val="1800"/>
                        </a:lnSpc>
                      </a:pPr>
                      <a:r>
                        <a:rPr lang="en-US" altLang="zh-CN" sz="1200" kern="1200" baseline="0" dirty="0" err="1" smtClean="0">
                          <a:solidFill>
                            <a:schemeClr val="dk1"/>
                          </a:solidFill>
                          <a:latin typeface="Huawei Sans" panose="020C0503030203020204"/>
                          <a:ea typeface="方正兰亭黑简体" panose="02000000000000000000" pitchFamily="2" charset="-122"/>
                          <a:cs typeface="+mn-cs"/>
                        </a:rPr>
                        <a:t>GooLeNet</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模型、</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MobileNetv2</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模型、</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Atlas200DK</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开发板、图像分类、目标检测、图像分割</a:t>
                      </a:r>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4">
                  <a:txBody>
                    <a:bodyPr/>
                    <a:lstStyle/>
                    <a:p>
                      <a:pPr marL="0" marR="0" lvl="0" indent="0" algn="l" defTabSz="914400" rtl="0" eaLnBrk="1" fontAlgn="auto" latinLnBrk="0" hangingPunct="1">
                        <a:lnSpc>
                          <a:spcPts val="1800"/>
                        </a:lnSpc>
                        <a:spcBef>
                          <a:spcPts val="0"/>
                        </a:spcBef>
                        <a:spcAft>
                          <a:spcPts val="0"/>
                        </a:spcAft>
                        <a:buClrTx/>
                        <a:buSzTx/>
                        <a:buFontTx/>
                        <a:buNone/>
                        <a:defRPr/>
                      </a:pPr>
                      <a:r>
                        <a:rPr lang="zh-CN" altLang="en-US" sz="1200" kern="1200" baseline="0" noProof="0" dirty="0" smtClean="0">
                          <a:solidFill>
                            <a:schemeClr val="dk1"/>
                          </a:solidFill>
                          <a:latin typeface="Huawei Sans" panose="020C0503030203020204"/>
                          <a:ea typeface="方正兰亭黑简体" panose="02000000000000000000" pitchFamily="2" charset="-122"/>
                          <a:cs typeface="+mn-cs"/>
                        </a:rPr>
                        <a:t>基于</a:t>
                      </a:r>
                      <a:r>
                        <a:rPr lang="en-US" altLang="zh-CN" sz="1200" kern="1200" baseline="0" noProof="0" dirty="0" smtClean="0">
                          <a:solidFill>
                            <a:schemeClr val="dk1"/>
                          </a:solidFill>
                          <a:latin typeface="Huawei Sans" panose="020C0503030203020204"/>
                          <a:ea typeface="方正兰亭黑简体" panose="02000000000000000000" pitchFamily="2" charset="-122"/>
                          <a:cs typeface="+mn-cs"/>
                        </a:rPr>
                        <a:t>Atlas200 DK</a:t>
                      </a:r>
                      <a:r>
                        <a:rPr lang="zh-CN" altLang="en-US" sz="1200" kern="1200" baseline="0" noProof="0" dirty="0" smtClean="0">
                          <a:solidFill>
                            <a:schemeClr val="dk1"/>
                          </a:solidFill>
                          <a:latin typeface="Huawei Sans" panose="020C0503030203020204"/>
                          <a:ea typeface="方正兰亭黑简体" panose="02000000000000000000" pitchFamily="2" charset="-122"/>
                          <a:cs typeface="+mn-cs"/>
                        </a:rPr>
                        <a:t>开发板的模型推理部署应用，可以在课程实验实践环节引入。</a:t>
                      </a:r>
                      <a:endParaRPr lang="en-US" altLang="zh-CN" sz="1200" kern="1200" baseline="0" noProof="0" dirty="0" smtClean="0">
                        <a:solidFill>
                          <a:schemeClr val="dk1"/>
                        </a:solidFill>
                        <a:latin typeface="Huawei Sans" panose="020C0503030203020204"/>
                        <a:ea typeface="方正兰亭黑简体" panose="02000000000000000000" pitchFamily="2" charset="-122"/>
                        <a:cs typeface="+mn-cs"/>
                      </a:endParaRPr>
                    </a:p>
                    <a:p>
                      <a:pPr marL="0" algn="l" defTabSz="914400" rtl="0" eaLnBrk="1" latinLnBrk="0" hangingPunct="1">
                        <a:lnSpc>
                          <a:spcPts val="1800"/>
                        </a:lnSpc>
                      </a:pPr>
                      <a:endParaRPr lang="zh-CN" altLang="en-US" sz="1200" kern="1200" baseline="0" dirty="0">
                        <a:solidFill>
                          <a:schemeClr val="dk1"/>
                        </a:solidFill>
                        <a:latin typeface="Huawei Sans" panose="020C0503030203020204"/>
                        <a:ea typeface="方正兰亭黑简体" panose="02000000000000000000" pitchFamily="2" charset="-122"/>
                        <a:cs typeface="+mn-cs"/>
                      </a:endParaRPr>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09398">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6</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：基于</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MobileNetv2</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的垃圾分类（训练</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推理）</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2</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23579">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7</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CANN</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实践之目标检测（推理）</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p>
                  </a:txBody>
                  <a:tcPr marL="72000" marR="72000" marT="51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30670">
                <a:tc>
                  <a:txBody>
                    <a:bodyPr/>
                    <a:lstStyle/>
                    <a:p>
                      <a:pPr marL="0" algn="l" defTabSz="914400" rtl="0" eaLnBrk="1" fontAlgn="ctr" latinLnBrk="0" hangingPunct="1">
                        <a:lnSpc>
                          <a:spcPts val="1800"/>
                        </a:lnSpc>
                      </a:pP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实验</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8</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a:t>
                      </a:r>
                      <a:r>
                        <a:rPr lang="en-US" altLang="zh-CN" sz="1200" kern="1200" baseline="0" dirty="0" smtClean="0">
                          <a:solidFill>
                            <a:schemeClr val="dk1"/>
                          </a:solidFill>
                          <a:latin typeface="Huawei Sans" panose="020C0503030203020204"/>
                          <a:ea typeface="方正兰亭黑简体" panose="02000000000000000000" pitchFamily="2" charset="-122"/>
                          <a:cs typeface="+mn-cs"/>
                        </a:rPr>
                        <a:t>CANN</a:t>
                      </a:r>
                      <a:r>
                        <a:rPr lang="zh-CN" altLang="en-US" sz="1200" kern="1200" baseline="0" dirty="0" smtClean="0">
                          <a:solidFill>
                            <a:schemeClr val="dk1"/>
                          </a:solidFill>
                          <a:latin typeface="Huawei Sans" panose="020C0503030203020204"/>
                          <a:ea typeface="方正兰亭黑简体" panose="02000000000000000000" pitchFamily="2" charset="-122"/>
                          <a:cs typeface="+mn-cs"/>
                        </a:rPr>
                        <a:t>实践之图像分割（推理）</a:t>
                      </a:r>
                    </a:p>
                  </a:txBody>
                  <a:tcPr marL="72000" marR="72000" marT="635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p>
                  </a:txBody>
                  <a:tcPr marL="72000" marR="72000" marT="51442" marB="51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p>
                  </a:txBody>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2000" marR="72000" marT="5199"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600" b="1" dirty="0">
                <a:solidFill>
                  <a:srgbClr val="C00000"/>
                </a:solidFill>
              </a:rPr>
              <a:t>昇腾机器学习</a:t>
            </a:r>
            <a:r>
              <a:rPr lang="en-US" altLang="zh-CN" sz="2600" b="1" dirty="0">
                <a:solidFill>
                  <a:srgbClr val="C00000"/>
                </a:solidFill>
              </a:rPr>
              <a:t>&amp;</a:t>
            </a:r>
            <a:r>
              <a:rPr lang="zh-CN" altLang="en-US" sz="2600" b="1" dirty="0">
                <a:solidFill>
                  <a:srgbClr val="C00000"/>
                </a:solidFill>
              </a:rPr>
              <a:t>模式识别课程包</a:t>
            </a:r>
            <a:r>
              <a:rPr lang="zh-CN" altLang="en-US" sz="2600" b="1" dirty="0" smtClean="0">
                <a:solidFill>
                  <a:srgbClr val="C00000"/>
                </a:solidFill>
              </a:rPr>
              <a:t>介绍</a:t>
            </a:r>
            <a:r>
              <a:rPr lang="en-US" altLang="zh-CN" sz="2600" b="1" dirty="0" smtClean="0">
                <a:solidFill>
                  <a:srgbClr val="C00000"/>
                </a:solidFill>
              </a:rPr>
              <a:t/>
            </a:r>
            <a:br>
              <a:rPr lang="en-US" altLang="zh-CN" sz="2600" b="1" dirty="0" smtClean="0">
                <a:solidFill>
                  <a:srgbClr val="C00000"/>
                </a:solidFill>
              </a:rPr>
            </a:br>
            <a:endParaRPr lang="zh-CN" altLang="en-US" sz="2600" b="1" dirty="0">
              <a:solidFill>
                <a:srgbClr val="C00000"/>
              </a:solidFill>
            </a:endParaRPr>
          </a:p>
        </p:txBody>
      </p:sp>
      <p:sp>
        <p:nvSpPr>
          <p:cNvPr id="5" name="矩形 4"/>
          <p:cNvSpPr/>
          <p:nvPr/>
        </p:nvSpPr>
        <p:spPr>
          <a:xfrm>
            <a:off x="835431" y="1406320"/>
            <a:ext cx="9971212" cy="646331"/>
          </a:xfrm>
          <a:prstGeom prst="rect">
            <a:avLst/>
          </a:prstGeom>
        </p:spPr>
        <p:txBody>
          <a:bodyPr wrap="square">
            <a:spAutoFit/>
          </a:bodyPr>
          <a:lstStyle/>
          <a:p>
            <a:pPr marL="285750" indent="-285750">
              <a:spcBef>
                <a:spcPts val="780"/>
              </a:spcBef>
              <a:buFont typeface="Wingdings" panose="05000000000000000000" pitchFamily="2" charset="2"/>
              <a:buChar char="Ø"/>
            </a:pPr>
            <a:r>
              <a:rPr lang="zh-CN" altLang="en-US" b="1" dirty="0">
                <a:solidFill>
                  <a:srgbClr val="3C3C3C"/>
                </a:solidFill>
                <a:latin typeface="Huawei Sans" panose="020C0503030203020204" pitchFamily="34" charset="0"/>
                <a:ea typeface="方正兰亭黑简体" panose="02000000000000000000" pitchFamily="2" charset="-122"/>
              </a:rPr>
              <a:t>目标对象</a:t>
            </a:r>
            <a:r>
              <a:rPr lang="zh-CN" altLang="en-US" dirty="0">
                <a:solidFill>
                  <a:srgbClr val="3C3C3C"/>
                </a:solidFill>
                <a:latin typeface="Huawei Sans" panose="020C0503030203020204" pitchFamily="34" charset="0"/>
                <a:ea typeface="方正兰亭黑简体" panose="02000000000000000000" pitchFamily="2" charset="-122"/>
              </a:rPr>
              <a:t>：本课程针对于本科</a:t>
            </a:r>
            <a:r>
              <a:rPr lang="zh-CN" altLang="en-US" dirty="0" smtClean="0">
                <a:solidFill>
                  <a:srgbClr val="3C3C3C"/>
                </a:solidFill>
                <a:latin typeface="Huawei Sans" panose="020C0503030203020204" pitchFamily="34" charset="0"/>
                <a:ea typeface="方正兰亭黑简体" panose="02000000000000000000" pitchFamily="2" charset="-122"/>
              </a:rPr>
              <a:t>院校人工智能专业主干基础课程</a:t>
            </a:r>
            <a:r>
              <a:rPr lang="zh-CN" altLang="en-US" dirty="0">
                <a:solidFill>
                  <a:srgbClr val="3C3C3C"/>
                </a:solidFill>
                <a:latin typeface="Huawei Sans" panose="020C0503030203020204" pitchFamily="34" charset="0"/>
                <a:ea typeface="方正兰亭黑简体" panose="02000000000000000000" pitchFamily="2" charset="-122"/>
              </a:rPr>
              <a:t>，例如：</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机器学习</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模式识别</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a:solidFill>
                  <a:srgbClr val="3C3C3C"/>
                </a:solidFill>
                <a:latin typeface="Huawei Sans" panose="020C0503030203020204" pitchFamily="34" charset="0"/>
                <a:ea typeface="方正兰亭黑简体" panose="02000000000000000000" pitchFamily="2" charset="-122"/>
              </a:rPr>
              <a:t>、</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机器学习应用基础</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机器学习算法与应用</a:t>
            </a:r>
            <a:r>
              <a:rPr lang="en-US" altLang="zh-CN" dirty="0" smtClean="0">
                <a:solidFill>
                  <a:srgbClr val="3C3C3C"/>
                </a:solidFill>
                <a:latin typeface="Huawei Sans" panose="020C0503030203020204" pitchFamily="34" charset="0"/>
                <a:ea typeface="方正兰亭黑简体" panose="02000000000000000000" pitchFamily="2" charset="-122"/>
              </a:rPr>
              <a:t>》</a:t>
            </a:r>
            <a:r>
              <a:rPr lang="zh-CN" altLang="en-US" dirty="0" smtClean="0">
                <a:solidFill>
                  <a:srgbClr val="3C3C3C"/>
                </a:solidFill>
                <a:latin typeface="Huawei Sans" panose="020C0503030203020204" pitchFamily="34" charset="0"/>
                <a:ea typeface="方正兰亭黑简体" panose="02000000000000000000" pitchFamily="2" charset="-122"/>
              </a:rPr>
              <a:t>等</a:t>
            </a:r>
            <a:r>
              <a:rPr lang="zh-CN" altLang="en-US" dirty="0">
                <a:solidFill>
                  <a:srgbClr val="3C3C3C"/>
                </a:solidFill>
                <a:latin typeface="Huawei Sans" panose="020C0503030203020204" pitchFamily="34" charset="0"/>
                <a:ea typeface="方正兰亭黑简体" panose="02000000000000000000" pitchFamily="2" charset="-122"/>
              </a:rPr>
              <a:t>。</a:t>
            </a:r>
          </a:p>
        </p:txBody>
      </p:sp>
      <p:sp>
        <p:nvSpPr>
          <p:cNvPr id="14" name="文本框 13"/>
          <p:cNvSpPr txBox="1"/>
          <p:nvPr/>
        </p:nvSpPr>
        <p:spPr>
          <a:xfrm>
            <a:off x="835431" y="882946"/>
            <a:ext cx="2799245" cy="369332"/>
          </a:xfrm>
          <a:prstGeom prst="rect">
            <a:avLst/>
          </a:prstGeom>
          <a:noFill/>
        </p:spPr>
        <p:txBody>
          <a:bodyPr wrap="square" rtlCol="0">
            <a:spAutoFit/>
          </a:bodyPr>
          <a:lstStyle/>
          <a:p>
            <a:r>
              <a:rPr lang="zh-CN" altLang="en-US" b="1" dirty="0" smtClean="0">
                <a:solidFill>
                  <a:srgbClr val="3C3C3C"/>
                </a:solidFill>
                <a:latin typeface="Huawei Sans" panose="020C0503030203020204" pitchFamily="34" charset="0"/>
                <a:ea typeface="方正兰亭黑简体" panose="02000000000000000000" pitchFamily="2" charset="-122"/>
              </a:rPr>
              <a:t>机器学习</a:t>
            </a:r>
            <a:r>
              <a:rPr lang="en-US" altLang="zh-CN" b="1" dirty="0" smtClean="0">
                <a:solidFill>
                  <a:srgbClr val="3C3C3C"/>
                </a:solidFill>
                <a:latin typeface="Huawei Sans" panose="020C0503030203020204" pitchFamily="34" charset="0"/>
                <a:ea typeface="方正兰亭黑简体" panose="02000000000000000000" pitchFamily="2" charset="-122"/>
              </a:rPr>
              <a:t>&amp;</a:t>
            </a:r>
            <a:r>
              <a:rPr lang="zh-CN" altLang="en-US" b="1" dirty="0" smtClean="0">
                <a:solidFill>
                  <a:srgbClr val="3C3C3C"/>
                </a:solidFill>
                <a:latin typeface="Huawei Sans" panose="020C0503030203020204" pitchFamily="34" charset="0"/>
                <a:ea typeface="方正兰亭黑简体" panose="02000000000000000000" pitchFamily="2" charset="-122"/>
              </a:rPr>
              <a:t>模式识别课程</a:t>
            </a:r>
            <a:endParaRPr lang="zh-CN" altLang="en-US" b="1" dirty="0">
              <a:solidFill>
                <a:srgbClr val="3C3C3C"/>
              </a:solidFill>
              <a:latin typeface="Huawei Sans" panose="020C0503030203020204" pitchFamily="34" charset="0"/>
              <a:ea typeface="方正兰亭黑简体" panose="02000000000000000000" pitchFamily="2" charset="-122"/>
            </a:endParaRPr>
          </a:p>
        </p:txBody>
      </p:sp>
      <p:grpSp>
        <p:nvGrpSpPr>
          <p:cNvPr id="15" name="组合 14"/>
          <p:cNvGrpSpPr/>
          <p:nvPr/>
        </p:nvGrpSpPr>
        <p:grpSpPr>
          <a:xfrm>
            <a:off x="546196" y="2671337"/>
            <a:ext cx="11240374" cy="2586031"/>
            <a:chOff x="1095736" y="2412417"/>
            <a:chExt cx="10257657" cy="2586031"/>
          </a:xfrm>
        </p:grpSpPr>
        <p:sp>
          <p:nvSpPr>
            <p:cNvPr id="16" name="长方形"/>
            <p:cNvSpPr/>
            <p:nvPr/>
          </p:nvSpPr>
          <p:spPr>
            <a:xfrm>
              <a:off x="4761575" y="2412417"/>
              <a:ext cx="2160000" cy="684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2000" dirty="0" smtClean="0">
                  <a:solidFill>
                    <a:srgbClr val="191919"/>
                  </a:solidFill>
                  <a:latin typeface="Huawei Sans" panose="020C0503030203020204" pitchFamily="34" charset="0"/>
                  <a:ea typeface="方正兰亭黑简体" panose="02000000000000000000" pitchFamily="2" charset="-122"/>
                </a:rPr>
                <a:t>机器学习</a:t>
              </a:r>
              <a:r>
                <a:rPr lang="en-US" altLang="zh-CN" sz="2000" dirty="0" smtClean="0">
                  <a:solidFill>
                    <a:srgbClr val="191919"/>
                  </a:solidFill>
                  <a:latin typeface="Huawei Sans" panose="020C0503030203020204" pitchFamily="34" charset="0"/>
                  <a:ea typeface="方正兰亭黑简体" panose="02000000000000000000" pitchFamily="2" charset="-122"/>
                </a:rPr>
                <a:t>&amp;</a:t>
              </a:r>
              <a:r>
                <a:rPr lang="zh-CN" altLang="en-US" sz="2000" dirty="0" smtClean="0">
                  <a:solidFill>
                    <a:srgbClr val="191919"/>
                  </a:solidFill>
                  <a:latin typeface="Huawei Sans" panose="020C0503030203020204" pitchFamily="34" charset="0"/>
                  <a:ea typeface="方正兰亭黑简体" panose="02000000000000000000" pitchFamily="2" charset="-122"/>
                </a:rPr>
                <a:t>模式识别</a:t>
              </a:r>
              <a:r>
                <a:rPr sz="2000" dirty="0" err="1" smtClean="0">
                  <a:solidFill>
                    <a:srgbClr val="191919"/>
                  </a:solidFill>
                  <a:latin typeface="Huawei Sans" panose="020C0503030203020204" pitchFamily="34" charset="0"/>
                  <a:ea typeface="方正兰亭黑简体" panose="02000000000000000000" pitchFamily="2" charset="-122"/>
                </a:rPr>
                <a:t>课程包</a:t>
              </a:r>
              <a:endParaRPr sz="2000" dirty="0">
                <a:solidFill>
                  <a:srgbClr val="191919"/>
                </a:solidFill>
                <a:latin typeface="Huawei Sans" panose="020C0503030203020204" pitchFamily="34" charset="0"/>
                <a:ea typeface="方正兰亭黑简体" panose="02000000000000000000" pitchFamily="2" charset="-122"/>
              </a:endParaRPr>
            </a:p>
          </p:txBody>
        </p:sp>
        <p:sp>
          <p:nvSpPr>
            <p:cNvPr id="17" name="长方形"/>
            <p:cNvSpPr/>
            <p:nvPr/>
          </p:nvSpPr>
          <p:spPr>
            <a:xfrm>
              <a:off x="1133342" y="3382908"/>
              <a:ext cx="1393249"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a:solidFill>
                    <a:srgbClr val="191919"/>
                  </a:solidFill>
                  <a:latin typeface="Huawei Sans" panose="020C0503030203020204" pitchFamily="34" charset="0"/>
                  <a:ea typeface="方正兰亭黑简体" panose="02000000000000000000" pitchFamily="2" charset="-122"/>
                </a:rPr>
                <a:t>方案</a:t>
              </a:r>
              <a:r>
                <a:rPr lang="zh-CN" altLang="en-US" sz="1400" dirty="0" smtClean="0">
                  <a:solidFill>
                    <a:srgbClr val="191919"/>
                  </a:solidFill>
                  <a:latin typeface="Huawei Sans" panose="020C0503030203020204" pitchFamily="34" charset="0"/>
                  <a:ea typeface="方正兰亭黑简体" panose="02000000000000000000" pitchFamily="2" charset="-122"/>
                </a:rPr>
                <a:t>介绍</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18" name="长方形"/>
            <p:cNvSpPr/>
            <p:nvPr/>
          </p:nvSpPr>
          <p:spPr>
            <a:xfrm>
              <a:off x="2853733" y="3384444"/>
              <a:ext cx="1372860"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实验指导书</a:t>
              </a:r>
              <a:endParaRPr lang="zh-CN" altLang="en-US" sz="1400" dirty="0">
                <a:solidFill>
                  <a:srgbClr val="191919"/>
                </a:solidFill>
                <a:latin typeface="Huawei Sans" panose="020C0503030203020204" pitchFamily="34" charset="0"/>
                <a:ea typeface="方正兰亭黑简体" panose="02000000000000000000" pitchFamily="2" charset="-122"/>
              </a:endParaRPr>
            </a:p>
          </p:txBody>
        </p:sp>
        <p:sp>
          <p:nvSpPr>
            <p:cNvPr id="19" name="长方形"/>
            <p:cNvSpPr/>
            <p:nvPr/>
          </p:nvSpPr>
          <p:spPr>
            <a:xfrm>
              <a:off x="4553735" y="3384444"/>
              <a:ext cx="1825961"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实验环境搭建指南</a:t>
              </a:r>
              <a:endParaRPr lang="en-US" altLang="zh-CN" sz="1400" dirty="0">
                <a:solidFill>
                  <a:srgbClr val="191919"/>
                </a:solidFill>
                <a:latin typeface="Huawei Sans" panose="020C0503030203020204" pitchFamily="34" charset="0"/>
                <a:ea typeface="方正兰亭黑简体" panose="02000000000000000000" pitchFamily="2" charset="-122"/>
              </a:endParaRPr>
            </a:p>
          </p:txBody>
        </p:sp>
        <p:sp>
          <p:nvSpPr>
            <p:cNvPr id="27" name="长方形"/>
            <p:cNvSpPr/>
            <p:nvPr/>
          </p:nvSpPr>
          <p:spPr>
            <a:xfrm>
              <a:off x="7238297" y="3384444"/>
              <a:ext cx="2114661"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开发平台介绍</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29" name="矩形 28"/>
            <p:cNvSpPr/>
            <p:nvPr/>
          </p:nvSpPr>
          <p:spPr>
            <a:xfrm>
              <a:off x="1095736" y="4003696"/>
              <a:ext cx="1430855" cy="374461"/>
            </a:xfrm>
            <a:prstGeom prst="rect">
              <a:avLst/>
            </a:prstGeom>
          </p:spPr>
          <p:txBody>
            <a:bodyPr wrap="square">
              <a:spAutoFit/>
            </a:bodyPr>
            <a:lstStyle/>
            <a:p>
              <a:pPr marL="285750" indent="-285750">
                <a:lnSpc>
                  <a:spcPts val="2200"/>
                </a:lnSpc>
                <a:buFontTx/>
                <a:buChar char="-"/>
              </a:pPr>
              <a:r>
                <a:rPr lang="zh-CN" altLang="en-US" sz="1400" dirty="0" smtClean="0">
                  <a:solidFill>
                    <a:srgbClr val="3C3C3C"/>
                  </a:solidFill>
                  <a:latin typeface="Huawei Sans" panose="020C0503030203020204" pitchFamily="34" charset="0"/>
                  <a:ea typeface="方正兰亭黑简体" panose="02000000000000000000" pitchFamily="2" charset="-122"/>
                </a:rPr>
                <a:t>课程方案介绍</a:t>
              </a:r>
              <a:endParaRPr lang="zh-CN" altLang="en-US" sz="1400" dirty="0">
                <a:solidFill>
                  <a:srgbClr val="3C3C3C"/>
                </a:solidFill>
                <a:latin typeface="Huawei Sans" panose="020C0503030203020204" pitchFamily="34" charset="0"/>
                <a:ea typeface="方正兰亭黑简体" panose="02000000000000000000" pitchFamily="2" charset="-122"/>
              </a:endParaRPr>
            </a:p>
          </p:txBody>
        </p:sp>
        <p:sp>
          <p:nvSpPr>
            <p:cNvPr id="30" name="矩形 29"/>
            <p:cNvSpPr/>
            <p:nvPr/>
          </p:nvSpPr>
          <p:spPr>
            <a:xfrm>
              <a:off x="9836606" y="4013632"/>
              <a:ext cx="1516787" cy="656590"/>
            </a:xfrm>
            <a:prstGeom prst="rect">
              <a:avLst/>
            </a:prstGeom>
          </p:spPr>
          <p:txBody>
            <a:bodyPr wrap="square">
              <a:spAutoFit/>
            </a:bodyPr>
            <a:lstStyle/>
            <a:p>
              <a:pPr marL="285750" indent="-285750">
                <a:lnSpc>
                  <a:spcPts val="2200"/>
                </a:lnSpc>
                <a:buFontTx/>
                <a:buChar char="-"/>
              </a:pPr>
              <a:r>
                <a:rPr lang="en-US" altLang="zh-CN" sz="1400" b="1" dirty="0" smtClean="0">
                  <a:solidFill>
                    <a:srgbClr val="3C3C3C"/>
                  </a:solidFill>
                  <a:latin typeface="Huawei Sans" panose="020C0503030203020204" pitchFamily="34" charset="0"/>
                  <a:ea typeface="方正兰亭黑简体" panose="02000000000000000000" pitchFamily="2" charset="-122"/>
                </a:rPr>
                <a:t>35</a:t>
              </a:r>
              <a:r>
                <a:rPr lang="zh-CN" altLang="en-US" sz="1400" b="1" dirty="0" smtClean="0">
                  <a:solidFill>
                    <a:srgbClr val="3C3C3C"/>
                  </a:solidFill>
                  <a:latin typeface="Huawei Sans" panose="020C0503030203020204" pitchFamily="34" charset="0"/>
                  <a:ea typeface="方正兰亭黑简体" panose="02000000000000000000" pitchFamily="2" charset="-122"/>
                </a:rPr>
                <a:t>道</a:t>
              </a:r>
              <a:r>
                <a:rPr lang="zh-CN" altLang="en-US" sz="1400" b="1" dirty="0">
                  <a:solidFill>
                    <a:srgbClr val="3C3C3C"/>
                  </a:solidFill>
                  <a:latin typeface="Huawei Sans" panose="020C0503030203020204" pitchFamily="34" charset="0"/>
                  <a:ea typeface="方正兰亭黑简体" panose="02000000000000000000" pitchFamily="2" charset="-122"/>
                </a:rPr>
                <a:t>理论试题（含答案）</a:t>
              </a:r>
            </a:p>
          </p:txBody>
        </p:sp>
        <p:sp>
          <p:nvSpPr>
            <p:cNvPr id="31" name="长方形"/>
            <p:cNvSpPr/>
            <p:nvPr/>
          </p:nvSpPr>
          <p:spPr>
            <a:xfrm>
              <a:off x="9836606" y="3384444"/>
              <a:ext cx="1382457" cy="532000"/>
            </a:xfrm>
            <a:custGeom>
              <a:avLst/>
              <a:gdLst>
                <a:gd name="connsiteX0" fmla="*/ 0 w 1269200"/>
                <a:gd name="connsiteY0" fmla="*/ 266000 h 532000"/>
                <a:gd name="connsiteX1" fmla="*/ 634600 w 1269200"/>
                <a:gd name="connsiteY1" fmla="*/ 0 h 532000"/>
                <a:gd name="connsiteX2" fmla="*/ 1269200 w 1269200"/>
                <a:gd name="connsiteY2" fmla="*/ 266000 h 532000"/>
                <a:gd name="connsiteX3" fmla="*/ 634600 w 1269200"/>
                <a:gd name="connsiteY3" fmla="*/ 532000 h 532000"/>
              </a:gdLst>
              <a:ahLst/>
              <a:cxnLst>
                <a:cxn ang="0">
                  <a:pos x="connsiteX0" y="connsiteY0"/>
                </a:cxn>
                <a:cxn ang="0">
                  <a:pos x="connsiteX1" y="connsiteY1"/>
                </a:cxn>
                <a:cxn ang="0">
                  <a:pos x="connsiteX2" y="connsiteY2"/>
                </a:cxn>
                <a:cxn ang="0">
                  <a:pos x="connsiteX3" y="connsiteY3"/>
                </a:cxn>
              </a:cxnLst>
              <a:rect l="l" t="t" r="r" b="b"/>
              <a:pathLst>
                <a:path w="1269200" h="532000">
                  <a:moveTo>
                    <a:pt x="1269200" y="532000"/>
                  </a:moveTo>
                  <a:lnTo>
                    <a:pt x="1269200" y="0"/>
                  </a:lnTo>
                  <a:lnTo>
                    <a:pt x="0" y="0"/>
                  </a:lnTo>
                  <a:lnTo>
                    <a:pt x="0" y="532000"/>
                  </a:lnTo>
                  <a:lnTo>
                    <a:pt x="1269200" y="532000"/>
                  </a:lnTo>
                  <a:close/>
                </a:path>
              </a:pathLst>
            </a:custGeom>
            <a:solidFill>
              <a:srgbClr val="FFFFFF"/>
            </a:solidFill>
            <a:ln w="7600" cap="flat">
              <a:solidFill>
                <a:srgbClr val="323232"/>
              </a:solidFill>
              <a:miter/>
            </a:ln>
          </p:spPr>
          <p:txBody>
            <a:bodyPr wrap="square" lIns="0" tIns="0" rIns="0" bIns="0" rtlCol="0" anchor="ctr"/>
            <a:lstStyle/>
            <a:p>
              <a:pPr algn="ctr"/>
              <a:r>
                <a:rPr lang="zh-CN" altLang="en-US" sz="1400" dirty="0" smtClean="0">
                  <a:solidFill>
                    <a:srgbClr val="191919"/>
                  </a:solidFill>
                  <a:latin typeface="Huawei Sans" panose="020C0503030203020204" pitchFamily="34" charset="0"/>
                  <a:ea typeface="方正兰亭黑简体" panose="02000000000000000000" pitchFamily="2" charset="-122"/>
                </a:rPr>
                <a:t>理论试题</a:t>
              </a:r>
              <a:endParaRPr lang="en-US" sz="1400" dirty="0">
                <a:solidFill>
                  <a:srgbClr val="191919"/>
                </a:solidFill>
                <a:latin typeface="Huawei Sans" panose="020C0503030203020204" pitchFamily="34" charset="0"/>
                <a:ea typeface="方正兰亭黑简体" panose="02000000000000000000" pitchFamily="2" charset="-122"/>
              </a:endParaRPr>
            </a:p>
          </p:txBody>
        </p:sp>
        <p:sp>
          <p:nvSpPr>
            <p:cNvPr id="32" name="矩形 31"/>
            <p:cNvSpPr/>
            <p:nvPr/>
          </p:nvSpPr>
          <p:spPr>
            <a:xfrm>
              <a:off x="2803855" y="4059729"/>
              <a:ext cx="1703226" cy="938719"/>
            </a:xfrm>
            <a:prstGeom prst="rect">
              <a:avLst/>
            </a:prstGeom>
          </p:spPr>
          <p:txBody>
            <a:bodyPr wrap="square">
              <a:spAutoFit/>
            </a:bodyPr>
            <a:lstStyle/>
            <a:p>
              <a:pPr marL="285750" indent="-285750">
                <a:lnSpc>
                  <a:spcPts val="2200"/>
                </a:lnSpc>
                <a:buFontTx/>
                <a:buChar char="-"/>
              </a:pPr>
              <a:r>
                <a:rPr lang="en-US" altLang="zh-CN" sz="1400" b="1" dirty="0" smtClean="0">
                  <a:solidFill>
                    <a:srgbClr val="3C3C3C"/>
                  </a:solidFill>
                  <a:latin typeface="Huawei Sans" panose="020C0503030203020204" pitchFamily="34" charset="0"/>
                  <a:ea typeface="方正兰亭黑简体" panose="02000000000000000000" pitchFamily="2" charset="-122"/>
                </a:rPr>
                <a:t>6</a:t>
              </a:r>
              <a:r>
                <a:rPr lang="zh-CN" altLang="en-US" sz="1400" b="1" dirty="0" smtClean="0">
                  <a:solidFill>
                    <a:srgbClr val="3C3C3C"/>
                  </a:solidFill>
                  <a:latin typeface="Huawei Sans" panose="020C0503030203020204" pitchFamily="34" charset="0"/>
                  <a:ea typeface="方正兰亭黑简体" panose="02000000000000000000" pitchFamily="2" charset="-122"/>
                </a:rPr>
                <a:t>个</a:t>
              </a:r>
              <a:r>
                <a:rPr lang="zh-CN" altLang="en-US" sz="1400" b="1" dirty="0">
                  <a:solidFill>
                    <a:srgbClr val="3C3C3C"/>
                  </a:solidFill>
                  <a:latin typeface="Huawei Sans" panose="020C0503030203020204" pitchFamily="34" charset="0"/>
                  <a:ea typeface="方正兰亭黑简体" panose="02000000000000000000" pitchFamily="2" charset="-122"/>
                </a:rPr>
                <a:t>配套</a:t>
              </a:r>
              <a:r>
                <a:rPr lang="zh-CN" altLang="en-US" sz="1400" b="1" dirty="0" smtClean="0">
                  <a:solidFill>
                    <a:srgbClr val="3C3C3C"/>
                  </a:solidFill>
                  <a:latin typeface="Huawei Sans" panose="020C0503030203020204" pitchFamily="34" charset="0"/>
                  <a:ea typeface="方正兰亭黑简体" panose="02000000000000000000" pitchFamily="2" charset="-122"/>
                </a:rPr>
                <a:t>实验</a:t>
              </a:r>
              <a:endParaRPr lang="en-US" altLang="zh-CN" sz="1400" b="1" dirty="0" smtClean="0">
                <a:solidFill>
                  <a:srgbClr val="3C3C3C"/>
                </a:solidFill>
                <a:latin typeface="Huawei Sans" panose="020C0503030203020204" pitchFamily="34" charset="0"/>
                <a:ea typeface="方正兰亭黑简体" panose="02000000000000000000" pitchFamily="2" charset="-122"/>
              </a:endParaRPr>
            </a:p>
            <a:p>
              <a:pPr marL="285750" indent="-285750">
                <a:lnSpc>
                  <a:spcPts val="2200"/>
                </a:lnSpc>
                <a:buFontTx/>
                <a:buChar char="-"/>
              </a:pPr>
              <a:r>
                <a:rPr lang="en-US" altLang="zh-CN" sz="1400" b="1" dirty="0" smtClean="0">
                  <a:solidFill>
                    <a:srgbClr val="3C3C3C"/>
                  </a:solidFill>
                  <a:latin typeface="Huawei Sans" panose="020C0503030203020204" pitchFamily="34" charset="0"/>
                  <a:ea typeface="方正兰亭黑简体" panose="02000000000000000000" pitchFamily="2" charset="-122"/>
                </a:rPr>
                <a:t>1</a:t>
              </a:r>
              <a:r>
                <a:rPr lang="zh-CN" altLang="en-US" sz="1400" b="1" dirty="0" smtClean="0">
                  <a:solidFill>
                    <a:srgbClr val="3C3C3C"/>
                  </a:solidFill>
                  <a:latin typeface="Huawei Sans" panose="020C0503030203020204" pitchFamily="34" charset="0"/>
                  <a:ea typeface="方正兰亭黑简体" panose="02000000000000000000" pitchFamily="2" charset="-122"/>
                </a:rPr>
                <a:t>个配套演示视频</a:t>
              </a:r>
              <a:endParaRPr lang="en-US" altLang="zh-CN" sz="1400" b="1" dirty="0" smtClean="0">
                <a:solidFill>
                  <a:srgbClr val="3C3C3C"/>
                </a:solidFill>
                <a:latin typeface="Huawei Sans" panose="020C0503030203020204" pitchFamily="34" charset="0"/>
                <a:ea typeface="方正兰亭黑简体" panose="02000000000000000000" pitchFamily="2" charset="-122"/>
              </a:endParaRPr>
            </a:p>
            <a:p>
              <a:pPr>
                <a:lnSpc>
                  <a:spcPts val="2200"/>
                </a:lnSpc>
              </a:pPr>
              <a:endParaRPr lang="en-US" altLang="zh-CN" sz="1400" b="1" dirty="0">
                <a:solidFill>
                  <a:srgbClr val="3C3C3C"/>
                </a:solidFill>
                <a:latin typeface="Huawei Sans" panose="020C0503030203020204" pitchFamily="34" charset="0"/>
                <a:ea typeface="方正兰亭黑简体" panose="02000000000000000000" pitchFamily="2" charset="-122"/>
              </a:endParaRPr>
            </a:p>
          </p:txBody>
        </p:sp>
        <p:sp>
          <p:nvSpPr>
            <p:cNvPr id="33" name="矩形 32"/>
            <p:cNvSpPr/>
            <p:nvPr/>
          </p:nvSpPr>
          <p:spPr>
            <a:xfrm>
              <a:off x="7238297" y="3964830"/>
              <a:ext cx="2830997" cy="938719"/>
            </a:xfrm>
            <a:prstGeom prst="rect">
              <a:avLst/>
            </a:prstGeom>
          </p:spPr>
          <p:txBody>
            <a:bodyPr wrap="square">
              <a:spAutoFit/>
            </a:bodyPr>
            <a:lstStyle/>
            <a:p>
              <a:pPr marL="285750" indent="-285750">
                <a:lnSpc>
                  <a:spcPts val="2200"/>
                </a:lnSpc>
                <a:buFontTx/>
                <a:buChar char="-"/>
              </a:pPr>
              <a:r>
                <a:rPr lang="en-US" altLang="zh-CN" sz="1400" dirty="0" err="1" smtClean="0">
                  <a:latin typeface="微软雅黑" panose="020B0503020204020204" pitchFamily="34" charset="-122"/>
                  <a:ea typeface="微软雅黑" panose="020B0503020204020204" pitchFamily="34" charset="-122"/>
                  <a:sym typeface="+mn-lt"/>
                </a:rPr>
                <a:t>MindSpore</a:t>
              </a:r>
              <a:r>
                <a:rPr lang="zh-CN" altLang="en-US" sz="1400" dirty="0" smtClean="0">
                  <a:latin typeface="微软雅黑" panose="020B0503020204020204" pitchFamily="34" charset="-122"/>
                  <a:ea typeface="微软雅黑" panose="020B0503020204020204" pitchFamily="34" charset="-122"/>
                  <a:sym typeface="+mn-lt"/>
                </a:rPr>
                <a:t>架构介绍</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en-US" altLang="zh-CN" sz="1400" dirty="0" err="1" smtClean="0">
                  <a:latin typeface="微软雅黑" panose="020B0503020204020204" pitchFamily="34" charset="-122"/>
                  <a:ea typeface="微软雅黑" panose="020B0503020204020204" pitchFamily="34" charset="-122"/>
                  <a:sym typeface="+mn-lt"/>
                </a:rPr>
                <a:t>MindSpore</a:t>
              </a:r>
              <a:r>
                <a:rPr lang="zh-CN" altLang="en-US" sz="1400" dirty="0" smtClean="0">
                  <a:latin typeface="微软雅黑" panose="020B0503020204020204" pitchFamily="34" charset="-122"/>
                  <a:ea typeface="微软雅黑" panose="020B0503020204020204" pitchFamily="34" charset="-122"/>
                  <a:sym typeface="+mn-lt"/>
                </a:rPr>
                <a:t>开发实践</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lang="zh-CN" altLang="en-US" sz="1400" dirty="0" smtClean="0">
                  <a:latin typeface="微软雅黑" panose="020B0503020204020204" pitchFamily="34" charset="-122"/>
                  <a:ea typeface="微软雅黑" panose="020B0503020204020204" pitchFamily="34" charset="-122"/>
                  <a:sym typeface="+mn-lt"/>
                </a:rPr>
                <a:t>全</a:t>
              </a:r>
              <a:r>
                <a:rPr lang="zh-CN" altLang="en-US" sz="1400" dirty="0">
                  <a:latin typeface="微软雅黑" panose="020B0503020204020204" pitchFamily="34" charset="-122"/>
                  <a:ea typeface="微软雅黑" panose="020B0503020204020204" pitchFamily="34" charset="-122"/>
                  <a:sym typeface="+mn-lt"/>
                </a:rPr>
                <a:t>流程开发工具链</a:t>
              </a:r>
              <a:r>
                <a:rPr lang="en-US" altLang="zh-CN" sz="1400" dirty="0">
                  <a:latin typeface="微软雅黑" panose="020B0503020204020204" pitchFamily="34" charset="-122"/>
                  <a:ea typeface="微软雅黑" panose="020B0503020204020204" pitchFamily="34" charset="-122"/>
                  <a:sym typeface="+mn-lt"/>
                </a:rPr>
                <a:t>--</a:t>
              </a:r>
              <a:r>
                <a:rPr lang="en-US" altLang="zh-CN" sz="1400" dirty="0" err="1" smtClean="0">
                  <a:latin typeface="微软雅黑" panose="020B0503020204020204" pitchFamily="34" charset="-122"/>
                  <a:ea typeface="微软雅黑" panose="020B0503020204020204" pitchFamily="34" charset="-122"/>
                  <a:sym typeface="+mn-lt"/>
                </a:rPr>
                <a:t>MindStudio</a:t>
              </a:r>
              <a:endParaRPr lang="en-US" altLang="zh-CN" sz="1400" dirty="0">
                <a:latin typeface="微软雅黑" panose="020B0503020204020204" pitchFamily="34" charset="-122"/>
                <a:ea typeface="微软雅黑" panose="020B0503020204020204" pitchFamily="34" charset="-122"/>
                <a:sym typeface="+mn-lt"/>
              </a:endParaRPr>
            </a:p>
          </p:txBody>
        </p:sp>
        <p:sp>
          <p:nvSpPr>
            <p:cNvPr id="34" name="矩形 33"/>
            <p:cNvSpPr/>
            <p:nvPr/>
          </p:nvSpPr>
          <p:spPr>
            <a:xfrm>
              <a:off x="4507082" y="4027100"/>
              <a:ext cx="2643759" cy="656590"/>
            </a:xfrm>
            <a:prstGeom prst="rect">
              <a:avLst/>
            </a:prstGeom>
          </p:spPr>
          <p:txBody>
            <a:bodyPr wrap="square">
              <a:spAutoFit/>
            </a:bodyPr>
            <a:lstStyle/>
            <a:p>
              <a:pPr marL="285750" indent="-285750">
                <a:lnSpc>
                  <a:spcPts val="2200"/>
                </a:lnSpc>
                <a:buFontTx/>
                <a:buChar char="-"/>
              </a:pPr>
              <a:r>
                <a:rPr lang="en-US" altLang="zh-CN" sz="1400" dirty="0" err="1" smtClean="0">
                  <a:latin typeface="微软雅黑" panose="020B0503020204020204" pitchFamily="34" charset="-122"/>
                  <a:ea typeface="微软雅黑" panose="020B0503020204020204" pitchFamily="34" charset="-122"/>
                  <a:sym typeface="+mn-lt"/>
                </a:rPr>
                <a:t>MindSpore</a:t>
              </a:r>
              <a:r>
                <a:rPr lang="zh-CN" altLang="en-US" sz="1400" dirty="0" smtClean="0">
                  <a:latin typeface="微软雅黑" panose="020B0503020204020204" pitchFamily="34" charset="-122"/>
                  <a:ea typeface="微软雅黑" panose="020B0503020204020204" pitchFamily="34" charset="-122"/>
                  <a:sym typeface="+mn-lt"/>
                </a:rPr>
                <a:t>环境搭建实验手册</a:t>
              </a:r>
              <a:endParaRPr lang="en-US" altLang="zh-CN" sz="1400" dirty="0" smtClean="0">
                <a:latin typeface="微软雅黑" panose="020B0503020204020204" pitchFamily="34" charset="-122"/>
                <a:ea typeface="微软雅黑" panose="020B0503020204020204" pitchFamily="34" charset="-122"/>
                <a:sym typeface="+mn-lt"/>
              </a:endParaRPr>
            </a:p>
            <a:p>
              <a:pPr marL="285750" indent="-285750">
                <a:lnSpc>
                  <a:spcPts val="2200"/>
                </a:lnSpc>
                <a:buFontTx/>
                <a:buChar char="-"/>
              </a:pPr>
              <a:r>
                <a:rPr kumimoji="1" lang="en-US" altLang="zh-CN" sz="1400" dirty="0" err="1" smtClean="0">
                  <a:latin typeface="微软雅黑" panose="020B0503020204020204" pitchFamily="34" charset="-122"/>
                  <a:ea typeface="微软雅黑" panose="020B0503020204020204" pitchFamily="34" charset="-122"/>
                </a:rPr>
                <a:t>MindStudio</a:t>
              </a:r>
              <a:r>
                <a:rPr kumimoji="1" lang="zh-CN" altLang="en-US" sz="1400" dirty="0">
                  <a:latin typeface="微软雅黑" panose="020B0503020204020204" pitchFamily="34" charset="-122"/>
                  <a:ea typeface="微软雅黑" panose="020B0503020204020204" pitchFamily="34" charset="-122"/>
                </a:rPr>
                <a:t>环境搭建实验</a:t>
              </a:r>
              <a:r>
                <a:rPr kumimoji="1" lang="zh-CN" altLang="en-US" sz="1400" dirty="0" smtClean="0">
                  <a:latin typeface="微软雅黑" panose="020B0503020204020204" pitchFamily="34" charset="-122"/>
                  <a:ea typeface="微软雅黑" panose="020B0503020204020204" pitchFamily="34" charset="-122"/>
                </a:rPr>
                <a:t>手册</a:t>
              </a:r>
              <a:endParaRPr kumimoji="1" lang="en-US" altLang="zh-CN" sz="1400" dirty="0" smtClean="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XB0oNQrgU2byxX2xiYmDA"/>
</p:tagLst>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8771</Words>
  <Application>Microsoft Office PowerPoint</Application>
  <PresentationFormat>自定义</PresentationFormat>
  <Paragraphs>1224</Paragraphs>
  <Slides>45</Slides>
  <Notes>40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45</vt:i4>
      </vt:variant>
    </vt:vector>
  </HeadingPairs>
  <TitlesOfParts>
    <vt:vector size="62" baseType="lpstr">
      <vt:lpstr>.AppleSystemUIFont</vt:lpstr>
      <vt:lpstr>Huawei Sans</vt:lpstr>
      <vt:lpstr>Lucida Grande</vt:lpstr>
      <vt:lpstr>等线</vt:lpstr>
      <vt:lpstr>方正兰亭黑简体</vt:lpstr>
      <vt:lpstr>方正兰亭细黑简体</vt:lpstr>
      <vt:lpstr>黑体</vt:lpstr>
      <vt:lpstr>宋体</vt:lpstr>
      <vt:lpstr>微软雅黑</vt:lpstr>
      <vt:lpstr>微软雅黑</vt:lpstr>
      <vt:lpstr>Arial</vt:lpstr>
      <vt:lpstr>Calibri</vt:lpstr>
      <vt:lpstr>Times New Roman</vt:lpstr>
      <vt:lpstr>Wingdings</vt:lpstr>
      <vt:lpstr>封面页_图片版 </vt:lpstr>
      <vt:lpstr>结束页</vt:lpstr>
      <vt:lpstr>think-cell Slide</vt:lpstr>
      <vt:lpstr>华为昇腾课程包方案介绍</vt:lpstr>
      <vt:lpstr>PowerPoint 演示文稿</vt:lpstr>
      <vt:lpstr>PowerPoint 演示文稿</vt:lpstr>
      <vt:lpstr>PowerPoint 演示文稿</vt:lpstr>
      <vt:lpstr>PowerPoint 演示文稿</vt:lpstr>
      <vt:lpstr>昇腾人工智能导论课程包介绍 </vt:lpstr>
      <vt:lpstr>昇腾人工智能导论课程包理论知识点</vt:lpstr>
      <vt:lpstr>昇腾人工智能导论课程包实验知识点</vt:lpstr>
      <vt:lpstr>昇腾机器学习&amp;模式识别课程包介绍 </vt:lpstr>
      <vt:lpstr>昇腾机器学习&amp;模式识别理论知识点</vt:lpstr>
      <vt:lpstr>昇腾机器学习&amp;模式识别课程包实验知识点</vt:lpstr>
      <vt:lpstr>昇腾深度学习课程包介绍</vt:lpstr>
      <vt:lpstr>昇腾深度学习课程包理论知识点</vt:lpstr>
      <vt:lpstr>昇腾深度学习课程包实验知识点1</vt:lpstr>
      <vt:lpstr>昇腾深度学习课程包实验知识点2</vt:lpstr>
      <vt:lpstr>昇腾自然语言处理课程包介绍</vt:lpstr>
      <vt:lpstr>昇腾自然语言处理课程包理论知识点</vt:lpstr>
      <vt:lpstr>昇腾自然语言处理课程包实验知识点</vt:lpstr>
      <vt:lpstr>昇腾计算机视觉课程包介绍</vt:lpstr>
      <vt:lpstr>昇腾计算机视觉课程包理论知识点</vt:lpstr>
      <vt:lpstr>昇腾计算机视觉课程包实验知识点 </vt:lpstr>
      <vt:lpstr>昇腾人工智能程序设计课程包介绍</vt:lpstr>
      <vt:lpstr>昇腾人工智能程序设计课程包理论知识点</vt:lpstr>
      <vt:lpstr>昇腾人工智能程序设计课程包实验知识点</vt:lpstr>
      <vt:lpstr>昇腾智能系统与应用课程包介绍</vt:lpstr>
      <vt:lpstr>昇腾人工智能课程包主要知识点-智能系统与应用</vt:lpstr>
      <vt:lpstr>昇腾人工智能课程包主要知识点-智能系统与应用</vt:lpstr>
      <vt:lpstr>昇腾智能芯片原理与应用课程包介绍</vt:lpstr>
      <vt:lpstr>昇腾智能芯片原理与应用课程包理论知识点</vt:lpstr>
      <vt:lpstr>昇腾智能芯片原理与应用课程包实验知识点</vt:lpstr>
      <vt:lpstr>昇腾语音识别课程包介绍</vt:lpstr>
      <vt:lpstr>昇腾语音识别课程包理论知识点</vt:lpstr>
      <vt:lpstr>昇腾语音处理课程包实验知识点</vt:lpstr>
      <vt:lpstr>PowerPoint 演示文稿</vt:lpstr>
      <vt:lpstr>昇腾AI图像和自然语言处理算法实战</vt:lpstr>
      <vt:lpstr>实践课：理论精讲+实践课</vt:lpstr>
      <vt:lpstr>昇腾云端协同开发与应用实战</vt:lpstr>
      <vt:lpstr>实践课：理论精讲+实践课</vt:lpstr>
      <vt:lpstr>MindSpore开源创新实践课</vt:lpstr>
      <vt:lpstr>实践课：理论精讲+实践课</vt:lpstr>
      <vt:lpstr>昇腾目标检测实战（新增） </vt:lpstr>
      <vt:lpstr>实践课：理论精讲+实践课</vt:lpstr>
      <vt:lpstr>昇腾工业质检应用实践（新增） </vt:lpstr>
      <vt:lpstr>实践课：理论精讲+实践课</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华为昇腾课程包方案简介</dc:title>
  <dc:creator>Zhanglei (Layla)</dc:creator>
  <cp:lastModifiedBy>wudanping</cp:lastModifiedBy>
  <cp:revision>57</cp:revision>
  <cp:lastPrinted>2022-07-22T06:30:03Z</cp:lastPrinted>
  <dcterms:created xsi:type="dcterms:W3CDTF">2022-07-22T06:30:03Z</dcterms:created>
  <dcterms:modified xsi:type="dcterms:W3CDTF">2022-07-22T07:38:26Z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(3)ZMwxP9eztwGwoPwyWuGto/A38fLf8PTVnwuZzO8tarwRS1YL8PhoP1YAfRfdFHyxwF18aySR
RY6PdnY64SfIQ9jmmma7uwzUGodWBpDYSA/UlrN4vkhcU8K2561LZy67sUJnhoSxvJiupvil
0v+WHl3FXVmiJB2iZp/jtBsnxDlF6S6SsBP2KeUT/ldPg/RoxZY9oBWGeYjIkvY3U8ylYmR5
5v4bG3gQdHTj3huUxw</vt:lpwstr>
  </property>
  <property fmtid="{D5CDD505-2E9C-101B-9397-08002B2CF9AE}" pid="3" name="_2015_ms_pID_7253431">
    <vt:lpwstr>JoHoCWsnEUqOW705+x+lOUE3yiwvZaCbApoaYOg4YhnE4+WbWwCI1y
7zXUyTF7DwGymiQ48ia4J51Dy8ArRdLe3K95zY0cUgVERZZeFDin7vdIcfhJZtqCjfa7YjZC
K8wXBgkI77QhGY7BExrLSYqeuQse2Lm12RQMiv7sA8E8HEbQNigxWBXMhLMaW/pK/BqLfEJl
y/HZX3SUgFElh904vB8uVLWd+fcewXJvCgbO</vt:lpwstr>
  </property>
  <property fmtid="{D5CDD505-2E9C-101B-9397-08002B2CF9AE}" pid="4" name="_2015_ms_pID_7253432">
    <vt:lpwstr>cN+KIpaR943k9UUgCYFTCz0=</vt:lpwstr>
  </property>
  <property fmtid="{D5CDD505-2E9C-101B-9397-08002B2CF9AE}" pid="5" name="KSOProductBuildVer">
    <vt:lpwstr>2052-0.0.0.0</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1658475195</vt:lpwstr>
  </property>
</Properties>
</file>