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0" r:id="rId4"/>
  </p:sldMasterIdLst>
  <p:notesMasterIdLst>
    <p:notesMasterId r:id="rId31"/>
  </p:notesMasterIdLst>
  <p:sldIdLst>
    <p:sldId id="256" r:id="rId5"/>
    <p:sldId id="257" r:id="rId6"/>
    <p:sldId id="455" r:id="rId7"/>
    <p:sldId id="395" r:id="rId8"/>
    <p:sldId id="405" r:id="rId9"/>
    <p:sldId id="401" r:id="rId10"/>
    <p:sldId id="460" r:id="rId11"/>
    <p:sldId id="458" r:id="rId12"/>
    <p:sldId id="461" r:id="rId13"/>
    <p:sldId id="462" r:id="rId14"/>
    <p:sldId id="463" r:id="rId15"/>
    <p:sldId id="459" r:id="rId16"/>
    <p:sldId id="464" r:id="rId17"/>
    <p:sldId id="465" r:id="rId18"/>
    <p:sldId id="466" r:id="rId19"/>
    <p:sldId id="397" r:id="rId20"/>
    <p:sldId id="404" r:id="rId21"/>
    <p:sldId id="467" r:id="rId22"/>
    <p:sldId id="468" r:id="rId23"/>
    <p:sldId id="470" r:id="rId24"/>
    <p:sldId id="469" r:id="rId25"/>
    <p:sldId id="471" r:id="rId26"/>
    <p:sldId id="269" r:id="rId27"/>
    <p:sldId id="519" r:id="rId28"/>
    <p:sldId id="520" r:id="rId29"/>
    <p:sldId id="52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B65B21-A95C-4A04-8F1D-84FBE9002DA2}">
          <p14:sldIdLst>
            <p14:sldId id="256"/>
            <p14:sldId id="257"/>
          </p14:sldIdLst>
        </p14:section>
        <p14:section name="深度学习训练原理简介" id="{0535FFEE-86C9-47BE-BA5D-130E4075DDE0}">
          <p14:sldIdLst>
            <p14:sldId id="455"/>
            <p14:sldId id="395"/>
          </p14:sldIdLst>
        </p14:section>
        <p14:section name="OOP+FP" id="{F5FFDBB7-DE7D-42BB-83F1-3720DBA63B7E}">
          <p14:sldIdLst>
            <p14:sldId id="405"/>
            <p14:sldId id="401"/>
            <p14:sldId id="460"/>
            <p14:sldId id="458"/>
            <p14:sldId id="461"/>
            <p14:sldId id="462"/>
            <p14:sldId id="463"/>
            <p14:sldId id="459"/>
            <p14:sldId id="464"/>
            <p14:sldId id="465"/>
            <p14:sldId id="466"/>
            <p14:sldId id="397"/>
            <p14:sldId id="404"/>
          </p14:sldIdLst>
        </p14:section>
        <p14:section name="函数式自动微分" id="{3E4C5F21-B5FD-455F-92E7-E8B87A0DD8A9}">
          <p14:sldIdLst>
            <p14:sldId id="467"/>
            <p14:sldId id="468"/>
          </p14:sldIdLst>
        </p14:section>
        <p14:section name="梯度操作" id="{74793CA3-2AEE-410E-9559-DCA9DEF49C1F}">
          <p14:sldIdLst>
            <p14:sldId id="470"/>
            <p14:sldId id="469"/>
          </p14:sldIdLst>
        </p14:section>
        <p14:section name="数据并行" id="{77C6777E-9158-4406-8E36-C6BCB1AA0E77}">
          <p14:sldIdLst>
            <p14:sldId id="471"/>
            <p14:sldId id="269"/>
            <p14:sldId id="519"/>
            <p14:sldId id="52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9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1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2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254952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99907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99907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99907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99907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23571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724882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8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4913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304473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此版式用于思考题具体格式</a:t>
            </a:r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298280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105327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2037009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3473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2838578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153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2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99597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178018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7594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372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165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09909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514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2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2">
          <p15:clr>
            <a:srgbClr val="F26B43"/>
          </p15:clr>
        </p15:guide>
        <p15:guide id="2" pos="7038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73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orient="horz" pos="23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3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93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orient="horz" pos="91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gitee.com/mindspore/community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mindspore.cn/evangelist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openi.pcl.ac.cn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edu.hicomputing.huawei.com/" TargetMode="External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6690" y="889000"/>
            <a:ext cx="6264275" cy="1681480"/>
          </a:xfrm>
        </p:spPr>
        <p:txBody>
          <a:bodyPr>
            <a:normAutofit fontScale="90000"/>
          </a:bodyPr>
          <a:lstStyle/>
          <a:p>
            <a:r>
              <a:rPr sz="4800" b="1"/>
              <a:t>如何使用</a:t>
            </a:r>
            <a:r>
              <a:rPr lang="en-US" sz="4800" b="1"/>
              <a:t>MindSpore</a:t>
            </a:r>
            <a:r>
              <a:rPr sz="4800" b="1"/>
              <a:t>2.0</a:t>
            </a:r>
            <a:r>
              <a:rPr lang="zh-CN" sz="4800" b="1"/>
              <a:t>做</a:t>
            </a:r>
            <a:r>
              <a:rPr sz="4800" b="1"/>
              <a:t>深度学习训练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3130" y="3642995"/>
            <a:ext cx="4806315" cy="1426845"/>
          </a:xfrm>
        </p:spPr>
        <p:txBody>
          <a:bodyPr>
            <a:normAutofit/>
          </a:bodyPr>
          <a:lstStyle/>
          <a:p>
            <a:r>
              <a:rPr lang="zh-CN" altLang="en-US" dirty="0"/>
              <a:t>吕昱峰</a:t>
            </a:r>
          </a:p>
        </p:txBody>
      </p:sp>
      <p:pic>
        <p:nvPicPr>
          <p:cNvPr id="4" name="图片 3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45" y="6055995"/>
            <a:ext cx="19716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Optimizer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765" y="149860"/>
            <a:ext cx="5233035" cy="221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9" y="4816559"/>
            <a:ext cx="7820025" cy="61912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56590" y="1959063"/>
            <a:ext cx="10697210" cy="4945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b="1" dirty="0" err="1"/>
              <a:t>模型优化（</a:t>
            </a:r>
            <a:r>
              <a:rPr lang="en-US" b="1" dirty="0" err="1"/>
              <a:t>Model</a:t>
            </a:r>
            <a:r>
              <a:rPr lang="en-US" b="1" dirty="0"/>
              <a:t> </a:t>
            </a:r>
            <a:r>
              <a:rPr b="1" dirty="0"/>
              <a:t>Optimization）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 err="1"/>
              <a:t>是在每个训练步骤中调整模型参数以减少模型误差的过程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 err="1"/>
              <a:t>MindSpore提供多种优化算法的实现，称之为优化器（Optimizer</a:t>
            </a:r>
            <a:r>
              <a:rPr dirty="0"/>
              <a:t>）。</a:t>
            </a:r>
            <a:r>
              <a:rPr dirty="0" err="1"/>
              <a:t>优化器内部定义了模型的参数优化过程（即梯度如何更新至模型参数</a:t>
            </a:r>
            <a:r>
              <a:rPr dirty="0"/>
              <a:t>），</a:t>
            </a:r>
            <a:r>
              <a:rPr dirty="0" err="1"/>
              <a:t>所有优化逻辑都封装在优化器对象中。在这里，我们使用SGD（Stochastic</a:t>
            </a:r>
            <a:r>
              <a:rPr dirty="0"/>
              <a:t> Gradient </a:t>
            </a:r>
            <a:r>
              <a:rPr dirty="0" err="1"/>
              <a:t>Descent）优化器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 err="1"/>
              <a:t>我们通过model.trainable_params</a:t>
            </a:r>
            <a:r>
              <a:rPr dirty="0"/>
              <a:t>()</a:t>
            </a:r>
            <a:r>
              <a:rPr dirty="0" err="1"/>
              <a:t>方法获得模型的可训练参数，并传入学习率超参来初始化优化器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and Hyper-parameter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/>
              <a:t>模型参数</a:t>
            </a:r>
            <a:r>
              <a:rPr lang="en-US" altLang="zh-CN" b="1"/>
              <a:t>(Parameter)</a:t>
            </a:r>
            <a:r>
              <a:rPr lang="zh-CN" altLang="en-US" b="1"/>
              <a:t>：</a:t>
            </a:r>
            <a:r>
              <a:rPr lang="zh-CN" altLang="en-US">
                <a:sym typeface="+mn-ea"/>
              </a:rPr>
              <a:t>神经网络</a:t>
            </a:r>
            <a:r>
              <a:rPr lang="zh-CN" altLang="en-US"/>
              <a:t>需要从数据中学习和估计得到，需要训练的参数矩阵或向量，在模型定义时采用随机初始化，通常是</a:t>
            </a:r>
            <a:r>
              <a:rPr lang="en-US" altLang="zh-CN"/>
              <a:t>nn</a:t>
            </a:r>
            <a:r>
              <a:rPr lang="zh-CN" altLang="en-US"/>
              <a:t>层内的</a:t>
            </a:r>
            <a:r>
              <a:rPr lang="en-US" altLang="zh-CN"/>
              <a:t>weight/bias/gamma/beta</a:t>
            </a:r>
            <a:r>
              <a:rPr lang="zh-CN" altLang="en-US"/>
              <a:t>等属性。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/>
              <a:t>超参数（</a:t>
            </a:r>
            <a:r>
              <a:rPr lang="en-US" altLang="zh-CN" b="1"/>
              <a:t>Hyper-Parameter</a:t>
            </a:r>
            <a:r>
              <a:rPr lang="zh-CN" altLang="en-US" b="1"/>
              <a:t>）：</a:t>
            </a:r>
            <a:r>
              <a:rPr lang="zh-CN" altLang="en-US"/>
              <a:t>需要</a:t>
            </a:r>
            <a:r>
              <a:rPr lang="zh-CN" altLang="en-US">
                <a:solidFill>
                  <a:srgbClr val="C00000"/>
                </a:solidFill>
              </a:rPr>
              <a:t>人为设定</a:t>
            </a:r>
            <a:r>
              <a:rPr lang="zh-CN" altLang="en-US"/>
              <a:t>的调优参数。如</a:t>
            </a:r>
            <a:r>
              <a:rPr lang="en-US" altLang="zh-CN"/>
              <a:t>hidden size</a:t>
            </a:r>
            <a:r>
              <a:rPr lang="zh-CN" altLang="en-US"/>
              <a:t>，</a:t>
            </a:r>
            <a:r>
              <a:rPr lang="en-US" altLang="zh-CN"/>
              <a:t>learning rate</a:t>
            </a:r>
            <a:r>
              <a:rPr lang="zh-CN" altLang="en-US"/>
              <a:t>，</a:t>
            </a:r>
            <a:r>
              <a:rPr lang="en-US" altLang="zh-CN"/>
              <a:t>number of layers</a:t>
            </a:r>
            <a:r>
              <a:rPr lang="zh-CN" altLang="en-US"/>
              <a:t>，</a:t>
            </a:r>
            <a:r>
              <a:rPr lang="en-US" altLang="zh-CN"/>
              <a:t>epochs/steps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训练逻辑</a:t>
            </a:r>
            <a:r>
              <a:rPr lang="en-US" altLang="zh-CN"/>
              <a:t>——</a:t>
            </a:r>
            <a:r>
              <a:rPr lang="zh-CN" altLang="en-US"/>
              <a:t>一个</a:t>
            </a:r>
            <a:r>
              <a:rPr lang="en-US" altLang="zh-CN"/>
              <a:t>Step</a:t>
            </a:r>
            <a:r>
              <a:rPr lang="zh-CN" altLang="en-US"/>
              <a:t>的训练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1806575"/>
            <a:ext cx="8553450" cy="3781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3955" y="2347595"/>
            <a:ext cx="2893695" cy="52197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163955" y="4683125"/>
            <a:ext cx="3695065" cy="32067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63955" y="5038725"/>
            <a:ext cx="3990340" cy="2660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9581515" y="2347595"/>
            <a:ext cx="227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正向计算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Loss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84055" y="4107180"/>
            <a:ext cx="29660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反向传播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</a:t>
            </a:r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获得梯度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84055" y="5003165"/>
            <a:ext cx="227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权重更新</a:t>
            </a:r>
          </a:p>
        </p:txBody>
      </p:sp>
      <p:cxnSp>
        <p:nvCxnSpPr>
          <p:cNvPr id="18" name="直接箭头连接符 17"/>
          <p:cNvCxnSpPr>
            <a:stCxn id="10" idx="3"/>
            <a:endCxn id="16" idx="1"/>
          </p:cNvCxnSpPr>
          <p:nvPr/>
        </p:nvCxnSpPr>
        <p:spPr>
          <a:xfrm>
            <a:off x="5154295" y="5172075"/>
            <a:ext cx="4429760" cy="6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5" idx="1"/>
          </p:cNvCxnSpPr>
          <p:nvPr/>
        </p:nvCxnSpPr>
        <p:spPr>
          <a:xfrm flipV="1">
            <a:off x="4859020" y="4337685"/>
            <a:ext cx="4725035" cy="5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3" idx="1"/>
          </p:cNvCxnSpPr>
          <p:nvPr/>
        </p:nvCxnSpPr>
        <p:spPr>
          <a:xfrm flipV="1">
            <a:off x="4057650" y="2578100"/>
            <a:ext cx="552386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3585" y="3659505"/>
            <a:ext cx="8237220" cy="32829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/>
          <p:cNvSpPr txBox="1"/>
          <p:nvPr/>
        </p:nvSpPr>
        <p:spPr>
          <a:xfrm>
            <a:off x="9584055" y="3496945"/>
            <a:ext cx="227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梯度计算函数</a:t>
            </a:r>
          </a:p>
        </p:txBody>
      </p:sp>
      <p:cxnSp>
        <p:nvCxnSpPr>
          <p:cNvPr id="24" name="直接箭头连接符 23"/>
          <p:cNvCxnSpPr>
            <a:stCxn id="12" idx="3"/>
            <a:endCxn id="23" idx="1"/>
          </p:cNvCxnSpPr>
          <p:nvPr/>
        </p:nvCxnSpPr>
        <p:spPr>
          <a:xfrm flipV="1">
            <a:off x="8980805" y="3727450"/>
            <a:ext cx="603250" cy="96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数据集遍历迭代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1355725"/>
            <a:ext cx="7503795" cy="53968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6745" y="1906270"/>
            <a:ext cx="6979285" cy="28911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8583930" y="1691005"/>
            <a:ext cx="2692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一个Step的训练</a:t>
            </a:r>
          </a:p>
        </p:txBody>
      </p:sp>
      <p:cxnSp>
        <p:nvCxnSpPr>
          <p:cNvPr id="21" name="直接箭头连接符 20"/>
          <p:cNvCxnSpPr>
            <a:stCxn id="6" idx="3"/>
            <a:endCxn id="13" idx="1"/>
          </p:cNvCxnSpPr>
          <p:nvPr/>
        </p:nvCxnSpPr>
        <p:spPr>
          <a:xfrm flipV="1">
            <a:off x="7606030" y="1921510"/>
            <a:ext cx="977900" cy="14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0555" y="5434330"/>
            <a:ext cx="6979285" cy="131826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8587740" y="3646170"/>
            <a:ext cx="3084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遍历数据集，</a:t>
            </a:r>
          </a:p>
          <a:p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一次数据集的完整遍历称为一个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epoch</a:t>
            </a:r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 flipV="1">
            <a:off x="7609840" y="4245610"/>
            <a:ext cx="977900" cy="184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模型评估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2121535"/>
            <a:ext cx="8296275" cy="3486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7250" y="2671445"/>
            <a:ext cx="2279650" cy="3371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9408795" y="1994535"/>
            <a:ext cx="2270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模型状态需置为</a:t>
            </a:r>
            <a:r>
              <a:rPr lang="zh-CN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非训练</a:t>
            </a:r>
          </a:p>
        </p:txBody>
      </p:sp>
      <p:cxnSp>
        <p:nvCxnSpPr>
          <p:cNvPr id="21" name="直接箭头连接符 20"/>
          <p:cNvCxnSpPr>
            <a:stCxn id="6" idx="3"/>
            <a:endCxn id="13" idx="1"/>
          </p:cNvCxnSpPr>
          <p:nvPr/>
        </p:nvCxnSpPr>
        <p:spPr>
          <a:xfrm flipV="1">
            <a:off x="3136900" y="2409825"/>
            <a:ext cx="6271895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4250" y="3503295"/>
            <a:ext cx="2279650" cy="3371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9408795" y="3409950"/>
            <a:ext cx="2270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模型评估仅需要</a:t>
            </a:r>
            <a:r>
              <a:rPr lang="zh-CN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执行正向</a:t>
            </a:r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263900" y="3672205"/>
            <a:ext cx="6144895" cy="15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97610" y="4086860"/>
            <a:ext cx="4936490" cy="58293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9408160" y="5048250"/>
            <a:ext cx="2435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自定义评价指标</a:t>
            </a:r>
            <a:endParaRPr lang="zh-CN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cxnSp>
        <p:nvCxnSpPr>
          <p:cNvPr id="19" name="直接箭头连接符 18"/>
          <p:cNvCxnSpPr>
            <a:stCxn id="17" idx="3"/>
            <a:endCxn id="18" idx="1"/>
          </p:cNvCxnSpPr>
          <p:nvPr/>
        </p:nvCxnSpPr>
        <p:spPr>
          <a:xfrm>
            <a:off x="6134100" y="4378325"/>
            <a:ext cx="3274060" cy="90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模型保存与加载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3131820"/>
            <a:ext cx="550545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533265"/>
            <a:ext cx="6915150" cy="176212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838200" y="1691005"/>
            <a:ext cx="1069721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t>在训练网络模型的过程中，实际上我们希望保存中间和最后的结果，用于微调（fine-tune）和后续的模型推理与部署。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计算图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640" y="1537970"/>
            <a:ext cx="10965815" cy="5185410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动态图：</a:t>
            </a:r>
            <a:r>
              <a:rPr lang="en-US" altLang="zh-CN" b="1" dirty="0" err="1"/>
              <a:t>其核心特点是计算图的构建和计算同时发生（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by run</a:t>
            </a:r>
            <a:r>
              <a:rPr lang="en-US" altLang="zh-CN" b="1" dirty="0"/>
              <a:t>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/>
              <a:t>原理</a:t>
            </a:r>
            <a:r>
              <a:rPr lang="en-US" altLang="zh-CN" b="1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类似Python解释器，在计算图中定义一个Tensor时，其值就已经被计算且确定了</a:t>
            </a:r>
            <a:r>
              <a:rPr lang="en-US" altLang="zh-CN" dirty="0"/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/>
              <a:t>优点</a:t>
            </a:r>
            <a:r>
              <a:rPr lang="en-US" altLang="zh-CN" b="1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Pythonic语法，在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调试模型时较为方便</a:t>
            </a:r>
            <a:r>
              <a:rPr lang="en-US" altLang="zh-CN" dirty="0" err="1"/>
              <a:t>，能够实时得到中间结果的值</a:t>
            </a:r>
            <a:r>
              <a:rPr lang="en-US" altLang="zh-CN" dirty="0"/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/>
              <a:t>缺点</a:t>
            </a:r>
            <a:r>
              <a:rPr lang="en-US" altLang="zh-CN" b="1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由于所有节点都需要被保存，导致难以对整个计算图进行优化</a:t>
            </a:r>
            <a:r>
              <a:rPr lang="en-US" altLang="zh-CN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C00000"/>
                </a:solidFill>
              </a:rPr>
              <a:t>静态图：</a:t>
            </a:r>
            <a:r>
              <a:rPr lang="en-US" altLang="zh-CN" b="1" dirty="0" err="1"/>
              <a:t>将计算图的构建和实际计算分开（</a:t>
            </a:r>
            <a:r>
              <a:rPr lang="en-US" altLang="zh-CN" b="1" dirty="0" err="1">
                <a:solidFill>
                  <a:srgbClr val="C00000"/>
                </a:solidFill>
              </a:rPr>
              <a:t>Define</a:t>
            </a:r>
            <a:r>
              <a:rPr lang="en-US" altLang="zh-CN" b="1" dirty="0">
                <a:solidFill>
                  <a:srgbClr val="C00000"/>
                </a:solidFill>
              </a:rPr>
              <a:t> and run</a:t>
            </a:r>
            <a:r>
              <a:rPr lang="en-US" altLang="zh-CN" b="1" dirty="0"/>
              <a:t>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/>
              <a:t>原理</a:t>
            </a:r>
            <a:r>
              <a:rPr lang="en-US" altLang="zh-CN" b="1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在构建阶段，根据完整的计算流程对原始的计算图进行优化和调整</a:t>
            </a:r>
            <a:r>
              <a:rPr lang="en-US" altLang="zh-CN" dirty="0"/>
              <a:t>， </a:t>
            </a:r>
            <a:r>
              <a:rPr lang="en-US" altLang="zh-CN" dirty="0" err="1"/>
              <a:t>编译得到更省内存和计算量更少的计算图。编译之后图的结构不再改变，所以称之为</a:t>
            </a:r>
            <a:r>
              <a:rPr lang="en-US" altLang="zh-CN" dirty="0"/>
              <a:t> “</a:t>
            </a:r>
            <a:r>
              <a:rPr lang="en-US" altLang="zh-CN" dirty="0" err="1"/>
              <a:t>静态图</a:t>
            </a:r>
            <a:r>
              <a:rPr lang="en-US" altLang="zh-CN" dirty="0"/>
              <a:t>” 。 </a:t>
            </a:r>
            <a:r>
              <a:rPr lang="en-US" altLang="zh-CN" dirty="0" err="1"/>
              <a:t>在计算阶段，根据输入数据执行编译好的计算图得到计算结果</a:t>
            </a:r>
            <a:r>
              <a:rPr lang="en-US" altLang="zh-CN" dirty="0"/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/>
              <a:t>优点</a:t>
            </a:r>
            <a:r>
              <a:rPr lang="en-US" altLang="zh-CN" b="1" dirty="0"/>
              <a:t>： </a:t>
            </a:r>
            <a:r>
              <a:rPr lang="en-US" altLang="zh-CN" dirty="0" err="1"/>
              <a:t>静态图相比起动态图，对全局的信息掌握更丰富，</a:t>
            </a:r>
            <a:r>
              <a:rPr lang="en-US" altLang="zh-CN" dirty="0" err="1">
                <a:solidFill>
                  <a:srgbClr val="C00000"/>
                </a:solidFill>
              </a:rPr>
              <a:t>可做的优化也会更多</a:t>
            </a:r>
            <a:r>
              <a:rPr lang="en-US" altLang="zh-CN" dirty="0"/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/>
              <a:t>缺点</a:t>
            </a:r>
            <a:r>
              <a:rPr lang="en-US" altLang="zh-CN" b="1" dirty="0"/>
              <a:t>： </a:t>
            </a:r>
            <a:r>
              <a:rPr lang="en-US" altLang="zh-CN" dirty="0" err="1"/>
              <a:t>中间过程对于用户来说是个黑盒，无法像动态图一样实时拿到中间计算结果</a:t>
            </a:r>
            <a:r>
              <a:rPr lang="en-US" altLang="zh-CN" dirty="0"/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即时编译</a:t>
            </a:r>
            <a:r>
              <a:rPr lang="en-US" altLang="zh-CN"/>
              <a:t>(Just In Time, JIT)</a:t>
            </a:r>
          </a:p>
        </p:txBody>
      </p:sp>
      <p:sp>
        <p:nvSpPr>
          <p:cNvPr id="6" name="下箭头 5"/>
          <p:cNvSpPr/>
          <p:nvPr/>
        </p:nvSpPr>
        <p:spPr>
          <a:xfrm>
            <a:off x="3533140" y="3434080"/>
            <a:ext cx="436245" cy="75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7359650" y="2381885"/>
            <a:ext cx="3994150" cy="315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ms.jit</a:t>
            </a:r>
            <a:r>
              <a:rPr lang="zh-CN" altLang="en-US">
                <a:solidFill>
                  <a:schemeClr val="tx1"/>
                </a:solidFill>
              </a:rPr>
              <a:t>修饰</a:t>
            </a:r>
            <a:r>
              <a:rPr lang="zh-CN" altLang="en-US" dirty="0">
                <a:solidFill>
                  <a:schemeClr val="tx1"/>
                </a:solidFill>
              </a:rPr>
              <a:t>器：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一行代码切换动静态图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即时编译，被修饰函数转为整图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4370705"/>
            <a:ext cx="5686425" cy="1826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19437"/>
          <a:stretch>
            <a:fillRect/>
          </a:stretch>
        </p:blipFill>
        <p:spPr>
          <a:xfrm>
            <a:off x="1050925" y="1857375"/>
            <a:ext cx="5686425" cy="1471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函数式自动微分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959610"/>
            <a:ext cx="5532120" cy="1694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1982470"/>
            <a:ext cx="5036820" cy="1938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732790" y="4077970"/>
                <a:ext cx="10515600" cy="2548890"/>
              </a:xfrm>
            </p:spPr>
            <p:txBody>
              <a:bodyPr>
                <a:normAutofit fontScale="77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t>为了优化模型参数，需要求参数对loss的导数：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den>
                    </m:f>
                  </m:oMath>
                </a14:m>
                <a: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den>
                    </m:f>
                  </m:oMath>
                </a14:m>
                <a:r>
                  <a:t>，此时我们调用mindspore.</a:t>
                </a:r>
                <a:r>
                  <a:rPr lang="en-US"/>
                  <a:t>value_and_</a:t>
                </a:r>
                <a:r>
                  <a:t>grad函数，来获得function的微分函数。这里使用了grad函数的两个入参，分别为：</a:t>
                </a:r>
              </a:p>
              <a:p>
                <a:r>
                  <a:t>fn：待求导的函数。</a:t>
                </a:r>
              </a:p>
              <a:p>
                <a:r>
                  <a:t>grad_position：指定求导输入位置的索引。</a:t>
                </a:r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790" y="4077970"/>
                <a:ext cx="10515600" cy="2548890"/>
              </a:xfrm>
              <a:blipFill>
                <a:blip r:embed="rId4"/>
                <a:stretch>
                  <a:fillRect l="-754" b="-3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函数式自动微分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2570" y="3302635"/>
            <a:ext cx="6031230" cy="3152140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由于使用Cell封装神经网络模型，模型参数为Cell的内部属性，此时我们不需要使用grad_position指定对函数输入求导，因此将其配置为None。对模型参数求导时，我们使用weights参数，使用model.trainable_params()方法从Cell中取出可以求导的参数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47495"/>
            <a:ext cx="4127500" cy="5107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5" y="1432560"/>
            <a:ext cx="5532120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689508" y="0"/>
            <a:ext cx="5507254" cy="6858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193450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endParaRPr lang="en-US" sz="2400" kern="0" dirty="0">
              <a:solidFill>
                <a:prstClr val="white"/>
              </a:solidFill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/>
              <a:t>深度学习训练原理简介</a:t>
            </a:r>
          </a:p>
          <a:p>
            <a:r>
              <a:rPr lang="en-US"/>
              <a:t>MindSpore</a:t>
            </a:r>
            <a:r>
              <a:rPr lang="zh-CN" altLang="en-US"/>
              <a:t>函数式</a:t>
            </a:r>
            <a:r>
              <a:rPr lang="en-US" altLang="zh-CN"/>
              <a:t>+</a:t>
            </a:r>
            <a:r>
              <a:rPr lang="zh-CN" altLang="en-US"/>
              <a:t>面向对象融合编程范式</a:t>
            </a:r>
          </a:p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函数式自动微分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梯度操作</a:t>
            </a:r>
          </a:p>
          <a:p>
            <a:r>
              <a:rPr lang="zh-CN" altLang="en-US"/>
              <a:t>数据并行</a:t>
            </a:r>
          </a:p>
          <a:p>
            <a:r>
              <a:rPr lang="zh-CN" altLang="en-US"/>
              <a:t>自动混合精度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高阶梯度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225675"/>
            <a:ext cx="5832475" cy="27768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08675" y="3548380"/>
            <a:ext cx="3053080" cy="77660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9425"/>
            <a:ext cx="4077970" cy="1674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15552"/>
          <a:stretch>
            <a:fillRect/>
          </a:stretch>
        </p:blipFill>
        <p:spPr>
          <a:xfrm>
            <a:off x="876300" y="3646170"/>
            <a:ext cx="4424045" cy="258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4371340"/>
            <a:ext cx="3844290" cy="570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5302885"/>
            <a:ext cx="3896995" cy="504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梯度裁剪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常见的梯度裁剪有两种：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/>
              <a:t>确定一个范围，如果参数的gradient超过了，直接裁剪；</a:t>
            </a:r>
          </a:p>
          <a:p>
            <a:pPr marL="514350" indent="-514350">
              <a:buFont typeface="+mj-lt"/>
              <a:buAutoNum type="alphaLcParenR"/>
            </a:pPr>
            <a:endParaRPr lang="zh-CN" altLang="en-US"/>
          </a:p>
          <a:p>
            <a:pPr marL="514350" indent="-514350">
              <a:buFont typeface="+mj-lt"/>
              <a:buAutoNum type="alphaLcParenR"/>
            </a:pPr>
            <a:r>
              <a:rPr lang="zh-CN" altLang="en-US"/>
              <a:t>根据若干个参数的gradient组成的vector的L2 Norm进行裁剪。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2792730"/>
            <a:ext cx="7743825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35" y="3824605"/>
            <a:ext cx="7744460" cy="57721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25" y="4684395"/>
            <a:ext cx="5723255" cy="18472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37430"/>
            <a:ext cx="10515600" cy="1790700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数据并行是最常用的并行训练模式，在</a:t>
            </a:r>
            <a:r>
              <a:rPr lang="zh-CN" altLang="en-US">
                <a:solidFill>
                  <a:srgbClr val="C00000"/>
                </a:solidFill>
              </a:rPr>
              <a:t>单机多卡</a:t>
            </a:r>
            <a:r>
              <a:rPr lang="zh-CN" altLang="en-US"/>
              <a:t>场景经常使用，一般方式为将大批量数据平均分发到多个计算设备（</a:t>
            </a:r>
            <a:r>
              <a:rPr lang="en-US" altLang="zh-CN"/>
              <a:t>GPU/NPU</a:t>
            </a:r>
            <a:r>
              <a:rPr lang="zh-CN" altLang="en-US"/>
              <a:t>）上，每一步迭代完成后，多卡的梯度进行</a:t>
            </a:r>
            <a:r>
              <a:rPr lang="zh-CN" altLang="en-US">
                <a:solidFill>
                  <a:srgbClr val="C00000"/>
                </a:solidFill>
              </a:rPr>
              <a:t>聚合，</a:t>
            </a:r>
            <a:r>
              <a:rPr lang="zh-CN" altLang="en-US">
                <a:solidFill>
                  <a:schemeClr val="tx1"/>
                </a:solidFill>
              </a:rPr>
              <a:t>然后更新到各个设备上，达到多张卡并行训练同一个模型的目的。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25"/>
            <a:ext cx="9533255" cy="2838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61110" y="3586480"/>
            <a:ext cx="3338195" cy="3835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44"/>
          <p:cNvSpPr/>
          <p:nvPr/>
        </p:nvSpPr>
        <p:spPr>
          <a:xfrm>
            <a:off x="6343899" y="1524415"/>
            <a:ext cx="4183849" cy="1548463"/>
          </a:xfrm>
          <a:prstGeom prst="roundRect">
            <a:avLst>
              <a:gd name="adj" fmla="val 2392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26125" tIns="26125" rIns="26125" bIns="26125" anchor="ctr"/>
          <a:lstStyle/>
          <a:p>
            <a:pPr marL="0" marR="0" lvl="0" indent="0" algn="l" defTabSz="261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/>
            </a:pPr>
            <a:endParaRPr kumimoji="0" sz="91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/>
              <a:ea typeface="方正兰亭黑简体"/>
              <a:cs typeface="+mn-ea"/>
              <a:sym typeface="+mn-lt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370092" y="3142549"/>
            <a:ext cx="10153650" cy="3921540"/>
          </a:xfrm>
        </p:spPr>
        <p:txBody>
          <a:bodyPr/>
          <a:lstStyle/>
          <a:p>
            <a:r>
              <a:rPr lang="en-US" altLang="zh-CN" sz="1600" dirty="0" err="1">
                <a:cs typeface="+mn-ea"/>
                <a:sym typeface="+mn-lt"/>
              </a:rPr>
              <a:t>MindSpore</a:t>
            </a:r>
            <a:r>
              <a:rPr lang="zh-CN" altLang="en-US" sz="1600" dirty="0">
                <a:cs typeface="+mn-ea"/>
                <a:sym typeface="+mn-lt"/>
              </a:rPr>
              <a:t>社区：</a:t>
            </a:r>
            <a:r>
              <a:rPr lang="en-US" altLang="zh-CN" sz="1600" dirty="0">
                <a:cs typeface="+mn-ea"/>
                <a:sym typeface="+mn-lt"/>
                <a:hlinkClick r:id="rId3"/>
              </a:rPr>
              <a:t>https://gitee.com/mindspore/community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华为高校人才发展社区：</a:t>
            </a:r>
            <a:r>
              <a:rPr lang="en-US" altLang="zh-CN" sz="1600" dirty="0">
                <a:cs typeface="+mn-ea"/>
                <a:sym typeface="+mn-lt"/>
                <a:hlinkClick r:id="rId4"/>
              </a:rPr>
              <a:t>https://edu.hicomputing.huawei.com/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err="1">
                <a:cs typeface="+mn-ea"/>
                <a:sym typeface="+mn-lt"/>
              </a:rPr>
              <a:t>Openl</a:t>
            </a:r>
            <a:r>
              <a:rPr lang="zh-CN" altLang="en-US" sz="1600" dirty="0">
                <a:cs typeface="+mn-ea"/>
                <a:sym typeface="+mn-lt"/>
              </a:rPr>
              <a:t>启智社区一站式</a:t>
            </a:r>
            <a:r>
              <a:rPr lang="en-US" altLang="zh-CN" sz="1600" dirty="0">
                <a:cs typeface="+mn-ea"/>
                <a:sym typeface="+mn-lt"/>
              </a:rPr>
              <a:t>AI</a:t>
            </a:r>
            <a:r>
              <a:rPr lang="zh-CN" altLang="en-US" sz="1600" dirty="0">
                <a:cs typeface="+mn-ea"/>
                <a:sym typeface="+mn-lt"/>
              </a:rPr>
              <a:t>开发环境：</a:t>
            </a:r>
            <a:r>
              <a:rPr lang="en-US" altLang="zh-CN" sz="1600" dirty="0">
                <a:cs typeface="+mn-ea"/>
                <a:sym typeface="+mn-lt"/>
                <a:hlinkClick r:id="rId5"/>
              </a:rPr>
              <a:t>https://openi.pcl.ac.cn/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优秀开发者及布道师招募：</a:t>
            </a:r>
            <a:r>
              <a:rPr lang="en-US" altLang="zh-CN" sz="1600" dirty="0">
                <a:cs typeface="+mn-ea"/>
                <a:sym typeface="+mn-lt"/>
                <a:hlinkClick r:id="rId6"/>
              </a:rPr>
              <a:t>https://www.mindspore.cn/evangelist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高校开发者微信群：添加微信</a:t>
            </a:r>
            <a:r>
              <a:rPr lang="en-US" altLang="zh-CN" sz="1600" dirty="0">
                <a:cs typeface="+mn-ea"/>
                <a:sym typeface="+mn-lt"/>
              </a:rPr>
              <a:t>mindspore0328</a:t>
            </a:r>
            <a:r>
              <a:rPr lang="zh-CN" altLang="en-US" sz="1600" dirty="0">
                <a:cs typeface="+mn-ea"/>
                <a:sym typeface="+mn-lt"/>
              </a:rPr>
              <a:t>，备注“开发者”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官方交流</a:t>
            </a:r>
            <a:r>
              <a:rPr lang="en-US" altLang="zh-CN" sz="1600" dirty="0">
                <a:cs typeface="+mn-ea"/>
                <a:sym typeface="+mn-lt"/>
              </a:rPr>
              <a:t>QQ</a:t>
            </a:r>
            <a:r>
              <a:rPr lang="zh-CN" altLang="en-US" sz="1600" dirty="0">
                <a:cs typeface="+mn-ea"/>
                <a:sym typeface="+mn-lt"/>
              </a:rPr>
              <a:t>群：</a:t>
            </a:r>
            <a:r>
              <a:rPr lang="en-US" altLang="zh-CN" sz="1600" dirty="0">
                <a:cs typeface="+mn-ea"/>
                <a:sym typeface="+mn-lt"/>
              </a:rPr>
              <a:t>871543426</a:t>
            </a:r>
          </a:p>
          <a:p>
            <a:r>
              <a:rPr lang="zh-CN" altLang="en-US" sz="1600" dirty="0">
                <a:cs typeface="+mn-ea"/>
                <a:sym typeface="+mn-lt"/>
              </a:rPr>
              <a:t>官方微信公众号：昇思</a:t>
            </a:r>
            <a:r>
              <a:rPr lang="en-US" altLang="zh-CN" sz="1600" dirty="0" err="1">
                <a:cs typeface="+mn-ea"/>
                <a:sym typeface="+mn-lt"/>
              </a:rPr>
              <a:t>MindSpore</a:t>
            </a:r>
            <a:endParaRPr lang="en-US" altLang="zh-CN" sz="1600" dirty="0">
              <a:cs typeface="+mn-ea"/>
              <a:sym typeface="+mn-lt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435846" y="5676489"/>
            <a:ext cx="2584887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/>
                <a:ea typeface="方正兰亭黑简体"/>
                <a:cs typeface="+mn-ea"/>
                <a:sym typeface="+mn-lt"/>
              </a:rPr>
              <a:t>小助手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/>
                <a:ea typeface="方正兰亭黑简体"/>
                <a:cs typeface="+mn-ea"/>
                <a:sym typeface="+mn-lt"/>
              </a:rPr>
              <a:t>mindspore0328</a:t>
            </a:r>
          </a:p>
        </p:txBody>
      </p:sp>
      <p:sp>
        <p:nvSpPr>
          <p:cNvPr id="9" name="圆角矩形 244"/>
          <p:cNvSpPr/>
          <p:nvPr/>
        </p:nvSpPr>
        <p:spPr>
          <a:xfrm>
            <a:off x="1400698" y="1536167"/>
            <a:ext cx="4049126" cy="1582863"/>
          </a:xfrm>
          <a:prstGeom prst="roundRect">
            <a:avLst>
              <a:gd name="adj" fmla="val 2392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26125" tIns="26125" rIns="26125" bIns="26125" anchor="ctr"/>
          <a:lstStyle/>
          <a:p>
            <a:pPr marL="0" marR="0" lvl="0" indent="0" algn="l" defTabSz="261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/>
            </a:pPr>
            <a:endParaRPr kumimoji="0" sz="91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/>
              <a:ea typeface="方正兰亭黑简体"/>
              <a:cs typeface="+mn-ea"/>
              <a:sym typeface="+mn-lt"/>
            </a:endParaRPr>
          </a:p>
        </p:txBody>
      </p:sp>
      <p:sp>
        <p:nvSpPr>
          <p:cNvPr id="10" name="矩形 2"/>
          <p:cNvSpPr txBox="1"/>
          <p:nvPr/>
        </p:nvSpPr>
        <p:spPr>
          <a:xfrm>
            <a:off x="1699207" y="2696777"/>
            <a:ext cx="25486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339" rIns="12339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 marL="0" marR="0" lvl="0" indent="0" algn="l" defTabSz="1521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/>
                <a:ea typeface="方正兰亭黑简体"/>
                <a:cs typeface="+mn-ea"/>
                <a:sym typeface="+mn-lt"/>
              </a:rPr>
              <a:t>https://www.mindspore.cn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/>
              <a:ea typeface="方正兰亭黑简体"/>
              <a:cs typeface="+mn-ea"/>
              <a:sym typeface="+mn-lt"/>
            </a:endParaRPr>
          </a:p>
        </p:txBody>
      </p:sp>
      <p:sp>
        <p:nvSpPr>
          <p:cNvPr id="11" name="矩形 26"/>
          <p:cNvSpPr txBox="1"/>
          <p:nvPr/>
        </p:nvSpPr>
        <p:spPr>
          <a:xfrm>
            <a:off x="7031983" y="2695430"/>
            <a:ext cx="28135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339" rIns="12339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 marL="0" marR="0" lvl="0" indent="0" algn="l" defTabSz="1521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/>
                <a:ea typeface="方正兰亭黑简体"/>
                <a:cs typeface="+mn-ea"/>
                <a:sym typeface="+mn-lt"/>
              </a:rPr>
              <a:t>https://gitee.com/mindspore</a:t>
            </a:r>
          </a:p>
        </p:txBody>
      </p:sp>
      <p:pic>
        <p:nvPicPr>
          <p:cNvPr id="14" name="image37.png" descr="image37.png"/>
          <p:cNvPicPr>
            <a:picLocks noChangeAspect="1"/>
          </p:cNvPicPr>
          <p:nvPr/>
        </p:nvPicPr>
        <p:blipFill>
          <a:blip r:embed="rId7"/>
          <a:srcRect b="2"/>
          <a:stretch>
            <a:fillRect/>
          </a:stretch>
        </p:blipFill>
        <p:spPr>
          <a:xfrm>
            <a:off x="6598691" y="1812241"/>
            <a:ext cx="2425566" cy="99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" y="0"/>
                </a:moveTo>
                <a:cubicBezTo>
                  <a:pt x="166" y="0"/>
                  <a:pt x="0" y="403"/>
                  <a:pt x="0" y="900"/>
                </a:cubicBezTo>
                <a:lnTo>
                  <a:pt x="0" y="20700"/>
                </a:lnTo>
                <a:cubicBezTo>
                  <a:pt x="0" y="21197"/>
                  <a:pt x="166" y="21600"/>
                  <a:pt x="371" y="21600"/>
                </a:cubicBezTo>
                <a:lnTo>
                  <a:pt x="21229" y="21600"/>
                </a:lnTo>
                <a:cubicBezTo>
                  <a:pt x="21434" y="21600"/>
                  <a:pt x="21600" y="21197"/>
                  <a:pt x="21600" y="20700"/>
                </a:cubicBezTo>
                <a:lnTo>
                  <a:pt x="21600" y="900"/>
                </a:lnTo>
                <a:cubicBezTo>
                  <a:pt x="21600" y="403"/>
                  <a:pt x="21434" y="0"/>
                  <a:pt x="21229" y="0"/>
                </a:cubicBezTo>
                <a:lnTo>
                  <a:pt x="371" y="0"/>
                </a:lnTo>
                <a:close/>
              </a:path>
            </a:pathLst>
          </a:custGeom>
          <a:ln w="12700">
            <a:miter lim="400000"/>
          </a:ln>
          <a:effectLst>
            <a:reflection stA="10000" endPos="40000" dir="5400000" sy="-100000" algn="bl" rotWithShape="0"/>
          </a:effectLst>
        </p:spPr>
      </p:pic>
      <p:pic>
        <p:nvPicPr>
          <p:cNvPr id="15" name="Picture 2" descr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132" y="1838455"/>
            <a:ext cx="999427" cy="999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4" descr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81" y="1851239"/>
            <a:ext cx="999427" cy="99942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文本占位符 16"/>
          <p:cNvSpPr txBox="1">
            <a:spLocks/>
          </p:cNvSpPr>
          <p:nvPr/>
        </p:nvSpPr>
        <p:spPr>
          <a:xfrm>
            <a:off x="2763178" y="1594024"/>
            <a:ext cx="1266203" cy="2336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86868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6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868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/>
                <a:ea typeface="方正兰亭黑简体"/>
                <a:cs typeface="+mn-ea"/>
                <a:sym typeface="+mn-lt"/>
              </a:rPr>
              <a:t>官方网站</a:t>
            </a:r>
          </a:p>
        </p:txBody>
      </p:sp>
      <p:sp>
        <p:nvSpPr>
          <p:cNvPr id="18" name="文本占位符 16"/>
          <p:cNvSpPr/>
          <p:nvPr/>
        </p:nvSpPr>
        <p:spPr>
          <a:xfrm>
            <a:off x="7811474" y="1617543"/>
            <a:ext cx="1248701" cy="23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339" rIns="12339" anchor="ctr">
            <a:noAutofit/>
          </a:bodyPr>
          <a:lstStyle>
            <a:lvl1pPr defTabSz="868680">
              <a:lnSpc>
                <a:spcPct val="90000"/>
              </a:lnSpc>
              <a:spcBef>
                <a:spcPts val="900"/>
              </a:spcBef>
              <a:defRPr sz="6650" b="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l" defTabSz="86868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黑简体"/>
                <a:ea typeface="方正兰亭黑简体"/>
                <a:cs typeface="+mn-ea"/>
                <a:sym typeface="+mn-lt"/>
              </a:rPr>
              <a:t>代码托管平台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简体"/>
              <a:ea typeface="方正兰亭黑简体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4EFC9-8883-4419-A6CF-0CBA2DC354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7093" b="28654"/>
          <a:stretch/>
        </p:blipFill>
        <p:spPr>
          <a:xfrm>
            <a:off x="1793307" y="1923123"/>
            <a:ext cx="1827977" cy="8089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6963C3-D9A4-4855-BFD0-F23928F23A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2040" y="3393758"/>
            <a:ext cx="2158183" cy="22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9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缩略语表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71062" y="1336577"/>
          <a:ext cx="8336963" cy="4721200"/>
        </p:xfrm>
        <a:graphic>
          <a:graphicData uri="http://schemas.openxmlformats.org/drawingml/2006/table">
            <a:tbl>
              <a:tblPr firstRow="1" bandRow="1"/>
              <a:tblGrid>
                <a:gridCol w="231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缩略语</a:t>
                      </a:r>
                    </a:p>
                  </a:txBody>
                  <a:tcPr marL="91404" marR="91404" marT="45702" marB="45702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全称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中文释义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AI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Artificial Intelligence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人工智能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96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CANN</a:t>
                      </a: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Compute Architecture for Neural Networks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神经网络计算架构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NAIE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Network AI Engine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网络智能体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NPU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Neural-network Processing Unit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神经网络处理器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GPU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Graphics processing unit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图形处理器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CPU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Central Processing Unit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中央处理器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TF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TensorFlow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是一个端到端开源机器学习平台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MNIST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Modified National Institute of Standards and Technology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是美国国家标准与技术研究院收集整理的大型手写数字数据集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CIFAR-10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Canadian Institute for Advanced Research, 10 classes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是一个包含</a:t>
                      </a: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种类别常见物体的彩色图像数据集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VOC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Visual Object Classes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是常用于图像分类、目标检测等计算机视觉领域的数据集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COCO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Common Objects in Context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是常用于图像分类、目标检测、图像分割等计算机视觉领域的数据集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CHW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Channel,</a:t>
                      </a:r>
                      <a:r>
                        <a:rPr lang="en-US" altLang="zh-CN" sz="1200" baseline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Height, Weight 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通道，高度，宽度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SGD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Stochastic Gradient Descent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随机梯度下降算法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884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缩略语表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13195" y="1498624"/>
          <a:ext cx="8336963" cy="3078444"/>
        </p:xfrm>
        <a:graphic>
          <a:graphicData uri="http://schemas.openxmlformats.org/drawingml/2006/table">
            <a:tbl>
              <a:tblPr firstRow="1" bandRow="1"/>
              <a:tblGrid>
                <a:gridCol w="231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缩略语</a:t>
                      </a:r>
                    </a:p>
                  </a:txBody>
                  <a:tcPr marL="91404" marR="91404" marT="45702" marB="45702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全称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中文释义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RMSProp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Root Mean Square Propagation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是一种自适应学习率优化算法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Adam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Adaptive Momentum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是一种自适应动量的随机优化算法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LARS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Least Angle Regression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最小角回归算法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FTRL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Follow The Regularized Leader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是一种在线学习场景下求解稀疏化模型的优化算法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NAG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Nesterov Accelerated Gradient 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是一种基于动量优化器改进的优化算法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ONNX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Open Neural Network Exchange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是一种用于存储机器学习模型的开放式文件存储格式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API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Application Programming Interface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应用程序接口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1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3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深度学习全流程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/>
              <a:t>数据预处理：将图像、文本等数据处理为</a:t>
            </a:r>
            <a:r>
              <a:rPr lang="zh-CN" altLang="en-US">
                <a:solidFill>
                  <a:srgbClr val="C00000"/>
                </a:solidFill>
              </a:rPr>
              <a:t>可以计算的</a:t>
            </a:r>
            <a:r>
              <a:rPr lang="en-US" altLang="zh-CN">
                <a:solidFill>
                  <a:srgbClr val="C00000"/>
                </a:solidFill>
              </a:rPr>
              <a:t>Tensor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神经网络构建：</a:t>
            </a:r>
            <a:r>
              <a:rPr lang="zh-CN" altLang="en-US">
                <a:solidFill>
                  <a:schemeClr val="tx1"/>
                </a:solidFill>
              </a:rPr>
              <a:t>使用框架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  <a:r>
              <a:rPr lang="zh-CN" altLang="en-US">
                <a:solidFill>
                  <a:schemeClr val="tx1"/>
                </a:solidFill>
              </a:rPr>
              <a:t>，搭建神经网络</a:t>
            </a: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模型训练：</a:t>
            </a:r>
            <a:r>
              <a:rPr lang="zh-CN" altLang="en-US">
                <a:solidFill>
                  <a:schemeClr val="tx1"/>
                </a:solidFill>
              </a:rPr>
              <a:t>定义模型</a:t>
            </a:r>
            <a:r>
              <a:rPr lang="zh-CN" altLang="en-US">
                <a:solidFill>
                  <a:srgbClr val="C00000"/>
                </a:solidFill>
              </a:rPr>
              <a:t>训练逻辑</a:t>
            </a:r>
            <a:r>
              <a:rPr lang="zh-CN" altLang="en-US">
                <a:solidFill>
                  <a:schemeClr val="tx1"/>
                </a:solidFill>
              </a:rPr>
              <a:t>，遍历</a:t>
            </a:r>
            <a:r>
              <a:rPr lang="zh-CN" altLang="en-US">
                <a:solidFill>
                  <a:srgbClr val="C00000"/>
                </a:solidFill>
              </a:rPr>
              <a:t>训练集</a:t>
            </a:r>
            <a:r>
              <a:rPr lang="zh-CN" altLang="en-US">
                <a:solidFill>
                  <a:schemeClr val="tx1"/>
                </a:solidFill>
              </a:rPr>
              <a:t>进行训练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模型评估：</a:t>
            </a:r>
            <a:r>
              <a:rPr lang="zh-CN" altLang="en-US">
                <a:solidFill>
                  <a:schemeClr val="tx1"/>
                </a:solidFill>
              </a:rPr>
              <a:t>使用训练好的模型，在</a:t>
            </a:r>
            <a:r>
              <a:rPr lang="zh-CN" altLang="en-US">
                <a:solidFill>
                  <a:srgbClr val="C00000"/>
                </a:solidFill>
              </a:rPr>
              <a:t>测试集</a:t>
            </a:r>
            <a:r>
              <a:rPr lang="zh-CN" altLang="en-US">
                <a:solidFill>
                  <a:schemeClr val="tx1"/>
                </a:solidFill>
              </a:rPr>
              <a:t>评估效果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/>
              <a:t>模型推理：将训练好的模型部署，新数据输入获得预测结果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5" y="131445"/>
            <a:ext cx="7192645" cy="335661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0310" y="3822700"/>
            <a:ext cx="10515600" cy="2181860"/>
          </a:xfrm>
        </p:spPr>
        <p:txBody>
          <a:bodyPr/>
          <a:lstStyle/>
          <a:p>
            <a:r>
              <a:rPr lang="zh-CN" altLang="en-US"/>
              <a:t>正向计算结果</a:t>
            </a:r>
            <a:r>
              <a:rPr lang="en-US" altLang="zh-CN"/>
              <a:t>(logits)</a:t>
            </a:r>
            <a:endParaRPr lang="zh-CN" altLang="en-US"/>
          </a:p>
          <a:p>
            <a:r>
              <a:rPr lang="zh-CN" altLang="en-US"/>
              <a:t>计算结果</a:t>
            </a:r>
            <a:r>
              <a:rPr lang="en-US" altLang="zh-CN"/>
              <a:t>(logits)</a:t>
            </a:r>
            <a:r>
              <a:rPr lang="zh-CN" altLang="en-US"/>
              <a:t>与正确标签</a:t>
            </a:r>
            <a:r>
              <a:rPr lang="en-US" altLang="zh-CN"/>
              <a:t>(targets)</a:t>
            </a:r>
            <a:r>
              <a:rPr lang="zh-CN" altLang="en-US"/>
              <a:t>的误差</a:t>
            </a:r>
          </a:p>
          <a:p>
            <a:r>
              <a:rPr lang="zh-CN" altLang="en-US"/>
              <a:t>反向传播获取梯度</a:t>
            </a:r>
          </a:p>
          <a:p>
            <a:r>
              <a:rPr lang="zh-CN" altLang="en-US"/>
              <a:t>更新梯度到网络权重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</a:t>
            </a:r>
            <a:r>
              <a:rPr lang="en-US" altLang="zh-CN"/>
              <a:t>(OOP)</a:t>
            </a:r>
            <a:r>
              <a:rPr lang="zh-CN" altLang="en-US"/>
              <a:t>和函数式</a:t>
            </a:r>
            <a:r>
              <a:rPr lang="en-US" altLang="zh-CN"/>
              <a:t>(FP)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65" y="2183130"/>
            <a:ext cx="4669155" cy="3012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30" y="2179955"/>
            <a:ext cx="4804410" cy="38773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30070" y="1691005"/>
            <a:ext cx="24295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OOP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Pytorch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04225" y="1691005"/>
            <a:ext cx="1360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FP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Jax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9080" y="5535295"/>
            <a:ext cx="55721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构造类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-&gt; </a:t>
            </a:r>
            <a:r>
              <a:rPr 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实例化对象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-&gt;</a:t>
            </a:r>
            <a:r>
              <a:rPr 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对象调用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0330" y="6204585"/>
            <a:ext cx="55721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构造函数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-&gt; </a:t>
            </a:r>
            <a:r>
              <a:rPr 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函数变换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-&gt;</a:t>
            </a:r>
            <a:r>
              <a:rPr 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函数调用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MindSpore2.0——OOP+FP</a:t>
            </a:r>
            <a:r>
              <a:rPr lang="zh-CN" altLang="en-US"/>
              <a:t>混合编程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/>
              <a:t>用</a:t>
            </a:r>
            <a:r>
              <a:rPr lang="zh-CN" altLang="en-US">
                <a:solidFill>
                  <a:srgbClr val="C00000"/>
                </a:solidFill>
              </a:rPr>
              <a:t>类构建</a:t>
            </a:r>
            <a:r>
              <a:rPr lang="zh-CN" altLang="en-US"/>
              <a:t>神经网络</a:t>
            </a:r>
          </a:p>
          <a:p>
            <a:pPr marL="514350" indent="-514350">
              <a:buAutoNum type="arabicPeriod"/>
            </a:pPr>
            <a:r>
              <a:rPr lang="zh-CN" altLang="en-US"/>
              <a:t>实例化</a:t>
            </a:r>
            <a:r>
              <a:rPr lang="en-US" altLang="zh-CN"/>
              <a:t>Network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Network+Loss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直接构造正向函数</a:t>
            </a: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函数变换，获得</a:t>
            </a:r>
            <a:r>
              <a:rPr lang="zh-CN" altLang="en-US">
                <a:solidFill>
                  <a:srgbClr val="0070C0"/>
                </a:solidFill>
              </a:rPr>
              <a:t>梯度计算（反向传播）函数</a:t>
            </a: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构造</a:t>
            </a:r>
            <a:r>
              <a:rPr lang="zh-CN" altLang="en-US">
                <a:solidFill>
                  <a:srgbClr val="0070C0"/>
                </a:solidFill>
              </a:rPr>
              <a:t>训练过程函数</a:t>
            </a: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调用函数</a:t>
            </a:r>
            <a:r>
              <a:rPr lang="zh-CN" altLang="en-US">
                <a:solidFill>
                  <a:schemeClr val="tx1"/>
                </a:solidFill>
              </a:rPr>
              <a:t>进行训练</a:t>
            </a:r>
          </a:p>
          <a:p>
            <a:pPr marL="514350" indent="-51435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MindSpore</a:t>
            </a:r>
            <a:r>
              <a:rPr lang="zh-CN" altLang="en-US">
                <a:sym typeface="+mn-ea"/>
              </a:rPr>
              <a:t>模型训练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/>
              <a:t>以手写数字识别为例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621030"/>
            <a:ext cx="5541645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770"/>
            <a:ext cx="4902200" cy="49193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386830" y="1557020"/>
            <a:ext cx="4966970" cy="489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继承</a:t>
            </a:r>
            <a:r>
              <a:rPr lang="en-US" altLang="zh-CN"/>
              <a:t>nn.Cell</a:t>
            </a:r>
            <a:r>
              <a:rPr lang="zh-CN" altLang="en-US"/>
              <a:t>构造神经网络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__init__</a:t>
            </a:r>
            <a:r>
              <a:rPr lang="zh-CN" altLang="en-US"/>
              <a:t>中实例化神经网络层、设置状态等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construct</a:t>
            </a:r>
            <a:r>
              <a:rPr lang="zh-CN" altLang="en-US"/>
              <a:t>方法中书写正向计算逻辑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Loss function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915"/>
            <a:ext cx="5810250" cy="78105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919480" y="2650490"/>
            <a:ext cx="4463415" cy="380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选择</a:t>
            </a:r>
            <a:r>
              <a:rPr lang="zh-CN"/>
              <a:t>合适的损失函数，如手写数字识别任务是多分类问题，适合使用交叉熵损失</a:t>
            </a:r>
            <a:r>
              <a:rPr lang="en-US" altLang="zh-CN"/>
              <a:t>(CrossEntropyLoss)</a:t>
            </a:r>
          </a:p>
        </p:txBody>
      </p:sp>
      <p:pic>
        <p:nvPicPr>
          <p:cNvPr id="7" name="图片 6" descr="截图_选择区域_20221129183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0"/>
            <a:ext cx="661035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功能页模板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7000B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1155</Words>
  <Application>Microsoft Office PowerPoint</Application>
  <PresentationFormat>宽屏</PresentationFormat>
  <Paragraphs>170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方正兰亭黑简体</vt:lpstr>
      <vt:lpstr>宋体</vt:lpstr>
      <vt:lpstr>Microsoft YaHei</vt:lpstr>
      <vt:lpstr>Arial</vt:lpstr>
      <vt:lpstr>Calibri</vt:lpstr>
      <vt:lpstr>Cambria Math</vt:lpstr>
      <vt:lpstr>Huawei Sans</vt:lpstr>
      <vt:lpstr>Wingdings</vt:lpstr>
      <vt:lpstr>Office 主题</vt:lpstr>
      <vt:lpstr>3_功能页模板</vt:lpstr>
      <vt:lpstr>4_内容页模板</vt:lpstr>
      <vt:lpstr>5_感谢页模板</vt:lpstr>
      <vt:lpstr>如何使用MindSpore2.0做深度学习训练</vt:lpstr>
      <vt:lpstr>目录</vt:lpstr>
      <vt:lpstr>深度学习全流程</vt:lpstr>
      <vt:lpstr>PowerPoint 演示文稿</vt:lpstr>
      <vt:lpstr>面向对象(OOP)和函数式(FP)</vt:lpstr>
      <vt:lpstr>MindSpore2.0——OOP+FP混合编程</vt:lpstr>
      <vt:lpstr>MindSpore模型训练</vt:lpstr>
      <vt:lpstr>网络构建</vt:lpstr>
      <vt:lpstr>Loss function</vt:lpstr>
      <vt:lpstr>Optimizer</vt:lpstr>
      <vt:lpstr>Parameter and Hyper-parameter</vt:lpstr>
      <vt:lpstr>训练逻辑——一个Step的训练</vt:lpstr>
      <vt:lpstr>数据集遍历迭代</vt:lpstr>
      <vt:lpstr>模型评估</vt:lpstr>
      <vt:lpstr>模型保存与加载</vt:lpstr>
      <vt:lpstr>计算图</vt:lpstr>
      <vt:lpstr>即时编译(Just In Time, JIT)</vt:lpstr>
      <vt:lpstr>函数式自动微分</vt:lpstr>
      <vt:lpstr>函数式自动微分——神经网络</vt:lpstr>
      <vt:lpstr>高阶梯度</vt:lpstr>
      <vt:lpstr>梯度裁剪</vt:lpstr>
      <vt:lpstr>数据并行</vt:lpstr>
      <vt:lpstr>PowerPoint 演示文稿</vt:lpstr>
      <vt:lpstr>缩略语表</vt:lpstr>
      <vt:lpstr>缩略语表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如何使用MindSpore2.0做深度学习训练</dc:title>
  <dc:creator>wps</dc:creator>
  <cp:lastModifiedBy>liyuanqing (A)</cp:lastModifiedBy>
  <cp:revision>298</cp:revision>
  <dcterms:created xsi:type="dcterms:W3CDTF">2022-11-29T11:05:56Z</dcterms:created>
  <dcterms:modified xsi:type="dcterms:W3CDTF">2023-08-03T06:33:20Z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  <property fmtid="{D5CDD505-2E9C-101B-9397-08002B2CF9AE}" pid="4" name="_2015_ms_pID_725343">
    <vt:lpwstr>(3)4mIjvuoeH9zT/LmatE3tdCWpNGYep4Rxg7tUXaMIcI95+RFUBCctP2UzjbLqp3hZYUGzXm51
4mhjqn0FLKDWdHftpkyO7xpTUrqMGn9hfI7AlxX+NR8BkQzqeZb3Sgo9Lt7mrxhlKLMu4O/y
3hqHKhgv0DKngYWGOTFLEJqf2cDjdFtsfkRici7Whj0+R0A6fYCf/wJp8J8R4Y4OzHPch8MK
kR830UCLR8t7t0Kab8</vt:lpwstr>
  </property>
  <property fmtid="{D5CDD505-2E9C-101B-9397-08002B2CF9AE}" pid="5" name="_2015_ms_pID_7253431">
    <vt:lpwstr>s6S3pgyQlqTMpicfda6lRmtTZHXksaQ7AVn1galfFJN+czi9ALMJ0t
rHFFN9nDpXNO3rJyKBxyEVU3su67cDLO/JQ+fevg5o+aALmadQrsLwnukXdBQ6wwbGY5GJU4
q4jY5JpD/wZcEVxRpt1zsGMP1DshdkuqTkDeCqfYOTavFOq0Klstt+KGOVp4V8t6a8sslFZg
TrQjzXPOCaNPUIiICUPj1lYvsDc84NNT26k9</vt:lpwstr>
  </property>
  <property fmtid="{D5CDD505-2E9C-101B-9397-08002B2CF9AE}" pid="6" name="_2015_ms_pID_7253432">
    <vt:lpwstr>JQ==</vt:lpwstr>
  </property>
</Properties>
</file>