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175200" cy="42062400"/>
  <p:notesSz cx="7315200" cy="9601200"/>
  <p:defaultTextStyle>
    <a:defPPr>
      <a:defRPr lang="en-US"/>
    </a:defPPr>
    <a:lvl1pPr algn="l" defTabSz="3963824" rtl="0" eaLnBrk="0" fontAlgn="base" hangingPunct="0">
      <a:spcBef>
        <a:spcPct val="0"/>
      </a:spcBef>
      <a:spcAft>
        <a:spcPct val="0"/>
      </a:spcAft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980837" indent="-1361422" algn="l" defTabSz="3963824" rtl="0" eaLnBrk="0" fontAlgn="base" hangingPunct="0">
      <a:spcBef>
        <a:spcPct val="0"/>
      </a:spcBef>
      <a:spcAft>
        <a:spcPct val="0"/>
      </a:spcAft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3963824" indent="-2724995" algn="l" defTabSz="3963824" rtl="0" eaLnBrk="0" fontAlgn="base" hangingPunct="0">
      <a:spcBef>
        <a:spcPct val="0"/>
      </a:spcBef>
      <a:spcAft>
        <a:spcPct val="0"/>
      </a:spcAft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5944659" indent="-4086416" algn="l" defTabSz="3963824" rtl="0" eaLnBrk="0" fontAlgn="base" hangingPunct="0">
      <a:spcBef>
        <a:spcPct val="0"/>
      </a:spcBef>
      <a:spcAft>
        <a:spcPct val="0"/>
      </a:spcAft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7927646" indent="-5449988" algn="l" defTabSz="3963824" rtl="0" eaLnBrk="0" fontAlgn="base" hangingPunct="0">
      <a:spcBef>
        <a:spcPct val="0"/>
      </a:spcBef>
      <a:spcAft>
        <a:spcPct val="0"/>
      </a:spcAft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097073" algn="l" defTabSz="1238829" rtl="0" eaLnBrk="1" latinLnBrk="0" hangingPunct="1"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3716487" algn="l" defTabSz="1238829" rtl="0" eaLnBrk="1" latinLnBrk="0" hangingPunct="1"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4335902" algn="l" defTabSz="1238829" rtl="0" eaLnBrk="1" latinLnBrk="0" hangingPunct="1"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4955316" algn="l" defTabSz="1238829" rtl="0" eaLnBrk="1" latinLnBrk="0" hangingPunct="1">
      <a:defRPr sz="7858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B42"/>
    <a:srgbClr val="A80020"/>
    <a:srgbClr val="B30B2F"/>
    <a:srgbClr val="BD004C"/>
    <a:srgbClr val="B0004C"/>
    <a:srgbClr val="A8004C"/>
    <a:srgbClr val="A80032"/>
    <a:srgbClr val="C81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44" autoAdjust="0"/>
    <p:restoredTop sz="93818" autoAdjust="0"/>
  </p:normalViewPr>
  <p:slideViewPr>
    <p:cSldViewPr>
      <p:cViewPr varScale="1">
        <p:scale>
          <a:sx n="10" d="100"/>
          <a:sy n="10" d="100"/>
        </p:scale>
        <p:origin x="2558" y="134"/>
      </p:cViewPr>
      <p:guideLst>
        <p:guide orient="horz" pos="13248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260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26080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74E2A8-CF6D-465E-AAAF-75924247BF48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260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926080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AF5F63-2B89-4DB6-8753-ED00E5778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5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260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26080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E50A70-39D0-4B24-9B0C-B0A9688B0BDE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5550" y="1200150"/>
            <a:ext cx="23241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260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926080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59CAC49-FC06-4A54-A508-52ECFC74F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15" algn="l" rtl="0" fontAlgn="base">
      <a:spcBef>
        <a:spcPct val="30000"/>
      </a:spcBef>
      <a:spcAft>
        <a:spcPct val="0"/>
      </a:spcAft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829" algn="l" rtl="0" fontAlgn="base">
      <a:spcBef>
        <a:spcPct val="30000"/>
      </a:spcBef>
      <a:spcAft>
        <a:spcPct val="0"/>
      </a:spcAft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244" algn="l" rtl="0" fontAlgn="base">
      <a:spcBef>
        <a:spcPct val="30000"/>
      </a:spcBef>
      <a:spcAft>
        <a:spcPct val="0"/>
      </a:spcAft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658" algn="l" rtl="0" fontAlgn="base">
      <a:spcBef>
        <a:spcPct val="30000"/>
      </a:spcBef>
      <a:spcAft>
        <a:spcPct val="0"/>
      </a:spcAft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073" algn="l" defTabSz="1238829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487" algn="l" defTabSz="1238829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5902" algn="l" defTabSz="1238829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316" algn="l" defTabSz="1238829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495550" y="1200150"/>
            <a:ext cx="2324100" cy="3240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2925763" fontAlgn="base">
              <a:spcBef>
                <a:spcPct val="0"/>
              </a:spcBef>
              <a:spcAft>
                <a:spcPct val="0"/>
              </a:spcAft>
            </a:pPr>
            <a:fld id="{275E4AE2-B578-4E9F-9C8D-5BC5340D91F9}" type="slidenum">
              <a:rPr lang="en-US" altLang="en-US" sz="1200"/>
              <a:pPr defTabSz="29257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0487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13066614"/>
            <a:ext cx="25648920" cy="9016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23835360"/>
            <a:ext cx="21122640" cy="10749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6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1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6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2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8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3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96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53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DCB0-FB27-43EB-95A1-8E56BD79D480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9AD5-8FB0-4F0C-853B-8DC63F8D3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57597-473A-43B6-BA8B-56E44A212298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2AD1-1E28-447D-800C-020733FBE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1684451"/>
            <a:ext cx="6789420" cy="358893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684451"/>
            <a:ext cx="19865340" cy="35889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94CA6-F87A-47B9-9176-6B160C497850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E6FF-5241-42FC-B388-F898546E2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9A4DF-7A25-4CCD-9A3E-B24B372204B6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6543-25FB-4CEC-9CD1-2C53F8157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4" y="27028991"/>
            <a:ext cx="25648920" cy="8354060"/>
          </a:xfrm>
        </p:spPr>
        <p:txBody>
          <a:bodyPr anchor="t"/>
          <a:lstStyle>
            <a:lvl1pPr algn="l">
              <a:defRPr sz="1011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4" y="17827845"/>
            <a:ext cx="25648920" cy="9201147"/>
          </a:xfrm>
        </p:spPr>
        <p:txBody>
          <a:bodyPr anchor="b"/>
          <a:lstStyle>
            <a:lvl1pPr marL="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1pPr>
            <a:lvl2pPr marL="1156647" indent="0">
              <a:buNone/>
              <a:defRPr sz="4585">
                <a:solidFill>
                  <a:schemeClr val="tx1">
                    <a:tint val="75000"/>
                  </a:schemeClr>
                </a:solidFill>
              </a:defRPr>
            </a:lvl2pPr>
            <a:lvl3pPr marL="2313294" indent="0">
              <a:buNone/>
              <a:defRPr sz="4033">
                <a:solidFill>
                  <a:schemeClr val="tx1">
                    <a:tint val="75000"/>
                  </a:schemeClr>
                </a:solidFill>
              </a:defRPr>
            </a:lvl3pPr>
            <a:lvl4pPr marL="3469940" indent="0">
              <a:buNone/>
              <a:defRPr sz="3558">
                <a:solidFill>
                  <a:schemeClr val="tx1">
                    <a:tint val="75000"/>
                  </a:schemeClr>
                </a:solidFill>
              </a:defRPr>
            </a:lvl4pPr>
            <a:lvl5pPr marL="4626588" indent="0">
              <a:buNone/>
              <a:defRPr sz="3558">
                <a:solidFill>
                  <a:schemeClr val="tx1">
                    <a:tint val="75000"/>
                  </a:schemeClr>
                </a:solidFill>
              </a:defRPr>
            </a:lvl5pPr>
            <a:lvl6pPr marL="5783234" indent="0">
              <a:buNone/>
              <a:defRPr sz="3558">
                <a:solidFill>
                  <a:schemeClr val="tx1">
                    <a:tint val="75000"/>
                  </a:schemeClr>
                </a:solidFill>
              </a:defRPr>
            </a:lvl6pPr>
            <a:lvl7pPr marL="6939881" indent="0">
              <a:buNone/>
              <a:defRPr sz="3558">
                <a:solidFill>
                  <a:schemeClr val="tx1">
                    <a:tint val="75000"/>
                  </a:schemeClr>
                </a:solidFill>
              </a:defRPr>
            </a:lvl7pPr>
            <a:lvl8pPr marL="8096528" indent="0">
              <a:buNone/>
              <a:defRPr sz="3558">
                <a:solidFill>
                  <a:schemeClr val="tx1">
                    <a:tint val="75000"/>
                  </a:schemeClr>
                </a:solidFill>
              </a:defRPr>
            </a:lvl8pPr>
            <a:lvl9pPr marL="9253175" indent="0">
              <a:buNone/>
              <a:defRPr sz="3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51DCF-6DDC-4B1D-9127-25FB8B68B547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A77B3-C5CB-4D15-A060-00707DBCC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9814565"/>
            <a:ext cx="13327380" cy="27759241"/>
          </a:xfrm>
        </p:spPr>
        <p:txBody>
          <a:bodyPr/>
          <a:lstStyle>
            <a:lvl1pPr>
              <a:defRPr sz="7115"/>
            </a:lvl1pPr>
            <a:lvl2pPr>
              <a:defRPr sz="6088"/>
            </a:lvl2pPr>
            <a:lvl3pPr>
              <a:defRPr sz="5060"/>
            </a:lvl3pPr>
            <a:lvl4pPr>
              <a:defRPr sz="4585"/>
            </a:lvl4pPr>
            <a:lvl5pPr>
              <a:defRPr sz="4585"/>
            </a:lvl5pPr>
            <a:lvl6pPr>
              <a:defRPr sz="4585"/>
            </a:lvl6pPr>
            <a:lvl7pPr>
              <a:defRPr sz="4585"/>
            </a:lvl7pPr>
            <a:lvl8pPr>
              <a:defRPr sz="4585"/>
            </a:lvl8pPr>
            <a:lvl9pPr>
              <a:defRPr sz="45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9060" y="9814565"/>
            <a:ext cx="13327380" cy="27759241"/>
          </a:xfrm>
        </p:spPr>
        <p:txBody>
          <a:bodyPr/>
          <a:lstStyle>
            <a:lvl1pPr>
              <a:defRPr sz="7115"/>
            </a:lvl1pPr>
            <a:lvl2pPr>
              <a:defRPr sz="6088"/>
            </a:lvl2pPr>
            <a:lvl3pPr>
              <a:defRPr sz="5060"/>
            </a:lvl3pPr>
            <a:lvl4pPr>
              <a:defRPr sz="4585"/>
            </a:lvl4pPr>
            <a:lvl5pPr>
              <a:defRPr sz="4585"/>
            </a:lvl5pPr>
            <a:lvl6pPr>
              <a:defRPr sz="4585"/>
            </a:lvl6pPr>
            <a:lvl7pPr>
              <a:defRPr sz="4585"/>
            </a:lvl7pPr>
            <a:lvl8pPr>
              <a:defRPr sz="4585"/>
            </a:lvl8pPr>
            <a:lvl9pPr>
              <a:defRPr sz="45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7322D-F57B-40FC-8742-58CAC9B43D23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522A-A582-4AD1-917A-254C0F905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7" y="9415365"/>
            <a:ext cx="13332622" cy="3923874"/>
          </a:xfrm>
        </p:spPr>
        <p:txBody>
          <a:bodyPr anchor="b"/>
          <a:lstStyle>
            <a:lvl1pPr marL="0" indent="0">
              <a:buNone/>
              <a:defRPr sz="6088" b="1"/>
            </a:lvl1pPr>
            <a:lvl2pPr marL="1156647" indent="0">
              <a:buNone/>
              <a:defRPr sz="5060" b="1"/>
            </a:lvl2pPr>
            <a:lvl3pPr marL="2313294" indent="0">
              <a:buNone/>
              <a:defRPr sz="4585" b="1"/>
            </a:lvl3pPr>
            <a:lvl4pPr marL="3469940" indent="0">
              <a:buNone/>
              <a:defRPr sz="4033" b="1"/>
            </a:lvl4pPr>
            <a:lvl5pPr marL="4626588" indent="0">
              <a:buNone/>
              <a:defRPr sz="4033" b="1"/>
            </a:lvl5pPr>
            <a:lvl6pPr marL="5783234" indent="0">
              <a:buNone/>
              <a:defRPr sz="4033" b="1"/>
            </a:lvl6pPr>
            <a:lvl7pPr marL="6939881" indent="0">
              <a:buNone/>
              <a:defRPr sz="4033" b="1"/>
            </a:lvl7pPr>
            <a:lvl8pPr marL="8096528" indent="0">
              <a:buNone/>
              <a:defRPr sz="4033" b="1"/>
            </a:lvl8pPr>
            <a:lvl9pPr marL="9253175" indent="0">
              <a:buNone/>
              <a:defRPr sz="40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7" y="13339238"/>
            <a:ext cx="13332622" cy="24234568"/>
          </a:xfrm>
        </p:spPr>
        <p:txBody>
          <a:bodyPr/>
          <a:lstStyle>
            <a:lvl1pPr>
              <a:defRPr sz="6088"/>
            </a:lvl1pPr>
            <a:lvl2pPr>
              <a:defRPr sz="5060"/>
            </a:lvl2pPr>
            <a:lvl3pPr>
              <a:defRPr sz="4585"/>
            </a:lvl3pPr>
            <a:lvl4pPr>
              <a:defRPr sz="4033"/>
            </a:lvl4pPr>
            <a:lvl5pPr>
              <a:defRPr sz="4033"/>
            </a:lvl5pPr>
            <a:lvl6pPr>
              <a:defRPr sz="4033"/>
            </a:lvl6pPr>
            <a:lvl7pPr>
              <a:defRPr sz="4033"/>
            </a:lvl7pPr>
            <a:lvl8pPr>
              <a:defRPr sz="4033"/>
            </a:lvl8pPr>
            <a:lvl9pPr>
              <a:defRPr sz="40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7" y="9415365"/>
            <a:ext cx="13337858" cy="3923874"/>
          </a:xfrm>
        </p:spPr>
        <p:txBody>
          <a:bodyPr anchor="b"/>
          <a:lstStyle>
            <a:lvl1pPr marL="0" indent="0">
              <a:buNone/>
              <a:defRPr sz="6088" b="1"/>
            </a:lvl1pPr>
            <a:lvl2pPr marL="1156647" indent="0">
              <a:buNone/>
              <a:defRPr sz="5060" b="1"/>
            </a:lvl2pPr>
            <a:lvl3pPr marL="2313294" indent="0">
              <a:buNone/>
              <a:defRPr sz="4585" b="1"/>
            </a:lvl3pPr>
            <a:lvl4pPr marL="3469940" indent="0">
              <a:buNone/>
              <a:defRPr sz="4033" b="1"/>
            </a:lvl4pPr>
            <a:lvl5pPr marL="4626588" indent="0">
              <a:buNone/>
              <a:defRPr sz="4033" b="1"/>
            </a:lvl5pPr>
            <a:lvl6pPr marL="5783234" indent="0">
              <a:buNone/>
              <a:defRPr sz="4033" b="1"/>
            </a:lvl6pPr>
            <a:lvl7pPr marL="6939881" indent="0">
              <a:buNone/>
              <a:defRPr sz="4033" b="1"/>
            </a:lvl7pPr>
            <a:lvl8pPr marL="8096528" indent="0">
              <a:buNone/>
              <a:defRPr sz="4033" b="1"/>
            </a:lvl8pPr>
            <a:lvl9pPr marL="9253175" indent="0">
              <a:buNone/>
              <a:defRPr sz="40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7" y="13339238"/>
            <a:ext cx="13337858" cy="24234568"/>
          </a:xfrm>
        </p:spPr>
        <p:txBody>
          <a:bodyPr/>
          <a:lstStyle>
            <a:lvl1pPr>
              <a:defRPr sz="6088"/>
            </a:lvl1pPr>
            <a:lvl2pPr>
              <a:defRPr sz="5060"/>
            </a:lvl2pPr>
            <a:lvl3pPr>
              <a:defRPr sz="4585"/>
            </a:lvl3pPr>
            <a:lvl4pPr>
              <a:defRPr sz="4033"/>
            </a:lvl4pPr>
            <a:lvl5pPr>
              <a:defRPr sz="4033"/>
            </a:lvl5pPr>
            <a:lvl6pPr>
              <a:defRPr sz="4033"/>
            </a:lvl6pPr>
            <a:lvl7pPr>
              <a:defRPr sz="4033"/>
            </a:lvl7pPr>
            <a:lvl8pPr>
              <a:defRPr sz="4033"/>
            </a:lvl8pPr>
            <a:lvl9pPr>
              <a:defRPr sz="40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007AA-27B6-418A-B59A-0CA96EDE57EB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2EC4-6E38-4005-81A7-4008D77C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66C9-07D1-459A-B5F0-A8D2500C8EB0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8FB6-FF0A-43D6-BAEA-3F0C4FA0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47079-6E52-4847-8D4E-DFA9D0E46D08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217C2-AF94-475A-A6FC-C1BB6DD78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7" y="1674707"/>
            <a:ext cx="9927435" cy="7127240"/>
          </a:xfrm>
        </p:spPr>
        <p:txBody>
          <a:bodyPr anchor="b"/>
          <a:lstStyle>
            <a:lvl1pPr algn="l">
              <a:defRPr sz="50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6" y="1674714"/>
            <a:ext cx="16868775" cy="35899095"/>
          </a:xfrm>
        </p:spPr>
        <p:txBody>
          <a:bodyPr/>
          <a:lstStyle>
            <a:lvl1pPr>
              <a:defRPr sz="8064"/>
            </a:lvl1pPr>
            <a:lvl2pPr>
              <a:defRPr sz="7115"/>
            </a:lvl2pPr>
            <a:lvl3pPr>
              <a:defRPr sz="6088"/>
            </a:lvl3pPr>
            <a:lvl4pPr>
              <a:defRPr sz="5060"/>
            </a:lvl4pPr>
            <a:lvl5pPr>
              <a:defRPr sz="5060"/>
            </a:lvl5pPr>
            <a:lvl6pPr>
              <a:defRPr sz="5060"/>
            </a:lvl6pPr>
            <a:lvl7pPr>
              <a:defRPr sz="5060"/>
            </a:lvl7pPr>
            <a:lvl8pPr>
              <a:defRPr sz="5060"/>
            </a:lvl8pPr>
            <a:lvl9pPr>
              <a:defRPr sz="50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7" y="8801951"/>
            <a:ext cx="9927435" cy="28771855"/>
          </a:xfrm>
        </p:spPr>
        <p:txBody>
          <a:bodyPr/>
          <a:lstStyle>
            <a:lvl1pPr marL="0" indent="0">
              <a:buNone/>
              <a:defRPr sz="3558"/>
            </a:lvl1pPr>
            <a:lvl2pPr marL="1156647" indent="0">
              <a:buNone/>
              <a:defRPr sz="3004"/>
            </a:lvl2pPr>
            <a:lvl3pPr marL="2313294" indent="0">
              <a:buNone/>
              <a:defRPr sz="2530"/>
            </a:lvl3pPr>
            <a:lvl4pPr marL="3469940" indent="0">
              <a:buNone/>
              <a:defRPr sz="2292"/>
            </a:lvl4pPr>
            <a:lvl5pPr marL="4626588" indent="0">
              <a:buNone/>
              <a:defRPr sz="2292"/>
            </a:lvl5pPr>
            <a:lvl6pPr marL="5783234" indent="0">
              <a:buNone/>
              <a:defRPr sz="2292"/>
            </a:lvl6pPr>
            <a:lvl7pPr marL="6939881" indent="0">
              <a:buNone/>
              <a:defRPr sz="2292"/>
            </a:lvl7pPr>
            <a:lvl8pPr marL="8096528" indent="0">
              <a:buNone/>
              <a:defRPr sz="2292"/>
            </a:lvl8pPr>
            <a:lvl9pPr marL="9253175" indent="0">
              <a:buNone/>
              <a:defRPr sz="22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42E04-BE82-4462-8800-6EE72475AE6B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F6474-C9D3-4D5D-84A4-BF54D3121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2" y="29443684"/>
            <a:ext cx="18105120" cy="3475995"/>
          </a:xfrm>
        </p:spPr>
        <p:txBody>
          <a:bodyPr anchor="b"/>
          <a:lstStyle>
            <a:lvl1pPr algn="l">
              <a:defRPr sz="50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2" y="3758353"/>
            <a:ext cx="18105120" cy="25237440"/>
          </a:xfrm>
        </p:spPr>
        <p:txBody>
          <a:bodyPr rtlCol="0">
            <a:normAutofit/>
          </a:bodyPr>
          <a:lstStyle>
            <a:lvl1pPr marL="0" indent="0">
              <a:buNone/>
              <a:defRPr sz="8064"/>
            </a:lvl1pPr>
            <a:lvl2pPr marL="1156647" indent="0">
              <a:buNone/>
              <a:defRPr sz="7115"/>
            </a:lvl2pPr>
            <a:lvl3pPr marL="2313294" indent="0">
              <a:buNone/>
              <a:defRPr sz="6088"/>
            </a:lvl3pPr>
            <a:lvl4pPr marL="3469940" indent="0">
              <a:buNone/>
              <a:defRPr sz="5060"/>
            </a:lvl4pPr>
            <a:lvl5pPr marL="4626588" indent="0">
              <a:buNone/>
              <a:defRPr sz="5060"/>
            </a:lvl5pPr>
            <a:lvl6pPr marL="5783234" indent="0">
              <a:buNone/>
              <a:defRPr sz="5060"/>
            </a:lvl6pPr>
            <a:lvl7pPr marL="6939881" indent="0">
              <a:buNone/>
              <a:defRPr sz="5060"/>
            </a:lvl7pPr>
            <a:lvl8pPr marL="8096528" indent="0">
              <a:buNone/>
              <a:defRPr sz="5060"/>
            </a:lvl8pPr>
            <a:lvl9pPr marL="9253175" indent="0">
              <a:buNone/>
              <a:defRPr sz="506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2" y="32919678"/>
            <a:ext cx="18105120" cy="4936487"/>
          </a:xfrm>
        </p:spPr>
        <p:txBody>
          <a:bodyPr/>
          <a:lstStyle>
            <a:lvl1pPr marL="0" indent="0">
              <a:buNone/>
              <a:defRPr sz="3558"/>
            </a:lvl1pPr>
            <a:lvl2pPr marL="1156647" indent="0">
              <a:buNone/>
              <a:defRPr sz="3004"/>
            </a:lvl2pPr>
            <a:lvl3pPr marL="2313294" indent="0">
              <a:buNone/>
              <a:defRPr sz="2530"/>
            </a:lvl3pPr>
            <a:lvl4pPr marL="3469940" indent="0">
              <a:buNone/>
              <a:defRPr sz="2292"/>
            </a:lvl4pPr>
            <a:lvl5pPr marL="4626588" indent="0">
              <a:buNone/>
              <a:defRPr sz="2292"/>
            </a:lvl5pPr>
            <a:lvl6pPr marL="5783234" indent="0">
              <a:buNone/>
              <a:defRPr sz="2292"/>
            </a:lvl6pPr>
            <a:lvl7pPr marL="6939881" indent="0">
              <a:buNone/>
              <a:defRPr sz="2292"/>
            </a:lvl7pPr>
            <a:lvl8pPr marL="8096528" indent="0">
              <a:buNone/>
              <a:defRPr sz="2292"/>
            </a:lvl8pPr>
            <a:lvl9pPr marL="9253175" indent="0">
              <a:buNone/>
              <a:defRPr sz="22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B1D46-5EB2-4241-B2C6-36DB2F2F4B82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81530-1DAC-4223-99BA-F47641EB0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9416" y="1684443"/>
            <a:ext cx="2715637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2608" tIns="146304" rIns="292608" bIns="146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9416" y="9814560"/>
            <a:ext cx="27156370" cy="277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416" y="38985614"/>
            <a:ext cx="7039570" cy="22394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 defTabSz="2313294" eaLnBrk="1" fontAlgn="auto" hangingPunct="1">
              <a:spcBef>
                <a:spcPts val="0"/>
              </a:spcBef>
              <a:spcAft>
                <a:spcPts val="0"/>
              </a:spcAft>
              <a:defRPr sz="3004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C6DC9A-93F5-46BF-BA3F-1B5B687093E8}" type="datetimeFigureOut">
              <a:rPr lang="en-US"/>
              <a:pPr>
                <a:defRPr/>
              </a:pPr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0516" y="38985614"/>
            <a:ext cx="9554170" cy="22394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 defTabSz="2313294" eaLnBrk="1" fontAlgn="auto" hangingPunct="1">
              <a:spcBef>
                <a:spcPts val="0"/>
              </a:spcBef>
              <a:spcAft>
                <a:spcPts val="0"/>
              </a:spcAft>
              <a:defRPr sz="3004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6216" y="38985614"/>
            <a:ext cx="7039570" cy="22394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 defTabSz="2313294" eaLnBrk="1" fontAlgn="auto" hangingPunct="1">
              <a:spcBef>
                <a:spcPts val="0"/>
              </a:spcBef>
              <a:spcAft>
                <a:spcPts val="0"/>
              </a:spcAft>
              <a:defRPr sz="3004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30A63E-28E0-41DE-8DF0-AB9EC2729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13043" rtl="0" fontAlgn="base">
        <a:spcBef>
          <a:spcPct val="0"/>
        </a:spcBef>
        <a:spcAft>
          <a:spcPct val="0"/>
        </a:spcAft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2pPr>
      <a:lvl3pPr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3pPr>
      <a:lvl4pPr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4pPr>
      <a:lvl5pPr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5pPr>
      <a:lvl6pPr marL="361453"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6pPr>
      <a:lvl7pPr marL="722904"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7pPr>
      <a:lvl8pPr marL="1084357"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8pPr>
      <a:lvl9pPr marL="1445808" algn="ctr" defTabSz="2313043" rtl="0" fontAlgn="base">
        <a:spcBef>
          <a:spcPct val="0"/>
        </a:spcBef>
        <a:spcAft>
          <a:spcPct val="0"/>
        </a:spcAft>
        <a:defRPr sz="1114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867235" indent="-867235" algn="l" defTabSz="231304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1pPr>
      <a:lvl2pPr marL="1878799" indent="-722904" algn="l" defTabSz="231304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115" kern="1200">
          <a:solidFill>
            <a:schemeClr val="tx1"/>
          </a:solidFill>
          <a:latin typeface="+mn-lt"/>
          <a:ea typeface="+mn-ea"/>
          <a:cs typeface="+mn-cs"/>
        </a:defRPr>
      </a:lvl2pPr>
      <a:lvl3pPr marL="2891618" indent="-577319" algn="l" defTabSz="231304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6088" kern="1200">
          <a:solidFill>
            <a:schemeClr val="tx1"/>
          </a:solidFill>
          <a:latin typeface="+mn-lt"/>
          <a:ea typeface="+mn-ea"/>
          <a:cs typeface="+mn-cs"/>
        </a:defRPr>
      </a:lvl3pPr>
      <a:lvl4pPr marL="4047512" indent="-577319" algn="l" defTabSz="231304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060" kern="1200">
          <a:solidFill>
            <a:schemeClr val="tx1"/>
          </a:solidFill>
          <a:latin typeface="+mn-lt"/>
          <a:ea typeface="+mn-ea"/>
          <a:cs typeface="+mn-cs"/>
        </a:defRPr>
      </a:lvl4pPr>
      <a:lvl5pPr marL="5204661" indent="-577319" algn="l" defTabSz="231304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060" kern="1200">
          <a:solidFill>
            <a:schemeClr val="tx1"/>
          </a:solidFill>
          <a:latin typeface="+mn-lt"/>
          <a:ea typeface="+mn-ea"/>
          <a:cs typeface="+mn-cs"/>
        </a:defRPr>
      </a:lvl5pPr>
      <a:lvl6pPr marL="6361558" indent="-578324" algn="l" defTabSz="2313294" rtl="0" eaLnBrk="1" latinLnBrk="0" hangingPunct="1">
        <a:spcBef>
          <a:spcPct val="20000"/>
        </a:spcBef>
        <a:buFont typeface="Arial" pitchFamily="34" charset="0"/>
        <a:buChar char="•"/>
        <a:defRPr sz="5060" kern="1200">
          <a:solidFill>
            <a:schemeClr val="tx1"/>
          </a:solidFill>
          <a:latin typeface="+mn-lt"/>
          <a:ea typeface="+mn-ea"/>
          <a:cs typeface="+mn-cs"/>
        </a:defRPr>
      </a:lvl6pPr>
      <a:lvl7pPr marL="7518205" indent="-578324" algn="l" defTabSz="2313294" rtl="0" eaLnBrk="1" latinLnBrk="0" hangingPunct="1">
        <a:spcBef>
          <a:spcPct val="20000"/>
        </a:spcBef>
        <a:buFont typeface="Arial" pitchFamily="34" charset="0"/>
        <a:buChar char="•"/>
        <a:defRPr sz="5060" kern="1200">
          <a:solidFill>
            <a:schemeClr val="tx1"/>
          </a:solidFill>
          <a:latin typeface="+mn-lt"/>
          <a:ea typeface="+mn-ea"/>
          <a:cs typeface="+mn-cs"/>
        </a:defRPr>
      </a:lvl7pPr>
      <a:lvl8pPr marL="8674852" indent="-578324" algn="l" defTabSz="2313294" rtl="0" eaLnBrk="1" latinLnBrk="0" hangingPunct="1">
        <a:spcBef>
          <a:spcPct val="20000"/>
        </a:spcBef>
        <a:buFont typeface="Arial" pitchFamily="34" charset="0"/>
        <a:buChar char="•"/>
        <a:defRPr sz="5060" kern="1200">
          <a:solidFill>
            <a:schemeClr val="tx1"/>
          </a:solidFill>
          <a:latin typeface="+mn-lt"/>
          <a:ea typeface="+mn-ea"/>
          <a:cs typeface="+mn-cs"/>
        </a:defRPr>
      </a:lvl8pPr>
      <a:lvl9pPr marL="9831499" indent="-578324" algn="l" defTabSz="2313294" rtl="0" eaLnBrk="1" latinLnBrk="0" hangingPunct="1">
        <a:spcBef>
          <a:spcPct val="20000"/>
        </a:spcBef>
        <a:buFont typeface="Arial" pitchFamily="34" charset="0"/>
        <a:buChar char="•"/>
        <a:defRPr sz="5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1pPr>
      <a:lvl2pPr marL="1156647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2pPr>
      <a:lvl3pPr marL="2313294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3pPr>
      <a:lvl4pPr marL="3469940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4pPr>
      <a:lvl5pPr marL="4626588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5pPr>
      <a:lvl6pPr marL="5783234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6pPr>
      <a:lvl7pPr marL="6939881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7pPr>
      <a:lvl8pPr marL="8096528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8pPr>
      <a:lvl9pPr marL="9253175" algn="l" defTabSz="2313294" rtl="0" eaLnBrk="1" latinLnBrk="0" hangingPunct="1">
        <a:defRPr sz="4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800531" y="6075439"/>
            <a:ext cx="13634855" cy="11038413"/>
          </a:xfrm>
          <a:prstGeom prst="roundRect">
            <a:avLst>
              <a:gd name="adj" fmla="val 3457"/>
            </a:avLst>
          </a:prstGeom>
          <a:noFill/>
          <a:ln w="28575" cap="sq" cmpd="dbl">
            <a:solidFill>
              <a:srgbClr val="B30B42"/>
            </a:solidFill>
            <a:prstDash val="solid"/>
            <a:miter lim="800000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normAutofit/>
          </a:bodyPr>
          <a:lstStyle/>
          <a:p>
            <a:pPr algn="ctr" defTabSz="23132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92" dirty="0">
                <a:solidFill>
                  <a:schemeClr val="tx1"/>
                </a:solidFill>
              </a:rPr>
              <a:t> </a:t>
            </a:r>
          </a:p>
          <a:p>
            <a:pPr defTabSz="23132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13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>
            <a:off x="831561" y="5038699"/>
            <a:ext cx="13500897" cy="952563"/>
          </a:xfrm>
          <a:prstGeom prst="round2SameRect">
            <a:avLst>
              <a:gd name="adj1" fmla="val 30730"/>
              <a:gd name="adj2" fmla="val 0"/>
            </a:avLst>
          </a:prstGeom>
          <a:solidFill>
            <a:srgbClr val="FFC000"/>
          </a:solidFill>
          <a:ln w="28575">
            <a:solidFill>
              <a:srgbClr val="B30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1344" tIns="115672" rIns="231344" bIns="115672" anchor="ctr"/>
          <a:lstStyle/>
          <a:p>
            <a:pPr algn="ctr" defTabSz="2313294" eaLnBrk="1" fontAlgn="auto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4" b="1" baseline="-25000" dirty="0">
                <a:solidFill>
                  <a:schemeClr val="tx1"/>
                </a:solidFill>
                <a:latin typeface="Cambria" pitchFamily="18" charset="0"/>
              </a:rPr>
              <a:t>MOTIVATION</a:t>
            </a:r>
          </a:p>
        </p:txBody>
      </p:sp>
      <p:grpSp>
        <p:nvGrpSpPr>
          <p:cNvPr id="4102" name="Group 28"/>
          <p:cNvGrpSpPr>
            <a:grpSpLocks/>
          </p:cNvGrpSpPr>
          <p:nvPr/>
        </p:nvGrpSpPr>
        <p:grpSpPr bwMode="auto">
          <a:xfrm>
            <a:off x="659716" y="17272853"/>
            <a:ext cx="13736474" cy="24126592"/>
            <a:chOff x="3018794" y="335997"/>
            <a:chExt cx="2985392" cy="4533700"/>
          </a:xfrm>
        </p:grpSpPr>
        <p:sp>
          <p:nvSpPr>
            <p:cNvPr id="59" name="Round Same Side Corner Rectangle 58"/>
            <p:cNvSpPr/>
            <p:nvPr/>
          </p:nvSpPr>
          <p:spPr>
            <a:xfrm>
              <a:off x="3024337" y="335997"/>
              <a:ext cx="2979849" cy="172674"/>
            </a:xfrm>
            <a:prstGeom prst="round2SameRect">
              <a:avLst>
                <a:gd name="adj1" fmla="val 27820"/>
                <a:gd name="adj2" fmla="val 0"/>
              </a:avLst>
            </a:prstGeom>
            <a:solidFill>
              <a:srgbClr val="FFC000"/>
            </a:solidFill>
            <a:ln cmpd="sng">
              <a:solidFill>
                <a:srgbClr val="B30B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313294" eaLnBrk="1" fontAlgn="auto" hangingPunct="1">
                <a:lnSpc>
                  <a:spcPts val="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4" b="1" baseline="-25000" dirty="0">
                  <a:solidFill>
                    <a:schemeClr val="tx1"/>
                  </a:solidFill>
                  <a:latin typeface="Cambria" pitchFamily="18" charset="0"/>
                </a:rPr>
                <a:t> THE PROPOSED METHOD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18794" y="547703"/>
              <a:ext cx="2971800" cy="4321994"/>
            </a:xfrm>
            <a:prstGeom prst="roundRect">
              <a:avLst>
                <a:gd name="adj" fmla="val 1627"/>
              </a:avLst>
            </a:prstGeom>
            <a:noFill/>
            <a:ln w="28575" cap="sq" cmpd="dbl">
              <a:solidFill>
                <a:srgbClr val="B30B4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/>
            </a:bodyPr>
            <a:lstStyle/>
            <a:p>
              <a:pPr algn="ctr" defTabSz="23132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92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14544877" y="18358102"/>
            <a:ext cx="14827471" cy="23060483"/>
          </a:xfrm>
          <a:prstGeom prst="roundRect">
            <a:avLst>
              <a:gd name="adj" fmla="val 1742"/>
            </a:avLst>
          </a:prstGeom>
          <a:noFill/>
          <a:ln w="28575" cap="sq" cmpd="dbl">
            <a:solidFill>
              <a:srgbClr val="B30B4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normAutofit/>
          </a:bodyPr>
          <a:lstStyle/>
          <a:p>
            <a:pPr defTabSz="23132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13" dirty="0">
              <a:solidFill>
                <a:schemeClr val="tx1"/>
              </a:solidFill>
            </a:endParaRPr>
          </a:p>
        </p:txBody>
      </p:sp>
      <p:grpSp>
        <p:nvGrpSpPr>
          <p:cNvPr id="4104" name="Group 26"/>
          <p:cNvGrpSpPr>
            <a:grpSpLocks/>
          </p:cNvGrpSpPr>
          <p:nvPr/>
        </p:nvGrpSpPr>
        <p:grpSpPr bwMode="auto">
          <a:xfrm>
            <a:off x="489141" y="6147530"/>
            <a:ext cx="28917900" cy="15432508"/>
            <a:chOff x="76200" y="1823877"/>
            <a:chExt cx="7874562" cy="1574325"/>
          </a:xfrm>
        </p:grpSpPr>
        <p:sp>
          <p:nvSpPr>
            <p:cNvPr id="57" name="Rounded Rectangle 56"/>
            <p:cNvSpPr/>
            <p:nvPr/>
          </p:nvSpPr>
          <p:spPr>
            <a:xfrm>
              <a:off x="3894236" y="1823877"/>
              <a:ext cx="4056526" cy="1115852"/>
            </a:xfrm>
            <a:prstGeom prst="roundRect">
              <a:avLst>
                <a:gd name="adj" fmla="val 1535"/>
              </a:avLst>
            </a:prstGeom>
            <a:noFill/>
            <a:ln w="28575" cap="sq" cmpd="dbl">
              <a:solidFill>
                <a:srgbClr val="B30B4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/>
            </a:bodyPr>
            <a:lstStyle/>
            <a:p>
              <a:pPr algn="ctr" defTabSz="23132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92" dirty="0">
                  <a:solidFill>
                    <a:schemeClr val="tx1"/>
                  </a:solidFill>
                </a:rPr>
                <a:t> </a:t>
              </a:r>
            </a:p>
            <a:p>
              <a:pPr defTabSz="231329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213" dirty="0">
                <a:solidFill>
                  <a:schemeClr val="tx1"/>
                </a:solidFill>
              </a:endParaRPr>
            </a:p>
          </p:txBody>
        </p:sp>
        <p:sp>
          <p:nvSpPr>
            <p:cNvPr id="4198" name="Rectangle 65"/>
            <p:cNvSpPr>
              <a:spLocks noChangeArrowheads="1"/>
            </p:cNvSpPr>
            <p:nvPr/>
          </p:nvSpPr>
          <p:spPr bwMode="auto">
            <a:xfrm>
              <a:off x="76200" y="3352800"/>
              <a:ext cx="2819400" cy="4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552450" indent="-360363"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2925763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2925763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2925763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2925763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Char char="•"/>
              </a:pPr>
              <a:endParaRPr lang="en-US" altLang="en-US" sz="2292">
                <a:latin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4105" name="Group 4"/>
          <p:cNvGrpSpPr>
            <a:grpSpLocks noChangeAspect="1"/>
          </p:cNvGrpSpPr>
          <p:nvPr/>
        </p:nvGrpSpPr>
        <p:grpSpPr bwMode="auto">
          <a:xfrm>
            <a:off x="1606029" y="585689"/>
            <a:ext cx="2676538" cy="1738984"/>
            <a:chOff x="144" y="144"/>
            <a:chExt cx="528" cy="396"/>
          </a:xfrm>
        </p:grpSpPr>
        <p:sp>
          <p:nvSpPr>
            <p:cNvPr id="415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" y="144"/>
              <a:ext cx="52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59" name="Freeform 5"/>
            <p:cNvSpPr>
              <a:spLocks noEditPoints="1"/>
            </p:cNvSpPr>
            <p:nvPr/>
          </p:nvSpPr>
          <p:spPr bwMode="auto">
            <a:xfrm>
              <a:off x="205" y="396"/>
              <a:ext cx="44" cy="50"/>
            </a:xfrm>
            <a:custGeom>
              <a:avLst/>
              <a:gdLst>
                <a:gd name="T0" fmla="*/ 20 w 57"/>
                <a:gd name="T1" fmla="*/ 0 h 58"/>
                <a:gd name="T2" fmla="*/ 33 w 57"/>
                <a:gd name="T3" fmla="*/ 1 h 58"/>
                <a:gd name="T4" fmla="*/ 42 w 57"/>
                <a:gd name="T5" fmla="*/ 15 h 58"/>
                <a:gd name="T6" fmla="*/ 29 w 57"/>
                <a:gd name="T7" fmla="*/ 29 h 58"/>
                <a:gd name="T8" fmla="*/ 29 w 57"/>
                <a:gd name="T9" fmla="*/ 29 h 58"/>
                <a:gd name="T10" fmla="*/ 40 w 57"/>
                <a:gd name="T11" fmla="*/ 40 h 58"/>
                <a:gd name="T12" fmla="*/ 41 w 57"/>
                <a:gd name="T13" fmla="*/ 40 h 58"/>
                <a:gd name="T14" fmla="*/ 46 w 57"/>
                <a:gd name="T15" fmla="*/ 48 h 58"/>
                <a:gd name="T16" fmla="*/ 46 w 57"/>
                <a:gd name="T17" fmla="*/ 49 h 58"/>
                <a:gd name="T18" fmla="*/ 57 w 57"/>
                <a:gd name="T19" fmla="*/ 58 h 58"/>
                <a:gd name="T20" fmla="*/ 57 w 57"/>
                <a:gd name="T21" fmla="*/ 58 h 58"/>
                <a:gd name="T22" fmla="*/ 43 w 57"/>
                <a:gd name="T23" fmla="*/ 58 h 58"/>
                <a:gd name="T24" fmla="*/ 40 w 57"/>
                <a:gd name="T25" fmla="*/ 55 h 58"/>
                <a:gd name="T26" fmla="*/ 39 w 57"/>
                <a:gd name="T27" fmla="*/ 53 h 58"/>
                <a:gd name="T28" fmla="*/ 38 w 57"/>
                <a:gd name="T29" fmla="*/ 52 h 58"/>
                <a:gd name="T30" fmla="*/ 31 w 57"/>
                <a:gd name="T31" fmla="*/ 40 h 58"/>
                <a:gd name="T32" fmla="*/ 30 w 57"/>
                <a:gd name="T33" fmla="*/ 40 h 58"/>
                <a:gd name="T34" fmla="*/ 23 w 57"/>
                <a:gd name="T35" fmla="*/ 32 h 58"/>
                <a:gd name="T36" fmla="*/ 16 w 57"/>
                <a:gd name="T37" fmla="*/ 30 h 58"/>
                <a:gd name="T38" fmla="*/ 16 w 57"/>
                <a:gd name="T39" fmla="*/ 51 h 58"/>
                <a:gd name="T40" fmla="*/ 22 w 57"/>
                <a:gd name="T41" fmla="*/ 58 h 58"/>
                <a:gd name="T42" fmla="*/ 22 w 57"/>
                <a:gd name="T43" fmla="*/ 58 h 58"/>
                <a:gd name="T44" fmla="*/ 0 w 57"/>
                <a:gd name="T45" fmla="*/ 58 h 58"/>
                <a:gd name="T46" fmla="*/ 0 w 57"/>
                <a:gd name="T47" fmla="*/ 58 h 58"/>
                <a:gd name="T48" fmla="*/ 7 w 57"/>
                <a:gd name="T49" fmla="*/ 51 h 58"/>
                <a:gd name="T50" fmla="*/ 7 w 57"/>
                <a:gd name="T51" fmla="*/ 7 h 58"/>
                <a:gd name="T52" fmla="*/ 0 w 57"/>
                <a:gd name="T53" fmla="*/ 1 h 58"/>
                <a:gd name="T54" fmla="*/ 0 w 57"/>
                <a:gd name="T55" fmla="*/ 0 h 58"/>
                <a:gd name="T56" fmla="*/ 20 w 57"/>
                <a:gd name="T57" fmla="*/ 0 h 58"/>
                <a:gd name="T58" fmla="*/ 16 w 57"/>
                <a:gd name="T59" fmla="*/ 28 h 58"/>
                <a:gd name="T60" fmla="*/ 33 w 57"/>
                <a:gd name="T61" fmla="*/ 15 h 58"/>
                <a:gd name="T62" fmla="*/ 20 w 57"/>
                <a:gd name="T63" fmla="*/ 2 h 58"/>
                <a:gd name="T64" fmla="*/ 16 w 57"/>
                <a:gd name="T65" fmla="*/ 2 h 58"/>
                <a:gd name="T66" fmla="*/ 16 w 57"/>
                <a:gd name="T67" fmla="*/ 28 h 5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" h="58">
                  <a:moveTo>
                    <a:pt x="20" y="0"/>
                  </a:moveTo>
                  <a:cubicBezTo>
                    <a:pt x="28" y="0"/>
                    <a:pt x="31" y="0"/>
                    <a:pt x="33" y="1"/>
                  </a:cubicBezTo>
                  <a:cubicBezTo>
                    <a:pt x="39" y="4"/>
                    <a:pt x="42" y="9"/>
                    <a:pt x="42" y="15"/>
                  </a:cubicBezTo>
                  <a:cubicBezTo>
                    <a:pt x="42" y="22"/>
                    <a:pt x="38" y="27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30"/>
                    <a:pt x="37" y="34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9"/>
                  </a:cubicBezTo>
                  <a:cubicBezTo>
                    <a:pt x="51" y="56"/>
                    <a:pt x="54" y="57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1" y="57"/>
                    <a:pt x="40" y="55"/>
                  </a:cubicBezTo>
                  <a:cubicBezTo>
                    <a:pt x="40" y="55"/>
                    <a:pt x="39" y="53"/>
                    <a:pt x="39" y="53"/>
                  </a:cubicBezTo>
                  <a:cubicBezTo>
                    <a:pt x="39" y="53"/>
                    <a:pt x="38" y="52"/>
                    <a:pt x="38" y="52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26" y="34"/>
                    <a:pt x="23" y="32"/>
                  </a:cubicBezTo>
                  <a:cubicBezTo>
                    <a:pt x="21" y="31"/>
                    <a:pt x="20" y="31"/>
                    <a:pt x="16" y="30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6"/>
                    <a:pt x="18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5" y="58"/>
                    <a:pt x="7" y="55"/>
                    <a:pt x="7" y="5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16" y="28"/>
                  </a:moveTo>
                  <a:cubicBezTo>
                    <a:pt x="23" y="28"/>
                    <a:pt x="33" y="28"/>
                    <a:pt x="33" y="15"/>
                  </a:cubicBezTo>
                  <a:cubicBezTo>
                    <a:pt x="33" y="11"/>
                    <a:pt x="31" y="2"/>
                    <a:pt x="20" y="2"/>
                  </a:cubicBezTo>
                  <a:cubicBezTo>
                    <a:pt x="19" y="2"/>
                    <a:pt x="17" y="2"/>
                    <a:pt x="16" y="2"/>
                  </a:cubicBezTo>
                  <a:lnTo>
                    <a:pt x="16" y="28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0" name="Freeform 6"/>
            <p:cNvSpPr>
              <a:spLocks/>
            </p:cNvSpPr>
            <p:nvPr/>
          </p:nvSpPr>
          <p:spPr bwMode="auto">
            <a:xfrm>
              <a:off x="251" y="396"/>
              <a:ext cx="17" cy="50"/>
            </a:xfrm>
            <a:custGeom>
              <a:avLst/>
              <a:gdLst>
                <a:gd name="T0" fmla="*/ 22 w 22"/>
                <a:gd name="T1" fmla="*/ 58 h 58"/>
                <a:gd name="T2" fmla="*/ 0 w 22"/>
                <a:gd name="T3" fmla="*/ 58 h 58"/>
                <a:gd name="T4" fmla="*/ 0 w 22"/>
                <a:gd name="T5" fmla="*/ 58 h 58"/>
                <a:gd name="T6" fmla="*/ 6 w 22"/>
                <a:gd name="T7" fmla="*/ 51 h 58"/>
                <a:gd name="T8" fmla="*/ 6 w 22"/>
                <a:gd name="T9" fmla="*/ 7 h 58"/>
                <a:gd name="T10" fmla="*/ 0 w 22"/>
                <a:gd name="T11" fmla="*/ 1 h 58"/>
                <a:gd name="T12" fmla="*/ 0 w 22"/>
                <a:gd name="T13" fmla="*/ 0 h 58"/>
                <a:gd name="T14" fmla="*/ 22 w 22"/>
                <a:gd name="T15" fmla="*/ 0 h 58"/>
                <a:gd name="T16" fmla="*/ 22 w 22"/>
                <a:gd name="T17" fmla="*/ 1 h 58"/>
                <a:gd name="T18" fmla="*/ 15 w 22"/>
                <a:gd name="T19" fmla="*/ 7 h 58"/>
                <a:gd name="T20" fmla="*/ 15 w 22"/>
                <a:gd name="T21" fmla="*/ 51 h 58"/>
                <a:gd name="T22" fmla="*/ 22 w 22"/>
                <a:gd name="T23" fmla="*/ 58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" h="58">
                  <a:moveTo>
                    <a:pt x="22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58"/>
                    <a:pt x="6" y="57"/>
                    <a:pt x="6" y="5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5" y="1"/>
                    <a:pt x="15" y="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7"/>
                    <a:pt x="19" y="58"/>
                    <a:pt x="22" y="58"/>
                  </a:cubicBez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1" name="Freeform 7"/>
            <p:cNvSpPr>
              <a:spLocks/>
            </p:cNvSpPr>
            <p:nvPr/>
          </p:nvSpPr>
          <p:spPr bwMode="auto">
            <a:xfrm>
              <a:off x="274" y="396"/>
              <a:ext cx="41" cy="50"/>
            </a:xfrm>
            <a:custGeom>
              <a:avLst/>
              <a:gdLst>
                <a:gd name="T0" fmla="*/ 51 w 53"/>
                <a:gd name="T1" fmla="*/ 0 h 58"/>
                <a:gd name="T2" fmla="*/ 11 w 53"/>
                <a:gd name="T3" fmla="*/ 56 h 58"/>
                <a:gd name="T4" fmla="*/ 34 w 53"/>
                <a:gd name="T5" fmla="*/ 56 h 58"/>
                <a:gd name="T6" fmla="*/ 52 w 53"/>
                <a:gd name="T7" fmla="*/ 46 h 58"/>
                <a:gd name="T8" fmla="*/ 53 w 53"/>
                <a:gd name="T9" fmla="*/ 46 h 58"/>
                <a:gd name="T10" fmla="*/ 51 w 53"/>
                <a:gd name="T11" fmla="*/ 58 h 58"/>
                <a:gd name="T12" fmla="*/ 0 w 53"/>
                <a:gd name="T13" fmla="*/ 58 h 58"/>
                <a:gd name="T14" fmla="*/ 0 w 53"/>
                <a:gd name="T15" fmla="*/ 57 h 58"/>
                <a:gd name="T16" fmla="*/ 39 w 53"/>
                <a:gd name="T17" fmla="*/ 3 h 58"/>
                <a:gd name="T18" fmla="*/ 13 w 53"/>
                <a:gd name="T19" fmla="*/ 3 h 58"/>
                <a:gd name="T20" fmla="*/ 0 w 53"/>
                <a:gd name="T21" fmla="*/ 11 h 58"/>
                <a:gd name="T22" fmla="*/ 0 w 53"/>
                <a:gd name="T23" fmla="*/ 11 h 58"/>
                <a:gd name="T24" fmla="*/ 0 w 53"/>
                <a:gd name="T25" fmla="*/ 0 h 58"/>
                <a:gd name="T26" fmla="*/ 51 w 53"/>
                <a:gd name="T27" fmla="*/ 0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3" h="58">
                  <a:moveTo>
                    <a:pt x="51" y="0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48" y="56"/>
                    <a:pt x="51" y="50"/>
                    <a:pt x="52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5" y="3"/>
                    <a:pt x="1" y="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2" name="Freeform 8"/>
            <p:cNvSpPr>
              <a:spLocks noEditPoints="1"/>
            </p:cNvSpPr>
            <p:nvPr/>
          </p:nvSpPr>
          <p:spPr bwMode="auto">
            <a:xfrm>
              <a:off x="316" y="394"/>
              <a:ext cx="48" cy="54"/>
            </a:xfrm>
            <a:custGeom>
              <a:avLst/>
              <a:gdLst>
                <a:gd name="T0" fmla="*/ 30 w 62"/>
                <a:gd name="T1" fmla="*/ 0 h 62"/>
                <a:gd name="T2" fmla="*/ 62 w 62"/>
                <a:gd name="T3" fmla="*/ 31 h 62"/>
                <a:gd name="T4" fmla="*/ 31 w 62"/>
                <a:gd name="T5" fmla="*/ 62 h 62"/>
                <a:gd name="T6" fmla="*/ 0 w 62"/>
                <a:gd name="T7" fmla="*/ 31 h 62"/>
                <a:gd name="T8" fmla="*/ 30 w 62"/>
                <a:gd name="T9" fmla="*/ 0 h 62"/>
                <a:gd name="T10" fmla="*/ 31 w 62"/>
                <a:gd name="T11" fmla="*/ 60 h 62"/>
                <a:gd name="T12" fmla="*/ 51 w 62"/>
                <a:gd name="T13" fmla="*/ 33 h 62"/>
                <a:gd name="T14" fmla="*/ 29 w 62"/>
                <a:gd name="T15" fmla="*/ 2 h 62"/>
                <a:gd name="T16" fmla="*/ 10 w 62"/>
                <a:gd name="T17" fmla="*/ 30 h 62"/>
                <a:gd name="T18" fmla="*/ 31 w 62"/>
                <a:gd name="T19" fmla="*/ 60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2">
                  <a:moveTo>
                    <a:pt x="30" y="0"/>
                  </a:moveTo>
                  <a:cubicBezTo>
                    <a:pt x="46" y="0"/>
                    <a:pt x="62" y="12"/>
                    <a:pt x="62" y="31"/>
                  </a:cubicBezTo>
                  <a:cubicBezTo>
                    <a:pt x="62" y="48"/>
                    <a:pt x="49" y="62"/>
                    <a:pt x="31" y="62"/>
                  </a:cubicBezTo>
                  <a:cubicBezTo>
                    <a:pt x="14" y="62"/>
                    <a:pt x="0" y="49"/>
                    <a:pt x="0" y="31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31" y="60"/>
                  </a:moveTo>
                  <a:cubicBezTo>
                    <a:pt x="44" y="60"/>
                    <a:pt x="51" y="48"/>
                    <a:pt x="51" y="33"/>
                  </a:cubicBezTo>
                  <a:cubicBezTo>
                    <a:pt x="51" y="14"/>
                    <a:pt x="41" y="2"/>
                    <a:pt x="29" y="2"/>
                  </a:cubicBezTo>
                  <a:cubicBezTo>
                    <a:pt x="22" y="2"/>
                    <a:pt x="10" y="7"/>
                    <a:pt x="10" y="30"/>
                  </a:cubicBezTo>
                  <a:cubicBezTo>
                    <a:pt x="10" y="46"/>
                    <a:pt x="17" y="60"/>
                    <a:pt x="31" y="60"/>
                  </a:cubicBez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3" name="Freeform 9"/>
            <p:cNvSpPr>
              <a:spLocks/>
            </p:cNvSpPr>
            <p:nvPr/>
          </p:nvSpPr>
          <p:spPr bwMode="auto">
            <a:xfrm>
              <a:off x="364" y="396"/>
              <a:ext cx="49" cy="52"/>
            </a:xfrm>
            <a:custGeom>
              <a:avLst/>
              <a:gdLst>
                <a:gd name="T0" fmla="*/ 55 w 64"/>
                <a:gd name="T1" fmla="*/ 45 h 60"/>
                <a:gd name="T2" fmla="*/ 55 w 64"/>
                <a:gd name="T3" fmla="*/ 7 h 60"/>
                <a:gd name="T4" fmla="*/ 48 w 64"/>
                <a:gd name="T5" fmla="*/ 1 h 60"/>
                <a:gd name="T6" fmla="*/ 48 w 64"/>
                <a:gd name="T7" fmla="*/ 0 h 60"/>
                <a:gd name="T8" fmla="*/ 64 w 64"/>
                <a:gd name="T9" fmla="*/ 0 h 60"/>
                <a:gd name="T10" fmla="*/ 64 w 64"/>
                <a:gd name="T11" fmla="*/ 1 h 60"/>
                <a:gd name="T12" fmla="*/ 58 w 64"/>
                <a:gd name="T13" fmla="*/ 7 h 60"/>
                <a:gd name="T14" fmla="*/ 58 w 64"/>
                <a:gd name="T15" fmla="*/ 60 h 60"/>
                <a:gd name="T16" fmla="*/ 57 w 64"/>
                <a:gd name="T17" fmla="*/ 60 h 60"/>
                <a:gd name="T18" fmla="*/ 13 w 64"/>
                <a:gd name="T19" fmla="*/ 11 h 60"/>
                <a:gd name="T20" fmla="*/ 13 w 64"/>
                <a:gd name="T21" fmla="*/ 51 h 60"/>
                <a:gd name="T22" fmla="*/ 20 w 64"/>
                <a:gd name="T23" fmla="*/ 58 h 60"/>
                <a:gd name="T24" fmla="*/ 20 w 64"/>
                <a:gd name="T25" fmla="*/ 58 h 60"/>
                <a:gd name="T26" fmla="*/ 4 w 64"/>
                <a:gd name="T27" fmla="*/ 58 h 60"/>
                <a:gd name="T28" fmla="*/ 4 w 64"/>
                <a:gd name="T29" fmla="*/ 58 h 60"/>
                <a:gd name="T30" fmla="*/ 10 w 64"/>
                <a:gd name="T31" fmla="*/ 51 h 60"/>
                <a:gd name="T32" fmla="*/ 10 w 64"/>
                <a:gd name="T33" fmla="*/ 8 h 60"/>
                <a:gd name="T34" fmla="*/ 8 w 64"/>
                <a:gd name="T35" fmla="*/ 5 h 60"/>
                <a:gd name="T36" fmla="*/ 8 w 64"/>
                <a:gd name="T37" fmla="*/ 5 h 60"/>
                <a:gd name="T38" fmla="*/ 0 w 64"/>
                <a:gd name="T39" fmla="*/ 1 h 60"/>
                <a:gd name="T40" fmla="*/ 0 w 64"/>
                <a:gd name="T41" fmla="*/ 0 h 60"/>
                <a:gd name="T42" fmla="*/ 15 w 64"/>
                <a:gd name="T43" fmla="*/ 0 h 60"/>
                <a:gd name="T44" fmla="*/ 55 w 64"/>
                <a:gd name="T45" fmla="*/ 45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" h="60">
                  <a:moveTo>
                    <a:pt x="55" y="45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55" y="1"/>
                    <a:pt x="51" y="1"/>
                    <a:pt x="4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1"/>
                    <a:pt x="58" y="1"/>
                    <a:pt x="58" y="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7"/>
                    <a:pt x="17" y="58"/>
                    <a:pt x="20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6" y="58"/>
                    <a:pt x="10" y="57"/>
                    <a:pt x="10" y="5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55" y="45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4" name="Freeform 10"/>
            <p:cNvSpPr>
              <a:spLocks noEditPoints="1"/>
            </p:cNvSpPr>
            <p:nvPr/>
          </p:nvSpPr>
          <p:spPr bwMode="auto">
            <a:xfrm>
              <a:off x="413" y="395"/>
              <a:ext cx="44" cy="51"/>
            </a:xfrm>
            <a:custGeom>
              <a:avLst/>
              <a:gdLst>
                <a:gd name="T0" fmla="*/ 49 w 58"/>
                <a:gd name="T1" fmla="*/ 49 h 59"/>
                <a:gd name="T2" fmla="*/ 58 w 58"/>
                <a:gd name="T3" fmla="*/ 59 h 59"/>
                <a:gd name="T4" fmla="*/ 58 w 58"/>
                <a:gd name="T5" fmla="*/ 59 h 59"/>
                <a:gd name="T6" fmla="*/ 35 w 58"/>
                <a:gd name="T7" fmla="*/ 59 h 59"/>
                <a:gd name="T8" fmla="*/ 35 w 58"/>
                <a:gd name="T9" fmla="*/ 59 h 59"/>
                <a:gd name="T10" fmla="*/ 41 w 58"/>
                <a:gd name="T11" fmla="*/ 54 h 59"/>
                <a:gd name="T12" fmla="*/ 40 w 58"/>
                <a:gd name="T13" fmla="*/ 50 h 59"/>
                <a:gd name="T14" fmla="*/ 35 w 58"/>
                <a:gd name="T15" fmla="*/ 36 h 59"/>
                <a:gd name="T16" fmla="*/ 16 w 58"/>
                <a:gd name="T17" fmla="*/ 36 h 59"/>
                <a:gd name="T18" fmla="*/ 12 w 58"/>
                <a:gd name="T19" fmla="*/ 49 h 59"/>
                <a:gd name="T20" fmla="*/ 11 w 58"/>
                <a:gd name="T21" fmla="*/ 54 h 59"/>
                <a:gd name="T22" fmla="*/ 16 w 58"/>
                <a:gd name="T23" fmla="*/ 59 h 59"/>
                <a:gd name="T24" fmla="*/ 16 w 58"/>
                <a:gd name="T25" fmla="*/ 59 h 59"/>
                <a:gd name="T26" fmla="*/ 0 w 58"/>
                <a:gd name="T27" fmla="*/ 59 h 59"/>
                <a:gd name="T28" fmla="*/ 0 w 58"/>
                <a:gd name="T29" fmla="*/ 59 h 59"/>
                <a:gd name="T30" fmla="*/ 8 w 58"/>
                <a:gd name="T31" fmla="*/ 51 h 59"/>
                <a:gd name="T32" fmla="*/ 24 w 58"/>
                <a:gd name="T33" fmla="*/ 0 h 59"/>
                <a:gd name="T34" fmla="*/ 32 w 58"/>
                <a:gd name="T35" fmla="*/ 0 h 59"/>
                <a:gd name="T36" fmla="*/ 49 w 58"/>
                <a:gd name="T37" fmla="*/ 49 h 59"/>
                <a:gd name="T38" fmla="*/ 17 w 58"/>
                <a:gd name="T39" fmla="*/ 33 h 59"/>
                <a:gd name="T40" fmla="*/ 34 w 58"/>
                <a:gd name="T41" fmla="*/ 33 h 59"/>
                <a:gd name="T42" fmla="*/ 25 w 58"/>
                <a:gd name="T43" fmla="*/ 7 h 59"/>
                <a:gd name="T44" fmla="*/ 25 w 58"/>
                <a:gd name="T45" fmla="*/ 7 h 59"/>
                <a:gd name="T46" fmla="*/ 17 w 58"/>
                <a:gd name="T47" fmla="*/ 33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8" h="59">
                  <a:moveTo>
                    <a:pt x="49" y="49"/>
                  </a:moveTo>
                  <a:cubicBezTo>
                    <a:pt x="51" y="57"/>
                    <a:pt x="54" y="58"/>
                    <a:pt x="58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7" y="59"/>
                    <a:pt x="41" y="58"/>
                    <a:pt x="41" y="54"/>
                  </a:cubicBezTo>
                  <a:cubicBezTo>
                    <a:pt x="41" y="53"/>
                    <a:pt x="41" y="53"/>
                    <a:pt x="40" y="50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51"/>
                    <a:pt x="11" y="53"/>
                    <a:pt x="11" y="54"/>
                  </a:cubicBezTo>
                  <a:cubicBezTo>
                    <a:pt x="11" y="58"/>
                    <a:pt x="14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58"/>
                    <a:pt x="7" y="54"/>
                    <a:pt x="8" y="5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9" y="49"/>
                  </a:lnTo>
                  <a:close/>
                  <a:moveTo>
                    <a:pt x="17" y="33"/>
                  </a:moveTo>
                  <a:cubicBezTo>
                    <a:pt x="34" y="33"/>
                    <a:pt x="34" y="33"/>
                    <a:pt x="34" y="3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lnTo>
                    <a:pt x="17" y="33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5" name="Freeform 11"/>
            <p:cNvSpPr>
              <a:spLocks/>
            </p:cNvSpPr>
            <p:nvPr/>
          </p:nvSpPr>
          <p:spPr bwMode="auto">
            <a:xfrm>
              <a:off x="474" y="401"/>
              <a:ext cx="34" cy="68"/>
            </a:xfrm>
            <a:custGeom>
              <a:avLst/>
              <a:gdLst>
                <a:gd name="T0" fmla="*/ 39 w 44"/>
                <a:gd name="T1" fmla="*/ 18 h 78"/>
                <a:gd name="T2" fmla="*/ 23 w 44"/>
                <a:gd name="T3" fmla="*/ 3 h 78"/>
                <a:gd name="T4" fmla="*/ 10 w 44"/>
                <a:gd name="T5" fmla="*/ 15 h 78"/>
                <a:gd name="T6" fmla="*/ 25 w 44"/>
                <a:gd name="T7" fmla="*/ 33 h 78"/>
                <a:gd name="T8" fmla="*/ 44 w 44"/>
                <a:gd name="T9" fmla="*/ 57 h 78"/>
                <a:gd name="T10" fmla="*/ 37 w 44"/>
                <a:gd name="T11" fmla="*/ 72 h 78"/>
                <a:gd name="T12" fmla="*/ 21 w 44"/>
                <a:gd name="T13" fmla="*/ 78 h 78"/>
                <a:gd name="T14" fmla="*/ 10 w 44"/>
                <a:gd name="T15" fmla="*/ 76 h 78"/>
                <a:gd name="T16" fmla="*/ 4 w 44"/>
                <a:gd name="T17" fmla="*/ 74 h 78"/>
                <a:gd name="T18" fmla="*/ 1 w 44"/>
                <a:gd name="T19" fmla="*/ 77 h 78"/>
                <a:gd name="T20" fmla="*/ 0 w 44"/>
                <a:gd name="T21" fmla="*/ 77 h 78"/>
                <a:gd name="T22" fmla="*/ 1 w 44"/>
                <a:gd name="T23" fmla="*/ 58 h 78"/>
                <a:gd name="T24" fmla="*/ 2 w 44"/>
                <a:gd name="T25" fmla="*/ 58 h 78"/>
                <a:gd name="T26" fmla="*/ 8 w 44"/>
                <a:gd name="T27" fmla="*/ 71 h 78"/>
                <a:gd name="T28" fmla="*/ 21 w 44"/>
                <a:gd name="T29" fmla="*/ 75 h 78"/>
                <a:gd name="T30" fmla="*/ 35 w 44"/>
                <a:gd name="T31" fmla="*/ 62 h 78"/>
                <a:gd name="T32" fmla="*/ 19 w 44"/>
                <a:gd name="T33" fmla="*/ 44 h 78"/>
                <a:gd name="T34" fmla="*/ 1 w 44"/>
                <a:gd name="T35" fmla="*/ 20 h 78"/>
                <a:gd name="T36" fmla="*/ 23 w 44"/>
                <a:gd name="T37" fmla="*/ 1 h 78"/>
                <a:gd name="T38" fmla="*/ 33 w 44"/>
                <a:gd name="T39" fmla="*/ 2 h 78"/>
                <a:gd name="T40" fmla="*/ 37 w 44"/>
                <a:gd name="T41" fmla="*/ 3 h 78"/>
                <a:gd name="T42" fmla="*/ 40 w 44"/>
                <a:gd name="T43" fmla="*/ 0 h 78"/>
                <a:gd name="T44" fmla="*/ 41 w 44"/>
                <a:gd name="T45" fmla="*/ 0 h 78"/>
                <a:gd name="T46" fmla="*/ 40 w 44"/>
                <a:gd name="T47" fmla="*/ 18 h 78"/>
                <a:gd name="T48" fmla="*/ 39 w 44"/>
                <a:gd name="T49" fmla="*/ 18 h 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4" h="78">
                  <a:moveTo>
                    <a:pt x="39" y="18"/>
                  </a:moveTo>
                  <a:cubicBezTo>
                    <a:pt x="37" y="9"/>
                    <a:pt x="32" y="3"/>
                    <a:pt x="23" y="3"/>
                  </a:cubicBezTo>
                  <a:cubicBezTo>
                    <a:pt x="14" y="3"/>
                    <a:pt x="10" y="9"/>
                    <a:pt x="10" y="15"/>
                  </a:cubicBezTo>
                  <a:cubicBezTo>
                    <a:pt x="10" y="23"/>
                    <a:pt x="17" y="28"/>
                    <a:pt x="25" y="33"/>
                  </a:cubicBezTo>
                  <a:cubicBezTo>
                    <a:pt x="35" y="40"/>
                    <a:pt x="44" y="45"/>
                    <a:pt x="44" y="57"/>
                  </a:cubicBezTo>
                  <a:cubicBezTo>
                    <a:pt x="44" y="62"/>
                    <a:pt x="43" y="67"/>
                    <a:pt x="37" y="72"/>
                  </a:cubicBezTo>
                  <a:cubicBezTo>
                    <a:pt x="32" y="77"/>
                    <a:pt x="27" y="78"/>
                    <a:pt x="21" y="78"/>
                  </a:cubicBezTo>
                  <a:cubicBezTo>
                    <a:pt x="16" y="78"/>
                    <a:pt x="12" y="77"/>
                    <a:pt x="10" y="76"/>
                  </a:cubicBezTo>
                  <a:cubicBezTo>
                    <a:pt x="5" y="74"/>
                    <a:pt x="5" y="74"/>
                    <a:pt x="4" y="74"/>
                  </a:cubicBezTo>
                  <a:cubicBezTo>
                    <a:pt x="3" y="74"/>
                    <a:pt x="1" y="75"/>
                    <a:pt x="1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1"/>
                    <a:pt x="3" y="67"/>
                    <a:pt x="8" y="71"/>
                  </a:cubicBezTo>
                  <a:cubicBezTo>
                    <a:pt x="12" y="74"/>
                    <a:pt x="17" y="75"/>
                    <a:pt x="21" y="75"/>
                  </a:cubicBezTo>
                  <a:cubicBezTo>
                    <a:pt x="28" y="75"/>
                    <a:pt x="35" y="70"/>
                    <a:pt x="35" y="62"/>
                  </a:cubicBezTo>
                  <a:cubicBezTo>
                    <a:pt x="35" y="55"/>
                    <a:pt x="29" y="50"/>
                    <a:pt x="19" y="44"/>
                  </a:cubicBezTo>
                  <a:cubicBezTo>
                    <a:pt x="10" y="38"/>
                    <a:pt x="1" y="33"/>
                    <a:pt x="1" y="20"/>
                  </a:cubicBezTo>
                  <a:cubicBezTo>
                    <a:pt x="1" y="11"/>
                    <a:pt x="7" y="1"/>
                    <a:pt x="23" y="1"/>
                  </a:cubicBezTo>
                  <a:cubicBezTo>
                    <a:pt x="26" y="1"/>
                    <a:pt x="30" y="1"/>
                    <a:pt x="33" y="2"/>
                  </a:cubicBezTo>
                  <a:cubicBezTo>
                    <a:pt x="34" y="2"/>
                    <a:pt x="36" y="3"/>
                    <a:pt x="37" y="3"/>
                  </a:cubicBezTo>
                  <a:cubicBezTo>
                    <a:pt x="37" y="3"/>
                    <a:pt x="39" y="3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6" name="Freeform 12"/>
            <p:cNvSpPr>
              <a:spLocks/>
            </p:cNvSpPr>
            <p:nvPr/>
          </p:nvSpPr>
          <p:spPr bwMode="auto">
            <a:xfrm>
              <a:off x="513" y="393"/>
              <a:ext cx="40" cy="53"/>
            </a:xfrm>
            <a:custGeom>
              <a:avLst/>
              <a:gdLst>
                <a:gd name="T0" fmla="*/ 52 w 52"/>
                <a:gd name="T1" fmla="*/ 14 h 61"/>
                <a:gd name="T2" fmla="*/ 52 w 52"/>
                <a:gd name="T3" fmla="*/ 14 h 61"/>
                <a:gd name="T4" fmla="*/ 40 w 52"/>
                <a:gd name="T5" fmla="*/ 6 h 61"/>
                <a:gd name="T6" fmla="*/ 30 w 52"/>
                <a:gd name="T7" fmla="*/ 6 h 61"/>
                <a:gd name="T8" fmla="*/ 30 w 52"/>
                <a:gd name="T9" fmla="*/ 54 h 61"/>
                <a:gd name="T10" fmla="*/ 37 w 52"/>
                <a:gd name="T11" fmla="*/ 61 h 61"/>
                <a:gd name="T12" fmla="*/ 37 w 52"/>
                <a:gd name="T13" fmla="*/ 61 h 61"/>
                <a:gd name="T14" fmla="*/ 15 w 52"/>
                <a:gd name="T15" fmla="*/ 61 h 61"/>
                <a:gd name="T16" fmla="*/ 15 w 52"/>
                <a:gd name="T17" fmla="*/ 61 h 61"/>
                <a:gd name="T18" fmla="*/ 22 w 52"/>
                <a:gd name="T19" fmla="*/ 54 h 61"/>
                <a:gd name="T20" fmla="*/ 22 w 52"/>
                <a:gd name="T21" fmla="*/ 6 h 61"/>
                <a:gd name="T22" fmla="*/ 12 w 52"/>
                <a:gd name="T23" fmla="*/ 6 h 61"/>
                <a:gd name="T24" fmla="*/ 0 w 52"/>
                <a:gd name="T25" fmla="*/ 14 h 61"/>
                <a:gd name="T26" fmla="*/ 0 w 52"/>
                <a:gd name="T27" fmla="*/ 14 h 61"/>
                <a:gd name="T28" fmla="*/ 0 w 52"/>
                <a:gd name="T29" fmla="*/ 0 h 61"/>
                <a:gd name="T30" fmla="*/ 0 w 52"/>
                <a:gd name="T31" fmla="*/ 0 h 61"/>
                <a:gd name="T32" fmla="*/ 2 w 52"/>
                <a:gd name="T33" fmla="*/ 2 h 61"/>
                <a:gd name="T34" fmla="*/ 10 w 52"/>
                <a:gd name="T35" fmla="*/ 3 h 61"/>
                <a:gd name="T36" fmla="*/ 42 w 52"/>
                <a:gd name="T37" fmla="*/ 3 h 61"/>
                <a:gd name="T38" fmla="*/ 50 w 52"/>
                <a:gd name="T39" fmla="*/ 2 h 61"/>
                <a:gd name="T40" fmla="*/ 52 w 52"/>
                <a:gd name="T41" fmla="*/ 0 h 61"/>
                <a:gd name="T42" fmla="*/ 52 w 52"/>
                <a:gd name="T43" fmla="*/ 0 h 61"/>
                <a:gd name="T44" fmla="*/ 52 w 52"/>
                <a:gd name="T45" fmla="*/ 14 h 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2" h="61">
                  <a:moveTo>
                    <a:pt x="52" y="14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1" y="7"/>
                    <a:pt x="45" y="6"/>
                    <a:pt x="4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60"/>
                    <a:pt x="35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1"/>
                    <a:pt x="22" y="60"/>
                    <a:pt x="22" y="5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7" y="6"/>
                    <a:pt x="1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4" y="3"/>
                    <a:pt x="8" y="3"/>
                    <a:pt x="10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7" y="3"/>
                    <a:pt x="49" y="2"/>
                    <a:pt x="50" y="2"/>
                  </a:cubicBezTo>
                  <a:cubicBezTo>
                    <a:pt x="51" y="2"/>
                    <a:pt x="51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14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7" name="Freeform 13"/>
            <p:cNvSpPr>
              <a:spLocks noEditPoints="1"/>
            </p:cNvSpPr>
            <p:nvPr/>
          </p:nvSpPr>
          <p:spPr bwMode="auto">
            <a:xfrm>
              <a:off x="552" y="395"/>
              <a:ext cx="44" cy="51"/>
            </a:xfrm>
            <a:custGeom>
              <a:avLst/>
              <a:gdLst>
                <a:gd name="T0" fmla="*/ 48 w 57"/>
                <a:gd name="T1" fmla="*/ 49 h 59"/>
                <a:gd name="T2" fmla="*/ 57 w 57"/>
                <a:gd name="T3" fmla="*/ 59 h 59"/>
                <a:gd name="T4" fmla="*/ 57 w 57"/>
                <a:gd name="T5" fmla="*/ 59 h 59"/>
                <a:gd name="T6" fmla="*/ 34 w 57"/>
                <a:gd name="T7" fmla="*/ 59 h 59"/>
                <a:gd name="T8" fmla="*/ 34 w 57"/>
                <a:gd name="T9" fmla="*/ 59 h 59"/>
                <a:gd name="T10" fmla="*/ 40 w 57"/>
                <a:gd name="T11" fmla="*/ 54 h 59"/>
                <a:gd name="T12" fmla="*/ 39 w 57"/>
                <a:gd name="T13" fmla="*/ 50 h 59"/>
                <a:gd name="T14" fmla="*/ 34 w 57"/>
                <a:gd name="T15" fmla="*/ 36 h 59"/>
                <a:gd name="T16" fmla="*/ 16 w 57"/>
                <a:gd name="T17" fmla="*/ 36 h 59"/>
                <a:gd name="T18" fmla="*/ 11 w 57"/>
                <a:gd name="T19" fmla="*/ 49 h 59"/>
                <a:gd name="T20" fmla="*/ 10 w 57"/>
                <a:gd name="T21" fmla="*/ 54 h 59"/>
                <a:gd name="T22" fmla="*/ 15 w 57"/>
                <a:gd name="T23" fmla="*/ 59 h 59"/>
                <a:gd name="T24" fmla="*/ 15 w 57"/>
                <a:gd name="T25" fmla="*/ 59 h 59"/>
                <a:gd name="T26" fmla="*/ 0 w 57"/>
                <a:gd name="T27" fmla="*/ 59 h 59"/>
                <a:gd name="T28" fmla="*/ 0 w 57"/>
                <a:gd name="T29" fmla="*/ 59 h 59"/>
                <a:gd name="T30" fmla="*/ 8 w 57"/>
                <a:gd name="T31" fmla="*/ 51 h 59"/>
                <a:gd name="T32" fmla="*/ 24 w 57"/>
                <a:gd name="T33" fmla="*/ 0 h 59"/>
                <a:gd name="T34" fmla="*/ 31 w 57"/>
                <a:gd name="T35" fmla="*/ 0 h 59"/>
                <a:gd name="T36" fmla="*/ 48 w 57"/>
                <a:gd name="T37" fmla="*/ 49 h 59"/>
                <a:gd name="T38" fmla="*/ 16 w 57"/>
                <a:gd name="T39" fmla="*/ 33 h 59"/>
                <a:gd name="T40" fmla="*/ 33 w 57"/>
                <a:gd name="T41" fmla="*/ 33 h 59"/>
                <a:gd name="T42" fmla="*/ 25 w 57"/>
                <a:gd name="T43" fmla="*/ 7 h 59"/>
                <a:gd name="T44" fmla="*/ 25 w 57"/>
                <a:gd name="T45" fmla="*/ 7 h 59"/>
                <a:gd name="T46" fmla="*/ 16 w 57"/>
                <a:gd name="T47" fmla="*/ 33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7" h="59">
                  <a:moveTo>
                    <a:pt x="48" y="49"/>
                  </a:moveTo>
                  <a:cubicBezTo>
                    <a:pt x="51" y="57"/>
                    <a:pt x="54" y="58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6" y="59"/>
                    <a:pt x="40" y="58"/>
                    <a:pt x="40" y="54"/>
                  </a:cubicBezTo>
                  <a:cubicBezTo>
                    <a:pt x="40" y="53"/>
                    <a:pt x="40" y="53"/>
                    <a:pt x="39" y="5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1"/>
                    <a:pt x="10" y="53"/>
                    <a:pt x="10" y="54"/>
                  </a:cubicBezTo>
                  <a:cubicBezTo>
                    <a:pt x="10" y="58"/>
                    <a:pt x="14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58"/>
                    <a:pt x="7" y="54"/>
                    <a:pt x="8" y="5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48" y="49"/>
                  </a:lnTo>
                  <a:close/>
                  <a:moveTo>
                    <a:pt x="16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8" name="Freeform 14"/>
            <p:cNvSpPr>
              <a:spLocks/>
            </p:cNvSpPr>
            <p:nvPr/>
          </p:nvSpPr>
          <p:spPr bwMode="auto">
            <a:xfrm>
              <a:off x="594" y="393"/>
              <a:ext cx="40" cy="53"/>
            </a:xfrm>
            <a:custGeom>
              <a:avLst/>
              <a:gdLst>
                <a:gd name="T0" fmla="*/ 52 w 52"/>
                <a:gd name="T1" fmla="*/ 14 h 61"/>
                <a:gd name="T2" fmla="*/ 52 w 52"/>
                <a:gd name="T3" fmla="*/ 14 h 61"/>
                <a:gd name="T4" fmla="*/ 40 w 52"/>
                <a:gd name="T5" fmla="*/ 6 h 61"/>
                <a:gd name="T6" fmla="*/ 30 w 52"/>
                <a:gd name="T7" fmla="*/ 6 h 61"/>
                <a:gd name="T8" fmla="*/ 30 w 52"/>
                <a:gd name="T9" fmla="*/ 54 h 61"/>
                <a:gd name="T10" fmla="*/ 37 w 52"/>
                <a:gd name="T11" fmla="*/ 61 h 61"/>
                <a:gd name="T12" fmla="*/ 37 w 52"/>
                <a:gd name="T13" fmla="*/ 61 h 61"/>
                <a:gd name="T14" fmla="*/ 15 w 52"/>
                <a:gd name="T15" fmla="*/ 61 h 61"/>
                <a:gd name="T16" fmla="*/ 15 w 52"/>
                <a:gd name="T17" fmla="*/ 61 h 61"/>
                <a:gd name="T18" fmla="*/ 22 w 52"/>
                <a:gd name="T19" fmla="*/ 54 h 61"/>
                <a:gd name="T20" fmla="*/ 22 w 52"/>
                <a:gd name="T21" fmla="*/ 6 h 61"/>
                <a:gd name="T22" fmla="*/ 12 w 52"/>
                <a:gd name="T23" fmla="*/ 6 h 61"/>
                <a:gd name="T24" fmla="*/ 0 w 52"/>
                <a:gd name="T25" fmla="*/ 14 h 61"/>
                <a:gd name="T26" fmla="*/ 0 w 52"/>
                <a:gd name="T27" fmla="*/ 14 h 61"/>
                <a:gd name="T28" fmla="*/ 0 w 52"/>
                <a:gd name="T29" fmla="*/ 0 h 61"/>
                <a:gd name="T30" fmla="*/ 0 w 52"/>
                <a:gd name="T31" fmla="*/ 0 h 61"/>
                <a:gd name="T32" fmla="*/ 2 w 52"/>
                <a:gd name="T33" fmla="*/ 2 h 61"/>
                <a:gd name="T34" fmla="*/ 10 w 52"/>
                <a:gd name="T35" fmla="*/ 3 h 61"/>
                <a:gd name="T36" fmla="*/ 42 w 52"/>
                <a:gd name="T37" fmla="*/ 3 h 61"/>
                <a:gd name="T38" fmla="*/ 50 w 52"/>
                <a:gd name="T39" fmla="*/ 2 h 61"/>
                <a:gd name="T40" fmla="*/ 52 w 52"/>
                <a:gd name="T41" fmla="*/ 0 h 61"/>
                <a:gd name="T42" fmla="*/ 52 w 52"/>
                <a:gd name="T43" fmla="*/ 0 h 61"/>
                <a:gd name="T44" fmla="*/ 52 w 52"/>
                <a:gd name="T45" fmla="*/ 14 h 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2" h="61">
                  <a:moveTo>
                    <a:pt x="52" y="14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1" y="7"/>
                    <a:pt x="45" y="6"/>
                    <a:pt x="4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60"/>
                    <a:pt x="35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1"/>
                    <a:pt x="22" y="60"/>
                    <a:pt x="22" y="5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7" y="6"/>
                    <a:pt x="1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4" y="3"/>
                    <a:pt x="8" y="3"/>
                    <a:pt x="10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7" y="3"/>
                    <a:pt x="49" y="2"/>
                    <a:pt x="50" y="2"/>
                  </a:cubicBezTo>
                  <a:cubicBezTo>
                    <a:pt x="51" y="2"/>
                    <a:pt x="51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14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69" name="Freeform 15"/>
            <p:cNvSpPr>
              <a:spLocks/>
            </p:cNvSpPr>
            <p:nvPr/>
          </p:nvSpPr>
          <p:spPr bwMode="auto">
            <a:xfrm>
              <a:off x="640" y="396"/>
              <a:ext cx="30" cy="50"/>
            </a:xfrm>
            <a:custGeom>
              <a:avLst/>
              <a:gdLst>
                <a:gd name="T0" fmla="*/ 27 w 40"/>
                <a:gd name="T1" fmla="*/ 28 h 58"/>
                <a:gd name="T2" fmla="*/ 35 w 40"/>
                <a:gd name="T3" fmla="*/ 22 h 58"/>
                <a:gd name="T4" fmla="*/ 36 w 40"/>
                <a:gd name="T5" fmla="*/ 22 h 58"/>
                <a:gd name="T6" fmla="*/ 36 w 40"/>
                <a:gd name="T7" fmla="*/ 36 h 58"/>
                <a:gd name="T8" fmla="*/ 35 w 40"/>
                <a:gd name="T9" fmla="*/ 36 h 58"/>
                <a:gd name="T10" fmla="*/ 27 w 40"/>
                <a:gd name="T11" fmla="*/ 30 h 58"/>
                <a:gd name="T12" fmla="*/ 16 w 40"/>
                <a:gd name="T13" fmla="*/ 30 h 58"/>
                <a:gd name="T14" fmla="*/ 16 w 40"/>
                <a:gd name="T15" fmla="*/ 50 h 58"/>
                <a:gd name="T16" fmla="*/ 22 w 40"/>
                <a:gd name="T17" fmla="*/ 56 h 58"/>
                <a:gd name="T18" fmla="*/ 30 w 40"/>
                <a:gd name="T19" fmla="*/ 56 h 58"/>
                <a:gd name="T20" fmla="*/ 39 w 40"/>
                <a:gd name="T21" fmla="*/ 49 h 58"/>
                <a:gd name="T22" fmla="*/ 40 w 40"/>
                <a:gd name="T23" fmla="*/ 49 h 58"/>
                <a:gd name="T24" fmla="*/ 38 w 40"/>
                <a:gd name="T25" fmla="*/ 58 h 58"/>
                <a:gd name="T26" fmla="*/ 0 w 40"/>
                <a:gd name="T27" fmla="*/ 58 h 58"/>
                <a:gd name="T28" fmla="*/ 0 w 40"/>
                <a:gd name="T29" fmla="*/ 58 h 58"/>
                <a:gd name="T30" fmla="*/ 7 w 40"/>
                <a:gd name="T31" fmla="*/ 51 h 58"/>
                <a:gd name="T32" fmla="*/ 7 w 40"/>
                <a:gd name="T33" fmla="*/ 7 h 58"/>
                <a:gd name="T34" fmla="*/ 1 w 40"/>
                <a:gd name="T35" fmla="*/ 1 h 58"/>
                <a:gd name="T36" fmla="*/ 0 w 40"/>
                <a:gd name="T37" fmla="*/ 1 h 58"/>
                <a:gd name="T38" fmla="*/ 0 w 40"/>
                <a:gd name="T39" fmla="*/ 0 h 58"/>
                <a:gd name="T40" fmla="*/ 38 w 40"/>
                <a:gd name="T41" fmla="*/ 0 h 58"/>
                <a:gd name="T42" fmla="*/ 38 w 40"/>
                <a:gd name="T43" fmla="*/ 9 h 58"/>
                <a:gd name="T44" fmla="*/ 38 w 40"/>
                <a:gd name="T45" fmla="*/ 9 h 58"/>
                <a:gd name="T46" fmla="*/ 30 w 40"/>
                <a:gd name="T47" fmla="*/ 2 h 58"/>
                <a:gd name="T48" fmla="*/ 16 w 40"/>
                <a:gd name="T49" fmla="*/ 2 h 58"/>
                <a:gd name="T50" fmla="*/ 16 w 40"/>
                <a:gd name="T51" fmla="*/ 28 h 58"/>
                <a:gd name="T52" fmla="*/ 27 w 40"/>
                <a:gd name="T53" fmla="*/ 2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0" h="58">
                  <a:moveTo>
                    <a:pt x="27" y="28"/>
                  </a:moveTo>
                  <a:cubicBezTo>
                    <a:pt x="28" y="28"/>
                    <a:pt x="34" y="28"/>
                    <a:pt x="35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2"/>
                    <a:pt x="32" y="30"/>
                    <a:pt x="27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2"/>
                    <a:pt x="16" y="56"/>
                    <a:pt x="22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5" y="56"/>
                    <a:pt x="38" y="54"/>
                    <a:pt x="39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8"/>
                    <a:pt x="7" y="57"/>
                    <a:pt x="7" y="5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4"/>
                    <a:pt x="35" y="2"/>
                    <a:pt x="3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0" name="Freeform 16"/>
            <p:cNvSpPr>
              <a:spLocks/>
            </p:cNvSpPr>
            <p:nvPr/>
          </p:nvSpPr>
          <p:spPr bwMode="auto">
            <a:xfrm>
              <a:off x="200" y="466"/>
              <a:ext cx="59" cy="65"/>
            </a:xfrm>
            <a:custGeom>
              <a:avLst/>
              <a:gdLst>
                <a:gd name="T0" fmla="*/ 58 w 77"/>
                <a:gd name="T1" fmla="*/ 61 h 75"/>
                <a:gd name="T2" fmla="*/ 57 w 77"/>
                <a:gd name="T3" fmla="*/ 61 h 75"/>
                <a:gd name="T4" fmla="*/ 34 w 77"/>
                <a:gd name="T5" fmla="*/ 75 h 75"/>
                <a:gd name="T6" fmla="*/ 8 w 77"/>
                <a:gd name="T7" fmla="*/ 47 h 75"/>
                <a:gd name="T8" fmla="*/ 8 w 77"/>
                <a:gd name="T9" fmla="*/ 10 h 75"/>
                <a:gd name="T10" fmla="*/ 0 w 77"/>
                <a:gd name="T11" fmla="*/ 1 h 75"/>
                <a:gd name="T12" fmla="*/ 0 w 77"/>
                <a:gd name="T13" fmla="*/ 0 h 75"/>
                <a:gd name="T14" fmla="*/ 27 w 77"/>
                <a:gd name="T15" fmla="*/ 0 h 75"/>
                <a:gd name="T16" fmla="*/ 27 w 77"/>
                <a:gd name="T17" fmla="*/ 1 h 75"/>
                <a:gd name="T18" fmla="*/ 19 w 77"/>
                <a:gd name="T19" fmla="*/ 10 h 75"/>
                <a:gd name="T20" fmla="*/ 19 w 77"/>
                <a:gd name="T21" fmla="*/ 47 h 75"/>
                <a:gd name="T22" fmla="*/ 21 w 77"/>
                <a:gd name="T23" fmla="*/ 59 h 75"/>
                <a:gd name="T24" fmla="*/ 38 w 77"/>
                <a:gd name="T25" fmla="*/ 70 h 75"/>
                <a:gd name="T26" fmla="*/ 55 w 77"/>
                <a:gd name="T27" fmla="*/ 61 h 75"/>
                <a:gd name="T28" fmla="*/ 57 w 77"/>
                <a:gd name="T29" fmla="*/ 48 h 75"/>
                <a:gd name="T30" fmla="*/ 57 w 77"/>
                <a:gd name="T31" fmla="*/ 10 h 75"/>
                <a:gd name="T32" fmla="*/ 49 w 77"/>
                <a:gd name="T33" fmla="*/ 1 h 75"/>
                <a:gd name="T34" fmla="*/ 49 w 77"/>
                <a:gd name="T35" fmla="*/ 0 h 75"/>
                <a:gd name="T36" fmla="*/ 77 w 77"/>
                <a:gd name="T37" fmla="*/ 0 h 75"/>
                <a:gd name="T38" fmla="*/ 77 w 77"/>
                <a:gd name="T39" fmla="*/ 1 h 75"/>
                <a:gd name="T40" fmla="*/ 68 w 77"/>
                <a:gd name="T41" fmla="*/ 10 h 75"/>
                <a:gd name="T42" fmla="*/ 68 w 77"/>
                <a:gd name="T43" fmla="*/ 65 h 75"/>
                <a:gd name="T44" fmla="*/ 77 w 77"/>
                <a:gd name="T45" fmla="*/ 73 h 75"/>
                <a:gd name="T46" fmla="*/ 77 w 77"/>
                <a:gd name="T47" fmla="*/ 74 h 75"/>
                <a:gd name="T48" fmla="*/ 58 w 77"/>
                <a:gd name="T49" fmla="*/ 74 h 75"/>
                <a:gd name="T50" fmla="*/ 58 w 77"/>
                <a:gd name="T51" fmla="*/ 61 h 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7" h="75">
                  <a:moveTo>
                    <a:pt x="58" y="61"/>
                  </a:moveTo>
                  <a:cubicBezTo>
                    <a:pt x="57" y="61"/>
                    <a:pt x="57" y="61"/>
                    <a:pt x="57" y="61"/>
                  </a:cubicBezTo>
                  <a:cubicBezTo>
                    <a:pt x="55" y="66"/>
                    <a:pt x="48" y="75"/>
                    <a:pt x="34" y="75"/>
                  </a:cubicBezTo>
                  <a:cubicBezTo>
                    <a:pt x="24" y="75"/>
                    <a:pt x="8" y="70"/>
                    <a:pt x="8" y="47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2"/>
                    <a:pt x="3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4" y="1"/>
                    <a:pt x="19" y="2"/>
                    <a:pt x="19" y="10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1"/>
                    <a:pt x="19" y="55"/>
                    <a:pt x="21" y="59"/>
                  </a:cubicBezTo>
                  <a:cubicBezTo>
                    <a:pt x="24" y="66"/>
                    <a:pt x="31" y="70"/>
                    <a:pt x="38" y="70"/>
                  </a:cubicBezTo>
                  <a:cubicBezTo>
                    <a:pt x="46" y="70"/>
                    <a:pt x="52" y="65"/>
                    <a:pt x="55" y="61"/>
                  </a:cubicBezTo>
                  <a:cubicBezTo>
                    <a:pt x="57" y="57"/>
                    <a:pt x="57" y="51"/>
                    <a:pt x="57" y="4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2"/>
                    <a:pt x="52" y="1"/>
                    <a:pt x="49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3" y="1"/>
                    <a:pt x="68" y="2"/>
                    <a:pt x="68" y="10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72"/>
                    <a:pt x="74" y="73"/>
                    <a:pt x="77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58" y="74"/>
                    <a:pt x="58" y="74"/>
                    <a:pt x="58" y="74"/>
                  </a:cubicBezTo>
                  <a:lnTo>
                    <a:pt x="58" y="61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1" name="Freeform 17"/>
            <p:cNvSpPr>
              <a:spLocks/>
            </p:cNvSpPr>
            <p:nvPr/>
          </p:nvSpPr>
          <p:spPr bwMode="auto">
            <a:xfrm>
              <a:off x="264" y="479"/>
              <a:ext cx="49" cy="52"/>
            </a:xfrm>
            <a:custGeom>
              <a:avLst/>
              <a:gdLst>
                <a:gd name="T0" fmla="*/ 54 w 64"/>
                <a:gd name="T1" fmla="*/ 45 h 60"/>
                <a:gd name="T2" fmla="*/ 54 w 64"/>
                <a:gd name="T3" fmla="*/ 8 h 60"/>
                <a:gd name="T4" fmla="*/ 48 w 64"/>
                <a:gd name="T5" fmla="*/ 1 h 60"/>
                <a:gd name="T6" fmla="*/ 48 w 64"/>
                <a:gd name="T7" fmla="*/ 0 h 60"/>
                <a:gd name="T8" fmla="*/ 64 w 64"/>
                <a:gd name="T9" fmla="*/ 0 h 60"/>
                <a:gd name="T10" fmla="*/ 64 w 64"/>
                <a:gd name="T11" fmla="*/ 1 h 60"/>
                <a:gd name="T12" fmla="*/ 57 w 64"/>
                <a:gd name="T13" fmla="*/ 8 h 60"/>
                <a:gd name="T14" fmla="*/ 57 w 64"/>
                <a:gd name="T15" fmla="*/ 60 h 60"/>
                <a:gd name="T16" fmla="*/ 56 w 64"/>
                <a:gd name="T17" fmla="*/ 60 h 60"/>
                <a:gd name="T18" fmla="*/ 13 w 64"/>
                <a:gd name="T19" fmla="*/ 12 h 60"/>
                <a:gd name="T20" fmla="*/ 13 w 64"/>
                <a:gd name="T21" fmla="*/ 52 h 60"/>
                <a:gd name="T22" fmla="*/ 19 w 64"/>
                <a:gd name="T23" fmla="*/ 58 h 60"/>
                <a:gd name="T24" fmla="*/ 19 w 64"/>
                <a:gd name="T25" fmla="*/ 59 h 60"/>
                <a:gd name="T26" fmla="*/ 3 w 64"/>
                <a:gd name="T27" fmla="*/ 59 h 60"/>
                <a:gd name="T28" fmla="*/ 3 w 64"/>
                <a:gd name="T29" fmla="*/ 58 h 60"/>
                <a:gd name="T30" fmla="*/ 10 w 64"/>
                <a:gd name="T31" fmla="*/ 52 h 60"/>
                <a:gd name="T32" fmla="*/ 10 w 64"/>
                <a:gd name="T33" fmla="*/ 8 h 60"/>
                <a:gd name="T34" fmla="*/ 8 w 64"/>
                <a:gd name="T35" fmla="*/ 6 h 60"/>
                <a:gd name="T36" fmla="*/ 7 w 64"/>
                <a:gd name="T37" fmla="*/ 6 h 60"/>
                <a:gd name="T38" fmla="*/ 0 w 64"/>
                <a:gd name="T39" fmla="*/ 1 h 60"/>
                <a:gd name="T40" fmla="*/ 0 w 64"/>
                <a:gd name="T41" fmla="*/ 0 h 60"/>
                <a:gd name="T42" fmla="*/ 14 w 64"/>
                <a:gd name="T43" fmla="*/ 0 h 60"/>
                <a:gd name="T44" fmla="*/ 54 w 64"/>
                <a:gd name="T45" fmla="*/ 45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" h="60">
                  <a:moveTo>
                    <a:pt x="54" y="45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2"/>
                    <a:pt x="50" y="1"/>
                    <a:pt x="4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1" y="1"/>
                    <a:pt x="57" y="2"/>
                    <a:pt x="57" y="8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8"/>
                    <a:pt x="17" y="58"/>
                    <a:pt x="19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6" y="58"/>
                    <a:pt x="10" y="58"/>
                    <a:pt x="10" y="5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7" y="6"/>
                    <a:pt x="7" y="6"/>
                  </a:cubicBezTo>
                  <a:cubicBezTo>
                    <a:pt x="4" y="2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2" name="Freeform 18"/>
            <p:cNvSpPr>
              <a:spLocks/>
            </p:cNvSpPr>
            <p:nvPr/>
          </p:nvSpPr>
          <p:spPr bwMode="auto">
            <a:xfrm>
              <a:off x="319" y="479"/>
              <a:ext cx="17" cy="51"/>
            </a:xfrm>
            <a:custGeom>
              <a:avLst/>
              <a:gdLst>
                <a:gd name="T0" fmla="*/ 22 w 22"/>
                <a:gd name="T1" fmla="*/ 59 h 59"/>
                <a:gd name="T2" fmla="*/ 0 w 22"/>
                <a:gd name="T3" fmla="*/ 59 h 59"/>
                <a:gd name="T4" fmla="*/ 0 w 22"/>
                <a:gd name="T5" fmla="*/ 58 h 59"/>
                <a:gd name="T6" fmla="*/ 7 w 22"/>
                <a:gd name="T7" fmla="*/ 52 h 59"/>
                <a:gd name="T8" fmla="*/ 7 w 22"/>
                <a:gd name="T9" fmla="*/ 8 h 59"/>
                <a:gd name="T10" fmla="*/ 0 w 22"/>
                <a:gd name="T11" fmla="*/ 1 h 59"/>
                <a:gd name="T12" fmla="*/ 0 w 22"/>
                <a:gd name="T13" fmla="*/ 0 h 59"/>
                <a:gd name="T14" fmla="*/ 22 w 22"/>
                <a:gd name="T15" fmla="*/ 0 h 59"/>
                <a:gd name="T16" fmla="*/ 22 w 22"/>
                <a:gd name="T17" fmla="*/ 1 h 59"/>
                <a:gd name="T18" fmla="*/ 16 w 22"/>
                <a:gd name="T19" fmla="*/ 8 h 59"/>
                <a:gd name="T20" fmla="*/ 16 w 22"/>
                <a:gd name="T21" fmla="*/ 52 h 59"/>
                <a:gd name="T22" fmla="*/ 22 w 22"/>
                <a:gd name="T23" fmla="*/ 58 h 59"/>
                <a:gd name="T24" fmla="*/ 22 w 22"/>
                <a:gd name="T25" fmla="*/ 59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" h="59">
                  <a:moveTo>
                    <a:pt x="22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8"/>
                    <a:pt x="7" y="58"/>
                    <a:pt x="7" y="5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2"/>
                    <a:pt x="3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1"/>
                    <a:pt x="16" y="2"/>
                    <a:pt x="16" y="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8"/>
                    <a:pt x="20" y="58"/>
                    <a:pt x="22" y="58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3" name="Freeform 19"/>
            <p:cNvSpPr>
              <a:spLocks/>
            </p:cNvSpPr>
            <p:nvPr/>
          </p:nvSpPr>
          <p:spPr bwMode="auto">
            <a:xfrm>
              <a:off x="339" y="479"/>
              <a:ext cx="44" cy="52"/>
            </a:xfrm>
            <a:custGeom>
              <a:avLst/>
              <a:gdLst>
                <a:gd name="T0" fmla="*/ 23 w 56"/>
                <a:gd name="T1" fmla="*/ 0 h 60"/>
                <a:gd name="T2" fmla="*/ 23 w 56"/>
                <a:gd name="T3" fmla="*/ 1 h 60"/>
                <a:gd name="T4" fmla="*/ 17 w 56"/>
                <a:gd name="T5" fmla="*/ 6 h 60"/>
                <a:gd name="T6" fmla="*/ 19 w 56"/>
                <a:gd name="T7" fmla="*/ 12 h 60"/>
                <a:gd name="T8" fmla="*/ 32 w 56"/>
                <a:gd name="T9" fmla="*/ 45 h 60"/>
                <a:gd name="T10" fmla="*/ 43 w 56"/>
                <a:gd name="T11" fmla="*/ 12 h 60"/>
                <a:gd name="T12" fmla="*/ 44 w 56"/>
                <a:gd name="T13" fmla="*/ 12 h 60"/>
                <a:gd name="T14" fmla="*/ 45 w 56"/>
                <a:gd name="T15" fmla="*/ 6 h 60"/>
                <a:gd name="T16" fmla="*/ 40 w 56"/>
                <a:gd name="T17" fmla="*/ 1 h 60"/>
                <a:gd name="T18" fmla="*/ 40 w 56"/>
                <a:gd name="T19" fmla="*/ 0 h 60"/>
                <a:gd name="T20" fmla="*/ 56 w 56"/>
                <a:gd name="T21" fmla="*/ 0 h 60"/>
                <a:gd name="T22" fmla="*/ 56 w 56"/>
                <a:gd name="T23" fmla="*/ 1 h 60"/>
                <a:gd name="T24" fmla="*/ 48 w 56"/>
                <a:gd name="T25" fmla="*/ 10 h 60"/>
                <a:gd name="T26" fmla="*/ 47 w 56"/>
                <a:gd name="T27" fmla="*/ 12 h 60"/>
                <a:gd name="T28" fmla="*/ 30 w 56"/>
                <a:gd name="T29" fmla="*/ 60 h 60"/>
                <a:gd name="T30" fmla="*/ 29 w 56"/>
                <a:gd name="T31" fmla="*/ 60 h 60"/>
                <a:gd name="T32" fmla="*/ 8 w 56"/>
                <a:gd name="T33" fmla="*/ 9 h 60"/>
                <a:gd name="T34" fmla="*/ 8 w 56"/>
                <a:gd name="T35" fmla="*/ 9 h 60"/>
                <a:gd name="T36" fmla="*/ 8 w 56"/>
                <a:gd name="T37" fmla="*/ 8 h 60"/>
                <a:gd name="T38" fmla="*/ 0 w 56"/>
                <a:gd name="T39" fmla="*/ 1 h 60"/>
                <a:gd name="T40" fmla="*/ 0 w 56"/>
                <a:gd name="T41" fmla="*/ 0 h 60"/>
                <a:gd name="T42" fmla="*/ 23 w 56"/>
                <a:gd name="T43" fmla="*/ 0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" h="60">
                  <a:moveTo>
                    <a:pt x="23" y="0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1" y="1"/>
                    <a:pt x="17" y="1"/>
                    <a:pt x="17" y="6"/>
                  </a:cubicBezTo>
                  <a:cubicBezTo>
                    <a:pt x="17" y="8"/>
                    <a:pt x="19" y="12"/>
                    <a:pt x="19" y="1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0"/>
                    <a:pt x="45" y="7"/>
                    <a:pt x="45" y="6"/>
                  </a:cubicBezTo>
                  <a:cubicBezTo>
                    <a:pt x="45" y="1"/>
                    <a:pt x="41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1" y="2"/>
                    <a:pt x="48" y="10"/>
                  </a:cubicBezTo>
                  <a:cubicBezTo>
                    <a:pt x="47" y="10"/>
                    <a:pt x="47" y="12"/>
                    <a:pt x="47" y="12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5"/>
                    <a:pt x="5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4" name="Freeform 20"/>
            <p:cNvSpPr>
              <a:spLocks/>
            </p:cNvSpPr>
            <p:nvPr/>
          </p:nvSpPr>
          <p:spPr bwMode="auto">
            <a:xfrm>
              <a:off x="387" y="479"/>
              <a:ext cx="30" cy="51"/>
            </a:xfrm>
            <a:custGeom>
              <a:avLst/>
              <a:gdLst>
                <a:gd name="T0" fmla="*/ 26 w 39"/>
                <a:gd name="T1" fmla="*/ 28 h 59"/>
                <a:gd name="T2" fmla="*/ 34 w 39"/>
                <a:gd name="T3" fmla="*/ 22 h 59"/>
                <a:gd name="T4" fmla="*/ 35 w 39"/>
                <a:gd name="T5" fmla="*/ 22 h 59"/>
                <a:gd name="T6" fmla="*/ 35 w 39"/>
                <a:gd name="T7" fmla="*/ 37 h 59"/>
                <a:gd name="T8" fmla="*/ 34 w 39"/>
                <a:gd name="T9" fmla="*/ 37 h 59"/>
                <a:gd name="T10" fmla="*/ 27 w 39"/>
                <a:gd name="T11" fmla="*/ 31 h 59"/>
                <a:gd name="T12" fmla="*/ 15 w 39"/>
                <a:gd name="T13" fmla="*/ 31 h 59"/>
                <a:gd name="T14" fmla="*/ 15 w 39"/>
                <a:gd name="T15" fmla="*/ 50 h 59"/>
                <a:gd name="T16" fmla="*/ 21 w 39"/>
                <a:gd name="T17" fmla="*/ 57 h 59"/>
                <a:gd name="T18" fmla="*/ 29 w 39"/>
                <a:gd name="T19" fmla="*/ 57 h 59"/>
                <a:gd name="T20" fmla="*/ 39 w 39"/>
                <a:gd name="T21" fmla="*/ 50 h 59"/>
                <a:gd name="T22" fmla="*/ 39 w 39"/>
                <a:gd name="T23" fmla="*/ 50 h 59"/>
                <a:gd name="T24" fmla="*/ 38 w 39"/>
                <a:gd name="T25" fmla="*/ 59 h 59"/>
                <a:gd name="T26" fmla="*/ 0 w 39"/>
                <a:gd name="T27" fmla="*/ 59 h 59"/>
                <a:gd name="T28" fmla="*/ 0 w 39"/>
                <a:gd name="T29" fmla="*/ 58 h 59"/>
                <a:gd name="T30" fmla="*/ 6 w 39"/>
                <a:gd name="T31" fmla="*/ 51 h 59"/>
                <a:gd name="T32" fmla="*/ 6 w 39"/>
                <a:gd name="T33" fmla="*/ 8 h 59"/>
                <a:gd name="T34" fmla="*/ 0 w 39"/>
                <a:gd name="T35" fmla="*/ 1 h 59"/>
                <a:gd name="T36" fmla="*/ 0 w 39"/>
                <a:gd name="T37" fmla="*/ 1 h 59"/>
                <a:gd name="T38" fmla="*/ 0 w 39"/>
                <a:gd name="T39" fmla="*/ 0 h 59"/>
                <a:gd name="T40" fmla="*/ 38 w 39"/>
                <a:gd name="T41" fmla="*/ 0 h 59"/>
                <a:gd name="T42" fmla="*/ 38 w 39"/>
                <a:gd name="T43" fmla="*/ 10 h 59"/>
                <a:gd name="T44" fmla="*/ 37 w 39"/>
                <a:gd name="T45" fmla="*/ 10 h 59"/>
                <a:gd name="T46" fmla="*/ 29 w 39"/>
                <a:gd name="T47" fmla="*/ 3 h 59"/>
                <a:gd name="T48" fmla="*/ 15 w 39"/>
                <a:gd name="T49" fmla="*/ 3 h 59"/>
                <a:gd name="T50" fmla="*/ 15 w 39"/>
                <a:gd name="T51" fmla="*/ 28 h 59"/>
                <a:gd name="T52" fmla="*/ 26 w 39"/>
                <a:gd name="T53" fmla="*/ 28 h 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9" h="59">
                  <a:moveTo>
                    <a:pt x="26" y="28"/>
                  </a:moveTo>
                  <a:cubicBezTo>
                    <a:pt x="28" y="28"/>
                    <a:pt x="34" y="28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3"/>
                    <a:pt x="31" y="31"/>
                    <a:pt x="27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3"/>
                    <a:pt x="15" y="57"/>
                    <a:pt x="2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4" y="57"/>
                    <a:pt x="37" y="55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58"/>
                    <a:pt x="6" y="58"/>
                    <a:pt x="6" y="5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4"/>
                    <a:pt x="34" y="3"/>
                    <a:pt x="29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8"/>
                    <a:pt x="15" y="28"/>
                    <a:pt x="15" y="28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5" name="Freeform 21"/>
            <p:cNvSpPr>
              <a:spLocks noEditPoints="1"/>
            </p:cNvSpPr>
            <p:nvPr/>
          </p:nvSpPr>
          <p:spPr bwMode="auto">
            <a:xfrm>
              <a:off x="424" y="479"/>
              <a:ext cx="44" cy="51"/>
            </a:xfrm>
            <a:custGeom>
              <a:avLst/>
              <a:gdLst>
                <a:gd name="T0" fmla="*/ 21 w 57"/>
                <a:gd name="T1" fmla="*/ 0 h 59"/>
                <a:gd name="T2" fmla="*/ 34 w 57"/>
                <a:gd name="T3" fmla="*/ 2 h 59"/>
                <a:gd name="T4" fmla="*/ 43 w 57"/>
                <a:gd name="T5" fmla="*/ 15 h 59"/>
                <a:gd name="T6" fmla="*/ 29 w 57"/>
                <a:gd name="T7" fmla="*/ 29 h 59"/>
                <a:gd name="T8" fmla="*/ 29 w 57"/>
                <a:gd name="T9" fmla="*/ 30 h 59"/>
                <a:gd name="T10" fmla="*/ 41 w 57"/>
                <a:gd name="T11" fmla="*/ 40 h 59"/>
                <a:gd name="T12" fmla="*/ 41 w 57"/>
                <a:gd name="T13" fmla="*/ 41 h 59"/>
                <a:gd name="T14" fmla="*/ 46 w 57"/>
                <a:gd name="T15" fmla="*/ 49 h 59"/>
                <a:gd name="T16" fmla="*/ 47 w 57"/>
                <a:gd name="T17" fmla="*/ 49 h 59"/>
                <a:gd name="T18" fmla="*/ 57 w 57"/>
                <a:gd name="T19" fmla="*/ 58 h 59"/>
                <a:gd name="T20" fmla="*/ 57 w 57"/>
                <a:gd name="T21" fmla="*/ 59 h 59"/>
                <a:gd name="T22" fmla="*/ 43 w 57"/>
                <a:gd name="T23" fmla="*/ 59 h 59"/>
                <a:gd name="T24" fmla="*/ 41 w 57"/>
                <a:gd name="T25" fmla="*/ 56 h 59"/>
                <a:gd name="T26" fmla="*/ 39 w 57"/>
                <a:gd name="T27" fmla="*/ 53 h 59"/>
                <a:gd name="T28" fmla="*/ 39 w 57"/>
                <a:gd name="T29" fmla="*/ 53 h 59"/>
                <a:gd name="T30" fmla="*/ 31 w 57"/>
                <a:gd name="T31" fmla="*/ 41 h 59"/>
                <a:gd name="T32" fmla="*/ 31 w 57"/>
                <a:gd name="T33" fmla="*/ 40 h 59"/>
                <a:gd name="T34" fmla="*/ 23 w 57"/>
                <a:gd name="T35" fmla="*/ 32 h 59"/>
                <a:gd name="T36" fmla="*/ 16 w 57"/>
                <a:gd name="T37" fmla="*/ 31 h 59"/>
                <a:gd name="T38" fmla="*/ 16 w 57"/>
                <a:gd name="T39" fmla="*/ 51 h 59"/>
                <a:gd name="T40" fmla="*/ 23 w 57"/>
                <a:gd name="T41" fmla="*/ 58 h 59"/>
                <a:gd name="T42" fmla="*/ 23 w 57"/>
                <a:gd name="T43" fmla="*/ 59 h 59"/>
                <a:gd name="T44" fmla="*/ 1 w 57"/>
                <a:gd name="T45" fmla="*/ 59 h 59"/>
                <a:gd name="T46" fmla="*/ 1 w 57"/>
                <a:gd name="T47" fmla="*/ 58 h 59"/>
                <a:gd name="T48" fmla="*/ 7 w 57"/>
                <a:gd name="T49" fmla="*/ 52 h 59"/>
                <a:gd name="T50" fmla="*/ 7 w 57"/>
                <a:gd name="T51" fmla="*/ 8 h 59"/>
                <a:gd name="T52" fmla="*/ 0 w 57"/>
                <a:gd name="T53" fmla="*/ 1 h 59"/>
                <a:gd name="T54" fmla="*/ 0 w 57"/>
                <a:gd name="T55" fmla="*/ 0 h 59"/>
                <a:gd name="T56" fmla="*/ 21 w 57"/>
                <a:gd name="T57" fmla="*/ 0 h 59"/>
                <a:gd name="T58" fmla="*/ 16 w 57"/>
                <a:gd name="T59" fmla="*/ 29 h 59"/>
                <a:gd name="T60" fmla="*/ 33 w 57"/>
                <a:gd name="T61" fmla="*/ 16 h 59"/>
                <a:gd name="T62" fmla="*/ 21 w 57"/>
                <a:gd name="T63" fmla="*/ 3 h 59"/>
                <a:gd name="T64" fmla="*/ 16 w 57"/>
                <a:gd name="T65" fmla="*/ 3 h 59"/>
                <a:gd name="T66" fmla="*/ 16 w 57"/>
                <a:gd name="T67" fmla="*/ 29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" h="59">
                  <a:moveTo>
                    <a:pt x="21" y="0"/>
                  </a:moveTo>
                  <a:cubicBezTo>
                    <a:pt x="28" y="0"/>
                    <a:pt x="31" y="1"/>
                    <a:pt x="34" y="2"/>
                  </a:cubicBezTo>
                  <a:cubicBezTo>
                    <a:pt x="39" y="4"/>
                    <a:pt x="43" y="9"/>
                    <a:pt x="43" y="15"/>
                  </a:cubicBezTo>
                  <a:cubicBezTo>
                    <a:pt x="43" y="23"/>
                    <a:pt x="38" y="28"/>
                    <a:pt x="29" y="2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4" y="31"/>
                    <a:pt x="37" y="35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47" y="49"/>
                    <a:pt x="47" y="49"/>
                  </a:cubicBezTo>
                  <a:cubicBezTo>
                    <a:pt x="51" y="56"/>
                    <a:pt x="54" y="58"/>
                    <a:pt x="57" y="58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8"/>
                    <a:pt x="42" y="57"/>
                    <a:pt x="41" y="56"/>
                  </a:cubicBezTo>
                  <a:cubicBezTo>
                    <a:pt x="40" y="55"/>
                    <a:pt x="39" y="54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0"/>
                  </a:cubicBezTo>
                  <a:cubicBezTo>
                    <a:pt x="30" y="40"/>
                    <a:pt x="27" y="34"/>
                    <a:pt x="23" y="32"/>
                  </a:cubicBezTo>
                  <a:cubicBezTo>
                    <a:pt x="21" y="32"/>
                    <a:pt x="20" y="31"/>
                    <a:pt x="16" y="3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6"/>
                    <a:pt x="18" y="58"/>
                    <a:pt x="23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5" y="58"/>
                    <a:pt x="7" y="56"/>
                    <a:pt x="7" y="5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2"/>
                    <a:pt x="3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  <a:moveTo>
                    <a:pt x="16" y="29"/>
                  </a:moveTo>
                  <a:cubicBezTo>
                    <a:pt x="23" y="29"/>
                    <a:pt x="33" y="28"/>
                    <a:pt x="33" y="16"/>
                  </a:cubicBezTo>
                  <a:cubicBezTo>
                    <a:pt x="33" y="12"/>
                    <a:pt x="32" y="3"/>
                    <a:pt x="21" y="3"/>
                  </a:cubicBezTo>
                  <a:cubicBezTo>
                    <a:pt x="19" y="3"/>
                    <a:pt x="17" y="3"/>
                    <a:pt x="16" y="3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6" name="Freeform 22"/>
            <p:cNvSpPr>
              <a:spLocks/>
            </p:cNvSpPr>
            <p:nvPr/>
          </p:nvSpPr>
          <p:spPr bwMode="auto">
            <a:xfrm>
              <a:off x="472" y="478"/>
              <a:ext cx="27" cy="53"/>
            </a:xfrm>
            <a:custGeom>
              <a:avLst/>
              <a:gdLst>
                <a:gd name="T0" fmla="*/ 31 w 35"/>
                <a:gd name="T1" fmla="*/ 14 h 61"/>
                <a:gd name="T2" fmla="*/ 18 w 35"/>
                <a:gd name="T3" fmla="*/ 2 h 61"/>
                <a:gd name="T4" fmla="*/ 8 w 35"/>
                <a:gd name="T5" fmla="*/ 12 h 61"/>
                <a:gd name="T6" fmla="*/ 20 w 35"/>
                <a:gd name="T7" fmla="*/ 26 h 61"/>
                <a:gd name="T8" fmla="*/ 35 w 35"/>
                <a:gd name="T9" fmla="*/ 45 h 61"/>
                <a:gd name="T10" fmla="*/ 29 w 35"/>
                <a:gd name="T11" fmla="*/ 57 h 61"/>
                <a:gd name="T12" fmla="*/ 17 w 35"/>
                <a:gd name="T13" fmla="*/ 61 h 61"/>
                <a:gd name="T14" fmla="*/ 8 w 35"/>
                <a:gd name="T15" fmla="*/ 60 h 61"/>
                <a:gd name="T16" fmla="*/ 3 w 35"/>
                <a:gd name="T17" fmla="*/ 58 h 61"/>
                <a:gd name="T18" fmla="*/ 1 w 35"/>
                <a:gd name="T19" fmla="*/ 61 h 61"/>
                <a:gd name="T20" fmla="*/ 0 w 35"/>
                <a:gd name="T21" fmla="*/ 61 h 61"/>
                <a:gd name="T22" fmla="*/ 0 w 35"/>
                <a:gd name="T23" fmla="*/ 46 h 61"/>
                <a:gd name="T24" fmla="*/ 1 w 35"/>
                <a:gd name="T25" fmla="*/ 46 h 61"/>
                <a:gd name="T26" fmla="*/ 7 w 35"/>
                <a:gd name="T27" fmla="*/ 56 h 61"/>
                <a:gd name="T28" fmla="*/ 17 w 35"/>
                <a:gd name="T29" fmla="*/ 59 h 61"/>
                <a:gd name="T30" fmla="*/ 27 w 35"/>
                <a:gd name="T31" fmla="*/ 49 h 61"/>
                <a:gd name="T32" fmla="*/ 15 w 35"/>
                <a:gd name="T33" fmla="*/ 34 h 61"/>
                <a:gd name="T34" fmla="*/ 1 w 35"/>
                <a:gd name="T35" fmla="*/ 16 h 61"/>
                <a:gd name="T36" fmla="*/ 18 w 35"/>
                <a:gd name="T37" fmla="*/ 0 h 61"/>
                <a:gd name="T38" fmla="*/ 26 w 35"/>
                <a:gd name="T39" fmla="*/ 1 h 61"/>
                <a:gd name="T40" fmla="*/ 29 w 35"/>
                <a:gd name="T41" fmla="*/ 2 h 61"/>
                <a:gd name="T42" fmla="*/ 31 w 35"/>
                <a:gd name="T43" fmla="*/ 0 h 61"/>
                <a:gd name="T44" fmla="*/ 32 w 35"/>
                <a:gd name="T45" fmla="*/ 0 h 61"/>
                <a:gd name="T46" fmla="*/ 32 w 35"/>
                <a:gd name="T47" fmla="*/ 14 h 61"/>
                <a:gd name="T48" fmla="*/ 31 w 35"/>
                <a:gd name="T49" fmla="*/ 14 h 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" h="61">
                  <a:moveTo>
                    <a:pt x="31" y="14"/>
                  </a:moveTo>
                  <a:cubicBezTo>
                    <a:pt x="29" y="7"/>
                    <a:pt x="25" y="2"/>
                    <a:pt x="18" y="2"/>
                  </a:cubicBezTo>
                  <a:cubicBezTo>
                    <a:pt x="11" y="2"/>
                    <a:pt x="8" y="7"/>
                    <a:pt x="8" y="12"/>
                  </a:cubicBezTo>
                  <a:cubicBezTo>
                    <a:pt x="8" y="18"/>
                    <a:pt x="13" y="22"/>
                    <a:pt x="20" y="26"/>
                  </a:cubicBezTo>
                  <a:cubicBezTo>
                    <a:pt x="28" y="31"/>
                    <a:pt x="35" y="35"/>
                    <a:pt x="35" y="45"/>
                  </a:cubicBezTo>
                  <a:cubicBezTo>
                    <a:pt x="35" y="48"/>
                    <a:pt x="34" y="53"/>
                    <a:pt x="29" y="57"/>
                  </a:cubicBezTo>
                  <a:cubicBezTo>
                    <a:pt x="25" y="61"/>
                    <a:pt x="21" y="61"/>
                    <a:pt x="17" y="61"/>
                  </a:cubicBezTo>
                  <a:cubicBezTo>
                    <a:pt x="13" y="61"/>
                    <a:pt x="10" y="61"/>
                    <a:pt x="8" y="60"/>
                  </a:cubicBezTo>
                  <a:cubicBezTo>
                    <a:pt x="4" y="58"/>
                    <a:pt x="4" y="58"/>
                    <a:pt x="3" y="58"/>
                  </a:cubicBezTo>
                  <a:cubicBezTo>
                    <a:pt x="2" y="58"/>
                    <a:pt x="1" y="59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8"/>
                    <a:pt x="2" y="52"/>
                    <a:pt x="7" y="56"/>
                  </a:cubicBezTo>
                  <a:cubicBezTo>
                    <a:pt x="9" y="58"/>
                    <a:pt x="13" y="59"/>
                    <a:pt x="17" y="59"/>
                  </a:cubicBezTo>
                  <a:cubicBezTo>
                    <a:pt x="22" y="59"/>
                    <a:pt x="27" y="55"/>
                    <a:pt x="27" y="49"/>
                  </a:cubicBezTo>
                  <a:cubicBezTo>
                    <a:pt x="27" y="43"/>
                    <a:pt x="23" y="39"/>
                    <a:pt x="15" y="34"/>
                  </a:cubicBezTo>
                  <a:cubicBezTo>
                    <a:pt x="8" y="30"/>
                    <a:pt x="1" y="25"/>
                    <a:pt x="1" y="16"/>
                  </a:cubicBezTo>
                  <a:cubicBezTo>
                    <a:pt x="1" y="9"/>
                    <a:pt x="6" y="0"/>
                    <a:pt x="18" y="0"/>
                  </a:cubicBezTo>
                  <a:cubicBezTo>
                    <a:pt x="21" y="0"/>
                    <a:pt x="24" y="0"/>
                    <a:pt x="26" y="1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29" y="2"/>
                    <a:pt x="31" y="2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4"/>
                    <a:pt x="32" y="14"/>
                    <a:pt x="32" y="14"/>
                  </a:cubicBezTo>
                  <a:lnTo>
                    <a:pt x="31" y="14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7" name="Freeform 23"/>
            <p:cNvSpPr>
              <a:spLocks/>
            </p:cNvSpPr>
            <p:nvPr/>
          </p:nvSpPr>
          <p:spPr bwMode="auto">
            <a:xfrm>
              <a:off x="508" y="479"/>
              <a:ext cx="17" cy="51"/>
            </a:xfrm>
            <a:custGeom>
              <a:avLst/>
              <a:gdLst>
                <a:gd name="T0" fmla="*/ 22 w 22"/>
                <a:gd name="T1" fmla="*/ 59 h 59"/>
                <a:gd name="T2" fmla="*/ 0 w 22"/>
                <a:gd name="T3" fmla="*/ 59 h 59"/>
                <a:gd name="T4" fmla="*/ 0 w 22"/>
                <a:gd name="T5" fmla="*/ 58 h 59"/>
                <a:gd name="T6" fmla="*/ 6 w 22"/>
                <a:gd name="T7" fmla="*/ 52 h 59"/>
                <a:gd name="T8" fmla="*/ 6 w 22"/>
                <a:gd name="T9" fmla="*/ 8 h 59"/>
                <a:gd name="T10" fmla="*/ 0 w 22"/>
                <a:gd name="T11" fmla="*/ 1 h 59"/>
                <a:gd name="T12" fmla="*/ 0 w 22"/>
                <a:gd name="T13" fmla="*/ 0 h 59"/>
                <a:gd name="T14" fmla="*/ 22 w 22"/>
                <a:gd name="T15" fmla="*/ 0 h 59"/>
                <a:gd name="T16" fmla="*/ 22 w 22"/>
                <a:gd name="T17" fmla="*/ 1 h 59"/>
                <a:gd name="T18" fmla="*/ 15 w 22"/>
                <a:gd name="T19" fmla="*/ 8 h 59"/>
                <a:gd name="T20" fmla="*/ 15 w 22"/>
                <a:gd name="T21" fmla="*/ 52 h 59"/>
                <a:gd name="T22" fmla="*/ 22 w 22"/>
                <a:gd name="T23" fmla="*/ 58 h 59"/>
                <a:gd name="T24" fmla="*/ 22 w 22"/>
                <a:gd name="T25" fmla="*/ 59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" h="59">
                  <a:moveTo>
                    <a:pt x="22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58"/>
                    <a:pt x="6" y="58"/>
                    <a:pt x="6" y="5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2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5" y="2"/>
                    <a:pt x="15" y="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8"/>
                    <a:pt x="19" y="58"/>
                    <a:pt x="22" y="58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8" name="Freeform 24"/>
            <p:cNvSpPr>
              <a:spLocks/>
            </p:cNvSpPr>
            <p:nvPr/>
          </p:nvSpPr>
          <p:spPr bwMode="auto">
            <a:xfrm>
              <a:off x="531" y="477"/>
              <a:ext cx="41" cy="53"/>
            </a:xfrm>
            <a:custGeom>
              <a:avLst/>
              <a:gdLst>
                <a:gd name="T0" fmla="*/ 53 w 53"/>
                <a:gd name="T1" fmla="*/ 14 h 61"/>
                <a:gd name="T2" fmla="*/ 52 w 53"/>
                <a:gd name="T3" fmla="*/ 14 h 61"/>
                <a:gd name="T4" fmla="*/ 40 w 53"/>
                <a:gd name="T5" fmla="*/ 6 h 61"/>
                <a:gd name="T6" fmla="*/ 31 w 53"/>
                <a:gd name="T7" fmla="*/ 6 h 61"/>
                <a:gd name="T8" fmla="*/ 31 w 53"/>
                <a:gd name="T9" fmla="*/ 54 h 61"/>
                <a:gd name="T10" fmla="*/ 37 w 53"/>
                <a:gd name="T11" fmla="*/ 60 h 61"/>
                <a:gd name="T12" fmla="*/ 37 w 53"/>
                <a:gd name="T13" fmla="*/ 61 h 61"/>
                <a:gd name="T14" fmla="*/ 15 w 53"/>
                <a:gd name="T15" fmla="*/ 61 h 61"/>
                <a:gd name="T16" fmla="*/ 15 w 53"/>
                <a:gd name="T17" fmla="*/ 60 h 61"/>
                <a:gd name="T18" fmla="*/ 22 w 53"/>
                <a:gd name="T19" fmla="*/ 54 h 61"/>
                <a:gd name="T20" fmla="*/ 22 w 53"/>
                <a:gd name="T21" fmla="*/ 6 h 61"/>
                <a:gd name="T22" fmla="*/ 12 w 53"/>
                <a:gd name="T23" fmla="*/ 6 h 61"/>
                <a:gd name="T24" fmla="*/ 1 w 53"/>
                <a:gd name="T25" fmla="*/ 14 h 61"/>
                <a:gd name="T26" fmla="*/ 0 w 53"/>
                <a:gd name="T27" fmla="*/ 14 h 61"/>
                <a:gd name="T28" fmla="*/ 0 w 53"/>
                <a:gd name="T29" fmla="*/ 0 h 61"/>
                <a:gd name="T30" fmla="*/ 1 w 53"/>
                <a:gd name="T31" fmla="*/ 0 h 61"/>
                <a:gd name="T32" fmla="*/ 3 w 53"/>
                <a:gd name="T33" fmla="*/ 2 h 61"/>
                <a:gd name="T34" fmla="*/ 10 w 53"/>
                <a:gd name="T35" fmla="*/ 2 h 61"/>
                <a:gd name="T36" fmla="*/ 42 w 53"/>
                <a:gd name="T37" fmla="*/ 2 h 61"/>
                <a:gd name="T38" fmla="*/ 50 w 53"/>
                <a:gd name="T39" fmla="*/ 2 h 61"/>
                <a:gd name="T40" fmla="*/ 52 w 53"/>
                <a:gd name="T41" fmla="*/ 0 h 61"/>
                <a:gd name="T42" fmla="*/ 53 w 53"/>
                <a:gd name="T43" fmla="*/ 0 h 61"/>
                <a:gd name="T44" fmla="*/ 53 w 53"/>
                <a:gd name="T45" fmla="*/ 14 h 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3" h="61">
                  <a:moveTo>
                    <a:pt x="53" y="14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1" y="6"/>
                    <a:pt x="45" y="6"/>
                    <a:pt x="40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60"/>
                    <a:pt x="35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8" y="60"/>
                    <a:pt x="22" y="60"/>
                    <a:pt x="22" y="5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7" y="6"/>
                    <a:pt x="1" y="6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3" y="2"/>
                  </a:cubicBezTo>
                  <a:cubicBezTo>
                    <a:pt x="4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8" y="2"/>
                    <a:pt x="49" y="2"/>
                    <a:pt x="50" y="2"/>
                  </a:cubicBezTo>
                  <a:cubicBezTo>
                    <a:pt x="51" y="1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3" y="14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79" name="Freeform 25"/>
            <p:cNvSpPr>
              <a:spLocks/>
            </p:cNvSpPr>
            <p:nvPr/>
          </p:nvSpPr>
          <p:spPr bwMode="auto">
            <a:xfrm>
              <a:off x="573" y="479"/>
              <a:ext cx="44" cy="51"/>
            </a:xfrm>
            <a:custGeom>
              <a:avLst/>
              <a:gdLst>
                <a:gd name="T0" fmla="*/ 24 w 57"/>
                <a:gd name="T1" fmla="*/ 0 h 59"/>
                <a:gd name="T2" fmla="*/ 24 w 57"/>
                <a:gd name="T3" fmla="*/ 1 h 59"/>
                <a:gd name="T4" fmla="*/ 19 w 57"/>
                <a:gd name="T5" fmla="*/ 4 h 59"/>
                <a:gd name="T6" fmla="*/ 21 w 57"/>
                <a:gd name="T7" fmla="*/ 9 h 59"/>
                <a:gd name="T8" fmla="*/ 32 w 57"/>
                <a:gd name="T9" fmla="*/ 26 h 59"/>
                <a:gd name="T10" fmla="*/ 41 w 57"/>
                <a:gd name="T11" fmla="*/ 11 h 59"/>
                <a:gd name="T12" fmla="*/ 42 w 57"/>
                <a:gd name="T13" fmla="*/ 10 h 59"/>
                <a:gd name="T14" fmla="*/ 44 w 57"/>
                <a:gd name="T15" fmla="*/ 4 h 59"/>
                <a:gd name="T16" fmla="*/ 39 w 57"/>
                <a:gd name="T17" fmla="*/ 1 h 59"/>
                <a:gd name="T18" fmla="*/ 39 w 57"/>
                <a:gd name="T19" fmla="*/ 0 h 59"/>
                <a:gd name="T20" fmla="*/ 57 w 57"/>
                <a:gd name="T21" fmla="*/ 0 h 59"/>
                <a:gd name="T22" fmla="*/ 57 w 57"/>
                <a:gd name="T23" fmla="*/ 1 h 59"/>
                <a:gd name="T24" fmla="*/ 52 w 57"/>
                <a:gd name="T25" fmla="*/ 2 h 59"/>
                <a:gd name="T26" fmla="*/ 45 w 57"/>
                <a:gd name="T27" fmla="*/ 10 h 59"/>
                <a:gd name="T28" fmla="*/ 33 w 57"/>
                <a:gd name="T29" fmla="*/ 29 h 59"/>
                <a:gd name="T30" fmla="*/ 33 w 57"/>
                <a:gd name="T31" fmla="*/ 52 h 59"/>
                <a:gd name="T32" fmla="*/ 39 w 57"/>
                <a:gd name="T33" fmla="*/ 58 h 59"/>
                <a:gd name="T34" fmla="*/ 39 w 57"/>
                <a:gd name="T35" fmla="*/ 59 h 59"/>
                <a:gd name="T36" fmla="*/ 17 w 57"/>
                <a:gd name="T37" fmla="*/ 59 h 59"/>
                <a:gd name="T38" fmla="*/ 17 w 57"/>
                <a:gd name="T39" fmla="*/ 58 h 59"/>
                <a:gd name="T40" fmla="*/ 24 w 57"/>
                <a:gd name="T41" fmla="*/ 52 h 59"/>
                <a:gd name="T42" fmla="*/ 24 w 57"/>
                <a:gd name="T43" fmla="*/ 29 h 59"/>
                <a:gd name="T44" fmla="*/ 11 w 57"/>
                <a:gd name="T45" fmla="*/ 9 h 59"/>
                <a:gd name="T46" fmla="*/ 10 w 57"/>
                <a:gd name="T47" fmla="*/ 8 h 59"/>
                <a:gd name="T48" fmla="*/ 8 w 57"/>
                <a:gd name="T49" fmla="*/ 6 h 59"/>
                <a:gd name="T50" fmla="*/ 0 w 57"/>
                <a:gd name="T51" fmla="*/ 1 h 59"/>
                <a:gd name="T52" fmla="*/ 0 w 57"/>
                <a:gd name="T53" fmla="*/ 0 h 59"/>
                <a:gd name="T54" fmla="*/ 24 w 57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7" h="59">
                  <a:moveTo>
                    <a:pt x="24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19" y="1"/>
                    <a:pt x="19" y="4"/>
                  </a:cubicBezTo>
                  <a:cubicBezTo>
                    <a:pt x="19" y="6"/>
                    <a:pt x="20" y="8"/>
                    <a:pt x="21" y="9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2" y="10"/>
                    <a:pt x="42" y="10"/>
                  </a:cubicBezTo>
                  <a:cubicBezTo>
                    <a:pt x="43" y="8"/>
                    <a:pt x="44" y="6"/>
                    <a:pt x="44" y="4"/>
                  </a:cubicBezTo>
                  <a:cubicBezTo>
                    <a:pt x="44" y="1"/>
                    <a:pt x="41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5" y="1"/>
                    <a:pt x="54" y="2"/>
                    <a:pt x="52" y="2"/>
                  </a:cubicBezTo>
                  <a:cubicBezTo>
                    <a:pt x="49" y="4"/>
                    <a:pt x="45" y="10"/>
                    <a:pt x="45" y="1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8"/>
                    <a:pt x="36" y="58"/>
                    <a:pt x="39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20" y="58"/>
                    <a:pt x="24" y="58"/>
                    <a:pt x="24" y="52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10" y="8"/>
                    <a:pt x="10" y="8"/>
                    <a:pt x="8" y="6"/>
                  </a:cubicBezTo>
                  <a:cubicBezTo>
                    <a:pt x="7" y="4"/>
                    <a:pt x="5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0" name="Freeform 26"/>
            <p:cNvSpPr>
              <a:spLocks noEditPoints="1"/>
            </p:cNvSpPr>
            <p:nvPr/>
          </p:nvSpPr>
          <p:spPr bwMode="auto">
            <a:xfrm>
              <a:off x="146" y="381"/>
              <a:ext cx="56" cy="65"/>
            </a:xfrm>
            <a:custGeom>
              <a:avLst/>
              <a:gdLst>
                <a:gd name="T0" fmla="*/ 62 w 73"/>
                <a:gd name="T1" fmla="*/ 63 h 75"/>
                <a:gd name="T2" fmla="*/ 41 w 73"/>
                <a:gd name="T3" fmla="*/ 0 h 75"/>
                <a:gd name="T4" fmla="*/ 22 w 73"/>
                <a:gd name="T5" fmla="*/ 0 h 75"/>
                <a:gd name="T6" fmla="*/ 22 w 73"/>
                <a:gd name="T7" fmla="*/ 1 h 75"/>
                <a:gd name="T8" fmla="*/ 29 w 73"/>
                <a:gd name="T9" fmla="*/ 8 h 75"/>
                <a:gd name="T10" fmla="*/ 11 w 73"/>
                <a:gd name="T11" fmla="*/ 64 h 75"/>
                <a:gd name="T12" fmla="*/ 0 w 73"/>
                <a:gd name="T13" fmla="*/ 74 h 75"/>
                <a:gd name="T14" fmla="*/ 0 w 73"/>
                <a:gd name="T15" fmla="*/ 75 h 75"/>
                <a:gd name="T16" fmla="*/ 20 w 73"/>
                <a:gd name="T17" fmla="*/ 75 h 75"/>
                <a:gd name="T18" fmla="*/ 20 w 73"/>
                <a:gd name="T19" fmla="*/ 74 h 75"/>
                <a:gd name="T20" fmla="*/ 14 w 73"/>
                <a:gd name="T21" fmla="*/ 68 h 75"/>
                <a:gd name="T22" fmla="*/ 15 w 73"/>
                <a:gd name="T23" fmla="*/ 62 h 75"/>
                <a:gd name="T24" fmla="*/ 21 w 73"/>
                <a:gd name="T25" fmla="*/ 45 h 75"/>
                <a:gd name="T26" fmla="*/ 45 w 73"/>
                <a:gd name="T27" fmla="*/ 45 h 75"/>
                <a:gd name="T28" fmla="*/ 51 w 73"/>
                <a:gd name="T29" fmla="*/ 63 h 75"/>
                <a:gd name="T30" fmla="*/ 52 w 73"/>
                <a:gd name="T31" fmla="*/ 69 h 75"/>
                <a:gd name="T32" fmla="*/ 45 w 73"/>
                <a:gd name="T33" fmla="*/ 74 h 75"/>
                <a:gd name="T34" fmla="*/ 45 w 73"/>
                <a:gd name="T35" fmla="*/ 75 h 75"/>
                <a:gd name="T36" fmla="*/ 73 w 73"/>
                <a:gd name="T37" fmla="*/ 75 h 75"/>
                <a:gd name="T38" fmla="*/ 73 w 73"/>
                <a:gd name="T39" fmla="*/ 74 h 75"/>
                <a:gd name="T40" fmla="*/ 62 w 73"/>
                <a:gd name="T41" fmla="*/ 63 h 75"/>
                <a:gd name="T42" fmla="*/ 22 w 73"/>
                <a:gd name="T43" fmla="*/ 42 h 75"/>
                <a:gd name="T44" fmla="*/ 32 w 73"/>
                <a:gd name="T45" fmla="*/ 9 h 75"/>
                <a:gd name="T46" fmla="*/ 32 w 73"/>
                <a:gd name="T47" fmla="*/ 9 h 75"/>
                <a:gd name="T48" fmla="*/ 43 w 73"/>
                <a:gd name="T49" fmla="*/ 42 h 75"/>
                <a:gd name="T50" fmla="*/ 22 w 73"/>
                <a:gd name="T51" fmla="*/ 42 h 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75">
                  <a:moveTo>
                    <a:pt x="62" y="63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1"/>
                    <a:pt x="30" y="3"/>
                    <a:pt x="29" y="8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9" y="69"/>
                    <a:pt x="7" y="74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8" y="74"/>
                    <a:pt x="14" y="74"/>
                    <a:pt x="14" y="68"/>
                  </a:cubicBezTo>
                  <a:cubicBezTo>
                    <a:pt x="14" y="67"/>
                    <a:pt x="14" y="65"/>
                    <a:pt x="15" y="62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2" y="67"/>
                    <a:pt x="52" y="68"/>
                    <a:pt x="52" y="69"/>
                  </a:cubicBezTo>
                  <a:cubicBezTo>
                    <a:pt x="52" y="74"/>
                    <a:pt x="47" y="74"/>
                    <a:pt x="45" y="74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69" y="74"/>
                    <a:pt x="65" y="73"/>
                    <a:pt x="62" y="63"/>
                  </a:cubicBezTo>
                  <a:close/>
                  <a:moveTo>
                    <a:pt x="22" y="42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43" y="42"/>
                    <a:pt x="43" y="42"/>
                    <a:pt x="43" y="42"/>
                  </a:cubicBezTo>
                  <a:lnTo>
                    <a:pt x="22" y="42"/>
                  </a:lnTo>
                  <a:close/>
                </a:path>
              </a:pathLst>
            </a:custGeom>
            <a:solidFill>
              <a:srgbClr val="981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1" name="Line 27"/>
            <p:cNvSpPr>
              <a:spLocks noChangeShapeType="1"/>
            </p:cNvSpPr>
            <p:nvPr/>
          </p:nvSpPr>
          <p:spPr bwMode="auto">
            <a:xfrm>
              <a:off x="626" y="454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2" name="Line 28"/>
            <p:cNvSpPr>
              <a:spLocks noChangeShapeType="1"/>
            </p:cNvSpPr>
            <p:nvPr/>
          </p:nvSpPr>
          <p:spPr bwMode="auto">
            <a:xfrm>
              <a:off x="626" y="454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3" name="Line 29"/>
            <p:cNvSpPr>
              <a:spLocks noChangeShapeType="1"/>
            </p:cNvSpPr>
            <p:nvPr/>
          </p:nvSpPr>
          <p:spPr bwMode="auto">
            <a:xfrm>
              <a:off x="408" y="454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4" name="Line 30"/>
            <p:cNvSpPr>
              <a:spLocks noChangeShapeType="1"/>
            </p:cNvSpPr>
            <p:nvPr/>
          </p:nvSpPr>
          <p:spPr bwMode="auto">
            <a:xfrm>
              <a:off x="408" y="454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5" name="Line 31"/>
            <p:cNvSpPr>
              <a:spLocks noChangeShapeType="1"/>
            </p:cNvSpPr>
            <p:nvPr/>
          </p:nvSpPr>
          <p:spPr bwMode="auto">
            <a:xfrm>
              <a:off x="408" y="538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6" name="Line 32"/>
            <p:cNvSpPr>
              <a:spLocks noChangeShapeType="1"/>
            </p:cNvSpPr>
            <p:nvPr/>
          </p:nvSpPr>
          <p:spPr bwMode="auto">
            <a:xfrm>
              <a:off x="408" y="538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7" name="Freeform 33"/>
            <p:cNvSpPr>
              <a:spLocks noEditPoints="1"/>
            </p:cNvSpPr>
            <p:nvPr/>
          </p:nvSpPr>
          <p:spPr bwMode="auto">
            <a:xfrm>
              <a:off x="206" y="157"/>
              <a:ext cx="422" cy="204"/>
            </a:xfrm>
            <a:custGeom>
              <a:avLst/>
              <a:gdLst>
                <a:gd name="T0" fmla="*/ 546 w 547"/>
                <a:gd name="T1" fmla="*/ 229 h 235"/>
                <a:gd name="T2" fmla="*/ 536 w 547"/>
                <a:gd name="T3" fmla="*/ 218 h 235"/>
                <a:gd name="T4" fmla="*/ 528 w 547"/>
                <a:gd name="T5" fmla="*/ 201 h 235"/>
                <a:gd name="T6" fmla="*/ 528 w 547"/>
                <a:gd name="T7" fmla="*/ 163 h 235"/>
                <a:gd name="T8" fmla="*/ 528 w 547"/>
                <a:gd name="T9" fmla="*/ 0 h 235"/>
                <a:gd name="T10" fmla="*/ 452 w 547"/>
                <a:gd name="T11" fmla="*/ 0 h 235"/>
                <a:gd name="T12" fmla="*/ 452 w 547"/>
                <a:gd name="T13" fmla="*/ 160 h 235"/>
                <a:gd name="T14" fmla="*/ 428 w 547"/>
                <a:gd name="T15" fmla="*/ 179 h 235"/>
                <a:gd name="T16" fmla="*/ 409 w 547"/>
                <a:gd name="T17" fmla="*/ 161 h 235"/>
                <a:gd name="T18" fmla="*/ 409 w 547"/>
                <a:gd name="T19" fmla="*/ 0 h 235"/>
                <a:gd name="T20" fmla="*/ 335 w 547"/>
                <a:gd name="T21" fmla="*/ 0 h 235"/>
                <a:gd name="T22" fmla="*/ 335 w 547"/>
                <a:gd name="T23" fmla="*/ 0 h 235"/>
                <a:gd name="T24" fmla="*/ 282 w 547"/>
                <a:gd name="T25" fmla="*/ 0 h 235"/>
                <a:gd name="T26" fmla="*/ 190 w 547"/>
                <a:gd name="T27" fmla="*/ 40 h 235"/>
                <a:gd name="T28" fmla="*/ 183 w 547"/>
                <a:gd name="T29" fmla="*/ 10 h 235"/>
                <a:gd name="T30" fmla="*/ 168 w 547"/>
                <a:gd name="T31" fmla="*/ 0 h 235"/>
                <a:gd name="T32" fmla="*/ 158 w 547"/>
                <a:gd name="T33" fmla="*/ 0 h 235"/>
                <a:gd name="T34" fmla="*/ 58 w 547"/>
                <a:gd name="T35" fmla="*/ 0 h 235"/>
                <a:gd name="T36" fmla="*/ 51 w 547"/>
                <a:gd name="T37" fmla="*/ 0 h 235"/>
                <a:gd name="T38" fmla="*/ 35 w 547"/>
                <a:gd name="T39" fmla="*/ 0 h 235"/>
                <a:gd name="T40" fmla="*/ 33 w 547"/>
                <a:gd name="T41" fmla="*/ 2 h 235"/>
                <a:gd name="T42" fmla="*/ 43 w 547"/>
                <a:gd name="T43" fmla="*/ 13 h 235"/>
                <a:gd name="T44" fmla="*/ 49 w 547"/>
                <a:gd name="T45" fmla="*/ 37 h 235"/>
                <a:gd name="T46" fmla="*/ 0 w 547"/>
                <a:gd name="T47" fmla="*/ 231 h 235"/>
                <a:gd name="T48" fmla="*/ 71 w 547"/>
                <a:gd name="T49" fmla="*/ 231 h 235"/>
                <a:gd name="T50" fmla="*/ 81 w 547"/>
                <a:gd name="T51" fmla="*/ 188 h 235"/>
                <a:gd name="T52" fmla="*/ 150 w 547"/>
                <a:gd name="T53" fmla="*/ 188 h 235"/>
                <a:gd name="T54" fmla="*/ 160 w 547"/>
                <a:gd name="T55" fmla="*/ 231 h 235"/>
                <a:gd name="T56" fmla="*/ 233 w 547"/>
                <a:gd name="T57" fmla="*/ 231 h 235"/>
                <a:gd name="T58" fmla="*/ 254 w 547"/>
                <a:gd name="T59" fmla="*/ 231 h 235"/>
                <a:gd name="T60" fmla="*/ 339 w 547"/>
                <a:gd name="T61" fmla="*/ 203 h 235"/>
                <a:gd name="T62" fmla="*/ 418 w 547"/>
                <a:gd name="T63" fmla="*/ 231 h 235"/>
                <a:gd name="T64" fmla="*/ 455 w 547"/>
                <a:gd name="T65" fmla="*/ 212 h 235"/>
                <a:gd name="T66" fmla="*/ 458 w 547"/>
                <a:gd name="T67" fmla="*/ 221 h 235"/>
                <a:gd name="T68" fmla="*/ 473 w 547"/>
                <a:gd name="T69" fmla="*/ 231 h 235"/>
                <a:gd name="T70" fmla="*/ 507 w 547"/>
                <a:gd name="T71" fmla="*/ 231 h 235"/>
                <a:gd name="T72" fmla="*/ 513 w 547"/>
                <a:gd name="T73" fmla="*/ 231 h 235"/>
                <a:gd name="T74" fmla="*/ 544 w 547"/>
                <a:gd name="T75" fmla="*/ 231 h 235"/>
                <a:gd name="T76" fmla="*/ 546 w 547"/>
                <a:gd name="T77" fmla="*/ 229 h 235"/>
                <a:gd name="T78" fmla="*/ 92 w 547"/>
                <a:gd name="T79" fmla="*/ 146 h 235"/>
                <a:gd name="T80" fmla="*/ 116 w 547"/>
                <a:gd name="T81" fmla="*/ 51 h 235"/>
                <a:gd name="T82" fmla="*/ 139 w 547"/>
                <a:gd name="T83" fmla="*/ 146 h 235"/>
                <a:gd name="T84" fmla="*/ 92 w 547"/>
                <a:gd name="T85" fmla="*/ 146 h 2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47" h="235">
                  <a:moveTo>
                    <a:pt x="546" y="229"/>
                  </a:moveTo>
                  <a:cubicBezTo>
                    <a:pt x="546" y="229"/>
                    <a:pt x="542" y="225"/>
                    <a:pt x="536" y="218"/>
                  </a:cubicBezTo>
                  <a:cubicBezTo>
                    <a:pt x="528" y="209"/>
                    <a:pt x="528" y="201"/>
                    <a:pt x="528" y="201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160"/>
                    <a:pt x="452" y="160"/>
                    <a:pt x="452" y="160"/>
                  </a:cubicBezTo>
                  <a:cubicBezTo>
                    <a:pt x="451" y="176"/>
                    <a:pt x="436" y="179"/>
                    <a:pt x="428" y="179"/>
                  </a:cubicBezTo>
                  <a:cubicBezTo>
                    <a:pt x="416" y="179"/>
                    <a:pt x="409" y="172"/>
                    <a:pt x="409" y="161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17" y="0"/>
                    <a:pt x="304" y="0"/>
                    <a:pt x="282" y="0"/>
                  </a:cubicBezTo>
                  <a:cubicBezTo>
                    <a:pt x="242" y="0"/>
                    <a:pt x="203" y="6"/>
                    <a:pt x="190" y="4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1" y="4"/>
                    <a:pt x="174" y="0"/>
                    <a:pt x="16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0"/>
                    <a:pt x="32" y="0"/>
                    <a:pt x="33" y="2"/>
                  </a:cubicBezTo>
                  <a:cubicBezTo>
                    <a:pt x="33" y="2"/>
                    <a:pt x="37" y="5"/>
                    <a:pt x="43" y="13"/>
                  </a:cubicBezTo>
                  <a:cubicBezTo>
                    <a:pt x="52" y="23"/>
                    <a:pt x="49" y="37"/>
                    <a:pt x="49" y="3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81" y="188"/>
                    <a:pt x="81" y="188"/>
                    <a:pt x="81" y="188"/>
                  </a:cubicBezTo>
                  <a:cubicBezTo>
                    <a:pt x="150" y="188"/>
                    <a:pt x="150" y="188"/>
                    <a:pt x="150" y="188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233" y="231"/>
                    <a:pt x="233" y="231"/>
                    <a:pt x="233" y="231"/>
                  </a:cubicBezTo>
                  <a:cubicBezTo>
                    <a:pt x="240" y="231"/>
                    <a:pt x="248" y="231"/>
                    <a:pt x="254" y="231"/>
                  </a:cubicBezTo>
                  <a:cubicBezTo>
                    <a:pt x="292" y="231"/>
                    <a:pt x="323" y="227"/>
                    <a:pt x="339" y="203"/>
                  </a:cubicBezTo>
                  <a:cubicBezTo>
                    <a:pt x="350" y="225"/>
                    <a:pt x="375" y="235"/>
                    <a:pt x="418" y="231"/>
                  </a:cubicBezTo>
                  <a:cubicBezTo>
                    <a:pt x="434" y="230"/>
                    <a:pt x="448" y="223"/>
                    <a:pt x="455" y="212"/>
                  </a:cubicBezTo>
                  <a:cubicBezTo>
                    <a:pt x="458" y="221"/>
                    <a:pt x="458" y="221"/>
                    <a:pt x="458" y="221"/>
                  </a:cubicBezTo>
                  <a:cubicBezTo>
                    <a:pt x="460" y="227"/>
                    <a:pt x="466" y="231"/>
                    <a:pt x="473" y="231"/>
                  </a:cubicBezTo>
                  <a:cubicBezTo>
                    <a:pt x="507" y="231"/>
                    <a:pt x="507" y="231"/>
                    <a:pt x="507" y="231"/>
                  </a:cubicBezTo>
                  <a:cubicBezTo>
                    <a:pt x="513" y="231"/>
                    <a:pt x="513" y="231"/>
                    <a:pt x="513" y="231"/>
                  </a:cubicBezTo>
                  <a:cubicBezTo>
                    <a:pt x="544" y="231"/>
                    <a:pt x="544" y="231"/>
                    <a:pt x="544" y="231"/>
                  </a:cubicBezTo>
                  <a:cubicBezTo>
                    <a:pt x="546" y="231"/>
                    <a:pt x="547" y="230"/>
                    <a:pt x="546" y="229"/>
                  </a:cubicBezTo>
                  <a:close/>
                  <a:moveTo>
                    <a:pt x="92" y="146"/>
                  </a:moveTo>
                  <a:cubicBezTo>
                    <a:pt x="116" y="51"/>
                    <a:pt x="116" y="51"/>
                    <a:pt x="116" y="51"/>
                  </a:cubicBezTo>
                  <a:cubicBezTo>
                    <a:pt x="139" y="146"/>
                    <a:pt x="139" y="146"/>
                    <a:pt x="139" y="146"/>
                  </a:cubicBezTo>
                  <a:lnTo>
                    <a:pt x="92" y="146"/>
                  </a:lnTo>
                  <a:close/>
                </a:path>
              </a:pathLst>
            </a:custGeom>
            <a:solidFill>
              <a:srgbClr val="9B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8" name="Freeform 34"/>
            <p:cNvSpPr>
              <a:spLocks/>
            </p:cNvSpPr>
            <p:nvPr/>
          </p:nvSpPr>
          <p:spPr bwMode="auto">
            <a:xfrm>
              <a:off x="331" y="181"/>
              <a:ext cx="11" cy="13"/>
            </a:xfrm>
            <a:custGeom>
              <a:avLst/>
              <a:gdLst>
                <a:gd name="T0" fmla="*/ 1 w 15"/>
                <a:gd name="T1" fmla="*/ 2 h 14"/>
                <a:gd name="T2" fmla="*/ 1 w 15"/>
                <a:gd name="T3" fmla="*/ 2 h 14"/>
                <a:gd name="T4" fmla="*/ 1 w 15"/>
                <a:gd name="T5" fmla="*/ 2 h 14"/>
                <a:gd name="T6" fmla="*/ 0 w 15"/>
                <a:gd name="T7" fmla="*/ 2 h 14"/>
                <a:gd name="T8" fmla="*/ 1 w 15"/>
                <a:gd name="T9" fmla="*/ 2 h 14"/>
                <a:gd name="T10" fmla="*/ 1 w 15"/>
                <a:gd name="T11" fmla="*/ 2 h 14"/>
                <a:gd name="T12" fmla="*/ 14 w 15"/>
                <a:gd name="T13" fmla="*/ 14 h 14"/>
                <a:gd name="T14" fmla="*/ 14 w 15"/>
                <a:gd name="T15" fmla="*/ 14 h 14"/>
                <a:gd name="T16" fmla="*/ 14 w 15"/>
                <a:gd name="T17" fmla="*/ 14 h 14"/>
                <a:gd name="T18" fmla="*/ 14 w 15"/>
                <a:gd name="T19" fmla="*/ 14 h 14"/>
                <a:gd name="T20" fmla="*/ 14 w 15"/>
                <a:gd name="T21" fmla="*/ 14 h 14"/>
                <a:gd name="T22" fmla="*/ 15 w 15"/>
                <a:gd name="T23" fmla="*/ 8 h 14"/>
                <a:gd name="T24" fmla="*/ 15 w 15"/>
                <a:gd name="T25" fmla="*/ 8 h 14"/>
                <a:gd name="T26" fmla="*/ 15 w 15"/>
                <a:gd name="T27" fmla="*/ 8 h 14"/>
                <a:gd name="T28" fmla="*/ 15 w 15"/>
                <a:gd name="T29" fmla="*/ 8 h 14"/>
                <a:gd name="T30" fmla="*/ 15 w 15"/>
                <a:gd name="T31" fmla="*/ 8 h 14"/>
                <a:gd name="T32" fmla="*/ 3 w 15"/>
                <a:gd name="T33" fmla="*/ 0 h 14"/>
                <a:gd name="T34" fmla="*/ 2 w 15"/>
                <a:gd name="T35" fmla="*/ 0 h 14"/>
                <a:gd name="T36" fmla="*/ 2 w 15"/>
                <a:gd name="T37" fmla="*/ 0 h 14"/>
                <a:gd name="T38" fmla="*/ 2 w 15"/>
                <a:gd name="T39" fmla="*/ 0 h 14"/>
                <a:gd name="T40" fmla="*/ 2 w 15"/>
                <a:gd name="T41" fmla="*/ 0 h 14"/>
                <a:gd name="T42" fmla="*/ 2 w 15"/>
                <a:gd name="T43" fmla="*/ 0 h 14"/>
                <a:gd name="T44" fmla="*/ 2 w 15"/>
                <a:gd name="T45" fmla="*/ 0 h 14"/>
                <a:gd name="T46" fmla="*/ 2 w 15"/>
                <a:gd name="T47" fmla="*/ 0 h 14"/>
                <a:gd name="T48" fmla="*/ 2 w 15"/>
                <a:gd name="T49" fmla="*/ 0 h 14"/>
                <a:gd name="T50" fmla="*/ 3 w 15"/>
                <a:gd name="T51" fmla="*/ 0 h 14"/>
                <a:gd name="T52" fmla="*/ 3 w 15"/>
                <a:gd name="T53" fmla="*/ 0 h 14"/>
                <a:gd name="T54" fmla="*/ 1 w 15"/>
                <a:gd name="T55" fmla="*/ 0 h 14"/>
                <a:gd name="T56" fmla="*/ 0 w 15"/>
                <a:gd name="T57" fmla="*/ 1 h 14"/>
                <a:gd name="T58" fmla="*/ 1 w 15"/>
                <a:gd name="T59" fmla="*/ 2 h 14"/>
                <a:gd name="T60" fmla="*/ 1 w 15"/>
                <a:gd name="T61" fmla="*/ 2 h 14"/>
                <a:gd name="T62" fmla="*/ 1 w 15"/>
                <a:gd name="T63" fmla="*/ 2 h 14"/>
                <a:gd name="T64" fmla="*/ 1 w 15"/>
                <a:gd name="T65" fmla="*/ 2 h 14"/>
                <a:gd name="T66" fmla="*/ 1 w 15"/>
                <a:gd name="T67" fmla="*/ 2 h 1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" h="1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5" y="10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89" name="Freeform 35"/>
            <p:cNvSpPr>
              <a:spLocks/>
            </p:cNvSpPr>
            <p:nvPr/>
          </p:nvSpPr>
          <p:spPr bwMode="auto">
            <a:xfrm>
              <a:off x="321" y="195"/>
              <a:ext cx="21" cy="17"/>
            </a:xfrm>
            <a:custGeom>
              <a:avLst/>
              <a:gdLst>
                <a:gd name="T0" fmla="*/ 1 w 27"/>
                <a:gd name="T1" fmla="*/ 2 h 19"/>
                <a:gd name="T2" fmla="*/ 1 w 27"/>
                <a:gd name="T3" fmla="*/ 2 h 19"/>
                <a:gd name="T4" fmla="*/ 1 w 27"/>
                <a:gd name="T5" fmla="*/ 2 h 19"/>
                <a:gd name="T6" fmla="*/ 1 w 27"/>
                <a:gd name="T7" fmla="*/ 2 h 19"/>
                <a:gd name="T8" fmla="*/ 1 w 27"/>
                <a:gd name="T9" fmla="*/ 2 h 19"/>
                <a:gd name="T10" fmla="*/ 1 w 27"/>
                <a:gd name="T11" fmla="*/ 3 h 19"/>
                <a:gd name="T12" fmla="*/ 26 w 27"/>
                <a:gd name="T13" fmla="*/ 19 h 19"/>
                <a:gd name="T14" fmla="*/ 27 w 27"/>
                <a:gd name="T15" fmla="*/ 19 h 19"/>
                <a:gd name="T16" fmla="*/ 27 w 27"/>
                <a:gd name="T17" fmla="*/ 19 h 19"/>
                <a:gd name="T18" fmla="*/ 27 w 27"/>
                <a:gd name="T19" fmla="*/ 19 h 19"/>
                <a:gd name="T20" fmla="*/ 27 w 27"/>
                <a:gd name="T21" fmla="*/ 19 h 19"/>
                <a:gd name="T22" fmla="*/ 26 w 27"/>
                <a:gd name="T23" fmla="*/ 11 h 19"/>
                <a:gd name="T24" fmla="*/ 26 w 27"/>
                <a:gd name="T25" fmla="*/ 10 h 19"/>
                <a:gd name="T26" fmla="*/ 26 w 27"/>
                <a:gd name="T27" fmla="*/ 10 h 19"/>
                <a:gd name="T28" fmla="*/ 26 w 27"/>
                <a:gd name="T29" fmla="*/ 10 h 19"/>
                <a:gd name="T30" fmla="*/ 26 w 27"/>
                <a:gd name="T31" fmla="*/ 10 h 19"/>
                <a:gd name="T32" fmla="*/ 26 w 27"/>
                <a:gd name="T33" fmla="*/ 10 h 19"/>
                <a:gd name="T34" fmla="*/ 26 w 27"/>
                <a:gd name="T35" fmla="*/ 10 h 19"/>
                <a:gd name="T36" fmla="*/ 26 w 27"/>
                <a:gd name="T37" fmla="*/ 10 h 19"/>
                <a:gd name="T38" fmla="*/ 2 w 27"/>
                <a:gd name="T39" fmla="*/ 0 h 19"/>
                <a:gd name="T40" fmla="*/ 2 w 27"/>
                <a:gd name="T41" fmla="*/ 0 h 19"/>
                <a:gd name="T42" fmla="*/ 2 w 27"/>
                <a:gd name="T43" fmla="*/ 0 h 19"/>
                <a:gd name="T44" fmla="*/ 2 w 27"/>
                <a:gd name="T45" fmla="*/ 0 h 19"/>
                <a:gd name="T46" fmla="*/ 2 w 27"/>
                <a:gd name="T47" fmla="*/ 0 h 19"/>
                <a:gd name="T48" fmla="*/ 2 w 27"/>
                <a:gd name="T49" fmla="*/ 0 h 19"/>
                <a:gd name="T50" fmla="*/ 2 w 27"/>
                <a:gd name="T51" fmla="*/ 1 h 19"/>
                <a:gd name="T52" fmla="*/ 2 w 27"/>
                <a:gd name="T53" fmla="*/ 0 h 19"/>
                <a:gd name="T54" fmla="*/ 2 w 27"/>
                <a:gd name="T55" fmla="*/ 0 h 19"/>
                <a:gd name="T56" fmla="*/ 3 w 27"/>
                <a:gd name="T57" fmla="*/ 0 h 19"/>
                <a:gd name="T58" fmla="*/ 2 w 27"/>
                <a:gd name="T59" fmla="*/ 0 h 19"/>
                <a:gd name="T60" fmla="*/ 1 w 27"/>
                <a:gd name="T61" fmla="*/ 1 h 19"/>
                <a:gd name="T62" fmla="*/ 0 w 27"/>
                <a:gd name="T63" fmla="*/ 2 h 19"/>
                <a:gd name="T64" fmla="*/ 1 w 27"/>
                <a:gd name="T65" fmla="*/ 3 h 19"/>
                <a:gd name="T66" fmla="*/ 1 w 27"/>
                <a:gd name="T67" fmla="*/ 3 h 19"/>
                <a:gd name="T68" fmla="*/ 1 w 27"/>
                <a:gd name="T69" fmla="*/ 2 h 19"/>
                <a:gd name="T70" fmla="*/ 1 w 27"/>
                <a:gd name="T71" fmla="*/ 2 h 19"/>
                <a:gd name="T72" fmla="*/ 1 w 27"/>
                <a:gd name="T73" fmla="*/ 2 h 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7" h="19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3"/>
                    <a:pt x="26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0" name="Freeform 36"/>
            <p:cNvSpPr>
              <a:spLocks/>
            </p:cNvSpPr>
            <p:nvPr/>
          </p:nvSpPr>
          <p:spPr bwMode="auto">
            <a:xfrm>
              <a:off x="314" y="211"/>
              <a:ext cx="32" cy="17"/>
            </a:xfrm>
            <a:custGeom>
              <a:avLst/>
              <a:gdLst>
                <a:gd name="T0" fmla="*/ 1 w 41"/>
                <a:gd name="T1" fmla="*/ 2 h 20"/>
                <a:gd name="T2" fmla="*/ 1 w 41"/>
                <a:gd name="T3" fmla="*/ 2 h 20"/>
                <a:gd name="T4" fmla="*/ 1 w 41"/>
                <a:gd name="T5" fmla="*/ 3 h 20"/>
                <a:gd name="T6" fmla="*/ 1 w 41"/>
                <a:gd name="T7" fmla="*/ 3 h 20"/>
                <a:gd name="T8" fmla="*/ 1 w 41"/>
                <a:gd name="T9" fmla="*/ 3 h 20"/>
                <a:gd name="T10" fmla="*/ 1 w 41"/>
                <a:gd name="T11" fmla="*/ 3 h 20"/>
                <a:gd name="T12" fmla="*/ 41 w 41"/>
                <a:gd name="T13" fmla="*/ 20 h 20"/>
                <a:gd name="T14" fmla="*/ 41 w 41"/>
                <a:gd name="T15" fmla="*/ 20 h 20"/>
                <a:gd name="T16" fmla="*/ 41 w 41"/>
                <a:gd name="T17" fmla="*/ 20 h 20"/>
                <a:gd name="T18" fmla="*/ 41 w 41"/>
                <a:gd name="T19" fmla="*/ 20 h 20"/>
                <a:gd name="T20" fmla="*/ 41 w 41"/>
                <a:gd name="T21" fmla="*/ 20 h 20"/>
                <a:gd name="T22" fmla="*/ 37 w 41"/>
                <a:gd name="T23" fmla="*/ 8 h 20"/>
                <a:gd name="T24" fmla="*/ 37 w 41"/>
                <a:gd name="T25" fmla="*/ 8 h 20"/>
                <a:gd name="T26" fmla="*/ 37 w 41"/>
                <a:gd name="T27" fmla="*/ 8 h 20"/>
                <a:gd name="T28" fmla="*/ 37 w 41"/>
                <a:gd name="T29" fmla="*/ 8 h 20"/>
                <a:gd name="T30" fmla="*/ 37 w 41"/>
                <a:gd name="T31" fmla="*/ 8 h 20"/>
                <a:gd name="T32" fmla="*/ 2 w 41"/>
                <a:gd name="T33" fmla="*/ 0 h 20"/>
                <a:gd name="T34" fmla="*/ 2 w 41"/>
                <a:gd name="T35" fmla="*/ 0 h 20"/>
                <a:gd name="T36" fmla="*/ 2 w 41"/>
                <a:gd name="T37" fmla="*/ 0 h 20"/>
                <a:gd name="T38" fmla="*/ 2 w 41"/>
                <a:gd name="T39" fmla="*/ 0 h 20"/>
                <a:gd name="T40" fmla="*/ 2 w 41"/>
                <a:gd name="T41" fmla="*/ 0 h 20"/>
                <a:gd name="T42" fmla="*/ 2 w 41"/>
                <a:gd name="T43" fmla="*/ 0 h 20"/>
                <a:gd name="T44" fmla="*/ 1 w 41"/>
                <a:gd name="T45" fmla="*/ 1 h 20"/>
                <a:gd name="T46" fmla="*/ 2 w 41"/>
                <a:gd name="T47" fmla="*/ 1 h 20"/>
                <a:gd name="T48" fmla="*/ 2 w 41"/>
                <a:gd name="T49" fmla="*/ 0 h 20"/>
                <a:gd name="T50" fmla="*/ 2 w 41"/>
                <a:gd name="T51" fmla="*/ 0 h 20"/>
                <a:gd name="T52" fmla="*/ 2 w 41"/>
                <a:gd name="T53" fmla="*/ 0 h 20"/>
                <a:gd name="T54" fmla="*/ 0 w 41"/>
                <a:gd name="T55" fmla="*/ 1 h 20"/>
                <a:gd name="T56" fmla="*/ 0 w 41"/>
                <a:gd name="T57" fmla="*/ 2 h 20"/>
                <a:gd name="T58" fmla="*/ 1 w 41"/>
                <a:gd name="T59" fmla="*/ 3 h 20"/>
                <a:gd name="T60" fmla="*/ 1 w 41"/>
                <a:gd name="T61" fmla="*/ 3 h 20"/>
                <a:gd name="T62" fmla="*/ 1 w 41"/>
                <a:gd name="T63" fmla="*/ 3 h 20"/>
                <a:gd name="T64" fmla="*/ 1 w 41"/>
                <a:gd name="T65" fmla="*/ 2 h 20"/>
                <a:gd name="T66" fmla="*/ 1 w 41"/>
                <a:gd name="T67" fmla="*/ 2 h 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1" h="2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16"/>
                    <a:pt x="38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1" name="Freeform 37"/>
            <p:cNvSpPr>
              <a:spLocks/>
            </p:cNvSpPr>
            <p:nvPr/>
          </p:nvSpPr>
          <p:spPr bwMode="auto">
            <a:xfrm>
              <a:off x="308" y="228"/>
              <a:ext cx="115" cy="106"/>
            </a:xfrm>
            <a:custGeom>
              <a:avLst/>
              <a:gdLst>
                <a:gd name="T0" fmla="*/ 50 w 150"/>
                <a:gd name="T1" fmla="*/ 3 h 122"/>
                <a:gd name="T2" fmla="*/ 4 w 150"/>
                <a:gd name="T3" fmla="*/ 0 h 122"/>
                <a:gd name="T4" fmla="*/ 4 w 150"/>
                <a:gd name="T5" fmla="*/ 0 h 122"/>
                <a:gd name="T6" fmla="*/ 2 w 150"/>
                <a:gd name="T7" fmla="*/ 2 h 122"/>
                <a:gd name="T8" fmla="*/ 3 w 150"/>
                <a:gd name="T9" fmla="*/ 2 h 122"/>
                <a:gd name="T10" fmla="*/ 3 w 150"/>
                <a:gd name="T11" fmla="*/ 2 h 122"/>
                <a:gd name="T12" fmla="*/ 50 w 150"/>
                <a:gd name="T13" fmla="*/ 14 h 122"/>
                <a:gd name="T14" fmla="*/ 50 w 150"/>
                <a:gd name="T15" fmla="*/ 15 h 122"/>
                <a:gd name="T16" fmla="*/ 1 w 150"/>
                <a:gd name="T17" fmla="*/ 20 h 122"/>
                <a:gd name="T18" fmla="*/ 1 w 150"/>
                <a:gd name="T19" fmla="*/ 20 h 122"/>
                <a:gd name="T20" fmla="*/ 0 w 150"/>
                <a:gd name="T21" fmla="*/ 21 h 122"/>
                <a:gd name="T22" fmla="*/ 1 w 150"/>
                <a:gd name="T23" fmla="*/ 22 h 122"/>
                <a:gd name="T24" fmla="*/ 1 w 150"/>
                <a:gd name="T25" fmla="*/ 22 h 122"/>
                <a:gd name="T26" fmla="*/ 50 w 150"/>
                <a:gd name="T27" fmla="*/ 27 h 122"/>
                <a:gd name="T28" fmla="*/ 50 w 150"/>
                <a:gd name="T29" fmla="*/ 28 h 122"/>
                <a:gd name="T30" fmla="*/ 3 w 150"/>
                <a:gd name="T31" fmla="*/ 39 h 122"/>
                <a:gd name="T32" fmla="*/ 3 w 150"/>
                <a:gd name="T33" fmla="*/ 40 h 122"/>
                <a:gd name="T34" fmla="*/ 3 w 150"/>
                <a:gd name="T35" fmla="*/ 40 h 122"/>
                <a:gd name="T36" fmla="*/ 4 w 150"/>
                <a:gd name="T37" fmla="*/ 42 h 122"/>
                <a:gd name="T38" fmla="*/ 4 w 150"/>
                <a:gd name="T39" fmla="*/ 42 h 122"/>
                <a:gd name="T40" fmla="*/ 52 w 150"/>
                <a:gd name="T41" fmla="*/ 39 h 122"/>
                <a:gd name="T42" fmla="*/ 53 w 150"/>
                <a:gd name="T43" fmla="*/ 40 h 122"/>
                <a:gd name="T44" fmla="*/ 52 w 150"/>
                <a:gd name="T45" fmla="*/ 40 h 122"/>
                <a:gd name="T46" fmla="*/ 9 w 150"/>
                <a:gd name="T47" fmla="*/ 59 h 122"/>
                <a:gd name="T48" fmla="*/ 9 w 150"/>
                <a:gd name="T49" fmla="*/ 59 h 122"/>
                <a:gd name="T50" fmla="*/ 10 w 150"/>
                <a:gd name="T51" fmla="*/ 61 h 122"/>
                <a:gd name="T52" fmla="*/ 9 w 150"/>
                <a:gd name="T53" fmla="*/ 61 h 122"/>
                <a:gd name="T54" fmla="*/ 57 w 150"/>
                <a:gd name="T55" fmla="*/ 51 h 122"/>
                <a:gd name="T56" fmla="*/ 58 w 150"/>
                <a:gd name="T57" fmla="*/ 51 h 122"/>
                <a:gd name="T58" fmla="*/ 57 w 150"/>
                <a:gd name="T59" fmla="*/ 52 h 122"/>
                <a:gd name="T60" fmla="*/ 18 w 150"/>
                <a:gd name="T61" fmla="*/ 77 h 122"/>
                <a:gd name="T62" fmla="*/ 18 w 150"/>
                <a:gd name="T63" fmla="*/ 77 h 122"/>
                <a:gd name="T64" fmla="*/ 19 w 150"/>
                <a:gd name="T65" fmla="*/ 79 h 122"/>
                <a:gd name="T66" fmla="*/ 19 w 150"/>
                <a:gd name="T67" fmla="*/ 79 h 122"/>
                <a:gd name="T68" fmla="*/ 19 w 150"/>
                <a:gd name="T69" fmla="*/ 79 h 122"/>
                <a:gd name="T70" fmla="*/ 64 w 150"/>
                <a:gd name="T71" fmla="*/ 62 h 122"/>
                <a:gd name="T72" fmla="*/ 64 w 150"/>
                <a:gd name="T73" fmla="*/ 62 h 122"/>
                <a:gd name="T74" fmla="*/ 30 w 150"/>
                <a:gd name="T75" fmla="*/ 94 h 122"/>
                <a:gd name="T76" fmla="*/ 31 w 150"/>
                <a:gd name="T77" fmla="*/ 94 h 122"/>
                <a:gd name="T78" fmla="*/ 31 w 150"/>
                <a:gd name="T79" fmla="*/ 95 h 122"/>
                <a:gd name="T80" fmla="*/ 32 w 150"/>
                <a:gd name="T81" fmla="*/ 96 h 122"/>
                <a:gd name="T82" fmla="*/ 32 w 150"/>
                <a:gd name="T83" fmla="*/ 96 h 122"/>
                <a:gd name="T84" fmla="*/ 73 w 150"/>
                <a:gd name="T85" fmla="*/ 71 h 122"/>
                <a:gd name="T86" fmla="*/ 73 w 150"/>
                <a:gd name="T87" fmla="*/ 72 h 122"/>
                <a:gd name="T88" fmla="*/ 46 w 150"/>
                <a:gd name="T89" fmla="*/ 108 h 122"/>
                <a:gd name="T90" fmla="*/ 46 w 150"/>
                <a:gd name="T91" fmla="*/ 108 h 122"/>
                <a:gd name="T92" fmla="*/ 46 w 150"/>
                <a:gd name="T93" fmla="*/ 109 h 122"/>
                <a:gd name="T94" fmla="*/ 48 w 150"/>
                <a:gd name="T95" fmla="*/ 110 h 122"/>
                <a:gd name="T96" fmla="*/ 48 w 150"/>
                <a:gd name="T97" fmla="*/ 110 h 122"/>
                <a:gd name="T98" fmla="*/ 83 w 150"/>
                <a:gd name="T99" fmla="*/ 80 h 122"/>
                <a:gd name="T100" fmla="*/ 84 w 150"/>
                <a:gd name="T101" fmla="*/ 80 h 122"/>
                <a:gd name="T102" fmla="*/ 64 w 150"/>
                <a:gd name="T103" fmla="*/ 120 h 122"/>
                <a:gd name="T104" fmla="*/ 65 w 150"/>
                <a:gd name="T105" fmla="*/ 120 h 122"/>
                <a:gd name="T106" fmla="*/ 64 w 150"/>
                <a:gd name="T107" fmla="*/ 120 h 122"/>
                <a:gd name="T108" fmla="*/ 67 w 150"/>
                <a:gd name="T109" fmla="*/ 121 h 122"/>
                <a:gd name="T110" fmla="*/ 67 w 150"/>
                <a:gd name="T111" fmla="*/ 121 h 122"/>
                <a:gd name="T112" fmla="*/ 87 w 150"/>
                <a:gd name="T113" fmla="*/ 96 h 122"/>
                <a:gd name="T114" fmla="*/ 86 w 150"/>
                <a:gd name="T115" fmla="*/ 96 h 122"/>
                <a:gd name="T116" fmla="*/ 96 w 150"/>
                <a:gd name="T117" fmla="*/ 85 h 122"/>
                <a:gd name="T118" fmla="*/ 95 w 150"/>
                <a:gd name="T119" fmla="*/ 86 h 1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0" h="122">
                  <a:moveTo>
                    <a:pt x="150" y="71"/>
                  </a:moveTo>
                  <a:cubicBezTo>
                    <a:pt x="150" y="54"/>
                    <a:pt x="131" y="48"/>
                    <a:pt x="110" y="41"/>
                  </a:cubicBezTo>
                  <a:cubicBezTo>
                    <a:pt x="88" y="33"/>
                    <a:pt x="62" y="24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0"/>
                    <a:pt x="0" y="21"/>
                  </a:cubicBezTo>
                  <a:cubicBezTo>
                    <a:pt x="0" y="21"/>
                    <a:pt x="0" y="21"/>
                    <a:pt x="1" y="22"/>
                  </a:cubicBezTo>
                  <a:cubicBezTo>
                    <a:pt x="1" y="22"/>
                    <a:pt x="1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2" y="40"/>
                  </a:cubicBezTo>
                  <a:cubicBezTo>
                    <a:pt x="2" y="40"/>
                    <a:pt x="2" y="41"/>
                    <a:pt x="2" y="41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3" y="39"/>
                    <a:pt x="53" y="40"/>
                    <a:pt x="53" y="40"/>
                  </a:cubicBezTo>
                  <a:cubicBezTo>
                    <a:pt x="53" y="40"/>
                    <a:pt x="53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8" y="59"/>
                    <a:pt x="8" y="60"/>
                  </a:cubicBezTo>
                  <a:cubicBezTo>
                    <a:pt x="8" y="60"/>
                    <a:pt x="8" y="60"/>
                    <a:pt x="8" y="61"/>
                  </a:cubicBezTo>
                  <a:cubicBezTo>
                    <a:pt x="8" y="61"/>
                    <a:pt x="9" y="62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8"/>
                    <a:pt x="17" y="78"/>
                  </a:cubicBezTo>
                  <a:cubicBezTo>
                    <a:pt x="17" y="78"/>
                    <a:pt x="17" y="79"/>
                    <a:pt x="18" y="79"/>
                  </a:cubicBezTo>
                  <a:cubicBezTo>
                    <a:pt x="18" y="79"/>
                    <a:pt x="19" y="80"/>
                    <a:pt x="19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0" y="94"/>
                    <a:pt x="30" y="94"/>
                    <a:pt x="30" y="95"/>
                  </a:cubicBezTo>
                  <a:cubicBezTo>
                    <a:pt x="30" y="95"/>
                    <a:pt x="30" y="95"/>
                    <a:pt x="31" y="95"/>
                  </a:cubicBezTo>
                  <a:cubicBezTo>
                    <a:pt x="31" y="96"/>
                    <a:pt x="32" y="96"/>
                    <a:pt x="32" y="96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2"/>
                    <a:pt x="74" y="72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9"/>
                    <a:pt x="46" y="109"/>
                  </a:cubicBezTo>
                  <a:cubicBezTo>
                    <a:pt x="46" y="109"/>
                    <a:pt x="46" y="110"/>
                    <a:pt x="46" y="110"/>
                  </a:cubicBezTo>
                  <a:cubicBezTo>
                    <a:pt x="47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79"/>
                    <a:pt x="84" y="79"/>
                    <a:pt x="84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4" y="120"/>
                    <a:pt x="64" y="121"/>
                  </a:cubicBezTo>
                  <a:cubicBezTo>
                    <a:pt x="64" y="121"/>
                    <a:pt x="65" y="121"/>
                    <a:pt x="65" y="121"/>
                  </a:cubicBezTo>
                  <a:cubicBezTo>
                    <a:pt x="66" y="122"/>
                    <a:pt x="66" y="122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101" y="88"/>
                    <a:pt x="107" y="90"/>
                    <a:pt x="111" y="90"/>
                  </a:cubicBezTo>
                  <a:cubicBezTo>
                    <a:pt x="125" y="92"/>
                    <a:pt x="138" y="89"/>
                    <a:pt x="144" y="82"/>
                  </a:cubicBezTo>
                  <a:cubicBezTo>
                    <a:pt x="148" y="79"/>
                    <a:pt x="150" y="75"/>
                    <a:pt x="150" y="71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2" name="Freeform 38"/>
            <p:cNvSpPr>
              <a:spLocks/>
            </p:cNvSpPr>
            <p:nvPr/>
          </p:nvSpPr>
          <p:spPr bwMode="auto">
            <a:xfrm>
              <a:off x="462" y="310"/>
              <a:ext cx="10" cy="14"/>
            </a:xfrm>
            <a:custGeom>
              <a:avLst/>
              <a:gdLst>
                <a:gd name="T0" fmla="*/ 13 w 13"/>
                <a:gd name="T1" fmla="*/ 14 h 16"/>
                <a:gd name="T2" fmla="*/ 13 w 13"/>
                <a:gd name="T3" fmla="*/ 14 h 16"/>
                <a:gd name="T4" fmla="*/ 13 w 13"/>
                <a:gd name="T5" fmla="*/ 14 h 16"/>
                <a:gd name="T6" fmla="*/ 13 w 13"/>
                <a:gd name="T7" fmla="*/ 14 h 16"/>
                <a:gd name="T8" fmla="*/ 13 w 13"/>
                <a:gd name="T9" fmla="*/ 14 h 16"/>
                <a:gd name="T10" fmla="*/ 13 w 13"/>
                <a:gd name="T11" fmla="*/ 14 h 16"/>
                <a:gd name="T12" fmla="*/ 3 w 13"/>
                <a:gd name="T13" fmla="*/ 0 h 16"/>
                <a:gd name="T14" fmla="*/ 2 w 13"/>
                <a:gd name="T15" fmla="*/ 0 h 16"/>
                <a:gd name="T16" fmla="*/ 2 w 13"/>
                <a:gd name="T17" fmla="*/ 0 h 16"/>
                <a:gd name="T18" fmla="*/ 2 w 13"/>
                <a:gd name="T19" fmla="*/ 0 h 16"/>
                <a:gd name="T20" fmla="*/ 2 w 13"/>
                <a:gd name="T21" fmla="*/ 0 h 16"/>
                <a:gd name="T22" fmla="*/ 0 w 13"/>
                <a:gd name="T23" fmla="*/ 6 h 16"/>
                <a:gd name="T24" fmla="*/ 0 w 13"/>
                <a:gd name="T25" fmla="*/ 6 h 16"/>
                <a:gd name="T26" fmla="*/ 0 w 13"/>
                <a:gd name="T27" fmla="*/ 6 h 16"/>
                <a:gd name="T28" fmla="*/ 0 w 13"/>
                <a:gd name="T29" fmla="*/ 6 h 16"/>
                <a:gd name="T30" fmla="*/ 0 w 13"/>
                <a:gd name="T31" fmla="*/ 6 h 16"/>
                <a:gd name="T32" fmla="*/ 11 w 13"/>
                <a:gd name="T33" fmla="*/ 16 h 16"/>
                <a:gd name="T34" fmla="*/ 11 w 13"/>
                <a:gd name="T35" fmla="*/ 16 h 16"/>
                <a:gd name="T36" fmla="*/ 11 w 13"/>
                <a:gd name="T37" fmla="*/ 16 h 16"/>
                <a:gd name="T38" fmla="*/ 11 w 13"/>
                <a:gd name="T39" fmla="*/ 16 h 16"/>
                <a:gd name="T40" fmla="*/ 11 w 13"/>
                <a:gd name="T41" fmla="*/ 16 h 16"/>
                <a:gd name="T42" fmla="*/ 11 w 13"/>
                <a:gd name="T43" fmla="*/ 16 h 16"/>
                <a:gd name="T44" fmla="*/ 11 w 13"/>
                <a:gd name="T45" fmla="*/ 16 h 16"/>
                <a:gd name="T46" fmla="*/ 11 w 13"/>
                <a:gd name="T47" fmla="*/ 16 h 16"/>
                <a:gd name="T48" fmla="*/ 11 w 13"/>
                <a:gd name="T49" fmla="*/ 16 h 16"/>
                <a:gd name="T50" fmla="*/ 11 w 13"/>
                <a:gd name="T51" fmla="*/ 16 h 16"/>
                <a:gd name="T52" fmla="*/ 11 w 13"/>
                <a:gd name="T53" fmla="*/ 16 h 16"/>
                <a:gd name="T54" fmla="*/ 13 w 13"/>
                <a:gd name="T55" fmla="*/ 16 h 16"/>
                <a:gd name="T56" fmla="*/ 13 w 13"/>
                <a:gd name="T57" fmla="*/ 15 h 16"/>
                <a:gd name="T58" fmla="*/ 13 w 13"/>
                <a:gd name="T59" fmla="*/ 14 h 16"/>
                <a:gd name="T60" fmla="*/ 13 w 13"/>
                <a:gd name="T61" fmla="*/ 14 h 16"/>
                <a:gd name="T62" fmla="*/ 13 w 13"/>
                <a:gd name="T63" fmla="*/ 14 h 16"/>
                <a:gd name="T64" fmla="*/ 13 w 13"/>
                <a:gd name="T65" fmla="*/ 14 h 16"/>
                <a:gd name="T66" fmla="*/ 13 w 13"/>
                <a:gd name="T67" fmla="*/ 14 h 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3" h="16">
                  <a:moveTo>
                    <a:pt x="13" y="14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2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5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3" name="Freeform 39"/>
            <p:cNvSpPr>
              <a:spLocks/>
            </p:cNvSpPr>
            <p:nvPr/>
          </p:nvSpPr>
          <p:spPr bwMode="auto">
            <a:xfrm>
              <a:off x="466" y="292"/>
              <a:ext cx="18" cy="20"/>
            </a:xfrm>
            <a:custGeom>
              <a:avLst/>
              <a:gdLst>
                <a:gd name="T0" fmla="*/ 24 w 24"/>
                <a:gd name="T1" fmla="*/ 21 h 23"/>
                <a:gd name="T2" fmla="*/ 24 w 24"/>
                <a:gd name="T3" fmla="*/ 21 h 23"/>
                <a:gd name="T4" fmla="*/ 24 w 24"/>
                <a:gd name="T5" fmla="*/ 21 h 23"/>
                <a:gd name="T6" fmla="*/ 24 w 24"/>
                <a:gd name="T7" fmla="*/ 21 h 23"/>
                <a:gd name="T8" fmla="*/ 24 w 24"/>
                <a:gd name="T9" fmla="*/ 21 h 23"/>
                <a:gd name="T10" fmla="*/ 24 w 24"/>
                <a:gd name="T11" fmla="*/ 21 h 23"/>
                <a:gd name="T12" fmla="*/ 1 w 24"/>
                <a:gd name="T13" fmla="*/ 0 h 23"/>
                <a:gd name="T14" fmla="*/ 1 w 24"/>
                <a:gd name="T15" fmla="*/ 0 h 23"/>
                <a:gd name="T16" fmla="*/ 1 w 24"/>
                <a:gd name="T17" fmla="*/ 0 h 23"/>
                <a:gd name="T18" fmla="*/ 1 w 24"/>
                <a:gd name="T19" fmla="*/ 0 h 23"/>
                <a:gd name="T20" fmla="*/ 1 w 24"/>
                <a:gd name="T21" fmla="*/ 0 h 23"/>
                <a:gd name="T22" fmla="*/ 0 w 24"/>
                <a:gd name="T23" fmla="*/ 9 h 23"/>
                <a:gd name="T24" fmla="*/ 0 w 24"/>
                <a:gd name="T25" fmla="*/ 9 h 23"/>
                <a:gd name="T26" fmla="*/ 0 w 24"/>
                <a:gd name="T27" fmla="*/ 9 h 23"/>
                <a:gd name="T28" fmla="*/ 0 w 24"/>
                <a:gd name="T29" fmla="*/ 9 h 23"/>
                <a:gd name="T30" fmla="*/ 0 w 24"/>
                <a:gd name="T31" fmla="*/ 9 h 23"/>
                <a:gd name="T32" fmla="*/ 22 w 24"/>
                <a:gd name="T33" fmla="*/ 23 h 23"/>
                <a:gd name="T34" fmla="*/ 22 w 24"/>
                <a:gd name="T35" fmla="*/ 23 h 23"/>
                <a:gd name="T36" fmla="*/ 22 w 24"/>
                <a:gd name="T37" fmla="*/ 23 h 23"/>
                <a:gd name="T38" fmla="*/ 22 w 24"/>
                <a:gd name="T39" fmla="*/ 23 h 23"/>
                <a:gd name="T40" fmla="*/ 22 w 24"/>
                <a:gd name="T41" fmla="*/ 23 h 23"/>
                <a:gd name="T42" fmla="*/ 22 w 24"/>
                <a:gd name="T43" fmla="*/ 23 h 23"/>
                <a:gd name="T44" fmla="*/ 22 w 24"/>
                <a:gd name="T45" fmla="*/ 23 h 23"/>
                <a:gd name="T46" fmla="*/ 22 w 24"/>
                <a:gd name="T47" fmla="*/ 23 h 23"/>
                <a:gd name="T48" fmla="*/ 22 w 24"/>
                <a:gd name="T49" fmla="*/ 23 h 23"/>
                <a:gd name="T50" fmla="*/ 22 w 24"/>
                <a:gd name="T51" fmla="*/ 23 h 23"/>
                <a:gd name="T52" fmla="*/ 22 w 24"/>
                <a:gd name="T53" fmla="*/ 23 h 23"/>
                <a:gd name="T54" fmla="*/ 24 w 24"/>
                <a:gd name="T55" fmla="*/ 23 h 23"/>
                <a:gd name="T56" fmla="*/ 24 w 24"/>
                <a:gd name="T57" fmla="*/ 22 h 23"/>
                <a:gd name="T58" fmla="*/ 24 w 24"/>
                <a:gd name="T59" fmla="*/ 21 h 23"/>
                <a:gd name="T60" fmla="*/ 24 w 24"/>
                <a:gd name="T61" fmla="*/ 21 h 23"/>
                <a:gd name="T62" fmla="*/ 24 w 24"/>
                <a:gd name="T63" fmla="*/ 21 h 23"/>
                <a:gd name="T64" fmla="*/ 24 w 24"/>
                <a:gd name="T65" fmla="*/ 21 h 23"/>
                <a:gd name="T66" fmla="*/ 24 w 24"/>
                <a:gd name="T67" fmla="*/ 21 h 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4" h="23">
                  <a:moveTo>
                    <a:pt x="24" y="2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4" name="Freeform 40"/>
            <p:cNvSpPr>
              <a:spLocks/>
            </p:cNvSpPr>
            <p:nvPr/>
          </p:nvSpPr>
          <p:spPr bwMode="auto">
            <a:xfrm>
              <a:off x="466" y="275"/>
              <a:ext cx="28" cy="23"/>
            </a:xfrm>
            <a:custGeom>
              <a:avLst/>
              <a:gdLst>
                <a:gd name="T0" fmla="*/ 36 w 37"/>
                <a:gd name="T1" fmla="*/ 24 h 26"/>
                <a:gd name="T2" fmla="*/ 37 w 37"/>
                <a:gd name="T3" fmla="*/ 24 h 26"/>
                <a:gd name="T4" fmla="*/ 37 w 37"/>
                <a:gd name="T5" fmla="*/ 23 h 26"/>
                <a:gd name="T6" fmla="*/ 37 w 37"/>
                <a:gd name="T7" fmla="*/ 23 h 26"/>
                <a:gd name="T8" fmla="*/ 37 w 37"/>
                <a:gd name="T9" fmla="*/ 23 h 26"/>
                <a:gd name="T10" fmla="*/ 36 w 37"/>
                <a:gd name="T11" fmla="*/ 23 h 26"/>
                <a:gd name="T12" fmla="*/ 1 w 37"/>
                <a:gd name="T13" fmla="*/ 0 h 26"/>
                <a:gd name="T14" fmla="*/ 1 w 37"/>
                <a:gd name="T15" fmla="*/ 0 h 26"/>
                <a:gd name="T16" fmla="*/ 0 w 37"/>
                <a:gd name="T17" fmla="*/ 0 h 26"/>
                <a:gd name="T18" fmla="*/ 1 w 37"/>
                <a:gd name="T19" fmla="*/ 0 h 26"/>
                <a:gd name="T20" fmla="*/ 1 w 37"/>
                <a:gd name="T21" fmla="*/ 0 h 26"/>
                <a:gd name="T22" fmla="*/ 1 w 37"/>
                <a:gd name="T23" fmla="*/ 10 h 26"/>
                <a:gd name="T24" fmla="*/ 1 w 37"/>
                <a:gd name="T25" fmla="*/ 11 h 26"/>
                <a:gd name="T26" fmla="*/ 1 w 37"/>
                <a:gd name="T27" fmla="*/ 12 h 26"/>
                <a:gd name="T28" fmla="*/ 1 w 37"/>
                <a:gd name="T29" fmla="*/ 12 h 26"/>
                <a:gd name="T30" fmla="*/ 1 w 37"/>
                <a:gd name="T31" fmla="*/ 12 h 26"/>
                <a:gd name="T32" fmla="*/ 1 w 37"/>
                <a:gd name="T33" fmla="*/ 12 h 26"/>
                <a:gd name="T34" fmla="*/ 1 w 37"/>
                <a:gd name="T35" fmla="*/ 12 h 26"/>
                <a:gd name="T36" fmla="*/ 1 w 37"/>
                <a:gd name="T37" fmla="*/ 12 h 26"/>
                <a:gd name="T38" fmla="*/ 35 w 37"/>
                <a:gd name="T39" fmla="*/ 25 h 26"/>
                <a:gd name="T40" fmla="*/ 35 w 37"/>
                <a:gd name="T41" fmla="*/ 26 h 26"/>
                <a:gd name="T42" fmla="*/ 35 w 37"/>
                <a:gd name="T43" fmla="*/ 26 h 26"/>
                <a:gd name="T44" fmla="*/ 35 w 37"/>
                <a:gd name="T45" fmla="*/ 26 h 26"/>
                <a:gd name="T46" fmla="*/ 35 w 37"/>
                <a:gd name="T47" fmla="*/ 25 h 26"/>
                <a:gd name="T48" fmla="*/ 35 w 37"/>
                <a:gd name="T49" fmla="*/ 25 h 26"/>
                <a:gd name="T50" fmla="*/ 35 w 37"/>
                <a:gd name="T51" fmla="*/ 25 h 26"/>
                <a:gd name="T52" fmla="*/ 35 w 37"/>
                <a:gd name="T53" fmla="*/ 25 h 26"/>
                <a:gd name="T54" fmla="*/ 35 w 37"/>
                <a:gd name="T55" fmla="*/ 25 h 26"/>
                <a:gd name="T56" fmla="*/ 35 w 37"/>
                <a:gd name="T57" fmla="*/ 25 h 26"/>
                <a:gd name="T58" fmla="*/ 35 w 37"/>
                <a:gd name="T59" fmla="*/ 25 h 26"/>
                <a:gd name="T60" fmla="*/ 37 w 37"/>
                <a:gd name="T61" fmla="*/ 25 h 26"/>
                <a:gd name="T62" fmla="*/ 37 w 37"/>
                <a:gd name="T63" fmla="*/ 24 h 26"/>
                <a:gd name="T64" fmla="*/ 36 w 37"/>
                <a:gd name="T65" fmla="*/ 23 h 26"/>
                <a:gd name="T66" fmla="*/ 36 w 37"/>
                <a:gd name="T67" fmla="*/ 23 h 26"/>
                <a:gd name="T68" fmla="*/ 36 w 37"/>
                <a:gd name="T69" fmla="*/ 23 h 26"/>
                <a:gd name="T70" fmla="*/ 36 w 37"/>
                <a:gd name="T71" fmla="*/ 24 h 26"/>
                <a:gd name="T72" fmla="*/ 36 w 37"/>
                <a:gd name="T73" fmla="*/ 24 h 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7" h="26">
                  <a:moveTo>
                    <a:pt x="36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6"/>
                    <a:pt x="36" y="26"/>
                    <a:pt x="37" y="25"/>
                  </a:cubicBezTo>
                  <a:cubicBezTo>
                    <a:pt x="37" y="25"/>
                    <a:pt x="37" y="24"/>
                    <a:pt x="37" y="24"/>
                  </a:cubicBezTo>
                  <a:cubicBezTo>
                    <a:pt x="37" y="24"/>
                    <a:pt x="37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5" name="Freeform 41"/>
            <p:cNvSpPr>
              <a:spLocks/>
            </p:cNvSpPr>
            <p:nvPr/>
          </p:nvSpPr>
          <p:spPr bwMode="auto">
            <a:xfrm>
              <a:off x="387" y="159"/>
              <a:ext cx="121" cy="123"/>
            </a:xfrm>
            <a:custGeom>
              <a:avLst/>
              <a:gdLst>
                <a:gd name="T0" fmla="*/ 155 w 156"/>
                <a:gd name="T1" fmla="*/ 100 h 142"/>
                <a:gd name="T2" fmla="*/ 155 w 156"/>
                <a:gd name="T3" fmla="*/ 100 h 142"/>
                <a:gd name="T4" fmla="*/ 107 w 156"/>
                <a:gd name="T5" fmla="*/ 95 h 142"/>
                <a:gd name="T6" fmla="*/ 107 w 156"/>
                <a:gd name="T7" fmla="*/ 94 h 142"/>
                <a:gd name="T8" fmla="*/ 153 w 156"/>
                <a:gd name="T9" fmla="*/ 82 h 142"/>
                <a:gd name="T10" fmla="*/ 153 w 156"/>
                <a:gd name="T11" fmla="*/ 82 h 142"/>
                <a:gd name="T12" fmla="*/ 153 w 156"/>
                <a:gd name="T13" fmla="*/ 80 h 142"/>
                <a:gd name="T14" fmla="*/ 153 w 156"/>
                <a:gd name="T15" fmla="*/ 80 h 142"/>
                <a:gd name="T16" fmla="*/ 104 w 156"/>
                <a:gd name="T17" fmla="*/ 83 h 142"/>
                <a:gd name="T18" fmla="*/ 104 w 156"/>
                <a:gd name="T19" fmla="*/ 82 h 142"/>
                <a:gd name="T20" fmla="*/ 148 w 156"/>
                <a:gd name="T21" fmla="*/ 63 h 142"/>
                <a:gd name="T22" fmla="*/ 148 w 156"/>
                <a:gd name="T23" fmla="*/ 63 h 142"/>
                <a:gd name="T24" fmla="*/ 147 w 156"/>
                <a:gd name="T25" fmla="*/ 61 h 142"/>
                <a:gd name="T26" fmla="*/ 147 w 156"/>
                <a:gd name="T27" fmla="*/ 60 h 142"/>
                <a:gd name="T28" fmla="*/ 100 w 156"/>
                <a:gd name="T29" fmla="*/ 71 h 142"/>
                <a:gd name="T30" fmla="*/ 99 w 156"/>
                <a:gd name="T31" fmla="*/ 70 h 142"/>
                <a:gd name="T32" fmla="*/ 139 w 156"/>
                <a:gd name="T33" fmla="*/ 44 h 142"/>
                <a:gd name="T34" fmla="*/ 138 w 156"/>
                <a:gd name="T35" fmla="*/ 45 h 142"/>
                <a:gd name="T36" fmla="*/ 137 w 156"/>
                <a:gd name="T37" fmla="*/ 43 h 142"/>
                <a:gd name="T38" fmla="*/ 137 w 156"/>
                <a:gd name="T39" fmla="*/ 42 h 142"/>
                <a:gd name="T40" fmla="*/ 93 w 156"/>
                <a:gd name="T41" fmla="*/ 60 h 142"/>
                <a:gd name="T42" fmla="*/ 92 w 156"/>
                <a:gd name="T43" fmla="*/ 59 h 142"/>
                <a:gd name="T44" fmla="*/ 126 w 156"/>
                <a:gd name="T45" fmla="*/ 28 h 142"/>
                <a:gd name="T46" fmla="*/ 126 w 156"/>
                <a:gd name="T47" fmla="*/ 28 h 142"/>
                <a:gd name="T48" fmla="*/ 124 w 156"/>
                <a:gd name="T49" fmla="*/ 26 h 142"/>
                <a:gd name="T50" fmla="*/ 124 w 156"/>
                <a:gd name="T51" fmla="*/ 26 h 142"/>
                <a:gd name="T52" fmla="*/ 84 w 156"/>
                <a:gd name="T53" fmla="*/ 50 h 142"/>
                <a:gd name="T54" fmla="*/ 83 w 156"/>
                <a:gd name="T55" fmla="*/ 50 h 142"/>
                <a:gd name="T56" fmla="*/ 110 w 156"/>
                <a:gd name="T57" fmla="*/ 13 h 142"/>
                <a:gd name="T58" fmla="*/ 110 w 156"/>
                <a:gd name="T59" fmla="*/ 14 h 142"/>
                <a:gd name="T60" fmla="*/ 108 w 156"/>
                <a:gd name="T61" fmla="*/ 12 h 142"/>
                <a:gd name="T62" fmla="*/ 108 w 156"/>
                <a:gd name="T63" fmla="*/ 12 h 142"/>
                <a:gd name="T64" fmla="*/ 73 w 156"/>
                <a:gd name="T65" fmla="*/ 42 h 142"/>
                <a:gd name="T66" fmla="*/ 72 w 156"/>
                <a:gd name="T67" fmla="*/ 42 h 142"/>
                <a:gd name="T68" fmla="*/ 92 w 156"/>
                <a:gd name="T69" fmla="*/ 2 h 142"/>
                <a:gd name="T70" fmla="*/ 92 w 156"/>
                <a:gd name="T71" fmla="*/ 2 h 142"/>
                <a:gd name="T72" fmla="*/ 90 w 156"/>
                <a:gd name="T73" fmla="*/ 1 h 142"/>
                <a:gd name="T74" fmla="*/ 90 w 156"/>
                <a:gd name="T75" fmla="*/ 1 h 142"/>
                <a:gd name="T76" fmla="*/ 85 w 156"/>
                <a:gd name="T77" fmla="*/ 8 h 142"/>
                <a:gd name="T78" fmla="*/ 84 w 156"/>
                <a:gd name="T79" fmla="*/ 7 h 142"/>
                <a:gd name="T80" fmla="*/ 61 w 156"/>
                <a:gd name="T81" fmla="*/ 37 h 142"/>
                <a:gd name="T82" fmla="*/ 37 w 156"/>
                <a:gd name="T83" fmla="*/ 77 h 142"/>
                <a:gd name="T84" fmla="*/ 102 w 156"/>
                <a:gd name="T85" fmla="*/ 131 h 142"/>
                <a:gd name="T86" fmla="*/ 147 w 156"/>
                <a:gd name="T87" fmla="*/ 141 h 142"/>
                <a:gd name="T88" fmla="*/ 148 w 156"/>
                <a:gd name="T89" fmla="*/ 141 h 142"/>
                <a:gd name="T90" fmla="*/ 148 w 156"/>
                <a:gd name="T91" fmla="*/ 139 h 142"/>
                <a:gd name="T92" fmla="*/ 148 w 156"/>
                <a:gd name="T93" fmla="*/ 139 h 142"/>
                <a:gd name="T94" fmla="*/ 104 w 156"/>
                <a:gd name="T95" fmla="*/ 120 h 142"/>
                <a:gd name="T96" fmla="*/ 104 w 156"/>
                <a:gd name="T97" fmla="*/ 119 h 142"/>
                <a:gd name="T98" fmla="*/ 153 w 156"/>
                <a:gd name="T99" fmla="*/ 122 h 142"/>
                <a:gd name="T100" fmla="*/ 154 w 156"/>
                <a:gd name="T101" fmla="*/ 121 h 142"/>
                <a:gd name="T102" fmla="*/ 153 w 156"/>
                <a:gd name="T103" fmla="*/ 120 h 142"/>
                <a:gd name="T104" fmla="*/ 153 w 156"/>
                <a:gd name="T105" fmla="*/ 120 h 142"/>
                <a:gd name="T106" fmla="*/ 106 w 156"/>
                <a:gd name="T107" fmla="*/ 107 h 142"/>
                <a:gd name="T108" fmla="*/ 107 w 156"/>
                <a:gd name="T109" fmla="*/ 107 h 142"/>
                <a:gd name="T110" fmla="*/ 155 w 156"/>
                <a:gd name="T111" fmla="*/ 102 h 142"/>
                <a:gd name="T112" fmla="*/ 156 w 156"/>
                <a:gd name="T113" fmla="*/ 102 h 1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142">
                  <a:moveTo>
                    <a:pt x="156" y="101"/>
                  </a:moveTo>
                  <a:cubicBezTo>
                    <a:pt x="156" y="101"/>
                    <a:pt x="156" y="100"/>
                    <a:pt x="156" y="100"/>
                  </a:cubicBezTo>
                  <a:cubicBezTo>
                    <a:pt x="156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4"/>
                    <a:pt x="106" y="94"/>
                  </a:cubicBezTo>
                  <a:cubicBezTo>
                    <a:pt x="106" y="94"/>
                    <a:pt x="106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3" y="82"/>
                    <a:pt x="153" y="82"/>
                    <a:pt x="153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4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8" y="63"/>
                    <a:pt x="148" y="62"/>
                    <a:pt x="148" y="62"/>
                  </a:cubicBezTo>
                  <a:cubicBezTo>
                    <a:pt x="149" y="62"/>
                    <a:pt x="149" y="61"/>
                    <a:pt x="148" y="61"/>
                  </a:cubicBezTo>
                  <a:cubicBezTo>
                    <a:pt x="148" y="61"/>
                    <a:pt x="147" y="60"/>
                    <a:pt x="147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2"/>
                    <a:pt x="138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7"/>
                  </a:cubicBezTo>
                  <a:cubicBezTo>
                    <a:pt x="126" y="27"/>
                    <a:pt x="126" y="27"/>
                    <a:pt x="126" y="26"/>
                  </a:cubicBezTo>
                  <a:cubicBezTo>
                    <a:pt x="125" y="26"/>
                    <a:pt x="125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3"/>
                    <a:pt x="111" y="13"/>
                  </a:cubicBezTo>
                  <a:cubicBezTo>
                    <a:pt x="110" y="13"/>
                    <a:pt x="110" y="12"/>
                    <a:pt x="110" y="12"/>
                  </a:cubicBezTo>
                  <a:cubicBezTo>
                    <a:pt x="109" y="12"/>
                    <a:pt x="109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3"/>
                    <a:pt x="73" y="43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1"/>
                    <a:pt x="92" y="1"/>
                  </a:cubicBezTo>
                  <a:cubicBezTo>
                    <a:pt x="92" y="1"/>
                    <a:pt x="92" y="1"/>
                    <a:pt x="92" y="0"/>
                  </a:cubicBezTo>
                  <a:cubicBezTo>
                    <a:pt x="91" y="0"/>
                    <a:pt x="90" y="0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53" y="33"/>
                    <a:pt x="39" y="30"/>
                    <a:pt x="33" y="30"/>
                  </a:cubicBezTo>
                  <a:cubicBezTo>
                    <a:pt x="33" y="30"/>
                    <a:pt x="32" y="30"/>
                    <a:pt x="32" y="30"/>
                  </a:cubicBezTo>
                  <a:cubicBezTo>
                    <a:pt x="19" y="30"/>
                    <a:pt x="10" y="33"/>
                    <a:pt x="4" y="38"/>
                  </a:cubicBezTo>
                  <a:cubicBezTo>
                    <a:pt x="1" y="41"/>
                    <a:pt x="0" y="44"/>
                    <a:pt x="0" y="49"/>
                  </a:cubicBezTo>
                  <a:cubicBezTo>
                    <a:pt x="0" y="55"/>
                    <a:pt x="3" y="60"/>
                    <a:pt x="11" y="65"/>
                  </a:cubicBezTo>
                  <a:cubicBezTo>
                    <a:pt x="18" y="69"/>
                    <a:pt x="27" y="73"/>
                    <a:pt x="37" y="77"/>
                  </a:cubicBezTo>
                  <a:cubicBezTo>
                    <a:pt x="50" y="82"/>
                    <a:pt x="65" y="87"/>
                    <a:pt x="77" y="96"/>
                  </a:cubicBezTo>
                  <a:cubicBezTo>
                    <a:pt x="91" y="105"/>
                    <a:pt x="99" y="117"/>
                    <a:pt x="10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7" y="142"/>
                    <a:pt x="148" y="141"/>
                    <a:pt x="148" y="141"/>
                  </a:cubicBezTo>
                  <a:cubicBezTo>
                    <a:pt x="149" y="140"/>
                    <a:pt x="149" y="140"/>
                    <a:pt x="148" y="140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0"/>
                    <a:pt x="104" y="119"/>
                    <a:pt x="104" y="11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2"/>
                    <a:pt x="154" y="122"/>
                    <a:pt x="154" y="121"/>
                  </a:cubicBezTo>
                  <a:cubicBezTo>
                    <a:pt x="154" y="121"/>
                    <a:pt x="154" y="120"/>
                    <a:pt x="154" y="120"/>
                  </a:cubicBezTo>
                  <a:cubicBezTo>
                    <a:pt x="154" y="120"/>
                    <a:pt x="154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7" y="108"/>
                    <a:pt x="107" y="108"/>
                    <a:pt x="107" y="108"/>
                  </a:cubicBezTo>
                  <a:cubicBezTo>
                    <a:pt x="106" y="108"/>
                    <a:pt x="106" y="108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6" y="102"/>
                    <a:pt x="156" y="102"/>
                  </a:cubicBezTo>
                  <a:cubicBezTo>
                    <a:pt x="156" y="102"/>
                    <a:pt x="156" y="101"/>
                    <a:pt x="156" y="101"/>
                  </a:cubicBezTo>
                  <a:close/>
                </a:path>
              </a:pathLst>
            </a:custGeom>
            <a:solidFill>
              <a:srgbClr val="FFC211"/>
            </a:solidFill>
            <a:ln w="1588" cap="flat">
              <a:solidFill>
                <a:srgbClr val="FFC21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6213"/>
            </a:p>
          </p:txBody>
        </p:sp>
        <p:sp>
          <p:nvSpPr>
            <p:cNvPr id="4196" name="Freeform 42"/>
            <p:cNvSpPr>
              <a:spLocks noEditPoints="1"/>
            </p:cNvSpPr>
            <p:nvPr/>
          </p:nvSpPr>
          <p:spPr bwMode="auto">
            <a:xfrm>
              <a:off x="613" y="146"/>
              <a:ext cx="15" cy="15"/>
            </a:xfrm>
            <a:custGeom>
              <a:avLst/>
              <a:gdLst>
                <a:gd name="T0" fmla="*/ 10 w 19"/>
                <a:gd name="T1" fmla="*/ 0 h 18"/>
                <a:gd name="T2" fmla="*/ 19 w 19"/>
                <a:gd name="T3" fmla="*/ 9 h 18"/>
                <a:gd name="T4" fmla="*/ 10 w 19"/>
                <a:gd name="T5" fmla="*/ 18 h 18"/>
                <a:gd name="T6" fmla="*/ 0 w 19"/>
                <a:gd name="T7" fmla="*/ 9 h 18"/>
                <a:gd name="T8" fmla="*/ 10 w 19"/>
                <a:gd name="T9" fmla="*/ 0 h 18"/>
                <a:gd name="T10" fmla="*/ 10 w 19"/>
                <a:gd name="T11" fmla="*/ 17 h 18"/>
                <a:gd name="T12" fmla="*/ 17 w 19"/>
                <a:gd name="T13" fmla="*/ 9 h 18"/>
                <a:gd name="T14" fmla="*/ 10 w 19"/>
                <a:gd name="T15" fmla="*/ 1 h 18"/>
                <a:gd name="T16" fmla="*/ 2 w 19"/>
                <a:gd name="T17" fmla="*/ 9 h 18"/>
                <a:gd name="T18" fmla="*/ 10 w 19"/>
                <a:gd name="T19" fmla="*/ 17 h 18"/>
                <a:gd name="T20" fmla="*/ 6 w 19"/>
                <a:gd name="T21" fmla="*/ 3 h 18"/>
                <a:gd name="T22" fmla="*/ 10 w 19"/>
                <a:gd name="T23" fmla="*/ 3 h 18"/>
                <a:gd name="T24" fmla="*/ 14 w 19"/>
                <a:gd name="T25" fmla="*/ 6 h 18"/>
                <a:gd name="T26" fmla="*/ 11 w 19"/>
                <a:gd name="T27" fmla="*/ 9 h 18"/>
                <a:gd name="T28" fmla="*/ 14 w 19"/>
                <a:gd name="T29" fmla="*/ 14 h 18"/>
                <a:gd name="T30" fmla="*/ 12 w 19"/>
                <a:gd name="T31" fmla="*/ 14 h 18"/>
                <a:gd name="T32" fmla="*/ 9 w 19"/>
                <a:gd name="T33" fmla="*/ 9 h 18"/>
                <a:gd name="T34" fmla="*/ 8 w 19"/>
                <a:gd name="T35" fmla="*/ 9 h 18"/>
                <a:gd name="T36" fmla="*/ 8 w 19"/>
                <a:gd name="T37" fmla="*/ 14 h 18"/>
                <a:gd name="T38" fmla="*/ 6 w 19"/>
                <a:gd name="T39" fmla="*/ 14 h 18"/>
                <a:gd name="T40" fmla="*/ 6 w 19"/>
                <a:gd name="T41" fmla="*/ 3 h 18"/>
                <a:gd name="T42" fmla="*/ 8 w 19"/>
                <a:gd name="T43" fmla="*/ 8 h 18"/>
                <a:gd name="T44" fmla="*/ 10 w 19"/>
                <a:gd name="T45" fmla="*/ 8 h 18"/>
                <a:gd name="T46" fmla="*/ 12 w 19"/>
                <a:gd name="T47" fmla="*/ 6 h 18"/>
                <a:gd name="T48" fmla="*/ 10 w 19"/>
                <a:gd name="T49" fmla="*/ 5 h 18"/>
                <a:gd name="T50" fmla="*/ 8 w 19"/>
                <a:gd name="T51" fmla="*/ 5 h 18"/>
                <a:gd name="T52" fmla="*/ 8 w 19"/>
                <a:gd name="T53" fmla="*/ 8 h 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cubicBezTo>
                    <a:pt x="15" y="0"/>
                    <a:pt x="19" y="4"/>
                    <a:pt x="19" y="9"/>
                  </a:cubicBezTo>
                  <a:cubicBezTo>
                    <a:pt x="19" y="14"/>
                    <a:pt x="15" y="18"/>
                    <a:pt x="10" y="18"/>
                  </a:cubicBezTo>
                  <a:cubicBezTo>
                    <a:pt x="5" y="18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10" y="17"/>
                  </a:moveTo>
                  <a:cubicBezTo>
                    <a:pt x="14" y="17"/>
                    <a:pt x="17" y="13"/>
                    <a:pt x="17" y="9"/>
                  </a:cubicBezTo>
                  <a:cubicBezTo>
                    <a:pt x="17" y="4"/>
                    <a:pt x="14" y="1"/>
                    <a:pt x="10" y="1"/>
                  </a:cubicBezTo>
                  <a:cubicBezTo>
                    <a:pt x="5" y="1"/>
                    <a:pt x="2" y="4"/>
                    <a:pt x="2" y="9"/>
                  </a:cubicBezTo>
                  <a:cubicBezTo>
                    <a:pt x="2" y="13"/>
                    <a:pt x="5" y="17"/>
                    <a:pt x="10" y="17"/>
                  </a:cubicBezTo>
                  <a:close/>
                  <a:moveTo>
                    <a:pt x="6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3" y="3"/>
                    <a:pt x="14" y="4"/>
                    <a:pt x="14" y="6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lnTo>
                    <a:pt x="6" y="3"/>
                  </a:lnTo>
                  <a:close/>
                  <a:moveTo>
                    <a:pt x="8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9B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213"/>
            </a:p>
          </p:txBody>
        </p:sp>
      </p:grpSp>
      <p:sp>
        <p:nvSpPr>
          <p:cNvPr id="4106" name="Rectangle 44"/>
          <p:cNvSpPr>
            <a:spLocks noChangeArrowheads="1"/>
          </p:cNvSpPr>
          <p:nvPr/>
        </p:nvSpPr>
        <p:spPr bwMode="auto">
          <a:xfrm>
            <a:off x="3520441" y="9717349"/>
            <a:ext cx="467268" cy="93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1344" tIns="115672" rIns="231344" bIns="115672" anchor="ctr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4585"/>
          </a:p>
        </p:txBody>
      </p:sp>
      <p:sp>
        <p:nvSpPr>
          <p:cNvPr id="4107" name="Rectangle 46"/>
          <p:cNvSpPr>
            <a:spLocks noChangeArrowheads="1"/>
          </p:cNvSpPr>
          <p:nvPr/>
        </p:nvSpPr>
        <p:spPr bwMode="auto">
          <a:xfrm>
            <a:off x="3520441" y="9717349"/>
            <a:ext cx="467268" cy="93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1344" tIns="115672" rIns="231344" bIns="115672" anchor="ctr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4585"/>
          </a:p>
        </p:txBody>
      </p:sp>
      <p:sp>
        <p:nvSpPr>
          <p:cNvPr id="4108" name="Rectangle 48"/>
          <p:cNvSpPr>
            <a:spLocks noChangeArrowheads="1"/>
          </p:cNvSpPr>
          <p:nvPr/>
        </p:nvSpPr>
        <p:spPr bwMode="auto">
          <a:xfrm>
            <a:off x="3520441" y="9717349"/>
            <a:ext cx="467268" cy="93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1344" tIns="115672" rIns="231344" bIns="115672" anchor="ctr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4585"/>
          </a:p>
        </p:txBody>
      </p:sp>
      <p:sp>
        <p:nvSpPr>
          <p:cNvPr id="4109" name="Rectangle 50"/>
          <p:cNvSpPr>
            <a:spLocks noChangeArrowheads="1"/>
          </p:cNvSpPr>
          <p:nvPr/>
        </p:nvSpPr>
        <p:spPr bwMode="auto">
          <a:xfrm>
            <a:off x="3520441" y="9717349"/>
            <a:ext cx="467268" cy="93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1344" tIns="115672" rIns="231344" bIns="115672" anchor="ctr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4585"/>
          </a:p>
        </p:txBody>
      </p:sp>
      <p:sp>
        <p:nvSpPr>
          <p:cNvPr id="4110" name="Rectangle 52"/>
          <p:cNvSpPr>
            <a:spLocks noChangeArrowheads="1"/>
          </p:cNvSpPr>
          <p:nvPr/>
        </p:nvSpPr>
        <p:spPr bwMode="auto">
          <a:xfrm>
            <a:off x="3520441" y="9717349"/>
            <a:ext cx="467268" cy="93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1344" tIns="115672" rIns="231344" bIns="115672" anchor="ctr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4585"/>
          </a:p>
        </p:txBody>
      </p:sp>
      <p:sp>
        <p:nvSpPr>
          <p:cNvPr id="4111" name="Rectangle 61"/>
          <p:cNvSpPr>
            <a:spLocks noChangeArrowheads="1"/>
          </p:cNvSpPr>
          <p:nvPr/>
        </p:nvSpPr>
        <p:spPr bwMode="auto">
          <a:xfrm>
            <a:off x="3520441" y="9717349"/>
            <a:ext cx="467268" cy="93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31344" tIns="115672" rIns="231344" bIns="115672" anchor="ctr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4585"/>
          </a:p>
        </p:txBody>
      </p:sp>
      <p:cxnSp>
        <p:nvCxnSpPr>
          <p:cNvPr id="4113" name="Straight Arrow Connector 14"/>
          <p:cNvCxnSpPr>
            <a:cxnSpLocks noChangeShapeType="1"/>
          </p:cNvCxnSpPr>
          <p:nvPr/>
        </p:nvCxnSpPr>
        <p:spPr bwMode="auto">
          <a:xfrm>
            <a:off x="7812941" y="20638350"/>
            <a:ext cx="471925" cy="337626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4" name="Rectangle 151"/>
          <p:cNvSpPr>
            <a:spLocks noChangeArrowheads="1"/>
          </p:cNvSpPr>
          <p:nvPr/>
        </p:nvSpPr>
        <p:spPr bwMode="auto">
          <a:xfrm>
            <a:off x="11208033" y="26622750"/>
            <a:ext cx="7239516" cy="4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552450" indent="-360363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292">
              <a:latin typeface="Cambria" panose="020405030504060302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0" name="Round Same Side Corner Rectangle 159"/>
          <p:cNvSpPr/>
          <p:nvPr/>
        </p:nvSpPr>
        <p:spPr>
          <a:xfrm>
            <a:off x="14579569" y="5055076"/>
            <a:ext cx="14509880" cy="910371"/>
          </a:xfrm>
          <a:prstGeom prst="round2SameRect">
            <a:avLst>
              <a:gd name="adj1" fmla="val 25001"/>
              <a:gd name="adj2" fmla="val 0"/>
            </a:avLst>
          </a:prstGeom>
          <a:solidFill>
            <a:srgbClr val="FFC000"/>
          </a:solidFill>
          <a:ln w="28575">
            <a:solidFill>
              <a:srgbClr val="B30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1344" tIns="115672" rIns="231344" bIns="115672" anchor="ctr"/>
          <a:lstStyle/>
          <a:p>
            <a:pPr algn="ctr" defTabSz="2313294" eaLnBrk="1" fontAlgn="auto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4" b="1" baseline="-25000" dirty="0">
                <a:solidFill>
                  <a:schemeClr val="tx1"/>
                </a:solidFill>
                <a:latin typeface="Cambria" pitchFamily="18" charset="0"/>
              </a:rPr>
              <a:t>CHALLENGE</a:t>
            </a:r>
          </a:p>
        </p:txBody>
      </p:sp>
      <p:sp>
        <p:nvSpPr>
          <p:cNvPr id="4118" name="Rounded Rectangle 174"/>
          <p:cNvSpPr>
            <a:spLocks noChangeArrowheads="1"/>
          </p:cNvSpPr>
          <p:nvPr/>
        </p:nvSpPr>
        <p:spPr bwMode="auto">
          <a:xfrm>
            <a:off x="18943321" y="18681621"/>
            <a:ext cx="7518152" cy="58475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31344" tIns="161940" rIns="231344" bIns="0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158"/>
              </a:spcAft>
            </a:pPr>
            <a:endParaRPr lang="en-US" altLang="zh-CN" sz="2372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119" name="Rounded Rectangle 175"/>
          <p:cNvSpPr>
            <a:spLocks noChangeArrowheads="1"/>
          </p:cNvSpPr>
          <p:nvPr/>
        </p:nvSpPr>
        <p:spPr bwMode="auto">
          <a:xfrm>
            <a:off x="18920728" y="19199985"/>
            <a:ext cx="7510621" cy="40387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0" rIns="231344" bIns="0">
            <a:spAutoFit/>
          </a:bodyPr>
          <a:lstStyle>
            <a:lvl1pPr marL="457200" indent="-4572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Aft>
                <a:spcPts val="474"/>
              </a:spcAft>
              <a:buFont typeface="Arial" panose="020B0604020202020204" pitchFamily="34" charset="0"/>
              <a:buChar char="•"/>
            </a:pPr>
            <a:endParaRPr lang="en-US" altLang="zh-CN" sz="2372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 Same Side Corner Rectangle 106"/>
          <p:cNvSpPr/>
          <p:nvPr/>
        </p:nvSpPr>
        <p:spPr>
          <a:xfrm>
            <a:off x="14579570" y="17203171"/>
            <a:ext cx="14509880" cy="905936"/>
          </a:xfrm>
          <a:prstGeom prst="round2SameRect">
            <a:avLst>
              <a:gd name="adj1" fmla="val 27820"/>
              <a:gd name="adj2" fmla="val 0"/>
            </a:avLst>
          </a:prstGeom>
          <a:solidFill>
            <a:srgbClr val="FFC000"/>
          </a:solidFill>
          <a:ln cmpd="sng">
            <a:solidFill>
              <a:srgbClr val="B30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313294" eaLnBrk="1" fontAlgn="auto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4" b="1" baseline="-25000" dirty="0">
                <a:solidFill>
                  <a:schemeClr val="tx1"/>
                </a:solidFill>
                <a:latin typeface="Cambria" pitchFamily="18" charset="0"/>
              </a:rPr>
              <a:t>EXPERIMENT</a:t>
            </a:r>
          </a:p>
        </p:txBody>
      </p:sp>
      <p:sp>
        <p:nvSpPr>
          <p:cNvPr id="104" name="TextBox 19"/>
          <p:cNvSpPr txBox="1">
            <a:spLocks noChangeArrowheads="1"/>
          </p:cNvSpPr>
          <p:nvPr/>
        </p:nvSpPr>
        <p:spPr bwMode="auto">
          <a:xfrm>
            <a:off x="2483148" y="538628"/>
            <a:ext cx="23919918" cy="3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1344" tIns="115672" rIns="231344" bIns="115672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925763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5750" b="1" dirty="0"/>
              <a:t>Unsupervised Sentiment Analysis for Social Media Images</a:t>
            </a:r>
            <a:endParaRPr lang="en-US" sz="5750" b="1" i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sz="4217" dirty="0"/>
              <a:t>Yilin Wang</a:t>
            </a:r>
            <a:r>
              <a:rPr lang="en-US" sz="4217" baseline="30000" dirty="0"/>
              <a:t>1</a:t>
            </a:r>
            <a:r>
              <a:rPr lang="en-US" altLang="en-US" sz="4217" dirty="0">
                <a:latin typeface="Cambria" panose="02040503050406030204" pitchFamily="18" charset="0"/>
              </a:rPr>
              <a:t>, </a:t>
            </a:r>
            <a:r>
              <a:rPr lang="en-US" altLang="en-US" sz="4217" dirty="0" err="1">
                <a:latin typeface="Cambria" panose="02040503050406030204" pitchFamily="18" charset="0"/>
              </a:rPr>
              <a:t>S</a:t>
            </a:r>
            <a:r>
              <a:rPr lang="en-US" sz="4217" dirty="0" err="1"/>
              <a:t>uhang</a:t>
            </a:r>
            <a:r>
              <a:rPr lang="en-US" sz="4217" dirty="0"/>
              <a:t> Wang</a:t>
            </a:r>
            <a:r>
              <a:rPr lang="en-US" sz="4217" baseline="30000" dirty="0"/>
              <a:t>1</a:t>
            </a:r>
            <a:r>
              <a:rPr lang="en-US" sz="4217" dirty="0"/>
              <a:t>, </a:t>
            </a:r>
            <a:r>
              <a:rPr lang="en-US" sz="4217" dirty="0" err="1"/>
              <a:t>Jiliang</a:t>
            </a:r>
            <a:r>
              <a:rPr lang="en-US" sz="4217" dirty="0"/>
              <a:t> Tang</a:t>
            </a:r>
            <a:r>
              <a:rPr lang="en-US" sz="4217" baseline="30000" dirty="0"/>
              <a:t>2</a:t>
            </a:r>
            <a:r>
              <a:rPr lang="en-US" sz="4217" dirty="0"/>
              <a:t> </a:t>
            </a:r>
            <a:r>
              <a:rPr lang="en-US" sz="4217" dirty="0" err="1"/>
              <a:t>Huan</a:t>
            </a:r>
            <a:r>
              <a:rPr lang="en-US" sz="4217" dirty="0"/>
              <a:t> Liu</a:t>
            </a:r>
            <a:r>
              <a:rPr lang="en-US" sz="4217" baseline="30000" dirty="0"/>
              <a:t>1</a:t>
            </a:r>
            <a:r>
              <a:rPr lang="en-US" altLang="en-US" sz="4217" dirty="0">
                <a:latin typeface="Cambria" panose="02040503050406030204" pitchFamily="18" charset="0"/>
              </a:rPr>
              <a:t>, </a:t>
            </a:r>
            <a:r>
              <a:rPr lang="en-US" sz="4217" dirty="0" err="1"/>
              <a:t>Baoxin</a:t>
            </a:r>
            <a:r>
              <a:rPr lang="en-US" sz="4217" dirty="0"/>
              <a:t> Li</a:t>
            </a:r>
            <a:r>
              <a:rPr lang="en-US" sz="4217" baseline="30000" dirty="0"/>
              <a:t>1</a:t>
            </a:r>
            <a:endParaRPr lang="en-US" sz="4217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4217" baseline="30000" dirty="0">
                <a:latin typeface="Cambria" panose="02040503050406030204" pitchFamily="18" charset="0"/>
              </a:rPr>
              <a:t>1</a:t>
            </a:r>
            <a:r>
              <a:rPr lang="en-US" altLang="en-US" sz="4217" dirty="0">
                <a:latin typeface="Cambria" panose="02040503050406030204" pitchFamily="18" charset="0"/>
              </a:rPr>
              <a:t>Computer Science and Engineering, Arizona State University</a:t>
            </a:r>
          </a:p>
          <a:p>
            <a:pPr algn="ctr" eaLnBrk="1" hangingPunct="1"/>
            <a:r>
              <a:rPr lang="en-US" altLang="en-US" sz="4217" baseline="30000" dirty="0">
                <a:latin typeface="Cambria" panose="02040503050406030204" pitchFamily="18" charset="0"/>
              </a:rPr>
              <a:t>2</a:t>
            </a:r>
            <a:r>
              <a:rPr lang="en-US" altLang="en-US" sz="4217" dirty="0">
                <a:latin typeface="Cambria" panose="02040503050406030204" pitchFamily="18" charset="0"/>
              </a:rPr>
              <a:t>Yahoo Research,  San Jose                   </a:t>
            </a:r>
          </a:p>
          <a:p>
            <a:pPr algn="ctr" eaLnBrk="1" hangingPunct="1"/>
            <a:endParaRPr lang="en-US" altLang="en-US" sz="4217" dirty="0">
              <a:latin typeface="Cambria" panose="02040503050406030204" pitchFamily="18" charset="0"/>
            </a:endParaRPr>
          </a:p>
        </p:txBody>
      </p:sp>
      <p:sp>
        <p:nvSpPr>
          <p:cNvPr id="2" name="AutoShape 127" descr="Image result for ibm research"/>
          <p:cNvSpPr>
            <a:spLocks noChangeAspect="1" noChangeArrowheads="1"/>
          </p:cNvSpPr>
          <p:nvPr/>
        </p:nvSpPr>
        <p:spPr bwMode="auto">
          <a:xfrm>
            <a:off x="731151" y="10091808"/>
            <a:ext cx="200819" cy="2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246" tIns="30123" rIns="60246" bIns="30123" numCol="1" anchor="t" anchorCtr="0" compatLnSpc="1">
            <a:prstTxWarp prst="textNoShape">
              <a:avLst/>
            </a:prstTxWarp>
          </a:bodyPr>
          <a:lstStyle/>
          <a:p>
            <a:endParaRPr lang="en-US" sz="5177"/>
          </a:p>
        </p:txBody>
      </p:sp>
      <p:pic>
        <p:nvPicPr>
          <p:cNvPr id="110" name="Picture 2" descr="http://www.voziq.com/wp-content/uploads/retailers_social_media_marketing2_20120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40" y="7991184"/>
            <a:ext cx="3447428" cy="226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googleproductsearch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76" y="6203787"/>
            <a:ext cx="4239248" cy="2189656"/>
          </a:xfrm>
          <a:prstGeom prst="rect">
            <a:avLst/>
          </a:prstGeom>
        </p:spPr>
      </p:pic>
      <p:pic>
        <p:nvPicPr>
          <p:cNvPr id="112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5"/>
          <a:srcRect t="-1111" b="-1111"/>
          <a:stretch>
            <a:fillRect/>
          </a:stretch>
        </p:blipFill>
        <p:spPr>
          <a:xfrm>
            <a:off x="7409288" y="8961725"/>
            <a:ext cx="4682217" cy="2692268"/>
          </a:xfrm>
        </p:spPr>
      </p:pic>
      <p:sp>
        <p:nvSpPr>
          <p:cNvPr id="7" name="Right Arrow 6"/>
          <p:cNvSpPr/>
          <p:nvPr/>
        </p:nvSpPr>
        <p:spPr>
          <a:xfrm>
            <a:off x="5753819" y="9002434"/>
            <a:ext cx="1301031" cy="88171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77"/>
          </a:p>
        </p:txBody>
      </p:sp>
      <p:sp>
        <p:nvSpPr>
          <p:cNvPr id="8" name="TextBox 7"/>
          <p:cNvSpPr txBox="1"/>
          <p:nvPr/>
        </p:nvSpPr>
        <p:spPr>
          <a:xfrm>
            <a:off x="1565623" y="6632806"/>
            <a:ext cx="3955965" cy="150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67" dirty="0"/>
              <a:t>Sentiment analysis is an important research area. </a:t>
            </a:r>
          </a:p>
        </p:txBody>
      </p:sp>
      <p:pic>
        <p:nvPicPr>
          <p:cNvPr id="113" name="Picture 12" descr="What Happens Every 60 Seconds Onl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86" y="10740803"/>
            <a:ext cx="3100412" cy="36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190" y="14878019"/>
            <a:ext cx="4024398" cy="2016374"/>
          </a:xfrm>
          <a:prstGeom prst="rect">
            <a:avLst/>
          </a:prstGeom>
        </p:spPr>
      </p:pic>
      <p:pic>
        <p:nvPicPr>
          <p:cNvPr id="115" name="Picture 42" descr="Fulton_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839" y="977154"/>
            <a:ext cx="5950657" cy="1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52992" y="10172362"/>
            <a:ext cx="808537" cy="534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99" dirty="0"/>
              <a:t>Text</a:t>
            </a:r>
            <a:endParaRPr lang="en-US" sz="3953" dirty="0"/>
          </a:p>
        </p:txBody>
      </p:sp>
      <p:sp>
        <p:nvSpPr>
          <p:cNvPr id="12" name="TextBox 11"/>
          <p:cNvSpPr txBox="1"/>
          <p:nvPr/>
        </p:nvSpPr>
        <p:spPr>
          <a:xfrm>
            <a:off x="8568077" y="8600194"/>
            <a:ext cx="2364641" cy="412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8" dirty="0"/>
              <a:t>Product Review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74694" y="11609865"/>
            <a:ext cx="4322702" cy="412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8" dirty="0"/>
              <a:t>Sentiment </a:t>
            </a:r>
            <a:r>
              <a:rPr lang="en-US" sz="2108" b="1" dirty="0"/>
              <a:t>VS</a:t>
            </a:r>
            <a:r>
              <a:rPr lang="en-US" sz="2108" dirty="0"/>
              <a:t>  Consumer Confidence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799974" y="14255107"/>
            <a:ext cx="1254626" cy="534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99" dirty="0"/>
              <a:t>Image</a:t>
            </a:r>
            <a:endParaRPr lang="en-US" sz="3953" dirty="0"/>
          </a:p>
        </p:txBody>
      </p:sp>
      <p:sp>
        <p:nvSpPr>
          <p:cNvPr id="120" name="Right Arrow 119"/>
          <p:cNvSpPr/>
          <p:nvPr/>
        </p:nvSpPr>
        <p:spPr>
          <a:xfrm>
            <a:off x="6030854" y="13373393"/>
            <a:ext cx="1304135" cy="88171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77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2252" y="12032076"/>
            <a:ext cx="4043028" cy="15972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7622" y="13748346"/>
            <a:ext cx="3847864" cy="45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72" dirty="0"/>
              <a:t>Political Campaigns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74" y="14183609"/>
            <a:ext cx="1655436" cy="165543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83" y="14205356"/>
            <a:ext cx="1452100" cy="14521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8557683" y="15944925"/>
            <a:ext cx="4193118" cy="81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72" dirty="0"/>
              <a:t>Emotional wellness , </a:t>
            </a:r>
          </a:p>
          <a:p>
            <a:r>
              <a:rPr lang="en-US" sz="2372" dirty="0"/>
              <a:t>personalized recommendation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98271" y="10844711"/>
            <a:ext cx="8255322" cy="49259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95460" y="24360644"/>
            <a:ext cx="125113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50" b="1" dirty="0"/>
              <a:t>Solution</a:t>
            </a:r>
            <a:r>
              <a:rPr lang="en-US" sz="3450" dirty="0"/>
              <a:t>:  images from social media sources are often accompanied by textual information, such information can provide much-needed additional semantic information about the underlying images, which</a:t>
            </a:r>
          </a:p>
          <a:p>
            <a:pPr algn="just"/>
            <a:r>
              <a:rPr lang="en-US" sz="3450" dirty="0"/>
              <a:t>may be exploited to enable unsupervised sentiment analysis.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67692" y="26699987"/>
            <a:ext cx="12597922" cy="699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50" b="1" dirty="0"/>
              <a:t>Contributions</a:t>
            </a:r>
          </a:p>
          <a:p>
            <a:pPr marL="547668" indent="-547668" algn="just">
              <a:buFont typeface="Arial" panose="020B0604020202020204" pitchFamily="34" charset="0"/>
              <a:buChar char="•"/>
            </a:pPr>
            <a:r>
              <a:rPr lang="en-US" sz="3450" dirty="0"/>
              <a:t>A principled approach to enable unsupervised sentiment  analysis for social media images</a:t>
            </a:r>
            <a:r>
              <a:rPr lang="en-US" sz="3450" dirty="0"/>
              <a:t>. </a:t>
            </a:r>
          </a:p>
          <a:p>
            <a:pPr marL="547668" indent="-547668" algn="just">
              <a:buFont typeface="Arial" panose="020B0604020202020204" pitchFamily="34" charset="0"/>
              <a:buChar char="•"/>
            </a:pPr>
            <a:r>
              <a:rPr lang="en-US" sz="3450" dirty="0"/>
              <a:t>A novel unsupervised sentiment analysis </a:t>
            </a:r>
            <a:r>
              <a:rPr lang="en-US" sz="3450" dirty="0"/>
              <a:t>framework USEA </a:t>
            </a:r>
            <a:r>
              <a:rPr lang="en-US" sz="3450" dirty="0"/>
              <a:t>for social media images, which captures </a:t>
            </a:r>
            <a:r>
              <a:rPr lang="en-US" sz="3450" dirty="0"/>
              <a:t>visual and </a:t>
            </a:r>
            <a:r>
              <a:rPr lang="en-US" sz="3450" dirty="0"/>
              <a:t>textual information into a unifying model. To </a:t>
            </a:r>
            <a:r>
              <a:rPr lang="en-US" sz="3450" dirty="0"/>
              <a:t>our best </a:t>
            </a:r>
            <a:r>
              <a:rPr lang="en-US" sz="3450" dirty="0"/>
              <a:t>knowledge, USEA is the first unsupervised </a:t>
            </a:r>
            <a:r>
              <a:rPr lang="en-US" sz="3450" dirty="0"/>
              <a:t>sentiment analysis </a:t>
            </a:r>
            <a:r>
              <a:rPr lang="en-US" sz="3450" dirty="0"/>
              <a:t>framework for social media images</a:t>
            </a:r>
            <a:r>
              <a:rPr lang="en-US" sz="3450" dirty="0"/>
              <a:t>;</a:t>
            </a:r>
          </a:p>
          <a:p>
            <a:pPr marL="547668" indent="-547668" algn="just">
              <a:buFont typeface="Arial" panose="020B0604020202020204" pitchFamily="34" charset="0"/>
              <a:buChar char="•"/>
            </a:pPr>
            <a:r>
              <a:rPr lang="en-US" sz="3450" dirty="0"/>
              <a:t>Comparative studies and evaluations using datasets </a:t>
            </a:r>
            <a:r>
              <a:rPr lang="en-US" sz="3450" dirty="0"/>
              <a:t>from real-world </a:t>
            </a:r>
            <a:r>
              <a:rPr lang="en-US" sz="3450" dirty="0"/>
              <a:t>social media image-sharing sites, </a:t>
            </a:r>
            <a:r>
              <a:rPr lang="en-US" sz="3450" dirty="0"/>
              <a:t>documenting the </a:t>
            </a:r>
            <a:r>
              <a:rPr lang="en-US" sz="3450" dirty="0"/>
              <a:t>performance of USEA and leading existing </a:t>
            </a:r>
            <a:r>
              <a:rPr lang="en-US" sz="3450" dirty="0"/>
              <a:t>methods, serving </a:t>
            </a:r>
            <a:r>
              <a:rPr lang="en-US" sz="3450" dirty="0"/>
              <a:t>as benchmark for further exploration</a:t>
            </a:r>
            <a:r>
              <a:rPr lang="en-US" sz="3450" dirty="0"/>
              <a:t>.</a:t>
            </a:r>
            <a:endParaRPr lang="en-US" sz="3450" b="1" dirty="0"/>
          </a:p>
          <a:p>
            <a:pPr marL="2445905" lvl="1" indent="-547668">
              <a:buFont typeface="Wingdings" panose="05000000000000000000" pitchFamily="2" charset="2"/>
              <a:buChar char="Ø"/>
            </a:pPr>
            <a:endParaRPr lang="en-US" sz="345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8568077" y="20176333"/>
            <a:ext cx="10622591" cy="106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8" dirty="0"/>
          </a:p>
          <a:p>
            <a:endParaRPr lang="en-US" sz="2108" dirty="0"/>
          </a:p>
          <a:p>
            <a:endParaRPr lang="en-US" sz="2108" dirty="0"/>
          </a:p>
        </p:txBody>
      </p:sp>
      <p:sp>
        <p:nvSpPr>
          <p:cNvPr id="165" name="TextBox 164"/>
          <p:cNvSpPr txBox="1"/>
          <p:nvPr/>
        </p:nvSpPr>
        <p:spPr>
          <a:xfrm>
            <a:off x="1362855" y="38274740"/>
            <a:ext cx="12096922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b="1" dirty="0"/>
              <a:t>Convergence Analysis and Prior Knowledge Analysis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22987" y="38186534"/>
            <a:ext cx="4732844" cy="9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33" dirty="0"/>
              <a:t>Acknowledgement</a:t>
            </a:r>
          </a:p>
          <a:p>
            <a:r>
              <a:rPr lang="en-US" sz="1581" dirty="0"/>
              <a:t>. </a:t>
            </a:r>
            <a:endParaRPr lang="en-US" sz="2372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43257" y="6625706"/>
            <a:ext cx="9246193" cy="4747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5935" y="3106310"/>
            <a:ext cx="3288799" cy="14386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0691" y="18576326"/>
            <a:ext cx="6681024" cy="4156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9633" y="18929029"/>
            <a:ext cx="6507162" cy="38543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3270" y="22701592"/>
            <a:ext cx="55999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50" dirty="0"/>
              <a:t>(a) Supervised Sentiment Analysis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986771" y="22647581"/>
            <a:ext cx="58528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50" dirty="0"/>
              <a:t>(b) Our Proposed Unsupervised Sentiment Analysis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26070" y="15907081"/>
            <a:ext cx="4670555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dirty="0">
                <a:solidFill>
                  <a:srgbClr val="FF0000"/>
                </a:solidFill>
              </a:rPr>
              <a:t>Unlabeled Images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110412" y="8096274"/>
            <a:ext cx="2377535" cy="158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33" dirty="0"/>
              <a:t>supervised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8088174" y="8308716"/>
            <a:ext cx="1102494" cy="89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30"/>
          </a:p>
        </p:txBody>
      </p:sp>
      <p:sp>
        <p:nvSpPr>
          <p:cNvPr id="36" name="Right Arrow 35"/>
          <p:cNvSpPr/>
          <p:nvPr/>
        </p:nvSpPr>
        <p:spPr>
          <a:xfrm>
            <a:off x="22833399" y="14215199"/>
            <a:ext cx="1752600" cy="1283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30"/>
          </a:p>
        </p:txBody>
      </p:sp>
      <p:sp>
        <p:nvSpPr>
          <p:cNvPr id="37" name="Rectangle 36"/>
          <p:cNvSpPr/>
          <p:nvPr/>
        </p:nvSpPr>
        <p:spPr>
          <a:xfrm>
            <a:off x="25136452" y="12826726"/>
            <a:ext cx="3720135" cy="32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/>
              <a:t>Unsupervised sentiment  analysis </a:t>
            </a:r>
            <a:endParaRPr lang="en-US" sz="4600" dirty="0"/>
          </a:p>
        </p:txBody>
      </p:sp>
      <p:sp>
        <p:nvSpPr>
          <p:cNvPr id="39" name="TextBox 38"/>
          <p:cNvSpPr txBox="1"/>
          <p:nvPr/>
        </p:nvSpPr>
        <p:spPr>
          <a:xfrm>
            <a:off x="22739513" y="13084445"/>
            <a:ext cx="18464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50" dirty="0"/>
              <a:t>More desirable</a:t>
            </a:r>
            <a:endParaRPr lang="en-US" sz="34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858" y="34325177"/>
            <a:ext cx="6322688" cy="31471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58793" y="34120227"/>
            <a:ext cx="4700984" cy="3167459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7631998" y="35408943"/>
            <a:ext cx="925685" cy="97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3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5486" y="33275323"/>
            <a:ext cx="6336496" cy="984555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4282566" y="36017632"/>
            <a:ext cx="1523666" cy="1419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80553" y="36918239"/>
            <a:ext cx="2727939" cy="127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dirty="0"/>
              <a:t>Sentiment signal</a:t>
            </a:r>
            <a:endParaRPr lang="en-US" sz="3833" dirty="0"/>
          </a:p>
        </p:txBody>
      </p:sp>
      <p:sp>
        <p:nvSpPr>
          <p:cNvPr id="135" name="TextBox 134"/>
          <p:cNvSpPr txBox="1"/>
          <p:nvPr/>
        </p:nvSpPr>
        <p:spPr>
          <a:xfrm>
            <a:off x="1517044" y="39153985"/>
            <a:ext cx="122897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50" dirty="0"/>
              <a:t>With Algorithm 1,  the  reconstruction error of the objective function will monotonically decrease  and converge.   (Theorem 1-4)</a:t>
            </a:r>
            <a:endParaRPr lang="en-US" sz="345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883636" y="18797355"/>
            <a:ext cx="13623888" cy="526876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5029927" y="24360643"/>
            <a:ext cx="4390531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33" b="1" dirty="0"/>
              <a:t>Experiment setting</a:t>
            </a:r>
            <a:endParaRPr lang="en-US" sz="3833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5183437" y="25255734"/>
            <a:ext cx="1239143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37" indent="-1095337">
              <a:buFont typeface="Arial" panose="020B0604020202020204" pitchFamily="34" charset="0"/>
              <a:buChar char="•"/>
            </a:pPr>
            <a:r>
              <a:rPr lang="en-US" sz="3450" dirty="0"/>
              <a:t>Flickr:  </a:t>
            </a:r>
            <a:r>
              <a:rPr lang="en-US" sz="3450" dirty="0"/>
              <a:t>140,221 images from 4341 users</a:t>
            </a:r>
            <a:endParaRPr lang="en-US" sz="3450" dirty="0"/>
          </a:p>
          <a:p>
            <a:pPr marL="1095337" indent="-1095337">
              <a:buFont typeface="Arial" panose="020B0604020202020204" pitchFamily="34" charset="0"/>
              <a:buChar char="•"/>
            </a:pPr>
            <a:r>
              <a:rPr lang="en-US" sz="3450" dirty="0"/>
              <a:t>Instagram </a:t>
            </a:r>
            <a:r>
              <a:rPr lang="en-US" sz="3450" dirty="0"/>
              <a:t>131,224 images from 4853 users</a:t>
            </a:r>
            <a:r>
              <a:rPr lang="en-US" sz="3450" dirty="0"/>
              <a:t>.</a:t>
            </a:r>
          </a:p>
          <a:p>
            <a:pPr marL="1095337" indent="-1095337">
              <a:buFont typeface="Arial" panose="020B0604020202020204" pitchFamily="34" charset="0"/>
              <a:buChar char="•"/>
            </a:pPr>
            <a:r>
              <a:rPr lang="en-US" sz="3450" dirty="0"/>
              <a:t>Ground truth: 20000 human labeled images and the rest are     </a:t>
            </a:r>
          </a:p>
          <a:p>
            <a:r>
              <a:rPr lang="en-US" sz="3450" dirty="0"/>
              <a:t> </a:t>
            </a:r>
            <a:r>
              <a:rPr lang="en-US" sz="3450" dirty="0"/>
              <a:t>                                    labeled with tags.</a:t>
            </a:r>
          </a:p>
          <a:p>
            <a:pPr marL="547668" indent="-547668">
              <a:buFont typeface="Arial" panose="020B0604020202020204" pitchFamily="34" charset="0"/>
              <a:buChar char="•"/>
            </a:pPr>
            <a:r>
              <a:rPr lang="en-US" sz="3450" dirty="0"/>
              <a:t> </a:t>
            </a:r>
            <a:r>
              <a:rPr lang="en-US" sz="3450" dirty="0"/>
              <a:t>    Feature extraction:  Visual attribute detector and MPQA </a:t>
            </a:r>
          </a:p>
          <a:p>
            <a:r>
              <a:rPr lang="en-US" sz="3450" dirty="0"/>
              <a:t>                                               sentiment lexicon.</a:t>
            </a:r>
          </a:p>
          <a:p>
            <a:pPr marL="547668" indent="-547668">
              <a:buFont typeface="Arial" panose="020B0604020202020204" pitchFamily="34" charset="0"/>
              <a:buChar char="•"/>
            </a:pPr>
            <a:r>
              <a:rPr lang="en-US" sz="3450" dirty="0"/>
              <a:t> </a:t>
            </a:r>
            <a:r>
              <a:rPr lang="en-US" sz="3450" dirty="0"/>
              <a:t>    Comparison:   </a:t>
            </a:r>
            <a:r>
              <a:rPr lang="en-US" sz="3450" dirty="0" err="1"/>
              <a:t>Senti</a:t>
            </a:r>
            <a:r>
              <a:rPr lang="en-US" sz="3450" dirty="0"/>
              <a:t> </a:t>
            </a:r>
            <a:r>
              <a:rPr lang="en-US" sz="3450" dirty="0" err="1"/>
              <a:t>Api</a:t>
            </a:r>
            <a:r>
              <a:rPr lang="en-US" sz="3450" dirty="0"/>
              <a:t>.,  </a:t>
            </a:r>
            <a:r>
              <a:rPr lang="en-US" sz="3450" dirty="0" err="1"/>
              <a:t>Sentibank</a:t>
            </a:r>
            <a:r>
              <a:rPr lang="en-US" sz="3450" dirty="0"/>
              <a:t>-K. EL-K  and USEA-T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029927" y="29241296"/>
            <a:ext cx="13219665" cy="465068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914392" y="34281866"/>
            <a:ext cx="6644461" cy="357479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928368" y="34180043"/>
            <a:ext cx="6878839" cy="367662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322929" y="39067157"/>
            <a:ext cx="130661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/>
              <a:t>Yilin Wang and </a:t>
            </a:r>
            <a:r>
              <a:rPr lang="en-US" sz="2300" dirty="0" err="1"/>
              <a:t>Baoxin</a:t>
            </a:r>
            <a:r>
              <a:rPr lang="en-US" sz="2300" dirty="0"/>
              <a:t> Li are supported in part by </a:t>
            </a:r>
            <a:r>
              <a:rPr lang="en-US" sz="2300" dirty="0"/>
              <a:t>National Science </a:t>
            </a:r>
            <a:r>
              <a:rPr lang="en-US" sz="2300" dirty="0"/>
              <a:t>Foundation (NSF) under grant number #</a:t>
            </a:r>
            <a:r>
              <a:rPr lang="en-US" sz="2300" dirty="0"/>
              <a:t>1135616. </a:t>
            </a:r>
            <a:r>
              <a:rPr lang="en-US" sz="2300" dirty="0" err="1"/>
              <a:t>Suhang</a:t>
            </a:r>
            <a:r>
              <a:rPr lang="en-US" sz="2300" dirty="0"/>
              <a:t> </a:t>
            </a:r>
            <a:r>
              <a:rPr lang="en-US" sz="2300" dirty="0"/>
              <a:t>Wang and </a:t>
            </a:r>
            <a:r>
              <a:rPr lang="en-US" sz="2300" dirty="0" err="1"/>
              <a:t>Huan</a:t>
            </a:r>
            <a:r>
              <a:rPr lang="en-US" sz="2300" dirty="0"/>
              <a:t> Liu are supported by, or in part </a:t>
            </a:r>
            <a:r>
              <a:rPr lang="en-US" sz="2300" dirty="0"/>
              <a:t>by, the </a:t>
            </a:r>
            <a:r>
              <a:rPr lang="en-US" sz="2300" dirty="0"/>
              <a:t>National Science Foundation (NSF) under grant </a:t>
            </a:r>
            <a:r>
              <a:rPr lang="en-US" sz="2300" dirty="0"/>
              <a:t>number #1217466 </a:t>
            </a:r>
            <a:r>
              <a:rPr lang="en-US" sz="2300" dirty="0"/>
              <a:t>and the U.S. Army Research Office (ARO) </a:t>
            </a:r>
            <a:r>
              <a:rPr lang="en-US" sz="2300" dirty="0"/>
              <a:t>under contract/grant </a:t>
            </a:r>
            <a:r>
              <a:rPr lang="en-US" sz="2300" dirty="0"/>
              <a:t>number #025071. Any opinions expressed </a:t>
            </a:r>
            <a:r>
              <a:rPr lang="en-US" sz="2300" dirty="0"/>
              <a:t>in this </a:t>
            </a:r>
            <a:r>
              <a:rPr lang="en-US" sz="2300" dirty="0"/>
              <a:t>material are those of the authors and do not necessarily</a:t>
            </a:r>
          </a:p>
          <a:p>
            <a:pPr algn="just"/>
            <a:r>
              <a:rPr lang="en-US" sz="2300" dirty="0"/>
              <a:t>reflect the views of the funding agencies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3953</TotalTime>
  <Words>384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宋体</vt:lpstr>
      <vt:lpstr>Arial</vt:lpstr>
      <vt:lpstr>Calibri</vt:lpstr>
      <vt:lpstr>Cambria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Jidnyasa</dc:creator>
  <cp:lastModifiedBy>yilin wang</cp:lastModifiedBy>
  <cp:revision>197</cp:revision>
  <cp:lastPrinted>2012-08-22T19:17:08Z</cp:lastPrinted>
  <dcterms:created xsi:type="dcterms:W3CDTF">2012-04-22T06:25:00Z</dcterms:created>
  <dcterms:modified xsi:type="dcterms:W3CDTF">2015-07-21T19:54:40Z</dcterms:modified>
</cp:coreProperties>
</file>