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2F62F3-74B6-46A1-AD94-E8FF58556D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402506A-049B-46E0-A545-4765A861C797}">
      <dgm:prSet/>
      <dgm:spPr/>
      <dgm:t>
        <a:bodyPr/>
        <a:lstStyle/>
        <a:p>
          <a:r>
            <a:rPr lang="en-US"/>
            <a:t>User uploads FASTA file</a:t>
          </a:r>
        </a:p>
      </dgm:t>
    </dgm:pt>
    <dgm:pt modelId="{0F4512DC-E5B8-4324-BB6F-4CAFA278C893}" type="parTrans" cxnId="{6C0FF487-9E13-4252-97A1-FB474D290AA0}">
      <dgm:prSet/>
      <dgm:spPr/>
      <dgm:t>
        <a:bodyPr/>
        <a:lstStyle/>
        <a:p>
          <a:endParaRPr lang="en-US"/>
        </a:p>
      </dgm:t>
    </dgm:pt>
    <dgm:pt modelId="{04037F81-DEBF-4C4C-99F1-2B4B78B4C659}" type="sibTrans" cxnId="{6C0FF487-9E13-4252-97A1-FB474D290AA0}">
      <dgm:prSet/>
      <dgm:spPr/>
      <dgm:t>
        <a:bodyPr/>
        <a:lstStyle/>
        <a:p>
          <a:endParaRPr lang="en-US"/>
        </a:p>
      </dgm:t>
    </dgm:pt>
    <dgm:pt modelId="{24A378B5-4DD1-4664-94AE-286AFB0F09E4}">
      <dgm:prSet/>
      <dgm:spPr/>
      <dgm:t>
        <a:bodyPr/>
        <a:lstStyle/>
        <a:p>
          <a:r>
            <a:rPr lang="en-US"/>
            <a:t>Inputs name + email</a:t>
          </a:r>
        </a:p>
      </dgm:t>
    </dgm:pt>
    <dgm:pt modelId="{A60C3627-BA68-4F18-9EB7-531DA711E7AC}" type="parTrans" cxnId="{08142FF8-C0F8-4130-B1DF-06588A132915}">
      <dgm:prSet/>
      <dgm:spPr/>
      <dgm:t>
        <a:bodyPr/>
        <a:lstStyle/>
        <a:p>
          <a:endParaRPr lang="en-US"/>
        </a:p>
      </dgm:t>
    </dgm:pt>
    <dgm:pt modelId="{0D561A8E-23B3-42FD-84D3-2375E0311230}" type="sibTrans" cxnId="{08142FF8-C0F8-4130-B1DF-06588A132915}">
      <dgm:prSet/>
      <dgm:spPr/>
      <dgm:t>
        <a:bodyPr/>
        <a:lstStyle/>
        <a:p>
          <a:endParaRPr lang="en-US"/>
        </a:p>
      </dgm:t>
    </dgm:pt>
    <dgm:pt modelId="{99CD9368-C4A7-4F82-811A-71EFFADE8DD0}">
      <dgm:prSet/>
      <dgm:spPr/>
      <dgm:t>
        <a:bodyPr/>
        <a:lstStyle/>
        <a:p>
          <a:r>
            <a:rPr lang="en-US"/>
            <a:t>Clicks "Start Processing"</a:t>
          </a:r>
        </a:p>
      </dgm:t>
    </dgm:pt>
    <dgm:pt modelId="{085E6E5C-29EE-4742-B737-866C6B2D7FB0}" type="parTrans" cxnId="{F29C1980-615E-421C-A69D-1150E88900D5}">
      <dgm:prSet/>
      <dgm:spPr/>
      <dgm:t>
        <a:bodyPr/>
        <a:lstStyle/>
        <a:p>
          <a:endParaRPr lang="en-US"/>
        </a:p>
      </dgm:t>
    </dgm:pt>
    <dgm:pt modelId="{E1BE093B-396E-4E65-8C95-3A76A794DB33}" type="sibTrans" cxnId="{F29C1980-615E-421C-A69D-1150E88900D5}">
      <dgm:prSet/>
      <dgm:spPr/>
      <dgm:t>
        <a:bodyPr/>
        <a:lstStyle/>
        <a:p>
          <a:endParaRPr lang="en-US"/>
        </a:p>
      </dgm:t>
    </dgm:pt>
    <dgm:pt modelId="{11FB22E5-C229-4C6F-A2C3-D2919A9DAD14}">
      <dgm:prSet/>
      <dgm:spPr/>
      <dgm:t>
        <a:bodyPr/>
        <a:lstStyle/>
        <a:p>
          <a:r>
            <a:rPr lang="en-US"/>
            <a:t>App computes features &amp; predicts</a:t>
          </a:r>
        </a:p>
      </dgm:t>
    </dgm:pt>
    <dgm:pt modelId="{7259E9C6-D5C3-4F15-AFD9-25A9D454292D}" type="parTrans" cxnId="{2D65BA95-2B29-449F-84F6-159FC593C47D}">
      <dgm:prSet/>
      <dgm:spPr/>
      <dgm:t>
        <a:bodyPr/>
        <a:lstStyle/>
        <a:p>
          <a:endParaRPr lang="en-US"/>
        </a:p>
      </dgm:t>
    </dgm:pt>
    <dgm:pt modelId="{9669FDC4-0CFB-41F0-8360-B0CA7D7EB23D}" type="sibTrans" cxnId="{2D65BA95-2B29-449F-84F6-159FC593C47D}">
      <dgm:prSet/>
      <dgm:spPr/>
      <dgm:t>
        <a:bodyPr/>
        <a:lstStyle/>
        <a:p>
          <a:endParaRPr lang="en-US"/>
        </a:p>
      </dgm:t>
    </dgm:pt>
    <dgm:pt modelId="{F8276D07-EBCA-416E-B524-415C80662EA5}">
      <dgm:prSet/>
      <dgm:spPr/>
      <dgm:t>
        <a:bodyPr/>
        <a:lstStyle/>
        <a:p>
          <a:r>
            <a:rPr lang="en-US"/>
            <a:t>Shows results &amp; emails them</a:t>
          </a:r>
        </a:p>
      </dgm:t>
    </dgm:pt>
    <dgm:pt modelId="{BA2BCB30-FCF2-406A-9600-078220408A31}" type="parTrans" cxnId="{C8EE0221-5C05-4BF9-87FC-C3BBF4ED2C0D}">
      <dgm:prSet/>
      <dgm:spPr/>
      <dgm:t>
        <a:bodyPr/>
        <a:lstStyle/>
        <a:p>
          <a:endParaRPr lang="en-US"/>
        </a:p>
      </dgm:t>
    </dgm:pt>
    <dgm:pt modelId="{0647A18A-4731-4FB0-BCF5-24CDDA8E8E0C}" type="sibTrans" cxnId="{C8EE0221-5C05-4BF9-87FC-C3BBF4ED2C0D}">
      <dgm:prSet/>
      <dgm:spPr/>
      <dgm:t>
        <a:bodyPr/>
        <a:lstStyle/>
        <a:p>
          <a:endParaRPr lang="en-US"/>
        </a:p>
      </dgm:t>
    </dgm:pt>
    <dgm:pt modelId="{021BEC70-0E94-48CC-A4F9-CC55A6B36122}" type="pres">
      <dgm:prSet presAssocID="{DF2F62F3-74B6-46A1-AD94-E8FF58556D62}" presName="vert0" presStyleCnt="0">
        <dgm:presLayoutVars>
          <dgm:dir/>
          <dgm:animOne val="branch"/>
          <dgm:animLvl val="lvl"/>
        </dgm:presLayoutVars>
      </dgm:prSet>
      <dgm:spPr/>
    </dgm:pt>
    <dgm:pt modelId="{9EEFE5B2-B154-4CC1-B2EF-787F14F3E091}" type="pres">
      <dgm:prSet presAssocID="{5402506A-049B-46E0-A545-4765A861C797}" presName="thickLine" presStyleLbl="alignNode1" presStyleIdx="0" presStyleCnt="5"/>
      <dgm:spPr/>
    </dgm:pt>
    <dgm:pt modelId="{8AFCACCF-99EA-407D-9257-0456B9D06550}" type="pres">
      <dgm:prSet presAssocID="{5402506A-049B-46E0-A545-4765A861C797}" presName="horz1" presStyleCnt="0"/>
      <dgm:spPr/>
    </dgm:pt>
    <dgm:pt modelId="{275377E2-DD0A-45DA-A8DF-CEE2C6669403}" type="pres">
      <dgm:prSet presAssocID="{5402506A-049B-46E0-A545-4765A861C797}" presName="tx1" presStyleLbl="revTx" presStyleIdx="0" presStyleCnt="5"/>
      <dgm:spPr/>
    </dgm:pt>
    <dgm:pt modelId="{D4624891-2F7F-4637-9FE9-2BE7E90C0CE8}" type="pres">
      <dgm:prSet presAssocID="{5402506A-049B-46E0-A545-4765A861C797}" presName="vert1" presStyleCnt="0"/>
      <dgm:spPr/>
    </dgm:pt>
    <dgm:pt modelId="{AAE67570-8BD1-4380-BEDC-8724ECB8D74A}" type="pres">
      <dgm:prSet presAssocID="{24A378B5-4DD1-4664-94AE-286AFB0F09E4}" presName="thickLine" presStyleLbl="alignNode1" presStyleIdx="1" presStyleCnt="5"/>
      <dgm:spPr/>
    </dgm:pt>
    <dgm:pt modelId="{00C6139C-9C6B-46EE-9E82-32D51AE42379}" type="pres">
      <dgm:prSet presAssocID="{24A378B5-4DD1-4664-94AE-286AFB0F09E4}" presName="horz1" presStyleCnt="0"/>
      <dgm:spPr/>
    </dgm:pt>
    <dgm:pt modelId="{6D2D1449-BC79-4653-98D7-EDCC3530FF00}" type="pres">
      <dgm:prSet presAssocID="{24A378B5-4DD1-4664-94AE-286AFB0F09E4}" presName="tx1" presStyleLbl="revTx" presStyleIdx="1" presStyleCnt="5"/>
      <dgm:spPr/>
    </dgm:pt>
    <dgm:pt modelId="{7996D62C-0795-4D8E-8DD8-AB7AEB3E23A7}" type="pres">
      <dgm:prSet presAssocID="{24A378B5-4DD1-4664-94AE-286AFB0F09E4}" presName="vert1" presStyleCnt="0"/>
      <dgm:spPr/>
    </dgm:pt>
    <dgm:pt modelId="{FC4E00C6-FFE5-4684-B926-BFB6F8E267AA}" type="pres">
      <dgm:prSet presAssocID="{99CD9368-C4A7-4F82-811A-71EFFADE8DD0}" presName="thickLine" presStyleLbl="alignNode1" presStyleIdx="2" presStyleCnt="5"/>
      <dgm:spPr/>
    </dgm:pt>
    <dgm:pt modelId="{0FAF8B72-CE90-47ED-8F87-A895ADB68722}" type="pres">
      <dgm:prSet presAssocID="{99CD9368-C4A7-4F82-811A-71EFFADE8DD0}" presName="horz1" presStyleCnt="0"/>
      <dgm:spPr/>
    </dgm:pt>
    <dgm:pt modelId="{2C27D65D-EB65-4F1F-AFC0-DC74CF93091E}" type="pres">
      <dgm:prSet presAssocID="{99CD9368-C4A7-4F82-811A-71EFFADE8DD0}" presName="tx1" presStyleLbl="revTx" presStyleIdx="2" presStyleCnt="5"/>
      <dgm:spPr/>
    </dgm:pt>
    <dgm:pt modelId="{093E71E6-3EC5-4AF1-BEE6-CDB0851C5CF2}" type="pres">
      <dgm:prSet presAssocID="{99CD9368-C4A7-4F82-811A-71EFFADE8DD0}" presName="vert1" presStyleCnt="0"/>
      <dgm:spPr/>
    </dgm:pt>
    <dgm:pt modelId="{4B9C6B79-1DF2-4397-967C-D38D677DFEEE}" type="pres">
      <dgm:prSet presAssocID="{11FB22E5-C229-4C6F-A2C3-D2919A9DAD14}" presName="thickLine" presStyleLbl="alignNode1" presStyleIdx="3" presStyleCnt="5"/>
      <dgm:spPr/>
    </dgm:pt>
    <dgm:pt modelId="{0B13F546-B275-46D9-886D-57BA4A84675D}" type="pres">
      <dgm:prSet presAssocID="{11FB22E5-C229-4C6F-A2C3-D2919A9DAD14}" presName="horz1" presStyleCnt="0"/>
      <dgm:spPr/>
    </dgm:pt>
    <dgm:pt modelId="{5A3B1447-7642-42BB-AC87-EE7E58634EE5}" type="pres">
      <dgm:prSet presAssocID="{11FB22E5-C229-4C6F-A2C3-D2919A9DAD14}" presName="tx1" presStyleLbl="revTx" presStyleIdx="3" presStyleCnt="5"/>
      <dgm:spPr/>
    </dgm:pt>
    <dgm:pt modelId="{4C475D8A-155B-4385-AD0D-6B8999E7AEC6}" type="pres">
      <dgm:prSet presAssocID="{11FB22E5-C229-4C6F-A2C3-D2919A9DAD14}" presName="vert1" presStyleCnt="0"/>
      <dgm:spPr/>
    </dgm:pt>
    <dgm:pt modelId="{18424AEC-7D4F-484C-A5E6-2F122CE15ED1}" type="pres">
      <dgm:prSet presAssocID="{F8276D07-EBCA-416E-B524-415C80662EA5}" presName="thickLine" presStyleLbl="alignNode1" presStyleIdx="4" presStyleCnt="5"/>
      <dgm:spPr/>
    </dgm:pt>
    <dgm:pt modelId="{0217C5F6-AB97-4C3E-9735-B521E2E693EE}" type="pres">
      <dgm:prSet presAssocID="{F8276D07-EBCA-416E-B524-415C80662EA5}" presName="horz1" presStyleCnt="0"/>
      <dgm:spPr/>
    </dgm:pt>
    <dgm:pt modelId="{834AF06D-5ED9-45BF-AE6A-9EA6A2E971FB}" type="pres">
      <dgm:prSet presAssocID="{F8276D07-EBCA-416E-B524-415C80662EA5}" presName="tx1" presStyleLbl="revTx" presStyleIdx="4" presStyleCnt="5"/>
      <dgm:spPr/>
    </dgm:pt>
    <dgm:pt modelId="{140ADBC3-5F5D-4B46-AE2D-438A80F1A540}" type="pres">
      <dgm:prSet presAssocID="{F8276D07-EBCA-416E-B524-415C80662EA5}" presName="vert1" presStyleCnt="0"/>
      <dgm:spPr/>
    </dgm:pt>
  </dgm:ptLst>
  <dgm:cxnLst>
    <dgm:cxn modelId="{F1FED916-C34B-49D0-AAF2-1A8EEE361867}" type="presOf" srcId="{5402506A-049B-46E0-A545-4765A861C797}" destId="{275377E2-DD0A-45DA-A8DF-CEE2C6669403}" srcOrd="0" destOrd="0" presId="urn:microsoft.com/office/officeart/2008/layout/LinedList"/>
    <dgm:cxn modelId="{C8EE0221-5C05-4BF9-87FC-C3BBF4ED2C0D}" srcId="{DF2F62F3-74B6-46A1-AD94-E8FF58556D62}" destId="{F8276D07-EBCA-416E-B524-415C80662EA5}" srcOrd="4" destOrd="0" parTransId="{BA2BCB30-FCF2-406A-9600-078220408A31}" sibTransId="{0647A18A-4731-4FB0-BCF5-24CDDA8E8E0C}"/>
    <dgm:cxn modelId="{11EE5F48-1E41-4B41-BF94-98408204D57A}" type="presOf" srcId="{F8276D07-EBCA-416E-B524-415C80662EA5}" destId="{834AF06D-5ED9-45BF-AE6A-9EA6A2E971FB}" srcOrd="0" destOrd="0" presId="urn:microsoft.com/office/officeart/2008/layout/LinedList"/>
    <dgm:cxn modelId="{59568469-1527-4022-84B7-BE9295B76687}" type="presOf" srcId="{DF2F62F3-74B6-46A1-AD94-E8FF58556D62}" destId="{021BEC70-0E94-48CC-A4F9-CC55A6B36122}" srcOrd="0" destOrd="0" presId="urn:microsoft.com/office/officeart/2008/layout/LinedList"/>
    <dgm:cxn modelId="{09514578-B602-4564-A567-EC8255FDAF38}" type="presOf" srcId="{99CD9368-C4A7-4F82-811A-71EFFADE8DD0}" destId="{2C27D65D-EB65-4F1F-AFC0-DC74CF93091E}" srcOrd="0" destOrd="0" presId="urn:microsoft.com/office/officeart/2008/layout/LinedList"/>
    <dgm:cxn modelId="{F29C1980-615E-421C-A69D-1150E88900D5}" srcId="{DF2F62F3-74B6-46A1-AD94-E8FF58556D62}" destId="{99CD9368-C4A7-4F82-811A-71EFFADE8DD0}" srcOrd="2" destOrd="0" parTransId="{085E6E5C-29EE-4742-B737-866C6B2D7FB0}" sibTransId="{E1BE093B-396E-4E65-8C95-3A76A794DB33}"/>
    <dgm:cxn modelId="{6C0FF487-9E13-4252-97A1-FB474D290AA0}" srcId="{DF2F62F3-74B6-46A1-AD94-E8FF58556D62}" destId="{5402506A-049B-46E0-A545-4765A861C797}" srcOrd="0" destOrd="0" parTransId="{0F4512DC-E5B8-4324-BB6F-4CAFA278C893}" sibTransId="{04037F81-DEBF-4C4C-99F1-2B4B78B4C659}"/>
    <dgm:cxn modelId="{2D65BA95-2B29-449F-84F6-159FC593C47D}" srcId="{DF2F62F3-74B6-46A1-AD94-E8FF58556D62}" destId="{11FB22E5-C229-4C6F-A2C3-D2919A9DAD14}" srcOrd="3" destOrd="0" parTransId="{7259E9C6-D5C3-4F15-AFD9-25A9D454292D}" sibTransId="{9669FDC4-0CFB-41F0-8360-B0CA7D7EB23D}"/>
    <dgm:cxn modelId="{2F6670B4-1855-4ECC-AD1D-E6717123CB95}" type="presOf" srcId="{11FB22E5-C229-4C6F-A2C3-D2919A9DAD14}" destId="{5A3B1447-7642-42BB-AC87-EE7E58634EE5}" srcOrd="0" destOrd="0" presId="urn:microsoft.com/office/officeart/2008/layout/LinedList"/>
    <dgm:cxn modelId="{98E9FFF2-E599-4343-A62A-0348280AD9EC}" type="presOf" srcId="{24A378B5-4DD1-4664-94AE-286AFB0F09E4}" destId="{6D2D1449-BC79-4653-98D7-EDCC3530FF00}" srcOrd="0" destOrd="0" presId="urn:microsoft.com/office/officeart/2008/layout/LinedList"/>
    <dgm:cxn modelId="{08142FF8-C0F8-4130-B1DF-06588A132915}" srcId="{DF2F62F3-74B6-46A1-AD94-E8FF58556D62}" destId="{24A378B5-4DD1-4664-94AE-286AFB0F09E4}" srcOrd="1" destOrd="0" parTransId="{A60C3627-BA68-4F18-9EB7-531DA711E7AC}" sibTransId="{0D561A8E-23B3-42FD-84D3-2375E0311230}"/>
    <dgm:cxn modelId="{A29566D1-5CBA-40C9-BB0E-40EA07E428A6}" type="presParOf" srcId="{021BEC70-0E94-48CC-A4F9-CC55A6B36122}" destId="{9EEFE5B2-B154-4CC1-B2EF-787F14F3E091}" srcOrd="0" destOrd="0" presId="urn:microsoft.com/office/officeart/2008/layout/LinedList"/>
    <dgm:cxn modelId="{2F0B8AF6-874B-45F5-9407-865DA51C0D65}" type="presParOf" srcId="{021BEC70-0E94-48CC-A4F9-CC55A6B36122}" destId="{8AFCACCF-99EA-407D-9257-0456B9D06550}" srcOrd="1" destOrd="0" presId="urn:microsoft.com/office/officeart/2008/layout/LinedList"/>
    <dgm:cxn modelId="{338EC198-DD24-4B12-81E4-7B9FED5809C7}" type="presParOf" srcId="{8AFCACCF-99EA-407D-9257-0456B9D06550}" destId="{275377E2-DD0A-45DA-A8DF-CEE2C6669403}" srcOrd="0" destOrd="0" presId="urn:microsoft.com/office/officeart/2008/layout/LinedList"/>
    <dgm:cxn modelId="{04E9A8E1-3121-4D61-81C0-BA4B6DFB8F81}" type="presParOf" srcId="{8AFCACCF-99EA-407D-9257-0456B9D06550}" destId="{D4624891-2F7F-4637-9FE9-2BE7E90C0CE8}" srcOrd="1" destOrd="0" presId="urn:microsoft.com/office/officeart/2008/layout/LinedList"/>
    <dgm:cxn modelId="{06C12C1E-7865-44A3-84E2-0FD739C843E7}" type="presParOf" srcId="{021BEC70-0E94-48CC-A4F9-CC55A6B36122}" destId="{AAE67570-8BD1-4380-BEDC-8724ECB8D74A}" srcOrd="2" destOrd="0" presId="urn:microsoft.com/office/officeart/2008/layout/LinedList"/>
    <dgm:cxn modelId="{DA7CEE17-90D1-47D1-9DEF-6291D895636F}" type="presParOf" srcId="{021BEC70-0E94-48CC-A4F9-CC55A6B36122}" destId="{00C6139C-9C6B-46EE-9E82-32D51AE42379}" srcOrd="3" destOrd="0" presId="urn:microsoft.com/office/officeart/2008/layout/LinedList"/>
    <dgm:cxn modelId="{D1C4BEF8-DFCC-4BE0-960B-DD4243503521}" type="presParOf" srcId="{00C6139C-9C6B-46EE-9E82-32D51AE42379}" destId="{6D2D1449-BC79-4653-98D7-EDCC3530FF00}" srcOrd="0" destOrd="0" presId="urn:microsoft.com/office/officeart/2008/layout/LinedList"/>
    <dgm:cxn modelId="{A61009A5-8668-44F7-98F7-58221AF45BA7}" type="presParOf" srcId="{00C6139C-9C6B-46EE-9E82-32D51AE42379}" destId="{7996D62C-0795-4D8E-8DD8-AB7AEB3E23A7}" srcOrd="1" destOrd="0" presId="urn:microsoft.com/office/officeart/2008/layout/LinedList"/>
    <dgm:cxn modelId="{2B9502A3-3E0A-4392-B7F5-11417E8A9379}" type="presParOf" srcId="{021BEC70-0E94-48CC-A4F9-CC55A6B36122}" destId="{FC4E00C6-FFE5-4684-B926-BFB6F8E267AA}" srcOrd="4" destOrd="0" presId="urn:microsoft.com/office/officeart/2008/layout/LinedList"/>
    <dgm:cxn modelId="{148B951F-C75F-403B-8331-13965061A3DB}" type="presParOf" srcId="{021BEC70-0E94-48CC-A4F9-CC55A6B36122}" destId="{0FAF8B72-CE90-47ED-8F87-A895ADB68722}" srcOrd="5" destOrd="0" presId="urn:microsoft.com/office/officeart/2008/layout/LinedList"/>
    <dgm:cxn modelId="{4B664F69-CC9E-40BD-AD75-6CDD178ED72B}" type="presParOf" srcId="{0FAF8B72-CE90-47ED-8F87-A895ADB68722}" destId="{2C27D65D-EB65-4F1F-AFC0-DC74CF93091E}" srcOrd="0" destOrd="0" presId="urn:microsoft.com/office/officeart/2008/layout/LinedList"/>
    <dgm:cxn modelId="{F4B02C72-EC1F-465A-92B7-F0FC97762C31}" type="presParOf" srcId="{0FAF8B72-CE90-47ED-8F87-A895ADB68722}" destId="{093E71E6-3EC5-4AF1-BEE6-CDB0851C5CF2}" srcOrd="1" destOrd="0" presId="urn:microsoft.com/office/officeart/2008/layout/LinedList"/>
    <dgm:cxn modelId="{547DD33D-3A62-4573-A9C4-17DA00646625}" type="presParOf" srcId="{021BEC70-0E94-48CC-A4F9-CC55A6B36122}" destId="{4B9C6B79-1DF2-4397-967C-D38D677DFEEE}" srcOrd="6" destOrd="0" presId="urn:microsoft.com/office/officeart/2008/layout/LinedList"/>
    <dgm:cxn modelId="{6A69CBBE-3852-4ADE-9CA7-94171CC65FFE}" type="presParOf" srcId="{021BEC70-0E94-48CC-A4F9-CC55A6B36122}" destId="{0B13F546-B275-46D9-886D-57BA4A84675D}" srcOrd="7" destOrd="0" presId="urn:microsoft.com/office/officeart/2008/layout/LinedList"/>
    <dgm:cxn modelId="{F7E3C9CA-4ED2-4A57-87F0-51B225C5D88F}" type="presParOf" srcId="{0B13F546-B275-46D9-886D-57BA4A84675D}" destId="{5A3B1447-7642-42BB-AC87-EE7E58634EE5}" srcOrd="0" destOrd="0" presId="urn:microsoft.com/office/officeart/2008/layout/LinedList"/>
    <dgm:cxn modelId="{5B3859A1-B2B4-4A09-9F47-117A63260E5F}" type="presParOf" srcId="{0B13F546-B275-46D9-886D-57BA4A84675D}" destId="{4C475D8A-155B-4385-AD0D-6B8999E7AEC6}" srcOrd="1" destOrd="0" presId="urn:microsoft.com/office/officeart/2008/layout/LinedList"/>
    <dgm:cxn modelId="{59A9A6D4-78C1-4B9C-A801-5C2032AE72CE}" type="presParOf" srcId="{021BEC70-0E94-48CC-A4F9-CC55A6B36122}" destId="{18424AEC-7D4F-484C-A5E6-2F122CE15ED1}" srcOrd="8" destOrd="0" presId="urn:microsoft.com/office/officeart/2008/layout/LinedList"/>
    <dgm:cxn modelId="{CBCBA630-AA60-4414-BB02-F9D2546A84A3}" type="presParOf" srcId="{021BEC70-0E94-48CC-A4F9-CC55A6B36122}" destId="{0217C5F6-AB97-4C3E-9735-B521E2E693EE}" srcOrd="9" destOrd="0" presId="urn:microsoft.com/office/officeart/2008/layout/LinedList"/>
    <dgm:cxn modelId="{867297E2-36AA-45FA-9572-62D45C911AC7}" type="presParOf" srcId="{0217C5F6-AB97-4C3E-9735-B521E2E693EE}" destId="{834AF06D-5ED9-45BF-AE6A-9EA6A2E971FB}" srcOrd="0" destOrd="0" presId="urn:microsoft.com/office/officeart/2008/layout/LinedList"/>
    <dgm:cxn modelId="{CD6A4EC3-A222-418A-8764-D7FFF3156BB4}" type="presParOf" srcId="{0217C5F6-AB97-4C3E-9735-B521E2E693EE}" destId="{140ADBC3-5F5D-4B46-AE2D-438A80F1A5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FE5B2-B154-4CC1-B2EF-787F14F3E091}">
      <dsp:nvSpPr>
        <dsp:cNvPr id="0" name=""/>
        <dsp:cNvSpPr/>
      </dsp:nvSpPr>
      <dsp:spPr>
        <a:xfrm>
          <a:off x="0" y="752"/>
          <a:ext cx="7812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377E2-DD0A-45DA-A8DF-CEE2C6669403}">
      <dsp:nvSpPr>
        <dsp:cNvPr id="0" name=""/>
        <dsp:cNvSpPr/>
      </dsp:nvSpPr>
      <dsp:spPr>
        <a:xfrm>
          <a:off x="0" y="752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User uploads FASTA file</a:t>
          </a:r>
        </a:p>
      </dsp:txBody>
      <dsp:txXfrm>
        <a:off x="0" y="752"/>
        <a:ext cx="7812562" cy="1232496"/>
      </dsp:txXfrm>
    </dsp:sp>
    <dsp:sp modelId="{AAE67570-8BD1-4380-BEDC-8724ECB8D74A}">
      <dsp:nvSpPr>
        <dsp:cNvPr id="0" name=""/>
        <dsp:cNvSpPr/>
      </dsp:nvSpPr>
      <dsp:spPr>
        <a:xfrm>
          <a:off x="0" y="1233248"/>
          <a:ext cx="78125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D1449-BC79-4653-98D7-EDCC3530FF00}">
      <dsp:nvSpPr>
        <dsp:cNvPr id="0" name=""/>
        <dsp:cNvSpPr/>
      </dsp:nvSpPr>
      <dsp:spPr>
        <a:xfrm>
          <a:off x="0" y="1233248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Inputs name + email</a:t>
          </a:r>
        </a:p>
      </dsp:txBody>
      <dsp:txXfrm>
        <a:off x="0" y="1233248"/>
        <a:ext cx="7812562" cy="1232496"/>
      </dsp:txXfrm>
    </dsp:sp>
    <dsp:sp modelId="{FC4E00C6-FFE5-4684-B926-BFB6F8E267AA}">
      <dsp:nvSpPr>
        <dsp:cNvPr id="0" name=""/>
        <dsp:cNvSpPr/>
      </dsp:nvSpPr>
      <dsp:spPr>
        <a:xfrm>
          <a:off x="0" y="2465744"/>
          <a:ext cx="78125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7D65D-EB65-4F1F-AFC0-DC74CF93091E}">
      <dsp:nvSpPr>
        <dsp:cNvPr id="0" name=""/>
        <dsp:cNvSpPr/>
      </dsp:nvSpPr>
      <dsp:spPr>
        <a:xfrm>
          <a:off x="0" y="2465744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Clicks "Start Processing"</a:t>
          </a:r>
        </a:p>
      </dsp:txBody>
      <dsp:txXfrm>
        <a:off x="0" y="2465744"/>
        <a:ext cx="7812562" cy="1232496"/>
      </dsp:txXfrm>
    </dsp:sp>
    <dsp:sp modelId="{4B9C6B79-1DF2-4397-967C-D38D677DFEEE}">
      <dsp:nvSpPr>
        <dsp:cNvPr id="0" name=""/>
        <dsp:cNvSpPr/>
      </dsp:nvSpPr>
      <dsp:spPr>
        <a:xfrm>
          <a:off x="0" y="3698241"/>
          <a:ext cx="781256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B1447-7642-42BB-AC87-EE7E58634EE5}">
      <dsp:nvSpPr>
        <dsp:cNvPr id="0" name=""/>
        <dsp:cNvSpPr/>
      </dsp:nvSpPr>
      <dsp:spPr>
        <a:xfrm>
          <a:off x="0" y="3698241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App computes features &amp; predicts</a:t>
          </a:r>
        </a:p>
      </dsp:txBody>
      <dsp:txXfrm>
        <a:off x="0" y="3698241"/>
        <a:ext cx="7812562" cy="1232496"/>
      </dsp:txXfrm>
    </dsp:sp>
    <dsp:sp modelId="{18424AEC-7D4F-484C-A5E6-2F122CE15ED1}">
      <dsp:nvSpPr>
        <dsp:cNvPr id="0" name=""/>
        <dsp:cNvSpPr/>
      </dsp:nvSpPr>
      <dsp:spPr>
        <a:xfrm>
          <a:off x="0" y="4930737"/>
          <a:ext cx="781256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AF06D-5ED9-45BF-AE6A-9EA6A2E971FB}">
      <dsp:nvSpPr>
        <dsp:cNvPr id="0" name=""/>
        <dsp:cNvSpPr/>
      </dsp:nvSpPr>
      <dsp:spPr>
        <a:xfrm>
          <a:off x="0" y="4930737"/>
          <a:ext cx="7812562" cy="123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Shows results &amp; emails them</a:t>
          </a:r>
        </a:p>
      </dsp:txBody>
      <dsp:txXfrm>
        <a:off x="0" y="4930737"/>
        <a:ext cx="7812562" cy="1232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0D1F-157A-491C-B2FA-B396BA5AB8F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E6067-8CC7-4B7D-A77E-BB80939A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067-8CC7-4B7D-A77E-BB80939A9E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3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E6067-8CC7-4B7D-A77E-BB80939A9E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0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6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5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4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8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8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A37FE-F187-FFEA-E357-3AB3B499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1722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F6E8DB-9435-8FB9-DADC-E04655BD7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vi-VN">
                <a:solidFill>
                  <a:schemeClr val="tx2"/>
                </a:solidFill>
              </a:rPr>
              <a:t>Final Project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17405-2F71-4266-7A4E-24911EAB8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Efflux Protein Family Predictor</a:t>
            </a:r>
          </a:p>
          <a:p>
            <a:r>
              <a:rPr lang="en-US">
                <a:solidFill>
                  <a:schemeClr val="tx2"/>
                </a:solidFill>
              </a:rPr>
              <a:t>1101550</a:t>
            </a:r>
          </a:p>
          <a:p>
            <a:r>
              <a:rPr lang="zh-CN" altLang="en-US">
                <a:solidFill>
                  <a:schemeClr val="tx2"/>
                </a:solidFill>
              </a:rPr>
              <a:t>李小權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AC2461-230E-DAB1-A1F2-68248AC6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What I Learned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265DA-01FB-CC1D-6EEA-86E64F00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</a:rPr>
              <a:t>Streamlit</a:t>
            </a:r>
            <a:r>
              <a:rPr lang="en-US" sz="2400" dirty="0">
                <a:solidFill>
                  <a:schemeClr val="tx2"/>
                </a:solidFill>
              </a:rPr>
              <a:t> is amazing for quick bioinformatics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Bio + ML = Best combo ever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Debugging email SMTP... builds character 😅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4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5CD0D6-F98F-FEF8-77B8-193D7298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Thank You!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93D2-5449-6A22-A2CE-8DAA253D6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vi-VN" sz="2400" dirty="0">
                <a:solidFill>
                  <a:schemeClr val="tx2"/>
                </a:solidFill>
              </a:rPr>
              <a:t>1101550</a:t>
            </a:r>
          </a:p>
          <a:p>
            <a:r>
              <a:rPr lang="zh-CN" altLang="en-US" sz="2400" dirty="0">
                <a:solidFill>
                  <a:schemeClr val="tx2"/>
                </a:solidFill>
              </a:rPr>
              <a:t>李小權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47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E7D5A8-6369-3425-BFF4-BAF9F141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Why This Topic?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7124-A78A-CFF4-ACF7-5A209915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"On a sunny day, I had a choice: Predict love... or predict proteins."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 chose science over heartbreak!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Drug resistance is serious business. Efflux proteins help bacteria fight antibiotics.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49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CFE0E6-EF1E-598A-E34C-E6C1F2AE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Objective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9" name="Rectangle 1">
            <a:extLst>
              <a:ext uri="{FF2B5EF4-FFF2-40B4-BE49-F238E27FC236}">
                <a16:creationId xmlns:a16="http://schemas.microsoft.com/office/drawing/2014/main" id="{8AED0911-0C61-D226-B47F-93D01C41C1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3257633"/>
            <a:ext cx="9745506" cy="25528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Build a web tool that: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Accepts FASTA files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Extracts features (AAC + DPC)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Predicts protein family (ABC, RND, SMR, MFS)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Sends results via email automatically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7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A449FF-4003-2419-A323-0BDAC515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Tools &amp; Technologies</a:t>
            </a:r>
            <a:br>
              <a:rPr lang="en-US">
                <a:solidFill>
                  <a:schemeClr val="tx2">
                    <a:alpha val="80000"/>
                  </a:schemeClr>
                </a:solidFill>
              </a:rPr>
            </a:b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D3DEA9-E82F-8D3D-90CC-CC87A57B6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118350"/>
              </p:ext>
            </p:extLst>
          </p:nvPr>
        </p:nvGraphicFramePr>
        <p:xfrm>
          <a:off x="1153410" y="2500757"/>
          <a:ext cx="9331142" cy="36762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52727">
                  <a:extLst>
                    <a:ext uri="{9D8B030D-6E8A-4147-A177-3AD203B41FA5}">
                      <a16:colId xmlns:a16="http://schemas.microsoft.com/office/drawing/2014/main" val="2687438075"/>
                    </a:ext>
                  </a:extLst>
                </a:gridCol>
                <a:gridCol w="5878415">
                  <a:extLst>
                    <a:ext uri="{9D8B030D-6E8A-4147-A177-3AD203B41FA5}">
                      <a16:colId xmlns:a16="http://schemas.microsoft.com/office/drawing/2014/main" val="1204403388"/>
                    </a:ext>
                  </a:extLst>
                </a:gridCol>
              </a:tblGrid>
              <a:tr h="612701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Tool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Purpose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2460"/>
                  </a:ext>
                </a:extLst>
              </a:tr>
              <a:tr h="612701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brain of the operation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51953"/>
                  </a:ext>
                </a:extLst>
              </a:tr>
              <a:tr h="612701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Scikit-learn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Trains the SVM model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387892"/>
                  </a:ext>
                </a:extLst>
              </a:tr>
              <a:tr h="612701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Biopython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Reads FASTA files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472804"/>
                  </a:ext>
                </a:extLst>
              </a:tr>
              <a:tr h="612701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Streamlit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Creates the web interface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89848"/>
                  </a:ext>
                </a:extLst>
              </a:tr>
              <a:tr h="612701"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SMTP (Gmail)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Sends results via email</a:t>
                      </a:r>
                    </a:p>
                  </a:txBody>
                  <a:tcPr marL="250082" marR="125041" marT="125041" marB="125041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33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7078DA-02C5-36EC-0B68-E1763A4F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Feature Extraction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CC68-D590-D259-4218-BDF731F6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AAC: Amino Acid Composition (20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DPC: Dipeptide Composition (400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Total = 420 biological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Like turning proteins into spreadsheet gold ✨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6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224DCB-BEA2-4579-61C6-C8335DA0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Prediction Model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337F-E53F-7950-898B-98D175FC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Model: Support Vector Machine (SVM)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Trained using labeled protein families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Outputs predicted family + confidence score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48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213150-C147-0B38-F73D-6936F674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Application Workflow</a:t>
            </a:r>
            <a:br>
              <a:rPr lang="en-US">
                <a:solidFill>
                  <a:schemeClr val="tx2">
                    <a:alpha val="80000"/>
                  </a:schemeClr>
                </a:solidFill>
              </a:rPr>
            </a:b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63A93-C852-64A8-D740-C68E09206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25880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802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77A1C8-33A1-827C-9C2C-03933637B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Demo Time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06D5929-B8B4-41DE-8B47-963F0769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Live demo link:</a:t>
            </a:r>
            <a:r>
              <a:rPr lang="vi-VN" sz="2400" dirty="0">
                <a:solidFill>
                  <a:schemeClr val="tx2"/>
                </a:solidFill>
              </a:rPr>
              <a:t> https://efflux-predictor-1101550.streamlit.app/</a:t>
            </a:r>
          </a:p>
          <a:p>
            <a:r>
              <a:rPr lang="en-US" sz="2400" dirty="0">
                <a:solidFill>
                  <a:schemeClr val="tx2"/>
                </a:solidFill>
              </a:rPr>
              <a:t>Works anywhere, anytime 🌐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vi-VN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4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F48D85-87BC-01ED-CD0D-8DC63B4A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/>
                </a:solidFill>
              </a:rPr>
              <a:t>Results</a:t>
            </a:r>
            <a:br>
              <a:rPr lang="en-US">
                <a:solidFill>
                  <a:schemeClr val="tx2"/>
                </a:solidFill>
              </a:rPr>
            </a:b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AB14-7A79-8BE3-7BC5-7C13E71B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Tested with real protein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Accurate classification across 4 families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Interface is user-friendly &amp; instant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8289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274</Words>
  <Application>Microsoft Office PowerPoint</Application>
  <PresentationFormat>Widescreen</PresentationFormat>
  <Paragraphs>59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Avenir Next LT Pro</vt:lpstr>
      <vt:lpstr>Posterama</vt:lpstr>
      <vt:lpstr>SineVTI</vt:lpstr>
      <vt:lpstr>Final Project</vt:lpstr>
      <vt:lpstr>Why This Topic? </vt:lpstr>
      <vt:lpstr>Objective </vt:lpstr>
      <vt:lpstr>Tools &amp; Technologies </vt:lpstr>
      <vt:lpstr>Feature Extraction </vt:lpstr>
      <vt:lpstr>Prediction Model </vt:lpstr>
      <vt:lpstr>Application Workflow </vt:lpstr>
      <vt:lpstr>Demo Time </vt:lpstr>
      <vt:lpstr>Results </vt:lpstr>
      <vt:lpstr>What I Learned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Lee</dc:creator>
  <cp:lastModifiedBy>Scott Lee</cp:lastModifiedBy>
  <cp:revision>1</cp:revision>
  <dcterms:created xsi:type="dcterms:W3CDTF">2025-05-20T10:24:13Z</dcterms:created>
  <dcterms:modified xsi:type="dcterms:W3CDTF">2025-05-20T10:47:00Z</dcterms:modified>
</cp:coreProperties>
</file>