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57" r:id="rId2"/>
    <p:sldId id="258" r:id="rId3"/>
    <p:sldId id="294" r:id="rId4"/>
    <p:sldId id="274" r:id="rId5"/>
    <p:sldId id="295" r:id="rId6"/>
    <p:sldId id="296" r:id="rId7"/>
    <p:sldId id="306" r:id="rId8"/>
    <p:sldId id="307" r:id="rId9"/>
    <p:sldId id="302" r:id="rId10"/>
    <p:sldId id="304" r:id="rId11"/>
    <p:sldId id="309" r:id="rId12"/>
    <p:sldId id="276" r:id="rId13"/>
    <p:sldId id="308" r:id="rId14"/>
    <p:sldId id="277" r:id="rId15"/>
    <p:sldId id="30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2C8"/>
    <a:srgbClr val="E9F170"/>
    <a:srgbClr val="0F0F48"/>
    <a:srgbClr val="38604E"/>
    <a:srgbClr val="EAF27C"/>
    <a:srgbClr val="B08864"/>
    <a:srgbClr val="E5B25D"/>
    <a:srgbClr val="ECD574"/>
    <a:srgbClr val="465E80"/>
    <a:srgbClr val="465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4" autoAdjust="0"/>
    <p:restoredTop sz="85069" autoAdjust="0"/>
  </p:normalViewPr>
  <p:slideViewPr>
    <p:cSldViewPr snapToGrid="0">
      <p:cViewPr varScale="1">
        <p:scale>
          <a:sx n="54" d="100"/>
          <a:sy n="54" d="100"/>
        </p:scale>
        <p:origin x="8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CAD71-2329-4C10-A5B1-BC7A4F818AE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B3C3CE2-9DD4-4EC6-B48B-6DABF3CE7BDD}">
      <dgm:prSet/>
      <dgm:spPr/>
      <dgm:t>
        <a:bodyPr/>
        <a:lstStyle/>
        <a:p>
          <a:pPr rtl="0"/>
          <a:r>
            <a:rPr lang="zh-TW" b="1" dirty="0">
              <a:solidFill>
                <a:schemeClr val="bg1"/>
              </a:solidFill>
            </a:rPr>
            <a:t>問答關卡後續提問</a:t>
          </a:r>
          <a:r>
            <a:rPr lang="zh-TW" altLang="en-US" b="1" dirty="0">
              <a:solidFill>
                <a:schemeClr val="bg1"/>
              </a:solidFill>
            </a:rPr>
            <a:t>繼續完善</a:t>
          </a:r>
          <a:endParaRPr lang="zh-TW" b="1" dirty="0">
            <a:solidFill>
              <a:schemeClr val="bg1"/>
            </a:solidFill>
          </a:endParaRPr>
        </a:p>
      </dgm:t>
    </dgm:pt>
    <dgm:pt modelId="{798F39DD-6FD3-44D2-AC73-AEE527A47C87}" type="parTrans" cxnId="{0FC06863-6C3F-4B0E-BDB8-C01BE024A787}">
      <dgm:prSet/>
      <dgm:spPr/>
      <dgm:t>
        <a:bodyPr/>
        <a:lstStyle/>
        <a:p>
          <a:endParaRPr lang="zh-TW" altLang="en-US"/>
        </a:p>
      </dgm:t>
    </dgm:pt>
    <dgm:pt modelId="{C3063730-C2EA-4605-B04B-BEF8E2BDA4FE}" type="sibTrans" cxnId="{0FC06863-6C3F-4B0E-BDB8-C01BE024A787}">
      <dgm:prSet/>
      <dgm:spPr/>
      <dgm:t>
        <a:bodyPr/>
        <a:lstStyle/>
        <a:p>
          <a:endParaRPr lang="zh-TW" altLang="en-US"/>
        </a:p>
      </dgm:t>
    </dgm:pt>
    <dgm:pt modelId="{BC8BAE6C-9838-49E7-A1CA-6D88FA110ACF}">
      <dgm:prSet/>
      <dgm:spPr/>
      <dgm:t>
        <a:bodyPr/>
        <a:lstStyle/>
        <a:p>
          <a:pPr rtl="0"/>
          <a:r>
            <a:rPr lang="zh-TW" dirty="0">
              <a:solidFill>
                <a:schemeClr val="bg1"/>
              </a:solidFill>
            </a:rPr>
            <a:t>改善遊戲介面對於兒童較不直觀之部分</a:t>
          </a:r>
          <a:r>
            <a:rPr lang="zh-TW" altLang="en-US" dirty="0">
              <a:solidFill>
                <a:schemeClr val="bg1"/>
              </a:solidFill>
            </a:rPr>
            <a:t>，增加幫助按鈕</a:t>
          </a:r>
          <a:endParaRPr lang="zh-TW" dirty="0">
            <a:solidFill>
              <a:schemeClr val="bg1"/>
            </a:solidFill>
          </a:endParaRPr>
        </a:p>
      </dgm:t>
    </dgm:pt>
    <dgm:pt modelId="{84613736-C693-499B-9595-55A71264DF94}" type="parTrans" cxnId="{575D2BBA-EFE9-4848-BDC9-988F163D6B06}">
      <dgm:prSet/>
      <dgm:spPr/>
      <dgm:t>
        <a:bodyPr/>
        <a:lstStyle/>
        <a:p>
          <a:endParaRPr lang="zh-TW" altLang="en-US"/>
        </a:p>
      </dgm:t>
    </dgm:pt>
    <dgm:pt modelId="{3CCBDBBA-916B-419B-A03A-ADC7219BDA1C}" type="sibTrans" cxnId="{575D2BBA-EFE9-4848-BDC9-988F163D6B06}">
      <dgm:prSet/>
      <dgm:spPr/>
      <dgm:t>
        <a:bodyPr/>
        <a:lstStyle/>
        <a:p>
          <a:endParaRPr lang="zh-TW" altLang="en-US"/>
        </a:p>
      </dgm:t>
    </dgm:pt>
    <dgm:pt modelId="{F9EBAA98-CF53-40A4-897E-CCBDB50F54FA}">
      <dgm:prSet/>
      <dgm:spPr/>
      <dgm:t>
        <a:bodyPr/>
        <a:lstStyle/>
        <a:p>
          <a:pPr rtl="0"/>
          <a:r>
            <a:rPr lang="zh-TW" dirty="0">
              <a:solidFill>
                <a:schemeClr val="bg1"/>
              </a:solidFill>
            </a:rPr>
            <a:t>增加注音輔助兒童閱讀</a:t>
          </a:r>
        </a:p>
      </dgm:t>
    </dgm:pt>
    <dgm:pt modelId="{207C6FD4-3DBA-402A-9675-2305EFC95AAE}" type="parTrans" cxnId="{1FC65A34-113C-4757-B7EC-B776AAF225B2}">
      <dgm:prSet/>
      <dgm:spPr/>
      <dgm:t>
        <a:bodyPr/>
        <a:lstStyle/>
        <a:p>
          <a:endParaRPr lang="zh-TW" altLang="en-US"/>
        </a:p>
      </dgm:t>
    </dgm:pt>
    <dgm:pt modelId="{E1362C78-52DE-4DB6-B35A-B4DD61368C62}" type="sibTrans" cxnId="{1FC65A34-113C-4757-B7EC-B776AAF225B2}">
      <dgm:prSet/>
      <dgm:spPr/>
      <dgm:t>
        <a:bodyPr/>
        <a:lstStyle/>
        <a:p>
          <a:endParaRPr lang="zh-TW" altLang="en-US"/>
        </a:p>
      </dgm:t>
    </dgm:pt>
    <dgm:pt modelId="{A568473C-87B8-4556-BBE7-A48BEAB52156}">
      <dgm:prSet/>
      <dgm:spPr/>
      <dgm:t>
        <a:bodyPr/>
        <a:lstStyle/>
        <a:p>
          <a:pPr rtl="0"/>
          <a:r>
            <a:rPr lang="zh-TW" dirty="0">
              <a:solidFill>
                <a:schemeClr val="bg1"/>
              </a:solidFill>
            </a:rPr>
            <a:t>改變遊戲用字遣詞以兒童能夠輕鬆了解學習為目標</a:t>
          </a:r>
        </a:p>
      </dgm:t>
    </dgm:pt>
    <dgm:pt modelId="{361A44DC-DD40-41D1-9183-977BAF7CC270}" type="parTrans" cxnId="{F6A47491-75C2-4A5D-B268-CAC5091BEDE9}">
      <dgm:prSet/>
      <dgm:spPr/>
      <dgm:t>
        <a:bodyPr/>
        <a:lstStyle/>
        <a:p>
          <a:endParaRPr lang="zh-TW" altLang="en-US"/>
        </a:p>
      </dgm:t>
    </dgm:pt>
    <dgm:pt modelId="{1C7C32A6-EBBD-4D9D-B87B-B5A856406E89}" type="sibTrans" cxnId="{F6A47491-75C2-4A5D-B268-CAC5091BEDE9}">
      <dgm:prSet/>
      <dgm:spPr/>
      <dgm:t>
        <a:bodyPr/>
        <a:lstStyle/>
        <a:p>
          <a:endParaRPr lang="zh-TW" altLang="en-US"/>
        </a:p>
      </dgm:t>
    </dgm:pt>
    <dgm:pt modelId="{042DE0F9-9337-4181-969C-C0EBE28C281C}" type="pres">
      <dgm:prSet presAssocID="{D42CAD71-2329-4C10-A5B1-BC7A4F818AEC}" presName="Name0" presStyleCnt="0">
        <dgm:presLayoutVars>
          <dgm:dir/>
          <dgm:resizeHandles val="exact"/>
        </dgm:presLayoutVars>
      </dgm:prSet>
      <dgm:spPr/>
    </dgm:pt>
    <dgm:pt modelId="{2DFB8E85-18F2-4BEB-8DAC-B425567FB3CE}" type="pres">
      <dgm:prSet presAssocID="{D42CAD71-2329-4C10-A5B1-BC7A4F818AEC}" presName="arrow" presStyleLbl="bgShp" presStyleIdx="0" presStyleCnt="1"/>
      <dgm:spPr/>
    </dgm:pt>
    <dgm:pt modelId="{ED7C12F0-11D8-4973-B58C-9D8B582D1A73}" type="pres">
      <dgm:prSet presAssocID="{D42CAD71-2329-4C10-A5B1-BC7A4F818AEC}" presName="points" presStyleCnt="0"/>
      <dgm:spPr/>
    </dgm:pt>
    <dgm:pt modelId="{14ACEFDB-BECF-455E-9ADF-AE2A0BBFF058}" type="pres">
      <dgm:prSet presAssocID="{AB3C3CE2-9DD4-4EC6-B48B-6DABF3CE7BDD}" presName="compositeA" presStyleCnt="0"/>
      <dgm:spPr/>
    </dgm:pt>
    <dgm:pt modelId="{B1261D5F-1D2C-49BD-8170-8DC36A9E55AE}" type="pres">
      <dgm:prSet presAssocID="{AB3C3CE2-9DD4-4EC6-B48B-6DABF3CE7BDD}" presName="textA" presStyleLbl="revTx" presStyleIdx="0" presStyleCnt="4">
        <dgm:presLayoutVars>
          <dgm:bulletEnabled val="1"/>
        </dgm:presLayoutVars>
      </dgm:prSet>
      <dgm:spPr/>
    </dgm:pt>
    <dgm:pt modelId="{FDE1B1B9-B58A-4F5D-97DB-55F5A338F968}" type="pres">
      <dgm:prSet presAssocID="{AB3C3CE2-9DD4-4EC6-B48B-6DABF3CE7BDD}" presName="circleA" presStyleLbl="node1" presStyleIdx="0" presStyleCnt="4"/>
      <dgm:spPr>
        <a:solidFill>
          <a:srgbClr val="A1E2C8"/>
        </a:solidFill>
      </dgm:spPr>
    </dgm:pt>
    <dgm:pt modelId="{076F8DF8-92D0-4373-AF16-2A930C8AA03D}" type="pres">
      <dgm:prSet presAssocID="{AB3C3CE2-9DD4-4EC6-B48B-6DABF3CE7BDD}" presName="spaceA" presStyleCnt="0"/>
      <dgm:spPr/>
    </dgm:pt>
    <dgm:pt modelId="{CBECF2B2-4766-418D-96B7-508C42B4D8BF}" type="pres">
      <dgm:prSet presAssocID="{C3063730-C2EA-4605-B04B-BEF8E2BDA4FE}" presName="space" presStyleCnt="0"/>
      <dgm:spPr/>
    </dgm:pt>
    <dgm:pt modelId="{6DDD1B34-AC53-45AB-89AA-9BCFAB56C615}" type="pres">
      <dgm:prSet presAssocID="{BC8BAE6C-9838-49E7-A1CA-6D88FA110ACF}" presName="compositeB" presStyleCnt="0"/>
      <dgm:spPr/>
    </dgm:pt>
    <dgm:pt modelId="{DCCE8516-9718-4E42-97B2-3DEE8FCC79E8}" type="pres">
      <dgm:prSet presAssocID="{BC8BAE6C-9838-49E7-A1CA-6D88FA110ACF}" presName="textB" presStyleLbl="revTx" presStyleIdx="1" presStyleCnt="4">
        <dgm:presLayoutVars>
          <dgm:bulletEnabled val="1"/>
        </dgm:presLayoutVars>
      </dgm:prSet>
      <dgm:spPr/>
    </dgm:pt>
    <dgm:pt modelId="{EF08891E-FDA0-4C5C-83ED-423F797F96AB}" type="pres">
      <dgm:prSet presAssocID="{BC8BAE6C-9838-49E7-A1CA-6D88FA110ACF}" presName="circleB" presStyleLbl="node1" presStyleIdx="1" presStyleCnt="4"/>
      <dgm:spPr>
        <a:solidFill>
          <a:srgbClr val="A1E2C8"/>
        </a:solidFill>
      </dgm:spPr>
    </dgm:pt>
    <dgm:pt modelId="{E713D3AC-FFB1-4D01-9BEC-36465D9156E2}" type="pres">
      <dgm:prSet presAssocID="{BC8BAE6C-9838-49E7-A1CA-6D88FA110ACF}" presName="spaceB" presStyleCnt="0"/>
      <dgm:spPr/>
    </dgm:pt>
    <dgm:pt modelId="{69635330-3339-457E-9DAA-FCDFDAA6398D}" type="pres">
      <dgm:prSet presAssocID="{3CCBDBBA-916B-419B-A03A-ADC7219BDA1C}" presName="space" presStyleCnt="0"/>
      <dgm:spPr/>
    </dgm:pt>
    <dgm:pt modelId="{C0EEFCC8-74A3-42E4-A3B3-F184929AE18D}" type="pres">
      <dgm:prSet presAssocID="{F9EBAA98-CF53-40A4-897E-CCBDB50F54FA}" presName="compositeA" presStyleCnt="0"/>
      <dgm:spPr/>
    </dgm:pt>
    <dgm:pt modelId="{D6D880F3-8AAF-43FB-8997-29430F8F758F}" type="pres">
      <dgm:prSet presAssocID="{F9EBAA98-CF53-40A4-897E-CCBDB50F54FA}" presName="textA" presStyleLbl="revTx" presStyleIdx="2" presStyleCnt="4">
        <dgm:presLayoutVars>
          <dgm:bulletEnabled val="1"/>
        </dgm:presLayoutVars>
      </dgm:prSet>
      <dgm:spPr/>
    </dgm:pt>
    <dgm:pt modelId="{388E930A-42B2-49CC-8908-AA01C67DD020}" type="pres">
      <dgm:prSet presAssocID="{F9EBAA98-CF53-40A4-897E-CCBDB50F54FA}" presName="circleA" presStyleLbl="node1" presStyleIdx="2" presStyleCnt="4"/>
      <dgm:spPr>
        <a:solidFill>
          <a:srgbClr val="A1E2C8"/>
        </a:solidFill>
      </dgm:spPr>
    </dgm:pt>
    <dgm:pt modelId="{FEBFE314-A858-4F9E-A96C-BCBB09F7B359}" type="pres">
      <dgm:prSet presAssocID="{F9EBAA98-CF53-40A4-897E-CCBDB50F54FA}" presName="spaceA" presStyleCnt="0"/>
      <dgm:spPr/>
    </dgm:pt>
    <dgm:pt modelId="{271A50EB-E5E8-4728-9FAB-023907CC17E3}" type="pres">
      <dgm:prSet presAssocID="{E1362C78-52DE-4DB6-B35A-B4DD61368C62}" presName="space" presStyleCnt="0"/>
      <dgm:spPr/>
    </dgm:pt>
    <dgm:pt modelId="{B710FDFD-296E-469D-978B-BF087EF51A8D}" type="pres">
      <dgm:prSet presAssocID="{A568473C-87B8-4556-BBE7-A48BEAB52156}" presName="compositeB" presStyleCnt="0"/>
      <dgm:spPr/>
    </dgm:pt>
    <dgm:pt modelId="{51544FA4-10D8-4FC2-AB7A-980262CC2A5E}" type="pres">
      <dgm:prSet presAssocID="{A568473C-87B8-4556-BBE7-A48BEAB52156}" presName="textB" presStyleLbl="revTx" presStyleIdx="3" presStyleCnt="4">
        <dgm:presLayoutVars>
          <dgm:bulletEnabled val="1"/>
        </dgm:presLayoutVars>
      </dgm:prSet>
      <dgm:spPr/>
    </dgm:pt>
    <dgm:pt modelId="{8E76C51B-8051-49A3-8C32-F58A4B11EE83}" type="pres">
      <dgm:prSet presAssocID="{A568473C-87B8-4556-BBE7-A48BEAB52156}" presName="circleB" presStyleLbl="node1" presStyleIdx="3" presStyleCnt="4"/>
      <dgm:spPr>
        <a:solidFill>
          <a:srgbClr val="A1E2C8"/>
        </a:solidFill>
      </dgm:spPr>
    </dgm:pt>
    <dgm:pt modelId="{3DCF0F42-D761-4DB2-8651-6D13B451FEB5}" type="pres">
      <dgm:prSet presAssocID="{A568473C-87B8-4556-BBE7-A48BEAB52156}" presName="spaceB" presStyleCnt="0"/>
      <dgm:spPr/>
    </dgm:pt>
  </dgm:ptLst>
  <dgm:cxnLst>
    <dgm:cxn modelId="{1FC65A34-113C-4757-B7EC-B776AAF225B2}" srcId="{D42CAD71-2329-4C10-A5B1-BC7A4F818AEC}" destId="{F9EBAA98-CF53-40A4-897E-CCBDB50F54FA}" srcOrd="2" destOrd="0" parTransId="{207C6FD4-3DBA-402A-9675-2305EFC95AAE}" sibTransId="{E1362C78-52DE-4DB6-B35A-B4DD61368C62}"/>
    <dgm:cxn modelId="{58C13938-55DC-4A4E-8378-307FA0DF550F}" type="presOf" srcId="{A568473C-87B8-4556-BBE7-A48BEAB52156}" destId="{51544FA4-10D8-4FC2-AB7A-980262CC2A5E}" srcOrd="0" destOrd="0" presId="urn:microsoft.com/office/officeart/2005/8/layout/hProcess11"/>
    <dgm:cxn modelId="{0FC06863-6C3F-4B0E-BDB8-C01BE024A787}" srcId="{D42CAD71-2329-4C10-A5B1-BC7A4F818AEC}" destId="{AB3C3CE2-9DD4-4EC6-B48B-6DABF3CE7BDD}" srcOrd="0" destOrd="0" parTransId="{798F39DD-6FD3-44D2-AC73-AEE527A47C87}" sibTransId="{C3063730-C2EA-4605-B04B-BEF8E2BDA4FE}"/>
    <dgm:cxn modelId="{CF5E5C75-F427-4D02-94A7-5C4E34C74866}" type="presOf" srcId="{D42CAD71-2329-4C10-A5B1-BC7A4F818AEC}" destId="{042DE0F9-9337-4181-969C-C0EBE28C281C}" srcOrd="0" destOrd="0" presId="urn:microsoft.com/office/officeart/2005/8/layout/hProcess11"/>
    <dgm:cxn modelId="{BE22A77D-2DCD-4DCD-B29B-9835294ECC43}" type="presOf" srcId="{AB3C3CE2-9DD4-4EC6-B48B-6DABF3CE7BDD}" destId="{B1261D5F-1D2C-49BD-8170-8DC36A9E55AE}" srcOrd="0" destOrd="0" presId="urn:microsoft.com/office/officeart/2005/8/layout/hProcess11"/>
    <dgm:cxn modelId="{9A1FD88C-D492-4968-9765-A8998A5A8FDD}" type="presOf" srcId="{F9EBAA98-CF53-40A4-897E-CCBDB50F54FA}" destId="{D6D880F3-8AAF-43FB-8997-29430F8F758F}" srcOrd="0" destOrd="0" presId="urn:microsoft.com/office/officeart/2005/8/layout/hProcess11"/>
    <dgm:cxn modelId="{F6A47491-75C2-4A5D-B268-CAC5091BEDE9}" srcId="{D42CAD71-2329-4C10-A5B1-BC7A4F818AEC}" destId="{A568473C-87B8-4556-BBE7-A48BEAB52156}" srcOrd="3" destOrd="0" parTransId="{361A44DC-DD40-41D1-9183-977BAF7CC270}" sibTransId="{1C7C32A6-EBBD-4D9D-B87B-B5A856406E89}"/>
    <dgm:cxn modelId="{575D2BBA-EFE9-4848-BDC9-988F163D6B06}" srcId="{D42CAD71-2329-4C10-A5B1-BC7A4F818AEC}" destId="{BC8BAE6C-9838-49E7-A1CA-6D88FA110ACF}" srcOrd="1" destOrd="0" parTransId="{84613736-C693-499B-9595-55A71264DF94}" sibTransId="{3CCBDBBA-916B-419B-A03A-ADC7219BDA1C}"/>
    <dgm:cxn modelId="{379B58C6-C0C2-404E-B730-2EC0F81DF9D9}" type="presOf" srcId="{BC8BAE6C-9838-49E7-A1CA-6D88FA110ACF}" destId="{DCCE8516-9718-4E42-97B2-3DEE8FCC79E8}" srcOrd="0" destOrd="0" presId="urn:microsoft.com/office/officeart/2005/8/layout/hProcess11"/>
    <dgm:cxn modelId="{270E0312-AB16-4C3A-8DDE-A9F1BF9AC554}" type="presParOf" srcId="{042DE0F9-9337-4181-969C-C0EBE28C281C}" destId="{2DFB8E85-18F2-4BEB-8DAC-B425567FB3CE}" srcOrd="0" destOrd="0" presId="urn:microsoft.com/office/officeart/2005/8/layout/hProcess11"/>
    <dgm:cxn modelId="{02BE6E15-5751-4436-919B-6CA3F58AF59B}" type="presParOf" srcId="{042DE0F9-9337-4181-969C-C0EBE28C281C}" destId="{ED7C12F0-11D8-4973-B58C-9D8B582D1A73}" srcOrd="1" destOrd="0" presId="urn:microsoft.com/office/officeart/2005/8/layout/hProcess11"/>
    <dgm:cxn modelId="{D78424C6-0693-48C2-9774-F1925F88D5A1}" type="presParOf" srcId="{ED7C12F0-11D8-4973-B58C-9D8B582D1A73}" destId="{14ACEFDB-BECF-455E-9ADF-AE2A0BBFF058}" srcOrd="0" destOrd="0" presId="urn:microsoft.com/office/officeart/2005/8/layout/hProcess11"/>
    <dgm:cxn modelId="{D02F35F6-F4C3-470E-8629-82D21BA70546}" type="presParOf" srcId="{14ACEFDB-BECF-455E-9ADF-AE2A0BBFF058}" destId="{B1261D5F-1D2C-49BD-8170-8DC36A9E55AE}" srcOrd="0" destOrd="0" presId="urn:microsoft.com/office/officeart/2005/8/layout/hProcess11"/>
    <dgm:cxn modelId="{45A31676-3B1A-4595-A982-9ADAA50807B8}" type="presParOf" srcId="{14ACEFDB-BECF-455E-9ADF-AE2A0BBFF058}" destId="{FDE1B1B9-B58A-4F5D-97DB-55F5A338F968}" srcOrd="1" destOrd="0" presId="urn:microsoft.com/office/officeart/2005/8/layout/hProcess11"/>
    <dgm:cxn modelId="{805C36A1-674C-4943-BAFF-657CDB5A3C1B}" type="presParOf" srcId="{14ACEFDB-BECF-455E-9ADF-AE2A0BBFF058}" destId="{076F8DF8-92D0-4373-AF16-2A930C8AA03D}" srcOrd="2" destOrd="0" presId="urn:microsoft.com/office/officeart/2005/8/layout/hProcess11"/>
    <dgm:cxn modelId="{1EBB037E-1C69-4FB4-96AA-8C8DCFF53830}" type="presParOf" srcId="{ED7C12F0-11D8-4973-B58C-9D8B582D1A73}" destId="{CBECF2B2-4766-418D-96B7-508C42B4D8BF}" srcOrd="1" destOrd="0" presId="urn:microsoft.com/office/officeart/2005/8/layout/hProcess11"/>
    <dgm:cxn modelId="{C6110896-B8C4-4578-AC0D-E8208BC62785}" type="presParOf" srcId="{ED7C12F0-11D8-4973-B58C-9D8B582D1A73}" destId="{6DDD1B34-AC53-45AB-89AA-9BCFAB56C615}" srcOrd="2" destOrd="0" presId="urn:microsoft.com/office/officeart/2005/8/layout/hProcess11"/>
    <dgm:cxn modelId="{252A3010-553D-49BE-91B5-AC9959A3D4A1}" type="presParOf" srcId="{6DDD1B34-AC53-45AB-89AA-9BCFAB56C615}" destId="{DCCE8516-9718-4E42-97B2-3DEE8FCC79E8}" srcOrd="0" destOrd="0" presId="urn:microsoft.com/office/officeart/2005/8/layout/hProcess11"/>
    <dgm:cxn modelId="{A5874ADA-1E60-4946-A209-0AD7CA5A2853}" type="presParOf" srcId="{6DDD1B34-AC53-45AB-89AA-9BCFAB56C615}" destId="{EF08891E-FDA0-4C5C-83ED-423F797F96AB}" srcOrd="1" destOrd="0" presId="urn:microsoft.com/office/officeart/2005/8/layout/hProcess11"/>
    <dgm:cxn modelId="{9F888C78-D475-444B-98E1-B9074AEF1015}" type="presParOf" srcId="{6DDD1B34-AC53-45AB-89AA-9BCFAB56C615}" destId="{E713D3AC-FFB1-4D01-9BEC-36465D9156E2}" srcOrd="2" destOrd="0" presId="urn:microsoft.com/office/officeart/2005/8/layout/hProcess11"/>
    <dgm:cxn modelId="{E40A80EC-3889-47D5-8F1A-308AE3A76752}" type="presParOf" srcId="{ED7C12F0-11D8-4973-B58C-9D8B582D1A73}" destId="{69635330-3339-457E-9DAA-FCDFDAA6398D}" srcOrd="3" destOrd="0" presId="urn:microsoft.com/office/officeart/2005/8/layout/hProcess11"/>
    <dgm:cxn modelId="{D7C8C19D-BD1E-41ED-9BBE-9171B7D33484}" type="presParOf" srcId="{ED7C12F0-11D8-4973-B58C-9D8B582D1A73}" destId="{C0EEFCC8-74A3-42E4-A3B3-F184929AE18D}" srcOrd="4" destOrd="0" presId="urn:microsoft.com/office/officeart/2005/8/layout/hProcess11"/>
    <dgm:cxn modelId="{88FE09E3-50CB-4DD1-B82E-8CF604DEBD01}" type="presParOf" srcId="{C0EEFCC8-74A3-42E4-A3B3-F184929AE18D}" destId="{D6D880F3-8AAF-43FB-8997-29430F8F758F}" srcOrd="0" destOrd="0" presId="urn:microsoft.com/office/officeart/2005/8/layout/hProcess11"/>
    <dgm:cxn modelId="{2CF42CF0-C037-4E90-8C58-6EEEDCEF39A5}" type="presParOf" srcId="{C0EEFCC8-74A3-42E4-A3B3-F184929AE18D}" destId="{388E930A-42B2-49CC-8908-AA01C67DD020}" srcOrd="1" destOrd="0" presId="urn:microsoft.com/office/officeart/2005/8/layout/hProcess11"/>
    <dgm:cxn modelId="{FD5423A1-ED28-4A27-BE1D-CA6924450577}" type="presParOf" srcId="{C0EEFCC8-74A3-42E4-A3B3-F184929AE18D}" destId="{FEBFE314-A858-4F9E-A96C-BCBB09F7B359}" srcOrd="2" destOrd="0" presId="urn:microsoft.com/office/officeart/2005/8/layout/hProcess11"/>
    <dgm:cxn modelId="{0F3BDF99-2CB3-4F1F-B2AC-AD6BC7EA0C74}" type="presParOf" srcId="{ED7C12F0-11D8-4973-B58C-9D8B582D1A73}" destId="{271A50EB-E5E8-4728-9FAB-023907CC17E3}" srcOrd="5" destOrd="0" presId="urn:microsoft.com/office/officeart/2005/8/layout/hProcess11"/>
    <dgm:cxn modelId="{ADCC9345-38A4-4045-9251-674636C2B00B}" type="presParOf" srcId="{ED7C12F0-11D8-4973-B58C-9D8B582D1A73}" destId="{B710FDFD-296E-469D-978B-BF087EF51A8D}" srcOrd="6" destOrd="0" presId="urn:microsoft.com/office/officeart/2005/8/layout/hProcess11"/>
    <dgm:cxn modelId="{5C6A5CEE-CF79-490C-B78A-CC2B9B860D24}" type="presParOf" srcId="{B710FDFD-296E-469D-978B-BF087EF51A8D}" destId="{51544FA4-10D8-4FC2-AB7A-980262CC2A5E}" srcOrd="0" destOrd="0" presId="urn:microsoft.com/office/officeart/2005/8/layout/hProcess11"/>
    <dgm:cxn modelId="{CFD08FD1-A9AE-4077-BDD1-18037CAD5E0B}" type="presParOf" srcId="{B710FDFD-296E-469D-978B-BF087EF51A8D}" destId="{8E76C51B-8051-49A3-8C32-F58A4B11EE83}" srcOrd="1" destOrd="0" presId="urn:microsoft.com/office/officeart/2005/8/layout/hProcess11"/>
    <dgm:cxn modelId="{056FD4B9-136B-4FB0-8EEA-F51AB7F500FB}" type="presParOf" srcId="{B710FDFD-296E-469D-978B-BF087EF51A8D}" destId="{3DCF0F42-D761-4DB2-8651-6D13B451FEB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B8E85-18F2-4BEB-8DAC-B425567FB3CE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61D5F-1D2C-49BD-8170-8DC36A9E55AE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bg1"/>
              </a:solidFill>
            </a:rPr>
            <a:t>問答關卡後續提問</a:t>
          </a:r>
          <a:r>
            <a:rPr lang="zh-TW" altLang="en-US" sz="1900" b="1" kern="1200" dirty="0">
              <a:solidFill>
                <a:schemeClr val="bg1"/>
              </a:solidFill>
            </a:rPr>
            <a:t>繼續完善</a:t>
          </a:r>
          <a:endParaRPr lang="zh-TW" sz="1900" b="1" kern="1200" dirty="0">
            <a:solidFill>
              <a:schemeClr val="bg1"/>
            </a:solidFill>
          </a:endParaRPr>
        </a:p>
      </dsp:txBody>
      <dsp:txXfrm>
        <a:off x="4736" y="0"/>
        <a:ext cx="2278208" cy="1740535"/>
      </dsp:txXfrm>
    </dsp:sp>
    <dsp:sp modelId="{FDE1B1B9-B58A-4F5D-97DB-55F5A338F968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rgbClr val="A1E2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E8516-9718-4E42-97B2-3DEE8FCC79E8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>
              <a:solidFill>
                <a:schemeClr val="bg1"/>
              </a:solidFill>
            </a:rPr>
            <a:t>改善遊戲介面對於兒童較不直觀之部分</a:t>
          </a:r>
          <a:r>
            <a:rPr lang="zh-TW" altLang="en-US" sz="1900" kern="1200" dirty="0">
              <a:solidFill>
                <a:schemeClr val="bg1"/>
              </a:solidFill>
            </a:rPr>
            <a:t>，增加幫助按鈕</a:t>
          </a:r>
          <a:endParaRPr lang="zh-TW" sz="1900" kern="1200" dirty="0">
            <a:solidFill>
              <a:schemeClr val="bg1"/>
            </a:solidFill>
          </a:endParaRPr>
        </a:p>
      </dsp:txBody>
      <dsp:txXfrm>
        <a:off x="2396855" y="2610802"/>
        <a:ext cx="2278208" cy="1740535"/>
      </dsp:txXfrm>
    </dsp:sp>
    <dsp:sp modelId="{EF08891E-FDA0-4C5C-83ED-423F797F96AB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rgbClr val="A1E2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80F3-8AAF-43FB-8997-29430F8F758F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>
              <a:solidFill>
                <a:schemeClr val="bg1"/>
              </a:solidFill>
            </a:rPr>
            <a:t>增加注音輔助兒童閱讀</a:t>
          </a:r>
        </a:p>
      </dsp:txBody>
      <dsp:txXfrm>
        <a:off x="4788975" y="0"/>
        <a:ext cx="2278208" cy="1740535"/>
      </dsp:txXfrm>
    </dsp:sp>
    <dsp:sp modelId="{388E930A-42B2-49CC-8908-AA01C67DD020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rgbClr val="A1E2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44FA4-10D8-4FC2-AB7A-980262CC2A5E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>
              <a:solidFill>
                <a:schemeClr val="bg1"/>
              </a:solidFill>
            </a:rPr>
            <a:t>改變遊戲用字遣詞以兒童能夠輕鬆了解學習為目標</a:t>
          </a:r>
        </a:p>
      </dsp:txBody>
      <dsp:txXfrm>
        <a:off x="7181094" y="2610802"/>
        <a:ext cx="2278208" cy="1740535"/>
      </dsp:txXfrm>
    </dsp:sp>
    <dsp:sp modelId="{8E76C51B-8051-49A3-8C32-F58A4B11EE83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rgbClr val="A1E2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3D3A-B31F-4270-B7FE-2A365484E510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E1E5-658F-4424-84E4-DB873EA9D3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4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49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7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6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9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64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70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2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8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44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9E1E5-658F-4424-84E4-DB873EA9D3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0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617" y="10318"/>
            <a:ext cx="12396617" cy="7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0D39"/>
            </a:gs>
            <a:gs pos="27000">
              <a:srgbClr val="101051"/>
            </a:gs>
            <a:gs pos="83000">
              <a:srgbClr val="11115C"/>
            </a:gs>
            <a:gs pos="100000">
              <a:srgbClr val="0D0D3A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7886-B365-40C9-B161-ADBB58FF8082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9F0D-0A17-4579-943D-179F423471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r3051/Foodsystem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ts.com.tw/cts/life/201807/201807231931916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套索 16"/>
          <p:cNvSpPr/>
          <p:nvPr/>
        </p:nvSpPr>
        <p:spPr>
          <a:xfrm rot="5400000">
            <a:off x="2918567" y="3565360"/>
            <a:ext cx="6327156" cy="8229599"/>
          </a:xfrm>
          <a:prstGeom prst="chord">
            <a:avLst>
              <a:gd name="adj1" fmla="val 2700000"/>
              <a:gd name="adj2" fmla="val 18869346"/>
            </a:avLst>
          </a:prstGeom>
          <a:solidFill>
            <a:srgbClr val="C6F0E2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a typeface="微軟正黑體" panose="020B0604030504040204" pitchFamily="34" charset="-120"/>
              </a:rPr>
              <a:t>i</a:t>
            </a:r>
            <a:endParaRPr lang="zh-CN" altLang="en-US" b="1" dirty="0"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8"/>
          <a:stretch/>
        </p:blipFill>
        <p:spPr>
          <a:xfrm>
            <a:off x="249381" y="2950756"/>
            <a:ext cx="11665527" cy="40596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93700" y="1341943"/>
            <a:ext cx="4702206" cy="210057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900" b="1" dirty="0">
                <a:solidFill>
                  <a:srgbClr val="94DCBC"/>
                </a:solidFill>
                <a:latin typeface="+mj-lt"/>
                <a:ea typeface="微軟正黑體" panose="020B0604030504040204" pitchFamily="34" charset="-120"/>
              </a:rPr>
              <a:t>資訊美學與互動設計</a:t>
            </a:r>
            <a:endParaRPr lang="en-US" altLang="zh-TW" sz="3900" b="1" dirty="0">
              <a:solidFill>
                <a:srgbClr val="94DCBC"/>
              </a:solidFill>
              <a:latin typeface="+mj-lt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CN" sz="3600" b="1" dirty="0" err="1">
                <a:solidFill>
                  <a:srgbClr val="A1E2C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CN" sz="3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ood</a:t>
            </a:r>
            <a:r>
              <a:rPr lang="en-US" altLang="zh-CN" sz="3600" b="1" dirty="0" err="1">
                <a:solidFill>
                  <a:srgbClr val="A1E2C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CN" sz="3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ystem</a:t>
            </a:r>
            <a:endParaRPr lang="zh-CN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93700" y="3485843"/>
            <a:ext cx="4527612" cy="0"/>
          </a:xfrm>
          <a:prstGeom prst="line">
            <a:avLst/>
          </a:prstGeom>
          <a:ln>
            <a:solidFill>
              <a:srgbClr val="E9F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832194" y="3684253"/>
            <a:ext cx="4527612" cy="869790"/>
            <a:chOff x="3832194" y="3753528"/>
            <a:chExt cx="4527612" cy="869790"/>
          </a:xfrm>
        </p:grpSpPr>
        <p:sp>
          <p:nvSpPr>
            <p:cNvPr id="3" name="文本框 2"/>
            <p:cNvSpPr txBox="1"/>
            <p:nvPr/>
          </p:nvSpPr>
          <p:spPr>
            <a:xfrm>
              <a:off x="3832194" y="3753528"/>
              <a:ext cx="4527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資管四    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S05490045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林儀楺    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本框 2"/>
            <p:cNvSpPr txBox="1"/>
            <p:nvPr/>
          </p:nvSpPr>
          <p:spPr>
            <a:xfrm>
              <a:off x="3832194" y="4161653"/>
              <a:ext cx="4527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資管四     </a:t>
              </a:r>
              <a:r>
                <a:rPr lang="en-US" altLang="zh-TW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S05490061</a:t>
              </a:r>
              <a:r>
                <a:rPr lang="zh-TW" altLang="en-US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林姿岑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橢圓 10"/>
          <p:cNvSpPr/>
          <p:nvPr/>
        </p:nvSpPr>
        <p:spPr>
          <a:xfrm rot="1780940">
            <a:off x="7125249" y="6606788"/>
            <a:ext cx="845127" cy="499339"/>
          </a:xfrm>
          <a:prstGeom prst="ellipse">
            <a:avLst/>
          </a:prstGeom>
          <a:solidFill>
            <a:srgbClr val="E9CF6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780940">
            <a:off x="7424337" y="5516689"/>
            <a:ext cx="1206345" cy="341708"/>
          </a:xfrm>
          <a:prstGeom prst="ellipse">
            <a:avLst/>
          </a:prstGeom>
          <a:solidFill>
            <a:srgbClr val="4E6F5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63357" y="5314149"/>
            <a:ext cx="438589" cy="259138"/>
          </a:xfrm>
          <a:prstGeom prst="ellipse">
            <a:avLst/>
          </a:prstGeom>
          <a:solidFill>
            <a:srgbClr val="CAD16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9280297">
            <a:off x="2886287" y="5745081"/>
            <a:ext cx="2064424" cy="369737"/>
          </a:xfrm>
          <a:prstGeom prst="ellipse">
            <a:avLst/>
          </a:prstGeom>
          <a:solidFill>
            <a:srgbClr val="BABF6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700">
            <a:off x="7667900" y="4017207"/>
            <a:ext cx="1009272" cy="1806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橢圓 15"/>
          <p:cNvSpPr/>
          <p:nvPr/>
        </p:nvSpPr>
        <p:spPr>
          <a:xfrm>
            <a:off x="4253345" y="6456458"/>
            <a:ext cx="763324" cy="499339"/>
          </a:xfrm>
          <a:prstGeom prst="ellipse">
            <a:avLst/>
          </a:prstGeom>
          <a:solidFill>
            <a:srgbClr val="366748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 rot="20279436">
            <a:off x="4868671" y="5546577"/>
            <a:ext cx="295995" cy="169933"/>
          </a:xfrm>
          <a:prstGeom prst="ellipse">
            <a:avLst/>
          </a:prstGeom>
          <a:solidFill>
            <a:srgbClr val="CAD16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7825" y="3622701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Part </a:t>
            </a:r>
            <a:r>
              <a:rPr lang="zh-TW" altLang="en-US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three</a:t>
            </a:r>
            <a:endParaRPr lang="zh-CN" altLang="en-US" sz="4800" b="1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56590" y="3506816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310020" y="2425983"/>
            <a:ext cx="6020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A1E2C8"/>
                </a:solidFill>
                <a:latin typeface="+mj-ea"/>
                <a:ea typeface="+mj-ea"/>
              </a:rPr>
              <a:t>3.</a:t>
            </a:r>
            <a:r>
              <a:rPr lang="zh-TW" altLang="en-US" sz="8800" b="1" dirty="0">
                <a:solidFill>
                  <a:srgbClr val="A1E2C8"/>
                </a:solidFill>
                <a:latin typeface="+mj-ea"/>
                <a:ea typeface="+mj-ea"/>
              </a:rPr>
              <a:t>遊戲展示</a:t>
            </a:r>
            <a:endParaRPr lang="zh-CN" altLang="en-US" sz="8800" b="1" dirty="0">
              <a:solidFill>
                <a:srgbClr val="A1E2C8"/>
              </a:solidFill>
              <a:latin typeface="+mj-ea"/>
              <a:ea typeface="+mj-ea"/>
            </a:endParaRPr>
          </a:p>
        </p:txBody>
      </p:sp>
      <p:cxnSp>
        <p:nvCxnSpPr>
          <p:cNvPr id="44" name="直接连接符 9"/>
          <p:cNvCxnSpPr/>
          <p:nvPr/>
        </p:nvCxnSpPr>
        <p:spPr>
          <a:xfrm>
            <a:off x="3310020" y="2284500"/>
            <a:ext cx="6020228" cy="0"/>
          </a:xfrm>
          <a:prstGeom prst="line">
            <a:avLst/>
          </a:prstGeom>
          <a:ln w="76200">
            <a:solidFill>
              <a:srgbClr val="E9F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1"/>
          <p:cNvCxnSpPr/>
          <p:nvPr/>
        </p:nvCxnSpPr>
        <p:spPr>
          <a:xfrm>
            <a:off x="3310020" y="4461668"/>
            <a:ext cx="6020228" cy="41962"/>
          </a:xfrm>
          <a:prstGeom prst="line">
            <a:avLst/>
          </a:prstGeom>
          <a:ln w="76200">
            <a:solidFill>
              <a:srgbClr val="A1E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8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標題 1"/>
          <p:cNvSpPr txBox="1">
            <a:spLocks/>
          </p:cNvSpPr>
          <p:nvPr/>
        </p:nvSpPr>
        <p:spPr>
          <a:xfrm>
            <a:off x="356500" y="304262"/>
            <a:ext cx="5973047" cy="95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u="sng" dirty="0" err="1">
                <a:solidFill>
                  <a:srgbClr val="A1E2C8"/>
                </a:solidFill>
              </a:rPr>
              <a:t>Github</a:t>
            </a:r>
            <a:r>
              <a:rPr lang="zh-TW" altLang="en-US" sz="4000" u="sng" dirty="0">
                <a:solidFill>
                  <a:srgbClr val="A1E2C8"/>
                </a:solidFill>
              </a:rPr>
              <a:t>網址</a:t>
            </a:r>
          </a:p>
        </p:txBody>
      </p:sp>
      <p:sp>
        <p:nvSpPr>
          <p:cNvPr id="9" name="文字方塊 8">
            <a:hlinkClick r:id="rId3"/>
          </p:cNvPr>
          <p:cNvSpPr txBox="1"/>
          <p:nvPr/>
        </p:nvSpPr>
        <p:spPr>
          <a:xfrm>
            <a:off x="1478204" y="3105834"/>
            <a:ext cx="1040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E9F170"/>
                </a:solidFill>
              </a:rPr>
              <a:t>https://github.com/lyr3051/Foodsystem.git</a:t>
            </a:r>
            <a:endParaRPr lang="zh-TW" altLang="en-US" sz="3600" dirty="0">
              <a:solidFill>
                <a:srgbClr val="E9F1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8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7294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Part</a:t>
            </a:r>
            <a:r>
              <a:rPr lang="zh-TW" altLang="en-US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 </a:t>
            </a:r>
            <a:r>
              <a:rPr lang="en-US" altLang="zh-TW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four</a:t>
            </a:r>
            <a:endParaRPr lang="zh-CN" altLang="en-US" sz="4800" b="1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0020" y="2425983"/>
            <a:ext cx="6020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A1E2C8"/>
                </a:solidFill>
                <a:latin typeface="+mj-ea"/>
                <a:ea typeface="+mj-ea"/>
              </a:rPr>
              <a:t>4.</a:t>
            </a:r>
            <a:r>
              <a:rPr lang="zh-TW" altLang="en-US" sz="8800" b="1" dirty="0">
                <a:solidFill>
                  <a:srgbClr val="A1E2C8"/>
                </a:solidFill>
                <a:latin typeface="+mj-ea"/>
                <a:ea typeface="+mj-ea"/>
              </a:rPr>
              <a:t>未來發展</a:t>
            </a:r>
            <a:endParaRPr lang="zh-CN" altLang="en-US" sz="8800" b="1" dirty="0">
              <a:solidFill>
                <a:srgbClr val="A1E2C8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0020" y="2284500"/>
            <a:ext cx="6020228" cy="0"/>
          </a:xfrm>
          <a:prstGeom prst="line">
            <a:avLst/>
          </a:prstGeom>
          <a:ln w="76200">
            <a:solidFill>
              <a:srgbClr val="E9F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10020" y="4461668"/>
            <a:ext cx="6020228" cy="41962"/>
          </a:xfrm>
          <a:prstGeom prst="line">
            <a:avLst/>
          </a:prstGeom>
          <a:ln w="76200">
            <a:solidFill>
              <a:srgbClr val="A1E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56590" y="3506816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29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A1E2C8"/>
                </a:solidFill>
              </a:rPr>
              <a:t>改進方向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277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1042" y="2973681"/>
            <a:ext cx="47022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900" b="1" dirty="0">
                <a:solidFill>
                  <a:srgbClr val="94DC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8"/>
          <a:stretch/>
        </p:blipFill>
        <p:spPr>
          <a:xfrm>
            <a:off x="220355" y="2812868"/>
            <a:ext cx="11665527" cy="40596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8"/>
          <a:stretch/>
        </p:blipFill>
        <p:spPr>
          <a:xfrm>
            <a:off x="249381" y="2812868"/>
            <a:ext cx="11665527" cy="405964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 rot="1780940">
            <a:off x="7125249" y="6606788"/>
            <a:ext cx="845127" cy="499339"/>
          </a:xfrm>
          <a:prstGeom prst="ellipse">
            <a:avLst/>
          </a:prstGeom>
          <a:solidFill>
            <a:srgbClr val="E9CF6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63357" y="5314149"/>
            <a:ext cx="438589" cy="259138"/>
          </a:xfrm>
          <a:prstGeom prst="ellipse">
            <a:avLst/>
          </a:prstGeom>
          <a:solidFill>
            <a:srgbClr val="CAD16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253345" y="6456458"/>
            <a:ext cx="763324" cy="499339"/>
          </a:xfrm>
          <a:prstGeom prst="ellipse">
            <a:avLst/>
          </a:prstGeom>
          <a:solidFill>
            <a:srgbClr val="366748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 rot="20279436">
            <a:off x="4868671" y="5546577"/>
            <a:ext cx="295995" cy="169933"/>
          </a:xfrm>
          <a:prstGeom prst="ellipse">
            <a:avLst/>
          </a:prstGeom>
          <a:solidFill>
            <a:srgbClr val="CAD16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7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07235"/>
            <a:ext cx="3697920" cy="466148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30424"/>
            <a:ext cx="10515600" cy="435133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https://www.setn.com/News.aspx?NewsID=486353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https://mamibuy.com.tw/talk/article/112312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https://www.cmmedia.com.tw/home/articles/20283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http://www.uho.com.tw/hotnews.asp?aid=46879</a:t>
            </a:r>
          </a:p>
          <a:p>
            <a:r>
              <a:rPr lang="en-US" altLang="zh-TW" dirty="0">
                <a:solidFill>
                  <a:schemeClr val="bg1"/>
                </a:solidFill>
                <a:hlinkClick r:id="rId3"/>
              </a:rPr>
              <a:t>https://news.cts.com.tw/cts/life/201807/201807231931916.html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9584" y="3630671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Part one</a:t>
            </a:r>
            <a:endParaRPr lang="zh-CN" altLang="en-US" sz="4800" b="1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0020" y="2407213"/>
            <a:ext cx="5911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C6F0E2"/>
                </a:solidFill>
                <a:latin typeface="+mj-ea"/>
                <a:ea typeface="+mj-ea"/>
              </a:rPr>
              <a:t>1.</a:t>
            </a:r>
            <a:r>
              <a:rPr lang="zh-TW" altLang="en-US" sz="8800" b="1" dirty="0">
                <a:solidFill>
                  <a:srgbClr val="C6F0E2"/>
                </a:solidFill>
                <a:latin typeface="+mj-ea"/>
                <a:ea typeface="+mj-ea"/>
              </a:rPr>
              <a:t>遊戲目標</a:t>
            </a:r>
            <a:endParaRPr lang="zh-CN" altLang="en-US" sz="8800" b="1" dirty="0">
              <a:solidFill>
                <a:srgbClr val="C6F0E2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56590" y="3506816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连接符 9"/>
          <p:cNvCxnSpPr/>
          <p:nvPr/>
        </p:nvCxnSpPr>
        <p:spPr>
          <a:xfrm>
            <a:off x="3310020" y="2280573"/>
            <a:ext cx="6020228" cy="0"/>
          </a:xfrm>
          <a:prstGeom prst="line">
            <a:avLst/>
          </a:prstGeom>
          <a:ln w="76200">
            <a:solidFill>
              <a:srgbClr val="E9F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1"/>
          <p:cNvCxnSpPr/>
          <p:nvPr/>
        </p:nvCxnSpPr>
        <p:spPr>
          <a:xfrm>
            <a:off x="3310020" y="4461668"/>
            <a:ext cx="6020228" cy="41962"/>
          </a:xfrm>
          <a:prstGeom prst="line">
            <a:avLst/>
          </a:prstGeom>
          <a:ln w="76200">
            <a:solidFill>
              <a:srgbClr val="A1E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927" y="338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A1E2C8"/>
                </a:solidFill>
              </a:rPr>
              <a:t>提升孩童對於營養均衡的認知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01" y="2607092"/>
            <a:ext cx="1453865" cy="14538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21" y="2740155"/>
            <a:ext cx="1453865" cy="1453865"/>
          </a:xfrm>
          <a:prstGeom prst="rect">
            <a:avLst/>
          </a:prstGeom>
          <a:ln>
            <a:noFill/>
          </a:ln>
        </p:spPr>
      </p:pic>
      <p:sp>
        <p:nvSpPr>
          <p:cNvPr id="6" name="加號 5"/>
          <p:cNvSpPr/>
          <p:nvPr/>
        </p:nvSpPr>
        <p:spPr>
          <a:xfrm>
            <a:off x="3014608" y="2985053"/>
            <a:ext cx="964071" cy="964071"/>
          </a:xfrm>
          <a:prstGeom prst="mathPlus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於 6"/>
          <p:cNvSpPr/>
          <p:nvPr/>
        </p:nvSpPr>
        <p:spPr>
          <a:xfrm>
            <a:off x="6288053" y="3091204"/>
            <a:ext cx="975686" cy="592381"/>
          </a:xfrm>
          <a:prstGeom prst="mathEqua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26" y="1837858"/>
            <a:ext cx="3506214" cy="325845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05740" y="4212672"/>
            <a:ext cx="73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遊戲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305915" y="4212672"/>
            <a:ext cx="204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飲食均衡的概念</a:t>
            </a:r>
          </a:p>
        </p:txBody>
      </p:sp>
      <p:sp>
        <p:nvSpPr>
          <p:cNvPr id="11" name="矩形 10"/>
          <p:cNvSpPr/>
          <p:nvPr/>
        </p:nvSpPr>
        <p:spPr>
          <a:xfrm>
            <a:off x="7263739" y="4520234"/>
            <a:ext cx="43245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chemeClr val="bg1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 : </a:t>
            </a:r>
            <a:r>
              <a:rPr lang="en-US" altLang="zh-TW" dirty="0" err="1">
                <a:solidFill>
                  <a:schemeClr val="bg1"/>
                </a:solidFill>
              </a:rPr>
              <a:t>Foodsystem</a:t>
            </a:r>
            <a:endParaRPr lang="zh-TW" altLang="zh-TW" dirty="0">
              <a:solidFill>
                <a:schemeClr val="bg1"/>
              </a:solidFill>
            </a:endParaRPr>
          </a:p>
          <a:p>
            <a:r>
              <a:rPr lang="zh-TW" altLang="zh-TW" dirty="0">
                <a:solidFill>
                  <a:schemeClr val="bg1"/>
                </a:solidFill>
              </a:rPr>
              <a:t>目的</a:t>
            </a:r>
            <a:r>
              <a:rPr lang="en-US" altLang="zh-TW" dirty="0">
                <a:solidFill>
                  <a:schemeClr val="bg1"/>
                </a:solidFill>
              </a:rPr>
              <a:t> : </a:t>
            </a:r>
            <a:r>
              <a:rPr lang="zh-TW" altLang="zh-TW" dirty="0">
                <a:solidFill>
                  <a:schemeClr val="bg1"/>
                </a:solidFill>
              </a:rPr>
              <a:t>提升孩童對飲食均衡的概念</a:t>
            </a:r>
          </a:p>
          <a:p>
            <a:r>
              <a:rPr lang="zh-TW" altLang="zh-TW" dirty="0">
                <a:solidFill>
                  <a:schemeClr val="bg1"/>
                </a:solidFill>
              </a:rPr>
              <a:t>內容</a:t>
            </a:r>
            <a:r>
              <a:rPr lang="en-US" altLang="zh-TW" dirty="0">
                <a:solidFill>
                  <a:schemeClr val="bg1"/>
                </a:solidFill>
              </a:rPr>
              <a:t> : </a:t>
            </a:r>
            <a:r>
              <a:rPr lang="zh-TW" altLang="zh-TW" dirty="0">
                <a:solidFill>
                  <a:schemeClr val="bg1"/>
                </a:solidFill>
              </a:rPr>
              <a:t>設計一款互動的情境式遊戲，讓孩童透</a:t>
            </a:r>
            <a:r>
              <a:rPr lang="zh-TW" altLang="en-US" dirty="0">
                <a:solidFill>
                  <a:schemeClr val="bg1"/>
                </a:solidFill>
              </a:rPr>
              <a:t>   </a:t>
            </a:r>
            <a:r>
              <a:rPr lang="zh-TW" altLang="zh-TW" dirty="0">
                <a:solidFill>
                  <a:schemeClr val="bg1"/>
                </a:solidFill>
              </a:rPr>
              <a:t>過遊戲學習飲食均衡的概念，養成飲食均衡的習慣。</a:t>
            </a:r>
          </a:p>
          <a:p>
            <a:endParaRPr lang="en-GB" altLang="zh-CN" sz="1200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7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1" y="3625850"/>
            <a:ext cx="342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Pump Demi Bold LET" pitchFamily="2" charset="0"/>
                <a:ea typeface="华文细黑" panose="02010600040101010101" pitchFamily="2" charset="-122"/>
              </a:rPr>
              <a:t>Part two</a:t>
            </a:r>
            <a:endParaRPr lang="zh-CN" altLang="en-US" sz="4800" b="1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62614" y="1676400"/>
            <a:ext cx="1404151" cy="520700"/>
            <a:chOff x="283866" y="1128037"/>
            <a:chExt cx="2882900" cy="1069063"/>
          </a:xfrm>
        </p:grpSpPr>
        <p:sp>
          <p:nvSpPr>
            <p:cNvPr id="20" name="矩形 19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65866" y="1516518"/>
            <a:ext cx="2882900" cy="1069063"/>
            <a:chOff x="283866" y="1128037"/>
            <a:chExt cx="2882900" cy="1069063"/>
          </a:xfrm>
        </p:grpSpPr>
        <p:sp>
          <p:nvSpPr>
            <p:cNvPr id="23" name="矩形 22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695" y="5719994"/>
            <a:ext cx="2882900" cy="1069063"/>
            <a:chOff x="283866" y="1128037"/>
            <a:chExt cx="2882900" cy="1069063"/>
          </a:xfrm>
        </p:grpSpPr>
        <p:sp>
          <p:nvSpPr>
            <p:cNvPr id="26" name="矩形 25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9650" y="170455"/>
            <a:ext cx="2882900" cy="1069063"/>
            <a:chOff x="283866" y="1128037"/>
            <a:chExt cx="2882900" cy="1069063"/>
          </a:xfrm>
        </p:grpSpPr>
        <p:sp>
          <p:nvSpPr>
            <p:cNvPr id="29" name="矩形 28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1775" y="1389775"/>
            <a:ext cx="737049" cy="273319"/>
            <a:chOff x="283866" y="1128037"/>
            <a:chExt cx="2882900" cy="1069063"/>
          </a:xfrm>
        </p:grpSpPr>
        <p:sp>
          <p:nvSpPr>
            <p:cNvPr id="32" name="矩形 31"/>
            <p:cNvSpPr/>
            <p:nvPr/>
          </p:nvSpPr>
          <p:spPr>
            <a:xfrm rot="19634015">
              <a:off x="283866" y="1128037"/>
              <a:ext cx="2882900" cy="289159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38791" y="4026046"/>
            <a:ext cx="737049" cy="273319"/>
            <a:chOff x="283866" y="1128037"/>
            <a:chExt cx="2882900" cy="1069063"/>
          </a:xfrm>
        </p:grpSpPr>
        <p:sp>
          <p:nvSpPr>
            <p:cNvPr id="35" name="矩形 34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08961" y="5416696"/>
            <a:ext cx="737049" cy="273319"/>
            <a:chOff x="283866" y="1128037"/>
            <a:chExt cx="2882900" cy="1069063"/>
          </a:xfrm>
        </p:grpSpPr>
        <p:sp>
          <p:nvSpPr>
            <p:cNvPr id="38" name="矩形 37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956590" y="3506816"/>
            <a:ext cx="2882900" cy="1069063"/>
            <a:chOff x="283866" y="1128037"/>
            <a:chExt cx="2882900" cy="1069063"/>
          </a:xfrm>
        </p:grpSpPr>
        <p:sp>
          <p:nvSpPr>
            <p:cNvPr id="41" name="矩形 40"/>
            <p:cNvSpPr/>
            <p:nvPr/>
          </p:nvSpPr>
          <p:spPr>
            <a:xfrm rot="19634015">
              <a:off x="283866" y="1128037"/>
              <a:ext cx="2882900" cy="289160"/>
            </a:xfrm>
            <a:prstGeom prst="rect">
              <a:avLst/>
            </a:prstGeom>
            <a:gradFill flip="none" rotWithShape="1">
              <a:gsLst>
                <a:gs pos="17000">
                  <a:schemeClr val="bg1"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8300" y="1905000"/>
              <a:ext cx="292100" cy="292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310020" y="2425983"/>
            <a:ext cx="6020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rgbClr val="A1E2C8"/>
                </a:solidFill>
                <a:latin typeface="+mj-ea"/>
                <a:ea typeface="+mj-ea"/>
              </a:rPr>
              <a:t>2.</a:t>
            </a:r>
            <a:r>
              <a:rPr lang="zh-TW" altLang="en-US" sz="8800" b="1" dirty="0">
                <a:solidFill>
                  <a:srgbClr val="A1E2C8"/>
                </a:solidFill>
                <a:latin typeface="+mj-ea"/>
                <a:ea typeface="+mj-ea"/>
              </a:rPr>
              <a:t>遊戲內容</a:t>
            </a:r>
            <a:endParaRPr lang="zh-CN" altLang="en-US" sz="8800" b="1" dirty="0">
              <a:solidFill>
                <a:srgbClr val="A1E2C8"/>
              </a:solidFill>
              <a:latin typeface="+mj-ea"/>
              <a:ea typeface="+mj-ea"/>
            </a:endParaRPr>
          </a:p>
        </p:txBody>
      </p:sp>
      <p:cxnSp>
        <p:nvCxnSpPr>
          <p:cNvPr id="44" name="直接连接符 9"/>
          <p:cNvCxnSpPr/>
          <p:nvPr/>
        </p:nvCxnSpPr>
        <p:spPr>
          <a:xfrm>
            <a:off x="3310020" y="2284500"/>
            <a:ext cx="6020228" cy="0"/>
          </a:xfrm>
          <a:prstGeom prst="line">
            <a:avLst/>
          </a:prstGeom>
          <a:ln w="76200">
            <a:solidFill>
              <a:srgbClr val="E9F1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1"/>
          <p:cNvCxnSpPr/>
          <p:nvPr/>
        </p:nvCxnSpPr>
        <p:spPr>
          <a:xfrm>
            <a:off x="3310020" y="4461668"/>
            <a:ext cx="6020228" cy="41962"/>
          </a:xfrm>
          <a:prstGeom prst="line">
            <a:avLst/>
          </a:prstGeom>
          <a:ln w="76200">
            <a:solidFill>
              <a:srgbClr val="A1E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4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-673708" y="5340222"/>
            <a:ext cx="13532898" cy="1702990"/>
            <a:chOff x="-673708" y="5165144"/>
            <a:chExt cx="13532898" cy="1702990"/>
          </a:xfrm>
          <a:solidFill>
            <a:schemeClr val="tx1"/>
          </a:solidFill>
          <a:effectLst/>
        </p:grpSpPr>
        <p:grpSp>
          <p:nvGrpSpPr>
            <p:cNvPr id="44" name="组合 43"/>
            <p:cNvGrpSpPr/>
            <p:nvPr/>
          </p:nvGrpSpPr>
          <p:grpSpPr>
            <a:xfrm>
              <a:off x="9853292" y="5172096"/>
              <a:ext cx="3005898" cy="1694517"/>
              <a:chOff x="621437" y="1524151"/>
              <a:chExt cx="3005898" cy="1694517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flipH="1">
              <a:off x="-673708" y="5165144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46" name="椭圆 45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1172523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flipH="1">
              <a:off x="2979582" y="5166665"/>
              <a:ext cx="3005897" cy="1694517"/>
              <a:chOff x="621437" y="1524151"/>
              <a:chExt cx="3005898" cy="1694517"/>
            </a:xfrm>
            <a:grpFill/>
          </p:grpSpPr>
          <p:sp>
            <p:nvSpPr>
              <p:cNvPr id="56" name="椭圆 55"/>
              <p:cNvSpPr/>
              <p:nvPr/>
            </p:nvSpPr>
            <p:spPr>
              <a:xfrm>
                <a:off x="621437" y="2117836"/>
                <a:ext cx="1100831" cy="11008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144829" y="1524151"/>
                <a:ext cx="1675644" cy="16756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flipH="1">
              <a:off x="4825813" y="5438830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61" name="椭圆 6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flipH="1">
              <a:off x="6799111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flipH="1">
              <a:off x="8099852" y="5437309"/>
              <a:ext cx="2879019" cy="1429304"/>
              <a:chOff x="748315" y="1789364"/>
              <a:chExt cx="2879020" cy="1429304"/>
            </a:xfrm>
            <a:grpFill/>
          </p:grpSpPr>
          <p:sp>
            <p:nvSpPr>
              <p:cNvPr id="71" name="椭圆 70"/>
              <p:cNvSpPr/>
              <p:nvPr/>
            </p:nvSpPr>
            <p:spPr>
              <a:xfrm>
                <a:off x="748315" y="2425638"/>
                <a:ext cx="793029" cy="7930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198031" y="1789364"/>
                <a:ext cx="1429304" cy="1429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1074198" y="2442039"/>
                <a:ext cx="2032371" cy="7766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144830" y="2027271"/>
                <a:ext cx="1172523" cy="1172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6" name="文本框 75"/>
          <p:cNvSpPr txBox="1"/>
          <p:nvPr/>
        </p:nvSpPr>
        <p:spPr>
          <a:xfrm>
            <a:off x="888182" y="2050242"/>
            <a:ext cx="531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A1E2C8"/>
                </a:solidFill>
                <a:latin typeface="Pump Demi Bold LET" pitchFamily="2" charset="0"/>
                <a:ea typeface="华文细黑" panose="02010600040101010101" pitchFamily="2" charset="-122"/>
              </a:rPr>
              <a:t>遊戲背景故事</a:t>
            </a:r>
            <a:endParaRPr lang="zh-CN" altLang="en-US" sz="4000" b="1" dirty="0">
              <a:solidFill>
                <a:srgbClr val="A1E2C8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88182" y="2978737"/>
            <a:ext cx="4718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貝倫斯一顆荒涼貧瘠的行星，透過小朋友在</a:t>
            </a:r>
            <a:r>
              <a:rPr lang="en-US" altLang="zh-TW" sz="2000" dirty="0" err="1">
                <a:solidFill>
                  <a:schemeClr val="bg1"/>
                </a:solidFill>
              </a:rPr>
              <a:t>Foodsystem</a:t>
            </a:r>
            <a:r>
              <a:rPr lang="zh-TW" altLang="en-US" sz="2000" dirty="0">
                <a:solidFill>
                  <a:schemeClr val="bg1"/>
                </a:solidFill>
              </a:rPr>
              <a:t>中的六大行星冒險取得均衡營養，讓貝倫斯行星再度恢復生機，讓貝貝倫斯之樹成長茁壯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GB" altLang="zh-CN" sz="1200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86" y="687627"/>
            <a:ext cx="5956956" cy="59284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70" y="971455"/>
            <a:ext cx="784582" cy="14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929976" y="1551318"/>
            <a:ext cx="4416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A1E2C8"/>
                </a:solidFill>
                <a:latin typeface="Pump Demi Bold LET" pitchFamily="2" charset="0"/>
                <a:ea typeface="华文细黑" panose="02010600040101010101" pitchFamily="2" charset="-122"/>
              </a:rPr>
              <a:t>遊戲玩法</a:t>
            </a:r>
            <a:endParaRPr lang="zh-CN" altLang="en-US" sz="4000" b="1" dirty="0">
              <a:solidFill>
                <a:srgbClr val="A1E2C8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46645" y="2357707"/>
            <a:ext cx="50047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dirty="0">
                <a:solidFill>
                  <a:schemeClr val="bg1"/>
                </a:solidFill>
                <a:latin typeface="+mn-ea"/>
              </a:rPr>
              <a:t>玩家透過去六大食品行星探險，</a:t>
            </a:r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通過各個關卡</a:t>
            </a:r>
            <a:r>
              <a:rPr lang="zh-TW" altLang="zh-TW" sz="2000" b="1" dirty="0">
                <a:solidFill>
                  <a:schemeClr val="bg1"/>
                </a:solidFill>
                <a:latin typeface="+mn-ea"/>
              </a:rPr>
              <a:t>取得該類食品的營養，帶回自己的行星，讓行星能夠達到飲食均衡，行星的樣貌也會根據玩家帶回來的食品而有所</a:t>
            </a:r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改變</a:t>
            </a:r>
            <a:r>
              <a:rPr lang="zh-TW" altLang="zh-TW" sz="2000" b="1" dirty="0">
                <a:solidFill>
                  <a:schemeClr val="bg1"/>
                </a:solidFill>
                <a:latin typeface="+mn-ea"/>
              </a:rPr>
              <a:t>而每個行星探險的模式</a:t>
            </a:r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各有不同</a:t>
            </a:r>
            <a:r>
              <a:rPr lang="zh-TW" altLang="zh-TW" sz="2000" b="1" dirty="0">
                <a:solidFill>
                  <a:schemeClr val="bg1"/>
                </a:solidFill>
                <a:latin typeface="+mn-ea"/>
              </a:rPr>
              <a:t>，</a:t>
            </a:r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玩家通關每個星球關卡</a:t>
            </a:r>
            <a:r>
              <a:rPr lang="zh-TW" altLang="zh-TW" sz="2000" b="1" dirty="0">
                <a:solidFill>
                  <a:schemeClr val="bg1"/>
                </a:solidFill>
                <a:latin typeface="+mn-ea"/>
              </a:rPr>
              <a:t>可帶回一定分量的食品。</a:t>
            </a:r>
            <a:endParaRPr lang="en-US" altLang="zh-TW" sz="2000" b="1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快來一起幫助</a:t>
            </a:r>
            <a:r>
              <a:rPr lang="zh-TW" altLang="en-US" sz="2000" dirty="0">
                <a:solidFill>
                  <a:schemeClr val="bg1"/>
                </a:solidFill>
              </a:rPr>
              <a:t>貝倫斯星球吧</a:t>
            </a:r>
            <a:r>
              <a:rPr lang="en-US" altLang="zh-TW" sz="2000" dirty="0">
                <a:solidFill>
                  <a:schemeClr val="bg1"/>
                </a:solidFill>
              </a:rPr>
              <a:t>!!!</a:t>
            </a:r>
            <a:endParaRPr lang="zh-TW" altLang="zh-TW" sz="2000" b="1" dirty="0">
              <a:solidFill>
                <a:schemeClr val="bg1"/>
              </a:solidFill>
              <a:latin typeface="+mn-ea"/>
            </a:endParaRPr>
          </a:p>
          <a:p>
            <a:endParaRPr lang="en-GB" altLang="zh-CN" sz="1100" b="1" dirty="0">
              <a:solidFill>
                <a:schemeClr val="bg1"/>
              </a:solidFill>
              <a:latin typeface="+mn-ea"/>
            </a:endParaRPr>
          </a:p>
          <a:p>
            <a:endParaRPr lang="en-GB" altLang="zh-CN" sz="1400" dirty="0">
              <a:solidFill>
                <a:schemeClr val="bg1"/>
              </a:solidFill>
              <a:latin typeface="Pump Demi Bold LET" pitchFamily="2" charset="0"/>
              <a:ea typeface="华文细黑" panose="02010600040101010101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20" y="4355345"/>
            <a:ext cx="2921737" cy="290774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4" y="3716355"/>
            <a:ext cx="922652" cy="9178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5" y="396235"/>
            <a:ext cx="921201" cy="9029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76" y="582542"/>
            <a:ext cx="2203397" cy="11139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80" y="396235"/>
            <a:ext cx="897089" cy="9301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0" y="5344605"/>
            <a:ext cx="1534630" cy="13826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91" y="2532884"/>
            <a:ext cx="1090685" cy="108885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97173" y="4571354"/>
            <a:ext cx="795622" cy="1048828"/>
            <a:chOff x="10633416" y="4224131"/>
            <a:chExt cx="795622" cy="104882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2448">
              <a:off x="10842928" y="4224131"/>
              <a:ext cx="586110" cy="1048828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3416" y="4613521"/>
              <a:ext cx="348003" cy="313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6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076 0.0132 C 0.84076 -0.02176 0.74688 -0.04884 0.6336 -0.04884 C 0.51654 -0.04884 0.42253 -0.02176 0.42253 0.0132 C 0.42253 0.04815 0.3293 0.07523 0.21263 0.07523 C 0.09896 0.07523 0.0056 0.04815 0.0056 0.0132 " pathEditMode="relative" rAng="0" ptsTypes="AAAAA">
                                      <p:cBhvr>
                                        <p:cTn id="6" dur="3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標題 1"/>
          <p:cNvSpPr txBox="1">
            <a:spLocks/>
          </p:cNvSpPr>
          <p:nvPr/>
        </p:nvSpPr>
        <p:spPr>
          <a:xfrm>
            <a:off x="356500" y="304262"/>
            <a:ext cx="5973047" cy="95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solidFill>
                  <a:srgbClr val="A1E2C8"/>
                </a:solidFill>
              </a:rPr>
              <a:t>關卡介紹</a:t>
            </a:r>
            <a:r>
              <a:rPr lang="en-US" altLang="zh-TW" sz="4000" dirty="0">
                <a:solidFill>
                  <a:srgbClr val="A1E2C8"/>
                </a:solidFill>
              </a:rPr>
              <a:t>-</a:t>
            </a:r>
            <a:r>
              <a:rPr lang="zh-TW" altLang="en-US" sz="4000" u="sng" dirty="0">
                <a:solidFill>
                  <a:srgbClr val="A1E2C8"/>
                </a:solidFill>
              </a:rPr>
              <a:t>跑酷遊戲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87860" y="1552595"/>
            <a:ext cx="91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E9F170"/>
                </a:solidFill>
              </a:rPr>
              <a:t>以奔跑的方式，收集星球上出現的食物，計分通關。</a:t>
            </a:r>
          </a:p>
        </p:txBody>
      </p:sp>
      <p:sp>
        <p:nvSpPr>
          <p:cNvPr id="14" name="圓角矩形 78">
            <a:extLst>
              <a:ext uri="{FF2B5EF4-FFF2-40B4-BE49-F238E27FC236}">
                <a16:creationId xmlns:a16="http://schemas.microsoft.com/office/drawing/2014/main" id="{D34DC4E9-BE38-4C06-9841-EA34938A0CC8}"/>
              </a:ext>
            </a:extLst>
          </p:cNvPr>
          <p:cNvSpPr/>
          <p:nvPr/>
        </p:nvSpPr>
        <p:spPr>
          <a:xfrm>
            <a:off x="2129863" y="2705150"/>
            <a:ext cx="3446464" cy="3848588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E3B76C-6C3C-4F04-A1E5-F5D6C18ED9D5}"/>
              </a:ext>
            </a:extLst>
          </p:cNvPr>
          <p:cNvSpPr txBox="1"/>
          <p:nvPr/>
        </p:nvSpPr>
        <p:spPr>
          <a:xfrm>
            <a:off x="3400692" y="2259058"/>
            <a:ext cx="9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油脂類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06B4238-CC0B-49DB-A8AB-92F303C745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7" r="8693" b="19103"/>
          <a:stretch/>
        </p:blipFill>
        <p:spPr>
          <a:xfrm>
            <a:off x="2462024" y="2510512"/>
            <a:ext cx="3160296" cy="2991703"/>
          </a:xfrm>
          <a:prstGeom prst="rect">
            <a:avLst/>
          </a:prstGeom>
        </p:spPr>
      </p:pic>
      <p:sp>
        <p:nvSpPr>
          <p:cNvPr id="19" name="圓角矩形 78">
            <a:extLst>
              <a:ext uri="{FF2B5EF4-FFF2-40B4-BE49-F238E27FC236}">
                <a16:creationId xmlns:a16="http://schemas.microsoft.com/office/drawing/2014/main" id="{8C4BCAF9-7AAE-4BCE-86A0-2207C6C55D3C}"/>
              </a:ext>
            </a:extLst>
          </p:cNvPr>
          <p:cNvSpPr/>
          <p:nvPr/>
        </p:nvSpPr>
        <p:spPr>
          <a:xfrm>
            <a:off x="6968116" y="2705150"/>
            <a:ext cx="3446464" cy="3848588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B15CA9-25AE-4FBB-BFD0-5E33B26C1DAA}"/>
              </a:ext>
            </a:extLst>
          </p:cNvPr>
          <p:cNvSpPr txBox="1"/>
          <p:nvPr/>
        </p:nvSpPr>
        <p:spPr>
          <a:xfrm>
            <a:off x="8238441" y="2259058"/>
            <a:ext cx="90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蔬菜類</a:t>
            </a:r>
          </a:p>
        </p:txBody>
      </p:sp>
    </p:spTree>
    <p:extLst>
      <p:ext uri="{BB962C8B-B14F-4D97-AF65-F5344CB8AC3E}">
        <p14:creationId xmlns:p14="http://schemas.microsoft.com/office/powerpoint/2010/main" val="212576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標題 1"/>
          <p:cNvSpPr txBox="1">
            <a:spLocks/>
          </p:cNvSpPr>
          <p:nvPr/>
        </p:nvSpPr>
        <p:spPr>
          <a:xfrm>
            <a:off x="356500" y="304262"/>
            <a:ext cx="5973047" cy="95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solidFill>
                  <a:srgbClr val="A1E2C8"/>
                </a:solidFill>
              </a:rPr>
              <a:t>關卡介紹</a:t>
            </a:r>
            <a:r>
              <a:rPr lang="en-US" altLang="zh-TW" sz="4000" dirty="0">
                <a:solidFill>
                  <a:srgbClr val="A1E2C8"/>
                </a:solidFill>
              </a:rPr>
              <a:t>-</a:t>
            </a:r>
            <a:r>
              <a:rPr lang="zh-TW" altLang="en-US" sz="4000" u="sng" dirty="0">
                <a:solidFill>
                  <a:srgbClr val="A1E2C8"/>
                </a:solidFill>
              </a:rPr>
              <a:t>休閒遊戲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350258" y="1505704"/>
            <a:ext cx="520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E9F170"/>
                </a:solidFill>
              </a:rPr>
              <a:t>以打果汁為發想，</a:t>
            </a:r>
            <a:endParaRPr lang="en-US" altLang="zh-TW" sz="2000" dirty="0">
              <a:solidFill>
                <a:srgbClr val="E9F170"/>
              </a:solidFill>
            </a:endParaRPr>
          </a:p>
          <a:p>
            <a:pPr algn="ctr"/>
            <a:r>
              <a:rPr lang="zh-TW" altLang="en-US" sz="2000" dirty="0">
                <a:solidFill>
                  <a:srgbClr val="E9F170"/>
                </a:solidFill>
              </a:rPr>
              <a:t>所江水果變成果汁後通關。</a:t>
            </a:r>
          </a:p>
        </p:txBody>
      </p:sp>
      <p:sp>
        <p:nvSpPr>
          <p:cNvPr id="12" name="圓角矩形 80">
            <a:extLst>
              <a:ext uri="{FF2B5EF4-FFF2-40B4-BE49-F238E27FC236}">
                <a16:creationId xmlns:a16="http://schemas.microsoft.com/office/drawing/2014/main" id="{EBD3ADF8-FEA8-44DF-8490-6C9D850ED2EB}"/>
              </a:ext>
            </a:extLst>
          </p:cNvPr>
          <p:cNvSpPr/>
          <p:nvPr/>
        </p:nvSpPr>
        <p:spPr>
          <a:xfrm>
            <a:off x="2113821" y="2705150"/>
            <a:ext cx="3462506" cy="3848588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B645B1-C341-40E9-9773-BECDD4FEBEDA}"/>
              </a:ext>
            </a:extLst>
          </p:cNvPr>
          <p:cNvSpPr txBox="1"/>
          <p:nvPr/>
        </p:nvSpPr>
        <p:spPr>
          <a:xfrm>
            <a:off x="3404332" y="2336006"/>
            <a:ext cx="8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水果類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D99A01-E612-4EA9-90CA-7B3D01516D37}"/>
              </a:ext>
            </a:extLst>
          </p:cNvPr>
          <p:cNvSpPr txBox="1"/>
          <p:nvPr/>
        </p:nvSpPr>
        <p:spPr>
          <a:xfrm>
            <a:off x="6813489" y="1436032"/>
            <a:ext cx="412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E9F170"/>
                </a:solidFill>
              </a:rPr>
              <a:t>以擠牛奶為發想，玩家點選乳牛擠完一定量的牛奶即可帶回多少資源。</a:t>
            </a:r>
          </a:p>
        </p:txBody>
      </p:sp>
      <p:sp>
        <p:nvSpPr>
          <p:cNvPr id="22" name="圓角矩形 80">
            <a:extLst>
              <a:ext uri="{FF2B5EF4-FFF2-40B4-BE49-F238E27FC236}">
                <a16:creationId xmlns:a16="http://schemas.microsoft.com/office/drawing/2014/main" id="{485710BE-92B0-4413-8CFD-FDFF39C794C0}"/>
              </a:ext>
            </a:extLst>
          </p:cNvPr>
          <p:cNvSpPr/>
          <p:nvPr/>
        </p:nvSpPr>
        <p:spPr>
          <a:xfrm>
            <a:off x="6967613" y="2628390"/>
            <a:ext cx="3462506" cy="384858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759D5F-EA91-4523-A23B-FD7394EF8F9A}"/>
              </a:ext>
            </a:extLst>
          </p:cNvPr>
          <p:cNvSpPr txBox="1"/>
          <p:nvPr/>
        </p:nvSpPr>
        <p:spPr>
          <a:xfrm>
            <a:off x="8258124" y="2259246"/>
            <a:ext cx="8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乳品類</a:t>
            </a:r>
          </a:p>
        </p:txBody>
      </p:sp>
    </p:spTree>
    <p:extLst>
      <p:ext uri="{BB962C8B-B14F-4D97-AF65-F5344CB8AC3E}">
        <p14:creationId xmlns:p14="http://schemas.microsoft.com/office/powerpoint/2010/main" val="117260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標題 1"/>
          <p:cNvSpPr txBox="1">
            <a:spLocks/>
          </p:cNvSpPr>
          <p:nvPr/>
        </p:nvSpPr>
        <p:spPr>
          <a:xfrm>
            <a:off x="356500" y="304262"/>
            <a:ext cx="5973047" cy="95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dirty="0">
                <a:solidFill>
                  <a:srgbClr val="A1E2C8"/>
                </a:solidFill>
              </a:rPr>
              <a:t>關卡介紹</a:t>
            </a:r>
            <a:r>
              <a:rPr lang="en-US" altLang="zh-TW" sz="4000" dirty="0">
                <a:solidFill>
                  <a:srgbClr val="A1E2C8"/>
                </a:solidFill>
              </a:rPr>
              <a:t>-</a:t>
            </a:r>
            <a:r>
              <a:rPr lang="zh-TW" altLang="en-US" sz="4000" u="sng" dirty="0">
                <a:solidFill>
                  <a:srgbClr val="A1E2C8"/>
                </a:solidFill>
              </a:rPr>
              <a:t>問答遊戲 </a:t>
            </a:r>
            <a:r>
              <a:rPr lang="en-US" altLang="zh-TW" sz="4000" u="sng" dirty="0">
                <a:solidFill>
                  <a:srgbClr val="A1E2C8"/>
                </a:solidFill>
              </a:rPr>
              <a:t>(</a:t>
            </a:r>
            <a:r>
              <a:rPr lang="zh-TW" altLang="en-US" sz="4000" u="sng" dirty="0">
                <a:solidFill>
                  <a:srgbClr val="A1E2C8"/>
                </a:solidFill>
              </a:rPr>
              <a:t>未完成</a:t>
            </a:r>
            <a:r>
              <a:rPr lang="en-US" altLang="zh-TW" sz="4000" u="sng" dirty="0">
                <a:solidFill>
                  <a:srgbClr val="A1E2C8"/>
                </a:solidFill>
              </a:rPr>
              <a:t>)</a:t>
            </a:r>
            <a:endParaRPr lang="zh-TW" altLang="en-US" sz="4000" u="sng" dirty="0">
              <a:solidFill>
                <a:srgbClr val="A1E2C8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167871" y="2636816"/>
            <a:ext cx="3446464" cy="3848588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159941" y="2228557"/>
            <a:ext cx="146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五穀根莖類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525705" y="1574762"/>
            <a:ext cx="1040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E9F170"/>
                </a:solidFill>
              </a:rPr>
              <a:t>以點閱的方式，完成閱讀了解所有出現在檯面上的食物，閱讀完成後透過問答計分通關。</a:t>
            </a:r>
          </a:p>
        </p:txBody>
      </p:sp>
      <p:sp>
        <p:nvSpPr>
          <p:cNvPr id="16" name="圓角矩形 1">
            <a:extLst>
              <a:ext uri="{FF2B5EF4-FFF2-40B4-BE49-F238E27FC236}">
                <a16:creationId xmlns:a16="http://schemas.microsoft.com/office/drawing/2014/main" id="{9AC98455-6977-48A8-9901-8A592B0B4A66}"/>
              </a:ext>
            </a:extLst>
          </p:cNvPr>
          <p:cNvSpPr/>
          <p:nvPr/>
        </p:nvSpPr>
        <p:spPr>
          <a:xfrm>
            <a:off x="6727775" y="2636816"/>
            <a:ext cx="3446464" cy="384858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F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C252B0-FBE8-41D1-9E90-2BA71EA47707}"/>
              </a:ext>
            </a:extLst>
          </p:cNvPr>
          <p:cNvSpPr txBox="1"/>
          <p:nvPr/>
        </p:nvSpPr>
        <p:spPr>
          <a:xfrm>
            <a:off x="7719845" y="2160223"/>
            <a:ext cx="146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蛋豆魚肉類</a:t>
            </a:r>
          </a:p>
        </p:txBody>
      </p:sp>
    </p:spTree>
    <p:extLst>
      <p:ext uri="{BB962C8B-B14F-4D97-AF65-F5344CB8AC3E}">
        <p14:creationId xmlns:p14="http://schemas.microsoft.com/office/powerpoint/2010/main" val="32429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訂 2">
      <a:majorFont>
        <a:latin typeface="源泉圓體 TTF Bold"/>
        <a:ea typeface="微軟正黑體"/>
        <a:cs typeface=""/>
      </a:majorFont>
      <a:minorFont>
        <a:latin typeface="源泉圓體 TTF Regular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</TotalTime>
  <Words>485</Words>
  <Application>Microsoft Office PowerPoint</Application>
  <PresentationFormat>寬螢幕</PresentationFormat>
  <Paragraphs>66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Pump Demi Bold LET</vt:lpstr>
      <vt:lpstr>微軟正黑體</vt:lpstr>
      <vt:lpstr>源泉圓體 TTF Bold</vt:lpstr>
      <vt:lpstr>源泉圓體 TTF Regular</vt:lpstr>
      <vt:lpstr>Arial</vt:lpstr>
      <vt:lpstr>Calibri</vt:lpstr>
      <vt:lpstr>Office 佈景主題</vt:lpstr>
      <vt:lpstr>PowerPoint 簡報</vt:lpstr>
      <vt:lpstr>PowerPoint 簡報</vt:lpstr>
      <vt:lpstr>提升孩童對於營養均衡的認知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改進方向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姿岑 林</dc:creator>
  <cp:lastModifiedBy>儀楺 林</cp:lastModifiedBy>
  <cp:revision>93</cp:revision>
  <dcterms:created xsi:type="dcterms:W3CDTF">2020-04-17T14:12:45Z</dcterms:created>
  <dcterms:modified xsi:type="dcterms:W3CDTF">2020-06-24T01:23:57Z</dcterms:modified>
</cp:coreProperties>
</file>