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9" r:id="rId13"/>
    <p:sldId id="270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7" r:id="rId22"/>
    <p:sldId id="275" r:id="rId23"/>
    <p:sldId id="276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2504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buSzPct val="100000"/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7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2"/>
            <a:ext cx="9144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3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>
                <a:solidFill>
                  <a:srgbClr val="2B4576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09546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FC00A0-87D4-4A61-9BF9-412D314D1DAF}"/>
              </a:ext>
            </a:extLst>
          </p:cNvPr>
          <p:cNvSpPr txBox="1"/>
          <p:nvPr/>
        </p:nvSpPr>
        <p:spPr>
          <a:xfrm>
            <a:off x="4022971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9" r:id="rId3"/>
    <p:sldLayoutId id="2147483675" r:id="rId4"/>
    <p:sldLayoutId id="2147483678" r:id="rId5"/>
    <p:sldLayoutId id="2147483677" r:id="rId6"/>
    <p:sldLayoutId id="2147483679" r:id="rId7"/>
    <p:sldLayoutId id="214748368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10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1130"/>
            <a:ext cx="78867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4C8E59-2062-4974-9D8C-C0D011B313F2}"/>
              </a:ext>
            </a:extLst>
          </p:cNvPr>
          <p:cNvSpPr txBox="1"/>
          <p:nvPr/>
        </p:nvSpPr>
        <p:spPr>
          <a:xfrm>
            <a:off x="4022971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9533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90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61064119/answer/766607894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0346379" TargetMode="External"/><Relationship Id="rId2" Type="http://schemas.openxmlformats.org/officeDocument/2006/relationships/hyperlink" Target="https://juejin.im/post/68449035291618508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414EC-F337-4EA7-A596-CAC6A288C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虚拟 </a:t>
            </a:r>
            <a:r>
              <a:rPr lang="en-US" altLang="zh-CN"/>
              <a:t>DOM </a:t>
            </a:r>
            <a:r>
              <a:rPr lang="zh-CN" altLang="en-US"/>
              <a:t>与 </a:t>
            </a:r>
            <a:r>
              <a:rPr lang="en-US" altLang="zh-CN"/>
              <a:t>DOM diff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4D4207-434B-4AA5-B6C4-DB2C3425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看似牛 </a:t>
            </a:r>
            <a:r>
              <a:rPr lang="en-US" altLang="zh-CN"/>
              <a:t>X </a:t>
            </a:r>
            <a:r>
              <a:rPr lang="zh-CN" altLang="en-US"/>
              <a:t>实则简单的前端概念</a:t>
            </a:r>
          </a:p>
        </p:txBody>
      </p:sp>
    </p:spTree>
    <p:extLst>
      <p:ext uri="{BB962C8B-B14F-4D97-AF65-F5344CB8AC3E}">
        <p14:creationId xmlns:p14="http://schemas.microsoft.com/office/powerpoint/2010/main" val="422318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619E6-F67F-40D5-B322-981DB1C5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如何创建虚拟 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1327C-A212-46DB-B2DF-227FE17D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000"/>
            <a:ext cx="8466364" cy="5382000"/>
          </a:xfrm>
        </p:spPr>
        <p:txBody>
          <a:bodyPr/>
          <a:lstStyle/>
          <a:p>
            <a:r>
              <a:rPr lang="en-US" altLang="zh-CN"/>
              <a:t>React.createElement</a:t>
            </a:r>
          </a:p>
          <a:p>
            <a:pPr lvl="1" indent="0">
              <a:buNone/>
            </a:pPr>
            <a:r>
              <a:rPr lang="en-US" altLang="zh-CN" sz="2000">
                <a:latin typeface="Consolas" panose="020B0609020204030204" pitchFamily="49" charset="0"/>
              </a:rPr>
              <a:t>createElement(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'div'</a:t>
            </a:r>
            <a:r>
              <a:rPr lang="en-US" altLang="zh-CN" sz="2000">
                <a:latin typeface="Consolas" panose="020B0609020204030204" pitchFamily="49" charset="0"/>
              </a:rPr>
              <a:t>,</a:t>
            </a:r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</a:rPr>
              <a:t>{className:'red',onClick:()=&gt; {}}</a:t>
            </a:r>
            <a:r>
              <a:rPr lang="en-US" altLang="zh-CN" sz="2000">
                <a:latin typeface="Consolas" panose="020B0609020204030204" pitchFamily="49" charset="0"/>
              </a:rPr>
              <a:t>,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[</a:t>
            </a:r>
          </a:p>
          <a:p>
            <a:pPr lvl="1" indent="0"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createElement(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'span'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, 'span1'),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    createElement(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'span'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, 'span2')</a:t>
            </a:r>
          </a:p>
          <a:p>
            <a:pPr lvl="1" indent="0">
              <a:buNone/>
            </a:pPr>
            <a:r>
              <a:rPr lang="en-US" altLang="zh-CN" sz="2000"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</a:p>
          <a:p>
            <a:pPr lvl="1" indent="0">
              <a:buNone/>
            </a:pPr>
            <a:r>
              <a:rPr lang="en-US" altLang="zh-CN" sz="2000">
                <a:latin typeface="Consolas" panose="020B0609020204030204" pitchFamily="49" charset="0"/>
              </a:rPr>
              <a:t>)</a:t>
            </a:r>
          </a:p>
          <a:p>
            <a:pPr marL="342900" indent="-342900"/>
            <a:r>
              <a:rPr lang="en-US" altLang="zh-CN"/>
              <a:t>Vue</a:t>
            </a:r>
            <a:r>
              <a:rPr lang="zh-CN" altLang="en-US"/>
              <a:t>（只能在 </a:t>
            </a:r>
            <a:r>
              <a:rPr lang="en-US" altLang="zh-CN"/>
              <a:t>render </a:t>
            </a:r>
            <a:r>
              <a:rPr lang="zh-CN" altLang="en-US"/>
              <a:t>函数里得到 </a:t>
            </a:r>
            <a:r>
              <a:rPr lang="en-US" altLang="zh-CN"/>
              <a:t>h</a:t>
            </a:r>
            <a:r>
              <a:rPr lang="zh-CN" altLang="en-US"/>
              <a:t>）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h(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'div'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{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  class: 'red',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  on: {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    click: () =&gt; { }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  },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}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[h(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'span'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{}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,'span1'), h(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'span'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{}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, 'span2']</a:t>
            </a:r>
            <a:r>
              <a:rPr lang="en-US" altLang="zh-CN">
                <a:latin typeface="Consolas" panose="020B0609020204030204" pitchFamily="49" charset="0"/>
              </a:rPr>
              <a:t>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7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60DFE-CFAB-400B-8D5F-92AF5106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 </a:t>
            </a:r>
            <a:r>
              <a:rPr lang="en-US" altLang="zh-CN"/>
              <a:t>JSX </a:t>
            </a:r>
            <a:r>
              <a:rPr lang="zh-CN" altLang="en-US"/>
              <a:t>简化创建虚拟 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34881-452A-4BAB-98CE-8A5810E2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React JSX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2000"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</a:rPr>
              <a:t>className="red" onClick="{()=&gt; {}}"&gt;</a:t>
            </a:r>
            <a:endParaRPr lang="en-US" altLang="zh-CN" sz="200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span&gt;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span1&lt;/span&gt;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span&gt;</a:t>
            </a: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span2&lt;/span&gt;</a:t>
            </a:r>
          </a:p>
          <a:p>
            <a:pPr lvl="1" indent="0">
              <a:buNone/>
            </a:pPr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</a:rPr>
              <a:t>&lt;/div</a:t>
            </a:r>
            <a:r>
              <a:rPr lang="en-US" altLang="zh-CN" sz="2000">
                <a:latin typeface="Consolas" panose="020B0609020204030204" pitchFamily="49" charset="0"/>
              </a:rPr>
              <a:t>&gt;</a:t>
            </a:r>
          </a:p>
          <a:p>
            <a:pPr marL="342900" indent="-342900"/>
            <a:r>
              <a:rPr lang="en-US" altLang="zh-CN"/>
              <a:t>Vue Template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h(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'div'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{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  class: 'red',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  on: {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    click: () =&gt; { }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  },</a:t>
            </a:r>
          </a:p>
          <a:p>
            <a:pPr lvl="1" indent="0">
              <a:buNone/>
            </a:pP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}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[h(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'span'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{}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,'span1'), h(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'span'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92D050"/>
                </a:solidFill>
                <a:latin typeface="Consolas" panose="020B0609020204030204" pitchFamily="49" charset="0"/>
              </a:rPr>
              <a:t>{}</a:t>
            </a:r>
            <a:r>
              <a:rPr lang="en-US" altLang="zh-CN">
                <a:solidFill>
                  <a:srgbClr val="00B0F0"/>
                </a:solidFill>
                <a:latin typeface="Consolas" panose="020B0609020204030204" pitchFamily="49" charset="0"/>
              </a:rPr>
              <a:t>, 'span2']</a:t>
            </a:r>
            <a:r>
              <a:rPr lang="en-US" altLang="zh-CN">
                <a:latin typeface="Consolas" panose="020B0609020204030204" pitchFamily="49" charset="0"/>
              </a:rPr>
              <a:t>)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937AA-666B-4120-837A-91747008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现在创建虚拟 </a:t>
            </a:r>
            <a:r>
              <a:rPr lang="en-US" altLang="zh-CN"/>
              <a:t>DOM </a:t>
            </a:r>
            <a:r>
              <a:rPr lang="zh-CN" altLang="en-US"/>
              <a:t>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5F918-C1A4-41A6-8360-67EB4AA2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React</a:t>
            </a:r>
          </a:p>
          <a:p>
            <a:pPr lvl="1" indent="0">
              <a:buNone/>
            </a:pPr>
            <a:r>
              <a:rPr lang="en-US" altLang="zh-CN" sz="2400">
                <a:latin typeface="Consolas" panose="020B0609020204030204" pitchFamily="49" charset="0"/>
              </a:rPr>
              <a:t>&lt;div className="red" onClick={fn}</a:t>
            </a:r>
            <a:r>
              <a:rPr lang="en-US" altLang="zh-CN">
                <a:latin typeface="Consolas" panose="020B0609020204030204" pitchFamily="49" charset="0"/>
              </a:rPr>
              <a:t>&gt;</a:t>
            </a:r>
            <a:endParaRPr lang="en-US" altLang="zh-CN" sz="2400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 sz="2400">
                <a:latin typeface="Consolas" panose="020B0609020204030204" pitchFamily="49" charset="0"/>
              </a:rPr>
              <a:t>    &lt;span&gt;span1&lt;/span&gt;</a:t>
            </a:r>
          </a:p>
          <a:p>
            <a:pPr lvl="1" indent="0">
              <a:buNone/>
            </a:pPr>
            <a:r>
              <a:rPr lang="en-US" altLang="zh-CN" sz="2400">
                <a:latin typeface="Consolas" panose="020B0609020204030204" pitchFamily="49" charset="0"/>
              </a:rPr>
              <a:t>    &lt;span&gt;span2&lt;/span&gt;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&lt;/div&gt;</a:t>
            </a:r>
          </a:p>
          <a:p>
            <a:pPr lvl="1" indent="0">
              <a:buNone/>
            </a:pPr>
            <a:r>
              <a:rPr lang="zh-CN" altLang="en-US">
                <a:solidFill>
                  <a:srgbClr val="FFFF00"/>
                </a:solidFill>
                <a:latin typeface="Consolas" panose="020B0609020204030204" pitchFamily="49" charset="0"/>
              </a:rPr>
              <a:t>通过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babel </a:t>
            </a:r>
            <a:r>
              <a:rPr lang="zh-CN" altLang="en-US">
                <a:solidFill>
                  <a:srgbClr val="FFFF00"/>
                </a:solidFill>
                <a:latin typeface="Consolas" panose="020B0609020204030204" pitchFamily="49" charset="0"/>
              </a:rPr>
              <a:t>转为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createElement </a:t>
            </a:r>
            <a:r>
              <a:rPr lang="zh-CN" altLang="en-US">
                <a:solidFill>
                  <a:srgbClr val="FFFF00"/>
                </a:solidFill>
                <a:latin typeface="Consolas" panose="020B0609020204030204" pitchFamily="49" charset="0"/>
              </a:rPr>
              <a:t>形式</a:t>
            </a:r>
            <a:endParaRPr lang="en-US" altLang="zh-CN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/>
            <a:r>
              <a:rPr lang="en-US" altLang="zh-CN"/>
              <a:t>Vue Template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&lt;div class="red" @click="fn"&gt;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en-US" altLang="zh-CN" sz="2400">
                <a:latin typeface="Consolas" panose="020B0609020204030204" pitchFamily="49" charset="0"/>
              </a:rPr>
              <a:t>&lt;span&gt;span1&lt;/span&gt;</a:t>
            </a:r>
          </a:p>
          <a:p>
            <a:pPr lvl="1" indent="0">
              <a:buNone/>
            </a:pPr>
            <a:r>
              <a:rPr lang="en-US" altLang="zh-CN" sz="2400">
                <a:latin typeface="Consolas" panose="020B0609020204030204" pitchFamily="49" charset="0"/>
              </a:rPr>
              <a:t>  &lt;span&gt;span2&lt;/span&gt;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&lt;/div&gt;</a:t>
            </a:r>
          </a:p>
          <a:p>
            <a:pPr lvl="1" indent="0">
              <a:buNone/>
            </a:pPr>
            <a:r>
              <a:rPr lang="zh-CN" altLang="en-US" sz="2400">
                <a:solidFill>
                  <a:srgbClr val="FFFF00"/>
                </a:solidFill>
                <a:latin typeface="Consolas" panose="020B0609020204030204" pitchFamily="49" charset="0"/>
              </a:rPr>
              <a:t>通过 </a:t>
            </a:r>
            <a:r>
              <a:rPr lang="en-US" altLang="zh-CN" sz="2400">
                <a:solidFill>
                  <a:srgbClr val="FFFF00"/>
                </a:solidFill>
                <a:latin typeface="Consolas" panose="020B0609020204030204" pitchFamily="49" charset="0"/>
              </a:rPr>
              <a:t>vue-loader </a:t>
            </a:r>
            <a:r>
              <a:rPr lang="zh-CN" altLang="en-US" sz="2400">
                <a:solidFill>
                  <a:srgbClr val="FFFF00"/>
                </a:solidFill>
                <a:latin typeface="Consolas" panose="020B0609020204030204" pitchFamily="49" charset="0"/>
              </a:rPr>
              <a:t>转为 </a:t>
            </a:r>
            <a:r>
              <a:rPr lang="en-US" altLang="zh-CN" sz="2400">
                <a:solidFill>
                  <a:srgbClr val="FFFF00"/>
                </a:solidFill>
                <a:latin typeface="Consolas" panose="020B0609020204030204" pitchFamily="49" charset="0"/>
              </a:rPr>
              <a:t>h </a:t>
            </a:r>
            <a:r>
              <a:rPr lang="zh-CN" altLang="en-US" sz="2400">
                <a:solidFill>
                  <a:srgbClr val="FFFF00"/>
                </a:solidFill>
                <a:latin typeface="Consolas" panose="020B0609020204030204" pitchFamily="49" charset="0"/>
              </a:rPr>
              <a:t>形式</a:t>
            </a:r>
            <a:endParaRPr lang="en-US" altLang="zh-CN" sz="240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altLang="zh-CN" sz="24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1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39EAAD-A6F3-4C3D-8703-BD3749A7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86BF84-8E96-4401-AEE7-00269315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 </a:t>
            </a:r>
            <a:r>
              <a:rPr lang="en-US" altLang="zh-CN" dirty="0"/>
              <a:t>DOM </a:t>
            </a:r>
            <a:r>
              <a:rPr lang="zh-CN" altLang="en-US" dirty="0"/>
              <a:t>是什么</a:t>
            </a:r>
            <a:endParaRPr lang="en-US" altLang="zh-CN" dirty="0"/>
          </a:p>
          <a:p>
            <a:pPr lvl="1"/>
            <a:r>
              <a:rPr lang="zh-CN" altLang="en-US" dirty="0"/>
              <a:t>一个能代表 </a:t>
            </a:r>
            <a:r>
              <a:rPr lang="en-US" altLang="zh-CN" dirty="0"/>
              <a:t>DOM </a:t>
            </a:r>
            <a:r>
              <a:rPr lang="zh-CN" altLang="en-US" dirty="0"/>
              <a:t>树的对象，通常含有</a:t>
            </a:r>
            <a:r>
              <a:rPr lang="zh-CN" altLang="en-US" dirty="0">
                <a:solidFill>
                  <a:srgbClr val="92D050"/>
                </a:solidFill>
              </a:rPr>
              <a:t>标签名、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标签上的属性、事件监听和子元素们</a:t>
            </a:r>
            <a:r>
              <a:rPr lang="zh-CN" altLang="en-US" dirty="0">
                <a:latin typeface="Consolas" panose="020B0609020204030204" pitchFamily="49" charset="0"/>
              </a:rPr>
              <a:t>，以及其他属性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虚拟 </a:t>
            </a:r>
            <a:r>
              <a:rPr lang="en-US" altLang="zh-CN" dirty="0"/>
              <a:t>DOM </a:t>
            </a:r>
            <a:r>
              <a:rPr lang="zh-CN" altLang="en-US" dirty="0"/>
              <a:t>有什么优点</a:t>
            </a:r>
            <a:endParaRPr lang="en-US" altLang="zh-CN" dirty="0"/>
          </a:p>
          <a:p>
            <a:pPr lvl="1"/>
            <a:r>
              <a:rPr lang="zh-CN" altLang="en-US" dirty="0"/>
              <a:t>能减少不必要的 </a:t>
            </a:r>
            <a:r>
              <a:rPr lang="en-US" altLang="zh-CN" dirty="0"/>
              <a:t>DOM </a:t>
            </a:r>
            <a:r>
              <a:rPr lang="zh-CN" altLang="en-US" dirty="0"/>
              <a:t>操作（两个例子背下来）</a:t>
            </a:r>
            <a:endParaRPr lang="en-US" altLang="zh-CN" dirty="0"/>
          </a:p>
          <a:p>
            <a:pPr lvl="1"/>
            <a:r>
              <a:rPr lang="zh-CN" altLang="en-US" dirty="0"/>
              <a:t>能跨平台渲染</a:t>
            </a:r>
            <a:r>
              <a:rPr lang="zh-CN" altLang="en-US" dirty="0">
                <a:solidFill>
                  <a:srgbClr val="FF99CC"/>
                </a:solidFill>
              </a:rPr>
              <a:t>（因为它是个对象，所以它可以变成</a:t>
            </a:r>
            <a:r>
              <a:rPr lang="en-US" altLang="zh-CN" dirty="0">
                <a:solidFill>
                  <a:srgbClr val="FF99CC"/>
                </a:solidFill>
              </a:rPr>
              <a:t>DOM</a:t>
            </a:r>
            <a:r>
              <a:rPr lang="zh-CN" altLang="en-US" dirty="0">
                <a:solidFill>
                  <a:srgbClr val="FF99CC"/>
                </a:solidFill>
              </a:rPr>
              <a:t>树，也可以变成</a:t>
            </a:r>
            <a:r>
              <a:rPr lang="en-US" altLang="zh-CN" dirty="0">
                <a:solidFill>
                  <a:srgbClr val="FF99CC"/>
                </a:solidFill>
              </a:rPr>
              <a:t>IOS</a:t>
            </a:r>
            <a:r>
              <a:rPr lang="zh-CN" altLang="en-US" dirty="0">
                <a:solidFill>
                  <a:srgbClr val="FF99CC"/>
                </a:solidFill>
              </a:rPr>
              <a:t>上的树，也可以变成安卓上的树</a:t>
            </a:r>
            <a:endParaRPr lang="en-US" altLang="zh-CN" dirty="0">
              <a:solidFill>
                <a:srgbClr val="FF99CC"/>
              </a:solidFill>
            </a:endParaRPr>
          </a:p>
          <a:p>
            <a:r>
              <a:rPr lang="zh-CN" altLang="en-US" dirty="0"/>
              <a:t>虚拟 </a:t>
            </a:r>
            <a:r>
              <a:rPr lang="en-US" altLang="zh-CN" dirty="0"/>
              <a:t>DOM </a:t>
            </a:r>
            <a:r>
              <a:rPr lang="zh-CN" altLang="en-US" dirty="0"/>
              <a:t>有什么缺点</a:t>
            </a:r>
            <a:endParaRPr lang="en-US" altLang="zh-CN" dirty="0"/>
          </a:p>
          <a:p>
            <a:pPr lvl="1"/>
            <a:r>
              <a:rPr lang="zh-CN" altLang="en-US" dirty="0"/>
              <a:t>需要额外的创建函数，如 </a:t>
            </a:r>
            <a:r>
              <a:rPr lang="en-US" altLang="zh-CN" dirty="0" err="1"/>
              <a:t>createElement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h</a:t>
            </a:r>
            <a:r>
              <a:rPr lang="zh-CN" altLang="en-US" dirty="0"/>
              <a:t>，但可以通过 </a:t>
            </a:r>
            <a:r>
              <a:rPr lang="en-US" altLang="zh-CN" dirty="0"/>
              <a:t>JSX </a:t>
            </a:r>
            <a:r>
              <a:rPr lang="zh-CN" altLang="en-US" dirty="0"/>
              <a:t>来简化成 </a:t>
            </a:r>
            <a:r>
              <a:rPr lang="en-US" altLang="zh-CN" dirty="0"/>
              <a:t>XML </a:t>
            </a:r>
            <a:r>
              <a:rPr lang="zh-CN" altLang="en-US" dirty="0"/>
              <a:t>写法</a:t>
            </a:r>
            <a:r>
              <a:rPr lang="zh-CN" altLang="en-US" dirty="0">
                <a:solidFill>
                  <a:srgbClr val="FF99CC"/>
                </a:solidFill>
              </a:rPr>
              <a:t>（那用</a:t>
            </a:r>
            <a:r>
              <a:rPr lang="en-US" altLang="zh-CN" dirty="0">
                <a:solidFill>
                  <a:srgbClr val="FF99CC"/>
                </a:solidFill>
              </a:rPr>
              <a:t>JSX</a:t>
            </a:r>
            <a:r>
              <a:rPr lang="zh-CN" altLang="en-US" dirty="0">
                <a:solidFill>
                  <a:srgbClr val="FF99CC"/>
                </a:solidFill>
              </a:rPr>
              <a:t>之后，有什么缺点：严重依赖打包工具（要添加额外的构建过程））</a:t>
            </a:r>
            <a:endParaRPr lang="en-US" altLang="zh-CN" dirty="0">
              <a:solidFill>
                <a:srgbClr val="FF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4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4F45DE-9E04-4901-960F-F20D06F04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DOM diff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A8B7E6A-2F40-4474-9268-281E7808F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虚拟 </a:t>
            </a:r>
            <a:r>
              <a:rPr lang="en-US" altLang="zh-CN"/>
              <a:t>DOM </a:t>
            </a:r>
            <a:r>
              <a:rPr lang="zh-CN" altLang="en-US"/>
              <a:t>的对比算法</a:t>
            </a:r>
          </a:p>
        </p:txBody>
      </p:sp>
    </p:spTree>
    <p:extLst>
      <p:ext uri="{BB962C8B-B14F-4D97-AF65-F5344CB8AC3E}">
        <p14:creationId xmlns:p14="http://schemas.microsoft.com/office/powerpoint/2010/main" val="427393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2212E-2742-4F25-B495-CABA87B0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74E6D-DC30-4586-8FE2-1B900EB4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把虚拟 </a:t>
            </a:r>
            <a:r>
              <a:rPr lang="en-US" altLang="zh-CN"/>
              <a:t>DOM </a:t>
            </a:r>
            <a:r>
              <a:rPr lang="zh-CN" altLang="en-US"/>
              <a:t>想象成树形</a:t>
            </a:r>
            <a:endParaRPr lang="en-US" altLang="zh-CN"/>
          </a:p>
          <a:p>
            <a:pPr lvl="1" indent="0">
              <a:buNone/>
            </a:pPr>
            <a:r>
              <a:rPr lang="en-US" altLang="zh-CN" sz="2400">
                <a:latin typeface="Consolas" panose="020B0609020204030204" pitchFamily="49" charset="0"/>
              </a:rPr>
              <a:t>&lt;div :class="x"</a:t>
            </a:r>
            <a:r>
              <a:rPr lang="en-US" altLang="zh-CN">
                <a:latin typeface="Consolas" panose="020B0609020204030204" pitchFamily="49" charset="0"/>
              </a:rPr>
              <a:t>&gt;</a:t>
            </a:r>
            <a:endParaRPr lang="en-US" altLang="zh-CN" sz="2400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 sz="2400">
                <a:latin typeface="Consolas" panose="020B0609020204030204" pitchFamily="49" charset="0"/>
              </a:rPr>
              <a:t>    &lt;span v-if="y"&gt;{string1}&lt;/span&gt;</a:t>
            </a:r>
          </a:p>
          <a:p>
            <a:pPr lvl="1" indent="0">
              <a:buNone/>
            </a:pPr>
            <a:r>
              <a:rPr lang="en-US" altLang="zh-CN" sz="2400">
                <a:latin typeface="Consolas" panose="020B0609020204030204" pitchFamily="49" charset="0"/>
              </a:rPr>
              <a:t>    &lt;span&gt;{string2}&lt;/span&gt;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A3ED8A-3EE6-4014-A5CC-22047409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51" y="3221131"/>
            <a:ext cx="5483638" cy="33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ED4FD-9480-4D8D-89D1-F568902D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当数据变化时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7569B-0523-4B47-A862-B0A9AA3F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x </a:t>
            </a:r>
            <a:r>
              <a:rPr lang="zh-CN" altLang="en-US"/>
              <a:t>从 </a:t>
            </a:r>
            <a:r>
              <a:rPr lang="en-US" altLang="zh-CN"/>
              <a:t>red </a:t>
            </a:r>
            <a:r>
              <a:rPr lang="zh-CN" altLang="en-US"/>
              <a:t>变成 </a:t>
            </a:r>
            <a:r>
              <a:rPr lang="en-US" altLang="zh-CN"/>
              <a:t>green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DOM diff </a:t>
            </a:r>
            <a:r>
              <a:rPr lang="zh-CN" altLang="en-US"/>
              <a:t>发现</a:t>
            </a:r>
            <a:endParaRPr lang="en-US" altLang="zh-CN"/>
          </a:p>
          <a:p>
            <a:pPr lvl="1"/>
            <a:r>
              <a:rPr lang="en-US" altLang="zh-CN"/>
              <a:t>div </a:t>
            </a:r>
            <a:r>
              <a:rPr lang="zh-CN" altLang="en-US"/>
              <a:t>标签类型没变，只需要更新 </a:t>
            </a:r>
            <a:r>
              <a:rPr lang="en-US" altLang="zh-CN"/>
              <a:t>div </a:t>
            </a:r>
            <a:r>
              <a:rPr lang="zh-CN" altLang="en-US"/>
              <a:t>对应的 </a:t>
            </a:r>
            <a:r>
              <a:rPr lang="en-US" altLang="zh-CN"/>
              <a:t>DOM </a:t>
            </a:r>
            <a:r>
              <a:rPr lang="zh-CN" altLang="en-US"/>
              <a:t>的属性</a:t>
            </a:r>
            <a:endParaRPr lang="en-US" altLang="zh-CN"/>
          </a:p>
          <a:p>
            <a:pPr lvl="1"/>
            <a:r>
              <a:rPr lang="zh-CN" altLang="en-US"/>
              <a:t>子元素没变，不更新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86C522-8E7D-4F6D-AA14-8BF0DB19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8" y="2036989"/>
            <a:ext cx="3701537" cy="26493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8D1D3B-1C6A-436F-B52D-BCBAF391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58" y="2036989"/>
            <a:ext cx="3946827" cy="26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ED4FD-9480-4D8D-89D1-F568902D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当数据变化时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7569B-0523-4B47-A862-B0A9AA3F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y</a:t>
            </a:r>
            <a:r>
              <a:rPr lang="zh-CN" altLang="en-US"/>
              <a:t> 从 </a:t>
            </a:r>
            <a:r>
              <a:rPr lang="en-US" altLang="zh-CN"/>
              <a:t>true </a:t>
            </a:r>
            <a:r>
              <a:rPr lang="zh-CN" altLang="en-US"/>
              <a:t>变成 </a:t>
            </a:r>
            <a:r>
              <a:rPr lang="en-US" altLang="zh-CN"/>
              <a:t>false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DOM diff </a:t>
            </a:r>
            <a:r>
              <a:rPr lang="zh-CN" altLang="en-US"/>
              <a:t>发现</a:t>
            </a:r>
            <a:endParaRPr lang="en-US" altLang="zh-CN"/>
          </a:p>
          <a:p>
            <a:pPr lvl="1"/>
            <a:r>
              <a:rPr lang="en-US" altLang="zh-CN"/>
              <a:t>div </a:t>
            </a:r>
            <a:r>
              <a:rPr lang="zh-CN" altLang="en-US"/>
              <a:t>没变，不用更新</a:t>
            </a:r>
            <a:endParaRPr lang="en-US" altLang="zh-CN"/>
          </a:p>
          <a:p>
            <a:pPr lvl="1"/>
            <a:r>
              <a:rPr lang="zh-CN" altLang="en-US"/>
              <a:t>子元素</a:t>
            </a:r>
            <a:r>
              <a:rPr lang="en-US" altLang="zh-CN"/>
              <a:t>1</a:t>
            </a:r>
            <a:r>
              <a:rPr lang="zh-CN" altLang="en-US"/>
              <a:t>标签没变，但是</a:t>
            </a:r>
            <a:r>
              <a:rPr lang="en-US" altLang="zh-CN"/>
              <a:t>children</a:t>
            </a:r>
            <a:r>
              <a:rPr lang="zh-CN" altLang="en-US"/>
              <a:t>变了，更新 </a:t>
            </a:r>
            <a:r>
              <a:rPr lang="en-US" altLang="zh-CN"/>
              <a:t>DOM </a:t>
            </a:r>
            <a:r>
              <a:rPr lang="zh-CN" altLang="en-US"/>
              <a:t>内容</a:t>
            </a:r>
            <a:endParaRPr lang="en-US" altLang="zh-CN"/>
          </a:p>
          <a:p>
            <a:pPr lvl="1"/>
            <a:r>
              <a:rPr lang="zh-CN" altLang="en-US"/>
              <a:t>子元素</a:t>
            </a:r>
            <a:r>
              <a:rPr lang="en-US" altLang="zh-CN"/>
              <a:t>2</a:t>
            </a:r>
            <a:r>
              <a:rPr lang="zh-CN" altLang="en-US"/>
              <a:t>不见了，删除对应的 </a:t>
            </a:r>
            <a:r>
              <a:rPr lang="en-US" altLang="zh-CN"/>
              <a:t>DOM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86C522-8E7D-4F6D-AA14-8BF0DB19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8" y="2036989"/>
            <a:ext cx="3701537" cy="26493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880BB7-D4DB-4D38-BB11-1EE95BDD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29" y="2036989"/>
            <a:ext cx="2472776" cy="26365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67C835-3C99-4BC1-BF3C-A5A431081F75}"/>
              </a:ext>
            </a:extLst>
          </p:cNvPr>
          <p:cNvSpPr txBox="1"/>
          <p:nvPr/>
        </p:nvSpPr>
        <p:spPr>
          <a:xfrm>
            <a:off x="4040282" y="5136335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99CC"/>
                </a:solidFill>
              </a:rPr>
              <a:t>加</a:t>
            </a:r>
            <a:r>
              <a:rPr lang="en-US" altLang="zh-CN" sz="2400" dirty="0">
                <a:solidFill>
                  <a:srgbClr val="FF99CC"/>
                </a:solidFill>
              </a:rPr>
              <a:t>key</a:t>
            </a:r>
            <a:r>
              <a:rPr lang="zh-CN" altLang="en-US" sz="2400" dirty="0">
                <a:solidFill>
                  <a:srgbClr val="FF99CC"/>
                </a:solidFill>
              </a:rPr>
              <a:t>就可以直接知道删的是第一个</a:t>
            </a:r>
          </a:p>
        </p:txBody>
      </p:sp>
    </p:spTree>
    <p:extLst>
      <p:ext uri="{BB962C8B-B14F-4D97-AF65-F5344CB8AC3E}">
        <p14:creationId xmlns:p14="http://schemas.microsoft.com/office/powerpoint/2010/main" val="220960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ACA64-BA59-48B6-A52A-F46332F3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95D64-D270-478B-93B8-43C8EC5D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什么是 </a:t>
            </a:r>
            <a:r>
              <a:rPr lang="en-US" altLang="zh-CN"/>
              <a:t>DOM diff</a:t>
            </a:r>
          </a:p>
          <a:p>
            <a:pPr lvl="1"/>
            <a:r>
              <a:rPr lang="zh-CN" altLang="en-US"/>
              <a:t>就是一个函数，我们称之为 </a:t>
            </a:r>
            <a:r>
              <a:rPr lang="en-US" altLang="zh-CN"/>
              <a:t>patch</a:t>
            </a:r>
          </a:p>
          <a:p>
            <a:pPr lvl="1"/>
            <a:r>
              <a:rPr lang="en-US" altLang="zh-CN"/>
              <a:t>patches = patch(oldVNode, newVNode)</a:t>
            </a:r>
          </a:p>
          <a:p>
            <a:pPr lvl="1"/>
            <a:r>
              <a:rPr lang="en-US" altLang="zh-CN"/>
              <a:t>patches </a:t>
            </a:r>
            <a:r>
              <a:rPr lang="zh-CN" altLang="en-US"/>
              <a:t>就是要运行的 </a:t>
            </a:r>
            <a:r>
              <a:rPr lang="en-US" altLang="zh-CN"/>
              <a:t>DOM </a:t>
            </a:r>
            <a:r>
              <a:rPr lang="zh-CN" altLang="en-US"/>
              <a:t>操作，可能长这样：</a:t>
            </a:r>
            <a:endParaRPr lang="en-US" altLang="zh-CN"/>
          </a:p>
          <a:p>
            <a:pPr lvl="1" indent="0">
              <a:buNone/>
            </a:pPr>
            <a:endParaRPr lang="en-US" altLang="zh-CN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[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{type: 'INSERT', vNode: ... },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{type: 'TEXT',  vNode: ... },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{type: 'PROPS', propsPatch: [...]}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8830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D4832-E700-42A1-B7DD-E118680B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 diff </a:t>
            </a:r>
            <a:r>
              <a:rPr lang="zh-CN" altLang="en-US"/>
              <a:t>可能的大概逻辑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D0D2B-A8E1-4CAE-AFF6-1B72C2EB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59999"/>
            <a:ext cx="8152039" cy="55245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Tree diff</a:t>
            </a:r>
          </a:p>
          <a:p>
            <a:pPr lvl="1"/>
            <a:r>
              <a:rPr lang="zh-CN" altLang="en-US"/>
              <a:t>将新旧两棵树逐层对比，找出哪些节点需要更新</a:t>
            </a:r>
            <a:endParaRPr lang="en-US" altLang="zh-CN"/>
          </a:p>
          <a:p>
            <a:pPr lvl="1"/>
            <a:r>
              <a:rPr lang="zh-CN" altLang="en-US"/>
              <a:t>如果节点是组件就看 </a:t>
            </a:r>
            <a:r>
              <a:rPr lang="en-US" altLang="zh-CN"/>
              <a:t>Component diff</a:t>
            </a:r>
          </a:p>
          <a:p>
            <a:pPr lvl="1"/>
            <a:r>
              <a:rPr lang="zh-CN" altLang="en-US"/>
              <a:t>如果节点是标签就看 </a:t>
            </a:r>
            <a:r>
              <a:rPr lang="en-US" altLang="zh-CN"/>
              <a:t>Element diff</a:t>
            </a:r>
          </a:p>
          <a:p>
            <a:r>
              <a:rPr lang="en-US" altLang="zh-CN"/>
              <a:t>Component diff</a:t>
            </a:r>
          </a:p>
          <a:p>
            <a:pPr lvl="1"/>
            <a:r>
              <a:rPr lang="zh-CN" altLang="en-US"/>
              <a:t>如果节点是组件，就先看组件类型</a:t>
            </a:r>
            <a:endParaRPr lang="en-US" altLang="zh-CN"/>
          </a:p>
          <a:p>
            <a:pPr lvl="1"/>
            <a:r>
              <a:rPr lang="zh-CN" altLang="en-US"/>
              <a:t>类型不同直接替换（删除旧的）</a:t>
            </a:r>
            <a:endParaRPr lang="en-US" altLang="zh-CN"/>
          </a:p>
          <a:p>
            <a:pPr lvl="1"/>
            <a:r>
              <a:rPr lang="zh-CN" altLang="en-US"/>
              <a:t>类型相同则只更新属性</a:t>
            </a:r>
            <a:endParaRPr lang="en-US" altLang="zh-CN"/>
          </a:p>
          <a:p>
            <a:pPr lvl="1"/>
            <a:r>
              <a:rPr lang="zh-CN" altLang="en-US"/>
              <a:t>然后深入组件做 </a:t>
            </a:r>
            <a:r>
              <a:rPr lang="en-US" altLang="zh-CN"/>
              <a:t>Tree diff</a:t>
            </a:r>
            <a:r>
              <a:rPr lang="zh-CN" altLang="en-US"/>
              <a:t>（递归）</a:t>
            </a:r>
            <a:endParaRPr lang="en-US" altLang="zh-CN"/>
          </a:p>
          <a:p>
            <a:r>
              <a:rPr lang="en-US" altLang="zh-CN"/>
              <a:t>Element diff</a:t>
            </a:r>
          </a:p>
          <a:p>
            <a:pPr lvl="1"/>
            <a:r>
              <a:rPr lang="zh-CN" altLang="en-US"/>
              <a:t>如果节点是原生标签，则看标签名</a:t>
            </a:r>
            <a:endParaRPr lang="en-US" altLang="zh-CN"/>
          </a:p>
          <a:p>
            <a:pPr lvl="1"/>
            <a:r>
              <a:rPr lang="zh-CN" altLang="en-US"/>
              <a:t>标签名不同直接替换，相同则只更新属性</a:t>
            </a:r>
            <a:endParaRPr lang="en-US" altLang="zh-CN"/>
          </a:p>
          <a:p>
            <a:pPr lvl="1"/>
            <a:r>
              <a:rPr lang="zh-CN" altLang="en-US"/>
              <a:t>然后进入标签后代做 </a:t>
            </a:r>
            <a:r>
              <a:rPr lang="en-US" altLang="zh-CN"/>
              <a:t>Tree diff</a:t>
            </a:r>
            <a:r>
              <a:rPr lang="zh-CN" altLang="en-US"/>
              <a:t>（递归）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28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42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F9A1A-5E0D-4D70-8B44-6CAA36CD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 diff </a:t>
            </a:r>
            <a:r>
              <a:rPr lang="zh-CN" altLang="en-US"/>
              <a:t>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2FBDA-787C-4EAA-B6EB-9FDC7274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同级节点对比存在 </a:t>
            </a:r>
            <a:r>
              <a:rPr lang="en-US" altLang="zh-CN"/>
              <a:t>bug</a:t>
            </a:r>
          </a:p>
          <a:p>
            <a:pPr lvl="1"/>
            <a:r>
              <a:rPr lang="zh-CN" altLang="en-US"/>
              <a:t>会出现识别错误的问题，见下页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02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762BA-87BE-419F-BFF9-7E634AEDC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460258"/>
            <a:ext cx="7886700" cy="757130"/>
          </a:xfrm>
        </p:spPr>
        <p:txBody>
          <a:bodyPr/>
          <a:lstStyle/>
          <a:p>
            <a:r>
              <a:rPr lang="en-US" altLang="zh-CN"/>
              <a:t>DOM diff </a:t>
            </a:r>
            <a:r>
              <a:rPr lang="zh-CN" altLang="en-US"/>
              <a:t>中的 </a:t>
            </a:r>
            <a:r>
              <a:rPr lang="en-US" altLang="zh-CN"/>
              <a:t>key </a:t>
            </a:r>
            <a:r>
              <a:rPr lang="zh-CN" altLang="en-US"/>
              <a:t>问题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2D4DB782-1D9C-473C-A724-38625C1B8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333717"/>
            <a:ext cx="7886700" cy="1036181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Vue2.0 v-for </a:t>
            </a:r>
            <a:r>
              <a:rPr lang="zh-CN" altLang="en-US" dirty="0">
                <a:hlinkClick r:id="rId2"/>
              </a:rPr>
              <a:t>中 </a:t>
            </a:r>
            <a:r>
              <a:rPr lang="en-US" altLang="zh-CN" dirty="0">
                <a:hlinkClick r:id="rId2"/>
              </a:rPr>
              <a:t>:key </a:t>
            </a:r>
            <a:r>
              <a:rPr lang="zh-CN" altLang="en-US" dirty="0">
                <a:hlinkClick r:id="rId2"/>
              </a:rPr>
              <a:t>到底有什么用</a:t>
            </a:r>
            <a:endParaRPr lang="en-US" altLang="zh-CN" dirty="0"/>
          </a:p>
          <a:p>
            <a:r>
              <a:rPr lang="zh-CN" altLang="en-US" dirty="0"/>
              <a:t>这个问题在 </a:t>
            </a:r>
            <a:r>
              <a:rPr lang="en-US" altLang="zh-CN" dirty="0"/>
              <a:t>React </a:t>
            </a:r>
            <a:r>
              <a:rPr lang="zh-CN" altLang="en-US" dirty="0"/>
              <a:t>中也存在</a:t>
            </a:r>
          </a:p>
        </p:txBody>
      </p:sp>
    </p:spTree>
    <p:extLst>
      <p:ext uri="{BB962C8B-B14F-4D97-AF65-F5344CB8AC3E}">
        <p14:creationId xmlns:p14="http://schemas.microsoft.com/office/powerpoint/2010/main" val="97880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D35FE-EA62-4029-8567-F5705AD6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深入阅读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C7FB8-CF5B-4C9E-97E2-71BC7B98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hlinkClick r:id="rId2"/>
              </a:rPr>
              <a:t>React </a:t>
            </a:r>
            <a:r>
              <a:rPr lang="zh-CN" altLang="en-US" dirty="0">
                <a:hlinkClick r:id="rId2"/>
              </a:rPr>
              <a:t>虚拟 </a:t>
            </a:r>
            <a:r>
              <a:rPr lang="en-US" altLang="zh-CN" dirty="0">
                <a:hlinkClick r:id="rId2"/>
              </a:rPr>
              <a:t>Dom </a:t>
            </a:r>
            <a:r>
              <a:rPr lang="zh-CN" altLang="en-US" dirty="0">
                <a:hlinkClick r:id="rId2"/>
              </a:rPr>
              <a:t>和 </a:t>
            </a:r>
            <a:r>
              <a:rPr lang="en-US" altLang="zh-CN" dirty="0">
                <a:hlinkClick r:id="rId2"/>
              </a:rPr>
              <a:t>diff </a:t>
            </a:r>
            <a:r>
              <a:rPr lang="zh-CN" altLang="en-US" dirty="0">
                <a:hlinkClick r:id="rId2"/>
              </a:rPr>
              <a:t>算法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React </a:t>
            </a:r>
            <a:r>
              <a:rPr lang="zh-CN" altLang="en-US" dirty="0">
                <a:hlinkClick r:id="rId3"/>
              </a:rPr>
              <a:t>源码剖析系列 － 不可思议的 </a:t>
            </a:r>
            <a:r>
              <a:rPr lang="en-US" altLang="zh-CN" dirty="0">
                <a:hlinkClick r:id="rId3"/>
              </a:rPr>
              <a:t>react diff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这里说一个心得体会：</a:t>
            </a:r>
            <a:endParaRPr lang="en-US" altLang="zh-CN" dirty="0"/>
          </a:p>
          <a:p>
            <a:pPr lvl="1"/>
            <a:r>
              <a:rPr lang="zh-CN" altLang="en-US" dirty="0"/>
              <a:t>大部分人对源码的理解都停留在热门博客的水平</a:t>
            </a:r>
            <a:endParaRPr lang="en-US" altLang="zh-CN" dirty="0"/>
          </a:p>
          <a:p>
            <a:pPr lvl="1"/>
            <a:r>
              <a:rPr lang="zh-CN" altLang="en-US" dirty="0"/>
              <a:t>包括我自己</a:t>
            </a:r>
            <a:endParaRPr lang="en-US" altLang="zh-CN" dirty="0"/>
          </a:p>
          <a:p>
            <a:pPr lvl="1"/>
            <a:r>
              <a:rPr lang="zh-CN" altLang="en-US" dirty="0"/>
              <a:t>所以只要你能把热门博客看懂，基本面试无忧</a:t>
            </a:r>
          </a:p>
        </p:txBody>
      </p:sp>
    </p:spTree>
    <p:extLst>
      <p:ext uri="{BB962C8B-B14F-4D97-AF65-F5344CB8AC3E}">
        <p14:creationId xmlns:p14="http://schemas.microsoft.com/office/powerpoint/2010/main" val="41321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B371E-1DAF-4CF6-9304-F037F74E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202A9-552F-461F-BE4B-9BA2024FF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方应杭</a:t>
            </a:r>
            <a:endParaRPr lang="en-US" altLang="zh-CN"/>
          </a:p>
          <a:p>
            <a:pPr lvl="1"/>
            <a:r>
              <a:rPr lang="en-US" altLang="zh-CN"/>
              <a:t>1990</a:t>
            </a:r>
            <a:r>
              <a:rPr lang="zh-CN" altLang="en-US"/>
              <a:t>年生，华中科技大学，软件工程专业</a:t>
            </a:r>
          </a:p>
          <a:p>
            <a:pPr lvl="1"/>
            <a:r>
              <a:rPr lang="zh-CN" altLang="en-US"/>
              <a:t>曾经任职于</a:t>
            </a:r>
            <a:r>
              <a:rPr lang="zh-CN" altLang="en-US">
                <a:solidFill>
                  <a:srgbClr val="FFFF00"/>
                </a:solidFill>
              </a:rPr>
              <a:t>腾讯</a:t>
            </a:r>
            <a:r>
              <a:rPr lang="zh-CN" altLang="en-US"/>
              <a:t>、</a:t>
            </a:r>
            <a:r>
              <a:rPr lang="zh-CN" altLang="en-US">
                <a:solidFill>
                  <a:srgbClr val="FFFF00"/>
                </a:solidFill>
              </a:rPr>
              <a:t>阿里巴巴</a:t>
            </a:r>
            <a:r>
              <a:rPr lang="zh-CN" altLang="en-US"/>
              <a:t>、彩程</a:t>
            </a:r>
          </a:p>
          <a:p>
            <a:pPr lvl="1"/>
            <a:r>
              <a:rPr lang="zh-CN" altLang="en-US"/>
              <a:t>工作八年、擅长前端技术</a:t>
            </a:r>
          </a:p>
          <a:p>
            <a:pPr lvl="1"/>
            <a:r>
              <a:rPr lang="zh-CN" altLang="en-US"/>
              <a:t>现饥人谷技术总监、体系课课程主讲人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4D1C96-BAAC-460E-B366-7CF8A8BB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31" y="1909836"/>
            <a:ext cx="1516841" cy="1519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709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D82E9-BB5E-4E4B-9E98-E69CEF6C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32574-BCF6-45C1-9565-E9E51A91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虚拟 </a:t>
            </a:r>
            <a:r>
              <a:rPr lang="en-US" altLang="zh-CN"/>
              <a:t>DOM</a:t>
            </a:r>
          </a:p>
          <a:p>
            <a:pPr lvl="1"/>
            <a:r>
              <a:rPr lang="zh-CN" altLang="en-US"/>
              <a:t>它是什么</a:t>
            </a:r>
            <a:endParaRPr lang="en-US" altLang="zh-CN"/>
          </a:p>
          <a:p>
            <a:pPr lvl="1"/>
            <a:r>
              <a:rPr lang="zh-CN" altLang="en-US"/>
              <a:t>它有什么优点（为什么用它）</a:t>
            </a:r>
            <a:endParaRPr lang="en-US" altLang="zh-CN"/>
          </a:p>
          <a:p>
            <a:pPr lvl="1"/>
            <a:r>
              <a:rPr lang="zh-CN" altLang="en-US"/>
              <a:t>它有什么缺点（为什么不用它）</a:t>
            </a:r>
            <a:endParaRPr lang="en-US" altLang="zh-CN"/>
          </a:p>
          <a:p>
            <a:r>
              <a:rPr lang="en-US" altLang="zh-CN"/>
              <a:t>DOM diff</a:t>
            </a:r>
          </a:p>
          <a:p>
            <a:pPr lvl="1"/>
            <a:r>
              <a:rPr lang="zh-CN" altLang="en-US"/>
              <a:t>它是什么</a:t>
            </a:r>
            <a:endParaRPr lang="en-US" altLang="zh-CN"/>
          </a:p>
          <a:p>
            <a:pPr lvl="1"/>
            <a:r>
              <a:rPr lang="zh-CN" altLang="en-US"/>
              <a:t>它有什么优点</a:t>
            </a:r>
            <a:endParaRPr lang="en-US" altLang="zh-CN"/>
          </a:p>
          <a:p>
            <a:pPr lvl="1"/>
            <a:r>
              <a:rPr lang="zh-CN" altLang="en-US"/>
              <a:t>它有什么缺点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1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5913653-E405-4287-8D03-57F3D6CA1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虚拟 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B2AED46-9C6A-4005-937C-685B63960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与「真实 </a:t>
            </a:r>
            <a:r>
              <a:rPr lang="en-US" altLang="zh-CN"/>
              <a:t>DOM</a:t>
            </a:r>
            <a:r>
              <a:rPr lang="zh-CN" altLang="en-US"/>
              <a:t>」对应</a:t>
            </a:r>
          </a:p>
        </p:txBody>
      </p:sp>
    </p:spTree>
    <p:extLst>
      <p:ext uri="{BB962C8B-B14F-4D97-AF65-F5344CB8AC3E}">
        <p14:creationId xmlns:p14="http://schemas.microsoft.com/office/powerpoint/2010/main" val="302917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1120A-2836-44B6-A880-62204ABD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 </a:t>
            </a:r>
            <a:r>
              <a:rPr lang="en-US" altLang="zh-CN"/>
              <a:t>DOM </a:t>
            </a:r>
            <a:r>
              <a:rPr lang="zh-CN" altLang="en-US"/>
              <a:t>的谣言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0F8C2-F022-41D6-AF5D-3ABC1069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000"/>
            <a:ext cx="8267624" cy="5382000"/>
          </a:xfrm>
        </p:spPr>
        <p:txBody>
          <a:bodyPr/>
          <a:lstStyle/>
          <a:p>
            <a:r>
              <a:rPr lang="en-US" altLang="zh-CN"/>
              <a:t>DOM </a:t>
            </a:r>
            <a:r>
              <a:rPr lang="zh-CN" altLang="en-US"/>
              <a:t>操作慢？虚拟 </a:t>
            </a:r>
            <a:r>
              <a:rPr lang="en-US" altLang="zh-CN"/>
              <a:t>DOM </a:t>
            </a:r>
            <a:r>
              <a:rPr lang="zh-CN" altLang="en-US"/>
              <a:t>快</a:t>
            </a:r>
            <a:endParaRPr lang="en-US" altLang="zh-CN"/>
          </a:p>
          <a:p>
            <a:pPr lvl="1"/>
            <a:r>
              <a:rPr lang="zh-CN" altLang="en-US"/>
              <a:t>这句话类似于：刘翔矮（对比于姚明）</a:t>
            </a:r>
            <a:endParaRPr lang="en-US" altLang="zh-CN"/>
          </a:p>
          <a:p>
            <a:pPr lvl="1"/>
            <a:r>
              <a:rPr lang="en-US" altLang="zh-CN"/>
              <a:t>DOM </a:t>
            </a:r>
            <a:r>
              <a:rPr lang="zh-CN" altLang="en-US"/>
              <a:t>操作慢是对比于 </a:t>
            </a:r>
            <a:r>
              <a:rPr lang="en-US" altLang="zh-CN"/>
              <a:t>JS </a:t>
            </a:r>
            <a:r>
              <a:rPr lang="zh-CN" altLang="en-US"/>
              <a:t>原生 </a:t>
            </a:r>
            <a:r>
              <a:rPr lang="en-US" altLang="zh-CN"/>
              <a:t>API</a:t>
            </a:r>
            <a:r>
              <a:rPr lang="zh-CN" altLang="en-US"/>
              <a:t>，如数组操作</a:t>
            </a:r>
            <a:endParaRPr lang="en-US" altLang="zh-CN"/>
          </a:p>
          <a:p>
            <a:pPr lvl="1"/>
            <a:r>
              <a:rPr lang="zh-CN" altLang="en-US"/>
              <a:t>任何基于 </a:t>
            </a:r>
            <a:r>
              <a:rPr lang="en-US" altLang="zh-CN"/>
              <a:t>DOM </a:t>
            </a:r>
            <a:r>
              <a:rPr lang="zh-CN" altLang="en-US"/>
              <a:t>的库（</a:t>
            </a:r>
            <a:r>
              <a:rPr lang="en-US" altLang="zh-CN"/>
              <a:t>Vue/React</a:t>
            </a:r>
            <a:r>
              <a:rPr lang="zh-CN" altLang="en-US"/>
              <a:t>）都不可能在操作 </a:t>
            </a:r>
            <a:r>
              <a:rPr lang="en-US" altLang="zh-CN"/>
              <a:t>DOM </a:t>
            </a:r>
            <a:r>
              <a:rPr lang="zh-CN" altLang="en-US"/>
              <a:t>时比 </a:t>
            </a:r>
            <a:r>
              <a:rPr lang="en-US" altLang="zh-CN"/>
              <a:t>DOM </a:t>
            </a:r>
            <a:r>
              <a:rPr lang="zh-CN" altLang="en-US"/>
              <a:t>快</a:t>
            </a:r>
            <a:endParaRPr lang="en-US" altLang="zh-CN"/>
          </a:p>
          <a:p>
            <a:r>
              <a:rPr lang="zh-CN" altLang="en-US"/>
              <a:t>为什么网上有这样的谣言？</a:t>
            </a:r>
            <a:endParaRPr lang="en-US" altLang="zh-CN"/>
          </a:p>
          <a:p>
            <a:pPr lvl="1"/>
            <a:r>
              <a:rPr lang="zh-CN" altLang="en-US"/>
              <a:t>因为在某些情况下，虚拟 </a:t>
            </a:r>
            <a:r>
              <a:rPr lang="en-US" altLang="zh-CN"/>
              <a:t>DOM </a:t>
            </a:r>
            <a:r>
              <a:rPr lang="zh-CN" altLang="en-US"/>
              <a:t>快</a:t>
            </a:r>
            <a:endParaRPr lang="en-US" altLang="zh-CN"/>
          </a:p>
          <a:p>
            <a:pPr lvl="1"/>
            <a:r>
              <a:rPr lang="zh-CN" altLang="en-US"/>
              <a:t>哪些情况见下页</a:t>
            </a:r>
          </a:p>
        </p:txBody>
      </p:sp>
    </p:spTree>
    <p:extLst>
      <p:ext uri="{BB962C8B-B14F-4D97-AF65-F5344CB8AC3E}">
        <p14:creationId xmlns:p14="http://schemas.microsoft.com/office/powerpoint/2010/main" val="30753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C1854-E27C-4CA1-BDCD-38B3F0F6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虚拟 </a:t>
            </a:r>
            <a:r>
              <a:rPr lang="en-US" altLang="zh-CN"/>
              <a:t>DOM </a:t>
            </a:r>
            <a:r>
              <a:rPr lang="zh-CN" altLang="en-US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70E31-7970-4CED-BEF7-887D7331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减少 </a:t>
            </a:r>
            <a:r>
              <a:rPr lang="en-US" altLang="zh-CN"/>
              <a:t>DOM </a:t>
            </a:r>
            <a:r>
              <a:rPr lang="zh-CN" altLang="en-US"/>
              <a:t>操作</a:t>
            </a:r>
            <a:endParaRPr lang="en-US" altLang="zh-CN"/>
          </a:p>
          <a:p>
            <a:pPr lvl="1"/>
            <a:r>
              <a:rPr lang="zh-CN" altLang="en-US"/>
              <a:t>虚拟 </a:t>
            </a:r>
            <a:r>
              <a:rPr lang="en-US" altLang="zh-CN"/>
              <a:t>DOM </a:t>
            </a:r>
            <a:r>
              <a:rPr lang="zh-CN" altLang="en-US"/>
              <a:t>可以将多次操作合并为一次操作，比如你添加 </a:t>
            </a:r>
            <a:r>
              <a:rPr lang="en-US" altLang="zh-CN"/>
              <a:t>1000 </a:t>
            </a:r>
            <a:r>
              <a:rPr lang="zh-CN" altLang="en-US"/>
              <a:t>个节点，却是一个接一个操作的（减少频率）</a:t>
            </a:r>
            <a:endParaRPr lang="en-US" altLang="zh-CN"/>
          </a:p>
          <a:p>
            <a:pPr lvl="1"/>
            <a:r>
              <a:rPr lang="zh-CN" altLang="en-US"/>
              <a:t>虚拟 </a:t>
            </a:r>
            <a:r>
              <a:rPr lang="en-US" altLang="zh-CN"/>
              <a:t>DOM </a:t>
            </a:r>
            <a:r>
              <a:rPr lang="zh-CN" altLang="en-US"/>
              <a:t>借助 </a:t>
            </a:r>
            <a:r>
              <a:rPr lang="en-US" altLang="zh-CN"/>
              <a:t>DOM diff </a:t>
            </a:r>
            <a:r>
              <a:rPr lang="zh-CN" altLang="en-US"/>
              <a:t>可以把多余的操作省掉，比如你添加 </a:t>
            </a:r>
            <a:r>
              <a:rPr lang="en-US" altLang="zh-CN"/>
              <a:t>1000 </a:t>
            </a:r>
            <a:r>
              <a:rPr lang="zh-CN" altLang="en-US"/>
              <a:t>个节点，其实只有 </a:t>
            </a:r>
            <a:r>
              <a:rPr lang="en-US" altLang="zh-CN"/>
              <a:t>10 </a:t>
            </a:r>
            <a:r>
              <a:rPr lang="zh-CN" altLang="en-US"/>
              <a:t>个是新增的（减少范围）</a:t>
            </a:r>
            <a:endParaRPr lang="en-US" altLang="zh-CN"/>
          </a:p>
          <a:p>
            <a:r>
              <a:rPr lang="zh-CN" altLang="en-US"/>
              <a:t>跨平台</a:t>
            </a:r>
            <a:endParaRPr lang="en-US" altLang="zh-CN"/>
          </a:p>
          <a:p>
            <a:pPr lvl="1"/>
            <a:r>
              <a:rPr lang="zh-CN" altLang="en-US"/>
              <a:t>虚拟 </a:t>
            </a:r>
            <a:r>
              <a:rPr lang="en-US" altLang="zh-CN"/>
              <a:t>DOM </a:t>
            </a:r>
            <a:r>
              <a:rPr lang="zh-CN" altLang="en-US"/>
              <a:t>不仅可以变成 </a:t>
            </a:r>
            <a:r>
              <a:rPr lang="en-US" altLang="zh-CN"/>
              <a:t>DOM</a:t>
            </a:r>
            <a:r>
              <a:rPr lang="zh-CN" altLang="en-US"/>
              <a:t>，还可以变成小程序、</a:t>
            </a:r>
            <a:r>
              <a:rPr lang="en-US" altLang="zh-CN"/>
              <a:t>iOS </a:t>
            </a:r>
            <a:r>
              <a:rPr lang="zh-CN" altLang="en-US"/>
              <a:t>应用、安卓应用，因为虚拟 </a:t>
            </a:r>
            <a:r>
              <a:rPr lang="en-US" altLang="zh-CN"/>
              <a:t>DOM </a:t>
            </a:r>
            <a:r>
              <a:rPr lang="zh-CN" altLang="en-US"/>
              <a:t>本质上只是一个 </a:t>
            </a:r>
            <a:r>
              <a:rPr lang="en-US" altLang="zh-CN"/>
              <a:t>JS </a:t>
            </a:r>
            <a:r>
              <a:rPr lang="zh-CN" altLang="en-US"/>
              <a:t>对象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2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3E756-9885-401F-BFC9-92C5ED3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虚拟 </a:t>
            </a:r>
            <a:r>
              <a:rPr lang="en-US" altLang="zh-CN"/>
              <a:t>DOM </a:t>
            </a:r>
            <a:r>
              <a:rPr lang="zh-CN" altLang="en-US"/>
              <a:t>长什么样子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E8FCF-489B-4C5C-A71C-4F738912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React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const vNode = 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key: null,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props: 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children</a:t>
            </a:r>
            <a:r>
              <a:rPr lang="en-US" altLang="zh-CN">
                <a:latin typeface="Consolas" panose="020B0609020204030204" pitchFamily="49" charset="0"/>
              </a:rPr>
              <a:t>: [  // </a:t>
            </a:r>
            <a:r>
              <a:rPr lang="zh-CN" altLang="en-US">
                <a:latin typeface="Consolas" panose="020B0609020204030204" pitchFamily="49" charset="0"/>
              </a:rPr>
              <a:t>子元素们</a:t>
            </a:r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   { type: 'span', ... },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   { type: 'span', ... 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],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>
                <a:latin typeface="Consolas" panose="020B0609020204030204" pitchFamily="49" charset="0"/>
              </a:rPr>
              <a:t>: "red" // </a:t>
            </a:r>
            <a:r>
              <a:rPr lang="zh-CN" altLang="en-US">
                <a:latin typeface="Consolas" panose="020B0609020204030204" pitchFamily="49" charset="0"/>
              </a:rPr>
              <a:t>标签上的属性</a:t>
            </a:r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CN">
                <a:latin typeface="Consolas" panose="020B0609020204030204" pitchFamily="49" charset="0"/>
              </a:rPr>
              <a:t>: () =&gt; {} // </a:t>
            </a:r>
            <a:r>
              <a:rPr lang="zh-CN" altLang="en-US">
                <a:latin typeface="Consolas" panose="020B0609020204030204" pitchFamily="49" charset="0"/>
              </a:rPr>
              <a:t>事件</a:t>
            </a:r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},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ref: null,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>
                <a:latin typeface="Consolas" panose="020B0609020204030204" pitchFamily="49" charset="0"/>
              </a:rPr>
              <a:t>: "div", //</a:t>
            </a:r>
            <a:r>
              <a:rPr lang="zh-CN" altLang="en-US">
                <a:latin typeface="Consolas" panose="020B0609020204030204" pitchFamily="49" charset="0"/>
              </a:rPr>
              <a:t> 标签名 </a:t>
            </a:r>
            <a:r>
              <a:rPr lang="en-US" altLang="zh-CN">
                <a:latin typeface="Consolas" panose="020B0609020204030204" pitchFamily="49" charset="0"/>
              </a:rPr>
              <a:t>or </a:t>
            </a:r>
            <a:r>
              <a:rPr lang="zh-CN" altLang="en-US">
                <a:latin typeface="Consolas" panose="020B0609020204030204" pitchFamily="49" charset="0"/>
              </a:rPr>
              <a:t>组件名</a:t>
            </a:r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...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52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3E756-9885-401F-BFC9-92C5ED3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虚拟 </a:t>
            </a:r>
            <a:r>
              <a:rPr lang="en-US" altLang="zh-CN"/>
              <a:t>DOM </a:t>
            </a:r>
            <a:r>
              <a:rPr lang="zh-CN" altLang="en-US"/>
              <a:t>长什么样子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E8FCF-489B-4C5C-A71C-4F7389127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Vue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const vNode = 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</a:t>
            </a:r>
            <a:r>
              <a:rPr lang="en-US" altLang="zh-CN">
                <a:solidFill>
                  <a:srgbClr val="FFFF00"/>
                </a:solidFill>
                <a:latin typeface="Consolas" panose="020B0609020204030204" pitchFamily="49" charset="0"/>
              </a:rPr>
              <a:t>tag</a:t>
            </a:r>
            <a:r>
              <a:rPr lang="en-US" altLang="zh-CN">
                <a:latin typeface="Consolas" panose="020B0609020204030204" pitchFamily="49" charset="0"/>
              </a:rPr>
              <a:t>: "div", //</a:t>
            </a:r>
            <a:r>
              <a:rPr lang="zh-CN" altLang="en-US">
                <a:latin typeface="Consolas" panose="020B0609020204030204" pitchFamily="49" charset="0"/>
              </a:rPr>
              <a:t> 标签名 </a:t>
            </a:r>
            <a:r>
              <a:rPr lang="en-US" altLang="zh-CN">
                <a:latin typeface="Consolas" panose="020B0609020204030204" pitchFamily="49" charset="0"/>
              </a:rPr>
              <a:t>or </a:t>
            </a:r>
            <a:r>
              <a:rPr lang="zh-CN" altLang="en-US">
                <a:latin typeface="Consolas" panose="020B0609020204030204" pitchFamily="49" charset="0"/>
              </a:rPr>
              <a:t>组件名</a:t>
            </a:r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data: 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class: "red", // </a:t>
            </a:r>
            <a:r>
              <a:rPr lang="zh-CN" altLang="en-US">
                <a:latin typeface="Consolas" panose="020B0609020204030204" pitchFamily="49" charset="0"/>
              </a:rPr>
              <a:t>标签上的属性</a:t>
            </a:r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on: {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  click: () =&gt; {} // </a:t>
            </a:r>
            <a:r>
              <a:rPr lang="zh-CN" altLang="en-US">
                <a:latin typeface="Consolas" panose="020B0609020204030204" pitchFamily="49" charset="0"/>
              </a:rPr>
              <a:t>事件</a:t>
            </a:r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},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children: [ // </a:t>
            </a:r>
            <a:r>
              <a:rPr lang="zh-CN" altLang="en-US">
                <a:latin typeface="Consolas" panose="020B0609020204030204" pitchFamily="49" charset="0"/>
              </a:rPr>
              <a:t>子元素们</a:t>
            </a:r>
            <a:endParaRPr lang="en-US" altLang="zh-CN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{ tag: "span", ... },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  { tag: "span", ... }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],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...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46065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20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饥人谷2020" id="{6843F196-B966-4C70-969F-DDD7B1BDA6C1}" vid="{67322D24-0832-4EA8-8101-CF1D0197960C}"/>
    </a:ext>
  </a:extLst>
</a:theme>
</file>

<file path=ppt/theme/theme2.xml><?xml version="1.0" encoding="utf-8"?>
<a:theme xmlns:a="http://schemas.openxmlformats.org/drawingml/2006/main" name="饥人谷2019浅色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FF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饥人谷2020</Template>
  <TotalTime>876</TotalTime>
  <Words>1217</Words>
  <Application>Microsoft Office PowerPoint</Application>
  <PresentationFormat>全屏显示(4:3)</PresentationFormat>
  <Paragraphs>182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思源黑体</vt:lpstr>
      <vt:lpstr>微软雅黑</vt:lpstr>
      <vt:lpstr>Arial</vt:lpstr>
      <vt:lpstr>Consolas</vt:lpstr>
      <vt:lpstr>Wingdings</vt:lpstr>
      <vt:lpstr>饥人谷2020</vt:lpstr>
      <vt:lpstr>饥人谷2019浅色主题​​</vt:lpstr>
      <vt:lpstr>虚拟 DOM 与 DOM diff</vt:lpstr>
      <vt:lpstr>PowerPoint 演示文稿</vt:lpstr>
      <vt:lpstr>自我介绍</vt:lpstr>
      <vt:lpstr>目录</vt:lpstr>
      <vt:lpstr>虚拟 DOM</vt:lpstr>
      <vt:lpstr>关于 DOM 的谣言</vt:lpstr>
      <vt:lpstr>虚拟 DOM 优点</vt:lpstr>
      <vt:lpstr>虚拟 DOM 长什么样子</vt:lpstr>
      <vt:lpstr>虚拟 DOM 长什么样子</vt:lpstr>
      <vt:lpstr>如何创建虚拟 DOM</vt:lpstr>
      <vt:lpstr>用 JSX 简化创建虚拟 DOM</vt:lpstr>
      <vt:lpstr>现在创建虚拟 DOM 的方法</vt:lpstr>
      <vt:lpstr>总结</vt:lpstr>
      <vt:lpstr>DOM diff</vt:lpstr>
      <vt:lpstr>图示</vt:lpstr>
      <vt:lpstr>当数据变化时</vt:lpstr>
      <vt:lpstr>当数据变化时</vt:lpstr>
      <vt:lpstr>小结</vt:lpstr>
      <vt:lpstr>DOM diff 可能的大概逻辑</vt:lpstr>
      <vt:lpstr>DOM diff 的缺点</vt:lpstr>
      <vt:lpstr>DOM diff 中的 key 问题</vt:lpstr>
      <vt:lpstr>深入阅读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 DOM 与 DOM diff</dc:title>
  <dc:creator>方 方</dc:creator>
  <cp:lastModifiedBy>yiyuan</cp:lastModifiedBy>
  <cp:revision>107</cp:revision>
  <dcterms:created xsi:type="dcterms:W3CDTF">2020-09-11T03:38:03Z</dcterms:created>
  <dcterms:modified xsi:type="dcterms:W3CDTF">2020-09-13T09:07:52Z</dcterms:modified>
</cp:coreProperties>
</file>