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20" r:id="rId1"/>
  </p:sldMasterIdLst>
  <p:notesMasterIdLst>
    <p:notesMasterId r:id="rId4"/>
  </p:notesMasterIdLst>
  <p:sldIdLst>
    <p:sldId id="269" r:id="rId2"/>
    <p:sldId id="270" r:id="rId3"/>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815" autoAdjust="0"/>
  </p:normalViewPr>
  <p:slideViewPr>
    <p:cSldViewPr snapToGrid="0">
      <p:cViewPr varScale="1">
        <p:scale>
          <a:sx n="59" d="100"/>
          <a:sy n="59" d="100"/>
        </p:scale>
        <p:origin x="1140" y="6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p:scale>
          <a:sx n="80" d="100"/>
          <a:sy n="80" d="100"/>
        </p:scale>
        <p:origin x="2352"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8D9D87E1-10DE-4E16-BFC4-B22334C069D7}" type="datetimeFigureOut">
              <a:rPr lang="en-IN" smtClean="0"/>
              <a:t>04-01-2018</a:t>
            </a:fld>
            <a:endParaRPr lang="en-IN"/>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F43A1765-1C10-48FB-9C29-299C078C0959}" type="slidenum">
              <a:rPr lang="en-IN" smtClean="0"/>
              <a:t>‹#›</a:t>
            </a:fld>
            <a:endParaRPr lang="en-IN"/>
          </a:p>
        </p:txBody>
      </p:sp>
    </p:spTree>
    <p:extLst>
      <p:ext uri="{BB962C8B-B14F-4D97-AF65-F5344CB8AC3E}">
        <p14:creationId xmlns:p14="http://schemas.microsoft.com/office/powerpoint/2010/main" val="3505165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43A1765-1C10-48FB-9C29-299C078C0959}" type="slidenum">
              <a:rPr lang="en-IN" smtClean="0"/>
              <a:t>1</a:t>
            </a:fld>
            <a:endParaRPr lang="en-IN"/>
          </a:p>
        </p:txBody>
      </p:sp>
    </p:spTree>
    <p:extLst>
      <p:ext uri="{BB962C8B-B14F-4D97-AF65-F5344CB8AC3E}">
        <p14:creationId xmlns:p14="http://schemas.microsoft.com/office/powerpoint/2010/main" val="735981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43A1765-1C10-48FB-9C29-299C078C0959}" type="slidenum">
              <a:rPr lang="en-IN" smtClean="0"/>
              <a:t>2</a:t>
            </a:fld>
            <a:endParaRPr lang="en-IN"/>
          </a:p>
        </p:txBody>
      </p:sp>
    </p:spTree>
    <p:extLst>
      <p:ext uri="{BB962C8B-B14F-4D97-AF65-F5344CB8AC3E}">
        <p14:creationId xmlns:p14="http://schemas.microsoft.com/office/powerpoint/2010/main" val="4445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9834AF-4CF4-4C99-B1A1-F9B91FBF9BB9}" type="datetimeFigureOut">
              <a:rPr lang="en-IN" smtClean="0"/>
              <a:t>04-01-2018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E7317-EE39-4AEB-AAD8-FED4E3EA4AD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152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9834AF-4CF4-4C99-B1A1-F9B91FBF9BB9}" type="datetimeFigureOut">
              <a:rPr lang="en-IN" smtClean="0"/>
              <a:t>04-01-2018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E7317-EE39-4AEB-AAD8-FED4E3EA4ADA}" type="slidenum">
              <a:rPr lang="en-IN" smtClean="0"/>
              <a:t>‹#›</a:t>
            </a:fld>
            <a:endParaRPr lang="en-IN"/>
          </a:p>
        </p:txBody>
      </p:sp>
    </p:spTree>
    <p:extLst>
      <p:ext uri="{BB962C8B-B14F-4D97-AF65-F5344CB8AC3E}">
        <p14:creationId xmlns:p14="http://schemas.microsoft.com/office/powerpoint/2010/main" val="373682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9834AF-4CF4-4C99-B1A1-F9B91FBF9BB9}" type="datetimeFigureOut">
              <a:rPr lang="en-IN" smtClean="0"/>
              <a:t>04-01-2018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E7317-EE39-4AEB-AAD8-FED4E3EA4ADA}" type="slidenum">
              <a:rPr lang="en-IN" smtClean="0"/>
              <a:t>‹#›</a:t>
            </a:fld>
            <a:endParaRPr lang="en-IN"/>
          </a:p>
        </p:txBody>
      </p:sp>
    </p:spTree>
    <p:extLst>
      <p:ext uri="{BB962C8B-B14F-4D97-AF65-F5344CB8AC3E}">
        <p14:creationId xmlns:p14="http://schemas.microsoft.com/office/powerpoint/2010/main" val="293439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9834AF-4CF4-4C99-B1A1-F9B91FBF9BB9}" type="datetimeFigureOut">
              <a:rPr lang="en-IN" smtClean="0"/>
              <a:t>04-01-2018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E7317-EE39-4AEB-AAD8-FED4E3EA4ADA}" type="slidenum">
              <a:rPr lang="en-IN" smtClean="0"/>
              <a:t>‹#›</a:t>
            </a:fld>
            <a:endParaRPr lang="en-IN"/>
          </a:p>
        </p:txBody>
      </p:sp>
    </p:spTree>
    <p:extLst>
      <p:ext uri="{BB962C8B-B14F-4D97-AF65-F5344CB8AC3E}">
        <p14:creationId xmlns:p14="http://schemas.microsoft.com/office/powerpoint/2010/main" val="34595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9834AF-4CF4-4C99-B1A1-F9B91FBF9BB9}" type="datetimeFigureOut">
              <a:rPr lang="en-IN" smtClean="0"/>
              <a:t>04-01-2018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E7317-EE39-4AEB-AAD8-FED4E3EA4AD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09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9834AF-4CF4-4C99-B1A1-F9B91FBF9BB9}" type="datetimeFigureOut">
              <a:rPr lang="en-IN" smtClean="0"/>
              <a:t>04-01-2018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5E7317-EE39-4AEB-AAD8-FED4E3EA4ADA}" type="slidenum">
              <a:rPr lang="en-IN" smtClean="0"/>
              <a:t>‹#›</a:t>
            </a:fld>
            <a:endParaRPr lang="en-IN"/>
          </a:p>
        </p:txBody>
      </p:sp>
    </p:spTree>
    <p:extLst>
      <p:ext uri="{BB962C8B-B14F-4D97-AF65-F5344CB8AC3E}">
        <p14:creationId xmlns:p14="http://schemas.microsoft.com/office/powerpoint/2010/main" val="2181612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9834AF-4CF4-4C99-B1A1-F9B91FBF9BB9}" type="datetimeFigureOut">
              <a:rPr lang="en-IN" smtClean="0"/>
              <a:t>04-01-2018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5E7317-EE39-4AEB-AAD8-FED4E3EA4ADA}" type="slidenum">
              <a:rPr lang="en-IN" smtClean="0"/>
              <a:t>‹#›</a:t>
            </a:fld>
            <a:endParaRPr lang="en-IN"/>
          </a:p>
        </p:txBody>
      </p:sp>
    </p:spTree>
    <p:extLst>
      <p:ext uri="{BB962C8B-B14F-4D97-AF65-F5344CB8AC3E}">
        <p14:creationId xmlns:p14="http://schemas.microsoft.com/office/powerpoint/2010/main" val="1522675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9834AF-4CF4-4C99-B1A1-F9B91FBF9BB9}" type="datetimeFigureOut">
              <a:rPr lang="en-IN" smtClean="0"/>
              <a:t>04-01-2018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5E7317-EE39-4AEB-AAD8-FED4E3EA4ADA}" type="slidenum">
              <a:rPr lang="en-IN" smtClean="0"/>
              <a:t>‹#›</a:t>
            </a:fld>
            <a:endParaRPr lang="en-IN"/>
          </a:p>
        </p:txBody>
      </p:sp>
    </p:spTree>
    <p:extLst>
      <p:ext uri="{BB962C8B-B14F-4D97-AF65-F5344CB8AC3E}">
        <p14:creationId xmlns:p14="http://schemas.microsoft.com/office/powerpoint/2010/main" val="2286311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9834AF-4CF4-4C99-B1A1-F9B91FBF9BB9}" type="datetimeFigureOut">
              <a:rPr lang="en-IN" smtClean="0"/>
              <a:t>04-01-2018</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B5E7317-EE39-4AEB-AAD8-FED4E3EA4ADA}" type="slidenum">
              <a:rPr lang="en-IN" smtClean="0"/>
              <a:t>‹#›</a:t>
            </a:fld>
            <a:endParaRPr lang="en-IN"/>
          </a:p>
        </p:txBody>
      </p:sp>
    </p:spTree>
    <p:extLst>
      <p:ext uri="{BB962C8B-B14F-4D97-AF65-F5344CB8AC3E}">
        <p14:creationId xmlns:p14="http://schemas.microsoft.com/office/powerpoint/2010/main" val="235548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E9834AF-4CF4-4C99-B1A1-F9B91FBF9BB9}" type="datetimeFigureOut">
              <a:rPr lang="en-IN" smtClean="0"/>
              <a:t>04-01-2018</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B5E7317-EE39-4AEB-AAD8-FED4E3EA4ADA}" type="slidenum">
              <a:rPr lang="en-IN" smtClean="0"/>
              <a:t>‹#›</a:t>
            </a:fld>
            <a:endParaRPr lang="en-IN"/>
          </a:p>
        </p:txBody>
      </p:sp>
    </p:spTree>
    <p:extLst>
      <p:ext uri="{BB962C8B-B14F-4D97-AF65-F5344CB8AC3E}">
        <p14:creationId xmlns:p14="http://schemas.microsoft.com/office/powerpoint/2010/main" val="59372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9834AF-4CF4-4C99-B1A1-F9B91FBF9BB9}" type="datetimeFigureOut">
              <a:rPr lang="en-IN" smtClean="0"/>
              <a:t>04-01-2018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5E7317-EE39-4AEB-AAD8-FED4E3EA4ADA}" type="slidenum">
              <a:rPr lang="en-IN" smtClean="0"/>
              <a:t>‹#›</a:t>
            </a:fld>
            <a:endParaRPr lang="en-IN"/>
          </a:p>
        </p:txBody>
      </p:sp>
    </p:spTree>
    <p:extLst>
      <p:ext uri="{BB962C8B-B14F-4D97-AF65-F5344CB8AC3E}">
        <p14:creationId xmlns:p14="http://schemas.microsoft.com/office/powerpoint/2010/main" val="1734607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E9834AF-4CF4-4C99-B1A1-F9B91FBF9BB9}" type="datetimeFigureOut">
              <a:rPr lang="en-IN" smtClean="0"/>
              <a:t>04-01-2018</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B5E7317-EE39-4AEB-AAD8-FED4E3EA4AD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25980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andra@aero.iitb.ac.i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85093"/>
            <a:ext cx="10058400" cy="602039"/>
          </a:xfrm>
        </p:spPr>
        <p:txBody>
          <a:bodyPr>
            <a:normAutofit fontScale="90000"/>
          </a:bodyPr>
          <a:lstStyle/>
          <a:p>
            <a:r>
              <a:rPr lang="en-IN" sz="4400" dirty="0" smtClean="0"/>
              <a:t>AE-238/220 Aerospace Structural Mechanics</a:t>
            </a:r>
            <a:br>
              <a:rPr lang="en-IN" sz="4400" dirty="0" smtClean="0"/>
            </a:br>
            <a:r>
              <a:rPr lang="en-IN" sz="2000" dirty="0" smtClean="0"/>
              <a:t>Course Instructor : </a:t>
            </a:r>
            <a:r>
              <a:rPr lang="en-IN" sz="2000" dirty="0" err="1" smtClean="0"/>
              <a:t>Prof.</a:t>
            </a:r>
            <a:r>
              <a:rPr lang="en-IN" sz="2000" dirty="0" smtClean="0"/>
              <a:t> Chandra Yerramalli</a:t>
            </a:r>
            <a:br>
              <a:rPr lang="en-IN" sz="2000" dirty="0" smtClean="0"/>
            </a:br>
            <a:r>
              <a:rPr lang="en-IN" sz="2000" dirty="0" smtClean="0"/>
              <a:t>Classroom : </a:t>
            </a:r>
            <a:r>
              <a:rPr lang="en-IN" sz="2000" dirty="0" smtClean="0"/>
              <a:t>LC101</a:t>
            </a:r>
            <a:r>
              <a:rPr lang="en-IN" sz="2000" dirty="0" smtClean="0"/>
              <a:t/>
            </a:r>
            <a:br>
              <a:rPr lang="en-IN" sz="2000" dirty="0" smtClean="0"/>
            </a:br>
            <a:r>
              <a:rPr lang="en-IN" sz="2000" dirty="0" smtClean="0"/>
              <a:t>Instructor email: </a:t>
            </a:r>
            <a:r>
              <a:rPr lang="en-IN" sz="2000" dirty="0" smtClean="0">
                <a:hlinkClick r:id="rId3"/>
              </a:rPr>
              <a:t>chandra@aero.iitb.ac.in</a:t>
            </a:r>
            <a:r>
              <a:rPr lang="en-IN" sz="2000" dirty="0" smtClean="0"/>
              <a:t>  TA: R </a:t>
            </a:r>
            <a:r>
              <a:rPr lang="en-IN" sz="2000" dirty="0" err="1" smtClean="0"/>
              <a:t>Bhaskar</a:t>
            </a:r>
            <a:r>
              <a:rPr lang="en-IN" sz="2000" dirty="0" smtClean="0"/>
              <a:t> and Rahul Kumar</a:t>
            </a:r>
            <a:endParaRPr lang="en-IN" sz="2000" dirty="0"/>
          </a:p>
        </p:txBody>
      </p:sp>
      <p:sp>
        <p:nvSpPr>
          <p:cNvPr id="3" name="Content Placeholder 2"/>
          <p:cNvSpPr>
            <a:spLocks noGrp="1"/>
          </p:cNvSpPr>
          <p:nvPr>
            <p:ph idx="1"/>
          </p:nvPr>
        </p:nvSpPr>
        <p:spPr>
          <a:xfrm>
            <a:off x="706582" y="1790163"/>
            <a:ext cx="10449098" cy="4330082"/>
          </a:xfrm>
        </p:spPr>
        <p:txBody>
          <a:bodyPr>
            <a:normAutofit lnSpcReduction="10000"/>
          </a:bodyPr>
          <a:lstStyle/>
          <a:p>
            <a:pPr marL="0" indent="0">
              <a:buNone/>
            </a:pPr>
            <a:r>
              <a:rPr lang="en-IN" b="1" u="sng" dirty="0" smtClean="0"/>
              <a:t>Course Workload Expectation and Grading Policy</a:t>
            </a:r>
          </a:p>
          <a:p>
            <a:pPr>
              <a:buFont typeface="Arial" panose="020B0604020202020204" pitchFamily="34" charset="0"/>
              <a:buChar char="•"/>
            </a:pPr>
            <a:r>
              <a:rPr lang="en-IN" dirty="0" smtClean="0"/>
              <a:t> Course Workload Expectation</a:t>
            </a:r>
          </a:p>
          <a:p>
            <a:pPr lvl="1">
              <a:buFont typeface="Arial" panose="020B0604020202020204" pitchFamily="34" charset="0"/>
              <a:buChar char="•"/>
            </a:pPr>
            <a:r>
              <a:rPr lang="en-IN" dirty="0" smtClean="0"/>
              <a:t>Homework Assignments : 40% </a:t>
            </a:r>
            <a:r>
              <a:rPr lang="en-IN" dirty="0" smtClean="0"/>
              <a:t>weightage – Weightage is unequal (2 days delay with 25% penalty and 100% penalty &gt; 2 days delay)</a:t>
            </a:r>
            <a:endParaRPr lang="en-IN" dirty="0" smtClean="0"/>
          </a:p>
          <a:p>
            <a:pPr lvl="1">
              <a:buFont typeface="Arial" panose="020B0604020202020204" pitchFamily="34" charset="0"/>
              <a:buChar char="•"/>
            </a:pPr>
            <a:r>
              <a:rPr lang="en-IN" dirty="0" smtClean="0"/>
              <a:t>Four </a:t>
            </a:r>
            <a:r>
              <a:rPr lang="en-IN" dirty="0" smtClean="0"/>
              <a:t>class exams </a:t>
            </a:r>
            <a:r>
              <a:rPr lang="en-IN" dirty="0" smtClean="0"/>
              <a:t>spread out during the semester for the remaining 60% weightage </a:t>
            </a:r>
            <a:r>
              <a:rPr lang="en-IN" dirty="0" smtClean="0"/>
              <a:t>(exams of equal weightage). No re-exam. If Absent only for 1 exam due to medical reasons then lowest</a:t>
            </a:r>
            <a:r>
              <a:rPr lang="en-IN" dirty="0" smtClean="0"/>
              <a:t> of the remaining three exam marks would be considered. More than one exam absence due to any reason will not be considered. No consideration for non-medical reasons. </a:t>
            </a:r>
            <a:endParaRPr lang="en-IN" dirty="0" smtClean="0"/>
          </a:p>
          <a:p>
            <a:pPr lvl="1">
              <a:buFont typeface="Arial" panose="020B0604020202020204" pitchFamily="34" charset="0"/>
              <a:buChar char="•"/>
            </a:pPr>
            <a:r>
              <a:rPr lang="en-IN" dirty="0" smtClean="0"/>
              <a:t>Assignment solution time would be reduced if students use math software like </a:t>
            </a:r>
            <a:r>
              <a:rPr lang="en-IN" dirty="0" err="1" smtClean="0"/>
              <a:t>Scilab</a:t>
            </a:r>
            <a:r>
              <a:rPr lang="en-IN" dirty="0" smtClean="0"/>
              <a:t> or </a:t>
            </a:r>
            <a:r>
              <a:rPr lang="en-IN" dirty="0" err="1" smtClean="0"/>
              <a:t>Matlab</a:t>
            </a:r>
            <a:r>
              <a:rPr lang="en-IN" dirty="0" smtClean="0"/>
              <a:t> etc. Students would be expected to learn these tools if necessary by themselves.</a:t>
            </a:r>
          </a:p>
          <a:p>
            <a:pPr>
              <a:buFont typeface="Arial" panose="020B0604020202020204" pitchFamily="34" charset="0"/>
              <a:buChar char="•"/>
            </a:pPr>
            <a:r>
              <a:rPr lang="en-IN" dirty="0"/>
              <a:t> </a:t>
            </a:r>
            <a:r>
              <a:rPr lang="en-IN" dirty="0" smtClean="0"/>
              <a:t>Course Grading</a:t>
            </a:r>
          </a:p>
          <a:p>
            <a:pPr lvl="1">
              <a:buFont typeface="Arial" panose="020B0604020202020204" pitchFamily="34" charset="0"/>
              <a:buChar char="•"/>
            </a:pPr>
            <a:r>
              <a:rPr lang="en-IN" dirty="0" smtClean="0"/>
              <a:t>Sum of all the Assignments and exam marks would be scaled (if necessary) to 100</a:t>
            </a:r>
          </a:p>
          <a:p>
            <a:pPr lvl="1">
              <a:buFont typeface="Arial" panose="020B0604020202020204" pitchFamily="34" charset="0"/>
              <a:buChar char="•"/>
            </a:pPr>
            <a:r>
              <a:rPr lang="en-IN" dirty="0" smtClean="0"/>
              <a:t>Fail grade to all students below 40 marks out of 100 (after scaling)</a:t>
            </a:r>
          </a:p>
          <a:p>
            <a:pPr lvl="1">
              <a:buFont typeface="Arial" panose="020B0604020202020204" pitchFamily="34" charset="0"/>
              <a:buChar char="•"/>
            </a:pPr>
            <a:r>
              <a:rPr lang="en-IN" dirty="0" smtClean="0"/>
              <a:t>AA grade above 90 marks out of 100 (after scaling)</a:t>
            </a:r>
          </a:p>
          <a:p>
            <a:pPr lvl="1">
              <a:buFont typeface="Arial" panose="020B0604020202020204" pitchFamily="34" charset="0"/>
              <a:buChar char="•"/>
            </a:pPr>
            <a:r>
              <a:rPr lang="en-IN" dirty="0" smtClean="0"/>
              <a:t>No DX grade</a:t>
            </a:r>
            <a:endParaRPr lang="en-IN" dirty="0" smtClean="0"/>
          </a:p>
        </p:txBody>
      </p:sp>
    </p:spTree>
    <p:extLst>
      <p:ext uri="{BB962C8B-B14F-4D97-AF65-F5344CB8AC3E}">
        <p14:creationId xmlns:p14="http://schemas.microsoft.com/office/powerpoint/2010/main" val="3638927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85093"/>
            <a:ext cx="10058400" cy="602039"/>
          </a:xfrm>
        </p:spPr>
        <p:txBody>
          <a:bodyPr>
            <a:normAutofit fontScale="90000"/>
          </a:bodyPr>
          <a:lstStyle/>
          <a:p>
            <a:r>
              <a:rPr lang="en-IN" sz="4400" dirty="0" smtClean="0"/>
              <a:t>AE-238/220 Aerospace Structural Mechanics</a:t>
            </a:r>
            <a:br>
              <a:rPr lang="en-IN" sz="4400" dirty="0" smtClean="0"/>
            </a:br>
            <a:r>
              <a:rPr lang="en-IN" sz="2000" dirty="0" smtClean="0"/>
              <a:t>Course Instructor : </a:t>
            </a:r>
            <a:r>
              <a:rPr lang="en-IN" sz="2000" dirty="0" err="1" smtClean="0"/>
              <a:t>Prof.</a:t>
            </a:r>
            <a:r>
              <a:rPr lang="en-IN" sz="2000" dirty="0" smtClean="0"/>
              <a:t> Chandra Yerramalli</a:t>
            </a:r>
            <a:br>
              <a:rPr lang="en-IN" sz="2000" dirty="0" smtClean="0"/>
            </a:br>
            <a:r>
              <a:rPr lang="en-IN" sz="2000" dirty="0" smtClean="0"/>
              <a:t>Classroom : LC001</a:t>
            </a:r>
            <a:br>
              <a:rPr lang="en-IN" sz="2000" dirty="0" smtClean="0"/>
            </a:br>
            <a:r>
              <a:rPr lang="en-IN" sz="2000" dirty="0" smtClean="0"/>
              <a:t>Instructor email: chandra@aero.iitb.ac.in</a:t>
            </a:r>
            <a:endParaRPr lang="en-IN" sz="2000" dirty="0"/>
          </a:p>
        </p:txBody>
      </p:sp>
      <p:sp>
        <p:nvSpPr>
          <p:cNvPr id="3" name="Content Placeholder 2"/>
          <p:cNvSpPr>
            <a:spLocks noGrp="1"/>
          </p:cNvSpPr>
          <p:nvPr>
            <p:ph idx="1"/>
          </p:nvPr>
        </p:nvSpPr>
        <p:spPr>
          <a:xfrm>
            <a:off x="706582" y="1790163"/>
            <a:ext cx="10449098" cy="4078931"/>
          </a:xfrm>
        </p:spPr>
        <p:txBody>
          <a:bodyPr>
            <a:normAutofit fontScale="92500" lnSpcReduction="20000"/>
          </a:bodyPr>
          <a:lstStyle/>
          <a:p>
            <a:pPr marL="0" indent="0">
              <a:buNone/>
            </a:pPr>
            <a:r>
              <a:rPr lang="en-IN" b="1" u="sng" dirty="0" smtClean="0"/>
              <a:t>Honour and Integrity Policy</a:t>
            </a:r>
          </a:p>
          <a:p>
            <a:pPr>
              <a:buFont typeface="Arial" panose="020B0604020202020204" pitchFamily="34" charset="0"/>
              <a:buChar char="•"/>
            </a:pPr>
            <a:r>
              <a:rPr lang="en-IN" dirty="0" smtClean="0"/>
              <a:t> Assignments should be completed by </a:t>
            </a:r>
            <a:r>
              <a:rPr lang="en-IN" b="1" u="sng" dirty="0" smtClean="0"/>
              <a:t>each student individually as per his own abilities</a:t>
            </a:r>
          </a:p>
          <a:p>
            <a:pPr>
              <a:buFont typeface="Arial" panose="020B0604020202020204" pitchFamily="34" charset="0"/>
              <a:buChar char="•"/>
            </a:pPr>
            <a:r>
              <a:rPr lang="en-IN" dirty="0"/>
              <a:t> </a:t>
            </a:r>
            <a:r>
              <a:rPr lang="en-IN" dirty="0" smtClean="0"/>
              <a:t>Discussion among students is encouraged but copying is prohibited</a:t>
            </a:r>
          </a:p>
          <a:p>
            <a:pPr>
              <a:buFont typeface="Arial" panose="020B0604020202020204" pitchFamily="34" charset="0"/>
              <a:buChar char="•"/>
            </a:pPr>
            <a:r>
              <a:rPr lang="en-IN" dirty="0" smtClean="0"/>
              <a:t> Any student found copying assignments or exam papers or facilitating other students to copy or cheat would be given “ZERO” marks for that task immediately.</a:t>
            </a:r>
          </a:p>
          <a:p>
            <a:pPr>
              <a:buFont typeface="Arial" panose="020B0604020202020204" pitchFamily="34" charset="0"/>
              <a:buChar char="•"/>
            </a:pPr>
            <a:r>
              <a:rPr lang="en-IN" dirty="0" smtClean="0"/>
              <a:t> Second time offenders would be given “FAIL” grade in Course and removed from the class.</a:t>
            </a:r>
          </a:p>
          <a:p>
            <a:pPr>
              <a:buFont typeface="Arial" panose="020B0604020202020204" pitchFamily="34" charset="0"/>
              <a:buChar char="•"/>
            </a:pPr>
            <a:r>
              <a:rPr lang="en-IN" dirty="0" smtClean="0"/>
              <a:t> </a:t>
            </a:r>
            <a:r>
              <a:rPr lang="en-IN" b="1" dirty="0" smtClean="0"/>
              <a:t>Both, the student who copied and the student from whom the other student copied would be equally responsible and would be dealt similarly. </a:t>
            </a:r>
          </a:p>
          <a:p>
            <a:pPr>
              <a:buFont typeface="Arial" panose="020B0604020202020204" pitchFamily="34" charset="0"/>
              <a:buChar char="•"/>
            </a:pPr>
            <a:r>
              <a:rPr lang="en-IN" b="1" dirty="0"/>
              <a:t> </a:t>
            </a:r>
            <a:r>
              <a:rPr lang="en-IN" b="1" dirty="0" smtClean="0"/>
              <a:t>No excuses will be entertained. Faculty decision regarding this is final.</a:t>
            </a:r>
          </a:p>
          <a:p>
            <a:pPr>
              <a:buFont typeface="Arial" panose="020B0604020202020204" pitchFamily="34" charset="0"/>
              <a:buChar char="•"/>
            </a:pPr>
            <a:r>
              <a:rPr lang="en-IN" dirty="0" smtClean="0"/>
              <a:t> Please safe guard your work and do not become an enabler in the copying/cheating</a:t>
            </a:r>
          </a:p>
          <a:p>
            <a:pPr>
              <a:buFont typeface="Arial" panose="020B0604020202020204" pitchFamily="34" charset="0"/>
              <a:buChar char="•"/>
            </a:pPr>
            <a:r>
              <a:rPr lang="en-IN" dirty="0"/>
              <a:t> </a:t>
            </a:r>
            <a:r>
              <a:rPr lang="en-IN" dirty="0" smtClean="0"/>
              <a:t>Submission of your Assignment or exam answer papers or any other task work to me would constitute the acceptance of the honour and integrity policy of this course as mentioned above.</a:t>
            </a:r>
          </a:p>
        </p:txBody>
      </p:sp>
    </p:spTree>
    <p:extLst>
      <p:ext uri="{BB962C8B-B14F-4D97-AF65-F5344CB8AC3E}">
        <p14:creationId xmlns:p14="http://schemas.microsoft.com/office/powerpoint/2010/main" val="2611929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3378</TotalTime>
  <Words>356</Words>
  <Application>Microsoft Office PowerPoint</Application>
  <PresentationFormat>Widescreen</PresentationFormat>
  <Paragraphs>23</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Retrospect</vt:lpstr>
      <vt:lpstr>AE-238/220 Aerospace Structural Mechanics Course Instructor : Prof. Chandra Yerramalli Classroom : LC101 Instructor email: chandra@aero.iitb.ac.in  TA: R Bhaskar and Rahul Kumar</vt:lpstr>
      <vt:lpstr>AE-238/220 Aerospace Structural Mechanics Course Instructor : Prof. Chandra Yerramalli Classroom : LC001 Instructor email: chandra@aero.iitb.ac.in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AE238</dc:title>
  <dc:creator>chandra yerramalli</dc:creator>
  <cp:lastModifiedBy>chandra yerramalli</cp:lastModifiedBy>
  <cp:revision>93</cp:revision>
  <cp:lastPrinted>2015-11-23T13:22:17Z</cp:lastPrinted>
  <dcterms:created xsi:type="dcterms:W3CDTF">2015-09-22T09:00:36Z</dcterms:created>
  <dcterms:modified xsi:type="dcterms:W3CDTF">2018-01-04T11:41:39Z</dcterms:modified>
</cp:coreProperties>
</file>