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d41868ba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d41868ba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d41868ba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d41868ba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d41868ba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d41868ba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e21ef41e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e21ef41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afbace2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afbace2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63" y="1471613"/>
            <a:ext cx="57054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38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93241"/>
            <a:ext cx="8839199" cy="74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87156"/>
            <a:ext cx="8839200" cy="69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35155"/>
            <a:ext cx="24669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1793" y="3435151"/>
            <a:ext cx="1493033" cy="46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4092380"/>
            <a:ext cx="8839200" cy="71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33200" y="345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125" y="1885525"/>
            <a:ext cx="2683200" cy="26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468825"/>
            <a:ext cx="5319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break it down </a:t>
            </a:r>
            <a:r>
              <a:rPr lang="en"/>
              <a:t>into</a:t>
            </a:r>
            <a:r>
              <a:rPr lang="en"/>
              <a:t> parts. </a:t>
            </a:r>
            <a:r>
              <a:rPr lang="en"/>
              <a:t>Let's</a:t>
            </a:r>
            <a:r>
              <a:rPr lang="en"/>
              <a:t> get a propellor onboard, then we can go ahead.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what more do we have?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SSL </a:t>
            </a:r>
            <a:r>
              <a:rPr lang="en"/>
              <a:t>Conditions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⍴</a:t>
            </a:r>
            <a:r>
              <a:rPr baseline="-25000" lang="en"/>
              <a:t>air</a:t>
            </a:r>
            <a:r>
              <a:rPr lang="en"/>
              <a:t> = 1.225 kg/m3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</a:t>
            </a:r>
            <a:r>
              <a:rPr baseline="-25000" lang="en"/>
              <a:t>air</a:t>
            </a:r>
            <a:r>
              <a:rPr lang="en"/>
              <a:t> = 288.15 K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790125" y="2174200"/>
            <a:ext cx="2742000" cy="2538000"/>
          </a:xfrm>
          <a:prstGeom prst="flowChartConnec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>
            <a:stCxn id="72" idx="3"/>
            <a:endCxn id="72" idx="7"/>
          </p:cNvCxnSpPr>
          <p:nvPr/>
        </p:nvCxnSpPr>
        <p:spPr>
          <a:xfrm flipH="1" rot="10800000">
            <a:off x="6191682" y="2545919"/>
            <a:ext cx="1938900" cy="17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4" name="Google Shape;74;p15"/>
          <p:cNvSpPr txBox="1"/>
          <p:nvPr/>
        </p:nvSpPr>
        <p:spPr>
          <a:xfrm rot="-2580524">
            <a:off x="6875306" y="3625195"/>
            <a:ext cx="512821" cy="4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 m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5" name="Google Shape;75;p15"/>
          <p:cNvCxnSpPr>
            <a:stCxn id="70" idx="0"/>
          </p:cNvCxnSpPr>
          <p:nvPr/>
        </p:nvCxnSpPr>
        <p:spPr>
          <a:xfrm>
            <a:off x="7131725" y="1885525"/>
            <a:ext cx="0" cy="2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6561125" y="1539700"/>
            <a:ext cx="12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r>
              <a:rPr b="1" baseline="-25000" lang="en">
                <a:latin typeface="Source Code Pro"/>
                <a:ea typeface="Source Code Pro"/>
                <a:cs typeface="Source Code Pro"/>
                <a:sym typeface="Source Code Pro"/>
              </a:rPr>
              <a:t>tip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&lt;= 0.8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have M</a:t>
            </a:r>
            <a:r>
              <a:rPr baseline="-25000" lang="en"/>
              <a:t>tip </a:t>
            </a:r>
            <a:r>
              <a:rPr lang="en"/>
              <a:t>&lt;= 0.8. We have the following expressions,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baseline="-25000" lang="en"/>
              <a:t>tip</a:t>
            </a:r>
            <a:r>
              <a:rPr lang="en"/>
              <a:t> </a:t>
            </a:r>
            <a:r>
              <a:rPr lang="en" sz="1100"/>
              <a:t>✖</a:t>
            </a:r>
            <a:r>
              <a:rPr lang="en"/>
              <a:t> a</a:t>
            </a:r>
            <a:r>
              <a:rPr baseline="-25000" lang="en"/>
              <a:t>SSL</a:t>
            </a:r>
            <a:r>
              <a:rPr lang="en"/>
              <a:t> = V</a:t>
            </a:r>
            <a:r>
              <a:rPr baseline="-25000" lang="en"/>
              <a:t>tip</a:t>
            </a:r>
            <a:r>
              <a:rPr lang="en"/>
              <a:t> = ω</a:t>
            </a:r>
            <a:r>
              <a:rPr baseline="-25000" lang="en"/>
              <a:t>propellor</a:t>
            </a:r>
            <a:r>
              <a:rPr lang="en"/>
              <a:t> </a:t>
            </a:r>
            <a:r>
              <a:rPr lang="en" sz="1100"/>
              <a:t>✖</a:t>
            </a:r>
            <a:r>
              <a:rPr lang="en"/>
              <a:t> R</a:t>
            </a:r>
            <a:r>
              <a:rPr baseline="-25000" lang="en"/>
              <a:t>tip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SSL </a:t>
            </a:r>
            <a:r>
              <a:rPr lang="en"/>
              <a:t>= (𝛾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