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8"/>
  </p:notesMasterIdLst>
  <p:handoutMasterIdLst>
    <p:handoutMasterId r:id="rId19"/>
  </p:handoutMasterIdLst>
  <p:sldIdLst>
    <p:sldId id="256" r:id="rId5"/>
    <p:sldId id="257" r:id="rId6"/>
    <p:sldId id="276" r:id="rId7"/>
    <p:sldId id="277" r:id="rId8"/>
    <p:sldId id="275" r:id="rId9"/>
    <p:sldId id="263" r:id="rId10"/>
    <p:sldId id="266" r:id="rId11"/>
    <p:sldId id="260" r:id="rId12"/>
    <p:sldId id="261" r:id="rId13"/>
    <p:sldId id="265"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F83BDB-07AF-40DB-BFEB-92E3FA373817}">
          <p14:sldIdLst>
            <p14:sldId id="256"/>
            <p14:sldId id="257"/>
            <p14:sldId id="276"/>
            <p14:sldId id="277"/>
          </p14:sldIdLst>
        </p14:section>
        <p14:section name="Untitled Section" id="{7DFDA873-4E91-4168-A8FC-9B6A8DC4BF4D}">
          <p14:sldIdLst>
            <p14:sldId id="275"/>
            <p14:sldId id="263"/>
            <p14:sldId id="266"/>
            <p14:sldId id="260"/>
            <p14:sldId id="261"/>
            <p14:sldId id="265"/>
            <p14:sldId id="269"/>
            <p14:sldId id="27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autoAdjust="0"/>
  </p:normalViewPr>
  <p:slideViewPr>
    <p:cSldViewPr snapToGrid="0">
      <p:cViewPr varScale="1">
        <p:scale>
          <a:sx n="67" d="100"/>
          <a:sy n="67" d="100"/>
        </p:scale>
        <p:origin x="64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8/22/2022</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8/22/2022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22.08.2022</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2592954" y="3485560"/>
            <a:ext cx="5518066" cy="2268559"/>
          </a:xfrm>
        </p:spPr>
        <p:txBody>
          <a:bodyPr>
            <a:normAutofit/>
          </a:bodyPr>
          <a:lstStyle/>
          <a:p>
            <a:r>
              <a:rPr lang="en-IN" sz="2700" dirty="0"/>
              <a:t>What is the author-speaker not writing?</a:t>
            </a:r>
            <a:r>
              <a:rPr lang="en-IN" dirty="0"/>
              <a:t> </a:t>
            </a:r>
            <a:br>
              <a:rPr lang="en-IN" dirty="0"/>
            </a:br>
            <a:endParaRPr lang="en-US" dirty="0"/>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702BDC-5B1A-E705-468C-7A63E8FA1D67}"/>
              </a:ext>
            </a:extLst>
          </p:cNvPr>
          <p:cNvSpPr>
            <a:spLocks noGrp="1"/>
          </p:cNvSpPr>
          <p:nvPr>
            <p:ph idx="1"/>
          </p:nvPr>
        </p:nvSpPr>
        <p:spPr>
          <a:xfrm>
            <a:off x="1155032" y="144379"/>
            <a:ext cx="9415107" cy="5905565"/>
          </a:xfrm>
        </p:spPr>
        <p:txBody>
          <a:bodyPr/>
          <a:lstStyle/>
          <a:p>
            <a:r>
              <a:rPr lang="en-IN" dirty="0"/>
              <a:t>For the first time- in “</a:t>
            </a:r>
            <a:r>
              <a:rPr lang="en-IN" dirty="0">
                <a:solidFill>
                  <a:srgbClr val="FFC000"/>
                </a:solidFill>
              </a:rPr>
              <a:t>What is not-writing”- </a:t>
            </a:r>
            <a:r>
              <a:rPr lang="en-IN" dirty="0"/>
              <a:t>the discerning reader comes in close and dangerous proximity to conditions of living that are central to the conditions of literary or any artistic production. </a:t>
            </a:r>
            <a:endParaRPr lang="en-US" dirty="0"/>
          </a:p>
        </p:txBody>
      </p:sp>
    </p:spTree>
    <p:extLst>
      <p:ext uri="{BB962C8B-B14F-4D97-AF65-F5344CB8AC3E}">
        <p14:creationId xmlns:p14="http://schemas.microsoft.com/office/powerpoint/2010/main" val="147417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AAF-8DBB-035E-C542-B1EEE94DAFB2}"/>
              </a:ext>
            </a:extLst>
          </p:cNvPr>
          <p:cNvSpPr>
            <a:spLocks noGrp="1"/>
          </p:cNvSpPr>
          <p:nvPr>
            <p:ph type="title"/>
          </p:nvPr>
        </p:nvSpPr>
        <p:spPr/>
        <p:txBody>
          <a:bodyPr/>
          <a:lstStyle/>
          <a:p>
            <a:r>
              <a:rPr lang="en-IN" dirty="0"/>
              <a:t>What is not writing?</a:t>
            </a:r>
            <a:br>
              <a:rPr lang="en-IN" dirty="0"/>
            </a:br>
            <a:endParaRPr lang="en-US" dirty="0"/>
          </a:p>
        </p:txBody>
      </p:sp>
      <p:sp>
        <p:nvSpPr>
          <p:cNvPr id="3" name="Content Placeholder 2">
            <a:extLst>
              <a:ext uri="{FF2B5EF4-FFF2-40B4-BE49-F238E27FC236}">
                <a16:creationId xmlns:a16="http://schemas.microsoft.com/office/drawing/2014/main" id="{C7D06E24-1C16-64DF-4D58-C41CE74DFABC}"/>
              </a:ext>
            </a:extLst>
          </p:cNvPr>
          <p:cNvSpPr>
            <a:spLocks noGrp="1"/>
          </p:cNvSpPr>
          <p:nvPr>
            <p:ph idx="1"/>
          </p:nvPr>
        </p:nvSpPr>
        <p:spPr>
          <a:xfrm>
            <a:off x="1171074" y="0"/>
            <a:ext cx="9399065" cy="6858000"/>
          </a:xfrm>
        </p:spPr>
        <p:txBody>
          <a:bodyPr/>
          <a:lstStyle/>
          <a:p>
            <a:pPr marL="0" indent="0">
              <a:buNone/>
            </a:pPr>
            <a:endParaRPr lang="en-IN" dirty="0"/>
          </a:p>
          <a:p>
            <a:endParaRPr lang="en-IN" dirty="0"/>
          </a:p>
          <a:p>
            <a:r>
              <a:rPr lang="en-IN" dirty="0"/>
              <a:t>Prose poem unfolds through an account of speaker’s everyday life</a:t>
            </a:r>
          </a:p>
          <a:p>
            <a:r>
              <a:rPr lang="en-IN" b="1" dirty="0"/>
              <a:t>Dramatizes ordinary dilemmas of thought and work:</a:t>
            </a:r>
          </a:p>
          <a:p>
            <a:pPr algn="ctr"/>
            <a:r>
              <a:rPr lang="en-IN" b="1" dirty="0">
                <a:solidFill>
                  <a:schemeClr val="accent4"/>
                </a:solidFill>
              </a:rPr>
              <a:t>“Paid work, unpaid work like caring for others”</a:t>
            </a:r>
          </a:p>
          <a:p>
            <a:pPr algn="ctr"/>
            <a:r>
              <a:rPr lang="en-IN" b="1" dirty="0">
                <a:solidFill>
                  <a:schemeClr val="accent4"/>
                </a:solidFill>
              </a:rPr>
              <a:t>“Illness and injury which has produced great deal of not writing”</a:t>
            </a:r>
          </a:p>
          <a:p>
            <a:pPr algn="ctr"/>
            <a:r>
              <a:rPr lang="en-IN" b="1" dirty="0">
                <a:solidFill>
                  <a:schemeClr val="accent4"/>
                </a:solidFill>
              </a:rPr>
              <a:t>“Sleep”, “dreams”, “trauma”, time spent with friends, “political outrage”, “heartbreak”, “reproduction,” “dressing and undressing,” “realistic thinking,” “production of photographs,” “shopping”</a:t>
            </a:r>
          </a:p>
          <a:p>
            <a:r>
              <a:rPr lang="en-IN" b="1" dirty="0"/>
              <a:t>daily domestic work, reproductive work:  links reproduction, globalization, knowledge, creativity, resistance, future of literary work. </a:t>
            </a:r>
            <a:endParaRPr lang="en-US" dirty="0"/>
          </a:p>
        </p:txBody>
      </p:sp>
    </p:spTree>
    <p:extLst>
      <p:ext uri="{BB962C8B-B14F-4D97-AF65-F5344CB8AC3E}">
        <p14:creationId xmlns:p14="http://schemas.microsoft.com/office/powerpoint/2010/main" val="198063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831FA-674C-4564-4183-AA285A130C4B}"/>
              </a:ext>
            </a:extLst>
          </p:cNvPr>
          <p:cNvSpPr>
            <a:spLocks noGrp="1"/>
          </p:cNvSpPr>
          <p:nvPr>
            <p:ph idx="1"/>
          </p:nvPr>
        </p:nvSpPr>
        <p:spPr>
          <a:xfrm>
            <a:off x="1819373" y="471340"/>
            <a:ext cx="8750766" cy="5578604"/>
          </a:xfrm>
        </p:spPr>
        <p:txBody>
          <a:bodyPr/>
          <a:lstStyle/>
          <a:p>
            <a:r>
              <a:rPr lang="en-IN" dirty="0"/>
              <a:t>Boyers poetic work – labour of producing literary writing stands beside and in relation to </a:t>
            </a:r>
            <a:r>
              <a:rPr lang="en-IN" dirty="0">
                <a:solidFill>
                  <a:srgbClr val="FFC000"/>
                </a:solidFill>
              </a:rPr>
              <a:t>other forms and practices of working</a:t>
            </a:r>
            <a:r>
              <a:rPr lang="en-IN" dirty="0"/>
              <a:t>; </a:t>
            </a:r>
            <a:r>
              <a:rPr lang="en-IN" dirty="0">
                <a:solidFill>
                  <a:srgbClr val="FFC000"/>
                </a:solidFill>
              </a:rPr>
              <a:t>other types and problems of labour</a:t>
            </a:r>
            <a:r>
              <a:rPr lang="en-IN" dirty="0"/>
              <a:t>. And most importantly they are classified as the </a:t>
            </a:r>
            <a:r>
              <a:rPr lang="en-IN" dirty="0">
                <a:solidFill>
                  <a:srgbClr val="FFC000"/>
                </a:solidFill>
              </a:rPr>
              <a:t>negative function of our productive/creative life</a:t>
            </a:r>
            <a:r>
              <a:rPr lang="en-IN" dirty="0"/>
              <a:t>. </a:t>
            </a:r>
            <a:endParaRPr lang="en-US" dirty="0"/>
          </a:p>
        </p:txBody>
      </p:sp>
    </p:spTree>
    <p:extLst>
      <p:ext uri="{BB962C8B-B14F-4D97-AF65-F5344CB8AC3E}">
        <p14:creationId xmlns:p14="http://schemas.microsoft.com/office/powerpoint/2010/main" val="317568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2DEC3-EAA5-B657-6A0A-BF9F3E86519F}"/>
              </a:ext>
            </a:extLst>
          </p:cNvPr>
          <p:cNvSpPr>
            <a:spLocks noGrp="1"/>
          </p:cNvSpPr>
          <p:nvPr>
            <p:ph idx="1"/>
          </p:nvPr>
        </p:nvSpPr>
        <p:spPr>
          <a:xfrm>
            <a:off x="1299411" y="256674"/>
            <a:ext cx="9270728" cy="6464968"/>
          </a:xfrm>
        </p:spPr>
        <p:txBody>
          <a:bodyPr>
            <a:normAutofit/>
          </a:bodyPr>
          <a:lstStyle/>
          <a:p>
            <a:r>
              <a:rPr lang="en-IN" sz="3200" dirty="0"/>
              <a:t>Performance of </a:t>
            </a:r>
            <a:r>
              <a:rPr lang="en-IN" sz="3200" i="1" dirty="0"/>
              <a:t>not writing ironically </a:t>
            </a:r>
            <a:r>
              <a:rPr lang="en-IN" sz="3200" dirty="0"/>
              <a:t>comes to be an account of other types of work. </a:t>
            </a:r>
          </a:p>
          <a:p>
            <a:r>
              <a:rPr lang="en-IN" sz="3200" i="1" dirty="0"/>
              <a:t>Writing performed through the refrain “I am not writing’  is a</a:t>
            </a:r>
            <a:r>
              <a:rPr lang="en-IN" sz="3200" dirty="0"/>
              <a:t> resistance to its own literary performance. </a:t>
            </a:r>
          </a:p>
          <a:p>
            <a:r>
              <a:rPr lang="en-IN" sz="3200" dirty="0"/>
              <a:t>We see a ‘site’ of double characteristics of literary writing- where it is both a performance and a resistance to its performance that distinguishes it from other types of work. </a:t>
            </a:r>
            <a:endParaRPr lang="en-US" sz="3200" dirty="0"/>
          </a:p>
        </p:txBody>
      </p:sp>
    </p:spTree>
    <p:extLst>
      <p:ext uri="{BB962C8B-B14F-4D97-AF65-F5344CB8AC3E}">
        <p14:creationId xmlns:p14="http://schemas.microsoft.com/office/powerpoint/2010/main" val="422784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2579-3820-1572-4AD2-555605BA44AD}"/>
              </a:ext>
            </a:extLst>
          </p:cNvPr>
          <p:cNvSpPr>
            <a:spLocks noGrp="1"/>
          </p:cNvSpPr>
          <p:nvPr>
            <p:ph type="title"/>
          </p:nvPr>
        </p:nvSpPr>
        <p:spPr>
          <a:xfrm>
            <a:off x="3055737" y="-737937"/>
            <a:ext cx="7958331" cy="595966"/>
          </a:xfrm>
        </p:spPr>
        <p:txBody>
          <a:bodyPr/>
          <a:lstStyle/>
          <a:p>
            <a:endParaRPr lang="en-US" dirty="0"/>
          </a:p>
        </p:txBody>
      </p:sp>
      <p:sp>
        <p:nvSpPr>
          <p:cNvPr id="3" name="Content Placeholder 2">
            <a:extLst>
              <a:ext uri="{FF2B5EF4-FFF2-40B4-BE49-F238E27FC236}">
                <a16:creationId xmlns:a16="http://schemas.microsoft.com/office/drawing/2014/main" id="{A7FCE7E0-5F36-B49A-E071-662E1A070D07}"/>
              </a:ext>
            </a:extLst>
          </p:cNvPr>
          <p:cNvSpPr>
            <a:spLocks noGrp="1"/>
          </p:cNvSpPr>
          <p:nvPr>
            <p:ph idx="1"/>
          </p:nvPr>
        </p:nvSpPr>
        <p:spPr>
          <a:xfrm>
            <a:off x="1177931" y="-286789"/>
            <a:ext cx="10211963" cy="7431578"/>
          </a:xfrm>
        </p:spPr>
        <p:txBody>
          <a:bodyPr>
            <a:normAutofit fontScale="25000" lnSpcReduction="20000"/>
          </a:bodyPr>
          <a:lstStyle/>
          <a:p>
            <a:pPr marL="0" indent="0">
              <a:buNone/>
            </a:pPr>
            <a:r>
              <a:rPr lang="en-IN" sz="12800" dirty="0"/>
              <a:t>“</a:t>
            </a:r>
            <a:r>
              <a:rPr lang="en-IN" sz="12800" b="1" dirty="0">
                <a:solidFill>
                  <a:srgbClr val="00B0F0"/>
                </a:solidFill>
              </a:rPr>
              <a:t>a scandalous memoir</a:t>
            </a:r>
            <a:r>
              <a:rPr lang="en-IN" sz="12800" b="1" dirty="0"/>
              <a:t>” </a:t>
            </a:r>
            <a:r>
              <a:rPr lang="en-IN" sz="8000" b="1" dirty="0"/>
              <a:t>“a pathetic memoir” </a:t>
            </a:r>
          </a:p>
          <a:p>
            <a:pPr marL="0" indent="0">
              <a:buNone/>
            </a:pPr>
            <a:r>
              <a:rPr lang="en-IN" sz="8000" b="1" dirty="0"/>
              <a:t>“</a:t>
            </a:r>
            <a:r>
              <a:rPr lang="en-IN" sz="14400" b="1" dirty="0">
                <a:latin typeface="Arial" panose="020B0604020202020204" pitchFamily="34" charset="0"/>
                <a:cs typeface="Arial" panose="020B0604020202020204" pitchFamily="34" charset="0"/>
              </a:rPr>
              <a:t>any kind of poetry</a:t>
            </a:r>
            <a:r>
              <a:rPr lang="en-IN" sz="8000" b="1" dirty="0">
                <a:latin typeface="Arial" panose="020B0604020202020204" pitchFamily="34" charset="0"/>
                <a:cs typeface="Arial" panose="020B0604020202020204" pitchFamily="34" charset="0"/>
              </a:rPr>
              <a:t> </a:t>
            </a:r>
            <a:r>
              <a:rPr lang="en-IN" sz="8000" b="1" dirty="0"/>
              <a:t>such as fragmented poems, compressed poems, conversational poems, conceptual poems, documentary poems”                                    </a:t>
            </a:r>
          </a:p>
          <a:p>
            <a:pPr marL="0" indent="0">
              <a:buNone/>
            </a:pPr>
            <a:r>
              <a:rPr lang="en-IN" sz="12800" b="1" dirty="0">
                <a:latin typeface="Agency FB" panose="020B0503020202020204" pitchFamily="34" charset="0"/>
              </a:rPr>
              <a:t> </a:t>
            </a:r>
            <a:r>
              <a:rPr lang="en-IN" sz="12800" b="1" dirty="0">
                <a:solidFill>
                  <a:schemeClr val="accent4">
                    <a:lumMod val="75000"/>
                  </a:schemeClr>
                </a:solidFill>
                <a:latin typeface="Agency FB" panose="020B0503020202020204" pitchFamily="34" charset="0"/>
              </a:rPr>
              <a:t>political philosophy</a:t>
            </a:r>
            <a:r>
              <a:rPr lang="en-IN" sz="8000" b="1" dirty="0"/>
              <a:t>,  </a:t>
            </a:r>
            <a:r>
              <a:rPr lang="en-IN" sz="8000" b="1" dirty="0">
                <a:solidFill>
                  <a:schemeClr val="tx2">
                    <a:lumMod val="75000"/>
                  </a:schemeClr>
                </a:solidFill>
              </a:rPr>
              <a:t>Accounts of dreams</a:t>
            </a:r>
            <a:r>
              <a:rPr lang="en-IN" sz="8000" b="1" dirty="0"/>
              <a:t>, </a:t>
            </a:r>
            <a:r>
              <a:rPr lang="en-IN" sz="12800" b="1" dirty="0">
                <a:solidFill>
                  <a:srgbClr val="00B0F0"/>
                </a:solidFill>
              </a:rPr>
              <a:t>a novel </a:t>
            </a:r>
            <a:r>
              <a:rPr lang="en-IN" sz="8000" b="1" dirty="0"/>
              <a:t>called </a:t>
            </a:r>
            <a:r>
              <a:rPr lang="en-IN" sz="8000" b="1" i="1" dirty="0"/>
              <a:t>1994</a:t>
            </a:r>
            <a:r>
              <a:rPr lang="en-IN" sz="8000" b="1" dirty="0"/>
              <a:t> and </a:t>
            </a:r>
            <a:r>
              <a:rPr lang="en-IN" sz="8000" b="1" i="1" dirty="0"/>
              <a:t>Nero</a:t>
            </a:r>
            <a:r>
              <a:rPr lang="en-IN" sz="8000" b="1" dirty="0"/>
              <a:t>, </a:t>
            </a:r>
          </a:p>
          <a:p>
            <a:pPr marL="0" indent="0">
              <a:buNone/>
            </a:pPr>
            <a:r>
              <a:rPr lang="en-IN" sz="8000" b="1" dirty="0"/>
              <a:t>“Leaving the Atocha Station,” and “Nadja,” “Debt,” and “The German Ideology” (genres of each is not specified)</a:t>
            </a:r>
          </a:p>
          <a:p>
            <a:pPr marL="0" indent="0">
              <a:buNone/>
            </a:pPr>
            <a:r>
              <a:rPr lang="en-IN" sz="12800" b="1" dirty="0">
                <a:solidFill>
                  <a:schemeClr val="tx2">
                    <a:lumMod val="75000"/>
                  </a:schemeClr>
                </a:solidFill>
                <a:latin typeface="Agency FB" panose="020B0503020202020204" pitchFamily="34" charset="0"/>
              </a:rPr>
              <a:t>an account of herself</a:t>
            </a:r>
            <a:r>
              <a:rPr lang="en-IN" sz="8000" b="1" dirty="0">
                <a:latin typeface="Agency FB" panose="020B0503020202020204" pitchFamily="34" charset="0"/>
              </a:rPr>
              <a:t>, </a:t>
            </a:r>
            <a:r>
              <a:rPr lang="en-IN" sz="8000" b="1" dirty="0"/>
              <a:t>interview responses, </a:t>
            </a:r>
            <a:r>
              <a:rPr lang="en-IN" sz="9600" b="1" dirty="0"/>
              <a:t>roundtable responses                                               </a:t>
            </a:r>
            <a:r>
              <a:rPr lang="en-IN" sz="12800" b="1" dirty="0"/>
              <a:t>epic poetry</a:t>
            </a:r>
            <a:r>
              <a:rPr lang="en-IN" sz="8000" b="1" dirty="0"/>
              <a:t>, a poetics essay, </a:t>
            </a:r>
            <a:r>
              <a:rPr lang="en-IN" sz="9600" b="1" dirty="0"/>
              <a:t>a book on shopping</a:t>
            </a:r>
            <a:r>
              <a:rPr lang="en-IN" sz="8000" b="1" dirty="0">
                <a:solidFill>
                  <a:schemeClr val="accent4">
                    <a:lumMod val="75000"/>
                  </a:schemeClr>
                </a:solidFill>
              </a:rPr>
              <a:t>, </a:t>
            </a:r>
            <a:r>
              <a:rPr lang="en-IN" sz="11200" b="1" dirty="0">
                <a:solidFill>
                  <a:schemeClr val="accent4">
                    <a:lumMod val="75000"/>
                  </a:schemeClr>
                </a:solidFill>
              </a:rPr>
              <a:t>critical theory</a:t>
            </a:r>
            <a:r>
              <a:rPr lang="en-IN" sz="11200" b="1" dirty="0"/>
              <a:t>,</a:t>
            </a:r>
            <a:r>
              <a:rPr lang="en-IN" sz="8000" b="1" dirty="0"/>
              <a:t> popular songs</a:t>
            </a:r>
            <a:r>
              <a:rPr lang="en-IN" sz="8000" b="1" dirty="0">
                <a:solidFill>
                  <a:srgbClr val="00B0F0"/>
                </a:solidFill>
              </a:rPr>
              <a:t>, </a:t>
            </a:r>
            <a:r>
              <a:rPr lang="en-IN" sz="12800" b="1" dirty="0">
                <a:solidFill>
                  <a:srgbClr val="00B0F0"/>
                </a:solidFill>
              </a:rPr>
              <a:t>Facebook updates</a:t>
            </a:r>
            <a:r>
              <a:rPr lang="en-IN" sz="8000" b="1" dirty="0"/>
              <a:t>, </a:t>
            </a:r>
            <a:r>
              <a:rPr lang="en-IN" sz="8000" b="1" dirty="0">
                <a:solidFill>
                  <a:schemeClr val="tx2">
                    <a:lumMod val="75000"/>
                  </a:schemeClr>
                </a:solidFill>
              </a:rPr>
              <a:t>apology notes</a:t>
            </a:r>
            <a:r>
              <a:rPr lang="en-IN" sz="8000" b="1" dirty="0"/>
              <a:t>, </a:t>
            </a:r>
            <a:r>
              <a:rPr lang="en-IN" sz="11200" b="1" dirty="0"/>
              <a:t>conference papers</a:t>
            </a:r>
            <a:r>
              <a:rPr lang="en-IN" sz="8000" b="1" dirty="0"/>
              <a:t>, reviews for </a:t>
            </a:r>
            <a:r>
              <a:rPr lang="en-IN" sz="8000" b="1" i="1" dirty="0"/>
              <a:t>The New Inquiry, </a:t>
            </a:r>
            <a:r>
              <a:rPr lang="en-IN" sz="9600" b="1" dirty="0">
                <a:solidFill>
                  <a:srgbClr val="92D050"/>
                </a:solidFill>
              </a:rPr>
              <a:t>blurbs</a:t>
            </a:r>
            <a:r>
              <a:rPr lang="en-IN" sz="8000" b="1" dirty="0"/>
              <a:t>, </a:t>
            </a:r>
            <a:r>
              <a:rPr lang="en-IN" sz="11200" b="1" dirty="0"/>
              <a:t>book reviews</a:t>
            </a:r>
            <a:r>
              <a:rPr lang="en-IN" sz="11200" b="1" dirty="0">
                <a:latin typeface="Bahnschrift" panose="020B0502040204020203" pitchFamily="34" charset="0"/>
              </a:rPr>
              <a:t>, </a:t>
            </a:r>
            <a:r>
              <a:rPr lang="en-IN" sz="11200" b="1" dirty="0">
                <a:solidFill>
                  <a:schemeClr val="accent5">
                    <a:lumMod val="60000"/>
                    <a:lumOff val="40000"/>
                  </a:schemeClr>
                </a:solidFill>
                <a:latin typeface="Bahnschrift" panose="020B0502040204020203" pitchFamily="34" charset="0"/>
              </a:rPr>
              <a:t>travelogues</a:t>
            </a:r>
            <a:r>
              <a:rPr lang="en-IN" sz="8000" b="1" dirty="0">
                <a:solidFill>
                  <a:schemeClr val="accent5">
                    <a:lumMod val="60000"/>
                    <a:lumOff val="40000"/>
                  </a:schemeClr>
                </a:solidFill>
              </a:rPr>
              <a:t>,</a:t>
            </a:r>
            <a:r>
              <a:rPr lang="en-IN" sz="8000" b="1" dirty="0"/>
              <a:t> </a:t>
            </a:r>
            <a:r>
              <a:rPr lang="en-IN" sz="12800" b="1" dirty="0"/>
              <a:t>science fiction novels</a:t>
            </a:r>
            <a:r>
              <a:rPr lang="en-IN" sz="8000" b="1" dirty="0"/>
              <a:t>, </a:t>
            </a:r>
            <a:r>
              <a:rPr lang="en-IN" sz="9600" b="1" dirty="0">
                <a:solidFill>
                  <a:schemeClr val="accent4">
                    <a:lumMod val="75000"/>
                  </a:schemeClr>
                </a:solidFill>
              </a:rPr>
              <a:t>online dating profiles</a:t>
            </a:r>
            <a:r>
              <a:rPr lang="en-IN" sz="8000" b="1" dirty="0"/>
              <a:t>, communiques</a:t>
            </a:r>
            <a:r>
              <a:rPr lang="en-IN" sz="9600" b="1" dirty="0">
                <a:solidFill>
                  <a:schemeClr val="tx2">
                    <a:lumMod val="75000"/>
                  </a:schemeClr>
                </a:solidFill>
              </a:rPr>
              <a:t>, textbooks</a:t>
            </a:r>
            <a:r>
              <a:rPr lang="en-IN" sz="8000" b="1" dirty="0">
                <a:solidFill>
                  <a:srgbClr val="92D050"/>
                </a:solidFill>
              </a:rPr>
              <a:t>, not writing histories</a:t>
            </a:r>
            <a:r>
              <a:rPr lang="en-IN" sz="8000" b="1" dirty="0"/>
              <a:t>.  </a:t>
            </a:r>
          </a:p>
        </p:txBody>
      </p:sp>
    </p:spTree>
    <p:extLst>
      <p:ext uri="{BB962C8B-B14F-4D97-AF65-F5344CB8AC3E}">
        <p14:creationId xmlns:p14="http://schemas.microsoft.com/office/powerpoint/2010/main" val="333580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E70EB-CC9D-F00B-B69A-7F1EC2818F8C}"/>
              </a:ext>
            </a:extLst>
          </p:cNvPr>
          <p:cNvSpPr>
            <a:spLocks noGrp="1"/>
          </p:cNvSpPr>
          <p:nvPr>
            <p:ph idx="1"/>
          </p:nvPr>
        </p:nvSpPr>
        <p:spPr>
          <a:xfrm>
            <a:off x="1348032" y="377072"/>
            <a:ext cx="9596487" cy="6127423"/>
          </a:xfrm>
        </p:spPr>
        <p:txBody>
          <a:bodyPr>
            <a:normAutofit fontScale="62500" lnSpcReduction="20000"/>
          </a:bodyPr>
          <a:lstStyle/>
          <a:p>
            <a:pPr algn="l" fontAlgn="base"/>
            <a:r>
              <a:rPr lang="en-US" sz="4000" b="0" i="0" dirty="0">
                <a:solidFill>
                  <a:srgbClr val="FFC000"/>
                </a:solidFill>
                <a:effectLst/>
                <a:latin typeface="Times New Roman" panose="02020603050405020304" pitchFamily="18" charset="0"/>
                <a:cs typeface="Times New Roman" panose="02020603050405020304" pitchFamily="18" charset="0"/>
              </a:rPr>
              <a:t>“I am not writing anything that anyone  has requested of me or is  waiting </a:t>
            </a:r>
            <a:r>
              <a:rPr lang="en-US" sz="4000" b="0" i="0" dirty="0">
                <a:solidFill>
                  <a:srgbClr val="FFC000"/>
                </a:solidFill>
                <a:effectLst/>
                <a:latin typeface="adobe-garamond-pro"/>
              </a:rPr>
              <a:t>on, not  a  poetics  essay  or any other sort of essay, not a  roundtable response, not interview responses, not writing prompts for younger writers, not my thoughts about critical theory or popular songs</a:t>
            </a:r>
            <a:r>
              <a:rPr lang="en-US" sz="4400" b="0" i="0" dirty="0">
                <a:solidFill>
                  <a:srgbClr val="FFC000"/>
                </a:solidFill>
                <a:effectLst/>
                <a:latin typeface="adobe-garamond-pro"/>
              </a:rPr>
              <a:t>.</a:t>
            </a:r>
            <a:br>
              <a:rPr lang="en-US" sz="4400" b="0" i="0" dirty="0">
                <a:solidFill>
                  <a:srgbClr val="FFC000"/>
                </a:solidFill>
                <a:effectLst/>
                <a:latin typeface="adobe-garamond-pro"/>
              </a:rPr>
            </a:br>
            <a:endParaRPr lang="en-US" sz="4400" b="0" i="0" dirty="0">
              <a:solidFill>
                <a:srgbClr val="FFC000"/>
              </a:solidFill>
              <a:effectLst/>
              <a:latin typeface="adobe-garamond-pro"/>
            </a:endParaRPr>
          </a:p>
          <a:p>
            <a:pPr algn="l" fontAlgn="base"/>
            <a:r>
              <a:rPr lang="en-US" sz="4000" b="0" i="0" dirty="0">
                <a:solidFill>
                  <a:srgbClr val="FFC000"/>
                </a:solidFill>
                <a:effectLst/>
                <a:latin typeface="Times New Roman" panose="02020603050405020304" pitchFamily="18" charset="0"/>
                <a:cs typeface="Times New Roman" panose="02020603050405020304" pitchFamily="18" charset="0"/>
              </a:rPr>
              <a:t>I am not writing a new constitution for the republic of no history.</a:t>
            </a:r>
            <a:br>
              <a:rPr lang="en-US" sz="4000" b="0" i="0" dirty="0">
                <a:solidFill>
                  <a:srgbClr val="FFC000"/>
                </a:solidFill>
                <a:effectLst/>
                <a:latin typeface="Times New Roman" panose="02020603050405020304" pitchFamily="18" charset="0"/>
                <a:cs typeface="Times New Roman" panose="02020603050405020304" pitchFamily="18" charset="0"/>
              </a:rPr>
            </a:br>
            <a:r>
              <a:rPr lang="en-US" sz="4000" b="0" i="0" dirty="0">
                <a:solidFill>
                  <a:srgbClr val="FFC000"/>
                </a:solidFill>
                <a:effectLst/>
                <a:latin typeface="Times New Roman" panose="02020603050405020304" pitchFamily="18" charset="0"/>
                <a:cs typeface="Times New Roman" panose="02020603050405020304" pitchFamily="18" charset="0"/>
              </a:rPr>
              <a:t>I am not writing a will or a medical report.</a:t>
            </a:r>
            <a:br>
              <a:rPr lang="en-US" sz="4000" b="0" i="0" dirty="0">
                <a:solidFill>
                  <a:srgbClr val="FFC000"/>
                </a:solidFill>
                <a:effectLst/>
                <a:latin typeface="Times New Roman" panose="02020603050405020304" pitchFamily="18" charset="0"/>
                <a:cs typeface="Times New Roman" panose="02020603050405020304" pitchFamily="18" charset="0"/>
              </a:rPr>
            </a:br>
            <a:r>
              <a:rPr lang="en-US" sz="4000" b="0" i="0" dirty="0">
                <a:solidFill>
                  <a:srgbClr val="FFC000"/>
                </a:solidFill>
                <a:effectLst/>
                <a:latin typeface="Times New Roman" panose="02020603050405020304" pitchFamily="18" charset="0"/>
                <a:cs typeface="Times New Roman" panose="02020603050405020304" pitchFamily="18" charset="0"/>
              </a:rPr>
              <a:t>I am  not  writing  Facebook status updates. I am not writing thank-you notes or apologies. I am not writing conference papers. I am not writing</a:t>
            </a:r>
            <a:r>
              <a:rPr lang="en-US" sz="4000" dirty="0">
                <a:solidFill>
                  <a:srgbClr val="FFC000"/>
                </a:solidFill>
                <a:latin typeface="Times New Roman" panose="02020603050405020304" pitchFamily="18" charset="0"/>
                <a:cs typeface="Times New Roman" panose="02020603050405020304" pitchFamily="18" charset="0"/>
              </a:rPr>
              <a:t> </a:t>
            </a:r>
            <a:r>
              <a:rPr lang="en-US" sz="4000" b="0" i="0" dirty="0">
                <a:solidFill>
                  <a:srgbClr val="FFC000"/>
                </a:solidFill>
                <a:effectLst/>
                <a:latin typeface="Times New Roman" panose="02020603050405020304" pitchFamily="18" charset="0"/>
                <a:cs typeface="Times New Roman" panose="02020603050405020304" pitchFamily="18" charset="0"/>
              </a:rPr>
              <a:t>book reviews. I am not writing blurbs.”</a:t>
            </a:r>
            <a:br>
              <a:rPr lang="en-US" sz="3400" b="0" i="0" dirty="0">
                <a:solidFill>
                  <a:srgbClr val="FFC000"/>
                </a:solidFill>
                <a:effectLst/>
                <a:latin typeface="Times New Roman" panose="02020603050405020304" pitchFamily="18" charset="0"/>
                <a:cs typeface="Times New Roman" panose="02020603050405020304" pitchFamily="18" charset="0"/>
              </a:rPr>
            </a:br>
            <a:endParaRPr lang="en-US" sz="3400" b="0" i="0" dirty="0">
              <a:solidFill>
                <a:srgbClr val="FFC000"/>
              </a:solidFill>
              <a:effectLst/>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162581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C1A44-AE9E-1222-FD9C-3A8FB49A6CDA}"/>
              </a:ext>
            </a:extLst>
          </p:cNvPr>
          <p:cNvSpPr>
            <a:spLocks noGrp="1"/>
          </p:cNvSpPr>
          <p:nvPr>
            <p:ph idx="1"/>
          </p:nvPr>
        </p:nvSpPr>
        <p:spPr>
          <a:xfrm>
            <a:off x="1263192" y="1348033"/>
            <a:ext cx="9306947" cy="4701911"/>
          </a:xfrm>
        </p:spPr>
        <p:txBody>
          <a:bodyPr/>
          <a:lstStyle/>
          <a:p>
            <a:r>
              <a:rPr lang="en-IN" dirty="0"/>
              <a:t>The production of literature- or as Boyer says the production of ‘writing’ poetry  intricately co-exist with the production of ‘not-writing’. </a:t>
            </a:r>
          </a:p>
          <a:p>
            <a:endParaRPr lang="en-US" dirty="0"/>
          </a:p>
        </p:txBody>
      </p:sp>
    </p:spTree>
    <p:extLst>
      <p:ext uri="{BB962C8B-B14F-4D97-AF65-F5344CB8AC3E}">
        <p14:creationId xmlns:p14="http://schemas.microsoft.com/office/powerpoint/2010/main" val="35829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1E02E-DFE6-092D-C17A-90E7DFDD9FB9}"/>
              </a:ext>
            </a:extLst>
          </p:cNvPr>
          <p:cNvSpPr>
            <a:spLocks noGrp="1"/>
          </p:cNvSpPr>
          <p:nvPr>
            <p:ph idx="1"/>
          </p:nvPr>
        </p:nvSpPr>
        <p:spPr>
          <a:xfrm>
            <a:off x="1065229" y="1"/>
            <a:ext cx="10260497" cy="6721642"/>
          </a:xfrm>
        </p:spPr>
        <p:txBody>
          <a:bodyPr/>
          <a:lstStyle/>
          <a:p>
            <a:pPr marL="0" indent="0">
              <a:buNone/>
            </a:pPr>
            <a:r>
              <a:rPr lang="en-IN" dirty="0"/>
              <a:t>   </a:t>
            </a:r>
            <a:r>
              <a:rPr lang="en-IN" b="1" dirty="0">
                <a:solidFill>
                  <a:schemeClr val="accent3">
                    <a:lumMod val="60000"/>
                    <a:lumOff val="40000"/>
                  </a:schemeClr>
                </a:solidFill>
              </a:rPr>
              <a:t>Who is the speaker-subject in the poem?</a:t>
            </a:r>
          </a:p>
          <a:p>
            <a:pPr marL="0" indent="0">
              <a:buNone/>
            </a:pPr>
            <a:r>
              <a:rPr lang="en-IN" dirty="0"/>
              <a:t>  The speaker-subject is a white woman, a single mother who writes various things for a      living. </a:t>
            </a:r>
            <a:endParaRPr lang="en-IN" b="1" dirty="0">
              <a:solidFill>
                <a:schemeClr val="accent3">
                  <a:lumMod val="60000"/>
                  <a:lumOff val="40000"/>
                </a:schemeClr>
              </a:solidFill>
            </a:endParaRPr>
          </a:p>
          <a:p>
            <a:r>
              <a:rPr lang="en-IN" b="1" dirty="0">
                <a:solidFill>
                  <a:schemeClr val="accent3">
                    <a:lumMod val="60000"/>
                    <a:lumOff val="40000"/>
                  </a:schemeClr>
                </a:solidFill>
              </a:rPr>
              <a:t>relations between authorship, labour, productivity and social identity of individuals. </a:t>
            </a:r>
          </a:p>
          <a:p>
            <a:endParaRPr lang="en-US" dirty="0"/>
          </a:p>
        </p:txBody>
      </p:sp>
    </p:spTree>
    <p:extLst>
      <p:ext uri="{BB962C8B-B14F-4D97-AF65-F5344CB8AC3E}">
        <p14:creationId xmlns:p14="http://schemas.microsoft.com/office/powerpoint/2010/main" val="298220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D58D6-2143-BE94-B37A-EBC63DCBCD01}"/>
              </a:ext>
            </a:extLst>
          </p:cNvPr>
          <p:cNvSpPr>
            <a:spLocks noGrp="1"/>
          </p:cNvSpPr>
          <p:nvPr>
            <p:ph idx="1"/>
          </p:nvPr>
        </p:nvSpPr>
        <p:spPr>
          <a:xfrm>
            <a:off x="914400" y="1"/>
            <a:ext cx="10427368" cy="6858000"/>
          </a:xfrm>
        </p:spPr>
        <p:txBody>
          <a:bodyPr>
            <a:normAutofit fontScale="92500" lnSpcReduction="10000"/>
          </a:bodyPr>
          <a:lstStyle/>
          <a:p>
            <a:endParaRPr lang="en-IN" dirty="0"/>
          </a:p>
          <a:p>
            <a:endParaRPr lang="en-IN" dirty="0"/>
          </a:p>
          <a:p>
            <a:endParaRPr lang="en-IN" b="1" dirty="0">
              <a:solidFill>
                <a:schemeClr val="accent3">
                  <a:lumMod val="60000"/>
                  <a:lumOff val="40000"/>
                </a:schemeClr>
              </a:solidFill>
            </a:endParaRPr>
          </a:p>
          <a:p>
            <a:r>
              <a:rPr lang="en-IN" b="1" dirty="0">
                <a:solidFill>
                  <a:schemeClr val="accent3">
                    <a:lumMod val="60000"/>
                    <a:lumOff val="40000"/>
                  </a:schemeClr>
                </a:solidFill>
              </a:rPr>
              <a:t>Choice of a prose form that facilitates direct and transparent communication.</a:t>
            </a:r>
            <a:r>
              <a:rPr lang="en-IN" dirty="0"/>
              <a:t> </a:t>
            </a:r>
          </a:p>
          <a:p>
            <a:pPr algn="l"/>
            <a:r>
              <a:rPr lang="en-IN" dirty="0"/>
              <a:t>Forthright communication:</a:t>
            </a:r>
          </a:p>
          <a:p>
            <a:pPr algn="l"/>
            <a:r>
              <a:rPr lang="en-US" b="0" i="0" dirty="0">
                <a:solidFill>
                  <a:srgbClr val="000000"/>
                </a:solidFill>
                <a:effectLst/>
                <a:latin typeface="Sabon MT W02"/>
              </a:rPr>
              <a:t> </a:t>
            </a:r>
            <a:r>
              <a:rPr lang="en-US" sz="2600" b="1" i="1" dirty="0">
                <a:solidFill>
                  <a:srgbClr val="00B0F0"/>
                </a:solidFill>
                <a:latin typeface="Sabon MT W02"/>
              </a:rPr>
              <a:t>“I</a:t>
            </a:r>
            <a:r>
              <a:rPr lang="en-US" sz="2600" b="1" i="1" dirty="0">
                <a:solidFill>
                  <a:srgbClr val="00B0F0"/>
                </a:solidFill>
                <a:effectLst/>
                <a:latin typeface="Sabon MT W02"/>
              </a:rPr>
              <a:t> am not writing a new constitution for the republic of no history. I am not writing a will or a medical report.</a:t>
            </a:r>
          </a:p>
          <a:p>
            <a:pPr algn="l"/>
            <a:r>
              <a:rPr lang="en-US" sz="2600" b="1" i="1" dirty="0">
                <a:solidFill>
                  <a:srgbClr val="00B0F0"/>
                </a:solidFill>
                <a:effectLst/>
                <a:latin typeface="Sabon MT W02"/>
              </a:rPr>
              <a:t>I am not writing Facebook status updates. I am not writing thank-you notes or apologies. I am not writing conference papers. I am not writing book reviews. I am not writing blurbs.</a:t>
            </a:r>
          </a:p>
          <a:p>
            <a:pPr algn="l"/>
            <a:r>
              <a:rPr lang="en-US" sz="2600" b="1" i="1" dirty="0">
                <a:solidFill>
                  <a:srgbClr val="00B0F0"/>
                </a:solidFill>
                <a:effectLst/>
                <a:latin typeface="Sabon MT W02"/>
              </a:rPr>
              <a:t>I am not writing about contemporary art. I am not writing accounts of my travels. I am not writing reviews for The New Inquiry and not writing pieces for Triple Canopy and not writing anything for Fence. I am not writing a daily accounting of my reading, activities, and ideas.”</a:t>
            </a:r>
          </a:p>
          <a:p>
            <a:endParaRPr lang="en-IN" dirty="0"/>
          </a:p>
          <a:p>
            <a:endParaRPr lang="en-US" dirty="0"/>
          </a:p>
        </p:txBody>
      </p:sp>
    </p:spTree>
    <p:extLst>
      <p:ext uri="{BB962C8B-B14F-4D97-AF65-F5344CB8AC3E}">
        <p14:creationId xmlns:p14="http://schemas.microsoft.com/office/powerpoint/2010/main" val="105847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45121-77AF-4784-4775-F216C80C03C1}"/>
              </a:ext>
            </a:extLst>
          </p:cNvPr>
          <p:cNvSpPr>
            <a:spLocks noGrp="1"/>
          </p:cNvSpPr>
          <p:nvPr>
            <p:ph idx="1"/>
          </p:nvPr>
        </p:nvSpPr>
        <p:spPr>
          <a:xfrm>
            <a:off x="2165684" y="689811"/>
            <a:ext cx="8404455" cy="5360133"/>
          </a:xfrm>
        </p:spPr>
        <p:txBody>
          <a:bodyPr>
            <a:normAutofit/>
          </a:bodyPr>
          <a:lstStyle/>
          <a:p>
            <a:pPr marL="0" indent="0">
              <a:buNone/>
            </a:pPr>
            <a:endParaRPr lang="en-IN" dirty="0"/>
          </a:p>
          <a:p>
            <a:pPr algn="ctr" fontAlgn="base">
              <a:lnSpc>
                <a:spcPct val="110000"/>
              </a:lnSpc>
            </a:pPr>
            <a:r>
              <a:rPr lang="en-US" b="0" i="0" dirty="0">
                <a:effectLst/>
                <a:latin typeface="adobe-garamond-pro"/>
              </a:rPr>
              <a:t>Heightened poetic mode separates the following lines from the rest of the prosaic writing: </a:t>
            </a:r>
          </a:p>
          <a:p>
            <a:pPr algn="ctr" fontAlgn="base">
              <a:lnSpc>
                <a:spcPct val="110000"/>
              </a:lnSpc>
            </a:pPr>
            <a:br>
              <a:rPr lang="en-US" b="0" i="0" dirty="0">
                <a:solidFill>
                  <a:srgbClr val="000000"/>
                </a:solidFill>
                <a:effectLst/>
                <a:latin typeface="adobe-garamond-pro"/>
              </a:rPr>
            </a:br>
            <a:r>
              <a:rPr lang="en-US" i="1" dirty="0">
                <a:solidFill>
                  <a:srgbClr val="FFC000"/>
                </a:solidFill>
                <a:latin typeface="adobe-garamond-pro"/>
              </a:rPr>
              <a:t>“I </a:t>
            </a:r>
            <a:r>
              <a:rPr lang="en-US" b="0" i="1" dirty="0">
                <a:solidFill>
                  <a:srgbClr val="FFC000"/>
                </a:solidFill>
                <a:effectLst/>
                <a:latin typeface="adobe-garamond-pro"/>
              </a:rPr>
              <a:t>am not writing a history of these times or of past times or of any future </a:t>
            </a:r>
            <a:br>
              <a:rPr lang="en-US" b="0" i="1" dirty="0">
                <a:solidFill>
                  <a:srgbClr val="FFC000"/>
                </a:solidFill>
                <a:effectLst/>
                <a:latin typeface="adobe-garamond-pro"/>
              </a:rPr>
            </a:br>
            <a:r>
              <a:rPr lang="en-US" b="0" i="1" dirty="0">
                <a:solidFill>
                  <a:srgbClr val="FFC000"/>
                </a:solidFill>
                <a:effectLst/>
                <a:latin typeface="adobe-garamond-pro"/>
              </a:rPr>
              <a:t>times and not even the history of these visions which are with me all day</a:t>
            </a:r>
            <a:br>
              <a:rPr lang="en-US" b="0" i="1" dirty="0">
                <a:solidFill>
                  <a:srgbClr val="FFC000"/>
                </a:solidFill>
                <a:effectLst/>
                <a:latin typeface="adobe-garamond-pro"/>
              </a:rPr>
            </a:br>
            <a:r>
              <a:rPr lang="en-US" b="0" i="1" dirty="0">
                <a:solidFill>
                  <a:srgbClr val="FFC000"/>
                </a:solidFill>
                <a:effectLst/>
                <a:latin typeface="adobe-garamond-pro"/>
              </a:rPr>
              <a:t>and all of the night”.</a:t>
            </a:r>
          </a:p>
          <a:p>
            <a:pPr marL="0" indent="0">
              <a:buNone/>
            </a:pPr>
            <a:endParaRPr lang="en-US" dirty="0"/>
          </a:p>
          <a:p>
            <a:pPr marL="0" indent="0">
              <a:buNone/>
            </a:pPr>
            <a:r>
              <a:rPr lang="en-IN" dirty="0"/>
              <a:t>The reader encounters the complex instability of genres within their social contexts.  Boyer complicates this instability to shine light on her own production of a social self as ‘a writing woman’.</a:t>
            </a:r>
          </a:p>
          <a:p>
            <a:pPr marL="0" indent="0">
              <a:buNone/>
            </a:pPr>
            <a:endParaRPr lang="en-US" dirty="0"/>
          </a:p>
        </p:txBody>
      </p:sp>
    </p:spTree>
    <p:extLst>
      <p:ext uri="{BB962C8B-B14F-4D97-AF65-F5344CB8AC3E}">
        <p14:creationId xmlns:p14="http://schemas.microsoft.com/office/powerpoint/2010/main" val="2816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53780-1157-590A-3756-1371ABA075BA}"/>
              </a:ext>
            </a:extLst>
          </p:cNvPr>
          <p:cNvSpPr>
            <a:spLocks noGrp="1"/>
          </p:cNvSpPr>
          <p:nvPr>
            <p:ph idx="1"/>
          </p:nvPr>
        </p:nvSpPr>
        <p:spPr>
          <a:xfrm>
            <a:off x="898359" y="-1"/>
            <a:ext cx="10411326" cy="7571875"/>
          </a:xfrm>
        </p:spPr>
        <p:txBody>
          <a:bodyPr>
            <a:normAutofit/>
          </a:bodyPr>
          <a:lstStyle/>
          <a:p>
            <a:endParaRPr lang="en-IN" sz="3000" dirty="0"/>
          </a:p>
          <a:p>
            <a:r>
              <a:rPr lang="en-IN" sz="2800" dirty="0"/>
              <a:t>Anne Boyer’s poems packs together diverse capabilities of prose writings – it plays with the form of an academic essay, a personal essay, a blogpost, a diary entry or a catalogue. </a:t>
            </a:r>
          </a:p>
          <a:p>
            <a:r>
              <a:rPr lang="en-IN" sz="2800" dirty="0"/>
              <a:t>However, Boyer’s prose poems are highly suspicious of the prose forms and the definite purposiveness attached to their specific frameworks of meaning-making.   </a:t>
            </a:r>
          </a:p>
          <a:p>
            <a:endParaRPr lang="en-IN" sz="2800" dirty="0"/>
          </a:p>
          <a:p>
            <a:endParaRPr lang="en-IN" dirty="0"/>
          </a:p>
          <a:p>
            <a:r>
              <a:rPr lang="en-IN" dirty="0"/>
              <a:t> </a:t>
            </a:r>
            <a:endParaRPr lang="en-US" dirty="0"/>
          </a:p>
        </p:txBody>
      </p:sp>
    </p:spTree>
    <p:extLst>
      <p:ext uri="{BB962C8B-B14F-4D97-AF65-F5344CB8AC3E}">
        <p14:creationId xmlns:p14="http://schemas.microsoft.com/office/powerpoint/2010/main" val="5865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8104-F650-A4C3-6B06-403328745231}"/>
              </a:ext>
            </a:extLst>
          </p:cNvPr>
          <p:cNvSpPr>
            <a:spLocks noGrp="1"/>
          </p:cNvSpPr>
          <p:nvPr>
            <p:ph type="title"/>
          </p:nvPr>
        </p:nvSpPr>
        <p:spPr>
          <a:xfrm>
            <a:off x="2611808" y="808056"/>
            <a:ext cx="7796541" cy="45719"/>
          </a:xfrm>
        </p:spPr>
        <p:txBody>
          <a:bodyPr>
            <a:normAutofit fontScale="90000"/>
          </a:bodyPr>
          <a:lstStyle/>
          <a:p>
            <a:pPr algn="l"/>
            <a:r>
              <a:rPr lang="en-IN" dirty="0"/>
              <a:t>.  </a:t>
            </a:r>
            <a:endParaRPr lang="en-US" dirty="0"/>
          </a:p>
        </p:txBody>
      </p:sp>
      <p:sp>
        <p:nvSpPr>
          <p:cNvPr id="3" name="Content Placeholder 2">
            <a:extLst>
              <a:ext uri="{FF2B5EF4-FFF2-40B4-BE49-F238E27FC236}">
                <a16:creationId xmlns:a16="http://schemas.microsoft.com/office/drawing/2014/main" id="{718F7B9B-64E0-1C3B-8704-7C5D72377C9C}"/>
              </a:ext>
            </a:extLst>
          </p:cNvPr>
          <p:cNvSpPr>
            <a:spLocks noGrp="1"/>
          </p:cNvSpPr>
          <p:nvPr>
            <p:ph idx="1"/>
          </p:nvPr>
        </p:nvSpPr>
        <p:spPr>
          <a:xfrm>
            <a:off x="2422358" y="1"/>
            <a:ext cx="8147781" cy="6766560"/>
          </a:xfrm>
        </p:spPr>
        <p:txBody>
          <a:bodyPr>
            <a:noAutofit/>
          </a:bodyPr>
          <a:lstStyle/>
          <a:p>
            <a:r>
              <a:rPr lang="en-IN" sz="2800" dirty="0"/>
              <a:t>Prose poems tap into all kinds of capacities of prose writing- its interrogative capacity, the expository capacity, the persuasive capacity, the argumentative capacity that are all familiarized through conventions of writing and reading. But at the same time makes the reader highly suspicious of the social, economic and biological contexts of those prose-genres and their purposes. </a:t>
            </a:r>
            <a:endParaRPr lang="en-US" sz="2800" dirty="0"/>
          </a:p>
        </p:txBody>
      </p:sp>
    </p:spTree>
    <p:extLst>
      <p:ext uri="{BB962C8B-B14F-4D97-AF65-F5344CB8AC3E}">
        <p14:creationId xmlns:p14="http://schemas.microsoft.com/office/powerpoint/2010/main" val="1078061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9B0F2AC-8567-4D03-BFFC-653DB596C528}">
  <ds:schemaRefs>
    <ds:schemaRef ds:uri="http://purl.org/dc/terms/"/>
    <ds:schemaRef ds:uri="http://purl.org/dc/dcmitype/"/>
    <ds:schemaRef ds:uri="http://schemas.openxmlformats.org/package/2006/metadata/core-properties"/>
    <ds:schemaRef ds:uri="http://schemas.microsoft.com/office/2006/metadata/properties"/>
    <ds:schemaRef ds:uri="71af3243-3dd4-4a8d-8c0d-dd76da1f02a5"/>
    <ds:schemaRef ds:uri="http://schemas.microsoft.com/sharepoint/v3"/>
    <ds:schemaRef ds:uri="230e9df3-be65-4c73-a93b-d1236ebd677e"/>
    <ds:schemaRef ds:uri="http://schemas.microsoft.com/office/2006/documentManagement/types"/>
    <ds:schemaRef ds:uri="16c05727-aa75-4e4a-9b5f-8a80a1165891"/>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tf16401379_wac</Template>
  <TotalTime>0</TotalTime>
  <Words>962</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adobe-garamond-pro</vt:lpstr>
      <vt:lpstr>Agency FB</vt:lpstr>
      <vt:lpstr>Arial</vt:lpstr>
      <vt:lpstr>Bahnschrift</vt:lpstr>
      <vt:lpstr>Calibri</vt:lpstr>
      <vt:lpstr>MS Shell Dlg 2</vt:lpstr>
      <vt:lpstr>Sabon MT W02</vt:lpstr>
      <vt:lpstr>Times New Roman</vt:lpstr>
      <vt:lpstr>Wingdings</vt:lpstr>
      <vt:lpstr>Wingdings 3</vt:lpstr>
      <vt:lpstr>Madison</vt:lpstr>
      <vt:lpstr>What is the author-speaker not writing?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What is not writing?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2022-08-21T07:39:57Z</dcterms:created>
  <dcterms:modified xsi:type="dcterms:W3CDTF">2022-08-22T07:07:44Z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