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75" r:id="rId5"/>
    <p:sldId id="409" r:id="rId6"/>
    <p:sldId id="410" r:id="rId7"/>
    <p:sldId id="407" r:id="rId8"/>
    <p:sldId id="408" r:id="rId9"/>
    <p:sldId id="263" r:id="rId10"/>
    <p:sldId id="264" r:id="rId11"/>
    <p:sldId id="411" r:id="rId12"/>
    <p:sldId id="412" r:id="rId13"/>
    <p:sldId id="2466" r:id="rId14"/>
    <p:sldId id="413" r:id="rId15"/>
    <p:sldId id="2470" r:id="rId16"/>
    <p:sldId id="2472" r:id="rId17"/>
    <p:sldId id="2473" r:id="rId18"/>
    <p:sldId id="2474" r:id="rId19"/>
    <p:sldId id="2475" r:id="rId20"/>
    <p:sldId id="2476" r:id="rId21"/>
    <p:sldId id="2477" r:id="rId22"/>
    <p:sldId id="2484" r:id="rId23"/>
    <p:sldId id="2482" r:id="rId24"/>
    <p:sldId id="2483" r:id="rId25"/>
    <p:sldId id="2479" r:id="rId26"/>
    <p:sldId id="2481" r:id="rId27"/>
    <p:sldId id="2486" r:id="rId28"/>
    <p:sldId id="2487" r:id="rId29"/>
    <p:sldId id="2488" r:id="rId30"/>
    <p:sldId id="2489" r:id="rId31"/>
    <p:sldId id="2491" r:id="rId32"/>
    <p:sldId id="2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26"/>
    <a:srgbClr val="001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67" d="100"/>
          <a:sy n="67" d="100"/>
        </p:scale>
        <p:origin x="644" y="40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blipFill rotWithShape="0">
          <a:blip xmlns:r="http://schemas.openxmlformats.org/officeDocument/2006/relationships" r:embed="rId1"/>
          <a:srcRect/>
          <a:stretch>
            <a:fillRect t="-21000" b="-21000"/>
          </a:stretch>
        </a:blipFill>
      </dgm:spPr>
      <dgm:t>
        <a:bodyPr lIns="288000"/>
        <a:lstStyle/>
        <a:p>
          <a:pPr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dirty="0"/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r>
            <a:rPr lang="en-US">
              <a:solidFill>
                <a:schemeClr val="tx1"/>
              </a:solidFill>
            </a:rPr>
            <a:t>2</a:t>
          </a:r>
          <a:endParaRPr lang="en-US" dirty="0">
            <a:solidFill>
              <a:schemeClr val="tx1"/>
            </a:solidFill>
          </a:endParaRPr>
        </a:p>
      </dgm:t>
    </dgm:pt>
    <dgm:pt modelId="{2EE95FC5-CD6B-4A50-9262-DC414E16C3EA}">
      <dgm:prSet custT="1"/>
      <dgm:spPr>
        <a:blipFill rotWithShape="0">
          <a:blip xmlns:r="http://schemas.openxmlformats.org/officeDocument/2006/relationships" r:embed="rId2"/>
          <a:srcRect/>
          <a:stretch>
            <a:fillRect t="-20000" b="-20000"/>
          </a:stretch>
        </a:blipFill>
      </dgm:spPr>
      <dgm:t>
        <a:bodyPr lIns="288000"/>
        <a:lstStyle/>
        <a:p>
          <a:endParaRPr lang="en-US" sz="4000" dirty="0">
            <a:solidFill>
              <a:schemeClr val="accent1">
                <a:lumMod val="75000"/>
              </a:schemeClr>
            </a:solidFill>
            <a:latin typeface="Baskerville Old Face" panose="02020602080505020303" pitchFamily="18" charset="0"/>
          </a:endParaRPr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r>
            <a:rPr lang="en-US">
              <a:solidFill>
                <a:schemeClr val="tx1"/>
              </a:solidFill>
            </a:rPr>
            <a:t>1</a:t>
          </a:r>
          <a:endParaRPr lang="en-US" dirty="0">
            <a:solidFill>
              <a:schemeClr val="tx1"/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09B749D-9CF7-492C-B341-D9553818451B}" type="pres">
      <dgm:prSet presAssocID="{D0F07F19-1F50-4B42-A7A0-278DF9D25BB1}" presName="Name0" presStyleCnt="0">
        <dgm:presLayoutVars>
          <dgm:animLvl val="lvl"/>
          <dgm:resizeHandles val="exact"/>
        </dgm:presLayoutVars>
      </dgm:prSet>
      <dgm:spPr/>
    </dgm:pt>
    <dgm:pt modelId="{8EEF3829-836D-4E60-A9BC-8F0AD18883EE}" type="pres">
      <dgm:prSet presAssocID="{2EE95FC5-CD6B-4A50-9262-DC414E16C3EA}" presName="compositeNode" presStyleCnt="0">
        <dgm:presLayoutVars>
          <dgm:bulletEnabled val="1"/>
        </dgm:presLayoutVars>
      </dgm:prSet>
      <dgm:spPr/>
    </dgm:pt>
    <dgm:pt modelId="{5947A689-FC4A-4FDF-BDDD-890A8474DEF9}" type="pres">
      <dgm:prSet presAssocID="{2EE95FC5-CD6B-4A50-9262-DC414E16C3EA}" presName="bgRect" presStyleLbl="bgAccFollowNode1" presStyleIdx="0" presStyleCnt="2" custScaleX="104670" custLinFactNeighborX="-168" custLinFactNeighborY="1444"/>
      <dgm:spPr/>
    </dgm:pt>
    <dgm:pt modelId="{94E9EF1A-1D07-4210-9402-6C559E90358A}" type="pres">
      <dgm:prSet presAssocID="{C99EBBB1-E916-471C-83C9-ABE85B42AC26}" presName="sibTransNodeCircle" presStyleLbl="alignNode1" presStyleIdx="0" presStyleCnt="4" custFlipVert="1" custFlipHor="0" custScaleX="16027" custScaleY="4144" custLinFactX="-66888" custLinFactNeighborX="-100000" custLinFactNeighborY="-81261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B9E74D06-8974-46A7-BDE8-CAC0846523DB}" type="pres">
      <dgm:prSet presAssocID="{2EE95FC5-CD6B-4A50-9262-DC414E16C3EA}" presName="bottomLine" presStyleLbl="alignNode1" presStyleIdx="1" presStyleCnt="4">
        <dgm:presLayoutVars/>
      </dgm:prSet>
      <dgm:spPr/>
    </dgm:pt>
    <dgm:pt modelId="{815671D8-22AE-4967-8461-EBC1C9F97F94}" type="pres">
      <dgm:prSet presAssocID="{2EE95FC5-CD6B-4A50-9262-DC414E16C3EA}" presName="nodeText" presStyleLbl="bgAccFollowNode1" presStyleIdx="0" presStyleCnt="2">
        <dgm:presLayoutVars>
          <dgm:bulletEnabled val="1"/>
        </dgm:presLayoutVars>
      </dgm:prSet>
      <dgm:spPr/>
    </dgm:pt>
    <dgm:pt modelId="{4345A606-3100-40DC-847D-F26F8DFFB0A4}" type="pres">
      <dgm:prSet presAssocID="{C99EBBB1-E916-471C-83C9-ABE85B42AC26}" presName="sibTrans" presStyleCnt="0"/>
      <dgm:spPr/>
    </dgm:pt>
    <dgm:pt modelId="{9D438F26-CD1B-4D67-AF02-B4D0BD99464E}" type="pres">
      <dgm:prSet presAssocID="{F05611F0-8256-4954-B6CB-ED6B4F2DD397}" presName="compositeNode" presStyleCnt="0">
        <dgm:presLayoutVars>
          <dgm:bulletEnabled val="1"/>
        </dgm:presLayoutVars>
      </dgm:prSet>
      <dgm:spPr/>
    </dgm:pt>
    <dgm:pt modelId="{5C8F9B26-840A-4F96-8D27-2D7E00511C9A}" type="pres">
      <dgm:prSet presAssocID="{F05611F0-8256-4954-B6CB-ED6B4F2DD397}" presName="bgRect" presStyleLbl="bgAccFollowNode1" presStyleIdx="1" presStyleCnt="2" custLinFactNeighborX="1787"/>
      <dgm:spPr/>
    </dgm:pt>
    <dgm:pt modelId="{DAC041B6-6570-477A-B4C1-5CB7E0EFE0DC}" type="pres">
      <dgm:prSet presAssocID="{6BD5265A-8333-420D-BDB2-65F10B3EBD76}" presName="sibTransNodeCircle" presStyleLbl="alignNode1" presStyleIdx="2" presStyleCnt="4" custFlipVert="1" custFlipHor="1" custScaleX="17623" custScaleY="4144" custLinFactX="-56277" custLinFactNeighborX="-100000" custLinFactNeighborY="-81261">
        <dgm:presLayoutVars>
          <dgm:chMax val="0"/>
          <dgm:bulletEnabled/>
        </dgm:presLayoutVars>
      </dgm:prSet>
      <dgm:spPr>
        <a:prstGeom prst="rect">
          <a:avLst/>
        </a:prstGeom>
      </dgm:spPr>
    </dgm:pt>
    <dgm:pt modelId="{F8ADDB2A-2689-4ACF-8222-B372EB5C8D35}" type="pres">
      <dgm:prSet presAssocID="{F05611F0-8256-4954-B6CB-ED6B4F2DD397}" presName="bottomLine" presStyleLbl="alignNode1" presStyleIdx="3" presStyleCnt="4">
        <dgm:presLayoutVars/>
      </dgm:prSet>
      <dgm:spPr/>
    </dgm:pt>
    <dgm:pt modelId="{36EB2DDF-B510-4B3C-AF9A-757E14A78E4D}" type="pres">
      <dgm:prSet presAssocID="{F05611F0-8256-4954-B6CB-ED6B4F2DD397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C0185933-A2E8-4CA8-BE2D-4651F528D2DE}" type="presOf" srcId="{2EE95FC5-CD6B-4A50-9262-DC414E16C3EA}" destId="{815671D8-22AE-4967-8461-EBC1C9F97F94}" srcOrd="1" destOrd="0" presId="urn:microsoft.com/office/officeart/2016/7/layout/BasicLinearProcessNumbered#1"/>
    <dgm:cxn modelId="{23907F3B-DE45-45CF-9707-5E4F6F6973DA}" type="presOf" srcId="{D0F07F19-1F50-4B42-A7A0-278DF9D25BB1}" destId="{C09B749D-9CF7-492C-B341-D9553818451B}" srcOrd="0" destOrd="0" presId="urn:microsoft.com/office/officeart/2016/7/layout/BasicLinearProcessNumbered#1"/>
    <dgm:cxn modelId="{AFE8A667-BFCC-42CE-A7FE-3066C60B154E}" type="presOf" srcId="{F05611F0-8256-4954-B6CB-ED6B4F2DD397}" destId="{5C8F9B26-840A-4F96-8D27-2D7E00511C9A}" srcOrd="0" destOrd="0" presId="urn:microsoft.com/office/officeart/2016/7/layout/BasicLinearProcessNumbered#1"/>
    <dgm:cxn modelId="{40CAD671-AB1B-4EF2-BD4C-E4C43639C27E}" type="presOf" srcId="{2EE95FC5-CD6B-4A50-9262-DC414E16C3EA}" destId="{5947A689-FC4A-4FDF-BDDD-890A8474DEF9}" srcOrd="0" destOrd="0" presId="urn:microsoft.com/office/officeart/2016/7/layout/BasicLinearProcessNumbered#1"/>
    <dgm:cxn modelId="{9CDE7D88-716E-4C97-9A52-FF7131643C5F}" type="presOf" srcId="{F05611F0-8256-4954-B6CB-ED6B4F2DD397}" destId="{36EB2DDF-B510-4B3C-AF9A-757E14A78E4D}" srcOrd="1" destOrd="0" presId="urn:microsoft.com/office/officeart/2016/7/layout/BasicLinearProcessNumbered#1"/>
    <dgm:cxn modelId="{DD5C168A-90C7-41E2-9576-A79BBC6325CE}" type="presOf" srcId="{C99EBBB1-E916-471C-83C9-ABE85B42AC26}" destId="{94E9EF1A-1D07-4210-9402-6C559E90358A}" srcOrd="0" destOrd="0" presId="urn:microsoft.com/office/officeart/2016/7/layout/BasicLinearProcessNumbered#1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40F5D2CB-DECC-41AF-8388-AD6EA6907126}" type="presOf" srcId="{6BD5265A-8333-420D-BDB2-65F10B3EBD76}" destId="{DAC041B6-6570-477A-B4C1-5CB7E0EFE0DC}" srcOrd="0" destOrd="0" presId="urn:microsoft.com/office/officeart/2016/7/layout/BasicLinearProcessNumbered#1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B5FABEA6-FE83-4DC3-A3AB-25B621203785}" type="presParOf" srcId="{C09B749D-9CF7-492C-B341-D9553818451B}" destId="{8EEF3829-836D-4E60-A9BC-8F0AD18883EE}" srcOrd="0" destOrd="0" presId="urn:microsoft.com/office/officeart/2016/7/layout/BasicLinearProcessNumbered#1"/>
    <dgm:cxn modelId="{E8C71572-9F0A-4ED2-BA52-A961EB56A76C}" type="presParOf" srcId="{8EEF3829-836D-4E60-A9BC-8F0AD18883EE}" destId="{5947A689-FC4A-4FDF-BDDD-890A8474DEF9}" srcOrd="0" destOrd="0" presId="urn:microsoft.com/office/officeart/2016/7/layout/BasicLinearProcessNumbered#1"/>
    <dgm:cxn modelId="{67C04E6E-4316-4DC8-9615-DBC47E4DDF35}" type="presParOf" srcId="{8EEF3829-836D-4E60-A9BC-8F0AD18883EE}" destId="{94E9EF1A-1D07-4210-9402-6C559E90358A}" srcOrd="1" destOrd="0" presId="urn:microsoft.com/office/officeart/2016/7/layout/BasicLinearProcessNumbered#1"/>
    <dgm:cxn modelId="{003FA2D7-FBDD-45A5-BDB1-BBCD5557649A}" type="presParOf" srcId="{8EEF3829-836D-4E60-A9BC-8F0AD18883EE}" destId="{B9E74D06-8974-46A7-BDE8-CAC0846523DB}" srcOrd="2" destOrd="0" presId="urn:microsoft.com/office/officeart/2016/7/layout/BasicLinearProcessNumbered#1"/>
    <dgm:cxn modelId="{3E9A9986-48DD-4CC7-91FE-1707EBC7E65A}" type="presParOf" srcId="{8EEF3829-836D-4E60-A9BC-8F0AD18883EE}" destId="{815671D8-22AE-4967-8461-EBC1C9F97F94}" srcOrd="3" destOrd="0" presId="urn:microsoft.com/office/officeart/2016/7/layout/BasicLinearProcessNumbered#1"/>
    <dgm:cxn modelId="{2711AD4E-AE27-4FCF-8A6A-77C0EB08E796}" type="presParOf" srcId="{C09B749D-9CF7-492C-B341-D9553818451B}" destId="{4345A606-3100-40DC-847D-F26F8DFFB0A4}" srcOrd="1" destOrd="0" presId="urn:microsoft.com/office/officeart/2016/7/layout/BasicLinearProcessNumbered#1"/>
    <dgm:cxn modelId="{71DE8450-1714-444C-A82B-015776242CCF}" type="presParOf" srcId="{C09B749D-9CF7-492C-B341-D9553818451B}" destId="{9D438F26-CD1B-4D67-AF02-B4D0BD99464E}" srcOrd="2" destOrd="0" presId="urn:microsoft.com/office/officeart/2016/7/layout/BasicLinearProcessNumbered#1"/>
    <dgm:cxn modelId="{5C537732-B693-4D12-B5ED-85D7EFE25956}" type="presParOf" srcId="{9D438F26-CD1B-4D67-AF02-B4D0BD99464E}" destId="{5C8F9B26-840A-4F96-8D27-2D7E00511C9A}" srcOrd="0" destOrd="0" presId="urn:microsoft.com/office/officeart/2016/7/layout/BasicLinearProcessNumbered#1"/>
    <dgm:cxn modelId="{A7EE3BFC-F03A-45E6-B212-83404EE12240}" type="presParOf" srcId="{9D438F26-CD1B-4D67-AF02-B4D0BD99464E}" destId="{DAC041B6-6570-477A-B4C1-5CB7E0EFE0DC}" srcOrd="1" destOrd="0" presId="urn:microsoft.com/office/officeart/2016/7/layout/BasicLinearProcessNumbered#1"/>
    <dgm:cxn modelId="{5F897C40-4F74-425D-8ECE-E06A106892E5}" type="presParOf" srcId="{9D438F26-CD1B-4D67-AF02-B4D0BD99464E}" destId="{F8ADDB2A-2689-4ACF-8222-B372EB5C8D35}" srcOrd="2" destOrd="0" presId="urn:microsoft.com/office/officeart/2016/7/layout/BasicLinearProcessNumbered#1"/>
    <dgm:cxn modelId="{B161A182-985E-47E7-B65C-F6AD87BFA0F7}" type="presParOf" srcId="{9D438F26-CD1B-4D67-AF02-B4D0BD99464E}" destId="{36EB2DDF-B510-4B3C-AF9A-757E14A78E4D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7A689-FC4A-4FDF-BDDD-890A8474DEF9}">
      <dsp:nvSpPr>
        <dsp:cNvPr id="0" name=""/>
        <dsp:cNvSpPr/>
      </dsp:nvSpPr>
      <dsp:spPr>
        <a:xfrm>
          <a:off x="0" y="0"/>
          <a:ext cx="3608537" cy="3845217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t="-20000" b="-20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68783" bIns="3302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>
            <a:solidFill>
              <a:schemeClr val="accent1">
                <a:lumMod val="75000"/>
              </a:schemeClr>
            </a:solidFill>
            <a:latin typeface="Baskerville Old Face" panose="02020602080505020303" pitchFamily="18" charset="0"/>
          </a:endParaRPr>
        </a:p>
      </dsp:txBody>
      <dsp:txXfrm>
        <a:off x="0" y="1461182"/>
        <a:ext cx="3608537" cy="2307130"/>
      </dsp:txXfrm>
    </dsp:sp>
    <dsp:sp modelId="{94E9EF1A-1D07-4210-9402-6C559E90358A}">
      <dsp:nvSpPr>
        <dsp:cNvPr id="0" name=""/>
        <dsp:cNvSpPr/>
      </dsp:nvSpPr>
      <dsp:spPr>
        <a:xfrm flipV="1">
          <a:off x="0" y="3"/>
          <a:ext cx="184881" cy="47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36" tIns="12700" rIns="89936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1</a:t>
          </a:r>
          <a:endParaRPr lang="en-US" sz="1400" kern="1200" dirty="0">
            <a:solidFill>
              <a:schemeClr val="tx1"/>
            </a:solidFill>
          </a:endParaRPr>
        </a:p>
      </dsp:txBody>
      <dsp:txXfrm rot="10800000">
        <a:off x="0" y="3"/>
        <a:ext cx="184881" cy="47803"/>
      </dsp:txXfrm>
    </dsp:sp>
    <dsp:sp modelId="{B9E74D06-8974-46A7-BDE8-CAC0846523DB}">
      <dsp:nvSpPr>
        <dsp:cNvPr id="0" name=""/>
        <dsp:cNvSpPr/>
      </dsp:nvSpPr>
      <dsp:spPr>
        <a:xfrm>
          <a:off x="80587" y="3845145"/>
          <a:ext cx="34475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F9B26-840A-4F96-8D27-2D7E00511C9A}">
      <dsp:nvSpPr>
        <dsp:cNvPr id="0" name=""/>
        <dsp:cNvSpPr/>
      </dsp:nvSpPr>
      <dsp:spPr>
        <a:xfrm>
          <a:off x="3953465" y="0"/>
          <a:ext cx="3447537" cy="3845217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 t="-21000" b="-2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26878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953465" y="1461182"/>
        <a:ext cx="3447537" cy="2307130"/>
      </dsp:txXfrm>
    </dsp:sp>
    <dsp:sp modelId="{DAC041B6-6570-477A-B4C1-5CB7E0EFE0DC}">
      <dsp:nvSpPr>
        <dsp:cNvPr id="0" name=""/>
        <dsp:cNvSpPr/>
      </dsp:nvSpPr>
      <dsp:spPr>
        <a:xfrm flipH="1" flipV="1">
          <a:off x="3772743" y="3"/>
          <a:ext cx="203292" cy="47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36" tIns="12700" rIns="89936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2</a:t>
          </a:r>
          <a:endParaRPr lang="en-US" sz="1400" kern="1200" dirty="0">
            <a:solidFill>
              <a:schemeClr val="tx1"/>
            </a:solidFill>
          </a:endParaRPr>
        </a:p>
      </dsp:txBody>
      <dsp:txXfrm rot="10800000">
        <a:off x="3772743" y="3"/>
        <a:ext cx="203292" cy="47803"/>
      </dsp:txXfrm>
    </dsp:sp>
    <dsp:sp modelId="{F8ADDB2A-2689-4ACF-8222-B372EB5C8D35}">
      <dsp:nvSpPr>
        <dsp:cNvPr id="0" name=""/>
        <dsp:cNvSpPr/>
      </dsp:nvSpPr>
      <dsp:spPr>
        <a:xfrm>
          <a:off x="3953378" y="3845145"/>
          <a:ext cx="34475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151EFB99-1B56-4C3B-A920-C9F63568B3B5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86ABC99C-FE52-4C54-9A6D-3953E335B0E7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1BCC6BCE-EC6C-445D-BA79-A177C90174D5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B200-D970-4302-9BB5-DAE976E51D98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B1313-4F8F-483D-BE93-CAD89398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3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0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2C9-B1F8-4610-BE79-E5E287DFD90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4816-356B-4C73-A461-3AB43A334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83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2" y="6423915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5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5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7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700" r:id="rId33"/>
    <p:sldLayoutId id="2147483699" r:id="rId34"/>
    <p:sldLayoutId id="2147483701" r:id="rId35"/>
    <p:sldLayoutId id="2147483702" r:id="rId36"/>
    <p:sldLayoutId id="2147483707" r:id="rId37"/>
    <p:sldLayoutId id="214748370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62478" y="5296508"/>
            <a:ext cx="5974082" cy="962052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ShobasakthI</a:t>
            </a:r>
            <a:endParaRPr lang="en-US" sz="5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IN" sz="3800" dirty="0"/>
              <a:t>Translator: </a:t>
            </a:r>
            <a:r>
              <a:rPr lang="en-IN" sz="3800" dirty="0" err="1"/>
              <a:t>Anushiya</a:t>
            </a:r>
            <a:r>
              <a:rPr lang="en-IN" sz="3800" dirty="0"/>
              <a:t> Ramaswamy</a:t>
            </a:r>
            <a:r>
              <a:rPr lang="en-IN" dirty="0"/>
              <a:t> </a:t>
            </a:r>
            <a:endParaRPr lang="id-ID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77768"/>
            <a:ext cx="8124825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BOMBSHELL   DIANA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A75DCA-0480-4491-BF25-0C74A594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560" y="436140"/>
            <a:ext cx="3549291" cy="47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62" y="773188"/>
            <a:ext cx="11026744" cy="809910"/>
          </a:xfrm>
        </p:spPr>
        <p:txBody>
          <a:bodyPr/>
          <a:lstStyle/>
          <a:p>
            <a:r>
              <a:rPr lang="en-US" sz="4799" dirty="0">
                <a:latin typeface="Garamond" panose="02020404030301010803" pitchFamily="18" charset="0"/>
              </a:rPr>
              <a:t>   </a:t>
            </a:r>
            <a:r>
              <a:rPr lang="en-US" sz="4799" dirty="0">
                <a:latin typeface="Sagona ExtraLight" panose="02020303050505020204" pitchFamily="18" charset="0"/>
              </a:rPr>
              <a:t>To RECAP</a:t>
            </a:r>
            <a:endParaRPr lang="en-IN" sz="4799" dirty="0">
              <a:latin typeface="Sagona ExtraLight" panose="02020303050505020204" pitchFamily="18" charset="0"/>
            </a:endParaRPr>
          </a:p>
        </p:txBody>
      </p:sp>
      <p:graphicFrame>
        <p:nvGraphicFramePr>
          <p:cNvPr id="4" name="Content Placeholder 2" descr="SmartArt objec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15417"/>
              </p:ext>
            </p:extLst>
          </p:nvPr>
        </p:nvGraphicFramePr>
        <p:xfrm>
          <a:off x="404773" y="2106323"/>
          <a:ext cx="7401003" cy="384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C3EA11-E98D-48E3-A17C-706F99F0F28D}"/>
              </a:ext>
            </a:extLst>
          </p:cNvPr>
          <p:cNvSpPr txBox="1"/>
          <p:nvPr/>
        </p:nvSpPr>
        <p:spPr>
          <a:xfrm>
            <a:off x="8361185" y="589374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Story Structure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F3275-92FF-4FDE-A96F-A0260C9C3FE6}"/>
              </a:ext>
            </a:extLst>
          </p:cNvPr>
          <p:cNvSpPr txBox="1"/>
          <p:nvPr/>
        </p:nvSpPr>
        <p:spPr>
          <a:xfrm>
            <a:off x="4810127" y="5893742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The Context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8FF81-FD89-47B8-B843-A95073DEEDCC}"/>
              </a:ext>
            </a:extLst>
          </p:cNvPr>
          <p:cNvSpPr txBox="1"/>
          <p:nvPr/>
        </p:nvSpPr>
        <p:spPr>
          <a:xfrm>
            <a:off x="828675" y="5988992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The Author</a:t>
            </a:r>
            <a:endParaRPr lang="en-IN" sz="2400" dirty="0">
              <a:latin typeface="Bell MT" panose="02020503060305020303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96C853-9E3E-46C8-8A33-71CDF6209D49}"/>
              </a:ext>
            </a:extLst>
          </p:cNvPr>
          <p:cNvGrpSpPr/>
          <p:nvPr/>
        </p:nvGrpSpPr>
        <p:grpSpPr>
          <a:xfrm>
            <a:off x="8172451" y="2106324"/>
            <a:ext cx="3551058" cy="3845216"/>
            <a:chOff x="7866597" y="0"/>
            <a:chExt cx="3487025" cy="3677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B76156-CFF1-46EC-AD39-71E6C46B3109}"/>
                </a:ext>
              </a:extLst>
            </p:cNvPr>
            <p:cNvSpPr/>
            <p:nvPr/>
          </p:nvSpPr>
          <p:spPr>
            <a:xfrm>
              <a:off x="7866597" y="0"/>
              <a:ext cx="3487025" cy="3677280"/>
            </a:xfrm>
            <a:prstGeom prst="rect">
              <a:avLst/>
            </a:prstGeom>
            <a:blipFill rotWithShape="0">
              <a:blip r:embed="rId8"/>
              <a:srcRect/>
              <a:stretch>
                <a:fillRect l="-15000" r="-15000"/>
              </a:stretch>
            </a:blipFill>
            <a:ln>
              <a:solidFill>
                <a:srgbClr val="000D26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20129-7063-441B-BE58-49972EE90BE5}"/>
                </a:ext>
              </a:extLst>
            </p:cNvPr>
            <p:cNvSpPr txBox="1"/>
            <p:nvPr/>
          </p:nvSpPr>
          <p:spPr>
            <a:xfrm>
              <a:off x="7866597" y="1397366"/>
              <a:ext cx="3487025" cy="2206368"/>
            </a:xfrm>
            <a:prstGeom prst="rect">
              <a:avLst/>
            </a:prstGeom>
            <a:ln>
              <a:solidFill>
                <a:srgbClr val="000D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8000" tIns="330200" rIns="271862" bIns="330200" numCol="1" spcCol="1270" anchor="t" anchorCtr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4000" kern="1200" dirty="0">
                <a:solidFill>
                  <a:srgbClr val="C00000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7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39C0-E94C-43C9-B71F-4DEA0A1C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1508D8A-9406-48C4-8184-B0CA9936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7" y="339646"/>
            <a:ext cx="6930649" cy="60963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5E4FD-5DA5-4619-9813-9E9E770A4D97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8067675" y="1527176"/>
            <a:ext cx="3257550" cy="405239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Title</a:t>
            </a:r>
          </a:p>
          <a:p>
            <a:pPr lvl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Exposition</a:t>
            </a:r>
          </a:p>
          <a:p>
            <a:pPr lvl="1"/>
            <a:endParaRPr lang="en-US" sz="28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Setting</a:t>
            </a:r>
          </a:p>
          <a:p>
            <a:pPr lvl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Narrator-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PoV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Characterization</a:t>
            </a:r>
          </a:p>
          <a:p>
            <a:pPr algn="ctr"/>
            <a:endParaRPr lang="en-IN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9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D004E7-A0B3-4B1E-B6F3-2155E73F3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008166"/>
              </p:ext>
            </p:extLst>
          </p:nvPr>
        </p:nvGraphicFramePr>
        <p:xfrm>
          <a:off x="3967879" y="1550126"/>
          <a:ext cx="6751126" cy="417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Bitmap Image" r:id="rId3" imgW="2546280" imgH="1574640" progId="PBrush">
                  <p:embed/>
                </p:oleObj>
              </mc:Choice>
              <mc:Fallback>
                <p:oleObj name="Bitmap Image" r:id="rId3" imgW="2546280" imgH="157464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F9EDB7E-9A15-462C-BD5B-CBA623A8BB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7879" y="1550126"/>
                        <a:ext cx="6751126" cy="4175260"/>
                      </a:xfrm>
                      <a:prstGeom prst="rect">
                        <a:avLst/>
                      </a:prstGeom>
                      <a:ln>
                        <a:solidFill>
                          <a:srgbClr val="000D2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E77B69-7458-4218-9DD4-17684E7AC340}"/>
              </a:ext>
            </a:extLst>
          </p:cNvPr>
          <p:cNvSpPr txBox="1"/>
          <p:nvPr/>
        </p:nvSpPr>
        <p:spPr>
          <a:xfrm>
            <a:off x="198324" y="1"/>
            <a:ext cx="3402126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A211130-ED87-4FCA-BD0A-6516B0A8F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23" y="878088"/>
            <a:ext cx="2992358" cy="26321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C80FA5-F929-452D-9063-AEE6E646E9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77054" y="3276600"/>
            <a:ext cx="1638300" cy="646112"/>
          </a:xfrm>
          <a:prstGeom prst="leftArrowCallout">
            <a:avLst/>
          </a:prstGeom>
          <a:ln w="12700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Sagona ExtraLight" panose="02020303050505020204" pitchFamily="18" charset="0"/>
              </a:rPr>
              <a:t>EVENT 1</a:t>
            </a:r>
            <a:endParaRPr lang="en-IN" b="1" dirty="0">
              <a:solidFill>
                <a:srgbClr val="002060"/>
              </a:solidFill>
              <a:latin typeface="Sagona ExtraLight" panose="02020303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D182-AEA3-4A6C-A135-9150997A6C77}"/>
              </a:ext>
            </a:extLst>
          </p:cNvPr>
          <p:cNvSpPr txBox="1"/>
          <p:nvPr/>
        </p:nvSpPr>
        <p:spPr>
          <a:xfrm>
            <a:off x="1980360" y="4679470"/>
            <a:ext cx="1464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Tone?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Setting? </a:t>
            </a:r>
          </a:p>
          <a:p>
            <a:pPr algn="r"/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B907E8-E0A9-41EF-87E9-EDA9A55B2C17}"/>
              </a:ext>
            </a:extLst>
          </p:cNvPr>
          <p:cNvSpPr/>
          <p:nvPr/>
        </p:nvSpPr>
        <p:spPr>
          <a:xfrm>
            <a:off x="6705600" y="2895600"/>
            <a:ext cx="828675" cy="762000"/>
          </a:xfrm>
          <a:custGeom>
            <a:avLst/>
            <a:gdLst>
              <a:gd name="connsiteX0" fmla="*/ 457200 w 828675"/>
              <a:gd name="connsiteY0" fmla="*/ 85725 h 762000"/>
              <a:gd name="connsiteX1" fmla="*/ 247650 w 828675"/>
              <a:gd name="connsiteY1" fmla="*/ 114300 h 762000"/>
              <a:gd name="connsiteX2" fmla="*/ 180975 w 828675"/>
              <a:gd name="connsiteY2" fmla="*/ 133350 h 762000"/>
              <a:gd name="connsiteX3" fmla="*/ 152400 w 828675"/>
              <a:gd name="connsiteY3" fmla="*/ 142875 h 762000"/>
              <a:gd name="connsiteX4" fmla="*/ 66675 w 828675"/>
              <a:gd name="connsiteY4" fmla="*/ 219075 h 762000"/>
              <a:gd name="connsiteX5" fmla="*/ 19050 w 828675"/>
              <a:gd name="connsiteY5" fmla="*/ 276225 h 762000"/>
              <a:gd name="connsiteX6" fmla="*/ 0 w 828675"/>
              <a:gd name="connsiteY6" fmla="*/ 361950 h 762000"/>
              <a:gd name="connsiteX7" fmla="*/ 9525 w 828675"/>
              <a:gd name="connsiteY7" fmla="*/ 419100 h 762000"/>
              <a:gd name="connsiteX8" fmla="*/ 28575 w 828675"/>
              <a:gd name="connsiteY8" fmla="*/ 485775 h 762000"/>
              <a:gd name="connsiteX9" fmla="*/ 57150 w 828675"/>
              <a:gd name="connsiteY9" fmla="*/ 552450 h 762000"/>
              <a:gd name="connsiteX10" fmla="*/ 85725 w 828675"/>
              <a:gd name="connsiteY10" fmla="*/ 581025 h 762000"/>
              <a:gd name="connsiteX11" fmla="*/ 152400 w 828675"/>
              <a:gd name="connsiteY11" fmla="*/ 638175 h 762000"/>
              <a:gd name="connsiteX12" fmla="*/ 238125 w 828675"/>
              <a:gd name="connsiteY12" fmla="*/ 714375 h 762000"/>
              <a:gd name="connsiteX13" fmla="*/ 295275 w 828675"/>
              <a:gd name="connsiteY13" fmla="*/ 733425 h 762000"/>
              <a:gd name="connsiteX14" fmla="*/ 323850 w 828675"/>
              <a:gd name="connsiteY14" fmla="*/ 742950 h 762000"/>
              <a:gd name="connsiteX15" fmla="*/ 352425 w 828675"/>
              <a:gd name="connsiteY15" fmla="*/ 752475 h 762000"/>
              <a:gd name="connsiteX16" fmla="*/ 390525 w 828675"/>
              <a:gd name="connsiteY16" fmla="*/ 762000 h 762000"/>
              <a:gd name="connsiteX17" fmla="*/ 676275 w 828675"/>
              <a:gd name="connsiteY17" fmla="*/ 733425 h 762000"/>
              <a:gd name="connsiteX18" fmla="*/ 704850 w 828675"/>
              <a:gd name="connsiteY18" fmla="*/ 723900 h 762000"/>
              <a:gd name="connsiteX19" fmla="*/ 733425 w 828675"/>
              <a:gd name="connsiteY19" fmla="*/ 704850 h 762000"/>
              <a:gd name="connsiteX20" fmla="*/ 762000 w 828675"/>
              <a:gd name="connsiteY20" fmla="*/ 638175 h 762000"/>
              <a:gd name="connsiteX21" fmla="*/ 790575 w 828675"/>
              <a:gd name="connsiteY21" fmla="*/ 619125 h 762000"/>
              <a:gd name="connsiteX22" fmla="*/ 809625 w 828675"/>
              <a:gd name="connsiteY22" fmla="*/ 552450 h 762000"/>
              <a:gd name="connsiteX23" fmla="*/ 828675 w 828675"/>
              <a:gd name="connsiteY23" fmla="*/ 457200 h 762000"/>
              <a:gd name="connsiteX24" fmla="*/ 819150 w 828675"/>
              <a:gd name="connsiteY24" fmla="*/ 285750 h 762000"/>
              <a:gd name="connsiteX25" fmla="*/ 809625 w 828675"/>
              <a:gd name="connsiteY25" fmla="*/ 209550 h 762000"/>
              <a:gd name="connsiteX26" fmla="*/ 771525 w 828675"/>
              <a:gd name="connsiteY26" fmla="*/ 152400 h 762000"/>
              <a:gd name="connsiteX27" fmla="*/ 752475 w 828675"/>
              <a:gd name="connsiteY27" fmla="*/ 123825 h 762000"/>
              <a:gd name="connsiteX28" fmla="*/ 685800 w 828675"/>
              <a:gd name="connsiteY28" fmla="*/ 66675 h 762000"/>
              <a:gd name="connsiteX29" fmla="*/ 628650 w 828675"/>
              <a:gd name="connsiteY29" fmla="*/ 28575 h 762000"/>
              <a:gd name="connsiteX30" fmla="*/ 571500 w 828675"/>
              <a:gd name="connsiteY30" fmla="*/ 0 h 762000"/>
              <a:gd name="connsiteX31" fmla="*/ 409575 w 828675"/>
              <a:gd name="connsiteY31" fmla="*/ 9525 h 762000"/>
              <a:gd name="connsiteX32" fmla="*/ 352425 w 828675"/>
              <a:gd name="connsiteY32" fmla="*/ 28575 h 762000"/>
              <a:gd name="connsiteX33" fmla="*/ 314325 w 828675"/>
              <a:gd name="connsiteY33" fmla="*/ 5715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28675" h="762000">
                <a:moveTo>
                  <a:pt x="457200" y="85725"/>
                </a:moveTo>
                <a:cubicBezTo>
                  <a:pt x="409533" y="90492"/>
                  <a:pt x="289300" y="100417"/>
                  <a:pt x="247650" y="114300"/>
                </a:cubicBezTo>
                <a:cubicBezTo>
                  <a:pt x="179137" y="137138"/>
                  <a:pt x="264696" y="109430"/>
                  <a:pt x="180975" y="133350"/>
                </a:cubicBezTo>
                <a:cubicBezTo>
                  <a:pt x="171321" y="136108"/>
                  <a:pt x="161925" y="139700"/>
                  <a:pt x="152400" y="142875"/>
                </a:cubicBezTo>
                <a:cubicBezTo>
                  <a:pt x="131201" y="160540"/>
                  <a:pt x="87634" y="193924"/>
                  <a:pt x="66675" y="219075"/>
                </a:cubicBezTo>
                <a:cubicBezTo>
                  <a:pt x="370" y="298641"/>
                  <a:pt x="102532" y="192743"/>
                  <a:pt x="19050" y="276225"/>
                </a:cubicBezTo>
                <a:cubicBezTo>
                  <a:pt x="15376" y="290919"/>
                  <a:pt x="0" y="349858"/>
                  <a:pt x="0" y="361950"/>
                </a:cubicBezTo>
                <a:cubicBezTo>
                  <a:pt x="0" y="381263"/>
                  <a:pt x="5182" y="400282"/>
                  <a:pt x="9525" y="419100"/>
                </a:cubicBezTo>
                <a:cubicBezTo>
                  <a:pt x="14722" y="441622"/>
                  <a:pt x="21933" y="463635"/>
                  <a:pt x="28575" y="485775"/>
                </a:cubicBezTo>
                <a:cubicBezTo>
                  <a:pt x="35008" y="507218"/>
                  <a:pt x="44333" y="534506"/>
                  <a:pt x="57150" y="552450"/>
                </a:cubicBezTo>
                <a:cubicBezTo>
                  <a:pt x="64980" y="563411"/>
                  <a:pt x="76855" y="570888"/>
                  <a:pt x="85725" y="581025"/>
                </a:cubicBezTo>
                <a:cubicBezTo>
                  <a:pt x="135970" y="638448"/>
                  <a:pt x="101638" y="621254"/>
                  <a:pt x="152400" y="638175"/>
                </a:cubicBezTo>
                <a:cubicBezTo>
                  <a:pt x="169644" y="655419"/>
                  <a:pt x="207530" y="700777"/>
                  <a:pt x="238125" y="714375"/>
                </a:cubicBezTo>
                <a:cubicBezTo>
                  <a:pt x="256475" y="722530"/>
                  <a:pt x="276225" y="727075"/>
                  <a:pt x="295275" y="733425"/>
                </a:cubicBezTo>
                <a:lnTo>
                  <a:pt x="323850" y="742950"/>
                </a:lnTo>
                <a:cubicBezTo>
                  <a:pt x="333375" y="746125"/>
                  <a:pt x="342685" y="750040"/>
                  <a:pt x="352425" y="752475"/>
                </a:cubicBezTo>
                <a:lnTo>
                  <a:pt x="390525" y="762000"/>
                </a:lnTo>
                <a:cubicBezTo>
                  <a:pt x="639188" y="751639"/>
                  <a:pt x="546773" y="776592"/>
                  <a:pt x="676275" y="733425"/>
                </a:cubicBezTo>
                <a:cubicBezTo>
                  <a:pt x="685800" y="730250"/>
                  <a:pt x="696496" y="729469"/>
                  <a:pt x="704850" y="723900"/>
                </a:cubicBezTo>
                <a:lnTo>
                  <a:pt x="733425" y="704850"/>
                </a:lnTo>
                <a:cubicBezTo>
                  <a:pt x="740042" y="684998"/>
                  <a:pt x="748922" y="653868"/>
                  <a:pt x="762000" y="638175"/>
                </a:cubicBezTo>
                <a:cubicBezTo>
                  <a:pt x="769329" y="629381"/>
                  <a:pt x="781050" y="625475"/>
                  <a:pt x="790575" y="619125"/>
                </a:cubicBezTo>
                <a:cubicBezTo>
                  <a:pt x="800570" y="589139"/>
                  <a:pt x="802449" y="585938"/>
                  <a:pt x="809625" y="552450"/>
                </a:cubicBezTo>
                <a:cubicBezTo>
                  <a:pt x="816409" y="520790"/>
                  <a:pt x="828675" y="457200"/>
                  <a:pt x="828675" y="457200"/>
                </a:cubicBezTo>
                <a:cubicBezTo>
                  <a:pt x="825500" y="400050"/>
                  <a:pt x="823540" y="342820"/>
                  <a:pt x="819150" y="285750"/>
                </a:cubicBezTo>
                <a:cubicBezTo>
                  <a:pt x="817187" y="260228"/>
                  <a:pt x="818234" y="233656"/>
                  <a:pt x="809625" y="209550"/>
                </a:cubicBezTo>
                <a:cubicBezTo>
                  <a:pt x="801924" y="187989"/>
                  <a:pt x="784225" y="171450"/>
                  <a:pt x="771525" y="152400"/>
                </a:cubicBezTo>
                <a:cubicBezTo>
                  <a:pt x="765175" y="142875"/>
                  <a:pt x="760570" y="131920"/>
                  <a:pt x="752475" y="123825"/>
                </a:cubicBezTo>
                <a:cubicBezTo>
                  <a:pt x="719587" y="90937"/>
                  <a:pt x="726530" y="95186"/>
                  <a:pt x="685800" y="66675"/>
                </a:cubicBezTo>
                <a:cubicBezTo>
                  <a:pt x="667043" y="53545"/>
                  <a:pt x="650370" y="35815"/>
                  <a:pt x="628650" y="28575"/>
                </a:cubicBezTo>
                <a:cubicBezTo>
                  <a:pt x="589215" y="15430"/>
                  <a:pt x="608429" y="24619"/>
                  <a:pt x="571500" y="0"/>
                </a:cubicBezTo>
                <a:cubicBezTo>
                  <a:pt x="517525" y="3175"/>
                  <a:pt x="463189" y="2532"/>
                  <a:pt x="409575" y="9525"/>
                </a:cubicBezTo>
                <a:cubicBezTo>
                  <a:pt x="389663" y="12122"/>
                  <a:pt x="352425" y="28575"/>
                  <a:pt x="352425" y="28575"/>
                </a:cubicBezTo>
                <a:lnTo>
                  <a:pt x="314325" y="57150"/>
                </a:lnTo>
              </a:path>
            </a:pathLst>
          </a:cu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7358CF-9B81-42AF-A941-401E9875AF50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32BB19-D8EE-418C-BFE0-F0727D381F2B}"/>
              </a:ext>
            </a:extLst>
          </p:cNvPr>
          <p:cNvSpPr txBox="1"/>
          <p:nvPr/>
        </p:nvSpPr>
        <p:spPr>
          <a:xfrm>
            <a:off x="2001530" y="5516059"/>
            <a:ext cx="14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Narrator?</a:t>
            </a:r>
            <a:endParaRPr lang="en-IN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1D03418-914F-4FF5-810A-75769DB0B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879" y="345588"/>
            <a:ext cx="7361141" cy="1002552"/>
          </a:xfrm>
        </p:spPr>
        <p:txBody>
          <a:bodyPr/>
          <a:lstStyle/>
          <a:p>
            <a:r>
              <a:rPr lang="en-US" sz="3500" dirty="0"/>
              <a:t>Plot: Structure: R</a:t>
            </a:r>
            <a:r>
              <a:rPr lang="en-US" sz="3500" cap="none" dirty="0"/>
              <a:t>ising</a:t>
            </a:r>
            <a:r>
              <a:rPr lang="en-US" sz="3500" dirty="0"/>
              <a:t>  A</a:t>
            </a:r>
            <a:r>
              <a:rPr lang="en-US" sz="3500" cap="none" dirty="0"/>
              <a:t>ction</a:t>
            </a:r>
            <a:endParaRPr lang="en-IN" sz="3500" b="1" dirty="0"/>
          </a:p>
        </p:txBody>
      </p:sp>
    </p:spTree>
    <p:extLst>
      <p:ext uri="{BB962C8B-B14F-4D97-AF65-F5344CB8AC3E}">
        <p14:creationId xmlns:p14="http://schemas.microsoft.com/office/powerpoint/2010/main" val="3323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 1: </a:t>
            </a:r>
            <a:r>
              <a:rPr lang="en-US" sz="3500" b="1" dirty="0"/>
              <a:t>T</a:t>
            </a:r>
            <a:r>
              <a:rPr lang="en-US" sz="3500" b="1" cap="none" dirty="0"/>
              <a:t>he</a:t>
            </a:r>
            <a:r>
              <a:rPr lang="en-US" sz="3500" b="1" dirty="0"/>
              <a:t>  w</a:t>
            </a:r>
            <a:r>
              <a:rPr lang="en-US" sz="3500" b="1" cap="none" dirty="0"/>
              <a:t>orld</a:t>
            </a:r>
            <a:r>
              <a:rPr lang="en-US" sz="3500" b="1" dirty="0"/>
              <a:t>  </a:t>
            </a:r>
            <a:r>
              <a:rPr lang="en-US" sz="3500" b="1" cap="none" dirty="0"/>
              <a:t>into  which  </a:t>
            </a:r>
            <a:r>
              <a:rPr lang="en-US" sz="3500" b="1" dirty="0" err="1"/>
              <a:t>d</a:t>
            </a:r>
            <a:r>
              <a:rPr lang="en-US" sz="3500" b="1" cap="none" dirty="0" err="1"/>
              <a:t>iana</a:t>
            </a:r>
            <a:r>
              <a:rPr lang="en-US" sz="3500" b="1" dirty="0"/>
              <a:t>  </a:t>
            </a:r>
            <a:r>
              <a:rPr lang="en-US" sz="3500" b="1" cap="none" dirty="0"/>
              <a:t>is  born</a:t>
            </a:r>
            <a:endParaRPr lang="en-IN" sz="35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CC12-6219-4C53-8F4F-E3095DE29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6" y="1673590"/>
            <a:ext cx="9837644" cy="2647950"/>
          </a:xfrm>
        </p:spPr>
        <p:txBody>
          <a:bodyPr/>
          <a:lstStyle/>
          <a:p>
            <a:endParaRPr lang="en-US" dirty="0"/>
          </a:p>
          <a:p>
            <a:r>
              <a:rPr lang="en-US" sz="2400" dirty="0">
                <a:latin typeface="Bell MT" panose="02020503060305020303" pitchFamily="18" charset="0"/>
              </a:rPr>
              <a:t>SETTING: 			A h</a:t>
            </a:r>
            <a:r>
              <a:rPr lang="en-IN" sz="2400" dirty="0" err="1">
                <a:latin typeface="Bell MT" panose="02020503060305020303" pitchFamily="18" charset="0"/>
              </a:rPr>
              <a:t>ospital</a:t>
            </a:r>
            <a:r>
              <a:rPr lang="en-IN" sz="2400" dirty="0">
                <a:latin typeface="Bell MT" panose="02020503060305020303" pitchFamily="18" charset="0"/>
              </a:rPr>
              <a:t>—maternity ward</a:t>
            </a:r>
          </a:p>
          <a:p>
            <a:r>
              <a:rPr lang="en-US" sz="2400" dirty="0">
                <a:latin typeface="Bell MT" panose="02020503060305020303" pitchFamily="18" charset="0"/>
              </a:rPr>
              <a:t>CHARCTERIZATION: 	women, children, nurses &amp; their responses</a:t>
            </a:r>
          </a:p>
          <a:p>
            <a:r>
              <a:rPr lang="en-US" sz="2400" dirty="0">
                <a:latin typeface="Bell MT" panose="02020503060305020303" pitchFamily="18" charset="0"/>
              </a:rPr>
              <a:t>CONFLICT: 			warplanes, bombs—stealth, threat, devastation</a:t>
            </a: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FCAE-A21F-4913-A127-223698D53249}"/>
              </a:ext>
            </a:extLst>
          </p:cNvPr>
          <p:cNvSpPr txBox="1"/>
          <p:nvPr/>
        </p:nvSpPr>
        <p:spPr>
          <a:xfrm>
            <a:off x="392548" y="0"/>
            <a:ext cx="966918" cy="6572249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F0359-F1A6-478A-AA94-A3C57C6198D6}"/>
              </a:ext>
            </a:extLst>
          </p:cNvPr>
          <p:cNvSpPr/>
          <p:nvPr/>
        </p:nvSpPr>
        <p:spPr>
          <a:xfrm>
            <a:off x="1589627" y="5181427"/>
            <a:ext cx="3075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quick, deft details</a:t>
            </a:r>
            <a:endParaRPr lang="en-IN" sz="2800" dirty="0">
              <a:latin typeface="Bell MT" panose="0202050306030502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E6F3AE-3AED-44AC-911F-F9A769DE105A}"/>
              </a:ext>
            </a:extLst>
          </p:cNvPr>
          <p:cNvCxnSpPr>
            <a:cxnSpLocks/>
          </p:cNvCxnSpPr>
          <p:nvPr/>
        </p:nvCxnSpPr>
        <p:spPr>
          <a:xfrm>
            <a:off x="0" y="659130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C5A0A-1B07-4743-B480-2142D40D0428}"/>
              </a:ext>
            </a:extLst>
          </p:cNvPr>
          <p:cNvCxnSpPr/>
          <p:nvPr/>
        </p:nvCxnSpPr>
        <p:spPr>
          <a:xfrm>
            <a:off x="6276975" y="4524375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9A33A20-ABD0-4B36-838E-AE375BD1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79" y="3730407"/>
            <a:ext cx="6093720" cy="19742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21D356-32BE-4240-94EE-B4C950EF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054" y="5732396"/>
            <a:ext cx="4353125" cy="3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8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 2: </a:t>
            </a:r>
            <a:r>
              <a:rPr lang="en-US" sz="3500" b="1" dirty="0"/>
              <a:t>W</a:t>
            </a:r>
            <a:r>
              <a:rPr lang="en-US" sz="3500" b="1" cap="none" dirty="0"/>
              <a:t>hen  </a:t>
            </a:r>
            <a:r>
              <a:rPr lang="en-US" sz="3500" b="1" dirty="0" err="1"/>
              <a:t>d</a:t>
            </a:r>
            <a:r>
              <a:rPr lang="en-US" sz="3500" b="1" cap="none" dirty="0" err="1"/>
              <a:t>iana</a:t>
            </a:r>
            <a:r>
              <a:rPr lang="en-US" sz="3500" b="1" dirty="0"/>
              <a:t>  </a:t>
            </a:r>
            <a:r>
              <a:rPr lang="en-US" sz="3500" b="1" cap="none" dirty="0"/>
              <a:t>was  Three</a:t>
            </a:r>
            <a:endParaRPr lang="en-IN" sz="35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CC12-6219-4C53-8F4F-E3095DE29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6" y="1673590"/>
            <a:ext cx="9837644" cy="2647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400" dirty="0">
                <a:latin typeface="Bell MT" panose="02020503060305020303" pitchFamily="18" charset="0"/>
              </a:rPr>
              <a:t>SETTING: 			a night during the rainy season 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latin typeface="Bell MT" panose="02020503060305020303" pitchFamily="18" charset="0"/>
              </a:rPr>
              <a:t>				the walk through </a:t>
            </a:r>
            <a:r>
              <a:rPr lang="en-US" sz="2400" dirty="0" err="1">
                <a:latin typeface="Bell MT" panose="02020503060305020303" pitchFamily="18" charset="0"/>
              </a:rPr>
              <a:t>Kaithady</a:t>
            </a:r>
            <a:r>
              <a:rPr lang="en-US" sz="2400" dirty="0">
                <a:latin typeface="Bell MT" panose="02020503060305020303" pitchFamily="18" charset="0"/>
              </a:rPr>
              <a:t> bridge </a:t>
            </a:r>
            <a:endParaRPr lang="en-IN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CHARCTERIZATION: 	“the whole of Jaffna” 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latin typeface="Bell MT" panose="02020503060305020303" pitchFamily="18" charset="0"/>
              </a:rPr>
              <a:t>				Diana’s father “Mental </a:t>
            </a:r>
            <a:r>
              <a:rPr lang="en-US" sz="2400" dirty="0" err="1">
                <a:latin typeface="Bell MT" panose="02020503060305020303" pitchFamily="18" charset="0"/>
              </a:rPr>
              <a:t>Mahendram</a:t>
            </a:r>
            <a:r>
              <a:rPr lang="en-US" sz="2400" dirty="0">
                <a:latin typeface="Bell MT" panose="02020503060305020303" pitchFamily="18" charset="0"/>
              </a:rPr>
              <a:t>”, her mother</a:t>
            </a:r>
          </a:p>
          <a:p>
            <a:r>
              <a:rPr lang="en-US" sz="2400" dirty="0">
                <a:latin typeface="Bell MT" panose="02020503060305020303" pitchFamily="18" charset="0"/>
              </a:rPr>
              <a:t>CONFLICT: 			searchlights of planes as pathfinder (irony)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>
                <a:latin typeface="Bell MT" panose="02020503060305020303" pitchFamily="18" charset="0"/>
              </a:rPr>
              <a:t>				deliveries, deaths—as traffic blockages</a:t>
            </a: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FCAE-A21F-4913-A127-223698D53249}"/>
              </a:ext>
            </a:extLst>
          </p:cNvPr>
          <p:cNvSpPr txBox="1"/>
          <p:nvPr/>
        </p:nvSpPr>
        <p:spPr>
          <a:xfrm>
            <a:off x="314325" y="0"/>
            <a:ext cx="888699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F0359-F1A6-478A-AA94-A3C57C6198D6}"/>
              </a:ext>
            </a:extLst>
          </p:cNvPr>
          <p:cNvSpPr/>
          <p:nvPr/>
        </p:nvSpPr>
        <p:spPr>
          <a:xfrm>
            <a:off x="1589627" y="5181427"/>
            <a:ext cx="3075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quick, deft details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8746E9-58AD-459B-972E-66907290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101" y="4246303"/>
            <a:ext cx="5566567" cy="425679"/>
          </a:xfrm>
          <a:prstGeom prst="rect">
            <a:avLst/>
          </a:prstGeom>
          <a:ln>
            <a:solidFill>
              <a:srgbClr val="000D26"/>
            </a:solidFill>
          </a:ln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847CA62-326F-43D3-BAB0-0F94D7482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652336"/>
              </p:ext>
            </p:extLst>
          </p:nvPr>
        </p:nvGraphicFramePr>
        <p:xfrm>
          <a:off x="4864100" y="5431597"/>
          <a:ext cx="6596704" cy="73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Bitmap Image" r:id="rId4" imgW="2463840" imgH="272880" progId="PBrush">
                  <p:embed/>
                </p:oleObj>
              </mc:Choice>
              <mc:Fallback>
                <p:oleObj name="Bitmap Image" r:id="rId4" imgW="2463840" imgH="272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4100" y="5431597"/>
                        <a:ext cx="6596704" cy="731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300A7A-D07C-4751-AE26-C70414CD5DD7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 2: </a:t>
            </a:r>
            <a:r>
              <a:rPr lang="en-US" sz="3500" b="1" dirty="0"/>
              <a:t>W</a:t>
            </a:r>
            <a:r>
              <a:rPr lang="en-US" sz="3500" b="1" cap="none" dirty="0"/>
              <a:t>hen  </a:t>
            </a:r>
            <a:r>
              <a:rPr lang="en-US" sz="3500" b="1" dirty="0" err="1"/>
              <a:t>d</a:t>
            </a:r>
            <a:r>
              <a:rPr lang="en-US" sz="3500" b="1" cap="none" dirty="0" err="1"/>
              <a:t>iana</a:t>
            </a:r>
            <a:r>
              <a:rPr lang="en-US" sz="3500" b="1" dirty="0"/>
              <a:t>  </a:t>
            </a:r>
            <a:r>
              <a:rPr lang="en-US" sz="3500" b="1" cap="none" dirty="0"/>
              <a:t>was  Three</a:t>
            </a:r>
            <a:endParaRPr lang="en-IN" sz="35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CC12-6219-4C53-8F4F-E3095DE29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6" y="1673590"/>
            <a:ext cx="9837644" cy="26479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FCAE-A21F-4913-A127-223698D53249}"/>
              </a:ext>
            </a:extLst>
          </p:cNvPr>
          <p:cNvSpPr txBox="1"/>
          <p:nvPr/>
        </p:nvSpPr>
        <p:spPr>
          <a:xfrm>
            <a:off x="31788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F0359-F1A6-478A-AA94-A3C57C6198D6}"/>
              </a:ext>
            </a:extLst>
          </p:cNvPr>
          <p:cNvSpPr/>
          <p:nvPr/>
        </p:nvSpPr>
        <p:spPr>
          <a:xfrm>
            <a:off x="6096000" y="1304938"/>
            <a:ext cx="5738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Diana’s peculiar condition</a:t>
            </a:r>
            <a:endParaRPr lang="en-IN" sz="3200" b="1" dirty="0">
              <a:solidFill>
                <a:schemeClr val="accent4">
                  <a:lumMod val="75000"/>
                </a:schemeClr>
              </a:solidFill>
              <a:latin typeface="Sagona ExtraLight" panose="02020303050505020204" pitchFamily="18" charset="0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68584E-DFFB-4D35-8DF5-55DB32B5A407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81283BC-3CF8-4E16-9968-8FF1DEF1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89" y="2346104"/>
            <a:ext cx="8125021" cy="2585235"/>
          </a:xfrm>
          <a:prstGeom prst="rect">
            <a:avLst/>
          </a:prstGeom>
          <a:ln>
            <a:solidFill>
              <a:srgbClr val="001848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F1206-7AA6-4B27-8B3F-318E693D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90" y="5177569"/>
            <a:ext cx="8125020" cy="919411"/>
          </a:xfrm>
          <a:prstGeom prst="rect">
            <a:avLst/>
          </a:prstGeom>
          <a:ln>
            <a:solidFill>
              <a:srgbClr val="001848"/>
            </a:solidFill>
          </a:ln>
        </p:spPr>
      </p:pic>
    </p:spTree>
    <p:extLst>
      <p:ext uri="{BB962C8B-B14F-4D97-AF65-F5344CB8AC3E}">
        <p14:creationId xmlns:p14="http://schemas.microsoft.com/office/powerpoint/2010/main" val="114739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Events  3 &amp; 4: </a:t>
            </a:r>
            <a:r>
              <a:rPr lang="en-US" sz="3500" b="1" dirty="0"/>
              <a:t>D</a:t>
            </a:r>
            <a:r>
              <a:rPr lang="en-US" sz="3500" b="1" cap="none" dirty="0"/>
              <a:t>iana’s</a:t>
            </a:r>
            <a:r>
              <a:rPr lang="en-US" sz="3500" b="1" dirty="0"/>
              <a:t> p</a:t>
            </a:r>
            <a:r>
              <a:rPr lang="en-US" sz="3500" b="1" cap="none" dirty="0"/>
              <a:t>eculiar</a:t>
            </a:r>
            <a:r>
              <a:rPr lang="en-US" sz="3500" b="1" dirty="0"/>
              <a:t> c</a:t>
            </a:r>
            <a:r>
              <a:rPr lang="en-US" sz="3500" b="1" cap="none" dirty="0"/>
              <a:t>ondition</a:t>
            </a:r>
            <a:endParaRPr lang="en-IN" sz="35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CC12-6219-4C53-8F4F-E3095DE29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6" y="1673590"/>
            <a:ext cx="9837644" cy="26479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FCD67D-B8C7-4B93-B526-2FB08DB3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02" y="1806346"/>
            <a:ext cx="6123869" cy="1384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F5030DA-FB3A-48E0-A096-86EB5544BD28}"/>
              </a:ext>
            </a:extLst>
          </p:cNvPr>
          <p:cNvSpPr txBox="1">
            <a:spLocks/>
          </p:cNvSpPr>
          <p:nvPr/>
        </p:nvSpPr>
        <p:spPr>
          <a:xfrm>
            <a:off x="9199052" y="2351453"/>
            <a:ext cx="1638300" cy="646112"/>
          </a:xfrm>
          <a:prstGeom prst="leftArrowCallout">
            <a:avLst/>
          </a:prstGeom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Sagona ExtraLight" panose="02020303050505020204" pitchFamily="18" charset="0"/>
              </a:rPr>
              <a:t>EVENT 3</a:t>
            </a:r>
            <a:endParaRPr lang="en-IN" b="1" dirty="0">
              <a:solidFill>
                <a:srgbClr val="002060"/>
              </a:solidFill>
              <a:latin typeface="Sagona ExtraLight" panose="02020303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4FDD1-5110-4EA4-B394-B726F6AF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03" y="3278350"/>
            <a:ext cx="6123869" cy="1608290"/>
          </a:xfrm>
          <a:prstGeom prst="rect">
            <a:avLst/>
          </a:prstGeom>
          <a:ln>
            <a:solidFill>
              <a:srgbClr val="001848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7695A1-0137-4832-AAFE-9488D671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726" y="5478465"/>
            <a:ext cx="5823874" cy="503299"/>
          </a:xfrm>
          <a:prstGeom prst="rect">
            <a:avLst/>
          </a:prstGeom>
          <a:ln>
            <a:solidFill>
              <a:srgbClr val="000D26"/>
            </a:solidFill>
          </a:ln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AA87CD1-D0A9-434A-955F-209683F594A0}"/>
              </a:ext>
            </a:extLst>
          </p:cNvPr>
          <p:cNvSpPr txBox="1">
            <a:spLocks/>
          </p:cNvSpPr>
          <p:nvPr/>
        </p:nvSpPr>
        <p:spPr>
          <a:xfrm rot="10800000" flipV="1">
            <a:off x="2883977" y="5478463"/>
            <a:ext cx="1638300" cy="646112"/>
          </a:xfrm>
          <a:prstGeom prst="leftArrowCallout">
            <a:avLst/>
          </a:prstGeom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Sagona ExtraLight" panose="02020303050505020204" pitchFamily="18" charset="0"/>
              </a:rPr>
              <a:t>EVENT 4</a:t>
            </a:r>
            <a:endParaRPr lang="en-IN" b="1" dirty="0">
              <a:solidFill>
                <a:srgbClr val="002060"/>
              </a:solidFill>
              <a:latin typeface="Sagona ExtraLight" panose="0202030305050502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26DA0B-464F-47A7-9EEE-8C9E171F2347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163F38-D18C-460F-A4B0-85F1C84E211E}"/>
              </a:ext>
            </a:extLst>
          </p:cNvPr>
          <p:cNvSpPr txBox="1"/>
          <p:nvPr/>
        </p:nvSpPr>
        <p:spPr>
          <a:xfrm>
            <a:off x="31788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Conflicts: c</a:t>
            </a:r>
            <a:r>
              <a:rPr lang="en-US" sz="3500" cap="none" dirty="0"/>
              <a:t>hanging</a:t>
            </a:r>
            <a:r>
              <a:rPr lang="en-US" sz="3500" dirty="0"/>
              <a:t> s</a:t>
            </a:r>
            <a:r>
              <a:rPr lang="en-US" sz="3500" cap="none" dirty="0"/>
              <a:t>hapes</a:t>
            </a:r>
            <a:endParaRPr lang="en-IN" sz="35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CC12-6219-4C53-8F4F-E3095DE29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3759" y="1451951"/>
            <a:ext cx="4405314" cy="264795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State against its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People against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Self against itself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AD9F97B-2076-4D65-8C7C-79DE2F93A0EA}"/>
              </a:ext>
            </a:extLst>
          </p:cNvPr>
          <p:cNvSpPr txBox="1">
            <a:spLocks/>
          </p:cNvSpPr>
          <p:nvPr/>
        </p:nvSpPr>
        <p:spPr>
          <a:xfrm>
            <a:off x="5981700" y="1801257"/>
            <a:ext cx="4962524" cy="1306148"/>
          </a:xfrm>
          <a:prstGeom prst="leftArrowCallout">
            <a:avLst>
              <a:gd name="adj1" fmla="val 19166"/>
              <a:gd name="adj2" fmla="val 25000"/>
              <a:gd name="adj3" fmla="val 25000"/>
              <a:gd name="adj4" fmla="val 82498"/>
            </a:avLst>
          </a:prstGeom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rgbClr val="002060"/>
                </a:solidFill>
                <a:latin typeface="Bell MT" panose="02020503060305020303" pitchFamily="18" charset="0"/>
              </a:rPr>
              <a:t>What it means to individualize struggles &amp; conflicts</a:t>
            </a:r>
            <a:endParaRPr lang="en-IN" sz="2200" b="1" dirty="0">
              <a:solidFill>
                <a:srgbClr val="002060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3EC8E-1E86-4534-872E-600BD305C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3497952"/>
            <a:ext cx="6791325" cy="2683751"/>
          </a:xfrm>
          <a:prstGeom prst="rect">
            <a:avLst/>
          </a:prstGeom>
          <a:ln>
            <a:solidFill>
              <a:srgbClr val="001848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A5C34E-8400-4BB4-89A1-9D4217E2352C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AB830-5C1A-465E-A969-8D2648C69827}"/>
              </a:ext>
            </a:extLst>
          </p:cNvPr>
          <p:cNvSpPr txBox="1"/>
          <p:nvPr/>
        </p:nvSpPr>
        <p:spPr>
          <a:xfrm>
            <a:off x="31788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Events  5 &amp; 6: </a:t>
            </a:r>
            <a:r>
              <a:rPr lang="en-US" sz="3500" b="1" dirty="0"/>
              <a:t>T</a:t>
            </a:r>
            <a:r>
              <a:rPr lang="en-US" sz="3500" b="1" cap="none" dirty="0"/>
              <a:t>he</a:t>
            </a:r>
            <a:r>
              <a:rPr lang="en-US" sz="3500" b="1" dirty="0"/>
              <a:t> “M</a:t>
            </a:r>
            <a:r>
              <a:rPr lang="en-US" sz="3500" b="1" cap="none" dirty="0"/>
              <a:t>ovement”</a:t>
            </a:r>
            <a:r>
              <a:rPr lang="en-US" sz="3500" b="1" dirty="0"/>
              <a:t> &amp; </a:t>
            </a:r>
            <a:r>
              <a:rPr lang="en-US" sz="3500" b="1" cap="none" dirty="0"/>
              <a:t>its</a:t>
            </a:r>
            <a:r>
              <a:rPr lang="en-US" sz="3500" b="1" dirty="0"/>
              <a:t> A</a:t>
            </a:r>
            <a:r>
              <a:rPr lang="en-US" sz="3500" b="1" cap="none" dirty="0"/>
              <a:t>trocities</a:t>
            </a:r>
            <a:endParaRPr lang="en-IN" sz="35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CC12-6219-4C53-8F4F-E3095DE29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6" y="1673590"/>
            <a:ext cx="9837644" cy="26479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107EA7F-2773-4EC3-8242-5BE04805D928}"/>
              </a:ext>
            </a:extLst>
          </p:cNvPr>
          <p:cNvSpPr txBox="1">
            <a:spLocks/>
          </p:cNvSpPr>
          <p:nvPr/>
        </p:nvSpPr>
        <p:spPr>
          <a:xfrm>
            <a:off x="1804986" y="1455714"/>
            <a:ext cx="9482139" cy="264795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2400" b="1" dirty="0">
                <a:latin typeface="Bell MT" panose="02020503060305020303" pitchFamily="18" charset="0"/>
              </a:rPr>
              <a:t>The “Movement” [LTTE]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cycle of Violence &amp; Counterviolence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Representing People; Re-making the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As a Quasi-state—laying out loyalties, punishments, duties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5EB3C-9B74-414B-A147-2D04A12C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18" y="4266963"/>
            <a:ext cx="6234322" cy="8906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467A43-FE71-45CA-9B83-619015B66118}"/>
              </a:ext>
            </a:extLst>
          </p:cNvPr>
          <p:cNvSpPr/>
          <p:nvPr/>
        </p:nvSpPr>
        <p:spPr>
          <a:xfrm>
            <a:off x="1990280" y="4254006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Bell MT" panose="02020503060305020303" pitchFamily="18" charset="0"/>
              </a:rPr>
              <a:t>&amp; Diana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4E6EA-F896-482D-AC6E-F010B160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18" y="5458593"/>
            <a:ext cx="6085992" cy="660854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E6614DE-705C-4975-BC1E-8308690AC4C5}"/>
              </a:ext>
            </a:extLst>
          </p:cNvPr>
          <p:cNvSpPr txBox="1">
            <a:spLocks/>
          </p:cNvSpPr>
          <p:nvPr/>
        </p:nvSpPr>
        <p:spPr>
          <a:xfrm rot="10800000" flipV="1">
            <a:off x="3491912" y="4997823"/>
            <a:ext cx="1730306" cy="646112"/>
          </a:xfrm>
          <a:prstGeom prst="leftArrowCallout">
            <a:avLst/>
          </a:prstGeom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Sagona ExtraLight" panose="02020303050505020204" pitchFamily="18" charset="0"/>
              </a:rPr>
              <a:t>EVENTS </a:t>
            </a:r>
            <a:br>
              <a:rPr lang="en-US" b="1" dirty="0">
                <a:solidFill>
                  <a:srgbClr val="002060"/>
                </a:solidFill>
                <a:latin typeface="Sagona ExtraLight" panose="02020303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Sagona ExtraLight" panose="02020303050505020204" pitchFamily="18" charset="0"/>
              </a:rPr>
              <a:t>5 &amp; 6</a:t>
            </a:r>
            <a:endParaRPr lang="en-IN" b="1" dirty="0">
              <a:solidFill>
                <a:srgbClr val="002060"/>
              </a:solidFill>
              <a:latin typeface="Sagona ExtraLight" panose="02020303050505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31788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Events  5 &amp; 6: </a:t>
            </a:r>
            <a:r>
              <a:rPr lang="en-US" sz="3500" b="1" dirty="0"/>
              <a:t>T</a:t>
            </a:r>
            <a:r>
              <a:rPr lang="en-US" sz="3500" b="1" cap="none" dirty="0"/>
              <a:t>he</a:t>
            </a:r>
            <a:r>
              <a:rPr lang="en-US" sz="3500" b="1" dirty="0"/>
              <a:t> “M</a:t>
            </a:r>
            <a:r>
              <a:rPr lang="en-US" sz="3500" b="1" cap="none" dirty="0"/>
              <a:t>ovement”</a:t>
            </a:r>
            <a:r>
              <a:rPr lang="en-US" sz="3500" b="1" dirty="0"/>
              <a:t> &amp; </a:t>
            </a:r>
            <a:r>
              <a:rPr lang="en-US" sz="3500" b="1" cap="none" dirty="0"/>
              <a:t>its</a:t>
            </a:r>
            <a:r>
              <a:rPr lang="en-US" sz="3500" b="1" dirty="0"/>
              <a:t> A</a:t>
            </a:r>
            <a:r>
              <a:rPr lang="en-US" sz="3500" b="1" cap="none" dirty="0"/>
              <a:t>trocities</a:t>
            </a:r>
            <a:endParaRPr lang="en-IN" sz="35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CC12-6219-4C53-8F4F-E3095DE29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4986" y="1673590"/>
            <a:ext cx="9837644" cy="26479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107EA7F-2773-4EC3-8242-5BE04805D928}"/>
              </a:ext>
            </a:extLst>
          </p:cNvPr>
          <p:cNvSpPr txBox="1">
            <a:spLocks/>
          </p:cNvSpPr>
          <p:nvPr/>
        </p:nvSpPr>
        <p:spPr>
          <a:xfrm>
            <a:off x="1804986" y="1455714"/>
            <a:ext cx="9482139" cy="264795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2400" b="1" dirty="0">
                <a:latin typeface="Bell MT" panose="02020503060305020303" pitchFamily="18" charset="0"/>
              </a:rPr>
              <a:t>The “Movement” [LTTE]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cycle of Violence &amp; Counterviolence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Representing People; Re-making the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As a Quasi-state—laying out loyalties, punishments, duties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5EB3C-9B74-414B-A147-2D04A12C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18" y="4266963"/>
            <a:ext cx="6234322" cy="8906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467A43-FE71-45CA-9B83-619015B66118}"/>
              </a:ext>
            </a:extLst>
          </p:cNvPr>
          <p:cNvSpPr/>
          <p:nvPr/>
        </p:nvSpPr>
        <p:spPr>
          <a:xfrm>
            <a:off x="1990280" y="4254006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Bell MT" panose="02020503060305020303" pitchFamily="18" charset="0"/>
              </a:rPr>
              <a:t>&amp; Diana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4E6EA-F896-482D-AC6E-F010B160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18" y="5458593"/>
            <a:ext cx="6085992" cy="660854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E6614DE-705C-4975-BC1E-8308690AC4C5}"/>
              </a:ext>
            </a:extLst>
          </p:cNvPr>
          <p:cNvSpPr txBox="1">
            <a:spLocks/>
          </p:cNvSpPr>
          <p:nvPr/>
        </p:nvSpPr>
        <p:spPr>
          <a:xfrm rot="10800000" flipV="1">
            <a:off x="3491912" y="4997823"/>
            <a:ext cx="1730306" cy="646112"/>
          </a:xfrm>
          <a:prstGeom prst="leftArrowCallout">
            <a:avLst/>
          </a:prstGeom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Sagona ExtraLight" panose="02020303050505020204" pitchFamily="18" charset="0"/>
              </a:rPr>
              <a:t>EVENTS </a:t>
            </a:r>
            <a:br>
              <a:rPr lang="en-US" b="1" dirty="0">
                <a:solidFill>
                  <a:srgbClr val="002060"/>
                </a:solidFill>
                <a:latin typeface="Sagona ExtraLight" panose="02020303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Sagona ExtraLight" panose="02020303050505020204" pitchFamily="18" charset="0"/>
              </a:rPr>
              <a:t>5 &amp; 6</a:t>
            </a:r>
            <a:endParaRPr lang="en-IN" b="1" dirty="0">
              <a:solidFill>
                <a:srgbClr val="002060"/>
              </a:solidFill>
              <a:latin typeface="Sagona ExtraLight" panose="02020303050505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31788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699CA6-F899-4857-A366-60566C1E0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857999"/>
          </a:xfrm>
          <a:solidFill>
            <a:srgbClr val="001848"/>
          </a:solidFill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82984B-686A-4C54-9973-E1E5BB6C9BB8}"/>
              </a:ext>
            </a:extLst>
          </p:cNvPr>
          <p:cNvCxnSpPr/>
          <p:nvPr/>
        </p:nvCxnSpPr>
        <p:spPr>
          <a:xfrm>
            <a:off x="11010900" y="0"/>
            <a:ext cx="0" cy="685799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96B9A-4FF7-4820-8FA6-38E9B4DD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74" y="5154932"/>
            <a:ext cx="7972202" cy="854165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5AB79E2-35E5-4668-9340-8688FE6C5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64046"/>
              </p:ext>
            </p:extLst>
          </p:nvPr>
        </p:nvGraphicFramePr>
        <p:xfrm>
          <a:off x="1366174" y="1275985"/>
          <a:ext cx="6954864" cy="93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itmap Image" r:id="rId4" imgW="2654280" imgH="355680" progId="PBrush">
                  <p:embed/>
                </p:oleObj>
              </mc:Choice>
              <mc:Fallback>
                <p:oleObj name="Bitmap Image" r:id="rId4" imgW="2654280" imgH="355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174" y="1275985"/>
                        <a:ext cx="6954864" cy="931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A546DE3-4A91-43DF-8994-60506AF18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174" y="1275985"/>
            <a:ext cx="7972202" cy="32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Events  5, 6, 7:     T</a:t>
            </a:r>
            <a:r>
              <a:rPr lang="en-US" sz="3500" cap="none" dirty="0"/>
              <a:t>he</a:t>
            </a:r>
            <a:r>
              <a:rPr lang="en-US" sz="3500" dirty="0"/>
              <a:t> C</a:t>
            </a:r>
            <a:r>
              <a:rPr lang="en-US" sz="3500" cap="none" dirty="0"/>
              <a:t>ycle</a:t>
            </a:r>
            <a:r>
              <a:rPr lang="en-US" sz="3500" dirty="0"/>
              <a:t> of A</a:t>
            </a:r>
            <a:r>
              <a:rPr lang="en-US" sz="3500" cap="none" dirty="0"/>
              <a:t>trocities</a:t>
            </a:r>
            <a:endParaRPr lang="en-IN" sz="3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31788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17BD815-543D-40DF-9FA1-35AA74A7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782" y="3667013"/>
            <a:ext cx="5523909" cy="12250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2303099-A580-4BC8-A957-F63D1B059B72}"/>
              </a:ext>
            </a:extLst>
          </p:cNvPr>
          <p:cNvSpPr/>
          <p:nvPr/>
        </p:nvSpPr>
        <p:spPr>
          <a:xfrm>
            <a:off x="2081614" y="2778293"/>
            <a:ext cx="3123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cap="all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T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he</a:t>
            </a:r>
            <a:r>
              <a:rPr lang="en-US" b="1" dirty="0"/>
              <a:t>  </a:t>
            </a:r>
            <a:r>
              <a:rPr lang="en-US" sz="2800" b="1" cap="all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“M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ovement</a:t>
            </a:r>
            <a:r>
              <a:rPr lang="en-US" sz="2800" b="1" cap="all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” </a:t>
            </a:r>
            <a:endParaRPr lang="en-IN" sz="2800" b="1" cap="all" dirty="0">
              <a:solidFill>
                <a:schemeClr val="accent4">
                  <a:lumMod val="75000"/>
                </a:schemeClr>
              </a:solidFill>
              <a:latin typeface="Sagona ExtraLight" panose="02020303050505020204" pitchFamily="18" charset="0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36059-2EB5-4094-B806-ED3BA57C4898}"/>
              </a:ext>
            </a:extLst>
          </p:cNvPr>
          <p:cNvSpPr/>
          <p:nvPr/>
        </p:nvSpPr>
        <p:spPr>
          <a:xfrm>
            <a:off x="8034182" y="2778293"/>
            <a:ext cx="1850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The  State </a:t>
            </a:r>
            <a:endParaRPr lang="en-IN" sz="2800" b="1" dirty="0">
              <a:solidFill>
                <a:schemeClr val="accent4">
                  <a:lumMod val="75000"/>
                </a:schemeClr>
              </a:solidFill>
              <a:latin typeface="Sagona ExtraLight" panose="02020303050505020204" pitchFamily="18" charset="0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9A197C-02A3-4778-B2B1-11D7DE7C98DC}"/>
              </a:ext>
            </a:extLst>
          </p:cNvPr>
          <p:cNvSpPr/>
          <p:nvPr/>
        </p:nvSpPr>
        <p:spPr>
          <a:xfrm>
            <a:off x="1729801" y="3894824"/>
            <a:ext cx="39794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</a:rPr>
              <a:t>Punishing the Spy, the Traitor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</a:rPr>
              <a:t>Conscription of child soldiers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128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Events  5, 6, 7: </a:t>
            </a:r>
            <a:r>
              <a:rPr lang="en-US" sz="3500" b="1" dirty="0"/>
              <a:t>T</a:t>
            </a:r>
            <a:r>
              <a:rPr lang="en-US" sz="3500" b="1" cap="none" dirty="0"/>
              <a:t>he</a:t>
            </a:r>
            <a:r>
              <a:rPr lang="en-US" sz="3500" b="1" dirty="0"/>
              <a:t> V</a:t>
            </a:r>
            <a:r>
              <a:rPr lang="en-US" sz="3500" b="1" cap="none" dirty="0"/>
              <a:t>iolence</a:t>
            </a:r>
            <a:r>
              <a:rPr lang="en-US" sz="3500" b="1" dirty="0"/>
              <a:t>:</a:t>
            </a:r>
            <a:endParaRPr lang="en-IN" sz="3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31788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CCE126-6429-4887-A6F9-447912CBAA08}"/>
              </a:ext>
            </a:extLst>
          </p:cNvPr>
          <p:cNvSpPr txBox="1"/>
          <p:nvPr/>
        </p:nvSpPr>
        <p:spPr>
          <a:xfrm>
            <a:off x="4905374" y="1323147"/>
            <a:ext cx="73739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cap="all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R</a:t>
            </a:r>
            <a:r>
              <a:rPr lang="en-US" sz="3500" b="1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edirected</a:t>
            </a:r>
            <a:r>
              <a:rPr lang="en-US" sz="3500" b="1" cap="all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 </a:t>
            </a:r>
            <a:r>
              <a:rPr lang="en-US" sz="3500" b="1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inwards (at the </a:t>
            </a:r>
            <a:r>
              <a:rPr lang="en-US" sz="3500" b="1" cap="all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S</a:t>
            </a:r>
            <a:r>
              <a:rPr lang="en-US" sz="3500" b="1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rPr>
              <a:t>elf)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DFAEE-43E4-480A-90C6-11DBF50C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5" y="2325699"/>
            <a:ext cx="5902138" cy="1554987"/>
          </a:xfrm>
          <a:prstGeom prst="rect">
            <a:avLst/>
          </a:prstGeom>
          <a:ln>
            <a:solidFill>
              <a:srgbClr val="001848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B2915-4987-445F-932D-0FC373FB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96" y="4249209"/>
            <a:ext cx="6268386" cy="1701419"/>
          </a:xfrm>
          <a:prstGeom prst="rect">
            <a:avLst/>
          </a:prstGeom>
          <a:ln>
            <a:solidFill>
              <a:srgbClr val="000D26"/>
            </a:solidFill>
          </a:ln>
        </p:spPr>
      </p:pic>
    </p:spTree>
    <p:extLst>
      <p:ext uri="{BB962C8B-B14F-4D97-AF65-F5344CB8AC3E}">
        <p14:creationId xmlns:p14="http://schemas.microsoft.com/office/powerpoint/2010/main" val="3310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Events  5 &amp; 6: </a:t>
            </a:r>
            <a:r>
              <a:rPr lang="en-US" sz="3500" b="1" dirty="0"/>
              <a:t>T</a:t>
            </a:r>
            <a:r>
              <a:rPr lang="en-US" sz="3500" b="1" cap="none" dirty="0"/>
              <a:t>he</a:t>
            </a:r>
            <a:r>
              <a:rPr lang="en-US" sz="3500" b="1" dirty="0"/>
              <a:t> V</a:t>
            </a:r>
            <a:r>
              <a:rPr lang="en-US" sz="3500" b="1" cap="none" dirty="0"/>
              <a:t>iolence:</a:t>
            </a:r>
            <a:endParaRPr lang="en-IN" sz="3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31788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CCE126-6429-4887-A6F9-447912CBAA08}"/>
              </a:ext>
            </a:extLst>
          </p:cNvPr>
          <p:cNvSpPr txBox="1"/>
          <p:nvPr/>
        </p:nvSpPr>
        <p:spPr>
          <a:xfrm>
            <a:off x="4029075" y="1323147"/>
            <a:ext cx="807551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cap="all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rPr>
              <a:t>R</a:t>
            </a:r>
            <a:r>
              <a:rPr lang="en-US" sz="3500" b="1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rPr>
              <a:t>edirected</a:t>
            </a:r>
            <a:r>
              <a:rPr lang="en-US" sz="3500" b="1" cap="all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rPr>
              <a:t> </a:t>
            </a:r>
            <a:r>
              <a:rPr lang="en-US" sz="3500" b="1" dirty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rPr>
              <a:t>outward (towards Others)</a:t>
            </a:r>
            <a:endParaRPr lang="en-US" sz="3500" b="1" cap="all" dirty="0">
              <a:solidFill>
                <a:schemeClr val="accent4">
                  <a:lumMod val="75000"/>
                </a:schemeClr>
              </a:solidFill>
              <a:latin typeface="Sagona ExtraLight" panose="02020303050505020204" pitchFamily="18" charset="0"/>
            </a:endParaRPr>
          </a:p>
          <a:p>
            <a:endParaRPr lang="en-IN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8A027C7-A0C2-4967-9A0C-06BFB2E9C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73917"/>
              </p:ext>
            </p:extLst>
          </p:nvPr>
        </p:nvGraphicFramePr>
        <p:xfrm>
          <a:off x="4524374" y="2490221"/>
          <a:ext cx="6593783" cy="2785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Bitmap Image" r:id="rId3" imgW="2495520" imgH="1054080" progId="PBrush">
                  <p:embed/>
                </p:oleObj>
              </mc:Choice>
              <mc:Fallback>
                <p:oleObj name="Bitmap Image" r:id="rId3" imgW="2495520" imgH="1054080" progId="PBrus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3490AD3-934E-48C0-8B27-E1589104C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4374" y="2490221"/>
                        <a:ext cx="6593783" cy="2785161"/>
                      </a:xfrm>
                      <a:prstGeom prst="rect">
                        <a:avLst/>
                      </a:prstGeom>
                      <a:ln>
                        <a:solidFill>
                          <a:srgbClr val="000D2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4B0996-55CB-4B46-AD4A-66679ABF38A5}"/>
              </a:ext>
            </a:extLst>
          </p:cNvPr>
          <p:cNvSpPr txBox="1"/>
          <p:nvPr/>
        </p:nvSpPr>
        <p:spPr>
          <a:xfrm>
            <a:off x="1740092" y="5561994"/>
            <a:ext cx="4577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Bell MT" panose="02020503060305020303" pitchFamily="18" charset="0"/>
              </a:rPr>
              <a:t>What it means to be </a:t>
            </a:r>
            <a:r>
              <a:rPr lang="en-US" sz="2200" b="1" i="1" dirty="0">
                <a:solidFill>
                  <a:srgbClr val="0070C0"/>
                </a:solidFill>
                <a:latin typeface="Bell MT" panose="02020503060305020303" pitchFamily="18" charset="0"/>
              </a:rPr>
              <a:t>de-humanized</a:t>
            </a:r>
            <a:endParaRPr lang="en-IN" sz="2200" b="1" i="1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Events  8…: </a:t>
            </a:r>
            <a:r>
              <a:rPr lang="en-US" sz="3500" b="1" dirty="0"/>
              <a:t>counter/violence</a:t>
            </a:r>
            <a:endParaRPr lang="en-IN" sz="3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22263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07702D2-33FB-48C0-8C53-B05104DF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60" y="3132408"/>
            <a:ext cx="5463790" cy="575136"/>
          </a:xfrm>
          <a:prstGeom prst="rect">
            <a:avLst/>
          </a:prstGeom>
          <a:ln>
            <a:solidFill>
              <a:srgbClr val="000D26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E63855-FEB5-4A0C-B240-E366E2BC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60" y="1690821"/>
            <a:ext cx="5463790" cy="1251162"/>
          </a:xfrm>
          <a:prstGeom prst="rect">
            <a:avLst/>
          </a:prstGeom>
          <a:ln>
            <a:solidFill>
              <a:srgbClr val="001848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08A579-AE70-42CD-AD99-5C0BC1F65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755" y="4029652"/>
            <a:ext cx="5558936" cy="1777037"/>
          </a:xfrm>
          <a:prstGeom prst="rect">
            <a:avLst/>
          </a:prstGeom>
          <a:ln>
            <a:solidFill>
              <a:srgbClr val="001848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6594A2-30E7-4F35-9D78-BBB37A970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755" y="6027422"/>
            <a:ext cx="4075394" cy="297165"/>
          </a:xfrm>
          <a:prstGeom prst="rect">
            <a:avLst/>
          </a:prstGeom>
          <a:ln>
            <a:solidFill>
              <a:srgbClr val="000D26"/>
            </a:solidFill>
          </a:ln>
        </p:spPr>
      </p:pic>
    </p:spTree>
    <p:extLst>
      <p:ext uri="{BB962C8B-B14F-4D97-AF65-F5344CB8AC3E}">
        <p14:creationId xmlns:p14="http://schemas.microsoft.com/office/powerpoint/2010/main" val="22526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T</a:t>
            </a:r>
            <a:r>
              <a:rPr lang="en-US" sz="3500" cap="none" dirty="0"/>
              <a:t>he</a:t>
            </a:r>
            <a:r>
              <a:rPr lang="en-US" sz="3500" dirty="0"/>
              <a:t> </a:t>
            </a:r>
            <a:r>
              <a:rPr lang="en-US" sz="3500" cap="none" dirty="0"/>
              <a:t>episode of the </a:t>
            </a:r>
            <a:r>
              <a:rPr lang="en-US" sz="3500" dirty="0"/>
              <a:t>“dugout”</a:t>
            </a:r>
            <a:endParaRPr lang="en-IN" sz="3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22263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C15B83-50DD-44C6-ACBB-2E43217A6B63}"/>
              </a:ext>
            </a:extLst>
          </p:cNvPr>
          <p:cNvSpPr txBox="1"/>
          <p:nvPr/>
        </p:nvSpPr>
        <p:spPr>
          <a:xfrm>
            <a:off x="1685925" y="1833860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Fear of being bombed in the village/jungle</a:t>
            </a:r>
            <a:endParaRPr lang="en-IN" sz="24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0EBA3-8E63-45B9-B208-E7CFDC55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731624"/>
            <a:ext cx="5810250" cy="2869405"/>
          </a:xfrm>
          <a:prstGeom prst="rect">
            <a:avLst/>
          </a:prstGeom>
          <a:ln>
            <a:solidFill>
              <a:srgbClr val="000D2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B23A0-CDAC-4DFA-BB2F-91EBB895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188" y="5408129"/>
            <a:ext cx="3755503" cy="383485"/>
          </a:xfrm>
          <a:prstGeom prst="rect">
            <a:avLst/>
          </a:prstGeom>
          <a:ln>
            <a:solidFill>
              <a:srgbClr val="001848"/>
            </a:solidFill>
          </a:ln>
        </p:spPr>
      </p:pic>
    </p:spTree>
    <p:extLst>
      <p:ext uri="{BB962C8B-B14F-4D97-AF65-F5344CB8AC3E}">
        <p14:creationId xmlns:p14="http://schemas.microsoft.com/office/powerpoint/2010/main" val="128018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T</a:t>
            </a:r>
            <a:r>
              <a:rPr lang="en-US" sz="3500" cap="none" dirty="0"/>
              <a:t>he</a:t>
            </a:r>
            <a:r>
              <a:rPr lang="en-US" sz="3500" dirty="0"/>
              <a:t> </a:t>
            </a:r>
            <a:r>
              <a:rPr lang="en-US" sz="3500" cap="none" dirty="0"/>
              <a:t>episode of the </a:t>
            </a:r>
            <a:r>
              <a:rPr lang="en-US" sz="3500" dirty="0"/>
              <a:t>“dugout”</a:t>
            </a:r>
            <a:endParaRPr lang="en-IN" sz="3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22263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C15B83-50DD-44C6-ACBB-2E43217A6B63}"/>
              </a:ext>
            </a:extLst>
          </p:cNvPr>
          <p:cNvSpPr txBox="1"/>
          <p:nvPr/>
        </p:nvSpPr>
        <p:spPr>
          <a:xfrm>
            <a:off x="1838324" y="1725797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“minor” character/s</a:t>
            </a:r>
            <a:endParaRPr lang="en-IN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D56DF-5E4C-4326-BFB6-0EA83AF3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16" y="2398611"/>
            <a:ext cx="6170811" cy="1931515"/>
          </a:xfrm>
          <a:prstGeom prst="rect">
            <a:avLst/>
          </a:prstGeom>
          <a:ln>
            <a:solidFill>
              <a:srgbClr val="001848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84BBB-8DD0-44A2-AF2D-0A45D80F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16" y="4517664"/>
            <a:ext cx="3581280" cy="427000"/>
          </a:xfrm>
          <a:prstGeom prst="rect">
            <a:avLst/>
          </a:prstGeom>
          <a:ln>
            <a:solidFill>
              <a:srgbClr val="001848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E10565-887E-4CBC-A28D-63C32C359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916" y="5038433"/>
            <a:ext cx="6303590" cy="762532"/>
          </a:xfrm>
          <a:prstGeom prst="rect">
            <a:avLst/>
          </a:prstGeom>
          <a:ln>
            <a:solidFill>
              <a:srgbClr val="001848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6F2BD-CFA5-4FF8-ABE6-AF1A45B3326B}"/>
              </a:ext>
            </a:extLst>
          </p:cNvPr>
          <p:cNvSpPr txBox="1"/>
          <p:nvPr/>
        </p:nvSpPr>
        <p:spPr>
          <a:xfrm>
            <a:off x="6524625" y="5894735"/>
            <a:ext cx="544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cycle of counter/violence &amp; beyond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dirty="0"/>
              <a:t>T</a:t>
            </a:r>
            <a:r>
              <a:rPr lang="en-US" sz="3500" cap="none" dirty="0"/>
              <a:t>he</a:t>
            </a:r>
            <a:r>
              <a:rPr lang="en-US" sz="3500" dirty="0"/>
              <a:t> </a:t>
            </a:r>
            <a:r>
              <a:rPr lang="en-US" sz="3500" cap="none" dirty="0"/>
              <a:t>Domestic Drama</a:t>
            </a:r>
            <a:endParaRPr lang="en-IN" sz="3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22263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26F2BD-CFA5-4FF8-ABE6-AF1A45B3326B}"/>
              </a:ext>
            </a:extLst>
          </p:cNvPr>
          <p:cNvSpPr txBox="1"/>
          <p:nvPr/>
        </p:nvSpPr>
        <p:spPr>
          <a:xfrm>
            <a:off x="1685925" y="1858963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ll MT" panose="02020503060305020303" pitchFamily="18" charset="0"/>
              </a:rPr>
              <a:t>The swill of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domestic violence, broken marriage, anger, hurt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“wooing”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elopement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angered “hysterical” wife &amp; her “other”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shocked, shamed parents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threat of violence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“consummation”/forced sex (?) 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5A8174C-8D27-4743-B292-18DE7CA71B0B}"/>
              </a:ext>
            </a:extLst>
          </p:cNvPr>
          <p:cNvSpPr txBox="1">
            <a:spLocks/>
          </p:cNvSpPr>
          <p:nvPr/>
        </p:nvSpPr>
        <p:spPr>
          <a:xfrm>
            <a:off x="1685925" y="5054226"/>
            <a:ext cx="10075766" cy="100255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3500" dirty="0"/>
              <a:t>T</a:t>
            </a:r>
            <a:r>
              <a:rPr lang="en-US" sz="3500" cap="none" dirty="0"/>
              <a:t>he</a:t>
            </a:r>
            <a:r>
              <a:rPr lang="en-US" sz="3500" dirty="0"/>
              <a:t> </a:t>
            </a:r>
            <a:r>
              <a:rPr lang="en-US" sz="3500" cap="none" dirty="0"/>
              <a:t>Climax</a:t>
            </a:r>
            <a:endParaRPr lang="en-IN" sz="3500" b="1" dirty="0"/>
          </a:p>
        </p:txBody>
      </p:sp>
    </p:spTree>
    <p:extLst>
      <p:ext uri="{BB962C8B-B14F-4D97-AF65-F5344CB8AC3E}">
        <p14:creationId xmlns:p14="http://schemas.microsoft.com/office/powerpoint/2010/main" val="42018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E77B69-7458-4218-9DD4-17684E7AC340}"/>
              </a:ext>
            </a:extLst>
          </p:cNvPr>
          <p:cNvSpPr txBox="1"/>
          <p:nvPr/>
        </p:nvSpPr>
        <p:spPr>
          <a:xfrm>
            <a:off x="198324" y="1"/>
            <a:ext cx="3402126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D182-AEA3-4A6C-A135-9150997A6C77}"/>
              </a:ext>
            </a:extLst>
          </p:cNvPr>
          <p:cNvSpPr txBox="1"/>
          <p:nvPr/>
        </p:nvSpPr>
        <p:spPr>
          <a:xfrm>
            <a:off x="1980360" y="4679470"/>
            <a:ext cx="1464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Setting? </a:t>
            </a:r>
          </a:p>
          <a:p>
            <a:pPr algn="r"/>
            <a:endParaRPr lang="en-IN" sz="2400" dirty="0">
              <a:latin typeface="Bell MT" panose="02020503060305020303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7358CF-9B81-42AF-A941-401E9875AF50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32BB19-D8EE-418C-BFE0-F0727D381F2B}"/>
              </a:ext>
            </a:extLst>
          </p:cNvPr>
          <p:cNvSpPr txBox="1"/>
          <p:nvPr/>
        </p:nvSpPr>
        <p:spPr>
          <a:xfrm>
            <a:off x="2001530" y="5516059"/>
            <a:ext cx="14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Narrator?</a:t>
            </a:r>
            <a:endParaRPr lang="en-IN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1D03418-914F-4FF5-810A-75769DB0B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879" y="345588"/>
            <a:ext cx="7361141" cy="1002552"/>
          </a:xfrm>
        </p:spPr>
        <p:txBody>
          <a:bodyPr/>
          <a:lstStyle/>
          <a:p>
            <a:r>
              <a:rPr lang="en-US" sz="3500" dirty="0"/>
              <a:t>Plot: Structure: F</a:t>
            </a:r>
            <a:r>
              <a:rPr lang="en-US" sz="3500" cap="none" dirty="0"/>
              <a:t>alling</a:t>
            </a:r>
            <a:r>
              <a:rPr lang="en-US" sz="3500" dirty="0"/>
              <a:t>  A</a:t>
            </a:r>
            <a:r>
              <a:rPr lang="en-US" sz="3500" cap="none" dirty="0"/>
              <a:t>ction</a:t>
            </a:r>
            <a:endParaRPr lang="en-IN" sz="3500" b="1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5059994-930F-4EBF-804F-B3CDDAC2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6" y="626357"/>
            <a:ext cx="3076342" cy="237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800A4-3A80-48BD-B6D1-6E2171037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753" y="1888003"/>
            <a:ext cx="6064192" cy="161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D5279E-E486-44DF-AF7B-4A329ACD5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753" y="3805819"/>
            <a:ext cx="6156422" cy="2633314"/>
          </a:xfrm>
          <a:prstGeom prst="rect">
            <a:avLst/>
          </a:prstGeom>
          <a:ln>
            <a:solidFill>
              <a:srgbClr val="000D26"/>
            </a:solidFill>
          </a:ln>
        </p:spPr>
      </p:pic>
    </p:spTree>
    <p:extLst>
      <p:ext uri="{BB962C8B-B14F-4D97-AF65-F5344CB8AC3E}">
        <p14:creationId xmlns:p14="http://schemas.microsoft.com/office/powerpoint/2010/main" val="35629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91FC-8125-4092-8932-EA70565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320595"/>
            <a:ext cx="10075766" cy="1002552"/>
          </a:xfrm>
        </p:spPr>
        <p:txBody>
          <a:bodyPr/>
          <a:lstStyle/>
          <a:p>
            <a:r>
              <a:rPr lang="en-US" sz="3500" b="1" dirty="0"/>
              <a:t>To return</a:t>
            </a:r>
            <a:endParaRPr lang="en-IN" sz="3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35F0-55E1-450D-83C8-3ED1CCF99F8E}"/>
              </a:ext>
            </a:extLst>
          </p:cNvPr>
          <p:cNvSpPr txBox="1"/>
          <p:nvPr/>
        </p:nvSpPr>
        <p:spPr>
          <a:xfrm>
            <a:off x="222635" y="1"/>
            <a:ext cx="1025140" cy="6572250"/>
          </a:xfrm>
          <a:prstGeom prst="rect">
            <a:avLst/>
          </a:prstGeom>
          <a:solidFill>
            <a:srgbClr val="001848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C3212-7682-434B-A625-1A399AF1EDC4}"/>
              </a:ext>
            </a:extLst>
          </p:cNvPr>
          <p:cNvCxnSpPr>
            <a:cxnSpLocks/>
          </p:cNvCxnSpPr>
          <p:nvPr/>
        </p:nvCxnSpPr>
        <p:spPr>
          <a:xfrm>
            <a:off x="0" y="6572250"/>
            <a:ext cx="12192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C6807BB-FE92-460D-84DE-7BB6660C6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950298"/>
              </p:ext>
            </p:extLst>
          </p:nvPr>
        </p:nvGraphicFramePr>
        <p:xfrm>
          <a:off x="2396254" y="1860068"/>
          <a:ext cx="6751126" cy="417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Bitmap Image" r:id="rId3" imgW="2546280" imgH="1574640" progId="PBrush">
                  <p:embed/>
                </p:oleObj>
              </mc:Choice>
              <mc:Fallback>
                <p:oleObj name="Bitmap Image" r:id="rId3" imgW="2546280" imgH="15746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3D004E7-A0B3-4B1E-B6F3-2155E73F3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6254" y="1860068"/>
                        <a:ext cx="6751126" cy="4175260"/>
                      </a:xfrm>
                      <a:prstGeom prst="rect">
                        <a:avLst/>
                      </a:prstGeom>
                      <a:ln>
                        <a:solidFill>
                          <a:srgbClr val="000D2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74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C7A6-0B28-4FA9-AEE2-73F7B2FF0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cap="none" dirty="0"/>
              <a:t>he</a:t>
            </a:r>
            <a:r>
              <a:rPr lang="en-US" dirty="0"/>
              <a:t>  Q</a:t>
            </a:r>
            <a:r>
              <a:rPr lang="en-US" cap="none" dirty="0"/>
              <a:t>uestions raised by the</a:t>
            </a:r>
            <a:r>
              <a:rPr lang="en-US" dirty="0"/>
              <a:t> E</a:t>
            </a:r>
            <a:r>
              <a:rPr lang="en-US" cap="none" dirty="0"/>
              <a:t>nding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CDC0D-3C6B-4106-8A8C-B4FB2AEDB6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Bell MT" panose="02020503060305020303" pitchFamily="18" charset="0"/>
              </a:rPr>
              <a:t>The Narrator?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ll MT" panose="02020503060305020303" pitchFamily="18" charset="0"/>
              </a:rPr>
              <a:t>Third person Limited Omniscient, Third Person Objective?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ll MT" panose="02020503060305020303" pitchFamily="18" charset="0"/>
              </a:rPr>
              <a:t>Un/reliable?</a:t>
            </a:r>
          </a:p>
          <a:p>
            <a:pPr lvl="1"/>
            <a:endParaRPr lang="en-IN" sz="2800" dirty="0">
              <a:latin typeface="Bell MT" panose="020205030603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C00000"/>
                </a:solidFill>
                <a:latin typeface="Bell MT" panose="02020503060305020303" pitchFamily="18" charset="0"/>
              </a:rPr>
              <a:t>Truth and Knowability?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</a:rPr>
              <a:t>Truth, Fact, Verifiability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Bell MT" panose="020205030603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Bell MT" panose="02020503060305020303" pitchFamily="18" charset="0"/>
              </a:rPr>
              <a:t>T</a:t>
            </a:r>
            <a:r>
              <a:rPr lang="en-IN" sz="3200" dirty="0">
                <a:solidFill>
                  <a:srgbClr val="C00000"/>
                </a:solidFill>
                <a:latin typeface="Bell MT" panose="02020503060305020303" pitchFamily="18" charset="0"/>
              </a:rPr>
              <a:t>he Human Condition?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ll MT" panose="02020503060305020303" pitchFamily="18" charset="0"/>
              </a:rPr>
              <a:t>Violence, Refugees, the scene of Law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ll MT" panose="02020503060305020303" pitchFamily="18" charset="0"/>
              </a:rPr>
              <a:t>The many deaths of Diana</a:t>
            </a:r>
            <a:endParaRPr lang="en-IN" sz="2800" dirty="0">
              <a:latin typeface="Bell MT" panose="02020503060305020303" pitchFamily="18" charset="0"/>
            </a:endParaRPr>
          </a:p>
          <a:p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9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699CA6-F899-4857-A366-60566C1E0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rgbClr val="001848"/>
          </a:solidFill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82984B-686A-4C54-9973-E1E5BB6C9BB8}"/>
              </a:ext>
            </a:extLst>
          </p:cNvPr>
          <p:cNvCxnSpPr/>
          <p:nvPr/>
        </p:nvCxnSpPr>
        <p:spPr>
          <a:xfrm>
            <a:off x="11010900" y="0"/>
            <a:ext cx="0" cy="685799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28968A4-B0A0-442C-B5D4-CDD2A8FE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55" y="1433195"/>
            <a:ext cx="8587739" cy="2066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ED7FC5-814B-454A-9535-5E8C17F540EE}"/>
              </a:ext>
            </a:extLst>
          </p:cNvPr>
          <p:cNvSpPr txBox="1"/>
          <p:nvPr/>
        </p:nvSpPr>
        <p:spPr>
          <a:xfrm>
            <a:off x="1371355" y="4239369"/>
            <a:ext cx="286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The Narrator?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299A5-488A-422E-BCE1-BC4E29BC14B5}"/>
              </a:ext>
            </a:extLst>
          </p:cNvPr>
          <p:cNvSpPr/>
          <p:nvPr/>
        </p:nvSpPr>
        <p:spPr>
          <a:xfrm>
            <a:off x="7421568" y="4239369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The Setting?</a:t>
            </a:r>
            <a:endParaRPr lang="en-IN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B09D6B7B-37E4-44CB-8B86-E9B5A008B5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70" b="3270"/>
          <a:stretch>
            <a:fillRect/>
          </a:stretch>
        </p:blipFill>
        <p:spPr/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04CDA3B0-E3F8-4394-8B80-4A36C240F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0700" y="339645"/>
            <a:ext cx="5886449" cy="1002552"/>
          </a:xfrm>
        </p:spPr>
        <p:txBody>
          <a:bodyPr/>
          <a:lstStyle/>
          <a:p>
            <a:r>
              <a:rPr lang="en-US" dirty="0"/>
              <a:t>Sri Lanka/ Eelam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5D4280C-446A-4337-B10D-48AEA9324C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457D006-C6D1-4228-8890-D9D2FE44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97" y="1540403"/>
            <a:ext cx="4890578" cy="47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5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8EECDCD-099C-4A29-8CBE-044364462B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73" b="3173"/>
          <a:stretch>
            <a:fillRect/>
          </a:stretch>
        </p:blipFill>
        <p:spPr>
          <a:xfrm>
            <a:off x="357776" y="1510454"/>
            <a:ext cx="3858707" cy="509037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0B45F3-402D-40D4-B6AE-ECC2EE4E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80" y="230513"/>
            <a:ext cx="4890577" cy="1002552"/>
          </a:xfrm>
        </p:spPr>
        <p:txBody>
          <a:bodyPr/>
          <a:lstStyle/>
          <a:p>
            <a:r>
              <a:rPr lang="en-IN" b="1" dirty="0" err="1"/>
              <a:t>ShobasakthI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EBF8C-1191-4359-92B6-3C79844448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5327" y="1510454"/>
            <a:ext cx="6686550" cy="135043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ook Antiqua" panose="02040602050305030304" pitchFamily="18" charset="0"/>
                <a:ea typeface="BatangChe" panose="02030609000101010101" pitchFamily="49" charset="-127"/>
              </a:rPr>
              <a:t> Pseudonym of </a:t>
            </a:r>
            <a:r>
              <a:rPr lang="en-IN" sz="2800" b="1" dirty="0" err="1">
                <a:latin typeface="Book Antiqua" panose="02040602050305030304" pitchFamily="18" charset="0"/>
                <a:ea typeface="BatangChe" panose="02030609000101010101" pitchFamily="49" charset="-127"/>
              </a:rPr>
              <a:t>Antonythasan</a:t>
            </a:r>
            <a:r>
              <a:rPr lang="en-IN" sz="2800" b="1" dirty="0">
                <a:latin typeface="Book Antiqua" panose="02040602050305030304" pitchFamily="18" charset="0"/>
                <a:ea typeface="BatangChe" panose="02030609000101010101" pitchFamily="49" charset="-127"/>
              </a:rPr>
              <a:t> </a:t>
            </a:r>
            <a:r>
              <a:rPr lang="en-IN" sz="2800" b="1" dirty="0" err="1">
                <a:latin typeface="Book Antiqua" panose="02040602050305030304" pitchFamily="18" charset="0"/>
                <a:ea typeface="BatangChe" panose="02030609000101010101" pitchFamily="49" charset="-127"/>
              </a:rPr>
              <a:t>Jesuthasan</a:t>
            </a:r>
            <a:r>
              <a:rPr lang="en-IN" sz="2800" dirty="0">
                <a:latin typeface="Book Antiqua" panose="02040602050305030304" pitchFamily="18" charset="0"/>
                <a:ea typeface="BatangChe" panose="02030609000101010101" pitchFamily="49" charset="-127"/>
              </a:rPr>
              <a:t> </a:t>
            </a:r>
            <a:endParaRPr lang="en-US" sz="2800" dirty="0">
              <a:latin typeface="Book Antiqua" panose="02040602050305030304" pitchFamily="18" charset="0"/>
              <a:ea typeface="BatangChe" panose="02030609000101010101" pitchFamily="49" charset="-127"/>
            </a:endParaRPr>
          </a:p>
          <a:p>
            <a:r>
              <a:rPr lang="en-IN" sz="2800" dirty="0">
                <a:latin typeface="Book Antiqua" panose="02040602050305030304" pitchFamily="18" charset="0"/>
                <a:ea typeface="BatangChe" panose="02030609000101010101" pitchFamily="49" charset="-127"/>
              </a:rPr>
              <a:t>  Sri Lankan Tamil author and actor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612906B5-A6D3-44AF-A0C4-2696E190A3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06" b="9006"/>
          <a:stretch>
            <a:fillRect/>
          </a:stretch>
        </p:blipFill>
        <p:spPr>
          <a:xfrm>
            <a:off x="4837388" y="3415666"/>
            <a:ext cx="2144437" cy="282892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7C3C8C-E77A-41B5-A475-88F2F8C1B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785" y="3433872"/>
            <a:ext cx="2144437" cy="2859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E0E9EA-91EA-45E5-B0CD-488CCE3BA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182" y="3415666"/>
            <a:ext cx="2084877" cy="28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0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Bell MT" panose="02020503060305020303" pitchFamily="18" charset="0"/>
              </a:rPr>
              <a:t>Point of View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The angle of vision from which a story is told, 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dirty="0">
                <a:latin typeface="Bell MT" panose="02020503060305020303" pitchFamily="18" charset="0"/>
              </a:rPr>
              <a:t>The perspective/vantage point from which the reader comes to view reality, action, information.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The </a:t>
            </a:r>
            <a:r>
              <a:rPr lang="en-US" dirty="0">
                <a:solidFill>
                  <a:schemeClr val="accent3"/>
                </a:solidFill>
                <a:latin typeface="Bell MT" panose="02020503060305020303" pitchFamily="18" charset="0"/>
              </a:rPr>
              <a:t>Author</a:t>
            </a:r>
            <a:r>
              <a:rPr lang="en-US" dirty="0">
                <a:latin typeface="Bell MT" panose="02020503060305020303" pitchFamily="18" charset="0"/>
              </a:rPr>
              <a:t> of the work is different from the </a:t>
            </a:r>
            <a:r>
              <a:rPr lang="en-US" dirty="0">
                <a:solidFill>
                  <a:schemeClr val="accent3"/>
                </a:solidFill>
                <a:latin typeface="Bell MT" panose="02020503060305020303" pitchFamily="18" charset="0"/>
              </a:rPr>
              <a:t>Narrator</a:t>
            </a:r>
            <a:r>
              <a:rPr lang="en-US" dirty="0">
                <a:latin typeface="Bell MT" panose="02020503060305020303" pitchFamily="18" charset="0"/>
              </a:rPr>
              <a:t> of the story </a:t>
            </a:r>
          </a:p>
          <a:p>
            <a:r>
              <a:rPr lang="en-US" b="1" u="sng" dirty="0">
                <a:effectLst/>
                <a:latin typeface="Bell MT" panose="02020503060305020303" pitchFamily="18" charset="0"/>
              </a:rPr>
              <a:t>First Person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the narrator is one of the characters who tells the story in the first person, in the "I" (the "I" must also exist outside of dialogue)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this character may be either a major or a minor character, protagonist or observer</a:t>
            </a:r>
          </a:p>
          <a:p>
            <a:r>
              <a:rPr lang="en-US" b="1" u="sng" dirty="0">
                <a:latin typeface="Bell MT" panose="02020503060305020303" pitchFamily="18" charset="0"/>
              </a:rPr>
              <a:t>Third Person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the narrator tells the story using the third person (he, she, they)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7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Types of Third Person </a:t>
            </a:r>
            <a:r>
              <a:rPr lang="en-US" b="1" dirty="0" err="1">
                <a:latin typeface="Bell MT" panose="02020503060305020303" pitchFamily="18" charset="0"/>
              </a:rPr>
              <a:t>PoV</a:t>
            </a:r>
            <a:br>
              <a:rPr lang="en-US" b="1" u="sng" dirty="0">
                <a:latin typeface="Bell MT" panose="020205030603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r>
              <a:rPr lang="en-US" b="1" u="sng" dirty="0">
                <a:effectLst/>
                <a:latin typeface="Bell MT" panose="02020503060305020303" pitchFamily="18" charset="0"/>
              </a:rPr>
              <a:t>Third Person Omniscient</a:t>
            </a:r>
            <a:endParaRPr lang="en-US" b="1" u="sng" dirty="0">
              <a:latin typeface="Bell MT" panose="0202050306030502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Bell MT" panose="02020503060305020303" pitchFamily="18" charset="0"/>
              </a:rPr>
              <a:t>s/he knows all and is free to tell us anything, including what the characters are thinking or feeling, and interpret their behavior (reveal why they do what they do)</a:t>
            </a:r>
          </a:p>
          <a:p>
            <a:r>
              <a:rPr lang="en-US" b="1" u="sng" dirty="0">
                <a:effectLst/>
                <a:latin typeface="Bell MT" panose="02020503060305020303" pitchFamily="18" charset="0"/>
              </a:rPr>
              <a:t>Third Person Limited Omniscient</a:t>
            </a:r>
          </a:p>
          <a:p>
            <a:pPr marL="457200" lvl="1" indent="0">
              <a:buNone/>
            </a:pPr>
            <a:r>
              <a:rPr lang="en-US" dirty="0">
                <a:latin typeface="Bell MT" panose="02020503060305020303" pitchFamily="18" charset="0"/>
              </a:rPr>
              <a:t>s/he limits herself to a complete knowledge of one character in the story and tells us only what that one character thinks, feels, sees, or hears</a:t>
            </a:r>
          </a:p>
          <a:p>
            <a:pPr marL="457200" lvl="1" indent="0">
              <a:buNone/>
            </a:pPr>
            <a:r>
              <a:rPr lang="en-US" dirty="0">
                <a:latin typeface="Bell MT" panose="02020503060305020303" pitchFamily="18" charset="0"/>
              </a:rPr>
              <a:t>knows everything about the character—more, sometimes, than the character</a:t>
            </a:r>
          </a:p>
          <a:p>
            <a:r>
              <a:rPr lang="en-US" b="1" u="sng" dirty="0">
                <a:latin typeface="Bell MT" panose="02020503060305020303" pitchFamily="18" charset="0"/>
              </a:rPr>
              <a:t>Third Person Objective (or Dramatic)</a:t>
            </a:r>
          </a:p>
          <a:p>
            <a:pPr marL="457200" lvl="1" indent="0">
              <a:buNone/>
            </a:pPr>
            <a:r>
              <a:rPr lang="en-US" dirty="0">
                <a:latin typeface="Bell MT" panose="02020503060305020303" pitchFamily="18" charset="0"/>
              </a:rPr>
              <a:t>s/he is a kind of roving sound camera that can go anywhere but can record only what is seen or heard; cannot comment, interpret, or enter a character's mind</a:t>
            </a:r>
          </a:p>
          <a:p>
            <a:pPr marL="457200" lvl="1" indent="0">
              <a:buNone/>
            </a:pP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5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24F20B-A9B1-4D9A-BE7A-E9DADF3F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60" y="1507066"/>
            <a:ext cx="5259291" cy="2423210"/>
          </a:xfrm>
        </p:spPr>
        <p:txBody>
          <a:bodyPr/>
          <a:lstStyle/>
          <a:p>
            <a:r>
              <a:rPr lang="en-US" b="1" dirty="0"/>
              <a:t>Fiction: Analytical </a:t>
            </a:r>
            <a:r>
              <a:rPr lang="en-US" b="1" dirty="0" err="1"/>
              <a:t>TOOls</a:t>
            </a:r>
            <a:endParaRPr lang="en-IN" b="1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8AA704D-6092-4757-A159-26F8C21F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8" y="529590"/>
            <a:ext cx="6714710" cy="59064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329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79FAD8-B79C-43D3-BE9B-BACAF959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4" y="558643"/>
            <a:ext cx="7590139" cy="58637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7B880-BD57-4AF3-BD03-F093EB83D987}"/>
              </a:ext>
            </a:extLst>
          </p:cNvPr>
          <p:cNvSpPr txBox="1"/>
          <p:nvPr/>
        </p:nvSpPr>
        <p:spPr>
          <a:xfrm>
            <a:off x="8466896" y="1602045"/>
            <a:ext cx="3491424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D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28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atin typeface="Book Antiqua" panose="02040602050305030304" pitchFamily="18" charset="0"/>
            </a:endParaRPr>
          </a:p>
          <a:p>
            <a:pPr lvl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Narrator</a:t>
            </a:r>
          </a:p>
          <a:p>
            <a:pPr lvl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Point of View</a:t>
            </a:r>
          </a:p>
          <a:p>
            <a:pPr lvl="1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Characterization</a:t>
            </a:r>
          </a:p>
          <a:p>
            <a:pPr algn="ctr"/>
            <a:endParaRPr lang="en-IN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194C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1A621F2-4F72-4D03-9533-F4606037C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schemas.microsoft.com/office/2006/documentManagement/types"/>
    <ds:schemaRef ds:uri="16c05727-aa75-4e4a-9b5f-8a80a1165891"/>
    <ds:schemaRef ds:uri="http://purl.org/dc/terms/"/>
    <ds:schemaRef ds:uri="http://www.w3.org/XML/1998/namespace"/>
    <ds:schemaRef ds:uri="http://purl.org/dc/dcmitype/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812</Words>
  <Application>Microsoft Office PowerPoint</Application>
  <PresentationFormat>Widescreen</PresentationFormat>
  <Paragraphs>129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BatangChe</vt:lpstr>
      <vt:lpstr>Arial</vt:lpstr>
      <vt:lpstr>Baskerville Old Face</vt:lpstr>
      <vt:lpstr>Bell MT</vt:lpstr>
      <vt:lpstr>Book Antiqua</vt:lpstr>
      <vt:lpstr>Calibri</vt:lpstr>
      <vt:lpstr>Calibri Light</vt:lpstr>
      <vt:lpstr>Garamond</vt:lpstr>
      <vt:lpstr>Sagona ExtraLight</vt:lpstr>
      <vt:lpstr>Speak Pro</vt:lpstr>
      <vt:lpstr>Office Theme</vt:lpstr>
      <vt:lpstr>Bitmap Image</vt:lpstr>
      <vt:lpstr>   BOMBSHELL   DIANA</vt:lpstr>
      <vt:lpstr>PowerPoint Presentation</vt:lpstr>
      <vt:lpstr>PowerPoint Presentation</vt:lpstr>
      <vt:lpstr>Sri Lanka/ Eelam</vt:lpstr>
      <vt:lpstr>ShobasakthI</vt:lpstr>
      <vt:lpstr>Point of View</vt:lpstr>
      <vt:lpstr>Types of Third Person PoV </vt:lpstr>
      <vt:lpstr>Fiction: Analytical TOOls</vt:lpstr>
      <vt:lpstr>PowerPoint Presentation</vt:lpstr>
      <vt:lpstr>   To RECAP</vt:lpstr>
      <vt:lpstr>PowerPoint Presentation</vt:lpstr>
      <vt:lpstr>Plot: Structure: Rising  Action</vt:lpstr>
      <vt:lpstr>Event 1: The  world  into  which  diana  is  born</vt:lpstr>
      <vt:lpstr>Event 2: When  diana  was  Three</vt:lpstr>
      <vt:lpstr>Event 2: When  diana  was  Three</vt:lpstr>
      <vt:lpstr>Events  3 &amp; 4: Diana’s peculiar condition</vt:lpstr>
      <vt:lpstr>Conflicts: changing shapes</vt:lpstr>
      <vt:lpstr>Events  5 &amp; 6: The “Movement” &amp; its Atrocities</vt:lpstr>
      <vt:lpstr>Events  5 &amp; 6: The “Movement” &amp; its Atrocities</vt:lpstr>
      <vt:lpstr>Events  5, 6, 7:     The Cycle of Atrocities</vt:lpstr>
      <vt:lpstr>Events  5, 6, 7: The Violence:</vt:lpstr>
      <vt:lpstr>Events  5 &amp; 6: The Violence:</vt:lpstr>
      <vt:lpstr>Events  8…: counter/violence</vt:lpstr>
      <vt:lpstr>The episode of the “dugout”</vt:lpstr>
      <vt:lpstr>The episode of the “dugout”</vt:lpstr>
      <vt:lpstr>The Domestic Drama</vt:lpstr>
      <vt:lpstr>Plot: Structure: Falling  Action</vt:lpstr>
      <vt:lpstr>To return</vt:lpstr>
      <vt:lpstr>The  Questions raised by the Ending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2022-08-10T12:47:24Z</dcterms:created>
  <dcterms:modified xsi:type="dcterms:W3CDTF">2022-08-23T05:22:12Z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