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975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636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854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970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16/12/2018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730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16/12/2018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669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16/12/2018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30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16/12/2018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364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16/12/2018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754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16/12/2018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1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749A-EAD3-4020-A427-C54C9831C0FF}" type="datetimeFigureOut">
              <a:rPr lang="id-ID" smtClean="0"/>
              <a:t>16/12/2018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01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7982" y="-355978"/>
            <a:ext cx="2580404" cy="15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9542" y="-203829"/>
            <a:ext cx="223170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 Literatur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Data-to-Text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Inflasi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ARIMA model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7982" y="1417606"/>
            <a:ext cx="2580404" cy="15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6842" y="1664141"/>
            <a:ext cx="226055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Tahap Persiapan: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Identifikasi masalah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Merumuskan masalah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algoritma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model penelitian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982" y="3232592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6747" y="339379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Pengumpulan Data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7982" y="4121593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9015" y="4205950"/>
            <a:ext cx="2118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 model D2T</a:t>
            </a:r>
          </a:p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 pendekatan TS dan ML</a:t>
            </a:r>
            <a:endParaRPr lang="id-ID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4125" y="5010594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924" y="5095032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 Sistem D2T</a:t>
            </a:r>
          </a:p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 bahasa pemrograman R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4125" y="5815157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0209" y="5899595"/>
            <a:ext cx="1183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 dan</a:t>
            </a:r>
          </a:p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7982" y="6619720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4679" y="6796409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2130951" y="1217701"/>
            <a:ext cx="154461" cy="2172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Down Arrow 25"/>
          <p:cNvSpPr/>
          <p:nvPr/>
        </p:nvSpPr>
        <p:spPr>
          <a:xfrm>
            <a:off x="2144644" y="2973969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Down Arrow 26"/>
          <p:cNvSpPr/>
          <p:nvPr/>
        </p:nvSpPr>
        <p:spPr>
          <a:xfrm>
            <a:off x="2130950" y="3862970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Down Arrow 27"/>
          <p:cNvSpPr/>
          <p:nvPr/>
        </p:nvSpPr>
        <p:spPr>
          <a:xfrm>
            <a:off x="2130949" y="4751971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Down Arrow 28"/>
          <p:cNvSpPr/>
          <p:nvPr/>
        </p:nvSpPr>
        <p:spPr>
          <a:xfrm>
            <a:off x="2119988" y="5640972"/>
            <a:ext cx="154461" cy="1741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Down Arrow 29"/>
          <p:cNvSpPr/>
          <p:nvPr/>
        </p:nvSpPr>
        <p:spPr>
          <a:xfrm>
            <a:off x="2135204" y="6440210"/>
            <a:ext cx="173340" cy="1954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4027982" y="-397956"/>
            <a:ext cx="7844704" cy="809415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4274461" y="130027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74461" y="319851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67201" y="983386"/>
            <a:ext cx="2438401" cy="3389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67201" y="1173211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and Implementation in R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41376" y="1530655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41376" y="1676938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Sygnal Analisys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48635" y="2263630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8635" y="2409913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63150" y="2989341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63150" y="3135624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Planning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59941" y="4563089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59941" y="4752913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52681" y="5383291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52681" y="557311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59941" y="6166031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59941" y="635585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96234" y="-39795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5415415" y="2063994"/>
            <a:ext cx="152994" cy="2112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Down Arrow 55"/>
          <p:cNvSpPr/>
          <p:nvPr/>
        </p:nvSpPr>
        <p:spPr>
          <a:xfrm>
            <a:off x="5406274" y="2807706"/>
            <a:ext cx="162134" cy="181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6" name="Straight Arrow Connector 65"/>
          <p:cNvCxnSpPr>
            <a:stCxn id="35" idx="2"/>
          </p:cNvCxnSpPr>
          <p:nvPr/>
        </p:nvCxnSpPr>
        <p:spPr>
          <a:xfrm>
            <a:off x="5493662" y="76040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470410" y="3707798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70410" y="3854081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Microplanning &amp; Realisation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5428048" y="3540677"/>
            <a:ext cx="162134" cy="181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Right Arrow 71"/>
          <p:cNvSpPr/>
          <p:nvPr/>
        </p:nvSpPr>
        <p:spPr>
          <a:xfrm>
            <a:off x="3498385" y="4296965"/>
            <a:ext cx="515087" cy="270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Right Arrow 72"/>
          <p:cNvSpPr/>
          <p:nvPr/>
        </p:nvSpPr>
        <p:spPr>
          <a:xfrm rot="10800000">
            <a:off x="3498385" y="5236032"/>
            <a:ext cx="515087" cy="270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493662" y="435000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08181" y="5160229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495847" y="599915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7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559906" y="-583025"/>
            <a:ext cx="2580404" cy="1339142"/>
            <a:chOff x="0" y="1"/>
            <a:chExt cx="2580404" cy="1339142"/>
          </a:xfrm>
        </p:grpSpPr>
        <p:sp>
          <p:nvSpPr>
            <p:cNvPr id="4" name="Rectangle 3"/>
            <p:cNvSpPr/>
            <p:nvPr/>
          </p:nvSpPr>
          <p:spPr>
            <a:xfrm>
              <a:off x="0" y="1"/>
              <a:ext cx="2580404" cy="1339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9924" y="203408"/>
              <a:ext cx="2260555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Tahap Persiapan: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Identifikasi masalah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Merumuskan masalah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Menentukan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metode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Menentukan model penelitian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398744" y="-583024"/>
            <a:ext cx="2580404" cy="2455922"/>
            <a:chOff x="0" y="1601754"/>
            <a:chExt cx="2580404" cy="2271691"/>
          </a:xfrm>
        </p:grpSpPr>
        <p:sp>
          <p:nvSpPr>
            <p:cNvPr id="6" name="Rectangle 5"/>
            <p:cNvSpPr/>
            <p:nvPr/>
          </p:nvSpPr>
          <p:spPr>
            <a:xfrm>
              <a:off x="0" y="1601754"/>
              <a:ext cx="2580404" cy="2271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44" y="1953617"/>
              <a:ext cx="2239267" cy="1831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Studi Literatur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Natural Language Processing</a:t>
              </a: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Data-to-Text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Statistical Analysis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 Smoothing</a:t>
              </a:r>
            </a:p>
            <a:p>
              <a:pPr marL="228600" indent="-228600">
                <a:buFontTx/>
                <a:buAutoNum type="arabicPeriod"/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Knutt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-Morris Pratt Algorithm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Programming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11377" y="2233037"/>
            <a:ext cx="5407595" cy="4571956"/>
            <a:chOff x="4792334" y="1254468"/>
            <a:chExt cx="5467772" cy="4233844"/>
          </a:xfrm>
        </p:grpSpPr>
        <p:sp>
          <p:nvSpPr>
            <p:cNvPr id="10" name="Rectangle 9"/>
            <p:cNvSpPr/>
            <p:nvPr/>
          </p:nvSpPr>
          <p:spPr>
            <a:xfrm>
              <a:off x="4792334" y="1254468"/>
              <a:ext cx="5467771" cy="42338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55684" y="1612074"/>
              <a:ext cx="2431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24980" y="4107678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24980" y="4253960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 Planning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68445" y="2776774"/>
              <a:ext cx="2205975" cy="1111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Unspecific</a:t>
              </a:r>
              <a:r>
                <a:rPr lang="en-ID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Fuzzy Generator</a:t>
              </a:r>
            </a:p>
            <a:p>
              <a:pPr marL="228600" indent="-228600">
                <a:buAutoNum type="arabicPeriod"/>
              </a:pPr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Unspecific</a:t>
              </a:r>
              <a:r>
                <a:rPr lang="en-ID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Trend Generator</a:t>
              </a:r>
            </a:p>
            <a:p>
              <a:pPr marL="228600" indent="-228600">
                <a:buAutoNum type="arabicPeriod"/>
              </a:pPr>
              <a:r>
                <a:rPr lang="en-ID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 Rule Generator</a:t>
              </a:r>
            </a:p>
            <a:p>
              <a:pPr marL="228600" indent="-228600">
                <a:buAutoNum type="arabicPeriod"/>
              </a:pPr>
              <a:r>
                <a:rPr lang="en-ID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 Matching</a:t>
              </a:r>
            </a:p>
            <a:p>
              <a:pPr marL="228600" indent="-228600">
                <a:buAutoNum type="arabicPeriod"/>
              </a:pPr>
              <a:r>
                <a:rPr lang="en-ID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Pearson Correlation</a:t>
              </a:r>
            </a:p>
            <a:p>
              <a:pPr marL="228600" indent="-228600">
                <a:buAutoNum type="arabicPeriod"/>
              </a:pP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7913" y="1339142"/>
              <a:ext cx="5452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Pengembangan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 D2T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General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/>
            <p:cNvCxnSpPr>
              <a:stCxn id="54" idx="2"/>
              <a:endCxn id="40" idx="0"/>
            </p:cNvCxnSpPr>
            <p:nvPr/>
          </p:nvCxnSpPr>
          <p:spPr>
            <a:xfrm>
              <a:off x="6172056" y="2527046"/>
              <a:ext cx="3769" cy="163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123541" y="4839542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23541" y="4985825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Microplanning &amp; Realisation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Straight Arrow Connector 36"/>
            <p:cNvCxnSpPr>
              <a:stCxn id="40" idx="2"/>
              <a:endCxn id="42" idx="0"/>
            </p:cNvCxnSpPr>
            <p:nvPr/>
          </p:nvCxnSpPr>
          <p:spPr>
            <a:xfrm>
              <a:off x="6175825" y="3234531"/>
              <a:ext cx="1" cy="154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123540" y="2690455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22102" y="2840271"/>
              <a:ext cx="2098304" cy="256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Sygnal Anal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id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3541" y="3388823"/>
              <a:ext cx="2104570" cy="5440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23541" y="3535106"/>
              <a:ext cx="2098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Interpretation</a:t>
              </a:r>
              <a:endParaRPr lang="id-ID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/>
            <p:cNvCxnSpPr>
              <a:stCxn id="42" idx="2"/>
              <a:endCxn id="19" idx="0"/>
            </p:cNvCxnSpPr>
            <p:nvPr/>
          </p:nvCxnSpPr>
          <p:spPr>
            <a:xfrm>
              <a:off x="6175826" y="3932899"/>
              <a:ext cx="1439" cy="174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9" idx="2"/>
              <a:endCxn id="31" idx="0"/>
            </p:cNvCxnSpPr>
            <p:nvPr/>
          </p:nvCxnSpPr>
          <p:spPr>
            <a:xfrm flipH="1">
              <a:off x="6175826" y="4651754"/>
              <a:ext cx="1439" cy="18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747420" y="2617032"/>
              <a:ext cx="2326999" cy="129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7200170" y="2971684"/>
              <a:ext cx="5193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2" idx="3"/>
            </p:cNvCxnSpPr>
            <p:nvPr/>
          </p:nvCxnSpPr>
          <p:spPr>
            <a:xfrm flipH="1" flipV="1">
              <a:off x="7228111" y="3660860"/>
              <a:ext cx="519309" cy="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213725" y="3287055"/>
            <a:ext cx="2580404" cy="1268005"/>
            <a:chOff x="0" y="4460040"/>
            <a:chExt cx="2580404" cy="1556363"/>
          </a:xfrm>
        </p:grpSpPr>
        <p:sp>
          <p:nvSpPr>
            <p:cNvPr id="65" name="Rectangle 64"/>
            <p:cNvSpPr/>
            <p:nvPr/>
          </p:nvSpPr>
          <p:spPr>
            <a:xfrm>
              <a:off x="0" y="4460040"/>
              <a:ext cx="2580404" cy="1556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720" y="4588315"/>
              <a:ext cx="1941878" cy="1341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Pengembangan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Sistem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D2T: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Coding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0982206" y="5443826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038534" y="5599231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022478" y="623637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041528" y="6384893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Penarikan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019926" y="3255303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38534" y="3410961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198760" y="5441007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8760" y="5586954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98318" y="6236370"/>
            <a:ext cx="2561292" cy="568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98318" y="6372193"/>
            <a:ext cx="2542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>
            <a:stCxn id="4" idx="3"/>
          </p:cNvCxnSpPr>
          <p:nvPr/>
        </p:nvCxnSpPr>
        <p:spPr>
          <a:xfrm flipV="1">
            <a:off x="5140310" y="86497"/>
            <a:ext cx="258434" cy="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6688946" y="1872898"/>
            <a:ext cx="0" cy="36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7" idx="1"/>
          </p:cNvCxnSpPr>
          <p:nvPr/>
        </p:nvCxnSpPr>
        <p:spPr>
          <a:xfrm flipV="1">
            <a:off x="10817225" y="3539750"/>
            <a:ext cx="202701" cy="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2412271" y="3821754"/>
            <a:ext cx="0" cy="20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2387779" y="5185109"/>
            <a:ext cx="0" cy="25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4" idx="3"/>
            <a:endCxn id="73" idx="1"/>
          </p:cNvCxnSpPr>
          <p:nvPr/>
        </p:nvCxnSpPr>
        <p:spPr>
          <a:xfrm>
            <a:off x="10759610" y="6520817"/>
            <a:ext cx="262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1016725" y="4031247"/>
            <a:ext cx="2580404" cy="1161988"/>
            <a:chOff x="-3629891" y="9124898"/>
            <a:chExt cx="2580404" cy="1161988"/>
          </a:xfrm>
        </p:grpSpPr>
        <p:sp>
          <p:nvSpPr>
            <p:cNvPr id="60" name="Rectangle 59"/>
            <p:cNvSpPr/>
            <p:nvPr/>
          </p:nvSpPr>
          <p:spPr>
            <a:xfrm>
              <a:off x="-3629891" y="9124898"/>
              <a:ext cx="2580404" cy="115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-3568524" y="9194279"/>
              <a:ext cx="2440092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Pengumpulan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Time Series</a:t>
              </a:r>
              <a:endPara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urs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Rupiah</a:t>
              </a: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limatologi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Kualitas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Udara</a:t>
              </a:r>
              <a:endPara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Partikel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udara</a:t>
              </a:r>
              <a:r>
                <a:rPr lang="en-ID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Kota Beijing</a:t>
              </a:r>
            </a:p>
          </p:txBody>
        </p:sp>
      </p:grpSp>
      <p:cxnSp>
        <p:nvCxnSpPr>
          <p:cNvPr id="63" name="Straight Arrow Connector 62"/>
          <p:cNvCxnSpPr>
            <a:stCxn id="71" idx="1"/>
            <a:endCxn id="83" idx="3"/>
          </p:cNvCxnSpPr>
          <p:nvPr/>
        </p:nvCxnSpPr>
        <p:spPr>
          <a:xfrm flipH="1" flipV="1">
            <a:off x="10741444" y="5725454"/>
            <a:ext cx="240762" cy="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2" idx="2"/>
            <a:endCxn id="84" idx="0"/>
          </p:cNvCxnSpPr>
          <p:nvPr/>
        </p:nvCxnSpPr>
        <p:spPr>
          <a:xfrm flipH="1">
            <a:off x="9478964" y="6009900"/>
            <a:ext cx="442" cy="22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835210" y="3049721"/>
            <a:ext cx="2081408" cy="557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17502" y="3160928"/>
            <a:ext cx="2075211" cy="28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Unspecific Data handling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868721" y="2878204"/>
            <a:ext cx="3728" cy="17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927210" y="3821754"/>
            <a:ext cx="271108" cy="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0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529757" y="269533"/>
            <a:ext cx="2110836" cy="350141"/>
            <a:chOff x="4491825" y="385124"/>
            <a:chExt cx="2110836" cy="350141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4491825" y="385124"/>
              <a:ext cx="2104570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04357" y="434170"/>
              <a:ext cx="2098304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DATASET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33560" y="967652"/>
            <a:ext cx="2091074" cy="7223848"/>
            <a:chOff x="4529925" y="950609"/>
            <a:chExt cx="2098304" cy="5695776"/>
          </a:xfrm>
        </p:grpSpPr>
        <p:sp>
          <p:nvSpPr>
            <p:cNvPr id="10" name="Rectangle 9"/>
            <p:cNvSpPr/>
            <p:nvPr/>
          </p:nvSpPr>
          <p:spPr>
            <a:xfrm>
              <a:off x="4730395" y="950609"/>
              <a:ext cx="1702919" cy="56957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29925" y="1007697"/>
              <a:ext cx="20983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D2T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842978" y="1401492"/>
            <a:ext cx="1465478" cy="3501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2854" y="1449234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>
                <a:cs typeface="Times New Roman" panose="02020603050405020304" pitchFamily="18" charset="0"/>
              </a:rPr>
              <a:t>General Data Handler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5581865" y="619674"/>
            <a:ext cx="177" cy="347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29635" y="965969"/>
            <a:ext cx="3281819" cy="41411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7525" y="983013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General Data Handler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28177" y="1415120"/>
            <a:ext cx="1397000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3039" y="1470742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Dataset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52028" y="2054774"/>
            <a:ext cx="1550345" cy="1046688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48433" y="2063877"/>
            <a:ext cx="1397000" cy="350141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8704" y="2091342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No Header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28229" y="2517682"/>
            <a:ext cx="1397000" cy="485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28229" y="2541969"/>
            <a:ext cx="139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Create Header:</a:t>
            </a:r>
          </a:p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DateTime,v2,v3,etc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58592" y="2100447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With Header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73499" y="3459253"/>
            <a:ext cx="1551677" cy="15356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6440" y="3495826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35" name="Elbow Connector 34"/>
          <p:cNvCxnSpPr>
            <a:stCxn id="24" idx="2"/>
            <a:endCxn id="32" idx="0"/>
          </p:cNvCxnSpPr>
          <p:nvPr/>
        </p:nvCxnSpPr>
        <p:spPr>
          <a:xfrm rot="16200000" flipH="1">
            <a:off x="1775518" y="2585432"/>
            <a:ext cx="1045235" cy="70240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3" idx="2"/>
            <a:endCxn id="32" idx="0"/>
          </p:cNvCxnSpPr>
          <p:nvPr/>
        </p:nvCxnSpPr>
        <p:spPr>
          <a:xfrm rot="5400000">
            <a:off x="2909375" y="2841426"/>
            <a:ext cx="357791" cy="87786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57092" y="3855546"/>
            <a:ext cx="1397000" cy="10735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7092" y="3867308"/>
            <a:ext cx="139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-Default 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en-ID" sz="1000" dirty="0" smtClean="0">
              <a:cs typeface="Times New Roman" panose="02020603050405020304" pitchFamily="18" charset="0"/>
            </a:endParaRPr>
          </a:p>
          <a:p>
            <a:r>
              <a:rPr lang="en-ID" sz="1000" dirty="0" smtClean="0">
                <a:cs typeface="Times New Roman" panose="02020603050405020304" pitchFamily="18" charset="0"/>
              </a:rPr>
              <a:t>-User defined 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en-ID" sz="1000" dirty="0" smtClean="0">
              <a:cs typeface="Times New Roman" panose="02020603050405020304" pitchFamily="18" charset="0"/>
            </a:endParaRPr>
          </a:p>
          <a:p>
            <a:r>
              <a:rPr lang="en-ID" sz="1000" dirty="0" smtClean="0">
                <a:cs typeface="Times New Roman" panose="02020603050405020304" pitchFamily="18" charset="0"/>
              </a:rPr>
              <a:t>-Data Interval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54" name="Elbow Connector 53"/>
          <p:cNvCxnSpPr>
            <a:stCxn id="21" idx="2"/>
            <a:endCxn id="23" idx="0"/>
          </p:cNvCxnSpPr>
          <p:nvPr/>
        </p:nvCxnSpPr>
        <p:spPr>
          <a:xfrm rot="16200000" flipH="1">
            <a:off x="2982183" y="1509755"/>
            <a:ext cx="289513" cy="80052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1" idx="2"/>
            <a:endCxn id="31" idx="0"/>
          </p:cNvCxnSpPr>
          <p:nvPr/>
        </p:nvCxnSpPr>
        <p:spPr>
          <a:xfrm rot="5400000">
            <a:off x="2174292" y="1548062"/>
            <a:ext cx="335186" cy="76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4840468" y="2389693"/>
            <a:ext cx="1477258" cy="350141"/>
            <a:chOff x="4842978" y="2160404"/>
            <a:chExt cx="1477258" cy="35014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Rectangle 64"/>
            <p:cNvSpPr/>
            <p:nvPr/>
          </p:nvSpPr>
          <p:spPr>
            <a:xfrm>
              <a:off x="4842978" y="2160404"/>
              <a:ext cx="1477258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52108" y="2208146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Signal Analysis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7022764" y="934687"/>
            <a:ext cx="3435686" cy="27996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70654" y="951732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Signal Analysis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140510" y="1755197"/>
            <a:ext cx="1551677" cy="1228611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40509" y="1791770"/>
            <a:ext cx="1551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Statistical Analysis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22806" y="2039539"/>
            <a:ext cx="1397000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-Min, Max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-Average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-Linear Model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-Repeated event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-Extreme event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789096" y="1749050"/>
            <a:ext cx="1551677" cy="1234758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789095" y="1785623"/>
            <a:ext cx="1551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Machine Learning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71392" y="2033392"/>
            <a:ext cx="1397000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-Time series Analysis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</a:t>
            </a:r>
            <a:r>
              <a:rPr lang="en-ID" sz="1000" dirty="0">
                <a:cs typeface="Times New Roman" panose="02020603050405020304" pitchFamily="18" charset="0"/>
              </a:rPr>
              <a:t>Exponential S</a:t>
            </a:r>
            <a:r>
              <a:rPr lang="en-ID" sz="1000" dirty="0" smtClean="0">
                <a:cs typeface="Times New Roman" panose="02020603050405020304" pitchFamily="18" charset="0"/>
              </a:rPr>
              <a:t>moothing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-Linear Regression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-Knuth Morris Pratt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959447" y="3238185"/>
            <a:ext cx="1465478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69323" y="3285927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Analysis Result &amp; Predict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85" name="Elbow Connector 84"/>
          <p:cNvCxnSpPr>
            <a:stCxn id="73" idx="2"/>
            <a:endCxn id="82" idx="0"/>
          </p:cNvCxnSpPr>
          <p:nvPr/>
        </p:nvCxnSpPr>
        <p:spPr>
          <a:xfrm rot="5400000">
            <a:off x="9001373" y="2674622"/>
            <a:ext cx="254377" cy="87274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9" idx="2"/>
            <a:endCxn id="82" idx="0"/>
          </p:cNvCxnSpPr>
          <p:nvPr/>
        </p:nvCxnSpPr>
        <p:spPr>
          <a:xfrm rot="16200000" flipH="1">
            <a:off x="8177079" y="2723077"/>
            <a:ext cx="254377" cy="77583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49571" y="1222392"/>
            <a:ext cx="1465478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959447" y="1270134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22764" y="3872314"/>
            <a:ext cx="3435686" cy="38334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85272" y="3912230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Data Interpretation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51026" y="4924766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93188" y="4980388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Rule-Based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38326" y="4239355"/>
            <a:ext cx="1465478" cy="350141"/>
          </a:xfrm>
          <a:prstGeom prst="rect">
            <a:avLst/>
          </a:prstGeom>
          <a:solidFill>
            <a:srgbClr val="DAE3F3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148202" y="4287097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Analysis Result &amp; Predict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7138327" y="5682531"/>
            <a:ext cx="1551677" cy="1372574"/>
            <a:chOff x="7237418" y="5580931"/>
            <a:chExt cx="1551677" cy="1372574"/>
          </a:xfrm>
          <a:solidFill>
            <a:srgbClr val="FFFF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Rectangle 110"/>
            <p:cNvSpPr/>
            <p:nvPr/>
          </p:nvSpPr>
          <p:spPr>
            <a:xfrm>
              <a:off x="7237418" y="5580931"/>
              <a:ext cx="1551677" cy="137257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89667" y="5607404"/>
              <a:ext cx="1469380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Crisp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319714" y="5865273"/>
              <a:ext cx="1397000" cy="101566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AirQuality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WindSpeed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WindDirection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CloudCoberage</a:t>
              </a:r>
              <a:endParaRPr lang="en-ID" sz="1000" dirty="0">
                <a:cs typeface="Times New Roman" panose="02020603050405020304" pitchFamily="18" charset="0"/>
              </a:endParaRPr>
            </a:p>
            <a:p>
              <a:r>
                <a:rPr lang="en-ID" sz="1000" dirty="0">
                  <a:cs typeface="Times New Roman" panose="02020603050405020304" pitchFamily="18" charset="0"/>
                </a:rPr>
                <a:t>-Other (custom corpus)</a:t>
              </a:r>
            </a:p>
            <a:p>
              <a:r>
                <a:rPr lang="en-ID" sz="1000" dirty="0">
                  <a:cs typeface="Times New Roman" panose="02020603050405020304" pitchFamily="18" charset="0"/>
                </a:rPr>
                <a:t>-General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789095" y="5675462"/>
            <a:ext cx="1551677" cy="1077763"/>
            <a:chOff x="8875337" y="5533597"/>
            <a:chExt cx="1551677" cy="1077763"/>
          </a:xfrm>
          <a:solidFill>
            <a:srgbClr val="FFFF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4" name="Rectangle 113"/>
            <p:cNvSpPr/>
            <p:nvPr/>
          </p:nvSpPr>
          <p:spPr>
            <a:xfrm>
              <a:off x="8875337" y="5533597"/>
              <a:ext cx="1551677" cy="107776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957633" y="5563819"/>
              <a:ext cx="1396999" cy="246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Fuzzy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957633" y="5817939"/>
              <a:ext cx="1397000" cy="7078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-Temperature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-Rainfall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-Other (custom corpus)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-General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944243" y="4204573"/>
            <a:ext cx="1324148" cy="1181345"/>
            <a:chOff x="8875337" y="5495497"/>
            <a:chExt cx="1551677" cy="118134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0" name="Rectangle 119"/>
            <p:cNvSpPr/>
            <p:nvPr/>
          </p:nvSpPr>
          <p:spPr>
            <a:xfrm>
              <a:off x="8875337" y="5495497"/>
              <a:ext cx="1551677" cy="118134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925937" y="5518015"/>
              <a:ext cx="142869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Rule-Based Generator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957632" y="5897317"/>
              <a:ext cx="1397000" cy="7078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-General Fuzzy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-General Trend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-Non General Trend</a:t>
              </a:r>
            </a:p>
          </p:txBody>
        </p:sp>
      </p:grpSp>
      <p:cxnSp>
        <p:nvCxnSpPr>
          <p:cNvPr id="124" name="Straight Arrow Connector 123"/>
          <p:cNvCxnSpPr>
            <a:stCxn id="109" idx="2"/>
            <a:endCxn id="93" idx="0"/>
          </p:cNvCxnSpPr>
          <p:nvPr/>
        </p:nvCxnSpPr>
        <p:spPr>
          <a:xfrm>
            <a:off x="7871065" y="4589496"/>
            <a:ext cx="7762" cy="3352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93" idx="2"/>
            <a:endCxn id="114" idx="0"/>
          </p:cNvCxnSpPr>
          <p:nvPr/>
        </p:nvCxnSpPr>
        <p:spPr>
          <a:xfrm rot="16200000" flipH="1">
            <a:off x="8521603" y="4632130"/>
            <a:ext cx="400555" cy="168610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878827" y="5299663"/>
            <a:ext cx="0" cy="3757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8603804" y="5057775"/>
            <a:ext cx="34043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7220623" y="7275862"/>
            <a:ext cx="1455602" cy="350141"/>
          </a:xfrm>
          <a:prstGeom prst="rect">
            <a:avLst/>
          </a:prstGeom>
          <a:solidFill>
            <a:srgbClr val="DAE3F3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862785" y="7331484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Message 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4835717" y="3321609"/>
            <a:ext cx="1482771" cy="350141"/>
            <a:chOff x="4842978" y="2160404"/>
            <a:chExt cx="1482771" cy="35014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9" name="Rectangle 148"/>
            <p:cNvSpPr/>
            <p:nvPr/>
          </p:nvSpPr>
          <p:spPr>
            <a:xfrm>
              <a:off x="4842978" y="2160404"/>
              <a:ext cx="1477258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864634" y="2220672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Data Interpretation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cxnSp>
        <p:nvCxnSpPr>
          <p:cNvPr id="152" name="Straight Arrow Connector 151"/>
          <p:cNvCxnSpPr>
            <a:stCxn id="12" idx="2"/>
            <a:endCxn id="65" idx="0"/>
          </p:cNvCxnSpPr>
          <p:nvPr/>
        </p:nvCxnSpPr>
        <p:spPr>
          <a:xfrm>
            <a:off x="5575717" y="1751633"/>
            <a:ext cx="3380" cy="638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705753" y="2838074"/>
            <a:ext cx="14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Data Abstraction</a:t>
            </a:r>
          </a:p>
          <a:p>
            <a:r>
              <a:rPr lang="en-ID" sz="1000" dirty="0">
                <a:cs typeface="Times New Roman" panose="02020603050405020304" pitchFamily="18" charset="0"/>
              </a:rPr>
              <a:t>a</a:t>
            </a:r>
            <a:r>
              <a:rPr lang="en-ID" sz="1000" dirty="0" smtClean="0">
                <a:cs typeface="Times New Roman" panose="02020603050405020304" pitchFamily="18" charset="0"/>
              </a:rPr>
              <a:t>nd Event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55" name="Straight Arrow Connector 154"/>
          <p:cNvCxnSpPr>
            <a:endCxn id="149" idx="0"/>
          </p:cNvCxnSpPr>
          <p:nvPr/>
        </p:nvCxnSpPr>
        <p:spPr>
          <a:xfrm>
            <a:off x="5570966" y="2747840"/>
            <a:ext cx="3380" cy="573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669214" y="3823503"/>
            <a:ext cx="14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Message 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871391" y="7280139"/>
            <a:ext cx="1455602" cy="350141"/>
          </a:xfrm>
          <a:prstGeom prst="rect">
            <a:avLst/>
          </a:prstGeom>
          <a:solidFill>
            <a:srgbClr val="DAE3F3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513553" y="7335761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Trend </a:t>
            </a:r>
            <a:r>
              <a:rPr lang="en-ID" sz="1000" dirty="0" err="1" smtClean="0">
                <a:cs typeface="Times New Roman" panose="02020603050405020304" pitchFamily="18" charset="0"/>
              </a:rPr>
              <a:t>Descripton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64" name="Elbow Connector 163"/>
          <p:cNvCxnSpPr>
            <a:stCxn id="114" idx="2"/>
            <a:endCxn id="144" idx="0"/>
          </p:cNvCxnSpPr>
          <p:nvPr/>
        </p:nvCxnSpPr>
        <p:spPr>
          <a:xfrm rot="5400000">
            <a:off x="8495361" y="6206288"/>
            <a:ext cx="522637" cy="1616510"/>
          </a:xfrm>
          <a:prstGeom prst="bentConnector3">
            <a:avLst>
              <a:gd name="adj1" fmla="val 759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948424" y="7055105"/>
            <a:ext cx="0" cy="1006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>
            <a:off x="8676225" y="7446169"/>
            <a:ext cx="1951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4839102" y="4198854"/>
            <a:ext cx="1477258" cy="1491207"/>
            <a:chOff x="4842978" y="2160404"/>
            <a:chExt cx="1477258" cy="134031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6" name="Rectangle 175"/>
            <p:cNvSpPr/>
            <p:nvPr/>
          </p:nvSpPr>
          <p:spPr>
            <a:xfrm>
              <a:off x="4842978" y="2160404"/>
              <a:ext cx="1477258" cy="1340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52108" y="2193857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Document Planning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930951" y="4646858"/>
            <a:ext cx="1254008" cy="419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930951" y="4656724"/>
            <a:ext cx="12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Content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Determination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928132" y="5175997"/>
            <a:ext cx="1254008" cy="419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928132" y="5185863"/>
            <a:ext cx="12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Document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Structuring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4844074" y="5889155"/>
            <a:ext cx="1482771" cy="2209085"/>
            <a:chOff x="4842978" y="2160404"/>
            <a:chExt cx="1482771" cy="134031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Rectangle 187"/>
            <p:cNvSpPr/>
            <p:nvPr/>
          </p:nvSpPr>
          <p:spPr>
            <a:xfrm>
              <a:off x="4842978" y="2160404"/>
              <a:ext cx="1477258" cy="1340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864634" y="2193857"/>
              <a:ext cx="1461115" cy="2427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Macroplanning &amp;</a:t>
              </a:r>
            </a:p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Realisation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4945448" y="6477562"/>
            <a:ext cx="1254008" cy="248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945448" y="6487428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Lexicalization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4942629" y="6819418"/>
            <a:ext cx="1254008" cy="248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925079" y="6830916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Aggregation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942629" y="7140831"/>
            <a:ext cx="1254008" cy="5035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942629" y="7136573"/>
            <a:ext cx="1254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err="1" smtClean="0">
                <a:cs typeface="Times New Roman" panose="02020603050405020304" pitchFamily="18" charset="0"/>
              </a:rPr>
              <a:t>Reffering</a:t>
            </a:r>
            <a:endParaRPr lang="en-ID" sz="900" dirty="0">
              <a:cs typeface="Times New Roman" panose="02020603050405020304" pitchFamily="18" charset="0"/>
            </a:endParaRP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Expression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Generation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942629" y="7747587"/>
            <a:ext cx="1254008" cy="2447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925079" y="7747586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Realisation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cxnSp>
        <p:nvCxnSpPr>
          <p:cNvPr id="200" name="Straight Arrow Connector 199"/>
          <p:cNvCxnSpPr>
            <a:stCxn id="149" idx="2"/>
            <a:endCxn id="176" idx="0"/>
          </p:cNvCxnSpPr>
          <p:nvPr/>
        </p:nvCxnSpPr>
        <p:spPr>
          <a:xfrm>
            <a:off x="5574346" y="3671750"/>
            <a:ext cx="3385" cy="527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76" idx="2"/>
            <a:endCxn id="188" idx="0"/>
          </p:cNvCxnSpPr>
          <p:nvPr/>
        </p:nvCxnSpPr>
        <p:spPr>
          <a:xfrm>
            <a:off x="5577731" y="5690061"/>
            <a:ext cx="4972" cy="199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627665" y="5681454"/>
            <a:ext cx="146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Content &amp; Structure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3042669" y="7771792"/>
            <a:ext cx="1324149" cy="1347875"/>
            <a:chOff x="8875336" y="5495497"/>
            <a:chExt cx="1551678" cy="1347875"/>
          </a:xfrm>
        </p:grpSpPr>
        <p:sp>
          <p:nvSpPr>
            <p:cNvPr id="208" name="Rectangle 207"/>
            <p:cNvSpPr/>
            <p:nvPr/>
          </p:nvSpPr>
          <p:spPr>
            <a:xfrm>
              <a:off x="8875337" y="5495497"/>
              <a:ext cx="1551677" cy="13478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875336" y="5532070"/>
              <a:ext cx="15516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OUTPUT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8957632" y="5868739"/>
              <a:ext cx="1397000" cy="86177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-Data Summary Text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-Current Data Text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-Prediction Data Text</a:t>
              </a:r>
            </a:p>
          </p:txBody>
        </p:sp>
      </p:grpSp>
      <p:cxnSp>
        <p:nvCxnSpPr>
          <p:cNvPr id="212" name="Elbow Connector 211"/>
          <p:cNvCxnSpPr>
            <a:stCxn id="19" idx="3"/>
            <a:endCxn id="13" idx="1"/>
          </p:cNvCxnSpPr>
          <p:nvPr/>
        </p:nvCxnSpPr>
        <p:spPr>
          <a:xfrm flipV="1">
            <a:off x="4411454" y="1576192"/>
            <a:ext cx="441400" cy="1460349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67" idx="1"/>
            <a:endCxn id="66" idx="3"/>
          </p:cNvCxnSpPr>
          <p:nvPr/>
        </p:nvCxnSpPr>
        <p:spPr>
          <a:xfrm rot="10800000" flipV="1">
            <a:off x="6310714" y="2334533"/>
            <a:ext cx="712051" cy="229859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03" idx="3"/>
            <a:endCxn id="150" idx="3"/>
          </p:cNvCxnSpPr>
          <p:nvPr/>
        </p:nvCxnSpPr>
        <p:spPr>
          <a:xfrm flipH="1" flipV="1">
            <a:off x="6318488" y="3508835"/>
            <a:ext cx="770292" cy="2295730"/>
          </a:xfrm>
          <a:prstGeom prst="bentConnector3">
            <a:avLst>
              <a:gd name="adj1" fmla="val 35369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1120408" y="5217026"/>
            <a:ext cx="3281819" cy="22078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668298" y="5234070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Significance-Status Determination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018950" y="5666177"/>
            <a:ext cx="1397000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673812" y="5721799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Message 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239206" y="6314934"/>
            <a:ext cx="1397000" cy="350141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249365" y="6351504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Routine Message</a:t>
            </a:r>
          </a:p>
        </p:txBody>
      </p:sp>
      <p:cxnSp>
        <p:nvCxnSpPr>
          <p:cNvPr id="258" name="Elbow Connector 257"/>
          <p:cNvCxnSpPr>
            <a:stCxn id="244" idx="2"/>
          </p:cNvCxnSpPr>
          <p:nvPr/>
        </p:nvCxnSpPr>
        <p:spPr>
          <a:xfrm rot="16200000" flipH="1">
            <a:off x="2972956" y="5760812"/>
            <a:ext cx="289513" cy="800524"/>
          </a:xfrm>
          <a:prstGeom prst="bentConnector3">
            <a:avLst>
              <a:gd name="adj1" fmla="val 5795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244" idx="2"/>
            <a:endCxn id="251" idx="0"/>
          </p:cNvCxnSpPr>
          <p:nvPr/>
        </p:nvCxnSpPr>
        <p:spPr>
          <a:xfrm rot="5400000">
            <a:off x="2165065" y="5799119"/>
            <a:ext cx="335186" cy="76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983598" y="6854102"/>
            <a:ext cx="1397000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93757" y="6890672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2834849" y="6314934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845008" y="6294354"/>
            <a:ext cx="1397000" cy="400110"/>
          </a:xfrm>
          <a:prstGeom prst="rect">
            <a:avLst/>
          </a:prstGeom>
          <a:solidFill>
            <a:srgbClr val="FFFF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Significant Event Message</a:t>
            </a:r>
          </a:p>
        </p:txBody>
      </p:sp>
      <p:cxnSp>
        <p:nvCxnSpPr>
          <p:cNvPr id="268" name="Elbow Connector 267"/>
          <p:cNvCxnSpPr>
            <a:stCxn id="264" idx="2"/>
            <a:endCxn id="260" idx="0"/>
          </p:cNvCxnSpPr>
          <p:nvPr/>
        </p:nvCxnSpPr>
        <p:spPr>
          <a:xfrm rot="5400000">
            <a:off x="3013211" y="6333963"/>
            <a:ext cx="189027" cy="85125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Elbow Connector 269"/>
          <p:cNvCxnSpPr>
            <a:stCxn id="247" idx="2"/>
            <a:endCxn id="260" idx="0"/>
          </p:cNvCxnSpPr>
          <p:nvPr/>
        </p:nvCxnSpPr>
        <p:spPr>
          <a:xfrm rot="16200000" flipH="1">
            <a:off x="2215389" y="6387392"/>
            <a:ext cx="189027" cy="74439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10" idx="2"/>
            <a:endCxn id="208" idx="3"/>
          </p:cNvCxnSpPr>
          <p:nvPr/>
        </p:nvCxnSpPr>
        <p:spPr>
          <a:xfrm rot="5400000">
            <a:off x="4847227" y="7711092"/>
            <a:ext cx="254230" cy="121504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89" idx="2"/>
            <a:endCxn id="73" idx="0"/>
          </p:cNvCxnSpPr>
          <p:nvPr/>
        </p:nvCxnSpPr>
        <p:spPr>
          <a:xfrm rot="16200000" flipH="1">
            <a:off x="9035364" y="1219478"/>
            <a:ext cx="176517" cy="882625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Elbow Connector 279"/>
          <p:cNvCxnSpPr>
            <a:stCxn id="89" idx="2"/>
            <a:endCxn id="69" idx="0"/>
          </p:cNvCxnSpPr>
          <p:nvPr/>
        </p:nvCxnSpPr>
        <p:spPr>
          <a:xfrm rot="5400000">
            <a:off x="8207998" y="1280885"/>
            <a:ext cx="182664" cy="76596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242" idx="3"/>
            <a:endCxn id="184" idx="1"/>
          </p:cNvCxnSpPr>
          <p:nvPr/>
        </p:nvCxnSpPr>
        <p:spPr>
          <a:xfrm flipV="1">
            <a:off x="4402227" y="4841390"/>
            <a:ext cx="528724" cy="147954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733339" y="-439392"/>
            <a:ext cx="1477258" cy="350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719379" y="10430242"/>
            <a:ext cx="1477258" cy="350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9741192" y="5277142"/>
            <a:ext cx="1468018" cy="350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366242" y="4983950"/>
            <a:ext cx="1468018" cy="350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1120408" y="9504915"/>
            <a:ext cx="440667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7822631" y="9528930"/>
            <a:ext cx="440667" cy="350141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3470671" y="9504915"/>
            <a:ext cx="440667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5623943" y="9504915"/>
            <a:ext cx="440667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120408" y="10088761"/>
            <a:ext cx="440667" cy="3501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5" name="Straight Arrow Connector 334"/>
          <p:cNvCxnSpPr/>
          <p:nvPr/>
        </p:nvCxnSpPr>
        <p:spPr>
          <a:xfrm>
            <a:off x="2906306" y="10276261"/>
            <a:ext cx="9648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701289" y="9534724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Data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8333406" y="9500174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Proses </a:t>
            </a:r>
            <a:r>
              <a:rPr lang="en-ID" sz="1600" dirty="0" err="1" smtClean="0">
                <a:cs typeface="Times New Roman" panose="02020603050405020304" pitchFamily="18" charset="0"/>
              </a:rPr>
              <a:t>Pilihan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4051552" y="9534724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Proses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6149856" y="9534724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Kelompok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1701289" y="10077174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Sistem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4037038" y="10091688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Alur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6149856" y="10091688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Keterangan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cxnSp>
        <p:nvCxnSpPr>
          <p:cNvPr id="343" name="Straight Arrow Connector 342"/>
          <p:cNvCxnSpPr/>
          <p:nvPr/>
        </p:nvCxnSpPr>
        <p:spPr>
          <a:xfrm>
            <a:off x="5141539" y="10276261"/>
            <a:ext cx="96480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03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333" y="577977"/>
            <a:ext cx="440667" cy="3501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73438" y="601992"/>
            <a:ext cx="440667" cy="350141"/>
          </a:xfrm>
          <a:prstGeom prst="rect">
            <a:avLst/>
          </a:prstGeom>
          <a:solidFill>
            <a:srgbClr val="FFFF89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8733" y="577977"/>
            <a:ext cx="440667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9221" y="577977"/>
            <a:ext cx="440667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333" y="1161823"/>
            <a:ext cx="440667" cy="3501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84368" y="1349323"/>
            <a:ext cx="9648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10214" y="607786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Data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4213" y="573236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Proses </a:t>
            </a:r>
            <a:r>
              <a:rPr lang="en-ID" sz="1600" dirty="0" err="1" smtClean="0">
                <a:cs typeface="Times New Roman" panose="02020603050405020304" pitchFamily="18" charset="0"/>
              </a:rPr>
              <a:t>Pilihan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29614" y="607786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>
                <a:cs typeface="Times New Roman" panose="02020603050405020304" pitchFamily="18" charset="0"/>
              </a:rPr>
              <a:t>Proses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75134" y="607786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Kelompok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0214" y="1150236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Sistem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5100" y="1164750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Alur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5134" y="1164750"/>
            <a:ext cx="209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cs typeface="Times New Roman" panose="02020603050405020304" pitchFamily="18" charset="0"/>
              </a:rPr>
              <a:t>Keterangan</a:t>
            </a:r>
            <a:endParaRPr lang="id-ID" sz="1600" dirty="0"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666817" y="1349323"/>
            <a:ext cx="96480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4529757" y="269533"/>
            <a:ext cx="2110836" cy="350141"/>
            <a:chOff x="4491825" y="385124"/>
            <a:chExt cx="2110836" cy="350141"/>
          </a:xfrm>
          <a:noFill/>
        </p:grpSpPr>
        <p:sp>
          <p:nvSpPr>
            <p:cNvPr id="131" name="Rectangle 130"/>
            <p:cNvSpPr/>
            <p:nvPr/>
          </p:nvSpPr>
          <p:spPr>
            <a:xfrm>
              <a:off x="4491825" y="385124"/>
              <a:ext cx="2104570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504357" y="434170"/>
              <a:ext cx="2098304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DATASET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533560" y="967652"/>
            <a:ext cx="2091074" cy="7223848"/>
            <a:chOff x="4529925" y="950609"/>
            <a:chExt cx="2098304" cy="5695776"/>
          </a:xfrm>
          <a:noFill/>
        </p:grpSpPr>
        <p:sp>
          <p:nvSpPr>
            <p:cNvPr id="134" name="Rectangle 133"/>
            <p:cNvSpPr/>
            <p:nvPr/>
          </p:nvSpPr>
          <p:spPr>
            <a:xfrm>
              <a:off x="4730395" y="950609"/>
              <a:ext cx="1702919" cy="569577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529925" y="1007697"/>
              <a:ext cx="2098304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D2T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4842978" y="1401492"/>
            <a:ext cx="1465478" cy="3501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852854" y="1449234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>
                <a:cs typeface="Times New Roman" panose="02020603050405020304" pitchFamily="18" charset="0"/>
              </a:rPr>
              <a:t>General Data Handler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38" name="Straight Arrow Connector 137"/>
          <p:cNvCxnSpPr>
            <a:stCxn id="131" idx="2"/>
            <a:endCxn id="134" idx="0"/>
          </p:cNvCxnSpPr>
          <p:nvPr/>
        </p:nvCxnSpPr>
        <p:spPr>
          <a:xfrm flipH="1">
            <a:off x="5581865" y="619674"/>
            <a:ext cx="177" cy="347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129635" y="965969"/>
            <a:ext cx="3281819" cy="41411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677525" y="983013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General Data Handler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028177" y="1415120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83039" y="1470742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Header Detection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752028" y="2054774"/>
            <a:ext cx="1550345" cy="1046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248433" y="2063877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818704" y="2091342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No Header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828229" y="2517682"/>
            <a:ext cx="1397000" cy="485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828229" y="2541969"/>
            <a:ext cx="1397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Create Header:</a:t>
            </a:r>
          </a:p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DateTime,v2,v3,etc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258592" y="2100447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With Header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873499" y="3459253"/>
            <a:ext cx="1551677" cy="15356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606440" y="3495826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51" name="Elbow Connector 150"/>
          <p:cNvCxnSpPr>
            <a:stCxn id="144" idx="2"/>
            <a:endCxn id="149" idx="0"/>
          </p:cNvCxnSpPr>
          <p:nvPr/>
        </p:nvCxnSpPr>
        <p:spPr>
          <a:xfrm rot="16200000" flipH="1">
            <a:off x="1775518" y="2585432"/>
            <a:ext cx="1045235" cy="70240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3" idx="2"/>
            <a:endCxn id="149" idx="0"/>
          </p:cNvCxnSpPr>
          <p:nvPr/>
        </p:nvCxnSpPr>
        <p:spPr>
          <a:xfrm rot="5400000">
            <a:off x="2909375" y="2841426"/>
            <a:ext cx="357791" cy="87786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957092" y="3855546"/>
            <a:ext cx="1397000" cy="10735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957092" y="3867308"/>
            <a:ext cx="139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-User defined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en-ID" sz="1000" dirty="0" smtClean="0">
              <a:cs typeface="Times New Roman" panose="02020603050405020304" pitchFamily="18" charset="0"/>
            </a:endParaRPr>
          </a:p>
          <a:p>
            <a:r>
              <a:rPr lang="en-ID" sz="1000" dirty="0" smtClean="0">
                <a:cs typeface="Times New Roman" panose="02020603050405020304" pitchFamily="18" charset="0"/>
              </a:rPr>
              <a:t>-Data Interval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-Type (numerical, categorical)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-Rule(fuzzy, range)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-Alternate (Replacer)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55" name="Elbow Connector 154"/>
          <p:cNvCxnSpPr>
            <a:stCxn id="141" idx="2"/>
            <a:endCxn id="143" idx="0"/>
          </p:cNvCxnSpPr>
          <p:nvPr/>
        </p:nvCxnSpPr>
        <p:spPr>
          <a:xfrm rot="16200000" flipH="1">
            <a:off x="2982183" y="1509755"/>
            <a:ext cx="289513" cy="80052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41" idx="2"/>
            <a:endCxn id="148" idx="0"/>
          </p:cNvCxnSpPr>
          <p:nvPr/>
        </p:nvCxnSpPr>
        <p:spPr>
          <a:xfrm rot="5400000">
            <a:off x="2174292" y="1548062"/>
            <a:ext cx="335186" cy="76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840468" y="2389693"/>
            <a:ext cx="1477258" cy="350141"/>
            <a:chOff x="4842978" y="2160404"/>
            <a:chExt cx="1477258" cy="35014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8" name="Rectangle 157"/>
            <p:cNvSpPr/>
            <p:nvPr/>
          </p:nvSpPr>
          <p:spPr>
            <a:xfrm>
              <a:off x="4842978" y="2160404"/>
              <a:ext cx="1477258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852108" y="2208146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Signal Analysis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7022764" y="934687"/>
            <a:ext cx="3435686" cy="27996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570654" y="951732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Signal Analysis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140510" y="1755197"/>
            <a:ext cx="1551677" cy="12286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140509" y="1791770"/>
            <a:ext cx="1551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Statistical Tools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222806" y="2039539"/>
            <a:ext cx="1397000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-Min, Max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-Average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-Linear Model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-Repeated event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-Extreme event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8789096" y="1749050"/>
            <a:ext cx="1551677" cy="12347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789095" y="1785623"/>
            <a:ext cx="1551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Machine Learning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871392" y="2033392"/>
            <a:ext cx="1397000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-Time series Analysis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</a:t>
            </a:r>
            <a:r>
              <a:rPr lang="en-ID" sz="1000" dirty="0">
                <a:cs typeface="Times New Roman" panose="02020603050405020304" pitchFamily="18" charset="0"/>
              </a:rPr>
              <a:t>Exponential S</a:t>
            </a:r>
            <a:r>
              <a:rPr lang="en-ID" sz="1000" dirty="0" smtClean="0">
                <a:cs typeface="Times New Roman" panose="02020603050405020304" pitchFamily="18" charset="0"/>
              </a:rPr>
              <a:t>moothing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-Linear Regression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-Knuth Morris Pratt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959447" y="3238185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969323" y="3285927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Analysis Result &amp; Predict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170" name="Elbow Connector 169"/>
          <p:cNvCxnSpPr>
            <a:stCxn id="165" idx="2"/>
            <a:endCxn id="168" idx="0"/>
          </p:cNvCxnSpPr>
          <p:nvPr/>
        </p:nvCxnSpPr>
        <p:spPr>
          <a:xfrm rot="5400000">
            <a:off x="9001373" y="2674622"/>
            <a:ext cx="254377" cy="87274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62" idx="2"/>
            <a:endCxn id="168" idx="0"/>
          </p:cNvCxnSpPr>
          <p:nvPr/>
        </p:nvCxnSpPr>
        <p:spPr>
          <a:xfrm rot="16200000" flipH="1">
            <a:off x="8177079" y="2723077"/>
            <a:ext cx="254377" cy="77583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7949571" y="1222392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959447" y="1270134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Parameter </a:t>
            </a:r>
            <a:r>
              <a:rPr lang="en-ID" sz="1000" dirty="0" err="1" smtClean="0">
                <a:cs typeface="Times New Roman" panose="02020603050405020304" pitchFamily="18" charset="0"/>
              </a:rPr>
              <a:t>Config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022764" y="3872314"/>
            <a:ext cx="3435686" cy="38334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685272" y="3912230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Data Interpretation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151026" y="4924766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793188" y="4980388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Rule-Based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138326" y="4239355"/>
            <a:ext cx="1465478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148202" y="4287097"/>
            <a:ext cx="1461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Analysis Result &amp; Predict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7138326" y="5682531"/>
            <a:ext cx="1551678" cy="1372574"/>
            <a:chOff x="7237417" y="5580931"/>
            <a:chExt cx="1551678" cy="1372574"/>
          </a:xfrm>
          <a:noFill/>
        </p:grpSpPr>
        <p:sp>
          <p:nvSpPr>
            <p:cNvPr id="181" name="Rectangle 180"/>
            <p:cNvSpPr/>
            <p:nvPr/>
          </p:nvSpPr>
          <p:spPr>
            <a:xfrm>
              <a:off x="7237418" y="5580931"/>
              <a:ext cx="1551677" cy="137257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237417" y="5617504"/>
              <a:ext cx="1551677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Crisp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319714" y="5865273"/>
              <a:ext cx="1397000" cy="101566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AirQuality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WindSpeed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WindDirection</a:t>
              </a:r>
              <a:endParaRPr lang="en-ID" sz="1000" dirty="0" smtClean="0">
                <a:cs typeface="Times New Roman" panose="02020603050405020304" pitchFamily="18" charset="0"/>
              </a:endParaRP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</a:t>
              </a:r>
              <a:r>
                <a:rPr lang="en-ID" sz="1000" dirty="0" err="1" smtClean="0">
                  <a:cs typeface="Times New Roman" panose="02020603050405020304" pitchFamily="18" charset="0"/>
                </a:rPr>
                <a:t>CloudCoberage</a:t>
              </a:r>
              <a:endParaRPr lang="en-ID" sz="1000" dirty="0">
                <a:cs typeface="Times New Roman" panose="02020603050405020304" pitchFamily="18" charset="0"/>
              </a:endParaRPr>
            </a:p>
            <a:p>
              <a:r>
                <a:rPr lang="en-ID" sz="1000" dirty="0">
                  <a:cs typeface="Times New Roman" panose="02020603050405020304" pitchFamily="18" charset="0"/>
                </a:rPr>
                <a:t>-Other (custom corpus)</a:t>
              </a:r>
            </a:p>
            <a:p>
              <a:r>
                <a:rPr lang="en-ID" sz="1000" dirty="0">
                  <a:cs typeface="Times New Roman" panose="02020603050405020304" pitchFamily="18" charset="0"/>
                </a:rPr>
                <a:t>-General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8789094" y="5675462"/>
            <a:ext cx="1551678" cy="1077763"/>
            <a:chOff x="8875336" y="5533597"/>
            <a:chExt cx="1551678" cy="1077763"/>
          </a:xfrm>
          <a:noFill/>
        </p:grpSpPr>
        <p:sp>
          <p:nvSpPr>
            <p:cNvPr id="185" name="Rectangle 184"/>
            <p:cNvSpPr/>
            <p:nvPr/>
          </p:nvSpPr>
          <p:spPr>
            <a:xfrm>
              <a:off x="8875337" y="5533597"/>
              <a:ext cx="1551677" cy="107776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875336" y="5570170"/>
              <a:ext cx="1551677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Fuzzy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957633" y="5817939"/>
              <a:ext cx="1397000" cy="7078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-Temperature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-Rainfall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-Other (custom corpus)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-General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944242" y="4204573"/>
            <a:ext cx="1324149" cy="1181345"/>
            <a:chOff x="8875336" y="5495497"/>
            <a:chExt cx="1551678" cy="1181345"/>
          </a:xfrm>
          <a:noFill/>
        </p:grpSpPr>
        <p:sp>
          <p:nvSpPr>
            <p:cNvPr id="189" name="Rectangle 188"/>
            <p:cNvSpPr/>
            <p:nvPr/>
          </p:nvSpPr>
          <p:spPr>
            <a:xfrm>
              <a:off x="8875337" y="5495497"/>
              <a:ext cx="1551677" cy="118134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875336" y="5532070"/>
              <a:ext cx="155167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Rule-Based Generator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957632" y="5868739"/>
              <a:ext cx="1397000" cy="70788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-General Fuzzy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-General Trend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-Non General Trend</a:t>
              </a:r>
            </a:p>
          </p:txBody>
        </p:sp>
      </p:grpSp>
      <p:cxnSp>
        <p:nvCxnSpPr>
          <p:cNvPr id="192" name="Straight Arrow Connector 191"/>
          <p:cNvCxnSpPr>
            <a:stCxn id="178" idx="2"/>
            <a:endCxn id="176" idx="0"/>
          </p:cNvCxnSpPr>
          <p:nvPr/>
        </p:nvCxnSpPr>
        <p:spPr>
          <a:xfrm>
            <a:off x="7871065" y="4589496"/>
            <a:ext cx="7762" cy="3352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76" idx="2"/>
            <a:endCxn id="185" idx="0"/>
          </p:cNvCxnSpPr>
          <p:nvPr/>
        </p:nvCxnSpPr>
        <p:spPr>
          <a:xfrm rot="16200000" flipH="1">
            <a:off x="8521603" y="4632130"/>
            <a:ext cx="400555" cy="168610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7878827" y="5299663"/>
            <a:ext cx="0" cy="3757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8603804" y="5057775"/>
            <a:ext cx="34043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7220623" y="7275862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862785" y="7331484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Message 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4835717" y="3321609"/>
            <a:ext cx="1482771" cy="350141"/>
            <a:chOff x="4842978" y="2160404"/>
            <a:chExt cx="1482771" cy="35014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9" name="Rectangle 198"/>
            <p:cNvSpPr/>
            <p:nvPr/>
          </p:nvSpPr>
          <p:spPr>
            <a:xfrm>
              <a:off x="4842978" y="2160404"/>
              <a:ext cx="1477258" cy="350141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864634" y="2220672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Data Interpretation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cxnSp>
        <p:nvCxnSpPr>
          <p:cNvPr id="201" name="Straight Arrow Connector 200"/>
          <p:cNvCxnSpPr>
            <a:stCxn id="136" idx="2"/>
            <a:endCxn id="158" idx="0"/>
          </p:cNvCxnSpPr>
          <p:nvPr/>
        </p:nvCxnSpPr>
        <p:spPr>
          <a:xfrm>
            <a:off x="5575717" y="1751633"/>
            <a:ext cx="3380" cy="638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705753" y="2838074"/>
            <a:ext cx="14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Data Abstraction</a:t>
            </a:r>
          </a:p>
          <a:p>
            <a:r>
              <a:rPr lang="en-ID" sz="1000" dirty="0">
                <a:cs typeface="Times New Roman" panose="02020603050405020304" pitchFamily="18" charset="0"/>
              </a:rPr>
              <a:t>a</a:t>
            </a:r>
            <a:r>
              <a:rPr lang="en-ID" sz="1000" dirty="0" smtClean="0">
                <a:cs typeface="Times New Roman" panose="02020603050405020304" pitchFamily="18" charset="0"/>
              </a:rPr>
              <a:t>nd Event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203" name="Straight Arrow Connector 202"/>
          <p:cNvCxnSpPr>
            <a:endCxn id="199" idx="0"/>
          </p:cNvCxnSpPr>
          <p:nvPr/>
        </p:nvCxnSpPr>
        <p:spPr>
          <a:xfrm>
            <a:off x="5570966" y="2747840"/>
            <a:ext cx="3380" cy="573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5669214" y="3748347"/>
            <a:ext cx="14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Message </a:t>
            </a:r>
          </a:p>
          <a:p>
            <a:r>
              <a:rPr lang="en-ID" sz="1000" dirty="0" smtClean="0">
                <a:cs typeface="Times New Roman" panose="02020603050405020304" pitchFamily="18" charset="0"/>
              </a:rPr>
              <a:t>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871391" y="7280139"/>
            <a:ext cx="1455602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513553" y="7335761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Trend </a:t>
            </a:r>
            <a:r>
              <a:rPr lang="en-ID" sz="1000" dirty="0" err="1" smtClean="0">
                <a:cs typeface="Times New Roman" panose="02020603050405020304" pitchFamily="18" charset="0"/>
              </a:rPr>
              <a:t>Descripton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cxnSp>
        <p:nvCxnSpPr>
          <p:cNvPr id="207" name="Elbow Connector 206"/>
          <p:cNvCxnSpPr>
            <a:stCxn id="185" idx="2"/>
            <a:endCxn id="196" idx="0"/>
          </p:cNvCxnSpPr>
          <p:nvPr/>
        </p:nvCxnSpPr>
        <p:spPr>
          <a:xfrm rot="5400000">
            <a:off x="8495361" y="6206288"/>
            <a:ext cx="522637" cy="1616510"/>
          </a:xfrm>
          <a:prstGeom prst="bentConnector3">
            <a:avLst>
              <a:gd name="adj1" fmla="val 759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7948424" y="7055105"/>
            <a:ext cx="0" cy="1006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8676225" y="7446169"/>
            <a:ext cx="1951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4839102" y="4198854"/>
            <a:ext cx="1477258" cy="1491207"/>
            <a:chOff x="4842978" y="2160404"/>
            <a:chExt cx="1477258" cy="134031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1" name="Rectangle 210"/>
            <p:cNvSpPr/>
            <p:nvPr/>
          </p:nvSpPr>
          <p:spPr>
            <a:xfrm>
              <a:off x="4842978" y="2160404"/>
              <a:ext cx="1477258" cy="1340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852108" y="2193857"/>
              <a:ext cx="1461115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Document Planning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4930951" y="4646858"/>
            <a:ext cx="1254008" cy="419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930951" y="4656724"/>
            <a:ext cx="12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Content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Determination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928132" y="5175997"/>
            <a:ext cx="1254008" cy="419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928132" y="5185863"/>
            <a:ext cx="125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Document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Structuring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4844074" y="5889155"/>
            <a:ext cx="1482771" cy="2209085"/>
            <a:chOff x="4842978" y="2160404"/>
            <a:chExt cx="1482771" cy="134031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8" name="Rectangle 217"/>
            <p:cNvSpPr/>
            <p:nvPr/>
          </p:nvSpPr>
          <p:spPr>
            <a:xfrm>
              <a:off x="4842978" y="2160404"/>
              <a:ext cx="1477258" cy="1340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864634" y="2193857"/>
              <a:ext cx="1461115" cy="2427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Macroplanning &amp;</a:t>
              </a:r>
            </a:p>
            <a:p>
              <a:pPr algn="ctr"/>
              <a:r>
                <a:rPr lang="en-ID" sz="1000" dirty="0" smtClean="0">
                  <a:cs typeface="Times New Roman" panose="02020603050405020304" pitchFamily="18" charset="0"/>
                </a:rPr>
                <a:t>Realisation</a:t>
              </a:r>
              <a:endParaRPr lang="id-ID" sz="1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220" name="Rectangle 219"/>
          <p:cNvSpPr/>
          <p:nvPr/>
        </p:nvSpPr>
        <p:spPr>
          <a:xfrm>
            <a:off x="4945448" y="6477562"/>
            <a:ext cx="1254008" cy="248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945448" y="6487428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Lexicalization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942629" y="6819418"/>
            <a:ext cx="1254008" cy="248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4925079" y="6830916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Aggregation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4942629" y="7140831"/>
            <a:ext cx="1254008" cy="5035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942629" y="7136573"/>
            <a:ext cx="1254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err="1" smtClean="0">
                <a:cs typeface="Times New Roman" panose="02020603050405020304" pitchFamily="18" charset="0"/>
              </a:rPr>
              <a:t>Reffering</a:t>
            </a:r>
            <a:endParaRPr lang="en-ID" sz="900" dirty="0">
              <a:cs typeface="Times New Roman" panose="02020603050405020304" pitchFamily="18" charset="0"/>
            </a:endParaRP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Expression</a:t>
            </a:r>
          </a:p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Generation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4942629" y="7747587"/>
            <a:ext cx="1254008" cy="2447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925079" y="7747586"/>
            <a:ext cx="12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00" dirty="0" smtClean="0">
                <a:cs typeface="Times New Roman" panose="02020603050405020304" pitchFamily="18" charset="0"/>
              </a:rPr>
              <a:t>Realisation</a:t>
            </a:r>
            <a:endParaRPr lang="id-ID" sz="900" dirty="0">
              <a:cs typeface="Times New Roman" panose="02020603050405020304" pitchFamily="18" charset="0"/>
            </a:endParaRPr>
          </a:p>
        </p:txBody>
      </p:sp>
      <p:cxnSp>
        <p:nvCxnSpPr>
          <p:cNvPr id="228" name="Straight Arrow Connector 227"/>
          <p:cNvCxnSpPr>
            <a:stCxn id="199" idx="2"/>
            <a:endCxn id="211" idx="0"/>
          </p:cNvCxnSpPr>
          <p:nvPr/>
        </p:nvCxnSpPr>
        <p:spPr>
          <a:xfrm>
            <a:off x="5574346" y="3671750"/>
            <a:ext cx="3385" cy="527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11" idx="2"/>
            <a:endCxn id="218" idx="0"/>
          </p:cNvCxnSpPr>
          <p:nvPr/>
        </p:nvCxnSpPr>
        <p:spPr>
          <a:xfrm>
            <a:off x="5577731" y="5690061"/>
            <a:ext cx="4972" cy="199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5627665" y="5681454"/>
            <a:ext cx="146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 smtClean="0">
                <a:cs typeface="Times New Roman" panose="02020603050405020304" pitchFamily="18" charset="0"/>
              </a:rPr>
              <a:t>Content &amp; Structure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3042669" y="7771792"/>
            <a:ext cx="1324149" cy="1347875"/>
            <a:chOff x="8875336" y="5495497"/>
            <a:chExt cx="1551678" cy="1347875"/>
          </a:xfrm>
          <a:noFill/>
        </p:grpSpPr>
        <p:sp>
          <p:nvSpPr>
            <p:cNvPr id="232" name="Rectangle 231"/>
            <p:cNvSpPr/>
            <p:nvPr/>
          </p:nvSpPr>
          <p:spPr>
            <a:xfrm>
              <a:off x="8875337" y="5495497"/>
              <a:ext cx="1551677" cy="134787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8875336" y="5532070"/>
              <a:ext cx="1551677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000" b="1" dirty="0" smtClean="0">
                  <a:cs typeface="Times New Roman" panose="02020603050405020304" pitchFamily="18" charset="0"/>
                </a:rPr>
                <a:t>OUTPUT</a:t>
              </a:r>
              <a:endParaRPr lang="id-ID" sz="10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8957632" y="5868739"/>
              <a:ext cx="1397000" cy="861774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D" sz="1000" dirty="0" smtClean="0">
                  <a:cs typeface="Times New Roman" panose="02020603050405020304" pitchFamily="18" charset="0"/>
                </a:rPr>
                <a:t>-Data Summary Text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-Current Data Text</a:t>
              </a:r>
            </a:p>
            <a:p>
              <a:r>
                <a:rPr lang="en-ID" sz="1000" dirty="0" smtClean="0">
                  <a:cs typeface="Times New Roman" panose="02020603050405020304" pitchFamily="18" charset="0"/>
                </a:rPr>
                <a:t>-Prediction Data Text</a:t>
              </a:r>
            </a:p>
          </p:txBody>
        </p:sp>
      </p:grpSp>
      <p:cxnSp>
        <p:nvCxnSpPr>
          <p:cNvPr id="235" name="Elbow Connector 234"/>
          <p:cNvCxnSpPr>
            <a:stCxn id="139" idx="3"/>
            <a:endCxn id="137" idx="1"/>
          </p:cNvCxnSpPr>
          <p:nvPr/>
        </p:nvCxnSpPr>
        <p:spPr>
          <a:xfrm flipV="1">
            <a:off x="4411454" y="1576192"/>
            <a:ext cx="441400" cy="14603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160" idx="1"/>
            <a:endCxn id="159" idx="3"/>
          </p:cNvCxnSpPr>
          <p:nvPr/>
        </p:nvCxnSpPr>
        <p:spPr>
          <a:xfrm rot="10800000" flipV="1">
            <a:off x="6310714" y="2334533"/>
            <a:ext cx="712051" cy="2298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stCxn id="230" idx="3"/>
            <a:endCxn id="200" idx="3"/>
          </p:cNvCxnSpPr>
          <p:nvPr/>
        </p:nvCxnSpPr>
        <p:spPr>
          <a:xfrm flipH="1" flipV="1">
            <a:off x="6318488" y="3508835"/>
            <a:ext cx="770292" cy="2295730"/>
          </a:xfrm>
          <a:prstGeom prst="bentConnector3">
            <a:avLst>
              <a:gd name="adj1" fmla="val 353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1120408" y="5217026"/>
            <a:ext cx="3281819" cy="22078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668298" y="5234070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Significance-Status Determination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2018950" y="5666177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673812" y="5721799"/>
            <a:ext cx="209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Message Inventory</a:t>
            </a:r>
            <a:endParaRPr lang="id-ID" sz="1000" dirty="0">
              <a:cs typeface="Times New Roman" panose="02020603050405020304" pitchFamily="18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239206" y="6314934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249365" y="6351504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Routine Message</a:t>
            </a:r>
          </a:p>
        </p:txBody>
      </p:sp>
      <p:cxnSp>
        <p:nvCxnSpPr>
          <p:cNvPr id="244" name="Elbow Connector 243"/>
          <p:cNvCxnSpPr>
            <a:stCxn id="240" idx="2"/>
          </p:cNvCxnSpPr>
          <p:nvPr/>
        </p:nvCxnSpPr>
        <p:spPr>
          <a:xfrm rot="16200000" flipH="1">
            <a:off x="2972956" y="5760812"/>
            <a:ext cx="289513" cy="800524"/>
          </a:xfrm>
          <a:prstGeom prst="bentConnector3">
            <a:avLst>
              <a:gd name="adj1" fmla="val 5795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240" idx="2"/>
            <a:endCxn id="243" idx="0"/>
          </p:cNvCxnSpPr>
          <p:nvPr/>
        </p:nvCxnSpPr>
        <p:spPr>
          <a:xfrm rot="5400000">
            <a:off x="2165065" y="5799119"/>
            <a:ext cx="335186" cy="76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983598" y="6854102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993757" y="6890672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2834849" y="6314934"/>
            <a:ext cx="1397000" cy="350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845008" y="6294354"/>
            <a:ext cx="13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000" dirty="0" smtClean="0">
                <a:cs typeface="Times New Roman" panose="02020603050405020304" pitchFamily="18" charset="0"/>
              </a:rPr>
              <a:t>Significant Event Message</a:t>
            </a:r>
          </a:p>
        </p:txBody>
      </p:sp>
      <p:cxnSp>
        <p:nvCxnSpPr>
          <p:cNvPr id="250" name="Elbow Connector 249"/>
          <p:cNvCxnSpPr>
            <a:stCxn id="248" idx="2"/>
            <a:endCxn id="246" idx="0"/>
          </p:cNvCxnSpPr>
          <p:nvPr/>
        </p:nvCxnSpPr>
        <p:spPr>
          <a:xfrm rot="5400000">
            <a:off x="3013211" y="6333963"/>
            <a:ext cx="189027" cy="85125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242" idx="2"/>
            <a:endCxn id="246" idx="0"/>
          </p:cNvCxnSpPr>
          <p:nvPr/>
        </p:nvCxnSpPr>
        <p:spPr>
          <a:xfrm rot="16200000" flipH="1">
            <a:off x="2215389" y="6387392"/>
            <a:ext cx="189027" cy="74439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134" idx="2"/>
            <a:endCxn id="232" idx="3"/>
          </p:cNvCxnSpPr>
          <p:nvPr/>
        </p:nvCxnSpPr>
        <p:spPr>
          <a:xfrm rot="5400000">
            <a:off x="4847227" y="7711092"/>
            <a:ext cx="254230" cy="121504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172" idx="2"/>
            <a:endCxn id="165" idx="0"/>
          </p:cNvCxnSpPr>
          <p:nvPr/>
        </p:nvCxnSpPr>
        <p:spPr>
          <a:xfrm rot="16200000" flipH="1">
            <a:off x="9035364" y="1219478"/>
            <a:ext cx="176517" cy="882625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172" idx="2"/>
            <a:endCxn id="162" idx="0"/>
          </p:cNvCxnSpPr>
          <p:nvPr/>
        </p:nvCxnSpPr>
        <p:spPr>
          <a:xfrm rot="5400000">
            <a:off x="8207998" y="1280885"/>
            <a:ext cx="182664" cy="76596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38" idx="3"/>
            <a:endCxn id="211" idx="1"/>
          </p:cNvCxnSpPr>
          <p:nvPr/>
        </p:nvCxnSpPr>
        <p:spPr>
          <a:xfrm flipV="1">
            <a:off x="4402227" y="4944458"/>
            <a:ext cx="436875" cy="137647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8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20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5704</TotalTime>
  <Words>547</Words>
  <Application>Microsoft Office PowerPoint</Application>
  <PresentationFormat>Widescreen</PresentationFormat>
  <Paragraphs>240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Lyra Lyralei</dc:creator>
  <cp:lastModifiedBy>lyralei</cp:lastModifiedBy>
  <cp:revision>59</cp:revision>
  <dcterms:created xsi:type="dcterms:W3CDTF">2018-01-30T10:36:43Z</dcterms:created>
  <dcterms:modified xsi:type="dcterms:W3CDTF">2018-12-15T23:53:20Z</dcterms:modified>
</cp:coreProperties>
</file>