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89"/>
    <a:srgbClr val="DAE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336" y="-10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C749A-EAD3-4020-A427-C54C9831C0FF}" type="datetimeFigureOut">
              <a:rPr lang="id-ID" smtClean="0"/>
              <a:t>08/09/2018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9104A-A94B-464D-BC5F-F53D13FCED3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29754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C749A-EAD3-4020-A427-C54C9831C0FF}" type="datetimeFigureOut">
              <a:rPr lang="id-ID" smtClean="0"/>
              <a:t>08/09/2018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9104A-A94B-464D-BC5F-F53D13FCED3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06361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C749A-EAD3-4020-A427-C54C9831C0FF}" type="datetimeFigureOut">
              <a:rPr lang="id-ID" smtClean="0"/>
              <a:t>08/09/2018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9104A-A94B-464D-BC5F-F53D13FCED3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73596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C749A-EAD3-4020-A427-C54C9831C0FF}" type="datetimeFigureOut">
              <a:rPr lang="id-ID" smtClean="0"/>
              <a:t>08/09/2018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9104A-A94B-464D-BC5F-F53D13FCED3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78540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C749A-EAD3-4020-A427-C54C9831C0FF}" type="datetimeFigureOut">
              <a:rPr lang="id-ID" smtClean="0"/>
              <a:t>08/09/2018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9104A-A94B-464D-BC5F-F53D13FCED3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19706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C749A-EAD3-4020-A427-C54C9831C0FF}" type="datetimeFigureOut">
              <a:rPr lang="id-ID" smtClean="0"/>
              <a:t>08/09/2018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9104A-A94B-464D-BC5F-F53D13FCED3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67305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C749A-EAD3-4020-A427-C54C9831C0FF}" type="datetimeFigureOut">
              <a:rPr lang="id-ID" smtClean="0"/>
              <a:t>08/09/2018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9104A-A94B-464D-BC5F-F53D13FCED3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76698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C749A-EAD3-4020-A427-C54C9831C0FF}" type="datetimeFigureOut">
              <a:rPr lang="id-ID" smtClean="0"/>
              <a:t>08/09/2018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9104A-A94B-464D-BC5F-F53D13FCED3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73066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C749A-EAD3-4020-A427-C54C9831C0FF}" type="datetimeFigureOut">
              <a:rPr lang="id-ID" smtClean="0"/>
              <a:t>08/09/2018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9104A-A94B-464D-BC5F-F53D13FCED3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93648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C749A-EAD3-4020-A427-C54C9831C0FF}" type="datetimeFigureOut">
              <a:rPr lang="id-ID" smtClean="0"/>
              <a:t>08/09/2018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9104A-A94B-464D-BC5F-F53D13FCED3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77543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C749A-EAD3-4020-A427-C54C9831C0FF}" type="datetimeFigureOut">
              <a:rPr lang="id-ID" smtClean="0"/>
              <a:t>08/09/2018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9104A-A94B-464D-BC5F-F53D13FCED3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17121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FC749A-EAD3-4020-A427-C54C9831C0FF}" type="datetimeFigureOut">
              <a:rPr lang="id-ID" smtClean="0"/>
              <a:t>08/09/2018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59104A-A94B-464D-BC5F-F53D13FCED3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30111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17982" y="-355978"/>
            <a:ext cx="2580404" cy="15563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09542" y="-203829"/>
            <a:ext cx="2231701" cy="12772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id-ID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Studi Literatur</a:t>
            </a:r>
          </a:p>
          <a:p>
            <a:pPr marL="228600" indent="-228600">
              <a:buAutoNum type="arabicPeriod"/>
            </a:pPr>
            <a:r>
              <a:rPr lang="id-ID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Natural Language Processing</a:t>
            </a:r>
          </a:p>
          <a:p>
            <a:pPr marL="228600" indent="-228600">
              <a:buAutoNum type="arabicPeriod"/>
            </a:pPr>
            <a:r>
              <a:rPr lang="id-ID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Data-to-Text</a:t>
            </a:r>
          </a:p>
          <a:p>
            <a:pPr marL="228600" indent="-228600">
              <a:buAutoNum type="arabicPeriod"/>
            </a:pPr>
            <a:r>
              <a:rPr lang="id-ID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</a:t>
            </a:r>
          </a:p>
          <a:p>
            <a:pPr marL="228600" indent="-228600">
              <a:buAutoNum type="arabicPeriod"/>
            </a:pPr>
            <a:r>
              <a:rPr lang="id-ID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Inflasi</a:t>
            </a:r>
          </a:p>
          <a:p>
            <a:pPr marL="228600" indent="-228600">
              <a:buAutoNum type="arabicPeriod"/>
            </a:pPr>
            <a:r>
              <a:rPr lang="id-ID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ARIMA model</a:t>
            </a:r>
            <a:endParaRPr lang="id-ID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17982" y="1417606"/>
            <a:ext cx="2580404" cy="15563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96842" y="1664141"/>
            <a:ext cx="2260555" cy="10926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id-ID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Tahap Persiapan:</a:t>
            </a:r>
          </a:p>
          <a:p>
            <a:pPr marL="228600" indent="-228600">
              <a:buAutoNum type="arabicPeriod"/>
            </a:pPr>
            <a:r>
              <a:rPr lang="id-ID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Identifikasi masalah</a:t>
            </a:r>
          </a:p>
          <a:p>
            <a:pPr marL="228600" indent="-228600">
              <a:buAutoNum type="arabicPeriod"/>
            </a:pPr>
            <a:r>
              <a:rPr lang="id-ID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Merumuskan masalah</a:t>
            </a:r>
          </a:p>
          <a:p>
            <a:pPr marL="228600" indent="-228600">
              <a:buAutoNum type="arabicPeriod"/>
            </a:pPr>
            <a:r>
              <a:rPr lang="id-ID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Menentukan algoritma</a:t>
            </a:r>
          </a:p>
          <a:p>
            <a:pPr marL="228600" indent="-228600">
              <a:buAutoNum type="arabicPeriod"/>
            </a:pPr>
            <a:r>
              <a:rPr lang="id-ID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Menentukan model penelitian</a:t>
            </a:r>
            <a:endParaRPr lang="id-ID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17982" y="3232592"/>
            <a:ext cx="2580404" cy="6303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26747" y="3393790"/>
            <a:ext cx="13628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Pengumpulan Data</a:t>
            </a:r>
            <a:endParaRPr lang="id-ID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17982" y="4121593"/>
            <a:ext cx="2580404" cy="6303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49015" y="4205950"/>
            <a:ext cx="21183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Pengembangan model D2T</a:t>
            </a:r>
          </a:p>
          <a:p>
            <a:r>
              <a:rPr lang="id-ID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dengan pendekatan TS dan ML</a:t>
            </a:r>
            <a:endParaRPr lang="id-ID" sz="12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924125" y="5010594"/>
            <a:ext cx="2580404" cy="6303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58924" y="5095032"/>
            <a:ext cx="21259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Implementasi Sistem D2T</a:t>
            </a:r>
          </a:p>
          <a:p>
            <a:r>
              <a:rPr lang="id-ID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dengan bahasa pemrograman R</a:t>
            </a:r>
            <a:endParaRPr lang="id-ID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924125" y="5815157"/>
            <a:ext cx="2580404" cy="6303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630209" y="5899595"/>
            <a:ext cx="11833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Eksperimen dan</a:t>
            </a:r>
          </a:p>
          <a:p>
            <a:pPr algn="ctr"/>
            <a:r>
              <a:rPr lang="id-ID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Pengujian</a:t>
            </a:r>
            <a:endParaRPr lang="id-ID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917982" y="6619720"/>
            <a:ext cx="2580404" cy="6303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704679" y="6796409"/>
            <a:ext cx="10070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Dokumentasi</a:t>
            </a:r>
            <a:endParaRPr lang="id-ID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Down Arrow 24"/>
          <p:cNvSpPr/>
          <p:nvPr/>
        </p:nvSpPr>
        <p:spPr>
          <a:xfrm>
            <a:off x="2130951" y="1217701"/>
            <a:ext cx="154461" cy="217221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6" name="Down Arrow 25"/>
          <p:cNvSpPr/>
          <p:nvPr/>
        </p:nvSpPr>
        <p:spPr>
          <a:xfrm>
            <a:off x="2144644" y="2973969"/>
            <a:ext cx="154461" cy="258623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7" name="Down Arrow 26"/>
          <p:cNvSpPr/>
          <p:nvPr/>
        </p:nvSpPr>
        <p:spPr>
          <a:xfrm>
            <a:off x="2130950" y="3862970"/>
            <a:ext cx="154461" cy="258623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8" name="Down Arrow 27"/>
          <p:cNvSpPr/>
          <p:nvPr/>
        </p:nvSpPr>
        <p:spPr>
          <a:xfrm>
            <a:off x="2130949" y="4751971"/>
            <a:ext cx="154461" cy="258623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9" name="Down Arrow 28"/>
          <p:cNvSpPr/>
          <p:nvPr/>
        </p:nvSpPr>
        <p:spPr>
          <a:xfrm>
            <a:off x="2119988" y="5640972"/>
            <a:ext cx="154461" cy="17418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0" name="Down Arrow 29"/>
          <p:cNvSpPr/>
          <p:nvPr/>
        </p:nvSpPr>
        <p:spPr>
          <a:xfrm>
            <a:off x="2135204" y="6440210"/>
            <a:ext cx="173340" cy="19547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1" name="Rectangle 30"/>
          <p:cNvSpPr/>
          <p:nvPr/>
        </p:nvSpPr>
        <p:spPr>
          <a:xfrm>
            <a:off x="4027982" y="-397956"/>
            <a:ext cx="7844704" cy="8094156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5" name="Rectangle 34"/>
          <p:cNvSpPr/>
          <p:nvPr/>
        </p:nvSpPr>
        <p:spPr>
          <a:xfrm>
            <a:off x="4274461" y="130027"/>
            <a:ext cx="2438401" cy="6303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274461" y="319851"/>
            <a:ext cx="24311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endParaRPr lang="id-ID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267201" y="983386"/>
            <a:ext cx="2438401" cy="33898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267201" y="1173211"/>
            <a:ext cx="24311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Coding and Implementation in R</a:t>
            </a:r>
            <a:endParaRPr lang="id-ID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4441376" y="1530655"/>
            <a:ext cx="2104570" cy="5440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441376" y="1676938"/>
            <a:ext cx="2098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Sygnal Analisys</a:t>
            </a:r>
            <a:endParaRPr lang="id-ID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4448635" y="2263630"/>
            <a:ext cx="2104570" cy="5440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448635" y="2409913"/>
            <a:ext cx="2098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Interpretation</a:t>
            </a:r>
            <a:endParaRPr lang="id-ID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4463150" y="2989341"/>
            <a:ext cx="2104570" cy="5440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463150" y="3135624"/>
            <a:ext cx="2098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Document Planning</a:t>
            </a:r>
            <a:endParaRPr lang="id-ID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4259941" y="4563089"/>
            <a:ext cx="2438401" cy="6303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259941" y="4752913"/>
            <a:ext cx="24311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  <a:endParaRPr lang="id-ID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4252681" y="5383291"/>
            <a:ext cx="2438401" cy="6303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252681" y="5573115"/>
            <a:ext cx="24311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Deployment</a:t>
            </a:r>
            <a:endParaRPr lang="id-ID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4259941" y="6166031"/>
            <a:ext cx="2438401" cy="6303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259941" y="6355855"/>
            <a:ext cx="24311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Maintenance</a:t>
            </a:r>
            <a:endParaRPr lang="id-ID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296234" y="-397955"/>
            <a:ext cx="24311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Waterfall Model</a:t>
            </a:r>
            <a:endParaRPr lang="id-ID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Down Arrow 54"/>
          <p:cNvSpPr/>
          <p:nvPr/>
        </p:nvSpPr>
        <p:spPr>
          <a:xfrm>
            <a:off x="5415415" y="2063994"/>
            <a:ext cx="152994" cy="211211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6" name="Down Arrow 55"/>
          <p:cNvSpPr/>
          <p:nvPr/>
        </p:nvSpPr>
        <p:spPr>
          <a:xfrm>
            <a:off x="5406274" y="2807706"/>
            <a:ext cx="162134" cy="18126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66" name="Straight Arrow Connector 65"/>
          <p:cNvCxnSpPr>
            <a:stCxn id="35" idx="2"/>
          </p:cNvCxnSpPr>
          <p:nvPr/>
        </p:nvCxnSpPr>
        <p:spPr>
          <a:xfrm>
            <a:off x="5493662" y="760405"/>
            <a:ext cx="0" cy="223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4470410" y="3707798"/>
            <a:ext cx="2104570" cy="5440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470410" y="3854081"/>
            <a:ext cx="2098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Microplanning &amp; Realisation</a:t>
            </a:r>
            <a:endParaRPr lang="id-ID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Down Arrow 70"/>
          <p:cNvSpPr/>
          <p:nvPr/>
        </p:nvSpPr>
        <p:spPr>
          <a:xfrm>
            <a:off x="5428048" y="3540677"/>
            <a:ext cx="162134" cy="18126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2" name="Right Arrow 71"/>
          <p:cNvSpPr/>
          <p:nvPr/>
        </p:nvSpPr>
        <p:spPr>
          <a:xfrm>
            <a:off x="3498385" y="4296965"/>
            <a:ext cx="515087" cy="27077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3" name="Right Arrow 72"/>
          <p:cNvSpPr/>
          <p:nvPr/>
        </p:nvSpPr>
        <p:spPr>
          <a:xfrm rot="10800000">
            <a:off x="3498385" y="5236032"/>
            <a:ext cx="515087" cy="27077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74" name="Straight Arrow Connector 73"/>
          <p:cNvCxnSpPr/>
          <p:nvPr/>
        </p:nvCxnSpPr>
        <p:spPr>
          <a:xfrm>
            <a:off x="5493662" y="4350005"/>
            <a:ext cx="0" cy="223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5508181" y="5160229"/>
            <a:ext cx="0" cy="223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5495847" y="5999155"/>
            <a:ext cx="0" cy="223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9722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7"/>
          <p:cNvGrpSpPr/>
          <p:nvPr/>
        </p:nvGrpSpPr>
        <p:grpSpPr>
          <a:xfrm>
            <a:off x="2559906" y="-583025"/>
            <a:ext cx="2580404" cy="1339142"/>
            <a:chOff x="0" y="1"/>
            <a:chExt cx="2580404" cy="1339142"/>
          </a:xfrm>
        </p:grpSpPr>
        <p:sp>
          <p:nvSpPr>
            <p:cNvPr id="4" name="Rectangle 3"/>
            <p:cNvSpPr/>
            <p:nvPr/>
          </p:nvSpPr>
          <p:spPr>
            <a:xfrm>
              <a:off x="0" y="1"/>
              <a:ext cx="2580404" cy="13391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59924" y="203408"/>
              <a:ext cx="2260555" cy="10926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id-ID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Tahap Persiapan:</a:t>
              </a:r>
            </a:p>
            <a:p>
              <a:pPr marL="228600" indent="-228600">
                <a:buAutoNum type="arabicPeriod"/>
              </a:pPr>
              <a:r>
                <a:rPr lang="id-ID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Identifikasi masalah</a:t>
              </a:r>
            </a:p>
            <a:p>
              <a:pPr marL="228600" indent="-228600">
                <a:buAutoNum type="arabicPeriod"/>
              </a:pPr>
              <a:r>
                <a:rPr lang="id-ID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Merumuskan masalah</a:t>
              </a:r>
            </a:p>
            <a:p>
              <a:pPr marL="228600" indent="-228600">
                <a:buAutoNum type="arabicPeriod"/>
              </a:pPr>
              <a:r>
                <a:rPr lang="id-ID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Menentukan </a:t>
              </a:r>
              <a:r>
                <a:rPr lang="en-ID" sz="12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metode</a:t>
              </a:r>
              <a:endParaRPr lang="id-ID" sz="12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228600" indent="-228600">
                <a:buAutoNum type="arabicPeriod"/>
              </a:pPr>
              <a:r>
                <a:rPr lang="id-ID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Menentukan model penelitian</a:t>
              </a:r>
              <a:endParaRPr lang="id-ID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5398744" y="-583025"/>
            <a:ext cx="2580404" cy="2711553"/>
            <a:chOff x="0" y="1601753"/>
            <a:chExt cx="2580404" cy="2508146"/>
          </a:xfrm>
        </p:grpSpPr>
        <p:sp>
          <p:nvSpPr>
            <p:cNvPr id="6" name="Rectangle 5"/>
            <p:cNvSpPr/>
            <p:nvPr/>
          </p:nvSpPr>
          <p:spPr>
            <a:xfrm>
              <a:off x="0" y="1601753"/>
              <a:ext cx="2580404" cy="250814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44" y="1953617"/>
              <a:ext cx="2239267" cy="18312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id-ID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Studi Literatur</a:t>
              </a:r>
            </a:p>
            <a:p>
              <a:pPr marL="228600" indent="-228600">
                <a:buAutoNum type="arabicPeriod"/>
              </a:pPr>
              <a:r>
                <a:rPr lang="id-ID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Natural Language Processing</a:t>
              </a:r>
            </a:p>
            <a:p>
              <a:pPr marL="228600" indent="-228600">
                <a:buAutoNum type="arabicPeriod"/>
              </a:pPr>
              <a:r>
                <a:rPr lang="id-ID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Data-to-Text</a:t>
              </a:r>
              <a:endParaRPr lang="en-ID" sz="12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228600" indent="-228600">
                <a:buAutoNum type="arabicPeriod"/>
              </a:pPr>
              <a:r>
                <a:rPr lang="en-ID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Statistical Analysis</a:t>
              </a:r>
            </a:p>
            <a:p>
              <a:pPr marL="228600" indent="-228600">
                <a:buFontTx/>
                <a:buAutoNum type="arabicPeriod"/>
              </a:pPr>
              <a:r>
                <a:rPr lang="en-ID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Time Series </a:t>
              </a:r>
              <a:r>
                <a:rPr lang="en-ID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Analysis</a:t>
              </a:r>
            </a:p>
            <a:p>
              <a:pPr marL="228600" indent="-228600">
                <a:buFontTx/>
                <a:buAutoNum type="arabicPeriod"/>
              </a:pPr>
              <a:r>
                <a:rPr lang="en-ID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Exponential Smoothing</a:t>
              </a:r>
            </a:p>
            <a:p>
              <a:pPr marL="228600" indent="-228600">
                <a:buFontTx/>
                <a:buAutoNum type="arabicPeriod"/>
              </a:pPr>
              <a:r>
                <a:rPr lang="en-ID" sz="12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Knutt</a:t>
              </a:r>
              <a:r>
                <a:rPr lang="en-ID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-Morris Pratt Algorithm</a:t>
              </a:r>
              <a:endParaRPr lang="id-ID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228600" indent="-228600">
                <a:buAutoNum type="arabicPeriod"/>
              </a:pPr>
              <a:r>
                <a:rPr lang="id-ID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Machine Learning</a:t>
              </a:r>
            </a:p>
            <a:p>
              <a:pPr marL="228600" indent="-228600">
                <a:buAutoNum type="arabicPeriod"/>
              </a:pPr>
              <a:r>
                <a:rPr lang="en-ID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 Programming</a:t>
              </a:r>
              <a:endParaRPr lang="id-ID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2517399" y="964878"/>
            <a:ext cx="2604051" cy="1153862"/>
            <a:chOff x="0" y="4862540"/>
            <a:chExt cx="2604051" cy="1153862"/>
          </a:xfrm>
        </p:grpSpPr>
        <p:sp>
          <p:nvSpPr>
            <p:cNvPr id="8" name="Rectangle 7"/>
            <p:cNvSpPr/>
            <p:nvPr/>
          </p:nvSpPr>
          <p:spPr>
            <a:xfrm>
              <a:off x="0" y="4862540"/>
              <a:ext cx="2580404" cy="1153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1367" y="4931921"/>
              <a:ext cx="2542684" cy="9079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ID" sz="12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Pengumpulan</a:t>
              </a:r>
              <a:r>
                <a:rPr lang="en-ID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Data Time Series</a:t>
              </a:r>
              <a:endParaRPr lang="id-ID" sz="12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228600" indent="-228600">
                <a:buAutoNum type="arabicPeriod"/>
              </a:pPr>
              <a:r>
                <a:rPr lang="en-ID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Data </a:t>
              </a:r>
              <a:r>
                <a:rPr lang="en-ID" sz="12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kurs</a:t>
              </a:r>
              <a:r>
                <a:rPr lang="en-ID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rupiah</a:t>
              </a:r>
            </a:p>
            <a:p>
              <a:pPr marL="228600" indent="-228600">
                <a:buAutoNum type="arabicPeriod"/>
              </a:pPr>
              <a:r>
                <a:rPr lang="en-ID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Data </a:t>
              </a:r>
              <a:r>
                <a:rPr lang="en-ID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r>
                <a:rPr lang="en-ID" sz="12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limatologi</a:t>
              </a:r>
              <a:endParaRPr lang="en-ID" sz="12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228600" indent="-228600">
                <a:buAutoNum type="arabicPeriod"/>
              </a:pPr>
              <a:r>
                <a:rPr lang="en-ID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Data </a:t>
              </a:r>
              <a:r>
                <a:rPr lang="en-ID" sz="12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sinar</a:t>
              </a:r>
              <a:r>
                <a:rPr lang="en-ID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D" sz="12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radiasi</a:t>
              </a:r>
              <a:r>
                <a:rPr lang="en-ID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D" sz="12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dan</a:t>
              </a:r>
              <a:r>
                <a:rPr lang="en-ID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D" sz="12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meteorologi</a:t>
              </a:r>
              <a:endParaRPr lang="en-ID" sz="12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2511377" y="2466527"/>
            <a:ext cx="5407595" cy="4338466"/>
            <a:chOff x="4792334" y="1254468"/>
            <a:chExt cx="5467772" cy="4233844"/>
          </a:xfrm>
        </p:grpSpPr>
        <p:sp>
          <p:nvSpPr>
            <p:cNvPr id="10" name="Rectangle 9"/>
            <p:cNvSpPr/>
            <p:nvPr/>
          </p:nvSpPr>
          <p:spPr>
            <a:xfrm>
              <a:off x="4792334" y="1254468"/>
              <a:ext cx="5467771" cy="42338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971894" y="1838317"/>
              <a:ext cx="243114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D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Data</a:t>
              </a:r>
              <a:endParaRPr lang="id-ID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117275" y="3832168"/>
              <a:ext cx="2104570" cy="5440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117275" y="3978451"/>
              <a:ext cx="20983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d-ID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Document Planning</a:t>
              </a:r>
              <a:endParaRPr lang="id-ID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868445" y="2474277"/>
              <a:ext cx="2104570" cy="10926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id-ID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General </a:t>
              </a:r>
              <a:r>
                <a:rPr lang="id-ID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Data </a:t>
              </a:r>
              <a:r>
                <a:rPr lang="id-ID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Handling</a:t>
              </a:r>
              <a:r>
                <a:rPr lang="en-ID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</a:t>
              </a:r>
              <a:endParaRPr lang="id-ID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228600" indent="-228600">
                <a:buAutoNum type="arabicPeriod"/>
              </a:pPr>
              <a:r>
                <a:rPr lang="en-ID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Header Detection</a:t>
              </a:r>
            </a:p>
            <a:p>
              <a:pPr marL="228600" indent="-228600">
                <a:buFontTx/>
                <a:buAutoNum type="arabicPeriod"/>
              </a:pPr>
              <a:r>
                <a:rPr lang="en-ID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User Defined Corpus</a:t>
              </a:r>
              <a:endParaRPr lang="id-ID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228600" indent="-228600">
                <a:buAutoNum type="arabicPeriod"/>
              </a:pPr>
              <a:r>
                <a:rPr lang="en-ID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General </a:t>
              </a:r>
              <a:r>
                <a:rPr lang="en-ID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Fuzzy Generator</a:t>
              </a:r>
            </a:p>
            <a:p>
              <a:pPr marL="228600" indent="-228600">
                <a:buAutoNum type="arabicPeriod"/>
              </a:pPr>
              <a:r>
                <a:rPr lang="en-ID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General Trend </a:t>
              </a:r>
              <a:r>
                <a:rPr lang="en-ID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Generator</a:t>
              </a:r>
              <a:endParaRPr lang="en-ID" sz="12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807912" y="1339142"/>
              <a:ext cx="545219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D" sz="12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Pengembangan</a:t>
              </a:r>
              <a:r>
                <a:rPr lang="en-ID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Model D2T </a:t>
              </a:r>
              <a:r>
                <a:rPr lang="en-ID" sz="12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untuk</a:t>
              </a:r>
              <a:r>
                <a:rPr lang="en-ID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Data General</a:t>
              </a:r>
              <a:endParaRPr lang="id-ID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>
              <a:off x="6182092" y="2091474"/>
              <a:ext cx="0" cy="2230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Rectangle 30"/>
            <p:cNvSpPr/>
            <p:nvPr/>
          </p:nvSpPr>
          <p:spPr>
            <a:xfrm>
              <a:off x="5123541" y="4598362"/>
              <a:ext cx="2104570" cy="5440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123541" y="4744645"/>
              <a:ext cx="20983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d-ID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Microplanning &amp; Realisation</a:t>
              </a:r>
              <a:endParaRPr lang="id-ID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7" name="Straight Arrow Connector 36"/>
            <p:cNvCxnSpPr/>
            <p:nvPr/>
          </p:nvCxnSpPr>
          <p:spPr>
            <a:xfrm>
              <a:off x="6182092" y="2858612"/>
              <a:ext cx="0" cy="2230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Rectangle 39"/>
            <p:cNvSpPr/>
            <p:nvPr/>
          </p:nvSpPr>
          <p:spPr>
            <a:xfrm>
              <a:off x="5129807" y="2314536"/>
              <a:ext cx="2104570" cy="5440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129807" y="2460819"/>
              <a:ext cx="20983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d-ID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Sygnal Analisys</a:t>
              </a:r>
              <a:endParaRPr lang="id-ID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5123541" y="3070021"/>
              <a:ext cx="2104570" cy="5440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123541" y="3216304"/>
              <a:ext cx="20983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D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Data Interpretation</a:t>
              </a:r>
              <a:endParaRPr lang="id-ID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4" name="Straight Arrow Connector 43"/>
            <p:cNvCxnSpPr/>
            <p:nvPr/>
          </p:nvCxnSpPr>
          <p:spPr>
            <a:xfrm>
              <a:off x="6182092" y="3614097"/>
              <a:ext cx="0" cy="2230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>
              <a:off x="6187465" y="4376244"/>
              <a:ext cx="0" cy="2230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Rectangle 48"/>
            <p:cNvSpPr/>
            <p:nvPr/>
          </p:nvSpPr>
          <p:spPr>
            <a:xfrm>
              <a:off x="7747420" y="2314536"/>
              <a:ext cx="2104570" cy="129956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1" name="Straight Arrow Connector 50"/>
            <p:cNvCxnSpPr/>
            <p:nvPr/>
          </p:nvCxnSpPr>
          <p:spPr>
            <a:xfrm flipH="1">
              <a:off x="7228111" y="2513013"/>
              <a:ext cx="51930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>
              <a:endCxn id="42" idx="3"/>
            </p:cNvCxnSpPr>
            <p:nvPr/>
          </p:nvCxnSpPr>
          <p:spPr>
            <a:xfrm flipH="1" flipV="1">
              <a:off x="7228111" y="3342059"/>
              <a:ext cx="519309" cy="6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4" name="Group 63"/>
          <p:cNvGrpSpPr/>
          <p:nvPr/>
        </p:nvGrpSpPr>
        <p:grpSpPr>
          <a:xfrm>
            <a:off x="2511377" y="7007796"/>
            <a:ext cx="2580404" cy="1731272"/>
            <a:chOff x="0" y="4460040"/>
            <a:chExt cx="2580404" cy="1556363"/>
          </a:xfrm>
        </p:grpSpPr>
        <p:sp>
          <p:nvSpPr>
            <p:cNvPr id="65" name="Rectangle 64"/>
            <p:cNvSpPr/>
            <p:nvPr/>
          </p:nvSpPr>
          <p:spPr>
            <a:xfrm>
              <a:off x="0" y="4460040"/>
              <a:ext cx="2580404" cy="15563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7720" y="4588316"/>
              <a:ext cx="1527982" cy="13142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ID" sz="12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Implementasi</a:t>
              </a:r>
              <a:r>
                <a:rPr lang="en-ID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D" sz="12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Sistem</a:t>
              </a:r>
              <a:r>
                <a:rPr lang="en-ID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</a:t>
              </a:r>
              <a:endParaRPr lang="id-ID" sz="12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228600" indent="-228600">
                <a:buAutoNum type="arabicPeriod"/>
              </a:pPr>
              <a:r>
                <a:rPr lang="en-ID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Analysis</a:t>
              </a:r>
            </a:p>
            <a:p>
              <a:pPr marL="228600" indent="-228600">
                <a:buAutoNum type="arabicPeriod"/>
              </a:pPr>
              <a:r>
                <a:rPr lang="en-ID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Design</a:t>
              </a:r>
            </a:p>
            <a:p>
              <a:pPr marL="228600" indent="-228600">
                <a:buAutoNum type="arabicPeriod"/>
              </a:pPr>
              <a:r>
                <a:rPr lang="en-ID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Coding</a:t>
              </a:r>
            </a:p>
            <a:p>
              <a:pPr marL="228600" indent="-228600">
                <a:buAutoNum type="arabicPeriod"/>
              </a:pPr>
              <a:r>
                <a:rPr lang="en-ID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Testing</a:t>
              </a:r>
            </a:p>
            <a:p>
              <a:pPr marL="228600" indent="-228600">
                <a:buAutoNum type="arabicPeriod"/>
              </a:pPr>
              <a:r>
                <a:rPr lang="en-ID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Deployment</a:t>
              </a:r>
            </a:p>
            <a:p>
              <a:pPr marL="228600" indent="-228600">
                <a:buAutoNum type="arabicPeriod"/>
              </a:pPr>
              <a:r>
                <a:rPr lang="en-ID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Maintenance</a:t>
              </a:r>
            </a:p>
          </p:txBody>
        </p:sp>
      </p:grpSp>
      <p:sp>
        <p:nvSpPr>
          <p:cNvPr id="71" name="Rectangle 70"/>
          <p:cNvSpPr/>
          <p:nvPr/>
        </p:nvSpPr>
        <p:spPr>
          <a:xfrm>
            <a:off x="5319960" y="7783290"/>
            <a:ext cx="2561292" cy="5688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5376288" y="7938695"/>
            <a:ext cx="25426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Analisis</a:t>
            </a:r>
            <a:r>
              <a:rPr lang="en-ID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Hasil</a:t>
            </a:r>
            <a:r>
              <a:rPr lang="en-ID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Eksperimen</a:t>
            </a:r>
            <a:endParaRPr lang="id-ID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5335537" y="9330480"/>
            <a:ext cx="2561292" cy="5688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5335537" y="9466303"/>
            <a:ext cx="25426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Desain</a:t>
            </a:r>
            <a:r>
              <a:rPr lang="en-ID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Eksperimen</a:t>
            </a:r>
            <a:endParaRPr lang="id-ID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5335537" y="7031463"/>
            <a:ext cx="2561292" cy="5688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5354145" y="7187121"/>
            <a:ext cx="25426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Penarikan</a:t>
            </a:r>
            <a:r>
              <a:rPr lang="en-ID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Kesimpulan</a:t>
            </a:r>
            <a:endParaRPr lang="id-ID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5335537" y="8535117"/>
            <a:ext cx="2561292" cy="5688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5335537" y="8681064"/>
            <a:ext cx="25426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Hasil</a:t>
            </a:r>
            <a:r>
              <a:rPr lang="en-ID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Eksperimen</a:t>
            </a:r>
            <a:endParaRPr lang="id-ID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2511377" y="9330480"/>
            <a:ext cx="2561292" cy="5688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2511377" y="9466303"/>
            <a:ext cx="25426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Desain</a:t>
            </a:r>
            <a:r>
              <a:rPr lang="en-ID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Eksperimen</a:t>
            </a:r>
            <a:endParaRPr lang="id-ID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0406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4529757" y="269533"/>
            <a:ext cx="2110836" cy="350141"/>
            <a:chOff x="4491825" y="385124"/>
            <a:chExt cx="2110836" cy="350141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8" name="Rectangle 7"/>
            <p:cNvSpPr/>
            <p:nvPr/>
          </p:nvSpPr>
          <p:spPr>
            <a:xfrm>
              <a:off x="4491825" y="385124"/>
              <a:ext cx="2104570" cy="350141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504357" y="434170"/>
              <a:ext cx="2098304" cy="25391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D" sz="1000" b="1" dirty="0" smtClean="0">
                  <a:cs typeface="Times New Roman" panose="02020603050405020304" pitchFamily="18" charset="0"/>
                </a:rPr>
                <a:t>DATASET</a:t>
              </a:r>
              <a:endParaRPr lang="id-ID" sz="1000" b="1" dirty="0">
                <a:cs typeface="Times New Roman" panose="02020603050405020304" pitchFamily="18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533560" y="967652"/>
            <a:ext cx="2091074" cy="7223848"/>
            <a:chOff x="4529925" y="950609"/>
            <a:chExt cx="2098304" cy="5695776"/>
          </a:xfrm>
        </p:grpSpPr>
        <p:sp>
          <p:nvSpPr>
            <p:cNvPr id="10" name="Rectangle 9"/>
            <p:cNvSpPr/>
            <p:nvPr/>
          </p:nvSpPr>
          <p:spPr>
            <a:xfrm>
              <a:off x="4730395" y="950609"/>
              <a:ext cx="1702919" cy="569577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529925" y="1007697"/>
              <a:ext cx="2098304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D" sz="1000" b="1" dirty="0" smtClean="0">
                  <a:cs typeface="Times New Roman" panose="02020603050405020304" pitchFamily="18" charset="0"/>
                </a:rPr>
                <a:t>D2T</a:t>
              </a:r>
              <a:endParaRPr lang="id-ID" sz="1000" b="1" dirty="0">
                <a:cs typeface="Times New Roman" panose="02020603050405020304" pitchFamily="18" charset="0"/>
              </a:endParaRPr>
            </a:p>
          </p:txBody>
        </p:sp>
      </p:grpSp>
      <p:sp>
        <p:nvSpPr>
          <p:cNvPr id="12" name="Rectangle 11"/>
          <p:cNvSpPr/>
          <p:nvPr/>
        </p:nvSpPr>
        <p:spPr>
          <a:xfrm>
            <a:off x="4842978" y="1401492"/>
            <a:ext cx="1465478" cy="35014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852854" y="1449234"/>
            <a:ext cx="14611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1000" dirty="0">
                <a:cs typeface="Times New Roman" panose="02020603050405020304" pitchFamily="18" charset="0"/>
              </a:rPr>
              <a:t>General Data Handler</a:t>
            </a:r>
            <a:endParaRPr lang="id-ID" sz="1000" dirty="0">
              <a:cs typeface="Times New Roman" panose="02020603050405020304" pitchFamily="18" charset="0"/>
            </a:endParaRPr>
          </a:p>
        </p:txBody>
      </p:sp>
      <p:cxnSp>
        <p:nvCxnSpPr>
          <p:cNvPr id="17" name="Straight Arrow Connector 16"/>
          <p:cNvCxnSpPr>
            <a:stCxn id="8" idx="2"/>
            <a:endCxn id="10" idx="0"/>
          </p:cNvCxnSpPr>
          <p:nvPr/>
        </p:nvCxnSpPr>
        <p:spPr>
          <a:xfrm flipH="1">
            <a:off x="5581865" y="619674"/>
            <a:ext cx="177" cy="34797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1129635" y="965969"/>
            <a:ext cx="3281819" cy="4141143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677525" y="983013"/>
            <a:ext cx="209830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1000" dirty="0" smtClean="0">
                <a:cs typeface="Times New Roman" panose="02020603050405020304" pitchFamily="18" charset="0"/>
              </a:rPr>
              <a:t>General Data Handler</a:t>
            </a:r>
            <a:endParaRPr lang="id-ID" sz="1000" dirty="0">
              <a:cs typeface="Times New Roman" panose="02020603050405020304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028177" y="1415120"/>
            <a:ext cx="1397000" cy="35014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683039" y="1470742"/>
            <a:ext cx="209830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1000" dirty="0" smtClean="0">
                <a:cs typeface="Times New Roman" panose="02020603050405020304" pitchFamily="18" charset="0"/>
              </a:rPr>
              <a:t>Dataset</a:t>
            </a:r>
            <a:endParaRPr lang="id-ID" sz="1000" dirty="0">
              <a:cs typeface="Times New Roman" panose="02020603050405020304" pitchFamily="18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752028" y="2054774"/>
            <a:ext cx="1550345" cy="1046688"/>
          </a:xfrm>
          <a:prstGeom prst="rect">
            <a:avLst/>
          </a:prstGeom>
          <a:solidFill>
            <a:srgbClr val="FFFF89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248433" y="2063877"/>
            <a:ext cx="1397000" cy="350141"/>
          </a:xfrm>
          <a:prstGeom prst="rect">
            <a:avLst/>
          </a:prstGeom>
          <a:solidFill>
            <a:srgbClr val="FFFF89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818704" y="2091342"/>
            <a:ext cx="13970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1000" dirty="0" smtClean="0">
                <a:cs typeface="Times New Roman" panose="02020603050405020304" pitchFamily="18" charset="0"/>
              </a:rPr>
              <a:t>No Header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828229" y="2517682"/>
            <a:ext cx="1397000" cy="48595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828229" y="2541969"/>
            <a:ext cx="13970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1000" dirty="0" smtClean="0">
                <a:cs typeface="Times New Roman" panose="02020603050405020304" pitchFamily="18" charset="0"/>
              </a:rPr>
              <a:t>Create Header:</a:t>
            </a:r>
          </a:p>
          <a:p>
            <a:pPr algn="ctr"/>
            <a:r>
              <a:rPr lang="en-ID" sz="1000" dirty="0" smtClean="0">
                <a:cs typeface="Times New Roman" panose="02020603050405020304" pitchFamily="18" charset="0"/>
              </a:rPr>
              <a:t>DateTime,v2,v3,etc</a:t>
            </a:r>
            <a:endParaRPr lang="id-ID" sz="1000" dirty="0">
              <a:cs typeface="Times New Roman" panose="02020603050405020304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258592" y="2100447"/>
            <a:ext cx="13970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1000" dirty="0" smtClean="0">
                <a:cs typeface="Times New Roman" panose="02020603050405020304" pitchFamily="18" charset="0"/>
              </a:rPr>
              <a:t>With Header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873499" y="3459253"/>
            <a:ext cx="1551677" cy="153567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606440" y="3495826"/>
            <a:ext cx="209830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1000" dirty="0" smtClean="0">
                <a:cs typeface="Times New Roman" panose="02020603050405020304" pitchFamily="18" charset="0"/>
              </a:rPr>
              <a:t>Parameter </a:t>
            </a:r>
            <a:r>
              <a:rPr lang="en-ID" sz="1000" dirty="0" err="1" smtClean="0">
                <a:cs typeface="Times New Roman" panose="02020603050405020304" pitchFamily="18" charset="0"/>
              </a:rPr>
              <a:t>Config</a:t>
            </a:r>
            <a:endParaRPr lang="id-ID" sz="1000" dirty="0">
              <a:cs typeface="Times New Roman" panose="02020603050405020304" pitchFamily="18" charset="0"/>
            </a:endParaRPr>
          </a:p>
        </p:txBody>
      </p:sp>
      <p:cxnSp>
        <p:nvCxnSpPr>
          <p:cNvPr id="35" name="Elbow Connector 34"/>
          <p:cNvCxnSpPr>
            <a:stCxn id="24" idx="2"/>
            <a:endCxn id="32" idx="0"/>
          </p:cNvCxnSpPr>
          <p:nvPr/>
        </p:nvCxnSpPr>
        <p:spPr>
          <a:xfrm rot="16200000" flipH="1">
            <a:off x="1775518" y="2585432"/>
            <a:ext cx="1045235" cy="702405"/>
          </a:xfrm>
          <a:prstGeom prst="bentConnector3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23" idx="2"/>
            <a:endCxn id="32" idx="0"/>
          </p:cNvCxnSpPr>
          <p:nvPr/>
        </p:nvCxnSpPr>
        <p:spPr>
          <a:xfrm rot="5400000">
            <a:off x="2909375" y="2841426"/>
            <a:ext cx="357791" cy="877863"/>
          </a:xfrm>
          <a:prstGeom prst="bentConnector3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1957092" y="3855546"/>
            <a:ext cx="1397000" cy="107358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957092" y="3867308"/>
            <a:ext cx="1397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000" dirty="0" smtClean="0">
                <a:cs typeface="Times New Roman" panose="02020603050405020304" pitchFamily="18" charset="0"/>
              </a:rPr>
              <a:t>-User defined </a:t>
            </a:r>
            <a:r>
              <a:rPr lang="en-ID" sz="1000" dirty="0" err="1" smtClean="0">
                <a:cs typeface="Times New Roman" panose="02020603050405020304" pitchFamily="18" charset="0"/>
              </a:rPr>
              <a:t>config</a:t>
            </a:r>
            <a:endParaRPr lang="en-ID" sz="1000" dirty="0" smtClean="0">
              <a:cs typeface="Times New Roman" panose="02020603050405020304" pitchFamily="18" charset="0"/>
            </a:endParaRPr>
          </a:p>
          <a:p>
            <a:r>
              <a:rPr lang="en-ID" sz="1000" dirty="0" smtClean="0">
                <a:cs typeface="Times New Roman" panose="02020603050405020304" pitchFamily="18" charset="0"/>
              </a:rPr>
              <a:t>-Data Interval</a:t>
            </a:r>
          </a:p>
          <a:p>
            <a:r>
              <a:rPr lang="en-ID" sz="1000" dirty="0" smtClean="0">
                <a:cs typeface="Times New Roman" panose="02020603050405020304" pitchFamily="18" charset="0"/>
              </a:rPr>
              <a:t>-Type (numerical, categorical)</a:t>
            </a:r>
          </a:p>
          <a:p>
            <a:r>
              <a:rPr lang="en-ID" sz="1000" dirty="0" smtClean="0">
                <a:cs typeface="Times New Roman" panose="02020603050405020304" pitchFamily="18" charset="0"/>
              </a:rPr>
              <a:t>-Rule(fuzzy, range)</a:t>
            </a:r>
          </a:p>
          <a:p>
            <a:r>
              <a:rPr lang="en-ID" sz="1000" dirty="0" smtClean="0">
                <a:cs typeface="Times New Roman" panose="02020603050405020304" pitchFamily="18" charset="0"/>
              </a:rPr>
              <a:t>-Alternate (Replacer)</a:t>
            </a:r>
            <a:endParaRPr lang="id-ID" sz="1000" dirty="0">
              <a:cs typeface="Times New Roman" panose="02020603050405020304" pitchFamily="18" charset="0"/>
            </a:endParaRPr>
          </a:p>
        </p:txBody>
      </p:sp>
      <p:cxnSp>
        <p:nvCxnSpPr>
          <p:cNvPr id="54" name="Elbow Connector 53"/>
          <p:cNvCxnSpPr>
            <a:stCxn id="21" idx="2"/>
            <a:endCxn id="23" idx="0"/>
          </p:cNvCxnSpPr>
          <p:nvPr/>
        </p:nvCxnSpPr>
        <p:spPr>
          <a:xfrm rot="16200000" flipH="1">
            <a:off x="2982183" y="1509755"/>
            <a:ext cx="289513" cy="800524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stCxn id="21" idx="2"/>
            <a:endCxn id="31" idx="0"/>
          </p:cNvCxnSpPr>
          <p:nvPr/>
        </p:nvCxnSpPr>
        <p:spPr>
          <a:xfrm rot="5400000">
            <a:off x="2174292" y="1548062"/>
            <a:ext cx="335186" cy="769585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47" name="Group 146"/>
          <p:cNvGrpSpPr/>
          <p:nvPr/>
        </p:nvGrpSpPr>
        <p:grpSpPr>
          <a:xfrm>
            <a:off x="4840468" y="2389693"/>
            <a:ext cx="1477258" cy="350141"/>
            <a:chOff x="4842978" y="2160404"/>
            <a:chExt cx="1477258" cy="350141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5" name="Rectangle 64"/>
            <p:cNvSpPr/>
            <p:nvPr/>
          </p:nvSpPr>
          <p:spPr>
            <a:xfrm>
              <a:off x="4842978" y="2160404"/>
              <a:ext cx="1477258" cy="350141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852108" y="2208146"/>
              <a:ext cx="1461115" cy="25391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D" sz="1000" dirty="0" smtClean="0">
                  <a:cs typeface="Times New Roman" panose="02020603050405020304" pitchFamily="18" charset="0"/>
                </a:rPr>
                <a:t>Signal Analysis</a:t>
              </a:r>
              <a:endParaRPr lang="id-ID" sz="1000" dirty="0">
                <a:cs typeface="Times New Roman" panose="02020603050405020304" pitchFamily="18" charset="0"/>
              </a:endParaRPr>
            </a:p>
          </p:txBody>
        </p:sp>
      </p:grpSp>
      <p:sp>
        <p:nvSpPr>
          <p:cNvPr id="67" name="Rectangle 66"/>
          <p:cNvSpPr/>
          <p:nvPr/>
        </p:nvSpPr>
        <p:spPr>
          <a:xfrm>
            <a:off x="7022764" y="934687"/>
            <a:ext cx="3435686" cy="2799693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7570654" y="951732"/>
            <a:ext cx="209830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1000" dirty="0" smtClean="0">
                <a:cs typeface="Times New Roman" panose="02020603050405020304" pitchFamily="18" charset="0"/>
              </a:rPr>
              <a:t>Signal Analysis</a:t>
            </a:r>
            <a:endParaRPr lang="id-ID" sz="1000" dirty="0">
              <a:cs typeface="Times New Roman" panose="02020603050405020304" pitchFamily="18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7140510" y="1755197"/>
            <a:ext cx="1551677" cy="1228611"/>
          </a:xfrm>
          <a:prstGeom prst="rect">
            <a:avLst/>
          </a:prstGeom>
          <a:solidFill>
            <a:srgbClr val="FFFF89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7140509" y="1791770"/>
            <a:ext cx="155167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1000" dirty="0" smtClean="0">
                <a:cs typeface="Times New Roman" panose="02020603050405020304" pitchFamily="18" charset="0"/>
              </a:rPr>
              <a:t>Statistical Tools</a:t>
            </a:r>
            <a:endParaRPr lang="id-ID" sz="1000" dirty="0">
              <a:cs typeface="Times New Roman" panose="02020603050405020304" pitchFamily="18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7222806" y="2039539"/>
            <a:ext cx="1397000" cy="86177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ID" sz="1000" dirty="0" smtClean="0">
                <a:cs typeface="Times New Roman" panose="02020603050405020304" pitchFamily="18" charset="0"/>
              </a:rPr>
              <a:t>-Min, Max</a:t>
            </a:r>
          </a:p>
          <a:p>
            <a:r>
              <a:rPr lang="en-ID" sz="1000" dirty="0" smtClean="0">
                <a:cs typeface="Times New Roman" panose="02020603050405020304" pitchFamily="18" charset="0"/>
              </a:rPr>
              <a:t>-Average</a:t>
            </a:r>
          </a:p>
          <a:p>
            <a:r>
              <a:rPr lang="en-ID" sz="1000" dirty="0" smtClean="0">
                <a:cs typeface="Times New Roman" panose="02020603050405020304" pitchFamily="18" charset="0"/>
              </a:rPr>
              <a:t>-Linear Model</a:t>
            </a:r>
          </a:p>
          <a:p>
            <a:r>
              <a:rPr lang="en-ID" sz="1000" dirty="0" smtClean="0">
                <a:cs typeface="Times New Roman" panose="02020603050405020304" pitchFamily="18" charset="0"/>
              </a:rPr>
              <a:t>-Repeated event</a:t>
            </a:r>
          </a:p>
          <a:p>
            <a:r>
              <a:rPr lang="en-ID" sz="1000" dirty="0" smtClean="0">
                <a:cs typeface="Times New Roman" panose="02020603050405020304" pitchFamily="18" charset="0"/>
              </a:rPr>
              <a:t>-Extreme event</a:t>
            </a:r>
          </a:p>
        </p:txBody>
      </p:sp>
      <p:sp>
        <p:nvSpPr>
          <p:cNvPr id="73" name="Rectangle 72"/>
          <p:cNvSpPr/>
          <p:nvPr/>
        </p:nvSpPr>
        <p:spPr>
          <a:xfrm>
            <a:off x="8789096" y="1749050"/>
            <a:ext cx="1551677" cy="1234758"/>
          </a:xfrm>
          <a:prstGeom prst="rect">
            <a:avLst/>
          </a:prstGeom>
          <a:solidFill>
            <a:srgbClr val="FFFF89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8789095" y="1785623"/>
            <a:ext cx="155167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1000" dirty="0" smtClean="0">
                <a:cs typeface="Times New Roman" panose="02020603050405020304" pitchFamily="18" charset="0"/>
              </a:rPr>
              <a:t>Machine Learning</a:t>
            </a:r>
            <a:endParaRPr lang="id-ID" sz="1000" dirty="0">
              <a:cs typeface="Times New Roman" panose="02020603050405020304" pitchFamily="18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8871392" y="2033392"/>
            <a:ext cx="1397000" cy="86177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ID" sz="1000" dirty="0" smtClean="0">
                <a:cs typeface="Times New Roman" panose="02020603050405020304" pitchFamily="18" charset="0"/>
              </a:rPr>
              <a:t>-Time series Analysis</a:t>
            </a:r>
          </a:p>
          <a:p>
            <a:r>
              <a:rPr lang="en-ID" sz="1000" dirty="0" smtClean="0">
                <a:cs typeface="Times New Roman" panose="02020603050405020304" pitchFamily="18" charset="0"/>
              </a:rPr>
              <a:t>-</a:t>
            </a:r>
            <a:r>
              <a:rPr lang="en-ID" sz="1000" dirty="0">
                <a:cs typeface="Times New Roman" panose="02020603050405020304" pitchFamily="18" charset="0"/>
              </a:rPr>
              <a:t>Exponential S</a:t>
            </a:r>
            <a:r>
              <a:rPr lang="en-ID" sz="1000" dirty="0" smtClean="0">
                <a:cs typeface="Times New Roman" panose="02020603050405020304" pitchFamily="18" charset="0"/>
              </a:rPr>
              <a:t>moothing</a:t>
            </a:r>
          </a:p>
          <a:p>
            <a:r>
              <a:rPr lang="en-ID" sz="1000" dirty="0" smtClean="0">
                <a:cs typeface="Times New Roman" panose="02020603050405020304" pitchFamily="18" charset="0"/>
              </a:rPr>
              <a:t>-Linear Regression</a:t>
            </a:r>
          </a:p>
          <a:p>
            <a:r>
              <a:rPr lang="en-ID" sz="1000" dirty="0" smtClean="0">
                <a:cs typeface="Times New Roman" panose="02020603050405020304" pitchFamily="18" charset="0"/>
              </a:rPr>
              <a:t>-Knuth Morris Pratt</a:t>
            </a:r>
          </a:p>
        </p:txBody>
      </p:sp>
      <p:sp>
        <p:nvSpPr>
          <p:cNvPr id="82" name="Rectangle 81"/>
          <p:cNvSpPr/>
          <p:nvPr/>
        </p:nvSpPr>
        <p:spPr>
          <a:xfrm>
            <a:off x="7959447" y="3238185"/>
            <a:ext cx="1465478" cy="35014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7969323" y="3285927"/>
            <a:ext cx="14611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1000" dirty="0" smtClean="0">
                <a:cs typeface="Times New Roman" panose="02020603050405020304" pitchFamily="18" charset="0"/>
              </a:rPr>
              <a:t>Analysis Result &amp; Predict</a:t>
            </a:r>
            <a:endParaRPr lang="id-ID" sz="1000" dirty="0">
              <a:cs typeface="Times New Roman" panose="02020603050405020304" pitchFamily="18" charset="0"/>
            </a:endParaRPr>
          </a:p>
        </p:txBody>
      </p:sp>
      <p:cxnSp>
        <p:nvCxnSpPr>
          <p:cNvPr id="85" name="Elbow Connector 84"/>
          <p:cNvCxnSpPr>
            <a:stCxn id="73" idx="2"/>
            <a:endCxn id="82" idx="0"/>
          </p:cNvCxnSpPr>
          <p:nvPr/>
        </p:nvCxnSpPr>
        <p:spPr>
          <a:xfrm rot="5400000">
            <a:off x="9001373" y="2674622"/>
            <a:ext cx="254377" cy="872749"/>
          </a:xfrm>
          <a:prstGeom prst="bentConnector3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Elbow Connector 86"/>
          <p:cNvCxnSpPr>
            <a:stCxn id="69" idx="2"/>
            <a:endCxn id="82" idx="0"/>
          </p:cNvCxnSpPr>
          <p:nvPr/>
        </p:nvCxnSpPr>
        <p:spPr>
          <a:xfrm rot="16200000" flipH="1">
            <a:off x="8177079" y="2723077"/>
            <a:ext cx="254377" cy="775837"/>
          </a:xfrm>
          <a:prstGeom prst="bentConnector3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7949571" y="1222392"/>
            <a:ext cx="1465478" cy="35014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7959447" y="1270134"/>
            <a:ext cx="14611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1000" dirty="0" smtClean="0">
                <a:cs typeface="Times New Roman" panose="02020603050405020304" pitchFamily="18" charset="0"/>
              </a:rPr>
              <a:t>Parameter </a:t>
            </a:r>
            <a:r>
              <a:rPr lang="en-ID" sz="1000" dirty="0" err="1" smtClean="0">
                <a:cs typeface="Times New Roman" panose="02020603050405020304" pitchFamily="18" charset="0"/>
              </a:rPr>
              <a:t>Config</a:t>
            </a:r>
            <a:endParaRPr lang="id-ID" sz="1000" dirty="0">
              <a:cs typeface="Times New Roman" panose="02020603050405020304" pitchFamily="18" charset="0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7022764" y="3872314"/>
            <a:ext cx="3435686" cy="383341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7685272" y="3912230"/>
            <a:ext cx="209830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1000" dirty="0" smtClean="0">
                <a:cs typeface="Times New Roman" panose="02020603050405020304" pitchFamily="18" charset="0"/>
              </a:rPr>
              <a:t>Data Interpretation</a:t>
            </a:r>
            <a:endParaRPr lang="id-ID" sz="1000" dirty="0">
              <a:cs typeface="Times New Roman" panose="02020603050405020304" pitchFamily="18" charset="0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7151026" y="4924766"/>
            <a:ext cx="1455602" cy="35014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6793188" y="4980388"/>
            <a:ext cx="209830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1000" dirty="0" smtClean="0">
                <a:cs typeface="Times New Roman" panose="02020603050405020304" pitchFamily="18" charset="0"/>
              </a:rPr>
              <a:t>Rule-Based</a:t>
            </a:r>
            <a:endParaRPr lang="id-ID" sz="1000" dirty="0">
              <a:cs typeface="Times New Roman" panose="02020603050405020304" pitchFamily="18" charset="0"/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7138326" y="4239355"/>
            <a:ext cx="1465478" cy="350141"/>
          </a:xfrm>
          <a:prstGeom prst="rect">
            <a:avLst/>
          </a:prstGeom>
          <a:solidFill>
            <a:srgbClr val="DAE3F3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7148202" y="4287097"/>
            <a:ext cx="14611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1000" dirty="0" smtClean="0">
                <a:cs typeface="Times New Roman" panose="02020603050405020304" pitchFamily="18" charset="0"/>
              </a:rPr>
              <a:t>Analysis Result &amp; Predict</a:t>
            </a:r>
            <a:endParaRPr lang="id-ID" sz="1000" dirty="0">
              <a:cs typeface="Times New Roman" panose="02020603050405020304" pitchFamily="18" charset="0"/>
            </a:endParaRPr>
          </a:p>
        </p:txBody>
      </p:sp>
      <p:grpSp>
        <p:nvGrpSpPr>
          <p:cNvPr id="117" name="Group 116"/>
          <p:cNvGrpSpPr/>
          <p:nvPr/>
        </p:nvGrpSpPr>
        <p:grpSpPr>
          <a:xfrm>
            <a:off x="7138327" y="5682531"/>
            <a:ext cx="1551677" cy="1372574"/>
            <a:chOff x="7237418" y="5580931"/>
            <a:chExt cx="1551677" cy="1372574"/>
          </a:xfrm>
          <a:solidFill>
            <a:srgbClr val="FFFF89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1" name="Rectangle 110"/>
            <p:cNvSpPr/>
            <p:nvPr/>
          </p:nvSpPr>
          <p:spPr>
            <a:xfrm>
              <a:off x="7237418" y="5580931"/>
              <a:ext cx="1551677" cy="1372574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7289667" y="5607404"/>
              <a:ext cx="1469380" cy="24622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D" sz="1000" dirty="0" smtClean="0">
                  <a:cs typeface="Times New Roman" panose="02020603050405020304" pitchFamily="18" charset="0"/>
                </a:rPr>
                <a:t>Crisp</a:t>
              </a:r>
              <a:endParaRPr lang="id-ID" sz="1000" dirty="0">
                <a:cs typeface="Times New Roman" panose="02020603050405020304" pitchFamily="18" charset="0"/>
              </a:endParaRP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7319714" y="5865273"/>
              <a:ext cx="1397000" cy="1015663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ID" sz="1000" dirty="0" smtClean="0">
                  <a:cs typeface="Times New Roman" panose="02020603050405020304" pitchFamily="18" charset="0"/>
                </a:rPr>
                <a:t>-</a:t>
              </a:r>
              <a:r>
                <a:rPr lang="en-ID" sz="1000" dirty="0" err="1" smtClean="0">
                  <a:cs typeface="Times New Roman" panose="02020603050405020304" pitchFamily="18" charset="0"/>
                </a:rPr>
                <a:t>AirQuality</a:t>
              </a:r>
              <a:endParaRPr lang="en-ID" sz="1000" dirty="0" smtClean="0">
                <a:cs typeface="Times New Roman" panose="02020603050405020304" pitchFamily="18" charset="0"/>
              </a:endParaRPr>
            </a:p>
            <a:p>
              <a:r>
                <a:rPr lang="en-ID" sz="1000" dirty="0" smtClean="0">
                  <a:cs typeface="Times New Roman" panose="02020603050405020304" pitchFamily="18" charset="0"/>
                </a:rPr>
                <a:t>-</a:t>
              </a:r>
              <a:r>
                <a:rPr lang="en-ID" sz="1000" dirty="0" err="1" smtClean="0">
                  <a:cs typeface="Times New Roman" panose="02020603050405020304" pitchFamily="18" charset="0"/>
                </a:rPr>
                <a:t>WindSpeed</a:t>
              </a:r>
              <a:endParaRPr lang="en-ID" sz="1000" dirty="0" smtClean="0">
                <a:cs typeface="Times New Roman" panose="02020603050405020304" pitchFamily="18" charset="0"/>
              </a:endParaRPr>
            </a:p>
            <a:p>
              <a:r>
                <a:rPr lang="en-ID" sz="1000" dirty="0" smtClean="0">
                  <a:cs typeface="Times New Roman" panose="02020603050405020304" pitchFamily="18" charset="0"/>
                </a:rPr>
                <a:t>-</a:t>
              </a:r>
              <a:r>
                <a:rPr lang="en-ID" sz="1000" dirty="0" err="1" smtClean="0">
                  <a:cs typeface="Times New Roman" panose="02020603050405020304" pitchFamily="18" charset="0"/>
                </a:rPr>
                <a:t>WindDirection</a:t>
              </a:r>
              <a:endParaRPr lang="en-ID" sz="1000" dirty="0" smtClean="0">
                <a:cs typeface="Times New Roman" panose="02020603050405020304" pitchFamily="18" charset="0"/>
              </a:endParaRPr>
            </a:p>
            <a:p>
              <a:r>
                <a:rPr lang="en-ID" sz="1000" dirty="0" smtClean="0">
                  <a:cs typeface="Times New Roman" panose="02020603050405020304" pitchFamily="18" charset="0"/>
                </a:rPr>
                <a:t>-</a:t>
              </a:r>
              <a:r>
                <a:rPr lang="en-ID" sz="1000" dirty="0" err="1" smtClean="0">
                  <a:cs typeface="Times New Roman" panose="02020603050405020304" pitchFamily="18" charset="0"/>
                </a:rPr>
                <a:t>CloudCoberage</a:t>
              </a:r>
              <a:endParaRPr lang="en-ID" sz="1000" dirty="0">
                <a:cs typeface="Times New Roman" panose="02020603050405020304" pitchFamily="18" charset="0"/>
              </a:endParaRPr>
            </a:p>
            <a:p>
              <a:r>
                <a:rPr lang="en-ID" sz="1000" dirty="0">
                  <a:cs typeface="Times New Roman" panose="02020603050405020304" pitchFamily="18" charset="0"/>
                </a:rPr>
                <a:t>-Other (custom corpus)</a:t>
              </a:r>
            </a:p>
            <a:p>
              <a:r>
                <a:rPr lang="en-ID" sz="1000" dirty="0">
                  <a:cs typeface="Times New Roman" panose="02020603050405020304" pitchFamily="18" charset="0"/>
                </a:rPr>
                <a:t>-General</a:t>
              </a:r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8789095" y="5675462"/>
            <a:ext cx="1551677" cy="1077763"/>
            <a:chOff x="8875337" y="5533597"/>
            <a:chExt cx="1551677" cy="1077763"/>
          </a:xfrm>
          <a:solidFill>
            <a:srgbClr val="FFFF89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4" name="Rectangle 113"/>
            <p:cNvSpPr/>
            <p:nvPr/>
          </p:nvSpPr>
          <p:spPr>
            <a:xfrm>
              <a:off x="8875337" y="5533597"/>
              <a:ext cx="1551677" cy="1077763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8957633" y="5563819"/>
              <a:ext cx="1396999" cy="24622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D" sz="1000" dirty="0" smtClean="0">
                  <a:cs typeface="Times New Roman" panose="02020603050405020304" pitchFamily="18" charset="0"/>
                </a:rPr>
                <a:t>Fuzzy</a:t>
              </a:r>
              <a:endParaRPr lang="id-ID" sz="1000" dirty="0">
                <a:cs typeface="Times New Roman" panose="02020603050405020304" pitchFamily="18" charset="0"/>
              </a:endParaRP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8957633" y="5817939"/>
              <a:ext cx="1397000" cy="707886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ID" sz="1000" dirty="0" smtClean="0">
                  <a:cs typeface="Times New Roman" panose="02020603050405020304" pitchFamily="18" charset="0"/>
                </a:rPr>
                <a:t>-Temperature</a:t>
              </a:r>
            </a:p>
            <a:p>
              <a:r>
                <a:rPr lang="en-ID" sz="1000" dirty="0" smtClean="0">
                  <a:cs typeface="Times New Roman" panose="02020603050405020304" pitchFamily="18" charset="0"/>
                </a:rPr>
                <a:t>-Rainfall</a:t>
              </a:r>
            </a:p>
            <a:p>
              <a:r>
                <a:rPr lang="en-ID" sz="1000" dirty="0" smtClean="0">
                  <a:cs typeface="Times New Roman" panose="02020603050405020304" pitchFamily="18" charset="0"/>
                </a:rPr>
                <a:t>-Other (custom corpus)</a:t>
              </a:r>
            </a:p>
            <a:p>
              <a:r>
                <a:rPr lang="en-ID" sz="1000" dirty="0" smtClean="0">
                  <a:cs typeface="Times New Roman" panose="02020603050405020304" pitchFamily="18" charset="0"/>
                </a:rPr>
                <a:t>-General</a:t>
              </a:r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8944243" y="4204573"/>
            <a:ext cx="1324148" cy="1181345"/>
            <a:chOff x="8875337" y="5495497"/>
            <a:chExt cx="1551677" cy="1181345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20" name="Rectangle 119"/>
            <p:cNvSpPr/>
            <p:nvPr/>
          </p:nvSpPr>
          <p:spPr>
            <a:xfrm>
              <a:off x="8875337" y="5495497"/>
              <a:ext cx="1551677" cy="1181345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8925937" y="5518015"/>
              <a:ext cx="1428696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D" sz="1000" dirty="0" smtClean="0">
                  <a:cs typeface="Times New Roman" panose="02020603050405020304" pitchFamily="18" charset="0"/>
                </a:rPr>
                <a:t>Rule-Based Generator</a:t>
              </a:r>
              <a:endParaRPr lang="id-ID" sz="1000" dirty="0">
                <a:cs typeface="Times New Roman" panose="02020603050405020304" pitchFamily="18" charset="0"/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8957632" y="5897317"/>
              <a:ext cx="1397000" cy="707886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ID" sz="1000" dirty="0" smtClean="0">
                  <a:cs typeface="Times New Roman" panose="02020603050405020304" pitchFamily="18" charset="0"/>
                </a:rPr>
                <a:t>-General Fuzzy</a:t>
              </a:r>
            </a:p>
            <a:p>
              <a:r>
                <a:rPr lang="en-ID" sz="1000" dirty="0" smtClean="0">
                  <a:cs typeface="Times New Roman" panose="02020603050405020304" pitchFamily="18" charset="0"/>
                </a:rPr>
                <a:t>-General Trend</a:t>
              </a:r>
            </a:p>
            <a:p>
              <a:r>
                <a:rPr lang="en-ID" sz="1000" dirty="0" smtClean="0">
                  <a:cs typeface="Times New Roman" panose="02020603050405020304" pitchFamily="18" charset="0"/>
                </a:rPr>
                <a:t>-Non General Trend</a:t>
              </a:r>
            </a:p>
          </p:txBody>
        </p:sp>
      </p:grpSp>
      <p:cxnSp>
        <p:nvCxnSpPr>
          <p:cNvPr id="124" name="Straight Arrow Connector 123"/>
          <p:cNvCxnSpPr>
            <a:stCxn id="109" idx="2"/>
            <a:endCxn id="93" idx="0"/>
          </p:cNvCxnSpPr>
          <p:nvPr/>
        </p:nvCxnSpPr>
        <p:spPr>
          <a:xfrm>
            <a:off x="7871065" y="4589496"/>
            <a:ext cx="7762" cy="33527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Elbow Connector 129"/>
          <p:cNvCxnSpPr>
            <a:stCxn id="93" idx="2"/>
            <a:endCxn id="114" idx="0"/>
          </p:cNvCxnSpPr>
          <p:nvPr/>
        </p:nvCxnSpPr>
        <p:spPr>
          <a:xfrm rot="16200000" flipH="1">
            <a:off x="8521603" y="4632130"/>
            <a:ext cx="400555" cy="1686107"/>
          </a:xfrm>
          <a:prstGeom prst="bentConnector3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>
            <a:off x="7878827" y="5299663"/>
            <a:ext cx="0" cy="37579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 flipH="1">
            <a:off x="8603804" y="5057775"/>
            <a:ext cx="340438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4" name="Rectangle 143"/>
          <p:cNvSpPr/>
          <p:nvPr/>
        </p:nvSpPr>
        <p:spPr>
          <a:xfrm>
            <a:off x="7220623" y="7275862"/>
            <a:ext cx="1455602" cy="350141"/>
          </a:xfrm>
          <a:prstGeom prst="rect">
            <a:avLst/>
          </a:prstGeom>
          <a:solidFill>
            <a:srgbClr val="DAE3F3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6862785" y="7331484"/>
            <a:ext cx="209830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1000" dirty="0" smtClean="0">
                <a:cs typeface="Times New Roman" panose="02020603050405020304" pitchFamily="18" charset="0"/>
              </a:rPr>
              <a:t>Message Inventory</a:t>
            </a:r>
            <a:endParaRPr lang="id-ID" sz="1000" dirty="0">
              <a:cs typeface="Times New Roman" panose="02020603050405020304" pitchFamily="18" charset="0"/>
            </a:endParaRPr>
          </a:p>
        </p:txBody>
      </p:sp>
      <p:grpSp>
        <p:nvGrpSpPr>
          <p:cNvPr id="148" name="Group 147"/>
          <p:cNvGrpSpPr/>
          <p:nvPr/>
        </p:nvGrpSpPr>
        <p:grpSpPr>
          <a:xfrm>
            <a:off x="4835717" y="3321609"/>
            <a:ext cx="1482771" cy="350141"/>
            <a:chOff x="4842978" y="2160404"/>
            <a:chExt cx="1482771" cy="350141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49" name="Rectangle 148"/>
            <p:cNvSpPr/>
            <p:nvPr/>
          </p:nvSpPr>
          <p:spPr>
            <a:xfrm>
              <a:off x="4842978" y="2160404"/>
              <a:ext cx="1477258" cy="350141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4864634" y="2220672"/>
              <a:ext cx="1461115" cy="25391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D" sz="1000" dirty="0" smtClean="0">
                  <a:cs typeface="Times New Roman" panose="02020603050405020304" pitchFamily="18" charset="0"/>
                </a:rPr>
                <a:t>Data Interpretation</a:t>
              </a:r>
              <a:endParaRPr lang="id-ID" sz="1000" dirty="0">
                <a:cs typeface="Times New Roman" panose="02020603050405020304" pitchFamily="18" charset="0"/>
              </a:endParaRPr>
            </a:p>
          </p:txBody>
        </p:sp>
      </p:grpSp>
      <p:cxnSp>
        <p:nvCxnSpPr>
          <p:cNvPr id="152" name="Straight Arrow Connector 151"/>
          <p:cNvCxnSpPr>
            <a:stCxn id="12" idx="2"/>
            <a:endCxn id="65" idx="0"/>
          </p:cNvCxnSpPr>
          <p:nvPr/>
        </p:nvCxnSpPr>
        <p:spPr>
          <a:xfrm>
            <a:off x="5575717" y="1751633"/>
            <a:ext cx="3380" cy="63806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4" name="TextBox 153"/>
          <p:cNvSpPr txBox="1"/>
          <p:nvPr/>
        </p:nvSpPr>
        <p:spPr>
          <a:xfrm>
            <a:off x="5705753" y="2838074"/>
            <a:ext cx="14611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000" dirty="0" smtClean="0">
                <a:cs typeface="Times New Roman" panose="02020603050405020304" pitchFamily="18" charset="0"/>
              </a:rPr>
              <a:t>Data Abstraction</a:t>
            </a:r>
          </a:p>
          <a:p>
            <a:r>
              <a:rPr lang="en-ID" sz="1000" dirty="0">
                <a:cs typeface="Times New Roman" panose="02020603050405020304" pitchFamily="18" charset="0"/>
              </a:rPr>
              <a:t>a</a:t>
            </a:r>
            <a:r>
              <a:rPr lang="en-ID" sz="1000" dirty="0" smtClean="0">
                <a:cs typeface="Times New Roman" panose="02020603050405020304" pitchFamily="18" charset="0"/>
              </a:rPr>
              <a:t>nd Event</a:t>
            </a:r>
            <a:endParaRPr lang="id-ID" sz="1000" dirty="0">
              <a:cs typeface="Times New Roman" panose="02020603050405020304" pitchFamily="18" charset="0"/>
            </a:endParaRPr>
          </a:p>
        </p:txBody>
      </p:sp>
      <p:cxnSp>
        <p:nvCxnSpPr>
          <p:cNvPr id="155" name="Straight Arrow Connector 154"/>
          <p:cNvCxnSpPr>
            <a:endCxn id="149" idx="0"/>
          </p:cNvCxnSpPr>
          <p:nvPr/>
        </p:nvCxnSpPr>
        <p:spPr>
          <a:xfrm>
            <a:off x="5570966" y="2747840"/>
            <a:ext cx="3380" cy="57376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6" name="TextBox 155"/>
          <p:cNvSpPr txBox="1"/>
          <p:nvPr/>
        </p:nvSpPr>
        <p:spPr>
          <a:xfrm>
            <a:off x="5669214" y="3823503"/>
            <a:ext cx="14611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000" dirty="0" smtClean="0">
                <a:cs typeface="Times New Roman" panose="02020603050405020304" pitchFamily="18" charset="0"/>
              </a:rPr>
              <a:t>Message </a:t>
            </a:r>
          </a:p>
          <a:p>
            <a:r>
              <a:rPr lang="en-ID" sz="1000" dirty="0" smtClean="0">
                <a:cs typeface="Times New Roman" panose="02020603050405020304" pitchFamily="18" charset="0"/>
              </a:rPr>
              <a:t>Inventory</a:t>
            </a:r>
            <a:endParaRPr lang="id-ID" sz="1000" dirty="0">
              <a:cs typeface="Times New Roman" panose="02020603050405020304" pitchFamily="18" charset="0"/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8871391" y="7280139"/>
            <a:ext cx="1455602" cy="350141"/>
          </a:xfrm>
          <a:prstGeom prst="rect">
            <a:avLst/>
          </a:prstGeom>
          <a:solidFill>
            <a:srgbClr val="DAE3F3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8513553" y="7335761"/>
            <a:ext cx="209830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1000" dirty="0" smtClean="0">
                <a:cs typeface="Times New Roman" panose="02020603050405020304" pitchFamily="18" charset="0"/>
              </a:rPr>
              <a:t>Trend </a:t>
            </a:r>
            <a:r>
              <a:rPr lang="en-ID" sz="1000" dirty="0" err="1" smtClean="0">
                <a:cs typeface="Times New Roman" panose="02020603050405020304" pitchFamily="18" charset="0"/>
              </a:rPr>
              <a:t>Descripton</a:t>
            </a:r>
            <a:endParaRPr lang="id-ID" sz="1000" dirty="0">
              <a:cs typeface="Times New Roman" panose="02020603050405020304" pitchFamily="18" charset="0"/>
            </a:endParaRPr>
          </a:p>
        </p:txBody>
      </p:sp>
      <p:cxnSp>
        <p:nvCxnSpPr>
          <p:cNvPr id="164" name="Elbow Connector 163"/>
          <p:cNvCxnSpPr>
            <a:stCxn id="114" idx="2"/>
            <a:endCxn id="144" idx="0"/>
          </p:cNvCxnSpPr>
          <p:nvPr/>
        </p:nvCxnSpPr>
        <p:spPr>
          <a:xfrm rot="5400000">
            <a:off x="8495361" y="6206288"/>
            <a:ext cx="522637" cy="1616510"/>
          </a:xfrm>
          <a:prstGeom prst="bentConnector3">
            <a:avLst>
              <a:gd name="adj1" fmla="val 75971"/>
            </a:avLst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/>
        </p:nvCxnSpPr>
        <p:spPr>
          <a:xfrm>
            <a:off x="7948424" y="7055105"/>
            <a:ext cx="0" cy="100683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/>
          <p:nvPr/>
        </p:nvCxnSpPr>
        <p:spPr>
          <a:xfrm flipH="1">
            <a:off x="8676225" y="7446169"/>
            <a:ext cx="195166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75" name="Group 174"/>
          <p:cNvGrpSpPr/>
          <p:nvPr/>
        </p:nvGrpSpPr>
        <p:grpSpPr>
          <a:xfrm>
            <a:off x="4839102" y="4198854"/>
            <a:ext cx="1477258" cy="1491207"/>
            <a:chOff x="4842978" y="2160404"/>
            <a:chExt cx="1477258" cy="1340319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76" name="Rectangle 175"/>
            <p:cNvSpPr/>
            <p:nvPr/>
          </p:nvSpPr>
          <p:spPr>
            <a:xfrm>
              <a:off x="4842978" y="2160404"/>
              <a:ext cx="1477258" cy="1340319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4852108" y="2193857"/>
              <a:ext cx="1461115" cy="25391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D" sz="1000" dirty="0" smtClean="0">
                  <a:cs typeface="Times New Roman" panose="02020603050405020304" pitchFamily="18" charset="0"/>
                </a:rPr>
                <a:t>Document Planning</a:t>
              </a:r>
              <a:endParaRPr lang="id-ID" sz="1000" dirty="0">
                <a:cs typeface="Times New Roman" panose="02020603050405020304" pitchFamily="18" charset="0"/>
              </a:endParaRPr>
            </a:p>
          </p:txBody>
        </p:sp>
      </p:grpSp>
      <p:sp>
        <p:nvSpPr>
          <p:cNvPr id="182" name="Rectangle 181"/>
          <p:cNvSpPr/>
          <p:nvPr/>
        </p:nvSpPr>
        <p:spPr>
          <a:xfrm>
            <a:off x="4930951" y="4646858"/>
            <a:ext cx="1254008" cy="41984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4" name="TextBox 183"/>
          <p:cNvSpPr txBox="1"/>
          <p:nvPr/>
        </p:nvSpPr>
        <p:spPr>
          <a:xfrm>
            <a:off x="4930951" y="4656724"/>
            <a:ext cx="1254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900" dirty="0" smtClean="0">
                <a:cs typeface="Times New Roman" panose="02020603050405020304" pitchFamily="18" charset="0"/>
              </a:rPr>
              <a:t>Content</a:t>
            </a:r>
          </a:p>
          <a:p>
            <a:pPr algn="ctr"/>
            <a:r>
              <a:rPr lang="en-ID" sz="900" dirty="0" smtClean="0">
                <a:cs typeface="Times New Roman" panose="02020603050405020304" pitchFamily="18" charset="0"/>
              </a:rPr>
              <a:t>Determination</a:t>
            </a:r>
            <a:endParaRPr lang="id-ID" sz="900" dirty="0">
              <a:cs typeface="Times New Roman" panose="02020603050405020304" pitchFamily="18" charset="0"/>
            </a:endParaRPr>
          </a:p>
        </p:txBody>
      </p:sp>
      <p:sp>
        <p:nvSpPr>
          <p:cNvPr id="185" name="Rectangle 184"/>
          <p:cNvSpPr/>
          <p:nvPr/>
        </p:nvSpPr>
        <p:spPr>
          <a:xfrm>
            <a:off x="4928132" y="5175997"/>
            <a:ext cx="1254008" cy="41984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6" name="TextBox 185"/>
          <p:cNvSpPr txBox="1"/>
          <p:nvPr/>
        </p:nvSpPr>
        <p:spPr>
          <a:xfrm>
            <a:off x="4928132" y="5185863"/>
            <a:ext cx="1254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900" dirty="0" smtClean="0">
                <a:cs typeface="Times New Roman" panose="02020603050405020304" pitchFamily="18" charset="0"/>
              </a:rPr>
              <a:t>Document</a:t>
            </a:r>
          </a:p>
          <a:p>
            <a:pPr algn="ctr"/>
            <a:r>
              <a:rPr lang="en-ID" sz="900" dirty="0" smtClean="0">
                <a:cs typeface="Times New Roman" panose="02020603050405020304" pitchFamily="18" charset="0"/>
              </a:rPr>
              <a:t>Structuring</a:t>
            </a:r>
            <a:endParaRPr lang="id-ID" sz="900" dirty="0">
              <a:cs typeface="Times New Roman" panose="02020603050405020304" pitchFamily="18" charset="0"/>
            </a:endParaRPr>
          </a:p>
        </p:txBody>
      </p:sp>
      <p:grpSp>
        <p:nvGrpSpPr>
          <p:cNvPr id="187" name="Group 186"/>
          <p:cNvGrpSpPr/>
          <p:nvPr/>
        </p:nvGrpSpPr>
        <p:grpSpPr>
          <a:xfrm>
            <a:off x="4844074" y="5889155"/>
            <a:ext cx="1482771" cy="2209085"/>
            <a:chOff x="4842978" y="2160404"/>
            <a:chExt cx="1482771" cy="1340319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88" name="Rectangle 187"/>
            <p:cNvSpPr/>
            <p:nvPr/>
          </p:nvSpPr>
          <p:spPr>
            <a:xfrm>
              <a:off x="4842978" y="2160404"/>
              <a:ext cx="1477258" cy="1340319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9" name="TextBox 188"/>
            <p:cNvSpPr txBox="1"/>
            <p:nvPr/>
          </p:nvSpPr>
          <p:spPr>
            <a:xfrm>
              <a:off x="4864634" y="2193857"/>
              <a:ext cx="1461115" cy="24275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D" sz="1000" dirty="0" smtClean="0">
                  <a:cs typeface="Times New Roman" panose="02020603050405020304" pitchFamily="18" charset="0"/>
                </a:rPr>
                <a:t>Macroplanning &amp;</a:t>
              </a:r>
            </a:p>
            <a:p>
              <a:pPr algn="ctr"/>
              <a:r>
                <a:rPr lang="en-ID" sz="1000" dirty="0" smtClean="0">
                  <a:cs typeface="Times New Roman" panose="02020603050405020304" pitchFamily="18" charset="0"/>
                </a:rPr>
                <a:t>Realisation</a:t>
              </a:r>
              <a:endParaRPr lang="id-ID" sz="1000" dirty="0">
                <a:cs typeface="Times New Roman" panose="02020603050405020304" pitchFamily="18" charset="0"/>
              </a:endParaRPr>
            </a:p>
          </p:txBody>
        </p:sp>
      </p:grpSp>
      <p:sp>
        <p:nvSpPr>
          <p:cNvPr id="190" name="Rectangle 189"/>
          <p:cNvSpPr/>
          <p:nvPr/>
        </p:nvSpPr>
        <p:spPr>
          <a:xfrm>
            <a:off x="4945448" y="6477562"/>
            <a:ext cx="1254008" cy="24861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1" name="TextBox 190"/>
          <p:cNvSpPr txBox="1"/>
          <p:nvPr/>
        </p:nvSpPr>
        <p:spPr>
          <a:xfrm>
            <a:off x="4945448" y="6487428"/>
            <a:ext cx="12540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900" dirty="0" smtClean="0">
                <a:cs typeface="Times New Roman" panose="02020603050405020304" pitchFamily="18" charset="0"/>
              </a:rPr>
              <a:t>Lexicalization</a:t>
            </a:r>
            <a:endParaRPr lang="id-ID" sz="900" dirty="0">
              <a:cs typeface="Times New Roman" panose="02020603050405020304" pitchFamily="18" charset="0"/>
            </a:endParaRPr>
          </a:p>
        </p:txBody>
      </p:sp>
      <p:sp>
        <p:nvSpPr>
          <p:cNvPr id="192" name="Rectangle 191"/>
          <p:cNvSpPr/>
          <p:nvPr/>
        </p:nvSpPr>
        <p:spPr>
          <a:xfrm>
            <a:off x="4942629" y="6819418"/>
            <a:ext cx="1254008" cy="24861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3" name="TextBox 192"/>
          <p:cNvSpPr txBox="1"/>
          <p:nvPr/>
        </p:nvSpPr>
        <p:spPr>
          <a:xfrm>
            <a:off x="4925079" y="6830916"/>
            <a:ext cx="12540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900" dirty="0" smtClean="0">
                <a:cs typeface="Times New Roman" panose="02020603050405020304" pitchFamily="18" charset="0"/>
              </a:rPr>
              <a:t>Aggregation</a:t>
            </a:r>
            <a:endParaRPr lang="id-ID" sz="900" dirty="0">
              <a:cs typeface="Times New Roman" panose="02020603050405020304" pitchFamily="18" charset="0"/>
            </a:endParaRPr>
          </a:p>
        </p:txBody>
      </p:sp>
      <p:sp>
        <p:nvSpPr>
          <p:cNvPr id="194" name="Rectangle 193"/>
          <p:cNvSpPr/>
          <p:nvPr/>
        </p:nvSpPr>
        <p:spPr>
          <a:xfrm>
            <a:off x="4942629" y="7140831"/>
            <a:ext cx="1254008" cy="50357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5" name="TextBox 194"/>
          <p:cNvSpPr txBox="1"/>
          <p:nvPr/>
        </p:nvSpPr>
        <p:spPr>
          <a:xfrm>
            <a:off x="4942629" y="7136573"/>
            <a:ext cx="125400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900" dirty="0" err="1" smtClean="0">
                <a:cs typeface="Times New Roman" panose="02020603050405020304" pitchFamily="18" charset="0"/>
              </a:rPr>
              <a:t>Reffering</a:t>
            </a:r>
            <a:endParaRPr lang="en-ID" sz="900" dirty="0">
              <a:cs typeface="Times New Roman" panose="02020603050405020304" pitchFamily="18" charset="0"/>
            </a:endParaRPr>
          </a:p>
          <a:p>
            <a:pPr algn="ctr"/>
            <a:r>
              <a:rPr lang="en-ID" sz="900" dirty="0" smtClean="0">
                <a:cs typeface="Times New Roman" panose="02020603050405020304" pitchFamily="18" charset="0"/>
              </a:rPr>
              <a:t>Expression</a:t>
            </a:r>
          </a:p>
          <a:p>
            <a:pPr algn="ctr"/>
            <a:r>
              <a:rPr lang="en-ID" sz="900" dirty="0" smtClean="0">
                <a:cs typeface="Times New Roman" panose="02020603050405020304" pitchFamily="18" charset="0"/>
              </a:rPr>
              <a:t>Generation</a:t>
            </a:r>
            <a:endParaRPr lang="id-ID" sz="900" dirty="0">
              <a:cs typeface="Times New Roman" panose="02020603050405020304" pitchFamily="18" charset="0"/>
            </a:endParaRPr>
          </a:p>
        </p:txBody>
      </p:sp>
      <p:sp>
        <p:nvSpPr>
          <p:cNvPr id="196" name="Rectangle 195"/>
          <p:cNvSpPr/>
          <p:nvPr/>
        </p:nvSpPr>
        <p:spPr>
          <a:xfrm>
            <a:off x="4942629" y="7747587"/>
            <a:ext cx="1254008" cy="24479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4925079" y="7747586"/>
            <a:ext cx="12540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900" dirty="0" smtClean="0">
                <a:cs typeface="Times New Roman" panose="02020603050405020304" pitchFamily="18" charset="0"/>
              </a:rPr>
              <a:t>Realisation</a:t>
            </a:r>
            <a:endParaRPr lang="id-ID" sz="900" dirty="0">
              <a:cs typeface="Times New Roman" panose="02020603050405020304" pitchFamily="18" charset="0"/>
            </a:endParaRPr>
          </a:p>
        </p:txBody>
      </p:sp>
      <p:cxnSp>
        <p:nvCxnSpPr>
          <p:cNvPr id="200" name="Straight Arrow Connector 199"/>
          <p:cNvCxnSpPr>
            <a:stCxn id="149" idx="2"/>
            <a:endCxn id="176" idx="0"/>
          </p:cNvCxnSpPr>
          <p:nvPr/>
        </p:nvCxnSpPr>
        <p:spPr>
          <a:xfrm>
            <a:off x="5574346" y="3671750"/>
            <a:ext cx="3385" cy="52710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2" name="Straight Arrow Connector 201"/>
          <p:cNvCxnSpPr>
            <a:stCxn id="176" idx="2"/>
            <a:endCxn id="188" idx="0"/>
          </p:cNvCxnSpPr>
          <p:nvPr/>
        </p:nvCxnSpPr>
        <p:spPr>
          <a:xfrm>
            <a:off x="5577731" y="5690061"/>
            <a:ext cx="4972" cy="19909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3" name="TextBox 202"/>
          <p:cNvSpPr txBox="1"/>
          <p:nvPr/>
        </p:nvSpPr>
        <p:spPr>
          <a:xfrm>
            <a:off x="5627665" y="5681454"/>
            <a:ext cx="14611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000" dirty="0" smtClean="0">
                <a:cs typeface="Times New Roman" panose="02020603050405020304" pitchFamily="18" charset="0"/>
              </a:rPr>
              <a:t>Content &amp; Structure</a:t>
            </a:r>
            <a:endParaRPr lang="id-ID" sz="1000" dirty="0">
              <a:cs typeface="Times New Roman" panose="02020603050405020304" pitchFamily="18" charset="0"/>
            </a:endParaRPr>
          </a:p>
        </p:txBody>
      </p:sp>
      <p:grpSp>
        <p:nvGrpSpPr>
          <p:cNvPr id="207" name="Group 206"/>
          <p:cNvGrpSpPr/>
          <p:nvPr/>
        </p:nvGrpSpPr>
        <p:grpSpPr>
          <a:xfrm>
            <a:off x="3042669" y="7771792"/>
            <a:ext cx="1324149" cy="1347875"/>
            <a:chOff x="8875336" y="5495497"/>
            <a:chExt cx="1551678" cy="1347875"/>
          </a:xfrm>
        </p:grpSpPr>
        <p:sp>
          <p:nvSpPr>
            <p:cNvPr id="208" name="Rectangle 207"/>
            <p:cNvSpPr/>
            <p:nvPr/>
          </p:nvSpPr>
          <p:spPr>
            <a:xfrm>
              <a:off x="8875337" y="5495497"/>
              <a:ext cx="1551677" cy="1347875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9" name="TextBox 208"/>
            <p:cNvSpPr txBox="1"/>
            <p:nvPr/>
          </p:nvSpPr>
          <p:spPr>
            <a:xfrm>
              <a:off x="8875336" y="5532070"/>
              <a:ext cx="155167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D" sz="1000" b="1" dirty="0" smtClean="0">
                  <a:cs typeface="Times New Roman" panose="02020603050405020304" pitchFamily="18" charset="0"/>
                </a:rPr>
                <a:t>OUTPUT</a:t>
              </a:r>
              <a:endParaRPr lang="id-ID" sz="1000" b="1" dirty="0">
                <a:cs typeface="Times New Roman" panose="02020603050405020304" pitchFamily="18" charset="0"/>
              </a:endParaRPr>
            </a:p>
          </p:txBody>
        </p:sp>
        <p:sp>
          <p:nvSpPr>
            <p:cNvPr id="210" name="TextBox 209"/>
            <p:cNvSpPr txBox="1"/>
            <p:nvPr/>
          </p:nvSpPr>
          <p:spPr>
            <a:xfrm>
              <a:off x="8957632" y="5868739"/>
              <a:ext cx="1397000" cy="861774"/>
            </a:xfrm>
            <a:prstGeom prst="rect">
              <a:avLst/>
            </a:prstGeom>
            <a:noFill/>
            <a:ln>
              <a:noFill/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ID" sz="1000" dirty="0" smtClean="0">
                  <a:cs typeface="Times New Roman" panose="02020603050405020304" pitchFamily="18" charset="0"/>
                </a:rPr>
                <a:t>-Data Summary Text</a:t>
              </a:r>
            </a:p>
            <a:p>
              <a:r>
                <a:rPr lang="en-ID" sz="1000" dirty="0" smtClean="0">
                  <a:cs typeface="Times New Roman" panose="02020603050405020304" pitchFamily="18" charset="0"/>
                </a:rPr>
                <a:t>-Current Data Text</a:t>
              </a:r>
            </a:p>
            <a:p>
              <a:r>
                <a:rPr lang="en-ID" sz="1000" dirty="0" smtClean="0">
                  <a:cs typeface="Times New Roman" panose="02020603050405020304" pitchFamily="18" charset="0"/>
                </a:rPr>
                <a:t>-Prediction Data Text</a:t>
              </a:r>
            </a:p>
          </p:txBody>
        </p:sp>
      </p:grpSp>
      <p:cxnSp>
        <p:nvCxnSpPr>
          <p:cNvPr id="212" name="Elbow Connector 211"/>
          <p:cNvCxnSpPr>
            <a:stCxn id="19" idx="3"/>
            <a:endCxn id="13" idx="1"/>
          </p:cNvCxnSpPr>
          <p:nvPr/>
        </p:nvCxnSpPr>
        <p:spPr>
          <a:xfrm flipV="1">
            <a:off x="4411454" y="1576192"/>
            <a:ext cx="441400" cy="1460349"/>
          </a:xfrm>
          <a:prstGeom prst="bentConnector3">
            <a:avLst/>
          </a:prstGeom>
          <a:ln w="28575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4" name="Elbow Connector 213"/>
          <p:cNvCxnSpPr>
            <a:stCxn id="67" idx="1"/>
            <a:endCxn id="66" idx="3"/>
          </p:cNvCxnSpPr>
          <p:nvPr/>
        </p:nvCxnSpPr>
        <p:spPr>
          <a:xfrm rot="10800000" flipV="1">
            <a:off x="6310714" y="2334533"/>
            <a:ext cx="712051" cy="229859"/>
          </a:xfrm>
          <a:prstGeom prst="bentConnector3">
            <a:avLst/>
          </a:prstGeom>
          <a:ln w="28575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9" name="Elbow Connector 218"/>
          <p:cNvCxnSpPr>
            <a:stCxn id="203" idx="3"/>
            <a:endCxn id="150" idx="3"/>
          </p:cNvCxnSpPr>
          <p:nvPr/>
        </p:nvCxnSpPr>
        <p:spPr>
          <a:xfrm flipH="1" flipV="1">
            <a:off x="6318488" y="3508835"/>
            <a:ext cx="770292" cy="2295730"/>
          </a:xfrm>
          <a:prstGeom prst="bentConnector3">
            <a:avLst>
              <a:gd name="adj1" fmla="val 35369"/>
            </a:avLst>
          </a:prstGeom>
          <a:ln w="28575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2" name="Rectangle 241"/>
          <p:cNvSpPr/>
          <p:nvPr/>
        </p:nvSpPr>
        <p:spPr>
          <a:xfrm>
            <a:off x="1120408" y="5217026"/>
            <a:ext cx="3281819" cy="220780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3" name="TextBox 242"/>
          <p:cNvSpPr txBox="1"/>
          <p:nvPr/>
        </p:nvSpPr>
        <p:spPr>
          <a:xfrm>
            <a:off x="1668298" y="5234070"/>
            <a:ext cx="209830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1000" dirty="0" smtClean="0">
                <a:cs typeface="Times New Roman" panose="02020603050405020304" pitchFamily="18" charset="0"/>
              </a:rPr>
              <a:t>Significance-Status Determination</a:t>
            </a:r>
            <a:endParaRPr lang="id-ID" sz="1000" dirty="0">
              <a:cs typeface="Times New Roman" panose="02020603050405020304" pitchFamily="18" charset="0"/>
            </a:endParaRPr>
          </a:p>
        </p:txBody>
      </p:sp>
      <p:sp>
        <p:nvSpPr>
          <p:cNvPr id="244" name="Rectangle 243"/>
          <p:cNvSpPr/>
          <p:nvPr/>
        </p:nvSpPr>
        <p:spPr>
          <a:xfrm>
            <a:off x="2018950" y="5666177"/>
            <a:ext cx="1397000" cy="35014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5" name="TextBox 244"/>
          <p:cNvSpPr txBox="1"/>
          <p:nvPr/>
        </p:nvSpPr>
        <p:spPr>
          <a:xfrm>
            <a:off x="1673812" y="5721799"/>
            <a:ext cx="209830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1000" dirty="0" smtClean="0">
                <a:cs typeface="Times New Roman" panose="02020603050405020304" pitchFamily="18" charset="0"/>
              </a:rPr>
              <a:t>Message Inventory</a:t>
            </a:r>
            <a:endParaRPr lang="id-ID" sz="1000" dirty="0">
              <a:cs typeface="Times New Roman" panose="02020603050405020304" pitchFamily="18" charset="0"/>
            </a:endParaRPr>
          </a:p>
        </p:txBody>
      </p:sp>
      <p:sp>
        <p:nvSpPr>
          <p:cNvPr id="247" name="Rectangle 246"/>
          <p:cNvSpPr/>
          <p:nvPr/>
        </p:nvSpPr>
        <p:spPr>
          <a:xfrm>
            <a:off x="1239206" y="6314934"/>
            <a:ext cx="1397000" cy="350141"/>
          </a:xfrm>
          <a:prstGeom prst="rect">
            <a:avLst/>
          </a:prstGeom>
          <a:solidFill>
            <a:srgbClr val="FFFF89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1" name="TextBox 250"/>
          <p:cNvSpPr txBox="1"/>
          <p:nvPr/>
        </p:nvSpPr>
        <p:spPr>
          <a:xfrm>
            <a:off x="1249365" y="6351504"/>
            <a:ext cx="13970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1000" dirty="0" smtClean="0">
                <a:cs typeface="Times New Roman" panose="02020603050405020304" pitchFamily="18" charset="0"/>
              </a:rPr>
              <a:t>Routine Message</a:t>
            </a:r>
          </a:p>
        </p:txBody>
      </p:sp>
      <p:cxnSp>
        <p:nvCxnSpPr>
          <p:cNvPr id="258" name="Elbow Connector 257"/>
          <p:cNvCxnSpPr>
            <a:stCxn id="244" idx="2"/>
          </p:cNvCxnSpPr>
          <p:nvPr/>
        </p:nvCxnSpPr>
        <p:spPr>
          <a:xfrm rot="16200000" flipH="1">
            <a:off x="2972956" y="5760812"/>
            <a:ext cx="289513" cy="800524"/>
          </a:xfrm>
          <a:prstGeom prst="bentConnector3">
            <a:avLst>
              <a:gd name="adj1" fmla="val 57950"/>
            </a:avLst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9" name="Elbow Connector 258"/>
          <p:cNvCxnSpPr>
            <a:stCxn id="244" idx="2"/>
            <a:endCxn id="251" idx="0"/>
          </p:cNvCxnSpPr>
          <p:nvPr/>
        </p:nvCxnSpPr>
        <p:spPr>
          <a:xfrm rot="5400000">
            <a:off x="2165065" y="5799119"/>
            <a:ext cx="335186" cy="769585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0" name="Rectangle 259"/>
          <p:cNvSpPr/>
          <p:nvPr/>
        </p:nvSpPr>
        <p:spPr>
          <a:xfrm>
            <a:off x="1983598" y="6854102"/>
            <a:ext cx="1397000" cy="35014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1" name="TextBox 260"/>
          <p:cNvSpPr txBox="1"/>
          <p:nvPr/>
        </p:nvSpPr>
        <p:spPr>
          <a:xfrm>
            <a:off x="1993757" y="6890672"/>
            <a:ext cx="13970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1000" dirty="0" smtClean="0">
                <a:cs typeface="Times New Roman" panose="02020603050405020304" pitchFamily="18" charset="0"/>
              </a:rPr>
              <a:t>Content</a:t>
            </a:r>
          </a:p>
        </p:txBody>
      </p:sp>
      <p:sp>
        <p:nvSpPr>
          <p:cNvPr id="264" name="Rectangle 263"/>
          <p:cNvSpPr/>
          <p:nvPr/>
        </p:nvSpPr>
        <p:spPr>
          <a:xfrm>
            <a:off x="2834849" y="6314934"/>
            <a:ext cx="1397000" cy="35014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5" name="TextBox 264"/>
          <p:cNvSpPr txBox="1"/>
          <p:nvPr/>
        </p:nvSpPr>
        <p:spPr>
          <a:xfrm>
            <a:off x="2845008" y="6294354"/>
            <a:ext cx="1397000" cy="400110"/>
          </a:xfrm>
          <a:prstGeom prst="rect">
            <a:avLst/>
          </a:prstGeom>
          <a:solidFill>
            <a:srgbClr val="FFFF89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ID" sz="1000" dirty="0" smtClean="0">
                <a:cs typeface="Times New Roman" panose="02020603050405020304" pitchFamily="18" charset="0"/>
              </a:rPr>
              <a:t>Significant Event Message</a:t>
            </a:r>
          </a:p>
        </p:txBody>
      </p:sp>
      <p:cxnSp>
        <p:nvCxnSpPr>
          <p:cNvPr id="268" name="Elbow Connector 267"/>
          <p:cNvCxnSpPr>
            <a:stCxn id="264" idx="2"/>
            <a:endCxn id="260" idx="0"/>
          </p:cNvCxnSpPr>
          <p:nvPr/>
        </p:nvCxnSpPr>
        <p:spPr>
          <a:xfrm rot="5400000">
            <a:off x="3013211" y="6333963"/>
            <a:ext cx="189027" cy="851251"/>
          </a:xfrm>
          <a:prstGeom prst="bentConnector3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0" name="Elbow Connector 269"/>
          <p:cNvCxnSpPr>
            <a:stCxn id="247" idx="2"/>
            <a:endCxn id="260" idx="0"/>
          </p:cNvCxnSpPr>
          <p:nvPr/>
        </p:nvCxnSpPr>
        <p:spPr>
          <a:xfrm rot="16200000" flipH="1">
            <a:off x="2215389" y="6387392"/>
            <a:ext cx="189027" cy="744392"/>
          </a:xfrm>
          <a:prstGeom prst="bentConnector3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3" name="Elbow Connector 272"/>
          <p:cNvCxnSpPr>
            <a:stCxn id="10" idx="2"/>
            <a:endCxn id="208" idx="3"/>
          </p:cNvCxnSpPr>
          <p:nvPr/>
        </p:nvCxnSpPr>
        <p:spPr>
          <a:xfrm rot="5400000">
            <a:off x="4847227" y="7711092"/>
            <a:ext cx="254230" cy="1215047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8" name="Elbow Connector 277"/>
          <p:cNvCxnSpPr>
            <a:stCxn id="89" idx="2"/>
            <a:endCxn id="73" idx="0"/>
          </p:cNvCxnSpPr>
          <p:nvPr/>
        </p:nvCxnSpPr>
        <p:spPr>
          <a:xfrm rot="16200000" flipH="1">
            <a:off x="9035364" y="1219478"/>
            <a:ext cx="176517" cy="882625"/>
          </a:xfrm>
          <a:prstGeom prst="bentConnector3">
            <a:avLst/>
          </a:prstGeom>
          <a:ln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0" name="Elbow Connector 279"/>
          <p:cNvCxnSpPr>
            <a:stCxn id="89" idx="2"/>
            <a:endCxn id="69" idx="0"/>
          </p:cNvCxnSpPr>
          <p:nvPr/>
        </p:nvCxnSpPr>
        <p:spPr>
          <a:xfrm rot="5400000">
            <a:off x="8207998" y="1280885"/>
            <a:ext cx="182664" cy="765961"/>
          </a:xfrm>
          <a:prstGeom prst="bentConnector3">
            <a:avLst>
              <a:gd name="adj1" fmla="val 50000"/>
            </a:avLst>
          </a:prstGeom>
          <a:ln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3" name="Elbow Connector 282"/>
          <p:cNvCxnSpPr>
            <a:stCxn id="242" idx="3"/>
            <a:endCxn id="184" idx="1"/>
          </p:cNvCxnSpPr>
          <p:nvPr/>
        </p:nvCxnSpPr>
        <p:spPr>
          <a:xfrm flipV="1">
            <a:off x="4402227" y="4841390"/>
            <a:ext cx="528724" cy="1479540"/>
          </a:xfrm>
          <a:prstGeom prst="bentConnector3">
            <a:avLst/>
          </a:prstGeom>
          <a:ln w="28575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4" name="Rectangle 133"/>
          <p:cNvSpPr/>
          <p:nvPr/>
        </p:nvSpPr>
        <p:spPr>
          <a:xfrm>
            <a:off x="4733339" y="-439392"/>
            <a:ext cx="1477258" cy="3501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4719379" y="10430242"/>
            <a:ext cx="1477258" cy="3501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8" name="Rectangle 327"/>
          <p:cNvSpPr/>
          <p:nvPr/>
        </p:nvSpPr>
        <p:spPr>
          <a:xfrm>
            <a:off x="9741192" y="5277142"/>
            <a:ext cx="1468018" cy="3501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9" name="Rectangle 328"/>
          <p:cNvSpPr/>
          <p:nvPr/>
        </p:nvSpPr>
        <p:spPr>
          <a:xfrm>
            <a:off x="366242" y="4983950"/>
            <a:ext cx="1468018" cy="3501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0" name="Rectangle 329"/>
          <p:cNvSpPr/>
          <p:nvPr/>
        </p:nvSpPr>
        <p:spPr>
          <a:xfrm>
            <a:off x="1120408" y="9504915"/>
            <a:ext cx="440667" cy="35014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1" name="Rectangle 330"/>
          <p:cNvSpPr/>
          <p:nvPr/>
        </p:nvSpPr>
        <p:spPr>
          <a:xfrm>
            <a:off x="7822631" y="9528930"/>
            <a:ext cx="440667" cy="350141"/>
          </a:xfrm>
          <a:prstGeom prst="rect">
            <a:avLst/>
          </a:prstGeom>
          <a:solidFill>
            <a:srgbClr val="FFFF89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2" name="Rectangle 331"/>
          <p:cNvSpPr/>
          <p:nvPr/>
        </p:nvSpPr>
        <p:spPr>
          <a:xfrm>
            <a:off x="3470671" y="9504915"/>
            <a:ext cx="440667" cy="35014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3" name="Rectangle 332"/>
          <p:cNvSpPr/>
          <p:nvPr/>
        </p:nvSpPr>
        <p:spPr>
          <a:xfrm>
            <a:off x="5623943" y="9504915"/>
            <a:ext cx="440667" cy="35014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4" name="Rectangle 333"/>
          <p:cNvSpPr/>
          <p:nvPr/>
        </p:nvSpPr>
        <p:spPr>
          <a:xfrm>
            <a:off x="1120408" y="10088761"/>
            <a:ext cx="440667" cy="35014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35" name="Straight Arrow Connector 334"/>
          <p:cNvCxnSpPr/>
          <p:nvPr/>
        </p:nvCxnSpPr>
        <p:spPr>
          <a:xfrm>
            <a:off x="2906306" y="10276261"/>
            <a:ext cx="96480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6" name="TextBox 335"/>
          <p:cNvSpPr txBox="1"/>
          <p:nvPr/>
        </p:nvSpPr>
        <p:spPr>
          <a:xfrm>
            <a:off x="1701289" y="9534724"/>
            <a:ext cx="2098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600" dirty="0" smtClean="0">
                <a:cs typeface="Times New Roman" panose="02020603050405020304" pitchFamily="18" charset="0"/>
              </a:rPr>
              <a:t>Data</a:t>
            </a:r>
            <a:endParaRPr lang="id-ID" sz="1600" dirty="0">
              <a:cs typeface="Times New Roman" panose="02020603050405020304" pitchFamily="18" charset="0"/>
            </a:endParaRPr>
          </a:p>
        </p:txBody>
      </p:sp>
      <p:sp>
        <p:nvSpPr>
          <p:cNvPr id="337" name="TextBox 336"/>
          <p:cNvSpPr txBox="1"/>
          <p:nvPr/>
        </p:nvSpPr>
        <p:spPr>
          <a:xfrm>
            <a:off x="8333406" y="9500174"/>
            <a:ext cx="2098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600" dirty="0" smtClean="0">
                <a:cs typeface="Times New Roman" panose="02020603050405020304" pitchFamily="18" charset="0"/>
              </a:rPr>
              <a:t>Proses </a:t>
            </a:r>
            <a:r>
              <a:rPr lang="en-ID" sz="1600" dirty="0" err="1" smtClean="0">
                <a:cs typeface="Times New Roman" panose="02020603050405020304" pitchFamily="18" charset="0"/>
              </a:rPr>
              <a:t>Pilihan</a:t>
            </a:r>
            <a:endParaRPr lang="id-ID" sz="1600" dirty="0">
              <a:cs typeface="Times New Roman" panose="02020603050405020304" pitchFamily="18" charset="0"/>
            </a:endParaRPr>
          </a:p>
        </p:txBody>
      </p:sp>
      <p:sp>
        <p:nvSpPr>
          <p:cNvPr id="338" name="TextBox 337"/>
          <p:cNvSpPr txBox="1"/>
          <p:nvPr/>
        </p:nvSpPr>
        <p:spPr>
          <a:xfrm>
            <a:off x="4051552" y="9534724"/>
            <a:ext cx="2098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600" dirty="0" smtClean="0">
                <a:cs typeface="Times New Roman" panose="02020603050405020304" pitchFamily="18" charset="0"/>
              </a:rPr>
              <a:t>Proses</a:t>
            </a:r>
            <a:endParaRPr lang="id-ID" sz="1600" dirty="0">
              <a:cs typeface="Times New Roman" panose="02020603050405020304" pitchFamily="18" charset="0"/>
            </a:endParaRPr>
          </a:p>
        </p:txBody>
      </p:sp>
      <p:sp>
        <p:nvSpPr>
          <p:cNvPr id="339" name="TextBox 338"/>
          <p:cNvSpPr txBox="1"/>
          <p:nvPr/>
        </p:nvSpPr>
        <p:spPr>
          <a:xfrm>
            <a:off x="6149856" y="9534724"/>
            <a:ext cx="2098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600" dirty="0" err="1" smtClean="0">
                <a:cs typeface="Times New Roman" panose="02020603050405020304" pitchFamily="18" charset="0"/>
              </a:rPr>
              <a:t>Kelompok</a:t>
            </a:r>
            <a:endParaRPr lang="id-ID" sz="1600" dirty="0">
              <a:cs typeface="Times New Roman" panose="02020603050405020304" pitchFamily="18" charset="0"/>
            </a:endParaRPr>
          </a:p>
        </p:txBody>
      </p:sp>
      <p:sp>
        <p:nvSpPr>
          <p:cNvPr id="340" name="TextBox 339"/>
          <p:cNvSpPr txBox="1"/>
          <p:nvPr/>
        </p:nvSpPr>
        <p:spPr>
          <a:xfrm>
            <a:off x="1701289" y="10077174"/>
            <a:ext cx="2098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600" dirty="0" err="1" smtClean="0">
                <a:cs typeface="Times New Roman" panose="02020603050405020304" pitchFamily="18" charset="0"/>
              </a:rPr>
              <a:t>Sistem</a:t>
            </a:r>
            <a:endParaRPr lang="id-ID" sz="1600" dirty="0">
              <a:cs typeface="Times New Roman" panose="02020603050405020304" pitchFamily="18" charset="0"/>
            </a:endParaRPr>
          </a:p>
        </p:txBody>
      </p:sp>
      <p:sp>
        <p:nvSpPr>
          <p:cNvPr id="341" name="TextBox 340"/>
          <p:cNvSpPr txBox="1"/>
          <p:nvPr/>
        </p:nvSpPr>
        <p:spPr>
          <a:xfrm>
            <a:off x="4037038" y="10091688"/>
            <a:ext cx="2098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600" dirty="0" err="1" smtClean="0">
                <a:cs typeface="Times New Roman" panose="02020603050405020304" pitchFamily="18" charset="0"/>
              </a:rPr>
              <a:t>Alur</a:t>
            </a:r>
            <a:endParaRPr lang="id-ID" sz="1600" dirty="0">
              <a:cs typeface="Times New Roman" panose="02020603050405020304" pitchFamily="18" charset="0"/>
            </a:endParaRPr>
          </a:p>
        </p:txBody>
      </p:sp>
      <p:sp>
        <p:nvSpPr>
          <p:cNvPr id="342" name="TextBox 341"/>
          <p:cNvSpPr txBox="1"/>
          <p:nvPr/>
        </p:nvSpPr>
        <p:spPr>
          <a:xfrm>
            <a:off x="6149856" y="10091688"/>
            <a:ext cx="2098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600" dirty="0" err="1" smtClean="0">
                <a:cs typeface="Times New Roman" panose="02020603050405020304" pitchFamily="18" charset="0"/>
              </a:rPr>
              <a:t>Keterangan</a:t>
            </a:r>
            <a:endParaRPr lang="id-ID" sz="1600" dirty="0">
              <a:cs typeface="Times New Roman" panose="02020603050405020304" pitchFamily="18" charset="0"/>
            </a:endParaRPr>
          </a:p>
        </p:txBody>
      </p:sp>
      <p:cxnSp>
        <p:nvCxnSpPr>
          <p:cNvPr id="343" name="Straight Arrow Connector 342"/>
          <p:cNvCxnSpPr/>
          <p:nvPr/>
        </p:nvCxnSpPr>
        <p:spPr>
          <a:xfrm>
            <a:off x="5141539" y="10276261"/>
            <a:ext cx="964807" cy="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3032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29333" y="577977"/>
            <a:ext cx="440667" cy="35014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773438" y="601992"/>
            <a:ext cx="440667" cy="350141"/>
          </a:xfrm>
          <a:prstGeom prst="rect">
            <a:avLst/>
          </a:prstGeom>
          <a:solidFill>
            <a:srgbClr val="FFFF89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648733" y="577977"/>
            <a:ext cx="440667" cy="35014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149221" y="577977"/>
            <a:ext cx="440667" cy="35014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29333" y="1161823"/>
            <a:ext cx="440667" cy="35014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3084368" y="1349323"/>
            <a:ext cx="96480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410214" y="607786"/>
            <a:ext cx="2098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600" dirty="0" smtClean="0">
                <a:cs typeface="Times New Roman" panose="02020603050405020304" pitchFamily="18" charset="0"/>
              </a:rPr>
              <a:t>Data</a:t>
            </a:r>
            <a:endParaRPr lang="id-ID" sz="1600" dirty="0">
              <a:cs typeface="Times New Roman" panose="020206030504050203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284213" y="573236"/>
            <a:ext cx="2098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600" dirty="0" smtClean="0">
                <a:cs typeface="Times New Roman" panose="02020603050405020304" pitchFamily="18" charset="0"/>
              </a:rPr>
              <a:t>Proses </a:t>
            </a:r>
            <a:r>
              <a:rPr lang="en-ID" sz="1600" dirty="0" err="1" smtClean="0">
                <a:cs typeface="Times New Roman" panose="02020603050405020304" pitchFamily="18" charset="0"/>
              </a:rPr>
              <a:t>Pilihan</a:t>
            </a:r>
            <a:endParaRPr lang="id-ID" sz="1600" dirty="0">
              <a:cs typeface="Times New Roman" panose="020206030504050203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229614" y="607786"/>
            <a:ext cx="2098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600" dirty="0" smtClean="0">
                <a:cs typeface="Times New Roman" panose="02020603050405020304" pitchFamily="18" charset="0"/>
              </a:rPr>
              <a:t>Proses</a:t>
            </a:r>
            <a:endParaRPr lang="id-ID" sz="1600" dirty="0">
              <a:cs typeface="Times New Roman" panose="02020603050405020304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675134" y="607786"/>
            <a:ext cx="2098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600" dirty="0" err="1" smtClean="0">
                <a:cs typeface="Times New Roman" panose="02020603050405020304" pitchFamily="18" charset="0"/>
              </a:rPr>
              <a:t>Kelompok</a:t>
            </a:r>
            <a:endParaRPr lang="id-ID" sz="1600" dirty="0">
              <a:cs typeface="Times New Roman" panose="02020603050405020304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410214" y="1150236"/>
            <a:ext cx="2098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600" dirty="0" err="1" smtClean="0">
                <a:cs typeface="Times New Roman" panose="02020603050405020304" pitchFamily="18" charset="0"/>
              </a:rPr>
              <a:t>Sistem</a:t>
            </a:r>
            <a:endParaRPr lang="id-ID" sz="1600" dirty="0">
              <a:cs typeface="Times New Roman" panose="02020603050405020304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215100" y="1164750"/>
            <a:ext cx="2098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600" dirty="0" err="1" smtClean="0">
                <a:cs typeface="Times New Roman" panose="02020603050405020304" pitchFamily="18" charset="0"/>
              </a:rPr>
              <a:t>Alur</a:t>
            </a:r>
            <a:endParaRPr lang="id-ID" sz="1600" dirty="0">
              <a:cs typeface="Times New Roman" panose="02020603050405020304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675134" y="1164750"/>
            <a:ext cx="2098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600" dirty="0" err="1" smtClean="0">
                <a:cs typeface="Times New Roman" panose="02020603050405020304" pitchFamily="18" charset="0"/>
              </a:rPr>
              <a:t>Keterangan</a:t>
            </a:r>
            <a:endParaRPr lang="id-ID" sz="1600" dirty="0">
              <a:cs typeface="Times New Roman" panose="02020603050405020304" pitchFamily="18" charset="0"/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5666817" y="1349323"/>
            <a:ext cx="964807" cy="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1505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Group 129"/>
          <p:cNvGrpSpPr/>
          <p:nvPr/>
        </p:nvGrpSpPr>
        <p:grpSpPr>
          <a:xfrm>
            <a:off x="4529757" y="269533"/>
            <a:ext cx="2110836" cy="350141"/>
            <a:chOff x="4491825" y="385124"/>
            <a:chExt cx="2110836" cy="350141"/>
          </a:xfrm>
          <a:noFill/>
        </p:grpSpPr>
        <p:sp>
          <p:nvSpPr>
            <p:cNvPr id="131" name="Rectangle 130"/>
            <p:cNvSpPr/>
            <p:nvPr/>
          </p:nvSpPr>
          <p:spPr>
            <a:xfrm>
              <a:off x="4491825" y="385124"/>
              <a:ext cx="2104570" cy="350141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4504357" y="434170"/>
              <a:ext cx="2098304" cy="25391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D" sz="1000" b="1" dirty="0" smtClean="0">
                  <a:cs typeface="Times New Roman" panose="02020603050405020304" pitchFamily="18" charset="0"/>
                </a:rPr>
                <a:t>DATASET</a:t>
              </a:r>
              <a:endParaRPr lang="id-ID" sz="1000" b="1" dirty="0">
                <a:cs typeface="Times New Roman" panose="02020603050405020304" pitchFamily="18" charset="0"/>
              </a:endParaRPr>
            </a:p>
          </p:txBody>
        </p:sp>
      </p:grpSp>
      <p:grpSp>
        <p:nvGrpSpPr>
          <p:cNvPr id="133" name="Group 132"/>
          <p:cNvGrpSpPr/>
          <p:nvPr/>
        </p:nvGrpSpPr>
        <p:grpSpPr>
          <a:xfrm>
            <a:off x="4533560" y="967652"/>
            <a:ext cx="2091074" cy="7223848"/>
            <a:chOff x="4529925" y="950609"/>
            <a:chExt cx="2098304" cy="5695776"/>
          </a:xfrm>
          <a:noFill/>
        </p:grpSpPr>
        <p:sp>
          <p:nvSpPr>
            <p:cNvPr id="134" name="Rectangle 133"/>
            <p:cNvSpPr/>
            <p:nvPr/>
          </p:nvSpPr>
          <p:spPr>
            <a:xfrm>
              <a:off x="4730395" y="950609"/>
              <a:ext cx="1702919" cy="5695776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4529925" y="1007697"/>
              <a:ext cx="2098304" cy="25391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D" sz="1000" b="1" dirty="0" smtClean="0">
                  <a:cs typeface="Times New Roman" panose="02020603050405020304" pitchFamily="18" charset="0"/>
                </a:rPr>
                <a:t>D2T</a:t>
              </a:r>
              <a:endParaRPr lang="id-ID" sz="1000" b="1" dirty="0">
                <a:cs typeface="Times New Roman" panose="02020603050405020304" pitchFamily="18" charset="0"/>
              </a:endParaRPr>
            </a:p>
          </p:txBody>
        </p:sp>
      </p:grpSp>
      <p:sp>
        <p:nvSpPr>
          <p:cNvPr id="136" name="Rectangle 135"/>
          <p:cNvSpPr/>
          <p:nvPr/>
        </p:nvSpPr>
        <p:spPr>
          <a:xfrm>
            <a:off x="4842978" y="1401492"/>
            <a:ext cx="1465478" cy="35014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4852854" y="1449234"/>
            <a:ext cx="14611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1000" dirty="0">
                <a:cs typeface="Times New Roman" panose="02020603050405020304" pitchFamily="18" charset="0"/>
              </a:rPr>
              <a:t>General Data Handler</a:t>
            </a:r>
            <a:endParaRPr lang="id-ID" sz="1000" dirty="0">
              <a:cs typeface="Times New Roman" panose="02020603050405020304" pitchFamily="18" charset="0"/>
            </a:endParaRPr>
          </a:p>
        </p:txBody>
      </p:sp>
      <p:cxnSp>
        <p:nvCxnSpPr>
          <p:cNvPr id="138" name="Straight Arrow Connector 137"/>
          <p:cNvCxnSpPr>
            <a:stCxn id="131" idx="2"/>
            <a:endCxn id="134" idx="0"/>
          </p:cNvCxnSpPr>
          <p:nvPr/>
        </p:nvCxnSpPr>
        <p:spPr>
          <a:xfrm flipH="1">
            <a:off x="5581865" y="619674"/>
            <a:ext cx="177" cy="34797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9" name="Rectangle 138"/>
          <p:cNvSpPr/>
          <p:nvPr/>
        </p:nvSpPr>
        <p:spPr>
          <a:xfrm>
            <a:off x="1129635" y="965969"/>
            <a:ext cx="3281819" cy="4141143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1677525" y="983013"/>
            <a:ext cx="209830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1000" dirty="0" smtClean="0">
                <a:cs typeface="Times New Roman" panose="02020603050405020304" pitchFamily="18" charset="0"/>
              </a:rPr>
              <a:t>General Data Handler</a:t>
            </a:r>
            <a:endParaRPr lang="id-ID" sz="1000" dirty="0">
              <a:cs typeface="Times New Roman" panose="02020603050405020304" pitchFamily="18" charset="0"/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2028177" y="1415120"/>
            <a:ext cx="1397000" cy="35014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1683039" y="1470742"/>
            <a:ext cx="209830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1000" dirty="0" smtClean="0">
                <a:cs typeface="Times New Roman" panose="02020603050405020304" pitchFamily="18" charset="0"/>
              </a:rPr>
              <a:t>Header Detection</a:t>
            </a:r>
            <a:endParaRPr lang="id-ID" sz="1000" dirty="0">
              <a:cs typeface="Times New Roman" panose="02020603050405020304" pitchFamily="18" charset="0"/>
            </a:endParaRPr>
          </a:p>
        </p:txBody>
      </p:sp>
      <p:sp>
        <p:nvSpPr>
          <p:cNvPr id="143" name="Rectangle 142"/>
          <p:cNvSpPr/>
          <p:nvPr/>
        </p:nvSpPr>
        <p:spPr>
          <a:xfrm>
            <a:off x="2752028" y="2054774"/>
            <a:ext cx="1550345" cy="104668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4" name="Rectangle 143"/>
          <p:cNvSpPr/>
          <p:nvPr/>
        </p:nvSpPr>
        <p:spPr>
          <a:xfrm>
            <a:off x="1248433" y="2063877"/>
            <a:ext cx="1397000" cy="35014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2818704" y="2091342"/>
            <a:ext cx="13970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1000" dirty="0" smtClean="0">
                <a:cs typeface="Times New Roman" panose="02020603050405020304" pitchFamily="18" charset="0"/>
              </a:rPr>
              <a:t>No Header</a:t>
            </a:r>
          </a:p>
        </p:txBody>
      </p:sp>
      <p:sp>
        <p:nvSpPr>
          <p:cNvPr id="146" name="Rectangle 145"/>
          <p:cNvSpPr/>
          <p:nvPr/>
        </p:nvSpPr>
        <p:spPr>
          <a:xfrm>
            <a:off x="2828229" y="2517682"/>
            <a:ext cx="1397000" cy="48595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2828229" y="2541969"/>
            <a:ext cx="13970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1000" dirty="0" smtClean="0">
                <a:cs typeface="Times New Roman" panose="02020603050405020304" pitchFamily="18" charset="0"/>
              </a:rPr>
              <a:t>Create Header:</a:t>
            </a:r>
          </a:p>
          <a:p>
            <a:pPr algn="ctr"/>
            <a:r>
              <a:rPr lang="en-ID" sz="1000" dirty="0" smtClean="0">
                <a:cs typeface="Times New Roman" panose="02020603050405020304" pitchFamily="18" charset="0"/>
              </a:rPr>
              <a:t>DateTime,v2,v3,etc</a:t>
            </a:r>
            <a:endParaRPr lang="id-ID" sz="1000" dirty="0">
              <a:cs typeface="Times New Roman" panose="02020603050405020304" pitchFamily="18" charset="0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1258592" y="2100447"/>
            <a:ext cx="13970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1000" dirty="0" smtClean="0">
                <a:cs typeface="Times New Roman" panose="02020603050405020304" pitchFamily="18" charset="0"/>
              </a:rPr>
              <a:t>With Header</a:t>
            </a:r>
          </a:p>
        </p:txBody>
      </p:sp>
      <p:sp>
        <p:nvSpPr>
          <p:cNvPr id="149" name="Rectangle 148"/>
          <p:cNvSpPr/>
          <p:nvPr/>
        </p:nvSpPr>
        <p:spPr>
          <a:xfrm>
            <a:off x="1873499" y="3459253"/>
            <a:ext cx="1551677" cy="153567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1606440" y="3495826"/>
            <a:ext cx="209830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1000" dirty="0" smtClean="0">
                <a:cs typeface="Times New Roman" panose="02020603050405020304" pitchFamily="18" charset="0"/>
              </a:rPr>
              <a:t>Parameter </a:t>
            </a:r>
            <a:r>
              <a:rPr lang="en-ID" sz="1000" dirty="0" err="1" smtClean="0">
                <a:cs typeface="Times New Roman" panose="02020603050405020304" pitchFamily="18" charset="0"/>
              </a:rPr>
              <a:t>Config</a:t>
            </a:r>
            <a:endParaRPr lang="id-ID" sz="1000" dirty="0">
              <a:cs typeface="Times New Roman" panose="02020603050405020304" pitchFamily="18" charset="0"/>
            </a:endParaRPr>
          </a:p>
        </p:txBody>
      </p:sp>
      <p:cxnSp>
        <p:nvCxnSpPr>
          <p:cNvPr id="151" name="Elbow Connector 150"/>
          <p:cNvCxnSpPr>
            <a:stCxn id="144" idx="2"/>
            <a:endCxn id="149" idx="0"/>
          </p:cNvCxnSpPr>
          <p:nvPr/>
        </p:nvCxnSpPr>
        <p:spPr>
          <a:xfrm rot="16200000" flipH="1">
            <a:off x="1775518" y="2585432"/>
            <a:ext cx="1045235" cy="702405"/>
          </a:xfrm>
          <a:prstGeom prst="bentConnector3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" name="Elbow Connector 151"/>
          <p:cNvCxnSpPr>
            <a:stCxn id="143" idx="2"/>
            <a:endCxn id="149" idx="0"/>
          </p:cNvCxnSpPr>
          <p:nvPr/>
        </p:nvCxnSpPr>
        <p:spPr>
          <a:xfrm rot="5400000">
            <a:off x="2909375" y="2841426"/>
            <a:ext cx="357791" cy="877863"/>
          </a:xfrm>
          <a:prstGeom prst="bentConnector3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3" name="Rectangle 152"/>
          <p:cNvSpPr/>
          <p:nvPr/>
        </p:nvSpPr>
        <p:spPr>
          <a:xfrm>
            <a:off x="1957092" y="3855546"/>
            <a:ext cx="1397000" cy="107358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1957092" y="3867308"/>
            <a:ext cx="1397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000" dirty="0" smtClean="0">
                <a:cs typeface="Times New Roman" panose="02020603050405020304" pitchFamily="18" charset="0"/>
              </a:rPr>
              <a:t>-User defined </a:t>
            </a:r>
            <a:r>
              <a:rPr lang="en-ID" sz="1000" dirty="0" err="1" smtClean="0">
                <a:cs typeface="Times New Roman" panose="02020603050405020304" pitchFamily="18" charset="0"/>
              </a:rPr>
              <a:t>config</a:t>
            </a:r>
            <a:endParaRPr lang="en-ID" sz="1000" dirty="0" smtClean="0">
              <a:cs typeface="Times New Roman" panose="02020603050405020304" pitchFamily="18" charset="0"/>
            </a:endParaRPr>
          </a:p>
          <a:p>
            <a:r>
              <a:rPr lang="en-ID" sz="1000" dirty="0" smtClean="0">
                <a:cs typeface="Times New Roman" panose="02020603050405020304" pitchFamily="18" charset="0"/>
              </a:rPr>
              <a:t>-Data Interval</a:t>
            </a:r>
          </a:p>
          <a:p>
            <a:r>
              <a:rPr lang="en-ID" sz="1000" dirty="0" smtClean="0">
                <a:cs typeface="Times New Roman" panose="02020603050405020304" pitchFamily="18" charset="0"/>
              </a:rPr>
              <a:t>-Type (numerical, categorical)</a:t>
            </a:r>
          </a:p>
          <a:p>
            <a:r>
              <a:rPr lang="en-ID" sz="1000" dirty="0" smtClean="0">
                <a:cs typeface="Times New Roman" panose="02020603050405020304" pitchFamily="18" charset="0"/>
              </a:rPr>
              <a:t>-Rule(fuzzy, range)</a:t>
            </a:r>
          </a:p>
          <a:p>
            <a:r>
              <a:rPr lang="en-ID" sz="1000" dirty="0" smtClean="0">
                <a:cs typeface="Times New Roman" panose="02020603050405020304" pitchFamily="18" charset="0"/>
              </a:rPr>
              <a:t>-Alternate (Replacer)</a:t>
            </a:r>
            <a:endParaRPr lang="id-ID" sz="1000" dirty="0">
              <a:cs typeface="Times New Roman" panose="02020603050405020304" pitchFamily="18" charset="0"/>
            </a:endParaRPr>
          </a:p>
        </p:txBody>
      </p:sp>
      <p:cxnSp>
        <p:nvCxnSpPr>
          <p:cNvPr id="155" name="Elbow Connector 154"/>
          <p:cNvCxnSpPr>
            <a:stCxn id="141" idx="2"/>
            <a:endCxn id="143" idx="0"/>
          </p:cNvCxnSpPr>
          <p:nvPr/>
        </p:nvCxnSpPr>
        <p:spPr>
          <a:xfrm rot="16200000" flipH="1">
            <a:off x="2982183" y="1509755"/>
            <a:ext cx="289513" cy="800524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Elbow Connector 155"/>
          <p:cNvCxnSpPr>
            <a:stCxn id="141" idx="2"/>
            <a:endCxn id="148" idx="0"/>
          </p:cNvCxnSpPr>
          <p:nvPr/>
        </p:nvCxnSpPr>
        <p:spPr>
          <a:xfrm rot="5400000">
            <a:off x="2174292" y="1548062"/>
            <a:ext cx="335186" cy="769585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7" name="Group 156"/>
          <p:cNvGrpSpPr/>
          <p:nvPr/>
        </p:nvGrpSpPr>
        <p:grpSpPr>
          <a:xfrm>
            <a:off x="4840468" y="2389693"/>
            <a:ext cx="1477258" cy="350141"/>
            <a:chOff x="4842978" y="2160404"/>
            <a:chExt cx="1477258" cy="350141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58" name="Rectangle 157"/>
            <p:cNvSpPr/>
            <p:nvPr/>
          </p:nvSpPr>
          <p:spPr>
            <a:xfrm>
              <a:off x="4842978" y="2160404"/>
              <a:ext cx="1477258" cy="350141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4852108" y="2208146"/>
              <a:ext cx="1461115" cy="25391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D" sz="1000" dirty="0" smtClean="0">
                  <a:cs typeface="Times New Roman" panose="02020603050405020304" pitchFamily="18" charset="0"/>
                </a:rPr>
                <a:t>Signal Analysis</a:t>
              </a:r>
              <a:endParaRPr lang="id-ID" sz="1000" dirty="0">
                <a:cs typeface="Times New Roman" panose="02020603050405020304" pitchFamily="18" charset="0"/>
              </a:endParaRPr>
            </a:p>
          </p:txBody>
        </p:sp>
      </p:grpSp>
      <p:sp>
        <p:nvSpPr>
          <p:cNvPr id="160" name="Rectangle 159"/>
          <p:cNvSpPr/>
          <p:nvPr/>
        </p:nvSpPr>
        <p:spPr>
          <a:xfrm>
            <a:off x="7022764" y="934687"/>
            <a:ext cx="3435686" cy="2799693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7570654" y="951732"/>
            <a:ext cx="209830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1000" dirty="0" smtClean="0">
                <a:cs typeface="Times New Roman" panose="02020603050405020304" pitchFamily="18" charset="0"/>
              </a:rPr>
              <a:t>Signal Analysis</a:t>
            </a:r>
            <a:endParaRPr lang="id-ID" sz="1000" dirty="0">
              <a:cs typeface="Times New Roman" panose="02020603050405020304" pitchFamily="18" charset="0"/>
            </a:endParaRPr>
          </a:p>
        </p:txBody>
      </p:sp>
      <p:sp>
        <p:nvSpPr>
          <p:cNvPr id="162" name="Rectangle 161"/>
          <p:cNvSpPr/>
          <p:nvPr/>
        </p:nvSpPr>
        <p:spPr>
          <a:xfrm>
            <a:off x="7140510" y="1755197"/>
            <a:ext cx="1551677" cy="122861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3" name="TextBox 162"/>
          <p:cNvSpPr txBox="1"/>
          <p:nvPr/>
        </p:nvSpPr>
        <p:spPr>
          <a:xfrm>
            <a:off x="7140509" y="1791770"/>
            <a:ext cx="155167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1000" dirty="0" smtClean="0">
                <a:cs typeface="Times New Roman" panose="02020603050405020304" pitchFamily="18" charset="0"/>
              </a:rPr>
              <a:t>Statistical Tools</a:t>
            </a:r>
            <a:endParaRPr lang="id-ID" sz="1000" dirty="0">
              <a:cs typeface="Times New Roman" panose="02020603050405020304" pitchFamily="18" charset="0"/>
            </a:endParaRPr>
          </a:p>
        </p:txBody>
      </p:sp>
      <p:sp>
        <p:nvSpPr>
          <p:cNvPr id="164" name="TextBox 163"/>
          <p:cNvSpPr txBox="1"/>
          <p:nvPr/>
        </p:nvSpPr>
        <p:spPr>
          <a:xfrm>
            <a:off x="7222806" y="2039539"/>
            <a:ext cx="1397000" cy="86177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ID" sz="1000" dirty="0" smtClean="0">
                <a:cs typeface="Times New Roman" panose="02020603050405020304" pitchFamily="18" charset="0"/>
              </a:rPr>
              <a:t>-Min, Max</a:t>
            </a:r>
          </a:p>
          <a:p>
            <a:r>
              <a:rPr lang="en-ID" sz="1000" dirty="0" smtClean="0">
                <a:cs typeface="Times New Roman" panose="02020603050405020304" pitchFamily="18" charset="0"/>
              </a:rPr>
              <a:t>-Average</a:t>
            </a:r>
          </a:p>
          <a:p>
            <a:r>
              <a:rPr lang="en-ID" sz="1000" dirty="0" smtClean="0">
                <a:cs typeface="Times New Roman" panose="02020603050405020304" pitchFamily="18" charset="0"/>
              </a:rPr>
              <a:t>-Linear Model</a:t>
            </a:r>
          </a:p>
          <a:p>
            <a:r>
              <a:rPr lang="en-ID" sz="1000" dirty="0" smtClean="0">
                <a:cs typeface="Times New Roman" panose="02020603050405020304" pitchFamily="18" charset="0"/>
              </a:rPr>
              <a:t>-Repeated event</a:t>
            </a:r>
          </a:p>
          <a:p>
            <a:r>
              <a:rPr lang="en-ID" sz="1000" dirty="0" smtClean="0">
                <a:cs typeface="Times New Roman" panose="02020603050405020304" pitchFamily="18" charset="0"/>
              </a:rPr>
              <a:t>-Extreme event</a:t>
            </a:r>
          </a:p>
        </p:txBody>
      </p:sp>
      <p:sp>
        <p:nvSpPr>
          <p:cNvPr id="165" name="Rectangle 164"/>
          <p:cNvSpPr/>
          <p:nvPr/>
        </p:nvSpPr>
        <p:spPr>
          <a:xfrm>
            <a:off x="8789096" y="1749050"/>
            <a:ext cx="1551677" cy="123475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6" name="TextBox 165"/>
          <p:cNvSpPr txBox="1"/>
          <p:nvPr/>
        </p:nvSpPr>
        <p:spPr>
          <a:xfrm>
            <a:off x="8789095" y="1785623"/>
            <a:ext cx="155167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1000" dirty="0" smtClean="0">
                <a:cs typeface="Times New Roman" panose="02020603050405020304" pitchFamily="18" charset="0"/>
              </a:rPr>
              <a:t>Machine Learning</a:t>
            </a:r>
            <a:endParaRPr lang="id-ID" sz="1000" dirty="0">
              <a:cs typeface="Times New Roman" panose="02020603050405020304" pitchFamily="18" charset="0"/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8871392" y="2033392"/>
            <a:ext cx="1397000" cy="86177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ID" sz="1000" dirty="0" smtClean="0">
                <a:cs typeface="Times New Roman" panose="02020603050405020304" pitchFamily="18" charset="0"/>
              </a:rPr>
              <a:t>-Time series Analysis</a:t>
            </a:r>
          </a:p>
          <a:p>
            <a:r>
              <a:rPr lang="en-ID" sz="1000" dirty="0" smtClean="0">
                <a:cs typeface="Times New Roman" panose="02020603050405020304" pitchFamily="18" charset="0"/>
              </a:rPr>
              <a:t>-</a:t>
            </a:r>
            <a:r>
              <a:rPr lang="en-ID" sz="1000" dirty="0">
                <a:cs typeface="Times New Roman" panose="02020603050405020304" pitchFamily="18" charset="0"/>
              </a:rPr>
              <a:t>Exponential S</a:t>
            </a:r>
            <a:r>
              <a:rPr lang="en-ID" sz="1000" dirty="0" smtClean="0">
                <a:cs typeface="Times New Roman" panose="02020603050405020304" pitchFamily="18" charset="0"/>
              </a:rPr>
              <a:t>moothing</a:t>
            </a:r>
          </a:p>
          <a:p>
            <a:r>
              <a:rPr lang="en-ID" sz="1000" dirty="0" smtClean="0">
                <a:cs typeface="Times New Roman" panose="02020603050405020304" pitchFamily="18" charset="0"/>
              </a:rPr>
              <a:t>-Linear Regression</a:t>
            </a:r>
          </a:p>
          <a:p>
            <a:r>
              <a:rPr lang="en-ID" sz="1000" dirty="0" smtClean="0">
                <a:cs typeface="Times New Roman" panose="02020603050405020304" pitchFamily="18" charset="0"/>
              </a:rPr>
              <a:t>-Knuth Morris Pratt</a:t>
            </a:r>
          </a:p>
        </p:txBody>
      </p:sp>
      <p:sp>
        <p:nvSpPr>
          <p:cNvPr id="168" name="Rectangle 167"/>
          <p:cNvSpPr/>
          <p:nvPr/>
        </p:nvSpPr>
        <p:spPr>
          <a:xfrm>
            <a:off x="7959447" y="3238185"/>
            <a:ext cx="1465478" cy="35014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9" name="TextBox 168"/>
          <p:cNvSpPr txBox="1"/>
          <p:nvPr/>
        </p:nvSpPr>
        <p:spPr>
          <a:xfrm>
            <a:off x="7969323" y="3285927"/>
            <a:ext cx="14611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1000" dirty="0" smtClean="0">
                <a:cs typeface="Times New Roman" panose="02020603050405020304" pitchFamily="18" charset="0"/>
              </a:rPr>
              <a:t>Analysis Result &amp; Predict</a:t>
            </a:r>
            <a:endParaRPr lang="id-ID" sz="1000" dirty="0">
              <a:cs typeface="Times New Roman" panose="02020603050405020304" pitchFamily="18" charset="0"/>
            </a:endParaRPr>
          </a:p>
        </p:txBody>
      </p:sp>
      <p:cxnSp>
        <p:nvCxnSpPr>
          <p:cNvPr id="170" name="Elbow Connector 169"/>
          <p:cNvCxnSpPr>
            <a:stCxn id="165" idx="2"/>
            <a:endCxn id="168" idx="0"/>
          </p:cNvCxnSpPr>
          <p:nvPr/>
        </p:nvCxnSpPr>
        <p:spPr>
          <a:xfrm rot="5400000">
            <a:off x="9001373" y="2674622"/>
            <a:ext cx="254377" cy="872749"/>
          </a:xfrm>
          <a:prstGeom prst="bentConnector3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Elbow Connector 170"/>
          <p:cNvCxnSpPr>
            <a:stCxn id="162" idx="2"/>
            <a:endCxn id="168" idx="0"/>
          </p:cNvCxnSpPr>
          <p:nvPr/>
        </p:nvCxnSpPr>
        <p:spPr>
          <a:xfrm rot="16200000" flipH="1">
            <a:off x="8177079" y="2723077"/>
            <a:ext cx="254377" cy="775837"/>
          </a:xfrm>
          <a:prstGeom prst="bentConnector3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2" name="Rectangle 171"/>
          <p:cNvSpPr/>
          <p:nvPr/>
        </p:nvSpPr>
        <p:spPr>
          <a:xfrm>
            <a:off x="7949571" y="1222392"/>
            <a:ext cx="1465478" cy="35014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3" name="TextBox 172"/>
          <p:cNvSpPr txBox="1"/>
          <p:nvPr/>
        </p:nvSpPr>
        <p:spPr>
          <a:xfrm>
            <a:off x="7959447" y="1270134"/>
            <a:ext cx="14611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1000" dirty="0" smtClean="0">
                <a:cs typeface="Times New Roman" panose="02020603050405020304" pitchFamily="18" charset="0"/>
              </a:rPr>
              <a:t>Parameter </a:t>
            </a:r>
            <a:r>
              <a:rPr lang="en-ID" sz="1000" dirty="0" err="1" smtClean="0">
                <a:cs typeface="Times New Roman" panose="02020603050405020304" pitchFamily="18" charset="0"/>
              </a:rPr>
              <a:t>Config</a:t>
            </a:r>
            <a:endParaRPr lang="id-ID" sz="1000" dirty="0">
              <a:cs typeface="Times New Roman" panose="02020603050405020304" pitchFamily="18" charset="0"/>
            </a:endParaRPr>
          </a:p>
        </p:txBody>
      </p:sp>
      <p:sp>
        <p:nvSpPr>
          <p:cNvPr id="174" name="Rectangle 173"/>
          <p:cNvSpPr/>
          <p:nvPr/>
        </p:nvSpPr>
        <p:spPr>
          <a:xfrm>
            <a:off x="7022764" y="3872314"/>
            <a:ext cx="3435686" cy="383341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5" name="TextBox 174"/>
          <p:cNvSpPr txBox="1"/>
          <p:nvPr/>
        </p:nvSpPr>
        <p:spPr>
          <a:xfrm>
            <a:off x="7685272" y="3912230"/>
            <a:ext cx="209830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1000" dirty="0" smtClean="0">
                <a:cs typeface="Times New Roman" panose="02020603050405020304" pitchFamily="18" charset="0"/>
              </a:rPr>
              <a:t>Data Interpretation</a:t>
            </a:r>
            <a:endParaRPr lang="id-ID" sz="1000" dirty="0">
              <a:cs typeface="Times New Roman" panose="02020603050405020304" pitchFamily="18" charset="0"/>
            </a:endParaRPr>
          </a:p>
        </p:txBody>
      </p:sp>
      <p:sp>
        <p:nvSpPr>
          <p:cNvPr id="176" name="Rectangle 175"/>
          <p:cNvSpPr/>
          <p:nvPr/>
        </p:nvSpPr>
        <p:spPr>
          <a:xfrm>
            <a:off x="7151026" y="4924766"/>
            <a:ext cx="1455602" cy="35014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7" name="TextBox 176"/>
          <p:cNvSpPr txBox="1"/>
          <p:nvPr/>
        </p:nvSpPr>
        <p:spPr>
          <a:xfrm>
            <a:off x="6793188" y="4980388"/>
            <a:ext cx="209830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1000" dirty="0" smtClean="0">
                <a:cs typeface="Times New Roman" panose="02020603050405020304" pitchFamily="18" charset="0"/>
              </a:rPr>
              <a:t>Rule-Based</a:t>
            </a:r>
            <a:endParaRPr lang="id-ID" sz="1000" dirty="0">
              <a:cs typeface="Times New Roman" panose="02020603050405020304" pitchFamily="18" charset="0"/>
            </a:endParaRPr>
          </a:p>
        </p:txBody>
      </p:sp>
      <p:sp>
        <p:nvSpPr>
          <p:cNvPr id="178" name="Rectangle 177"/>
          <p:cNvSpPr/>
          <p:nvPr/>
        </p:nvSpPr>
        <p:spPr>
          <a:xfrm>
            <a:off x="7138326" y="4239355"/>
            <a:ext cx="1465478" cy="35014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9" name="TextBox 178"/>
          <p:cNvSpPr txBox="1"/>
          <p:nvPr/>
        </p:nvSpPr>
        <p:spPr>
          <a:xfrm>
            <a:off x="7148202" y="4287097"/>
            <a:ext cx="14611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1000" dirty="0" smtClean="0">
                <a:cs typeface="Times New Roman" panose="02020603050405020304" pitchFamily="18" charset="0"/>
              </a:rPr>
              <a:t>Analysis Result &amp; Predict</a:t>
            </a:r>
            <a:endParaRPr lang="id-ID" sz="1000" dirty="0">
              <a:cs typeface="Times New Roman" panose="02020603050405020304" pitchFamily="18" charset="0"/>
            </a:endParaRPr>
          </a:p>
        </p:txBody>
      </p:sp>
      <p:grpSp>
        <p:nvGrpSpPr>
          <p:cNvPr id="180" name="Group 179"/>
          <p:cNvGrpSpPr/>
          <p:nvPr/>
        </p:nvGrpSpPr>
        <p:grpSpPr>
          <a:xfrm>
            <a:off x="7138326" y="5682531"/>
            <a:ext cx="1551678" cy="1372574"/>
            <a:chOff x="7237417" y="5580931"/>
            <a:chExt cx="1551678" cy="1372574"/>
          </a:xfrm>
          <a:noFill/>
        </p:grpSpPr>
        <p:sp>
          <p:nvSpPr>
            <p:cNvPr id="181" name="Rectangle 180"/>
            <p:cNvSpPr/>
            <p:nvPr/>
          </p:nvSpPr>
          <p:spPr>
            <a:xfrm>
              <a:off x="7237418" y="5580931"/>
              <a:ext cx="1551677" cy="1372574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7237417" y="5617504"/>
              <a:ext cx="1551677" cy="25391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D" sz="1000" dirty="0" smtClean="0">
                  <a:cs typeface="Times New Roman" panose="02020603050405020304" pitchFamily="18" charset="0"/>
                </a:rPr>
                <a:t>Crisp</a:t>
              </a:r>
              <a:endParaRPr lang="id-ID" sz="1000" dirty="0">
                <a:cs typeface="Times New Roman" panose="02020603050405020304" pitchFamily="18" charset="0"/>
              </a:endParaRPr>
            </a:p>
          </p:txBody>
        </p:sp>
        <p:sp>
          <p:nvSpPr>
            <p:cNvPr id="183" name="TextBox 182"/>
            <p:cNvSpPr txBox="1"/>
            <p:nvPr/>
          </p:nvSpPr>
          <p:spPr>
            <a:xfrm>
              <a:off x="7319714" y="5865273"/>
              <a:ext cx="1397000" cy="1015663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ID" sz="1000" dirty="0" smtClean="0">
                  <a:cs typeface="Times New Roman" panose="02020603050405020304" pitchFamily="18" charset="0"/>
                </a:rPr>
                <a:t>-</a:t>
              </a:r>
              <a:r>
                <a:rPr lang="en-ID" sz="1000" dirty="0" err="1" smtClean="0">
                  <a:cs typeface="Times New Roman" panose="02020603050405020304" pitchFamily="18" charset="0"/>
                </a:rPr>
                <a:t>AirQuality</a:t>
              </a:r>
              <a:endParaRPr lang="en-ID" sz="1000" dirty="0" smtClean="0">
                <a:cs typeface="Times New Roman" panose="02020603050405020304" pitchFamily="18" charset="0"/>
              </a:endParaRPr>
            </a:p>
            <a:p>
              <a:r>
                <a:rPr lang="en-ID" sz="1000" dirty="0" smtClean="0">
                  <a:cs typeface="Times New Roman" panose="02020603050405020304" pitchFamily="18" charset="0"/>
                </a:rPr>
                <a:t>-</a:t>
              </a:r>
              <a:r>
                <a:rPr lang="en-ID" sz="1000" dirty="0" err="1" smtClean="0">
                  <a:cs typeface="Times New Roman" panose="02020603050405020304" pitchFamily="18" charset="0"/>
                </a:rPr>
                <a:t>WindSpeed</a:t>
              </a:r>
              <a:endParaRPr lang="en-ID" sz="1000" dirty="0" smtClean="0">
                <a:cs typeface="Times New Roman" panose="02020603050405020304" pitchFamily="18" charset="0"/>
              </a:endParaRPr>
            </a:p>
            <a:p>
              <a:r>
                <a:rPr lang="en-ID" sz="1000" dirty="0" smtClean="0">
                  <a:cs typeface="Times New Roman" panose="02020603050405020304" pitchFamily="18" charset="0"/>
                </a:rPr>
                <a:t>-</a:t>
              </a:r>
              <a:r>
                <a:rPr lang="en-ID" sz="1000" dirty="0" err="1" smtClean="0">
                  <a:cs typeface="Times New Roman" panose="02020603050405020304" pitchFamily="18" charset="0"/>
                </a:rPr>
                <a:t>WindDirection</a:t>
              </a:r>
              <a:endParaRPr lang="en-ID" sz="1000" dirty="0" smtClean="0">
                <a:cs typeface="Times New Roman" panose="02020603050405020304" pitchFamily="18" charset="0"/>
              </a:endParaRPr>
            </a:p>
            <a:p>
              <a:r>
                <a:rPr lang="en-ID" sz="1000" dirty="0" smtClean="0">
                  <a:cs typeface="Times New Roman" panose="02020603050405020304" pitchFamily="18" charset="0"/>
                </a:rPr>
                <a:t>-</a:t>
              </a:r>
              <a:r>
                <a:rPr lang="en-ID" sz="1000" dirty="0" err="1" smtClean="0">
                  <a:cs typeface="Times New Roman" panose="02020603050405020304" pitchFamily="18" charset="0"/>
                </a:rPr>
                <a:t>CloudCoberage</a:t>
              </a:r>
              <a:endParaRPr lang="en-ID" sz="1000" dirty="0">
                <a:cs typeface="Times New Roman" panose="02020603050405020304" pitchFamily="18" charset="0"/>
              </a:endParaRPr>
            </a:p>
            <a:p>
              <a:r>
                <a:rPr lang="en-ID" sz="1000" dirty="0">
                  <a:cs typeface="Times New Roman" panose="02020603050405020304" pitchFamily="18" charset="0"/>
                </a:rPr>
                <a:t>-Other (custom corpus)</a:t>
              </a:r>
            </a:p>
            <a:p>
              <a:r>
                <a:rPr lang="en-ID" sz="1000" dirty="0">
                  <a:cs typeface="Times New Roman" panose="02020603050405020304" pitchFamily="18" charset="0"/>
                </a:rPr>
                <a:t>-General</a:t>
              </a:r>
            </a:p>
          </p:txBody>
        </p:sp>
      </p:grpSp>
      <p:grpSp>
        <p:nvGrpSpPr>
          <p:cNvPr id="184" name="Group 183"/>
          <p:cNvGrpSpPr/>
          <p:nvPr/>
        </p:nvGrpSpPr>
        <p:grpSpPr>
          <a:xfrm>
            <a:off x="8789094" y="5675462"/>
            <a:ext cx="1551678" cy="1077763"/>
            <a:chOff x="8875336" y="5533597"/>
            <a:chExt cx="1551678" cy="1077763"/>
          </a:xfrm>
          <a:noFill/>
        </p:grpSpPr>
        <p:sp>
          <p:nvSpPr>
            <p:cNvPr id="185" name="Rectangle 184"/>
            <p:cNvSpPr/>
            <p:nvPr/>
          </p:nvSpPr>
          <p:spPr>
            <a:xfrm>
              <a:off x="8875337" y="5533597"/>
              <a:ext cx="1551677" cy="1077763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8875336" y="5570170"/>
              <a:ext cx="1551677" cy="25391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D" sz="1000" dirty="0" smtClean="0">
                  <a:cs typeface="Times New Roman" panose="02020603050405020304" pitchFamily="18" charset="0"/>
                </a:rPr>
                <a:t>Fuzzy</a:t>
              </a:r>
              <a:endParaRPr lang="id-ID" sz="1000" dirty="0">
                <a:cs typeface="Times New Roman" panose="02020603050405020304" pitchFamily="18" charset="0"/>
              </a:endParaRPr>
            </a:p>
          </p:txBody>
        </p:sp>
        <p:sp>
          <p:nvSpPr>
            <p:cNvPr id="187" name="TextBox 186"/>
            <p:cNvSpPr txBox="1"/>
            <p:nvPr/>
          </p:nvSpPr>
          <p:spPr>
            <a:xfrm>
              <a:off x="8957633" y="5817939"/>
              <a:ext cx="1397000" cy="707886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ID" sz="1000" dirty="0" smtClean="0">
                  <a:cs typeface="Times New Roman" panose="02020603050405020304" pitchFamily="18" charset="0"/>
                </a:rPr>
                <a:t>-Temperature</a:t>
              </a:r>
            </a:p>
            <a:p>
              <a:r>
                <a:rPr lang="en-ID" sz="1000" dirty="0" smtClean="0">
                  <a:cs typeface="Times New Roman" panose="02020603050405020304" pitchFamily="18" charset="0"/>
                </a:rPr>
                <a:t>-Rainfall</a:t>
              </a:r>
            </a:p>
            <a:p>
              <a:r>
                <a:rPr lang="en-ID" sz="1000" dirty="0" smtClean="0">
                  <a:cs typeface="Times New Roman" panose="02020603050405020304" pitchFamily="18" charset="0"/>
                </a:rPr>
                <a:t>-Other (custom corpus)</a:t>
              </a:r>
            </a:p>
            <a:p>
              <a:r>
                <a:rPr lang="en-ID" sz="1000" dirty="0" smtClean="0">
                  <a:cs typeface="Times New Roman" panose="02020603050405020304" pitchFamily="18" charset="0"/>
                </a:rPr>
                <a:t>-General</a:t>
              </a:r>
            </a:p>
          </p:txBody>
        </p:sp>
      </p:grpSp>
      <p:grpSp>
        <p:nvGrpSpPr>
          <p:cNvPr id="188" name="Group 187"/>
          <p:cNvGrpSpPr/>
          <p:nvPr/>
        </p:nvGrpSpPr>
        <p:grpSpPr>
          <a:xfrm>
            <a:off x="8944242" y="4204573"/>
            <a:ext cx="1324149" cy="1181345"/>
            <a:chOff x="8875336" y="5495497"/>
            <a:chExt cx="1551678" cy="1181345"/>
          </a:xfrm>
          <a:noFill/>
        </p:grpSpPr>
        <p:sp>
          <p:nvSpPr>
            <p:cNvPr id="189" name="Rectangle 188"/>
            <p:cNvSpPr/>
            <p:nvPr/>
          </p:nvSpPr>
          <p:spPr>
            <a:xfrm>
              <a:off x="8875337" y="5495497"/>
              <a:ext cx="1551677" cy="1181345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0" name="TextBox 189"/>
            <p:cNvSpPr txBox="1"/>
            <p:nvPr/>
          </p:nvSpPr>
          <p:spPr>
            <a:xfrm>
              <a:off x="8875336" y="5532070"/>
              <a:ext cx="1551677" cy="24622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D" sz="1000" dirty="0" smtClean="0">
                  <a:cs typeface="Times New Roman" panose="02020603050405020304" pitchFamily="18" charset="0"/>
                </a:rPr>
                <a:t>Rule-Based Generator</a:t>
              </a:r>
              <a:endParaRPr lang="id-ID" sz="1000" dirty="0">
                <a:cs typeface="Times New Roman" panose="02020603050405020304" pitchFamily="18" charset="0"/>
              </a:endParaRPr>
            </a:p>
          </p:txBody>
        </p:sp>
        <p:sp>
          <p:nvSpPr>
            <p:cNvPr id="191" name="TextBox 190"/>
            <p:cNvSpPr txBox="1"/>
            <p:nvPr/>
          </p:nvSpPr>
          <p:spPr>
            <a:xfrm>
              <a:off x="8957632" y="5868739"/>
              <a:ext cx="1397000" cy="707886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ID" sz="1000" dirty="0" smtClean="0">
                  <a:cs typeface="Times New Roman" panose="02020603050405020304" pitchFamily="18" charset="0"/>
                </a:rPr>
                <a:t>-General Fuzzy</a:t>
              </a:r>
            </a:p>
            <a:p>
              <a:r>
                <a:rPr lang="en-ID" sz="1000" dirty="0" smtClean="0">
                  <a:cs typeface="Times New Roman" panose="02020603050405020304" pitchFamily="18" charset="0"/>
                </a:rPr>
                <a:t>-General Trend</a:t>
              </a:r>
            </a:p>
            <a:p>
              <a:r>
                <a:rPr lang="en-ID" sz="1000" dirty="0" smtClean="0">
                  <a:cs typeface="Times New Roman" panose="02020603050405020304" pitchFamily="18" charset="0"/>
                </a:rPr>
                <a:t>-Non General Trend</a:t>
              </a:r>
            </a:p>
          </p:txBody>
        </p:sp>
      </p:grpSp>
      <p:cxnSp>
        <p:nvCxnSpPr>
          <p:cNvPr id="192" name="Straight Arrow Connector 191"/>
          <p:cNvCxnSpPr>
            <a:stCxn id="178" idx="2"/>
            <a:endCxn id="176" idx="0"/>
          </p:cNvCxnSpPr>
          <p:nvPr/>
        </p:nvCxnSpPr>
        <p:spPr>
          <a:xfrm>
            <a:off x="7871065" y="4589496"/>
            <a:ext cx="7762" cy="33527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3" name="Elbow Connector 192"/>
          <p:cNvCxnSpPr>
            <a:stCxn id="176" idx="2"/>
            <a:endCxn id="185" idx="0"/>
          </p:cNvCxnSpPr>
          <p:nvPr/>
        </p:nvCxnSpPr>
        <p:spPr>
          <a:xfrm rot="16200000" flipH="1">
            <a:off x="8521603" y="4632130"/>
            <a:ext cx="400555" cy="1686107"/>
          </a:xfrm>
          <a:prstGeom prst="bentConnector3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4" name="Straight Arrow Connector 193"/>
          <p:cNvCxnSpPr/>
          <p:nvPr/>
        </p:nvCxnSpPr>
        <p:spPr>
          <a:xfrm>
            <a:off x="7878827" y="5299663"/>
            <a:ext cx="0" cy="37579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5" name="Straight Arrow Connector 194"/>
          <p:cNvCxnSpPr/>
          <p:nvPr/>
        </p:nvCxnSpPr>
        <p:spPr>
          <a:xfrm flipH="1">
            <a:off x="8603804" y="5057775"/>
            <a:ext cx="340438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6" name="Rectangle 195"/>
          <p:cNvSpPr/>
          <p:nvPr/>
        </p:nvSpPr>
        <p:spPr>
          <a:xfrm>
            <a:off x="7220623" y="7275862"/>
            <a:ext cx="1455602" cy="35014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7" name="TextBox 196"/>
          <p:cNvSpPr txBox="1"/>
          <p:nvPr/>
        </p:nvSpPr>
        <p:spPr>
          <a:xfrm>
            <a:off x="6862785" y="7331484"/>
            <a:ext cx="209830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1000" dirty="0" smtClean="0">
                <a:cs typeface="Times New Roman" panose="02020603050405020304" pitchFamily="18" charset="0"/>
              </a:rPr>
              <a:t>Message Inventory</a:t>
            </a:r>
            <a:endParaRPr lang="id-ID" sz="1000" dirty="0">
              <a:cs typeface="Times New Roman" panose="02020603050405020304" pitchFamily="18" charset="0"/>
            </a:endParaRPr>
          </a:p>
        </p:txBody>
      </p:sp>
      <p:grpSp>
        <p:nvGrpSpPr>
          <p:cNvPr id="198" name="Group 197"/>
          <p:cNvGrpSpPr/>
          <p:nvPr/>
        </p:nvGrpSpPr>
        <p:grpSpPr>
          <a:xfrm>
            <a:off x="4835717" y="3321609"/>
            <a:ext cx="1482771" cy="350141"/>
            <a:chOff x="4842978" y="2160404"/>
            <a:chExt cx="1482771" cy="350141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99" name="Rectangle 198"/>
            <p:cNvSpPr/>
            <p:nvPr/>
          </p:nvSpPr>
          <p:spPr>
            <a:xfrm>
              <a:off x="4842978" y="2160404"/>
              <a:ext cx="1477258" cy="350141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0" name="TextBox 199"/>
            <p:cNvSpPr txBox="1"/>
            <p:nvPr/>
          </p:nvSpPr>
          <p:spPr>
            <a:xfrm>
              <a:off x="4864634" y="2220672"/>
              <a:ext cx="1461115" cy="25391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D" sz="1000" dirty="0" smtClean="0">
                  <a:cs typeface="Times New Roman" panose="02020603050405020304" pitchFamily="18" charset="0"/>
                </a:rPr>
                <a:t>Data Interpretation</a:t>
              </a:r>
              <a:endParaRPr lang="id-ID" sz="1000" dirty="0">
                <a:cs typeface="Times New Roman" panose="02020603050405020304" pitchFamily="18" charset="0"/>
              </a:endParaRPr>
            </a:p>
          </p:txBody>
        </p:sp>
      </p:grpSp>
      <p:cxnSp>
        <p:nvCxnSpPr>
          <p:cNvPr id="201" name="Straight Arrow Connector 200"/>
          <p:cNvCxnSpPr>
            <a:stCxn id="136" idx="2"/>
            <a:endCxn id="158" idx="0"/>
          </p:cNvCxnSpPr>
          <p:nvPr/>
        </p:nvCxnSpPr>
        <p:spPr>
          <a:xfrm>
            <a:off x="5575717" y="1751633"/>
            <a:ext cx="3380" cy="63806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2" name="TextBox 201"/>
          <p:cNvSpPr txBox="1"/>
          <p:nvPr/>
        </p:nvSpPr>
        <p:spPr>
          <a:xfrm>
            <a:off x="5705753" y="2838074"/>
            <a:ext cx="14611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000" dirty="0" smtClean="0">
                <a:cs typeface="Times New Roman" panose="02020603050405020304" pitchFamily="18" charset="0"/>
              </a:rPr>
              <a:t>Data Abstraction</a:t>
            </a:r>
          </a:p>
          <a:p>
            <a:r>
              <a:rPr lang="en-ID" sz="1000" dirty="0">
                <a:cs typeface="Times New Roman" panose="02020603050405020304" pitchFamily="18" charset="0"/>
              </a:rPr>
              <a:t>a</a:t>
            </a:r>
            <a:r>
              <a:rPr lang="en-ID" sz="1000" dirty="0" smtClean="0">
                <a:cs typeface="Times New Roman" panose="02020603050405020304" pitchFamily="18" charset="0"/>
              </a:rPr>
              <a:t>nd Event</a:t>
            </a:r>
            <a:endParaRPr lang="id-ID" sz="1000" dirty="0">
              <a:cs typeface="Times New Roman" panose="02020603050405020304" pitchFamily="18" charset="0"/>
            </a:endParaRPr>
          </a:p>
        </p:txBody>
      </p:sp>
      <p:cxnSp>
        <p:nvCxnSpPr>
          <p:cNvPr id="203" name="Straight Arrow Connector 202"/>
          <p:cNvCxnSpPr>
            <a:endCxn id="199" idx="0"/>
          </p:cNvCxnSpPr>
          <p:nvPr/>
        </p:nvCxnSpPr>
        <p:spPr>
          <a:xfrm>
            <a:off x="5570966" y="2747840"/>
            <a:ext cx="3380" cy="57376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4" name="TextBox 203"/>
          <p:cNvSpPr txBox="1"/>
          <p:nvPr/>
        </p:nvSpPr>
        <p:spPr>
          <a:xfrm>
            <a:off x="5669214" y="3748347"/>
            <a:ext cx="14611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000" dirty="0" smtClean="0">
                <a:cs typeface="Times New Roman" panose="02020603050405020304" pitchFamily="18" charset="0"/>
              </a:rPr>
              <a:t>Message </a:t>
            </a:r>
          </a:p>
          <a:p>
            <a:r>
              <a:rPr lang="en-ID" sz="1000" dirty="0" smtClean="0">
                <a:cs typeface="Times New Roman" panose="02020603050405020304" pitchFamily="18" charset="0"/>
              </a:rPr>
              <a:t>Inventory</a:t>
            </a:r>
            <a:endParaRPr lang="id-ID" sz="1000" dirty="0">
              <a:cs typeface="Times New Roman" panose="02020603050405020304" pitchFamily="18" charset="0"/>
            </a:endParaRPr>
          </a:p>
        </p:txBody>
      </p:sp>
      <p:sp>
        <p:nvSpPr>
          <p:cNvPr id="205" name="Rectangle 204"/>
          <p:cNvSpPr/>
          <p:nvPr/>
        </p:nvSpPr>
        <p:spPr>
          <a:xfrm>
            <a:off x="8871391" y="7280139"/>
            <a:ext cx="1455602" cy="35014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6" name="TextBox 205"/>
          <p:cNvSpPr txBox="1"/>
          <p:nvPr/>
        </p:nvSpPr>
        <p:spPr>
          <a:xfrm>
            <a:off x="8513553" y="7335761"/>
            <a:ext cx="209830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1000" dirty="0" smtClean="0">
                <a:cs typeface="Times New Roman" panose="02020603050405020304" pitchFamily="18" charset="0"/>
              </a:rPr>
              <a:t>Trend </a:t>
            </a:r>
            <a:r>
              <a:rPr lang="en-ID" sz="1000" dirty="0" err="1" smtClean="0">
                <a:cs typeface="Times New Roman" panose="02020603050405020304" pitchFamily="18" charset="0"/>
              </a:rPr>
              <a:t>Descripton</a:t>
            </a:r>
            <a:endParaRPr lang="id-ID" sz="1000" dirty="0">
              <a:cs typeface="Times New Roman" panose="02020603050405020304" pitchFamily="18" charset="0"/>
            </a:endParaRPr>
          </a:p>
        </p:txBody>
      </p:sp>
      <p:cxnSp>
        <p:nvCxnSpPr>
          <p:cNvPr id="207" name="Elbow Connector 206"/>
          <p:cNvCxnSpPr>
            <a:stCxn id="185" idx="2"/>
            <a:endCxn id="196" idx="0"/>
          </p:cNvCxnSpPr>
          <p:nvPr/>
        </p:nvCxnSpPr>
        <p:spPr>
          <a:xfrm rot="5400000">
            <a:off x="8495361" y="6206288"/>
            <a:ext cx="522637" cy="1616510"/>
          </a:xfrm>
          <a:prstGeom prst="bentConnector3">
            <a:avLst>
              <a:gd name="adj1" fmla="val 75971"/>
            </a:avLst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8" name="Straight Connector 207"/>
          <p:cNvCxnSpPr/>
          <p:nvPr/>
        </p:nvCxnSpPr>
        <p:spPr>
          <a:xfrm>
            <a:off x="7948424" y="7055105"/>
            <a:ext cx="0" cy="100683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9" name="Straight Arrow Connector 208"/>
          <p:cNvCxnSpPr/>
          <p:nvPr/>
        </p:nvCxnSpPr>
        <p:spPr>
          <a:xfrm flipH="1">
            <a:off x="8676225" y="7446169"/>
            <a:ext cx="195166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10" name="Group 209"/>
          <p:cNvGrpSpPr/>
          <p:nvPr/>
        </p:nvGrpSpPr>
        <p:grpSpPr>
          <a:xfrm>
            <a:off x="4839102" y="4198854"/>
            <a:ext cx="1477258" cy="1491207"/>
            <a:chOff x="4842978" y="2160404"/>
            <a:chExt cx="1477258" cy="1340319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11" name="Rectangle 210"/>
            <p:cNvSpPr/>
            <p:nvPr/>
          </p:nvSpPr>
          <p:spPr>
            <a:xfrm>
              <a:off x="4842978" y="2160404"/>
              <a:ext cx="1477258" cy="1340319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2" name="TextBox 211"/>
            <p:cNvSpPr txBox="1"/>
            <p:nvPr/>
          </p:nvSpPr>
          <p:spPr>
            <a:xfrm>
              <a:off x="4852108" y="2193857"/>
              <a:ext cx="1461115" cy="25391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D" sz="1000" dirty="0" smtClean="0">
                  <a:cs typeface="Times New Roman" panose="02020603050405020304" pitchFamily="18" charset="0"/>
                </a:rPr>
                <a:t>Document Planning</a:t>
              </a:r>
              <a:endParaRPr lang="id-ID" sz="1000" dirty="0">
                <a:cs typeface="Times New Roman" panose="02020603050405020304" pitchFamily="18" charset="0"/>
              </a:endParaRPr>
            </a:p>
          </p:txBody>
        </p:sp>
      </p:grpSp>
      <p:sp>
        <p:nvSpPr>
          <p:cNvPr id="213" name="Rectangle 212"/>
          <p:cNvSpPr/>
          <p:nvPr/>
        </p:nvSpPr>
        <p:spPr>
          <a:xfrm>
            <a:off x="4930951" y="4646858"/>
            <a:ext cx="1254008" cy="41984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4" name="TextBox 213"/>
          <p:cNvSpPr txBox="1"/>
          <p:nvPr/>
        </p:nvSpPr>
        <p:spPr>
          <a:xfrm>
            <a:off x="4930951" y="4656724"/>
            <a:ext cx="1254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900" dirty="0" smtClean="0">
                <a:cs typeface="Times New Roman" panose="02020603050405020304" pitchFamily="18" charset="0"/>
              </a:rPr>
              <a:t>Content</a:t>
            </a:r>
          </a:p>
          <a:p>
            <a:pPr algn="ctr"/>
            <a:r>
              <a:rPr lang="en-ID" sz="900" dirty="0" smtClean="0">
                <a:cs typeface="Times New Roman" panose="02020603050405020304" pitchFamily="18" charset="0"/>
              </a:rPr>
              <a:t>Determination</a:t>
            </a:r>
            <a:endParaRPr lang="id-ID" sz="900" dirty="0">
              <a:cs typeface="Times New Roman" panose="02020603050405020304" pitchFamily="18" charset="0"/>
            </a:endParaRPr>
          </a:p>
        </p:txBody>
      </p:sp>
      <p:sp>
        <p:nvSpPr>
          <p:cNvPr id="215" name="Rectangle 214"/>
          <p:cNvSpPr/>
          <p:nvPr/>
        </p:nvSpPr>
        <p:spPr>
          <a:xfrm>
            <a:off x="4928132" y="5175997"/>
            <a:ext cx="1254008" cy="41984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6" name="TextBox 215"/>
          <p:cNvSpPr txBox="1"/>
          <p:nvPr/>
        </p:nvSpPr>
        <p:spPr>
          <a:xfrm>
            <a:off x="4928132" y="5185863"/>
            <a:ext cx="1254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900" dirty="0" smtClean="0">
                <a:cs typeface="Times New Roman" panose="02020603050405020304" pitchFamily="18" charset="0"/>
              </a:rPr>
              <a:t>Document</a:t>
            </a:r>
          </a:p>
          <a:p>
            <a:pPr algn="ctr"/>
            <a:r>
              <a:rPr lang="en-ID" sz="900" dirty="0" smtClean="0">
                <a:cs typeface="Times New Roman" panose="02020603050405020304" pitchFamily="18" charset="0"/>
              </a:rPr>
              <a:t>Structuring</a:t>
            </a:r>
            <a:endParaRPr lang="id-ID" sz="900" dirty="0">
              <a:cs typeface="Times New Roman" panose="02020603050405020304" pitchFamily="18" charset="0"/>
            </a:endParaRPr>
          </a:p>
        </p:txBody>
      </p:sp>
      <p:grpSp>
        <p:nvGrpSpPr>
          <p:cNvPr id="217" name="Group 216"/>
          <p:cNvGrpSpPr/>
          <p:nvPr/>
        </p:nvGrpSpPr>
        <p:grpSpPr>
          <a:xfrm>
            <a:off x="4844074" y="5889155"/>
            <a:ext cx="1482771" cy="2209085"/>
            <a:chOff x="4842978" y="2160404"/>
            <a:chExt cx="1482771" cy="1340319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18" name="Rectangle 217"/>
            <p:cNvSpPr/>
            <p:nvPr/>
          </p:nvSpPr>
          <p:spPr>
            <a:xfrm>
              <a:off x="4842978" y="2160404"/>
              <a:ext cx="1477258" cy="13403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9" name="TextBox 218"/>
            <p:cNvSpPr txBox="1"/>
            <p:nvPr/>
          </p:nvSpPr>
          <p:spPr>
            <a:xfrm>
              <a:off x="4864634" y="2193857"/>
              <a:ext cx="1461115" cy="24275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D" sz="1000" dirty="0" smtClean="0">
                  <a:cs typeface="Times New Roman" panose="02020603050405020304" pitchFamily="18" charset="0"/>
                </a:rPr>
                <a:t>Macroplanning &amp;</a:t>
              </a:r>
            </a:p>
            <a:p>
              <a:pPr algn="ctr"/>
              <a:r>
                <a:rPr lang="en-ID" sz="1000" dirty="0" smtClean="0">
                  <a:cs typeface="Times New Roman" panose="02020603050405020304" pitchFamily="18" charset="0"/>
                </a:rPr>
                <a:t>Realisation</a:t>
              </a:r>
              <a:endParaRPr lang="id-ID" sz="1000" dirty="0">
                <a:cs typeface="Times New Roman" panose="02020603050405020304" pitchFamily="18" charset="0"/>
              </a:endParaRPr>
            </a:p>
          </p:txBody>
        </p:sp>
      </p:grpSp>
      <p:sp>
        <p:nvSpPr>
          <p:cNvPr id="220" name="Rectangle 219"/>
          <p:cNvSpPr/>
          <p:nvPr/>
        </p:nvSpPr>
        <p:spPr>
          <a:xfrm>
            <a:off x="4945448" y="6477562"/>
            <a:ext cx="1254008" cy="24861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1" name="TextBox 220"/>
          <p:cNvSpPr txBox="1"/>
          <p:nvPr/>
        </p:nvSpPr>
        <p:spPr>
          <a:xfrm>
            <a:off x="4945448" y="6487428"/>
            <a:ext cx="12540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900" dirty="0" smtClean="0">
                <a:cs typeface="Times New Roman" panose="02020603050405020304" pitchFamily="18" charset="0"/>
              </a:rPr>
              <a:t>Lexicalization</a:t>
            </a:r>
            <a:endParaRPr lang="id-ID" sz="900" dirty="0">
              <a:cs typeface="Times New Roman" panose="02020603050405020304" pitchFamily="18" charset="0"/>
            </a:endParaRPr>
          </a:p>
        </p:txBody>
      </p:sp>
      <p:sp>
        <p:nvSpPr>
          <p:cNvPr id="222" name="Rectangle 221"/>
          <p:cNvSpPr/>
          <p:nvPr/>
        </p:nvSpPr>
        <p:spPr>
          <a:xfrm>
            <a:off x="4942629" y="6819418"/>
            <a:ext cx="1254008" cy="24861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3" name="TextBox 222"/>
          <p:cNvSpPr txBox="1"/>
          <p:nvPr/>
        </p:nvSpPr>
        <p:spPr>
          <a:xfrm>
            <a:off x="4925079" y="6830916"/>
            <a:ext cx="12540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900" dirty="0" smtClean="0">
                <a:cs typeface="Times New Roman" panose="02020603050405020304" pitchFamily="18" charset="0"/>
              </a:rPr>
              <a:t>Aggregation</a:t>
            </a:r>
            <a:endParaRPr lang="id-ID" sz="900" dirty="0">
              <a:cs typeface="Times New Roman" panose="02020603050405020304" pitchFamily="18" charset="0"/>
            </a:endParaRPr>
          </a:p>
        </p:txBody>
      </p:sp>
      <p:sp>
        <p:nvSpPr>
          <p:cNvPr id="224" name="Rectangle 223"/>
          <p:cNvSpPr/>
          <p:nvPr/>
        </p:nvSpPr>
        <p:spPr>
          <a:xfrm>
            <a:off x="4942629" y="7140831"/>
            <a:ext cx="1254008" cy="50357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5" name="TextBox 224"/>
          <p:cNvSpPr txBox="1"/>
          <p:nvPr/>
        </p:nvSpPr>
        <p:spPr>
          <a:xfrm>
            <a:off x="4942629" y="7136573"/>
            <a:ext cx="125400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900" dirty="0" err="1" smtClean="0">
                <a:cs typeface="Times New Roman" panose="02020603050405020304" pitchFamily="18" charset="0"/>
              </a:rPr>
              <a:t>Reffering</a:t>
            </a:r>
            <a:endParaRPr lang="en-ID" sz="900" dirty="0">
              <a:cs typeface="Times New Roman" panose="02020603050405020304" pitchFamily="18" charset="0"/>
            </a:endParaRPr>
          </a:p>
          <a:p>
            <a:pPr algn="ctr"/>
            <a:r>
              <a:rPr lang="en-ID" sz="900" dirty="0" smtClean="0">
                <a:cs typeface="Times New Roman" panose="02020603050405020304" pitchFamily="18" charset="0"/>
              </a:rPr>
              <a:t>Expression</a:t>
            </a:r>
          </a:p>
          <a:p>
            <a:pPr algn="ctr"/>
            <a:r>
              <a:rPr lang="en-ID" sz="900" dirty="0" smtClean="0">
                <a:cs typeface="Times New Roman" panose="02020603050405020304" pitchFamily="18" charset="0"/>
              </a:rPr>
              <a:t>Generation</a:t>
            </a:r>
            <a:endParaRPr lang="id-ID" sz="900" dirty="0">
              <a:cs typeface="Times New Roman" panose="02020603050405020304" pitchFamily="18" charset="0"/>
            </a:endParaRPr>
          </a:p>
        </p:txBody>
      </p:sp>
      <p:sp>
        <p:nvSpPr>
          <p:cNvPr id="226" name="Rectangle 225"/>
          <p:cNvSpPr/>
          <p:nvPr/>
        </p:nvSpPr>
        <p:spPr>
          <a:xfrm>
            <a:off x="4942629" y="7747587"/>
            <a:ext cx="1254008" cy="24479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7" name="TextBox 226"/>
          <p:cNvSpPr txBox="1"/>
          <p:nvPr/>
        </p:nvSpPr>
        <p:spPr>
          <a:xfrm>
            <a:off x="4925079" y="7747586"/>
            <a:ext cx="12540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900" dirty="0" smtClean="0">
                <a:cs typeface="Times New Roman" panose="02020603050405020304" pitchFamily="18" charset="0"/>
              </a:rPr>
              <a:t>Realisation</a:t>
            </a:r>
            <a:endParaRPr lang="id-ID" sz="900" dirty="0">
              <a:cs typeface="Times New Roman" panose="02020603050405020304" pitchFamily="18" charset="0"/>
            </a:endParaRPr>
          </a:p>
        </p:txBody>
      </p:sp>
      <p:cxnSp>
        <p:nvCxnSpPr>
          <p:cNvPr id="228" name="Straight Arrow Connector 227"/>
          <p:cNvCxnSpPr>
            <a:stCxn id="199" idx="2"/>
            <a:endCxn id="211" idx="0"/>
          </p:cNvCxnSpPr>
          <p:nvPr/>
        </p:nvCxnSpPr>
        <p:spPr>
          <a:xfrm>
            <a:off x="5574346" y="3671750"/>
            <a:ext cx="3385" cy="52710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9" name="Straight Arrow Connector 228"/>
          <p:cNvCxnSpPr>
            <a:stCxn id="211" idx="2"/>
            <a:endCxn id="218" idx="0"/>
          </p:cNvCxnSpPr>
          <p:nvPr/>
        </p:nvCxnSpPr>
        <p:spPr>
          <a:xfrm>
            <a:off x="5577731" y="5690061"/>
            <a:ext cx="4972" cy="19909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0" name="TextBox 229"/>
          <p:cNvSpPr txBox="1"/>
          <p:nvPr/>
        </p:nvSpPr>
        <p:spPr>
          <a:xfrm>
            <a:off x="5627665" y="5681454"/>
            <a:ext cx="14611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000" dirty="0" smtClean="0">
                <a:cs typeface="Times New Roman" panose="02020603050405020304" pitchFamily="18" charset="0"/>
              </a:rPr>
              <a:t>Content &amp; Structure</a:t>
            </a:r>
            <a:endParaRPr lang="id-ID" sz="1000" dirty="0">
              <a:cs typeface="Times New Roman" panose="02020603050405020304" pitchFamily="18" charset="0"/>
            </a:endParaRPr>
          </a:p>
        </p:txBody>
      </p:sp>
      <p:grpSp>
        <p:nvGrpSpPr>
          <p:cNvPr id="231" name="Group 230"/>
          <p:cNvGrpSpPr/>
          <p:nvPr/>
        </p:nvGrpSpPr>
        <p:grpSpPr>
          <a:xfrm>
            <a:off x="3042669" y="7771792"/>
            <a:ext cx="1324149" cy="1347875"/>
            <a:chOff x="8875336" y="5495497"/>
            <a:chExt cx="1551678" cy="1347875"/>
          </a:xfrm>
          <a:noFill/>
        </p:grpSpPr>
        <p:sp>
          <p:nvSpPr>
            <p:cNvPr id="232" name="Rectangle 231"/>
            <p:cNvSpPr/>
            <p:nvPr/>
          </p:nvSpPr>
          <p:spPr>
            <a:xfrm>
              <a:off x="8875337" y="5495497"/>
              <a:ext cx="1551677" cy="1347875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3" name="TextBox 232"/>
            <p:cNvSpPr txBox="1"/>
            <p:nvPr/>
          </p:nvSpPr>
          <p:spPr>
            <a:xfrm>
              <a:off x="8875336" y="5532070"/>
              <a:ext cx="1551677" cy="24622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D" sz="1000" b="1" dirty="0" smtClean="0">
                  <a:cs typeface="Times New Roman" panose="02020603050405020304" pitchFamily="18" charset="0"/>
                </a:rPr>
                <a:t>OUTPUT</a:t>
              </a:r>
              <a:endParaRPr lang="id-ID" sz="1000" b="1" dirty="0">
                <a:cs typeface="Times New Roman" panose="02020603050405020304" pitchFamily="18" charset="0"/>
              </a:endParaRPr>
            </a:p>
          </p:txBody>
        </p:sp>
        <p:sp>
          <p:nvSpPr>
            <p:cNvPr id="234" name="TextBox 233"/>
            <p:cNvSpPr txBox="1"/>
            <p:nvPr/>
          </p:nvSpPr>
          <p:spPr>
            <a:xfrm>
              <a:off x="8957632" y="5868739"/>
              <a:ext cx="1397000" cy="861774"/>
            </a:xfrm>
            <a:prstGeom prst="rect">
              <a:avLst/>
            </a:prstGeom>
            <a:grpFill/>
            <a:ln>
              <a:noFill/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ID" sz="1000" dirty="0" smtClean="0">
                  <a:cs typeface="Times New Roman" panose="02020603050405020304" pitchFamily="18" charset="0"/>
                </a:rPr>
                <a:t>-Data Summary Text</a:t>
              </a:r>
            </a:p>
            <a:p>
              <a:r>
                <a:rPr lang="en-ID" sz="1000" dirty="0" smtClean="0">
                  <a:cs typeface="Times New Roman" panose="02020603050405020304" pitchFamily="18" charset="0"/>
                </a:rPr>
                <a:t>-Current Data Text</a:t>
              </a:r>
            </a:p>
            <a:p>
              <a:r>
                <a:rPr lang="en-ID" sz="1000" dirty="0" smtClean="0">
                  <a:cs typeface="Times New Roman" panose="02020603050405020304" pitchFamily="18" charset="0"/>
                </a:rPr>
                <a:t>-Prediction Data Text</a:t>
              </a:r>
            </a:p>
          </p:txBody>
        </p:sp>
      </p:grpSp>
      <p:cxnSp>
        <p:nvCxnSpPr>
          <p:cNvPr id="235" name="Elbow Connector 234"/>
          <p:cNvCxnSpPr>
            <a:stCxn id="139" idx="3"/>
            <a:endCxn id="137" idx="1"/>
          </p:cNvCxnSpPr>
          <p:nvPr/>
        </p:nvCxnSpPr>
        <p:spPr>
          <a:xfrm flipV="1">
            <a:off x="4411454" y="1576192"/>
            <a:ext cx="441400" cy="1460349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6" name="Elbow Connector 235"/>
          <p:cNvCxnSpPr>
            <a:stCxn id="160" idx="1"/>
            <a:endCxn id="159" idx="3"/>
          </p:cNvCxnSpPr>
          <p:nvPr/>
        </p:nvCxnSpPr>
        <p:spPr>
          <a:xfrm rot="10800000" flipV="1">
            <a:off x="6310714" y="2334533"/>
            <a:ext cx="712051" cy="229859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7" name="Elbow Connector 236"/>
          <p:cNvCxnSpPr>
            <a:stCxn id="230" idx="3"/>
            <a:endCxn id="200" idx="3"/>
          </p:cNvCxnSpPr>
          <p:nvPr/>
        </p:nvCxnSpPr>
        <p:spPr>
          <a:xfrm flipH="1" flipV="1">
            <a:off x="6318488" y="3508835"/>
            <a:ext cx="770292" cy="2295730"/>
          </a:xfrm>
          <a:prstGeom prst="bentConnector3">
            <a:avLst>
              <a:gd name="adj1" fmla="val 35369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8" name="Rectangle 237"/>
          <p:cNvSpPr/>
          <p:nvPr/>
        </p:nvSpPr>
        <p:spPr>
          <a:xfrm>
            <a:off x="1120408" y="5217026"/>
            <a:ext cx="3281819" cy="220780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9" name="TextBox 238"/>
          <p:cNvSpPr txBox="1"/>
          <p:nvPr/>
        </p:nvSpPr>
        <p:spPr>
          <a:xfrm>
            <a:off x="1668298" y="5234070"/>
            <a:ext cx="209830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1000" dirty="0" smtClean="0">
                <a:cs typeface="Times New Roman" panose="02020603050405020304" pitchFamily="18" charset="0"/>
              </a:rPr>
              <a:t>Significance-Status Determination</a:t>
            </a:r>
            <a:endParaRPr lang="id-ID" sz="1000" dirty="0">
              <a:cs typeface="Times New Roman" panose="02020603050405020304" pitchFamily="18" charset="0"/>
            </a:endParaRPr>
          </a:p>
        </p:txBody>
      </p:sp>
      <p:sp>
        <p:nvSpPr>
          <p:cNvPr id="240" name="Rectangle 239"/>
          <p:cNvSpPr/>
          <p:nvPr/>
        </p:nvSpPr>
        <p:spPr>
          <a:xfrm>
            <a:off x="2018950" y="5666177"/>
            <a:ext cx="1397000" cy="35014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1" name="TextBox 240"/>
          <p:cNvSpPr txBox="1"/>
          <p:nvPr/>
        </p:nvSpPr>
        <p:spPr>
          <a:xfrm>
            <a:off x="1673812" y="5721799"/>
            <a:ext cx="209830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1000" dirty="0" smtClean="0">
                <a:cs typeface="Times New Roman" panose="02020603050405020304" pitchFamily="18" charset="0"/>
              </a:rPr>
              <a:t>Message Inventory</a:t>
            </a:r>
            <a:endParaRPr lang="id-ID" sz="1000" dirty="0">
              <a:cs typeface="Times New Roman" panose="02020603050405020304" pitchFamily="18" charset="0"/>
            </a:endParaRPr>
          </a:p>
        </p:txBody>
      </p:sp>
      <p:sp>
        <p:nvSpPr>
          <p:cNvPr id="242" name="Rectangle 241"/>
          <p:cNvSpPr/>
          <p:nvPr/>
        </p:nvSpPr>
        <p:spPr>
          <a:xfrm>
            <a:off x="1239206" y="6314934"/>
            <a:ext cx="1397000" cy="35014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3" name="TextBox 242"/>
          <p:cNvSpPr txBox="1"/>
          <p:nvPr/>
        </p:nvSpPr>
        <p:spPr>
          <a:xfrm>
            <a:off x="1249365" y="6351504"/>
            <a:ext cx="13970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1000" dirty="0" smtClean="0">
                <a:cs typeface="Times New Roman" panose="02020603050405020304" pitchFamily="18" charset="0"/>
              </a:rPr>
              <a:t>Routine Message</a:t>
            </a:r>
          </a:p>
        </p:txBody>
      </p:sp>
      <p:cxnSp>
        <p:nvCxnSpPr>
          <p:cNvPr id="244" name="Elbow Connector 243"/>
          <p:cNvCxnSpPr>
            <a:stCxn id="240" idx="2"/>
          </p:cNvCxnSpPr>
          <p:nvPr/>
        </p:nvCxnSpPr>
        <p:spPr>
          <a:xfrm rot="16200000" flipH="1">
            <a:off x="2972956" y="5760812"/>
            <a:ext cx="289513" cy="800524"/>
          </a:xfrm>
          <a:prstGeom prst="bentConnector3">
            <a:avLst>
              <a:gd name="adj1" fmla="val 57950"/>
            </a:avLst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5" name="Elbow Connector 244"/>
          <p:cNvCxnSpPr>
            <a:stCxn id="240" idx="2"/>
            <a:endCxn id="243" idx="0"/>
          </p:cNvCxnSpPr>
          <p:nvPr/>
        </p:nvCxnSpPr>
        <p:spPr>
          <a:xfrm rot="5400000">
            <a:off x="2165065" y="5799119"/>
            <a:ext cx="335186" cy="769585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6" name="Rectangle 245"/>
          <p:cNvSpPr/>
          <p:nvPr/>
        </p:nvSpPr>
        <p:spPr>
          <a:xfrm>
            <a:off x="1983598" y="6854102"/>
            <a:ext cx="1397000" cy="35014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7" name="TextBox 246"/>
          <p:cNvSpPr txBox="1"/>
          <p:nvPr/>
        </p:nvSpPr>
        <p:spPr>
          <a:xfrm>
            <a:off x="1993757" y="6890672"/>
            <a:ext cx="13970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1000" dirty="0" smtClean="0">
                <a:cs typeface="Times New Roman" panose="02020603050405020304" pitchFamily="18" charset="0"/>
              </a:rPr>
              <a:t>Content</a:t>
            </a:r>
          </a:p>
        </p:txBody>
      </p:sp>
      <p:sp>
        <p:nvSpPr>
          <p:cNvPr id="248" name="Rectangle 247"/>
          <p:cNvSpPr/>
          <p:nvPr/>
        </p:nvSpPr>
        <p:spPr>
          <a:xfrm>
            <a:off x="2834849" y="6314934"/>
            <a:ext cx="1397000" cy="35014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9" name="TextBox 248"/>
          <p:cNvSpPr txBox="1"/>
          <p:nvPr/>
        </p:nvSpPr>
        <p:spPr>
          <a:xfrm>
            <a:off x="2845008" y="6294354"/>
            <a:ext cx="1397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1000" dirty="0" smtClean="0">
                <a:cs typeface="Times New Roman" panose="02020603050405020304" pitchFamily="18" charset="0"/>
              </a:rPr>
              <a:t>Significant Event Message</a:t>
            </a:r>
          </a:p>
        </p:txBody>
      </p:sp>
      <p:cxnSp>
        <p:nvCxnSpPr>
          <p:cNvPr id="250" name="Elbow Connector 249"/>
          <p:cNvCxnSpPr>
            <a:stCxn id="248" idx="2"/>
            <a:endCxn id="246" idx="0"/>
          </p:cNvCxnSpPr>
          <p:nvPr/>
        </p:nvCxnSpPr>
        <p:spPr>
          <a:xfrm rot="5400000">
            <a:off x="3013211" y="6333963"/>
            <a:ext cx="189027" cy="851251"/>
          </a:xfrm>
          <a:prstGeom prst="bentConnector3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1" name="Elbow Connector 250"/>
          <p:cNvCxnSpPr>
            <a:stCxn id="242" idx="2"/>
            <a:endCxn id="246" idx="0"/>
          </p:cNvCxnSpPr>
          <p:nvPr/>
        </p:nvCxnSpPr>
        <p:spPr>
          <a:xfrm rot="16200000" flipH="1">
            <a:off x="2215389" y="6387392"/>
            <a:ext cx="189027" cy="744392"/>
          </a:xfrm>
          <a:prstGeom prst="bentConnector3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2" name="Elbow Connector 251"/>
          <p:cNvCxnSpPr>
            <a:stCxn id="134" idx="2"/>
            <a:endCxn id="232" idx="3"/>
          </p:cNvCxnSpPr>
          <p:nvPr/>
        </p:nvCxnSpPr>
        <p:spPr>
          <a:xfrm rot="5400000">
            <a:off x="4847227" y="7711092"/>
            <a:ext cx="254230" cy="1215047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3" name="Elbow Connector 252"/>
          <p:cNvCxnSpPr>
            <a:stCxn id="172" idx="2"/>
            <a:endCxn id="165" idx="0"/>
          </p:cNvCxnSpPr>
          <p:nvPr/>
        </p:nvCxnSpPr>
        <p:spPr>
          <a:xfrm rot="16200000" flipH="1">
            <a:off x="9035364" y="1219478"/>
            <a:ext cx="176517" cy="882625"/>
          </a:xfrm>
          <a:prstGeom prst="bentConnector3">
            <a:avLst/>
          </a:prstGeom>
          <a:ln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4" name="Elbow Connector 253"/>
          <p:cNvCxnSpPr>
            <a:stCxn id="172" idx="2"/>
            <a:endCxn id="162" idx="0"/>
          </p:cNvCxnSpPr>
          <p:nvPr/>
        </p:nvCxnSpPr>
        <p:spPr>
          <a:xfrm rot="5400000">
            <a:off x="8207998" y="1280885"/>
            <a:ext cx="182664" cy="765961"/>
          </a:xfrm>
          <a:prstGeom prst="bentConnector3">
            <a:avLst>
              <a:gd name="adj1" fmla="val 50000"/>
            </a:avLst>
          </a:prstGeom>
          <a:ln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5" name="Elbow Connector 254"/>
          <p:cNvCxnSpPr>
            <a:stCxn id="238" idx="3"/>
            <a:endCxn id="211" idx="1"/>
          </p:cNvCxnSpPr>
          <p:nvPr/>
        </p:nvCxnSpPr>
        <p:spPr>
          <a:xfrm flipV="1">
            <a:off x="4402227" y="4944458"/>
            <a:ext cx="436875" cy="1376472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58833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bg1">
              <a:lumMod val="50000"/>
            </a:schemeClr>
          </a:solidFill>
        </a:ln>
      </a:spPr>
      <a:bodyPr rtlCol="0" anchor="ctr"/>
      <a:lstStyle>
        <a:defPPr algn="ctr">
          <a:defRPr sz="1200">
            <a:latin typeface="Times New Roman" panose="02020603050405020304" pitchFamily="18" charset="0"/>
            <a:cs typeface="Times New Roman" panose="02020603050405020304" pitchFamily="18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2849</TotalTime>
  <Words>554</Words>
  <Application>Microsoft Office PowerPoint</Application>
  <PresentationFormat>Widescreen</PresentationFormat>
  <Paragraphs>242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Lyra Lyralei</dc:creator>
  <cp:lastModifiedBy>Lyra Lyralei</cp:lastModifiedBy>
  <cp:revision>44</cp:revision>
  <dcterms:created xsi:type="dcterms:W3CDTF">2018-01-30T10:36:43Z</dcterms:created>
  <dcterms:modified xsi:type="dcterms:W3CDTF">2018-09-09T16:27:17Z</dcterms:modified>
</cp:coreProperties>
</file>