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10" r:id="rId5"/>
    <p:sldId id="311" r:id="rId6"/>
    <p:sldId id="312" r:id="rId7"/>
    <p:sldId id="313" r:id="rId8"/>
    <p:sldId id="283" r:id="rId9"/>
    <p:sldId id="25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84" r:id="rId20"/>
    <p:sldId id="293" r:id="rId21"/>
    <p:sldId id="295" r:id="rId22"/>
    <p:sldId id="294" r:id="rId23"/>
    <p:sldId id="296" r:id="rId24"/>
    <p:sldId id="297" r:id="rId25"/>
    <p:sldId id="298" r:id="rId26"/>
    <p:sldId id="299" r:id="rId27"/>
    <p:sldId id="300" r:id="rId28"/>
    <p:sldId id="285" r:id="rId29"/>
    <p:sldId id="288" r:id="rId30"/>
    <p:sldId id="286" r:id="rId31"/>
    <p:sldId id="287" r:id="rId32"/>
    <p:sldId id="289" r:id="rId33"/>
    <p:sldId id="290" r:id="rId34"/>
    <p:sldId id="291" r:id="rId35"/>
    <p:sldId id="292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84620-9FDC-4571-8D43-1DF9977EB24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23EA2-1BF7-4715-B597-A2C40789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D0329-FB54-4B55-9911-5FAF4BA9003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1CD47-7539-4650-9CDB-04BE28B5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1CD47-7539-4650-9CDB-04BE28B590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5C4A-C1A6-43BC-AD8F-821EAA90BD4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C52B-078B-493B-BBB3-C12F4380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Corpus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4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Microplanning</a:t>
            </a:r>
            <a:r>
              <a:rPr lang="en-US" dirty="0" smtClean="0"/>
              <a:t> - Weather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Sky Sentence</a:t>
            </a:r>
          </a:p>
          <a:p>
            <a:r>
              <a:rPr lang="en-US" dirty="0" smtClean="0"/>
              <a:t>Temperature Sentence</a:t>
            </a:r>
          </a:p>
          <a:p>
            <a:r>
              <a:rPr lang="en-US" dirty="0" smtClean="0"/>
              <a:t>AQ sentence</a:t>
            </a:r>
          </a:p>
          <a:p>
            <a:r>
              <a:rPr lang="en-US" dirty="0" smtClean="0"/>
              <a:t>Wind Sentence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777227"/>
            <a:ext cx="1041310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"Tomorrow sky state is predicted that the sky will be light rain although its covered by partly cloudy sky"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[2] " Followed by temperature which increased to warm"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[3] " According to the air quality state, it will keep stable at good "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07" y="2466162"/>
            <a:ext cx="7791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Prediction(1) – Sky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Sky_Intro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4774"/>
            <a:ext cx="6107580" cy="1166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2" y="4476307"/>
            <a:ext cx="5248275" cy="962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935" y="1687125"/>
            <a:ext cx="10680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Tomorrow sky state is predicted that the sky will be </a:t>
            </a:r>
            <a:r>
              <a:rPr lang="en-US" sz="1200" dirty="0">
                <a:solidFill>
                  <a:srgbClr val="00B0F0"/>
                </a:solidFill>
                <a:latin typeface="Lucida Console" panose="020B0609040504020204" pitchFamily="49" charset="0"/>
              </a:rPr>
              <a:t>light rain although its covered by partly cloudy </a:t>
            </a:r>
            <a:r>
              <a:rPr lang="en-US" sz="1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sky“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	red =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sky_intro</a:t>
            </a:r>
            <a:endParaRPr lang="en-US" sz="12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	blue = </a:t>
            </a:r>
            <a:r>
              <a:rPr lang="en-US" sz="1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sky_state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236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Sentence – </a:t>
            </a:r>
            <a:r>
              <a:rPr lang="en-US" dirty="0" err="1" smtClean="0"/>
              <a:t>Sky_state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r>
              <a:rPr lang="en-US" dirty="0" err="1" smtClean="0"/>
              <a:t>Sky_State</a:t>
            </a:r>
            <a:r>
              <a:rPr lang="en-US" dirty="0" smtClean="0"/>
              <a:t> &lt;- </a:t>
            </a:r>
            <a:r>
              <a:rPr lang="en-US" dirty="0" err="1" smtClean="0"/>
              <a:t>Sky_Agg</a:t>
            </a:r>
            <a:r>
              <a:rPr lang="en-US" dirty="0" smtClean="0"/>
              <a:t>(</a:t>
            </a:r>
            <a:r>
              <a:rPr lang="en-US" dirty="0" err="1" smtClean="0"/>
              <a:t>Rain_State,Cloud_State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51" y="2126796"/>
            <a:ext cx="5705475" cy="460057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41177" y="2243600"/>
            <a:ext cx="466137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light rain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although its covered by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partly cloudy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sky.“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light rain = message1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 (contrast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partly cloudy = message2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(contrast 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although its covered by = conjunction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9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Weather Prediction(2) – Temperature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[2] "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Followed by temperature which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increased to warm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r>
              <a:rPr lang="en-US" sz="1800" b="1" dirty="0" err="1" smtClean="0"/>
              <a:t>Temperature_Sentence</a:t>
            </a:r>
            <a:r>
              <a:rPr lang="en-US" sz="1800" dirty="0" smtClean="0"/>
              <a:t> &lt;- paste(</a:t>
            </a:r>
            <a:r>
              <a:rPr lang="en-US" sz="1800" dirty="0" err="1" smtClean="0">
                <a:solidFill>
                  <a:srgbClr val="FF0000"/>
                </a:solidFill>
              </a:rPr>
              <a:t>Temperature_Intro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B0F0"/>
                </a:solidFill>
              </a:rPr>
              <a:t>Temperature_State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r>
              <a:rPr lang="en-US" sz="1800" b="1" dirty="0" err="1" smtClean="0"/>
              <a:t>Temperature_Intro</a:t>
            </a:r>
            <a:endParaRPr lang="en-US" sz="1800" b="1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b="1" dirty="0" err="1" smtClean="0"/>
              <a:t>Temperature_State</a:t>
            </a:r>
            <a:r>
              <a:rPr lang="en-US" sz="1800" dirty="0" smtClean="0"/>
              <a:t>&lt;-paste(</a:t>
            </a:r>
            <a:r>
              <a:rPr lang="en-US" sz="1800" dirty="0" err="1" smtClean="0"/>
              <a:t>TrendDesc_Temperature</a:t>
            </a:r>
            <a:r>
              <a:rPr lang="en-US" sz="1800" dirty="0" smtClean="0"/>
              <a:t>, </a:t>
            </a:r>
            <a:r>
              <a:rPr lang="en-US" sz="1800" dirty="0" err="1" smtClean="0"/>
              <a:t>InterpretationResult_temperature</a:t>
            </a:r>
            <a:r>
              <a:rPr lang="en-US" sz="1800" dirty="0" smtClean="0"/>
              <a:t>)</a:t>
            </a:r>
          </a:p>
          <a:p>
            <a:pPr lvl="1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Lucida Console" panose="020B0609040504020204" pitchFamily="49" charset="0"/>
              </a:rPr>
              <a:t>increased to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900" dirty="0" err="1" smtClean="0"/>
              <a:t>TrendDesc_Temperature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warm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dirty="0" err="1" smtClean="0"/>
              <a:t>InterpretationResult_temperature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US" sz="1000" dirty="0" smtClean="0">
              <a:solidFill>
                <a:srgbClr val="00B050"/>
              </a:solidFill>
            </a:endParaRPr>
          </a:p>
          <a:p>
            <a:r>
              <a:rPr lang="en-US" sz="1800" dirty="0" err="1" smtClean="0"/>
              <a:t>TrendDesc_Temperature</a:t>
            </a:r>
            <a:r>
              <a:rPr lang="en-US" sz="1800" dirty="0" smtClean="0"/>
              <a:t> &lt;- TrendDesc_2(</a:t>
            </a:r>
            <a:r>
              <a:rPr lang="en-US" sz="1800" dirty="0" err="1" smtClean="0"/>
              <a:t>as.double</a:t>
            </a:r>
            <a:r>
              <a:rPr lang="en-US" sz="1800" dirty="0" smtClean="0"/>
              <a:t>(</a:t>
            </a:r>
            <a:r>
              <a:rPr lang="en-US" sz="1800" dirty="0" err="1" smtClean="0"/>
              <a:t>TodaysWeather</a:t>
            </a:r>
            <a:r>
              <a:rPr lang="en-US" sz="1800" dirty="0" smtClean="0"/>
              <a:t>["Temperature"]), </a:t>
            </a:r>
            <a:r>
              <a:rPr lang="en-US" sz="1800" dirty="0" err="1" smtClean="0"/>
              <a:t>as.double</a:t>
            </a:r>
            <a:r>
              <a:rPr lang="en-US" sz="1800" dirty="0" smtClean="0"/>
              <a:t>(y[,"</a:t>
            </a:r>
            <a:r>
              <a:rPr lang="en-US" sz="1800" dirty="0" err="1" smtClean="0"/>
              <a:t>Average.Temperature</a:t>
            </a:r>
            <a:r>
              <a:rPr lang="en-US" sz="1800" dirty="0" smtClean="0"/>
              <a:t>"]))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223"/>
            <a:ext cx="28098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Temperature Sentence - </a:t>
            </a:r>
            <a:r>
              <a:rPr lang="en-US" sz="4000" dirty="0" err="1" smtClean="0"/>
              <a:t>TrendDesc_Temperature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Value1, Value2</a:t>
            </a:r>
          </a:p>
          <a:p>
            <a:r>
              <a:rPr lang="en-US" dirty="0" smtClean="0"/>
              <a:t>Output: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48" y="1825625"/>
            <a:ext cx="30575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Prediction(3) - AQ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b="1" u="sng" dirty="0" err="1" smtClean="0"/>
              <a:t>AQ_Description</a:t>
            </a:r>
            <a:r>
              <a:rPr lang="en-US" sz="1800" dirty="0" smtClean="0"/>
              <a:t> &lt;- paste(</a:t>
            </a:r>
            <a:r>
              <a:rPr lang="en-US" sz="1800" dirty="0" err="1" smtClean="0">
                <a:solidFill>
                  <a:srgbClr val="FF0000"/>
                </a:solidFill>
              </a:rPr>
              <a:t>Intro_AQ</a:t>
            </a:r>
            <a:r>
              <a:rPr lang="en-US" sz="1800" dirty="0" err="1" smtClean="0"/>
              <a:t>,</a:t>
            </a:r>
            <a:r>
              <a:rPr lang="en-US" sz="1800" dirty="0" err="1" smtClean="0">
                <a:solidFill>
                  <a:srgbClr val="00B0F0"/>
                </a:solidFill>
              </a:rPr>
              <a:t>TrendDesc_AQ</a:t>
            </a:r>
            <a:r>
              <a:rPr lang="en-US" sz="1800" dirty="0" err="1" smtClean="0"/>
              <a:t>,</a:t>
            </a:r>
            <a:r>
              <a:rPr lang="en-US" sz="1800" dirty="0" err="1" smtClean="0">
                <a:solidFill>
                  <a:srgbClr val="00B050"/>
                </a:solidFill>
              </a:rPr>
              <a:t>AQ_seq</a:t>
            </a:r>
            <a:r>
              <a:rPr lang="en-US" sz="1800" dirty="0" smtClean="0">
                <a:solidFill>
                  <a:srgbClr val="00B050"/>
                </a:solidFill>
              </a:rPr>
              <a:t>[3]</a:t>
            </a:r>
            <a:r>
              <a:rPr lang="en-US" sz="1800" dirty="0" smtClean="0"/>
              <a:t>,".")</a:t>
            </a:r>
          </a:p>
          <a:p>
            <a:r>
              <a:rPr lang="en-US" sz="1800" b="1" dirty="0" err="1" smtClean="0"/>
              <a:t>Intro_AQ</a:t>
            </a: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 err="1" smtClean="0"/>
              <a:t>AQ_seq</a:t>
            </a:r>
            <a:r>
              <a:rPr lang="en-US" sz="1800" b="1" dirty="0" smtClean="0"/>
              <a:t>[3] &lt;- </a:t>
            </a:r>
            <a:r>
              <a:rPr lang="en-US" sz="1800" b="1" dirty="0" err="1" smtClean="0"/>
              <a:t>InterpretationResult_airQuality</a:t>
            </a:r>
            <a:r>
              <a:rPr lang="en-US" sz="1800" b="1" dirty="0" smtClean="0"/>
              <a:t> </a:t>
            </a:r>
            <a:r>
              <a:rPr lang="en-US" sz="1800" dirty="0" smtClean="0"/>
              <a:t>*</a:t>
            </a:r>
            <a:r>
              <a:rPr lang="en-US" sz="1800" dirty="0" err="1" smtClean="0"/>
              <a:t>Prediksi</a:t>
            </a:r>
            <a:r>
              <a:rPr lang="en-US" sz="1800" dirty="0" smtClean="0"/>
              <a:t> AQ, output </a:t>
            </a:r>
            <a:r>
              <a:rPr lang="en-US" sz="1800" dirty="0" err="1" smtClean="0"/>
              <a:t>dr</a:t>
            </a:r>
            <a:r>
              <a:rPr lang="en-US" sz="1800" dirty="0" smtClean="0"/>
              <a:t> data </a:t>
            </a:r>
            <a:r>
              <a:rPr lang="en-US" sz="1800" dirty="0" err="1" smtClean="0"/>
              <a:t>interpertation</a:t>
            </a:r>
            <a:r>
              <a:rPr lang="en-US" sz="1800" dirty="0" smtClean="0"/>
              <a:t>*</a:t>
            </a:r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4" y="3043176"/>
            <a:ext cx="7067550" cy="819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1817" y="1726024"/>
            <a:ext cx="1072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[3] "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According to the air quality state, it will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keep stable at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good "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9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 sentence – </a:t>
            </a:r>
            <a:r>
              <a:rPr lang="en-US" dirty="0" err="1" smtClean="0"/>
              <a:t>TrendDesc_AQ</a:t>
            </a:r>
            <a:r>
              <a:rPr lang="en-US" dirty="0" smtClean="0"/>
              <a:t>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TrendDesc_AQ</a:t>
            </a:r>
            <a:r>
              <a:rPr lang="en-US" sz="1800" dirty="0" smtClean="0"/>
              <a:t> &lt;- </a:t>
            </a:r>
            <a:r>
              <a:rPr lang="en-US" sz="1800" dirty="0" err="1" smtClean="0"/>
              <a:t>LD_Compare</a:t>
            </a:r>
            <a:r>
              <a:rPr lang="en-US" sz="1800" dirty="0" smtClean="0"/>
              <a:t>(</a:t>
            </a:r>
            <a:r>
              <a:rPr lang="en-US" sz="1800" dirty="0" err="1" smtClean="0"/>
              <a:t>AQ_seq,AQ_val</a:t>
            </a:r>
            <a:r>
              <a:rPr lang="en-US" sz="1800" dirty="0" smtClean="0"/>
              <a:t>) (</a:t>
            </a:r>
            <a:r>
              <a:rPr lang="en-US" sz="1800" dirty="0" err="1" smtClean="0"/>
              <a:t>skripsi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 81)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08" y="2291319"/>
            <a:ext cx="4067175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1319"/>
            <a:ext cx="26765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1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 sentence – </a:t>
            </a:r>
            <a:r>
              <a:rPr lang="en-US" dirty="0" err="1" smtClean="0"/>
              <a:t>TrendDesc_AQ</a:t>
            </a:r>
            <a:r>
              <a:rPr lang="en-US" dirty="0" smtClean="0"/>
              <a:t>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err="1" smtClean="0"/>
              <a:t>TrendDesc_Template</a:t>
            </a:r>
            <a:endParaRPr lang="en-US" sz="1800" b="1" dirty="0" smtClean="0"/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94016"/>
            <a:ext cx="7810500" cy="10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801"/>
            <a:ext cx="6286500" cy="1685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287" y="2849229"/>
            <a:ext cx="53816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2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Prediction(4) - AQ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strong breeze = wind speed</a:t>
            </a: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from the west = wind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 direction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87639"/>
            <a:ext cx="86106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"the wind will blow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strong breeze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from the west."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6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Planning – Weather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Corpus: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862" y="2388172"/>
            <a:ext cx="4888552" cy="292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1414" y="2195512"/>
            <a:ext cx="5922803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95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 – </a:t>
            </a:r>
            <a:r>
              <a:rPr lang="en-US" dirty="0" err="1" smtClean="0"/>
              <a:t>AirQuality_interpreter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391051"/>
              </p:ext>
            </p:extLst>
          </p:nvPr>
        </p:nvGraphicFramePr>
        <p:xfrm>
          <a:off x="544534" y="1697616"/>
          <a:ext cx="4193723" cy="268778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95317"/>
                <a:gridCol w="495317"/>
                <a:gridCol w="432897"/>
                <a:gridCol w="432897"/>
                <a:gridCol w="539820"/>
                <a:gridCol w="539820"/>
                <a:gridCol w="399953"/>
                <a:gridCol w="428851"/>
                <a:gridCol w="428851"/>
              </a:tblGrid>
              <a:tr h="511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System Category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PSI 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PSI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PM25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PM10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SO</a:t>
                      </a:r>
                      <a:r>
                        <a:rPr lang="id-ID" sz="8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CO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O</a:t>
                      </a:r>
                      <a:r>
                        <a:rPr lang="id-ID" sz="8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NO</a:t>
                      </a:r>
                      <a:r>
                        <a:rPr lang="id-ID" sz="8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0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0-50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0-12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0-50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0-80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0-5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0-118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39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Admissible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Moderate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51-100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13-55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51-15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81-365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5.1-10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119-157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396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Bad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Unhealthy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101-200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56-150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151-350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366-800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10.1-17.0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158-235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0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Very Unhealthy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201-300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151-250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351-420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801-1600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17.1-34.0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236-785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1131-2260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396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Hazzardous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Hazzardous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301-400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251-350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421-500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1601-2100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34.1-46.0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786-980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2261-3000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3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401-500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351-500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501-600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2101-2620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46.1-57.5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981-1180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3001-3750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95" y="1690688"/>
            <a:ext cx="3762375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5" y="4581525"/>
            <a:ext cx="5486400" cy="22764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0118" y="5043488"/>
            <a:ext cx="2696845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011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– Ordinal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Number</a:t>
            </a:r>
          </a:p>
          <a:p>
            <a:r>
              <a:rPr lang="en-US" dirty="0" smtClean="0"/>
              <a:t>Output: Ordinal number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Param</a:t>
            </a:r>
            <a:r>
              <a:rPr lang="en-US" dirty="0" smtClean="0"/>
              <a:t>  = 1, return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Param</a:t>
            </a:r>
            <a:r>
              <a:rPr lang="en-US" dirty="0" smtClean="0"/>
              <a:t>  = 2, return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51" y="1825625"/>
            <a:ext cx="2762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</a:t>
            </a:r>
            <a:r>
              <a:rPr lang="en-US" dirty="0" smtClean="0"/>
              <a:t>- </a:t>
            </a:r>
            <a:r>
              <a:rPr lang="en-US" dirty="0" err="1" smtClean="0"/>
              <a:t>MonthlyTempMsg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Average temperature (Year), Average temperature (Last Month)</a:t>
            </a:r>
          </a:p>
          <a:p>
            <a:r>
              <a:rPr lang="en-US" dirty="0" smtClean="0"/>
              <a:t>Output : cooler/stable/warmer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56" y="2977531"/>
            <a:ext cx="6115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4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</a:t>
            </a:r>
            <a:r>
              <a:rPr lang="en-US" dirty="0" smtClean="0"/>
              <a:t>- </a:t>
            </a:r>
            <a:r>
              <a:rPr lang="en-US" dirty="0" err="1" smtClean="0"/>
              <a:t>RainyDayMsg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Rainfall data (Last Month)</a:t>
            </a:r>
          </a:p>
          <a:p>
            <a:r>
              <a:rPr lang="en-US" dirty="0" smtClean="0"/>
              <a:t>Output : Rainfall message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971738"/>
            <a:ext cx="4933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2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</a:t>
            </a:r>
            <a:r>
              <a:rPr lang="en-US" dirty="0" smtClean="0"/>
              <a:t>- </a:t>
            </a:r>
            <a:r>
              <a:rPr lang="en-US" dirty="0" err="1" smtClean="0"/>
              <a:t>RainSoFarMessage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Rainfall data (</a:t>
            </a:r>
            <a:r>
              <a:rPr lang="en-US" dirty="0" smtClean="0"/>
              <a:t>Last Month</a:t>
            </a:r>
            <a:r>
              <a:rPr lang="en-US" dirty="0" smtClean="0"/>
              <a:t>), Rainfall average (Last Month)</a:t>
            </a:r>
          </a:p>
          <a:p>
            <a:r>
              <a:rPr lang="en-US" dirty="0" smtClean="0"/>
              <a:t>Output : </a:t>
            </a:r>
            <a:r>
              <a:rPr lang="en-US" dirty="0" err="1" smtClean="0"/>
              <a:t>RainSoFarMessage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Ex: [1] "well above the average" "2"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80" y="3440566"/>
            <a:ext cx="57435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34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</a:t>
            </a:r>
            <a:r>
              <a:rPr lang="en-US" dirty="0" smtClean="0"/>
              <a:t>- </a:t>
            </a:r>
            <a:r>
              <a:rPr lang="en-US" dirty="0" err="1" smtClean="0"/>
              <a:t>RainSpellMsg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Rainfall data (</a:t>
            </a:r>
            <a:r>
              <a:rPr lang="en-US" dirty="0" smtClean="0"/>
              <a:t>Last Month)</a:t>
            </a:r>
          </a:p>
          <a:p>
            <a:r>
              <a:rPr lang="en-US" dirty="0" smtClean="0"/>
              <a:t>Output : </a:t>
            </a:r>
            <a:r>
              <a:rPr lang="en-US" dirty="0" err="1" smtClean="0"/>
              <a:t>RainSpellMessage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Ex: "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days from </a:t>
            </a:r>
            <a:r>
              <a:rPr lang="en-US" dirty="0" smtClean="0">
                <a:solidFill>
                  <a:srgbClr val="00B0F0"/>
                </a:solidFill>
              </a:rPr>
              <a:t>27</a:t>
            </a:r>
            <a:r>
              <a:rPr lang="en-US" dirty="0" smtClean="0">
                <a:solidFill>
                  <a:srgbClr val="00B050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Jun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Jul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20" y="3449369"/>
            <a:ext cx="6343650" cy="293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7" y="3449369"/>
            <a:ext cx="4013983" cy="332191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378773" y="2277817"/>
            <a:ext cx="4813227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[,1] [,2]         [,3]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[1,] "2"  "2017-06-08" "2017-06-09"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[2,] "1"  "2017-06-13" "2017-06-13"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[3,] "1"  "2017-06-22" "2017-06-22"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[4,] "6"  "2017-06-27" "2017-07-02"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1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</a:t>
            </a:r>
            <a:r>
              <a:rPr lang="en-US" dirty="0" smtClean="0"/>
              <a:t>- </a:t>
            </a:r>
            <a:r>
              <a:rPr lang="en-US" dirty="0" err="1" smtClean="0"/>
              <a:t>RainExtremeMsg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Rainfall data (</a:t>
            </a:r>
            <a:r>
              <a:rPr lang="en-US" dirty="0" smtClean="0"/>
              <a:t>Last Month)</a:t>
            </a:r>
          </a:p>
          <a:p>
            <a:r>
              <a:rPr lang="en-US" dirty="0" smtClean="0"/>
              <a:t>Output : </a:t>
            </a:r>
            <a:r>
              <a:rPr lang="en-US" dirty="0" err="1" smtClean="0"/>
              <a:t>RainSpellMessage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Ex: "</a:t>
            </a:r>
            <a:r>
              <a:rPr lang="en-US" dirty="0" smtClean="0">
                <a:solidFill>
                  <a:srgbClr val="FF0000"/>
                </a:solidFill>
              </a:rPr>
              <a:t>heavy rain </a:t>
            </a:r>
            <a:r>
              <a:rPr lang="en-US" dirty="0" smtClean="0">
                <a:solidFill>
                  <a:srgbClr val="00B050"/>
                </a:solidFill>
              </a:rPr>
              <a:t>were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dropped</a:t>
            </a:r>
            <a:r>
              <a:rPr lang="en-US" dirty="0" smtClean="0"/>
              <a:t> in  </a:t>
            </a:r>
            <a:r>
              <a:rPr lang="en-US" dirty="0" smtClean="0">
                <a:solidFill>
                  <a:srgbClr val="FFC000"/>
                </a:solidFill>
              </a:rPr>
              <a:t>28</a:t>
            </a:r>
            <a:r>
              <a:rPr lang="en-US" dirty="0" smtClean="0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C000"/>
                </a:solidFill>
              </a:rPr>
              <a:t> 29</a:t>
            </a:r>
            <a:r>
              <a:rPr lang="en-US" dirty="0" smtClean="0">
                <a:solidFill>
                  <a:srgbClr val="7030A0"/>
                </a:solidFill>
              </a:rPr>
              <a:t>th</a:t>
            </a:r>
            <a:r>
              <a:rPr lang="en-US" dirty="0" smtClean="0"/>
              <a:t>“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eavy rain = status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Were = auxiliary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Dropped = verb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28, 29 = date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 = ordinal number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260" y="3539084"/>
            <a:ext cx="2762250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587" y="4788446"/>
            <a:ext cx="1828800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55" y="3502123"/>
            <a:ext cx="3529064" cy="32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78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</a:t>
            </a:r>
            <a:r>
              <a:rPr lang="en-US" dirty="0" smtClean="0"/>
              <a:t>- </a:t>
            </a:r>
            <a:r>
              <a:rPr lang="en-US" dirty="0" err="1" smtClean="0"/>
              <a:t>MonthlyWindMsg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dirty="0" err="1" smtClean="0"/>
              <a:t>Windspeed</a:t>
            </a:r>
            <a:r>
              <a:rPr lang="en-US" dirty="0" smtClean="0"/>
              <a:t> Mean (</a:t>
            </a:r>
            <a:r>
              <a:rPr lang="en-US" dirty="0" smtClean="0"/>
              <a:t>Last Month)</a:t>
            </a:r>
          </a:p>
          <a:p>
            <a:r>
              <a:rPr lang="en-US" dirty="0" smtClean="0"/>
              <a:t>Output : </a:t>
            </a:r>
            <a:r>
              <a:rPr lang="en-US" dirty="0" err="1" smtClean="0"/>
              <a:t>MonthlyWindMsg</a:t>
            </a:r>
            <a:r>
              <a:rPr lang="en-US" dirty="0" smtClean="0"/>
              <a:t> (Almost same with Data interpretation)</a:t>
            </a:r>
            <a:endParaRPr lang="en-US" dirty="0" smtClean="0"/>
          </a:p>
          <a:p>
            <a:r>
              <a:rPr lang="en-US" dirty="0" smtClean="0"/>
              <a:t>Ex: "</a:t>
            </a:r>
            <a:r>
              <a:rPr lang="en-US" sz="2000" dirty="0" smtClean="0"/>
              <a:t>[1] "calm"            "light air"       "light breeze"    "gentle breeze"   "moderate breeze"</a:t>
            </a:r>
          </a:p>
          <a:p>
            <a:r>
              <a:rPr lang="en-US" sz="2000" dirty="0" smtClean="0"/>
              <a:t> 	[6] "fresh breeze"    "strong breeze"   "near gale"       "gale"            "strong gale"    </a:t>
            </a:r>
          </a:p>
          <a:p>
            <a:r>
              <a:rPr lang="en-US" sz="2000" dirty="0" smtClean="0"/>
              <a:t> 	[11] "storm"           "violent storm"   "</a:t>
            </a:r>
            <a:r>
              <a:rPr lang="en-US" sz="2000" dirty="0" err="1" smtClean="0"/>
              <a:t>Hurrricane</a:t>
            </a:r>
            <a:r>
              <a:rPr lang="en-US" sz="2000" dirty="0" smtClean="0"/>
              <a:t>" 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86" y="4553321"/>
            <a:ext cx="3876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</a:t>
            </a:r>
            <a:r>
              <a:rPr lang="en-US" dirty="0" smtClean="0"/>
              <a:t>- </a:t>
            </a:r>
            <a:r>
              <a:rPr lang="en-US" dirty="0" err="1" smtClean="0"/>
              <a:t>WindExtremeMessage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dirty="0" err="1" smtClean="0"/>
              <a:t>Windspeed</a:t>
            </a:r>
            <a:r>
              <a:rPr lang="en-US" dirty="0" smtClean="0"/>
              <a:t> Mean (</a:t>
            </a:r>
            <a:r>
              <a:rPr lang="en-US" dirty="0" smtClean="0"/>
              <a:t>Last Month)</a:t>
            </a:r>
          </a:p>
          <a:p>
            <a:r>
              <a:rPr lang="en-US" dirty="0" smtClean="0"/>
              <a:t>Output : " </a:t>
            </a:r>
            <a:r>
              <a:rPr lang="en-US" dirty="0" err="1" smtClean="0">
                <a:solidFill>
                  <a:srgbClr val="FF0000"/>
                </a:solidFill>
              </a:rPr>
              <a:t>Hurrricane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was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occurred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C000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th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th</a:t>
            </a:r>
            <a:r>
              <a:rPr lang="en-US" dirty="0" smtClean="0"/>
              <a:t>.“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Hurrricane</a:t>
            </a:r>
            <a:r>
              <a:rPr lang="en-US" dirty="0" smtClean="0">
                <a:solidFill>
                  <a:srgbClr val="FF0000"/>
                </a:solidFill>
              </a:rPr>
              <a:t> = Status/Message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Was = aux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Occurred = verb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5, 6 = date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 = ordinal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9" y="4978400"/>
            <a:ext cx="161925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55" y="3461410"/>
            <a:ext cx="22860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390" y="3235325"/>
            <a:ext cx="41433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1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Microplanning</a:t>
            </a:r>
            <a:r>
              <a:rPr lang="en-US" dirty="0" smtClean="0"/>
              <a:t> - Weather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Intro</a:t>
            </a:r>
          </a:p>
          <a:p>
            <a:r>
              <a:rPr lang="en-US" sz="2000" dirty="0" smtClean="0"/>
              <a:t>MonthlyMsg1 &lt;- MonthlyMsg1_aggregation(</a:t>
            </a:r>
            <a:r>
              <a:rPr lang="en-US" sz="2000" dirty="0" err="1" smtClean="0"/>
              <a:t>MonthlyTempMsg</a:t>
            </a:r>
            <a:r>
              <a:rPr lang="en-US" sz="2000" dirty="0" smtClean="0"/>
              <a:t>, </a:t>
            </a:r>
            <a:r>
              <a:rPr lang="en-US" sz="2000" dirty="0" err="1" smtClean="0"/>
              <a:t>MonthlyRainfallMsg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MonthlyMsg2 &lt;- MonthlyMsg2_aggregation(</a:t>
            </a:r>
            <a:r>
              <a:rPr lang="en-US" sz="2000" dirty="0" err="1" smtClean="0"/>
              <a:t>RainyDaysMsg</a:t>
            </a:r>
            <a:r>
              <a:rPr lang="en-US" sz="2000" dirty="0" smtClean="0"/>
              <a:t>, </a:t>
            </a:r>
            <a:r>
              <a:rPr lang="en-US" sz="2000" dirty="0" err="1" smtClean="0"/>
              <a:t>RainSoFarMessage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MonthlyMsg3 &lt;- MonthlyMsg3_aggregation(</a:t>
            </a:r>
            <a:r>
              <a:rPr lang="en-US" sz="2000" dirty="0" err="1" smtClean="0"/>
              <a:t>RainSpellMsg</a:t>
            </a:r>
            <a:r>
              <a:rPr lang="en-US" sz="2000" dirty="0" smtClean="0"/>
              <a:t>, </a:t>
            </a:r>
            <a:r>
              <a:rPr lang="en-US" sz="2000" dirty="0" err="1" smtClean="0"/>
              <a:t>RainExtremeMsg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MonthlyMsg4 &lt;- MonthlyMsg4_aggregation(</a:t>
            </a:r>
            <a:r>
              <a:rPr lang="en-US" sz="2000" dirty="0" err="1" smtClean="0"/>
              <a:t>MonthlyWindMsg</a:t>
            </a:r>
            <a:r>
              <a:rPr lang="en-US" sz="2000" dirty="0" smtClean="0"/>
              <a:t>, </a:t>
            </a:r>
            <a:r>
              <a:rPr lang="en-US" sz="2000" dirty="0" err="1" smtClean="0"/>
              <a:t>WindExtremeMsg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MonthlyMsg5 &lt;- MonthlyMsg5_aggregation(</a:t>
            </a:r>
            <a:r>
              <a:rPr lang="en-US" sz="2000" dirty="0" err="1" smtClean="0"/>
              <a:t>MonthlyAQMsg</a:t>
            </a:r>
            <a:r>
              <a:rPr lang="en-US" sz="2000" dirty="0" smtClean="0"/>
              <a:t>, "")</a:t>
            </a:r>
          </a:p>
          <a:p>
            <a:r>
              <a:rPr lang="en-US" sz="2000" dirty="0" smtClean="0"/>
              <a:t>MonthlyMsg6 &lt;- </a:t>
            </a:r>
            <a:r>
              <a:rPr lang="en-US" sz="2000" dirty="0" err="1" smtClean="0"/>
              <a:t>Coldest_day</a:t>
            </a:r>
            <a:r>
              <a:rPr lang="en-US" sz="2000" dirty="0" smtClean="0"/>
              <a:t>(</a:t>
            </a:r>
            <a:r>
              <a:rPr lang="en-US" sz="2000" dirty="0" err="1" smtClean="0"/>
              <a:t>LMmin_result</a:t>
            </a:r>
            <a:r>
              <a:rPr lang="en-US" sz="2000" dirty="0" smtClean="0"/>
              <a:t>, </a:t>
            </a:r>
            <a:r>
              <a:rPr lang="en-US" sz="2000" dirty="0" err="1" smtClean="0"/>
              <a:t>LMmean_result</a:t>
            </a:r>
            <a:r>
              <a:rPr lang="en-US" sz="2000" dirty="0" smtClean="0"/>
              <a:t>, </a:t>
            </a:r>
            <a:r>
              <a:rPr lang="en-US" sz="2000" dirty="0" err="1" smtClean="0"/>
              <a:t>MBLMmean_result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825625"/>
            <a:ext cx="1124987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“ According to the monthly summary result, this month was cooler and wetter than average"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[2] " With average number of rain days, the total rain so far is well above the average 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[3] " There was rain on everyday for 4 days from 27th to 30th and heavy rain were spilled in 28th and 29th“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[4] " The wind for the month was light breeze in average"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[5] " Average air quality was admissible"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 Average temperature was increased but 29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was the coldest day of the month with 14,5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celcius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degree temperature"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6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– Contrast </a:t>
            </a:r>
            <a:r>
              <a:rPr lang="en-US" dirty="0" err="1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Data interpretation index (Ex: 0, 1, 2,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Output: Conjunction (And, But)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65" y="2934494"/>
            <a:ext cx="5537827" cy="15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 – Wind speed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113474"/>
              </p:ext>
            </p:extLst>
          </p:nvPr>
        </p:nvGraphicFramePr>
        <p:xfrm>
          <a:off x="1027747" y="1492091"/>
          <a:ext cx="5106353" cy="429911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44195"/>
                <a:gridCol w="1894917"/>
                <a:gridCol w="2767241"/>
              </a:tblGrid>
              <a:tr h="297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Speed (km/h)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Kelas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x &lt;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Calm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2 &lt;= x &lt; 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Light Air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 dirty="0">
                          <a:effectLst/>
                        </a:rPr>
                        <a:t>6 &lt;= x &lt;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Light Breeze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12 &lt;= x &lt; 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Gentle Breeze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20 &lt;= x &lt; 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Moderate Breeze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30 &lt;= x &lt; 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Fresh Breeze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40 &lt;= x &lt; 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Strong Breeze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51 &lt;= x &lt; 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Near Gale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62 &lt;= x &lt; 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Gale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74 &lt;= x &lt; 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Strong Gale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88 &lt;= x &lt; 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Storm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103 &lt;= x &lt; 118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Violent Storm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>
                          <a:effectLst/>
                        </a:rPr>
                        <a:t>119 &lt;= x &lt; 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625725" algn="ctr"/>
                        </a:tabLst>
                      </a:pPr>
                      <a:r>
                        <a:rPr lang="id-ID" sz="900" dirty="0">
                          <a:effectLst/>
                        </a:rPr>
                        <a:t>Hurricane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66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Summary–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Random: </a:t>
            </a:r>
          </a:p>
          <a:p>
            <a:r>
              <a:rPr lang="en-US" dirty="0" smtClean="0"/>
              <a:t>"Regarding to the monthly summary result, this month"</a:t>
            </a:r>
          </a:p>
          <a:p>
            <a:r>
              <a:rPr lang="en-US" dirty="0" smtClean="0"/>
              <a:t>"According to the monthly summary result, this month"</a:t>
            </a:r>
          </a:p>
          <a:p>
            <a:r>
              <a:rPr lang="en-US" dirty="0" smtClean="0"/>
              <a:t>"Summary result showed that this month”</a:t>
            </a:r>
          </a:p>
          <a:p>
            <a:r>
              <a:rPr lang="en-US" dirty="0" smtClean="0"/>
              <a:t>“Condition of this month”</a:t>
            </a:r>
          </a:p>
          <a:p>
            <a:r>
              <a:rPr lang="en-US" dirty="0" smtClean="0"/>
              <a:t>“This month summary showed that the month”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12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Weather Summary - MonthlyMsg1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Cooler, 0 = Message1</a:t>
            </a: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And = Conjunction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etter,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0 = Message 2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0" y="2521960"/>
            <a:ext cx="5667375" cy="16478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3195" y="1869562"/>
            <a:ext cx="705394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"was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cooler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and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wetter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than average."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14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– MonthlyMsg2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average number of rain, 0 = message 1</a:t>
            </a: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“” = contrast</a:t>
            </a: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well above the average,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2 = message 2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41319" y="1961892"/>
            <a:ext cx="818172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"With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average number of rain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days,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“”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the total rain so far is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well above the average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."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6" y="2432019"/>
            <a:ext cx="6515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59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– MonthlyMsg3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 days from 27th to 30th = message 1</a:t>
            </a: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heavy rain were spilled in 28th and 29th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= message 2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0067" y="1961893"/>
            <a:ext cx="951213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"There was rain on everyday for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 days from 27th to 30th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and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heavy rain were spilled in 28th and 29th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."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88" y="2281496"/>
            <a:ext cx="52578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60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– MonthlyMsg4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light breeze = message 1</a:t>
            </a: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violent storm were ensued in 5th,  and 6th = message 2</a:t>
            </a:r>
            <a:endParaRPr 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08101" y="1847164"/>
            <a:ext cx="767145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"The wind for the month was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light breeze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 average, but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violent storm were ensued in 5th,  and 6th."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76" y="2486819"/>
            <a:ext cx="54768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 – MonthlyMsg5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admissible = message 1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6317" y="1924614"/>
            <a:ext cx="767145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"Average air quality was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admissible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."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491468"/>
            <a:ext cx="48672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60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Summary</a:t>
            </a:r>
            <a:r>
              <a:rPr lang="en-US" dirty="0" smtClean="0"/>
              <a:t>– Coldest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LM Min Value, LM Mean Value, 2 LM mean Value</a:t>
            </a:r>
          </a:p>
          <a:p>
            <a:r>
              <a:rPr lang="en-US" dirty="0" smtClean="0"/>
              <a:t>Output: </a:t>
            </a:r>
          </a:p>
          <a:p>
            <a:pPr lvl="1"/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lvl="1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Increased = trend</a:t>
            </a:r>
          </a:p>
          <a:p>
            <a:pPr lvl="1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But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Conj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Lucida Console" panose="020B0609040504020204" pitchFamily="49" charset="0"/>
            </a:endParaRPr>
          </a:p>
          <a:p>
            <a:pPr lvl="1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Lucida Console" panose="020B0609040504020204" pitchFamily="49" charset="0"/>
              </a:rPr>
              <a:t>29 = Date</a:t>
            </a:r>
          </a:p>
          <a:p>
            <a:pPr lvl="1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 = Ordinal</a:t>
            </a:r>
          </a:p>
          <a:p>
            <a:pPr lvl="1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Lucida Console" panose="020B0609040504020204" pitchFamily="49" charset="0"/>
              </a:rPr>
              <a:t>14.5 = Value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1943" y="2345570"/>
            <a:ext cx="887185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"Average temperature was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increased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Lucida Console" panose="020B0609040504020204" pitchFamily="49" charset="0"/>
              </a:rPr>
              <a:t>29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was the coldest day of the month with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Lucida Console" panose="020B0609040504020204" pitchFamily="49" charset="0"/>
              </a:rPr>
              <a:t>14.5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celcius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degree temperature."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966" y="3131125"/>
            <a:ext cx="6838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 – Wind Direction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398346"/>
              </p:ext>
            </p:extLst>
          </p:nvPr>
        </p:nvGraphicFramePr>
        <p:xfrm>
          <a:off x="1001077" y="1367486"/>
          <a:ext cx="3939222" cy="527263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38793"/>
                <a:gridCol w="987491"/>
                <a:gridCol w="2512938"/>
              </a:tblGrid>
              <a:tr h="213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degree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class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213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348.75-11.25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North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28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11.25-33.75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North North East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1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33.75-56.25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North East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28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56.25-78.75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East North East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1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78.75-101.25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East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28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101.25-123..75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East South East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1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123.75-146.25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South East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28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146.25-168.75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South South East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1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168.75-191.25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South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28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191.25-213.75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South South West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1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213.75-236.25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South West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28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236.25-258.75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West South West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1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258.75-281.25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28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281.25-303.75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West North West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1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303.75-326.25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North West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  <a:tr h="3396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326.25-348.75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North North West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46" marR="8924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1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 – Cloud Coverage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406566"/>
              </p:ext>
            </p:extLst>
          </p:nvPr>
        </p:nvGraphicFramePr>
        <p:xfrm>
          <a:off x="1064260" y="1690688"/>
          <a:ext cx="4079191" cy="340201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30053"/>
                <a:gridCol w="2194782"/>
                <a:gridCol w="1354356"/>
              </a:tblGrid>
              <a:tr h="425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NO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Cakupan Awan (%)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kelas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</a:tr>
              <a:tr h="425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0-10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Clear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</a:tr>
              <a:tr h="425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10-20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Foggy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</a:tr>
              <a:tr h="425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20-30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Mostly sunny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</a:tr>
              <a:tr h="425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40-60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Partly cloudy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</a:tr>
              <a:tr h="425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70-80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Mostly cloudy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</a:tr>
              <a:tr h="410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80-90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Broken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</a:tr>
              <a:tr h="4403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90-100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overcast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32" marR="10883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 – Temperature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75594"/>
            <a:ext cx="4457700" cy="326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96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 – Rainfall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SEMESTER 8\Skripsi\mf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5624"/>
            <a:ext cx="4340314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202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Planning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982312"/>
            <a:ext cx="1124987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“ According to the monthly summary result, this month was cooler and wetter than average"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[2] " With average number of rain days, the total rain so far is well above the average 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[3] " There was rain on everyday for 4 days from 27th to 30th and heavy rain were spilled in 28th and 29th“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[4] " The wind for the month was light breeze in average"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[5] " Average air quality was admissible"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 Average temperature was increased but 29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was the coldest day of the month with 14,5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celcius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degree temperature"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Perdiction</a:t>
            </a:r>
            <a:r>
              <a:rPr lang="en-US" dirty="0" smtClean="0"/>
              <a:t> Result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Weather Summary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2341659"/>
            <a:ext cx="1143582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“ Regarding to the prediction result, tomorrow sky state will be light rain although its covered by partly cloudy sky"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[2] “ Followed by temperature which increased to warm"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[3] “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According to the air quality state, it will still stable at good "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5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Planning – Weather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Routine Message 		-&gt; Rainfall, Cloud &amp; Air Quality </a:t>
            </a:r>
          </a:p>
          <a:p>
            <a:r>
              <a:rPr lang="en-US" dirty="0" smtClean="0"/>
              <a:t>Significant Event Message 	-&gt; Wind Speed &amp; Wind Direction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443" y="2860716"/>
            <a:ext cx="2743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8643" y="2860716"/>
            <a:ext cx="8317180" cy="139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325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1601</Words>
  <Application>Microsoft Office PowerPoint</Application>
  <PresentationFormat>Widescreen</PresentationFormat>
  <Paragraphs>394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Lucida Console</vt:lpstr>
      <vt:lpstr>Times New Roman</vt:lpstr>
      <vt:lpstr>Office Theme</vt:lpstr>
      <vt:lpstr>List Corpus</vt:lpstr>
      <vt:lpstr>Data Interpretation – AirQuality_interpreter()</vt:lpstr>
      <vt:lpstr>Data Interpretation – Wind speed</vt:lpstr>
      <vt:lpstr>Data Interpretation – Wind Direction</vt:lpstr>
      <vt:lpstr>Data Interpretation – Cloud Coverage</vt:lpstr>
      <vt:lpstr>Data Interpretation – Temperature</vt:lpstr>
      <vt:lpstr>Data Interpretation – Rainfall</vt:lpstr>
      <vt:lpstr>Doc Planning</vt:lpstr>
      <vt:lpstr>Doc Planning – Weather Prediction</vt:lpstr>
      <vt:lpstr>Microplanning - Weather Prediction</vt:lpstr>
      <vt:lpstr>Weather Prediction(1) – Sky Sentence</vt:lpstr>
      <vt:lpstr>Sky Sentence – Sky_state (2)</vt:lpstr>
      <vt:lpstr>Weather Prediction(2) – Temperature Sentence</vt:lpstr>
      <vt:lpstr>Temperature Sentence - TrendDesc_Temperature </vt:lpstr>
      <vt:lpstr>Weather Prediction(3) - AQ sentence</vt:lpstr>
      <vt:lpstr>AQ sentence – TrendDesc_AQ (1) </vt:lpstr>
      <vt:lpstr>AQ sentence – TrendDesc_AQ (2) </vt:lpstr>
      <vt:lpstr>Weather Prediction(4) - AQ sentence</vt:lpstr>
      <vt:lpstr>Doc Planning – Weather Summary</vt:lpstr>
      <vt:lpstr>Weather Summary – Ordinal number</vt:lpstr>
      <vt:lpstr>Weather Summary - MonthlyTempMsg</vt:lpstr>
      <vt:lpstr>Weather Summary - RainyDayMsg</vt:lpstr>
      <vt:lpstr>Weather Summary - RainSoFarMessage</vt:lpstr>
      <vt:lpstr>Weather Summary - RainSpellMsg</vt:lpstr>
      <vt:lpstr>Weather Summary - RainExtremeMsg</vt:lpstr>
      <vt:lpstr>Weather Summary - MonthlyWindMsg</vt:lpstr>
      <vt:lpstr>Weather Summary - WindExtremeMessage</vt:lpstr>
      <vt:lpstr>Microplanning - Weather Summary</vt:lpstr>
      <vt:lpstr>Weather Summary – Contrast Lex</vt:lpstr>
      <vt:lpstr>Weather Summary– Intro</vt:lpstr>
      <vt:lpstr>Weather Summary - MonthlyMsg1</vt:lpstr>
      <vt:lpstr>Weather Summary – MonthlyMsg2</vt:lpstr>
      <vt:lpstr>Weather Summary – MonthlyMsg3</vt:lpstr>
      <vt:lpstr>Weather Summary – MonthlyMsg4</vt:lpstr>
      <vt:lpstr>Weather Summary – MonthlyMsg5</vt:lpstr>
      <vt:lpstr>Weather Summary– Coldest 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Corpus</dc:title>
  <dc:creator>Lyra</dc:creator>
  <cp:lastModifiedBy>Lyra</cp:lastModifiedBy>
  <cp:revision>33</cp:revision>
  <cp:lastPrinted>2018-03-27T04:23:12Z</cp:lastPrinted>
  <dcterms:created xsi:type="dcterms:W3CDTF">2018-03-26T03:17:01Z</dcterms:created>
  <dcterms:modified xsi:type="dcterms:W3CDTF">2018-03-27T04:34:31Z</dcterms:modified>
</cp:coreProperties>
</file>