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46"/>
  </p:notesMasterIdLst>
  <p:sldIdLst>
    <p:sldId id="256" r:id="rId2"/>
    <p:sldId id="329" r:id="rId3"/>
    <p:sldId id="302" r:id="rId4"/>
    <p:sldId id="303" r:id="rId5"/>
    <p:sldId id="305" r:id="rId6"/>
    <p:sldId id="304" r:id="rId7"/>
    <p:sldId id="330" r:id="rId8"/>
    <p:sldId id="331" r:id="rId9"/>
    <p:sldId id="332" r:id="rId10"/>
    <p:sldId id="333" r:id="rId11"/>
    <p:sldId id="289" r:id="rId12"/>
    <p:sldId id="287" r:id="rId13"/>
    <p:sldId id="334" r:id="rId14"/>
    <p:sldId id="335" r:id="rId15"/>
    <p:sldId id="336" r:id="rId16"/>
    <p:sldId id="338" r:id="rId17"/>
    <p:sldId id="286" r:id="rId18"/>
    <p:sldId id="299" r:id="rId19"/>
    <p:sldId id="290" r:id="rId20"/>
    <p:sldId id="291" r:id="rId21"/>
    <p:sldId id="292" r:id="rId22"/>
    <p:sldId id="293" r:id="rId23"/>
    <p:sldId id="298" r:id="rId24"/>
    <p:sldId id="306" r:id="rId25"/>
    <p:sldId id="294" r:id="rId26"/>
    <p:sldId id="308" r:id="rId27"/>
    <p:sldId id="311" r:id="rId28"/>
    <p:sldId id="295" r:id="rId29"/>
    <p:sldId id="307" r:id="rId30"/>
    <p:sldId id="312" r:id="rId31"/>
    <p:sldId id="296" r:id="rId32"/>
    <p:sldId id="309" r:id="rId33"/>
    <p:sldId id="310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6" r:id="rId42"/>
    <p:sldId id="322" r:id="rId43"/>
    <p:sldId id="325" r:id="rId44"/>
    <p:sldId id="328" r:id="rId45"/>
  </p:sldIdLst>
  <p:sldSz cx="9144000" cy="5143500" type="screen16x9"/>
  <p:notesSz cx="6858000" cy="9144000"/>
  <p:embeddedFontLst>
    <p:embeddedFont>
      <p:font typeface="Raleway" panose="020B0604020202020204" charset="0"/>
      <p:regular r:id="rId47"/>
      <p:bold r:id="rId48"/>
      <p:italic r:id="rId49"/>
      <p:boldItalic r:id="rId50"/>
    </p:embeddedFont>
    <p:embeddedFont>
      <p:font typeface="Lato" panose="020F0502020204030203" pitchFamily="34" charset="0"/>
      <p:regular r:id="rId51"/>
      <p:bold r:id="rId52"/>
    </p:embeddedFont>
    <p:embeddedFont>
      <p:font typeface="Calibri" panose="020F0502020204030204" pitchFamily="3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5F938E-7507-49F0-8618-0B1BFEDB23B6}">
  <a:tblStyle styleId="{175F938E-7507-49F0-8618-0B1BFEDB23B6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>
      <p:cViewPr varScale="1">
        <p:scale>
          <a:sx n="95" d="100"/>
          <a:sy n="95" d="100"/>
        </p:scale>
        <p:origin x="552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E6DD0F-1870-4003-A9E8-ADF747F9EAF6}" type="doc">
      <dgm:prSet loTypeId="urn:microsoft.com/office/officeart/2005/8/layout/equation2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053F255-31C1-465B-9EEA-5DE6E66C736A}">
      <dgm:prSet phldrT="[Text]" custT="1"/>
      <dgm:spPr>
        <a:solidFill>
          <a:srgbClr val="FFC000"/>
        </a:solidFill>
      </dgm:spPr>
      <dgm:t>
        <a:bodyPr/>
        <a:lstStyle/>
        <a:p>
          <a:r>
            <a:rPr lang="id-ID" sz="2000" dirty="0"/>
            <a:t>Machine Learning</a:t>
          </a:r>
          <a:endParaRPr lang="en-US" sz="2000" dirty="0"/>
        </a:p>
      </dgm:t>
    </dgm:pt>
    <dgm:pt modelId="{2E86D60C-B369-4392-929C-80BE5EF7E3BF}" type="parTrans" cxnId="{063F38B8-9FD7-4725-AA65-7DFBDF570ADE}">
      <dgm:prSet/>
      <dgm:spPr/>
      <dgm:t>
        <a:bodyPr/>
        <a:lstStyle/>
        <a:p>
          <a:endParaRPr lang="en-US"/>
        </a:p>
      </dgm:t>
    </dgm:pt>
    <dgm:pt modelId="{D09DF051-8F77-45A7-B38C-05C54FB7200C}" type="sibTrans" cxnId="{063F38B8-9FD7-4725-AA65-7DFBDF570ADE}">
      <dgm:prSet/>
      <dgm:spPr/>
      <dgm:t>
        <a:bodyPr/>
        <a:lstStyle/>
        <a:p>
          <a:endParaRPr lang="en-US"/>
        </a:p>
      </dgm:t>
    </dgm:pt>
    <dgm:pt modelId="{516EA5CA-AE7F-49CC-BAEE-19CFB98392A0}">
      <dgm:prSet phldrT="[Text]"/>
      <dgm:spPr>
        <a:solidFill>
          <a:srgbClr val="FFC000"/>
        </a:solidFill>
      </dgm:spPr>
      <dgm:t>
        <a:bodyPr/>
        <a:lstStyle/>
        <a:p>
          <a:r>
            <a:rPr lang="id-ID" i="1" dirty="0"/>
            <a:t>Natural Language Processing</a:t>
          </a:r>
          <a:endParaRPr lang="en-US" i="1" dirty="0"/>
        </a:p>
      </dgm:t>
    </dgm:pt>
    <dgm:pt modelId="{E194DC98-2C32-4D18-B731-AC2A91529064}" type="parTrans" cxnId="{BD4BDBCF-51EF-40BC-8505-0128954B4429}">
      <dgm:prSet/>
      <dgm:spPr/>
      <dgm:t>
        <a:bodyPr/>
        <a:lstStyle/>
        <a:p>
          <a:endParaRPr lang="en-US"/>
        </a:p>
      </dgm:t>
    </dgm:pt>
    <dgm:pt modelId="{53648857-3BD2-4CA9-B93A-D8EB27EE6B89}" type="sibTrans" cxnId="{BD4BDBCF-51EF-40BC-8505-0128954B4429}">
      <dgm:prSet/>
      <dgm:spPr/>
      <dgm:t>
        <a:bodyPr/>
        <a:lstStyle/>
        <a:p>
          <a:endParaRPr lang="en-US"/>
        </a:p>
      </dgm:t>
    </dgm:pt>
    <dgm:pt modelId="{5C3B01F0-EC9C-4E86-947F-9EE523232F9A}">
      <dgm:prSet phldrT="[Text]"/>
      <dgm:spPr>
        <a:solidFill>
          <a:srgbClr val="FFC000"/>
        </a:solidFill>
      </dgm:spPr>
      <dgm:t>
        <a:bodyPr/>
        <a:lstStyle/>
        <a:p>
          <a:r>
            <a:rPr lang="id-ID" i="1" dirty="0"/>
            <a:t>Automatic </a:t>
          </a:r>
          <a:r>
            <a:rPr lang="id-ID" i="1" dirty="0" smtClean="0"/>
            <a:t>Text/News Generation</a:t>
          </a:r>
          <a:endParaRPr lang="en-US" i="1" dirty="0"/>
        </a:p>
      </dgm:t>
    </dgm:pt>
    <dgm:pt modelId="{9B1D7F23-EAFC-4214-B311-052ED2DD1120}" type="parTrans" cxnId="{4A3ACF54-2E4F-49F9-8976-110D92108A86}">
      <dgm:prSet/>
      <dgm:spPr/>
      <dgm:t>
        <a:bodyPr/>
        <a:lstStyle/>
        <a:p>
          <a:endParaRPr lang="en-US"/>
        </a:p>
      </dgm:t>
    </dgm:pt>
    <dgm:pt modelId="{E6E09ACE-E900-49ED-9183-B3165A51E270}" type="sibTrans" cxnId="{4A3ACF54-2E4F-49F9-8976-110D92108A86}">
      <dgm:prSet/>
      <dgm:spPr/>
      <dgm:t>
        <a:bodyPr/>
        <a:lstStyle/>
        <a:p>
          <a:endParaRPr lang="en-US"/>
        </a:p>
      </dgm:t>
    </dgm:pt>
    <dgm:pt modelId="{A2DE7247-C9F4-4C53-B666-F362956ADE48}" type="pres">
      <dgm:prSet presAssocID="{1CE6DD0F-1870-4003-A9E8-ADF747F9EAF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80710FC6-5854-4900-BEC0-1F4381EA5FF1}" type="pres">
      <dgm:prSet presAssocID="{1CE6DD0F-1870-4003-A9E8-ADF747F9EAF6}" presName="vNodes" presStyleCnt="0"/>
      <dgm:spPr/>
    </dgm:pt>
    <dgm:pt modelId="{49EDC6BB-E9F3-4E43-AB1A-B5CC409BC7D3}" type="pres">
      <dgm:prSet presAssocID="{1053F255-31C1-465B-9EEA-5DE6E66C736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D4C6FA3-9BA2-414C-A2F9-E2A8EFDADBBC}" type="pres">
      <dgm:prSet presAssocID="{D09DF051-8F77-45A7-B38C-05C54FB7200C}" presName="spacerT" presStyleCnt="0"/>
      <dgm:spPr/>
    </dgm:pt>
    <dgm:pt modelId="{23714EDC-4BB9-412D-8A50-C2644B39C1C8}" type="pres">
      <dgm:prSet presAssocID="{D09DF051-8F77-45A7-B38C-05C54FB7200C}" presName="sibTrans" presStyleLbl="sibTrans2D1" presStyleIdx="0" presStyleCnt="2"/>
      <dgm:spPr/>
      <dgm:t>
        <a:bodyPr/>
        <a:lstStyle/>
        <a:p>
          <a:endParaRPr lang="id-ID"/>
        </a:p>
      </dgm:t>
    </dgm:pt>
    <dgm:pt modelId="{8973169D-447F-48B1-934B-97601DC010DC}" type="pres">
      <dgm:prSet presAssocID="{D09DF051-8F77-45A7-B38C-05C54FB7200C}" presName="spacerB" presStyleCnt="0"/>
      <dgm:spPr/>
    </dgm:pt>
    <dgm:pt modelId="{C0509EA6-CCD4-4A0D-AFA4-C9D4B95F6D72}" type="pres">
      <dgm:prSet presAssocID="{516EA5CA-AE7F-49CC-BAEE-19CFB98392A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B749143-DE4D-4CFB-9DDC-944BB47794E6}" type="pres">
      <dgm:prSet presAssocID="{1CE6DD0F-1870-4003-A9E8-ADF747F9EAF6}" presName="sibTransLast" presStyleLbl="sibTrans2D1" presStyleIdx="1" presStyleCnt="2"/>
      <dgm:spPr/>
      <dgm:t>
        <a:bodyPr/>
        <a:lstStyle/>
        <a:p>
          <a:endParaRPr lang="id-ID"/>
        </a:p>
      </dgm:t>
    </dgm:pt>
    <dgm:pt modelId="{4776EA90-934F-4B25-8FB5-769AB3C99EAC}" type="pres">
      <dgm:prSet presAssocID="{1CE6DD0F-1870-4003-A9E8-ADF747F9EAF6}" presName="connectorText" presStyleLbl="sibTrans2D1" presStyleIdx="1" presStyleCnt="2"/>
      <dgm:spPr/>
      <dgm:t>
        <a:bodyPr/>
        <a:lstStyle/>
        <a:p>
          <a:endParaRPr lang="id-ID"/>
        </a:p>
      </dgm:t>
    </dgm:pt>
    <dgm:pt modelId="{E3B9BCD2-6860-4557-A5FA-C0AB7765D574}" type="pres">
      <dgm:prSet presAssocID="{1CE6DD0F-1870-4003-A9E8-ADF747F9EAF6}" presName="lastNode" presStyleLbl="node1" presStyleIdx="2" presStyleCnt="3" custScaleX="73568" custScaleY="73568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74DE066B-350A-4A1E-92D3-A684FA7A7ABE}" type="presOf" srcId="{5C3B01F0-EC9C-4E86-947F-9EE523232F9A}" destId="{E3B9BCD2-6860-4557-A5FA-C0AB7765D574}" srcOrd="0" destOrd="0" presId="urn:microsoft.com/office/officeart/2005/8/layout/equation2"/>
    <dgm:cxn modelId="{DF7C8DE1-3829-4BC6-9603-CD1404A86601}" type="presOf" srcId="{1053F255-31C1-465B-9EEA-5DE6E66C736A}" destId="{49EDC6BB-E9F3-4E43-AB1A-B5CC409BC7D3}" srcOrd="0" destOrd="0" presId="urn:microsoft.com/office/officeart/2005/8/layout/equation2"/>
    <dgm:cxn modelId="{F7D7EC04-58B7-4A57-8420-0B4771313DCD}" type="presOf" srcId="{53648857-3BD2-4CA9-B93A-D8EB27EE6B89}" destId="{4776EA90-934F-4B25-8FB5-769AB3C99EAC}" srcOrd="1" destOrd="0" presId="urn:microsoft.com/office/officeart/2005/8/layout/equation2"/>
    <dgm:cxn modelId="{063F38B8-9FD7-4725-AA65-7DFBDF570ADE}" srcId="{1CE6DD0F-1870-4003-A9E8-ADF747F9EAF6}" destId="{1053F255-31C1-465B-9EEA-5DE6E66C736A}" srcOrd="0" destOrd="0" parTransId="{2E86D60C-B369-4392-929C-80BE5EF7E3BF}" sibTransId="{D09DF051-8F77-45A7-B38C-05C54FB7200C}"/>
    <dgm:cxn modelId="{4A3ACF54-2E4F-49F9-8976-110D92108A86}" srcId="{1CE6DD0F-1870-4003-A9E8-ADF747F9EAF6}" destId="{5C3B01F0-EC9C-4E86-947F-9EE523232F9A}" srcOrd="2" destOrd="0" parTransId="{9B1D7F23-EAFC-4214-B311-052ED2DD1120}" sibTransId="{E6E09ACE-E900-49ED-9183-B3165A51E270}"/>
    <dgm:cxn modelId="{BD4BDBCF-51EF-40BC-8505-0128954B4429}" srcId="{1CE6DD0F-1870-4003-A9E8-ADF747F9EAF6}" destId="{516EA5CA-AE7F-49CC-BAEE-19CFB98392A0}" srcOrd="1" destOrd="0" parTransId="{E194DC98-2C32-4D18-B731-AC2A91529064}" sibTransId="{53648857-3BD2-4CA9-B93A-D8EB27EE6B89}"/>
    <dgm:cxn modelId="{BA57A3BA-2C37-41DE-9A35-3864AE6051C6}" type="presOf" srcId="{D09DF051-8F77-45A7-B38C-05C54FB7200C}" destId="{23714EDC-4BB9-412D-8A50-C2644B39C1C8}" srcOrd="0" destOrd="0" presId="urn:microsoft.com/office/officeart/2005/8/layout/equation2"/>
    <dgm:cxn modelId="{64FD6198-BEB1-438F-B1E7-C45B3D192403}" type="presOf" srcId="{1CE6DD0F-1870-4003-A9E8-ADF747F9EAF6}" destId="{A2DE7247-C9F4-4C53-B666-F362956ADE48}" srcOrd="0" destOrd="0" presId="urn:microsoft.com/office/officeart/2005/8/layout/equation2"/>
    <dgm:cxn modelId="{CD5D3937-9EF5-4EAD-8641-CF133C97892D}" type="presOf" srcId="{53648857-3BD2-4CA9-B93A-D8EB27EE6B89}" destId="{4B749143-DE4D-4CFB-9DDC-944BB47794E6}" srcOrd="0" destOrd="0" presId="urn:microsoft.com/office/officeart/2005/8/layout/equation2"/>
    <dgm:cxn modelId="{1B63A43A-8525-45C6-946F-96539410E515}" type="presOf" srcId="{516EA5CA-AE7F-49CC-BAEE-19CFB98392A0}" destId="{C0509EA6-CCD4-4A0D-AFA4-C9D4B95F6D72}" srcOrd="0" destOrd="0" presId="urn:microsoft.com/office/officeart/2005/8/layout/equation2"/>
    <dgm:cxn modelId="{BFC97A5F-5E68-439A-B23C-6F324ADAD2E8}" type="presParOf" srcId="{A2DE7247-C9F4-4C53-B666-F362956ADE48}" destId="{80710FC6-5854-4900-BEC0-1F4381EA5FF1}" srcOrd="0" destOrd="0" presId="urn:microsoft.com/office/officeart/2005/8/layout/equation2"/>
    <dgm:cxn modelId="{9A4250CE-16C7-4AFD-8849-83F1DEF18D71}" type="presParOf" srcId="{80710FC6-5854-4900-BEC0-1F4381EA5FF1}" destId="{49EDC6BB-E9F3-4E43-AB1A-B5CC409BC7D3}" srcOrd="0" destOrd="0" presId="urn:microsoft.com/office/officeart/2005/8/layout/equation2"/>
    <dgm:cxn modelId="{74031BF0-6BAD-41F3-A61C-98131BDA5273}" type="presParOf" srcId="{80710FC6-5854-4900-BEC0-1F4381EA5FF1}" destId="{1D4C6FA3-9BA2-414C-A2F9-E2A8EFDADBBC}" srcOrd="1" destOrd="0" presId="urn:microsoft.com/office/officeart/2005/8/layout/equation2"/>
    <dgm:cxn modelId="{521E5B29-80C7-431C-95F7-D6CD0D431E00}" type="presParOf" srcId="{80710FC6-5854-4900-BEC0-1F4381EA5FF1}" destId="{23714EDC-4BB9-412D-8A50-C2644B39C1C8}" srcOrd="2" destOrd="0" presId="urn:microsoft.com/office/officeart/2005/8/layout/equation2"/>
    <dgm:cxn modelId="{6D336A9E-E008-4844-9EB6-02EE5F9C0222}" type="presParOf" srcId="{80710FC6-5854-4900-BEC0-1F4381EA5FF1}" destId="{8973169D-447F-48B1-934B-97601DC010DC}" srcOrd="3" destOrd="0" presId="urn:microsoft.com/office/officeart/2005/8/layout/equation2"/>
    <dgm:cxn modelId="{6596BB0E-17F0-4AB9-A456-D0C53B9C12D1}" type="presParOf" srcId="{80710FC6-5854-4900-BEC0-1F4381EA5FF1}" destId="{C0509EA6-CCD4-4A0D-AFA4-C9D4B95F6D72}" srcOrd="4" destOrd="0" presId="urn:microsoft.com/office/officeart/2005/8/layout/equation2"/>
    <dgm:cxn modelId="{9055600E-0C33-46B2-A9B7-C30D6D8EA178}" type="presParOf" srcId="{A2DE7247-C9F4-4C53-B666-F362956ADE48}" destId="{4B749143-DE4D-4CFB-9DDC-944BB47794E6}" srcOrd="1" destOrd="0" presId="urn:microsoft.com/office/officeart/2005/8/layout/equation2"/>
    <dgm:cxn modelId="{FC0EE3AF-07AF-4E13-8EFF-956F9773ABC9}" type="presParOf" srcId="{4B749143-DE4D-4CFB-9DDC-944BB47794E6}" destId="{4776EA90-934F-4B25-8FB5-769AB3C99EAC}" srcOrd="0" destOrd="0" presId="urn:microsoft.com/office/officeart/2005/8/layout/equation2"/>
    <dgm:cxn modelId="{F6D02C0A-B708-4C5A-8502-2EF5FB29C759}" type="presParOf" srcId="{A2DE7247-C9F4-4C53-B666-F362956ADE48}" destId="{E3B9BCD2-6860-4557-A5FA-C0AB7765D574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EDC6BB-E9F3-4E43-AB1A-B5CC409BC7D3}">
      <dsp:nvSpPr>
        <dsp:cNvPr id="0" name=""/>
        <dsp:cNvSpPr/>
      </dsp:nvSpPr>
      <dsp:spPr>
        <a:xfrm>
          <a:off x="1169865" y="384"/>
          <a:ext cx="1477863" cy="1477863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/>
            <a:t>Machine Learning</a:t>
          </a:r>
          <a:endParaRPr lang="en-US" sz="2000" kern="1200" dirty="0"/>
        </a:p>
      </dsp:txBody>
      <dsp:txXfrm>
        <a:off x="1386293" y="216812"/>
        <a:ext cx="1045007" cy="1045007"/>
      </dsp:txXfrm>
    </dsp:sp>
    <dsp:sp modelId="{23714EDC-4BB9-412D-8A50-C2644B39C1C8}">
      <dsp:nvSpPr>
        <dsp:cNvPr id="0" name=""/>
        <dsp:cNvSpPr/>
      </dsp:nvSpPr>
      <dsp:spPr>
        <a:xfrm>
          <a:off x="1480217" y="1598250"/>
          <a:ext cx="857160" cy="857160"/>
        </a:xfrm>
        <a:prstGeom prst="mathPlus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593834" y="1926028"/>
        <a:ext cx="629926" cy="201604"/>
      </dsp:txXfrm>
    </dsp:sp>
    <dsp:sp modelId="{C0509EA6-CCD4-4A0D-AFA4-C9D4B95F6D72}">
      <dsp:nvSpPr>
        <dsp:cNvPr id="0" name=""/>
        <dsp:cNvSpPr/>
      </dsp:nvSpPr>
      <dsp:spPr>
        <a:xfrm>
          <a:off x="1169865" y="2575413"/>
          <a:ext cx="1477863" cy="1477863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i="1" kern="1200" dirty="0"/>
            <a:t>Natural Language Processing</a:t>
          </a:r>
          <a:endParaRPr lang="en-US" sz="1500" i="1" kern="1200" dirty="0"/>
        </a:p>
      </dsp:txBody>
      <dsp:txXfrm>
        <a:off x="1386293" y="2791841"/>
        <a:ext cx="1045007" cy="1045007"/>
      </dsp:txXfrm>
    </dsp:sp>
    <dsp:sp modelId="{4B749143-DE4D-4CFB-9DDC-944BB47794E6}">
      <dsp:nvSpPr>
        <dsp:cNvPr id="0" name=""/>
        <dsp:cNvSpPr/>
      </dsp:nvSpPr>
      <dsp:spPr>
        <a:xfrm>
          <a:off x="2869408" y="1751948"/>
          <a:ext cx="469960" cy="5497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869408" y="1861901"/>
        <a:ext cx="328972" cy="329859"/>
      </dsp:txXfrm>
    </dsp:sp>
    <dsp:sp modelId="{E3B9BCD2-6860-4557-A5FA-C0AB7765D574}">
      <dsp:nvSpPr>
        <dsp:cNvPr id="0" name=""/>
        <dsp:cNvSpPr/>
      </dsp:nvSpPr>
      <dsp:spPr>
        <a:xfrm>
          <a:off x="3534447" y="939596"/>
          <a:ext cx="2174468" cy="2174468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300" i="1" kern="1200" dirty="0"/>
            <a:t>Automatic </a:t>
          </a:r>
          <a:r>
            <a:rPr lang="id-ID" sz="2300" i="1" kern="1200" dirty="0" smtClean="0"/>
            <a:t>Text/News Generation</a:t>
          </a:r>
          <a:endParaRPr lang="en-US" sz="2300" i="1" kern="1200" dirty="0"/>
        </a:p>
      </dsp:txBody>
      <dsp:txXfrm>
        <a:off x="3852890" y="1258039"/>
        <a:ext cx="1537582" cy="15375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738127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150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996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6" y="2838935"/>
            <a:ext cx="5216699" cy="1159875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2533163"/>
            <a:ext cx="721800" cy="77174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2533163"/>
            <a:ext cx="721800" cy="77174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2533163"/>
            <a:ext cx="721800" cy="77174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5" y="2533163"/>
            <a:ext cx="5216699" cy="77174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356367" y="5066326"/>
            <a:ext cx="893699" cy="77174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2" y="5066326"/>
            <a:ext cx="893699" cy="77174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1" y="5066326"/>
            <a:ext cx="893699" cy="77174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5066326"/>
            <a:ext cx="6462600" cy="77174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381000" y="1123950"/>
            <a:ext cx="8651174" cy="1159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id-ID" sz="2400" dirty="0"/>
              <a:t>Pengembangan Sistem Data-to-Text Untuk Membangkitkan Berita Inflasi dan Indeks Harga </a:t>
            </a:r>
            <a:r>
              <a:rPr lang="id-ID" sz="2400" dirty="0" smtClean="0"/>
              <a:t/>
            </a:r>
            <a:br>
              <a:rPr lang="id-ID" sz="2400" dirty="0" smtClean="0"/>
            </a:br>
            <a:r>
              <a:rPr lang="id-ID" sz="2400" dirty="0" smtClean="0"/>
              <a:t>Konsumen </a:t>
            </a:r>
            <a:r>
              <a:rPr lang="id-ID" sz="2400" dirty="0"/>
              <a:t>dengan Pendekatan Time-Series dalam R</a:t>
            </a:r>
            <a:endParaRPr lang="e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0" y="2710252"/>
            <a:ext cx="5187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smtClean="0">
                <a:solidFill>
                  <a:schemeClr val="bg1">
                    <a:lumMod val="50000"/>
                  </a:schemeClr>
                </a:solidFill>
              </a:rPr>
              <a:t>1403407 – Muhammad Ridwan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71550"/>
            <a:ext cx="4700587" cy="16704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657600" y="361950"/>
            <a:ext cx="2964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Related Research (D2T)</a:t>
            </a: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971550"/>
            <a:ext cx="3686175" cy="13102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800" y="2800350"/>
            <a:ext cx="475488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2952750"/>
            <a:ext cx="3429000" cy="10879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0529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9000" y="361950"/>
            <a:ext cx="22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D2T Development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03879" y="762060"/>
            <a:ext cx="4302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Case Study : </a:t>
            </a:r>
            <a:r>
              <a:rPr lang="id-ID" sz="1600" dirty="0" smtClean="0">
                <a:solidFill>
                  <a:srgbClr val="0070C0"/>
                </a:solidFill>
              </a:rPr>
              <a:t>Consumer Index Price Forecast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200150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Background 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33400" y="1581150"/>
            <a:ext cx="777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" y="1657350"/>
            <a:ext cx="777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memahami</a:t>
            </a:r>
            <a:r>
              <a:rPr lang="id-ID" dirty="0"/>
              <a:t> </a:t>
            </a:r>
            <a:r>
              <a:rPr lang="id-ID" dirty="0" smtClean="0"/>
              <a:t>data indeks harga konsumen (IHK)</a:t>
            </a:r>
            <a:r>
              <a:rPr lang="en-US" dirty="0" smtClean="0"/>
              <a:t>,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id-ID" dirty="0" smtClean="0"/>
              <a:t> ekonomi makro karena</a:t>
            </a:r>
            <a:r>
              <a:rPr lang="en-US" dirty="0" smtClean="0"/>
              <a:t> data yang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eksak</a:t>
            </a:r>
            <a:r>
              <a:rPr lang="en-US" dirty="0" smtClean="0"/>
              <a:t>, </a:t>
            </a:r>
            <a:endParaRPr lang="id-ID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tentu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orang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pemahaman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id-ID" dirty="0" smtClean="0"/>
              <a:t>ekonomi makro khususnya inflasi dan IHK</a:t>
            </a:r>
            <a:r>
              <a:rPr lang="en-US" dirty="0" smtClean="0"/>
              <a:t>. </a:t>
            </a:r>
            <a:r>
              <a:rPr lang="en-US" dirty="0" err="1" smtClean="0"/>
              <a:t>Sehingga</a:t>
            </a:r>
            <a:r>
              <a:rPr lang="en-US" dirty="0" smtClean="0"/>
              <a:t>, </a:t>
            </a:r>
            <a:r>
              <a:rPr lang="en-US" dirty="0" err="1" smtClean="0"/>
              <a:t>sistem</a:t>
            </a:r>
            <a:r>
              <a:rPr lang="en-US" dirty="0" smtClean="0"/>
              <a:t> data-to-text (D2T) </a:t>
            </a:r>
            <a:r>
              <a:rPr lang="en-US" dirty="0" err="1" smtClean="0"/>
              <a:t>hadir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pelengkap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penyampaian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data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yang </a:t>
            </a:r>
            <a:r>
              <a:rPr lang="en-US" dirty="0" err="1" smtClean="0"/>
              <a:t>mengandung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id-ID" dirty="0"/>
              <a:t>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0" y="285750"/>
            <a:ext cx="2736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Research Contribution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047750"/>
            <a:ext cx="5835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Konstribusi</a:t>
            </a:r>
            <a:r>
              <a:rPr lang="en-US" dirty="0" smtClean="0"/>
              <a:t> yang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riset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2 </a:t>
            </a:r>
            <a:r>
              <a:rPr lang="en-US" dirty="0" err="1" smtClean="0"/>
              <a:t>poin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. </a:t>
            </a:r>
            <a:r>
              <a:rPr lang="en-US" dirty="0" err="1" smtClean="0"/>
              <a:t>Yaitu</a:t>
            </a:r>
            <a:r>
              <a:rPr lang="en-US" dirty="0" smtClean="0"/>
              <a:t> :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62000" y="1504950"/>
            <a:ext cx="8001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2" indent="-342900" algn="just">
              <a:lnSpc>
                <a:spcPct val="150000"/>
              </a:lnSpc>
              <a:buAutoNum type="arabicPeriod"/>
            </a:pPr>
            <a:r>
              <a:rPr lang="en-US" dirty="0" err="1" smtClean="0"/>
              <a:t>Pendekatan</a:t>
            </a:r>
            <a:r>
              <a:rPr lang="en-US" dirty="0" smtClean="0"/>
              <a:t> Machine Learning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i="1" dirty="0" smtClean="0"/>
              <a:t>signal analysis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 </a:t>
            </a:r>
            <a:r>
              <a:rPr lang="en-US" dirty="0" err="1" smtClean="0"/>
              <a:t>arsitektur</a:t>
            </a:r>
            <a:r>
              <a:rPr lang="en-US" dirty="0" smtClean="0"/>
              <a:t> D2T yang </a:t>
            </a:r>
            <a:r>
              <a:rPr lang="en-US" dirty="0" err="1" smtClean="0"/>
              <a:t>sebelumnya</a:t>
            </a:r>
            <a:r>
              <a:rPr lang="en-US" dirty="0" smtClean="0"/>
              <a:t> </a:t>
            </a:r>
            <a:r>
              <a:rPr lang="en-US" dirty="0" err="1" smtClean="0"/>
              <a:t>dikemukakan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(Reiter,2007)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memperoleh</a:t>
            </a:r>
            <a:r>
              <a:rPr lang="en-US" dirty="0" smtClean="0"/>
              <a:t> </a:t>
            </a:r>
            <a:r>
              <a:rPr lang="en-US" i="1" dirty="0" smtClean="0"/>
              <a:t>Knowledge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cerdas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disampaikan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alami</a:t>
            </a:r>
            <a:r>
              <a:rPr lang="en-US" dirty="0" smtClean="0"/>
              <a:t>.</a:t>
            </a:r>
          </a:p>
          <a:p>
            <a:pPr marL="342900" lvl="2" indent="-342900" algn="just">
              <a:lnSpc>
                <a:spcPct val="150000"/>
              </a:lnSpc>
              <a:buAutoNum type="arabicPeriod"/>
            </a:pPr>
            <a:r>
              <a:rPr lang="en-US" dirty="0" err="1" smtClean="0"/>
              <a:t>Riset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eksperimen</a:t>
            </a:r>
            <a:r>
              <a:rPr lang="en-US" dirty="0" smtClean="0"/>
              <a:t> yang </a:t>
            </a:r>
            <a:r>
              <a:rPr lang="en-US" dirty="0" err="1" smtClean="0"/>
              <a:t>komperhensif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menerapkan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data-to-text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i="1" dirty="0" smtClean="0"/>
              <a:t>text generation</a:t>
            </a:r>
            <a:r>
              <a:rPr lang="en-US" dirty="0" smtClean="0"/>
              <a:t> </a:t>
            </a:r>
            <a:r>
              <a:rPr lang="en-US" dirty="0" err="1" smtClean="0"/>
              <a:t>berbahasa</a:t>
            </a:r>
            <a:r>
              <a:rPr lang="en-US" dirty="0" smtClean="0"/>
              <a:t> </a:t>
            </a:r>
            <a:r>
              <a:rPr lang="en-US" dirty="0" err="1" smtClean="0"/>
              <a:t>indonesia</a:t>
            </a:r>
            <a:r>
              <a:rPr lang="en-US" dirty="0" smtClean="0"/>
              <a:t>.</a:t>
            </a:r>
          </a:p>
          <a:p>
            <a:pPr marL="342900" lvl="2" indent="-342900" algn="just">
              <a:lnSpc>
                <a:spcPct val="150000"/>
              </a:lnSpc>
              <a:buAutoNum type="arabicPeriod"/>
            </a:pP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tolok</a:t>
            </a:r>
            <a:r>
              <a:rPr lang="en-US" dirty="0" smtClean="0"/>
              <a:t> </a:t>
            </a:r>
            <a:r>
              <a:rPr lang="en-US" dirty="0" err="1" smtClean="0"/>
              <a:t>ukur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pembangunan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data-to-text </a:t>
            </a:r>
            <a:r>
              <a:rPr lang="en-US" dirty="0" err="1" smtClean="0"/>
              <a:t>dengan</a:t>
            </a:r>
            <a:r>
              <a:rPr lang="en-US" dirty="0" smtClean="0"/>
              <a:t> input data </a:t>
            </a:r>
            <a:r>
              <a:rPr lang="en-US" dirty="0" err="1" smtClean="0"/>
              <a:t>berupa</a:t>
            </a:r>
            <a:r>
              <a:rPr lang="en-US" dirty="0" smtClean="0"/>
              <a:t> data </a:t>
            </a:r>
            <a:r>
              <a:rPr lang="id-ID" dirty="0" smtClean="0"/>
              <a:t>ekonomi makro.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Rumusan Masalah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1600" dirty="0" smtClean="0"/>
              <a:t>Bagaimana </a:t>
            </a:r>
            <a:r>
              <a:rPr lang="id-ID" sz="1600" dirty="0"/>
              <a:t>pengembangan model dari sistem </a:t>
            </a:r>
            <a:r>
              <a:rPr lang="id-ID" sz="1600" i="1" dirty="0"/>
              <a:t>Data-to-Text </a:t>
            </a:r>
            <a:r>
              <a:rPr lang="id-ID" sz="1600" i="1" dirty="0" smtClean="0"/>
              <a:t> </a:t>
            </a:r>
            <a:r>
              <a:rPr lang="id-ID" sz="1600" dirty="0" smtClean="0"/>
              <a:t>untuk </a:t>
            </a:r>
            <a:r>
              <a:rPr lang="id-ID" sz="1600" dirty="0"/>
              <a:t>membangkitkan berita tingkat inflasi, indeks harga konsumen, dan harga komoditas yang berpengaruh terhadap inflasi dengan menggunakan pendekatan </a:t>
            </a:r>
            <a:r>
              <a:rPr lang="id-ID" sz="1600" i="1" dirty="0"/>
              <a:t>Time Series</a:t>
            </a:r>
            <a:r>
              <a:rPr lang="id-ID" sz="1600" dirty="0"/>
              <a:t>? </a:t>
            </a:r>
            <a:endParaRPr lang="id-ID" sz="1600" dirty="0" smtClean="0"/>
          </a:p>
          <a:p>
            <a:endParaRPr lang="id-ID" sz="1600" dirty="0"/>
          </a:p>
          <a:p>
            <a:r>
              <a:rPr lang="pt-BR" sz="1600" dirty="0" smtClean="0"/>
              <a:t>Bagaimana </a:t>
            </a:r>
            <a:r>
              <a:rPr lang="pt-BR" sz="1600" dirty="0"/>
              <a:t>proses implementasi sistem </a:t>
            </a:r>
            <a:r>
              <a:rPr lang="pt-BR" sz="1600" i="1" dirty="0"/>
              <a:t>Data-to-text </a:t>
            </a:r>
            <a:r>
              <a:rPr lang="pt-BR" sz="1600" dirty="0"/>
              <a:t>dalam R? </a:t>
            </a:r>
            <a:endParaRPr lang="id-ID" sz="1600" dirty="0" smtClean="0"/>
          </a:p>
          <a:p>
            <a:endParaRPr lang="pt-BR" sz="1600" dirty="0"/>
          </a:p>
          <a:p>
            <a:r>
              <a:rPr lang="id-ID" sz="1600" dirty="0" smtClean="0"/>
              <a:t>Bagaimana </a:t>
            </a:r>
            <a:r>
              <a:rPr lang="id-ID" sz="1600" dirty="0"/>
              <a:t>eksperimen dan hasil eksperimen dari sistem </a:t>
            </a:r>
            <a:r>
              <a:rPr lang="id-ID" sz="1600" i="1" dirty="0"/>
              <a:t>Data-to-text </a:t>
            </a:r>
            <a:r>
              <a:rPr lang="id-ID" sz="1600" dirty="0"/>
              <a:t>yang dikembangkan? </a:t>
            </a:r>
          </a:p>
          <a:p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1776303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Penlitian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1600" dirty="0" smtClean="0"/>
              <a:t>Untuk </a:t>
            </a:r>
            <a:r>
              <a:rPr lang="id-ID" sz="1600" dirty="0"/>
              <a:t>melakukan pengembangan model </a:t>
            </a:r>
            <a:r>
              <a:rPr lang="id-ID" sz="1600" i="1" dirty="0"/>
              <a:t>Data-to-text </a:t>
            </a:r>
            <a:r>
              <a:rPr lang="id-ID" sz="1600" dirty="0"/>
              <a:t>untuk membangkitkan berita terkait tingkat inflasi, indeks harga konsumen, dan peranan komoditas yang mempengaruhinya dengan menggunakan pendekatan </a:t>
            </a:r>
            <a:r>
              <a:rPr lang="id-ID" sz="1600" i="1" dirty="0"/>
              <a:t>Time Series. </a:t>
            </a:r>
            <a:endParaRPr lang="id-ID" sz="1600" dirty="0"/>
          </a:p>
          <a:p>
            <a:endParaRPr lang="id-ID" sz="1600" dirty="0" smtClean="0"/>
          </a:p>
          <a:p>
            <a:r>
              <a:rPr lang="id-ID" sz="1600" dirty="0" smtClean="0"/>
              <a:t>Untuk </a:t>
            </a:r>
            <a:r>
              <a:rPr lang="id-ID" sz="1600" dirty="0"/>
              <a:t>melakukan implementasi model </a:t>
            </a:r>
            <a:r>
              <a:rPr lang="id-ID" sz="1600" i="1" dirty="0"/>
              <a:t>Data-to-text </a:t>
            </a:r>
            <a:r>
              <a:rPr lang="id-ID" sz="1600" dirty="0"/>
              <a:t>dalam bahasa pemrograman R. </a:t>
            </a:r>
          </a:p>
          <a:p>
            <a:endParaRPr lang="id-ID" sz="1600" dirty="0" smtClean="0"/>
          </a:p>
          <a:p>
            <a:r>
              <a:rPr lang="id-ID" sz="1600" dirty="0" smtClean="0"/>
              <a:t>Untuk </a:t>
            </a:r>
            <a:r>
              <a:rPr lang="id-ID" sz="1600" dirty="0"/>
              <a:t>mengetahui kualitas sistem dengan melakukan eksperimen. </a:t>
            </a:r>
          </a:p>
          <a:p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4222187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20969"/>
            <a:ext cx="6462600" cy="857250"/>
          </a:xfrm>
        </p:spPr>
        <p:txBody>
          <a:bodyPr/>
          <a:lstStyle/>
          <a:p>
            <a:r>
              <a:rPr lang="id-ID" dirty="0" smtClean="0"/>
              <a:t>Metodologi </a:t>
            </a:r>
            <a:br>
              <a:rPr lang="id-ID" dirty="0" smtClean="0"/>
            </a:br>
            <a:r>
              <a:rPr lang="id-ID" dirty="0" smtClean="0"/>
              <a:t>Penelitian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805" t="13427" r="26189" b="4758"/>
          <a:stretch/>
        </p:blipFill>
        <p:spPr>
          <a:xfrm>
            <a:off x="3352800" y="133350"/>
            <a:ext cx="4114800" cy="485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428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</a:t>
            </a:r>
            <a:r>
              <a:rPr lang="id-ID" dirty="0" smtClean="0"/>
              <a:t>ks</a:t>
            </a:r>
            <a:r>
              <a:rPr lang="en-US" dirty="0" err="1" smtClean="0"/>
              <a:t>perimen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047750"/>
            <a:ext cx="8783700" cy="3552299"/>
          </a:xfrm>
        </p:spPr>
        <p:txBody>
          <a:bodyPr/>
          <a:lstStyle/>
          <a:p>
            <a:r>
              <a:rPr lang="en-US" sz="2000" dirty="0" err="1" smtClean="0"/>
              <a:t>Eksperimen</a:t>
            </a:r>
            <a:r>
              <a:rPr lang="en-US" sz="2000" dirty="0" smtClean="0"/>
              <a:t> </a:t>
            </a:r>
            <a:r>
              <a:rPr lang="en-US" sz="2000" dirty="0" err="1" smtClean="0"/>
              <a:t>dilakukan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10 kali </a:t>
            </a:r>
            <a:r>
              <a:rPr lang="en-US" sz="2000" dirty="0" err="1" smtClean="0"/>
              <a:t>pembangkitan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datasets yang </a:t>
            </a:r>
            <a:r>
              <a:rPr lang="en-US" sz="2000" dirty="0" err="1" smtClean="0"/>
              <a:t>berbeda</a:t>
            </a:r>
            <a:endParaRPr lang="en-US" sz="2000" dirty="0" smtClean="0"/>
          </a:p>
          <a:p>
            <a:r>
              <a:rPr lang="en-US" sz="2000" dirty="0" err="1" smtClean="0"/>
              <a:t>Setiap</a:t>
            </a:r>
            <a:r>
              <a:rPr lang="en-US" sz="2000" dirty="0" smtClean="0"/>
              <a:t> </a:t>
            </a:r>
            <a:r>
              <a:rPr lang="en-US" sz="2000" dirty="0" err="1" smtClean="0"/>
              <a:t>hasil</a:t>
            </a:r>
            <a:r>
              <a:rPr lang="en-US" sz="2000" dirty="0" smtClean="0"/>
              <a:t> </a:t>
            </a:r>
            <a:r>
              <a:rPr lang="en-US" sz="2000" dirty="0" err="1" smtClean="0"/>
              <a:t>eksperimen</a:t>
            </a:r>
            <a:r>
              <a:rPr lang="en-US" sz="2000" dirty="0" smtClean="0"/>
              <a:t> </a:t>
            </a:r>
            <a:r>
              <a:rPr lang="en-US" sz="2000" dirty="0" err="1" smtClean="0"/>
              <a:t>dievaluasi</a:t>
            </a:r>
            <a:r>
              <a:rPr lang="en-US" sz="2000" dirty="0" smtClean="0"/>
              <a:t> </a:t>
            </a:r>
            <a:r>
              <a:rPr lang="en-US" sz="2000" dirty="0" err="1" smtClean="0"/>
              <a:t>terkait</a:t>
            </a:r>
            <a:r>
              <a:rPr lang="en-US" sz="2000" dirty="0" smtClean="0"/>
              <a:t> </a:t>
            </a:r>
            <a:r>
              <a:rPr lang="en-US" sz="2000" dirty="0" err="1" smtClean="0"/>
              <a:t>aspek</a:t>
            </a:r>
            <a:r>
              <a:rPr lang="en-US" sz="2000" dirty="0" smtClean="0"/>
              <a:t>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1. </a:t>
            </a:r>
            <a:r>
              <a:rPr lang="en-US" sz="2000" i="1" dirty="0" smtClean="0"/>
              <a:t>Readability</a:t>
            </a:r>
            <a:endParaRPr lang="en-US" sz="2000" i="1" dirty="0" smtClean="0">
              <a:sym typeface="Wingdings" pitchFamily="2" charset="2"/>
            </a:endParaRPr>
          </a:p>
          <a:p>
            <a:r>
              <a:rPr lang="en-US" sz="2000" dirty="0" smtClean="0">
                <a:sym typeface="Wingdings" pitchFamily="2" charset="2"/>
              </a:rPr>
              <a:t>2. </a:t>
            </a:r>
            <a:r>
              <a:rPr lang="en-US" sz="2000" i="1" dirty="0" smtClean="0">
                <a:sym typeface="Wingdings" pitchFamily="2" charset="2"/>
              </a:rPr>
              <a:t>Computation </a:t>
            </a:r>
            <a:endParaRPr lang="id-ID" sz="2000" i="1" dirty="0" smtClean="0">
              <a:sym typeface="Wingdings" pitchFamily="2" charset="2"/>
            </a:endParaRPr>
          </a:p>
          <a:p>
            <a:r>
              <a:rPr lang="en-US" sz="2000" dirty="0" smtClean="0">
                <a:sym typeface="Wingdings" pitchFamily="2" charset="2"/>
              </a:rPr>
              <a:t>3</a:t>
            </a:r>
            <a:r>
              <a:rPr lang="en-US" sz="2000" dirty="0" smtClean="0">
                <a:sym typeface="Wingdings" pitchFamily="2" charset="2"/>
              </a:rPr>
              <a:t>. </a:t>
            </a:r>
            <a:r>
              <a:rPr lang="en-US" sz="2000" i="1" dirty="0" smtClean="0">
                <a:sym typeface="Wingdings" pitchFamily="2" charset="2"/>
              </a:rPr>
              <a:t>Relevance </a:t>
            </a:r>
            <a:endParaRPr lang="id-ID" sz="2000" dirty="0">
              <a:sym typeface="Wingdings" pitchFamily="2" charset="2"/>
            </a:endParaRPr>
          </a:p>
          <a:p>
            <a:r>
              <a:rPr lang="en-US" sz="2000" dirty="0" smtClean="0">
                <a:sym typeface="Wingdings" pitchFamily="2" charset="2"/>
              </a:rPr>
              <a:t>4</a:t>
            </a:r>
            <a:r>
              <a:rPr lang="en-US" sz="2000" dirty="0" smtClean="0">
                <a:sym typeface="Wingdings" pitchFamily="2" charset="2"/>
              </a:rPr>
              <a:t>. </a:t>
            </a:r>
            <a:r>
              <a:rPr lang="en-US" sz="2000" i="1" dirty="0" smtClean="0">
                <a:sym typeface="Wingdings" pitchFamily="2" charset="2"/>
              </a:rPr>
              <a:t>Truthfulness </a:t>
            </a:r>
            <a:endParaRPr lang="en-US" sz="2000" dirty="0" smtClean="0">
              <a:sym typeface="Wingdings" pitchFamily="2" charset="2"/>
            </a:endParaRPr>
          </a:p>
          <a:p>
            <a:r>
              <a:rPr lang="en-US" sz="2000" dirty="0" smtClean="0">
                <a:sym typeface="Wingdings" pitchFamily="2" charset="2"/>
              </a:rPr>
              <a:t>5. </a:t>
            </a:r>
            <a:r>
              <a:rPr lang="en-US" sz="2000" i="1" dirty="0" smtClean="0">
                <a:sym typeface="Wingdings" pitchFamily="2" charset="2"/>
              </a:rPr>
              <a:t>Acceptability </a:t>
            </a:r>
            <a:endParaRPr lang="en-US" sz="2000" dirty="0" smtClean="0">
              <a:sym typeface="Wingdings" pitchFamily="2" charset="2"/>
            </a:endParaRPr>
          </a:p>
          <a:p>
            <a:r>
              <a:rPr lang="en-US" sz="2000" dirty="0" smtClean="0">
                <a:sym typeface="Wingdings" pitchFamily="2" charset="2"/>
              </a:rPr>
              <a:t>6. </a:t>
            </a:r>
            <a:r>
              <a:rPr lang="en-US" sz="2000" i="1" dirty="0" smtClean="0">
                <a:sym typeface="Wingdings" pitchFamily="2" charset="2"/>
              </a:rPr>
              <a:t>Importance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49883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1800" y="285750"/>
            <a:ext cx="3276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Proposed D2T Architecture</a:t>
            </a: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4098" name="Picture 2" descr="D:\SEMESTER 8\Skripsi\Designing and Building Data-to-Text System Using Big Data Platform and Machine Learning Approach\Desain Penelitian\MyThesi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76350"/>
            <a:ext cx="8634638" cy="2133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07313" y="4019550"/>
            <a:ext cx="8736687" cy="590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Dalam</a:t>
            </a:r>
            <a:r>
              <a:rPr lang="en-US" i="1" dirty="0" smtClean="0"/>
              <a:t> </a:t>
            </a:r>
            <a:r>
              <a:rPr lang="en-US" i="1" dirty="0" err="1" smtClean="0"/>
              <a:t>proses</a:t>
            </a:r>
            <a:r>
              <a:rPr lang="en-US" i="1" dirty="0" smtClean="0"/>
              <a:t> </a:t>
            </a:r>
            <a:r>
              <a:rPr lang="en-US" i="1" dirty="0" err="1" smtClean="0"/>
              <a:t>pembuatan</a:t>
            </a:r>
            <a:r>
              <a:rPr lang="en-US" i="1" dirty="0" smtClean="0"/>
              <a:t> </a:t>
            </a:r>
            <a:r>
              <a:rPr lang="en-US" i="1" dirty="0" err="1" smtClean="0"/>
              <a:t>sistem</a:t>
            </a:r>
            <a:r>
              <a:rPr lang="en-US" i="1" dirty="0" smtClean="0"/>
              <a:t> data-to-text, </a:t>
            </a:r>
            <a:r>
              <a:rPr lang="en-US" i="1" dirty="0" err="1" smtClean="0"/>
              <a:t>terdapat</a:t>
            </a:r>
            <a:r>
              <a:rPr lang="en-US" i="1" dirty="0" smtClean="0"/>
              <a:t> </a:t>
            </a:r>
            <a:r>
              <a:rPr lang="en-US" i="1" dirty="0" err="1" smtClean="0"/>
              <a:t>empat</a:t>
            </a:r>
            <a:r>
              <a:rPr lang="en-US" i="1" dirty="0" smtClean="0"/>
              <a:t> </a:t>
            </a:r>
            <a:r>
              <a:rPr lang="en-US" i="1" dirty="0" err="1" smtClean="0"/>
              <a:t>proses</a:t>
            </a:r>
            <a:r>
              <a:rPr lang="en-US" i="1" dirty="0" smtClean="0"/>
              <a:t> </a:t>
            </a:r>
            <a:r>
              <a:rPr lang="en-US" i="1" dirty="0" err="1" smtClean="0"/>
              <a:t>utama</a:t>
            </a:r>
            <a:r>
              <a:rPr lang="en-US" i="1" dirty="0" smtClean="0"/>
              <a:t> yang </a:t>
            </a:r>
            <a:r>
              <a:rPr lang="en-US" i="1" dirty="0" err="1" smtClean="0"/>
              <a:t>terdiri</a:t>
            </a:r>
            <a:r>
              <a:rPr lang="en-US" i="1" dirty="0" smtClean="0"/>
              <a:t> </a:t>
            </a:r>
            <a:r>
              <a:rPr lang="en-US" i="1" dirty="0" err="1" smtClean="0"/>
              <a:t>dari</a:t>
            </a:r>
            <a:r>
              <a:rPr lang="en-US" i="1" dirty="0" smtClean="0"/>
              <a:t> signal analysis,</a:t>
            </a:r>
          </a:p>
          <a:p>
            <a:pPr>
              <a:lnSpc>
                <a:spcPct val="150000"/>
              </a:lnSpc>
            </a:pPr>
            <a:r>
              <a:rPr lang="en-US" i="1" dirty="0" smtClean="0"/>
              <a:t>Data Interpretation, Document Planning, </a:t>
            </a:r>
            <a:r>
              <a:rPr lang="en-US" i="1" dirty="0" err="1" smtClean="0"/>
              <a:t>dan</a:t>
            </a:r>
            <a:r>
              <a:rPr lang="en-US" i="1" dirty="0" smtClean="0"/>
              <a:t> </a:t>
            </a:r>
            <a:r>
              <a:rPr lang="en-US" i="1" dirty="0" err="1" smtClean="0"/>
              <a:t>Microplannin</a:t>
            </a:r>
            <a:r>
              <a:rPr lang="en-US" i="1" dirty="0" smtClean="0"/>
              <a:t> &amp; Realization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8077200" y="209550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DFD Lv1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14800" y="209550"/>
            <a:ext cx="952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Output</a:t>
            </a: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971550"/>
            <a:ext cx="7319962" cy="314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1800" y="285750"/>
            <a:ext cx="3278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Process 1 : Signal Analysis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819400" y="971550"/>
            <a:ext cx="3200400" cy="32004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76600" y="1352550"/>
            <a:ext cx="1371600" cy="12954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statistic tools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191000" y="2495550"/>
            <a:ext cx="1371600" cy="12954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609600" y="2343150"/>
            <a:ext cx="1905000" cy="3048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465243"/>
            <a:ext cx="25145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:</a:t>
            </a:r>
          </a:p>
          <a:p>
            <a:r>
              <a:rPr lang="en-US" dirty="0" smtClean="0"/>
              <a:t>RAW Numerical Data, From </a:t>
            </a:r>
            <a:r>
              <a:rPr lang="id-ID" b="1" dirty="0" smtClean="0"/>
              <a:t>Statistic Indonesia (BPS)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6248400" y="2343150"/>
            <a:ext cx="1905000" cy="3048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96883" y="209550"/>
            <a:ext cx="2347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Process 1 : Signal Analysis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1657350"/>
            <a:ext cx="25145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:</a:t>
            </a:r>
          </a:p>
          <a:p>
            <a:r>
              <a:rPr lang="en-US" dirty="0" smtClean="0"/>
              <a:t>Event / Data Abstraction</a:t>
            </a:r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981200" y="4404836"/>
            <a:ext cx="5562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Objective : To derive a set of data abstractions from the raw data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Background</a:t>
            </a:r>
            <a:endParaRPr lang="id-ID" dirty="0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lc="http://schemas.openxmlformats.org/drawingml/2006/lockedCanvas" xmlns:a16="http://schemas.microsoft.com/office/drawing/2014/main" xmlns="" id="{91C61FAC-3E0A-409D-B930-99B74A919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962982"/>
              </p:ext>
            </p:extLst>
          </p:nvPr>
        </p:nvGraphicFramePr>
        <p:xfrm>
          <a:off x="2873479" y="981682"/>
          <a:ext cx="6878782" cy="4053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loud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E7E3AA2A-A44E-4B27-8DA5-A065692BCA3B}"/>
              </a:ext>
            </a:extLst>
          </p:cNvPr>
          <p:cNvSpPr/>
          <p:nvPr/>
        </p:nvSpPr>
        <p:spPr>
          <a:xfrm>
            <a:off x="429491" y="1324667"/>
            <a:ext cx="2753814" cy="1323283"/>
          </a:xfrm>
          <a:prstGeom prst="cloud">
            <a:avLst/>
          </a:prstGeom>
          <a:solidFill>
            <a:srgbClr val="0070C0"/>
          </a:solidFill>
          <a:ln w="15875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25400" tIns="25400" rIns="25400" bIns="25400" numCol="1" spcCol="127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2000" dirty="0" smtClean="0">
                <a:solidFill>
                  <a:schemeClr val="bg1"/>
                </a:solidFill>
              </a:rPr>
              <a:t>Big Data Era</a:t>
            </a:r>
            <a:endParaRPr lang="en-US" sz="2000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6" name="Arrow: Down 6">
            <a:extLst>
              <a:ext uri="{FF2B5EF4-FFF2-40B4-BE49-F238E27FC236}">
                <a16:creationId xmlns:lc="http://schemas.openxmlformats.org/drawingml/2006/lockedCanvas" xmlns:a16="http://schemas.microsoft.com/office/drawing/2014/main" xmlns="" id="{9918ED2D-951B-4348-BF1C-DBF261DC05AD}"/>
              </a:ext>
            </a:extLst>
          </p:cNvPr>
          <p:cNvSpPr/>
          <p:nvPr/>
        </p:nvSpPr>
        <p:spPr>
          <a:xfrm>
            <a:off x="1676399" y="3008513"/>
            <a:ext cx="462375" cy="543392"/>
          </a:xfrm>
          <a:prstGeom prst="downArrow">
            <a:avLst/>
          </a:prstGeom>
          <a:solidFill>
            <a:srgbClr val="E48312">
              <a:tint val="60000"/>
              <a:hueOff val="0"/>
              <a:satOff val="0"/>
              <a:lumOff val="0"/>
              <a:alphaOff val="0"/>
            </a:srgbClr>
          </a:solidFill>
          <a:ln>
            <a:noFill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lc="http://schemas.openxmlformats.org/drawingml/2006/lockedCanvas" xmlns:a16="http://schemas.microsoft.com/office/drawing/2014/main" xmlns="" id="{D95764C3-EBB1-4ED0-A7DE-935B9BB15D73}"/>
              </a:ext>
            </a:extLst>
          </p:cNvPr>
          <p:cNvSpPr/>
          <p:nvPr/>
        </p:nvSpPr>
        <p:spPr>
          <a:xfrm>
            <a:off x="914634" y="3714750"/>
            <a:ext cx="1959595" cy="826001"/>
          </a:xfrm>
          <a:prstGeom prst="rect">
            <a:avLst/>
          </a:prstGeom>
          <a:solidFill>
            <a:srgbClr val="0070C0"/>
          </a:solidFill>
          <a:ln w="15875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25400" tIns="25400" rIns="25400" bIns="25400" numCol="1" spcCol="127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2000" dirty="0" smtClean="0">
                <a:solidFill>
                  <a:schemeClr val="bg1"/>
                </a:solidFill>
              </a:rPr>
              <a:t>Economic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40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8600" y="819150"/>
            <a:ext cx="888540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796883" y="209550"/>
            <a:ext cx="2347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Process 1 : Signal Analysis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1000" y="285750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Data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96883" y="209550"/>
            <a:ext cx="2347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Process 1 : Signal Analysis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352550"/>
            <a:ext cx="2405269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048000" y="590550"/>
            <a:ext cx="3704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Step 1: Concluding 3 Elements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276600" y="2495550"/>
            <a:ext cx="2590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76600" y="3028950"/>
            <a:ext cx="2590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76600" y="3562350"/>
            <a:ext cx="2590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96000" y="2266950"/>
            <a:ext cx="1864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Sky State (SS)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0" y="2876550"/>
            <a:ext cx="1252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Wind (W)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0" y="3409950"/>
            <a:ext cx="1978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Air Quality (AQ)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96883" y="209550"/>
            <a:ext cx="2347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Process 1 : Signal Analysis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19400" y="438150"/>
            <a:ext cx="3147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Air Quality State Message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29000" y="1352550"/>
            <a:ext cx="2209800" cy="22098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Air Quality State Process ( Provide Label )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362200" y="2266950"/>
            <a:ext cx="914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867400" y="2266950"/>
            <a:ext cx="914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39000" y="1733550"/>
            <a:ext cx="1499128" cy="16004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Air Quality Label</a:t>
            </a:r>
          </a:p>
          <a:p>
            <a:r>
              <a:rPr lang="en-US" dirty="0" smtClean="0"/>
              <a:t>{</a:t>
            </a:r>
          </a:p>
          <a:p>
            <a:r>
              <a:rPr lang="en-US" i="1" dirty="0" smtClean="0"/>
              <a:t>  good,</a:t>
            </a:r>
          </a:p>
          <a:p>
            <a:r>
              <a:rPr lang="en-US" i="1" dirty="0" smtClean="0"/>
              <a:t>  admissible,</a:t>
            </a:r>
          </a:p>
          <a:p>
            <a:r>
              <a:rPr lang="en-US" i="1" dirty="0" smtClean="0"/>
              <a:t>  Bad,</a:t>
            </a:r>
          </a:p>
          <a:p>
            <a:r>
              <a:rPr lang="en-US" i="1" dirty="0" smtClean="0"/>
              <a:t>  Hazardous</a:t>
            </a:r>
          </a:p>
          <a:p>
            <a:r>
              <a:rPr lang="en-US" i="1" dirty="0" smtClean="0"/>
              <a:t>}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" y="1047750"/>
            <a:ext cx="1439818" cy="28931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Air Quality Data</a:t>
            </a:r>
          </a:p>
          <a:p>
            <a:r>
              <a:rPr lang="en-US" dirty="0" smtClean="0"/>
              <a:t>{</a:t>
            </a:r>
          </a:p>
          <a:p>
            <a:r>
              <a:rPr lang="en-US" i="1" dirty="0" smtClean="0"/>
              <a:t>  Value of {</a:t>
            </a:r>
          </a:p>
          <a:p>
            <a:r>
              <a:rPr lang="en-US" i="1" dirty="0" smtClean="0"/>
              <a:t>   SO2,</a:t>
            </a:r>
          </a:p>
          <a:p>
            <a:r>
              <a:rPr lang="en-US" i="1" dirty="0" smtClean="0"/>
              <a:t>   NO,</a:t>
            </a:r>
          </a:p>
          <a:p>
            <a:r>
              <a:rPr lang="en-US" i="1" dirty="0" smtClean="0"/>
              <a:t>   NO2,</a:t>
            </a:r>
          </a:p>
          <a:p>
            <a:r>
              <a:rPr lang="en-US" i="1" dirty="0" smtClean="0"/>
              <a:t>   NOX,</a:t>
            </a:r>
          </a:p>
          <a:p>
            <a:r>
              <a:rPr lang="en-US" i="1" dirty="0" smtClean="0"/>
              <a:t>   CO,</a:t>
            </a:r>
          </a:p>
          <a:p>
            <a:r>
              <a:rPr lang="en-US" i="1" dirty="0" smtClean="0"/>
              <a:t>   O3,</a:t>
            </a:r>
          </a:p>
          <a:p>
            <a:r>
              <a:rPr lang="en-US" i="1" dirty="0" smtClean="0"/>
              <a:t>   PM10,</a:t>
            </a:r>
          </a:p>
          <a:p>
            <a:r>
              <a:rPr lang="en-US" i="1" dirty="0" smtClean="0"/>
              <a:t>   PM25</a:t>
            </a:r>
          </a:p>
          <a:p>
            <a:r>
              <a:rPr lang="en-US" i="1" dirty="0" smtClean="0"/>
              <a:t>   }</a:t>
            </a:r>
          </a:p>
          <a:p>
            <a:r>
              <a:rPr lang="en-US" i="1" dirty="0" smtClean="0"/>
              <a:t>}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62200" y="1962150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91200" y="1733550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</a:t>
            </a:r>
          </a:p>
          <a:p>
            <a:r>
              <a:rPr lang="en-US" dirty="0" smtClean="0"/>
              <a:t>/ </a:t>
            </a:r>
            <a:r>
              <a:rPr lang="en-US" dirty="0" err="1" smtClean="0"/>
              <a:t>msg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39957" y="3257550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Statistic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742950"/>
            <a:ext cx="6153150" cy="3933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276600" y="28575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Air Quality Data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96883" y="209550"/>
            <a:ext cx="2347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Process 1 : Signal Analysis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971550"/>
            <a:ext cx="7720082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200400" y="361950"/>
            <a:ext cx="3175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Air Quality Index Standard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96883" y="209550"/>
            <a:ext cx="2347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Process 1 : Signal Analysis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19400" y="438150"/>
            <a:ext cx="3549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Rain State &amp; Cloud Coverage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6400" y="895350"/>
            <a:ext cx="2133918" cy="30777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Precipitation (L/m2) { R }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00200" y="4324350"/>
            <a:ext cx="1459054" cy="30777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Climate Dataset</a:t>
            </a:r>
            <a:endParaRPr lang="en-US" dirty="0"/>
          </a:p>
        </p:txBody>
      </p:sp>
      <p:sp>
        <p:nvSpPr>
          <p:cNvPr id="12" name="Bent Arrow 11"/>
          <p:cNvSpPr/>
          <p:nvPr/>
        </p:nvSpPr>
        <p:spPr>
          <a:xfrm>
            <a:off x="1905000" y="3714750"/>
            <a:ext cx="1828800" cy="533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Bent Arrow 12"/>
          <p:cNvSpPr/>
          <p:nvPr/>
        </p:nvSpPr>
        <p:spPr>
          <a:xfrm flipV="1">
            <a:off x="1905000" y="1276350"/>
            <a:ext cx="1828800" cy="533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810000" y="3028950"/>
            <a:ext cx="1752600" cy="16764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Coverage Classification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733800" y="1123950"/>
            <a:ext cx="1752600" cy="16764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Rain State</a:t>
            </a:r>
          </a:p>
          <a:p>
            <a:pPr algn="ctr"/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5638800" y="1733550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5715000" y="3638550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981200" y="1809750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Numerical Data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10200" y="135255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09800" y="3486150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Numerical Data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638800" y="409575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400800" y="3028950"/>
            <a:ext cx="1359668" cy="181588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Cloud State</a:t>
            </a:r>
          </a:p>
          <a:p>
            <a:r>
              <a:rPr lang="en-US" dirty="0" smtClean="0"/>
              <a:t>{</a:t>
            </a:r>
          </a:p>
          <a:p>
            <a:r>
              <a:rPr lang="en-US" i="1" dirty="0" smtClean="0"/>
              <a:t>Partly Cloudy,</a:t>
            </a:r>
          </a:p>
          <a:p>
            <a:r>
              <a:rPr lang="en-US" i="1" dirty="0" smtClean="0"/>
              <a:t>Mostly Cloudy,</a:t>
            </a:r>
          </a:p>
          <a:p>
            <a:r>
              <a:rPr lang="en-US" i="1" dirty="0" smtClean="0"/>
              <a:t>Overcast,</a:t>
            </a:r>
          </a:p>
          <a:p>
            <a:r>
              <a:rPr lang="en-US" i="1" dirty="0" smtClean="0"/>
              <a:t>Foggy</a:t>
            </a:r>
          </a:p>
          <a:p>
            <a:r>
              <a:rPr lang="en-US" i="1" dirty="0" smtClean="0"/>
              <a:t>….</a:t>
            </a:r>
          </a:p>
          <a:p>
            <a:r>
              <a:rPr lang="en-US" i="1" dirty="0" smtClean="0"/>
              <a:t>}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248400" y="971550"/>
            <a:ext cx="1407758" cy="181588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Rain State</a:t>
            </a:r>
          </a:p>
          <a:p>
            <a:r>
              <a:rPr lang="en-US" dirty="0" smtClean="0"/>
              <a:t>{</a:t>
            </a:r>
          </a:p>
          <a:p>
            <a:r>
              <a:rPr lang="en-US" i="1" dirty="0" smtClean="0"/>
              <a:t>Light Rain,</a:t>
            </a:r>
          </a:p>
          <a:p>
            <a:r>
              <a:rPr lang="en-US" i="1" dirty="0" smtClean="0"/>
              <a:t>Moderate Rain,</a:t>
            </a:r>
          </a:p>
          <a:p>
            <a:r>
              <a:rPr lang="en-US" i="1" dirty="0" smtClean="0"/>
              <a:t>Heavy Rain,</a:t>
            </a:r>
          </a:p>
          <a:p>
            <a:r>
              <a:rPr lang="en-US" i="1" dirty="0" smtClean="0"/>
              <a:t>Storm Rain</a:t>
            </a:r>
          </a:p>
          <a:p>
            <a:r>
              <a:rPr lang="en-US" i="1" dirty="0" smtClean="0"/>
              <a:t>….</a:t>
            </a:r>
          </a:p>
          <a:p>
            <a:r>
              <a:rPr lang="en-US" i="1" dirty="0" smtClean="0"/>
              <a:t>}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343400" y="2495550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fuzzy</a:t>
            </a:r>
            <a:endParaRPr lang="en-US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4351668" y="4400550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ID3/BP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166" y="971550"/>
            <a:ext cx="9063834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819400" y="438150"/>
            <a:ext cx="2993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Cloud Coverage Dataset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96883" y="209550"/>
            <a:ext cx="2347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Process 1 : Signal Analysis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rain classifica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895350"/>
            <a:ext cx="6858000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796883" y="209550"/>
            <a:ext cx="2347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Process 1 : Signal Analysis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19400" y="438150"/>
            <a:ext cx="3704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Step 1: Concluding 3 Elements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14400" y="1276350"/>
            <a:ext cx="1866217" cy="30777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Wind Intensity (km/h)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66800" y="3943350"/>
            <a:ext cx="2204450" cy="30777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Wind Direction ( Degree )</a:t>
            </a:r>
            <a:endParaRPr lang="en-US" dirty="0"/>
          </a:p>
        </p:txBody>
      </p:sp>
      <p:sp>
        <p:nvSpPr>
          <p:cNvPr id="23" name="Bent Arrow 22"/>
          <p:cNvSpPr/>
          <p:nvPr/>
        </p:nvSpPr>
        <p:spPr>
          <a:xfrm>
            <a:off x="1600200" y="3257550"/>
            <a:ext cx="1828800" cy="533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Bent Arrow 23"/>
          <p:cNvSpPr/>
          <p:nvPr/>
        </p:nvSpPr>
        <p:spPr>
          <a:xfrm flipV="1">
            <a:off x="1600200" y="1736527"/>
            <a:ext cx="1828800" cy="533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581400" y="1047750"/>
            <a:ext cx="1752600" cy="16764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 Description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733800" y="2952750"/>
            <a:ext cx="1752600" cy="16764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 Direction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81200" y="1809750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Numerical Data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81200" y="3028950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Numerical Data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5638800" y="1733550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248400" y="971550"/>
            <a:ext cx="1447832" cy="181588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Wind Intensity</a:t>
            </a:r>
          </a:p>
          <a:p>
            <a:r>
              <a:rPr lang="en-US" dirty="0" smtClean="0"/>
              <a:t>{</a:t>
            </a:r>
          </a:p>
          <a:p>
            <a:r>
              <a:rPr lang="en-US" i="1" dirty="0" smtClean="0"/>
              <a:t>Fresh Wind,</a:t>
            </a:r>
          </a:p>
          <a:p>
            <a:r>
              <a:rPr lang="en-US" i="1" dirty="0" smtClean="0"/>
              <a:t>Light  Wind,</a:t>
            </a:r>
          </a:p>
          <a:p>
            <a:r>
              <a:rPr lang="en-US" i="1" dirty="0" smtClean="0"/>
              <a:t>Moderate Wind,</a:t>
            </a:r>
          </a:p>
          <a:p>
            <a:r>
              <a:rPr lang="en-US" i="1" dirty="0" smtClean="0"/>
              <a:t>Strong Wind,</a:t>
            </a:r>
          </a:p>
          <a:p>
            <a:r>
              <a:rPr lang="en-US" i="1" dirty="0" smtClean="0"/>
              <a:t>….</a:t>
            </a:r>
          </a:p>
          <a:p>
            <a:r>
              <a:rPr lang="en-US" i="1" dirty="0" smtClean="0"/>
              <a:t>}</a:t>
            </a:r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5638800" y="3638550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248400" y="2876550"/>
            <a:ext cx="1350050" cy="181588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Wind Direction</a:t>
            </a:r>
          </a:p>
          <a:p>
            <a:r>
              <a:rPr lang="en-US" dirty="0" smtClean="0"/>
              <a:t>{</a:t>
            </a:r>
          </a:p>
          <a:p>
            <a:r>
              <a:rPr lang="en-US" i="1" dirty="0" smtClean="0"/>
              <a:t>From South,</a:t>
            </a:r>
          </a:p>
          <a:p>
            <a:r>
              <a:rPr lang="en-US" i="1" dirty="0" smtClean="0"/>
              <a:t>From North,</a:t>
            </a:r>
          </a:p>
          <a:p>
            <a:r>
              <a:rPr lang="en-US" i="1" dirty="0" smtClean="0"/>
              <a:t>From East,</a:t>
            </a:r>
          </a:p>
          <a:p>
            <a:r>
              <a:rPr lang="en-US" i="1" dirty="0" smtClean="0"/>
              <a:t>From West,</a:t>
            </a:r>
          </a:p>
          <a:p>
            <a:r>
              <a:rPr lang="en-US" i="1" dirty="0" smtClean="0"/>
              <a:t>….</a:t>
            </a:r>
          </a:p>
          <a:p>
            <a:r>
              <a:rPr lang="en-US" i="1" dirty="0" smtClean="0"/>
              <a:t>}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191000" y="2419350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fuzzy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9550"/>
            <a:ext cx="5143500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6350" y="361950"/>
            <a:ext cx="405765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796883" y="209550"/>
            <a:ext cx="2347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Process 1 : Signal Analysis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0" y="109538"/>
            <a:ext cx="8953500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0" y="819150"/>
            <a:ext cx="4770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Collected Event ( Data Analysis Output )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504950"/>
            <a:ext cx="1524000" cy="16004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Air Quality Label</a:t>
            </a:r>
          </a:p>
          <a:p>
            <a:r>
              <a:rPr lang="en-US" dirty="0" smtClean="0"/>
              <a:t>{</a:t>
            </a:r>
          </a:p>
          <a:p>
            <a:r>
              <a:rPr lang="en-US" i="1" dirty="0" smtClean="0"/>
              <a:t>  good,</a:t>
            </a:r>
          </a:p>
          <a:p>
            <a:r>
              <a:rPr lang="en-US" i="1" dirty="0" smtClean="0"/>
              <a:t>  admissible,</a:t>
            </a:r>
          </a:p>
          <a:p>
            <a:r>
              <a:rPr lang="en-US" i="1" dirty="0" smtClean="0"/>
              <a:t>  Bad,</a:t>
            </a:r>
          </a:p>
          <a:p>
            <a:r>
              <a:rPr lang="en-US" i="1" dirty="0" smtClean="0"/>
              <a:t>  Hazardous</a:t>
            </a:r>
          </a:p>
          <a:p>
            <a:r>
              <a:rPr lang="en-US" i="1" dirty="0" smtClean="0"/>
              <a:t>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86200" y="1504950"/>
            <a:ext cx="1359668" cy="181588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Cloud State</a:t>
            </a:r>
          </a:p>
          <a:p>
            <a:r>
              <a:rPr lang="en-US" dirty="0" smtClean="0"/>
              <a:t>{</a:t>
            </a:r>
          </a:p>
          <a:p>
            <a:r>
              <a:rPr lang="en-US" i="1" dirty="0" smtClean="0"/>
              <a:t>Partly Cloudy,</a:t>
            </a:r>
          </a:p>
          <a:p>
            <a:r>
              <a:rPr lang="en-US" i="1" dirty="0" smtClean="0"/>
              <a:t>Mostly Cloudy,</a:t>
            </a:r>
          </a:p>
          <a:p>
            <a:r>
              <a:rPr lang="en-US" i="1" dirty="0" smtClean="0"/>
              <a:t>Overcast,</a:t>
            </a:r>
          </a:p>
          <a:p>
            <a:r>
              <a:rPr lang="en-US" i="1" dirty="0" smtClean="0"/>
              <a:t>Foggy</a:t>
            </a:r>
          </a:p>
          <a:p>
            <a:r>
              <a:rPr lang="en-US" i="1" dirty="0" smtClean="0"/>
              <a:t>….</a:t>
            </a:r>
          </a:p>
          <a:p>
            <a:r>
              <a:rPr lang="en-US" i="1" dirty="0" smtClean="0"/>
              <a:t>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0" y="1504950"/>
            <a:ext cx="1407758" cy="181588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Rain State</a:t>
            </a:r>
          </a:p>
          <a:p>
            <a:r>
              <a:rPr lang="en-US" dirty="0" smtClean="0"/>
              <a:t>{</a:t>
            </a:r>
          </a:p>
          <a:p>
            <a:r>
              <a:rPr lang="en-US" i="1" dirty="0" smtClean="0"/>
              <a:t>Light Rain,</a:t>
            </a:r>
          </a:p>
          <a:p>
            <a:r>
              <a:rPr lang="en-US" i="1" dirty="0" smtClean="0"/>
              <a:t>Moderate Rain,</a:t>
            </a:r>
          </a:p>
          <a:p>
            <a:r>
              <a:rPr lang="en-US" i="1" dirty="0" smtClean="0"/>
              <a:t>Heavy Rain,</a:t>
            </a:r>
          </a:p>
          <a:p>
            <a:r>
              <a:rPr lang="en-US" i="1" dirty="0" smtClean="0"/>
              <a:t>Storm Rain</a:t>
            </a:r>
          </a:p>
          <a:p>
            <a:r>
              <a:rPr lang="en-US" i="1" dirty="0" smtClean="0"/>
              <a:t>….</a:t>
            </a:r>
          </a:p>
          <a:p>
            <a:r>
              <a:rPr lang="en-US" i="1" dirty="0" smtClean="0"/>
              <a:t>}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86400" y="1504950"/>
            <a:ext cx="1447832" cy="181588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Wind Intensity</a:t>
            </a:r>
          </a:p>
          <a:p>
            <a:r>
              <a:rPr lang="en-US" dirty="0" smtClean="0"/>
              <a:t>{</a:t>
            </a:r>
          </a:p>
          <a:p>
            <a:r>
              <a:rPr lang="en-US" i="1" dirty="0" smtClean="0"/>
              <a:t>Fresh Wind,</a:t>
            </a:r>
          </a:p>
          <a:p>
            <a:r>
              <a:rPr lang="en-US" i="1" dirty="0" smtClean="0"/>
              <a:t>Light  Wind,</a:t>
            </a:r>
          </a:p>
          <a:p>
            <a:r>
              <a:rPr lang="en-US" i="1" dirty="0" smtClean="0"/>
              <a:t>Moderate Wind,</a:t>
            </a:r>
          </a:p>
          <a:p>
            <a:r>
              <a:rPr lang="en-US" i="1" dirty="0" smtClean="0"/>
              <a:t>Strong Wind,</a:t>
            </a:r>
          </a:p>
          <a:p>
            <a:r>
              <a:rPr lang="en-US" i="1" dirty="0" smtClean="0"/>
              <a:t>….</a:t>
            </a:r>
          </a:p>
          <a:p>
            <a:r>
              <a:rPr lang="en-US" i="1" dirty="0" smtClean="0"/>
              <a:t>}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62800" y="1504950"/>
            <a:ext cx="1350050" cy="181588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Wind Direction</a:t>
            </a:r>
          </a:p>
          <a:p>
            <a:r>
              <a:rPr lang="en-US" dirty="0" smtClean="0"/>
              <a:t>{</a:t>
            </a:r>
          </a:p>
          <a:p>
            <a:r>
              <a:rPr lang="en-US" i="1" dirty="0" smtClean="0"/>
              <a:t>From South,</a:t>
            </a:r>
          </a:p>
          <a:p>
            <a:r>
              <a:rPr lang="en-US" i="1" dirty="0" smtClean="0"/>
              <a:t>From North,</a:t>
            </a:r>
          </a:p>
          <a:p>
            <a:r>
              <a:rPr lang="en-US" i="1" dirty="0" smtClean="0"/>
              <a:t>From East,</a:t>
            </a:r>
          </a:p>
          <a:p>
            <a:r>
              <a:rPr lang="en-US" i="1" dirty="0" smtClean="0"/>
              <a:t>From West,</a:t>
            </a:r>
          </a:p>
          <a:p>
            <a:r>
              <a:rPr lang="en-US" i="1" dirty="0" smtClean="0"/>
              <a:t>….</a:t>
            </a:r>
          </a:p>
          <a:p>
            <a:r>
              <a:rPr lang="en-US" i="1" dirty="0" smtClean="0"/>
              <a:t>}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1000" y="1352550"/>
            <a:ext cx="8305800" cy="21336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96883" y="209550"/>
            <a:ext cx="2347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Process 1 : Signal Analysis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5600" y="285750"/>
            <a:ext cx="3656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Process 2 : Data Interpretation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819400" y="971550"/>
            <a:ext cx="3200400" cy="32004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Interpretation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609600" y="2343150"/>
            <a:ext cx="1905000" cy="3048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1885950"/>
            <a:ext cx="2514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:</a:t>
            </a:r>
          </a:p>
          <a:p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6248400" y="2343150"/>
            <a:ext cx="1905000" cy="3048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32388" y="209550"/>
            <a:ext cx="2611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Process 2 : Data Interpretation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48400" y="1733550"/>
            <a:ext cx="25145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:</a:t>
            </a:r>
          </a:p>
          <a:p>
            <a:r>
              <a:rPr lang="en-US" dirty="0" smtClean="0"/>
              <a:t>Message / Relation</a:t>
            </a:r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67000" y="4248150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b="1" dirty="0" smtClean="0"/>
              <a:t> Objective : </a:t>
            </a:r>
            <a:r>
              <a:rPr lang="en-US" dirty="0" smtClean="0"/>
              <a:t>To produce message which is a combination of elements of information that might be expressed via a simple sentence.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57600" y="1504950"/>
            <a:ext cx="2514600" cy="25908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Sky State Process ( Provide Sky State)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6248400" y="2419350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81800" y="1581150"/>
            <a:ext cx="1219200" cy="181588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Sky State Meaning</a:t>
            </a:r>
          </a:p>
          <a:p>
            <a:r>
              <a:rPr lang="en-US" dirty="0" smtClean="0"/>
              <a:t>{</a:t>
            </a:r>
          </a:p>
          <a:p>
            <a:r>
              <a:rPr lang="en-US" i="1" dirty="0" smtClean="0"/>
              <a:t>“Partly </a:t>
            </a:r>
            <a:r>
              <a:rPr lang="en-US" i="1" dirty="0" err="1" smtClean="0"/>
              <a:t>Coudly</a:t>
            </a:r>
            <a:r>
              <a:rPr lang="en-US" i="1" dirty="0" smtClean="0"/>
              <a:t> with Rain”,</a:t>
            </a:r>
          </a:p>
          <a:p>
            <a:r>
              <a:rPr lang="en-US" i="1" dirty="0" smtClean="0"/>
              <a:t>….</a:t>
            </a:r>
          </a:p>
          <a:p>
            <a:r>
              <a:rPr lang="en-US" i="1" dirty="0" smtClean="0"/>
              <a:t>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72200" y="203835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Msg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9200" y="2876550"/>
            <a:ext cx="1359668" cy="181588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Cloud State</a:t>
            </a:r>
          </a:p>
          <a:p>
            <a:r>
              <a:rPr lang="en-US" dirty="0" smtClean="0"/>
              <a:t>{</a:t>
            </a:r>
          </a:p>
          <a:p>
            <a:r>
              <a:rPr lang="en-US" i="1" dirty="0" smtClean="0"/>
              <a:t>Partly Cloudy,</a:t>
            </a:r>
          </a:p>
          <a:p>
            <a:r>
              <a:rPr lang="en-US" i="1" dirty="0" smtClean="0"/>
              <a:t>Mostly Cloudy,</a:t>
            </a:r>
          </a:p>
          <a:p>
            <a:r>
              <a:rPr lang="en-US" i="1" dirty="0" smtClean="0"/>
              <a:t>Overcast,</a:t>
            </a:r>
          </a:p>
          <a:p>
            <a:r>
              <a:rPr lang="en-US" i="1" dirty="0" smtClean="0"/>
              <a:t>Foggy</a:t>
            </a:r>
          </a:p>
          <a:p>
            <a:r>
              <a:rPr lang="en-US" i="1" dirty="0" smtClean="0"/>
              <a:t>….</a:t>
            </a:r>
          </a:p>
          <a:p>
            <a:r>
              <a:rPr lang="en-US" i="1" dirty="0" smtClean="0"/>
              <a:t>}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19200" y="819150"/>
            <a:ext cx="1407758" cy="181588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Rain State</a:t>
            </a:r>
          </a:p>
          <a:p>
            <a:r>
              <a:rPr lang="en-US" dirty="0" smtClean="0"/>
              <a:t>{</a:t>
            </a:r>
          </a:p>
          <a:p>
            <a:r>
              <a:rPr lang="en-US" i="1" dirty="0" smtClean="0"/>
              <a:t>Light Rain,</a:t>
            </a:r>
          </a:p>
          <a:p>
            <a:r>
              <a:rPr lang="en-US" i="1" dirty="0" smtClean="0"/>
              <a:t>Moderate Rain,</a:t>
            </a:r>
          </a:p>
          <a:p>
            <a:r>
              <a:rPr lang="en-US" i="1" dirty="0" smtClean="0"/>
              <a:t>Heavy Rain,</a:t>
            </a:r>
          </a:p>
          <a:p>
            <a:r>
              <a:rPr lang="en-US" i="1" dirty="0" smtClean="0"/>
              <a:t>Storm Rain</a:t>
            </a:r>
          </a:p>
          <a:p>
            <a:r>
              <a:rPr lang="en-US" i="1" dirty="0" smtClean="0"/>
              <a:t>….</a:t>
            </a:r>
          </a:p>
          <a:p>
            <a:r>
              <a:rPr lang="en-US" i="1" dirty="0" smtClean="0"/>
              <a:t>}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81400" y="514350"/>
            <a:ext cx="2975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Sky State (SS) Message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2819400" y="2114550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819400" y="2952750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32388" y="209550"/>
            <a:ext cx="2611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Process 2 : Data Interpretation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29000" y="1352550"/>
            <a:ext cx="2209800" cy="22098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 Process (provide wind code)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5867400" y="2266950"/>
            <a:ext cx="914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34200" y="1504950"/>
            <a:ext cx="1219200" cy="181588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Wind Description</a:t>
            </a:r>
          </a:p>
          <a:p>
            <a:r>
              <a:rPr lang="en-US" dirty="0" smtClean="0"/>
              <a:t>{</a:t>
            </a:r>
          </a:p>
          <a:p>
            <a:r>
              <a:rPr lang="en-US" i="1" dirty="0" smtClean="0"/>
              <a:t>“Strong wind from the north”</a:t>
            </a:r>
          </a:p>
          <a:p>
            <a:r>
              <a:rPr lang="en-US" i="1" dirty="0" smtClean="0"/>
              <a:t>….</a:t>
            </a:r>
          </a:p>
          <a:p>
            <a:r>
              <a:rPr lang="en-US" i="1" dirty="0" smtClean="0"/>
              <a:t>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742950"/>
            <a:ext cx="1447832" cy="181588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Wind Intensity</a:t>
            </a:r>
          </a:p>
          <a:p>
            <a:r>
              <a:rPr lang="en-US" dirty="0" smtClean="0"/>
              <a:t>{</a:t>
            </a:r>
          </a:p>
          <a:p>
            <a:r>
              <a:rPr lang="en-US" i="1" dirty="0" smtClean="0"/>
              <a:t>Fresh Wind,</a:t>
            </a:r>
          </a:p>
          <a:p>
            <a:r>
              <a:rPr lang="en-US" i="1" dirty="0" smtClean="0"/>
              <a:t>Light  Wind,</a:t>
            </a:r>
          </a:p>
          <a:p>
            <a:r>
              <a:rPr lang="en-US" i="1" dirty="0" smtClean="0"/>
              <a:t>Moderate Wind,</a:t>
            </a:r>
          </a:p>
          <a:p>
            <a:r>
              <a:rPr lang="en-US" i="1" dirty="0" smtClean="0"/>
              <a:t>Strong Wind,</a:t>
            </a:r>
          </a:p>
          <a:p>
            <a:r>
              <a:rPr lang="en-US" i="1" dirty="0" smtClean="0"/>
              <a:t>….</a:t>
            </a:r>
          </a:p>
          <a:p>
            <a:r>
              <a:rPr lang="en-US" i="1" dirty="0" smtClean="0"/>
              <a:t>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6800" y="2876550"/>
            <a:ext cx="1350050" cy="181588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Wind Direction</a:t>
            </a:r>
          </a:p>
          <a:p>
            <a:r>
              <a:rPr lang="en-US" dirty="0" smtClean="0"/>
              <a:t>{</a:t>
            </a:r>
          </a:p>
          <a:p>
            <a:r>
              <a:rPr lang="en-US" i="1" dirty="0" smtClean="0"/>
              <a:t>From South,</a:t>
            </a:r>
          </a:p>
          <a:p>
            <a:r>
              <a:rPr lang="en-US" i="1" dirty="0" smtClean="0"/>
              <a:t>From North,</a:t>
            </a:r>
          </a:p>
          <a:p>
            <a:r>
              <a:rPr lang="en-US" i="1" dirty="0" smtClean="0"/>
              <a:t>From East,</a:t>
            </a:r>
          </a:p>
          <a:p>
            <a:r>
              <a:rPr lang="en-US" i="1" dirty="0" smtClean="0"/>
              <a:t>From West,</a:t>
            </a:r>
          </a:p>
          <a:p>
            <a:r>
              <a:rPr lang="en-US" i="1" dirty="0" smtClean="0"/>
              <a:t>….</a:t>
            </a:r>
          </a:p>
          <a:p>
            <a:r>
              <a:rPr lang="en-US" i="1" dirty="0" smtClean="0"/>
              <a:t>}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438400" y="1885950"/>
            <a:ext cx="914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514600" y="2876550"/>
            <a:ext cx="914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81400" y="514350"/>
            <a:ext cx="2363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Wind (W) Message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32388" y="209550"/>
            <a:ext cx="2611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Process 2 : Data Interpretation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819150"/>
            <a:ext cx="5707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Collected Message ( Data Interpretation Output )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0400" y="1504950"/>
            <a:ext cx="1524000" cy="16004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Air Quality Label</a:t>
            </a:r>
          </a:p>
          <a:p>
            <a:r>
              <a:rPr lang="en-US" dirty="0" smtClean="0"/>
              <a:t>{</a:t>
            </a:r>
          </a:p>
          <a:p>
            <a:r>
              <a:rPr lang="en-US" i="1" dirty="0" smtClean="0"/>
              <a:t>  good,</a:t>
            </a:r>
          </a:p>
          <a:p>
            <a:r>
              <a:rPr lang="en-US" i="1" dirty="0" smtClean="0"/>
              <a:t>  admissible,</a:t>
            </a:r>
          </a:p>
          <a:p>
            <a:r>
              <a:rPr lang="en-US" i="1" dirty="0" smtClean="0"/>
              <a:t>  Bad,</a:t>
            </a:r>
          </a:p>
          <a:p>
            <a:r>
              <a:rPr lang="en-US" i="1" dirty="0" smtClean="0"/>
              <a:t>  Hazardous</a:t>
            </a:r>
          </a:p>
          <a:p>
            <a:r>
              <a:rPr lang="en-US" i="1" dirty="0" smtClean="0"/>
              <a:t>}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14600" y="1352550"/>
            <a:ext cx="5715000" cy="21336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53000" y="1504950"/>
            <a:ext cx="1219200" cy="16004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Sky State Meaning</a:t>
            </a:r>
          </a:p>
          <a:p>
            <a:r>
              <a:rPr lang="en-US" dirty="0" smtClean="0"/>
              <a:t>{</a:t>
            </a:r>
          </a:p>
          <a:p>
            <a:r>
              <a:rPr lang="en-US" i="1" dirty="0" smtClean="0"/>
              <a:t>“partly cloud with rain”,</a:t>
            </a:r>
          </a:p>
          <a:p>
            <a:r>
              <a:rPr lang="en-US" i="1" dirty="0" smtClean="0"/>
              <a:t>….</a:t>
            </a:r>
          </a:p>
          <a:p>
            <a:r>
              <a:rPr lang="en-US" i="1" dirty="0" smtClean="0"/>
              <a:t>}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00800" y="1504950"/>
            <a:ext cx="1219200" cy="181588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Wind Description</a:t>
            </a:r>
          </a:p>
          <a:p>
            <a:r>
              <a:rPr lang="en-US" dirty="0" smtClean="0"/>
              <a:t>{</a:t>
            </a:r>
          </a:p>
          <a:p>
            <a:r>
              <a:rPr lang="en-US" i="1" dirty="0" smtClean="0"/>
              <a:t>“Strong wind from the north”</a:t>
            </a:r>
          </a:p>
          <a:p>
            <a:r>
              <a:rPr lang="en-US" i="1" dirty="0" smtClean="0"/>
              <a:t>….</a:t>
            </a:r>
          </a:p>
          <a:p>
            <a:r>
              <a:rPr lang="en-US" i="1" dirty="0" smtClean="0"/>
              <a:t>}</a:t>
            </a:r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504950"/>
            <a:ext cx="170497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6532388" y="209550"/>
            <a:ext cx="2611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Process 2 : Data Interpretation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895600" y="285750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Process 3 : Document Planning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819400" y="971550"/>
            <a:ext cx="3200400" cy="32004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609600" y="2343150"/>
            <a:ext cx="1905000" cy="3048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" y="1885950"/>
            <a:ext cx="2514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:</a:t>
            </a:r>
          </a:p>
          <a:p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6248400" y="2343150"/>
            <a:ext cx="1905000" cy="3048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32388" y="209550"/>
            <a:ext cx="2643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Process 3: Document Planning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8400" y="1733550"/>
            <a:ext cx="25145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:</a:t>
            </a:r>
          </a:p>
          <a:p>
            <a:r>
              <a:rPr lang="en-US" dirty="0" smtClean="0"/>
              <a:t>Selected Message &amp; Document Structure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00200" y="4095750"/>
            <a:ext cx="56829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Objective : </a:t>
            </a:r>
          </a:p>
          <a:p>
            <a:r>
              <a:rPr lang="en-US" dirty="0" smtClean="0"/>
              <a:t>to determine what information to communicate</a:t>
            </a:r>
          </a:p>
          <a:p>
            <a:r>
              <a:rPr lang="en-US" dirty="0" smtClean="0"/>
              <a:t>to determine how to structure this information to make a coherent text</a:t>
            </a:r>
          </a:p>
        </p:txBody>
      </p:sp>
      <p:sp>
        <p:nvSpPr>
          <p:cNvPr id="10" name="Oval 9"/>
          <p:cNvSpPr/>
          <p:nvPr/>
        </p:nvSpPr>
        <p:spPr>
          <a:xfrm>
            <a:off x="3429000" y="1276350"/>
            <a:ext cx="1905000" cy="12192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 Determination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429000" y="2724150"/>
            <a:ext cx="1905000" cy="12192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 Structuring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2388" y="209550"/>
            <a:ext cx="2643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Process 3: Document Planning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71800" y="361950"/>
            <a:ext cx="3557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3.b. Document Structure Tree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0400" y="1047750"/>
            <a:ext cx="329128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Weather &amp; Air Quality Linguistic Report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86200" y="1885950"/>
            <a:ext cx="15103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Sky State Status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733550"/>
            <a:ext cx="156966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Air Quality Status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86600" y="1657350"/>
            <a:ext cx="11512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Wind Status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33600" y="2495550"/>
            <a:ext cx="135966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Rain Condition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91000" y="2495550"/>
            <a:ext cx="147829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Cloud Coverage</a:t>
            </a:r>
            <a:endParaRPr lang="en-US" dirty="0"/>
          </a:p>
        </p:txBody>
      </p:sp>
      <p:cxnSp>
        <p:nvCxnSpPr>
          <p:cNvPr id="13" name="Straight Connector 12"/>
          <p:cNvCxnSpPr>
            <a:stCxn id="6" idx="2"/>
            <a:endCxn id="7" idx="0"/>
          </p:cNvCxnSpPr>
          <p:nvPr/>
        </p:nvCxnSpPr>
        <p:spPr>
          <a:xfrm rot="5400000">
            <a:off x="4478498" y="1518404"/>
            <a:ext cx="530423" cy="204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2"/>
            <a:endCxn id="10" idx="0"/>
          </p:cNvCxnSpPr>
          <p:nvPr/>
        </p:nvCxnSpPr>
        <p:spPr>
          <a:xfrm rot="5400000">
            <a:off x="3576494" y="1430668"/>
            <a:ext cx="301823" cy="182794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2"/>
            <a:endCxn id="11" idx="0"/>
          </p:cNvCxnSpPr>
          <p:nvPr/>
        </p:nvCxnSpPr>
        <p:spPr>
          <a:xfrm rot="16200000" flipH="1">
            <a:off x="4634849" y="2200253"/>
            <a:ext cx="301823" cy="288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2"/>
            <a:endCxn id="9" idx="0"/>
          </p:cNvCxnSpPr>
          <p:nvPr/>
        </p:nvCxnSpPr>
        <p:spPr>
          <a:xfrm rot="16200000" flipH="1">
            <a:off x="6103230" y="98340"/>
            <a:ext cx="301823" cy="2816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2"/>
            <a:endCxn id="8" idx="0"/>
          </p:cNvCxnSpPr>
          <p:nvPr/>
        </p:nvCxnSpPr>
        <p:spPr>
          <a:xfrm rot="5400000">
            <a:off x="3045526" y="-66968"/>
            <a:ext cx="378023" cy="32230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133600" y="3257550"/>
            <a:ext cx="1447800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Light Rain,</a:t>
            </a:r>
          </a:p>
          <a:p>
            <a:r>
              <a:rPr lang="en-US" dirty="0" smtClean="0"/>
              <a:t>Moderate Rain,</a:t>
            </a:r>
          </a:p>
          <a:p>
            <a:r>
              <a:rPr lang="en-US" dirty="0" smtClean="0"/>
              <a:t>Heavy Rain,</a:t>
            </a:r>
          </a:p>
          <a:p>
            <a:r>
              <a:rPr lang="en-US" dirty="0" smtClean="0"/>
              <a:t>..</a:t>
            </a:r>
          </a:p>
          <a:p>
            <a:r>
              <a:rPr lang="en-US" dirty="0" smtClean="0"/>
              <a:t>..</a:t>
            </a:r>
          </a:p>
          <a:p>
            <a:r>
              <a:rPr lang="en-US" dirty="0" smtClean="0"/>
              <a:t>..</a:t>
            </a:r>
          </a:p>
          <a:p>
            <a:r>
              <a:rPr lang="en-US" dirty="0" smtClean="0"/>
              <a:t>Etc.</a:t>
            </a:r>
          </a:p>
        </p:txBody>
      </p:sp>
      <p:cxnSp>
        <p:nvCxnSpPr>
          <p:cNvPr id="27" name="Straight Connector 26"/>
          <p:cNvCxnSpPr>
            <a:stCxn id="10" idx="2"/>
          </p:cNvCxnSpPr>
          <p:nvPr/>
        </p:nvCxnSpPr>
        <p:spPr>
          <a:xfrm rot="16200000" flipH="1">
            <a:off x="2589306" y="3027455"/>
            <a:ext cx="454223" cy="5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191000" y="3257550"/>
            <a:ext cx="1447800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Partly </a:t>
            </a:r>
            <a:r>
              <a:rPr lang="en-US" dirty="0" err="1" smtClean="0"/>
              <a:t>Cloudly</a:t>
            </a:r>
            <a:r>
              <a:rPr lang="en-US" dirty="0" smtClean="0"/>
              <a:t>,</a:t>
            </a:r>
          </a:p>
          <a:p>
            <a:r>
              <a:rPr lang="en-US" dirty="0" smtClean="0"/>
              <a:t>Mostly </a:t>
            </a:r>
            <a:r>
              <a:rPr lang="en-US" dirty="0" err="1" smtClean="0"/>
              <a:t>Cloudly</a:t>
            </a:r>
            <a:r>
              <a:rPr lang="en-US" dirty="0" smtClean="0"/>
              <a:t>,</a:t>
            </a:r>
          </a:p>
          <a:p>
            <a:r>
              <a:rPr lang="en-US" dirty="0" smtClean="0"/>
              <a:t>Foggy,</a:t>
            </a:r>
          </a:p>
          <a:p>
            <a:r>
              <a:rPr lang="en-US" dirty="0" smtClean="0"/>
              <a:t>Clear,</a:t>
            </a:r>
          </a:p>
          <a:p>
            <a:r>
              <a:rPr lang="en-US" dirty="0" smtClean="0"/>
              <a:t>Overcast,</a:t>
            </a:r>
          </a:p>
          <a:p>
            <a:r>
              <a:rPr lang="en-US" dirty="0" smtClean="0"/>
              <a:t>..</a:t>
            </a:r>
          </a:p>
          <a:p>
            <a:r>
              <a:rPr lang="en-US" dirty="0" smtClean="0"/>
              <a:t>Etc</a:t>
            </a:r>
          </a:p>
        </p:txBody>
      </p:sp>
      <p:cxnSp>
        <p:nvCxnSpPr>
          <p:cNvPr id="30" name="Straight Connector 29"/>
          <p:cNvCxnSpPr>
            <a:stCxn id="11" idx="2"/>
            <a:endCxn id="28" idx="0"/>
          </p:cNvCxnSpPr>
          <p:nvPr/>
        </p:nvCxnSpPr>
        <p:spPr>
          <a:xfrm rot="5400000">
            <a:off x="4695412" y="3022816"/>
            <a:ext cx="454223" cy="15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1000" y="3333750"/>
            <a:ext cx="14478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Good,</a:t>
            </a:r>
          </a:p>
          <a:p>
            <a:r>
              <a:rPr lang="en-US" dirty="0" err="1" smtClean="0"/>
              <a:t>Admisible</a:t>
            </a:r>
            <a:r>
              <a:rPr lang="en-US" dirty="0" smtClean="0"/>
              <a:t>,</a:t>
            </a:r>
          </a:p>
          <a:p>
            <a:r>
              <a:rPr lang="en-US" dirty="0" smtClean="0"/>
              <a:t>Bad,</a:t>
            </a:r>
          </a:p>
          <a:p>
            <a:r>
              <a:rPr lang="en-US" dirty="0" smtClean="0"/>
              <a:t>Hazardous</a:t>
            </a:r>
          </a:p>
        </p:txBody>
      </p:sp>
      <p:cxnSp>
        <p:nvCxnSpPr>
          <p:cNvPr id="41" name="Straight Connector 40"/>
          <p:cNvCxnSpPr>
            <a:stCxn id="8" idx="2"/>
            <a:endCxn id="33" idx="0"/>
          </p:cNvCxnSpPr>
          <p:nvPr/>
        </p:nvCxnSpPr>
        <p:spPr>
          <a:xfrm rot="5400000">
            <a:off x="717754" y="2428473"/>
            <a:ext cx="1292423" cy="518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91200" y="2495550"/>
            <a:ext cx="116089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Wind Speed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696200" y="2495550"/>
            <a:ext cx="13500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Wind Direction</a:t>
            </a:r>
            <a:endParaRPr lang="en-US" dirty="0"/>
          </a:p>
        </p:txBody>
      </p:sp>
      <p:cxnSp>
        <p:nvCxnSpPr>
          <p:cNvPr id="53" name="Straight Connector 52"/>
          <p:cNvCxnSpPr>
            <a:stCxn id="9" idx="2"/>
            <a:endCxn id="50" idx="0"/>
          </p:cNvCxnSpPr>
          <p:nvPr/>
        </p:nvCxnSpPr>
        <p:spPr>
          <a:xfrm rot="5400000">
            <a:off x="6751733" y="1585043"/>
            <a:ext cx="530423" cy="1290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9" idx="2"/>
            <a:endCxn id="51" idx="0"/>
          </p:cNvCxnSpPr>
          <p:nvPr/>
        </p:nvCxnSpPr>
        <p:spPr>
          <a:xfrm rot="16200000" flipH="1">
            <a:off x="7751521" y="1875845"/>
            <a:ext cx="530423" cy="7089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715000" y="3333750"/>
            <a:ext cx="137160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Light Wind,</a:t>
            </a:r>
          </a:p>
          <a:p>
            <a:r>
              <a:rPr lang="en-US" dirty="0" smtClean="0"/>
              <a:t>Storm Wind,</a:t>
            </a:r>
          </a:p>
          <a:p>
            <a:r>
              <a:rPr lang="en-US" dirty="0" smtClean="0"/>
              <a:t>Gaze,</a:t>
            </a:r>
          </a:p>
          <a:p>
            <a:r>
              <a:rPr lang="en-US" dirty="0" smtClean="0"/>
              <a:t>..</a:t>
            </a:r>
          </a:p>
          <a:p>
            <a:r>
              <a:rPr lang="en-US" dirty="0" smtClean="0"/>
              <a:t>..</a:t>
            </a:r>
          </a:p>
          <a:p>
            <a:r>
              <a:rPr lang="en-US" dirty="0" smtClean="0"/>
              <a:t>Etc.</a:t>
            </a:r>
          </a:p>
        </p:txBody>
      </p:sp>
      <p:cxnSp>
        <p:nvCxnSpPr>
          <p:cNvPr id="59" name="Straight Connector 58"/>
          <p:cNvCxnSpPr>
            <a:stCxn id="50" idx="2"/>
            <a:endCxn id="57" idx="0"/>
          </p:cNvCxnSpPr>
          <p:nvPr/>
        </p:nvCxnSpPr>
        <p:spPr>
          <a:xfrm rot="16200000" flipH="1">
            <a:off x="6121013" y="3053962"/>
            <a:ext cx="530423" cy="29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543800" y="3333750"/>
            <a:ext cx="137160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From the </a:t>
            </a:r>
            <a:r>
              <a:rPr lang="en-US" dirty="0" err="1" smtClean="0"/>
              <a:t>nort</a:t>
            </a:r>
            <a:r>
              <a:rPr lang="en-US" dirty="0" smtClean="0"/>
              <a:t>,</a:t>
            </a:r>
          </a:p>
          <a:p>
            <a:r>
              <a:rPr lang="en-US" dirty="0" smtClean="0"/>
              <a:t>South,</a:t>
            </a:r>
          </a:p>
          <a:p>
            <a:r>
              <a:rPr lang="en-US" dirty="0" smtClean="0"/>
              <a:t>West,</a:t>
            </a:r>
          </a:p>
          <a:p>
            <a:endParaRPr lang="en-US" dirty="0" smtClean="0"/>
          </a:p>
          <a:p>
            <a:r>
              <a:rPr lang="en-US" dirty="0" smtClean="0"/>
              <a:t>..</a:t>
            </a:r>
          </a:p>
          <a:p>
            <a:r>
              <a:rPr lang="en-US" dirty="0" smtClean="0"/>
              <a:t>Etc.</a:t>
            </a:r>
          </a:p>
        </p:txBody>
      </p:sp>
      <p:cxnSp>
        <p:nvCxnSpPr>
          <p:cNvPr id="64" name="Straight Connector 63"/>
          <p:cNvCxnSpPr>
            <a:stCxn id="51" idx="2"/>
            <a:endCxn id="60" idx="0"/>
          </p:cNvCxnSpPr>
          <p:nvPr/>
        </p:nvCxnSpPr>
        <p:spPr>
          <a:xfrm rot="5400000">
            <a:off x="8035202" y="2997726"/>
            <a:ext cx="530423" cy="141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742950"/>
            <a:ext cx="83022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Skema adalah salah satu cara untuk menentukan struktur rencana dokumen</a:t>
            </a:r>
            <a:br>
              <a:rPr lang="id-ID" dirty="0" smtClean="0"/>
            </a:br>
            <a:r>
              <a:rPr lang="id-ID" dirty="0" smtClean="0"/>
              <a:t>• Dapat dianggap sebagai tata bahasa teks: seperangkat aturan yang menjelaskan bagaimana sebuah</a:t>
            </a:r>
            <a:endParaRPr lang="en-US" dirty="0" smtClean="0"/>
          </a:p>
          <a:p>
            <a:pPr algn="just"/>
            <a:r>
              <a:rPr lang="id-ID" dirty="0" smtClean="0"/>
              <a:t>teks terdiri dari bagian-bagiannya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38600" y="209550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Schema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1581150"/>
            <a:ext cx="31390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Weather &amp;  AQ Report </a:t>
            </a:r>
            <a:r>
              <a:rPr lang="en-US" sz="2000" dirty="0" smtClean="0">
                <a:sym typeface="Wingdings" pitchFamily="2" charset="2"/>
              </a:rPr>
              <a:t> </a:t>
            </a:r>
          </a:p>
          <a:p>
            <a:r>
              <a:rPr lang="en-US" sz="2000" dirty="0" smtClean="0">
                <a:sym typeface="Wingdings" pitchFamily="2" charset="2"/>
              </a:rPr>
              <a:t> Air Quality Status,</a:t>
            </a:r>
          </a:p>
          <a:p>
            <a:r>
              <a:rPr lang="en-US" sz="2000" dirty="0" smtClean="0">
                <a:sym typeface="Wingdings" pitchFamily="2" charset="2"/>
              </a:rPr>
              <a:t> Sky State Status,</a:t>
            </a:r>
          </a:p>
          <a:p>
            <a:r>
              <a:rPr lang="en-US" sz="2000" dirty="0" smtClean="0">
                <a:sym typeface="Wingdings" pitchFamily="2" charset="2"/>
              </a:rPr>
              <a:t> Wind Status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105400" y="1504950"/>
            <a:ext cx="24625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Sky State</a:t>
            </a:r>
            <a:r>
              <a:rPr lang="en-US" sz="2000" dirty="0" smtClean="0">
                <a:sym typeface="Wingdings" pitchFamily="2" charset="2"/>
              </a:rPr>
              <a:t> </a:t>
            </a:r>
          </a:p>
          <a:p>
            <a:r>
              <a:rPr lang="en-US" sz="2000" dirty="0" smtClean="0">
                <a:sym typeface="Wingdings" pitchFamily="2" charset="2"/>
              </a:rPr>
              <a:t>     Rain Status,</a:t>
            </a:r>
          </a:p>
          <a:p>
            <a:r>
              <a:rPr lang="en-US" sz="2000" dirty="0" smtClean="0">
                <a:sym typeface="Wingdings" pitchFamily="2" charset="2"/>
              </a:rPr>
              <a:t>     Cloud Coverage,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2952750"/>
            <a:ext cx="28456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Air Quality Condition</a:t>
            </a:r>
            <a:r>
              <a:rPr lang="en-US" sz="2000" dirty="0" smtClean="0">
                <a:sym typeface="Wingdings" pitchFamily="2" charset="2"/>
              </a:rPr>
              <a:t> </a:t>
            </a:r>
          </a:p>
          <a:p>
            <a:r>
              <a:rPr lang="en-US" sz="2000" dirty="0" smtClean="0">
                <a:sym typeface="Wingdings" pitchFamily="2" charset="2"/>
              </a:rPr>
              <a:t>    Air Quality Status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181600" y="2800350"/>
            <a:ext cx="22765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Wind Status</a:t>
            </a:r>
            <a:r>
              <a:rPr lang="en-US" sz="2000" dirty="0" smtClean="0">
                <a:sym typeface="Wingdings" pitchFamily="2" charset="2"/>
              </a:rPr>
              <a:t> </a:t>
            </a:r>
          </a:p>
          <a:p>
            <a:r>
              <a:rPr lang="en-US" sz="2000" dirty="0" smtClean="0">
                <a:sym typeface="Wingdings" pitchFamily="2" charset="2"/>
              </a:rPr>
              <a:t>     Wind Speed,</a:t>
            </a:r>
          </a:p>
          <a:p>
            <a:r>
              <a:rPr lang="en-US" sz="2000" dirty="0" smtClean="0">
                <a:sym typeface="Wingdings" pitchFamily="2" charset="2"/>
              </a:rPr>
              <a:t>     Wind Direction,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5600" y="285750"/>
            <a:ext cx="3446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Process 4.a. : </a:t>
            </a:r>
            <a:r>
              <a:rPr lang="en-US" sz="2000" dirty="0" err="1" smtClean="0">
                <a:solidFill>
                  <a:srgbClr val="0070C0"/>
                </a:solidFill>
              </a:rPr>
              <a:t>MicroPlanning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667000" y="666750"/>
            <a:ext cx="3886200" cy="35814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609600" y="2343150"/>
            <a:ext cx="1905000" cy="3048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1581150"/>
            <a:ext cx="25145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:</a:t>
            </a:r>
          </a:p>
          <a:p>
            <a:r>
              <a:rPr lang="en-US" dirty="0" smtClean="0"/>
              <a:t>Message,</a:t>
            </a:r>
          </a:p>
          <a:p>
            <a:r>
              <a:rPr lang="en-US" dirty="0" smtClean="0"/>
              <a:t>Doc Structure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6629400" y="2266950"/>
            <a:ext cx="1905000" cy="3048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32388" y="209550"/>
            <a:ext cx="2443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Process 4.a. : </a:t>
            </a:r>
            <a:r>
              <a:rPr lang="en-US" i="1" dirty="0" err="1" smtClean="0">
                <a:solidFill>
                  <a:schemeClr val="bg1">
                    <a:lumMod val="65000"/>
                  </a:schemeClr>
                </a:solidFill>
              </a:rPr>
              <a:t>Microplanning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2800" y="1581150"/>
            <a:ext cx="2514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0" y="4324350"/>
            <a:ext cx="59939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1" dirty="0" smtClean="0"/>
              <a:t>Objective :</a:t>
            </a:r>
            <a:r>
              <a:rPr lang="en-US" dirty="0" smtClean="0"/>
              <a:t> Package the messages into sentence-sized chunks and work</a:t>
            </a:r>
            <a:br>
              <a:rPr lang="en-US" dirty="0" smtClean="0"/>
            </a:br>
            <a:r>
              <a:rPr lang="en-US" dirty="0" smtClean="0"/>
              <a:t>out how to refer to entities and concepts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1000" y="356235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map single messages into single</a:t>
            </a:r>
            <a:br>
              <a:rPr lang="en-US" dirty="0" smtClean="0"/>
            </a:br>
            <a:r>
              <a:rPr lang="en-US" dirty="0" smtClean="0"/>
              <a:t>sentences – often via </a:t>
            </a:r>
            <a:r>
              <a:rPr lang="en-US" b="1" dirty="0" smtClean="0"/>
              <a:t>templates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81800" y="173355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Trend Description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505200" y="819150"/>
            <a:ext cx="2209800" cy="10668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Phrase Specification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819400" y="2038350"/>
            <a:ext cx="1676400" cy="762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Lexicalization Rules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648200" y="2114550"/>
            <a:ext cx="1676400" cy="762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Reference Strategy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429000" y="2952750"/>
            <a:ext cx="2209800" cy="10668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Aggregation Strategy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32388" y="209550"/>
            <a:ext cx="2443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Process 4.a. : </a:t>
            </a:r>
            <a:r>
              <a:rPr lang="en-US" i="1" dirty="0" err="1" smtClean="0">
                <a:solidFill>
                  <a:schemeClr val="bg1">
                    <a:lumMod val="65000"/>
                  </a:schemeClr>
                </a:solidFill>
              </a:rPr>
              <a:t>Microplanning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285750"/>
            <a:ext cx="2523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Phrase Specification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8916" y="971550"/>
            <a:ext cx="8735084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dirty="0" smtClean="0"/>
              <a:t>Frase Spesifikasi</a:t>
            </a:r>
            <a:br>
              <a:rPr lang="id-ID" dirty="0" smtClean="0"/>
            </a:br>
            <a:r>
              <a:rPr lang="id-ID" dirty="0" smtClean="0"/>
              <a:t>Untuk membangun spesifikasi frasa, microplanner melakukan tiga hal:</a:t>
            </a:r>
            <a:br>
              <a:rPr lang="id-ID" dirty="0" smtClean="0"/>
            </a:br>
            <a:r>
              <a:rPr lang="id-ID" dirty="0" smtClean="0"/>
              <a:t>1. Menentukan kata-kata apa yang digunakan untuk merujuk pada konsep dan kemungkinan (</a:t>
            </a:r>
            <a:r>
              <a:rPr lang="id-ID" b="1" dirty="0" smtClean="0"/>
              <a:t>leksikalisasi</a:t>
            </a:r>
            <a:r>
              <a:rPr lang="id-ID" dirty="0" smtClean="0"/>
              <a:t>)</a:t>
            </a:r>
            <a:br>
              <a:rPr lang="id-ID" dirty="0" smtClean="0"/>
            </a:br>
            <a:r>
              <a:rPr lang="id-ID" dirty="0" smtClean="0"/>
              <a:t>- Contoh: Mengungkapkan perubahan nilai pasar sebagai </a:t>
            </a:r>
            <a:r>
              <a:rPr lang="id-ID" b="1" dirty="0" smtClean="0"/>
              <a:t>'mundur</a:t>
            </a:r>
            <a:r>
              <a:rPr lang="id-ID" dirty="0" smtClean="0"/>
              <a:t>'</a:t>
            </a:r>
            <a:br>
              <a:rPr lang="id-ID" dirty="0" smtClean="0"/>
            </a:br>
            <a:r>
              <a:rPr lang="id-ID" dirty="0" smtClean="0"/>
              <a:t>2. Menentukan bagaimana menggambarkan entitas yang perlu diidentifikasi (merujuk generasi ekspresi)</a:t>
            </a:r>
            <a:br>
              <a:rPr lang="id-ID" dirty="0" smtClean="0"/>
            </a:br>
            <a:r>
              <a:rPr lang="id-ID" dirty="0" smtClean="0"/>
              <a:t>- Contoh: mengacu pada 'Dow Jones Industrial Average' vs 'the Dow Industrials'</a:t>
            </a:r>
            <a:br>
              <a:rPr lang="id-ID" dirty="0" smtClean="0"/>
            </a:br>
            <a:r>
              <a:rPr lang="id-ID" dirty="0" smtClean="0"/>
              <a:t>3. Menentukan bagaimana menggabungkan pesan untuk membuat kalimat yang lebih kompleks (agregasi)</a:t>
            </a:r>
            <a:br>
              <a:rPr lang="id-ID" dirty="0" smtClean="0"/>
            </a:br>
            <a:r>
              <a:rPr lang="id-ID" dirty="0" smtClean="0"/>
              <a:t>- Contoh:</a:t>
            </a:r>
            <a:br>
              <a:rPr lang="id-ID" dirty="0" smtClean="0"/>
            </a:br>
            <a:r>
              <a:rPr lang="id-ID" dirty="0" smtClean="0"/>
              <a:t>Saham mundur dari kemajuan yang luas kemarin. Saham ditutup mixed.</a:t>
            </a:r>
            <a:br>
              <a:rPr lang="id-ID" dirty="0" smtClean="0"/>
            </a:br>
            <a:r>
              <a:rPr lang="id-ID" dirty="0" smtClean="0"/>
              <a:t>Saham turun dari muka yang luas kemarin dan ditutup mixed.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85750"/>
            <a:ext cx="6391275" cy="433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32388" y="209550"/>
            <a:ext cx="2443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Process 4.a. : </a:t>
            </a:r>
            <a:r>
              <a:rPr lang="en-US" i="1" dirty="0" err="1" smtClean="0">
                <a:solidFill>
                  <a:schemeClr val="bg1">
                    <a:lumMod val="65000"/>
                  </a:schemeClr>
                </a:solidFill>
              </a:rPr>
              <a:t>Microplanning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5600" y="285750"/>
            <a:ext cx="2523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Phrase Specification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5600" y="590550"/>
            <a:ext cx="2549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Air Quality State Trend Description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352800" y="1428750"/>
            <a:ext cx="2209800" cy="21336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Phrase Specification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752600" y="2190750"/>
            <a:ext cx="1447800" cy="6858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8233" y="514350"/>
            <a:ext cx="1946367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Air Quality </a:t>
            </a:r>
            <a:r>
              <a:rPr lang="en-US" dirty="0" err="1" smtClean="0"/>
              <a:t>Msg</a:t>
            </a:r>
            <a:r>
              <a:rPr lang="en-US" dirty="0" smtClean="0"/>
              <a:t> (label)</a:t>
            </a:r>
          </a:p>
          <a:p>
            <a:r>
              <a:rPr lang="en-US" dirty="0" smtClean="0"/>
              <a:t>{</a:t>
            </a:r>
          </a:p>
          <a:p>
            <a:r>
              <a:rPr lang="en-US" i="1" dirty="0" smtClean="0"/>
              <a:t>   good,</a:t>
            </a:r>
          </a:p>
          <a:p>
            <a:r>
              <a:rPr lang="en-US" i="1" dirty="0" smtClean="0"/>
              <a:t>   admissible,</a:t>
            </a:r>
          </a:p>
          <a:p>
            <a:r>
              <a:rPr lang="en-US" i="1" dirty="0" smtClean="0"/>
              <a:t>   bad,</a:t>
            </a:r>
          </a:p>
          <a:p>
            <a:r>
              <a:rPr lang="en-US" i="1" dirty="0" smtClean="0"/>
              <a:t>   hazardous</a:t>
            </a:r>
          </a:p>
          <a:p>
            <a:r>
              <a:rPr lang="en-US" dirty="0" smtClean="0"/>
              <a:t>    }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2876550"/>
            <a:ext cx="1997663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Air Quality Data Series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aq1 (yesterday),</a:t>
            </a:r>
          </a:p>
          <a:p>
            <a:r>
              <a:rPr lang="en-US" dirty="0" smtClean="0"/>
              <a:t>   aq2 (today),</a:t>
            </a:r>
          </a:p>
          <a:p>
            <a:r>
              <a:rPr lang="en-US" dirty="0" smtClean="0"/>
              <a:t>   aq3 (tomorrow),</a:t>
            </a:r>
          </a:p>
          <a:p>
            <a:r>
              <a:rPr lang="en-US" dirty="0" smtClean="0"/>
              <a:t>   }</a:t>
            </a:r>
          </a:p>
        </p:txBody>
      </p:sp>
      <p:cxnSp>
        <p:nvCxnSpPr>
          <p:cNvPr id="14" name="Straight Connector 13"/>
          <p:cNvCxnSpPr>
            <a:stCxn id="11" idx="2"/>
            <a:endCxn id="12" idx="0"/>
          </p:cNvCxnSpPr>
          <p:nvPr/>
        </p:nvCxnSpPr>
        <p:spPr>
          <a:xfrm rot="5400000">
            <a:off x="1155944" y="2491077"/>
            <a:ext cx="761762" cy="9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ight Arrow 16"/>
          <p:cNvSpPr/>
          <p:nvPr/>
        </p:nvSpPr>
        <p:spPr>
          <a:xfrm>
            <a:off x="5791200" y="2190750"/>
            <a:ext cx="1447800" cy="6858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315200" y="2343150"/>
            <a:ext cx="159691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Trend Description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0" y="285750"/>
            <a:ext cx="3663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Phrase Specification Template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95600" y="590550"/>
            <a:ext cx="2549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Air Quality State Trend Description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971550"/>
            <a:ext cx="788068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{AQ} </a:t>
            </a:r>
            <a:r>
              <a:rPr lang="en-US" sz="1800" dirty="0" smtClean="0">
                <a:sym typeface="Wingdings" pitchFamily="2" charset="2"/>
              </a:rPr>
              <a:t> {</a:t>
            </a:r>
            <a:r>
              <a:rPr lang="en-US" sz="1800" dirty="0" err="1" smtClean="0">
                <a:sym typeface="Wingdings" pitchFamily="2" charset="2"/>
              </a:rPr>
              <a:t>ChangeType</a:t>
            </a:r>
            <a:r>
              <a:rPr lang="en-US" sz="1800" dirty="0" smtClean="0">
                <a:sym typeface="Wingdings" pitchFamily="2" charset="2"/>
              </a:rPr>
              <a:t>} {Change Label}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ym typeface="Wingdings" pitchFamily="2" charset="2"/>
              </a:rPr>
              <a:t>{</a:t>
            </a:r>
            <a:r>
              <a:rPr lang="en-US" sz="1800" dirty="0" err="1" smtClean="0">
                <a:sym typeface="Wingdings" pitchFamily="2" charset="2"/>
              </a:rPr>
              <a:t>ChangeType</a:t>
            </a:r>
            <a:r>
              <a:rPr lang="en-US" sz="1800" dirty="0" smtClean="0">
                <a:sym typeface="Wingdings" pitchFamily="2" charset="2"/>
              </a:rPr>
              <a:t>}  {stable} | {</a:t>
            </a:r>
            <a:r>
              <a:rPr lang="en-US" sz="1800" dirty="0" err="1" smtClean="0">
                <a:sym typeface="Wingdings" pitchFamily="2" charset="2"/>
              </a:rPr>
              <a:t>MediumChange</a:t>
            </a:r>
            <a:r>
              <a:rPr lang="en-US" sz="1800" dirty="0" smtClean="0">
                <a:sym typeface="Wingdings" pitchFamily="2" charset="2"/>
              </a:rPr>
              <a:t>} | {</a:t>
            </a:r>
            <a:r>
              <a:rPr lang="en-US" sz="1800" dirty="0" err="1" smtClean="0">
                <a:sym typeface="Wingdings" pitchFamily="2" charset="2"/>
              </a:rPr>
              <a:t>StartChange</a:t>
            </a:r>
            <a:r>
              <a:rPr lang="en-US" sz="1800" dirty="0" smtClean="0">
                <a:sym typeface="Wingdings" pitchFamily="2" charset="2"/>
              </a:rPr>
              <a:t>}|{</a:t>
            </a:r>
            <a:r>
              <a:rPr lang="en-US" sz="1800" dirty="0" err="1" smtClean="0">
                <a:sym typeface="Wingdings" pitchFamily="2" charset="2"/>
              </a:rPr>
              <a:t>EndChange</a:t>
            </a:r>
            <a:r>
              <a:rPr lang="en-US" sz="1800" dirty="0" smtClean="0">
                <a:sym typeface="Wingdings" pitchFamily="2" charset="2"/>
              </a:rPr>
              <a:t>}|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ym typeface="Wingdings" pitchFamily="2" charset="2"/>
              </a:rPr>
              <a:t>                             {</a:t>
            </a:r>
            <a:r>
              <a:rPr lang="en-US" sz="1800" dirty="0" err="1" smtClean="0">
                <a:sym typeface="Wingdings" pitchFamily="2" charset="2"/>
              </a:rPr>
              <a:t>ProgressiveChage</a:t>
            </a:r>
            <a:r>
              <a:rPr lang="en-US" sz="1800" dirty="0" smtClean="0">
                <a:sym typeface="Wingdings" pitchFamily="2" charset="2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ym typeface="Wingdings" pitchFamily="2" charset="2"/>
              </a:rPr>
              <a:t>{stable} </a:t>
            </a:r>
            <a:r>
              <a:rPr lang="en-US" sz="1800" b="1" dirty="0" err="1" smtClean="0">
                <a:sym typeface="Wingdings" pitchFamily="2" charset="2"/>
              </a:rPr>
              <a:t>MaintainMaintain</a:t>
            </a:r>
            <a:endParaRPr lang="en-US" sz="1800" b="1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sym typeface="Wingdings" pitchFamily="2" charset="2"/>
              </a:rPr>
              <a:t>{</a:t>
            </a:r>
            <a:r>
              <a:rPr lang="en-US" sz="1800" dirty="0" err="1" smtClean="0">
                <a:sym typeface="Wingdings" pitchFamily="2" charset="2"/>
              </a:rPr>
              <a:t>MediumChange</a:t>
            </a:r>
            <a:r>
              <a:rPr lang="en-US" sz="1800" dirty="0" smtClean="0">
                <a:sym typeface="Wingdings" pitchFamily="2" charset="2"/>
              </a:rPr>
              <a:t>} </a:t>
            </a:r>
            <a:r>
              <a:rPr lang="en-US" sz="1800" b="1" dirty="0" err="1" smtClean="0">
                <a:sym typeface="Wingdings" pitchFamily="2" charset="2"/>
              </a:rPr>
              <a:t>WorsenImprove</a:t>
            </a:r>
            <a:r>
              <a:rPr lang="en-US" sz="1800" b="1" dirty="0" smtClean="0">
                <a:sym typeface="Wingdings" pitchFamily="2" charset="2"/>
              </a:rPr>
              <a:t> | </a:t>
            </a:r>
            <a:r>
              <a:rPr lang="en-US" sz="1800" b="1" dirty="0" err="1" smtClean="0">
                <a:sym typeface="Wingdings" pitchFamily="2" charset="2"/>
              </a:rPr>
              <a:t>ImproveWorsen</a:t>
            </a:r>
            <a:endParaRPr lang="en-US" sz="1800" b="1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sym typeface="Wingdings" pitchFamily="2" charset="2"/>
              </a:rPr>
              <a:t>{</a:t>
            </a:r>
            <a:r>
              <a:rPr lang="en-US" sz="1800" dirty="0" err="1" smtClean="0">
                <a:sym typeface="Wingdings" pitchFamily="2" charset="2"/>
              </a:rPr>
              <a:t>StartChange</a:t>
            </a:r>
            <a:r>
              <a:rPr lang="en-US" sz="1800" dirty="0" smtClean="0">
                <a:sym typeface="Wingdings" pitchFamily="2" charset="2"/>
              </a:rPr>
              <a:t>} </a:t>
            </a:r>
            <a:r>
              <a:rPr lang="en-US" sz="1800" b="1" dirty="0" smtClean="0">
                <a:sym typeface="Wingdings" pitchFamily="2" charset="2"/>
              </a:rPr>
              <a:t> </a:t>
            </a:r>
            <a:r>
              <a:rPr lang="en-US" sz="1800" b="1" dirty="0" err="1" smtClean="0">
                <a:sym typeface="Wingdings" pitchFamily="2" charset="2"/>
              </a:rPr>
              <a:t>WorsenMaintain</a:t>
            </a:r>
            <a:r>
              <a:rPr lang="en-US" sz="1800" b="1" dirty="0" smtClean="0">
                <a:sym typeface="Wingdings" pitchFamily="2" charset="2"/>
              </a:rPr>
              <a:t> | </a:t>
            </a:r>
            <a:r>
              <a:rPr lang="en-US" sz="1800" b="1" dirty="0" err="1" smtClean="0">
                <a:sym typeface="Wingdings" pitchFamily="2" charset="2"/>
              </a:rPr>
              <a:t>ImproveMaintain</a:t>
            </a:r>
            <a:endParaRPr lang="en-US" sz="1800" b="1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sym typeface="Wingdings" pitchFamily="2" charset="2"/>
              </a:rPr>
              <a:t>{</a:t>
            </a:r>
            <a:r>
              <a:rPr lang="en-US" sz="1800" dirty="0" err="1" smtClean="0">
                <a:sym typeface="Wingdings" pitchFamily="2" charset="2"/>
              </a:rPr>
              <a:t>EndChange</a:t>
            </a:r>
            <a:r>
              <a:rPr lang="en-US" sz="1800" dirty="0" smtClean="0">
                <a:sym typeface="Wingdings" pitchFamily="2" charset="2"/>
              </a:rPr>
              <a:t>}  </a:t>
            </a:r>
            <a:r>
              <a:rPr lang="en-US" sz="1800" b="1" dirty="0" err="1" smtClean="0">
                <a:sym typeface="Wingdings" pitchFamily="2" charset="2"/>
              </a:rPr>
              <a:t>MaintainWorsen</a:t>
            </a:r>
            <a:r>
              <a:rPr lang="en-US" sz="1800" b="1" dirty="0" smtClean="0">
                <a:sym typeface="Wingdings" pitchFamily="2" charset="2"/>
              </a:rPr>
              <a:t> | </a:t>
            </a:r>
            <a:r>
              <a:rPr lang="en-US" sz="1800" b="1" dirty="0" err="1" smtClean="0">
                <a:sym typeface="Wingdings" pitchFamily="2" charset="2"/>
              </a:rPr>
              <a:t>MaintainImprove</a:t>
            </a:r>
            <a:endParaRPr lang="en-US" sz="1800" b="1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sym typeface="Wingdings" pitchFamily="2" charset="2"/>
              </a:rPr>
              <a:t>{</a:t>
            </a:r>
            <a:r>
              <a:rPr lang="en-US" sz="1800" dirty="0" err="1" smtClean="0">
                <a:sym typeface="Wingdings" pitchFamily="2" charset="2"/>
              </a:rPr>
              <a:t>ProgressiveChange</a:t>
            </a:r>
            <a:r>
              <a:rPr lang="en-US" sz="1800" dirty="0" smtClean="0">
                <a:sym typeface="Wingdings" pitchFamily="2" charset="2"/>
              </a:rPr>
              <a:t>}  </a:t>
            </a:r>
            <a:r>
              <a:rPr lang="en-US" sz="1800" b="1" dirty="0" err="1" smtClean="0">
                <a:sym typeface="Wingdings" pitchFamily="2" charset="2"/>
              </a:rPr>
              <a:t>WorsenWorsen</a:t>
            </a:r>
            <a:r>
              <a:rPr lang="en-US" sz="1800" b="1" dirty="0" smtClean="0">
                <a:sym typeface="Wingdings" pitchFamily="2" charset="2"/>
              </a:rPr>
              <a:t> | </a:t>
            </a:r>
            <a:r>
              <a:rPr lang="en-US" sz="1800" b="1" dirty="0" err="1" smtClean="0">
                <a:sym typeface="Wingdings" pitchFamily="2" charset="2"/>
              </a:rPr>
              <a:t>ImproveImprove</a:t>
            </a:r>
            <a:endParaRPr lang="en-US" sz="1800" b="1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sym typeface="Wingdings" pitchFamily="2" charset="2"/>
              </a:rPr>
              <a:t>{</a:t>
            </a:r>
            <a:r>
              <a:rPr lang="en-US" sz="1800" dirty="0" err="1" smtClean="0">
                <a:sym typeface="Wingdings" pitchFamily="2" charset="2"/>
              </a:rPr>
              <a:t>ChangeLabel</a:t>
            </a:r>
            <a:r>
              <a:rPr lang="en-US" sz="1800" dirty="0" smtClean="0">
                <a:sym typeface="Wingdings" pitchFamily="2" charset="2"/>
              </a:rPr>
              <a:t>}  </a:t>
            </a:r>
            <a:r>
              <a:rPr lang="en-US" sz="1800" b="1" dirty="0" smtClean="0">
                <a:sym typeface="Wingdings" pitchFamily="2" charset="2"/>
              </a:rPr>
              <a:t>Good | Admissible | Bad | Hazardous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666750"/>
            <a:ext cx="7467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800" dirty="0" smtClean="0"/>
              <a:t>Aturan leksikalisasi menentukan bagaimana, berdasarkan informasi kontekstual, konsep atau elemen pengetahuan lainnya harus</a:t>
            </a:r>
            <a:r>
              <a:rPr lang="en-US" sz="1800" dirty="0" smtClean="0"/>
              <a:t> </a:t>
            </a:r>
            <a:r>
              <a:rPr lang="id-ID" sz="1800" dirty="0" smtClean="0"/>
              <a:t>diungkapkan dengan kata-kata</a:t>
            </a:r>
            <a:endParaRPr lang="en-US" sz="1800" dirty="0" smtClean="0"/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id-ID" sz="1800" dirty="0" smtClean="0"/>
              <a:t>Sering melibatkan pilihan acak dari alternatif untuk memberi variasi </a:t>
            </a:r>
            <a:r>
              <a:rPr lang="en-US" sz="1800" dirty="0" smtClean="0"/>
              <a:t> </a:t>
            </a:r>
            <a:r>
              <a:rPr lang="id-ID" sz="1800" dirty="0" smtClean="0"/>
              <a:t>dalam teks</a:t>
            </a:r>
            <a:endParaRPr lang="en-US" sz="1800" dirty="0" smtClean="0"/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id-ID" sz="1800" dirty="0" smtClean="0"/>
              <a:t>Terkadang pemetaan konten pesan ke kata-kata sederhana dan mudah</a:t>
            </a:r>
            <a:endParaRPr lang="en-US" sz="1800" dirty="0" smtClean="0"/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id-ID" sz="1800" dirty="0" smtClean="0"/>
              <a:t>Lebih sering ada banyak cara yang berbeda agar konten yang sama dapat diungkapkan, jadi kita perlu menentukan aturan yang mengatur variasi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505200" y="285750"/>
            <a:ext cx="1726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Lexicalization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8400" y="440055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d-ID" dirty="0" smtClean="0"/>
              <a:t>Terapkan aturan tatabahasa, tanda baca dan ortografi atau intonasi yang sesuai untuk bahasa yang dihasilkan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95600" y="285750"/>
            <a:ext cx="3090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Process 4.b. : Realization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667000" y="666750"/>
            <a:ext cx="3886200" cy="35814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Realization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609600" y="2343150"/>
            <a:ext cx="1905000" cy="3048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5800" y="1581150"/>
            <a:ext cx="25145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:</a:t>
            </a:r>
          </a:p>
          <a:p>
            <a:r>
              <a:rPr lang="en-US" dirty="0" smtClean="0"/>
              <a:t>Message,</a:t>
            </a:r>
          </a:p>
          <a:p>
            <a:r>
              <a:rPr lang="en-US" dirty="0" smtClean="0"/>
              <a:t>Doc Structure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6629400" y="2266950"/>
            <a:ext cx="1905000" cy="3048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32388" y="209550"/>
            <a:ext cx="2443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Process 4.a. : </a:t>
            </a:r>
            <a:r>
              <a:rPr lang="en-US" i="1" dirty="0" err="1" smtClean="0">
                <a:solidFill>
                  <a:schemeClr val="bg1">
                    <a:lumMod val="65000"/>
                  </a:schemeClr>
                </a:solidFill>
              </a:rPr>
              <a:t>Microplanning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52800" y="1581150"/>
            <a:ext cx="2514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781800" y="173355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Natural Language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123950"/>
            <a:ext cx="6606232" cy="290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30859"/>
            <a:ext cx="8229600" cy="462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4025" y="638175"/>
            <a:ext cx="569595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505200" y="971550"/>
            <a:ext cx="2133600" cy="2057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Data-to-text system</a:t>
            </a:r>
            <a:endParaRPr lang="en-US" sz="2000" dirty="0"/>
          </a:p>
        </p:txBody>
      </p:sp>
      <p:sp>
        <p:nvSpPr>
          <p:cNvPr id="7" name="Right Arrow 6"/>
          <p:cNvSpPr/>
          <p:nvPr/>
        </p:nvSpPr>
        <p:spPr>
          <a:xfrm>
            <a:off x="2286000" y="1809750"/>
            <a:ext cx="1066800" cy="5334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867400" y="1809750"/>
            <a:ext cx="1066800" cy="5334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28800" y="1276350"/>
            <a:ext cx="1766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Non-Linguistic Input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81200" y="150495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(RAW Data)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91200" y="1352550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Linguistic Output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02674" y="1581150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(Text)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66800" y="3486150"/>
            <a:ext cx="7162800" cy="158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" y="1809750"/>
            <a:ext cx="1981200" cy="70788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u="sng" dirty="0" smtClean="0"/>
              <a:t>e.g. Temperature data</a:t>
            </a:r>
          </a:p>
          <a:p>
            <a:r>
              <a:rPr lang="en-US" sz="1000" dirty="0" smtClean="0">
                <a:solidFill>
                  <a:schemeClr val="accent1"/>
                </a:solidFill>
              </a:rPr>
              <a:t>Mon - 16˚C  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Thu - 15˚C</a:t>
            </a:r>
          </a:p>
          <a:p>
            <a:r>
              <a:rPr lang="en-US" sz="1000" dirty="0" smtClean="0">
                <a:solidFill>
                  <a:schemeClr val="accent1"/>
                </a:solidFill>
              </a:rPr>
              <a:t>Tue  - 15˚C   </a:t>
            </a:r>
            <a:r>
              <a:rPr lang="en-US" sz="1000" dirty="0" smtClean="0">
                <a:solidFill>
                  <a:srgbClr val="FF0000"/>
                </a:solidFill>
              </a:rPr>
              <a:t>Fri   - 44˚C (today)</a:t>
            </a:r>
          </a:p>
          <a:p>
            <a:r>
              <a:rPr lang="en-US" sz="1000" dirty="0" smtClean="0">
                <a:solidFill>
                  <a:schemeClr val="accent1"/>
                </a:solidFill>
              </a:rPr>
              <a:t>Wed - 17˚C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10400" y="1733550"/>
            <a:ext cx="1981200" cy="70788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000" u="sng" dirty="0" smtClean="0"/>
              <a:t>e.g. Output</a:t>
            </a:r>
          </a:p>
          <a:p>
            <a:pPr algn="just"/>
            <a:r>
              <a:rPr lang="en-US" sz="1000" dirty="0" smtClean="0"/>
              <a:t>Today’s temperature will be </a:t>
            </a:r>
            <a:r>
              <a:rPr lang="en-US" sz="1000" u="sng" dirty="0" smtClean="0">
                <a:solidFill>
                  <a:srgbClr val="FF0000"/>
                </a:solidFill>
              </a:rPr>
              <a:t>extremely hot</a:t>
            </a:r>
            <a:r>
              <a:rPr lang="en-US" sz="1000" dirty="0" smtClean="0"/>
              <a:t>, it would be </a:t>
            </a:r>
            <a:r>
              <a:rPr lang="en-US" sz="1000" u="sng" dirty="0" smtClean="0">
                <a:solidFill>
                  <a:schemeClr val="accent1">
                    <a:lumMod val="75000"/>
                  </a:schemeClr>
                </a:solidFill>
              </a:rPr>
              <a:t>the hottest day </a:t>
            </a:r>
            <a:r>
              <a:rPr lang="en-US" sz="1000" dirty="0" smtClean="0">
                <a:solidFill>
                  <a:schemeClr val="accent1"/>
                </a:solidFill>
              </a:rPr>
              <a:t>of the week</a:t>
            </a:r>
            <a:r>
              <a:rPr lang="en-US" sz="1000" dirty="0" smtClean="0"/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9600" y="3562350"/>
            <a:ext cx="8037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smtClean="0"/>
              <a:t>“data-to-text (D2T) system is a sub field of Natural Language Generation (NLG) system</a:t>
            </a:r>
          </a:p>
          <a:p>
            <a:pPr algn="just">
              <a:lnSpc>
                <a:spcPct val="150000"/>
              </a:lnSpc>
            </a:pPr>
            <a:r>
              <a:rPr lang="en-US" sz="1600" dirty="0" smtClean="0"/>
              <a:t>which are able to generate texts from numerical data automatically”.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3581400" y="4552950"/>
            <a:ext cx="4939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-Ehud </a:t>
            </a:r>
            <a:r>
              <a:rPr lang="en-US" dirty="0" err="1" smtClean="0"/>
              <a:t>Reither</a:t>
            </a:r>
            <a:r>
              <a:rPr lang="en-US" dirty="0" smtClean="0"/>
              <a:t>, 2007. </a:t>
            </a:r>
            <a:r>
              <a:rPr lang="en-US" i="1" dirty="0" smtClean="0"/>
              <a:t>An Architecture for data-to-text system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81400" y="209550"/>
            <a:ext cx="1811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D2T Definition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67600" y="209550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Context Diagram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3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4600" y="666750"/>
            <a:ext cx="4136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D2T &amp; NLG, what's the difference?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9600" y="1352550"/>
            <a:ext cx="8001000" cy="1905000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029200" y="1504950"/>
            <a:ext cx="3505200" cy="16002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RAW Input, need to </a:t>
            </a:r>
            <a:r>
              <a:rPr lang="en-US" dirty="0" err="1" smtClean="0"/>
              <a:t>analy</a:t>
            </a:r>
            <a:r>
              <a:rPr lang="id-ID" dirty="0" smtClean="0"/>
              <a:t>z</a:t>
            </a:r>
            <a:r>
              <a:rPr lang="en-US" dirty="0" smtClean="0"/>
              <a:t>e and interpret their input data &amp; deciding how to linguistically communicate it.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0" y="3486150"/>
            <a:ext cx="7772400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 smtClean="0"/>
              <a:t>NLG : </a:t>
            </a:r>
            <a:r>
              <a:rPr lang="en-US" sz="1800" i="1" dirty="0" smtClean="0"/>
              <a:t>“</a:t>
            </a:r>
            <a:r>
              <a:rPr lang="en-US" sz="1600" i="1" dirty="0" smtClean="0"/>
              <a:t>Natural language generation is the process of deliberately constructing a natural language text in order to meet specified communicative goals.</a:t>
            </a:r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</a:rPr>
              <a:t>”</a:t>
            </a:r>
            <a:endParaRPr lang="en-US" sz="1600" i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781800" y="1581150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D2T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4600" y="1657350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</a:rPr>
              <a:t>NLG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90600" y="2190750"/>
            <a:ext cx="3974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Knowledge-based input, focus on generate text.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81200" y="4476750"/>
            <a:ext cx="6752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-Robert Dale &amp; Ehud </a:t>
            </a:r>
            <a:r>
              <a:rPr lang="en-US" dirty="0" err="1" smtClean="0"/>
              <a:t>Reither</a:t>
            </a:r>
            <a:r>
              <a:rPr lang="en-US" dirty="0" smtClean="0"/>
              <a:t>, 1999. </a:t>
            </a:r>
            <a:r>
              <a:rPr lang="en-US" i="1" dirty="0" smtClean="0"/>
              <a:t>Building Natural Language Generation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15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7600" y="361950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D2T Objective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7000" y="895350"/>
            <a:ext cx="3882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 deliver more understandable information</a:t>
            </a:r>
            <a:endParaRPr lang="en-US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667000" y="819150"/>
            <a:ext cx="381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47800" y="1276350"/>
            <a:ext cx="5891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Data-To-Text (D2T) being a bridge of Human-Computer Communication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95600" y="1657350"/>
            <a:ext cx="464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D2T describe data analysis result</a:t>
            </a:r>
            <a:endParaRPr lang="en-US" dirty="0"/>
          </a:p>
        </p:txBody>
      </p:sp>
      <p:pic>
        <p:nvPicPr>
          <p:cNvPr id="2052" name="Picture 4" descr="Image result for Dat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028950"/>
            <a:ext cx="2270794" cy="1524000"/>
          </a:xfrm>
          <a:prstGeom prst="rect">
            <a:avLst/>
          </a:prstGeom>
          <a:noFill/>
        </p:spPr>
      </p:pic>
      <p:pic>
        <p:nvPicPr>
          <p:cNvPr id="2054" name="Picture 6" descr="Image result for text weath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2038350"/>
            <a:ext cx="1441032" cy="1571626"/>
          </a:xfrm>
          <a:prstGeom prst="rect">
            <a:avLst/>
          </a:prstGeom>
          <a:noFill/>
        </p:spPr>
      </p:pic>
      <p:sp>
        <p:nvSpPr>
          <p:cNvPr id="2056" name="AutoShape 8" descr="Image result for human"/>
          <p:cNvSpPr>
            <a:spLocks noChangeAspect="1" noChangeArrowheads="1"/>
          </p:cNvSpPr>
          <p:nvPr/>
        </p:nvSpPr>
        <p:spPr bwMode="auto">
          <a:xfrm>
            <a:off x="155575" y="-1257300"/>
            <a:ext cx="4381500" cy="26289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" name="AutoShape 10" descr="Image result for human"/>
          <p:cNvSpPr>
            <a:spLocks noChangeAspect="1" noChangeArrowheads="1"/>
          </p:cNvSpPr>
          <p:nvPr/>
        </p:nvSpPr>
        <p:spPr bwMode="auto">
          <a:xfrm>
            <a:off x="155575" y="-1257300"/>
            <a:ext cx="4381500" cy="26289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0" name="Picture 12" descr="Image result for human think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6172200" y="2952750"/>
            <a:ext cx="2133600" cy="1626870"/>
          </a:xfrm>
          <a:prstGeom prst="rect">
            <a:avLst/>
          </a:prstGeom>
          <a:noFill/>
        </p:spPr>
      </p:pic>
      <p:sp>
        <p:nvSpPr>
          <p:cNvPr id="21" name="Rectangle 20"/>
          <p:cNvSpPr/>
          <p:nvPr/>
        </p:nvSpPr>
        <p:spPr>
          <a:xfrm>
            <a:off x="3886200" y="2038350"/>
            <a:ext cx="16002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Bent Arrow 21"/>
          <p:cNvSpPr/>
          <p:nvPr/>
        </p:nvSpPr>
        <p:spPr>
          <a:xfrm>
            <a:off x="2133600" y="2266950"/>
            <a:ext cx="1676400" cy="609600"/>
          </a:xfrm>
          <a:prstGeom prst="ben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/>
          <p:nvPr/>
        </p:nvSpPr>
        <p:spPr>
          <a:xfrm rot="5400000">
            <a:off x="6229350" y="1714500"/>
            <a:ext cx="571500" cy="1752600"/>
          </a:xfrm>
          <a:prstGeom prst="ben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 rot="10800000">
            <a:off x="2895601" y="3790950"/>
            <a:ext cx="1676400" cy="609600"/>
          </a:xfrm>
          <a:prstGeom prst="ben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24200" y="310515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D2T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65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</TotalTime>
  <Words>1660</Words>
  <Application>Microsoft Office PowerPoint</Application>
  <PresentationFormat>On-screen Show (16:9)</PresentationFormat>
  <Paragraphs>418</Paragraphs>
  <Slides>44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Raleway</vt:lpstr>
      <vt:lpstr>Lato</vt:lpstr>
      <vt:lpstr>Arial</vt:lpstr>
      <vt:lpstr>Calibri</vt:lpstr>
      <vt:lpstr>Wingdings</vt:lpstr>
      <vt:lpstr>Antonio template</vt:lpstr>
      <vt:lpstr>Pengembangan Sistem Data-to-Text Untuk Membangkitkan Berita Inflasi dan Indeks Harga  Konsumen dengan Pendekatan Time-Series dalam R</vt:lpstr>
      <vt:lpstr>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Rumusan Masalah</vt:lpstr>
      <vt:lpstr>Tujuan Penlitian</vt:lpstr>
      <vt:lpstr>Metodologi  Penelitian</vt:lpstr>
      <vt:lpstr>Eksperimen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Anonymox-PC</dc:creator>
  <cp:lastModifiedBy>Lyra Lyralei</cp:lastModifiedBy>
  <cp:revision>35</cp:revision>
  <dcterms:modified xsi:type="dcterms:W3CDTF">2018-02-13T00:54:34Z</dcterms:modified>
</cp:coreProperties>
</file>