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43463" cy="42773600"/>
  <p:notesSz cx="6797675" cy="9928225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99FFCC"/>
    <a:srgbClr val="CCFFFF"/>
    <a:srgbClr val="CCCCFF"/>
    <a:srgbClr val="FFFFCC"/>
    <a:srgbClr val="FFCCFF"/>
    <a:srgbClr val="9999FF"/>
    <a:srgbClr val="CC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234" autoAdjust="0"/>
    <p:restoredTop sz="98424" autoAdjust="0"/>
  </p:normalViewPr>
  <p:slideViewPr>
    <p:cSldViewPr>
      <p:cViewPr>
        <p:scale>
          <a:sx n="33" d="100"/>
          <a:sy n="33" d="100"/>
        </p:scale>
        <p:origin x="-378" y="504"/>
      </p:cViewPr>
      <p:guideLst>
        <p:guide orient="horz" pos="13472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73057A7-6DA3-4A76-B794-B6D2A3558851}" type="datetimeFigureOut">
              <a:rPr lang="ko-KR" altLang="en-US"/>
              <a:pPr>
                <a:defRPr/>
              </a:pPr>
              <a:t>2016-07-13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4F1D04-A155-4A2C-AFA5-AEB9B33DEC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97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37E9E03-0FCD-4D0D-81D0-C1169615AA7D}" type="slidenum">
              <a:rPr lang="ko-KR" altLang="en-US" smtClean="0">
                <a:latin typeface="굴림" pitchFamily="50" charset="-127"/>
                <a:ea typeface="굴림" pitchFamily="50" charset="-127"/>
              </a:rPr>
              <a:pPr algn="r" eaLnBrk="1" hangingPunct="1">
                <a:spcBef>
                  <a:spcPct val="50000"/>
                </a:spcBef>
              </a:pPr>
              <a:t>1</a:t>
            </a:fld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8538" y="13287375"/>
            <a:ext cx="25706387" cy="9169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7075" y="24237950"/>
            <a:ext cx="21169313" cy="109315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83B36-FAD4-4577-ADF7-8E641BC47C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6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E4D15-E2DE-4DB0-BCDB-7C302C7904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24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6550" y="1712913"/>
            <a:ext cx="6804025" cy="364966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2888" y="1712913"/>
            <a:ext cx="20261262" cy="364966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889EB-2C8B-486D-804A-B9D76E02F6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44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77001-E277-45E8-AF14-A5306A6156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64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27485975"/>
            <a:ext cx="25706387" cy="84947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9188" y="18129250"/>
            <a:ext cx="25706387" cy="93567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2A135-8CB9-4A6A-98CB-45466CCEE1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478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2888" y="9980613"/>
            <a:ext cx="13531850" cy="282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97138" y="9980613"/>
            <a:ext cx="13533437" cy="282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FAE22-D75A-489E-A156-E1D9B391EE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10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888" y="9574213"/>
            <a:ext cx="13361987" cy="3990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2888" y="13565188"/>
            <a:ext cx="13361987" cy="24644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3825" y="9574213"/>
            <a:ext cx="13366750" cy="3990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3825" y="13565188"/>
            <a:ext cx="13366750" cy="24644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A837-BF44-4E60-A229-BF397E81D3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6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0E5E-8328-4640-9233-6D1FDEF3B4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403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9B79-C325-4286-B0E3-E26FC75D8A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773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2888" y="1703388"/>
            <a:ext cx="9948862" cy="7246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3700" y="1703388"/>
            <a:ext cx="16906875" cy="36506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2888" y="8950325"/>
            <a:ext cx="9948862" cy="29259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BF413-CA98-495D-8B6A-61CF69219B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999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7725" y="29941838"/>
            <a:ext cx="18146713" cy="3533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7725" y="3821113"/>
            <a:ext cx="18146713" cy="25665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7725" y="33475613"/>
            <a:ext cx="18146713" cy="5021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031B-891A-4309-9884-6A35ABE7E7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AEC"/>
            </a:gs>
            <a:gs pos="50000">
              <a:srgbClr val="BBE0E3"/>
            </a:gs>
            <a:gs pos="100000">
              <a:srgbClr val="9ED3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2913"/>
            <a:ext cx="27217687" cy="7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32" tIns="208616" rIns="417232" bIns="208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80613"/>
            <a:ext cx="27217687" cy="282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32" tIns="208616" rIns="417232" bIns="208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952488"/>
            <a:ext cx="7056437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32" tIns="208616" rIns="417232" bIns="20861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8" y="38952488"/>
            <a:ext cx="9577387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32" tIns="208616" rIns="417232" bIns="2086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6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4138" y="38952488"/>
            <a:ext cx="7056437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32" tIns="208616" rIns="417232" bIns="2086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400" b="0"/>
            </a:lvl1pPr>
          </a:lstStyle>
          <a:p>
            <a:pPr>
              <a:defRPr/>
            </a:pPr>
            <a:fld id="{ABCE818D-42D4-4504-AF55-53E5D5DC9C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1950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1950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71950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71950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71950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4171950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4171950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4171950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4171950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65275" indent="-1565275" algn="l" defTabSz="41719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600">
          <a:solidFill>
            <a:schemeClr val="tx1"/>
          </a:solidFill>
          <a:latin typeface="+mn-lt"/>
          <a:ea typeface="+mn-ea"/>
          <a:cs typeface="+mn-cs"/>
        </a:defRPr>
      </a:lvl1pPr>
      <a:lvl2pPr marL="3389313" indent="-1303338" algn="l" defTabSz="41719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800">
          <a:solidFill>
            <a:schemeClr val="tx1"/>
          </a:solidFill>
          <a:latin typeface="+mn-lt"/>
          <a:ea typeface="+mn-ea"/>
        </a:defRPr>
      </a:lvl2pPr>
      <a:lvl3pPr marL="5214938" indent="-1042988" algn="l" defTabSz="41719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0">
          <a:solidFill>
            <a:schemeClr val="tx1"/>
          </a:solidFill>
          <a:latin typeface="+mn-lt"/>
          <a:ea typeface="+mn-ea"/>
        </a:defRPr>
      </a:lvl3pPr>
      <a:lvl4pPr marL="7300913" indent="-1042988" algn="l" defTabSz="41719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100">
          <a:solidFill>
            <a:schemeClr val="tx1"/>
          </a:solidFill>
          <a:latin typeface="+mn-lt"/>
          <a:ea typeface="+mn-ea"/>
        </a:defRPr>
      </a:lvl4pPr>
      <a:lvl5pPr marL="9388475" indent="-1044575" algn="l" defTabSz="4171950" rtl="0" eaLnBrk="0" fontAlgn="base" latinLnBrk="1" hangingPunct="0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5pPr>
      <a:lvl6pPr marL="9845675" indent="-1044575" algn="l" defTabSz="4171950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6pPr>
      <a:lvl7pPr marL="10302875" indent="-1044575" algn="l" defTabSz="4171950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7pPr>
      <a:lvl8pPr marL="10760075" indent="-1044575" algn="l" defTabSz="4171950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8pPr>
      <a:lvl9pPr marL="11217275" indent="-1044575" algn="l" defTabSz="4171950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5" Type="http://schemas.openxmlformats.org/officeDocument/2006/relationships/image" Target="../media/image3.gi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gi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AutoShape 286"/>
          <p:cNvSpPr>
            <a:spLocks noChangeArrowheads="1"/>
          </p:cNvSpPr>
          <p:nvPr/>
        </p:nvSpPr>
        <p:spPr bwMode="auto">
          <a:xfrm>
            <a:off x="15254987" y="4219441"/>
            <a:ext cx="14301788" cy="30056791"/>
          </a:xfrm>
          <a:prstGeom prst="roundRect">
            <a:avLst>
              <a:gd name="adj" fmla="val 4630"/>
            </a:avLst>
          </a:prstGeom>
          <a:solidFill>
            <a:srgbClr val="F4F9FA"/>
          </a:solidFill>
          <a:ln w="762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Through the analysis, we made algorithms which include strategic analysis. </a:t>
            </a:r>
          </a:p>
          <a:p>
            <a:pPr algn="l"/>
            <a:r>
              <a:rPr lang="en-US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Greedy algorithm</a:t>
            </a:r>
          </a:p>
          <a:p>
            <a:pPr algn="l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This is the algorithm which put where AI can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eat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 maximum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of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pieces.</a:t>
            </a: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-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 </a:t>
            </a:r>
            <a:r>
              <a:rPr lang="en-US" altLang="ko-KR" sz="24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Geographic</a:t>
            </a:r>
            <a:r>
              <a:rPr lang="en-US" altLang="ko-KR" sz="2400" kern="0" spc="-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algorithm</a:t>
            </a: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is the algorithm which put where AI can eat piece which has the highest points.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To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 the ability of these algorithms which we made, we did a tournament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between 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several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types of AI.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can go step ahead three and five pieces, learned by human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①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Match between AI(3) VS AI(5)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② AI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which was learned by human.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ko-KR" altLang="ko-KR" sz="2400" dirty="0" smtClean="0"/>
          </a:p>
        </p:txBody>
      </p:sp>
      <p:sp>
        <p:nvSpPr>
          <p:cNvPr id="1040" name="AutoShape 23"/>
          <p:cNvSpPr>
            <a:spLocks noChangeArrowheads="1"/>
          </p:cNvSpPr>
          <p:nvPr/>
        </p:nvSpPr>
        <p:spPr bwMode="auto">
          <a:xfrm>
            <a:off x="754762" y="13897967"/>
            <a:ext cx="13968413" cy="11630124"/>
          </a:xfrm>
          <a:prstGeom prst="roundRect">
            <a:avLst>
              <a:gd name="adj" fmla="val 6282"/>
            </a:avLst>
          </a:prstGeom>
          <a:solidFill>
            <a:srgbClr val="F4F9FA"/>
          </a:solidFill>
          <a:ln w="762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/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☺ Othello Game</a:t>
            </a:r>
          </a:p>
          <a:p>
            <a:pPr marL="457200" indent="-457200" algn="l" latinLnBrk="0">
              <a:buFontTx/>
              <a:buChar char="-"/>
            </a:pPr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kind of board </a:t>
            </a:r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game</a:t>
            </a:r>
          </a:p>
          <a:p>
            <a:pPr marL="457200" indent="-457200" algn="l" latinLnBrk="0">
              <a:buFontTx/>
              <a:buChar char="-"/>
            </a:pPr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latinLnBrk="0">
              <a:buFontTx/>
              <a:buChar char="-"/>
            </a:pPr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/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☺ Algorithm</a:t>
            </a:r>
          </a:p>
          <a:p>
            <a:pPr algn="l" latinLnBrk="0"/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Gathering of several motions to sole the problem</a:t>
            </a:r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0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endParaRPr lang="en-US" altLang="ko-KR" sz="2400" b="0" dirty="0" smtClean="0"/>
          </a:p>
          <a:p>
            <a:pPr latinLnBrk="0"/>
            <a:endParaRPr lang="en-US" altLang="ko-KR" sz="2400" dirty="0"/>
          </a:p>
          <a:p>
            <a:pPr latinLnBrk="0"/>
            <a:endParaRPr lang="en-US" altLang="ko-KR" sz="2400" dirty="0"/>
          </a:p>
          <a:p>
            <a:pPr latinLnBrk="0"/>
            <a:endParaRPr lang="en-US" altLang="ko-KR" sz="2400" dirty="0" smtClean="0"/>
          </a:p>
          <a:p>
            <a:pPr latinLnBrk="0"/>
            <a:endParaRPr lang="en-US" altLang="ko-KR" sz="2400" dirty="0" smtClean="0"/>
          </a:p>
          <a:p>
            <a:pPr latinLnBrk="0"/>
            <a:endParaRPr lang="en-US" altLang="ko-KR" sz="2400" dirty="0" smtClean="0"/>
          </a:p>
          <a:p>
            <a:pPr latinLnBrk="0"/>
            <a:endParaRPr lang="en-US" altLang="ko-KR" sz="2400" dirty="0"/>
          </a:p>
          <a:p>
            <a:pPr eaLnBrk="1" hangingPunct="1">
              <a:defRPr/>
            </a:pPr>
            <a:endParaRPr lang="ko-KR" altLang="en-US" sz="2400" dirty="0" smtClean="0"/>
          </a:p>
        </p:txBody>
      </p:sp>
      <p:sp>
        <p:nvSpPr>
          <p:cNvPr id="2050" name="AutoShape 208"/>
          <p:cNvSpPr>
            <a:spLocks noChangeArrowheads="1"/>
          </p:cNvSpPr>
          <p:nvPr/>
        </p:nvSpPr>
        <p:spPr bwMode="auto">
          <a:xfrm>
            <a:off x="15225289" y="35030697"/>
            <a:ext cx="14370050" cy="7454447"/>
          </a:xfrm>
          <a:prstGeom prst="roundRect">
            <a:avLst>
              <a:gd name="adj" fmla="val 12551"/>
            </a:avLst>
          </a:prstGeom>
          <a:solidFill>
            <a:srgbClr val="F4F9FA"/>
          </a:solidFill>
          <a:ln w="762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endParaRPr lang="en-US" altLang="ko-KR" sz="3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3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 could make 'Othello game' program by using C language program. </a:t>
            </a:r>
          </a:p>
          <a:p>
            <a:pPr>
              <a:buNone/>
            </a:pP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did a strategic analysis about the optimum way in board, and we </a:t>
            </a:r>
            <a:endParaRPr lang="en-US" altLang="ko-KR" sz="3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found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that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putting 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piece on the </a:t>
            </a:r>
            <a:r>
              <a:rPr lang="en-US" altLang="ko-KR" sz="32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 the board has the </a:t>
            </a:r>
            <a:endParaRPr lang="en-US" altLang="ko-KR" sz="3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32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highest percentage 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of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victory.</a:t>
            </a:r>
          </a:p>
          <a:p>
            <a:pPr>
              <a:buNone/>
            </a:pP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We could make two </a:t>
            </a:r>
            <a:r>
              <a:rPr lang="en-US" altLang="ko-KR" sz="3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algorithms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which include strategic analysis, </a:t>
            </a:r>
            <a:endParaRPr lang="en-US" altLang="ko-KR" sz="3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is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named </a:t>
            </a:r>
            <a:r>
              <a:rPr lang="en-US" altLang="ko-KR" sz="3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'Greedy algorithm and Geographic algorithm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buNone/>
            </a:pP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We got a graph which was progressed in matches and it is similar </a:t>
            </a:r>
            <a:endParaRPr lang="en-US" altLang="ko-KR" sz="3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the graph which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 found in random graph. </a:t>
            </a:r>
          </a:p>
          <a:p>
            <a:pPr>
              <a:buNone/>
            </a:pP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We could educate AI with using algorithms. 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 judge </a:t>
            </a:r>
            <a:endParaRPr lang="en-US" altLang="ko-KR" sz="3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that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our algorithms are </a:t>
            </a:r>
            <a:r>
              <a:rPr lang="en-US" altLang="ko-KR" sz="3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suitable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to use in 'Othello game' program</a:t>
            </a: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3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4" name="AutoShape 208"/>
          <p:cNvSpPr>
            <a:spLocks noChangeArrowheads="1"/>
          </p:cNvSpPr>
          <p:nvPr/>
        </p:nvSpPr>
        <p:spPr bwMode="auto">
          <a:xfrm>
            <a:off x="754762" y="26183406"/>
            <a:ext cx="13968413" cy="16301738"/>
          </a:xfrm>
          <a:prstGeom prst="roundRect">
            <a:avLst>
              <a:gd name="adj" fmla="val 4068"/>
            </a:avLst>
          </a:prstGeom>
          <a:solidFill>
            <a:srgbClr val="F4F9FA"/>
          </a:solidFill>
          <a:ln w="762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Research 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 Making Othello program using </a:t>
            </a:r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C-language program.</a:t>
            </a:r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We 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made a Othello game program. </a:t>
            </a:r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check the winning rate of </a:t>
            </a:r>
            <a:r>
              <a:rPr lang="en-US" altLang="ko-KR" sz="2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othello</a:t>
            </a:r>
            <a:r>
              <a:rPr lang="en-US" altLang="ko-KR" sz="2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board, we did a contest between random </a:t>
            </a:r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and random AI. </a:t>
            </a: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" name="모서리가 둥근 직사각형 96"/>
          <p:cNvSpPr>
            <a:spLocks noChangeArrowheads="1"/>
          </p:cNvSpPr>
          <p:nvPr/>
        </p:nvSpPr>
        <p:spPr bwMode="auto">
          <a:xfrm>
            <a:off x="1583436" y="25745876"/>
            <a:ext cx="8065687" cy="825500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>
            <a:solidFill>
              <a:srgbClr val="000000"/>
            </a:solidFill>
          </a:ln>
          <a:extLst/>
        </p:spPr>
        <p:txBody>
          <a:bodyPr/>
          <a:lstStyle>
            <a:lvl1pPr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55" name="모서리가 둥근 직사각형 95"/>
          <p:cNvSpPr>
            <a:spLocks noChangeArrowheads="1"/>
          </p:cNvSpPr>
          <p:nvPr/>
        </p:nvSpPr>
        <p:spPr bwMode="auto">
          <a:xfrm>
            <a:off x="1513586" y="13609936"/>
            <a:ext cx="6839391" cy="825500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>
            <a:solidFill>
              <a:srgbClr val="000000"/>
            </a:solidFill>
          </a:ln>
          <a:extLst/>
        </p:spPr>
        <p:txBody>
          <a:bodyPr/>
          <a:lstStyle>
            <a:lvl1pPr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67" name="AutoShape 18"/>
          <p:cNvSpPr>
            <a:spLocks noChangeArrowheads="1"/>
          </p:cNvSpPr>
          <p:nvPr/>
        </p:nvSpPr>
        <p:spPr bwMode="auto">
          <a:xfrm>
            <a:off x="754762" y="9289456"/>
            <a:ext cx="13968413" cy="4102695"/>
          </a:xfrm>
          <a:prstGeom prst="roundRect">
            <a:avLst>
              <a:gd name="adj" fmla="val 11704"/>
            </a:avLst>
          </a:prstGeom>
          <a:solidFill>
            <a:srgbClr val="F4F9FA"/>
          </a:solidFill>
          <a:ln w="762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ko-KR" altLang="en-US" dirty="0" smtClean="0"/>
              <a:t>                                          </a:t>
            </a:r>
            <a:r>
              <a:rPr lang="ko-KR" altLang="en-US" sz="4800" dirty="0" smtClean="0"/>
              <a:t>▶                    ▶</a:t>
            </a:r>
            <a:endParaRPr lang="ko-KR" altLang="en-US" sz="4800" dirty="0"/>
          </a:p>
        </p:txBody>
      </p:sp>
      <p:sp>
        <p:nvSpPr>
          <p:cNvPr id="2057" name="모서리가 둥근 직사각형 94"/>
          <p:cNvSpPr>
            <a:spLocks noChangeArrowheads="1"/>
          </p:cNvSpPr>
          <p:nvPr/>
        </p:nvSpPr>
        <p:spPr bwMode="auto">
          <a:xfrm>
            <a:off x="1438975" y="9073432"/>
            <a:ext cx="5833884" cy="825500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>
            <a:solidFill>
              <a:srgbClr val="000000"/>
            </a:solidFill>
          </a:ln>
          <a:extLst/>
        </p:spPr>
        <p:txBody>
          <a:bodyPr/>
          <a:lstStyle>
            <a:lvl1pPr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36" name="AutoShape 5"/>
          <p:cNvSpPr>
            <a:spLocks noChangeArrowheads="1"/>
          </p:cNvSpPr>
          <p:nvPr/>
        </p:nvSpPr>
        <p:spPr bwMode="auto">
          <a:xfrm>
            <a:off x="754762" y="4464796"/>
            <a:ext cx="13968413" cy="4392612"/>
          </a:xfrm>
          <a:prstGeom prst="roundRect">
            <a:avLst>
              <a:gd name="adj" fmla="val 9250"/>
            </a:avLst>
          </a:prstGeom>
          <a:solidFill>
            <a:srgbClr val="F4F9FA"/>
          </a:solidFill>
          <a:ln w="76200">
            <a:solidFill>
              <a:srgbClr val="9999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2059" name="모서리가 둥근 직사각형 2"/>
          <p:cNvSpPr>
            <a:spLocks noChangeArrowheads="1"/>
          </p:cNvSpPr>
          <p:nvPr/>
        </p:nvSpPr>
        <p:spPr bwMode="auto">
          <a:xfrm>
            <a:off x="1473900" y="4215484"/>
            <a:ext cx="5510927" cy="825500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>
            <a:solidFill>
              <a:srgbClr val="000000"/>
            </a:solidFill>
          </a:ln>
          <a:extLst/>
        </p:spPr>
        <p:txBody>
          <a:bodyPr/>
          <a:lstStyle>
            <a:lvl1pPr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792163" y="313185"/>
            <a:ext cx="28857575" cy="3675510"/>
          </a:xfrm>
          <a:prstGeom prst="roundRect">
            <a:avLst/>
          </a:prstGeom>
          <a:solidFill>
            <a:srgbClr val="F4F9FA"/>
          </a:solidFill>
          <a:ln w="88900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171950">
              <a:defRPr/>
            </a:pPr>
            <a:endParaRPr lang="ko-KR" altLang="en-US"/>
          </a:p>
        </p:txBody>
      </p:sp>
      <p:sp>
        <p:nvSpPr>
          <p:cNvPr id="2061" name="Text Box 16"/>
          <p:cNvSpPr txBox="1">
            <a:spLocks noChangeArrowheads="1"/>
          </p:cNvSpPr>
          <p:nvPr/>
        </p:nvSpPr>
        <p:spPr bwMode="auto">
          <a:xfrm>
            <a:off x="1219975" y="937072"/>
            <a:ext cx="286631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Strategic Analysis of </a:t>
            </a:r>
            <a:r>
              <a:rPr lang="en-US" altLang="ko-KR" sz="60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Othello game 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Produce the </a:t>
            </a:r>
            <a:r>
              <a:rPr lang="en-US" altLang="ko-KR" sz="6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Algorithm 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2" name="Text Box 17"/>
          <p:cNvSpPr txBox="1">
            <a:spLocks noChangeArrowheads="1"/>
          </p:cNvSpPr>
          <p:nvPr/>
        </p:nvSpPr>
        <p:spPr bwMode="auto">
          <a:xfrm>
            <a:off x="14723175" y="2376688"/>
            <a:ext cx="14440116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♧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Researcher : </a:t>
            </a:r>
            <a:r>
              <a:rPr lang="en-US" altLang="ko-KR" sz="2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Yu_Seop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Lee, </a:t>
            </a:r>
            <a:r>
              <a:rPr lang="en-US" altLang="ko-KR" sz="2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Sun_Jin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Jeong</a:t>
            </a:r>
            <a:r>
              <a:rPr lang="en-US" altLang="ko-KR" sz="2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2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Jeonnam</a:t>
            </a:r>
            <a:r>
              <a:rPr lang="en-US" altLang="ko-KR" sz="2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Science High School 2 grade)</a:t>
            </a:r>
          </a:p>
          <a:p>
            <a:pPr>
              <a:buNone/>
            </a:pP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♧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Guidance Teacher : 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Ji-Su </a:t>
            </a:r>
            <a:r>
              <a:rPr lang="en-US" altLang="ko-KR" sz="2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Ryu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28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Jeonnam</a:t>
            </a: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Science High School)</a:t>
            </a:r>
          </a:p>
        </p:txBody>
      </p:sp>
      <p:sp>
        <p:nvSpPr>
          <p:cNvPr id="2063" name="Text Box 323"/>
          <p:cNvSpPr txBox="1">
            <a:spLocks noChangeArrowheads="1"/>
          </p:cNvSpPr>
          <p:nvPr/>
        </p:nvSpPr>
        <p:spPr bwMode="auto">
          <a:xfrm>
            <a:off x="1656235" y="4312194"/>
            <a:ext cx="5616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Motive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 Research</a:t>
            </a:r>
          </a:p>
        </p:txBody>
      </p:sp>
      <p:sp>
        <p:nvSpPr>
          <p:cNvPr id="2064" name="Text Box 339"/>
          <p:cNvSpPr txBox="1">
            <a:spLocks noChangeArrowheads="1"/>
          </p:cNvSpPr>
          <p:nvPr/>
        </p:nvSpPr>
        <p:spPr bwMode="auto">
          <a:xfrm>
            <a:off x="1905699" y="25842585"/>
            <a:ext cx="8463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en-US" altLang="ko-KR" sz="3600" dirty="0">
                <a:latin typeface="맑은 고딕" pitchFamily="50" charset="-127"/>
                <a:ea typeface="맑은 고딕" pitchFamily="50" charset="-127"/>
              </a:rPr>
              <a:t>Ⅳ. Process of Research and Result</a:t>
            </a:r>
          </a:p>
        </p:txBody>
      </p:sp>
      <p:sp>
        <p:nvSpPr>
          <p:cNvPr id="2066" name="TextBox 40"/>
          <p:cNvSpPr txBox="1">
            <a:spLocks noChangeArrowheads="1"/>
          </p:cNvSpPr>
          <p:nvPr/>
        </p:nvSpPr>
        <p:spPr bwMode="auto">
          <a:xfrm>
            <a:off x="1113537" y="5101954"/>
            <a:ext cx="131778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None/>
            </a:pPr>
            <a:r>
              <a:rPr lang="en-US" altLang="ko-KR" sz="3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Recently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there was a game between </a:t>
            </a:r>
            <a:r>
              <a:rPr lang="en-US" altLang="ko-KR" sz="3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Lee Se-</a:t>
            </a:r>
            <a:r>
              <a:rPr lang="en-US" altLang="ko-KR" sz="32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Dol</a:t>
            </a:r>
            <a:r>
              <a:rPr lang="en-US" altLang="ko-KR" sz="3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sz="32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AlphaGo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AlphaGo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a </a:t>
            </a:r>
            <a:r>
              <a:rPr lang="en-US" altLang="ko-KR" sz="32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artificial intelligence 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device developed in google and it is made of algorithm. </a:t>
            </a:r>
            <a:r>
              <a:rPr lang="en-US" altLang="ko-KR" sz="32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essential to make a computer program. We are interested in algorithm, so we try to make a game program with making new algorithms. We decided to make a game program named “Othello” and head a </a:t>
            </a:r>
            <a:r>
              <a:rPr lang="en-US" altLang="ko-KR" sz="32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strategic analysis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Besides we do make new algorithms to use in the program.</a:t>
            </a:r>
          </a:p>
        </p:txBody>
      </p:sp>
      <p:sp>
        <p:nvSpPr>
          <p:cNvPr id="2082" name="Text Box 329"/>
          <p:cNvSpPr txBox="1">
            <a:spLocks noChangeArrowheads="1"/>
          </p:cNvSpPr>
          <p:nvPr/>
        </p:nvSpPr>
        <p:spPr bwMode="auto">
          <a:xfrm>
            <a:off x="1734249" y="9145440"/>
            <a:ext cx="61157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Content of Research</a:t>
            </a:r>
          </a:p>
        </p:txBody>
      </p:sp>
      <p:sp>
        <p:nvSpPr>
          <p:cNvPr id="2168" name="Text Box 334"/>
          <p:cNvSpPr txBox="1">
            <a:spLocks noChangeArrowheads="1"/>
          </p:cNvSpPr>
          <p:nvPr/>
        </p:nvSpPr>
        <p:spPr bwMode="auto">
          <a:xfrm>
            <a:off x="1905699" y="13681944"/>
            <a:ext cx="6447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4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Theoretical Background </a:t>
            </a:r>
          </a:p>
        </p:txBody>
      </p:sp>
      <p:pic>
        <p:nvPicPr>
          <p:cNvPr id="115" name="_x233201232" descr="DRW000014d85a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100" y="30426982"/>
            <a:ext cx="142875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_x233202672" descr="DRW000014d85a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100" y="30426982"/>
            <a:ext cx="200025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_x233203568" descr="DRW000014d85ac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100" y="30426982"/>
            <a:ext cx="200025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_x233204288" descr="DRW000014d85ac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100" y="30426982"/>
            <a:ext cx="20955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모서리가 둥근 직사각형 172"/>
          <p:cNvSpPr/>
          <p:nvPr/>
        </p:nvSpPr>
        <p:spPr bwMode="auto">
          <a:xfrm>
            <a:off x="15668270" y="4491858"/>
            <a:ext cx="13543483" cy="837158"/>
          </a:xfrm>
          <a:prstGeom prst="round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171950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 Research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3. Making Learning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370050" y="22359938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41" y="15698168"/>
            <a:ext cx="2818166" cy="277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10552" y="15698168"/>
            <a:ext cx="101594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Rule</a:t>
            </a:r>
          </a:p>
          <a:p>
            <a:pPr algn="l"/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At first, place four pieces on the middle of the board.</a:t>
            </a:r>
          </a:p>
          <a:p>
            <a:pPr algn="l"/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You must put a piece which surrounding opponent’s piece to eat.</a:t>
            </a:r>
          </a:p>
          <a:p>
            <a:pPr algn="l"/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If you can’t overturn opponent’s piece, there will be over order.</a:t>
            </a:r>
          </a:p>
          <a:p>
            <a:pPr algn="l"/>
            <a:r>
              <a:rPr lang="en-US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In the end, a player who have more pieces will be a winner.</a:t>
            </a:r>
          </a:p>
          <a:p>
            <a:endParaRPr lang="en-US" altLang="ko-KR" sz="2400" b="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231" y="20214083"/>
            <a:ext cx="8406998" cy="470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936155" y="26787400"/>
            <a:ext cx="13543483" cy="837158"/>
          </a:xfrm>
          <a:prstGeom prst="round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171950"/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Research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Making Othello game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82" y="29091656"/>
            <a:ext cx="6834880" cy="272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384" y="29062877"/>
            <a:ext cx="2837091" cy="283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모서리가 둥근 직사각형 141"/>
          <p:cNvSpPr/>
          <p:nvPr/>
        </p:nvSpPr>
        <p:spPr bwMode="auto">
          <a:xfrm>
            <a:off x="1074192" y="32718994"/>
            <a:ext cx="13543483" cy="837158"/>
          </a:xfrm>
          <a:prstGeom prst="round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 Research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2. Strategic Analysis of Random AI</a:t>
            </a:r>
          </a:p>
        </p:txBody>
      </p:sp>
      <p:pic>
        <p:nvPicPr>
          <p:cNvPr id="1045" name="Picture 21" descr="K:\과학고\졸업논문\사진1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539" y="34492256"/>
            <a:ext cx="7656636" cy="47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8" name="표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49665"/>
              </p:ext>
            </p:extLst>
          </p:nvPr>
        </p:nvGraphicFramePr>
        <p:xfrm>
          <a:off x="1151805" y="39820848"/>
          <a:ext cx="13177838" cy="2016224"/>
        </p:xfrm>
        <a:graphic>
          <a:graphicData uri="http://schemas.openxmlformats.org/drawingml/2006/table">
            <a:tbl>
              <a:tblPr/>
              <a:tblGrid>
                <a:gridCol w="1663349"/>
                <a:gridCol w="11514489"/>
              </a:tblGrid>
              <a:tr h="2016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-130" dirty="0">
                          <a:solidFill>
                            <a:srgbClr val="000000"/>
                          </a:solidFill>
                          <a:effectLst/>
                          <a:latin typeface="HY나무M"/>
                        </a:rPr>
                        <a:t>Result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HY나무M"/>
                        </a:rPr>
                        <a:t>Value number of </a:t>
                      </a:r>
                      <a:r>
                        <a:rPr lang="en-US" sz="2800" kern="0" spc="0" dirty="0">
                          <a:solidFill>
                            <a:srgbClr val="FF0000"/>
                          </a:solidFill>
                          <a:effectLst/>
                          <a:latin typeface="HY나무M"/>
                        </a:rPr>
                        <a:t>Vertex has the most value</a:t>
                      </a: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HY나무M"/>
                        </a:rPr>
                        <a:t> among the Othello game board. This means that if you put a piece on the vertex, and then </a:t>
                      </a:r>
                      <a:endParaRPr lang="en-US" sz="2800" kern="0" spc="0" dirty="0" smtClean="0">
                        <a:solidFill>
                          <a:srgbClr val="000000"/>
                        </a:solidFill>
                        <a:effectLst/>
                        <a:latin typeface="HY나무M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 smtClean="0">
                          <a:solidFill>
                            <a:srgbClr val="000000"/>
                          </a:solidFill>
                          <a:effectLst/>
                          <a:latin typeface="HY나무M"/>
                        </a:rPr>
                        <a:t>the </a:t>
                      </a: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HY나무M"/>
                        </a:rPr>
                        <a:t>piece which is located in vertex couldn't be eaten at all.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9"/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24" descr="K:\과학고\졸업논문\욕심쟁이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773" y="7345240"/>
            <a:ext cx="9000000" cy="68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직사각형 2053"/>
          <p:cNvSpPr/>
          <p:nvPr/>
        </p:nvSpPr>
        <p:spPr>
          <a:xfrm>
            <a:off x="20416287" y="14402024"/>
            <a:ext cx="2914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4. greedy algorithm</a:t>
            </a:r>
          </a:p>
        </p:txBody>
      </p:sp>
      <p:pic>
        <p:nvPicPr>
          <p:cNvPr id="1050" name="Picture 26" descr="K:\과학고\졸업논문\풍수지리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352" y="16202224"/>
            <a:ext cx="9000000" cy="68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직사각형 152"/>
          <p:cNvSpPr/>
          <p:nvPr/>
        </p:nvSpPr>
        <p:spPr>
          <a:xfrm>
            <a:off x="20206320" y="23187000"/>
            <a:ext cx="342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</a:t>
            </a:r>
            <a:r>
              <a:rPr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geographic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154" name="모서리가 둥근 직사각형 153"/>
          <p:cNvSpPr/>
          <p:nvPr/>
        </p:nvSpPr>
        <p:spPr bwMode="auto">
          <a:xfrm>
            <a:off x="15553779" y="24051096"/>
            <a:ext cx="13543483" cy="837158"/>
          </a:xfrm>
          <a:prstGeom prst="roundRect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 Research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4. Check the ability of Algorithms</a:t>
            </a:r>
          </a:p>
        </p:txBody>
      </p:sp>
      <p:sp>
        <p:nvSpPr>
          <p:cNvPr id="156" name="모서리가 둥근 직사각형 96"/>
          <p:cNvSpPr>
            <a:spLocks noChangeArrowheads="1"/>
          </p:cNvSpPr>
          <p:nvPr/>
        </p:nvSpPr>
        <p:spPr bwMode="auto">
          <a:xfrm>
            <a:off x="15696281" y="34530852"/>
            <a:ext cx="3817938" cy="825500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>
            <a:solidFill>
              <a:srgbClr val="000000"/>
            </a:solidFill>
          </a:ln>
          <a:extLst/>
        </p:spPr>
        <p:txBody>
          <a:bodyPr/>
          <a:lstStyle>
            <a:lvl1pPr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41719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defTabSz="4171950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65" name="표 20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26974"/>
              </p:ext>
            </p:extLst>
          </p:nvPr>
        </p:nvGraphicFramePr>
        <p:xfrm>
          <a:off x="15592396" y="31582299"/>
          <a:ext cx="13448227" cy="2189877"/>
        </p:xfrm>
        <a:graphic>
          <a:graphicData uri="http://schemas.openxmlformats.org/drawingml/2006/table">
            <a:tbl>
              <a:tblPr/>
              <a:tblGrid>
                <a:gridCol w="1697479"/>
                <a:gridCol w="11750748"/>
              </a:tblGrid>
              <a:tr h="2189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-1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  <a:endParaRPr lang="en-US" sz="3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According of above graphs, we know that putting on the </a:t>
                      </a:r>
                      <a:r>
                        <a:rPr lang="en-US" sz="24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point is the most </a:t>
                      </a:r>
                      <a:endParaRPr lang="en-US" sz="2400" kern="0" spc="0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advantageous</a:t>
                      </a:r>
                      <a:r>
                        <a:rPr 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any case. And we know that putting on some of the edge is </a:t>
                      </a:r>
                      <a:endParaRPr lang="en-US" sz="24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advantageous 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too. The graph which was win is </a:t>
                      </a:r>
                      <a:r>
                        <a:rPr lang="en-US" sz="24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similar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the graph which we found </a:t>
                      </a:r>
                      <a:endParaRPr lang="en-US" sz="24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</a:t>
                      </a:r>
                      <a:r>
                        <a:rPr lang="en-US" sz="24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 graph. </a:t>
                      </a:r>
                      <a:endParaRPr lang="en-US" sz="3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9"/>
                    </a:solidFill>
                  </a:tcPr>
                </a:tc>
              </a:tr>
            </a:tbl>
          </a:graphicData>
        </a:graphic>
      </p:graphicFrame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659" y="27044922"/>
            <a:ext cx="5478784" cy="363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019" y="27003424"/>
            <a:ext cx="5432144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직사각형 164"/>
          <p:cNvSpPr/>
          <p:nvPr/>
        </p:nvSpPr>
        <p:spPr>
          <a:xfrm>
            <a:off x="23747985" y="30917479"/>
            <a:ext cx="3464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8. a graph of the winner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17449460" y="30819848"/>
            <a:ext cx="2457724" cy="517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altLang="ko-KR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Fig 7. AI(3) VS AI(5)</a:t>
            </a:r>
          </a:p>
        </p:txBody>
      </p:sp>
      <p:sp>
        <p:nvSpPr>
          <p:cNvPr id="2072" name="Rectangle 34"/>
          <p:cNvSpPr>
            <a:spLocks noChangeArrowheads="1"/>
          </p:cNvSpPr>
          <p:nvPr/>
        </p:nvSpPr>
        <p:spPr bwMode="auto">
          <a:xfrm>
            <a:off x="14370050" y="22359938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71567"/>
              </p:ext>
            </p:extLst>
          </p:nvPr>
        </p:nvGraphicFramePr>
        <p:xfrm>
          <a:off x="1514679" y="10369576"/>
          <a:ext cx="2714587" cy="1956129"/>
        </p:xfrm>
        <a:graphic>
          <a:graphicData uri="http://schemas.openxmlformats.org/drawingml/2006/table">
            <a:tbl>
              <a:tblPr/>
              <a:tblGrid>
                <a:gridCol w="2714587"/>
              </a:tblGrid>
              <a:tr h="7817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Research 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3F8"/>
                    </a:solidFill>
                  </a:tcPr>
                </a:tc>
              </a:tr>
              <a:tr h="11743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-5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Making </a:t>
                      </a:r>
                      <a:endParaRPr lang="en-US" sz="2400" kern="0" spc="-5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-5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Othello </a:t>
                      </a:r>
                      <a:r>
                        <a:rPr lang="en-US" sz="2400" kern="0" spc="-5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game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79286"/>
              </p:ext>
            </p:extLst>
          </p:nvPr>
        </p:nvGraphicFramePr>
        <p:xfrm>
          <a:off x="5400651" y="10369576"/>
          <a:ext cx="3258208" cy="1992787"/>
        </p:xfrm>
        <a:graphic>
          <a:graphicData uri="http://schemas.openxmlformats.org/drawingml/2006/table">
            <a:tbl>
              <a:tblPr/>
              <a:tblGrid>
                <a:gridCol w="3258208"/>
              </a:tblGrid>
              <a:tr h="710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Research 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3F8"/>
                    </a:solidFill>
                  </a:tcPr>
                </a:tc>
              </a:tr>
              <a:tr h="12819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Making new </a:t>
                      </a:r>
                      <a:r>
                        <a:rPr lang="en-US" sz="2400" kern="0" spc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algorithms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32816"/>
              </p:ext>
            </p:extLst>
          </p:nvPr>
        </p:nvGraphicFramePr>
        <p:xfrm>
          <a:off x="10153179" y="10485521"/>
          <a:ext cx="3743198" cy="1858102"/>
        </p:xfrm>
        <a:graphic>
          <a:graphicData uri="http://schemas.openxmlformats.org/drawingml/2006/table">
            <a:tbl>
              <a:tblPr/>
              <a:tblGrid>
                <a:gridCol w="3743198"/>
              </a:tblGrid>
              <a:tr h="540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Research 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3F8"/>
                    </a:solidFill>
                  </a:tcPr>
                </a:tc>
              </a:tr>
              <a:tr h="1310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Check the ability of algorithms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3925269" y="31944418"/>
            <a:ext cx="3382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1</a:t>
            </a:r>
            <a:r>
              <a:rPr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Main screen of game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578478" y="31944418"/>
            <a:ext cx="1640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</a:t>
            </a:r>
            <a:r>
              <a:rPr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board.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45428" y="39172776"/>
            <a:ext cx="478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</a:t>
            </a:r>
            <a:r>
              <a:rPr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random </a:t>
            </a:r>
            <a:r>
              <a:rPr lang="en-US" altLang="ko-KR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random 100000 times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195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195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683</Words>
  <Application>Microsoft Office PowerPoint</Application>
  <PresentationFormat>사용자 지정</PresentationFormat>
  <Paragraphs>160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lorasia</dc:creator>
  <cp:lastModifiedBy>TG</cp:lastModifiedBy>
  <cp:revision>112</cp:revision>
  <dcterms:created xsi:type="dcterms:W3CDTF">2007-01-12T03:08:22Z</dcterms:created>
  <dcterms:modified xsi:type="dcterms:W3CDTF">2016-07-13T05:09:02Z</dcterms:modified>
</cp:coreProperties>
</file>