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61" r:id="rId6"/>
    <p:sldId id="258" r:id="rId7"/>
    <p:sldId id="266" r:id="rId8"/>
    <p:sldId id="268" r:id="rId9"/>
    <p:sldId id="267" r:id="rId10"/>
    <p:sldId id="269" r:id="rId11"/>
    <p:sldId id="270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249555" y="413068"/>
            <a:ext cx="9144000" cy="2387600"/>
          </a:xfrm>
          <a:ln/>
        </p:spPr>
        <p:txBody>
          <a:bodyPr lIns="91440" tIns="45720" rIns="91440" bIns="45720" anchor="b"/>
          <a:p>
            <a:pPr defTabSz="914400">
              <a:buNone/>
            </a:pPr>
            <a:r>
              <a:rPr lang="en-US" altLang="en-US" b="1" kern="1200">
                <a:latin typeface="+mj-lt"/>
                <a:ea typeface="+mj-ea"/>
                <a:cs typeface="+mj-cs"/>
              </a:rPr>
              <a:t>BWMon</a:t>
            </a:r>
            <a:endParaRPr lang="en-US" altLang="en-US" b="1" kern="1200">
              <a:latin typeface="+mj-lt"/>
              <a:ea typeface="+mj-ea"/>
              <a:cs typeface="+mj-cs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4394835" y="2928620"/>
            <a:ext cx="7480300" cy="706438"/>
          </a:xfrm>
          <a:ln/>
        </p:spPr>
        <p:txBody>
          <a:bodyPr lIns="91440" tIns="45720" rIns="91440" bIns="45720" anchor="t"/>
          <a:p>
            <a:pPr defTabSz="914400">
              <a:buFont typeface="Arial" pitchFamily="34" charset="0"/>
              <a:buNone/>
            </a:pPr>
            <a:r>
              <a:rPr lang="en-US" altLang="en-US" sz="1600" kern="1200">
                <a:latin typeface="+mn-lt"/>
                <a:ea typeface="+mn-ea"/>
                <a:cs typeface="+mn-cs"/>
              </a:rPr>
              <a:t>-- Building Extensible Mobile Applications for Monitoring Large HPC Resources</a:t>
            </a:r>
            <a:endParaRPr lang="en-US" altLang="en-US" sz="1600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74050" y="5591810"/>
            <a:ext cx="34347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Mentor:  Michael Showerman</a:t>
            </a:r>
            <a:endParaRPr lang="en-US"/>
          </a:p>
          <a:p>
            <a:r>
              <a:rPr lang="en-US"/>
              <a:t>Student:  Yushuo Lin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3. </a:t>
            </a:r>
            <a:r>
              <a:rPr lang="en-US" altLang="en-US" sz="2800">
                <a:sym typeface="+mn-ea"/>
              </a:rPr>
              <a:t>Set data feeds display color (2)</a:t>
            </a:r>
            <a:endParaRPr lang="en-US" altLang="en-US" sz="2800">
              <a:sym typeface="+mn-ea"/>
            </a:endParaRPr>
          </a:p>
        </p:txBody>
      </p:sp>
      <p:pic>
        <p:nvPicPr>
          <p:cNvPr id="5" name="Content Placeholder 4" descr="Screenshot_20160712-1912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8810" y="1174750"/>
            <a:ext cx="2785745" cy="4953000"/>
          </a:xfrm>
          <a:prstGeom prst="rect">
            <a:avLst/>
          </a:prstGeom>
        </p:spPr>
      </p:pic>
      <p:pic>
        <p:nvPicPr>
          <p:cNvPr id="6" name="Content Placeholder 5" descr="Screenshot_20160712-19122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3300" y="1167130"/>
            <a:ext cx="2785745" cy="4953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57885" y="3524250"/>
            <a:ext cx="94234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>
            <a:off x="4931410" y="3490595"/>
            <a:ext cx="94234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626110" y="728980"/>
            <a:ext cx="10972800" cy="582613"/>
          </a:xfrm>
          <a:ln/>
        </p:spPr>
        <p:txBody>
          <a:bodyPr lIns="91440" tIns="45720" rIns="91440" bIns="45720" anchor="ctr"/>
          <a:p>
            <a:r>
              <a:rPr lang="en-US" altLang="en-US"/>
              <a:t>Future Plan</a:t>
            </a:r>
            <a:endParaRPr lang="en-US" altLang="en-US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889125" y="1865630"/>
            <a:ext cx="8357235" cy="3658235"/>
          </a:xfrm>
          <a:ln/>
        </p:spPr>
        <p:txBody>
          <a:bodyPr lIns="91440" tIns="45720" rIns="91440" bIns="45720" anchor="t"/>
          <a:p>
            <a:r>
              <a:rPr lang="en-US" altLang="en-US" sz="2400"/>
              <a:t>1. Implement alert system</a:t>
            </a:r>
            <a:endParaRPr lang="en-US" altLang="en-US" sz="2400"/>
          </a:p>
          <a:p>
            <a:endParaRPr lang="en-US" altLang="en-US" sz="1600"/>
          </a:p>
          <a:p>
            <a:r>
              <a:rPr lang="en-US" altLang="en-US" sz="2400"/>
              <a:t>2. Make the application more extensible</a:t>
            </a:r>
            <a:endParaRPr lang="en-US" altLang="en-US" sz="2400"/>
          </a:p>
          <a:p>
            <a:endParaRPr lang="en-US" altLang="en-US" sz="1600"/>
          </a:p>
          <a:p>
            <a:r>
              <a:rPr lang="en-US" altLang="en-US" sz="2400"/>
              <a:t>3. Provide tests, documention for future maintainence and re-design</a:t>
            </a: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796925" y="2403475"/>
            <a:ext cx="10515600" cy="1325563"/>
          </a:xfrm>
          <a:ln/>
        </p:spPr>
        <p:txBody>
          <a:bodyPr lIns="91440" tIns="45720" rIns="91440" bIns="45720" anchor="ctr"/>
          <a:p>
            <a:pPr algn="ctr"/>
            <a:r>
              <a:rPr lang="en-US" altLang="en-US" b="1"/>
              <a:t>Thanks For Watching</a:t>
            </a:r>
            <a:endParaRPr lang="en-US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635635"/>
            <a:ext cx="10972800" cy="582613"/>
          </a:xfrm>
        </p:spPr>
        <p:txBody>
          <a:bodyPr/>
          <a:p>
            <a:r>
              <a:rPr lang="en-US"/>
              <a:t>Project 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545" y="1513840"/>
            <a:ext cx="8758555" cy="381190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589280" y="826135"/>
            <a:ext cx="10972800" cy="582613"/>
          </a:xfrm>
          <a:ln/>
        </p:spPr>
        <p:txBody>
          <a:bodyPr lIns="91440" tIns="45720" rIns="91440" bIns="45720" anchor="ctr"/>
          <a:p>
            <a:r>
              <a:rPr lang="en-US" altLang="en-US"/>
              <a:t>Project Goal</a:t>
            </a:r>
            <a:endParaRPr lang="en-US" altLang="en-US"/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1266825" y="1966595"/>
            <a:ext cx="9239885" cy="3866515"/>
          </a:xfrm>
          <a:ln/>
        </p:spPr>
        <p:txBody>
          <a:bodyPr lIns="91440" tIns="45720" rIns="91440" bIns="45720" anchor="t"/>
          <a:p>
            <a:r>
              <a:rPr lang="en-US" altLang="en-US" sz="2400"/>
              <a:t>This project will allow users to access Blue Waters information services everywhere with their Android devices. Also the application will provide a visualization for each data feed user select.</a:t>
            </a:r>
            <a:endParaRPr lang="en-US" altLang="en-US" sz="2400"/>
          </a:p>
          <a:p>
            <a:endParaRPr lang="en-US" altLang="en-US" sz="1600"/>
          </a:p>
          <a:p>
            <a:r>
              <a:rPr lang="en-US" altLang="en-US" sz="2400"/>
              <a:t>This project will allow users to set alarm for every data feed. User will be able to provide a condition about when the application should send an alert to the user.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593090" y="568960"/>
            <a:ext cx="10972800" cy="582613"/>
          </a:xfrm>
          <a:ln/>
        </p:spPr>
        <p:txBody>
          <a:bodyPr lIns="91440" tIns="45720" rIns="91440" bIns="45720" anchor="ctr"/>
          <a:p>
            <a:r>
              <a:rPr lang="en-US" altLang="en-US"/>
              <a:t>System actitecture</a:t>
            </a:r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87500" y="1524635"/>
            <a:ext cx="7913370" cy="4939030"/>
            <a:chOff x="2500" y="2401"/>
            <a:chExt cx="12462" cy="7778"/>
          </a:xfrm>
        </p:grpSpPr>
        <p:grpSp>
          <p:nvGrpSpPr>
            <p:cNvPr id="33" name="Group 32"/>
            <p:cNvGrpSpPr/>
            <p:nvPr/>
          </p:nvGrpSpPr>
          <p:grpSpPr>
            <a:xfrm>
              <a:off x="2500" y="2401"/>
              <a:ext cx="12462" cy="7778"/>
              <a:chOff x="2500" y="2401"/>
              <a:chExt cx="12462" cy="7778"/>
            </a:xfrm>
          </p:grpSpPr>
          <p:cxnSp>
            <p:nvCxnSpPr>
              <p:cNvPr id="8" name="Straight Arrow Connector 7"/>
              <p:cNvCxnSpPr>
                <a:stCxn id="9" idx="2"/>
              </p:cNvCxnSpPr>
              <p:nvPr/>
            </p:nvCxnSpPr>
            <p:spPr>
              <a:xfrm>
                <a:off x="3117" y="3689"/>
                <a:ext cx="1222" cy="5"/>
              </a:xfrm>
              <a:prstGeom prst="straightConnector1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32" name="Group 31"/>
              <p:cNvGrpSpPr/>
              <p:nvPr/>
            </p:nvGrpSpPr>
            <p:grpSpPr>
              <a:xfrm>
                <a:off x="2500" y="2401"/>
                <a:ext cx="12463" cy="7779"/>
                <a:chOff x="1374" y="2371"/>
                <a:chExt cx="12463" cy="777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374" y="2371"/>
                  <a:ext cx="12463" cy="7779"/>
                  <a:chOff x="1374" y="2371"/>
                  <a:chExt cx="12463" cy="7779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374" y="2371"/>
                    <a:ext cx="12437" cy="7779"/>
                    <a:chOff x="1374" y="2371"/>
                    <a:chExt cx="12437" cy="7779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1374" y="2371"/>
                      <a:ext cx="8022" cy="7779"/>
                      <a:chOff x="1374" y="2371"/>
                      <a:chExt cx="8022" cy="7779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1374" y="2371"/>
                        <a:ext cx="8022" cy="7779"/>
                        <a:chOff x="1374" y="2371"/>
                        <a:chExt cx="8022" cy="7779"/>
                      </a:xfrm>
                    </p:grpSpPr>
                    <p:sp>
                      <p:nvSpPr>
                        <p:cNvPr id="5" name="Text Box 4"/>
                        <p:cNvSpPr txBox="1"/>
                        <p:nvPr/>
                      </p:nvSpPr>
                      <p:spPr>
                        <a:xfrm>
                          <a:off x="2222" y="2399"/>
                          <a:ext cx="2650" cy="58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p>
                          <a:pPr algn="ctr"/>
                          <a:r>
                            <a:rPr lang="en-US"/>
                            <a:t>BWMon</a:t>
                          </a:r>
                          <a:endParaRPr lang="en-US"/>
                        </a:p>
                      </p:txBody>
                    </p:sp>
                    <p:cxnSp>
                      <p:nvCxnSpPr>
                        <p:cNvPr id="6" name="Straight Connector 5"/>
                        <p:cNvCxnSpPr>
                          <a:stCxn id="5" idx="2"/>
                        </p:cNvCxnSpPr>
                        <p:nvPr/>
                      </p:nvCxnSpPr>
                      <p:spPr>
                        <a:xfrm flipH="1">
                          <a:off x="3532" y="2979"/>
                          <a:ext cx="15" cy="7171"/>
                        </a:xfrm>
                        <a:prstGeom prst="line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5400000" scaled="1"/>
                        </a:gradFill>
                        <a:ln w="9525" cap="flat" cmpd="sng" algn="ctr">
                          <a:solidFill>
                            <a:schemeClr val="accent4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3198" y="3328"/>
                          <a:ext cx="731" cy="59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0" compatLnSpc="1"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0" lang="zh-CN" altLang="en-US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SimSun" pitchFamily="2" charset="-122"/>
                          </a:endParaRPr>
                        </a:p>
                      </p:txBody>
                    </p:sp>
                    <p:sp>
                      <p:nvSpPr>
                        <p:cNvPr id="9" name="Text Box 8"/>
                        <p:cNvSpPr txBox="1"/>
                        <p:nvPr/>
                      </p:nvSpPr>
                      <p:spPr>
                        <a:xfrm>
                          <a:off x="1374" y="3079"/>
                          <a:ext cx="1234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/>
                            <a:t>User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0" name="Text Box 9"/>
                        <p:cNvSpPr txBox="1"/>
                        <p:nvPr/>
                      </p:nvSpPr>
                      <p:spPr>
                        <a:xfrm>
                          <a:off x="6746" y="2371"/>
                          <a:ext cx="2650" cy="58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p>
                          <a:pPr algn="ctr"/>
                          <a:r>
                            <a:rPr lang="en-US"/>
                            <a:t>Data Feeds List</a:t>
                          </a:r>
                          <a:endParaRPr lang="en-US"/>
                        </a:p>
                      </p:txBody>
                    </p:sp>
                    <p:cxnSp>
                      <p:nvCxnSpPr>
                        <p:cNvPr id="11" name="Straight Connector 10"/>
                        <p:cNvCxnSpPr/>
                        <p:nvPr/>
                      </p:nvCxnSpPr>
                      <p:spPr>
                        <a:xfrm flipH="1">
                          <a:off x="8056" y="2935"/>
                          <a:ext cx="15" cy="7171"/>
                        </a:xfrm>
                        <a:prstGeom prst="line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5400000" scaled="1"/>
                        </a:gradFill>
                        <a:ln w="9525" cap="flat" cmpd="sng" algn="ctr">
                          <a:solidFill>
                            <a:schemeClr val="accent4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7724" y="3726"/>
                          <a:ext cx="731" cy="22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vert="horz" wrap="none" lIns="91440" tIns="45720" rIns="91440" bIns="45720" numCol="1" anchor="ctr" anchorCtr="0" compatLnSpc="1"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0" lang="zh-CN" altLang="en-US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SimSun" pitchFamily="2" charset="-122"/>
                          </a:endParaRPr>
                        </a:p>
                      </p:txBody>
                    </p:sp>
                    <p:cxnSp>
                      <p:nvCxnSpPr>
                        <p:cNvPr id="13" name="Straight Arrow Connector 12"/>
                        <p:cNvCxnSpPr/>
                        <p:nvPr/>
                      </p:nvCxnSpPr>
                      <p:spPr>
                        <a:xfrm>
                          <a:off x="3912" y="4074"/>
                          <a:ext cx="3822" cy="0"/>
                        </a:xfrm>
                        <a:prstGeom prst="straightConnector1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5400000" scaled="1"/>
                        </a:gradFill>
                        <a:ln w="952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</p:cxnSp>
                    <p:sp>
                      <p:nvSpPr>
                        <p:cNvPr id="14" name="Text Box 13"/>
                        <p:cNvSpPr txBox="1"/>
                        <p:nvPr/>
                      </p:nvSpPr>
                      <p:spPr>
                        <a:xfrm>
                          <a:off x="4169" y="4104"/>
                          <a:ext cx="3594" cy="5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sz="1600"/>
                            <a:t>DownloadFeedsTasks()</a:t>
                          </a:r>
                          <a:endParaRPr lang="en-US" sz="1600"/>
                        </a:p>
                      </p:txBody>
                    </p:sp>
                  </p:grpSp>
                  <p:cxnSp>
                    <p:nvCxnSpPr>
                      <p:cNvPr id="16" name="Straight Arrow Connector 15"/>
                      <p:cNvCxnSpPr/>
                      <p:nvPr/>
                    </p:nvCxnSpPr>
                    <p:spPr>
                      <a:xfrm flipH="1">
                        <a:off x="4247" y="5567"/>
                        <a:ext cx="3472" cy="0"/>
                      </a:xfrm>
                      <a:prstGeom prst="straightConnector1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2"/>
                          </a:gs>
                        </a:gsLst>
                        <a:lin ang="5400000" scaled="1"/>
                      </a:gradFill>
                      <a:ln w="9525" cap="flat" cmpd="sng" algn="ctr">
                        <a:solidFill>
                          <a:schemeClr val="accent4"/>
                        </a:solidFill>
                        <a:prstDash val="lgDash"/>
                        <a:round/>
                        <a:headEnd type="none" w="med" len="med"/>
                        <a:tailEnd type="arrow" w="med" len="med"/>
                      </a:ln>
                    </p:spPr>
                  </p:cxn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3562" y="5278"/>
                        <a:ext cx="700" cy="3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vert="horz" wrap="none" lIns="91440" tIns="45720" rIns="91440" bIns="45720" numCol="1" anchor="ctr" anchorCtr="0" compatLnSpc="1"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endPara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endParaRPr>
                      </a:p>
                    </p:txBody>
                  </p:sp>
                  <p:sp>
                    <p:nvSpPr>
                      <p:cNvPr id="18" name="Text Box 17"/>
                      <p:cNvSpPr txBox="1"/>
                      <p:nvPr/>
                    </p:nvSpPr>
                    <p:spPr>
                      <a:xfrm>
                        <a:off x="5310" y="5078"/>
                        <a:ext cx="2283" cy="5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sz="1600"/>
                          <a:t>FeedsList</a:t>
                        </a:r>
                        <a:endParaRPr lang="en-US" sz="1600"/>
                      </a:p>
                    </p:txBody>
                  </p:sp>
                </p:grpSp>
                <p:sp>
                  <p:nvSpPr>
                    <p:cNvPr id="20" name="Text Box 19"/>
                    <p:cNvSpPr txBox="1"/>
                    <p:nvPr/>
                  </p:nvSpPr>
                  <p:spPr>
                    <a:xfrm>
                      <a:off x="11161" y="2373"/>
                      <a:ext cx="2650" cy="58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4"/>
                      </a:solidFill>
                    </a:ln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/>
                        <a:t>Feeds Detail</a:t>
                      </a:r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H="1">
                      <a:off x="12504" y="2938"/>
                      <a:ext cx="15" cy="7171"/>
                    </a:xfrm>
                    <a:prstGeom prst="lin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9525" cap="flat" cmpd="sng" algn="ctr">
                      <a:solidFill>
                        <a:schemeClr val="accent4"/>
                      </a:solidFill>
                      <a:prstDash val="lgDash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2158" y="6363"/>
                      <a:ext cx="731" cy="202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vert="horz" wrap="none" lIns="91440" tIns="45720" rIns="91440" bIns="45720" numCol="1" anchor="ctr" anchorCtr="0" compatLnSpc="1"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p:txBody>
                </p:sp>
              </p:grpSp>
              <p:sp>
                <p:nvSpPr>
                  <p:cNvPr id="27" name="Freeform 26"/>
                  <p:cNvSpPr/>
                  <p:nvPr/>
                </p:nvSpPr>
                <p:spPr>
                  <a:xfrm>
                    <a:off x="2082" y="6038"/>
                    <a:ext cx="11755" cy="2634"/>
                  </a:xfrm>
                  <a:custGeom>
                    <a:avLst/>
                    <a:gdLst>
                      <a:gd name="connsiteX0" fmla="*/ 3 w 11755"/>
                      <a:gd name="connsiteY0" fmla="*/ 640 h 2634"/>
                      <a:gd name="connsiteX1" fmla="*/ 566 w 11755"/>
                      <a:gd name="connsiteY1" fmla="*/ 16 h 2634"/>
                      <a:gd name="connsiteX2" fmla="*/ 11755 w 11755"/>
                      <a:gd name="connsiteY2" fmla="*/ 0 h 2634"/>
                      <a:gd name="connsiteX3" fmla="*/ 11755 w 11755"/>
                      <a:gd name="connsiteY3" fmla="*/ 2634 h 2634"/>
                      <a:gd name="connsiteX4" fmla="*/ 0 w 11755"/>
                      <a:gd name="connsiteY4" fmla="*/ 2634 h 2634"/>
                      <a:gd name="connsiteX5" fmla="*/ 3 w 11755"/>
                      <a:gd name="connsiteY5" fmla="*/ 640 h 2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755" h="2634">
                        <a:moveTo>
                          <a:pt x="3" y="640"/>
                        </a:moveTo>
                        <a:lnTo>
                          <a:pt x="566" y="16"/>
                        </a:lnTo>
                        <a:lnTo>
                          <a:pt x="11755" y="0"/>
                        </a:lnTo>
                        <a:lnTo>
                          <a:pt x="11755" y="2634"/>
                        </a:lnTo>
                        <a:lnTo>
                          <a:pt x="0" y="2634"/>
                        </a:lnTo>
                        <a:lnTo>
                          <a:pt x="3" y="640"/>
                        </a:lnTo>
                        <a:close/>
                      </a:path>
                    </a:pathLst>
                  </a:custGeom>
                  <a:noFill/>
                  <a:ln w="9525" cap="flat" cmpd="sng" algn="ctr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none" lIns="91440" tIns="45720" rIns="91440" bIns="45720" numCol="1" anchor="ctr" anchorCtr="0" compatLnSpc="1"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SimSun" pitchFamily="2" charset="-122"/>
                    </a:endParaRPr>
                  </a:p>
                </p:txBody>
              </p:sp>
              <p:sp>
                <p:nvSpPr>
                  <p:cNvPr id="28" name="Text Box 27"/>
                  <p:cNvSpPr txBox="1"/>
                  <p:nvPr/>
                </p:nvSpPr>
                <p:spPr>
                  <a:xfrm>
                    <a:off x="2421" y="6101"/>
                    <a:ext cx="1919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sz="1400" b="1"/>
                      <a:t>For each Feed</a:t>
                    </a:r>
                    <a:endParaRPr lang="en-US" sz="1400" b="1"/>
                  </a:p>
                </p:txBody>
              </p:sp>
            </p:grp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47" y="6648"/>
                  <a:ext cx="7918" cy="0"/>
                </a:xfrm>
                <a:prstGeom prst="straightConnector1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31" name="Text Box 30"/>
                <p:cNvSpPr txBox="1"/>
                <p:nvPr/>
              </p:nvSpPr>
              <p:spPr>
                <a:xfrm>
                  <a:off x="5968" y="6619"/>
                  <a:ext cx="5115" cy="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1600"/>
                    <a:t>DownloadFeedsDetailsTask()</a:t>
                  </a:r>
                  <a:endParaRPr lang="en-US" sz="1600"/>
                </a:p>
              </p:txBody>
            </p:sp>
          </p:grpSp>
        </p:grpSp>
        <p:cxnSp>
          <p:nvCxnSpPr>
            <p:cNvPr id="34" name="Straight Arrow Connector 33"/>
            <p:cNvCxnSpPr/>
            <p:nvPr/>
          </p:nvCxnSpPr>
          <p:spPr>
            <a:xfrm flipH="1">
              <a:off x="5389" y="7911"/>
              <a:ext cx="7887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arrow" w="med" len="med"/>
            </a:ln>
          </p:spPr>
        </p:cxnSp>
        <p:sp>
          <p:nvSpPr>
            <p:cNvPr id="35" name="Text Box 34"/>
            <p:cNvSpPr txBox="1"/>
            <p:nvPr/>
          </p:nvSpPr>
          <p:spPr>
            <a:xfrm>
              <a:off x="8463" y="7838"/>
              <a:ext cx="2103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/>
                <a:t>DataFeed</a:t>
              </a:r>
              <a:endParaRPr lang="en-US" sz="16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671195" y="816610"/>
            <a:ext cx="10972800" cy="582613"/>
          </a:xfrm>
          <a:ln/>
        </p:spPr>
        <p:txBody>
          <a:bodyPr lIns="91440" tIns="45720" rIns="91440" bIns="45720" anchor="ctr"/>
          <a:p>
            <a:r>
              <a:rPr lang="en-US" altLang="en-US"/>
              <a:t>Implemented Features</a:t>
            </a:r>
            <a:endParaRPr lang="en-US" altLang="en-US"/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1798955" y="2128520"/>
            <a:ext cx="10972800" cy="2297430"/>
          </a:xfrm>
          <a:ln/>
        </p:spPr>
        <p:txBody>
          <a:bodyPr lIns="91440" tIns="45720" rIns="91440" bIns="45720" anchor="t"/>
          <a:p>
            <a:r>
              <a:rPr lang="en-US" altLang="en-US" sz="2400"/>
              <a:t>Select data feeds and visualize the data</a:t>
            </a:r>
            <a:endParaRPr lang="en-US" altLang="en-US" sz="2400"/>
          </a:p>
          <a:p>
            <a:endParaRPr lang="en-US" altLang="en-US" sz="1600"/>
          </a:p>
          <a:p>
            <a:r>
              <a:rPr lang="en-US" altLang="en-US" sz="2400"/>
              <a:t>Set data feeds auto sync period</a:t>
            </a:r>
            <a:endParaRPr lang="en-US" altLang="en-US" sz="2400"/>
          </a:p>
          <a:p>
            <a:endParaRPr lang="en-US" altLang="en-US" sz="1600"/>
          </a:p>
          <a:p>
            <a:r>
              <a:rPr lang="en-US" altLang="en-US" sz="2400"/>
              <a:t>Set data feeds display color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367030"/>
            <a:ext cx="10972800" cy="582613"/>
          </a:xfrm>
        </p:spPr>
        <p:txBody>
          <a:bodyPr/>
          <a:p>
            <a:r>
              <a:rPr lang="en-US" sz="2400"/>
              <a:t>1. a) </a:t>
            </a:r>
            <a:r>
              <a:rPr lang="en-US" altLang="en-US" sz="2400">
                <a:sym typeface="+mn-ea"/>
              </a:rPr>
              <a:t>Select data feeds</a:t>
            </a:r>
            <a:endParaRPr lang="en-US" altLang="en-US" sz="2400">
              <a:sym typeface="+mn-ea"/>
            </a:endParaRPr>
          </a:p>
        </p:txBody>
      </p:sp>
      <p:pic>
        <p:nvPicPr>
          <p:cNvPr id="4" name="Content Placeholder 3" descr="Screenshot_20160712-19111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2115" y="1153795"/>
            <a:ext cx="2785745" cy="4953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255645" y="3439160"/>
            <a:ext cx="723265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7" name="Content Placeholder 3" descr="Screenshot_20160712-191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1163955"/>
            <a:ext cx="2785745" cy="4953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Content Placeholder 5" descr="Screenshot_20160712-19112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9865" y="1167130"/>
            <a:ext cx="2788285" cy="4958715"/>
          </a:xfrm>
          <a:prstGeom prst="rect">
            <a:avLst/>
          </a:prstGeom>
        </p:spPr>
      </p:pic>
      <p:pic>
        <p:nvPicPr>
          <p:cNvPr id="9" name="Content Placeholder 3" descr="Screenshot_20160712-191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" y="1153160"/>
            <a:ext cx="2785745" cy="4953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" name="Picture 9" descr="Screenshot_20160712-191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825" y="1158240"/>
            <a:ext cx="2786380" cy="49580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41490" y="3442335"/>
            <a:ext cx="723265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1465"/>
            <a:ext cx="10972800" cy="582613"/>
          </a:xfrm>
        </p:spPr>
        <p:txBody>
          <a:bodyPr/>
          <a:p>
            <a:r>
              <a:rPr lang="en-US" sz="2800"/>
              <a:t>1. b) Visualize the data</a:t>
            </a:r>
            <a:endParaRPr lang="en-US" sz="2800"/>
          </a:p>
        </p:txBody>
      </p:sp>
      <p:pic>
        <p:nvPicPr>
          <p:cNvPr id="5" name="Content Placeholder 4" descr="Screenshot_20160712-19112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3780" y="1149985"/>
            <a:ext cx="2785745" cy="4953000"/>
          </a:xfrm>
          <a:prstGeom prst="rect">
            <a:avLst/>
          </a:prstGeom>
        </p:spPr>
      </p:pic>
      <p:pic>
        <p:nvPicPr>
          <p:cNvPr id="6" name="Content Placeholder 5" descr="Screenshot_20160712-19123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1185" y="1151890"/>
            <a:ext cx="2794635" cy="4970145"/>
          </a:xfrm>
          <a:prstGeom prst="rect">
            <a:avLst/>
          </a:prstGeom>
        </p:spPr>
      </p:pic>
      <p:pic>
        <p:nvPicPr>
          <p:cNvPr id="7" name="Picture 6" descr="Screenshot_20160712-1939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60" y="1144905"/>
            <a:ext cx="2804160" cy="4986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73885" y="627634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Pie Chart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236845" y="627126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Chart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637905" y="627951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Plain Text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>
                <a:sym typeface="+mn-ea"/>
              </a:rPr>
              <a:t>2. Set data feeds auto sync period</a:t>
            </a:r>
            <a:endParaRPr lang="en-US" altLang="en-US" sz="2800">
              <a:sym typeface="+mn-ea"/>
            </a:endParaRPr>
          </a:p>
        </p:txBody>
      </p:sp>
      <p:pic>
        <p:nvPicPr>
          <p:cNvPr id="5" name="Content Placeholder 4" descr="Screenshot_20160712-19112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1010" y="1141730"/>
            <a:ext cx="2785745" cy="4953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22955" y="3439160"/>
            <a:ext cx="723265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" name="Content Placeholder 7" descr="Screenshot_20160712-19320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8130" y="1132840"/>
            <a:ext cx="2785745" cy="4953000"/>
          </a:xfrm>
          <a:prstGeom prst="rect">
            <a:avLst/>
          </a:prstGeom>
        </p:spPr>
      </p:pic>
      <p:pic>
        <p:nvPicPr>
          <p:cNvPr id="9" name="Picture 8" descr="Screenshot_20160712-191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75" y="1149985"/>
            <a:ext cx="2783205" cy="49504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925310" y="3442335"/>
            <a:ext cx="723265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3. </a:t>
            </a:r>
            <a:r>
              <a:rPr lang="en-US" altLang="en-US" sz="2800">
                <a:sym typeface="+mn-ea"/>
              </a:rPr>
              <a:t>Set data feeds display color (1)</a:t>
            </a:r>
            <a:endParaRPr lang="en-US" altLang="en-US" sz="2800">
              <a:sym typeface="+mn-ea"/>
            </a:endParaRPr>
          </a:p>
        </p:txBody>
      </p:sp>
      <p:pic>
        <p:nvPicPr>
          <p:cNvPr id="5" name="Content Placeholder 4" descr="Screenshot_20160712-19320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3575" y="1132840"/>
            <a:ext cx="2785745" cy="4953000"/>
          </a:xfrm>
          <a:prstGeom prst="rect">
            <a:avLst/>
          </a:prstGeom>
        </p:spPr>
      </p:pic>
      <p:pic>
        <p:nvPicPr>
          <p:cNvPr id="6" name="Content Placeholder 5" descr="Screenshot_20160712-19120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95115" y="1132205"/>
            <a:ext cx="2785745" cy="4953000"/>
          </a:xfrm>
          <a:prstGeom prst="rect">
            <a:avLst/>
          </a:prstGeom>
        </p:spPr>
      </p:pic>
      <p:pic>
        <p:nvPicPr>
          <p:cNvPr id="8" name="Picture 7" descr="Screenshot_20160712-1947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0" y="1134110"/>
            <a:ext cx="2784475" cy="495236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449320" y="3608705"/>
            <a:ext cx="645795" cy="6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6880860" y="3608705"/>
            <a:ext cx="769620" cy="19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WPS Presentation</Application>
  <PresentationFormat>Widescreen</PresentationFormat>
  <Paragraphs>74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BWMon</dc:title>
  <dc:creator>ylin9</dc:creator>
  <cp:lastModifiedBy>ylin9</cp:lastModifiedBy>
  <cp:revision>5</cp:revision>
  <dcterms:created xsi:type="dcterms:W3CDTF">2016-07-12T20:44:58Z</dcterms:created>
  <dcterms:modified xsi:type="dcterms:W3CDTF">2016-07-13T01:23:33Z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