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3"/>
  </p:handoutMasterIdLst>
  <p:sldIdLst>
    <p:sldId id="256" r:id="rId4"/>
    <p:sldId id="258" r:id="rId6"/>
    <p:sldId id="259" r:id="rId7"/>
    <p:sldId id="260" r:id="rId8"/>
    <p:sldId id="262" r:id="rId9"/>
    <p:sldId id="332" r:id="rId10"/>
    <p:sldId id="263" r:id="rId11"/>
    <p:sldId id="261" r:id="rId12"/>
    <p:sldId id="264" r:id="rId13"/>
    <p:sldId id="265" r:id="rId14"/>
    <p:sldId id="266" r:id="rId15"/>
    <p:sldId id="274" r:id="rId16"/>
    <p:sldId id="267" r:id="rId17"/>
    <p:sldId id="270" r:id="rId18"/>
    <p:sldId id="269" r:id="rId19"/>
    <p:sldId id="271" r:id="rId20"/>
    <p:sldId id="333" r:id="rId21"/>
    <p:sldId id="334" r:id="rId22"/>
    <p:sldId id="335" r:id="rId23"/>
    <p:sldId id="275" r:id="rId24"/>
    <p:sldId id="324" r:id="rId25"/>
    <p:sldId id="325" r:id="rId26"/>
    <p:sldId id="326" r:id="rId27"/>
    <p:sldId id="327" r:id="rId28"/>
    <p:sldId id="422" r:id="rId29"/>
    <p:sldId id="429" r:id="rId30"/>
    <p:sldId id="423" r:id="rId31"/>
    <p:sldId id="424" r:id="rId32"/>
    <p:sldId id="278" r:id="rId33"/>
    <p:sldId id="289" r:id="rId34"/>
    <p:sldId id="273" r:id="rId35"/>
    <p:sldId id="285" r:id="rId36"/>
    <p:sldId id="336" r:id="rId37"/>
    <p:sldId id="337" r:id="rId38"/>
    <p:sldId id="427" r:id="rId39"/>
    <p:sldId id="287" r:id="rId40"/>
    <p:sldId id="286" r:id="rId41"/>
    <p:sldId id="328" r:id="rId42"/>
  </p:sldIdLst>
  <p:sldSz cx="9144000" cy="6858000" type="screen4x3"/>
  <p:notesSz cx="7099300" cy="10234930"/>
  <p:custDataLst>
    <p:tags r:id="rId4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卫明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99FF"/>
    <a:srgbClr val="85EDA0"/>
    <a:srgbClr val="FDAFB5"/>
    <a:srgbClr val="FFCCFF"/>
    <a:srgbClr val="00FFFF"/>
    <a:srgbClr val="FFFF99"/>
    <a:srgbClr val="00CC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070"/>
    <p:restoredTop sz="78773"/>
  </p:normalViewPr>
  <p:slideViewPr>
    <p:cSldViewPr showGuides="1">
      <p:cViewPr>
        <p:scale>
          <a:sx n="90" d="100"/>
          <a:sy n="90" d="100"/>
        </p:scale>
        <p:origin x="-600" y="186"/>
      </p:cViewPr>
      <p:guideLst>
        <p:guide orient="horz" pos="2160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100" d="100"/>
        <a:sy n="100" d="100"/>
      </p:scale>
      <p:origin x="0" y="275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tags" Target="tags/tag1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/>
            <a:fld id="{9A0DB2DC-4C9A-4742-B13C-FB6460FD3503}" type="slidenum">
              <a:rPr lang="en-US" altLang="zh-CN" sz="13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3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1028"/>
          <p:cNvSpPr>
            <a:spLocks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/>
            <a:fld id="{9A0DB2DC-4C9A-4742-B13C-FB6460FD3503}" type="slidenum">
              <a:rPr lang="en-US" altLang="zh-CN" sz="13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3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8194" name="Rectangle 1026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195" name="Rectangle 1027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2867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67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3072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72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3277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77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3481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3686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86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3891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91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4096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096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4301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01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4505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505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4710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710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29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29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491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91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5120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20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5325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325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5529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5734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734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6451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451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6656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656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6861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861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065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065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433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33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270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70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47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7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830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830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03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03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240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240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638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38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843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43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2048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048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r>
              <a:rPr lang="zh-CN" altLang="en-US" sz="2000" dirty="0"/>
              <a:t>要点：</a:t>
            </a:r>
            <a:endParaRPr lang="zh-CN" altLang="en-US" sz="2000" dirty="0"/>
          </a:p>
          <a:p>
            <a:pPr lvl="0" eaLnBrk="1" hangingPunct="1"/>
            <a:r>
              <a:rPr lang="zh-CN" altLang="en-US" sz="2000" dirty="0"/>
              <a:t>应注意：同一问题可能有不同的抽象结果</a:t>
            </a:r>
            <a:r>
              <a:rPr lang="en-US" altLang="zh-CN" sz="2000" dirty="0"/>
              <a:t>——</a:t>
            </a:r>
            <a:r>
              <a:rPr lang="zh-CN" altLang="en-US" sz="2000" dirty="0"/>
              <a:t>根据解决问题的要求不同，产生的抽象成员可能不同。</a:t>
            </a:r>
            <a:endParaRPr lang="zh-CN" altLang="en-US" sz="20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2457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457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2662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662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050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2051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2052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2053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2054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9" name="Group 2055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2056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2057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058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2059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2060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2061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2062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87" name="Group 2068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2069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2070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1087" name="Rectangle 206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1091" name="Rectangle 206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5" name="Rectangle 206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0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20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050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2051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2052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2053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2054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03" name="Group 2055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2056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2057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058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2059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2060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2061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2062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11" name="Group 2068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2069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2070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1087" name="Rectangle 206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1091" name="Rectangle 206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5" name="Rectangle 206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0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20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30051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2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3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4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5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6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3" name="Rectangle 9"/>
          <p:cNvSpPr>
            <a:spLocks noGrp="1"/>
          </p:cNvSpPr>
          <p:nvPr>
            <p:ph type="body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005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37" name="Group 13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130062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0" name="Rectangle 1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C++</a:t>
            </a:r>
            <a:r>
              <a:rPr kumimoji="1" lang="zh-CN" alt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语言程序设计</a:t>
            </a:r>
            <a:endParaRPr kumimoji="1" lang="zh-CN" alt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30051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2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3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4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5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6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7" name="Rectangle 9"/>
          <p:cNvSpPr>
            <a:spLocks noGrp="1"/>
          </p:cNvSpPr>
          <p:nvPr>
            <p:ph type="body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005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2061" name="Group 13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130062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4" name="Rectangle 1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C++</a:t>
            </a:r>
            <a:r>
              <a:rPr kumimoji="1" lang="zh-CN" alt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语言程序设计</a:t>
            </a:r>
            <a:endParaRPr kumimoji="1" lang="zh-CN" alt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C++4_11.r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 sz="quarter"/>
          </p:nvPr>
        </p:nvSpPr>
        <p:spPr>
          <a:xfrm>
            <a:off x="685800" y="2743200"/>
            <a:ext cx="7772400" cy="1143000"/>
          </a:xfrm>
        </p:spPr>
        <p:txBody>
          <a:bodyPr vert="horz" wrap="square" lIns="92075" tIns="46038" rIns="92075" bIns="46038" anchor="b" anchorCtr="0"/>
          <a:p>
            <a:pPr eaLnBrk="1" hangingPunct="1">
              <a:buClrTx/>
              <a:buSzTx/>
              <a:buFontTx/>
            </a:pPr>
            <a:r>
              <a:rPr kumimoji="1" lang="zh-CN" altLang="en-US" dirty="0">
                <a:latin typeface="+mj-lt"/>
                <a:ea typeface="+mj-ea"/>
                <a:cs typeface="+mj-cs"/>
              </a:rPr>
              <a:t>第</a:t>
            </a:r>
            <a:r>
              <a:rPr kumimoji="1" lang="zh-CN" altLang="en-US" dirty="0">
                <a:latin typeface="+mj-lt"/>
                <a:ea typeface="+mj-ea"/>
                <a:cs typeface="+mj-cs"/>
              </a:rPr>
              <a:t>二章  类与对象</a:t>
            </a:r>
            <a:endParaRPr kumimoji="1"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Rectangle 4"/>
          <p:cNvSpPr/>
          <p:nvPr/>
        </p:nvSpPr>
        <p:spPr>
          <a:xfrm>
            <a:off x="838200" y="1219200"/>
            <a:ext cx="77724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zh-CN" sz="4000" dirty="0">
                <a:latin typeface="楷体_GB2312" pitchFamily="49" charset="-122"/>
                <a:ea typeface="楷体_GB2312" pitchFamily="49" charset="-122"/>
              </a:rPr>
              <a:t>语言程序设计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6" name="Rectangle 5"/>
          <p:cNvSpPr>
            <a:spLocks noGrp="1"/>
          </p:cNvSpPr>
          <p:nvPr>
            <p:ph type="subTitle" sz="quarter" idx="1"/>
          </p:nvPr>
        </p:nvSpPr>
        <p:spPr>
          <a:xfrm>
            <a:off x="1066800" y="4419600"/>
            <a:ext cx="7010400" cy="1371600"/>
          </a:xfrm>
        </p:spPr>
        <p:txBody>
          <a:bodyPr vert="horz" wrap="square" lIns="92075" tIns="46038" rIns="92075" bIns="46038"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许金兰</a:t>
            </a:r>
            <a:endParaRPr kumimoji="1" lang="zh-CN" altLang="en-US" sz="32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jlxu@hdu.edu.cn</a:t>
            </a:r>
            <a:endParaRPr kumimoji="1" lang="en-US" altLang="zh-CN" sz="32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1600200" y="457200"/>
            <a:ext cx="6858000" cy="9144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zh-CN" dirty="0"/>
              <a:t>继承与派生</a:t>
            </a:r>
            <a:endParaRPr lang="zh-CN" altLang="en-US" sz="3200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1295400" y="1981200"/>
            <a:ext cx="7239000" cy="4038600"/>
          </a:xfrm>
        </p:spPr>
        <p:txBody>
          <a:bodyPr vert="horz" wrap="square" lIns="92075" tIns="46038" rIns="92075" bIns="46038" anchor="t" anchorCtr="0"/>
          <a:p>
            <a:pPr marL="0" indent="514350" eaLnBrk="1" hangingPunct="1">
              <a:lnSpc>
                <a:spcPct val="150000"/>
              </a:lnSpc>
              <a:buNone/>
            </a:pPr>
            <a:r>
              <a:rPr lang="zh-CN" altLang="en-US" dirty="0"/>
              <a:t>是</a:t>
            </a:r>
            <a:r>
              <a:rPr lang="en-US" altLang="zh-CN" dirty="0"/>
              <a:t>C++</a:t>
            </a:r>
            <a:r>
              <a:rPr lang="zh-CN" altLang="en-US" dirty="0"/>
              <a:t>中支持层次分类的一种机制，允许程序员在保持原有类特性的基础上，进行更具体的说明。</a:t>
            </a:r>
            <a:endParaRPr lang="zh-CN" altLang="en-US" dirty="0"/>
          </a:p>
          <a:p>
            <a:pPr marL="0" indent="514350" eaLnBrk="1" hangingPunct="1">
              <a:lnSpc>
                <a:spcPct val="150000"/>
              </a:lnSpc>
              <a:buNone/>
            </a:pPr>
            <a:r>
              <a:rPr lang="zh-CN" altLang="en-US" dirty="0"/>
              <a:t>实现：声明派生类</a:t>
            </a:r>
            <a:r>
              <a:rPr lang="en-US" altLang="zh-CN" dirty="0"/>
              <a:t>——</a:t>
            </a:r>
            <a:r>
              <a:rPr lang="zh-CN" altLang="en-US" dirty="0"/>
              <a:t>见</a:t>
            </a:r>
            <a:r>
              <a:rPr lang="zh-CN" altLang="en-US" dirty="0">
                <a:solidFill>
                  <a:srgbClr val="00FFFF"/>
                </a:solidFill>
              </a:rPr>
              <a:t>第</a:t>
            </a:r>
            <a:r>
              <a:rPr lang="en-US" altLang="zh-CN" dirty="0">
                <a:solidFill>
                  <a:srgbClr val="00FFFF"/>
                </a:solidFill>
              </a:rPr>
              <a:t>5</a:t>
            </a:r>
            <a:r>
              <a:rPr lang="zh-CN" altLang="en-US" dirty="0">
                <a:solidFill>
                  <a:srgbClr val="00FFFF"/>
                </a:solidFill>
              </a:rPr>
              <a:t>章</a:t>
            </a:r>
            <a:endParaRPr lang="zh-CN" altLang="en-US" dirty="0"/>
          </a:p>
        </p:txBody>
      </p:sp>
      <p:sp>
        <p:nvSpPr>
          <p:cNvPr id="27652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en-US" altLang="zh-CN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OOP</a:t>
            </a:r>
            <a:r>
              <a:rPr lang="zh-CN" altLang="en-US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的基本特点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7653" name="AutoShape 6">
            <a:hlinkClick r:id="rId1" action="ppaction://hlinkfile"/>
          </p:cNvPr>
          <p:cNvSpPr/>
          <p:nvPr/>
        </p:nvSpPr>
        <p:spPr>
          <a:xfrm>
            <a:off x="179388" y="6308725"/>
            <a:ext cx="215900" cy="215900"/>
          </a:xfrm>
          <a:prstGeom prst="actionButtonSound">
            <a:avLst/>
          </a:prstGeom>
          <a:solidFill>
            <a:schemeClr val="accent1"/>
          </a:solidFill>
          <a:ln w="127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010400" cy="9144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zh-CN" dirty="0"/>
              <a:t>多态性</a:t>
            </a:r>
            <a:endParaRPr lang="zh-CN" altLang="en-US" sz="3200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1066800" y="1828800"/>
            <a:ext cx="8077200" cy="41910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160000"/>
              </a:lnSpc>
            </a:pPr>
            <a:r>
              <a:rPr lang="zh-CN" altLang="en-US" dirty="0"/>
              <a:t>多态：同一名称，不同的功能实现方式。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zh-CN" altLang="en-US" dirty="0"/>
              <a:t>目的：达到行为标识统一，减少程序中标识符的个数。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zh-CN" altLang="en-US" dirty="0"/>
              <a:t>实现：重载函数和虚函数</a:t>
            </a:r>
            <a:r>
              <a:rPr lang="en-US" altLang="zh-CN" dirty="0"/>
              <a:t>——</a:t>
            </a:r>
            <a:r>
              <a:rPr lang="zh-CN" altLang="en-US" dirty="0"/>
              <a:t>见</a:t>
            </a:r>
            <a:r>
              <a:rPr lang="zh-CN" altLang="en-US" dirty="0">
                <a:solidFill>
                  <a:srgbClr val="00FFFF"/>
                </a:solidFill>
              </a:rPr>
              <a:t>第</a:t>
            </a:r>
            <a:r>
              <a:rPr lang="en-US" altLang="zh-CN" dirty="0">
                <a:solidFill>
                  <a:srgbClr val="00FFFF"/>
                </a:solidFill>
              </a:rPr>
              <a:t>5</a:t>
            </a:r>
            <a:r>
              <a:rPr lang="zh-CN" altLang="en-US" dirty="0">
                <a:solidFill>
                  <a:srgbClr val="00FFFF"/>
                </a:solidFill>
              </a:rPr>
              <a:t>章</a:t>
            </a:r>
            <a:endParaRPr lang="zh-CN" altLang="en-US" dirty="0">
              <a:solidFill>
                <a:srgbClr val="00FFFF"/>
              </a:solidFill>
            </a:endParaRPr>
          </a:p>
        </p:txBody>
      </p:sp>
      <p:sp>
        <p:nvSpPr>
          <p:cNvPr id="29700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en-US" altLang="zh-CN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OOP</a:t>
            </a:r>
            <a:r>
              <a:rPr lang="zh-CN" altLang="en-US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的基本特点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en-US" altLang="zh-CN" dirty="0"/>
              <a:t>c++</a:t>
            </a:r>
            <a:r>
              <a:rPr lang="zh-CN" altLang="en-US" dirty="0"/>
              <a:t>中的类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1219200" y="1981200"/>
            <a:ext cx="7239000" cy="44196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类是具有相同属性和行为的一组对象的集合，它为属于该类的全部对象提供了统一的抽象描述，其内部包括属性和行为两个主要部分。</a:t>
            </a:r>
            <a:endParaRPr lang="zh-CN" altLang="en-US" dirty="0"/>
          </a:p>
          <a:p>
            <a:pPr eaLnBrk="1" hangingPunct="1"/>
            <a:r>
              <a:rPr lang="zh-CN" altLang="en-US" dirty="0"/>
              <a:t>利用类可以实现数据的封装、隐藏、继承与派生。</a:t>
            </a:r>
            <a:endParaRPr lang="zh-CN" altLang="en-US" dirty="0"/>
          </a:p>
          <a:p>
            <a:pPr eaLnBrk="1" hangingPunct="1"/>
            <a:r>
              <a:rPr lang="zh-CN" altLang="en-US" dirty="0"/>
              <a:t>利用类易于编写大型复杂程序，其模块化程度比</a:t>
            </a:r>
            <a:r>
              <a:rPr lang="en-US" altLang="zh-CN" dirty="0"/>
              <a:t>C</a:t>
            </a:r>
            <a:r>
              <a:rPr lang="zh-CN" altLang="en-US" dirty="0"/>
              <a:t>中采用函数更高。</a:t>
            </a:r>
            <a:endParaRPr lang="zh-CN" altLang="en-US" dirty="0"/>
          </a:p>
        </p:txBody>
      </p:sp>
      <p:sp>
        <p:nvSpPr>
          <p:cNvPr id="31748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15200" cy="1066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类的声明形式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1066800" y="1828800"/>
            <a:ext cx="7391400" cy="4724400"/>
          </a:xfrm>
        </p:spPr>
        <p:txBody>
          <a:bodyPr vert="horz" wrap="square" lIns="92075" tIns="46038" rIns="92075" bIns="46038" anchor="t" anchorCtr="0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类是一种用户自定义类型，声明形式：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class </a:t>
            </a:r>
            <a:r>
              <a:rPr lang="zh-CN" altLang="en-US" dirty="0">
                <a:latin typeface="宋体" panose="02010600030101010101" pitchFamily="2" charset="-122"/>
              </a:rPr>
              <a:t>类名称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{</a:t>
            </a:r>
            <a:endParaRPr lang="en-US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</a:rPr>
              <a:t>public: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公有成员</a:t>
            </a:r>
            <a:r>
              <a:rPr lang="zh-CN" altLang="en-US" dirty="0">
                <a:latin typeface="宋体" panose="02010600030101010101" pitchFamily="2" charset="-122"/>
              </a:rPr>
              <a:t>（外部接口）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</a:rPr>
              <a:t>private: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私有成员</a:t>
            </a:r>
            <a:endParaRPr lang="en-US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</a:rPr>
              <a:t>protected: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保护型成员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3796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公有类型成员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3549650"/>
          </a:xfrm>
        </p:spPr>
        <p:txBody>
          <a:bodyPr vert="horz" wrap="square" lIns="92075" tIns="46038" rIns="92075" bIns="46038" anchor="t" anchorCtr="0"/>
          <a:p>
            <a:pPr marL="0" indent="452755" eaLnBrk="1" hangingPunct="1">
              <a:lnSpc>
                <a:spcPct val="160000"/>
              </a:lnSpc>
              <a:spcBef>
                <a:spcPct val="50000"/>
              </a:spcBef>
              <a:buNone/>
            </a:pPr>
            <a:r>
              <a:rPr lang="zh-CN" altLang="en-US" dirty="0"/>
              <a:t>在关键字</a:t>
            </a:r>
            <a:r>
              <a:rPr lang="en-US" altLang="zh-CN" dirty="0"/>
              <a:t>public</a:t>
            </a:r>
            <a:r>
              <a:rPr lang="zh-CN" altLang="zh-CN" dirty="0"/>
              <a:t>后面声明，它们是类与外部的接口，任何外部函数都可以访问公有类型数据和函数。</a:t>
            </a:r>
            <a:endParaRPr lang="zh-CN" altLang="en-US" dirty="0"/>
          </a:p>
        </p:txBody>
      </p:sp>
      <p:sp>
        <p:nvSpPr>
          <p:cNvPr id="35844" name="Text Box 6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私有类型成员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3952875"/>
          </a:xfrm>
        </p:spPr>
        <p:txBody>
          <a:bodyPr vert="horz" wrap="square" lIns="92075" tIns="46038" rIns="92075" bIns="46038" anchor="t" anchorCtr="0"/>
          <a:p>
            <a:pPr marL="0" indent="452755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dirty="0"/>
              <a:t>在关键字</a:t>
            </a:r>
            <a:r>
              <a:rPr lang="en-US" altLang="zh-CN" dirty="0"/>
              <a:t>private</a:t>
            </a:r>
            <a:r>
              <a:rPr lang="zh-CN" altLang="zh-CN" dirty="0"/>
              <a:t>后面声明，</a:t>
            </a:r>
            <a:r>
              <a:rPr lang="zh-CN" altLang="en-US" dirty="0"/>
              <a:t>只允许本类中的函数访问，而类外部的任何函数都不能访问。</a:t>
            </a:r>
            <a:endParaRPr lang="zh-CN" altLang="en-US" dirty="0"/>
          </a:p>
          <a:p>
            <a:pPr marL="0" indent="452755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zh-CN" sz="2800" i="1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800" i="1" dirty="0">
                <a:latin typeface="楷体_GB2312" pitchFamily="49" charset="-122"/>
                <a:ea typeface="楷体_GB2312" pitchFamily="49" charset="-122"/>
              </a:rPr>
              <a:t>紧跟在类名称的后面声明私有成员，则</a:t>
            </a:r>
            <a:r>
              <a:rPr lang="zh-CN" altLang="zh-CN" sz="2800" i="1" dirty="0"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lang="en-US" altLang="zh-CN" sz="2800" i="1" dirty="0">
                <a:latin typeface="楷体_GB2312" pitchFamily="49" charset="-122"/>
                <a:ea typeface="楷体_GB2312" pitchFamily="49" charset="-122"/>
              </a:rPr>
              <a:t>private</a:t>
            </a:r>
            <a:r>
              <a:rPr lang="zh-CN" altLang="en-US" sz="2800" i="1" dirty="0">
                <a:latin typeface="楷体_GB2312" pitchFamily="49" charset="-122"/>
                <a:ea typeface="楷体_GB2312" pitchFamily="49" charset="-122"/>
              </a:rPr>
              <a:t>可以</a:t>
            </a:r>
            <a:r>
              <a:rPr lang="zh-CN" altLang="zh-CN" sz="2800" i="1" dirty="0">
                <a:latin typeface="楷体_GB2312" pitchFamily="49" charset="-122"/>
                <a:ea typeface="楷体_GB2312" pitchFamily="49" charset="-122"/>
              </a:rPr>
              <a:t>省略。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2" name="Text Box 8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保护类型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1295400" y="2470150"/>
            <a:ext cx="7239000" cy="3549650"/>
          </a:xfrm>
        </p:spPr>
        <p:txBody>
          <a:bodyPr vert="horz" wrap="square" lIns="92075" tIns="46038" rIns="92075" bIns="46038" anchor="t" anchorCtr="0"/>
          <a:p>
            <a:pPr marL="0" indent="390525" eaLnBrk="1" hangingPunct="1">
              <a:lnSpc>
                <a:spcPct val="150000"/>
              </a:lnSpc>
              <a:buNone/>
            </a:pPr>
            <a:r>
              <a:rPr lang="zh-CN" altLang="en-US" dirty="0"/>
              <a:t>与</a:t>
            </a:r>
            <a:r>
              <a:rPr lang="en-US" altLang="zh-CN" dirty="0"/>
              <a:t>private</a:t>
            </a:r>
            <a:r>
              <a:rPr lang="zh-CN" altLang="en-US" dirty="0"/>
              <a:t>类似，其差别表现在继承与派生时对派生类的影响不同，第</a:t>
            </a:r>
            <a:r>
              <a:rPr lang="en-US" altLang="zh-CN" dirty="0"/>
              <a:t>5</a:t>
            </a:r>
            <a:r>
              <a:rPr lang="zh-CN" altLang="en-US" dirty="0"/>
              <a:t>章讲。</a:t>
            </a:r>
            <a:endParaRPr lang="zh-CN" altLang="en-US" dirty="0"/>
          </a:p>
        </p:txBody>
      </p:sp>
      <p:sp>
        <p:nvSpPr>
          <p:cNvPr id="39940" name="Text Box 6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类的成员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1295400" y="1752600"/>
            <a:ext cx="7239000" cy="4495800"/>
          </a:xfrm>
        </p:spPr>
        <p:txBody>
          <a:bodyPr vert="horz" wrap="square" lIns="92075" tIns="46038" rIns="92075" bIns="46038" anchor="t" anchorCtr="0"/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class clock {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public: </a:t>
            </a:r>
            <a:b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void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setTime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(int newH, int newM,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                       int newS);</a:t>
            </a:r>
            <a:b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void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showTime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private: 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  int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hour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hinute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second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};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1988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989" name="AutoShape 5"/>
          <p:cNvSpPr/>
          <p:nvPr/>
        </p:nvSpPr>
        <p:spPr>
          <a:xfrm rot="5400000">
            <a:off x="4557713" y="3500438"/>
            <a:ext cx="457200" cy="3886200"/>
          </a:xfrm>
          <a:prstGeom prst="rightBrace">
            <a:avLst>
              <a:gd name="adj1" fmla="val 70754"/>
              <a:gd name="adj2" fmla="val 50000"/>
            </a:avLst>
          </a:prstGeom>
          <a:noFill/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rot="10800000" vert="eaVert" wrap="none" anchor="ctr" anchorCtr="0"/>
          <a:p>
            <a:pPr algn="ctr"/>
            <a:endParaRPr lang="zh-CN" altLang="zh-CN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3979863" y="5672138"/>
            <a:ext cx="1600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成员数据</a:t>
            </a:r>
            <a:endParaRPr lang="zh-CN" altLang="en-US" u="sng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Line 7"/>
          <p:cNvSpPr/>
          <p:nvPr/>
        </p:nvSpPr>
        <p:spPr>
          <a:xfrm flipV="1">
            <a:off x="3919538" y="2095500"/>
            <a:ext cx="1295400" cy="152400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2" name="Line 8"/>
          <p:cNvSpPr/>
          <p:nvPr/>
        </p:nvSpPr>
        <p:spPr>
          <a:xfrm flipV="1">
            <a:off x="3767138" y="2095500"/>
            <a:ext cx="1447800" cy="68580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3" name="Text Box 9"/>
          <p:cNvSpPr txBox="1"/>
          <p:nvPr/>
        </p:nvSpPr>
        <p:spPr>
          <a:xfrm>
            <a:off x="5214938" y="1714500"/>
            <a:ext cx="1600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成员函数</a:t>
            </a:r>
            <a:endParaRPr lang="zh-CN" altLang="en-US" u="sng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Rectangle 307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Clock::setTime(int newH, int newM,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				int newS)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hour = newH;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minute = newM;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second = newS;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Clock::showTime()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cout &lt;&lt; hour &lt;&lt; ":" &lt;&lt; minute &lt;&lt; ":" &lt;&lt; 	second;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4034" name="Text Box 3076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成员数据</a:t>
            </a:r>
            <a:endParaRPr lang="zh-CN" altLang="en-US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与一般的变量声明相同，但需要将它放在类的声明体中。</a:t>
            </a:r>
            <a:endParaRPr lang="zh-CN" altLang="en-US" dirty="0"/>
          </a:p>
        </p:txBody>
      </p:sp>
      <p:sp>
        <p:nvSpPr>
          <p:cNvPr id="46084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回顾：面向过程的设计方法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1143000" y="1828800"/>
            <a:ext cx="7543800" cy="44196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重点</a:t>
            </a:r>
            <a:r>
              <a:rPr lang="en-US" altLang="zh-CN" sz="2800" dirty="0">
                <a:latin typeface="宋体" panose="02010600030101010101" pitchFamily="2" charset="-122"/>
              </a:rPr>
              <a:t>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如何实现的细节和过程，将数据与函数分开。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形式：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主模块</a:t>
            </a:r>
            <a:r>
              <a:rPr lang="en-US" altLang="zh-CN" sz="2400" dirty="0">
                <a:latin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</a:rPr>
              <a:t>若干个子模块（</a:t>
            </a:r>
            <a:r>
              <a:rPr lang="en-US" altLang="zh-CN" sz="2400" dirty="0">
                <a:latin typeface="宋体" panose="02010600030101010101" pitchFamily="2" charset="-122"/>
              </a:rPr>
              <a:t>main()+</a:t>
            </a:r>
            <a:r>
              <a:rPr lang="zh-CN" altLang="en-US" sz="2400" dirty="0">
                <a:latin typeface="宋体" panose="02010600030101010101" pitchFamily="2" charset="-122"/>
              </a:rPr>
              <a:t>子函数）。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特点：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自顶向下，逐步求精</a:t>
            </a:r>
            <a:r>
              <a:rPr lang="en-US" altLang="zh-CN" sz="2400" dirty="0">
                <a:latin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功能分解。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缺点：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效率低，程序的可重用性差。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1268" name="Text Box 5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面向对象的思想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162800" cy="9144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成员函数</a:t>
            </a:r>
            <a:endParaRPr lang="zh-CN" altLang="en-US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1219200" y="1828800"/>
            <a:ext cx="7467600" cy="46482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在类中说明原型，可以在类外给出函数体实现，并在函数名前使用类名加以限定。也可以直接在类中给出函数体，形成内联成员函数。</a:t>
            </a:r>
            <a:endParaRPr lang="zh-CN" altLang="en-US" dirty="0"/>
          </a:p>
          <a:p>
            <a:pPr eaLnBrk="1" hangingPunct="1"/>
            <a:r>
              <a:rPr lang="zh-CN" altLang="en-US" dirty="0"/>
              <a:t>允许声明重载函数和带默认形参值的函数</a:t>
            </a:r>
            <a:endParaRPr lang="zh-CN" altLang="en-US" dirty="0"/>
          </a:p>
        </p:txBody>
      </p:sp>
      <p:sp>
        <p:nvSpPr>
          <p:cNvPr id="48132" name="Text Box 6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内联成员函数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1295400" y="1752600"/>
            <a:ext cx="7239000" cy="42672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110000"/>
              </a:lnSpc>
            </a:pPr>
            <a:r>
              <a:rPr lang="zh-CN" altLang="en-US" dirty="0"/>
              <a:t>为了提高运行时的效率，对于较简单的函数可以声明为内联形式。</a:t>
            </a:r>
            <a:endParaRPr lang="zh-CN" altLang="en-US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内联函数体中不要有复杂结构（如循环语句和</a:t>
            </a:r>
            <a:r>
              <a:rPr lang="en-US" altLang="zh-CN" dirty="0"/>
              <a:t>switch</a:t>
            </a:r>
            <a:r>
              <a:rPr lang="zh-CN" altLang="en-US" dirty="0"/>
              <a:t>语句）。</a:t>
            </a:r>
            <a:endParaRPr lang="zh-CN" altLang="en-US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在类中声明内联成员函数的方式：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将函数体放在类的声明中。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inline</a:t>
            </a:r>
            <a:r>
              <a:rPr lang="zh-CN" altLang="en-US" dirty="0"/>
              <a:t>关键字。</a:t>
            </a:r>
            <a:endParaRPr lang="zh-CN" altLang="en-US" dirty="0"/>
          </a:p>
        </p:txBody>
      </p:sp>
      <p:sp>
        <p:nvSpPr>
          <p:cNvPr id="50180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3152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内联成员函数举例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1143000" y="1676400"/>
            <a:ext cx="7696200" cy="48006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6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Point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6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6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void init(int initX, int initY)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{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65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      x = initX;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65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      y = initY;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65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    }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6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int getX()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{ return x; 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6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int getY()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{ return y; 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6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private: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6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int x, y;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6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52228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239000" cy="1066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内联成员函数举例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4724400"/>
          </a:xfrm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Point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void init(int initX, int initY);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int getX()</a:t>
            </a:r>
            <a:r>
              <a:rPr lang="zh-CN" altLang="en-US" sz="2800" dirty="0">
                <a:latin typeface="宋体" panose="02010600030101010101" pitchFamily="2" charset="-122"/>
              </a:rPr>
              <a:t>；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en-US" altLang="zh-CN" sz="2800" dirty="0">
                <a:latin typeface="宋体" panose="02010600030101010101" pitchFamily="2" charset="-122"/>
              </a:rPr>
              <a:t>int getY()</a:t>
            </a:r>
            <a:r>
              <a:rPr lang="zh-CN" altLang="en-US" sz="2800" dirty="0">
                <a:latin typeface="宋体" panose="02010600030101010101" pitchFamily="2" charset="-122"/>
              </a:rPr>
              <a:t>；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private: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int x, y;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54276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idx="1"/>
          </p:nvPr>
        </p:nvSpPr>
        <p:spPr>
          <a:xfrm>
            <a:off x="685800" y="476250"/>
            <a:ext cx="7772400" cy="60960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inline</a:t>
            </a:r>
            <a:r>
              <a:rPr lang="en-US" altLang="zh-CN" sz="2800" dirty="0">
                <a:latin typeface="宋体" panose="02010600030101010101" pitchFamily="2" charset="-122"/>
              </a:rPr>
              <a:t> void Point::</a:t>
            </a:r>
            <a:br>
              <a:rPr lang="en-US" altLang="zh-CN" sz="2800" dirty="0">
                <a:latin typeface="宋体" panose="02010600030101010101" pitchFamily="2" charset="-122"/>
              </a:rPr>
            </a:br>
            <a:r>
              <a:rPr lang="en-US" altLang="zh-CN" sz="2800" dirty="0">
                <a:latin typeface="宋体" panose="02010600030101010101" pitchFamily="2" charset="-122"/>
              </a:rPr>
              <a:t>         init(int initX,int initY)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x = initX;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y = initY;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inline</a:t>
            </a:r>
            <a:r>
              <a:rPr lang="en-US" altLang="zh-CN" sz="2800" dirty="0">
                <a:latin typeface="宋体" panose="02010600030101010101" pitchFamily="2" charset="-122"/>
              </a:rPr>
              <a:t> int Point::getX()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return x;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inline</a:t>
            </a:r>
            <a:r>
              <a:rPr lang="en-US" altLang="zh-CN" sz="2800" dirty="0">
                <a:latin typeface="宋体" panose="02010600030101010101" pitchFamily="2" charset="-122"/>
              </a:rPr>
              <a:t> int Point::GetY()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return y;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56322" name="Text Box 7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3924300" y="3284538"/>
            <a:ext cx="4289425" cy="536575"/>
          </a:xfrm>
          <a:prstGeom prst="borderCallout1">
            <a:avLst>
              <a:gd name="adj1" fmla="val 53968"/>
              <a:gd name="adj2" fmla="val -245"/>
              <a:gd name="adj3" fmla="val 3426"/>
              <a:gd name="adj4" fmla="val -19338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40" tIns="45720" rIns="91440" bIns="45720" anchor="t" anchorCtr="0"/>
          <a:p>
            <a:pPr>
              <a:buClrTx/>
              <a:buFontTx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如何获取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所依赖的对象？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/>
              <a:t>引入</a:t>
            </a:r>
            <a:r>
              <a:rPr lang="en-US" altLang="zh-CN"/>
              <a:t>this</a:t>
            </a:r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/>
          <a:p>
            <a:r>
              <a:rPr lang="zh-CN" altLang="en-US"/>
              <a:t>调用成员函数时，实际上是替某个对象调用它。</a:t>
            </a:r>
            <a:endParaRPr lang="zh-CN" altLang="en-US"/>
          </a:p>
          <a:p>
            <a:r>
              <a:rPr lang="zh-CN" altLang="en-US"/>
              <a:t>成员函数是通过名为</a:t>
            </a:r>
            <a:r>
              <a:rPr lang="en-US" altLang="zh-CN">
                <a:solidFill>
                  <a:schemeClr val="tx2"/>
                </a:solidFill>
              </a:rPr>
              <a:t>this</a:t>
            </a:r>
            <a:r>
              <a:rPr lang="zh-CN" altLang="en-US"/>
              <a:t>的隐式参数来访问调用它的那个对象。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成员函数的调用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1166813"/>
          </a:xfrm>
        </p:spPr>
        <p:txBody>
          <a:bodyPr vert="horz" wrap="square" lIns="92075" tIns="46038" rIns="92075" bIns="46038" numCol="1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成员函数调用的实现机制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问题的关键：如何传递调用的目的对象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解决办法：把目的对象的引用当作参数传递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9396" name="TextBox 4"/>
          <p:cNvSpPr txBox="1"/>
          <p:nvPr/>
        </p:nvSpPr>
        <p:spPr>
          <a:xfrm>
            <a:off x="1243013" y="3286125"/>
            <a:ext cx="3214687" cy="1924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void Clock::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setTime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newH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newM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newS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 hour =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newH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 minute =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newM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 second =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newS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7" name="TextBox 5"/>
          <p:cNvSpPr txBox="1"/>
          <p:nvPr/>
        </p:nvSpPr>
        <p:spPr>
          <a:xfrm>
            <a:off x="4714875" y="3338513"/>
            <a:ext cx="3786188" cy="1662112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Clock_setTime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700" b="1" dirty="0">
                <a:latin typeface="宋体" panose="02010600030101010101" pitchFamily="2" charset="-122"/>
                <a:ea typeface="宋体" panose="02010600030101010101" pitchFamily="2" charset="-122"/>
              </a:rPr>
              <a:t>_Clock &amp;_this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newH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newM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newS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 _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this.hour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newH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 _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this.minute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newM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 _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this.second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newS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8" name="TextBox 6"/>
          <p:cNvSpPr txBox="1"/>
          <p:nvPr/>
        </p:nvSpPr>
        <p:spPr>
          <a:xfrm>
            <a:off x="4714875" y="5454650"/>
            <a:ext cx="3929063" cy="354013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Clock_setTime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myClock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, 8, 30, 30);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9" name="TextBox 7"/>
          <p:cNvSpPr txBox="1"/>
          <p:nvPr/>
        </p:nvSpPr>
        <p:spPr>
          <a:xfrm>
            <a:off x="1243013" y="5500688"/>
            <a:ext cx="3214687" cy="2968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just" defTabSz="914400">
              <a:lnSpc>
                <a:spcPts val="1565"/>
              </a:lnSpc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</a:tabLst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myClock.setTime(8, 30, 30);</a:t>
            </a:r>
            <a:endParaRPr lang="zh-CN" altLang="zh-CN" sz="1700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500563" y="4143375"/>
            <a:ext cx="209550" cy="2667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500563" y="5500688"/>
            <a:ext cx="209550" cy="26670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2" name="Text Box 11"/>
          <p:cNvSpPr txBox="1"/>
          <p:nvPr/>
        </p:nvSpPr>
        <p:spPr>
          <a:xfrm>
            <a:off x="266700" y="1295400"/>
            <a:ext cx="80010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 algn="ctr"/>
            <a:r>
              <a:rPr lang="zh-CN" altLang="en-US" sz="4000" dirty="0">
                <a:solidFill>
                  <a:srgbClr val="3399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深 度 探 索</a:t>
            </a:r>
            <a:endParaRPr lang="zh-CN" altLang="en-US" sz="4000" dirty="0">
              <a:solidFill>
                <a:srgbClr val="3399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 dirty="0">
                <a:sym typeface="宋体" panose="02010600030101010101" pitchFamily="2" charset="-122"/>
              </a:rPr>
              <a:t>类成员作用域和生存期</a:t>
            </a:r>
            <a:endParaRPr lang="zh-CN" altLang="en-US"/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/>
          <a:p>
            <a:r>
              <a:rPr lang="zh-CN" altLang="en-US"/>
              <a:t>类数据成员与成员函数形参同名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1175" y="2466975"/>
            <a:ext cx="8131175" cy="323373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CClock::SetTime(int m_iHour, int m_iMinite, int m_iSecond)</a:t>
            </a:r>
            <a:endParaRPr lang="en-US" altLang="zh-CN" sz="2915" noProof="1"/>
          </a:p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2915" noProof="1"/>
          </a:p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this-&gt;m_iHour = m_iHour;</a:t>
            </a:r>
            <a:endParaRPr lang="en-US" altLang="zh-CN" sz="2915" noProof="1"/>
          </a:p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this-&gt;m_iMinite = m_iMinite;</a:t>
            </a:r>
            <a:endParaRPr lang="en-US" altLang="zh-CN" sz="2915" noProof="1"/>
          </a:p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this-&gt;m_iSecond = m_iSecond;</a:t>
            </a:r>
            <a:endParaRPr lang="en-US" altLang="zh-CN" sz="2915" noProof="1"/>
          </a:p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2915" noProof="1"/>
          </a:p>
        </p:txBody>
      </p:sp>
      <p:sp>
        <p:nvSpPr>
          <p:cNvPr id="99331" name="AutoShape 4"/>
          <p:cNvSpPr/>
          <p:nvPr/>
        </p:nvSpPr>
        <p:spPr>
          <a:xfrm>
            <a:off x="4144963" y="3324225"/>
            <a:ext cx="4594225" cy="1509713"/>
          </a:xfrm>
          <a:prstGeom prst="wedgeRoundRectCallout">
            <a:avLst>
              <a:gd name="adj1" fmla="val -65875"/>
              <a:gd name="adj2" fmla="val -13185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fontAlgn="base"/>
            <a:r>
              <a:rPr lang="zh-CN" altLang="en-US" sz="1825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当形参与数据成员相同时，形参优先，即</a:t>
            </a:r>
            <a:r>
              <a:rPr lang="zh-CN" altLang="en-US" sz="1825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数据成员</a:t>
            </a:r>
            <a:r>
              <a:rPr lang="zh-CN" altLang="en-US" sz="1825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将</a:t>
            </a:r>
            <a:r>
              <a:rPr lang="zh-CN" altLang="en-US" sz="1825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被隐藏</a:t>
            </a:r>
            <a:r>
              <a:rPr lang="zh-CN" altLang="en-US" sz="1825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，这时为操作数据成员，可使用</a:t>
            </a:r>
            <a:r>
              <a:rPr lang="en-US" altLang="zh-CN" sz="1825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this</a:t>
            </a:r>
            <a:r>
              <a:rPr lang="zh-CN" altLang="en-US" sz="1825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指针，</a:t>
            </a:r>
            <a:r>
              <a:rPr lang="en-US" altLang="zh-CN" sz="1825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this</a:t>
            </a:r>
            <a:r>
              <a:rPr lang="zh-CN" altLang="en-US" sz="1825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指向当前对象，</a:t>
            </a:r>
            <a:r>
              <a:rPr lang="en-US" altLang="zh-CN" sz="1825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this-&gt;m_iHour</a:t>
            </a:r>
            <a:r>
              <a:rPr lang="zh-CN" altLang="en-US" sz="1825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表示当前对象的</a:t>
            </a:r>
            <a:r>
              <a:rPr lang="zh-CN" altLang="en-US" sz="1825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数据成员</a:t>
            </a:r>
            <a:r>
              <a:rPr lang="zh-CN" altLang="en-US" sz="1825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。 </a:t>
            </a:r>
            <a:endParaRPr lang="zh-CN" altLang="en-US" sz="1825" strike="noStrike" noProof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9331" grpId="0" bldLvl="0" animBg="1"/>
      <p:bldP spid="9933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 dirty="0">
                <a:sym typeface="宋体" panose="02010600030101010101" pitchFamily="2" charset="-122"/>
              </a:rPr>
              <a:t>类成员作用域和生存期</a:t>
            </a:r>
            <a:endParaRPr lang="zh-CN" altLang="en-US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/>
          <a:p>
            <a:r>
              <a:rPr lang="zh-CN" altLang="en-US"/>
              <a:t>类数据成员与成员函数形参同名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1175" y="2466975"/>
            <a:ext cx="8131175" cy="323373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CClock::SetTime(int m_iHour, int m_iMinite, int m_iSecond)</a:t>
            </a:r>
            <a:endParaRPr lang="en-US" altLang="zh-CN" sz="2915" noProof="1"/>
          </a:p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2915" noProof="1"/>
          </a:p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CClock::m_iHour = m_iHour;</a:t>
            </a:r>
            <a:endParaRPr lang="en-US" altLang="zh-CN" sz="2915" noProof="1"/>
          </a:p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CClock::</a:t>
            </a:r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m_iMinite = m_iMinite;</a:t>
            </a:r>
            <a:endParaRPr lang="en-US" altLang="zh-CN" sz="2915" noProof="1"/>
          </a:p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CClock::</a:t>
            </a:r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m_iSecond = m_iSecond;</a:t>
            </a:r>
            <a:endParaRPr lang="en-US" altLang="zh-CN" sz="2915" noProof="1"/>
          </a:p>
          <a:p>
            <a:r>
              <a:rPr lang="en-US" altLang="zh-CN" sz="291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2915" noProof="1"/>
          </a:p>
        </p:txBody>
      </p:sp>
      <p:sp>
        <p:nvSpPr>
          <p:cNvPr id="5" name="文本框 4"/>
          <p:cNvSpPr txBox="1"/>
          <p:nvPr/>
        </p:nvSpPr>
        <p:spPr>
          <a:xfrm>
            <a:off x="2011363" y="5802313"/>
            <a:ext cx="5513388" cy="42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85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尽量避免同名！</a:t>
            </a:r>
            <a:endParaRPr lang="zh-CN" altLang="en-US" sz="2185" noProof="1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marL="457200" indent="-457200" eaLnBrk="1" hangingPunct="1"/>
            <a:r>
              <a:rPr lang="zh-CN" altLang="en-US" dirty="0">
                <a:latin typeface="宋体" panose="02010600030101010101" pitchFamily="2" charset="-122"/>
              </a:rPr>
              <a:t>类的对象是该类的某一特定实体，即类类型的变量。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声明形式：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类名  对象名；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 eaLnBrk="1" hangingPunct="1"/>
            <a:r>
              <a:rPr lang="zh-CN" altLang="en-US" dirty="0">
                <a:latin typeface="宋体" panose="02010600030101010101" pitchFamily="2" charset="-122"/>
              </a:rPr>
              <a:t>例：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Clock  myClock;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63492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面向对象的方法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295400" y="1828800"/>
            <a:ext cx="7239000" cy="44196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目的：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实现软件设计的产业化。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观点：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自然界是由实体（对象）所组成。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程序设计方法：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使用面向对象的观点来描述模仿并处理现实问题。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要求：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高度概括、分类、和抽象。</a:t>
            </a:r>
            <a:endParaRPr lang="zh-CN" altLang="en-US" dirty="0"/>
          </a:p>
        </p:txBody>
      </p:sp>
      <p:sp>
        <p:nvSpPr>
          <p:cNvPr id="13316" name="Text Box 4"/>
          <p:cNvSpPr txBox="1"/>
          <p:nvPr/>
        </p:nvSpPr>
        <p:spPr>
          <a:xfrm>
            <a:off x="273050" y="1371600"/>
            <a:ext cx="793750" cy="44196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面向对象的思想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类中成员的访问方式</a:t>
            </a:r>
            <a:endParaRPr lang="zh-CN" altLang="en-US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120000"/>
              </a:lnSpc>
            </a:pPr>
            <a:r>
              <a:rPr lang="zh-CN" altLang="en-US" dirty="0"/>
              <a:t>类中成员互访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直接使用成员名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类外访问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使用“</a:t>
            </a:r>
            <a:r>
              <a:rPr lang="zh-CN" altLang="en-US" dirty="0">
                <a:solidFill>
                  <a:srgbClr val="CCFFFF"/>
                </a:solidFill>
              </a:rPr>
              <a:t>对象名</a:t>
            </a:r>
            <a:r>
              <a:rPr lang="en-US" altLang="zh-CN" dirty="0">
                <a:solidFill>
                  <a:srgbClr val="CCFFFF"/>
                </a:solidFill>
              </a:rPr>
              <a:t>.</a:t>
            </a:r>
            <a:r>
              <a:rPr lang="zh-CN" altLang="en-US" dirty="0">
                <a:solidFill>
                  <a:srgbClr val="CCFFFF"/>
                </a:solidFill>
              </a:rPr>
              <a:t>成员名</a:t>
            </a:r>
            <a:r>
              <a:rPr lang="zh-CN" altLang="en-US" dirty="0"/>
              <a:t>”方式访问</a:t>
            </a:r>
            <a:r>
              <a:rPr lang="zh-CN" altLang="en-US" dirty="0">
                <a:solidFill>
                  <a:srgbClr val="CCFFFF"/>
                </a:solidFill>
              </a:rPr>
              <a:t> </a:t>
            </a:r>
            <a:r>
              <a:rPr lang="en-US" altLang="zh-CN" dirty="0">
                <a:solidFill>
                  <a:srgbClr val="CCFFFF"/>
                </a:solidFill>
              </a:rPr>
              <a:t>public</a:t>
            </a:r>
            <a:r>
              <a:rPr lang="en-US" altLang="zh-CN" dirty="0"/>
              <a:t> </a:t>
            </a:r>
            <a:r>
              <a:rPr lang="zh-CN" altLang="en-US" dirty="0"/>
              <a:t>属性的成员</a:t>
            </a:r>
            <a:endParaRPr lang="zh-CN" altLang="en-US" dirty="0"/>
          </a:p>
        </p:txBody>
      </p:sp>
      <p:sp>
        <p:nvSpPr>
          <p:cNvPr id="65540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3152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zh-CN" dirty="0"/>
              <a:t>例1</a:t>
            </a:r>
            <a:r>
              <a:rPr lang="en-US" altLang="zh-CN" dirty="0"/>
              <a:t>.</a:t>
            </a:r>
            <a:r>
              <a:rPr lang="zh-CN" altLang="en-US" dirty="0"/>
              <a:t>类的应用举例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1143000" y="1600200"/>
            <a:ext cx="7315200" cy="51054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#include&lt;iostream&gt;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using namespace std;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Clock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......//</a:t>
            </a:r>
            <a:r>
              <a:rPr lang="zh-CN" altLang="zh-CN" sz="2400" dirty="0">
                <a:latin typeface="宋体" panose="02010600030101010101" pitchFamily="2" charset="-122"/>
              </a:rPr>
              <a:t>类的声明略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//......</a:t>
            </a:r>
            <a:r>
              <a:rPr lang="zh-CN" altLang="en-US" sz="2400" dirty="0">
                <a:latin typeface="宋体" panose="02010600030101010101" pitchFamily="2" charset="-122"/>
              </a:rPr>
              <a:t>类的实现略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int main()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Clock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myClock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	myClock.setTime</a:t>
            </a:r>
            <a:r>
              <a:rPr lang="en-US" altLang="zh-CN" sz="2400" dirty="0">
                <a:latin typeface="宋体" panose="02010600030101010101" pitchFamily="2" charset="-122"/>
              </a:rPr>
              <a:t>(8, 30, 30);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	myClock.showTime</a:t>
            </a:r>
            <a:r>
              <a:rPr lang="en-US" altLang="zh-CN" sz="2400" dirty="0">
                <a:latin typeface="宋体" panose="02010600030101010101" pitchFamily="2" charset="-122"/>
              </a:rPr>
              <a:t>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67588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315200" cy="685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1066800" y="1905000"/>
            <a:ext cx="7391400" cy="41910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构造函数的作用是在对象被创建时使用特定的值构造对象，或者说将对象</a:t>
            </a:r>
            <a:r>
              <a:rPr lang="zh-CN" altLang="en-US" dirty="0">
                <a:solidFill>
                  <a:schemeClr val="tx2"/>
                </a:solidFill>
              </a:rPr>
              <a:t>初始化</a:t>
            </a:r>
            <a:r>
              <a:rPr lang="zh-CN" altLang="en-US" dirty="0"/>
              <a:t>为一个特定的状态。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在对象创建时</a:t>
            </a:r>
            <a:r>
              <a:rPr lang="zh-CN" altLang="en-US" dirty="0">
                <a:solidFill>
                  <a:schemeClr val="tx2"/>
                </a:solidFill>
              </a:rPr>
              <a:t>由系统自动调用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如果程序中未声明，则系统自动产生出一个</a:t>
            </a:r>
            <a:r>
              <a:rPr lang="zh-CN" altLang="en-US" dirty="0">
                <a:solidFill>
                  <a:schemeClr val="tx2"/>
                </a:solidFill>
              </a:rPr>
              <a:t>隐含</a:t>
            </a:r>
            <a:r>
              <a:rPr lang="zh-CN" altLang="en-US" dirty="0"/>
              <a:t>的参数列表为空的构造函数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允许为</a:t>
            </a:r>
            <a:r>
              <a:rPr lang="zh-CN" altLang="en-US" dirty="0">
                <a:solidFill>
                  <a:schemeClr val="tx2"/>
                </a:solidFill>
              </a:rPr>
              <a:t>内联</a:t>
            </a:r>
            <a:r>
              <a:rPr lang="zh-CN" altLang="en-US" dirty="0"/>
              <a:t>函数、</a:t>
            </a:r>
            <a:r>
              <a:rPr lang="zh-CN" altLang="en-US" dirty="0">
                <a:solidFill>
                  <a:schemeClr val="tx2"/>
                </a:solidFill>
              </a:rPr>
              <a:t>重载</a:t>
            </a:r>
            <a:r>
              <a:rPr lang="zh-CN" altLang="en-US" dirty="0"/>
              <a:t>函数、</a:t>
            </a:r>
            <a:r>
              <a:rPr lang="zh-CN" altLang="en-US" dirty="0">
                <a:solidFill>
                  <a:schemeClr val="tx2"/>
                </a:solidFill>
              </a:rPr>
              <a:t>带默认形参值</a:t>
            </a:r>
            <a:r>
              <a:rPr lang="zh-CN" altLang="en-US" dirty="0"/>
              <a:t>的函数</a:t>
            </a:r>
            <a:endParaRPr lang="zh-CN" altLang="en-US" dirty="0"/>
          </a:p>
        </p:txBody>
      </p:sp>
      <p:sp>
        <p:nvSpPr>
          <p:cNvPr id="69636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构造函数举例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1295400" y="1905000"/>
            <a:ext cx="7543800" cy="41148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Clock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public: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Clock(int newH,int newM,int newS);//</a:t>
            </a:r>
            <a:r>
              <a:rPr lang="zh-CN" altLang="en-US" sz="2400" dirty="0">
                <a:solidFill>
                  <a:srgbClr val="FFFF99"/>
                </a:solidFill>
                <a:latin typeface="宋体" panose="02010600030101010101" pitchFamily="2" charset="-122"/>
              </a:rPr>
              <a:t>构造函数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void setTime(int newH, int newM, int newS);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void showTime();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private: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int hour, minute, second;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};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71684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3729" name="Rectangle 1027"/>
          <p:cNvSpPr>
            <a:spLocks noGrp="1"/>
          </p:cNvSpPr>
          <p:nvPr>
            <p:ph idx="1"/>
          </p:nvPr>
        </p:nvSpPr>
        <p:spPr>
          <a:xfrm>
            <a:off x="468313" y="533400"/>
            <a:ext cx="8675687" cy="5791200"/>
          </a:xfrm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构造函数的实现：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Clock::Clock(int newH, int newM, int newS) {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	hour = newH;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	minute = newM;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	second = newS;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建立对象时构造函数的作用：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int main()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 c(0,0,0); </a:t>
            </a:r>
            <a:r>
              <a:rPr lang="en-US" altLang="zh-CN" sz="2000" dirty="0">
                <a:solidFill>
                  <a:srgbClr val="FFFF99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FFFF99"/>
                </a:solidFill>
                <a:latin typeface="宋体" panose="02010600030101010101" pitchFamily="2" charset="-122"/>
              </a:rPr>
              <a:t>隐含调用构造函数，将初始值作为实参。</a:t>
            </a:r>
            <a:endParaRPr lang="zh-CN" altLang="en-US" sz="20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</a:rPr>
              <a:t>c.showTime();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73730" name="Text Box 1031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/>
              <a:t>默认构造函数</a:t>
            </a:r>
            <a:endParaRPr lang="zh-CN" altLang="en-US"/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/>
          <a:p>
            <a:r>
              <a:rPr lang="zh-CN" altLang="en-US"/>
              <a:t>对于一个普通的类，必须定义自己的默认构造函数。</a:t>
            </a:r>
            <a:endParaRPr lang="zh-CN" altLang="en-US"/>
          </a:p>
          <a:p>
            <a:pPr lvl="1"/>
            <a:r>
              <a:rPr lang="zh-CN" altLang="en-US"/>
              <a:t>一旦定义了其他的构造函数，不定义默认构造函数，则类将没有默认构造函数。</a:t>
            </a:r>
            <a:endParaRPr lang="zh-CN" altLang="en-US"/>
          </a:p>
          <a:p>
            <a:pPr lvl="1"/>
            <a:r>
              <a:rPr lang="zh-CN" altLang="en-US"/>
              <a:t>对于某些类来说，合成的默认构造函数可能执行错误的操作。</a:t>
            </a:r>
            <a:endParaRPr lang="zh-CN" altLang="en-US"/>
          </a:p>
          <a:p>
            <a:pPr lvl="1"/>
            <a:r>
              <a:rPr lang="zh-CN" altLang="en-US"/>
              <a:t>有时编译器不能为某些类合成默认构造函数。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析构函数</a:t>
            </a:r>
            <a:endParaRPr lang="zh-CN" altLang="en-US" dirty="0"/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130000"/>
              </a:lnSpc>
            </a:pPr>
            <a:r>
              <a:rPr lang="zh-CN" altLang="en-US" dirty="0"/>
              <a:t>完成对象被删除前的一些清理工作。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在对象的生存期结束的时刻系统自动调用它，然后再释放此对象所属的空间。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如果程序中未声明析构函数，编译器将自动产生一个隐含的析构函数。</a:t>
            </a:r>
            <a:endParaRPr lang="zh-CN" altLang="en-US" dirty="0"/>
          </a:p>
        </p:txBody>
      </p:sp>
      <p:sp>
        <p:nvSpPr>
          <p:cNvPr id="97284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15200" cy="9906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构造函数和析构函数举例</a:t>
            </a:r>
            <a:endParaRPr lang="zh-CN" altLang="en-US" dirty="0"/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1371600" y="1752600"/>
            <a:ext cx="7086600" cy="4800600"/>
          </a:xfrm>
        </p:spPr>
        <p:txBody>
          <a:bodyPr vert="horz" wrap="square" lIns="92075" tIns="46038" rIns="92075" bIns="46038" anchor="t" anchorCtr="0"/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#include &lt;iostream&gt;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using namespace std;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Point {    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Point(int xx,int yy);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~Point();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//...</a:t>
            </a:r>
            <a:r>
              <a:rPr lang="zh-CN" altLang="en-US" sz="2800" dirty="0">
                <a:latin typeface="宋体" panose="02010600030101010101" pitchFamily="2" charset="-122"/>
              </a:rPr>
              <a:t>其他函数原型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private: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int x, y;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9332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1377" name="Rectangle 2051"/>
          <p:cNvSpPr>
            <a:spLocks noGrp="1"/>
          </p:cNvSpPr>
          <p:nvPr>
            <p:ph idx="1"/>
          </p:nvPr>
        </p:nvSpPr>
        <p:spPr>
          <a:xfrm>
            <a:off x="990600" y="762000"/>
            <a:ext cx="7543800" cy="5257800"/>
          </a:xfrm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Point::Point(int xx,int yy)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x = xx;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y = yy;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Point::~Point()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//...</a:t>
            </a:r>
            <a:r>
              <a:rPr lang="zh-CN" altLang="en-US" sz="2800" dirty="0">
                <a:latin typeface="宋体" panose="02010600030101010101" pitchFamily="2" charset="-122"/>
              </a:rPr>
              <a:t>其他函数的实现略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1378" name="Text Box 2055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010400" cy="838200"/>
          </a:xfrm>
        </p:spPr>
        <p:txBody>
          <a:bodyPr vert="horz" wrap="square" lIns="92075" tIns="46038" rIns="92075" bIns="46038" anchor="b" anchorCtr="0"/>
          <a:p>
            <a:pPr eaLnBrk="1" hangingPunct="1">
              <a:lnSpc>
                <a:spcPct val="60000"/>
              </a:lnSpc>
            </a:pPr>
            <a:r>
              <a:rPr lang="zh-CN" altLang="en-US" dirty="0"/>
              <a:t>抽象</a:t>
            </a:r>
            <a:endParaRPr lang="zh-CN" altLang="en-US" sz="3200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1143000" y="1600200"/>
            <a:ext cx="7467600" cy="4800600"/>
          </a:xfrm>
        </p:spPr>
        <p:txBody>
          <a:bodyPr vert="horz" wrap="square" lIns="92075" tIns="46038" rIns="92075" bIns="46038" anchor="t" anchorCtr="0"/>
          <a:p>
            <a:pPr marL="0" indent="452755" eaLnBrk="1" hangingPunct="1">
              <a:buNone/>
            </a:pPr>
            <a:r>
              <a:rPr lang="zh-CN" altLang="en-US" dirty="0"/>
              <a:t>抽象是对具体对象（问题）进行概括，抽出这一类对象的公共性质并加以描述的过程。</a:t>
            </a:r>
            <a:endParaRPr lang="zh-CN" altLang="en-US" dirty="0"/>
          </a:p>
          <a:p>
            <a:pPr marL="852805" lvl="1" eaLnBrk="1" hangingPunct="1"/>
            <a:r>
              <a:rPr lang="zh-CN" altLang="en-US" dirty="0"/>
              <a:t>先注意问题的本质及描述，其次是实现过程或细节。</a:t>
            </a:r>
            <a:endParaRPr lang="zh-CN" altLang="en-US" dirty="0"/>
          </a:p>
          <a:p>
            <a:pPr marL="852805" lvl="1" eaLnBrk="1" hangingPunct="1"/>
            <a:r>
              <a:rPr lang="zh-CN" altLang="en-US" dirty="0"/>
              <a:t>数据抽象：描述某类对象的属性或状态（对象相互区别的物理量）。</a:t>
            </a:r>
            <a:endParaRPr lang="zh-CN" altLang="en-US" dirty="0"/>
          </a:p>
          <a:p>
            <a:pPr marL="852805" lvl="1" eaLnBrk="1" hangingPunct="1"/>
            <a:r>
              <a:rPr lang="zh-CN" altLang="en-US" dirty="0"/>
              <a:t>代码抽象：描述某类对象的共有的行为特征或具有的功能。</a:t>
            </a:r>
            <a:endParaRPr lang="zh-CN" altLang="en-US" dirty="0"/>
          </a:p>
          <a:p>
            <a:pPr marL="852805" lvl="1" eaLnBrk="1" hangingPunct="1"/>
            <a:r>
              <a:rPr lang="zh-CN" altLang="en-US" dirty="0"/>
              <a:t>抽象的实现：通过类的声明。</a:t>
            </a:r>
            <a:endParaRPr lang="zh-CN" altLang="en-US" dirty="0"/>
          </a:p>
        </p:txBody>
      </p:sp>
      <p:sp>
        <p:nvSpPr>
          <p:cNvPr id="15364" name="Text Box 4"/>
          <p:cNvSpPr txBox="1"/>
          <p:nvPr/>
        </p:nvSpPr>
        <p:spPr>
          <a:xfrm>
            <a:off x="273050" y="1676400"/>
            <a:ext cx="793750" cy="45720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en-US" altLang="zh-CN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OOP</a:t>
            </a:r>
            <a:r>
              <a:rPr lang="zh-CN" altLang="en-US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的基本特点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162800" cy="838200"/>
          </a:xfrm>
        </p:spPr>
        <p:txBody>
          <a:bodyPr vert="horz" wrap="square" lIns="92075" tIns="46038" rIns="92075" bIns="46038" anchor="b" anchorCtr="0"/>
          <a:p>
            <a:pPr eaLnBrk="1" hangingPunct="1">
              <a:lnSpc>
                <a:spcPct val="70000"/>
              </a:lnSpc>
            </a:pPr>
            <a:r>
              <a:rPr lang="zh-CN" altLang="zh-CN" dirty="0"/>
              <a:t>抽象实例——钟表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219200" y="1981200"/>
            <a:ext cx="7239000" cy="41148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数据抽象：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int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hour</a:t>
            </a:r>
            <a:r>
              <a:rPr lang="en-US" altLang="zh-CN" dirty="0">
                <a:latin typeface="宋体" panose="02010600030101010101" pitchFamily="2" charset="-122"/>
              </a:rPr>
              <a:t>,int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minute</a:t>
            </a:r>
            <a:r>
              <a:rPr lang="en-US" altLang="zh-CN" dirty="0">
                <a:latin typeface="宋体" panose="02010600030101010101" pitchFamily="2" charset="-122"/>
              </a:rPr>
              <a:t>,int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second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代码抽象：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setTime()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showTime()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17412" name="Text Box 5"/>
          <p:cNvSpPr txBox="1"/>
          <p:nvPr/>
        </p:nvSpPr>
        <p:spPr>
          <a:xfrm>
            <a:off x="273050" y="1676400"/>
            <a:ext cx="793750" cy="45720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en-US" altLang="zh-CN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OOP</a:t>
            </a:r>
            <a:r>
              <a:rPr lang="zh-CN" altLang="en-US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的基本特点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zh-CN" dirty="0"/>
              <a:t>抽象实例——钟表类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295400" y="1905000"/>
            <a:ext cx="7348538" cy="4114800"/>
          </a:xfrm>
        </p:spPr>
        <p:txBody>
          <a:bodyPr vert="horz" wrap="square" lIns="92075" tIns="46038" rIns="92075" bIns="46038" anchor="t" anchorCtr="0"/>
          <a:p>
            <a:pPr marL="114300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 Clock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114300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public</a:t>
            </a:r>
            <a:r>
              <a:rPr lang="en-US" altLang="zh-CN" sz="2400" dirty="0">
                <a:latin typeface="宋体" panose="02010600030101010101" pitchFamily="2" charset="-122"/>
              </a:rPr>
              <a:t>: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114300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void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setTime</a:t>
            </a:r>
            <a:r>
              <a:rPr lang="en-US" altLang="zh-CN" sz="2400" dirty="0">
                <a:latin typeface="宋体" panose="02010600030101010101" pitchFamily="2" charset="-122"/>
              </a:rPr>
              <a:t>(int newH, int newM, int newS);</a:t>
            </a:r>
            <a:br>
              <a:rPr lang="en-US" altLang="zh-CN" sz="2400" dirty="0">
                <a:latin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</a:rPr>
              <a:t>   void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showTime</a:t>
            </a:r>
            <a:r>
              <a:rPr lang="en-US" altLang="zh-CN" sz="2400" dirty="0">
                <a:latin typeface="宋体" panose="02010600030101010101" pitchFamily="2" charset="-122"/>
              </a:rPr>
              <a:t>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114300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private</a:t>
            </a:r>
            <a:r>
              <a:rPr lang="en-US" altLang="zh-CN" sz="2400" dirty="0">
                <a:latin typeface="宋体" panose="02010600030101010101" pitchFamily="2" charset="-122"/>
              </a:rPr>
              <a:t>: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114300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int hour, minute, second;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114300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}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273050" y="1676400"/>
            <a:ext cx="793750" cy="45720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en-US" altLang="zh-CN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OOP</a:t>
            </a:r>
            <a:r>
              <a:rPr lang="zh-CN" altLang="en-US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的基本特点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6934200" cy="914400"/>
          </a:xfrm>
        </p:spPr>
        <p:txBody>
          <a:bodyPr vert="horz" wrap="square" lIns="92075" tIns="46038" rIns="92075" bIns="46038" anchor="b" anchorCtr="0"/>
          <a:p>
            <a:pPr eaLnBrk="1" hangingPunct="1">
              <a:lnSpc>
                <a:spcPct val="80000"/>
              </a:lnSpc>
            </a:pPr>
            <a:r>
              <a:rPr lang="zh-CN" altLang="zh-CN" dirty="0"/>
              <a:t>抽象实例——人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1143000" y="1752600"/>
            <a:ext cx="8001000" cy="4724400"/>
          </a:xfrm>
        </p:spPr>
        <p:txBody>
          <a:bodyPr vert="horz" wrap="square" lIns="92075" tIns="46038" rIns="92075" bIns="46038" anchor="t" anchorCtr="0"/>
          <a:p>
            <a:pPr marL="228600" indent="-228600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数据抽象：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14350" lvl="1" indent="-171450"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string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name</a:t>
            </a:r>
            <a:r>
              <a:rPr lang="en-US" altLang="zh-CN" dirty="0">
                <a:latin typeface="宋体" panose="02010600030101010101" pitchFamily="2" charset="-122"/>
              </a:rPr>
              <a:t>,string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gender</a:t>
            </a:r>
            <a:r>
              <a:rPr lang="en-US" altLang="zh-CN" dirty="0">
                <a:latin typeface="宋体" panose="02010600030101010101" pitchFamily="2" charset="-122"/>
              </a:rPr>
              <a:t>,int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age</a:t>
            </a:r>
            <a:r>
              <a:rPr lang="en-US" altLang="zh-CN" dirty="0">
                <a:latin typeface="宋体" panose="02010600030101010101" pitchFamily="2" charset="-122"/>
              </a:rPr>
              <a:t>,int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id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228600" indent="-228600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代码抽象：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14350" lvl="1" indent="-171450" eaLnBrk="1" hangingPunct="1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生物属性角度：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getCloth</a:t>
            </a:r>
            <a:r>
              <a:rPr lang="en-US" altLang="zh-CN" dirty="0">
                <a:latin typeface="宋体" panose="02010600030101010101" pitchFamily="2" charset="-122"/>
              </a:rPr>
              <a:t>(),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eat</a:t>
            </a:r>
            <a:r>
              <a:rPr lang="en-US" altLang="zh-CN" dirty="0">
                <a:latin typeface="宋体" panose="02010600030101010101" pitchFamily="2" charset="-122"/>
              </a:rPr>
              <a:t>(), …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514350" lvl="1" indent="-171450" eaLnBrk="1" hangingPunct="1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社会属性角度：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work</a:t>
            </a:r>
            <a:r>
              <a:rPr lang="en-US" altLang="zh-CN" dirty="0">
                <a:latin typeface="宋体" panose="02010600030101010101" pitchFamily="2" charset="-122"/>
              </a:rPr>
              <a:t>(),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promote</a:t>
            </a:r>
            <a:r>
              <a:rPr lang="en-US" altLang="zh-CN" dirty="0">
                <a:latin typeface="宋体" panose="02010600030101010101" pitchFamily="2" charset="-122"/>
              </a:rPr>
              <a:t>() ,…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1508" name="Text Box 5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en-US" altLang="zh-CN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OOP</a:t>
            </a:r>
            <a:r>
              <a:rPr lang="zh-CN" altLang="en-US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的基本特点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162800" cy="762000"/>
          </a:xfrm>
        </p:spPr>
        <p:txBody>
          <a:bodyPr vert="horz" wrap="square" lIns="92075" tIns="46038" rIns="92075" bIns="46038" anchor="b" anchorCtr="0"/>
          <a:p>
            <a:pPr eaLnBrk="1" hangingPunct="1">
              <a:lnSpc>
                <a:spcPct val="80000"/>
              </a:lnSpc>
            </a:pPr>
            <a:r>
              <a:rPr lang="zh-CN" altLang="zh-CN" dirty="0"/>
              <a:t>封装</a:t>
            </a:r>
            <a:endParaRPr lang="zh-CN" altLang="en-US" sz="3200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295400" y="1828800"/>
            <a:ext cx="7162800" cy="4267200"/>
          </a:xfrm>
        </p:spPr>
        <p:txBody>
          <a:bodyPr vert="horz" wrap="square" lIns="92075" tIns="46038" rIns="92075" bIns="46038" anchor="t" anchorCtr="0"/>
          <a:p>
            <a:pPr marL="0" indent="351155" eaLnBrk="1" hangingPunct="1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将抽象出的数据成员、代码成员相结合，将它们视为一个整体。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852805" lvl="1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目的是曾强安全性和简化编程，使用者不必了解具体的实现细节，而只需要通过外部接口，以特定的访问权限，来使用类的成员。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852805" lvl="1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实现封装：类声明中的</a:t>
            </a:r>
            <a:r>
              <a:rPr lang="en-US" altLang="zh-CN" dirty="0">
                <a:latin typeface="宋体" panose="02010600030101010101" pitchFamily="2" charset="-122"/>
              </a:rPr>
              <a:t>{}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3556" name="Text Box 5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en-US" altLang="zh-CN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OOP</a:t>
            </a:r>
            <a:r>
              <a:rPr lang="zh-CN" altLang="en-US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的基本特点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600200" y="457200"/>
            <a:ext cx="6934200" cy="838200"/>
          </a:xfrm>
        </p:spPr>
        <p:txBody>
          <a:bodyPr vert="horz" wrap="square" lIns="92075" tIns="46038" rIns="92075" bIns="46038" anchor="b" anchorCtr="0"/>
          <a:p>
            <a:pPr eaLnBrk="1" hangingPunct="1">
              <a:lnSpc>
                <a:spcPct val="80000"/>
              </a:lnSpc>
            </a:pPr>
            <a:r>
              <a:rPr lang="zh-CN" altLang="zh-CN" dirty="0"/>
              <a:t>封装</a:t>
            </a:r>
            <a:endParaRPr lang="zh-CN" altLang="en-US" sz="3200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1066800" y="1600200"/>
            <a:ext cx="8153400" cy="38862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实例：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class  Clock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{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public</a:t>
            </a:r>
            <a:r>
              <a:rPr lang="en-US" altLang="zh-CN" dirty="0">
                <a:latin typeface="宋体" panose="02010600030101010101" pitchFamily="2" charset="-122"/>
              </a:rPr>
              <a:t>:void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setTime</a:t>
            </a:r>
            <a:r>
              <a:rPr lang="en-US" altLang="zh-CN" dirty="0">
                <a:latin typeface="宋体" panose="02010600030101010101" pitchFamily="2" charset="-122"/>
              </a:rPr>
              <a:t>(int newH, int newM,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      int newS);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      void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showTime</a:t>
            </a:r>
            <a:r>
              <a:rPr lang="en-US" altLang="zh-CN" dirty="0">
                <a:latin typeface="宋体" panose="02010600030101010101" pitchFamily="2" charset="-122"/>
              </a:rPr>
              <a:t>();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private</a:t>
            </a:r>
            <a:r>
              <a:rPr lang="en-US" altLang="zh-CN" dirty="0">
                <a:latin typeface="宋体" panose="02010600030101010101" pitchFamily="2" charset="-122"/>
              </a:rPr>
              <a:t>: int hour, minute, second;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}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25604" name="Group 16"/>
          <p:cNvGrpSpPr/>
          <p:nvPr/>
        </p:nvGrpSpPr>
        <p:grpSpPr>
          <a:xfrm>
            <a:off x="1143000" y="2971800"/>
            <a:ext cx="990600" cy="3429000"/>
            <a:chOff x="480" y="1968"/>
            <a:chExt cx="624" cy="2160"/>
          </a:xfrm>
        </p:grpSpPr>
        <p:sp>
          <p:nvSpPr>
            <p:cNvPr id="25605" name="Line 4"/>
            <p:cNvSpPr/>
            <p:nvPr/>
          </p:nvSpPr>
          <p:spPr>
            <a:xfrm flipH="1">
              <a:off x="480" y="1968"/>
              <a:ext cx="288" cy="2064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6" name="Line 5"/>
            <p:cNvSpPr/>
            <p:nvPr/>
          </p:nvSpPr>
          <p:spPr>
            <a:xfrm flipH="1">
              <a:off x="480" y="3504"/>
              <a:ext cx="288" cy="528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7" name="Text Box 6"/>
            <p:cNvSpPr txBox="1"/>
            <p:nvPr/>
          </p:nvSpPr>
          <p:spPr>
            <a:xfrm>
              <a:off x="528" y="384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边界</a:t>
              </a:r>
              <a:endParaRPr lang="zh-CN" altLang="en-US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08" name="Text Box 14"/>
          <p:cNvSpPr txBox="1"/>
          <p:nvPr/>
        </p:nvSpPr>
        <p:spPr>
          <a:xfrm>
            <a:off x="4191000" y="5334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特定的访问权限</a:t>
            </a:r>
            <a:endParaRPr lang="zh-CN" altLang="en-US" dirty="0">
              <a:solidFill>
                <a:srgbClr val="CC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9" name="Text Box 18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en-US" altLang="zh-CN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OOP</a:t>
            </a:r>
            <a:r>
              <a:rPr lang="zh-CN" altLang="en-US" sz="4000" dirty="0">
                <a:solidFill>
                  <a:srgbClr val="85EDA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的基本特点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5610" name="Group 21"/>
          <p:cNvGrpSpPr/>
          <p:nvPr/>
        </p:nvGrpSpPr>
        <p:grpSpPr>
          <a:xfrm>
            <a:off x="4876800" y="2590800"/>
            <a:ext cx="2819400" cy="1600200"/>
            <a:chOff x="3072" y="1632"/>
            <a:chExt cx="1776" cy="1008"/>
          </a:xfrm>
        </p:grpSpPr>
        <p:sp>
          <p:nvSpPr>
            <p:cNvPr id="25611" name="Text Box 10"/>
            <p:cNvSpPr txBox="1"/>
            <p:nvPr/>
          </p:nvSpPr>
          <p:spPr>
            <a:xfrm>
              <a:off x="3840" y="1632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外部接口</a:t>
              </a:r>
              <a:endParaRPr lang="zh-CN" altLang="en-US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2" name="Line 19"/>
            <p:cNvSpPr/>
            <p:nvPr/>
          </p:nvSpPr>
          <p:spPr>
            <a:xfrm flipV="1">
              <a:off x="3072" y="1776"/>
              <a:ext cx="768" cy="86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5613" name="Line 20"/>
            <p:cNvSpPr/>
            <p:nvPr/>
          </p:nvSpPr>
          <p:spPr>
            <a:xfrm flipV="1">
              <a:off x="3120" y="1824"/>
              <a:ext cx="672" cy="24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5614" name="Line 22"/>
          <p:cNvSpPr/>
          <p:nvPr/>
        </p:nvSpPr>
        <p:spPr>
          <a:xfrm>
            <a:off x="2971800" y="3581400"/>
            <a:ext cx="1219200" cy="18288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15" name="Line 23"/>
          <p:cNvSpPr/>
          <p:nvPr/>
        </p:nvSpPr>
        <p:spPr>
          <a:xfrm>
            <a:off x="2895600" y="4953000"/>
            <a:ext cx="1295400" cy="4572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b524235-bf9b-49eb-beea-7dbbe56828b0"/>
  <p:tag name="COMMONDATA" val="eyJoZGlkIjoiYTFmYTQzZmZkMzI3ZWUyN2Y4MWZjNmExNDFkYjVhN2MifQ=="/>
</p:tagLst>
</file>

<file path=ppt/theme/theme1.xml><?xml version="1.0" encoding="utf-8"?>
<a:theme xmlns:a="http://schemas.openxmlformats.org/drawingml/2006/main" name="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E2E53"/>
    </a:dk2>
    <a:lt2>
      <a:srgbClr val="FFCC00"/>
    </a:lt2>
    <a:accent1>
      <a:srgbClr val="FF9933"/>
    </a:accent1>
    <a:accent2>
      <a:srgbClr val="336699"/>
    </a:accent2>
    <a:accent3>
      <a:srgbClr val="ABADB3"/>
    </a:accent3>
    <a:accent4>
      <a:srgbClr val="DADADA"/>
    </a:accent4>
    <a:accent5>
      <a:srgbClr val="FFCAAD"/>
    </a:accent5>
    <a:accent6>
      <a:srgbClr val="2D5C8A"/>
    </a:accent6>
    <a:hlink>
      <a:srgbClr val="EAEAEA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Office\Templates\c++lecture.pot</Template>
  <TotalTime>0</TotalTime>
  <Words>4804</Words>
  <Application>WPS 演示</Application>
  <PresentationFormat>全屏显示(4:3)</PresentationFormat>
  <Paragraphs>481</Paragraphs>
  <Slides>38</Slides>
  <Notes>96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微软雅黑</vt:lpstr>
      <vt:lpstr>Arial Unicode MS</vt:lpstr>
      <vt:lpstr>Wingdings 2</vt:lpstr>
      <vt:lpstr>c++lecture</vt:lpstr>
      <vt:lpstr>1_c++lecture</vt:lpstr>
      <vt:lpstr>第二章  类与对象</vt:lpstr>
      <vt:lpstr>回顾：面向过程的设计方法</vt:lpstr>
      <vt:lpstr>面向对象的方法</vt:lpstr>
      <vt:lpstr>抽象</vt:lpstr>
      <vt:lpstr>抽象实例——钟表</vt:lpstr>
      <vt:lpstr>抽象实例——钟表类</vt:lpstr>
      <vt:lpstr>抽象实例——人</vt:lpstr>
      <vt:lpstr>封装</vt:lpstr>
      <vt:lpstr>封装</vt:lpstr>
      <vt:lpstr>继承与派生</vt:lpstr>
      <vt:lpstr>多态性</vt:lpstr>
      <vt:lpstr>c++中的类</vt:lpstr>
      <vt:lpstr>类的声明形式</vt:lpstr>
      <vt:lpstr>公有类型成员</vt:lpstr>
      <vt:lpstr>私有类型成员</vt:lpstr>
      <vt:lpstr>保护类型</vt:lpstr>
      <vt:lpstr>类的成员</vt:lpstr>
      <vt:lpstr>PowerPoint 演示文稿</vt:lpstr>
      <vt:lpstr>成员数据</vt:lpstr>
      <vt:lpstr>成员函数</vt:lpstr>
      <vt:lpstr>内联成员函数</vt:lpstr>
      <vt:lpstr>内联成员函数举例(一)</vt:lpstr>
      <vt:lpstr>内联成员函数举例(二)</vt:lpstr>
      <vt:lpstr>PowerPoint 演示文稿</vt:lpstr>
      <vt:lpstr>引入this指针</vt:lpstr>
      <vt:lpstr>成员函数的调用</vt:lpstr>
      <vt:lpstr>类成员作用域和生存期</vt:lpstr>
      <vt:lpstr>类成员作用域和生存期</vt:lpstr>
      <vt:lpstr>对象</vt:lpstr>
      <vt:lpstr>类中成员的访问方式</vt:lpstr>
      <vt:lpstr>例1.类的应用举例</vt:lpstr>
      <vt:lpstr>构造函数</vt:lpstr>
      <vt:lpstr>构造函数举例</vt:lpstr>
      <vt:lpstr>PowerPoint 演示文稿</vt:lpstr>
      <vt:lpstr>默认构造函数</vt:lpstr>
      <vt:lpstr>析构函数</vt:lpstr>
      <vt:lpstr>构造函数和析构函数举例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类与对象</dc:title>
  <dc:creator>zhengli</dc:creator>
  <cp:lastModifiedBy>WPS_503342631</cp:lastModifiedBy>
  <cp:revision>231</cp:revision>
  <dcterms:created xsi:type="dcterms:W3CDTF">1999-05-22T12:40:00Z</dcterms:created>
  <dcterms:modified xsi:type="dcterms:W3CDTF">2023-03-07T11:22:16Z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12F00C6130F040BF86A0B6D494ECD5CE</vt:lpwstr>
  </property>
  <property fmtid="{D5CDD505-2E9C-101B-9397-08002B2CF9AE}" pid="3" name="KSOProductBuildVer">
    <vt:lpwstr>2052-11.1.0.13703</vt:lpwstr>
  </property>
</Properties>
</file>