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56" r:id="rId3"/>
    <p:sldId id="481" r:id="rId5"/>
    <p:sldId id="484" r:id="rId6"/>
    <p:sldId id="485" r:id="rId7"/>
    <p:sldId id="506" r:id="rId8"/>
    <p:sldId id="507" r:id="rId9"/>
    <p:sldId id="508" r:id="rId10"/>
    <p:sldId id="510" r:id="rId11"/>
    <p:sldId id="487" r:id="rId12"/>
    <p:sldId id="488" r:id="rId13"/>
    <p:sldId id="489" r:id="rId14"/>
    <p:sldId id="511" r:id="rId15"/>
    <p:sldId id="512" r:id="rId16"/>
    <p:sldId id="513" r:id="rId17"/>
    <p:sldId id="514" r:id="rId18"/>
    <p:sldId id="515" r:id="rId19"/>
    <p:sldId id="516" r:id="rId20"/>
    <p:sldId id="517" r:id="rId21"/>
    <p:sldId id="518" r:id="rId22"/>
    <p:sldId id="519" r:id="rId23"/>
    <p:sldId id="520" r:id="rId24"/>
    <p:sldId id="522" r:id="rId25"/>
    <p:sldId id="521" r:id="rId26"/>
    <p:sldId id="523" r:id="rId27"/>
  </p:sldIdLst>
  <p:sldSz cx="9144000" cy="6858000" type="screen4x3"/>
  <p:notesSz cx="7099300" cy="10234930"/>
  <p:custDataLst>
    <p:tags r:id="rId3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282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jinlan" initials="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CC00"/>
    <a:srgbClr val="00CC99"/>
    <a:srgbClr val="009999"/>
    <a:srgbClr val="6699FF"/>
    <a:srgbClr val="66FFCC"/>
    <a:srgbClr val="FFFF66"/>
    <a:srgbClr val="CC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-427" y="-67"/>
      </p:cViewPr>
      <p:guideLst>
        <p:guide orient="horz" pos="2161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 showFormatting="0">
    <p:cViewPr>
      <p:scale>
        <a:sx n="75" d="100"/>
        <a:sy n="75" d="100"/>
      </p:scale>
      <p:origin x="0" y="491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2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4994" name="页眉占位符 8499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39" tIns="49519" rIns="99039" bIns="49519"/>
          <a:p>
            <a:pPr lvl="0" defTabSz="990600"/>
            <a:endParaRPr lang="zh-CN" altLang="en-US" sz="1300" dirty="0">
              <a:ea typeface="隶书" panose="02010509060101010101" pitchFamily="49" charset="-122"/>
            </a:endParaRPr>
          </a:p>
        </p:txBody>
      </p:sp>
      <p:sp>
        <p:nvSpPr>
          <p:cNvPr id="84995" name="日期占位符 84994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39" tIns="49519" rIns="99039" bIns="49519"/>
          <a:p>
            <a:pPr lvl="0" algn="r" defTabSz="990600"/>
            <a:endParaRPr lang="zh-CN" altLang="en-US" sz="1300" dirty="0">
              <a:ea typeface="隶书" panose="02010509060101010101" pitchFamily="49" charset="-122"/>
            </a:endParaRPr>
          </a:p>
        </p:txBody>
      </p:sp>
      <p:sp>
        <p:nvSpPr>
          <p:cNvPr id="84996" name="页脚占位符 84995"/>
          <p:cNvSpPr>
            <a:spLocks noGrp="1"/>
          </p:cNvSpPr>
          <p:nvPr>
            <p:ph type="ftr" sz="quarter" idx="2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39" tIns="49519" rIns="99039" bIns="49519" anchor="b" anchorCtr="0"/>
          <a:p>
            <a:pPr lvl="0" defTabSz="990600"/>
            <a:endParaRPr lang="zh-CN" altLang="en-US" sz="1300" dirty="0">
              <a:ea typeface="隶书" panose="02010509060101010101" pitchFamily="49" charset="-122"/>
            </a:endParaRPr>
          </a:p>
        </p:txBody>
      </p:sp>
      <p:sp>
        <p:nvSpPr>
          <p:cNvPr id="84997" name="灯片编号占位符 84996"/>
          <p:cNvSpPr>
            <a:spLocks noGrp="1"/>
          </p:cNvSpPr>
          <p:nvPr>
            <p:ph type="sldNum" sz="quarter" idx="3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39" tIns="49519" rIns="99039" bIns="49519" anchor="b" anchorCtr="0"/>
          <a:p>
            <a:pPr lvl="0" algn="r" defTabSz="990600"/>
            <a:fld id="{9A0DB2DC-4C9A-4742-B13C-FB6460FD3503}" type="slidenum">
              <a:rPr lang="zh-CN" altLang="en-US" sz="1300" dirty="0">
                <a:ea typeface="隶书" panose="02010509060101010101" pitchFamily="49" charset="-122"/>
              </a:rPr>
            </a:fld>
            <a:endParaRPr lang="zh-CN" altLang="en-US" sz="1300" dirty="0">
              <a:ea typeface="隶书" panose="020105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650" name="页眉占位符 276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12700">
            <a:noFill/>
          </a:ln>
        </p:spPr>
        <p:txBody>
          <a:bodyPr lIns="99039" tIns="49519" rIns="99039" bIns="49519"/>
          <a:p>
            <a:pPr lvl="0" defTabSz="990600"/>
            <a:endParaRPr lang="zh-CN" altLang="en-US" sz="1300" dirty="0">
              <a:ea typeface="隶书" panose="02010509060101010101" pitchFamily="49" charset="-122"/>
            </a:endParaRPr>
          </a:p>
        </p:txBody>
      </p:sp>
      <p:sp>
        <p:nvSpPr>
          <p:cNvPr id="27651" name="日期占位符 27650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12700">
            <a:noFill/>
          </a:ln>
        </p:spPr>
        <p:txBody>
          <a:bodyPr lIns="99039" tIns="49519" rIns="99039" bIns="49519"/>
          <a:p>
            <a:pPr lvl="0" algn="r" defTabSz="990600"/>
            <a:endParaRPr lang="zh-CN" altLang="en-US" sz="1300" dirty="0">
              <a:ea typeface="隶书" panose="02010509060101010101" pitchFamily="49" charset="-122"/>
            </a:endParaRPr>
          </a:p>
        </p:txBody>
      </p:sp>
      <p:sp>
        <p:nvSpPr>
          <p:cNvPr id="27652" name="幻灯片图像占位符 27651"/>
          <p:cNvSpPr>
            <a:spLocks noTextEdi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653" name="文本占位符 27652"/>
          <p:cNvSpPr>
            <a:spLocks noGrp="1"/>
          </p:cNvSpPr>
          <p:nvPr>
            <p:ph type="body" sz="quarter" idx="3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</a:ln>
        </p:spPr>
        <p:txBody>
          <a:bodyPr lIns="99039" tIns="49519" rIns="99039" bIns="49519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7654" name="页脚占位符 27653"/>
          <p:cNvSpPr>
            <a:spLocks noGrp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12700">
            <a:noFill/>
          </a:ln>
        </p:spPr>
        <p:txBody>
          <a:bodyPr lIns="99039" tIns="49519" rIns="99039" bIns="49519" anchor="b" anchorCtr="0"/>
          <a:p>
            <a:pPr lvl="0" defTabSz="990600"/>
            <a:endParaRPr lang="zh-CN" altLang="en-US" sz="1300" dirty="0">
              <a:ea typeface="隶书" panose="02010509060101010101" pitchFamily="49" charset="-122"/>
            </a:endParaRPr>
          </a:p>
        </p:txBody>
      </p:sp>
      <p:sp>
        <p:nvSpPr>
          <p:cNvPr id="27655" name="灯片编号占位符 27654"/>
          <p:cNvSpPr>
            <a:spLocks noGrp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12700">
            <a:noFill/>
          </a:ln>
        </p:spPr>
        <p:txBody>
          <a:bodyPr lIns="99039" tIns="49519" rIns="99039" bIns="49519" anchor="b" anchorCtr="0"/>
          <a:p>
            <a:pPr lvl="0" algn="r" defTabSz="990600"/>
            <a:fld id="{9A0DB2DC-4C9A-4742-B13C-FB6460FD3503}" type="slidenum">
              <a:rPr lang="zh-CN" altLang="en-US" sz="1300" dirty="0">
                <a:ea typeface="隶书" panose="02010509060101010101" pitchFamily="49" charset="-122"/>
              </a:rPr>
            </a:fld>
            <a:endParaRPr lang="zh-CN" altLang="en-US" sz="1300" dirty="0">
              <a:ea typeface="隶书" panose="020105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defTabSz="990600"/>
            <a:fld id="{9A0DB2DC-4C9A-4742-B13C-FB6460FD3503}" type="slidenum">
              <a:rPr lang="zh-CN" altLang="en-US" sz="1300" dirty="0">
                <a:ea typeface="隶书" panose="02010509060101010101" pitchFamily="49" charset="-122"/>
              </a:rPr>
            </a:fld>
            <a:endParaRPr lang="zh-CN" altLang="en-US" sz="1300" dirty="0">
              <a:ea typeface="隶书" panose="02010509060101010101" pitchFamily="49" charset="-122"/>
            </a:endParaRPr>
          </a:p>
        </p:txBody>
      </p:sp>
      <p:sp>
        <p:nvSpPr>
          <p:cNvPr id="135170" name="幻灯片图像占位符 135169"/>
          <p:cNvSpPr>
            <a:spLocks noTextEdit="1"/>
          </p:cNvSpPr>
          <p:nvPr>
            <p:ph type="sldImg"/>
          </p:nvPr>
        </p:nvSpPr>
        <p:spPr/>
      </p:sp>
      <p:sp>
        <p:nvSpPr>
          <p:cNvPr id="135171" name="文本占位符 135170"/>
          <p:cNvSpPr>
            <a:spLocks noGrp="1"/>
          </p:cNvSpPr>
          <p:nvPr>
            <p:ph type="body" idx="1"/>
          </p:nvPr>
        </p:nvSpPr>
        <p:spPr/>
        <p:txBody>
          <a:bodyPr lIns="99039" tIns="49519" rIns="99039" bIns="49519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4336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en-US" dirty="0"/>
          </a:p>
        </p:txBody>
      </p:sp>
      <p:sp>
        <p:nvSpPr>
          <p:cNvPr id="1433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12700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4438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en-US" dirty="0"/>
          </a:p>
        </p:txBody>
      </p:sp>
      <p:sp>
        <p:nvSpPr>
          <p:cNvPr id="144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12700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4541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en-US" dirty="0"/>
          </a:p>
        </p:txBody>
      </p:sp>
      <p:sp>
        <p:nvSpPr>
          <p:cNvPr id="1454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12700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4745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en-US" dirty="0"/>
          </a:p>
        </p:txBody>
      </p:sp>
      <p:sp>
        <p:nvSpPr>
          <p:cNvPr id="147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12700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530" name="五角星 22529"/>
          <p:cNvSpPr/>
          <p:nvPr/>
        </p:nvSpPr>
        <p:spPr>
          <a:xfrm rot="1320000">
            <a:off x="396875" y="549275"/>
            <a:ext cx="882650" cy="88265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lIns="92075" tIns="46038" rIns="92075" bIns="46038" anchor="ctr" anchorCtr="0"/>
          <a:p>
            <a:pPr lvl="0">
              <a:spcBef>
                <a:spcPct val="50000"/>
              </a:spcBef>
            </a:pPr>
            <a:endParaRPr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五角星 22530"/>
          <p:cNvSpPr/>
          <p:nvPr/>
        </p:nvSpPr>
        <p:spPr>
          <a:xfrm rot="20940000">
            <a:off x="1828800" y="304800"/>
            <a:ext cx="457200" cy="4572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lIns="92075" tIns="46038" rIns="92075" bIns="46038" anchor="ctr" anchorCtr="0"/>
          <a:p>
            <a:pPr lvl="0">
              <a:spcBef>
                <a:spcPct val="50000"/>
              </a:spcBef>
            </a:pPr>
            <a:endParaRPr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2" name="五角星 22531"/>
          <p:cNvSpPr/>
          <p:nvPr/>
        </p:nvSpPr>
        <p:spPr>
          <a:xfrm>
            <a:off x="2609850" y="171450"/>
            <a:ext cx="419100" cy="4191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lIns="92075" tIns="46038" rIns="92075" bIns="46038" anchor="ctr" anchorCtr="0"/>
          <a:p>
            <a:pPr lvl="0">
              <a:spcBef>
                <a:spcPct val="50000"/>
              </a:spcBef>
            </a:pPr>
            <a:endParaRPr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3" name="五角星 22532"/>
          <p:cNvSpPr/>
          <p:nvPr/>
        </p:nvSpPr>
        <p:spPr>
          <a:xfrm rot="20940000">
            <a:off x="1752600" y="228600"/>
            <a:ext cx="457200" cy="4572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lIns="92075" tIns="46038" rIns="92075" bIns="46038" anchor="ctr" anchorCtr="0"/>
          <a:p>
            <a:pPr lvl="0">
              <a:spcBef>
                <a:spcPct val="50000"/>
              </a:spcBef>
            </a:pPr>
            <a:endParaRPr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4" name="五角星 22533"/>
          <p:cNvSpPr/>
          <p:nvPr/>
        </p:nvSpPr>
        <p:spPr>
          <a:xfrm>
            <a:off x="2533650" y="19050"/>
            <a:ext cx="419100" cy="4191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lIns="92075" tIns="46038" rIns="92075" bIns="46038" anchor="ctr" anchorCtr="0"/>
          <a:p>
            <a:pPr lvl="0">
              <a:spcBef>
                <a:spcPct val="50000"/>
              </a:spcBef>
            </a:pPr>
            <a:endParaRPr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2535" name="组合 22534"/>
          <p:cNvGrpSpPr/>
          <p:nvPr/>
        </p:nvGrpSpPr>
        <p:grpSpPr>
          <a:xfrm>
            <a:off x="6934200" y="5181600"/>
            <a:ext cx="2033588" cy="1219200"/>
            <a:chOff x="4368" y="3264"/>
            <a:chExt cx="1281" cy="768"/>
          </a:xfrm>
        </p:grpSpPr>
        <p:sp>
          <p:nvSpPr>
            <p:cNvPr id="22536" name="五角星 22535"/>
            <p:cNvSpPr/>
            <p:nvPr/>
          </p:nvSpPr>
          <p:spPr>
            <a:xfrm rot="20940000">
              <a:off x="4368" y="3681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92075" tIns="46038" rIns="92075" bIns="46038" anchor="ctr" anchorCtr="0"/>
            <a:p>
              <a:pPr lvl="0">
                <a:spcBef>
                  <a:spcPct val="50000"/>
                </a:spcBef>
              </a:pPr>
              <a:endParaRPr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37" name="五角星 22536"/>
            <p:cNvSpPr/>
            <p:nvPr/>
          </p:nvSpPr>
          <p:spPr>
            <a:xfrm>
              <a:off x="4845" y="3324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92075" tIns="46038" rIns="92075" bIns="46038" anchor="ctr" anchorCtr="0"/>
            <a:p>
              <a:pPr lvl="0">
                <a:spcBef>
                  <a:spcPct val="50000"/>
                </a:spcBef>
              </a:pPr>
              <a:endParaRPr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38" name="五角星 22537"/>
            <p:cNvSpPr/>
            <p:nvPr/>
          </p:nvSpPr>
          <p:spPr>
            <a:xfrm rot="1320000">
              <a:off x="5217" y="3264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92075" tIns="46038" rIns="92075" bIns="46038" anchor="ctr" anchorCtr="0"/>
            <a:p>
              <a:pPr lvl="0">
                <a:spcBef>
                  <a:spcPct val="50000"/>
                </a:spcBef>
              </a:pPr>
              <a:endParaRPr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39" name="五角星 22538"/>
            <p:cNvSpPr/>
            <p:nvPr/>
          </p:nvSpPr>
          <p:spPr>
            <a:xfrm rot="20940000">
              <a:off x="4449" y="3744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92075" tIns="46038" rIns="92075" bIns="46038" anchor="ctr" anchorCtr="0"/>
            <a:p>
              <a:pPr lvl="0">
                <a:spcBef>
                  <a:spcPct val="50000"/>
                </a:spcBef>
              </a:pPr>
              <a:endParaRPr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0" name="五角星 22539"/>
            <p:cNvSpPr/>
            <p:nvPr/>
          </p:nvSpPr>
          <p:spPr>
            <a:xfrm>
              <a:off x="4893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92075" tIns="46038" rIns="92075" bIns="46038" anchor="ctr" anchorCtr="0"/>
            <a:p>
              <a:pPr lvl="0">
                <a:spcBef>
                  <a:spcPct val="50000"/>
                </a:spcBef>
              </a:pPr>
              <a:endParaRPr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1" name="五角星 22540"/>
            <p:cNvSpPr/>
            <p:nvPr/>
          </p:nvSpPr>
          <p:spPr>
            <a:xfrm rot="1320000">
              <a:off x="5265" y="3360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92075" tIns="46038" rIns="92075" bIns="46038" anchor="ctr" anchorCtr="0"/>
            <a:p>
              <a:pPr lvl="0">
                <a:spcBef>
                  <a:spcPct val="50000"/>
                </a:spcBef>
              </a:pPr>
              <a:endParaRPr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542" name="五角星 22541"/>
          <p:cNvSpPr/>
          <p:nvPr/>
        </p:nvSpPr>
        <p:spPr>
          <a:xfrm rot="1320000">
            <a:off x="168275" y="244475"/>
            <a:ext cx="882650" cy="88265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lIns="92075" tIns="46038" rIns="92075" bIns="46038" anchor="ctr" anchorCtr="0"/>
          <a:p>
            <a:pPr lvl="0">
              <a:spcBef>
                <a:spcPct val="50000"/>
              </a:spcBef>
            </a:pPr>
            <a:endParaRPr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43" name="副标题 22542"/>
          <p:cNvSpPr>
            <a:spLocks noGrp="1"/>
          </p:cNvSpPr>
          <p:nvPr>
            <p:ph type="subTitle" sz="quarter" idx="1"/>
          </p:nvPr>
        </p:nvSpPr>
        <p:spPr>
          <a:xfrm>
            <a:off x="1371600" y="2667000"/>
            <a:ext cx="6400800" cy="3276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lstStyle>
            <a:lvl1pPr marL="0" lvl="0" indent="0" algn="ctr"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accent2"/>
              </a:buClr>
              <a:buSzTx/>
              <a:buFontTx/>
              <a:buNone/>
              <a:defRPr/>
            </a:lvl2pPr>
            <a:lvl3pPr marL="857250" lvl="2" indent="0" algn="ctr">
              <a:buClr>
                <a:schemeClr val="accent2"/>
              </a:buClr>
              <a:buSzPct val="75000"/>
              <a:buFont typeface="Wingdings" panose="05000000000000000000" pitchFamily="2" charset="2"/>
              <a:buNone/>
              <a:defRPr/>
            </a:lvl3pPr>
            <a:lvl4pPr marL="1200150" lvl="3" indent="0" algn="ctr">
              <a:buClr>
                <a:schemeClr val="accent2"/>
              </a:buClr>
              <a:buSzTx/>
              <a:buFontTx/>
              <a:buNone/>
              <a:defRPr/>
            </a:lvl4pPr>
            <a:lvl5pPr marL="1543050" lvl="4" indent="0" algn="ctr"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22544" name="日期占位符 22543"/>
          <p:cNvSpPr>
            <a:spLocks noGrp="1"/>
          </p:cNvSpPr>
          <p:nvPr>
            <p:ph type="dt" sz="quarter" idx="2"/>
          </p:nvPr>
        </p:nvSpPr>
        <p:spPr>
          <a:xfrm>
            <a:off x="76200" y="6323013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ctr" anchorCtr="0"/>
          <a:lstStyle>
            <a:lvl1pPr>
              <a:defRPr sz="1400"/>
            </a:lvl1pPr>
          </a:lstStyle>
          <a:p>
            <a:fld id="{BB962C8B-B14F-4D97-AF65-F5344CB8AC3E}" type="datetime1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45" name="页脚占位符 22544"/>
          <p:cNvSpPr>
            <a:spLocks noGrp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ctr" anchorCtr="0"/>
          <a:lstStyle>
            <a:lvl1pPr algn="ctr">
              <a:defRPr sz="1400"/>
            </a:lvl1pPr>
          </a:lstStyle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46" name="灯片编号占位符 22545"/>
          <p:cNvSpPr>
            <a:spLocks noGrp="1"/>
          </p:cNvSpPr>
          <p:nvPr>
            <p:ph type="sldNum" sz="quarter" idx="4"/>
          </p:nvPr>
        </p:nvSpPr>
        <p:spPr>
          <a:xfrm>
            <a:off x="7162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ctr" anchorCtr="0"/>
          <a:lstStyle>
            <a:lvl1pPr algn="r">
              <a:defRPr sz="1400"/>
            </a:lvl1pPr>
          </a:lstStyle>
          <a:p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47" name="标题 22546"/>
          <p:cNvSpPr>
            <a:spLocks noGrp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lstStyle>
            <a:lvl1pPr lvl="0" algn="ctr">
              <a:buClrTx/>
              <a:buSzTx/>
              <a:buFontTx/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22548" name="组合 22547"/>
          <p:cNvGrpSpPr/>
          <p:nvPr/>
        </p:nvGrpSpPr>
        <p:grpSpPr>
          <a:xfrm>
            <a:off x="457200" y="2057400"/>
            <a:ext cx="8305800" cy="381000"/>
            <a:chOff x="288" y="1296"/>
            <a:chExt cx="5232" cy="240"/>
          </a:xfrm>
        </p:grpSpPr>
        <p:sp>
          <p:nvSpPr>
            <p:cNvPr id="22549" name="矩形 22548"/>
            <p:cNvSpPr/>
            <p:nvPr/>
          </p:nvSpPr>
          <p:spPr>
            <a:xfrm>
              <a:off x="432" y="1440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pPr lvl="0"/>
              <a:endParaRPr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50" name="矩形 22549"/>
            <p:cNvSpPr/>
            <p:nvPr/>
          </p:nvSpPr>
          <p:spPr>
            <a:xfrm>
              <a:off x="288" y="1296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pPr lvl="0"/>
              <a:endParaRPr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180975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228600"/>
            <a:ext cx="5324337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354711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87290" y="1905000"/>
            <a:ext cx="354711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1506" name="组合 21505"/>
          <p:cNvGrpSpPr/>
          <p:nvPr/>
        </p:nvGrpSpPr>
        <p:grpSpPr>
          <a:xfrm>
            <a:off x="6934200" y="5257800"/>
            <a:ext cx="2033588" cy="1219200"/>
            <a:chOff x="4368" y="3312"/>
            <a:chExt cx="1281" cy="768"/>
          </a:xfrm>
        </p:grpSpPr>
        <p:sp>
          <p:nvSpPr>
            <p:cNvPr id="21507" name="五角星 21506"/>
            <p:cNvSpPr/>
            <p:nvPr/>
          </p:nvSpPr>
          <p:spPr>
            <a:xfrm rot="20940000">
              <a:off x="4368" y="3729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92075" tIns="46038" rIns="92075" bIns="46038" anchor="ctr" anchorCtr="0"/>
            <a:p>
              <a:pPr lvl="0">
                <a:spcBef>
                  <a:spcPct val="50000"/>
                </a:spcBef>
              </a:pPr>
              <a:endParaRPr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08" name="五角星 21507"/>
            <p:cNvSpPr/>
            <p:nvPr/>
          </p:nvSpPr>
          <p:spPr>
            <a:xfrm>
              <a:off x="4845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92075" tIns="46038" rIns="92075" bIns="46038" anchor="ctr" anchorCtr="0"/>
            <a:p>
              <a:pPr lvl="0">
                <a:spcBef>
                  <a:spcPct val="50000"/>
                </a:spcBef>
              </a:pPr>
              <a:endParaRPr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09" name="五角星 21508"/>
            <p:cNvSpPr/>
            <p:nvPr/>
          </p:nvSpPr>
          <p:spPr>
            <a:xfrm rot="1320000">
              <a:off x="5217" y="3312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92075" tIns="46038" rIns="92075" bIns="46038" anchor="ctr" anchorCtr="0"/>
            <a:p>
              <a:pPr lvl="0">
                <a:spcBef>
                  <a:spcPct val="50000"/>
                </a:spcBef>
              </a:pPr>
              <a:endParaRPr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10" name="五角星 21509"/>
            <p:cNvSpPr/>
            <p:nvPr/>
          </p:nvSpPr>
          <p:spPr>
            <a:xfrm rot="20940000">
              <a:off x="4449" y="3792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92075" tIns="46038" rIns="92075" bIns="46038" anchor="ctr" anchorCtr="0"/>
            <a:p>
              <a:pPr lvl="0">
                <a:spcBef>
                  <a:spcPct val="50000"/>
                </a:spcBef>
              </a:pPr>
              <a:endParaRPr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11" name="五角星 21510"/>
            <p:cNvSpPr/>
            <p:nvPr/>
          </p:nvSpPr>
          <p:spPr>
            <a:xfrm>
              <a:off x="4893" y="3420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92075" tIns="46038" rIns="92075" bIns="46038" anchor="ctr" anchorCtr="0"/>
            <a:p>
              <a:pPr lvl="0">
                <a:spcBef>
                  <a:spcPct val="50000"/>
                </a:spcBef>
              </a:pPr>
              <a:endParaRPr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12" name="五角星 21511"/>
            <p:cNvSpPr/>
            <p:nvPr/>
          </p:nvSpPr>
          <p:spPr>
            <a:xfrm rot="1320000">
              <a:off x="5265" y="3408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92075" tIns="46038" rIns="92075" bIns="46038" anchor="ctr" anchorCtr="0"/>
            <a:p>
              <a:pPr lvl="0">
                <a:spcBef>
                  <a:spcPct val="50000"/>
                </a:spcBef>
              </a:pPr>
              <a:endParaRPr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513" name="文本占位符 21512"/>
          <p:cNvSpPr>
            <a:spLocks noGrp="1"/>
          </p:cNvSpPr>
          <p:nvPr>
            <p:ph type="body" idx="1"/>
          </p:nvPr>
        </p:nvSpPr>
        <p:spPr>
          <a:xfrm>
            <a:off x="1295400" y="1905000"/>
            <a:ext cx="72390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514" name="日期占位符 21513"/>
          <p:cNvSpPr>
            <a:spLocks noGrp="1"/>
          </p:cNvSpPr>
          <p:nvPr>
            <p:ph type="dt" sz="half" idx="2"/>
          </p:nvPr>
        </p:nvSpPr>
        <p:spPr>
          <a:xfrm>
            <a:off x="2209800" y="637698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ctr" anchorCtr="0"/>
          <a:lstStyle>
            <a:lvl1pPr>
              <a:defRPr sz="1400"/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5" name="页脚占位符 21514"/>
          <p:cNvSpPr>
            <a:spLocks noGrp="1"/>
          </p:cNvSpPr>
          <p:nvPr>
            <p:ph type="ftr" sz="quarter" idx="3"/>
          </p:nvPr>
        </p:nvSpPr>
        <p:spPr>
          <a:xfrm>
            <a:off x="4233863" y="64008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ctr" anchorCtr="0"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6" name="灯片编号占位符 21515"/>
          <p:cNvSpPr>
            <a:spLocks noGrp="1"/>
          </p:cNvSpPr>
          <p:nvPr>
            <p:ph type="sldNum" sz="quarter" idx="4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ctr" anchorCtr="0"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1517" name="组合 21516"/>
          <p:cNvGrpSpPr/>
          <p:nvPr/>
        </p:nvGrpSpPr>
        <p:grpSpPr>
          <a:xfrm>
            <a:off x="914400" y="1219200"/>
            <a:ext cx="7696200" cy="381000"/>
            <a:chOff x="240" y="768"/>
            <a:chExt cx="5232" cy="240"/>
          </a:xfrm>
        </p:grpSpPr>
        <p:sp>
          <p:nvSpPr>
            <p:cNvPr id="21518" name="矩形 21517"/>
            <p:cNvSpPr/>
            <p:nvPr/>
          </p:nvSpPr>
          <p:spPr>
            <a:xfrm>
              <a:off x="384" y="912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pPr lvl="0"/>
              <a:endParaRPr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19" name="矩形 21518"/>
            <p:cNvSpPr/>
            <p:nvPr/>
          </p:nvSpPr>
          <p:spPr>
            <a:xfrm>
              <a:off x="240" y="768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pPr lvl="0"/>
              <a:endParaRPr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520" name="标题 21519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1628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1532" name="文本框 21531"/>
          <p:cNvSpPr txBox="1"/>
          <p:nvPr userDrawn="1"/>
        </p:nvSpPr>
        <p:spPr>
          <a:xfrm>
            <a:off x="0" y="0"/>
            <a:ext cx="2819400" cy="33718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1600" i="1">
                <a:latin typeface="Times New Roman" panose="02020603050405020304" pitchFamily="18" charset="0"/>
                <a:ea typeface="隶书" panose="02010509060101010101" pitchFamily="49" charset="-122"/>
              </a:rPr>
              <a:t>面向对象</a:t>
            </a:r>
            <a:r>
              <a:rPr lang="zh-CN" altLang="en-US" sz="1600" i="1" dirty="0">
                <a:latin typeface="Times New Roman" panose="02020603050405020304" pitchFamily="18" charset="0"/>
                <a:ea typeface="隶书" panose="02010509060101010101" pitchFamily="49" charset="-122"/>
              </a:rPr>
              <a:t>程序设计</a:t>
            </a:r>
            <a:r>
              <a:rPr lang="en-US" altLang="zh-CN" sz="1600" i="1">
                <a:sym typeface="+mn-ea"/>
              </a:rPr>
              <a:t>C++</a:t>
            </a:r>
            <a:endParaRPr lang="zh-CN" altLang="en-US" sz="1600" i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8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Tx/>
        <a:buFontTx/>
        <a:buChar char="–"/>
        <a:defRPr sz="2800" b="0" i="0" u="none" kern="1200" baseline="0">
          <a:solidFill>
            <a:srgbClr val="99FFCC"/>
          </a:solidFill>
          <a:latin typeface="+mn-lt"/>
          <a:ea typeface="+mn-ea"/>
          <a:cs typeface="+mn-cs"/>
        </a:defRPr>
      </a:lvl2pPr>
      <a:lvl3pPr marL="108585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42875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Tx/>
        <a:buFontTx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77165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176530" y="2590800"/>
            <a:ext cx="8828405" cy="1524000"/>
          </a:xfrm>
        </p:spPr>
        <p:txBody>
          <a:bodyPr lIns="92075" tIns="46038" rIns="92075" bIns="46038" anchor="b" anchorCtr="0"/>
          <a:p>
            <a:pPr defTabSz="914400">
              <a:buSzTx/>
              <a:buFontTx/>
              <a:buNone/>
            </a:pPr>
            <a:r>
              <a:rPr lang="zh-CN" altLang="zh-CN" sz="6000" kern="1200" baseline="0" dirty="0">
                <a:latin typeface="隶书" panose="02010509060101010101" pitchFamily="49" charset="-122"/>
                <a:ea typeface="隶书" panose="02010509060101010101" pitchFamily="49" charset="-122"/>
              </a:rPr>
              <a:t>第一章 </a:t>
            </a:r>
            <a:r>
              <a:rPr lang="en-US" altLang="zh-CN" sz="6000" kern="1200" baseline="0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sz="6000" kern="1200" baseline="0" dirty="0">
                <a:latin typeface="隶书" panose="02010509060101010101" pitchFamily="49" charset="-122"/>
                <a:ea typeface="隶书" panose="02010509060101010101" pitchFamily="49" charset="-122"/>
              </a:rPr>
              <a:t>程序设计</a:t>
            </a:r>
            <a:r>
              <a:rPr lang="zh-CN" altLang="en-US" sz="6000" kern="1200" baseline="0" dirty="0">
                <a:latin typeface="隶书" panose="02010509060101010101" pitchFamily="49" charset="-122"/>
                <a:ea typeface="隶书" panose="02010509060101010101" pitchFamily="49" charset="-122"/>
              </a:rPr>
              <a:t>基础</a:t>
            </a:r>
            <a:endParaRPr lang="zh-CN" altLang="en-US" sz="6000" kern="1200" baseline="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371600" y="3663950"/>
            <a:ext cx="6400800" cy="2279650"/>
          </a:xfrm>
        </p:spPr>
        <p:txBody>
          <a:bodyPr lIns="92075" tIns="46038" rIns="92075" bIns="46038" anchor="ctr" anchorCtr="0"/>
          <a:p>
            <a:pPr defTabSz="914400">
              <a:buSzPct val="80000"/>
            </a:pPr>
            <a:r>
              <a:rPr lang="zh-CN" altLang="en-US" kern="1200" baseline="0" dirty="0">
                <a:latin typeface="楷体_GB2312" pitchFamily="49" charset="-122"/>
                <a:ea typeface="楷体_GB2312" pitchFamily="49" charset="-122"/>
              </a:rPr>
              <a:t>许金兰</a:t>
            </a:r>
            <a:endParaRPr lang="zh-CN" altLang="en-US" kern="1200" baseline="0" dirty="0">
              <a:latin typeface="楷体_GB2312" pitchFamily="49" charset="-122"/>
              <a:ea typeface="楷体_GB2312" pitchFamily="49" charset="-122"/>
            </a:endParaRPr>
          </a:p>
          <a:p>
            <a:pPr defTabSz="914400">
              <a:buSzPct val="80000"/>
            </a:pPr>
            <a:r>
              <a:rPr lang="en-US" altLang="zh-CN" kern="1200" baseline="0" dirty="0">
                <a:latin typeface="楷体_GB2312" pitchFamily="49" charset="-122"/>
                <a:ea typeface="楷体_GB2312" pitchFamily="49" charset="-122"/>
              </a:rPr>
              <a:t>jlxu@hdu.edu.cn</a:t>
            </a:r>
            <a:endParaRPr lang="en-US" altLang="zh-CN" kern="1200" baseline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838200" y="1219200"/>
            <a:ext cx="7772400" cy="1066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面向对象</a:t>
            </a:r>
            <a:r>
              <a:rPr lang="zh-CN" altLang="zh-CN" sz="4000" dirty="0">
                <a:latin typeface="楷体_GB2312" pitchFamily="49" charset="-122"/>
                <a:ea typeface="楷体_GB2312" pitchFamily="49" charset="-122"/>
              </a:rPr>
              <a:t>程序设计</a:t>
            </a:r>
            <a:r>
              <a:rPr lang="en-US" altLang="zh-CN" sz="4000">
                <a:latin typeface="楷体_GB2312" pitchFamily="49" charset="-122"/>
                <a:ea typeface="楷体_GB2312" pitchFamily="49" charset="-122"/>
                <a:sym typeface="+mn-ea"/>
              </a:rPr>
              <a:t>C++</a:t>
            </a:r>
            <a:endParaRPr lang="en-US" altLang="zh-CN" sz="400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7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611505" y="332740"/>
            <a:ext cx="8351520" cy="6311900"/>
          </a:xfrm>
          <a:solidFill>
            <a:schemeClr val="bg1"/>
          </a:solidFill>
        </p:spPr>
        <p:txBody>
          <a:bodyPr vert="horz" wrap="square" lIns="62502" tIns="31251" rIns="62502" bIns="31251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//Ex1.2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1  #include &lt;iostream&gt;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2  using namespace std;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3  //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将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个盘子从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x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柱搬至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z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柱，可借助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y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柱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  void Hanoi (int n, char x, char y, char z);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5  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6  int main ()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7  {   int n;  //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盘子数量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8      </a:t>
            </a:r>
            <a:r>
              <a:rPr kumimoji="0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cin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&gt;&gt; n;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9      Hanoi (n, 'A', 'B', 'C');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10  }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11  //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将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个盘子从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x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柱搬至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z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柱，可借助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y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柱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12  void Hanoi (int n, char x, char y, char z)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13  {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14      if (n == 1) {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15          </a:t>
            </a:r>
            <a:r>
              <a:rPr kumimoji="0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cout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&lt;&lt; x &lt;&lt; "-&gt;" &lt;&lt; z &lt;&lt; </a:t>
            </a:r>
            <a:r>
              <a:rPr kumimoji="0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endl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; //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一个盘子时可直接搬动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16      } else {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17          Hanoi (n-1, x, z, y);//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将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n-1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个盘子从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x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柱搬至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y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柱，借助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z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柱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18          </a:t>
            </a:r>
            <a:r>
              <a:rPr kumimoji="0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cout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&lt;&lt; x &lt;&lt; "-&gt;" &lt;&lt; z &lt;&lt; </a:t>
            </a:r>
            <a:r>
              <a:rPr kumimoji="0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endl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;//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剩余一个盘子时可直接搬动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19          Hanoi (n-1, y, x, z);//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将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n-1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个盘子从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y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柱搬至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z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柱，借助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x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柱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20      }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21  }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ß"/>
              <a:defRPr/>
            </a:pP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1443" name="页脚占位符 3"/>
          <p:cNvSpPr txBox="1">
            <a:spLocks noGrp="1"/>
          </p:cNvSpPr>
          <p:nvPr/>
        </p:nvSpPr>
        <p:spPr>
          <a:xfrm>
            <a:off x="5090690" y="5657850"/>
            <a:ext cx="2552218" cy="21268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 eaLnBrk="0" hangingPunct="0"/>
            <a:r>
              <a:rPr lang="zh-CN" altLang="en-US" sz="755" dirty="0">
                <a:solidFill>
                  <a:srgbClr val="636363"/>
                </a:solidFill>
                <a:latin typeface="Arial" panose="020B0604020202020204" pitchFamily="34" charset="0"/>
                <a:ea typeface="楷体_GB2312" pitchFamily="49" charset="-122"/>
              </a:rPr>
              <a:t>计算机学院   李卫明</a:t>
            </a:r>
            <a:endParaRPr lang="en-US" altLang="zh-CN" sz="755" dirty="0">
              <a:solidFill>
                <a:srgbClr val="636363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标题 1"/>
          <p:cNvSpPr>
            <a:spLocks noGrp="1"/>
          </p:cNvSpPr>
          <p:nvPr>
            <p:ph type="title" idx="4294967295"/>
          </p:nvPr>
        </p:nvSpPr>
        <p:spPr>
          <a:xfrm>
            <a:off x="395887" y="332483"/>
            <a:ext cx="5667616" cy="298409"/>
          </a:xfrm>
        </p:spPr>
        <p:txBody>
          <a:bodyPr vert="horz" wrap="square" lIns="62502" tIns="31251" rIns="62502" bIns="31251" anchor="ctr" anchorCtr="0">
            <a:normAutofit fontScale="90000"/>
          </a:bodyPr>
          <a:p>
            <a:pPr eaLnBrk="1" hangingPunct="1"/>
            <a:r>
              <a:rPr lang="en-US" altLang="zh-CN" sz="1915" dirty="0">
                <a:latin typeface="微软雅黑" panose="020B0503020204020204" charset="-122"/>
                <a:ea typeface="微软雅黑" panose="020B0503020204020204" charset="-122"/>
              </a:rPr>
              <a:t>EX1.2</a:t>
            </a:r>
            <a:r>
              <a:rPr lang="zh-CN" altLang="en-US" sz="1915" dirty="0">
                <a:latin typeface="微软雅黑" panose="020B0503020204020204" charset="-122"/>
                <a:ea typeface="微软雅黑" panose="020B0503020204020204" charset="-122"/>
              </a:rPr>
              <a:t>运行输入</a:t>
            </a:r>
            <a:r>
              <a:rPr lang="en-US" altLang="zh-CN" sz="1915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915" dirty="0">
                <a:latin typeface="微软雅黑" panose="020B0503020204020204" charset="-122"/>
                <a:ea typeface="微软雅黑" panose="020B0503020204020204" charset="-122"/>
              </a:rPr>
              <a:t>时运行栈变化分析，可调试验证：</a:t>
            </a:r>
            <a:endParaRPr lang="zh-CN" altLang="en-US" sz="1915" dirty="0">
              <a:latin typeface="微软雅黑" panose="020B0503020204020204" charset="-122"/>
            </a:endParaRPr>
          </a:p>
        </p:txBody>
      </p:sp>
      <p:pic>
        <p:nvPicPr>
          <p:cNvPr id="62467" name="图片 4" descr="1.1Hanoi塔运行栈变化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692785"/>
            <a:ext cx="8522335" cy="60432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链表处理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 dirty="0">
                <a:sym typeface="+mn-ea"/>
              </a:rPr>
              <a:t>链表处理的基础是单链表，从单链表处理可推广到多链表处理和其它链表处理。线性关系的若干元素组成线性表，单链表可用来表示链表中所有结点内元素以及结点间的线性关系，也就是线性表。</a:t>
            </a:r>
            <a:endParaRPr lang="zh-CN" altLang="zh-CN" dirty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21" name="图片 3" descr="1.2链表基础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395" y="1412875"/>
            <a:ext cx="8569325" cy="42341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2699458" y="5948841"/>
            <a:ext cx="4593703" cy="4279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185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图</a:t>
            </a:r>
            <a:r>
              <a:rPr kumimoji="0" lang="en-US" altLang="zh-CN" sz="2185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kumimoji="0" lang="en-US" altLang="zh-CN" sz="2185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.</a:t>
            </a:r>
            <a:r>
              <a:rPr kumimoji="0" lang="en-US" altLang="zh-CN" sz="2185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185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 </a:t>
            </a:r>
            <a:r>
              <a:rPr kumimoji="0" lang="zh-CN" altLang="zh-CN" sz="2185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单链表结点和单链表示例</a:t>
            </a:r>
            <a:endParaRPr kumimoji="0" lang="zh-CN" altLang="en-US" sz="218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1295400" y="228600"/>
            <a:ext cx="71628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8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ym typeface="+mn-ea"/>
              </a:rPr>
              <a:t>链表</a:t>
            </a:r>
            <a:r>
              <a:rPr lang="zh-CN" altLang="en-US" dirty="0">
                <a:sym typeface="+mn-ea"/>
              </a:rPr>
              <a:t>基础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9160" y="1844675"/>
            <a:ext cx="7688580" cy="4084955"/>
          </a:xfrm>
        </p:spPr>
        <p:txBody>
          <a:bodyPr vert="horz" wrap="square" lIns="83337" tIns="41668" rIns="83337" bIns="41668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ß"/>
              <a:defRPr/>
            </a:pP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结点数据类型一般定义如下，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代表具体应用中所需数据类型，实际应用中可确定具体数据类型</a:t>
            </a:r>
            <a:r>
              <a:rPr kumimoji="0" 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struct  Node {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T  data;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Node *next;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};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zh-CN" altLang="en-US" sz="218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218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1295400" y="228600"/>
            <a:ext cx="71628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8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ym typeface="+mn-ea"/>
              </a:rPr>
              <a:t>链表</a:t>
            </a:r>
            <a:r>
              <a:rPr lang="zh-CN" altLang="en-US" dirty="0">
                <a:sym typeface="+mn-ea"/>
              </a:rPr>
              <a:t>基础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405" y="1844675"/>
            <a:ext cx="7688580" cy="4098290"/>
          </a:xfrm>
        </p:spPr>
        <p:txBody>
          <a:bodyPr vert="horz" wrap="square" lIns="83337" tIns="41668" rIns="83337" bIns="41668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ß"/>
              <a:defRPr/>
            </a:pPr>
            <a:r>
              <a:rPr lang="zh-CN" altLang="zh-CN" sz="2800" dirty="0">
                <a:solidFill>
                  <a:schemeClr val="tx2"/>
                </a:solidFill>
                <a:sym typeface="+mn-ea"/>
              </a:rPr>
              <a:t>链表中插入元素</a:t>
            </a:r>
            <a:r>
              <a:rPr lang="zh-CN" altLang="zh-CN" sz="2800" dirty="0">
                <a:sym typeface="+mn-ea"/>
              </a:rPr>
              <a:t>时，需要在链表中增加结点，所需结点可以用下述语句动态分配：</a:t>
            </a:r>
            <a:endParaRPr lang="zh-CN" altLang="zh-CN" sz="280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ß"/>
              <a:defRPr/>
            </a:pPr>
            <a:r>
              <a:rPr lang="en-US" altLang="zh-CN" sz="2800" dirty="0">
                <a:sym typeface="+mn-ea"/>
              </a:rPr>
              <a:t>Node    *p;</a:t>
            </a:r>
            <a:endParaRPr lang="zh-CN" altLang="zh-CN" sz="280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ß"/>
              <a:defRPr/>
            </a:pPr>
            <a:r>
              <a:rPr lang="en-US" altLang="zh-CN" sz="2800" dirty="0">
                <a:sym typeface="+mn-ea"/>
              </a:rPr>
              <a:t>p = new Node;</a:t>
            </a:r>
            <a:endParaRPr lang="zh-CN" altLang="zh-CN" sz="280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ß"/>
              <a:defRPr/>
            </a:pPr>
            <a:r>
              <a:rPr lang="zh-CN" altLang="zh-CN" sz="2800" dirty="0">
                <a:sym typeface="+mn-ea"/>
              </a:rPr>
              <a:t>下列语句将</a:t>
            </a:r>
            <a:r>
              <a:rPr lang="en-US" altLang="zh-CN" sz="2800" dirty="0">
                <a:sym typeface="+mn-ea"/>
              </a:rPr>
              <a:t>p</a:t>
            </a:r>
            <a:r>
              <a:rPr lang="zh-CN" altLang="zh-CN" sz="2800" dirty="0">
                <a:sym typeface="+mn-ea"/>
              </a:rPr>
              <a:t>所指结点插入</a:t>
            </a:r>
            <a:r>
              <a:rPr lang="en-US" altLang="zh-CN" sz="2800" dirty="0">
                <a:sym typeface="+mn-ea"/>
              </a:rPr>
              <a:t>q</a:t>
            </a:r>
            <a:r>
              <a:rPr lang="zh-CN" altLang="zh-CN" sz="2800" dirty="0">
                <a:sym typeface="+mn-ea"/>
              </a:rPr>
              <a:t>所指结点后</a:t>
            </a:r>
            <a:r>
              <a:rPr lang="en-US" altLang="zh-CN" sz="2800" dirty="0">
                <a:sym typeface="+mn-ea"/>
              </a:rPr>
              <a:t>:</a:t>
            </a:r>
            <a:endParaRPr lang="zh-CN" altLang="zh-CN" sz="280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ß"/>
              <a:defRPr/>
            </a:pPr>
            <a:r>
              <a:rPr lang="en-US" altLang="zh-CN" sz="2800" dirty="0">
                <a:sym typeface="+mn-ea"/>
              </a:rPr>
              <a:t>p-&gt;next = q-&gt;next; //p</a:t>
            </a:r>
            <a:r>
              <a:rPr lang="zh-CN" altLang="zh-CN" sz="2800" dirty="0">
                <a:sym typeface="+mn-ea"/>
              </a:rPr>
              <a:t>后续结点设为原</a:t>
            </a:r>
            <a:r>
              <a:rPr lang="en-US" altLang="zh-CN" sz="2800" dirty="0">
                <a:sym typeface="+mn-ea"/>
              </a:rPr>
              <a:t>q</a:t>
            </a:r>
            <a:r>
              <a:rPr lang="zh-CN" altLang="zh-CN" sz="2800" dirty="0">
                <a:sym typeface="+mn-ea"/>
              </a:rPr>
              <a:t>后续结点</a:t>
            </a:r>
            <a:endParaRPr lang="zh-CN" altLang="zh-CN" sz="280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ß"/>
              <a:defRPr/>
            </a:pPr>
            <a:r>
              <a:rPr lang="en-US" altLang="zh-CN" sz="2800" dirty="0">
                <a:sym typeface="+mn-ea"/>
              </a:rPr>
              <a:t>q-&gt;next = p;        //q</a:t>
            </a:r>
            <a:r>
              <a:rPr lang="zh-CN" altLang="zh-CN" sz="2800" dirty="0">
                <a:sym typeface="+mn-ea"/>
              </a:rPr>
              <a:t>后续结点设为</a:t>
            </a:r>
            <a:r>
              <a:rPr lang="en-US" altLang="zh-CN" sz="2800" dirty="0">
                <a:sym typeface="+mn-ea"/>
              </a:rPr>
              <a:t>p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18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endParaRPr kumimoji="0" lang="en-US" altLang="zh-CN" sz="218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1295400" y="228600"/>
            <a:ext cx="71628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8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ym typeface="+mn-ea"/>
              </a:rPr>
              <a:t>链表</a:t>
            </a:r>
            <a:r>
              <a:rPr lang="zh-CN" altLang="en-US" dirty="0">
                <a:sym typeface="+mn-ea"/>
              </a:rPr>
              <a:t>基础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Rectangle 3"/>
          <p:cNvSpPr>
            <a:spLocks noGrp="1"/>
          </p:cNvSpPr>
          <p:nvPr>
            <p:ph type="body"/>
          </p:nvPr>
        </p:nvSpPr>
        <p:spPr>
          <a:xfrm>
            <a:off x="899795" y="1772920"/>
            <a:ext cx="7818755" cy="3192780"/>
          </a:xfrm>
        </p:spPr>
        <p:txBody>
          <a:bodyPr vert="horz" wrap="square" lIns="83337" tIns="41668" rIns="83337" bIns="41668" anchor="t"/>
          <a:p>
            <a:r>
              <a:rPr lang="zh-CN" altLang="zh-CN" sz="2800" dirty="0"/>
              <a:t>如果从</a:t>
            </a:r>
            <a:r>
              <a:rPr lang="zh-CN" altLang="zh-CN" sz="2800" dirty="0">
                <a:solidFill>
                  <a:schemeClr val="tx2"/>
                </a:solidFill>
              </a:rPr>
              <a:t>链表中删除结点</a:t>
            </a:r>
            <a:r>
              <a:rPr lang="zh-CN" altLang="zh-CN" sz="2800" dirty="0"/>
              <a:t>时，需要修改链表，并且最后删除指针所指结点，释放结点占有的存储空间，否则造成内存泄漏。除非删除的结点是链表的第一个结点，删除结点一般需要修改被删除结点的前一个结点的指针域。</a:t>
            </a:r>
            <a:endParaRPr lang="zh-CN" altLang="zh-CN" sz="2800" dirty="0"/>
          </a:p>
          <a:p>
            <a:r>
              <a:rPr lang="en-US" altLang="zh-CN" sz="2800" dirty="0"/>
              <a:t>Node   *t;</a:t>
            </a:r>
            <a:endParaRPr lang="zh-CN" altLang="zh-CN" sz="2800" dirty="0"/>
          </a:p>
          <a:p>
            <a:r>
              <a:rPr lang="en-US" altLang="zh-CN" sz="2800" dirty="0"/>
              <a:t>t = q-&gt;next; //</a:t>
            </a:r>
            <a:r>
              <a:rPr lang="zh-CN" altLang="zh-CN" sz="2800" dirty="0"/>
              <a:t>记住被删结点指针</a:t>
            </a:r>
            <a:endParaRPr lang="zh-CN" altLang="zh-CN" sz="2800" dirty="0"/>
          </a:p>
          <a:p>
            <a:r>
              <a:rPr lang="en-US" altLang="zh-CN" sz="2800" dirty="0"/>
              <a:t>q-&gt;next = t-&gt;next; //</a:t>
            </a:r>
            <a:r>
              <a:rPr lang="zh-CN" altLang="zh-CN" sz="2800" dirty="0"/>
              <a:t>修改链表</a:t>
            </a:r>
            <a:r>
              <a:rPr lang="en-US" altLang="zh-CN" sz="2800" dirty="0"/>
              <a:t>,</a:t>
            </a:r>
            <a:r>
              <a:rPr lang="zh-CN" altLang="zh-CN" sz="2800" dirty="0"/>
              <a:t>设</a:t>
            </a:r>
            <a:r>
              <a:rPr lang="en-US" altLang="zh-CN" sz="2800" dirty="0"/>
              <a:t>q</a:t>
            </a:r>
            <a:r>
              <a:rPr lang="zh-CN" altLang="zh-CN" sz="2800" dirty="0"/>
              <a:t>后续结点为原</a:t>
            </a:r>
            <a:r>
              <a:rPr lang="en-US" altLang="zh-CN" sz="2800" dirty="0"/>
              <a:t>t</a:t>
            </a:r>
            <a:r>
              <a:rPr lang="zh-CN" altLang="zh-CN" sz="2800" dirty="0"/>
              <a:t>后续结点</a:t>
            </a:r>
            <a:endParaRPr lang="zh-CN" altLang="zh-CN" sz="2800" dirty="0"/>
          </a:p>
          <a:p>
            <a:r>
              <a:rPr lang="en-US" altLang="zh-CN" sz="2800" dirty="0"/>
              <a:t>delete t; //</a:t>
            </a:r>
            <a:r>
              <a:rPr lang="zh-CN" altLang="zh-CN" sz="2800" dirty="0"/>
              <a:t>删除结点</a:t>
            </a:r>
            <a:endParaRPr lang="zh-CN" altLang="zh-CN" sz="2800" dirty="0"/>
          </a:p>
          <a:p>
            <a:endParaRPr lang="zh-CN" altLang="zh-CN" sz="2800" dirty="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1295400" y="228600"/>
            <a:ext cx="71628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8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ym typeface="+mn-ea"/>
              </a:rPr>
              <a:t>链表</a:t>
            </a:r>
            <a:r>
              <a:rPr lang="zh-CN" altLang="en-US" dirty="0">
                <a:sym typeface="+mn-ea"/>
              </a:rPr>
              <a:t>基础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Rectangle 2"/>
          <p:cNvSpPr>
            <a:spLocks noGrp="1"/>
          </p:cNvSpPr>
          <p:nvPr>
            <p:ph type="title"/>
          </p:nvPr>
        </p:nvSpPr>
        <p:spPr>
          <a:xfrm>
            <a:off x="821803" y="325538"/>
            <a:ext cx="7500395" cy="807334"/>
          </a:xfrm>
        </p:spPr>
        <p:txBody>
          <a:bodyPr vert="horz" wrap="square" lIns="83337" tIns="41668" rIns="83337" bIns="41668" anchor="ctr"/>
          <a:p>
            <a:pPr>
              <a:spcBef>
                <a:spcPct val="50000"/>
              </a:spcBef>
            </a:pPr>
            <a:r>
              <a:rPr lang="zh-CN" altLang="en-US" sz="4400" dirty="0">
                <a:solidFill>
                  <a:schemeClr val="tx2"/>
                </a:solidFill>
                <a:latin typeface="宋体" panose="02010600030101010101" pitchFamily="2" charset="-122"/>
              </a:rPr>
              <a:t>常见的指针操作及其示意图</a:t>
            </a:r>
            <a:endParaRPr lang="zh-CN" altLang="en-US" sz="4400" dirty="0">
              <a:solidFill>
                <a:schemeClr val="tx2"/>
              </a:solidFill>
              <a:latin typeface="宋体" panose="02010600030101010101" pitchFamily="2" charset="-122"/>
              <a:ea typeface="楷体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412875"/>
            <a:ext cx="7479030" cy="497649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Rectangle 2"/>
          <p:cNvSpPr>
            <a:spLocks noGrp="1"/>
          </p:cNvSpPr>
          <p:nvPr>
            <p:ph type="title"/>
          </p:nvPr>
        </p:nvSpPr>
        <p:spPr>
          <a:xfrm>
            <a:off x="821803" y="325538"/>
            <a:ext cx="7500395" cy="807334"/>
          </a:xfrm>
        </p:spPr>
        <p:txBody>
          <a:bodyPr vert="horz" wrap="square" lIns="83337" tIns="41668" rIns="83337" bIns="41668" anchor="ctr"/>
          <a:p>
            <a:pPr>
              <a:spcBef>
                <a:spcPct val="50000"/>
              </a:spcBef>
            </a:pPr>
            <a:r>
              <a:rPr lang="zh-CN" altLang="en-US" sz="4400" dirty="0">
                <a:solidFill>
                  <a:schemeClr val="tx2"/>
                </a:solidFill>
                <a:latin typeface="宋体" panose="02010600030101010101" pitchFamily="2" charset="-122"/>
              </a:rPr>
              <a:t>常见的指针操作及其示意图</a:t>
            </a:r>
            <a:endParaRPr lang="zh-CN" altLang="en-US" sz="4400" dirty="0">
              <a:solidFill>
                <a:schemeClr val="tx2"/>
              </a:solidFill>
              <a:latin typeface="宋体" panose="02010600030101010101" pitchFamily="2" charset="-122"/>
              <a:ea typeface="楷体_GB2312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1412875"/>
            <a:ext cx="7923530" cy="479869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Rectangle 2"/>
          <p:cNvSpPr>
            <a:spLocks noGrp="1"/>
          </p:cNvSpPr>
          <p:nvPr>
            <p:ph type="title"/>
          </p:nvPr>
        </p:nvSpPr>
        <p:spPr>
          <a:xfrm>
            <a:off x="821803" y="325538"/>
            <a:ext cx="7500395" cy="807334"/>
          </a:xfrm>
        </p:spPr>
        <p:txBody>
          <a:bodyPr vert="horz" wrap="square" lIns="83337" tIns="41668" rIns="83337" bIns="41668" anchor="ctr"/>
          <a:p>
            <a:pPr>
              <a:spcBef>
                <a:spcPct val="50000"/>
              </a:spcBef>
            </a:pPr>
            <a:r>
              <a:rPr lang="zh-CN" altLang="en-US" sz="4400" dirty="0">
                <a:solidFill>
                  <a:schemeClr val="tx2"/>
                </a:solidFill>
                <a:latin typeface="宋体" panose="02010600030101010101" pitchFamily="2" charset="-122"/>
              </a:rPr>
              <a:t>常见的指针操作及其示意图</a:t>
            </a:r>
            <a:endParaRPr lang="zh-CN" altLang="en-US" sz="4400" dirty="0">
              <a:solidFill>
                <a:schemeClr val="tx2"/>
              </a:solidFill>
              <a:latin typeface="宋体" panose="02010600030101010101" pitchFamily="2" charset="-122"/>
              <a:ea typeface="楷体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890" y="1430020"/>
            <a:ext cx="7752080" cy="487807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2"/>
          <p:cNvSpPr>
            <a:spLocks noGrp="1"/>
          </p:cNvSpPr>
          <p:nvPr>
            <p:ph type="title" idx="4294967295"/>
          </p:nvPr>
        </p:nvSpPr>
        <p:spPr>
          <a:xfrm>
            <a:off x="1115695" y="764540"/>
            <a:ext cx="7103745" cy="593725"/>
          </a:xfrm>
        </p:spPr>
        <p:txBody>
          <a:bodyPr vert="horz" wrap="square" lIns="62502" tIns="31251" rIns="62502" bIns="31251" anchor="ctr" anchorCtr="0"/>
          <a:p>
            <a:pPr eaLnBrk="1" hangingPunct="1"/>
            <a:r>
              <a:rPr lang="zh-CN" altLang="en-US" sz="4400" dirty="0"/>
              <a:t>变量(对象)作用域和生存期</a:t>
            </a:r>
            <a:endParaRPr lang="zh-CN" altLang="en-US" sz="4400" dirty="0"/>
          </a:p>
        </p:txBody>
      </p:sp>
      <p:sp>
        <p:nvSpPr>
          <p:cNvPr id="54274" name="Rectangle 3"/>
          <p:cNvSpPr>
            <a:spLocks noGrp="1"/>
          </p:cNvSpPr>
          <p:nvPr>
            <p:ph idx="4294967295"/>
          </p:nvPr>
        </p:nvSpPr>
        <p:spPr>
          <a:xfrm>
            <a:off x="971550" y="1916430"/>
            <a:ext cx="7752080" cy="3670300"/>
          </a:xfrm>
        </p:spPr>
        <p:txBody>
          <a:bodyPr vert="horz" wrap="square" lIns="62502" tIns="31251" rIns="62502" bIns="31251" anchor="t" anchorCtr="0"/>
          <a:p>
            <a:pPr marL="-114300" lvl="0" indent="-342900" eaLnBrk="1" hangingPunct="1">
              <a:lnSpc>
                <a:spcPct val="90000"/>
              </a:lnSpc>
            </a:pPr>
            <a:r>
              <a:rPr lang="zh-CN" altLang="en-US" sz="2740" dirty="0"/>
              <a:t>标识符作用域指通过该名字可以直接访问使用的范围。</a:t>
            </a:r>
            <a:endParaRPr lang="zh-CN" altLang="en-US" sz="2740" dirty="0"/>
          </a:p>
          <a:p>
            <a:pPr marL="-114300" lvl="0" indent="-342900" eaLnBrk="1" hangingPunct="1">
              <a:lnSpc>
                <a:spcPct val="90000"/>
              </a:lnSpc>
            </a:pPr>
            <a:endParaRPr lang="zh-CN" altLang="zh-CN" sz="2740" dirty="0"/>
          </a:p>
          <a:p>
            <a:pPr marL="-114300" lvl="0" indent="-342900" eaLnBrk="1" hangingPunct="1">
              <a:lnSpc>
                <a:spcPct val="90000"/>
              </a:lnSpc>
            </a:pPr>
            <a:r>
              <a:rPr lang="zh-CN" altLang="zh-CN" sz="2740" dirty="0"/>
              <a:t>对象的生存期代表程序运行时，对象从建立到消失的时间周期。</a:t>
            </a:r>
            <a:endParaRPr lang="zh-CN" altLang="zh-CN" sz="2740" dirty="0"/>
          </a:p>
          <a:p>
            <a:pPr marL="-114300" lvl="0" indent="-342900" eaLnBrk="1" hangingPunct="1">
              <a:lnSpc>
                <a:spcPct val="90000"/>
              </a:lnSpc>
            </a:pPr>
            <a:endParaRPr lang="zh-CN" altLang="zh-CN" sz="2740" dirty="0"/>
          </a:p>
          <a:p>
            <a:pPr marL="-114300" lvl="0" indent="-342900" eaLnBrk="1" hangingPunct="1">
              <a:lnSpc>
                <a:spcPct val="90000"/>
              </a:lnSpc>
            </a:pPr>
            <a:r>
              <a:rPr lang="zh-CN" altLang="zh-CN" sz="2740" dirty="0"/>
              <a:t>作用域和生存期，两者是不同的概念，也存在一定的关联性</a:t>
            </a:r>
            <a:endParaRPr lang="en-US" altLang="zh-CN" sz="2740" dirty="0"/>
          </a:p>
          <a:p>
            <a:pPr marL="342900" lvl="1" indent="-342900" eaLnBrk="1" hangingPunct="1">
              <a:lnSpc>
                <a:spcPct val="90000"/>
              </a:lnSpc>
              <a:buFont typeface="Monotype Sorts" pitchFamily="2" charset="2"/>
              <a:buChar char=" "/>
            </a:pP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275" name="页脚占位符 1"/>
          <p:cNvSpPr txBox="1">
            <a:spLocks noGrp="1"/>
          </p:cNvSpPr>
          <p:nvPr/>
        </p:nvSpPr>
        <p:spPr>
          <a:xfrm>
            <a:off x="5090690" y="5657850"/>
            <a:ext cx="2552218" cy="21268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 eaLnBrk="0" hangingPunct="0"/>
            <a:r>
              <a:rPr lang="zh-CN" altLang="en-US" sz="755" dirty="0">
                <a:solidFill>
                  <a:srgbClr val="636363"/>
                </a:solidFill>
                <a:latin typeface="Arial" panose="020B0604020202020204" pitchFamily="34" charset="0"/>
                <a:ea typeface="楷体_GB2312" pitchFamily="49" charset="-122"/>
              </a:rPr>
              <a:t>计算机学院   李卫明</a:t>
            </a:r>
            <a:endParaRPr lang="en-US" altLang="zh-CN" sz="755" dirty="0">
              <a:solidFill>
                <a:srgbClr val="636363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06500" y="228600"/>
            <a:ext cx="7455535" cy="1143000"/>
          </a:xfrm>
        </p:spPr>
        <p:txBody>
          <a:bodyPr/>
          <a:p>
            <a:r>
              <a:rPr lang="en-US" altLang="zh-CN" sz="4000" dirty="0">
                <a:sym typeface="+mn-ea"/>
              </a:rPr>
              <a:t>单链表构造、插入、显示、销毁</a:t>
            </a:r>
            <a:endParaRPr lang="en-US" altLang="zh-CN" sz="4000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struct	Node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int	data;</a:t>
            </a:r>
            <a:endParaRPr lang="zh-CN" altLang="en-US"/>
          </a:p>
          <a:p>
            <a:r>
              <a:rPr lang="zh-CN" altLang="en-US"/>
              <a:t>    Node *next;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06500" y="228600"/>
            <a:ext cx="7455535" cy="1143000"/>
          </a:xfrm>
        </p:spPr>
        <p:txBody>
          <a:bodyPr/>
          <a:p>
            <a:r>
              <a:rPr lang="en-US" altLang="zh-CN" sz="4000" dirty="0">
                <a:sym typeface="+mn-ea"/>
              </a:rPr>
              <a:t>单链表构造、插入、显示、销毁</a:t>
            </a:r>
            <a:endParaRPr lang="en-US" altLang="zh-CN" sz="4000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27405" y="1628775"/>
            <a:ext cx="7239000" cy="4114800"/>
          </a:xfrm>
        </p:spPr>
        <p:txBody>
          <a:bodyPr/>
          <a:p>
            <a:r>
              <a:rPr lang="zh-CN" altLang="en-US" sz="2400"/>
              <a:t>//将元素插入有序单链表中，插入后仍然有序</a:t>
            </a:r>
            <a:endParaRPr lang="zh-CN" altLang="en-US" sz="2400"/>
          </a:p>
          <a:p>
            <a:r>
              <a:rPr lang="zh-CN" altLang="en-US" sz="2400"/>
              <a:t>void Insert (Node *la, int x)</a:t>
            </a:r>
            <a:r>
              <a:rPr lang="en-US" altLang="zh-CN" sz="2400"/>
              <a:t> </a:t>
            </a:r>
            <a:r>
              <a:rPr lang="zh-CN" altLang="en-US" sz="2400"/>
              <a:t>{</a:t>
            </a:r>
            <a:endParaRPr lang="zh-CN" altLang="en-US" sz="2400"/>
          </a:p>
          <a:p>
            <a:r>
              <a:rPr lang="zh-CN" altLang="en-US" sz="2400"/>
              <a:t>    Node *q= new Node;</a:t>
            </a:r>
            <a:r>
              <a:rPr lang="zh-CN" altLang="en-US" sz="2400">
                <a:sym typeface="+mn-ea"/>
              </a:rPr>
              <a:t> //申请结点</a:t>
            </a:r>
            <a:endParaRPr lang="zh-CN" altLang="en-US" sz="2400"/>
          </a:p>
          <a:p>
            <a:r>
              <a:rPr lang="zh-CN" altLang="en-US" sz="2400"/>
              <a:t>    q-&gt;data = x;</a:t>
            </a:r>
            <a:endParaRPr lang="zh-CN" altLang="en-US" sz="2400"/>
          </a:p>
          <a:p>
            <a:r>
              <a:rPr lang="zh-CN" altLang="en-US" sz="2400"/>
              <a:t>    //查找合适插入位置</a:t>
            </a:r>
            <a:endParaRPr lang="zh-CN" altLang="en-US" sz="2400"/>
          </a:p>
          <a:p>
            <a:r>
              <a:rPr lang="zh-CN" altLang="en-US" sz="2400"/>
              <a:t>    Node *p = la;</a:t>
            </a:r>
            <a:endParaRPr lang="zh-CN" altLang="en-US" sz="2400"/>
          </a:p>
          <a:p>
            <a:r>
              <a:rPr lang="zh-CN" altLang="en-US" sz="2400"/>
              <a:t>    while (p-&gt;next &amp;&amp; x &gt; p-&gt;next -&gt;data)</a:t>
            </a:r>
            <a:endParaRPr lang="zh-CN" altLang="en-US" sz="2400"/>
          </a:p>
          <a:p>
            <a:r>
              <a:rPr lang="zh-CN" altLang="en-US" sz="2400"/>
              <a:t>       </a:t>
            </a:r>
            <a:r>
              <a:rPr lang="en-US" altLang="zh-CN" sz="2400"/>
              <a:t> </a:t>
            </a:r>
            <a:r>
              <a:rPr lang="zh-CN" altLang="en-US" sz="2400"/>
              <a:t> p = p-&gt;next; //往后移一位置</a:t>
            </a:r>
            <a:endParaRPr lang="zh-CN" altLang="en-US" sz="2400"/>
          </a:p>
          <a:p>
            <a:r>
              <a:rPr lang="zh-CN" altLang="en-US" sz="2400"/>
              <a:t>    q-&gt;next = p -&gt;next ;</a:t>
            </a:r>
            <a:r>
              <a:rPr lang="en-US" altLang="zh-CN" sz="2400"/>
              <a:t> </a:t>
            </a:r>
            <a:r>
              <a:rPr lang="zh-CN" altLang="en-US" sz="2400">
                <a:sym typeface="+mn-ea"/>
              </a:rPr>
              <a:t>//将结点插入p所指结点后</a:t>
            </a:r>
            <a:endParaRPr lang="zh-CN" altLang="en-US" sz="2400"/>
          </a:p>
          <a:p>
            <a:r>
              <a:rPr lang="zh-CN" altLang="en-US" sz="2400"/>
              <a:t>    p-&gt;next = q;</a:t>
            </a:r>
            <a:endParaRPr lang="zh-CN" altLang="en-US" sz="2400"/>
          </a:p>
          <a:p>
            <a:r>
              <a:rPr lang="zh-CN" altLang="en-US" sz="2400"/>
              <a:t>}</a:t>
            </a:r>
            <a:endParaRPr lang="zh-CN" altLang="en-US" sz="24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06500" y="228600"/>
            <a:ext cx="7455535" cy="1143000"/>
          </a:xfrm>
        </p:spPr>
        <p:txBody>
          <a:bodyPr/>
          <a:p>
            <a:r>
              <a:rPr lang="en-US" altLang="zh-CN" sz="4000" dirty="0">
                <a:sym typeface="+mn-ea"/>
              </a:rPr>
              <a:t>单链表构造、插入、显示、销毁</a:t>
            </a:r>
            <a:endParaRPr lang="en-US" altLang="zh-CN" sz="4000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27405" y="1557020"/>
            <a:ext cx="7239000" cy="4114800"/>
          </a:xfrm>
        </p:spPr>
        <p:txBody>
          <a:bodyPr/>
          <a:p>
            <a:r>
              <a:rPr lang="zh-CN" altLang="en-US" sz="2400"/>
              <a:t>void Print (Node *la)</a:t>
            </a:r>
            <a:r>
              <a:rPr lang="en-US" altLang="zh-CN" sz="2400"/>
              <a:t>  {  </a:t>
            </a:r>
            <a:r>
              <a:rPr lang="zh-CN" altLang="en-US" sz="2400">
                <a:sym typeface="+mn-ea"/>
              </a:rPr>
              <a:t>//打印单链表</a:t>
            </a:r>
            <a:endParaRPr lang="zh-CN" altLang="en-US" sz="2400"/>
          </a:p>
          <a:p>
            <a:r>
              <a:rPr lang="zh-CN" altLang="en-US" sz="2400"/>
              <a:t>      la = la -&gt;next;</a:t>
            </a:r>
            <a:r>
              <a:rPr lang="zh-CN" altLang="en-US" sz="24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//头结点无数据</a:t>
            </a:r>
            <a:endParaRPr lang="zh-CN" altLang="en-US" sz="2400"/>
          </a:p>
          <a:p>
            <a:r>
              <a:rPr lang="zh-CN" altLang="en-US" sz="2400"/>
              <a:t>   </a:t>
            </a:r>
            <a:r>
              <a:rPr lang="en-US" altLang="zh-CN" sz="2400"/>
              <a:t>  </a:t>
            </a:r>
            <a:r>
              <a:rPr lang="zh-CN" altLang="en-US" sz="2400"/>
              <a:t> if (la) </a:t>
            </a:r>
            <a:r>
              <a:rPr lang="en-US" altLang="zh-CN" sz="2400"/>
              <a:t>{</a:t>
            </a:r>
            <a:r>
              <a:rPr lang="zh-CN" altLang="en-US" sz="2400"/>
              <a:t> //数据比-〉多一个</a:t>
            </a:r>
            <a:endParaRPr lang="zh-CN" altLang="en-US" sz="2400"/>
          </a:p>
          <a:p>
            <a:r>
              <a:rPr lang="zh-CN" altLang="en-US" sz="2400"/>
              <a:t>      </a:t>
            </a:r>
            <a:r>
              <a:rPr lang="en-US" altLang="zh-CN" sz="2400"/>
              <a:t>  </a:t>
            </a:r>
            <a:r>
              <a:rPr lang="zh-CN" altLang="en-US" sz="2400"/>
              <a:t>  cout&lt;&lt;la-&gt;data;</a:t>
            </a:r>
            <a:endParaRPr lang="zh-CN" altLang="en-US" sz="2400"/>
          </a:p>
          <a:p>
            <a:r>
              <a:rPr lang="zh-CN" altLang="en-US" sz="2400"/>
              <a:t>        </a:t>
            </a:r>
            <a:r>
              <a:rPr lang="en-US" altLang="zh-CN" sz="2400"/>
              <a:t>  </a:t>
            </a:r>
            <a:r>
              <a:rPr lang="zh-CN" altLang="en-US" sz="2400"/>
              <a:t>la = la-&gt;next;</a:t>
            </a:r>
            <a:endParaRPr lang="zh-CN" altLang="en-US" sz="2400"/>
          </a:p>
          <a:p>
            <a:r>
              <a:rPr lang="zh-CN" altLang="en-US" sz="2400"/>
              <a:t>    </a:t>
            </a:r>
            <a:r>
              <a:rPr lang="en-US" altLang="zh-CN" sz="2400"/>
              <a:t>  </a:t>
            </a:r>
            <a:r>
              <a:rPr lang="zh-CN" altLang="en-US" sz="2400"/>
              <a:t>}</a:t>
            </a:r>
            <a:endParaRPr lang="zh-CN" altLang="en-US" sz="2400"/>
          </a:p>
          <a:p>
            <a:r>
              <a:rPr lang="zh-CN" altLang="en-US" sz="2400"/>
              <a:t>    while (la)  {</a:t>
            </a:r>
            <a:endParaRPr lang="zh-CN" altLang="en-US" sz="2400"/>
          </a:p>
          <a:p>
            <a:r>
              <a:rPr lang="zh-CN" altLang="en-US" sz="2400"/>
              <a:t>        cout &lt;&lt;"-&gt;" &lt;&lt;la-&gt;data;</a:t>
            </a:r>
            <a:endParaRPr lang="zh-CN" altLang="en-US" sz="2400"/>
          </a:p>
          <a:p>
            <a:r>
              <a:rPr lang="zh-CN" altLang="en-US" sz="2400"/>
              <a:t>        la = la-&gt;next;</a:t>
            </a:r>
            <a:endParaRPr lang="zh-CN" altLang="en-US" sz="2400"/>
          </a:p>
          <a:p>
            <a:r>
              <a:rPr lang="zh-CN" altLang="en-US" sz="2400"/>
              <a:t>    }</a:t>
            </a:r>
            <a:endParaRPr lang="zh-CN" altLang="en-US" sz="2400"/>
          </a:p>
          <a:p>
            <a:r>
              <a:rPr lang="zh-CN" altLang="en-US" sz="2400"/>
              <a:t>    cout &lt;&lt; endl;</a:t>
            </a:r>
            <a:endParaRPr lang="zh-CN" altLang="en-US" sz="2400"/>
          </a:p>
          <a:p>
            <a:r>
              <a:rPr lang="zh-CN" altLang="en-US" sz="2400"/>
              <a:t>}</a:t>
            </a:r>
            <a:endParaRPr lang="zh-CN" altLang="en-US" sz="24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06500" y="228600"/>
            <a:ext cx="7455535" cy="1143000"/>
          </a:xfrm>
        </p:spPr>
        <p:txBody>
          <a:bodyPr/>
          <a:p>
            <a:r>
              <a:rPr lang="en-US" altLang="zh-CN" sz="4000" dirty="0">
                <a:sym typeface="+mn-ea"/>
              </a:rPr>
              <a:t>单链表构造、插入、显示、销毁</a:t>
            </a:r>
            <a:endParaRPr lang="en-US" altLang="zh-CN" sz="4000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27405" y="1628775"/>
            <a:ext cx="7239000" cy="4114800"/>
          </a:xfrm>
        </p:spPr>
        <p:txBody>
          <a:bodyPr/>
          <a:p>
            <a:r>
              <a:rPr lang="zh-CN" altLang="en-US" sz="2400"/>
              <a:t>//销毁单链表</a:t>
            </a:r>
            <a:endParaRPr lang="zh-CN" altLang="en-US" sz="2400"/>
          </a:p>
          <a:p>
            <a:r>
              <a:rPr lang="zh-CN" altLang="en-US" sz="2400"/>
              <a:t>void Destory (Node *la)</a:t>
            </a:r>
            <a:endParaRPr lang="zh-CN" altLang="en-US" sz="2400"/>
          </a:p>
          <a:p>
            <a:r>
              <a:rPr lang="zh-CN" altLang="en-US" sz="2400"/>
              <a:t>{</a:t>
            </a:r>
            <a:endParaRPr lang="zh-CN" altLang="en-US" sz="2400"/>
          </a:p>
          <a:p>
            <a:r>
              <a:rPr lang="zh-CN" altLang="en-US" sz="2400"/>
              <a:t>    while (la)</a:t>
            </a:r>
            <a:endParaRPr lang="zh-CN" altLang="en-US" sz="2400"/>
          </a:p>
          <a:p>
            <a:r>
              <a:rPr lang="zh-CN" altLang="en-US" sz="2400"/>
              <a:t>    {</a:t>
            </a:r>
            <a:endParaRPr lang="zh-CN" altLang="en-US" sz="2400"/>
          </a:p>
          <a:p>
            <a:r>
              <a:rPr lang="zh-CN" altLang="en-US" sz="2400"/>
              <a:t>        Node *q = la-&gt;next;</a:t>
            </a:r>
            <a:endParaRPr lang="zh-CN" altLang="en-US" sz="2400"/>
          </a:p>
          <a:p>
            <a:r>
              <a:rPr lang="zh-CN" altLang="en-US" sz="2400"/>
              <a:t>        delete la;</a:t>
            </a:r>
            <a:endParaRPr lang="zh-CN" altLang="en-US" sz="2400"/>
          </a:p>
          <a:p>
            <a:r>
              <a:rPr lang="zh-CN" altLang="en-US" sz="2400"/>
              <a:t>        la = q;</a:t>
            </a:r>
            <a:endParaRPr lang="zh-CN" altLang="en-US" sz="2400"/>
          </a:p>
          <a:p>
            <a:r>
              <a:rPr lang="zh-CN" altLang="en-US" sz="2400"/>
              <a:t>    }</a:t>
            </a:r>
            <a:endParaRPr lang="zh-CN" altLang="en-US" sz="2400"/>
          </a:p>
          <a:p>
            <a:r>
              <a:rPr lang="zh-CN" altLang="en-US" sz="2400"/>
              <a:t>}</a:t>
            </a:r>
            <a:endParaRPr lang="zh-CN" altLang="en-US" sz="24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06500" y="228600"/>
            <a:ext cx="7455535" cy="1143000"/>
          </a:xfrm>
        </p:spPr>
        <p:txBody>
          <a:bodyPr/>
          <a:p>
            <a:r>
              <a:rPr lang="en-US" altLang="zh-CN" sz="4000" dirty="0">
                <a:sym typeface="+mn-ea"/>
              </a:rPr>
              <a:t>单链表构造、插入、显示、销毁</a:t>
            </a:r>
            <a:endParaRPr lang="en-US" altLang="zh-CN" sz="4000" dirty="0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460" y="476885"/>
            <a:ext cx="8716010" cy="6193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b="1">
                <a:solidFill>
                  <a:schemeClr val="tx1"/>
                </a:solidFill>
              </a:rPr>
              <a:t>int main ()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{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    Node *la = new Node;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//建立带头节点的单链表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    la-&gt;next = NULL;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    int	n;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    cin &gt;&gt; n;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    for (int i = 0; i &lt; n; i++)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  {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        int</a:t>
            </a:r>
            <a:r>
              <a:rPr lang="en-US" altLang="zh-CN" b="1">
                <a:solidFill>
                  <a:schemeClr val="tx1"/>
                </a:solidFill>
              </a:rPr>
              <a:t>  </a:t>
            </a:r>
            <a:r>
              <a:rPr lang="zh-CN" altLang="en-US" b="1">
                <a:solidFill>
                  <a:schemeClr val="tx1"/>
                </a:solidFill>
              </a:rPr>
              <a:t>x;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        cin &gt;&gt; x;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       Insert (la, x);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//将元素插入有序单链表中，插入后仍然有序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    }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    //打印单链表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    Print (la);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    //销毁单链表，避免内存泄漏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    Destory (la);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    return 0;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}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3"/>
          <p:cNvSpPr>
            <a:spLocks noGrp="1"/>
          </p:cNvSpPr>
          <p:nvPr>
            <p:ph idx="4294967295"/>
          </p:nvPr>
        </p:nvSpPr>
        <p:spPr>
          <a:xfrm>
            <a:off x="142875" y="1656715"/>
            <a:ext cx="8907780" cy="3986530"/>
          </a:xfrm>
        </p:spPr>
        <p:txBody>
          <a:bodyPr vert="horz" wrap="square" lIns="62502" tIns="31251" rIns="62502" bIns="31251" anchor="t" anchorCtr="0"/>
          <a:p>
            <a:pPr marL="0" lvl="1" indent="0" eaLnBrk="1" hangingPunct="1">
              <a:lnSpc>
                <a:spcPct val="90000"/>
              </a:lnSpc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对象(变量)生存期是指自对象生成至消失的时间段；由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C++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存储类修饰符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auto 、register、static、extern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指示；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lnSpc>
                <a:spcPct val="90000"/>
              </a:lnSpc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对象（变量）作用域指变量(对象)名称有效使用范围。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lnSpc>
                <a:spcPct val="90000"/>
              </a:lnSpc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C++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变量(对象)    作用域	         生存期	              修饰符	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说明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543050" lvl="4" indent="0" eaLnBrk="1" hangingPunct="1">
              <a:lnSpc>
                <a:spcPct val="90000"/>
              </a:lnSpc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                        起始	      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 终止	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内部自动变量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 复合语句内  执行至此    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 执行完该复合语句   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auto     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通常省略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内部寄存器变量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同上	      同上	       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同上            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register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形参	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函数体内   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函数开始执行  函数执行结束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内部静态变量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    同上	 程序开始执行  程序执行结束	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static    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函数体内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外部静态变量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   该处至文件尾    同上            同上         	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static    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函数体外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外部变量         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 该处至文件尾    同上            同上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           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[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extern]   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函数体外 或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extern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修饰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                    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自由对象	    指针指示        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new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生成   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delete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删除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	                   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类成员（子对象）类或派生类内  对象生存时  对象消失时                  同</a:t>
            </a:r>
            <a:r>
              <a:rPr lang="zh-CN" altLang="en-US" sz="1600" dirty="0">
                <a:latin typeface="微软雅黑" panose="020B0503020204020204" charset="-122"/>
                <a:sym typeface="+mn-ea"/>
              </a:rPr>
              <a:t>（宿主）对象</a:t>
            </a:r>
            <a:endParaRPr lang="en-US" altLang="zh-CN" sz="1600" dirty="0">
              <a:latin typeface="微软雅黑" panose="020B0503020204020204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C++</a:t>
            </a:r>
            <a:r>
              <a:rPr lang="zh-CN" altLang="en-US" sz="16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中由于引入类，实际函数内部静态变量已不应使用</a:t>
            </a:r>
            <a:endParaRPr lang="zh-CN" altLang="en-US" sz="1600" dirty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6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C++11 auto已作类型自动推导用</a:t>
            </a:r>
            <a:endParaRPr lang="zh-CN" altLang="en-US" sz="1600" dirty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273" name="Rectangle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115695" y="764540"/>
            <a:ext cx="7103745" cy="5937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62502" tIns="31251" rIns="62502" bIns="31251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8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1" hangingPunct="1"/>
            <a:r>
              <a:rPr lang="zh-CN" altLang="en-US" sz="4400" dirty="0"/>
              <a:t>变量(对象)作用域和生存期</a:t>
            </a:r>
            <a:endParaRPr lang="zh-CN" altLang="en-US" sz="4400" dirty="0"/>
          </a:p>
        </p:txBody>
      </p:sp>
    </p:spTree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1"/>
          <p:cNvSpPr>
            <a:spLocks noGrp="1"/>
          </p:cNvSpPr>
          <p:nvPr>
            <p:ph type="title" idx="4294967295"/>
          </p:nvPr>
        </p:nvSpPr>
        <p:spPr>
          <a:xfrm>
            <a:off x="1183640" y="443865"/>
            <a:ext cx="7274560" cy="1143000"/>
          </a:xfrm>
        </p:spPr>
        <p:txBody>
          <a:bodyPr vert="horz" wrap="square" lIns="62502" tIns="31251" rIns="62502" bIns="31251" anchor="ctr" anchorCtr="0"/>
          <a:p>
            <a:pPr eaLnBrk="1" hangingPunct="1"/>
            <a:r>
              <a:rPr lang="zh-CN" altLang="en-US" sz="4400" dirty="0">
                <a:latin typeface="微软雅黑" panose="020B0503020204020204" charset="-122"/>
              </a:rPr>
              <a:t>堆空间、栈空间</a:t>
            </a:r>
            <a:endParaRPr lang="zh-CN" altLang="en-US" sz="4400" dirty="0">
              <a:latin typeface="微软雅黑" panose="020B0503020204020204" charset="-122"/>
            </a:endParaRPr>
          </a:p>
        </p:txBody>
      </p:sp>
      <p:sp>
        <p:nvSpPr>
          <p:cNvPr id="58370" name="内容占位符 2"/>
          <p:cNvSpPr>
            <a:spLocks noGrp="1"/>
          </p:cNvSpPr>
          <p:nvPr>
            <p:ph idx="4294967295"/>
          </p:nvPr>
        </p:nvSpPr>
        <p:spPr>
          <a:xfrm>
            <a:off x="899795" y="1772920"/>
            <a:ext cx="7867650" cy="3816350"/>
          </a:xfrm>
        </p:spPr>
        <p:txBody>
          <a:bodyPr vert="horz" wrap="square" lIns="62502" tIns="31251" rIns="62502" bIns="31251" anchor="t" anchorCtr="0"/>
          <a:p>
            <a:pPr eaLnBrk="1" hangingPunct="1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全局对象和静态变量空间安排在系统专门提供的数据段内；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局部对象存储空间安排在栈内，具有非常高效率；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自由对象根据需要从堆空间申请（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malloc,new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）；不需要使用时由程序员负责释放（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free,delete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）；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C#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语言不同，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C++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标准不提供垃圾自动回收；但某些第三方库和微软托管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C++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提供了类似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charset="-122"/>
              </a:rPr>
              <a:t>垃圾自动回收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实现。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C/C++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程序员必须切实掌握空间申请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释放。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栈</a:t>
            </a:r>
            <a:endParaRPr lang="zh-CN" altLang="en-US" dirty="0"/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>
          <a:xfrm>
            <a:off x="1295400" y="1905000"/>
            <a:ext cx="3776663" cy="4114800"/>
          </a:xfrm>
        </p:spPr>
        <p:txBody>
          <a:bodyPr vert="horz" wrap="square" lIns="92075" tIns="46038" rIns="92075" bIns="46038" anchor="t" anchorCtr="0"/>
          <a:p>
            <a:pPr eaLnBrk="1" hangingPunct="1"/>
            <a:r>
              <a:rPr lang="zh-CN" altLang="en-US" dirty="0"/>
              <a:t>栈是一种容纳数据的容器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数据只能从栈的一端存入（压入栈）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数据只能从栈的同一端取出（弹出栈）</a:t>
            </a:r>
            <a:endParaRPr lang="en-US" altLang="zh-CN" dirty="0"/>
          </a:p>
          <a:p>
            <a:pPr lvl="1" eaLnBrk="1" hangingPunct="1"/>
            <a:endParaRPr lang="zh-CN" altLang="en-US" dirty="0"/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none" lIns="92075" tIns="46038" rIns="92075" bIns="46038" numCol="1" anchor="ctr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grpSp>
        <p:nvGrpSpPr>
          <p:cNvPr id="68614" name="Group 3"/>
          <p:cNvGrpSpPr/>
          <p:nvPr/>
        </p:nvGrpSpPr>
        <p:grpSpPr>
          <a:xfrm>
            <a:off x="5143500" y="2143125"/>
            <a:ext cx="3278188" cy="3429000"/>
            <a:chOff x="5438" y="5221"/>
            <a:chExt cx="2192" cy="2028"/>
          </a:xfrm>
        </p:grpSpPr>
        <p:grpSp>
          <p:nvGrpSpPr>
            <p:cNvPr id="68615" name="Group 4"/>
            <p:cNvGrpSpPr/>
            <p:nvPr/>
          </p:nvGrpSpPr>
          <p:grpSpPr>
            <a:xfrm>
              <a:off x="5438" y="5221"/>
              <a:ext cx="1762" cy="2015"/>
              <a:chOff x="5438" y="5221"/>
              <a:chExt cx="1762" cy="2015"/>
            </a:xfrm>
          </p:grpSpPr>
          <p:sp>
            <p:nvSpPr>
              <p:cNvPr id="68618" name="Freeform 5"/>
              <p:cNvSpPr/>
              <p:nvPr/>
            </p:nvSpPr>
            <p:spPr>
              <a:xfrm>
                <a:off x="5844" y="5711"/>
                <a:ext cx="816" cy="1525"/>
              </a:xfrm>
              <a:custGeom>
                <a:avLst/>
                <a:gdLst>
                  <a:gd name="txL" fmla="*/ 0 w 900"/>
                  <a:gd name="txT" fmla="*/ 0 h 1980"/>
                  <a:gd name="txR" fmla="*/ 900 w 900"/>
                  <a:gd name="txB" fmla="*/ 1980 h 1980"/>
                </a:gdLst>
                <a:ahLst/>
                <a:cxnLst>
                  <a:cxn ang="0">
                    <a:pos x="0" y="15"/>
                  </a:cxn>
                  <a:cxn ang="0">
                    <a:pos x="0" y="1980"/>
                  </a:cxn>
                  <a:cxn ang="0">
                    <a:pos x="900" y="1980"/>
                  </a:cxn>
                  <a:cxn ang="0">
                    <a:pos x="900" y="0"/>
                  </a:cxn>
                </a:cxnLst>
                <a:rect l="txL" t="txT" r="txR" b="txB"/>
                <a:pathLst>
                  <a:path w="900" h="1980">
                    <a:moveTo>
                      <a:pt x="0" y="15"/>
                    </a:moveTo>
                    <a:lnTo>
                      <a:pt x="0" y="1980"/>
                    </a:lnTo>
                    <a:lnTo>
                      <a:pt x="900" y="1980"/>
                    </a:lnTo>
                    <a:lnTo>
                      <a:pt x="900" y="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19" name="Text Box 6"/>
              <p:cNvSpPr txBox="1"/>
              <p:nvPr/>
            </p:nvSpPr>
            <p:spPr>
              <a:xfrm>
                <a:off x="5884" y="6052"/>
                <a:ext cx="735" cy="11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p>
                <a:pPr algn="ctr"/>
                <a:r>
                  <a:rPr lang="en-US" altLang="zh-CN" sz="2500" dirty="0">
                    <a:latin typeface="Calibri" panose="020F0502020204030204" charset="0"/>
                  </a:rPr>
                  <a:t>a</a:t>
                </a:r>
                <a:r>
                  <a:rPr lang="en-US" altLang="zh-CN" sz="2500" baseline="-25000" dirty="0">
                    <a:latin typeface="Calibri" panose="020F0502020204030204" charset="0"/>
                  </a:rPr>
                  <a:t>n</a:t>
                </a:r>
                <a:endParaRPr lang="en-US" altLang="zh-CN" sz="2500" baseline="-25000" dirty="0">
                  <a:latin typeface="Calibri" panose="020F0502020204030204" charset="0"/>
                </a:endParaRPr>
              </a:p>
              <a:p>
                <a:pPr algn="ctr"/>
                <a:endParaRPr lang="en-US" altLang="zh-CN" sz="2500" dirty="0">
                  <a:latin typeface="Times New Roman" panose="02020603050405020304" pitchFamily="18" charset="0"/>
                </a:endParaRPr>
              </a:p>
              <a:p>
                <a:pPr algn="ctr"/>
                <a:r>
                  <a:rPr lang="en-US" altLang="zh-CN" sz="2500" dirty="0">
                    <a:latin typeface="Calibri" panose="020F0502020204030204" charset="0"/>
                  </a:rPr>
                  <a:t>┆</a:t>
                </a:r>
                <a:endParaRPr lang="en-US" altLang="zh-CN" sz="2500" dirty="0">
                  <a:latin typeface="Times New Roman" panose="02020603050405020304" pitchFamily="18" charset="0"/>
                </a:endParaRPr>
              </a:p>
              <a:p>
                <a:pPr algn="ctr"/>
                <a:r>
                  <a:rPr lang="en-US" altLang="zh-CN" sz="2500" dirty="0">
                    <a:latin typeface="Calibri" panose="020F0502020204030204" charset="0"/>
                  </a:rPr>
                  <a:t>a</a:t>
                </a:r>
                <a:r>
                  <a:rPr lang="en-US" altLang="zh-CN" sz="2500" baseline="-25000" dirty="0">
                    <a:latin typeface="Calibri" panose="020F0502020204030204" charset="0"/>
                  </a:rPr>
                  <a:t>2</a:t>
                </a:r>
                <a:endParaRPr lang="en-US" altLang="zh-CN" sz="2500" baseline="-25000" dirty="0">
                  <a:latin typeface="Calibri" panose="020F0502020204030204" charset="0"/>
                </a:endParaRPr>
              </a:p>
              <a:p>
                <a:pPr algn="ctr"/>
                <a:r>
                  <a:rPr lang="en-US" altLang="zh-CN" sz="2500" dirty="0">
                    <a:latin typeface="Calibri" panose="020F0502020204030204" charset="0"/>
                  </a:rPr>
                  <a:t>a</a:t>
                </a:r>
                <a:r>
                  <a:rPr lang="en-US" altLang="zh-CN" sz="2500" baseline="-25000" dirty="0">
                    <a:latin typeface="Calibri" panose="020F0502020204030204" charset="0"/>
                  </a:rPr>
                  <a:t>1</a:t>
                </a:r>
                <a:endParaRPr lang="zh-CN" altLang="zh-CN" sz="25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20" name="Line 7"/>
              <p:cNvSpPr/>
              <p:nvPr/>
            </p:nvSpPr>
            <p:spPr>
              <a:xfrm>
                <a:off x="5844" y="6964"/>
                <a:ext cx="816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8621" name="Line 8"/>
              <p:cNvSpPr/>
              <p:nvPr/>
            </p:nvSpPr>
            <p:spPr>
              <a:xfrm>
                <a:off x="5857" y="6106"/>
                <a:ext cx="817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8622" name="Line 9"/>
              <p:cNvSpPr/>
              <p:nvPr/>
            </p:nvSpPr>
            <p:spPr>
              <a:xfrm>
                <a:off x="5857" y="6365"/>
                <a:ext cx="817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8623" name="Line 10"/>
              <p:cNvSpPr/>
              <p:nvPr/>
            </p:nvSpPr>
            <p:spPr>
              <a:xfrm>
                <a:off x="5844" y="6691"/>
                <a:ext cx="816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8624" name="Freeform 11"/>
              <p:cNvSpPr/>
              <p:nvPr/>
            </p:nvSpPr>
            <p:spPr>
              <a:xfrm>
                <a:off x="5438" y="5520"/>
                <a:ext cx="585" cy="423"/>
              </a:xfrm>
              <a:custGeom>
                <a:avLst/>
                <a:gdLst>
                  <a:gd name="txL" fmla="*/ 0 w 645"/>
                  <a:gd name="txT" fmla="*/ 0 h 465"/>
                  <a:gd name="txR" fmla="*/ 645 w 645"/>
                  <a:gd name="txB" fmla="*/ 465 h 465"/>
                </a:gdLst>
                <a:ahLst/>
                <a:cxnLst>
                  <a:cxn ang="0">
                    <a:pos x="0" y="0"/>
                  </a:cxn>
                  <a:cxn ang="0">
                    <a:pos x="645" y="0"/>
                  </a:cxn>
                  <a:cxn ang="0">
                    <a:pos x="645" y="465"/>
                  </a:cxn>
                </a:cxnLst>
                <a:rect l="txL" t="txT" r="txR" b="txB"/>
                <a:pathLst>
                  <a:path w="645" h="465">
                    <a:moveTo>
                      <a:pt x="0" y="0"/>
                    </a:moveTo>
                    <a:lnTo>
                      <a:pt x="645" y="0"/>
                    </a:lnTo>
                    <a:lnTo>
                      <a:pt x="645" y="465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25" name="Freeform 12"/>
              <p:cNvSpPr/>
              <p:nvPr/>
            </p:nvSpPr>
            <p:spPr>
              <a:xfrm flipH="1">
                <a:off x="6456" y="5520"/>
                <a:ext cx="584" cy="423"/>
              </a:xfrm>
              <a:custGeom>
                <a:avLst/>
                <a:gdLst>
                  <a:gd name="txL" fmla="*/ 0 w 645"/>
                  <a:gd name="txT" fmla="*/ 0 h 465"/>
                  <a:gd name="txR" fmla="*/ 645 w 645"/>
                  <a:gd name="txB" fmla="*/ 465 h 465"/>
                </a:gdLst>
                <a:ahLst/>
                <a:cxnLst>
                  <a:cxn ang="0">
                    <a:pos x="0" y="0"/>
                  </a:cxn>
                  <a:cxn ang="0">
                    <a:pos x="645" y="0"/>
                  </a:cxn>
                  <a:cxn ang="0">
                    <a:pos x="645" y="465"/>
                  </a:cxn>
                </a:cxnLst>
                <a:rect l="txL" t="txT" r="txR" b="txB"/>
                <a:pathLst>
                  <a:path w="645" h="465">
                    <a:moveTo>
                      <a:pt x="0" y="0"/>
                    </a:moveTo>
                    <a:lnTo>
                      <a:pt x="645" y="0"/>
                    </a:lnTo>
                    <a:lnTo>
                      <a:pt x="645" y="465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triangle" w="sm" len="med"/>
                <a:tailEnd type="none" w="sm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26" name="Text Box 13"/>
              <p:cNvSpPr txBox="1"/>
              <p:nvPr/>
            </p:nvSpPr>
            <p:spPr>
              <a:xfrm>
                <a:off x="5438" y="5221"/>
                <a:ext cx="694" cy="2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p>
                <a:pPr algn="just"/>
                <a:r>
                  <a:rPr lang="zh-CN" altLang="en-US" sz="2500" dirty="0">
                    <a:latin typeface="Calibri" panose="020F0502020204030204" charset="0"/>
                  </a:rPr>
                  <a:t>压入栈</a:t>
                </a:r>
                <a:endParaRPr lang="zh-CN" altLang="en-US" sz="25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27" name="Text Box 14"/>
              <p:cNvSpPr txBox="1"/>
              <p:nvPr/>
            </p:nvSpPr>
            <p:spPr>
              <a:xfrm>
                <a:off x="6456" y="5221"/>
                <a:ext cx="744" cy="2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p>
                <a:pPr algn="just"/>
                <a:r>
                  <a:rPr lang="zh-CN" altLang="en-US" sz="2500" dirty="0">
                    <a:latin typeface="Calibri" panose="020F0502020204030204" charset="0"/>
                  </a:rPr>
                  <a:t>弹出栈</a:t>
                </a:r>
                <a:endParaRPr lang="zh-CN" altLang="en-US" sz="25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28" name="Line 15"/>
              <p:cNvSpPr/>
              <p:nvPr/>
            </p:nvSpPr>
            <p:spPr>
              <a:xfrm flipH="1">
                <a:off x="6705" y="6220"/>
                <a:ext cx="435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med"/>
              </a:ln>
            </p:spPr>
          </p:sp>
          <p:sp>
            <p:nvSpPr>
              <p:cNvPr id="68629" name="Line 16"/>
              <p:cNvSpPr/>
              <p:nvPr/>
            </p:nvSpPr>
            <p:spPr>
              <a:xfrm flipH="1">
                <a:off x="6704" y="7114"/>
                <a:ext cx="434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med"/>
              </a:ln>
            </p:spPr>
          </p:sp>
        </p:grpSp>
        <p:sp>
          <p:nvSpPr>
            <p:cNvPr id="68616" name="Text Box 17"/>
            <p:cNvSpPr txBox="1"/>
            <p:nvPr/>
          </p:nvSpPr>
          <p:spPr>
            <a:xfrm>
              <a:off x="7082" y="6125"/>
              <a:ext cx="548" cy="23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just"/>
              <a:r>
                <a:rPr lang="zh-CN" altLang="en-US" sz="2500" dirty="0">
                  <a:latin typeface="Calibri" panose="020F0502020204030204" charset="0"/>
                </a:rPr>
                <a:t>栈顶</a:t>
              </a:r>
              <a:endParaRPr lang="zh-CN" altLang="en-US" sz="2500" dirty="0">
                <a:latin typeface="Times New Roman" panose="02020603050405020304" pitchFamily="18" charset="0"/>
              </a:endParaRPr>
            </a:p>
          </p:txBody>
        </p:sp>
        <p:sp>
          <p:nvSpPr>
            <p:cNvPr id="68617" name="Text Box 18"/>
            <p:cNvSpPr txBox="1"/>
            <p:nvPr/>
          </p:nvSpPr>
          <p:spPr>
            <a:xfrm>
              <a:off x="7082" y="6978"/>
              <a:ext cx="548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just"/>
              <a:r>
                <a:rPr lang="zh-CN" altLang="en-US" sz="2500" dirty="0">
                  <a:latin typeface="Calibri" panose="020F0502020204030204" charset="0"/>
                </a:rPr>
                <a:t>栈底</a:t>
              </a:r>
              <a:endParaRPr lang="zh-CN" altLang="en-US" sz="250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运行栈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numCol="1" anchor="t" anchorCtr="0" compatLnSpc="1">
            <a:normAutofit fontScale="92500" lnSpcReduction="2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运行栈是一段区域的内存空间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运行栈分为一个一个栈帧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+mn-lt"/>
                <a:ea typeface="+mn-ea"/>
              </a:rPr>
              <a:t>每个栈帧对应一次函数调用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99FFCC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+mn-lt"/>
                <a:ea typeface="+mn-ea"/>
              </a:rPr>
              <a:t>栈帧中包括：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99FFCC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08585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本次函数调用的形参值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08585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控制信息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08585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局部变量值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08585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一些临时数据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+mn-lt"/>
                <a:ea typeface="+mn-ea"/>
              </a:rPr>
              <a:t>函数调用时，会一个栈帧被压入运行栈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99FFCC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+mn-lt"/>
                <a:ea typeface="+mn-ea"/>
              </a:rPr>
              <a:t>返回时，会有一个栈帧被弹出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99FFCC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08585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/>
            </a:pP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none" lIns="92075" tIns="46038" rIns="92075" bIns="46038" numCol="1" anchor="ctr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运行栈示意图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895" y="1700530"/>
            <a:ext cx="4399915" cy="4524375"/>
          </a:xfrm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unsigned </a:t>
            </a:r>
            <a:r>
              <a:rPr kumimoji="1" lang="en-US" altLang="zh-CN" sz="24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fac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(unsigned n) {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unsigned f;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if (n == 0)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f = 1;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else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f = </a:t>
            </a:r>
            <a:r>
              <a:rPr kumimoji="1" lang="en-US" altLang="zh-CN" sz="24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fac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(n - 1) * n;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return f;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main() {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unsigned n;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</a:t>
            </a:r>
            <a:r>
              <a:rPr kumimoji="1" lang="en-US" altLang="zh-CN" sz="24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cin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&gt;&gt; n;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unsigned y = </a:t>
            </a:r>
            <a:r>
              <a:rPr kumimoji="1" lang="en-US" altLang="zh-CN" sz="24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fac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(n);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……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none" lIns="92075" tIns="46038" rIns="92075" bIns="46038" numCol="1" anchor="ctr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grpSp>
        <p:nvGrpSpPr>
          <p:cNvPr id="70661" name="Group 212"/>
          <p:cNvGrpSpPr/>
          <p:nvPr/>
        </p:nvGrpSpPr>
        <p:grpSpPr>
          <a:xfrm>
            <a:off x="5357813" y="2071688"/>
            <a:ext cx="3357562" cy="4476750"/>
            <a:chOff x="4816" y="1106"/>
            <a:chExt cx="2474" cy="3298"/>
          </a:xfrm>
        </p:grpSpPr>
        <p:sp>
          <p:nvSpPr>
            <p:cNvPr id="70663" name="Rectangle 213" descr="浅色上对角线"/>
            <p:cNvSpPr/>
            <p:nvPr/>
          </p:nvSpPr>
          <p:spPr>
            <a:xfrm>
              <a:off x="5360" y="1546"/>
              <a:ext cx="901" cy="364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7200" rIns="0" bIns="7200"/>
            <a:p>
              <a:endParaRPr lang="zh-CN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70664" name="Rectangle 214"/>
            <p:cNvSpPr/>
            <p:nvPr/>
          </p:nvSpPr>
          <p:spPr>
            <a:xfrm>
              <a:off x="5360" y="1910"/>
              <a:ext cx="901" cy="27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7200" rIns="0" bIns="7200"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charset="0"/>
                </a:rPr>
                <a:t>n: 0</a:t>
              </a:r>
              <a:endParaRPr lang="zh-CN" altLang="zh-CN" sz="24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665" name="Rectangle 215"/>
            <p:cNvSpPr/>
            <p:nvPr/>
          </p:nvSpPr>
          <p:spPr>
            <a:xfrm>
              <a:off x="5360" y="2184"/>
              <a:ext cx="901" cy="27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7200" rIns="0" bIns="7200"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charset="0"/>
                </a:rPr>
                <a:t>f: ?</a:t>
              </a:r>
              <a:endParaRPr lang="zh-CN" altLang="zh-CN" sz="24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666" name="Rectangle 216" descr="浅色上对角线"/>
            <p:cNvSpPr/>
            <p:nvPr/>
          </p:nvSpPr>
          <p:spPr>
            <a:xfrm>
              <a:off x="5360" y="2458"/>
              <a:ext cx="901" cy="363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7200" rIns="0" bIns="7200"/>
            <a:p>
              <a:endParaRPr lang="zh-CN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70667" name="Rectangle 217"/>
            <p:cNvSpPr/>
            <p:nvPr/>
          </p:nvSpPr>
          <p:spPr>
            <a:xfrm>
              <a:off x="5360" y="2821"/>
              <a:ext cx="901" cy="27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7200" rIns="0" bIns="7200"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charset="0"/>
                </a:rPr>
                <a:t>n: 1</a:t>
              </a:r>
              <a:endParaRPr lang="zh-CN" altLang="zh-CN" sz="24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668" name="Rectangle 218"/>
            <p:cNvSpPr/>
            <p:nvPr/>
          </p:nvSpPr>
          <p:spPr>
            <a:xfrm>
              <a:off x="5360" y="3096"/>
              <a:ext cx="901" cy="27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7200" rIns="0" bIns="7200"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charset="0"/>
                </a:rPr>
                <a:t>y: ?</a:t>
              </a:r>
              <a:endParaRPr lang="zh-CN" altLang="zh-CN" sz="24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669" name="Rectangle 219"/>
            <p:cNvSpPr/>
            <p:nvPr/>
          </p:nvSpPr>
          <p:spPr>
            <a:xfrm>
              <a:off x="5360" y="3370"/>
              <a:ext cx="901" cy="27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7200" rIns="0" bIns="7200"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charset="0"/>
                </a:rPr>
                <a:t>n: 1</a:t>
              </a:r>
              <a:endParaRPr lang="zh-CN" altLang="zh-CN" sz="24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70670" name="Group 220"/>
            <p:cNvGrpSpPr/>
            <p:nvPr/>
          </p:nvGrpSpPr>
          <p:grpSpPr>
            <a:xfrm>
              <a:off x="5360" y="1106"/>
              <a:ext cx="902" cy="440"/>
              <a:chOff x="5962" y="1238"/>
              <a:chExt cx="902" cy="440"/>
            </a:xfrm>
          </p:grpSpPr>
          <p:sp>
            <p:nvSpPr>
              <p:cNvPr id="70685" name="Rectangle 221"/>
              <p:cNvSpPr/>
              <p:nvPr/>
            </p:nvSpPr>
            <p:spPr>
              <a:xfrm>
                <a:off x="5962" y="1404"/>
                <a:ext cx="901" cy="274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7200" rIns="0" bIns="7200"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Calibri" panose="020F0502020204030204" charset="0"/>
                  </a:rPr>
                  <a:t>f: 1</a:t>
                </a:r>
                <a:endParaRPr lang="zh-CN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70686" name="AutoShape 222"/>
              <p:cNvCxnSpPr/>
              <p:nvPr/>
            </p:nvCxnSpPr>
            <p:spPr>
              <a:xfrm flipV="1">
                <a:off x="5962" y="1238"/>
                <a:ext cx="1" cy="156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70687" name="AutoShape 223"/>
              <p:cNvCxnSpPr/>
              <p:nvPr/>
            </p:nvCxnSpPr>
            <p:spPr>
              <a:xfrm flipV="1">
                <a:off x="6863" y="1238"/>
                <a:ext cx="1" cy="156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cxnSp>
          <p:nvCxnSpPr>
            <p:cNvPr id="70671" name="AutoShape 224"/>
            <p:cNvCxnSpPr/>
            <p:nvPr/>
          </p:nvCxnSpPr>
          <p:spPr>
            <a:xfrm flipV="1">
              <a:off x="5361" y="3643"/>
              <a:ext cx="1" cy="156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0672" name="AutoShape 225"/>
            <p:cNvCxnSpPr/>
            <p:nvPr/>
          </p:nvCxnSpPr>
          <p:spPr>
            <a:xfrm flipV="1">
              <a:off x="6262" y="3643"/>
              <a:ext cx="1" cy="156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70673" name="AutoShape 226"/>
            <p:cNvSpPr/>
            <p:nvPr/>
          </p:nvSpPr>
          <p:spPr>
            <a:xfrm>
              <a:off x="6305" y="3142"/>
              <a:ext cx="71" cy="657"/>
            </a:xfrm>
            <a:prstGeom prst="rightBrace">
              <a:avLst>
                <a:gd name="adj1" fmla="val 77112"/>
                <a:gd name="adj2" fmla="val 5000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70674" name="Text Box 227"/>
            <p:cNvSpPr txBox="1"/>
            <p:nvPr/>
          </p:nvSpPr>
          <p:spPr>
            <a:xfrm>
              <a:off x="6420" y="3334"/>
              <a:ext cx="570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just"/>
              <a:r>
                <a:rPr lang="en-US" altLang="zh-CN" sz="2400" dirty="0">
                  <a:latin typeface="Calibri" panose="020F0502020204030204" charset="0"/>
                </a:rPr>
                <a:t>main()</a:t>
              </a:r>
              <a:endParaRPr lang="zh-CN" altLang="zh-CN" sz="24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70675" name="Group 228"/>
            <p:cNvGrpSpPr/>
            <p:nvPr/>
          </p:nvGrpSpPr>
          <p:grpSpPr>
            <a:xfrm>
              <a:off x="6305" y="2223"/>
              <a:ext cx="685" cy="842"/>
              <a:chOff x="6907" y="3267"/>
              <a:chExt cx="685" cy="842"/>
            </a:xfrm>
          </p:grpSpPr>
          <p:sp>
            <p:nvSpPr>
              <p:cNvPr id="70683" name="AutoShape 229"/>
              <p:cNvSpPr/>
              <p:nvPr/>
            </p:nvSpPr>
            <p:spPr>
              <a:xfrm>
                <a:off x="6907" y="3267"/>
                <a:ext cx="71" cy="842"/>
              </a:xfrm>
              <a:prstGeom prst="rightBrace">
                <a:avLst>
                  <a:gd name="adj1" fmla="val 98826"/>
                  <a:gd name="adj2" fmla="val 50000"/>
                </a:avLst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684" name="Text Box 230"/>
              <p:cNvSpPr txBox="1"/>
              <p:nvPr/>
            </p:nvSpPr>
            <p:spPr>
              <a:xfrm>
                <a:off x="7022" y="3587"/>
                <a:ext cx="570" cy="2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p>
                <a:pPr algn="just"/>
                <a:r>
                  <a:rPr lang="en-US" altLang="zh-CN" sz="2400" dirty="0">
                    <a:latin typeface="Calibri" panose="020F0502020204030204" charset="0"/>
                  </a:rPr>
                  <a:t>fac(1)</a:t>
                </a:r>
                <a:endParaRPr lang="zh-CN" altLang="zh-CN" sz="24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0676" name="Group 231"/>
            <p:cNvGrpSpPr/>
            <p:nvPr/>
          </p:nvGrpSpPr>
          <p:grpSpPr>
            <a:xfrm>
              <a:off x="6305" y="1301"/>
              <a:ext cx="685" cy="842"/>
              <a:chOff x="6907" y="3267"/>
              <a:chExt cx="685" cy="842"/>
            </a:xfrm>
          </p:grpSpPr>
          <p:sp>
            <p:nvSpPr>
              <p:cNvPr id="70681" name="AutoShape 232"/>
              <p:cNvSpPr/>
              <p:nvPr/>
            </p:nvSpPr>
            <p:spPr>
              <a:xfrm>
                <a:off x="6907" y="3267"/>
                <a:ext cx="71" cy="842"/>
              </a:xfrm>
              <a:prstGeom prst="rightBrace">
                <a:avLst>
                  <a:gd name="adj1" fmla="val 98826"/>
                  <a:gd name="adj2" fmla="val 50000"/>
                </a:avLst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682" name="Text Box 233"/>
              <p:cNvSpPr txBox="1"/>
              <p:nvPr/>
            </p:nvSpPr>
            <p:spPr>
              <a:xfrm>
                <a:off x="7022" y="3587"/>
                <a:ext cx="570" cy="2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p>
                <a:pPr algn="just"/>
                <a:r>
                  <a:rPr lang="en-US" altLang="zh-CN" sz="2400" dirty="0">
                    <a:latin typeface="Calibri" panose="020F0502020204030204" charset="0"/>
                  </a:rPr>
                  <a:t>fac(0)</a:t>
                </a:r>
                <a:endParaRPr lang="zh-CN" altLang="zh-CN" sz="24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0677" name="Group 234"/>
            <p:cNvGrpSpPr/>
            <p:nvPr/>
          </p:nvGrpSpPr>
          <p:grpSpPr>
            <a:xfrm>
              <a:off x="4816" y="1106"/>
              <a:ext cx="570" cy="312"/>
              <a:chOff x="2172" y="856"/>
              <a:chExt cx="570" cy="312"/>
            </a:xfrm>
          </p:grpSpPr>
          <p:cxnSp>
            <p:nvCxnSpPr>
              <p:cNvPr id="70679" name="AutoShape 235"/>
              <p:cNvCxnSpPr/>
              <p:nvPr/>
            </p:nvCxnSpPr>
            <p:spPr>
              <a:xfrm>
                <a:off x="2323" y="1167"/>
                <a:ext cx="400" cy="1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303340" name="Text Box 236"/>
              <p:cNvSpPr txBox="1">
                <a:spLocks noChangeArrowheads="1"/>
              </p:cNvSpPr>
              <p:nvPr/>
            </p:nvSpPr>
            <p:spPr bwMode="auto">
              <a:xfrm>
                <a:off x="2172" y="856"/>
                <a:ext cx="570" cy="22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R="0" algn="just" defTabSz="914400">
                  <a:buClrTx/>
                  <a:buSzTx/>
                  <a:buFontTx/>
                  <a:buNone/>
                  <a:defRPr/>
                </a:pPr>
                <a:r>
                  <a:rPr kumimoji="1" lang="zh-CN" altLang="en-US" sz="2400" kern="1200" cap="none" spc="0" normalizeH="0" baseline="0" noProof="0" dirty="0" smtClean="0">
                    <a:latin typeface="+mn-ea"/>
                    <a:ea typeface="+mn-ea"/>
                    <a:cs typeface="+mn-cs"/>
                  </a:rPr>
                  <a:t>栈顶</a:t>
                </a:r>
                <a:endParaRPr kumimoji="1" lang="zh-CN" sz="2400" kern="1200" cap="none" spc="0" normalizeH="0" baseline="0" noProof="0" dirty="0" smtClean="0">
                  <a:latin typeface="+mn-ea"/>
                  <a:ea typeface="+mn-ea"/>
                  <a:cs typeface="+mn-cs"/>
                </a:endParaRPr>
              </a:p>
            </p:txBody>
          </p:sp>
        </p:grpSp>
        <p:sp>
          <p:nvSpPr>
            <p:cNvPr id="70678" name="Text Box 237"/>
            <p:cNvSpPr txBox="1"/>
            <p:nvPr/>
          </p:nvSpPr>
          <p:spPr>
            <a:xfrm>
              <a:off x="4905" y="3780"/>
              <a:ext cx="2385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endParaRPr lang="zh-CN" altLang="zh-CN" sz="240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标题 1"/>
          <p:cNvSpPr>
            <a:spLocks noGrp="1"/>
          </p:cNvSpPr>
          <p:nvPr>
            <p:ph type="title"/>
          </p:nvPr>
        </p:nvSpPr>
        <p:spPr>
          <a:xfrm>
            <a:off x="1151890" y="372110"/>
            <a:ext cx="7162800" cy="11430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运行栈的数据分布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0" y="2072005"/>
            <a:ext cx="4255135" cy="3215005"/>
          </a:xfrm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unsigned </a:t>
            </a:r>
            <a:r>
              <a:rPr kumimoji="1" lang="en-US" altLang="zh-CN" sz="24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fac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(unsigned n) {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unsigned f;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if (n == 0)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f = 1;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else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f = </a:t>
            </a:r>
            <a:r>
              <a:rPr kumimoji="1" lang="en-US" altLang="zh-CN" sz="24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fac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(n - 1) * n;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return f;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none" lIns="92075" tIns="46038" rIns="92075" bIns="46038" numCol="1" anchor="ctr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grpSp>
        <p:nvGrpSpPr>
          <p:cNvPr id="72709" name="Group 2"/>
          <p:cNvGrpSpPr/>
          <p:nvPr/>
        </p:nvGrpSpPr>
        <p:grpSpPr>
          <a:xfrm>
            <a:off x="827405" y="2250440"/>
            <a:ext cx="3369945" cy="2900680"/>
            <a:chOff x="3480" y="2640"/>
            <a:chExt cx="3691" cy="2430"/>
          </a:xfrm>
        </p:grpSpPr>
        <p:sp>
          <p:nvSpPr>
            <p:cNvPr id="304131" name="Text Box 3"/>
            <p:cNvSpPr txBox="1">
              <a:spLocks noChangeArrowheads="1"/>
            </p:cNvSpPr>
            <p:nvPr/>
          </p:nvSpPr>
          <p:spPr bwMode="auto">
            <a:xfrm>
              <a:off x="3480" y="3254"/>
              <a:ext cx="2473" cy="3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32400" rIns="91440" bIns="32400" numCol="1" anchor="t" anchorCtr="0" compatLnSpc="1"/>
            <a:lstStyle/>
            <a:p>
              <a:pPr marR="0" algn="ctr" defTabSz="914400">
                <a:buClrTx/>
                <a:buSzTx/>
                <a:buFontTx/>
                <a:buNone/>
                <a:defRPr/>
              </a:pPr>
              <a:r>
                <a:rPr kumimoji="1" lang="zh-CN" altLang="en-US" kern="1200" cap="none" spc="0" normalizeH="0" baseline="0" noProof="0" smtClean="0">
                  <a:latin typeface="+mn-ea"/>
                  <a:ea typeface="+mn-ea"/>
                  <a:cs typeface="+mn-cs"/>
                </a:rPr>
                <a:t>局部变量</a:t>
              </a:r>
              <a:r>
                <a:rPr kumimoji="1" lang="en-US" altLang="zh-CN" kern="1200" cap="none" spc="0" normalizeH="0" baseline="0" noProof="0" smtClean="0">
                  <a:latin typeface="+mn-ea"/>
                  <a:ea typeface="+mn-ea"/>
                  <a:cs typeface="+mn-cs"/>
                </a:rPr>
                <a:t>f</a:t>
              </a:r>
              <a:endParaRPr kumimoji="1" lang="zh-CN" altLang="zh-CN" kern="1200" cap="none" spc="0" normalizeH="0" baseline="0" noProof="0" smtClean="0"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04132" name="Text Box 4"/>
            <p:cNvSpPr txBox="1">
              <a:spLocks noChangeArrowheads="1"/>
            </p:cNvSpPr>
            <p:nvPr/>
          </p:nvSpPr>
          <p:spPr bwMode="auto">
            <a:xfrm>
              <a:off x="3480" y="3644"/>
              <a:ext cx="2473" cy="3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vert="horz" wrap="square" lIns="91440" tIns="32400" rIns="91440" bIns="32400" numCol="1" anchor="t" anchorCtr="0" compatLnSpc="1"/>
            <a:lstStyle/>
            <a:p>
              <a:pPr marR="0" algn="ctr" defTabSz="914400">
                <a:buClrTx/>
                <a:buSzTx/>
                <a:buFontTx/>
                <a:buNone/>
                <a:defRPr/>
              </a:pPr>
              <a:r>
                <a:rPr kumimoji="1" lang="zh-CN" altLang="en-US" noProof="0" smtClean="0">
                  <a:latin typeface="+mn-ea"/>
                  <a:ea typeface="+mn-ea"/>
                  <a:sym typeface="+mn-ea"/>
                </a:rPr>
                <a:t>返回地址</a:t>
              </a:r>
              <a:endParaRPr kumimoji="1" lang="zh-CN" kern="1200" cap="none" spc="0" normalizeH="0" baseline="0" noProof="0" smtClean="0">
                <a:latin typeface="+mn-ea"/>
                <a:ea typeface="+mn-ea"/>
                <a:cs typeface="+mn-cs"/>
              </a:endParaRPr>
            </a:p>
            <a:p>
              <a:pPr marR="0" algn="ctr" defTabSz="914400">
                <a:buClrTx/>
                <a:buSzTx/>
                <a:buFontTx/>
                <a:buNone/>
                <a:defRPr/>
              </a:pPr>
              <a:endParaRPr kumimoji="1" lang="zh-CN" kern="1200" cap="none" spc="0" normalizeH="0" baseline="0" noProof="0" dirty="0" smtClean="0"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04133" name="Text Box 5"/>
            <p:cNvSpPr txBox="1">
              <a:spLocks noChangeArrowheads="1"/>
            </p:cNvSpPr>
            <p:nvPr/>
          </p:nvSpPr>
          <p:spPr bwMode="auto">
            <a:xfrm>
              <a:off x="3480" y="4033"/>
              <a:ext cx="2473" cy="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vert="horz" wrap="square" lIns="91440" tIns="32400" rIns="91440" bIns="32400" numCol="1" anchor="t" anchorCtr="0" compatLnSpc="1"/>
            <a:lstStyle/>
            <a:p>
              <a:pPr marR="0" algn="ctr" defTabSz="914400">
                <a:buClrTx/>
                <a:buSzTx/>
                <a:buFontTx/>
                <a:buNone/>
                <a:defRPr/>
              </a:pPr>
              <a:r>
                <a:rPr kumimoji="1" lang="zh-CN" altLang="en-US" noProof="0" dirty="0" smtClean="0">
                  <a:latin typeface="+mn-ea"/>
                  <a:ea typeface="+mn-ea"/>
                  <a:sym typeface="+mn-ea"/>
                </a:rPr>
                <a:t>参数</a:t>
              </a:r>
              <a:r>
                <a:rPr kumimoji="1" lang="en-US" altLang="zh-CN" noProof="0" dirty="0" smtClean="0">
                  <a:latin typeface="+mn-ea"/>
                  <a:ea typeface="+mn-ea"/>
                  <a:sym typeface="+mn-ea"/>
                </a:rPr>
                <a:t>n</a:t>
              </a:r>
              <a:endParaRPr kumimoji="1" lang="zh-CN" altLang="zh-CN" kern="1200" cap="none" spc="0" normalizeH="0" baseline="0" noProof="0" dirty="0" smtClean="0"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04135" name="Text Box 7"/>
            <p:cNvSpPr txBox="1">
              <a:spLocks noChangeArrowheads="1"/>
            </p:cNvSpPr>
            <p:nvPr/>
          </p:nvSpPr>
          <p:spPr bwMode="auto">
            <a:xfrm>
              <a:off x="3480" y="2865"/>
              <a:ext cx="2473" cy="3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vert="horz" wrap="square" lIns="91440" tIns="32400" rIns="91440" bIns="32400" numCol="1" anchor="t" anchorCtr="0" compatLnSpc="1"/>
            <a:lstStyle/>
            <a:p>
              <a:pPr marR="0" algn="ctr" defTabSz="914400">
                <a:buClrTx/>
                <a:buSzTx/>
                <a:buFontTx/>
                <a:buNone/>
                <a:defRPr/>
              </a:pPr>
              <a:r>
                <a:rPr kumimoji="1" lang="zh-CN" altLang="en-US" sz="1700" kern="1200" cap="none" spc="0" normalizeH="0" baseline="0" noProof="0" dirty="0" smtClean="0">
                  <a:latin typeface="+mn-ea"/>
                  <a:ea typeface="+mn-ea"/>
                  <a:cs typeface="+mn-cs"/>
                </a:rPr>
                <a:t>调用</a:t>
              </a:r>
              <a:r>
                <a:rPr kumimoji="1" lang="en-US" altLang="zh-CN" sz="1700" kern="1200" cap="none" spc="0" normalizeH="0" baseline="0" noProof="0" dirty="0" smtClean="0">
                  <a:latin typeface="+mn-ea"/>
                  <a:ea typeface="+mn-ea"/>
                  <a:cs typeface="+mn-cs"/>
                </a:rPr>
                <a:t>fib(n-1)</a:t>
              </a:r>
              <a:r>
                <a:rPr kumimoji="1" lang="zh-CN" altLang="en-US" sz="1700" kern="1200" cap="none" spc="0" normalizeH="0" baseline="0" noProof="0" dirty="0" smtClean="0">
                  <a:latin typeface="+mn-ea"/>
                  <a:ea typeface="+mn-ea"/>
                  <a:cs typeface="+mn-cs"/>
                </a:rPr>
                <a:t>的参数</a:t>
              </a:r>
              <a:r>
                <a:rPr kumimoji="1" lang="en-US" altLang="zh-CN" sz="1700" kern="1200" cap="none" spc="0" normalizeH="0" baseline="0" noProof="0" dirty="0" smtClean="0">
                  <a:latin typeface="+mn-ea"/>
                  <a:ea typeface="+mn-ea"/>
                  <a:cs typeface="+mn-cs"/>
                </a:rPr>
                <a:t>n</a:t>
              </a:r>
              <a:endParaRPr kumimoji="1" lang="zh-CN" altLang="zh-CN" sz="1700" kern="1200" cap="none" spc="0" normalizeH="0" baseline="0" noProof="0" dirty="0" smtClean="0"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04140" name="AutoShape 12"/>
            <p:cNvSpPr/>
            <p:nvPr/>
          </p:nvSpPr>
          <p:spPr bwMode="auto">
            <a:xfrm flipH="1">
              <a:off x="6011" y="3299"/>
              <a:ext cx="123" cy="1122"/>
            </a:xfrm>
            <a:prstGeom prst="leftBrace">
              <a:avLst>
                <a:gd name="adj1" fmla="val 79406"/>
                <a:gd name="adj2" fmla="val 50019"/>
              </a:avLst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04141" name="Text Box 13"/>
            <p:cNvSpPr txBox="1">
              <a:spLocks noChangeArrowheads="1"/>
            </p:cNvSpPr>
            <p:nvPr/>
          </p:nvSpPr>
          <p:spPr bwMode="auto">
            <a:xfrm>
              <a:off x="6241" y="3360"/>
              <a:ext cx="930" cy="4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R="0" algn="just" defTabSz="914400">
                <a:buClrTx/>
                <a:buSzTx/>
                <a:buFontTx/>
                <a:buNone/>
                <a:defRPr/>
              </a:pPr>
              <a:r>
                <a:rPr kumimoji="1" lang="en-US" altLang="zh-CN" kern="1200" cap="none" spc="0" normalizeH="0" baseline="0" noProof="0" dirty="0" smtClean="0">
                  <a:latin typeface="+mn-ea"/>
                  <a:ea typeface="+mn-ea"/>
                  <a:cs typeface="+mn-cs"/>
                </a:rPr>
                <a:t>fib</a:t>
              </a:r>
              <a:r>
                <a:rPr kumimoji="1" lang="zh-CN" altLang="en-US" kern="1200" cap="none" spc="0" normalizeH="0" baseline="0" noProof="0" dirty="0" smtClean="0">
                  <a:latin typeface="+mn-ea"/>
                  <a:ea typeface="+mn-ea"/>
                  <a:cs typeface="+mn-cs"/>
                </a:rPr>
                <a:t>的栈帧</a:t>
              </a:r>
              <a:endParaRPr kumimoji="1" lang="zh-CN" kern="1200" cap="none" spc="0" normalizeH="0" baseline="0" noProof="0" dirty="0" smtClean="0"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72723" name="AutoShape 14"/>
            <p:cNvCxnSpPr/>
            <p:nvPr/>
          </p:nvCxnSpPr>
          <p:spPr>
            <a:xfrm>
              <a:off x="5953" y="2640"/>
              <a:ext cx="1" cy="243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2724" name="AutoShape 15"/>
            <p:cNvCxnSpPr/>
            <p:nvPr/>
          </p:nvCxnSpPr>
          <p:spPr>
            <a:xfrm>
              <a:off x="3480" y="2640"/>
              <a:ext cx="1" cy="243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 idx="4294967295"/>
          </p:nvPr>
        </p:nvSpPr>
        <p:spPr>
          <a:xfrm>
            <a:off x="1187217" y="836729"/>
            <a:ext cx="5625296" cy="494818"/>
          </a:xfrm>
        </p:spPr>
        <p:txBody>
          <a:bodyPr vert="horz" wrap="square" lIns="62502" tIns="31251" rIns="62502" bIns="31251" anchor="ctr" anchorCtr="0"/>
          <a:p>
            <a:pPr eaLnBrk="1" hangingPunct="1"/>
            <a:r>
              <a:rPr lang="zh-CN" altLang="en-US" sz="4800" dirty="0"/>
              <a:t>典型的Hanoi塔问题</a:t>
            </a:r>
            <a:endParaRPr lang="zh-CN" altLang="en-US" sz="4800" dirty="0"/>
          </a:p>
        </p:txBody>
      </p:sp>
      <p:sp>
        <p:nvSpPr>
          <p:cNvPr id="57347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71170" y="1755775"/>
            <a:ext cx="8444865" cy="3816350"/>
          </a:xfrm>
        </p:spPr>
        <p:txBody>
          <a:bodyPr vert="horz" wrap="square" lIns="62502" tIns="31251" rIns="62502" bIns="31251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假设有三个命名为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的塔柱，初始时，在塔柱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上插有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个直径大小各不相同的圆盘，从上往下，圆盘从小到大编号为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···n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，要求将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柱上的圆盘移至塔柱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ß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圆盘移动必须遵守下列规则：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ß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：每次只能移动一个圆盘；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ß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：圆盘可以插在任意一个塔柱上；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ß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：任何时刻都不能将一个较大的圆盘放在一个较小的圆盘上。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ß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我们可以用分治法分析解决这一问题。对于具有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个圆盘的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Hanoi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塔问题，形参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z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代表三个塔柱。处理思路如下：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ß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等于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时只需将圆盘从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柱移至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z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柱即可；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ß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大于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时，我们分三步完成：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ß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：借助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z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塔柱，将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塔柱上的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n-1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个圆盘按照规定移至到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塔柱；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ß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：将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塔柱上的一个圆盘由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柱移至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z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柱；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ß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：借助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塔柱，将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塔柱上的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n-1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个圆盘按规定移至到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z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塔柱；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ß"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0419" name="页脚占位符 3"/>
          <p:cNvSpPr txBox="1">
            <a:spLocks noGrp="1"/>
          </p:cNvSpPr>
          <p:nvPr/>
        </p:nvSpPr>
        <p:spPr>
          <a:xfrm>
            <a:off x="5090690" y="5657850"/>
            <a:ext cx="2552218" cy="21268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 eaLnBrk="0" hangingPunct="0"/>
            <a:r>
              <a:rPr lang="zh-CN" altLang="en-US" sz="755" dirty="0">
                <a:solidFill>
                  <a:srgbClr val="636363"/>
                </a:solidFill>
                <a:latin typeface="Arial" panose="020B0604020202020204" pitchFamily="34" charset="0"/>
                <a:ea typeface="楷体_GB2312" pitchFamily="49" charset="-122"/>
              </a:rPr>
              <a:t>计算机学院   李卫明</a:t>
            </a:r>
            <a:endParaRPr lang="en-US" altLang="zh-CN" sz="755" dirty="0">
              <a:solidFill>
                <a:srgbClr val="636363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pull/>
  </p:transition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aa976e80-98e6-404c-bd36-0e9c6be4e6e2"/>
  <p:tag name="COMMONDATA" val="eyJoZGlkIjoiYTFmYTQzZmZkMzI3ZWUyN2Y4MWZjNmExNDFkYjVhN2MifQ=="/>
</p:tagLst>
</file>

<file path=ppt/theme/theme1.xml><?xml version="1.0" encoding="utf-8"?>
<a:theme xmlns:a="http://schemas.openxmlformats.org/drawingml/2006/main" name="个人主页 (联机)">
  <a:themeElements>
    <a:clrScheme name="">
      <a:dk1>
        <a:srgbClr val="FFFFFF"/>
      </a:dk1>
      <a:lt1>
        <a:srgbClr val="1E2E53"/>
      </a:lt1>
      <a:dk2>
        <a:srgbClr val="FFCC00"/>
      </a:dk2>
      <a:lt2>
        <a:srgbClr val="000000"/>
      </a:lt2>
      <a:accent1>
        <a:srgbClr val="FF9933"/>
      </a:accent1>
      <a:accent2>
        <a:srgbClr val="336699"/>
      </a:accent2>
      <a:accent3>
        <a:srgbClr val="AAACB4"/>
      </a:accent3>
      <a:accent4>
        <a:srgbClr val="DCDCDC"/>
      </a:accent4>
      <a:accent5>
        <a:srgbClr val="FFCAAD"/>
      </a:accent5>
      <a:accent6>
        <a:srgbClr val="2D5B89"/>
      </a:accent6>
      <a:hlink>
        <a:srgbClr val="EAEAEA"/>
      </a:hlink>
      <a:folHlink>
        <a:srgbClr val="A73737"/>
      </a:folHlink>
    </a:clrScheme>
    <a:fontScheme name="">
      <a:majorFont>
        <a:latin typeface="Arial"/>
        <a:ea typeface="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1E2E53"/>
        </a:lt1>
        <a:dk2>
          <a:srgbClr val="FFCC00"/>
        </a:dk2>
        <a:lt2>
          <a:srgbClr val="000000"/>
        </a:lt2>
        <a:accent1>
          <a:srgbClr val="FF9933"/>
        </a:accent1>
        <a:accent2>
          <a:srgbClr val="336699"/>
        </a:accent2>
        <a:accent3>
          <a:srgbClr val="AAACB4"/>
        </a:accent3>
        <a:accent4>
          <a:srgbClr val="DCDCDC"/>
        </a:accent4>
        <a:accent5>
          <a:srgbClr val="FFCAAD"/>
        </a:accent5>
        <a:accent6>
          <a:srgbClr val="2D5B89"/>
        </a:accent6>
        <a:hlink>
          <a:srgbClr val="EAEAEA"/>
        </a:hlink>
        <a:folHlink>
          <a:srgbClr val="A7373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663300"/>
        </a:dk1>
        <a:lt1>
          <a:srgbClr val="FFFFFF"/>
        </a:lt1>
        <a:dk2>
          <a:srgbClr val="996633"/>
        </a:dk2>
        <a:lt2>
          <a:srgbClr val="868686"/>
        </a:lt2>
        <a:accent1>
          <a:srgbClr val="FF9900"/>
        </a:accent1>
        <a:accent2>
          <a:srgbClr val="CC6600"/>
        </a:accent2>
        <a:accent3>
          <a:srgbClr val="FFFFFF"/>
        </a:accent3>
        <a:accent4>
          <a:srgbClr val="572A00"/>
        </a:accent4>
        <a:accent5>
          <a:srgbClr val="FFCAAA"/>
        </a:accent5>
        <a:accent6>
          <a:srgbClr val="B75B00"/>
        </a:accent6>
        <a:hlink>
          <a:srgbClr val="FFCC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C:\Office97\Templates\演示文稿设计\冲动型模板.pot</Template>
  <TotalTime>0</TotalTime>
  <Words>4171</Words>
  <Application>WPS 演示</Application>
  <PresentationFormat>在屏幕上显示</PresentationFormat>
  <Paragraphs>316</Paragraphs>
  <Slides>24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3" baseType="lpstr">
      <vt:lpstr>Arial</vt:lpstr>
      <vt:lpstr>宋体</vt:lpstr>
      <vt:lpstr>Wingdings</vt:lpstr>
      <vt:lpstr>Times New Roman</vt:lpstr>
      <vt:lpstr>隶书</vt:lpstr>
      <vt:lpstr>楷体_GB2312</vt:lpstr>
      <vt:lpstr>新宋体</vt:lpstr>
      <vt:lpstr>微软雅黑</vt:lpstr>
      <vt:lpstr>Arial Unicode MS</vt:lpstr>
      <vt:lpstr>Franklin Gothic Book</vt:lpstr>
      <vt:lpstr>Calibri</vt:lpstr>
      <vt:lpstr>Monotype Sorts</vt:lpstr>
      <vt:lpstr>Wingdings</vt:lpstr>
      <vt:lpstr>仿宋_GB2312</vt:lpstr>
      <vt:lpstr>Wingdings 2</vt:lpstr>
      <vt:lpstr>仿宋</vt:lpstr>
      <vt:lpstr>Consolas</vt:lpstr>
      <vt:lpstr>黑体</vt:lpstr>
      <vt:lpstr>个人主页 (联机)</vt:lpstr>
      <vt:lpstr>第一章 C++程序设计基础</vt:lpstr>
      <vt:lpstr>1.5 变量(对象)作用域和生存期</vt:lpstr>
      <vt:lpstr>变量(对象)作用域和生存期</vt:lpstr>
      <vt:lpstr>堆空间、栈空间 </vt:lpstr>
      <vt:lpstr>栈</vt:lpstr>
      <vt:lpstr>运行栈</vt:lpstr>
      <vt:lpstr>运行栈示意图</vt:lpstr>
      <vt:lpstr>运行栈的数据分布</vt:lpstr>
      <vt:lpstr>典型的Hanoi塔问题</vt:lpstr>
      <vt:lpstr>Hanoi塔问题完整代码如下：</vt:lpstr>
      <vt:lpstr>EX1.2运行输入3时运行栈变化分析，可调试验证：</vt:lpstr>
      <vt:lpstr>链表处理</vt:lpstr>
      <vt:lpstr>PowerPoint 演示文稿</vt:lpstr>
      <vt:lpstr>PowerPoint 演示文稿</vt:lpstr>
      <vt:lpstr>PowerPoint 演示文稿</vt:lpstr>
      <vt:lpstr>PowerPoint 演示文稿</vt:lpstr>
      <vt:lpstr>常见的指针操作及其示意图</vt:lpstr>
      <vt:lpstr>常见的指针操作及其示意图</vt:lpstr>
      <vt:lpstr>常见的指针操作及其示意图</vt:lpstr>
      <vt:lpstr>单链表构造、插入、显示、销毁</vt:lpstr>
      <vt:lpstr>单链表构造、插入、显示、销毁</vt:lpstr>
      <vt:lpstr>单链表构造、插入、显示、销毁</vt:lpstr>
      <vt:lpstr>单链表构造、插入、显示、销毁</vt:lpstr>
      <vt:lpstr>单链表构造、插入、显示、销毁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绪论</dc:title>
  <dc:creator>zhengli</dc:creator>
  <cp:lastModifiedBy>WPS_503342631</cp:lastModifiedBy>
  <cp:revision>346</cp:revision>
  <dcterms:created xsi:type="dcterms:W3CDTF">1999-09-10T13:37:00Z</dcterms:created>
  <dcterms:modified xsi:type="dcterms:W3CDTF">2023-03-06T12:04:33Z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76575FFB2FD7498EA274BA7884C7FFE1</vt:lpwstr>
  </property>
  <property fmtid="{D5CDD505-2E9C-101B-9397-08002B2CF9AE}" pid="3" name="KSOProductBuildVer">
    <vt:lpwstr>2052-11.1.0.13703</vt:lpwstr>
  </property>
</Properties>
</file>