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85"/>
  </p:handoutMasterIdLst>
  <p:sldIdLst>
    <p:sldId id="256" r:id="rId3"/>
    <p:sldId id="267" r:id="rId5"/>
    <p:sldId id="333" r:id="rId6"/>
    <p:sldId id="334" r:id="rId7"/>
    <p:sldId id="278" r:id="rId8"/>
    <p:sldId id="273" r:id="rId9"/>
    <p:sldId id="285" r:id="rId10"/>
    <p:sldId id="336" r:id="rId11"/>
    <p:sldId id="676" r:id="rId12"/>
    <p:sldId id="337" r:id="rId13"/>
    <p:sldId id="677" r:id="rId14"/>
    <p:sldId id="427" r:id="rId15"/>
    <p:sldId id="674" r:id="rId16"/>
    <p:sldId id="287" r:id="rId17"/>
    <p:sldId id="672" r:id="rId18"/>
    <p:sldId id="673" r:id="rId19"/>
    <p:sldId id="669" r:id="rId20"/>
    <p:sldId id="670" r:id="rId21"/>
    <p:sldId id="675" r:id="rId22"/>
    <p:sldId id="663" r:id="rId23"/>
    <p:sldId id="681" r:id="rId24"/>
    <p:sldId id="664" r:id="rId25"/>
    <p:sldId id="682" r:id="rId26"/>
    <p:sldId id="279" r:id="rId27"/>
    <p:sldId id="281" r:id="rId28"/>
    <p:sldId id="282" r:id="rId29"/>
    <p:sldId id="283" r:id="rId30"/>
    <p:sldId id="284" r:id="rId31"/>
    <p:sldId id="678" r:id="rId32"/>
    <p:sldId id="666" r:id="rId33"/>
    <p:sldId id="667" r:id="rId34"/>
    <p:sldId id="668" r:id="rId35"/>
    <p:sldId id="686" r:id="rId36"/>
    <p:sldId id="687" r:id="rId37"/>
    <p:sldId id="688" r:id="rId38"/>
    <p:sldId id="689" r:id="rId39"/>
    <p:sldId id="690" r:id="rId40"/>
    <p:sldId id="691" r:id="rId41"/>
    <p:sldId id="692" r:id="rId42"/>
    <p:sldId id="693" r:id="rId43"/>
    <p:sldId id="694" r:id="rId44"/>
    <p:sldId id="695" r:id="rId45"/>
    <p:sldId id="696" r:id="rId46"/>
    <p:sldId id="697" r:id="rId47"/>
    <p:sldId id="698" r:id="rId48"/>
    <p:sldId id="699" r:id="rId49"/>
    <p:sldId id="700" r:id="rId50"/>
    <p:sldId id="701" r:id="rId51"/>
    <p:sldId id="702" r:id="rId52"/>
    <p:sldId id="703" r:id="rId53"/>
    <p:sldId id="704" r:id="rId54"/>
    <p:sldId id="705" r:id="rId55"/>
    <p:sldId id="706" r:id="rId56"/>
    <p:sldId id="707" r:id="rId57"/>
    <p:sldId id="708" r:id="rId58"/>
    <p:sldId id="709" r:id="rId59"/>
    <p:sldId id="710" r:id="rId60"/>
    <p:sldId id="711" r:id="rId61"/>
    <p:sldId id="712" r:id="rId62"/>
    <p:sldId id="713" r:id="rId63"/>
    <p:sldId id="714" r:id="rId64"/>
    <p:sldId id="715" r:id="rId65"/>
    <p:sldId id="716" r:id="rId66"/>
    <p:sldId id="717" r:id="rId67"/>
    <p:sldId id="718" r:id="rId68"/>
    <p:sldId id="719" r:id="rId69"/>
    <p:sldId id="720" r:id="rId70"/>
    <p:sldId id="721" r:id="rId71"/>
    <p:sldId id="722" r:id="rId72"/>
    <p:sldId id="723" r:id="rId73"/>
    <p:sldId id="724" r:id="rId74"/>
    <p:sldId id="725" r:id="rId75"/>
    <p:sldId id="726" r:id="rId76"/>
    <p:sldId id="727" r:id="rId77"/>
    <p:sldId id="728" r:id="rId78"/>
    <p:sldId id="729" r:id="rId79"/>
    <p:sldId id="730" r:id="rId80"/>
    <p:sldId id="731" r:id="rId81"/>
    <p:sldId id="732" r:id="rId82"/>
    <p:sldId id="733" r:id="rId83"/>
    <p:sldId id="734" r:id="rId84"/>
  </p:sldIdLst>
  <p:sldSz cx="9144000" cy="6858000" type="screen4x3"/>
  <p:notesSz cx="7099300" cy="10234930"/>
  <p:custDataLst>
    <p:tags r:id="rId90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卫明" initials="李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399FF"/>
    <a:srgbClr val="85EDA0"/>
    <a:srgbClr val="FDAFB5"/>
    <a:srgbClr val="FFCCFF"/>
    <a:srgbClr val="00FFFF"/>
    <a:srgbClr val="FFFF99"/>
    <a:srgbClr val="00CC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070"/>
    <p:restoredTop sz="78773"/>
  </p:normalViewPr>
  <p:slideViewPr>
    <p:cSldViewPr showGuides="1">
      <p:cViewPr>
        <p:scale>
          <a:sx n="90" d="100"/>
          <a:sy n="90" d="100"/>
        </p:scale>
        <p:origin x="-600" y="186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 showFormatting="0">
    <p:cViewPr>
      <p:scale>
        <a:sx n="100" d="100"/>
        <a:sy n="100" d="100"/>
      </p:scale>
      <p:origin x="0" y="275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0" Type="http://schemas.openxmlformats.org/officeDocument/2006/relationships/tags" Target="tags/tag5.xml"/><Relationship Id="rId9" Type="http://schemas.openxmlformats.org/officeDocument/2006/relationships/slide" Target="slides/slide6.xml"/><Relationship Id="rId89" Type="http://schemas.openxmlformats.org/officeDocument/2006/relationships/commentAuthors" Target="commentAuthors.xml"/><Relationship Id="rId88" Type="http://schemas.openxmlformats.org/officeDocument/2006/relationships/tableStyles" Target="tableStyles.xml"/><Relationship Id="rId87" Type="http://schemas.openxmlformats.org/officeDocument/2006/relationships/viewProps" Target="viewProps.xml"/><Relationship Id="rId86" Type="http://schemas.openxmlformats.org/officeDocument/2006/relationships/presProps" Target="presProps.xml"/><Relationship Id="rId85" Type="http://schemas.openxmlformats.org/officeDocument/2006/relationships/handoutMaster" Target="handoutMasters/handoutMaster1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/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/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/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p>
            <a:pPr lvl="0" algn="r" defTabSz="990600" eaLnBrk="1" fontAlgn="base" hangingPunct="1"/>
            <a:fld id="{9A0DB2DC-4C9A-4742-B13C-FB6460FD3503}" type="slidenum">
              <a:rPr lang="en-US" altLang="zh-CN" sz="13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3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04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/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1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/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Rectangle 1028"/>
          <p:cNvSpPr>
            <a:spLocks noTextEdit="1"/>
          </p:cNvSpPr>
          <p:nvPr>
            <p:ph type="sldImg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042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/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p>
            <a:pPr lvl="0" algn="r" defTabSz="990600" eaLnBrk="1" fontAlgn="base" hangingPunct="1"/>
            <a:fld id="{9A0DB2DC-4C9A-4742-B13C-FB6460FD3503}" type="slidenum">
              <a:rPr lang="en-US" altLang="zh-CN" sz="13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3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</a:rPr>
            </a:fld>
            <a:endParaRPr lang="en-US" altLang="zh-CN" sz="1300" dirty="0">
              <a:latin typeface="Times New Roman" panose="02020603050405020304" pitchFamily="18" charset="0"/>
            </a:endParaRPr>
          </a:p>
        </p:txBody>
      </p:sp>
      <p:sp>
        <p:nvSpPr>
          <p:cNvPr id="8194" name="Rectangle 1026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195" name="Rectangle 1027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74754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4755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74754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4755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98306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98307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00354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0355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02402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2403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3312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en-US" dirty="0"/>
          </a:p>
        </p:txBody>
      </p:sp>
      <p:sp>
        <p:nvSpPr>
          <p:cNvPr id="133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04450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4451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06498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6499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5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08546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8547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10594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10595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34818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1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12642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12643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21859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21860" name="Rectangle 4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en-US" dirty="0"/>
          </a:p>
        </p:txBody>
      </p:sp>
      <p:sp>
        <p:nvSpPr>
          <p:cNvPr id="1228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43010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3011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45058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5059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64514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4515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68610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8611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70658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0659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72706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2707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74754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4755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2050"/>
          <p:cNvSpPr>
            <a:spLocks noChangeArrowheads="1"/>
          </p:cNvSpPr>
          <p:nvPr/>
        </p:nvSpPr>
        <p:spPr bwMode="auto">
          <a:xfrm rot="1320000">
            <a:off x="396875" y="549275"/>
            <a:ext cx="882650" cy="88265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AutoShape 2051"/>
          <p:cNvSpPr>
            <a:spLocks noChangeArrowheads="1"/>
          </p:cNvSpPr>
          <p:nvPr/>
        </p:nvSpPr>
        <p:spPr bwMode="auto">
          <a:xfrm rot="20940000">
            <a:off x="1828800" y="304800"/>
            <a:ext cx="457200" cy="4572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AutoShape 2052"/>
          <p:cNvSpPr>
            <a:spLocks noChangeArrowheads="1"/>
          </p:cNvSpPr>
          <p:nvPr/>
        </p:nvSpPr>
        <p:spPr bwMode="auto">
          <a:xfrm>
            <a:off x="2609850" y="171450"/>
            <a:ext cx="419100" cy="4191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AutoShape 2053"/>
          <p:cNvSpPr>
            <a:spLocks noChangeArrowheads="1"/>
          </p:cNvSpPr>
          <p:nvPr/>
        </p:nvSpPr>
        <p:spPr bwMode="auto">
          <a:xfrm rot="20940000">
            <a:off x="1752600" y="228600"/>
            <a:ext cx="457200" cy="4572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AutoShape 2054"/>
          <p:cNvSpPr>
            <a:spLocks noChangeArrowheads="1"/>
          </p:cNvSpPr>
          <p:nvPr/>
        </p:nvSpPr>
        <p:spPr bwMode="auto">
          <a:xfrm>
            <a:off x="2533650" y="19050"/>
            <a:ext cx="419100" cy="4191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79" name="Group 2055"/>
          <p:cNvGrpSpPr/>
          <p:nvPr/>
        </p:nvGrpSpPr>
        <p:grpSpPr>
          <a:xfrm>
            <a:off x="6934200" y="5181600"/>
            <a:ext cx="2033588" cy="1219200"/>
            <a:chOff x="4368" y="3264"/>
            <a:chExt cx="1281" cy="768"/>
          </a:xfrm>
        </p:grpSpPr>
        <p:sp>
          <p:nvSpPr>
            <p:cNvPr id="25" name="AutoShape 2056"/>
            <p:cNvSpPr>
              <a:spLocks noChangeArrowheads="1"/>
            </p:cNvSpPr>
            <p:nvPr/>
          </p:nvSpPr>
          <p:spPr bwMode="auto">
            <a:xfrm rot="20940000">
              <a:off x="4368" y="3681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AutoShape 2057"/>
            <p:cNvSpPr>
              <a:spLocks noChangeArrowheads="1"/>
            </p:cNvSpPr>
            <p:nvPr/>
          </p:nvSpPr>
          <p:spPr bwMode="auto">
            <a:xfrm>
              <a:off x="4845" y="3324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AutoShape 2058"/>
            <p:cNvSpPr>
              <a:spLocks noChangeArrowheads="1"/>
            </p:cNvSpPr>
            <p:nvPr/>
          </p:nvSpPr>
          <p:spPr bwMode="auto">
            <a:xfrm rot="1320000">
              <a:off x="5217" y="3264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AutoShape 2059"/>
            <p:cNvSpPr>
              <a:spLocks noChangeArrowheads="1"/>
            </p:cNvSpPr>
            <p:nvPr/>
          </p:nvSpPr>
          <p:spPr bwMode="auto">
            <a:xfrm rot="20940000">
              <a:off x="4449" y="3744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AutoShape 2060"/>
            <p:cNvSpPr>
              <a:spLocks noChangeArrowheads="1"/>
            </p:cNvSpPr>
            <p:nvPr/>
          </p:nvSpPr>
          <p:spPr bwMode="auto">
            <a:xfrm>
              <a:off x="4893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AutoShape 2061"/>
            <p:cNvSpPr>
              <a:spLocks noChangeArrowheads="1"/>
            </p:cNvSpPr>
            <p:nvPr/>
          </p:nvSpPr>
          <p:spPr bwMode="auto">
            <a:xfrm rot="1320000">
              <a:off x="5265" y="3360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" name="AutoShape 2062"/>
          <p:cNvSpPr>
            <a:spLocks noChangeArrowheads="1"/>
          </p:cNvSpPr>
          <p:nvPr/>
        </p:nvSpPr>
        <p:spPr bwMode="auto">
          <a:xfrm rot="1320000">
            <a:off x="168275" y="244475"/>
            <a:ext cx="882650" cy="88265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87" name="Group 2068"/>
          <p:cNvGrpSpPr/>
          <p:nvPr/>
        </p:nvGrpSpPr>
        <p:grpSpPr>
          <a:xfrm>
            <a:off x="457200" y="2057400"/>
            <a:ext cx="8305800" cy="381000"/>
            <a:chOff x="288" y="1296"/>
            <a:chExt cx="5232" cy="240"/>
          </a:xfrm>
        </p:grpSpPr>
        <p:sp>
          <p:nvSpPr>
            <p:cNvPr id="33" name="Rectangle 2069"/>
            <p:cNvSpPr>
              <a:spLocks noChangeArrowheads="1"/>
            </p:cNvSpPr>
            <p:nvPr/>
          </p:nvSpPr>
          <p:spPr bwMode="auto">
            <a:xfrm>
              <a:off x="432" y="1440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Rectangle 2070"/>
            <p:cNvSpPr>
              <a:spLocks noChangeArrowheads="1"/>
            </p:cNvSpPr>
            <p:nvPr/>
          </p:nvSpPr>
          <p:spPr bwMode="auto">
            <a:xfrm>
              <a:off x="288" y="1296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1087" name="Rectangle 206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667000"/>
            <a:ext cx="6400800" cy="32766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31091" name="Rectangle 206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5" name="Rectangle 206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62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206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Rectangle 206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1809750" cy="57912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228600"/>
            <a:ext cx="5276850" cy="5791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3543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1905000"/>
            <a:ext cx="3543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6934200" y="5257800"/>
            <a:ext cx="2033588" cy="1219200"/>
            <a:chOff x="4368" y="3312"/>
            <a:chExt cx="1281" cy="768"/>
          </a:xfrm>
        </p:grpSpPr>
        <p:sp>
          <p:nvSpPr>
            <p:cNvPr id="130051" name="AutoShape 3"/>
            <p:cNvSpPr>
              <a:spLocks noChangeArrowheads="1"/>
            </p:cNvSpPr>
            <p:nvPr/>
          </p:nvSpPr>
          <p:spPr bwMode="auto">
            <a:xfrm rot="20940000">
              <a:off x="4368" y="3729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052" name="AutoShape 4"/>
            <p:cNvSpPr>
              <a:spLocks noChangeArrowheads="1"/>
            </p:cNvSpPr>
            <p:nvPr/>
          </p:nvSpPr>
          <p:spPr bwMode="auto">
            <a:xfrm>
              <a:off x="4845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053" name="AutoShape 5"/>
            <p:cNvSpPr>
              <a:spLocks noChangeArrowheads="1"/>
            </p:cNvSpPr>
            <p:nvPr/>
          </p:nvSpPr>
          <p:spPr bwMode="auto">
            <a:xfrm rot="1320000">
              <a:off x="5217" y="3312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054" name="AutoShape 6"/>
            <p:cNvSpPr>
              <a:spLocks noChangeArrowheads="1"/>
            </p:cNvSpPr>
            <p:nvPr/>
          </p:nvSpPr>
          <p:spPr bwMode="auto">
            <a:xfrm rot="20940000">
              <a:off x="4449" y="3792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055" name="AutoShape 7"/>
            <p:cNvSpPr>
              <a:spLocks noChangeArrowheads="1"/>
            </p:cNvSpPr>
            <p:nvPr/>
          </p:nvSpPr>
          <p:spPr bwMode="auto">
            <a:xfrm>
              <a:off x="4893" y="3420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056" name="AutoShape 8"/>
            <p:cNvSpPr>
              <a:spLocks noChangeArrowheads="1"/>
            </p:cNvSpPr>
            <p:nvPr/>
          </p:nvSpPr>
          <p:spPr bwMode="auto">
            <a:xfrm rot="1320000">
              <a:off x="5265" y="3408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33" name="Rectangle 9"/>
          <p:cNvSpPr>
            <a:spLocks noGrp="1"/>
          </p:cNvSpPr>
          <p:nvPr>
            <p:ph type="body"/>
          </p:nvPr>
        </p:nvSpPr>
        <p:spPr>
          <a:xfrm>
            <a:off x="1295400" y="1905000"/>
            <a:ext cx="72390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0058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09800" y="637698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05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33863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06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grpSp>
        <p:nvGrpSpPr>
          <p:cNvPr id="1037" name="Group 13"/>
          <p:cNvGrpSpPr/>
          <p:nvPr/>
        </p:nvGrpSpPr>
        <p:grpSpPr>
          <a:xfrm>
            <a:off x="914400" y="1219200"/>
            <a:ext cx="7696200" cy="381000"/>
            <a:chOff x="240" y="768"/>
            <a:chExt cx="5232" cy="240"/>
          </a:xfrm>
        </p:grpSpPr>
        <p:sp>
          <p:nvSpPr>
            <p:cNvPr id="130062" name="Rectangle 14"/>
            <p:cNvSpPr>
              <a:spLocks noChangeArrowheads="1"/>
            </p:cNvSpPr>
            <p:nvPr/>
          </p:nvSpPr>
          <p:spPr bwMode="auto">
            <a:xfrm>
              <a:off x="384" y="912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063" name="Rectangle 15"/>
            <p:cNvSpPr>
              <a:spLocks noChangeArrowheads="1"/>
            </p:cNvSpPr>
            <p:nvPr/>
          </p:nvSpPr>
          <p:spPr bwMode="auto">
            <a:xfrm>
              <a:off x="240" y="768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40" name="Rectangle 16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1628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0070" name="Text Box 22"/>
          <p:cNvSpPr txBox="1">
            <a:spLocks noChangeArrowheads="1"/>
          </p:cNvSpPr>
          <p:nvPr/>
        </p:nvSpPr>
        <p:spPr bwMode="auto">
          <a:xfrm>
            <a:off x="0" y="0"/>
            <a:ext cx="28194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C++</a:t>
            </a:r>
            <a:r>
              <a:rPr kumimoji="1" lang="zh-CN" alt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语言程序设计</a:t>
            </a:r>
            <a:endParaRPr kumimoji="1" lang="zh-CN" altLang="en-US" sz="16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800">
          <a:solidFill>
            <a:srgbClr val="99FFCC"/>
          </a:solidFill>
          <a:latin typeface="+mn-lt"/>
          <a:ea typeface="+mn-ea"/>
        </a:defRPr>
      </a:lvl2pPr>
      <a:lvl3pPr marL="1085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ctrTitle" sz="quarter"/>
          </p:nvPr>
        </p:nvSpPr>
        <p:spPr>
          <a:xfrm>
            <a:off x="685800" y="2743200"/>
            <a:ext cx="7772400" cy="1143000"/>
          </a:xfrm>
        </p:spPr>
        <p:txBody>
          <a:bodyPr vert="horz" wrap="square" lIns="92075" tIns="46038" rIns="92075" bIns="46038" anchor="b" anchorCtr="0"/>
          <a:p>
            <a:pPr eaLnBrk="1" hangingPunct="1">
              <a:buClrTx/>
              <a:buSzTx/>
              <a:buFontTx/>
            </a:pPr>
            <a:r>
              <a:rPr kumimoji="1" lang="zh-CN" altLang="en-US" dirty="0">
                <a:latin typeface="+mj-lt"/>
                <a:ea typeface="+mj-ea"/>
                <a:cs typeface="+mj-cs"/>
              </a:rPr>
              <a:t>第</a:t>
            </a:r>
            <a:r>
              <a:rPr kumimoji="1" lang="zh-CN" altLang="en-US" dirty="0">
                <a:latin typeface="+mj-lt"/>
                <a:ea typeface="+mj-ea"/>
                <a:cs typeface="+mj-cs"/>
              </a:rPr>
              <a:t>二章  类与对象</a:t>
            </a:r>
            <a:endParaRPr kumimoji="1"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7170" name="Rectangle 4"/>
          <p:cNvSpPr/>
          <p:nvPr/>
        </p:nvSpPr>
        <p:spPr>
          <a:xfrm>
            <a:off x="838200" y="1219200"/>
            <a:ext cx="7772400" cy="1066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4000" dirty="0"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zh-CN" sz="4000" dirty="0">
                <a:latin typeface="楷体_GB2312" pitchFamily="49" charset="-122"/>
                <a:ea typeface="楷体_GB2312" pitchFamily="49" charset="-122"/>
              </a:rPr>
              <a:t>语言程序设计</a:t>
            </a:r>
            <a:endParaRPr lang="zh-CN" altLang="en-US" sz="4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6" name="Rectangle 5"/>
          <p:cNvSpPr>
            <a:spLocks noGrp="1"/>
          </p:cNvSpPr>
          <p:nvPr>
            <p:ph type="subTitle" sz="quarter" idx="1"/>
          </p:nvPr>
        </p:nvSpPr>
        <p:spPr>
          <a:xfrm>
            <a:off x="1066800" y="4419600"/>
            <a:ext cx="7010400" cy="1371600"/>
          </a:xfrm>
        </p:spPr>
        <p:txBody>
          <a:bodyPr vert="horz" wrap="square" lIns="92075" tIns="46038" rIns="92075" bIns="46038" anchor="ctr" anchorCtr="0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200" b="1" i="0" u="none" strike="noStrike" kern="0" cap="none" spc="0" normalizeH="0" baseline="0" noProof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许金兰</a:t>
            </a:r>
            <a:endParaRPr kumimoji="1" lang="zh-CN" altLang="en-US" sz="3200" b="1" i="0" u="none" strike="noStrike" kern="0" cap="none" spc="0" normalizeH="0" baseline="0" noProof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3200" b="1" i="0" u="none" strike="noStrike" kern="0" cap="none" spc="0" normalizeH="0" baseline="0" noProof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jlxu@hdu.edu.cn</a:t>
            </a:r>
            <a:endParaRPr kumimoji="1" lang="en-US" altLang="zh-CN" sz="3200" b="1" i="0" u="none" strike="noStrike" kern="0" cap="none" spc="0" normalizeH="0" baseline="0" noProof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3729" name="Rectangle 1027"/>
          <p:cNvSpPr>
            <a:spLocks noGrp="1"/>
          </p:cNvSpPr>
          <p:nvPr>
            <p:ph idx="1"/>
          </p:nvPr>
        </p:nvSpPr>
        <p:spPr>
          <a:xfrm>
            <a:off x="468313" y="533400"/>
            <a:ext cx="8675687" cy="5791200"/>
          </a:xfrm>
        </p:spPr>
        <p:txBody>
          <a:bodyPr vert="horz" wrap="square" lIns="92075" tIns="46038" rIns="92075" bIns="46038" anchor="t" anchorCtr="0"/>
          <a:p>
            <a:pPr eaLnBrk="1" hangingPunct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构造函数的实现：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FFFF99"/>
                </a:solidFill>
                <a:latin typeface="宋体" panose="02010600030101010101" pitchFamily="2" charset="-122"/>
              </a:rPr>
              <a:t>CClock::CClock (int iHour, int iMinute, int iSecond)</a:t>
            </a:r>
            <a:endParaRPr lang="en-US" altLang="zh-CN" sz="2400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FFFF99"/>
                </a:solidFill>
                <a:latin typeface="宋体" panose="02010600030101010101" pitchFamily="2" charset="-122"/>
              </a:rPr>
              <a:t>{</a:t>
            </a:r>
            <a:endParaRPr lang="en-US" altLang="zh-CN" sz="2400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FFFF99"/>
                </a:solidFill>
                <a:latin typeface="宋体" panose="02010600030101010101" pitchFamily="2" charset="-122"/>
              </a:rPr>
              <a:t>   SetTime (iHour, iMinute, iSecond);</a:t>
            </a:r>
            <a:endParaRPr lang="en-US" altLang="zh-CN" sz="2400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FFFF99"/>
                </a:solidFill>
                <a:latin typeface="宋体" panose="02010600030101010101" pitchFamily="2" charset="-122"/>
              </a:rPr>
              <a:t>}</a:t>
            </a:r>
            <a:endParaRPr lang="en-US" altLang="zh-CN" sz="2400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建立对象时构造函数的作用：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int main() {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FFFF99"/>
                </a:solidFill>
                <a:latin typeface="宋体" panose="02010600030101010101" pitchFamily="2" charset="-122"/>
              </a:rPr>
              <a:t>Clock c(0,0,0); </a:t>
            </a:r>
            <a:r>
              <a:rPr lang="en-US" altLang="zh-CN" sz="2000" dirty="0">
                <a:solidFill>
                  <a:srgbClr val="FFFF99"/>
                </a:solidFill>
                <a:latin typeface="宋体" panose="02010600030101010101" pitchFamily="2" charset="-122"/>
              </a:rPr>
              <a:t>//</a:t>
            </a:r>
            <a:r>
              <a:rPr lang="zh-CN" altLang="en-US" sz="2000" dirty="0">
                <a:solidFill>
                  <a:srgbClr val="FFFF99"/>
                </a:solidFill>
                <a:latin typeface="宋体" panose="02010600030101010101" pitchFamily="2" charset="-122"/>
              </a:rPr>
              <a:t>隐含调用构造函数，将初始值作为实参。</a:t>
            </a:r>
            <a:endParaRPr lang="zh-CN" altLang="en-US" sz="2000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</a:t>
            </a:r>
            <a:r>
              <a:rPr lang="en-US" altLang="zh-CN" sz="2400" dirty="0">
                <a:latin typeface="宋体" panose="02010600030101010101" pitchFamily="2" charset="-122"/>
              </a:rPr>
              <a:t>c.showTime();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return 0;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}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73730" name="Text Box 1031"/>
          <p:cNvSpPr txBox="1"/>
          <p:nvPr/>
        </p:nvSpPr>
        <p:spPr>
          <a:xfrm>
            <a:off x="8751888" y="6510338"/>
            <a:ext cx="304800" cy="21272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t" anchorCtr="0">
            <a:spAutoFit/>
          </a:bodyPr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Rectangle 1027"/>
          <p:cNvSpPr>
            <a:spLocks noGrp="1"/>
          </p:cNvSpPr>
          <p:nvPr>
            <p:ph idx="1"/>
          </p:nvPr>
        </p:nvSpPr>
        <p:spPr>
          <a:xfrm>
            <a:off x="468313" y="533400"/>
            <a:ext cx="8675687" cy="5791200"/>
          </a:xfrm>
          <a:solidFill>
            <a:schemeClr val="bg1"/>
          </a:solidFill>
        </p:spPr>
        <p:txBody>
          <a:bodyPr vert="horz" wrap="square" lIns="92075" tIns="46038" rIns="92075" bIns="46038" anchor="t" anchorCtr="0"/>
          <a:p>
            <a:pPr eaLnBrk="1" hangingPunct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构造函数的实现：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FFFF99"/>
                </a:solidFill>
                <a:latin typeface="宋体" panose="02010600030101010101" pitchFamily="2" charset="-122"/>
              </a:rPr>
              <a:t>CClock::CClock (int iHour, int iMinute, int iSecond)</a:t>
            </a:r>
            <a:endParaRPr lang="en-US" altLang="zh-CN" sz="2400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FFFF99"/>
                </a:solidFill>
                <a:latin typeface="宋体" panose="02010600030101010101" pitchFamily="2" charset="-122"/>
              </a:rPr>
              <a:t>: m_iHour (iHour),m_iMinute (iMinute),m_iSecond (iSecond)</a:t>
            </a:r>
            <a:endParaRPr lang="en-US" altLang="zh-CN" sz="2400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FFFF99"/>
                </a:solidFill>
                <a:latin typeface="宋体" panose="02010600030101010101" pitchFamily="2" charset="-122"/>
              </a:rPr>
              <a:t>{</a:t>
            </a:r>
            <a:endParaRPr lang="en-US" altLang="zh-CN" sz="2400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FFFF99"/>
                </a:solidFill>
                <a:latin typeface="宋体" panose="02010600030101010101" pitchFamily="2" charset="-122"/>
              </a:rPr>
              <a:t>}</a:t>
            </a:r>
            <a:endParaRPr lang="en-US" altLang="zh-CN" sz="2400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建立对象时构造函数的作用：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int main() {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FFFF99"/>
                </a:solidFill>
                <a:latin typeface="宋体" panose="02010600030101010101" pitchFamily="2" charset="-122"/>
              </a:rPr>
              <a:t>Clock c(0,0,0); </a:t>
            </a:r>
            <a:r>
              <a:rPr lang="en-US" altLang="zh-CN" sz="2000" dirty="0">
                <a:solidFill>
                  <a:srgbClr val="FFFF99"/>
                </a:solidFill>
                <a:latin typeface="宋体" panose="02010600030101010101" pitchFamily="2" charset="-122"/>
              </a:rPr>
              <a:t>//</a:t>
            </a:r>
            <a:r>
              <a:rPr lang="zh-CN" altLang="en-US" sz="2000" dirty="0">
                <a:solidFill>
                  <a:srgbClr val="FFFF99"/>
                </a:solidFill>
                <a:latin typeface="宋体" panose="02010600030101010101" pitchFamily="2" charset="-122"/>
              </a:rPr>
              <a:t>隐含调用构造函数，将初始值作为实参。</a:t>
            </a:r>
            <a:endParaRPr lang="zh-CN" altLang="en-US" sz="2000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</a:t>
            </a:r>
            <a:r>
              <a:rPr lang="en-US" altLang="zh-CN" sz="2400" dirty="0">
                <a:latin typeface="宋体" panose="02010600030101010101" pitchFamily="2" charset="-122"/>
              </a:rPr>
              <a:t>c.showTime();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return 0;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}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73730" name="Text Box 1031"/>
          <p:cNvSpPr txBox="1"/>
          <p:nvPr/>
        </p:nvSpPr>
        <p:spPr>
          <a:xfrm>
            <a:off x="8751888" y="6510338"/>
            <a:ext cx="304800" cy="21272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t" anchorCtr="0">
            <a:spAutoFit/>
          </a:bodyPr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标题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b" anchorCtr="0"/>
          <a:p>
            <a:r>
              <a:rPr lang="zh-CN" altLang="en-US"/>
              <a:t>默认构造函数</a:t>
            </a:r>
            <a:endParaRPr lang="zh-CN" altLang="en-US"/>
          </a:p>
        </p:txBody>
      </p:sp>
      <p:sp>
        <p:nvSpPr>
          <p:cNvPr id="75778" name="内容占位符 2"/>
          <p:cNvSpPr>
            <a:spLocks noGrp="1"/>
          </p:cNvSpPr>
          <p:nvPr>
            <p:ph idx="1"/>
          </p:nvPr>
        </p:nvSpPr>
        <p:spPr>
          <a:xfrm>
            <a:off x="1115695" y="1916430"/>
            <a:ext cx="7239000" cy="4114800"/>
          </a:xfrm>
        </p:spPr>
        <p:txBody>
          <a:bodyPr lIns="92075" tIns="46038" rIns="92075" bIns="46038" anchor="t" anchorCtr="0"/>
          <a:p>
            <a:r>
              <a:rPr lang="zh-CN" altLang="en-US"/>
              <a:t>对于一个普通的类，必须定义自己的默认构造函数。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FF00"/>
                </a:solidFill>
              </a:rPr>
              <a:t>一旦定义了其他的构造函数，不定义默认构造函数，则类将没有默认构造函数。</a:t>
            </a:r>
            <a:endParaRPr lang="zh-CN" altLang="en-US">
              <a:solidFill>
                <a:srgbClr val="FFFF00"/>
              </a:solidFill>
            </a:endParaRPr>
          </a:p>
          <a:p>
            <a:pPr lvl="1"/>
            <a:r>
              <a:rPr lang="zh-CN" altLang="en-US">
                <a:solidFill>
                  <a:srgbClr val="FFFF00"/>
                </a:solidFill>
              </a:rPr>
              <a:t>对于某些类来说，合成的默认构造函数可能执行错误的操作。</a:t>
            </a:r>
            <a:endParaRPr lang="zh-CN" altLang="en-US">
              <a:solidFill>
                <a:srgbClr val="FFFF00"/>
              </a:solidFill>
            </a:endParaRPr>
          </a:p>
          <a:p>
            <a:pPr lvl="1"/>
            <a:r>
              <a:rPr lang="zh-CN" altLang="en-US">
                <a:solidFill>
                  <a:srgbClr val="FFFF00"/>
                </a:solidFill>
              </a:rPr>
              <a:t>有时编译器不能为某些类合成默认构造函数。</a:t>
            </a:r>
            <a:endParaRPr lang="zh-CN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标题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b" anchorCtr="0"/>
          <a:p>
            <a:r>
              <a:rPr lang="zh-CN" altLang="en-US"/>
              <a:t>默认构造函数</a:t>
            </a: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115695" y="1557655"/>
            <a:ext cx="755523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  <a:sym typeface="+mn-ea"/>
              </a:rPr>
              <a:t>CClock::CClock ()</a:t>
            </a:r>
            <a:endParaRPr lang="zh-CN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  <a:sym typeface="+mn-ea"/>
              </a:rPr>
              <a:t>{</a:t>
            </a:r>
            <a:endParaRPr lang="zh-CN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  <a:sym typeface="+mn-ea"/>
              </a:rPr>
              <a:t>   SetTime (0, 0, 0);</a:t>
            </a:r>
            <a:endParaRPr lang="zh-CN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  <a:sym typeface="+mn-ea"/>
              </a:rPr>
              <a:t>}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  <a:sym typeface="+mn-ea"/>
              </a:rPr>
              <a:t>CClock::CClock ()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  <a:sym typeface="+mn-ea"/>
              </a:rPr>
              <a:t>: m_iHour (0),m_iMinute (0),m_iSecond (0)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  <a:sym typeface="+mn-ea"/>
              </a:rPr>
              <a:t>{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  <a:sym typeface="+mn-ea"/>
              </a:rPr>
              <a:t>}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b="1" dirty="0">
                <a:sym typeface="+mn-ea"/>
              </a:rPr>
              <a:t>CClock::CClock ()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b="1" dirty="0">
                <a:sym typeface="+mn-ea"/>
              </a:rPr>
              <a:t>: CClock (0, 0, 0)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ym typeface="+mn-ea"/>
              </a:rPr>
              <a:t>{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ym typeface="+mn-ea"/>
              </a:rPr>
              <a:t>}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972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析构函数</a:t>
            </a:r>
            <a:endParaRPr lang="zh-CN" altLang="en-US" dirty="0"/>
          </a:p>
        </p:txBody>
      </p:sp>
      <p:sp>
        <p:nvSpPr>
          <p:cNvPr id="9728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p>
            <a:pPr eaLnBrk="1" hangingPunct="1">
              <a:lnSpc>
                <a:spcPct val="130000"/>
              </a:lnSpc>
            </a:pPr>
            <a:r>
              <a:rPr lang="zh-CN" altLang="en-US" dirty="0"/>
              <a:t>完成对象被删除前的一些清理工作。</a:t>
            </a:r>
            <a:endParaRPr lang="zh-CN" altLang="en-US" dirty="0"/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在对象的生存期结束的时刻系统自动调用它，然后再释放此对象所属的空间。</a:t>
            </a:r>
            <a:endParaRPr lang="zh-CN" altLang="en-US" dirty="0"/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如果程序中未声明析构函数，编译器将自动产生一个隐含的析构函数。</a:t>
            </a:r>
            <a:endParaRPr lang="zh-CN" altLang="en-US" dirty="0"/>
          </a:p>
        </p:txBody>
      </p:sp>
      <p:sp>
        <p:nvSpPr>
          <p:cNvPr id="97284" name="Text Box 4"/>
          <p:cNvSpPr txBox="1"/>
          <p:nvPr/>
        </p:nvSpPr>
        <p:spPr>
          <a:xfrm>
            <a:off x="273050" y="12954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zh-CN" altLang="en-US" sz="4000" dirty="0">
                <a:solidFill>
                  <a:srgbClr val="FFFF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构造函数和析构函数</a:t>
            </a:r>
            <a:endParaRPr lang="zh-CN" altLang="en-US" dirty="0">
              <a:solidFill>
                <a:srgbClr val="FFFF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99330" name="Rectangle 2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315200" cy="9906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构造函数和析构函数举例</a:t>
            </a:r>
            <a:endParaRPr lang="zh-CN" altLang="en-US" dirty="0"/>
          </a:p>
        </p:txBody>
      </p:sp>
      <p:sp>
        <p:nvSpPr>
          <p:cNvPr id="99331" name="Rectangle 3"/>
          <p:cNvSpPr>
            <a:spLocks noGrp="1"/>
          </p:cNvSpPr>
          <p:nvPr>
            <p:ph idx="1"/>
          </p:nvPr>
        </p:nvSpPr>
        <p:spPr>
          <a:xfrm>
            <a:off x="1371600" y="1752600"/>
            <a:ext cx="7086600" cy="4800600"/>
          </a:xfrm>
        </p:spPr>
        <p:txBody>
          <a:bodyPr vert="horz" wrap="square" lIns="92075" tIns="46038" rIns="92075" bIns="46038" anchor="t" anchorCtr="0"/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#include &lt;iostream&gt;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using namespace std;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class Point {     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public: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Point(int xx,int yy);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~Point();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//...</a:t>
            </a:r>
            <a:r>
              <a:rPr lang="zh-CN" altLang="en-US" sz="2800" dirty="0">
                <a:latin typeface="宋体" panose="02010600030101010101" pitchFamily="2" charset="-122"/>
              </a:rPr>
              <a:t>其他函数原型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private: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int x, y;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};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99332" name="Text Box 4"/>
          <p:cNvSpPr txBox="1"/>
          <p:nvPr/>
        </p:nvSpPr>
        <p:spPr>
          <a:xfrm>
            <a:off x="273050" y="12954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zh-CN" altLang="en-US" sz="4000" dirty="0">
                <a:solidFill>
                  <a:srgbClr val="FFFF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构造函数和析构函数</a:t>
            </a:r>
            <a:endParaRPr lang="zh-CN" altLang="en-US" dirty="0">
              <a:solidFill>
                <a:srgbClr val="FFFF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Rectangle 2051"/>
          <p:cNvSpPr>
            <a:spLocks noGrp="1"/>
          </p:cNvSpPr>
          <p:nvPr>
            <p:ph idx="1"/>
          </p:nvPr>
        </p:nvSpPr>
        <p:spPr>
          <a:xfrm>
            <a:off x="990600" y="762000"/>
            <a:ext cx="7543800" cy="5257800"/>
          </a:xfrm>
          <a:solidFill>
            <a:schemeClr val="bg1"/>
          </a:solidFill>
        </p:spPr>
        <p:txBody>
          <a:bodyPr vert="horz" wrap="square" lIns="92075" tIns="46038" rIns="92075" bIns="46038" anchor="t" anchorCtr="0"/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Point::Point(int xx,int yy) {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x = xx;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y = yy;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Point::~Point() {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//...</a:t>
            </a:r>
            <a:r>
              <a:rPr lang="zh-CN" altLang="en-US" sz="2800" dirty="0">
                <a:latin typeface="宋体" panose="02010600030101010101" pitchFamily="2" charset="-122"/>
              </a:rPr>
              <a:t>其他函数的实现略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101378" name="Text Box 2055"/>
          <p:cNvSpPr txBox="1"/>
          <p:nvPr/>
        </p:nvSpPr>
        <p:spPr>
          <a:xfrm>
            <a:off x="8751888" y="6510338"/>
            <a:ext cx="304800" cy="21272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t" anchorCtr="0">
            <a:spAutoFit/>
          </a:bodyPr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C++11 </a:t>
            </a:r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95" y="1844675"/>
            <a:ext cx="6476365" cy="4114800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zh-CN" altLang="zh-CN" sz="2800" dirty="0">
                <a:solidFill>
                  <a:schemeClr val="tx1"/>
                </a:solidFill>
                <a:sym typeface="+mn-ea"/>
              </a:rPr>
              <a:t>类名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zh-CN" sz="2800" dirty="0">
                <a:solidFill>
                  <a:schemeClr val="tx1"/>
                </a:solidFill>
                <a:sym typeface="+mn-ea"/>
              </a:rPr>
              <a:t>对象名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;</a:t>
            </a:r>
            <a:endParaRPr lang="zh-CN" altLang="zh-CN" sz="28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800" dirty="0">
                <a:solidFill>
                  <a:schemeClr val="tx1"/>
                </a:solidFill>
                <a:sym typeface="+mn-ea"/>
              </a:rPr>
              <a:t>类名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zh-CN" sz="2800" dirty="0">
                <a:solidFill>
                  <a:schemeClr val="tx1"/>
                </a:solidFill>
                <a:sym typeface="+mn-ea"/>
              </a:rPr>
              <a:t>对象名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 = </a:t>
            </a:r>
            <a:r>
              <a:rPr lang="zh-CN" altLang="zh-CN" sz="2800" dirty="0">
                <a:solidFill>
                  <a:schemeClr val="tx1"/>
                </a:solidFill>
                <a:sym typeface="+mn-ea"/>
              </a:rPr>
              <a:t>初始化表达式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;</a:t>
            </a:r>
            <a:endParaRPr lang="zh-CN" altLang="zh-CN" sz="28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800" dirty="0">
                <a:solidFill>
                  <a:schemeClr val="tx1"/>
                </a:solidFill>
                <a:sym typeface="+mn-ea"/>
              </a:rPr>
              <a:t>类名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zh-CN" sz="2800" dirty="0">
                <a:solidFill>
                  <a:schemeClr val="tx1"/>
                </a:solidFill>
                <a:sym typeface="+mn-ea"/>
              </a:rPr>
              <a:t>对象名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 (</a:t>
            </a:r>
            <a:r>
              <a:rPr lang="zh-CN" altLang="zh-CN" sz="2800" dirty="0">
                <a:solidFill>
                  <a:schemeClr val="tx1"/>
                </a:solidFill>
                <a:sym typeface="+mn-ea"/>
              </a:rPr>
              <a:t>初始化表达式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);</a:t>
            </a:r>
            <a:endParaRPr lang="zh-CN" altLang="zh-CN" sz="28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800" dirty="0">
                <a:solidFill>
                  <a:srgbClr val="FFFF00"/>
                </a:solidFill>
                <a:sym typeface="+mn-ea"/>
              </a:rPr>
              <a:t>类名</a:t>
            </a:r>
            <a:r>
              <a:rPr lang="en-US" altLang="zh-CN" sz="2800" dirty="0">
                <a:solidFill>
                  <a:srgbClr val="FFFF00"/>
                </a:solidFill>
                <a:sym typeface="+mn-ea"/>
              </a:rPr>
              <a:t>  </a:t>
            </a:r>
            <a:r>
              <a:rPr lang="zh-CN" altLang="zh-CN" sz="2800" dirty="0">
                <a:solidFill>
                  <a:srgbClr val="FFFF00"/>
                </a:solidFill>
                <a:sym typeface="+mn-ea"/>
              </a:rPr>
              <a:t>对象名</a:t>
            </a:r>
            <a:r>
              <a:rPr lang="en-US" altLang="zh-CN" sz="2800" dirty="0">
                <a:solidFill>
                  <a:srgbClr val="FFFF00"/>
                </a:solidFill>
                <a:sym typeface="+mn-ea"/>
              </a:rPr>
              <a:t> {</a:t>
            </a:r>
            <a:r>
              <a:rPr lang="zh-CN" altLang="zh-CN" sz="2800" dirty="0">
                <a:solidFill>
                  <a:srgbClr val="FFFF00"/>
                </a:solidFill>
                <a:sym typeface="+mn-ea"/>
              </a:rPr>
              <a:t>初始化表达式</a:t>
            </a:r>
            <a:r>
              <a:rPr lang="en-US" altLang="zh-CN" sz="2800" dirty="0">
                <a:solidFill>
                  <a:srgbClr val="FFFF00"/>
                </a:solidFill>
                <a:sym typeface="+mn-ea"/>
              </a:rPr>
              <a:t>};   </a:t>
            </a:r>
            <a:endParaRPr lang="en-US" altLang="zh-CN" sz="2800" dirty="0">
              <a:solidFill>
                <a:srgbClr val="FFFF00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rgbClr val="FFFF00"/>
                </a:solidFill>
                <a:sym typeface="+mn-ea"/>
              </a:rPr>
              <a:t>//C++ 11</a:t>
            </a:r>
            <a:r>
              <a:rPr lang="zh-CN" altLang="zh-CN" sz="2800" dirty="0">
                <a:solidFill>
                  <a:srgbClr val="FFFF00"/>
                </a:solidFill>
                <a:sym typeface="+mn-ea"/>
              </a:rPr>
              <a:t>新增初始化方式</a:t>
            </a:r>
            <a:endParaRPr lang="zh-CN" altLang="zh-CN" sz="2800" dirty="0">
              <a:solidFill>
                <a:srgbClr val="FFFF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800" dirty="0">
                <a:solidFill>
                  <a:schemeClr val="tx1"/>
                </a:solidFill>
                <a:sym typeface="+mn-ea"/>
              </a:rPr>
              <a:t>类名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zh-CN" sz="2800" dirty="0">
                <a:solidFill>
                  <a:schemeClr val="tx1"/>
                </a:solidFill>
                <a:sym typeface="+mn-ea"/>
              </a:rPr>
              <a:t>对象名列表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;</a:t>
            </a:r>
            <a:endParaRPr lang="zh-CN" altLang="zh-CN" sz="2800" dirty="0">
              <a:solidFill>
                <a:schemeClr val="tx1"/>
              </a:solidFill>
            </a:endParaRPr>
          </a:p>
          <a:p>
            <a:endParaRPr lang="zh-CN" altLang="zh-C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C++11 </a:t>
            </a:r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95" y="1772920"/>
            <a:ext cx="6476365" cy="797560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chemeClr val="tx1"/>
                </a:solidFill>
                <a:sym typeface="+mn-ea"/>
              </a:rPr>
              <a:t>int x1 = 1, x2(2), x3{3}, x4{}, x5;</a:t>
            </a:r>
            <a:endParaRPr lang="zh-CN" altLang="zh-CN" sz="2800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115695" y="2636520"/>
            <a:ext cx="6476365" cy="295783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+mn-lt"/>
                <a:ea typeface="+mn-ea"/>
              </a:defRPr>
            </a:lvl2pPr>
            <a:lvl3pPr marL="1085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altLang="zh-CN" sz="2800" dirty="0">
                <a:solidFill>
                  <a:schemeClr val="tx1"/>
                </a:solidFill>
                <a:sym typeface="+mn-ea"/>
              </a:rPr>
              <a:t>CClock  t1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{}</a:t>
            </a:r>
            <a:r>
              <a:rPr altLang="zh-CN" sz="2800" dirty="0">
                <a:solidFill>
                  <a:schemeClr val="tx1"/>
                </a:solidFill>
                <a:sym typeface="+mn-ea"/>
              </a:rPr>
              <a:t>, t2;</a:t>
            </a:r>
            <a:endParaRPr altLang="zh-CN" sz="2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altLang="zh-CN" sz="2800" dirty="0">
                <a:solidFill>
                  <a:schemeClr val="tx1"/>
                </a:solidFill>
                <a:sym typeface="+mn-ea"/>
              </a:rPr>
              <a:t>CClock  t3(10,20,30);</a:t>
            </a:r>
            <a:endParaRPr altLang="zh-CN" sz="2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altLang="zh-CN" sz="2800" dirty="0">
                <a:solidFill>
                  <a:schemeClr val="tx1"/>
                </a:solidFill>
                <a:sym typeface="+mn-ea"/>
              </a:rPr>
              <a:t>CClock  t4{11,10,25};</a:t>
            </a:r>
            <a:endParaRPr altLang="zh-CN" sz="2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altLang="zh-CN" sz="2800" dirty="0">
                <a:solidFill>
                  <a:schemeClr val="tx1"/>
                </a:solidFill>
                <a:sym typeface="+mn-ea"/>
              </a:rPr>
              <a:t>CClock  t5 = CClock(10,20,30);</a:t>
            </a:r>
            <a:endParaRPr altLang="zh-CN" sz="2800" dirty="0">
              <a:solidFill>
                <a:schemeClr val="tx1"/>
              </a:solidFill>
              <a:sym typeface="+mn-ea"/>
            </a:endParaRPr>
          </a:p>
          <a:p>
            <a:endParaRPr lang="zh-CN" altLang="zh-C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07315" y="475615"/>
            <a:ext cx="8872855" cy="169164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2600" dirty="0">
                <a:solidFill>
                  <a:schemeClr val="tx1"/>
                </a:solidFill>
                <a:sym typeface="+mn-ea"/>
              </a:rPr>
              <a:t>CClock::CClock (int iHour, int iMinute, int iSecond)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chemeClr val="tx1"/>
                </a:solidFill>
                <a:sym typeface="+mn-ea"/>
              </a:rPr>
              <a:t>: m_iHour {iHour},m_iMinute {iMinute},m_iSecond {iSecond}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chemeClr val="tx1"/>
                </a:solidFill>
                <a:sym typeface="+mn-ea"/>
              </a:rPr>
              <a:t>{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chemeClr val="tx1"/>
                </a:solidFill>
                <a:sym typeface="+mn-ea"/>
              </a:rPr>
              <a:t>}</a:t>
            </a:r>
            <a:endParaRPr lang="en-US" altLang="zh-CN" sz="26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705" y="2276475"/>
            <a:ext cx="8446135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2600" b="0" dirty="0">
                <a:solidFill>
                  <a:schemeClr val="tx1"/>
                </a:solidFill>
                <a:sym typeface="+mn-ea"/>
              </a:rPr>
              <a:t>class CClock {</a:t>
            </a:r>
            <a:endParaRPr lang="en-US" altLang="zh-CN" sz="26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600" b="0" dirty="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600" b="0" dirty="0">
                <a:solidFill>
                  <a:schemeClr val="tx1"/>
                </a:solidFill>
                <a:sym typeface="+mn-ea"/>
              </a:rPr>
              <a:t>类定义成员函数部分省略</a:t>
            </a:r>
            <a:endParaRPr lang="zh-CN" altLang="en-US" sz="26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600" b="0" dirty="0">
                <a:solidFill>
                  <a:schemeClr val="tx1"/>
                </a:solidFill>
                <a:sym typeface="+mn-ea"/>
              </a:rPr>
              <a:t>private:</a:t>
            </a:r>
            <a:endParaRPr lang="en-US" altLang="zh-CN" sz="26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600" b="0" dirty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600" b="0" dirty="0">
                <a:solidFill>
                  <a:srgbClr val="FFFF00"/>
                </a:solidFill>
                <a:sym typeface="+mn-ea"/>
              </a:rPr>
              <a:t>int _iHour = 0, _iMinute = 0, _iSecond {0};</a:t>
            </a:r>
            <a:endParaRPr lang="en-US" altLang="zh-CN" sz="2600" b="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2600" b="0" dirty="0">
                <a:solidFill>
                  <a:schemeClr val="tx1"/>
                </a:solidFill>
                <a:sym typeface="+mn-ea"/>
              </a:rPr>
              <a:t>};</a:t>
            </a:r>
            <a:endParaRPr lang="en-US" altLang="zh-CN" sz="2600" b="0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6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600" b="0" dirty="0">
                <a:solidFill>
                  <a:schemeClr val="tx1"/>
                </a:solidFill>
                <a:sym typeface="+mn-ea"/>
              </a:rPr>
              <a:t>CClock::CClock ()</a:t>
            </a:r>
            <a:endParaRPr lang="en-US" altLang="zh-CN" sz="26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600" b="0" dirty="0">
                <a:solidFill>
                  <a:schemeClr val="tx1"/>
                </a:solidFill>
                <a:sym typeface="+mn-ea"/>
              </a:rPr>
              <a:t>: m_iHour {12}</a:t>
            </a:r>
            <a:endParaRPr lang="en-US" altLang="zh-CN" sz="26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600" b="0" dirty="0">
                <a:solidFill>
                  <a:schemeClr val="tx1"/>
                </a:solidFill>
                <a:sym typeface="+mn-ea"/>
              </a:rPr>
              <a:t>{</a:t>
            </a:r>
            <a:endParaRPr lang="en-US" altLang="zh-CN" sz="26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600" b="0" dirty="0">
                <a:solidFill>
                  <a:schemeClr val="tx1"/>
                </a:solidFill>
                <a:sym typeface="+mn-ea"/>
              </a:rPr>
              <a:t>}</a:t>
            </a:r>
            <a:endParaRPr lang="en-US" altLang="zh-CN" sz="2600" b="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315200" cy="10668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类的声明形式</a:t>
            </a:r>
            <a:endParaRPr lang="zh-CN" altLang="en-US" dirty="0"/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1066800" y="1828800"/>
            <a:ext cx="7391400" cy="4724400"/>
          </a:xfrm>
        </p:spPr>
        <p:txBody>
          <a:bodyPr vert="horz" wrap="square" lIns="92075" tIns="46038" rIns="92075" bIns="46038" anchor="t" anchorCtr="0"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类是一种用户自定义类型，声明形式：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400050" lvl="1" eaLnBrk="1" hangingPunct="1">
              <a:buNone/>
            </a:pPr>
            <a:r>
              <a:rPr lang="en-US" altLang="zh-CN" dirty="0">
                <a:latin typeface="宋体" panose="02010600030101010101" pitchFamily="2" charset="-122"/>
              </a:rPr>
              <a:t>class </a:t>
            </a:r>
            <a:r>
              <a:rPr lang="zh-CN" altLang="en-US" dirty="0">
                <a:latin typeface="宋体" panose="02010600030101010101" pitchFamily="2" charset="-122"/>
              </a:rPr>
              <a:t>类名称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400050" lvl="1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{</a:t>
            </a:r>
            <a:endParaRPr lang="en-US" altLang="en-US" dirty="0">
              <a:latin typeface="宋体" panose="02010600030101010101" pitchFamily="2" charset="-122"/>
            </a:endParaRPr>
          </a:p>
          <a:p>
            <a:pPr marL="400050" lvl="1" eaLnBrk="1" hangingPunct="1">
              <a:spcBef>
                <a:spcPct val="0"/>
              </a:spcBef>
              <a:buNone/>
            </a:pPr>
            <a:r>
              <a:rPr lang="en-US" altLang="en-US" dirty="0">
                <a:latin typeface="宋体" panose="02010600030101010101" pitchFamily="2" charset="-122"/>
              </a:rPr>
              <a:t>   </a:t>
            </a:r>
            <a:r>
              <a:rPr lang="en-US" altLang="zh-CN" dirty="0">
                <a:latin typeface="宋体" panose="02010600030101010101" pitchFamily="2" charset="-122"/>
              </a:rPr>
              <a:t>public: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00050" lvl="1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     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公有成员</a:t>
            </a:r>
            <a:r>
              <a:rPr lang="zh-CN" altLang="en-US" dirty="0">
                <a:latin typeface="宋体" panose="02010600030101010101" pitchFamily="2" charset="-122"/>
              </a:rPr>
              <a:t>（外部接口）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400050" lvl="1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   </a:t>
            </a:r>
            <a:r>
              <a:rPr lang="en-US" altLang="zh-CN" dirty="0">
                <a:latin typeface="宋体" panose="02010600030101010101" pitchFamily="2" charset="-122"/>
              </a:rPr>
              <a:t>private: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00050" lvl="1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     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私有成员</a:t>
            </a:r>
            <a:endParaRPr lang="en-US" altLang="en-US" dirty="0">
              <a:latin typeface="宋体" panose="02010600030101010101" pitchFamily="2" charset="-122"/>
            </a:endParaRPr>
          </a:p>
          <a:p>
            <a:pPr marL="400050" lvl="1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   </a:t>
            </a:r>
            <a:r>
              <a:rPr lang="en-US" altLang="zh-CN" dirty="0">
                <a:latin typeface="宋体" panose="02010600030101010101" pitchFamily="2" charset="-122"/>
              </a:rPr>
              <a:t>protected: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00050" lvl="1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     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保护型成员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400050" lvl="1" eaLnBrk="1" hangingPunct="1">
              <a:spcBef>
                <a:spcPct val="0"/>
              </a:spcBef>
              <a:buNone/>
            </a:pPr>
            <a:r>
              <a:rPr lang="en-US" altLang="en-US" dirty="0">
                <a:latin typeface="宋体" panose="02010600030101010101" pitchFamily="2" charset="-122"/>
              </a:rPr>
              <a:t>}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33796" name="Text Box 4"/>
          <p:cNvSpPr txBox="1"/>
          <p:nvPr/>
        </p:nvSpPr>
        <p:spPr>
          <a:xfrm>
            <a:off x="273050" y="15240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zh-CN" altLang="en-US" sz="4000" dirty="0">
                <a:solidFill>
                  <a:srgbClr val="00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 和 对 象</a:t>
            </a:r>
            <a:endParaRPr lang="zh-CN" altLang="en-US" sz="4000" dirty="0">
              <a:solidFill>
                <a:srgbClr val="85EDA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2350" y="260350"/>
            <a:ext cx="7736205" cy="1143000"/>
          </a:xfrm>
        </p:spPr>
        <p:txBody>
          <a:bodyPr/>
          <a:p>
            <a:r>
              <a:rPr lang="zh-CN" altLang="en-US"/>
              <a:t>类与对象</a:t>
            </a:r>
            <a:r>
              <a:rPr lang="en-US" altLang="zh-CN"/>
              <a:t>-</a:t>
            </a:r>
            <a:r>
              <a:rPr lang="zh-CN" altLang="en-US"/>
              <a:t>常成员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41987" name="Rectangle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0915" y="1772920"/>
            <a:ext cx="7750810" cy="368236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2075" tIns="46038" rIns="92075" bIns="46038" anchor="t" anchorCtr="0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+mn-lt"/>
                <a:ea typeface="+mn-ea"/>
              </a:defRPr>
            </a:lvl2pPr>
            <a:lvl3pPr marL="1085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lvl="1" eaLnBrk="1" hangingPunct="1">
              <a:buNone/>
            </a:pP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class clock {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 eaLnBrk="1" hangingPunct="1">
              <a:buNone/>
            </a:pP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  public: </a:t>
            </a:r>
            <a:b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</a:b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  void </a:t>
            </a:r>
            <a:r>
              <a:rPr lang="en-US" altLang="zh-CN" b="1" dirty="0">
                <a:solidFill>
                  <a:srgbClr val="00FFFF"/>
                </a:solidFill>
                <a:latin typeface="宋体" panose="02010600030101010101" pitchFamily="2" charset="-122"/>
              </a:rPr>
              <a:t>setTime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(int newH, int newM, int newS);</a:t>
            </a:r>
            <a:b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</a:b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  void </a:t>
            </a:r>
            <a:r>
              <a:rPr lang="en-US" altLang="zh-CN" b="1" dirty="0">
                <a:solidFill>
                  <a:srgbClr val="00FFFF"/>
                </a:solidFill>
                <a:latin typeface="宋体" panose="02010600030101010101" pitchFamily="2" charset="-122"/>
              </a:rPr>
              <a:t>showTime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() </a:t>
            </a: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</a:rPr>
              <a:t>const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;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 eaLnBrk="1" hangingPunct="1">
              <a:buNone/>
            </a:pP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  private: 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 eaLnBrk="1" hangingPunct="1">
              <a:buNone/>
            </a:pP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    int </a:t>
            </a:r>
            <a:r>
              <a:rPr lang="en-US" altLang="zh-CN" b="1" dirty="0">
                <a:solidFill>
                  <a:srgbClr val="00FFFF"/>
                </a:solidFill>
                <a:latin typeface="宋体" panose="02010600030101010101" pitchFamily="2" charset="-122"/>
              </a:rPr>
              <a:t>hour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, </a:t>
            </a:r>
            <a:r>
              <a:rPr lang="en-US" altLang="zh-CN" b="1" dirty="0">
                <a:solidFill>
                  <a:srgbClr val="00FFFF"/>
                </a:solidFill>
                <a:latin typeface="宋体" panose="02010600030101010101" pitchFamily="2" charset="-122"/>
              </a:rPr>
              <a:t>hinute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, </a:t>
            </a:r>
            <a:r>
              <a:rPr lang="en-US" altLang="zh-CN" b="1" dirty="0">
                <a:solidFill>
                  <a:srgbClr val="00FFFF"/>
                </a:solidFill>
                <a:latin typeface="宋体" panose="02010600030101010101" pitchFamily="2" charset="-122"/>
              </a:rPr>
              <a:t>second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;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 eaLnBrk="1" hangingPunct="1">
              <a:buNone/>
            </a:pP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};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常成员函数的声明原则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8380" y="1629410"/>
            <a:ext cx="7733665" cy="4626610"/>
          </a:xfrm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适当地将成员函数声明为常成员函数，能够提高代码质量。</a:t>
            </a:r>
            <a:endParaRPr kumimoji="1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凡是不会改变对象状态的函数，都应当声明为常成员函数。</a:t>
            </a:r>
            <a:endParaRPr kumimoji="1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什么是改变对象状态？</a:t>
            </a:r>
            <a:endParaRPr kumimoji="1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/>
            </a:pPr>
            <a:r>
              <a:rPr kumimoji="1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+mn-lt"/>
                <a:ea typeface="+mn-ea"/>
              </a:rPr>
              <a:t>改变对象状态，不简单地等同于改变成员数据的值。</a:t>
            </a:r>
            <a:endParaRPr kumimoji="1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rgbClr val="99FFCC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/>
            </a:pPr>
            <a:r>
              <a:rPr kumimoji="1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+mn-lt"/>
                <a:ea typeface="+mn-ea"/>
              </a:rPr>
              <a:t>只要一个成员函数执行与否，不会影响以后接口函数的调用结果，都可以认为它不会改变对象状态。</a:t>
            </a:r>
            <a:endParaRPr kumimoji="1" lang="zh-CN" altLang="en-US" sz="2600" b="0" i="0" u="none" strike="noStrike" kern="0" cap="none" spc="0" normalizeH="0" baseline="0" noProof="0" dirty="0" smtClean="0">
              <a:ln>
                <a:noFill/>
              </a:ln>
              <a:solidFill>
                <a:srgbClr val="99FFCC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6349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2350" y="260350"/>
            <a:ext cx="7736205" cy="1143000"/>
          </a:xfrm>
        </p:spPr>
        <p:txBody>
          <a:bodyPr/>
          <a:p>
            <a:r>
              <a:rPr lang="zh-CN" altLang="en-US" sz="4000"/>
              <a:t>统一建模语言</a:t>
            </a:r>
            <a:r>
              <a:rPr lang="en-US" altLang="zh-CN" sz="3200"/>
              <a:t>UML</a:t>
            </a:r>
            <a:r>
              <a:rPr lang="en-US" altLang="zh-CN" sz="2000"/>
              <a:t>(Unified Modeling Language)</a:t>
            </a:r>
            <a:endParaRPr lang="en-US" altLang="zh-CN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面向对象分析中的重要建模</a:t>
            </a:r>
            <a:r>
              <a:rPr lang="zh-CN" altLang="en-US"/>
              <a:t>工具</a:t>
            </a:r>
            <a:endParaRPr lang="zh-CN" altLang="en-US"/>
          </a:p>
        </p:txBody>
      </p:sp>
      <p:pic>
        <p:nvPicPr>
          <p:cNvPr id="59395" name="图片 4" descr="2.3类图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15695" y="2924810"/>
            <a:ext cx="7204710" cy="29914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5" name="标题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b" anchorCtr="0"/>
          <a:p>
            <a:r>
              <a:rPr lang="en-US" altLang="zh-CN"/>
              <a:t>class</a:t>
            </a:r>
            <a:r>
              <a:rPr lang="zh-CN" altLang="en-US"/>
              <a:t>或</a:t>
            </a:r>
            <a:r>
              <a:rPr lang="en-US" altLang="zh-CN"/>
              <a:t>struct</a:t>
            </a:r>
            <a:endParaRPr lang="en-US" altLang="zh-CN"/>
          </a:p>
        </p:txBody>
      </p:sp>
      <p:sp>
        <p:nvSpPr>
          <p:cNvPr id="113666" name="内容占位符 2"/>
          <p:cNvSpPr>
            <a:spLocks noGrp="1"/>
          </p:cNvSpPr>
          <p:nvPr>
            <p:ph idx="1"/>
          </p:nvPr>
        </p:nvSpPr>
        <p:spPr/>
        <p:txBody>
          <a:bodyPr lIns="92075" tIns="46038" rIns="92075" bIns="46038" anchor="t" anchorCtr="0"/>
          <a:p>
            <a:r>
              <a:rPr lang="zh-CN" altLang="en-US"/>
              <a:t>这两个关键字任何一个都可以定义类，不同的是默认访问权限。</a:t>
            </a:r>
            <a:endParaRPr lang="zh-CN" altLang="en-US"/>
          </a:p>
          <a:p>
            <a:r>
              <a:rPr lang="zh-CN" altLang="en-US"/>
              <a:t>若类的所有成员是</a:t>
            </a:r>
            <a:r>
              <a:rPr lang="en-US" altLang="zh-CN"/>
              <a:t>public</a:t>
            </a:r>
            <a:r>
              <a:rPr lang="zh-CN" altLang="en-US"/>
              <a:t>时，使用</a:t>
            </a:r>
            <a:r>
              <a:rPr lang="en-US" altLang="zh-CN"/>
              <a:t>struct</a:t>
            </a:r>
            <a:r>
              <a:rPr lang="zh-CN" altLang="en-US"/>
              <a:t>；反之，若希望类的成员是</a:t>
            </a:r>
            <a:r>
              <a:rPr lang="en-US" altLang="zh-CN"/>
              <a:t>private</a:t>
            </a:r>
            <a:r>
              <a:rPr lang="zh-CN" altLang="en-US"/>
              <a:t>，使用</a:t>
            </a:r>
            <a:r>
              <a:rPr lang="en-US" altLang="zh-CN"/>
              <a:t>class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3426" name="Rectangle 2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6858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>
                <a:sym typeface="+mn-ea"/>
              </a:rPr>
              <a:t>例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/>
              <a:t>类的应用</a:t>
            </a:r>
            <a:endParaRPr lang="en-US" altLang="zh-CN" dirty="0"/>
          </a:p>
        </p:txBody>
      </p:sp>
      <p:sp>
        <p:nvSpPr>
          <p:cNvPr id="103427" name="Rectangle 3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2438400"/>
          </a:xfrm>
        </p:spPr>
        <p:txBody>
          <a:bodyPr vert="horz" wrap="square" lIns="92075" tIns="46038" rIns="92075" bIns="46038" anchor="t" anchorCtr="0"/>
          <a:p>
            <a:pPr marL="0" indent="803275" eaLnBrk="1" hangingPunct="1">
              <a:buNone/>
            </a:pPr>
            <a:r>
              <a:rPr lang="zh-CN" altLang="en-US" sz="2800" dirty="0"/>
              <a:t>一圆形游泳池如图所示，现在需在其周围建一圆形过道，并在其四周围上栅栏。栅栏价格为</a:t>
            </a:r>
            <a:r>
              <a:rPr lang="en-US" altLang="zh-CN" sz="2800" dirty="0"/>
              <a:t>35</a:t>
            </a:r>
            <a:r>
              <a:rPr lang="zh-CN" altLang="en-US" sz="2800" dirty="0"/>
              <a:t>元</a:t>
            </a:r>
            <a:r>
              <a:rPr lang="en-US" altLang="zh-CN" sz="2800" dirty="0"/>
              <a:t>/</a:t>
            </a:r>
            <a:r>
              <a:rPr lang="zh-CN" altLang="en-US" sz="2800" dirty="0"/>
              <a:t>米，过道造价为</a:t>
            </a:r>
            <a:r>
              <a:rPr lang="en-US" altLang="zh-CN" sz="2800" dirty="0"/>
              <a:t>20</a:t>
            </a:r>
            <a:r>
              <a:rPr lang="zh-CN" altLang="en-US" sz="2800" dirty="0"/>
              <a:t>元</a:t>
            </a:r>
            <a:r>
              <a:rPr lang="en-US" altLang="zh-CN" sz="2800" dirty="0"/>
              <a:t>/</a:t>
            </a:r>
            <a:r>
              <a:rPr lang="zh-CN" altLang="en-US" sz="2800" dirty="0"/>
              <a:t>平方米。过道宽度为</a:t>
            </a:r>
            <a:r>
              <a:rPr lang="en-US" altLang="zh-CN" sz="2800" dirty="0"/>
              <a:t>3</a:t>
            </a:r>
            <a:r>
              <a:rPr lang="zh-CN" altLang="en-US" sz="2800" dirty="0"/>
              <a:t>米，游泳池半径由键盘输入。要求编程计算并输出过道和栅栏的造价。</a:t>
            </a:r>
            <a:endParaRPr lang="zh-CN" altLang="en-US" sz="2800" dirty="0"/>
          </a:p>
        </p:txBody>
      </p:sp>
      <p:grpSp>
        <p:nvGrpSpPr>
          <p:cNvPr id="103428" name="Group 7"/>
          <p:cNvGrpSpPr/>
          <p:nvPr/>
        </p:nvGrpSpPr>
        <p:grpSpPr>
          <a:xfrm>
            <a:off x="3505200" y="4343400"/>
            <a:ext cx="2743200" cy="2057400"/>
            <a:chOff x="2208" y="2736"/>
            <a:chExt cx="1728" cy="1296"/>
          </a:xfrm>
        </p:grpSpPr>
        <p:sp>
          <p:nvSpPr>
            <p:cNvPr id="103429" name="Oval 4"/>
            <p:cNvSpPr/>
            <p:nvPr/>
          </p:nvSpPr>
          <p:spPr>
            <a:xfrm>
              <a:off x="2208" y="2736"/>
              <a:ext cx="1296" cy="1296"/>
            </a:xfrm>
            <a:prstGeom prst="ellipse">
              <a:avLst/>
            </a:prstGeom>
            <a:solidFill>
              <a:srgbClr val="00CC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30" name="Oval 5"/>
            <p:cNvSpPr/>
            <p:nvPr/>
          </p:nvSpPr>
          <p:spPr>
            <a:xfrm>
              <a:off x="2496" y="3024"/>
              <a:ext cx="720" cy="720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游泳池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31" name="AutoShape 6"/>
            <p:cNvSpPr/>
            <p:nvPr/>
          </p:nvSpPr>
          <p:spPr>
            <a:xfrm>
              <a:off x="3312" y="2832"/>
              <a:ext cx="624" cy="336"/>
            </a:xfrm>
            <a:prstGeom prst="wedgeRectCallout">
              <a:avLst>
                <a:gd name="adj1" fmla="val -42787"/>
                <a:gd name="adj2" fmla="val 7559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过道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5473" name="Rectangle 3"/>
          <p:cNvSpPr>
            <a:spLocks noGrp="1"/>
          </p:cNvSpPr>
          <p:nvPr>
            <p:ph idx="1"/>
          </p:nvPr>
        </p:nvSpPr>
        <p:spPr>
          <a:xfrm>
            <a:off x="304800" y="228600"/>
            <a:ext cx="8839200" cy="6324600"/>
          </a:xfrm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#include &lt;iostream&gt;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using namespace std;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const float PI = 3.141593;		//</a:t>
            </a:r>
            <a:r>
              <a:rPr lang="zh-CN" altLang="en-US" sz="2800" dirty="0">
                <a:latin typeface="宋体" panose="02010600030101010101" pitchFamily="2" charset="-122"/>
              </a:rPr>
              <a:t>给出</a:t>
            </a:r>
            <a:r>
              <a:rPr lang="en-US" altLang="zh-CN" sz="2800" dirty="0">
                <a:latin typeface="宋体" panose="02010600030101010101" pitchFamily="2" charset="-122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</a:rPr>
              <a:t>的值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const float FENCE_PRICE = 35;	//</a:t>
            </a:r>
            <a:r>
              <a:rPr lang="zh-CN" altLang="en-US" sz="2800" dirty="0">
                <a:latin typeface="宋体" panose="02010600030101010101" pitchFamily="2" charset="-122"/>
              </a:rPr>
              <a:t>栅栏的单价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const float CONCRETE_PRICE = 20;//</a:t>
            </a:r>
            <a:r>
              <a:rPr lang="zh-CN" altLang="en-US" sz="2800" dirty="0">
                <a:latin typeface="宋体" panose="02010600030101010101" pitchFamily="2" charset="-122"/>
              </a:rPr>
              <a:t>过道水泥单价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class Circle {	//</a:t>
            </a:r>
            <a:r>
              <a:rPr lang="zh-CN" altLang="en-US" sz="2800" dirty="0">
                <a:latin typeface="宋体" panose="02010600030101010101" pitchFamily="2" charset="-122"/>
              </a:rPr>
              <a:t>声明定义类</a:t>
            </a:r>
            <a:r>
              <a:rPr lang="en-US" altLang="zh-CN" sz="2800" dirty="0">
                <a:latin typeface="宋体" panose="02010600030101010101" pitchFamily="2" charset="-122"/>
              </a:rPr>
              <a:t>Circle </a:t>
            </a:r>
            <a:r>
              <a:rPr lang="zh-CN" altLang="en-US" sz="2800" dirty="0">
                <a:latin typeface="宋体" panose="02010600030101010101" pitchFamily="2" charset="-122"/>
              </a:rPr>
              <a:t>及其数据和方法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public:		//</a:t>
            </a:r>
            <a:r>
              <a:rPr lang="zh-CN" altLang="en-US" sz="2800" dirty="0">
                <a:latin typeface="宋体" panose="02010600030101010101" pitchFamily="2" charset="-122"/>
              </a:rPr>
              <a:t>外部接口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	</a:t>
            </a:r>
            <a:r>
              <a:rPr lang="en-US" altLang="zh-CN" sz="2800" dirty="0">
                <a:latin typeface="宋体" panose="02010600030101010101" pitchFamily="2" charset="-122"/>
              </a:rPr>
              <a:t>Circle(float r);		//</a:t>
            </a:r>
            <a:r>
              <a:rPr lang="zh-CN" altLang="en-US" sz="2800" dirty="0">
                <a:latin typeface="宋体" panose="02010600030101010101" pitchFamily="2" charset="-122"/>
              </a:rPr>
              <a:t>构造函数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	</a:t>
            </a:r>
            <a:r>
              <a:rPr lang="en-US" altLang="zh-CN" sz="2800" dirty="0">
                <a:latin typeface="宋体" panose="02010600030101010101" pitchFamily="2" charset="-122"/>
              </a:rPr>
              <a:t>float circumference();	//</a:t>
            </a:r>
            <a:r>
              <a:rPr lang="zh-CN" altLang="en-US" sz="2800" dirty="0">
                <a:latin typeface="宋体" panose="02010600030101010101" pitchFamily="2" charset="-122"/>
              </a:rPr>
              <a:t>计算圆的周长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	</a:t>
            </a:r>
            <a:r>
              <a:rPr lang="en-US" altLang="zh-CN" sz="2800" dirty="0">
                <a:latin typeface="宋体" panose="02010600030101010101" pitchFamily="2" charset="-122"/>
              </a:rPr>
              <a:t>float area();			//</a:t>
            </a:r>
            <a:r>
              <a:rPr lang="zh-CN" altLang="en-US" sz="2800" dirty="0">
                <a:latin typeface="宋体" panose="02010600030101010101" pitchFamily="2" charset="-122"/>
              </a:rPr>
              <a:t>计算圆的面积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private:	//</a:t>
            </a:r>
            <a:r>
              <a:rPr lang="zh-CN" altLang="en-US" sz="2800" dirty="0">
                <a:latin typeface="宋体" panose="02010600030101010101" pitchFamily="2" charset="-122"/>
              </a:rPr>
              <a:t>私有数据成员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	</a:t>
            </a:r>
            <a:r>
              <a:rPr lang="en-US" altLang="zh-CN" sz="2800" dirty="0">
                <a:latin typeface="宋体" panose="02010600030101010101" pitchFamily="2" charset="-122"/>
              </a:rPr>
              <a:t>float radius;			//</a:t>
            </a:r>
            <a:r>
              <a:rPr lang="zh-CN" altLang="en-US" sz="2800" dirty="0">
                <a:latin typeface="宋体" panose="02010600030101010101" pitchFamily="2" charset="-122"/>
              </a:rPr>
              <a:t>圆半径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};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105474" name="Text Box 9"/>
          <p:cNvSpPr txBox="1"/>
          <p:nvPr/>
        </p:nvSpPr>
        <p:spPr>
          <a:xfrm>
            <a:off x="8751888" y="6510338"/>
            <a:ext cx="304800" cy="21272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t" anchorCtr="0">
            <a:spAutoFit/>
          </a:bodyPr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7521" name="Rectangle 3"/>
          <p:cNvSpPr>
            <a:spLocks noGrp="1"/>
          </p:cNvSpPr>
          <p:nvPr>
            <p:ph idx="1"/>
          </p:nvPr>
        </p:nvSpPr>
        <p:spPr>
          <a:xfrm>
            <a:off x="685800" y="228600"/>
            <a:ext cx="7772400" cy="6019800"/>
          </a:xfrm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//</a:t>
            </a:r>
            <a:r>
              <a:rPr lang="zh-CN" altLang="en-US" sz="2800" dirty="0">
                <a:latin typeface="宋体" panose="02010600030101010101" pitchFamily="2" charset="-122"/>
              </a:rPr>
              <a:t>类的实现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//</a:t>
            </a:r>
            <a:r>
              <a:rPr lang="zh-CN" altLang="en-US" sz="2800" dirty="0">
                <a:latin typeface="宋体" panose="02010600030101010101" pitchFamily="2" charset="-122"/>
              </a:rPr>
              <a:t>构造函数初始化数据成员</a:t>
            </a:r>
            <a:r>
              <a:rPr lang="en-US" altLang="zh-CN" sz="2800" dirty="0">
                <a:latin typeface="宋体" panose="02010600030101010101" pitchFamily="2" charset="-122"/>
              </a:rPr>
              <a:t>radius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Circle::Circle(float r) {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	radius = r;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	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//</a:t>
            </a:r>
            <a:r>
              <a:rPr lang="zh-CN" altLang="en-US" sz="2800" dirty="0">
                <a:latin typeface="宋体" panose="02010600030101010101" pitchFamily="2" charset="-122"/>
              </a:rPr>
              <a:t>计算圆的周长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float Circle::circumference() {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 return 2 * PI * radius;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//</a:t>
            </a:r>
            <a:r>
              <a:rPr lang="zh-CN" altLang="en-US" sz="2800" dirty="0">
                <a:latin typeface="宋体" panose="02010600030101010101" pitchFamily="2" charset="-122"/>
              </a:rPr>
              <a:t>计算圆的面积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float Circle::area() {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 return PI * radius * radius;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107522" name="Text Box 7"/>
          <p:cNvSpPr txBox="1"/>
          <p:nvPr/>
        </p:nvSpPr>
        <p:spPr>
          <a:xfrm>
            <a:off x="8751888" y="6510338"/>
            <a:ext cx="304800" cy="21272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t" anchorCtr="0">
            <a:spAutoFit/>
          </a:bodyPr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85090" y="457200"/>
            <a:ext cx="8915400" cy="6019800"/>
          </a:xfrm>
        </p:spPr>
        <p:txBody>
          <a:bodyPr vert="horz" wrap="square" lIns="92075" tIns="46038" rIns="92075" bIns="46038" numCol="1" anchor="t" anchorCtr="0" compatLnSpc="1">
            <a:normAutofit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main () {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float radius;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cout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&lt;&lt; "Enter the radius of the pool: ";	 //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提示用户输入半径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cin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&gt;&gt; radius;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Circle pool(radius);	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游泳池边界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Circle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poolRim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(radius + 3);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栅栏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计算栅栏造价并输出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float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fenceCost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=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poolRim.circumference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() * FENCE_PRICE;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cout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&lt;&lt; "Fencing Cost is $" &lt;&lt;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fenceCost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&lt;&lt;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endl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09570" name="Text Box 7"/>
          <p:cNvSpPr txBox="1"/>
          <p:nvPr/>
        </p:nvSpPr>
        <p:spPr>
          <a:xfrm>
            <a:off x="8751888" y="6510338"/>
            <a:ext cx="304800" cy="21272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t" anchorCtr="0">
            <a:spAutoFit/>
          </a:bodyPr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11617" name="Rectangle 3"/>
          <p:cNvSpPr>
            <a:spLocks noGrp="1"/>
          </p:cNvSpPr>
          <p:nvPr>
            <p:ph idx="1"/>
          </p:nvPr>
        </p:nvSpPr>
        <p:spPr>
          <a:xfrm>
            <a:off x="241935" y="304800"/>
            <a:ext cx="8686800" cy="6096000"/>
          </a:xfrm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95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	</a:t>
            </a:r>
            <a:r>
              <a:rPr lang="en-US" altLang="zh-CN" sz="2400" dirty="0">
                <a:latin typeface="宋体" panose="02010600030101010101" pitchFamily="2" charset="-122"/>
              </a:rPr>
              <a:t>//</a:t>
            </a:r>
            <a:r>
              <a:rPr lang="zh-CN" altLang="en-US" sz="2400" dirty="0">
                <a:latin typeface="宋体" panose="02010600030101010101" pitchFamily="2" charset="-122"/>
              </a:rPr>
              <a:t>计算过道造价并输出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	</a:t>
            </a:r>
            <a:r>
              <a:rPr lang="en-US" altLang="zh-CN" sz="2400" dirty="0">
                <a:latin typeface="宋体" panose="02010600030101010101" pitchFamily="2" charset="-122"/>
              </a:rPr>
              <a:t>float concreteCost = (poolRim.area() - pool.area()) * CONCRETE_PRICE;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cout &lt;&lt; "Concrete Cost is $" &lt;&lt; concreteCost &lt;&lt; endl;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buNone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return 0;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}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buNone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运行结果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Enter the radius of the pool: 10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Fencing Cost is $2858.85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Concrete Cost is $4335.4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111618" name="Text Box 7"/>
          <p:cNvSpPr txBox="1"/>
          <p:nvPr/>
        </p:nvSpPr>
        <p:spPr>
          <a:xfrm>
            <a:off x="8751888" y="6510338"/>
            <a:ext cx="304800" cy="21272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t" anchorCtr="0">
            <a:spAutoFit/>
          </a:bodyPr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3645" y="300355"/>
            <a:ext cx="7162800" cy="1143000"/>
          </a:xfrm>
        </p:spPr>
        <p:txBody>
          <a:bodyPr/>
          <a:p>
            <a:r>
              <a:rPr lang="zh-CN" altLang="en-US"/>
              <a:t>避免类的重复</a:t>
            </a:r>
            <a:r>
              <a:rPr lang="zh-CN" altLang="en-US"/>
              <a:t>定义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95400" y="1844675"/>
            <a:ext cx="7377430" cy="44202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>
              <a:buNone/>
            </a:pPr>
            <a:r>
              <a:rPr lang="en-US" altLang="zh-CN" sz="2600" dirty="0">
                <a:solidFill>
                  <a:srgbClr val="FFFF00"/>
                </a:solidFill>
                <a:sym typeface="+mn-ea"/>
              </a:rPr>
              <a:t>#ifndef CLOCK_H_INCLUDED</a:t>
            </a:r>
            <a:endParaRPr lang="zh-CN" altLang="zh-CN" sz="26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rgbClr val="FFFF00"/>
                </a:solidFill>
                <a:sym typeface="+mn-ea"/>
              </a:rPr>
              <a:t>#define CLOCK_H_INCLUDED</a:t>
            </a:r>
            <a:endParaRPr lang="zh-CN" altLang="zh-CN" sz="26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2600" dirty="0">
                <a:sym typeface="+mn-ea"/>
              </a:rPr>
              <a:t>class CClock</a:t>
            </a:r>
            <a:endParaRPr lang="zh-CN" altLang="zh-CN" sz="2600" dirty="0"/>
          </a:p>
          <a:p>
            <a:pPr marL="0" indent="0">
              <a:buNone/>
            </a:pPr>
            <a:r>
              <a:rPr lang="en-US" altLang="zh-CN" sz="2600" dirty="0">
                <a:sym typeface="+mn-ea"/>
              </a:rPr>
              <a:t>{</a:t>
            </a:r>
            <a:endParaRPr lang="zh-CN" altLang="zh-CN" sz="2600" dirty="0"/>
          </a:p>
          <a:p>
            <a:pPr marL="0" indent="0">
              <a:buNone/>
            </a:pPr>
            <a:r>
              <a:rPr lang="en-US" altLang="zh-CN" sz="2600" dirty="0">
                <a:sym typeface="+mn-ea"/>
              </a:rPr>
              <a:t>public :</a:t>
            </a:r>
            <a:endParaRPr lang="zh-CN" altLang="zh-CN" sz="2600" dirty="0"/>
          </a:p>
          <a:p>
            <a:pPr marL="0" indent="0">
              <a:buNone/>
            </a:pPr>
            <a:r>
              <a:rPr lang="en-US" altLang="zh-CN" sz="2600" dirty="0">
                <a:sym typeface="+mn-ea"/>
              </a:rPr>
              <a:t>    void ShowTime () const;</a:t>
            </a:r>
            <a:endParaRPr lang="zh-CN" altLang="zh-CN" sz="2600" dirty="0"/>
          </a:p>
          <a:p>
            <a:pPr marL="0" indent="0">
              <a:buNone/>
            </a:pPr>
            <a:r>
              <a:rPr lang="en-US" altLang="zh-CN" sz="2600" dirty="0">
                <a:sym typeface="+mn-ea"/>
              </a:rPr>
              <a:t>    void SetTime (int iHour, int iMinute, int iSecond);</a:t>
            </a:r>
            <a:endParaRPr lang="zh-CN" altLang="zh-CN" sz="2600" dirty="0"/>
          </a:p>
          <a:p>
            <a:pPr marL="0" indent="0">
              <a:buNone/>
            </a:pPr>
            <a:r>
              <a:rPr lang="en-US" altLang="zh-CN" sz="2600" dirty="0">
                <a:sym typeface="+mn-ea"/>
              </a:rPr>
              <a:t>   private:</a:t>
            </a:r>
            <a:endParaRPr lang="zh-CN" altLang="zh-CN" sz="2600" dirty="0"/>
          </a:p>
          <a:p>
            <a:pPr marL="0" indent="0">
              <a:buNone/>
            </a:pPr>
            <a:r>
              <a:rPr lang="en-US" altLang="zh-CN" sz="2600" dirty="0">
                <a:sym typeface="+mn-ea"/>
              </a:rPr>
              <a:t>    int m_iHour, m_iMinute, m_iSecond;</a:t>
            </a:r>
            <a:endParaRPr lang="zh-CN" altLang="zh-CN" sz="2600" dirty="0"/>
          </a:p>
          <a:p>
            <a:pPr marL="0" indent="0">
              <a:buNone/>
            </a:pPr>
            <a:r>
              <a:rPr lang="en-US" altLang="zh-CN" sz="2600" dirty="0">
                <a:sym typeface="+mn-ea"/>
              </a:rPr>
              <a:t>};</a:t>
            </a:r>
            <a:endParaRPr lang="zh-CN" altLang="zh-CN" sz="2600" dirty="0"/>
          </a:p>
          <a:p>
            <a:pPr marL="0" indent="0">
              <a:buNone/>
            </a:pPr>
            <a:r>
              <a:rPr lang="en-US" altLang="zh-CN" sz="2600" dirty="0">
                <a:solidFill>
                  <a:srgbClr val="FFFF00"/>
                </a:solidFill>
                <a:sym typeface="+mn-ea"/>
              </a:rPr>
              <a:t>#endif // CLOCK_H_INCLUDED</a:t>
            </a:r>
            <a:endParaRPr lang="en-US" altLang="zh-CN" sz="2600" dirty="0">
              <a:solidFill>
                <a:srgbClr val="FFFF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162800" cy="10668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类的成员</a:t>
            </a:r>
            <a:endParaRPr lang="zh-CN" altLang="en-US" dirty="0"/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xfrm>
            <a:off x="1295400" y="1752600"/>
            <a:ext cx="7239000" cy="4495800"/>
          </a:xfrm>
        </p:spPr>
        <p:txBody>
          <a:bodyPr vert="horz" wrap="square" lIns="92075" tIns="46038" rIns="92075" bIns="46038" anchor="t" anchorCtr="0"/>
          <a:p>
            <a:pPr marL="514350" lvl="1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class clock {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  public: </a:t>
            </a:r>
            <a:b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  void </a:t>
            </a:r>
            <a:r>
              <a:rPr lang="en-US" altLang="zh-CN" dirty="0">
                <a:solidFill>
                  <a:srgbClr val="00FFFF"/>
                </a:solidFill>
                <a:latin typeface="宋体" panose="02010600030101010101" pitchFamily="2" charset="-122"/>
              </a:rPr>
              <a:t>setTime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(int newH, int newM,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                         int newS);</a:t>
            </a:r>
            <a:b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  void </a:t>
            </a:r>
            <a:r>
              <a:rPr lang="en-US" altLang="zh-CN" dirty="0">
                <a:solidFill>
                  <a:srgbClr val="00FFFF"/>
                </a:solidFill>
                <a:latin typeface="宋体" panose="02010600030101010101" pitchFamily="2" charset="-122"/>
              </a:rPr>
              <a:t>showTime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();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  private: 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    int </a:t>
            </a:r>
            <a:r>
              <a:rPr lang="en-US" altLang="zh-CN" dirty="0">
                <a:solidFill>
                  <a:srgbClr val="00FFFF"/>
                </a:solidFill>
                <a:latin typeface="宋体" panose="02010600030101010101" pitchFamily="2" charset="-122"/>
              </a:rPr>
              <a:t>hour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rgbClr val="00FFFF"/>
                </a:solidFill>
                <a:latin typeface="宋体" panose="02010600030101010101" pitchFamily="2" charset="-122"/>
              </a:rPr>
              <a:t>hinute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rgbClr val="00FFFF"/>
                </a:solidFill>
                <a:latin typeface="宋体" panose="02010600030101010101" pitchFamily="2" charset="-122"/>
              </a:rPr>
              <a:t>second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;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};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41988" name="Text Box 4"/>
          <p:cNvSpPr txBox="1"/>
          <p:nvPr/>
        </p:nvSpPr>
        <p:spPr>
          <a:xfrm>
            <a:off x="273050" y="15240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zh-CN" altLang="en-US" sz="4000" dirty="0">
                <a:solidFill>
                  <a:srgbClr val="00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 和 对 象</a:t>
            </a:r>
            <a:endParaRPr lang="zh-CN" altLang="en-US" sz="4000" dirty="0">
              <a:solidFill>
                <a:srgbClr val="00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1989" name="AutoShape 5"/>
          <p:cNvSpPr/>
          <p:nvPr/>
        </p:nvSpPr>
        <p:spPr>
          <a:xfrm rot="5400000">
            <a:off x="4557713" y="3500438"/>
            <a:ext cx="457200" cy="3886200"/>
          </a:xfrm>
          <a:prstGeom prst="rightBrace">
            <a:avLst>
              <a:gd name="adj1" fmla="val 70754"/>
              <a:gd name="adj2" fmla="val 50000"/>
            </a:avLst>
          </a:prstGeom>
          <a:noFill/>
          <a:ln w="12700" cap="sq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rot="10800000" vert="eaVert" wrap="none" anchor="ctr" anchorCtr="0"/>
          <a:p>
            <a:pPr algn="ctr"/>
            <a:endParaRPr lang="zh-CN" altLang="zh-CN" dirty="0">
              <a:solidFill>
                <a:srgbClr val="00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0" name="Text Box 6"/>
          <p:cNvSpPr txBox="1"/>
          <p:nvPr/>
        </p:nvSpPr>
        <p:spPr>
          <a:xfrm>
            <a:off x="3979863" y="5672138"/>
            <a:ext cx="160020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FFFF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成员数据</a:t>
            </a:r>
            <a:endParaRPr lang="zh-CN" altLang="en-US" u="sng" dirty="0">
              <a:solidFill>
                <a:srgbClr val="00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1" name="Line 7"/>
          <p:cNvSpPr/>
          <p:nvPr/>
        </p:nvSpPr>
        <p:spPr>
          <a:xfrm flipV="1">
            <a:off x="3919538" y="2095500"/>
            <a:ext cx="1295400" cy="1524000"/>
          </a:xfrm>
          <a:prstGeom prst="line">
            <a:avLst/>
          </a:prstGeom>
          <a:ln w="12700" cap="sq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92" name="Line 8"/>
          <p:cNvSpPr/>
          <p:nvPr/>
        </p:nvSpPr>
        <p:spPr>
          <a:xfrm flipV="1">
            <a:off x="3767138" y="2095500"/>
            <a:ext cx="1447800" cy="685800"/>
          </a:xfrm>
          <a:prstGeom prst="line">
            <a:avLst/>
          </a:prstGeom>
          <a:ln w="12700" cap="sq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93" name="Text Box 9"/>
          <p:cNvSpPr txBox="1"/>
          <p:nvPr/>
        </p:nvSpPr>
        <p:spPr>
          <a:xfrm>
            <a:off x="5214938" y="1714500"/>
            <a:ext cx="160020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FF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成员函数</a:t>
            </a:r>
            <a:endParaRPr lang="zh-CN" altLang="en-US" u="sng" dirty="0">
              <a:solidFill>
                <a:srgbClr val="00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3645" y="372110"/>
            <a:ext cx="7162800" cy="1143000"/>
          </a:xfrm>
        </p:spPr>
        <p:txBody>
          <a:bodyPr/>
          <a:p>
            <a:r>
              <a:rPr lang="zh-CN" altLang="en-US"/>
              <a:t>对象</a:t>
            </a:r>
            <a:r>
              <a:rPr lang="zh-CN" altLang="en-US"/>
              <a:t>指针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15406" y="1773185"/>
            <a:ext cx="6613774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3200" b="1" dirty="0">
                <a:solidFill>
                  <a:schemeClr val="tx1"/>
                </a:solidFill>
                <a:sym typeface="+mn-ea"/>
              </a:rPr>
              <a:t>CClock  *p;   //</a:t>
            </a:r>
            <a:r>
              <a:rPr lang="zh-CN" altLang="zh-CN" sz="3200" b="1" dirty="0">
                <a:solidFill>
                  <a:schemeClr val="tx1"/>
                </a:solidFill>
                <a:sym typeface="+mn-ea"/>
              </a:rPr>
              <a:t>指针变量</a:t>
            </a:r>
            <a:endParaRPr lang="zh-CN" altLang="zh-CN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chemeClr val="tx1"/>
                </a:solidFill>
                <a:sym typeface="+mn-ea"/>
              </a:rPr>
              <a:t> </a:t>
            </a:r>
            <a:endParaRPr lang="zh-CN" altLang="zh-CN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chemeClr val="tx1"/>
                </a:solidFill>
                <a:sym typeface="+mn-ea"/>
              </a:rPr>
              <a:t> p = &amp; t1;         //</a:t>
            </a:r>
            <a:r>
              <a:rPr lang="zh-CN" altLang="zh-CN" sz="3200" b="1" dirty="0">
                <a:solidFill>
                  <a:schemeClr val="tx1"/>
                </a:solidFill>
                <a:sym typeface="+mn-ea"/>
              </a:rPr>
              <a:t>指向</a:t>
            </a:r>
            <a:r>
              <a:rPr lang="en-US" altLang="zh-CN" sz="3200" b="1" dirty="0">
                <a:solidFill>
                  <a:schemeClr val="tx1"/>
                </a:solidFill>
                <a:sym typeface="+mn-ea"/>
              </a:rPr>
              <a:t>t1</a:t>
            </a:r>
            <a:r>
              <a:rPr lang="zh-CN" altLang="zh-CN" sz="3200" b="1" dirty="0">
                <a:solidFill>
                  <a:schemeClr val="tx1"/>
                </a:solidFill>
                <a:sym typeface="+mn-ea"/>
              </a:rPr>
              <a:t>对象</a:t>
            </a:r>
            <a:endParaRPr lang="zh-CN" altLang="zh-CN" sz="3200" b="1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zh-CN" sz="3200" b="1" dirty="0">
                <a:solidFill>
                  <a:schemeClr val="tx1"/>
                </a:solidFill>
                <a:sym typeface="+mn-ea"/>
              </a:rPr>
              <a:t>调用</a:t>
            </a:r>
            <a:r>
              <a:rPr lang="en-US" altLang="zh-CN" sz="3200" b="1" dirty="0">
                <a:solidFill>
                  <a:schemeClr val="tx1"/>
                </a:solidFill>
                <a:sym typeface="+mn-ea"/>
              </a:rPr>
              <a:t>p</a:t>
            </a:r>
            <a:r>
              <a:rPr lang="zh-CN" altLang="zh-CN" sz="3200" b="1" dirty="0">
                <a:solidFill>
                  <a:schemeClr val="tx1"/>
                </a:solidFill>
                <a:sym typeface="+mn-ea"/>
              </a:rPr>
              <a:t>所指对象的成员函数</a:t>
            </a:r>
            <a:endParaRPr lang="zh-CN" altLang="zh-CN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chemeClr val="tx1"/>
                </a:solidFill>
                <a:sym typeface="+mn-ea"/>
              </a:rPr>
              <a:t> p-&gt;SetTime(10,20,30); </a:t>
            </a:r>
            <a:endParaRPr lang="zh-CN" altLang="zh-CN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chemeClr val="tx1"/>
                </a:solidFill>
                <a:sym typeface="+mn-ea"/>
              </a:rPr>
              <a:t> p-&gt;ShowTime();</a:t>
            </a:r>
            <a:endParaRPr lang="zh-CN" altLang="zh-CN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chemeClr val="tx1"/>
                </a:solidFill>
                <a:sym typeface="+mn-ea"/>
              </a:rPr>
              <a:t> p = &amp; t2;</a:t>
            </a:r>
            <a:endParaRPr lang="zh-CN" altLang="zh-CN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chemeClr val="tx1"/>
                </a:solidFill>
                <a:sym typeface="+mn-ea"/>
              </a:rPr>
              <a:t> p-&gt;SetTime(11,10,25);</a:t>
            </a:r>
            <a:endParaRPr lang="zh-CN" altLang="zh-CN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chemeClr val="tx1"/>
                </a:solidFill>
                <a:sym typeface="+mn-ea"/>
              </a:rPr>
              <a:t> p-&gt;ShowTime();</a:t>
            </a:r>
            <a:endParaRPr lang="en-US" altLang="zh-CN" sz="3200" b="1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 spd="slow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1890" y="372110"/>
            <a:ext cx="7162800" cy="1143000"/>
          </a:xfrm>
        </p:spPr>
        <p:txBody>
          <a:bodyPr/>
          <a:p>
            <a:r>
              <a:rPr lang="zh-CN" altLang="en-US" dirty="0">
                <a:sym typeface="+mn-ea"/>
              </a:rPr>
              <a:t>对象数组和动态对象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772920"/>
            <a:ext cx="8329295" cy="4686300"/>
          </a:xfrm>
        </p:spPr>
        <p:txBody>
          <a:bodyPr/>
          <a:p>
            <a:pPr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CClock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A [100];</a:t>
            </a:r>
            <a:endParaRPr lang="en-US" altLang="zh-CN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int   n  =10;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CClock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*p1, *p2, *p3;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p1 = new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CClock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p2 = new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CClock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(6, 10, 20); </a:t>
            </a:r>
            <a:endParaRPr lang="en-US" altLang="zh-CN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//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等同于 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p2 =    new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CClock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{6, 10, 20};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p3 = new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CClock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[n];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对象数组和动态对象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5261" y="1417899"/>
            <a:ext cx="7134056" cy="4686589"/>
          </a:xfrm>
        </p:spPr>
        <p:txBody>
          <a:bodyPr/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delete  p1; </a:t>
            </a:r>
            <a:endParaRPr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delete  p2;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delete [] p3;</a:t>
            </a:r>
            <a:endParaRPr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</p:spTree>
  </p:cSld>
  <p:clrMapOvr>
    <a:masterClrMapping/>
  </p:clrMapOvr>
  <p:transition spd="slow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对象引用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1690" y="1924685"/>
            <a:ext cx="7669530" cy="4361815"/>
          </a:xfrm>
        </p:spPr>
        <p:txBody>
          <a:bodyPr/>
          <a:p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double refcube(const double &amp;ra);</a:t>
            </a:r>
            <a:endParaRPr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sym typeface="+mn-ea"/>
              </a:rPr>
              <a:t>CSet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  Union (const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sym typeface="+mn-ea"/>
              </a:rPr>
              <a:t>CSet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 &amp;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sym typeface="+mn-ea"/>
              </a:rPr>
              <a:t>rhs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) const;</a:t>
            </a:r>
            <a:endParaRPr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CSet &amp; Union (CSet &amp;rhs);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</p:spTree>
  </p:cSld>
  <p:clrMapOvr>
    <a:masterClrMapping/>
  </p:clrMapOvr>
  <p:transition spd="slow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>
          <a:xfrm>
            <a:off x="1219200" y="381000"/>
            <a:ext cx="7239000" cy="9906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常引用作形参</a:t>
            </a:r>
            <a:endParaRPr lang="zh-CN" alt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1115695" y="1700530"/>
            <a:ext cx="7620000" cy="5023485"/>
          </a:xfrm>
        </p:spPr>
        <p:txBody>
          <a:bodyPr vert="horz" wrap="square" lIns="92075" tIns="46038" rIns="92075" bIns="46038" numCol="1" anchor="t" anchorCtr="0" compatLnSpc="1">
            <a:normAutofit fontScale="92500" lnSpcReduction="10000"/>
          </a:bodyPr>
          <a:lstStyle/>
          <a:p>
            <a:pPr marL="342900" marR="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#include &lt;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iostream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&gt;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#include &lt;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cmath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&gt;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using namespace std;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class Point {	//Point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类定义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public: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外部接口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Point(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x = 0,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y = 0)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  : x(x), y(y) { 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getX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() { return x; 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getY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() { return y; 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friend float dist(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const Point &amp;p1, const Point &amp;p2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);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private: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私有数据成员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x, y;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};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常引用作形参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405" y="1828800"/>
            <a:ext cx="7915275" cy="4114800"/>
          </a:xfrm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float dist(</a:t>
            </a: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const Point &amp;p1, const Point &amp;p2</a:t>
            </a: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) </a:t>
            </a:r>
            <a:endParaRPr kumimoji="1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{</a:t>
            </a:r>
            <a:endParaRPr kumimoji="1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double x = p1.x - p2.x;	</a:t>
            </a:r>
            <a:endParaRPr kumimoji="1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double y = p1.y - p2.y;</a:t>
            </a:r>
            <a:endParaRPr kumimoji="1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return </a:t>
            </a:r>
            <a:r>
              <a:rPr kumimoji="1" lang="en-US" altLang="zh-CN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sqrt</a:t>
            </a: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(x * x + y * y);</a:t>
            </a:r>
            <a:endParaRPr kumimoji="1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}</a:t>
            </a:r>
            <a:endParaRPr kumimoji="1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int</a:t>
            </a: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main() {	//</a:t>
            </a:r>
            <a:r>
              <a:rPr kumimoji="1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主函数</a:t>
            </a:r>
            <a:endParaRPr kumimoji="1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const Point myp1(1, 1), myp2(4, 5);	</a:t>
            </a:r>
            <a:endParaRPr kumimoji="1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cout</a:t>
            </a: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&lt;&lt; "The distance is: ";</a:t>
            </a:r>
            <a:endParaRPr kumimoji="1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cout</a:t>
            </a: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&lt;&lt; dist(myp1, myp2) &lt;&lt; </a:t>
            </a:r>
            <a:r>
              <a:rPr kumimoji="1" lang="en-US" altLang="zh-CN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endl</a:t>
            </a: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;</a:t>
            </a:r>
            <a:endParaRPr kumimoji="1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return 0;</a:t>
            </a:r>
            <a:endParaRPr kumimoji="1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} </a:t>
            </a:r>
            <a:endParaRPr kumimoji="1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5325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常用容器应用</a:t>
            </a:r>
            <a:r>
              <a:rPr lang="zh-CN" altLang="en-US"/>
              <a:t>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向量</a:t>
            </a:r>
            <a:r>
              <a:rPr lang="en-US" altLang="zh-CN"/>
              <a:t> vector</a:t>
            </a:r>
            <a:endParaRPr lang="en-US" altLang="zh-CN"/>
          </a:p>
          <a:p>
            <a:r>
              <a:rPr lang="zh-CN" altLang="en-US"/>
              <a:t>链表</a:t>
            </a:r>
            <a:r>
              <a:rPr lang="en-US" altLang="zh-CN"/>
              <a:t> </a:t>
            </a:r>
            <a:r>
              <a:rPr lang="en-US" altLang="zh-CN"/>
              <a:t>list</a:t>
            </a:r>
            <a:endParaRPr lang="en-US" altLang="zh-CN"/>
          </a:p>
          <a:p>
            <a:r>
              <a:rPr lang="zh-CN" altLang="en-US"/>
              <a:t>双端队列</a:t>
            </a:r>
            <a:r>
              <a:rPr lang="en-US" altLang="zh-CN"/>
              <a:t> </a:t>
            </a:r>
            <a:r>
              <a:rPr lang="en-US" altLang="zh-CN"/>
              <a:t>deque</a:t>
            </a:r>
            <a:endParaRPr lang="en-US" altLang="zh-CN"/>
          </a:p>
          <a:p>
            <a:r>
              <a:rPr lang="zh-CN" altLang="en-US"/>
              <a:t>字符串</a:t>
            </a:r>
            <a:r>
              <a:rPr lang="en-US" altLang="zh-CN"/>
              <a:t> </a:t>
            </a:r>
            <a:r>
              <a:rPr lang="en-US" altLang="zh-CN"/>
              <a:t>string</a:t>
            </a:r>
            <a:endParaRPr lang="en-US" altLang="zh-CN"/>
          </a:p>
          <a:p>
            <a:r>
              <a:rPr lang="zh-CN" altLang="en-US"/>
              <a:t>栈</a:t>
            </a:r>
            <a:r>
              <a:rPr lang="en-US" altLang="zh-CN"/>
              <a:t> </a:t>
            </a:r>
            <a:r>
              <a:rPr lang="en-US" altLang="zh-CN"/>
              <a:t>stack</a:t>
            </a:r>
            <a:endParaRPr lang="en-US" altLang="zh-CN"/>
          </a:p>
          <a:p>
            <a:r>
              <a:rPr lang="zh-CN" altLang="en-US"/>
              <a:t>队列</a:t>
            </a:r>
            <a:r>
              <a:rPr lang="en-US" altLang="zh-CN"/>
              <a:t> </a:t>
            </a:r>
            <a:r>
              <a:rPr lang="en-US" altLang="zh-CN"/>
              <a:t>queue</a:t>
            </a: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常用容器应用</a:t>
            </a:r>
            <a:r>
              <a:rPr lang="zh-CN" altLang="en-US"/>
              <a:t>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2"/>
                </a:solidFill>
              </a:rPr>
              <a:t>向量</a:t>
            </a:r>
            <a:r>
              <a:rPr lang="en-US" altLang="zh-CN">
                <a:solidFill>
                  <a:schemeClr val="tx2"/>
                </a:solidFill>
              </a:rPr>
              <a:t> vector</a:t>
            </a:r>
            <a:endParaRPr lang="en-US" altLang="zh-CN">
              <a:solidFill>
                <a:schemeClr val="tx2"/>
              </a:solidFill>
            </a:endParaRPr>
          </a:p>
          <a:p>
            <a:r>
              <a:rPr lang="zh-CN" altLang="en-US"/>
              <a:t>链表</a:t>
            </a:r>
            <a:r>
              <a:rPr lang="en-US" altLang="zh-CN"/>
              <a:t> </a:t>
            </a:r>
            <a:r>
              <a:rPr lang="en-US" altLang="zh-CN"/>
              <a:t>list</a:t>
            </a:r>
            <a:endParaRPr lang="en-US" altLang="zh-CN"/>
          </a:p>
          <a:p>
            <a:r>
              <a:rPr lang="zh-CN" altLang="en-US"/>
              <a:t>双端队列</a:t>
            </a:r>
            <a:r>
              <a:rPr lang="en-US" altLang="zh-CN"/>
              <a:t> </a:t>
            </a:r>
            <a:r>
              <a:rPr lang="en-US" altLang="zh-CN"/>
              <a:t>deque</a:t>
            </a:r>
            <a:endParaRPr lang="en-US" altLang="zh-CN"/>
          </a:p>
          <a:p>
            <a:r>
              <a:rPr lang="zh-CN" altLang="en-US"/>
              <a:t>字符串</a:t>
            </a:r>
            <a:r>
              <a:rPr lang="en-US" altLang="zh-CN"/>
              <a:t> </a:t>
            </a:r>
            <a:r>
              <a:rPr lang="en-US" altLang="zh-CN"/>
              <a:t>string</a:t>
            </a:r>
            <a:endParaRPr lang="en-US" altLang="zh-CN"/>
          </a:p>
          <a:p>
            <a:r>
              <a:rPr lang="zh-CN" altLang="en-US"/>
              <a:t>栈</a:t>
            </a:r>
            <a:r>
              <a:rPr lang="en-US" altLang="zh-CN"/>
              <a:t> </a:t>
            </a:r>
            <a:r>
              <a:rPr lang="en-US" altLang="zh-CN"/>
              <a:t>stack</a:t>
            </a:r>
            <a:endParaRPr lang="en-US" altLang="zh-CN"/>
          </a:p>
          <a:p>
            <a:r>
              <a:rPr lang="zh-CN" altLang="en-US"/>
              <a:t>队列</a:t>
            </a:r>
            <a:r>
              <a:rPr lang="en-US" altLang="zh-CN"/>
              <a:t> </a:t>
            </a:r>
            <a:r>
              <a:rPr lang="en-US" altLang="zh-CN"/>
              <a:t>queue</a:t>
            </a:r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向量</a:t>
            </a:r>
            <a:r>
              <a:rPr lang="en-US" altLang="zh-CN"/>
              <a:t> </a:t>
            </a:r>
            <a:r>
              <a:rPr lang="en-US" altLang="zh-CN"/>
              <a:t>vector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700530"/>
            <a:ext cx="8315960" cy="4114800"/>
          </a:xfrm>
        </p:spPr>
        <p:txBody>
          <a:bodyPr/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3000" dirty="0">
                <a:sym typeface="+mn-ea"/>
              </a:rPr>
              <a:t>向量容器用于</a:t>
            </a:r>
            <a:r>
              <a:rPr lang="zh-CN" altLang="en-US" sz="3000" dirty="0">
                <a:solidFill>
                  <a:schemeClr val="tx2"/>
                </a:solidFill>
                <a:sym typeface="+mn-ea"/>
              </a:rPr>
              <a:t>连续存放多个对象</a:t>
            </a:r>
            <a:r>
              <a:rPr lang="zh-CN" altLang="en-US" sz="3000" dirty="0">
                <a:sym typeface="+mn-ea"/>
              </a:rPr>
              <a:t>，内部封装了动态分配，具有</a:t>
            </a:r>
            <a:r>
              <a:rPr lang="zh-CN" altLang="en-US" sz="3000" dirty="0">
                <a:solidFill>
                  <a:schemeClr val="tx2"/>
                </a:solidFill>
                <a:sym typeface="+mn-ea"/>
              </a:rPr>
              <a:t>可运行时确定向量大小</a:t>
            </a:r>
            <a:r>
              <a:rPr lang="zh-CN" altLang="en-US" sz="3000" dirty="0">
                <a:sym typeface="+mn-ea"/>
              </a:rPr>
              <a:t>和</a:t>
            </a:r>
            <a:r>
              <a:rPr lang="zh-CN" altLang="en-US" sz="3000" dirty="0">
                <a:solidFill>
                  <a:schemeClr val="tx2"/>
                </a:solidFill>
                <a:sym typeface="+mn-ea"/>
              </a:rPr>
              <a:t>运行时扩充向量功能</a:t>
            </a:r>
            <a:r>
              <a:rPr lang="zh-CN" altLang="en-US" sz="3000" dirty="0">
                <a:sym typeface="+mn-ea"/>
              </a:rPr>
              <a:t>。可随机访问向量里元素。</a:t>
            </a:r>
            <a:endParaRPr lang="zh-CN" altLang="en-US" sz="3000" dirty="0"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3000" dirty="0">
                <a:sym typeface="+mn-ea"/>
              </a:rPr>
              <a:t>标准库向量类模板可产生整型向量类</a:t>
            </a:r>
            <a:r>
              <a:rPr lang="en-US" altLang="zh-CN" sz="3000" dirty="0">
                <a:sym typeface="+mn-ea"/>
              </a:rPr>
              <a:t>vector&lt;int&gt;</a:t>
            </a:r>
            <a:r>
              <a:rPr lang="zh-CN" altLang="en-US" sz="3000" dirty="0">
                <a:sym typeface="+mn-ea"/>
              </a:rPr>
              <a:t>，使用时需包含头文件</a:t>
            </a:r>
            <a:r>
              <a:rPr lang="en-US" altLang="zh-CN" sz="3000" dirty="0">
                <a:solidFill>
                  <a:schemeClr val="tx2"/>
                </a:solidFill>
                <a:sym typeface="+mn-ea"/>
              </a:rPr>
              <a:t>&lt;vector&gt;</a:t>
            </a:r>
            <a:r>
              <a:rPr lang="zh-CN" altLang="en-US" sz="3000" dirty="0">
                <a:sym typeface="+mn-ea"/>
              </a:rPr>
              <a:t>。</a:t>
            </a:r>
            <a:endParaRPr lang="en-US" altLang="zh-CN" sz="2800" dirty="0"/>
          </a:p>
          <a:p>
            <a:endParaRPr lang="en-US" altLang="zh-CN" sz="2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0113" name="Rectangle 3"/>
          <p:cNvSpPr>
            <a:spLocks noGrp="1"/>
          </p:cNvSpPr>
          <p:nvPr>
            <p:ph idx="4294967295"/>
          </p:nvPr>
        </p:nvSpPr>
        <p:spPr>
          <a:xfrm>
            <a:off x="0" y="44450"/>
            <a:ext cx="8985250" cy="665099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200" dirty="0"/>
              <a:t>//Ex2.3</a:t>
            </a:r>
            <a:endParaRPr lang="en-US" altLang="zh-CN" sz="12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</a:t>
            </a:r>
            <a:r>
              <a:rPr lang="en-US" altLang="zh-CN" sz="1400" dirty="0">
                <a:solidFill>
                  <a:srgbClr val="FFFF00"/>
                </a:solidFill>
              </a:rPr>
              <a:t> #include &lt;vector&gt;</a:t>
            </a:r>
            <a:endParaRPr lang="en-US" altLang="zh-CN" sz="1400" dirty="0">
              <a:solidFill>
                <a:srgbClr val="FFFF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4033" name="Rectangle 3074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486400"/>
          </a:xfrm>
        </p:spPr>
        <p:txBody>
          <a:bodyPr vert="horz" wrap="square" lIns="92075" tIns="46038" rIns="92075" bIns="46038" anchor="t" anchorCtr="0"/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void Clock::setTime(int newH, int newM,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					int newS) {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hour = newH;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minute = newM;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second = newS;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void Clock::showTime() {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cout &lt;&lt; hour &lt;&lt; ":" &lt;&lt; minute &lt;&lt; ":" &lt;&lt; 	second;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44034" name="Text Box 3076"/>
          <p:cNvSpPr txBox="1"/>
          <p:nvPr/>
        </p:nvSpPr>
        <p:spPr>
          <a:xfrm>
            <a:off x="8751888" y="6510338"/>
            <a:ext cx="304800" cy="21272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t" anchorCtr="0">
            <a:spAutoFit/>
          </a:bodyPr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0113" name="Rectangle 3"/>
          <p:cNvSpPr>
            <a:spLocks noGrp="1"/>
          </p:cNvSpPr>
          <p:nvPr>
            <p:ph idx="4294967295"/>
          </p:nvPr>
        </p:nvSpPr>
        <p:spPr>
          <a:xfrm>
            <a:off x="0" y="44450"/>
            <a:ext cx="8985250" cy="665099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200" dirty="0"/>
              <a:t>//Ex2.3</a:t>
            </a:r>
            <a:endParaRPr lang="en-US" altLang="zh-CN" sz="12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    #include &lt;vector&gt;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int main ()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{</a:t>
            </a:r>
            <a:endParaRPr lang="en-US" altLang="zh-CN" sz="1400" dirty="0"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0113" name="Rectangle 3"/>
          <p:cNvSpPr>
            <a:spLocks noGrp="1"/>
          </p:cNvSpPr>
          <p:nvPr>
            <p:ph idx="4294967295"/>
          </p:nvPr>
        </p:nvSpPr>
        <p:spPr>
          <a:xfrm>
            <a:off x="0" y="44450"/>
            <a:ext cx="8985250" cy="665099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200" dirty="0"/>
              <a:t>//Ex2.3</a:t>
            </a:r>
            <a:endParaRPr lang="en-US" altLang="zh-CN" sz="12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   #include &lt;vector&gt;</a:t>
            </a:r>
            <a:endParaRPr lang="en-US" altLang="zh-CN" sz="1400" dirty="0">
              <a:solidFill>
                <a:srgbClr val="FFFF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int main ()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{</a:t>
            </a:r>
            <a:endParaRPr lang="en-US" altLang="zh-CN" sz="1400" dirty="0"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size_t i;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int  n;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cin &gt;&gt; n;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vector&lt;int&gt; V1, </a:t>
            </a:r>
            <a:r>
              <a:rPr lang="en-US" altLang="zh-CN" sz="1400" dirty="0">
                <a:solidFill>
                  <a:srgbClr val="FFFF00"/>
                </a:solidFill>
                <a:sym typeface="+mn-ea"/>
              </a:rPr>
              <a:t>V2(n)</a:t>
            </a:r>
            <a:r>
              <a:rPr lang="en-US" altLang="zh-CN" sz="1400" dirty="0">
                <a:sym typeface="+mn-ea"/>
              </a:rPr>
              <a:t>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</a:t>
            </a:r>
            <a:r>
              <a:rPr lang="en-US" altLang="zh-CN" sz="1400" dirty="0">
                <a:solidFill>
                  <a:schemeClr val="tx2"/>
                </a:solidFill>
                <a:sym typeface="+mn-ea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sym typeface="+mn-ea"/>
              </a:rPr>
              <a:t>V1.reserve(5)</a:t>
            </a:r>
            <a:r>
              <a:rPr lang="en-US" altLang="zh-CN" sz="1400" dirty="0">
                <a:sym typeface="+mn-ea"/>
              </a:rPr>
              <a:t>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</a:t>
            </a:r>
            <a:endParaRPr lang="en-US" altLang="zh-CN" sz="1400" dirty="0"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</a:t>
            </a:r>
            <a:r>
              <a:rPr lang="en-US" altLang="zh-CN" sz="1400" dirty="0">
                <a:sym typeface="+mn-ea"/>
              </a:rPr>
              <a:t>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0113" name="Rectangle 3"/>
          <p:cNvSpPr>
            <a:spLocks noGrp="1"/>
          </p:cNvSpPr>
          <p:nvPr>
            <p:ph idx="4294967295"/>
          </p:nvPr>
        </p:nvSpPr>
        <p:spPr>
          <a:xfrm>
            <a:off x="0" y="44450"/>
            <a:ext cx="8985250" cy="665099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200" dirty="0"/>
              <a:t>//Ex2.3</a:t>
            </a:r>
            <a:endParaRPr lang="en-US" altLang="zh-CN" sz="12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#include &lt;vector&gt;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int main ()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{</a:t>
            </a:r>
            <a:endParaRPr lang="en-US" altLang="zh-CN" sz="1400" dirty="0"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size_t i;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int  n;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cin &gt;&gt; n;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vector&lt;int&gt; V1, V2(n);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V1.reserve(5);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V1.push_back(1);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V1.push_back(2);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V1.push_back(3);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V1.push_back(5);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V1.push_back(7);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</a:t>
            </a:r>
            <a:endParaRPr lang="en-US" altLang="zh-CN" sz="1400" dirty="0"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</a:t>
            </a:r>
            <a:r>
              <a:rPr lang="en-US" altLang="zh-CN" sz="1400" dirty="0">
                <a:sym typeface="+mn-ea"/>
              </a:rPr>
              <a:t>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0113" name="Rectangle 3"/>
          <p:cNvSpPr>
            <a:spLocks noGrp="1"/>
          </p:cNvSpPr>
          <p:nvPr>
            <p:ph idx="4294967295"/>
          </p:nvPr>
        </p:nvSpPr>
        <p:spPr>
          <a:xfrm>
            <a:off x="0" y="44450"/>
            <a:ext cx="8985250" cy="665099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200" dirty="0"/>
              <a:t>//Ex2.3</a:t>
            </a:r>
            <a:endParaRPr lang="en-US" altLang="zh-CN" sz="12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#include &lt;vector&gt;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int main ()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{</a:t>
            </a:r>
            <a:endParaRPr lang="en-US" altLang="zh-CN" sz="1400" dirty="0"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size_t i;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int  n;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cin &gt;&gt; n;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vector&lt;int&gt; V1, V2(n);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V1.reserve(5);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V1.push_back(1);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V1.push_back(2);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V1.push_back(3);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V1.push_back(5);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V1.push_back(7);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cout &lt;&lt; </a:t>
            </a:r>
            <a:r>
              <a:rPr lang="en-US" altLang="zh-CN" sz="1400" dirty="0">
                <a:solidFill>
                  <a:srgbClr val="FFFF00"/>
                </a:solidFill>
                <a:sym typeface="+mn-ea"/>
              </a:rPr>
              <a:t>V1.back()</a:t>
            </a:r>
            <a:r>
              <a:rPr lang="en-US" altLang="zh-CN" sz="1400" dirty="0">
                <a:solidFill>
                  <a:schemeClr val="tx2"/>
                </a:solidFill>
                <a:sym typeface="+mn-ea"/>
              </a:rPr>
              <a:t> </a:t>
            </a:r>
            <a:r>
              <a:rPr lang="en-US" altLang="zh-CN" sz="1400" dirty="0">
                <a:sym typeface="+mn-ea"/>
              </a:rPr>
              <a:t>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</a:t>
            </a:r>
            <a:endParaRPr lang="en-US" altLang="zh-CN" sz="1400" dirty="0"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</a:t>
            </a:r>
            <a:r>
              <a:rPr lang="en-US" altLang="zh-CN" sz="1400" dirty="0">
                <a:sym typeface="+mn-ea"/>
              </a:rPr>
              <a:t>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0113" name="Rectangle 3"/>
          <p:cNvSpPr>
            <a:spLocks noGrp="1"/>
          </p:cNvSpPr>
          <p:nvPr>
            <p:ph idx="4294967295"/>
          </p:nvPr>
        </p:nvSpPr>
        <p:spPr>
          <a:xfrm>
            <a:off x="0" y="44450"/>
            <a:ext cx="8985250" cy="665099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200" dirty="0"/>
              <a:t>//Ex2.3</a:t>
            </a:r>
            <a:endParaRPr lang="en-US" altLang="zh-CN" sz="12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#include &lt;vector&gt;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int main ()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{</a:t>
            </a:r>
            <a:endParaRPr lang="en-US" altLang="zh-CN" sz="1400" dirty="0"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size_t i;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int  n;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cin &gt;&gt; n;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vector&lt;int&gt; V1, V2(n);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V1.reserve(5);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V1.push_back(1);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V1.push_back(2);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V1.push_back(3);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V1.push_back(5);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V1.push_back(7);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cout &lt;&lt; V1.back()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</a:t>
            </a:r>
            <a:r>
              <a:rPr lang="en-US" altLang="zh-CN" sz="1400" dirty="0">
                <a:solidFill>
                  <a:srgbClr val="FFFF00"/>
                </a:solidFill>
                <a:sym typeface="+mn-ea"/>
              </a:rPr>
              <a:t>V1.pop_back()</a:t>
            </a:r>
            <a:r>
              <a:rPr lang="en-US" altLang="zh-CN" sz="1400" dirty="0">
                <a:sym typeface="+mn-ea"/>
              </a:rPr>
              <a:t>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</a:t>
            </a:r>
            <a:endParaRPr lang="en-US" altLang="zh-CN" sz="1400" dirty="0"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</a:t>
            </a:r>
            <a:r>
              <a:rPr lang="en-US" altLang="zh-CN" sz="1400" dirty="0">
                <a:sym typeface="+mn-ea"/>
              </a:rPr>
              <a:t>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0113" name="Rectangle 3"/>
          <p:cNvSpPr>
            <a:spLocks noGrp="1"/>
          </p:cNvSpPr>
          <p:nvPr>
            <p:ph idx="4294967295"/>
          </p:nvPr>
        </p:nvSpPr>
        <p:spPr>
          <a:xfrm>
            <a:off x="0" y="44450"/>
            <a:ext cx="8985250" cy="665099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200" dirty="0"/>
              <a:t>//Ex2.3</a:t>
            </a:r>
            <a:endParaRPr lang="en-US" altLang="zh-CN" sz="12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#include &lt;vector&gt;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int main ()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{</a:t>
            </a:r>
            <a:endParaRPr lang="en-US" altLang="zh-CN" sz="1400" dirty="0"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size_t i;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int  n;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cin &gt;&gt; n;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vector&lt;int&gt; V1, V2(n);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V1.reserve(5);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V1.push_back(1);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V1.push_back(2);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V1.push_back(3);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V1.push_back(5);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V1.push_back(7);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cout &lt;&lt; V1.back()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V1.pop_back();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for (i = 0; i &lt; V2.size (); ++i)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     cin &gt;&gt; V2[i];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</a:t>
            </a:r>
            <a:endParaRPr lang="en-US" altLang="zh-CN" sz="1400" dirty="0"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</a:t>
            </a:r>
            <a:r>
              <a:rPr lang="en-US" altLang="zh-CN" sz="1400" dirty="0">
                <a:sym typeface="+mn-ea"/>
              </a:rPr>
              <a:t>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0113" name="Rectangle 3"/>
          <p:cNvSpPr>
            <a:spLocks noGrp="1"/>
          </p:cNvSpPr>
          <p:nvPr>
            <p:ph idx="4294967295"/>
          </p:nvPr>
        </p:nvSpPr>
        <p:spPr>
          <a:xfrm>
            <a:off x="0" y="44450"/>
            <a:ext cx="8985250" cy="665099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200" dirty="0"/>
              <a:t>//Ex2.3</a:t>
            </a:r>
            <a:endParaRPr lang="en-US" altLang="zh-CN" sz="12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#include &lt;vector&gt;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int main ()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{</a:t>
            </a:r>
            <a:endParaRPr lang="en-US" altLang="zh-CN" sz="1400" dirty="0"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size_t i;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int  n;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cin &gt;&gt; n;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vector&lt;int&gt; V1, V2(n);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V1.reserve(5);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V1.push_back(1);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V1.push_back(2);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V1.push_back(3);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V1.push_back(5);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V1.push_back(7);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cout &lt;&lt; V1.back()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V1.pop_back();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for (i = 0; i &lt; V2.size (); ++i)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     cin &gt;&gt; V2[i];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for (i = 0; i &lt; V1.size (); ++i)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     cout &lt;&lt; V1[i] &lt;&lt;'\t';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cout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for (i = 0; i &lt; V2.size (); ++i)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     cout &lt;&lt; V2[i] &lt;&lt;'\t';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      cout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ym typeface="+mn-ea"/>
              </a:rPr>
              <a:t>   </a:t>
            </a:r>
            <a:r>
              <a:rPr lang="en-US" altLang="zh-CN" sz="1400" dirty="0">
                <a:sym typeface="+mn-ea"/>
              </a:rPr>
              <a:t>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常用容器应用</a:t>
            </a:r>
            <a:r>
              <a:rPr lang="zh-CN" altLang="en-US"/>
              <a:t>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向量</a:t>
            </a:r>
            <a:r>
              <a:rPr lang="en-US" altLang="zh-CN">
                <a:solidFill>
                  <a:schemeClr val="tx1"/>
                </a:solidFill>
              </a:rPr>
              <a:t> vector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2"/>
                </a:solidFill>
              </a:rPr>
              <a:t>链表</a:t>
            </a:r>
            <a:r>
              <a:rPr lang="en-US" altLang="zh-CN">
                <a:solidFill>
                  <a:schemeClr val="tx2"/>
                </a:solidFill>
              </a:rPr>
              <a:t> list</a:t>
            </a:r>
            <a:endParaRPr lang="en-US" altLang="zh-CN">
              <a:solidFill>
                <a:schemeClr val="tx2"/>
              </a:solidFill>
            </a:endParaRPr>
          </a:p>
          <a:p>
            <a:r>
              <a:rPr lang="zh-CN" altLang="en-US"/>
              <a:t>双端队列</a:t>
            </a:r>
            <a:r>
              <a:rPr lang="en-US" altLang="zh-CN"/>
              <a:t> </a:t>
            </a:r>
            <a:r>
              <a:rPr lang="en-US" altLang="zh-CN"/>
              <a:t>deque</a:t>
            </a:r>
            <a:endParaRPr lang="en-US" altLang="zh-CN"/>
          </a:p>
          <a:p>
            <a:r>
              <a:rPr lang="zh-CN" altLang="en-US"/>
              <a:t>字符串</a:t>
            </a:r>
            <a:r>
              <a:rPr lang="en-US" altLang="zh-CN"/>
              <a:t> </a:t>
            </a:r>
            <a:r>
              <a:rPr lang="en-US" altLang="zh-CN"/>
              <a:t>string</a:t>
            </a:r>
            <a:endParaRPr lang="en-US" altLang="zh-CN"/>
          </a:p>
          <a:p>
            <a:r>
              <a:rPr lang="zh-CN" altLang="en-US"/>
              <a:t>栈</a:t>
            </a:r>
            <a:r>
              <a:rPr lang="en-US" altLang="zh-CN"/>
              <a:t> </a:t>
            </a:r>
            <a:r>
              <a:rPr lang="en-US" altLang="zh-CN"/>
              <a:t>stack</a:t>
            </a:r>
            <a:endParaRPr lang="en-US" altLang="zh-CN"/>
          </a:p>
          <a:p>
            <a:r>
              <a:rPr lang="zh-CN" altLang="en-US"/>
              <a:t>队列</a:t>
            </a:r>
            <a:r>
              <a:rPr lang="en-US" altLang="zh-CN"/>
              <a:t> </a:t>
            </a:r>
            <a:r>
              <a:rPr lang="en-US" altLang="zh-CN"/>
              <a:t>queue</a:t>
            </a:r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链表</a:t>
            </a:r>
            <a:r>
              <a:rPr lang="en-US" altLang="zh-CN" dirty="0">
                <a:sym typeface="+mn-ea"/>
              </a:rPr>
              <a:t> list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160" y="1844675"/>
            <a:ext cx="7635875" cy="4114800"/>
          </a:xfrm>
        </p:spPr>
        <p:txBody>
          <a:bodyPr/>
          <a:p>
            <a:r>
              <a:rPr lang="en-US" altLang="zh-CN" sz="2800" dirty="0">
                <a:sym typeface="+mn-ea"/>
              </a:rPr>
              <a:t>C++list</a:t>
            </a:r>
            <a:r>
              <a:rPr lang="zh-CN" altLang="en-US" sz="2800" dirty="0">
                <a:sym typeface="+mn-ea"/>
              </a:rPr>
              <a:t>链表容器内元素存放在结点内，容器用</a:t>
            </a:r>
            <a:r>
              <a:rPr lang="zh-CN" altLang="en-US" sz="2800" dirty="0">
                <a:solidFill>
                  <a:schemeClr val="tx2"/>
                </a:solidFill>
                <a:sym typeface="+mn-ea"/>
              </a:rPr>
              <a:t>双链表</a:t>
            </a:r>
            <a:r>
              <a:rPr lang="zh-CN" altLang="en-US" sz="2800" dirty="0">
                <a:sym typeface="+mn-ea"/>
              </a:rPr>
              <a:t>管理，内部封装了动态分配，支持在</a:t>
            </a:r>
            <a:r>
              <a:rPr lang="zh-CN" altLang="en-US" sz="2800" dirty="0">
                <a:solidFill>
                  <a:schemeClr val="tx2"/>
                </a:solidFill>
                <a:sym typeface="+mn-ea"/>
              </a:rPr>
              <a:t>任意位置插入、删除、查找元素</a:t>
            </a:r>
            <a:r>
              <a:rPr lang="zh-CN" altLang="en-US" sz="2800" dirty="0">
                <a:sym typeface="+mn-ea"/>
              </a:rPr>
              <a:t>等操作。</a:t>
            </a:r>
            <a:endParaRPr lang="zh-CN" altLang="en-US" sz="2800" dirty="0">
              <a:sym typeface="+mn-ea"/>
            </a:endParaRPr>
          </a:p>
          <a:p>
            <a:r>
              <a:rPr lang="zh-CN" altLang="en-US" sz="2800" dirty="0">
                <a:sym typeface="+mn-ea"/>
              </a:rPr>
              <a:t>链表</a:t>
            </a:r>
            <a:r>
              <a:rPr lang="zh-CN" altLang="en-US" sz="2800" dirty="0">
                <a:solidFill>
                  <a:schemeClr val="tx2"/>
                </a:solidFill>
                <a:sym typeface="+mn-ea"/>
              </a:rPr>
              <a:t>不支持下标访问</a:t>
            </a:r>
            <a:r>
              <a:rPr lang="zh-CN" altLang="en-US" sz="2800" dirty="0">
                <a:sym typeface="+mn-ea"/>
              </a:rPr>
              <a:t>，链表里元素不可像数组元素一样快速随机访问，一般需要</a:t>
            </a:r>
            <a:r>
              <a:rPr lang="zh-CN" altLang="en-US" sz="2800" dirty="0">
                <a:solidFill>
                  <a:schemeClr val="tx2"/>
                </a:solidFill>
                <a:sym typeface="+mn-ea"/>
              </a:rPr>
              <a:t>通过迭代器访问</a:t>
            </a:r>
            <a:r>
              <a:rPr lang="zh-CN" altLang="en-US" sz="2800" dirty="0">
                <a:sym typeface="+mn-ea"/>
              </a:rPr>
              <a:t>。</a:t>
            </a:r>
            <a:endParaRPr lang="zh-CN" altLang="en-US" sz="2800" dirty="0">
              <a:sym typeface="+mn-ea"/>
            </a:endParaRPr>
          </a:p>
          <a:p>
            <a:r>
              <a:rPr lang="zh-CN" altLang="en-US" sz="2800" dirty="0">
                <a:sym typeface="+mn-ea"/>
              </a:rPr>
              <a:t>标准库链表类模板可产生整形链表类</a:t>
            </a:r>
            <a:r>
              <a:rPr lang="en-US" altLang="zh-CN" sz="2800" dirty="0">
                <a:sym typeface="+mn-ea"/>
              </a:rPr>
              <a:t>list&lt;int&gt;</a:t>
            </a:r>
            <a:r>
              <a:rPr lang="zh-CN" altLang="en-US" sz="2800" dirty="0">
                <a:sym typeface="+mn-ea"/>
              </a:rPr>
              <a:t>，使用时需包含头文件</a:t>
            </a:r>
            <a:r>
              <a:rPr lang="en-US" altLang="zh-CN" sz="2800" dirty="0">
                <a:sym typeface="+mn-ea"/>
              </a:rPr>
              <a:t>&lt;list&gt;</a:t>
            </a:r>
            <a:r>
              <a:rPr lang="zh-CN" altLang="en-US" sz="2800" dirty="0">
                <a:sym typeface="+mn-ea"/>
              </a:rPr>
              <a:t>。</a:t>
            </a:r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2161" name="Rectangle 3"/>
          <p:cNvSpPr>
            <a:spLocks noGrp="1"/>
          </p:cNvSpPr>
          <p:nvPr>
            <p:ph idx="4294967295"/>
          </p:nvPr>
        </p:nvSpPr>
        <p:spPr>
          <a:xfrm>
            <a:off x="79375" y="-317"/>
            <a:ext cx="8985250" cy="512762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//Ex2.4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</a:t>
            </a:r>
            <a:r>
              <a:rPr lang="en-US" altLang="zh-CN" sz="2000" dirty="0"/>
              <a:t>  </a:t>
            </a:r>
            <a:r>
              <a:rPr lang="en-US" altLang="zh-CN" sz="2000" dirty="0">
                <a:solidFill>
                  <a:srgbClr val="FFFF00"/>
                </a:solidFill>
              </a:rPr>
              <a:t>#include &lt;list&gt;</a:t>
            </a:r>
            <a:endParaRPr lang="en-US" altLang="zh-CN" sz="1400" dirty="0">
              <a:solidFill>
                <a:srgbClr val="FFFF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p>
            <a:pPr marL="457200" indent="-457200" eaLnBrk="1" hangingPunct="1"/>
            <a:r>
              <a:rPr lang="zh-CN" altLang="en-US" dirty="0">
                <a:latin typeface="宋体" panose="02010600030101010101" pitchFamily="2" charset="-122"/>
              </a:rPr>
              <a:t>类的对象是该类的某一特定实体，即类类型的变量。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457200" indent="-457200" eaLnBrk="1" hangingPunct="1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声明形式：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zh-CN" altLang="en-US" dirty="0">
                <a:latin typeface="宋体" panose="02010600030101010101" pitchFamily="2" charset="-122"/>
              </a:rPr>
              <a:t>  类名  对象名；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457200" indent="-457200" eaLnBrk="1" hangingPunct="1"/>
            <a:r>
              <a:rPr lang="zh-CN" altLang="en-US" dirty="0">
                <a:latin typeface="宋体" panose="02010600030101010101" pitchFamily="2" charset="-122"/>
              </a:rPr>
              <a:t>例：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zh-CN" altLang="en-US" dirty="0">
                <a:latin typeface="宋体" panose="02010600030101010101" pitchFamily="2" charset="-122"/>
              </a:rPr>
              <a:t>  </a:t>
            </a:r>
            <a:r>
              <a:rPr lang="en-US" altLang="zh-CN" dirty="0">
                <a:latin typeface="宋体" panose="02010600030101010101" pitchFamily="2" charset="-122"/>
              </a:rPr>
              <a:t>Clock  myClock;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63492" name="Text Box 4"/>
          <p:cNvSpPr txBox="1"/>
          <p:nvPr/>
        </p:nvSpPr>
        <p:spPr>
          <a:xfrm>
            <a:off x="273050" y="15240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zh-CN" altLang="en-US" sz="4000" dirty="0">
                <a:solidFill>
                  <a:srgbClr val="00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 和 对 象</a:t>
            </a:r>
            <a:endParaRPr lang="zh-CN" altLang="en-US" sz="4000" dirty="0">
              <a:solidFill>
                <a:srgbClr val="00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2161" name="Rectangle 3"/>
          <p:cNvSpPr>
            <a:spLocks noGrp="1"/>
          </p:cNvSpPr>
          <p:nvPr>
            <p:ph idx="4294967295"/>
          </p:nvPr>
        </p:nvSpPr>
        <p:spPr>
          <a:xfrm>
            <a:off x="79375" y="-317"/>
            <a:ext cx="8985250" cy="512762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//Ex2.4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#include &lt;list&gt;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int main () 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list&lt;int&gt; lst1;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</a:t>
            </a:r>
            <a:r>
              <a:rPr lang="en-US" altLang="zh-CN" sz="2000" dirty="0">
                <a:solidFill>
                  <a:schemeClr val="tx2"/>
                </a:solidFill>
              </a:rPr>
              <a:t>lst1.push_back</a:t>
            </a:r>
            <a:r>
              <a:rPr lang="en-US" altLang="zh-CN" sz="2000" dirty="0"/>
              <a:t>(1);</a:t>
            </a: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000" dirty="0"/>
              <a:t>       </a:t>
            </a:r>
            <a:r>
              <a:rPr lang="en-US" altLang="zh-CN" sz="2000" dirty="0">
                <a:solidFill>
                  <a:schemeClr val="tx2"/>
                </a:solidFill>
              </a:rPr>
              <a:t>lst1.push_front</a:t>
            </a:r>
            <a:r>
              <a:rPr lang="en-US" altLang="zh-CN" sz="2000" dirty="0"/>
              <a:t>(-1);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2161" name="Rectangle 3"/>
          <p:cNvSpPr>
            <a:spLocks noGrp="1"/>
          </p:cNvSpPr>
          <p:nvPr>
            <p:ph idx="4294967295"/>
          </p:nvPr>
        </p:nvSpPr>
        <p:spPr>
          <a:xfrm>
            <a:off x="79375" y="-317"/>
            <a:ext cx="8985250" cy="512762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//Ex2.4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#include &lt;list&gt;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int main () 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list&lt;int&gt; lst1;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lst1.push_back(1);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lst1.push_front(-1);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lst1.push_back(2);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lst1.push_front(-2);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lst1.push_back(3);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lst1.push_front(-3);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lst1.push_back(5);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lst1.push_front(-5);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lst1.push_back(7);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lst1.push_front(-7);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cout &lt;&lt; "size : " &lt;&lt; lst1.size() &lt;&lt;endl;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2161" name="Rectangle 3"/>
          <p:cNvSpPr>
            <a:spLocks noGrp="1"/>
          </p:cNvSpPr>
          <p:nvPr>
            <p:ph idx="4294967295"/>
          </p:nvPr>
        </p:nvSpPr>
        <p:spPr>
          <a:xfrm>
            <a:off x="79375" y="-317"/>
            <a:ext cx="8985250" cy="512762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//Ex2.4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#include &lt;list&gt;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int main () 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list&lt;int&gt; lst1;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lst1.push_back(1);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lst1.push_front(-1);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lst1.push_back(2);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lst1.push_front(-2);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lst1.push_back(3);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lst1.push_front(-3);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lst1.push_back(5);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lst1.push_front(-5);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lst1.push_back(7);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lst1.push_front(-7);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cout &lt;&lt; "size : " &lt;&lt; lst1.size() &lt;&lt;endl;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cout &lt;&lt; "front :" &lt;&lt;</a:t>
            </a:r>
            <a:r>
              <a:rPr lang="en-US" altLang="zh-CN" sz="2000" dirty="0">
                <a:solidFill>
                  <a:schemeClr val="tx2"/>
                </a:solidFill>
              </a:rPr>
              <a:t>lst1.front()</a:t>
            </a:r>
            <a:r>
              <a:rPr lang="en-US" altLang="zh-CN" sz="2000" dirty="0"/>
              <a:t> </a:t>
            </a:r>
            <a:r>
              <a:rPr lang="en-US" altLang="zh-CN" sz="1400" dirty="0"/>
              <a:t>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</a:t>
            </a:r>
            <a:r>
              <a:rPr lang="en-US" altLang="zh-CN" sz="2000" dirty="0"/>
              <a:t>   </a:t>
            </a:r>
            <a:r>
              <a:rPr lang="en-US" altLang="zh-CN" sz="2000" dirty="0">
                <a:solidFill>
                  <a:schemeClr val="tx2"/>
                </a:solidFill>
              </a:rPr>
              <a:t>lst1.pop_front()</a:t>
            </a:r>
            <a:r>
              <a:rPr lang="en-US" altLang="zh-CN" sz="2000" dirty="0"/>
              <a:t>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cout &lt;&lt; "back :" &lt;&lt;</a:t>
            </a:r>
            <a:r>
              <a:rPr lang="en-US" altLang="zh-CN" sz="2000" dirty="0">
                <a:solidFill>
                  <a:schemeClr val="tx2"/>
                </a:solidFill>
              </a:rPr>
              <a:t>lst1.back() </a:t>
            </a:r>
            <a:r>
              <a:rPr lang="en-US" altLang="zh-CN" sz="1400" dirty="0"/>
              <a:t>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</a:t>
            </a:r>
            <a:r>
              <a:rPr lang="en-US" altLang="zh-CN" sz="2000" dirty="0">
                <a:solidFill>
                  <a:schemeClr val="tx2"/>
                </a:solidFill>
              </a:rPr>
              <a:t>lst1.pop_back()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2161" name="Rectangle 3"/>
          <p:cNvSpPr>
            <a:spLocks noGrp="1"/>
          </p:cNvSpPr>
          <p:nvPr>
            <p:ph idx="4294967295"/>
          </p:nvPr>
        </p:nvSpPr>
        <p:spPr>
          <a:xfrm>
            <a:off x="79375" y="-317"/>
            <a:ext cx="8985250" cy="512762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//Ex2.4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#include &lt;list&gt;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int main () 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list&lt;int&gt; lst1;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lst1.push_back(1);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lst1.push_front(-1);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lst1.push_back(2);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lst1.push_front(-2);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lst1.push_back(3);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lst1.push_front(-3);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lst1.push_back(5);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lst1.push_front(-5);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lst1.push_back(7);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lst1.push_front(-7);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cout &lt;&lt; "size : " &lt;&lt; lst1.size() &lt;&lt;endl;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cout &lt;&lt; "front :" &lt;&lt;lst1.front()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lst1.pop_front();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cout &lt;&lt; "back :" &lt;&lt;lst1.back()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lst1.pop_back();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list&lt;int&gt;::iterator it;</a:t>
            </a: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2161" name="Rectangle 3"/>
          <p:cNvSpPr>
            <a:spLocks noGrp="1"/>
          </p:cNvSpPr>
          <p:nvPr>
            <p:ph idx="4294967295"/>
          </p:nvPr>
        </p:nvSpPr>
        <p:spPr>
          <a:xfrm>
            <a:off x="79375" y="-317"/>
            <a:ext cx="8985250" cy="512762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//Ex2.4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#include &lt;list&gt;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int main () 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list&lt;int&gt; lst1;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lst1.push_back(1);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lst1.push_front(-1);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lst1.push_back(2);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lst1.push_front(-2);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lst1.push_back(3);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lst1.push_front(-3);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lst1.push_back(5);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lst1.push_front(-5);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lst1.push_back(7);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lst1.push_front(-7);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cout &lt;&lt; "size : " &lt;&lt; lst1.size() &lt;&lt;endl;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cout &lt;&lt; "front :" &lt;&lt;lst1.front()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lst1.pop_front();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cout &lt;&lt; "back :" &lt;&lt;lst1.back()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lst1.pop_back();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</a:t>
            </a:r>
            <a:r>
              <a:rPr lang="en-US" altLang="zh-CN" sz="1400" dirty="0">
                <a:solidFill>
                  <a:schemeClr val="tx1"/>
                </a:solidFill>
              </a:rPr>
              <a:t>list&lt;int&gt;::iterator it</a:t>
            </a:r>
            <a:r>
              <a:rPr lang="en-US" altLang="zh-CN" sz="1400" dirty="0"/>
              <a:t>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for (</a:t>
            </a:r>
            <a:r>
              <a:rPr lang="en-US" altLang="zh-CN" sz="2000" dirty="0">
                <a:solidFill>
                  <a:schemeClr val="tx2"/>
                </a:solidFill>
              </a:rPr>
              <a:t>it = lst1.begin(); it != lst1.end(); ++it</a:t>
            </a:r>
            <a:r>
              <a:rPr lang="en-US" altLang="zh-CN" sz="1400" dirty="0"/>
              <a:t>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cout &lt;&lt; </a:t>
            </a:r>
            <a:r>
              <a:rPr lang="en-US" altLang="zh-CN" sz="2000" dirty="0">
                <a:solidFill>
                  <a:schemeClr val="tx2"/>
                </a:solidFill>
              </a:rPr>
              <a:t>*it</a:t>
            </a:r>
            <a:r>
              <a:rPr lang="en-US" altLang="zh-CN" sz="1400" dirty="0"/>
              <a:t> &lt;&lt; '\t';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cout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常用容器应用</a:t>
            </a:r>
            <a:r>
              <a:rPr lang="zh-CN" altLang="en-US"/>
              <a:t>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向量</a:t>
            </a:r>
            <a:r>
              <a:rPr lang="en-US" altLang="zh-CN">
                <a:solidFill>
                  <a:schemeClr val="tx1"/>
                </a:solidFill>
              </a:rPr>
              <a:t> vector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链表</a:t>
            </a:r>
            <a:r>
              <a:rPr lang="en-US" altLang="zh-CN">
                <a:solidFill>
                  <a:schemeClr val="tx1"/>
                </a:solidFill>
              </a:rPr>
              <a:t> list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2"/>
                </a:solidFill>
              </a:rPr>
              <a:t>双端队列</a:t>
            </a:r>
            <a:r>
              <a:rPr lang="en-US" altLang="zh-CN">
                <a:solidFill>
                  <a:schemeClr val="tx2"/>
                </a:solidFill>
              </a:rPr>
              <a:t> deque</a:t>
            </a:r>
            <a:endParaRPr lang="en-US" altLang="zh-CN">
              <a:solidFill>
                <a:schemeClr val="tx2"/>
              </a:solidFill>
            </a:endParaRPr>
          </a:p>
          <a:p>
            <a:r>
              <a:rPr lang="zh-CN" altLang="en-US"/>
              <a:t>字符串</a:t>
            </a:r>
            <a:r>
              <a:rPr lang="en-US" altLang="zh-CN"/>
              <a:t> </a:t>
            </a:r>
            <a:r>
              <a:rPr lang="en-US" altLang="zh-CN"/>
              <a:t>string</a:t>
            </a:r>
            <a:endParaRPr lang="en-US" altLang="zh-CN"/>
          </a:p>
          <a:p>
            <a:r>
              <a:rPr lang="zh-CN" altLang="en-US"/>
              <a:t>栈</a:t>
            </a:r>
            <a:r>
              <a:rPr lang="en-US" altLang="zh-CN"/>
              <a:t> </a:t>
            </a:r>
            <a:r>
              <a:rPr lang="en-US" altLang="zh-CN"/>
              <a:t>stack</a:t>
            </a:r>
            <a:endParaRPr lang="en-US" altLang="zh-CN"/>
          </a:p>
          <a:p>
            <a:r>
              <a:rPr lang="zh-CN" altLang="en-US"/>
              <a:t>队列</a:t>
            </a:r>
            <a:r>
              <a:rPr lang="en-US" altLang="zh-CN"/>
              <a:t> </a:t>
            </a:r>
            <a:r>
              <a:rPr lang="en-US" altLang="zh-CN"/>
              <a:t>queue</a:t>
            </a:r>
            <a:endParaRPr lang="en-US" altLang="zh-C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双端队列</a:t>
            </a:r>
            <a:r>
              <a:rPr lang="en-US" altLang="zh-CN">
                <a:sym typeface="+mn-ea"/>
              </a:rPr>
              <a:t> deque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940" y="1844675"/>
            <a:ext cx="7585710" cy="4114800"/>
          </a:xfrm>
        </p:spPr>
        <p:txBody>
          <a:bodyPr/>
          <a:p>
            <a:r>
              <a:rPr lang="en-US" altLang="zh-CN" sz="2800" dirty="0">
                <a:sym typeface="+mn-ea"/>
              </a:rPr>
              <a:t>C++</a:t>
            </a:r>
            <a:r>
              <a:rPr lang="zh-CN" altLang="en-US" sz="2800" dirty="0">
                <a:sym typeface="+mn-ea"/>
              </a:rPr>
              <a:t>双端队列容器</a:t>
            </a:r>
            <a:r>
              <a:rPr lang="zh-CN" altLang="en-US" sz="2800" dirty="0">
                <a:solidFill>
                  <a:schemeClr val="tx2"/>
                </a:solidFill>
                <a:sym typeface="+mn-ea"/>
              </a:rPr>
              <a:t>支持在头尾两端快速添加、删除元素</a:t>
            </a:r>
            <a:r>
              <a:rPr lang="zh-CN" altLang="en-US" sz="2800" dirty="0">
                <a:sym typeface="+mn-ea"/>
              </a:rPr>
              <a:t>，也</a:t>
            </a:r>
            <a:r>
              <a:rPr lang="zh-CN" altLang="en-US" sz="2800" dirty="0">
                <a:solidFill>
                  <a:schemeClr val="tx2"/>
                </a:solidFill>
                <a:sym typeface="+mn-ea"/>
              </a:rPr>
              <a:t>支持通过下标快速、随机访问容器内元素</a:t>
            </a:r>
            <a:r>
              <a:rPr lang="zh-CN" altLang="en-US" sz="2800" dirty="0">
                <a:sym typeface="+mn-ea"/>
              </a:rPr>
              <a:t>。</a:t>
            </a:r>
            <a:endParaRPr lang="zh-CN" altLang="en-US" sz="2800" dirty="0">
              <a:sym typeface="+mn-ea"/>
            </a:endParaRPr>
          </a:p>
          <a:p>
            <a:r>
              <a:rPr lang="zh-CN" altLang="en-US" sz="2800" dirty="0">
                <a:sym typeface="+mn-ea"/>
              </a:rPr>
              <a:t>相对于向量容器，双端队列在两端添加、删除元素时，具有</a:t>
            </a:r>
            <a:r>
              <a:rPr lang="zh-CN" altLang="en-US" sz="2800" dirty="0">
                <a:solidFill>
                  <a:schemeClr val="tx2"/>
                </a:solidFill>
                <a:sym typeface="+mn-ea"/>
              </a:rPr>
              <a:t>无需大量搬动容器内原有元素</a:t>
            </a:r>
            <a:r>
              <a:rPr lang="zh-CN" altLang="en-US" sz="2800" dirty="0">
                <a:sym typeface="+mn-ea"/>
              </a:rPr>
              <a:t>的优点；</a:t>
            </a:r>
            <a:endParaRPr lang="zh-CN" altLang="en-US" sz="2800" dirty="0">
              <a:sym typeface="+mn-ea"/>
            </a:endParaRPr>
          </a:p>
          <a:p>
            <a:r>
              <a:rPr lang="zh-CN" altLang="en-US" sz="2800" dirty="0">
                <a:sym typeface="+mn-ea"/>
              </a:rPr>
              <a:t>相对于链表容器，双端队列容器</a:t>
            </a:r>
            <a:r>
              <a:rPr lang="zh-CN" altLang="en-US" sz="2800" dirty="0">
                <a:solidFill>
                  <a:schemeClr val="tx2"/>
                </a:solidFill>
                <a:sym typeface="+mn-ea"/>
              </a:rPr>
              <a:t>无需存放每个结点的前后结点指针</a:t>
            </a:r>
            <a:r>
              <a:rPr lang="zh-CN" altLang="en-US" sz="2800" dirty="0">
                <a:sym typeface="+mn-ea"/>
              </a:rPr>
              <a:t>，具有内存使用率较高的优点，还</a:t>
            </a:r>
            <a:r>
              <a:rPr lang="zh-CN" altLang="en-US" sz="2800" dirty="0">
                <a:solidFill>
                  <a:schemeClr val="tx2"/>
                </a:solidFill>
                <a:sym typeface="+mn-ea"/>
              </a:rPr>
              <a:t>可通过下标较快速访问容器内元素</a:t>
            </a:r>
            <a:r>
              <a:rPr lang="zh-CN" altLang="en-US" sz="2800" dirty="0">
                <a:sym typeface="+mn-ea"/>
              </a:rPr>
              <a:t>。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4209" name="Rectangle 3"/>
          <p:cNvSpPr>
            <a:spLocks noGrp="1"/>
          </p:cNvSpPr>
          <p:nvPr>
            <p:ph idx="4294967295"/>
          </p:nvPr>
        </p:nvSpPr>
        <p:spPr>
          <a:xfrm>
            <a:off x="-36512" y="-27305"/>
            <a:ext cx="9101137" cy="698500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//Ex2.5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</a:t>
            </a:r>
            <a:r>
              <a:rPr lang="en-US" altLang="zh-CN" sz="2000" dirty="0"/>
              <a:t>  </a:t>
            </a:r>
            <a:r>
              <a:rPr lang="en-US" altLang="zh-CN" sz="2000" dirty="0">
                <a:solidFill>
                  <a:schemeClr val="tx2"/>
                </a:solidFill>
              </a:rPr>
              <a:t>#include &lt;deque&gt;</a:t>
            </a:r>
            <a:endParaRPr lang="en-US" altLang="zh-CN" sz="1400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4209" name="Rectangle 3"/>
          <p:cNvSpPr>
            <a:spLocks noGrp="1"/>
          </p:cNvSpPr>
          <p:nvPr>
            <p:ph idx="4294967295"/>
          </p:nvPr>
        </p:nvSpPr>
        <p:spPr>
          <a:xfrm>
            <a:off x="-36512" y="-27305"/>
            <a:ext cx="9101137" cy="698500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//Ex2.5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&lt;deque&gt;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int main ()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</a:t>
            </a:r>
            <a:r>
              <a:rPr lang="en-US" altLang="zh-CN" sz="2000" dirty="0">
                <a:solidFill>
                  <a:schemeClr val="tx2"/>
                </a:solidFill>
              </a:rPr>
              <a:t>deque&lt;int&gt; deque1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4209" name="Rectangle 3"/>
          <p:cNvSpPr>
            <a:spLocks noGrp="1"/>
          </p:cNvSpPr>
          <p:nvPr>
            <p:ph idx="4294967295"/>
          </p:nvPr>
        </p:nvSpPr>
        <p:spPr>
          <a:xfrm>
            <a:off x="-36512" y="-27305"/>
            <a:ext cx="9101137" cy="698500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//Ex2.5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&lt;deque&gt;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int main ()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deque&lt;int&gt; deque1;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</a:t>
            </a:r>
            <a:r>
              <a:rPr lang="en-US" altLang="zh-CN" sz="14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 deque1.push_back(1);</a:t>
            </a:r>
            <a:endParaRPr lang="en-US" altLang="zh-CN" sz="2000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       deque1.push_front(-1);</a:t>
            </a:r>
            <a:endParaRPr lang="en-US" altLang="zh-CN" sz="2000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deque1.push_back(2);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deque1.push_front(-2);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deque1.push_back(3);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deque1.push_front(-3);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cout &lt;&lt; "size : " &lt;&lt; deque1.size() &lt;&lt;endl;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67586" name="Rectangle 2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315200" cy="11430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zh-CN" dirty="0"/>
              <a:t>例</a:t>
            </a:r>
            <a:r>
              <a:rPr lang="en-US" altLang="zh-CN" dirty="0"/>
              <a:t> </a:t>
            </a:r>
            <a:r>
              <a:rPr lang="zh-CN" altLang="en-US" dirty="0"/>
              <a:t>类的应用举例</a:t>
            </a:r>
            <a:endParaRPr lang="zh-CN" altLang="en-US" dirty="0"/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>
          <a:xfrm>
            <a:off x="1143000" y="1600200"/>
            <a:ext cx="7315200" cy="5105400"/>
          </a:xfrm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8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#include&lt;iostream&gt;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using namespace std;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class Clock {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   ......//</a:t>
            </a:r>
            <a:r>
              <a:rPr lang="zh-CN" altLang="zh-CN" sz="2400" dirty="0">
                <a:latin typeface="宋体" panose="02010600030101010101" pitchFamily="2" charset="-122"/>
              </a:rPr>
              <a:t>类的声明略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}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//......</a:t>
            </a:r>
            <a:r>
              <a:rPr lang="zh-CN" altLang="en-US" sz="2400" dirty="0">
                <a:latin typeface="宋体" panose="02010600030101010101" pitchFamily="2" charset="-122"/>
              </a:rPr>
              <a:t>类的实现略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int main() {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Clock 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myClock</a:t>
            </a:r>
            <a:r>
              <a:rPr lang="en-US" altLang="zh-CN" sz="2400" dirty="0">
                <a:latin typeface="宋体" panose="02010600030101010101" pitchFamily="2" charset="-122"/>
              </a:rPr>
              <a:t>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None/>
            </a:pP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	myClock.setTime</a:t>
            </a:r>
            <a:r>
              <a:rPr lang="en-US" altLang="zh-CN" sz="2400" dirty="0">
                <a:latin typeface="宋体" panose="02010600030101010101" pitchFamily="2" charset="-122"/>
              </a:rPr>
              <a:t>(8, 30, 30);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None/>
            </a:pP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	myClock.showTime</a:t>
            </a:r>
            <a:r>
              <a:rPr lang="en-US" altLang="zh-CN" sz="2400" dirty="0">
                <a:latin typeface="宋体" panose="02010600030101010101" pitchFamily="2" charset="-122"/>
              </a:rPr>
              <a:t>();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return 0;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}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67588" name="Text Box 4"/>
          <p:cNvSpPr txBox="1"/>
          <p:nvPr/>
        </p:nvSpPr>
        <p:spPr>
          <a:xfrm>
            <a:off x="273050" y="15240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zh-CN" altLang="en-US" sz="4000" dirty="0">
                <a:solidFill>
                  <a:srgbClr val="00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 和 对 象</a:t>
            </a:r>
            <a:endParaRPr lang="zh-CN" altLang="en-US" sz="4000" dirty="0">
              <a:solidFill>
                <a:srgbClr val="00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4209" name="Rectangle 3"/>
          <p:cNvSpPr>
            <a:spLocks noGrp="1"/>
          </p:cNvSpPr>
          <p:nvPr>
            <p:ph idx="4294967295"/>
          </p:nvPr>
        </p:nvSpPr>
        <p:spPr>
          <a:xfrm>
            <a:off x="-36512" y="-27305"/>
            <a:ext cx="9101137" cy="698500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//Ex2.5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&lt;deque&gt;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int main ()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deque&lt;int&gt; deque1;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deque1.push_back(1);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deque1.push_front(-1);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deque1.push_back(2);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deque1.push_front(-2);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deque1.push_back(3);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deque1.push_front(-3);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cout &lt;&lt; "size : " &lt;&lt; deque1.size() &lt;&lt;endl;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cout &lt;&lt; "front :" &lt;&lt;</a:t>
            </a:r>
            <a:r>
              <a:rPr lang="en-US" altLang="zh-CN" sz="2000" dirty="0">
                <a:solidFill>
                  <a:schemeClr val="tx2"/>
                </a:solidFill>
              </a:rPr>
              <a:t>deque1.front()</a:t>
            </a:r>
            <a:r>
              <a:rPr lang="en-US" altLang="zh-CN" sz="1400" dirty="0"/>
              <a:t>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</a:t>
            </a:r>
            <a:r>
              <a:rPr lang="en-US" altLang="zh-CN" sz="2000" dirty="0">
                <a:solidFill>
                  <a:schemeClr val="tx2"/>
                </a:solidFill>
              </a:rPr>
              <a:t>deque1.pop_front()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cout &lt;&lt; "back :" &lt;&lt;</a:t>
            </a:r>
            <a:r>
              <a:rPr lang="en-US" altLang="zh-CN" sz="2000" dirty="0">
                <a:solidFill>
                  <a:schemeClr val="tx2"/>
                </a:solidFill>
              </a:rPr>
              <a:t>deque1.back()</a:t>
            </a:r>
            <a:r>
              <a:rPr lang="en-US" altLang="zh-CN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/>
              <a:t>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deque1.pop_back()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4209" name="Rectangle 3"/>
          <p:cNvSpPr>
            <a:spLocks noGrp="1"/>
          </p:cNvSpPr>
          <p:nvPr>
            <p:ph idx="4294967295"/>
          </p:nvPr>
        </p:nvSpPr>
        <p:spPr>
          <a:xfrm>
            <a:off x="-36512" y="-27305"/>
            <a:ext cx="9101137" cy="698500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//Ex2.5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&lt;deque&gt;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int main ()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deque&lt;int&gt; deque1;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deque1.push_back(1);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deque1.push_front(-1);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deque1.push_back(2);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deque1.push_front(-2);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deque1.push_back(3);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deque1.push_front(-3);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cout &lt;&lt; "size : " &lt;&lt; deque1.size() &lt;&lt;endl;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cout &lt;&lt; "front :" &lt;&lt;deque1.front()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deque1.pop_front();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cout &lt;&lt; "back :" &lt;&lt;deque1.back()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deque1.pop_back();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</a:t>
            </a:r>
            <a:r>
              <a:rPr lang="en-US" altLang="zh-CN" sz="2000" dirty="0"/>
              <a:t>  </a:t>
            </a:r>
            <a:r>
              <a:rPr lang="en-US" altLang="zh-CN" sz="2000" dirty="0">
                <a:solidFill>
                  <a:schemeClr val="tx2"/>
                </a:solidFill>
              </a:rPr>
              <a:t>deque&lt;int&gt;::iterator it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for (</a:t>
            </a:r>
            <a:r>
              <a:rPr lang="en-US" altLang="zh-CN" sz="2000" dirty="0"/>
              <a:t>it = </a:t>
            </a:r>
            <a:r>
              <a:rPr lang="en-US" altLang="zh-CN" sz="2000" dirty="0">
                <a:solidFill>
                  <a:schemeClr val="tx2"/>
                </a:solidFill>
              </a:rPr>
              <a:t>deque1.begin()</a:t>
            </a:r>
            <a:r>
              <a:rPr lang="en-US" altLang="zh-CN" sz="2000" dirty="0"/>
              <a:t>; it != </a:t>
            </a:r>
            <a:r>
              <a:rPr lang="en-US" altLang="zh-CN" sz="2000" dirty="0">
                <a:solidFill>
                  <a:schemeClr val="tx2"/>
                </a:solidFill>
              </a:rPr>
              <a:t>deque1.end();</a:t>
            </a:r>
            <a:r>
              <a:rPr lang="en-US" altLang="zh-CN" sz="2000" dirty="0"/>
              <a:t> ++it</a:t>
            </a:r>
            <a:r>
              <a:rPr lang="en-US" altLang="zh-CN" sz="1400" dirty="0"/>
              <a:t>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cout &lt;&lt; *it &lt;&lt; '\t';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cout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4209" name="Rectangle 3"/>
          <p:cNvSpPr>
            <a:spLocks noGrp="1"/>
          </p:cNvSpPr>
          <p:nvPr>
            <p:ph idx="4294967295"/>
          </p:nvPr>
        </p:nvSpPr>
        <p:spPr>
          <a:xfrm>
            <a:off x="-36512" y="-27305"/>
            <a:ext cx="9101137" cy="698500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//Ex2.5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&lt;deque&gt;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int main ()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deque&lt;int&gt; deque1;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deque1.push_back(1);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deque1.push_front(-1);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deque1.push_back(2);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deque1.push_front(-2);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deque1.push_back(3);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deque1.push_front(-3);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cout &lt;&lt; "size : " &lt;&lt; deque1.size() &lt;&lt;endl;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cout &lt;&lt; "front :" &lt;&lt;deque1.front()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deque1.pop_front();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cout &lt;&lt; "back :" &lt;&lt;deque1.back()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deque1.pop_back();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deque&lt;int&gt;::iterator it;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for (it = deque1.begin(); it != deque1.end(); ++it)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cout &lt;&lt; *it &lt;&lt; '\t';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cout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size_t i;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for (i = 0; i &lt; deque1.size (); ++i)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cout &lt;&lt; deque1 [i] &lt;&lt; '\t';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cout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常用容器应用</a:t>
            </a:r>
            <a:r>
              <a:rPr lang="zh-CN" altLang="en-US"/>
              <a:t>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向量</a:t>
            </a:r>
            <a:r>
              <a:rPr lang="en-US" altLang="zh-CN">
                <a:solidFill>
                  <a:schemeClr val="tx1"/>
                </a:solidFill>
              </a:rPr>
              <a:t> vector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链表</a:t>
            </a:r>
            <a:r>
              <a:rPr lang="en-US" altLang="zh-CN">
                <a:solidFill>
                  <a:schemeClr val="tx1"/>
                </a:solidFill>
              </a:rPr>
              <a:t> list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双端队列</a:t>
            </a:r>
            <a:r>
              <a:rPr lang="en-US" altLang="zh-CN">
                <a:solidFill>
                  <a:schemeClr val="tx1"/>
                </a:solidFill>
              </a:rPr>
              <a:t> deque</a:t>
            </a:r>
            <a:endParaRPr lang="en-US" altLang="zh-CN">
              <a:solidFill>
                <a:schemeClr val="tx2"/>
              </a:solidFill>
            </a:endParaRPr>
          </a:p>
          <a:p>
            <a:r>
              <a:rPr lang="zh-CN" altLang="en-US">
                <a:solidFill>
                  <a:schemeClr val="tx2"/>
                </a:solidFill>
              </a:rPr>
              <a:t>字符串</a:t>
            </a:r>
            <a:r>
              <a:rPr lang="en-US" altLang="zh-CN">
                <a:solidFill>
                  <a:schemeClr val="tx2"/>
                </a:solidFill>
              </a:rPr>
              <a:t> string</a:t>
            </a:r>
            <a:endParaRPr lang="en-US" altLang="zh-CN">
              <a:solidFill>
                <a:schemeClr val="tx2"/>
              </a:solidFill>
            </a:endParaRPr>
          </a:p>
          <a:p>
            <a:r>
              <a:rPr lang="zh-CN" altLang="en-US"/>
              <a:t>栈</a:t>
            </a:r>
            <a:r>
              <a:rPr lang="en-US" altLang="zh-CN"/>
              <a:t> </a:t>
            </a:r>
            <a:r>
              <a:rPr lang="en-US" altLang="zh-CN"/>
              <a:t>stack</a:t>
            </a:r>
            <a:endParaRPr lang="en-US" altLang="zh-CN"/>
          </a:p>
          <a:p>
            <a:r>
              <a:rPr lang="zh-CN" altLang="en-US"/>
              <a:t>队列</a:t>
            </a:r>
            <a:r>
              <a:rPr lang="en-US" altLang="zh-CN"/>
              <a:t> </a:t>
            </a:r>
            <a:r>
              <a:rPr lang="en-US" altLang="zh-CN"/>
              <a:t>queue</a:t>
            </a:r>
            <a:endParaRPr lang="en-US" altLang="zh-CN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字符串</a:t>
            </a:r>
            <a:r>
              <a:rPr lang="en-US" altLang="zh-CN">
                <a:sym typeface="+mn-ea"/>
              </a:rPr>
              <a:t> string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1400" y="1905000"/>
            <a:ext cx="7493000" cy="4114800"/>
          </a:xfrm>
        </p:spPr>
        <p:txBody>
          <a:bodyPr/>
          <a:p>
            <a:r>
              <a:rPr lang="en-US" altLang="zh-CN" sz="2800"/>
              <a:t> </a:t>
            </a:r>
            <a:r>
              <a:rPr lang="en-US" altLang="zh-CN" sz="2800" dirty="0">
                <a:sym typeface="+mn-ea"/>
              </a:rPr>
              <a:t>C++</a:t>
            </a:r>
            <a:r>
              <a:rPr lang="zh-CN" altLang="en-US" sz="2800" dirty="0">
                <a:sym typeface="+mn-ea"/>
              </a:rPr>
              <a:t>标准库提供了字符串类</a:t>
            </a:r>
            <a:r>
              <a:rPr lang="en-US" altLang="zh-CN" sz="2800" dirty="0">
                <a:sym typeface="+mn-ea"/>
              </a:rPr>
              <a:t>string</a:t>
            </a:r>
            <a:r>
              <a:rPr lang="zh-CN" altLang="en-US" sz="2800" dirty="0">
                <a:sym typeface="+mn-ea"/>
              </a:rPr>
              <a:t>，使用时需包含头文件</a:t>
            </a:r>
            <a:r>
              <a:rPr lang="en-US" altLang="zh-CN" sz="2800" dirty="0">
                <a:sym typeface="+mn-ea"/>
              </a:rPr>
              <a:t>&lt;string&gt;.</a:t>
            </a:r>
            <a:endParaRPr lang="en-US" altLang="zh-CN" sz="2800" dirty="0">
              <a:sym typeface="+mn-ea"/>
            </a:endParaRPr>
          </a:p>
          <a:p>
            <a:r>
              <a:rPr lang="zh-CN" altLang="en-US" sz="2800" dirty="0">
                <a:sym typeface="+mn-ea"/>
              </a:rPr>
              <a:t>字符串对象建立时可以是</a:t>
            </a:r>
            <a:r>
              <a:rPr lang="zh-CN" altLang="en-US" sz="2800" dirty="0">
                <a:solidFill>
                  <a:schemeClr val="tx2"/>
                </a:solidFill>
                <a:sym typeface="+mn-ea"/>
              </a:rPr>
              <a:t>一个空串或具有指定字符串值</a:t>
            </a:r>
            <a:r>
              <a:rPr lang="zh-CN" altLang="en-US" sz="2800" dirty="0">
                <a:sym typeface="+mn-ea"/>
              </a:rPr>
              <a:t>。</a:t>
            </a:r>
            <a:endParaRPr lang="zh-CN" altLang="en-US" sz="2800" dirty="0">
              <a:sym typeface="+mn-ea"/>
            </a:endParaRPr>
          </a:p>
          <a:p>
            <a:r>
              <a:rPr lang="zh-CN" altLang="en-US" sz="2800" dirty="0">
                <a:sym typeface="+mn-ea"/>
              </a:rPr>
              <a:t>字符串对象可复制和赋值，字符串对象可像访问向量元素一样，</a:t>
            </a:r>
            <a:r>
              <a:rPr lang="zh-CN" altLang="en-US" sz="2800" dirty="0">
                <a:solidFill>
                  <a:schemeClr val="tx2"/>
                </a:solidFill>
                <a:sym typeface="+mn-ea"/>
              </a:rPr>
              <a:t>通过下标访问字符串内字符</a:t>
            </a:r>
            <a:r>
              <a:rPr lang="zh-CN" altLang="en-US" sz="2800" dirty="0">
                <a:sym typeface="+mn-ea"/>
              </a:rPr>
              <a:t>，同样，下标必须有效，有效下标范围：</a:t>
            </a:r>
            <a:r>
              <a:rPr lang="en-US" altLang="zh-CN" sz="2800" dirty="0">
                <a:sym typeface="+mn-ea"/>
              </a:rPr>
              <a:t>0~length() - 1</a:t>
            </a:r>
            <a:r>
              <a:rPr lang="zh-CN" altLang="en-US" sz="2800" dirty="0">
                <a:sym typeface="+mn-ea"/>
              </a:rPr>
              <a:t>。</a:t>
            </a:r>
            <a:endParaRPr lang="zh-CN" altLang="en-US" sz="28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6257" name="Rectangle 3"/>
          <p:cNvSpPr>
            <a:spLocks noGrp="1"/>
          </p:cNvSpPr>
          <p:nvPr>
            <p:ph idx="4294967295"/>
          </p:nvPr>
        </p:nvSpPr>
        <p:spPr>
          <a:xfrm>
            <a:off x="7620" y="29528"/>
            <a:ext cx="8985250" cy="6424612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//Ex2.6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FFFF00"/>
                </a:solidFill>
              </a:rPr>
              <a:t>   #include &lt;string&gt;</a:t>
            </a:r>
            <a:endParaRPr lang="en-US" altLang="zh-CN" sz="2000" dirty="0">
              <a:solidFill>
                <a:srgbClr val="FFFF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6257" name="Rectangle 3"/>
          <p:cNvSpPr>
            <a:spLocks noGrp="1"/>
          </p:cNvSpPr>
          <p:nvPr>
            <p:ph idx="4294967295"/>
          </p:nvPr>
        </p:nvSpPr>
        <p:spPr>
          <a:xfrm>
            <a:off x="7620" y="29528"/>
            <a:ext cx="8985250" cy="6424612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//Ex2.6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#include &lt;string&gt;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int main ()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size_t i;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string  str1,str2, str3, str4("HelloWorld");  //</a:t>
            </a:r>
            <a:r>
              <a:rPr lang="zh-CN" altLang="en-US" sz="1400" dirty="0"/>
              <a:t>建立</a:t>
            </a:r>
            <a:r>
              <a:rPr lang="en-US" altLang="zh-CN" sz="1400" dirty="0"/>
              <a:t>4</a:t>
            </a:r>
            <a:r>
              <a:rPr lang="zh-CN" altLang="en-US" sz="1400" dirty="0"/>
              <a:t>个字符串对象</a:t>
            </a:r>
            <a:endParaRPr lang="zh-CN" altLang="en-US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400" dirty="0"/>
              <a:t>  </a:t>
            </a:r>
            <a:r>
              <a:rPr lang="en-US" altLang="zh-CN" sz="1400" dirty="0"/>
              <a:t> </a:t>
            </a:r>
            <a:r>
              <a:rPr lang="en-US" altLang="zh-CN" sz="1400" dirty="0"/>
              <a:t>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6257" name="Rectangle 3"/>
          <p:cNvSpPr>
            <a:spLocks noGrp="1"/>
          </p:cNvSpPr>
          <p:nvPr>
            <p:ph idx="4294967295"/>
          </p:nvPr>
        </p:nvSpPr>
        <p:spPr>
          <a:xfrm>
            <a:off x="7620" y="29528"/>
            <a:ext cx="8985250" cy="6424612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//Ex2.6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#include &lt;string&gt;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int main ()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size_t i;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string  str1,str2, str3, str4("HelloWorld");  //</a:t>
            </a:r>
            <a:r>
              <a:rPr lang="zh-CN" altLang="en-US" sz="1400" dirty="0"/>
              <a:t>建立</a:t>
            </a:r>
            <a:r>
              <a:rPr lang="en-US" altLang="zh-CN" sz="1400" dirty="0"/>
              <a:t>4</a:t>
            </a:r>
            <a:r>
              <a:rPr lang="zh-CN" altLang="en-US" sz="1400" dirty="0"/>
              <a:t>个字符串对象</a:t>
            </a:r>
            <a:endParaRPr lang="zh-CN" altLang="en-US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400" dirty="0"/>
              <a:t>  </a:t>
            </a:r>
            <a:r>
              <a:rPr lang="en-US" altLang="zh-CN" sz="1400" dirty="0"/>
              <a:t>      </a:t>
            </a:r>
            <a:r>
              <a:rPr lang="en-US" altLang="zh-CN" sz="2000" dirty="0">
                <a:solidFill>
                  <a:schemeClr val="tx2"/>
                </a:solidFill>
              </a:rPr>
              <a:t> cin &gt;&gt; str1;</a:t>
            </a:r>
            <a:r>
              <a:rPr lang="en-US" altLang="zh-CN" sz="2000" dirty="0"/>
              <a:t>   //</a:t>
            </a:r>
            <a:r>
              <a:rPr lang="zh-CN" altLang="en-US" sz="2000" dirty="0"/>
              <a:t>输入字符串对象</a:t>
            </a:r>
            <a:endParaRPr lang="zh-CN" altLang="en-US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400" dirty="0"/>
              <a:t> </a:t>
            </a:r>
            <a:r>
              <a:rPr lang="en-US" altLang="zh-CN" sz="1400" dirty="0"/>
              <a:t>  </a:t>
            </a:r>
            <a:r>
              <a:rPr lang="en-US" altLang="zh-CN" sz="1400" dirty="0"/>
              <a:t>      cin &gt;&gt; str2;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</a:t>
            </a:r>
            <a:r>
              <a:rPr lang="en-US" altLang="zh-CN" sz="2000" dirty="0">
                <a:solidFill>
                  <a:schemeClr val="tx2"/>
                </a:solidFill>
              </a:rPr>
              <a:t>cout &lt;&lt; str1</a:t>
            </a:r>
            <a:r>
              <a:rPr lang="en-US" altLang="zh-CN" sz="2000" dirty="0"/>
              <a:t> &lt;&lt; endl;  //</a:t>
            </a:r>
            <a:r>
              <a:rPr lang="zh-CN" altLang="en-US" sz="2000" dirty="0"/>
              <a:t>输出字符串对象</a:t>
            </a:r>
            <a:endParaRPr lang="zh-CN" altLang="en-US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400" dirty="0"/>
              <a:t> </a:t>
            </a:r>
            <a:r>
              <a:rPr lang="en-US" altLang="zh-CN" sz="1400" dirty="0"/>
              <a:t>  </a:t>
            </a:r>
            <a:r>
              <a:rPr lang="en-US" altLang="zh-CN" sz="1400" dirty="0"/>
              <a:t>      cout &lt;&lt; str2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6257" name="Rectangle 3"/>
          <p:cNvSpPr>
            <a:spLocks noGrp="1"/>
          </p:cNvSpPr>
          <p:nvPr>
            <p:ph idx="4294967295"/>
          </p:nvPr>
        </p:nvSpPr>
        <p:spPr>
          <a:xfrm>
            <a:off x="7620" y="29528"/>
            <a:ext cx="8985250" cy="6424612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//Ex2.6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#include &lt;string&gt;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int main ()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size_t i;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string  str1,str2, str3, str4("HelloWorld");  //</a:t>
            </a:r>
            <a:r>
              <a:rPr lang="zh-CN" altLang="en-US" sz="1400" dirty="0"/>
              <a:t>建立</a:t>
            </a:r>
            <a:r>
              <a:rPr lang="en-US" altLang="zh-CN" sz="1400" dirty="0"/>
              <a:t>4</a:t>
            </a:r>
            <a:r>
              <a:rPr lang="zh-CN" altLang="en-US" sz="1400" dirty="0"/>
              <a:t>个字符串对象</a:t>
            </a:r>
            <a:endParaRPr lang="zh-CN" altLang="en-US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400" dirty="0"/>
              <a:t>  </a:t>
            </a:r>
            <a:r>
              <a:rPr lang="en-US" altLang="zh-CN" sz="1400" dirty="0"/>
              <a:t> </a:t>
            </a:r>
            <a:r>
              <a:rPr lang="en-US" altLang="zh-CN" sz="1400" dirty="0"/>
              <a:t>      cin &gt;&gt; str1;   //</a:t>
            </a:r>
            <a:r>
              <a:rPr lang="zh-CN" altLang="en-US" sz="1400" dirty="0"/>
              <a:t>输入字符串对象</a:t>
            </a:r>
            <a:endParaRPr lang="zh-CN" altLang="en-US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400" dirty="0"/>
              <a:t> </a:t>
            </a:r>
            <a:r>
              <a:rPr lang="en-US" altLang="zh-CN" sz="1400" dirty="0"/>
              <a:t>  </a:t>
            </a:r>
            <a:r>
              <a:rPr lang="en-US" altLang="zh-CN" sz="1400" dirty="0"/>
              <a:t>      cin &gt;&gt; str2;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cout &lt;&lt; str1 &lt;&lt; endl;  //</a:t>
            </a:r>
            <a:r>
              <a:rPr lang="zh-CN" altLang="en-US" sz="1400" dirty="0"/>
              <a:t>输出字符串对象</a:t>
            </a:r>
            <a:endParaRPr lang="zh-CN" altLang="en-US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400" dirty="0"/>
              <a:t> </a:t>
            </a:r>
            <a:r>
              <a:rPr lang="en-US" altLang="zh-CN" sz="1400" dirty="0"/>
              <a:t>  </a:t>
            </a:r>
            <a:r>
              <a:rPr lang="en-US" altLang="zh-CN" sz="1400" dirty="0"/>
              <a:t>      cout &lt;&lt; str2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str3 = str1 + str2</a:t>
            </a:r>
            <a:r>
              <a:rPr lang="en-US" altLang="zh-CN" sz="2000" dirty="0"/>
              <a:t>;   //</a:t>
            </a:r>
            <a:r>
              <a:rPr lang="zh-CN" altLang="en-US" sz="2000" dirty="0"/>
              <a:t>字符串连接，结果赋值给</a:t>
            </a:r>
            <a:r>
              <a:rPr lang="en-US" altLang="zh-CN" sz="2000" dirty="0"/>
              <a:t>str3</a:t>
            </a: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cout &lt;&lt; str3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6257" name="Rectangle 3"/>
          <p:cNvSpPr>
            <a:spLocks noGrp="1"/>
          </p:cNvSpPr>
          <p:nvPr>
            <p:ph idx="4294967295"/>
          </p:nvPr>
        </p:nvSpPr>
        <p:spPr>
          <a:xfrm>
            <a:off x="7620" y="29528"/>
            <a:ext cx="8985250" cy="6424612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//Ex2.6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#include &lt;string&gt;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int main ()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size_t i;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string  str1,str2, str3, str4("HelloWorld");  //</a:t>
            </a:r>
            <a:r>
              <a:rPr lang="zh-CN" altLang="en-US" sz="1400" dirty="0"/>
              <a:t>建立</a:t>
            </a:r>
            <a:r>
              <a:rPr lang="en-US" altLang="zh-CN" sz="1400" dirty="0"/>
              <a:t>4</a:t>
            </a:r>
            <a:r>
              <a:rPr lang="zh-CN" altLang="en-US" sz="1400" dirty="0"/>
              <a:t>个字符串对象</a:t>
            </a:r>
            <a:endParaRPr lang="zh-CN" altLang="en-US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400" dirty="0"/>
              <a:t>  </a:t>
            </a:r>
            <a:r>
              <a:rPr lang="en-US" altLang="zh-CN" sz="1400" dirty="0"/>
              <a:t> </a:t>
            </a:r>
            <a:r>
              <a:rPr lang="en-US" altLang="zh-CN" sz="1400" dirty="0"/>
              <a:t>      cin &gt;&gt; str1;   //</a:t>
            </a:r>
            <a:r>
              <a:rPr lang="zh-CN" altLang="en-US" sz="1400" dirty="0"/>
              <a:t>输入字符串对象</a:t>
            </a:r>
            <a:endParaRPr lang="zh-CN" altLang="en-US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400" dirty="0"/>
              <a:t> </a:t>
            </a:r>
            <a:r>
              <a:rPr lang="en-US" altLang="zh-CN" sz="1400" dirty="0"/>
              <a:t>  </a:t>
            </a:r>
            <a:r>
              <a:rPr lang="en-US" altLang="zh-CN" sz="1400" dirty="0"/>
              <a:t>      cin &gt;&gt; str2;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cout &lt;&lt; str1 &lt;&lt; endl;  //</a:t>
            </a:r>
            <a:r>
              <a:rPr lang="zh-CN" altLang="en-US" sz="1400" dirty="0"/>
              <a:t>输出字符串对象</a:t>
            </a:r>
            <a:endParaRPr lang="zh-CN" altLang="en-US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400" dirty="0"/>
              <a:t> </a:t>
            </a:r>
            <a:r>
              <a:rPr lang="en-US" altLang="zh-CN" sz="1400" dirty="0"/>
              <a:t>  </a:t>
            </a:r>
            <a:r>
              <a:rPr lang="en-US" altLang="zh-CN" sz="1400" dirty="0"/>
              <a:t>      cout &lt;&lt; str2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str3 = str1 + str2;   //</a:t>
            </a:r>
            <a:r>
              <a:rPr lang="zh-CN" altLang="en-US" sz="1400" dirty="0"/>
              <a:t>字符串连接，结果赋值给</a:t>
            </a:r>
            <a:r>
              <a:rPr lang="en-US" altLang="zh-CN" sz="1400" dirty="0"/>
              <a:t>str3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cout &lt;&lt; str3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if (</a:t>
            </a:r>
            <a:r>
              <a:rPr lang="en-US" altLang="zh-CN" sz="2000" dirty="0">
                <a:solidFill>
                  <a:schemeClr val="tx2"/>
                </a:solidFill>
              </a:rPr>
              <a:t>str3 == "HelloWorld"</a:t>
            </a:r>
            <a:r>
              <a:rPr lang="en-US" altLang="zh-CN" sz="1400" dirty="0"/>
              <a:t>)   //</a:t>
            </a:r>
            <a:r>
              <a:rPr lang="zh-CN" altLang="en-US" sz="1400" dirty="0"/>
              <a:t>字符串比较</a:t>
            </a:r>
            <a:endParaRPr lang="zh-CN" altLang="en-US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400" dirty="0"/>
              <a:t> </a:t>
            </a:r>
            <a:r>
              <a:rPr lang="en-US" altLang="zh-CN" sz="1400" dirty="0"/>
              <a:t> </a:t>
            </a:r>
            <a:r>
              <a:rPr lang="en-US" altLang="zh-CN" sz="1400" dirty="0"/>
              <a:t>  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cout &lt;&lt;"Equal HelloWorld"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else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cout &lt;&lt;"Not Equal HelloWorld"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if (</a:t>
            </a:r>
            <a:r>
              <a:rPr lang="en-US" altLang="zh-CN" sz="2000" dirty="0">
                <a:solidFill>
                  <a:schemeClr val="tx2"/>
                </a:solidFill>
              </a:rPr>
              <a:t>str3 == str4</a:t>
            </a:r>
            <a:r>
              <a:rPr lang="en-US" altLang="zh-CN" sz="1400" dirty="0"/>
              <a:t>)   //</a:t>
            </a:r>
            <a:r>
              <a:rPr lang="zh-CN" altLang="en-US" sz="1400" dirty="0"/>
              <a:t>字符串比较</a:t>
            </a:r>
            <a:endParaRPr lang="zh-CN" altLang="en-US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cout &lt;&lt;"Equal " &lt;&lt; str4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else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cout &lt;&lt;"Not Equal " &lt;&lt; str4 &lt;&lt; 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69634" name="Rectangle 2"/>
          <p:cNvSpPr>
            <a:spLocks noGrp="1"/>
          </p:cNvSpPr>
          <p:nvPr>
            <p:ph type="title"/>
          </p:nvPr>
        </p:nvSpPr>
        <p:spPr>
          <a:xfrm>
            <a:off x="1143000" y="685800"/>
            <a:ext cx="7315200" cy="685800"/>
          </a:xfrm>
        </p:spPr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构造函数</a:t>
            </a:r>
            <a:endParaRPr lang="zh-CN" altLang="en-US" dirty="0"/>
          </a:p>
        </p:txBody>
      </p:sp>
      <p:sp>
        <p:nvSpPr>
          <p:cNvPr id="69635" name="Rectangle 3"/>
          <p:cNvSpPr>
            <a:spLocks noGrp="1"/>
          </p:cNvSpPr>
          <p:nvPr>
            <p:ph idx="1"/>
          </p:nvPr>
        </p:nvSpPr>
        <p:spPr>
          <a:xfrm>
            <a:off x="1066800" y="1905000"/>
            <a:ext cx="7391400" cy="4191000"/>
          </a:xfrm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90000"/>
              </a:lnSpc>
            </a:pPr>
            <a:r>
              <a:rPr lang="zh-CN" altLang="en-US" dirty="0"/>
              <a:t>构造函数的作用是在对象被创建时使用特定的值构造对象，或者说将对象</a:t>
            </a:r>
            <a:r>
              <a:rPr lang="zh-CN" altLang="en-US" dirty="0">
                <a:solidFill>
                  <a:schemeClr val="tx2"/>
                </a:solidFill>
              </a:rPr>
              <a:t>初始化</a:t>
            </a:r>
            <a:r>
              <a:rPr lang="zh-CN" altLang="en-US" dirty="0"/>
              <a:t>为一个特定的状态。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在对象创建时</a:t>
            </a:r>
            <a:r>
              <a:rPr lang="zh-CN" altLang="en-US" dirty="0">
                <a:solidFill>
                  <a:schemeClr val="tx2"/>
                </a:solidFill>
              </a:rPr>
              <a:t>由系统自动调用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如果程序中未声明，则系统自动产生出一个</a:t>
            </a:r>
            <a:r>
              <a:rPr lang="zh-CN" altLang="en-US" dirty="0">
                <a:solidFill>
                  <a:schemeClr val="tx2"/>
                </a:solidFill>
              </a:rPr>
              <a:t>隐含</a:t>
            </a:r>
            <a:r>
              <a:rPr lang="zh-CN" altLang="en-US" dirty="0"/>
              <a:t>的参数列表为空的构造函数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允许为</a:t>
            </a:r>
            <a:r>
              <a:rPr lang="zh-CN" altLang="en-US" dirty="0">
                <a:solidFill>
                  <a:schemeClr val="tx2"/>
                </a:solidFill>
              </a:rPr>
              <a:t>内联</a:t>
            </a:r>
            <a:r>
              <a:rPr lang="zh-CN" altLang="en-US" dirty="0"/>
              <a:t>函数、</a:t>
            </a:r>
            <a:r>
              <a:rPr lang="zh-CN" altLang="en-US" dirty="0">
                <a:solidFill>
                  <a:schemeClr val="tx2"/>
                </a:solidFill>
              </a:rPr>
              <a:t>重载</a:t>
            </a:r>
            <a:r>
              <a:rPr lang="zh-CN" altLang="en-US" dirty="0"/>
              <a:t>函数、</a:t>
            </a:r>
            <a:r>
              <a:rPr lang="zh-CN" altLang="en-US" dirty="0">
                <a:solidFill>
                  <a:schemeClr val="tx2"/>
                </a:solidFill>
              </a:rPr>
              <a:t>带默认形参值</a:t>
            </a:r>
            <a:r>
              <a:rPr lang="zh-CN" altLang="en-US" dirty="0"/>
              <a:t>的函数</a:t>
            </a:r>
            <a:endParaRPr lang="zh-CN" altLang="en-US" dirty="0"/>
          </a:p>
        </p:txBody>
      </p:sp>
      <p:sp>
        <p:nvSpPr>
          <p:cNvPr id="69636" name="Text Box 4"/>
          <p:cNvSpPr txBox="1"/>
          <p:nvPr/>
        </p:nvSpPr>
        <p:spPr>
          <a:xfrm>
            <a:off x="273050" y="12954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zh-CN" altLang="en-US" sz="4000" dirty="0">
                <a:solidFill>
                  <a:srgbClr val="FFFF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构造函数和析构函数</a:t>
            </a:r>
            <a:endParaRPr lang="zh-CN" altLang="en-US" dirty="0">
              <a:solidFill>
                <a:srgbClr val="FFFF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6257" name="Rectangle 3"/>
          <p:cNvSpPr>
            <a:spLocks noGrp="1"/>
          </p:cNvSpPr>
          <p:nvPr>
            <p:ph idx="4294967295"/>
          </p:nvPr>
        </p:nvSpPr>
        <p:spPr>
          <a:xfrm>
            <a:off x="7620" y="29845"/>
            <a:ext cx="5926455" cy="642429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//Ex2.6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#include &lt;string&gt;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int main ()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size_t i;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string  str1,str2, str3, str4("HelloWorld");  //</a:t>
            </a:r>
            <a:r>
              <a:rPr lang="zh-CN" altLang="en-US" sz="1400" dirty="0"/>
              <a:t>建立</a:t>
            </a:r>
            <a:r>
              <a:rPr lang="en-US" altLang="zh-CN" sz="1400" dirty="0"/>
              <a:t>4</a:t>
            </a:r>
            <a:r>
              <a:rPr lang="zh-CN" altLang="en-US" sz="1400" dirty="0"/>
              <a:t>个字符串对象</a:t>
            </a:r>
            <a:endParaRPr lang="zh-CN" altLang="en-US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400" dirty="0"/>
              <a:t>  </a:t>
            </a:r>
            <a:r>
              <a:rPr lang="en-US" altLang="zh-CN" sz="1400" dirty="0"/>
              <a:t> </a:t>
            </a:r>
            <a:r>
              <a:rPr lang="en-US" altLang="zh-CN" sz="1400" dirty="0"/>
              <a:t>      cin &gt;&gt; str1;   //</a:t>
            </a:r>
            <a:r>
              <a:rPr lang="zh-CN" altLang="en-US" sz="1400" dirty="0"/>
              <a:t>输入字符串对象</a:t>
            </a:r>
            <a:endParaRPr lang="zh-CN" altLang="en-US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400" dirty="0"/>
              <a:t> </a:t>
            </a:r>
            <a:r>
              <a:rPr lang="en-US" altLang="zh-CN" sz="1400" dirty="0"/>
              <a:t>  </a:t>
            </a:r>
            <a:r>
              <a:rPr lang="en-US" altLang="zh-CN" sz="1400" dirty="0"/>
              <a:t>      cin &gt;&gt; str2;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cout &lt;&lt; str1 &lt;&lt; endl;  //</a:t>
            </a:r>
            <a:r>
              <a:rPr lang="zh-CN" altLang="en-US" sz="1400" dirty="0"/>
              <a:t>输出字符串对象</a:t>
            </a:r>
            <a:endParaRPr lang="zh-CN" altLang="en-US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400" dirty="0"/>
              <a:t> </a:t>
            </a:r>
            <a:r>
              <a:rPr lang="en-US" altLang="zh-CN" sz="1400" dirty="0"/>
              <a:t>  </a:t>
            </a:r>
            <a:r>
              <a:rPr lang="en-US" altLang="zh-CN" sz="1400" dirty="0"/>
              <a:t>      cout &lt;&lt; str2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str3 = str1 + str2;   //</a:t>
            </a:r>
            <a:r>
              <a:rPr lang="zh-CN" altLang="en-US" sz="1400" dirty="0"/>
              <a:t>字符串连接，结果赋值给</a:t>
            </a:r>
            <a:r>
              <a:rPr lang="en-US" altLang="zh-CN" sz="1400" dirty="0"/>
              <a:t>str3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cout &lt;&lt; str3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if (str3 == "HelloWorld")   //</a:t>
            </a:r>
            <a:r>
              <a:rPr lang="zh-CN" altLang="en-US" sz="1400" dirty="0"/>
              <a:t>字符串比较</a:t>
            </a:r>
            <a:endParaRPr lang="zh-CN" altLang="en-US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400" dirty="0"/>
              <a:t> </a:t>
            </a:r>
            <a:r>
              <a:rPr lang="en-US" altLang="zh-CN" sz="1400" dirty="0"/>
              <a:t> </a:t>
            </a:r>
            <a:r>
              <a:rPr lang="en-US" altLang="zh-CN" sz="1400" dirty="0"/>
              <a:t>  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cout &lt;&lt;"Equal HelloWorld"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else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cout &lt;&lt;"Not Equal HelloWorld"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if (str3 == str4)   //</a:t>
            </a:r>
            <a:r>
              <a:rPr lang="zh-CN" altLang="en-US" sz="1400" dirty="0"/>
              <a:t>字符串比较</a:t>
            </a:r>
            <a:endParaRPr lang="zh-CN" altLang="en-US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cout &lt;&lt;"Equal " &lt;&lt; str4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else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cout &lt;&lt;"Not Equal " &lt;&lt; str4 &lt;&lt; 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</a:t>
            </a:r>
            <a:endParaRPr lang="en-US" altLang="zh-CN" sz="14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>
            <a:spLocks noGrp="1"/>
          </p:cNvSpPr>
          <p:nvPr/>
        </p:nvSpPr>
        <p:spPr>
          <a:xfrm>
            <a:off x="5004435" y="332740"/>
            <a:ext cx="4065270" cy="64242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+mn-lt"/>
                <a:ea typeface="+mn-ea"/>
              </a:defRPr>
            </a:lvl2pPr>
            <a:lvl3pPr marL="1085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</a:t>
            </a:r>
            <a:r>
              <a:rPr lang="en-US" altLang="zh-CN" sz="1800" dirty="0">
                <a:solidFill>
                  <a:schemeClr val="tx2"/>
                </a:solidFill>
              </a:rPr>
              <a:t>for (i = 0; i &lt; str3.length(); ++i)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         if (str3[i] &gt;= 'a' &amp;&amp; str3[i] &lt;= 'z')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                   str3[i] = str3[i] - 'a' + 'A'; 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                    //</a:t>
            </a:r>
            <a:r>
              <a:rPr lang="zh-CN" altLang="en-US" sz="1800" dirty="0">
                <a:solidFill>
                  <a:schemeClr val="tx2"/>
                </a:solidFill>
              </a:rPr>
              <a:t>小写字母转成大写字母</a:t>
            </a:r>
            <a:endParaRPr lang="zh-CN" altLang="en-US" sz="1800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400" dirty="0"/>
              <a:t> </a:t>
            </a:r>
            <a:r>
              <a:rPr lang="en-US" altLang="zh-CN" sz="1400" dirty="0"/>
              <a:t>  </a:t>
            </a:r>
            <a:r>
              <a:rPr lang="en-US" altLang="zh-CN" sz="1400" dirty="0"/>
              <a:t>      cout &lt;&lt; endl &lt;&lt; "After change:";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for (i = 0; i &lt; str3.length(); ++i)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cout &lt;&lt; str3 [i];            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//</a:t>
            </a:r>
            <a:r>
              <a:rPr lang="zh-CN" altLang="en-US" sz="1400" dirty="0"/>
              <a:t>采用单字母输出</a:t>
            </a:r>
            <a:endParaRPr lang="zh-CN" altLang="en-US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400" dirty="0"/>
              <a:t> </a:t>
            </a:r>
            <a:r>
              <a:rPr lang="en-US" altLang="zh-CN" sz="1400" dirty="0"/>
              <a:t>   </a:t>
            </a:r>
            <a:r>
              <a:rPr lang="en-US" altLang="zh-CN" sz="1400" dirty="0"/>
              <a:t>     cout &lt;&lt; endl &lt;&lt; "After change:";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if (str3 == str4)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cout &lt;&lt;"Equal " &lt;&lt;str4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else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 cout &lt;&lt;"Not Equal " &lt;&lt; str4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string str;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getline(cin, str);              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//</a:t>
            </a:r>
            <a:r>
              <a:rPr lang="zh-CN" altLang="en-US" sz="1400" dirty="0"/>
              <a:t>整行输入作为字符串</a:t>
            </a:r>
            <a:endParaRPr lang="zh-CN" altLang="en-US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400" dirty="0"/>
              <a:t> </a:t>
            </a:r>
            <a:r>
              <a:rPr lang="en-US" altLang="zh-CN" sz="1400" dirty="0"/>
              <a:t>    </a:t>
            </a:r>
            <a:r>
              <a:rPr lang="en-US" altLang="zh-CN" sz="1400" dirty="0"/>
              <a:t>     cout &lt;&lt; str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常用容器应用</a:t>
            </a:r>
            <a:r>
              <a:rPr lang="zh-CN" altLang="en-US"/>
              <a:t>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向量</a:t>
            </a:r>
            <a:r>
              <a:rPr lang="en-US" altLang="zh-CN">
                <a:solidFill>
                  <a:schemeClr val="tx1"/>
                </a:solidFill>
              </a:rPr>
              <a:t> vector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链表</a:t>
            </a:r>
            <a:r>
              <a:rPr lang="en-US" altLang="zh-CN">
                <a:solidFill>
                  <a:schemeClr val="tx1"/>
                </a:solidFill>
              </a:rPr>
              <a:t> list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双端队列</a:t>
            </a:r>
            <a:r>
              <a:rPr lang="en-US" altLang="zh-CN">
                <a:solidFill>
                  <a:schemeClr val="tx1"/>
                </a:solidFill>
              </a:rPr>
              <a:t> deque</a:t>
            </a:r>
            <a:endParaRPr lang="en-US" altLang="zh-CN">
              <a:solidFill>
                <a:schemeClr val="tx2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字符串</a:t>
            </a:r>
            <a:r>
              <a:rPr lang="en-US" altLang="zh-CN">
                <a:solidFill>
                  <a:schemeClr val="tx1"/>
                </a:solidFill>
              </a:rPr>
              <a:t> string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2"/>
                </a:solidFill>
              </a:rPr>
              <a:t>栈</a:t>
            </a:r>
            <a:r>
              <a:rPr lang="en-US" altLang="zh-CN">
                <a:solidFill>
                  <a:schemeClr val="tx2"/>
                </a:solidFill>
              </a:rPr>
              <a:t> stack</a:t>
            </a:r>
            <a:endParaRPr lang="en-US" altLang="zh-CN"/>
          </a:p>
          <a:p>
            <a:r>
              <a:rPr lang="zh-CN" altLang="en-US"/>
              <a:t>队列</a:t>
            </a:r>
            <a:r>
              <a:rPr lang="en-US" altLang="zh-CN"/>
              <a:t> </a:t>
            </a:r>
            <a:r>
              <a:rPr lang="en-US" altLang="zh-CN"/>
              <a:t>queue</a:t>
            </a:r>
            <a:endParaRPr lang="en-US" altLang="zh-CN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栈</a:t>
            </a:r>
            <a:r>
              <a:rPr lang="en-US" altLang="zh-CN">
                <a:sym typeface="+mn-ea"/>
              </a:rPr>
              <a:t> stack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320" y="1905000"/>
            <a:ext cx="7498080" cy="4114800"/>
          </a:xfrm>
        </p:spPr>
        <p:txBody>
          <a:bodyPr/>
          <a:p>
            <a:r>
              <a:rPr lang="zh-CN" altLang="en-US" sz="2800" dirty="0">
                <a:sym typeface="+mn-ea"/>
              </a:rPr>
              <a:t>栈是程序设计中常用的</a:t>
            </a:r>
            <a:r>
              <a:rPr lang="en-US" altLang="zh-CN" sz="2800" dirty="0">
                <a:sym typeface="+mn-ea"/>
              </a:rPr>
              <a:t>1</a:t>
            </a:r>
            <a:r>
              <a:rPr lang="zh-CN" altLang="en-US" sz="2800" dirty="0">
                <a:sym typeface="+mn-ea"/>
              </a:rPr>
              <a:t>种特殊容器，</a:t>
            </a:r>
            <a:r>
              <a:rPr lang="zh-CN" altLang="en-US" sz="2800" dirty="0">
                <a:solidFill>
                  <a:schemeClr val="tx2"/>
                </a:solidFill>
                <a:sym typeface="+mn-ea"/>
              </a:rPr>
              <a:t>栈具有后进先出</a:t>
            </a:r>
            <a:r>
              <a:rPr lang="zh-CN" altLang="en-US" sz="2800" dirty="0">
                <a:sym typeface="+mn-ea"/>
              </a:rPr>
              <a:t>特点，</a:t>
            </a:r>
            <a:r>
              <a:rPr lang="en-US" altLang="zh-CN" sz="2800" dirty="0">
                <a:sym typeface="+mn-ea"/>
              </a:rPr>
              <a:t>C++STL</a:t>
            </a:r>
            <a:r>
              <a:rPr lang="zh-CN" altLang="en-US" sz="2800" dirty="0">
                <a:sym typeface="+mn-ea"/>
              </a:rPr>
              <a:t>里栈类模板是通过改造其它容器接口实现的，是一种</a:t>
            </a:r>
            <a:r>
              <a:rPr lang="zh-CN" altLang="en-US" sz="2800" dirty="0">
                <a:solidFill>
                  <a:schemeClr val="tx2"/>
                </a:solidFill>
                <a:sym typeface="+mn-ea"/>
              </a:rPr>
              <a:t>容器适配器</a:t>
            </a:r>
            <a:r>
              <a:rPr lang="zh-CN" altLang="en-US" sz="2800" dirty="0">
                <a:sym typeface="+mn-ea"/>
              </a:rPr>
              <a:t>。</a:t>
            </a:r>
            <a:endParaRPr lang="zh-CN" altLang="en-US" sz="2800" dirty="0">
              <a:sym typeface="+mn-ea"/>
            </a:endParaRPr>
          </a:p>
          <a:p>
            <a:r>
              <a:rPr lang="zh-CN" altLang="en-US" sz="2800" dirty="0">
                <a:sym typeface="+mn-ea"/>
              </a:rPr>
              <a:t>使用栈类模板一样可产生栈类。栈对象建立时调用无参构造函数，构造一个空栈，栈还具有判空</a:t>
            </a:r>
            <a:r>
              <a:rPr lang="en-US" altLang="zh-CN" sz="2800" dirty="0">
                <a:sym typeface="+mn-ea"/>
              </a:rPr>
              <a:t>empty</a:t>
            </a:r>
            <a:r>
              <a:rPr lang="zh-CN" altLang="en-US" sz="2800" dirty="0">
                <a:sym typeface="+mn-ea"/>
              </a:rPr>
              <a:t>、入栈</a:t>
            </a:r>
            <a:r>
              <a:rPr lang="en-US" altLang="zh-CN" sz="2800" dirty="0">
                <a:sym typeface="+mn-ea"/>
              </a:rPr>
              <a:t>push</a:t>
            </a:r>
            <a:r>
              <a:rPr lang="zh-CN" altLang="en-US" sz="2800" dirty="0">
                <a:sym typeface="+mn-ea"/>
              </a:rPr>
              <a:t>、取栈顶</a:t>
            </a:r>
            <a:r>
              <a:rPr lang="en-US" altLang="zh-CN" sz="2800" dirty="0">
                <a:sym typeface="+mn-ea"/>
              </a:rPr>
              <a:t>top</a:t>
            </a:r>
            <a:r>
              <a:rPr lang="zh-CN" altLang="en-US" sz="2800" dirty="0">
                <a:sym typeface="+mn-ea"/>
              </a:rPr>
              <a:t>、出栈功能</a:t>
            </a:r>
            <a:r>
              <a:rPr lang="en-US" altLang="zh-CN" sz="2800" dirty="0">
                <a:sym typeface="+mn-ea"/>
              </a:rPr>
              <a:t>pop</a:t>
            </a:r>
            <a:r>
              <a:rPr lang="zh-CN" altLang="en-US" sz="2800" dirty="0">
                <a:sym typeface="+mn-ea"/>
              </a:rPr>
              <a:t>，还支持栈的复制和赋值。</a:t>
            </a:r>
            <a:endParaRPr lang="zh-CN" altLang="en-US" sz="28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8305" name="Rectangle 3"/>
          <p:cNvSpPr>
            <a:spLocks noGrp="1"/>
          </p:cNvSpPr>
          <p:nvPr>
            <p:ph idx="4294967295"/>
          </p:nvPr>
        </p:nvSpPr>
        <p:spPr>
          <a:xfrm>
            <a:off x="71755" y="44133"/>
            <a:ext cx="8985250" cy="649605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200" dirty="0"/>
              <a:t>//Ex2.7</a:t>
            </a:r>
            <a:endParaRPr lang="en-US" altLang="zh-CN" sz="12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200" dirty="0"/>
              <a:t>    </a:t>
            </a:r>
            <a:r>
              <a:rPr lang="en-US" altLang="zh-CN" sz="1400" dirty="0"/>
              <a:t>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&lt;string&gt;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</a:t>
            </a:r>
            <a:r>
              <a:rPr lang="en-US" altLang="zh-CN" sz="18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#include &lt;stack&gt;</a:t>
            </a:r>
            <a:endParaRPr lang="en-US" altLang="zh-CN" sz="1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int main ()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string  str;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</a:t>
            </a:r>
            <a:r>
              <a:rPr lang="en-US" altLang="zh-CN" sz="2000" dirty="0">
                <a:solidFill>
                  <a:schemeClr val="tx2"/>
                </a:solidFill>
              </a:rPr>
              <a:t> stack&lt;string&gt;  S1, S2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8305" name="Rectangle 3"/>
          <p:cNvSpPr>
            <a:spLocks noGrp="1"/>
          </p:cNvSpPr>
          <p:nvPr>
            <p:ph idx="4294967295"/>
          </p:nvPr>
        </p:nvSpPr>
        <p:spPr>
          <a:xfrm>
            <a:off x="71755" y="44133"/>
            <a:ext cx="8985250" cy="649605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200" dirty="0"/>
              <a:t>//Ex2.7</a:t>
            </a:r>
            <a:endParaRPr lang="en-US" altLang="zh-CN" sz="12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200" dirty="0"/>
              <a:t>    </a:t>
            </a:r>
            <a:r>
              <a:rPr lang="en-US" altLang="zh-CN" sz="1400" dirty="0"/>
              <a:t>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&lt;string&gt;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&lt;stack&gt;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int main ()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string  str;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stack&lt;string&gt;  S1, S2;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while (cin &gt;&gt; str)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 if (!str.empty() &amp;&amp; str [0] &gt;='A' &amp;&amp; str [0] &lt;= 'Z')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    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S1.push(str</a:t>
            </a:r>
            <a:r>
              <a:rPr lang="en-US" altLang="zh-CN" sz="2000" dirty="0"/>
              <a:t>);</a:t>
            </a: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 else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     S2.push(str);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8305" name="Rectangle 3"/>
          <p:cNvSpPr>
            <a:spLocks noGrp="1"/>
          </p:cNvSpPr>
          <p:nvPr>
            <p:ph idx="4294967295"/>
          </p:nvPr>
        </p:nvSpPr>
        <p:spPr>
          <a:xfrm>
            <a:off x="71755" y="44133"/>
            <a:ext cx="8985250" cy="649605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200" dirty="0"/>
              <a:t>//Ex2.7</a:t>
            </a:r>
            <a:endParaRPr lang="en-US" altLang="zh-CN" sz="12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200" dirty="0"/>
              <a:t>    </a:t>
            </a:r>
            <a:r>
              <a:rPr lang="en-US" altLang="zh-CN" sz="1400" dirty="0"/>
              <a:t>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&lt;string&gt;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&lt;stack&gt;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int main ()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string  str;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stack&lt;string&gt;  S1, S2;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while (cin &gt;&gt; str)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 if (!str.empty() &amp;&amp; str [0] &gt;='A' &amp;&amp; str [0] &lt;= 'Z')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     S1.push(str);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 else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     S2.push(str);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</a:t>
            </a:r>
            <a:r>
              <a:rPr lang="en-US" altLang="zh-CN" sz="2000" dirty="0"/>
              <a:t>while (</a:t>
            </a:r>
            <a:r>
              <a:rPr lang="en-US" altLang="zh-CN" sz="2000" dirty="0">
                <a:solidFill>
                  <a:schemeClr val="tx2"/>
                </a:solidFill>
              </a:rPr>
              <a:t>!S1.empty()</a:t>
            </a:r>
            <a:r>
              <a:rPr lang="en-US" altLang="zh-CN" sz="2000" dirty="0"/>
              <a:t>)</a:t>
            </a:r>
            <a:r>
              <a:rPr lang="en-US" altLang="zh-CN" sz="1400" dirty="0"/>
              <a:t>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cout &lt;&lt; </a:t>
            </a:r>
            <a:r>
              <a:rPr lang="en-US" altLang="zh-CN" sz="2000" dirty="0">
                <a:solidFill>
                  <a:schemeClr val="tx2"/>
                </a:solidFill>
              </a:rPr>
              <a:t>S1.top()</a:t>
            </a:r>
            <a:r>
              <a:rPr lang="en-US" altLang="zh-CN" sz="1400" dirty="0"/>
              <a:t> &lt;&lt; '\t';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</a:t>
            </a:r>
            <a:r>
              <a:rPr lang="en-US" altLang="zh-CN" sz="2000" dirty="0"/>
              <a:t>  </a:t>
            </a:r>
            <a:r>
              <a:rPr lang="en-US" altLang="zh-CN" sz="2000" dirty="0">
                <a:solidFill>
                  <a:schemeClr val="tx2"/>
                </a:solidFill>
              </a:rPr>
              <a:t> S1.pop()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cout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while (!S2.empty())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cout &lt;&lt; S2.top() &lt;&lt; '\t';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S2.pop();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cout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常用容器应用</a:t>
            </a:r>
            <a:r>
              <a:rPr lang="zh-CN" altLang="en-US"/>
              <a:t>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向量</a:t>
            </a:r>
            <a:r>
              <a:rPr lang="en-US" altLang="zh-CN">
                <a:solidFill>
                  <a:schemeClr val="tx1"/>
                </a:solidFill>
              </a:rPr>
              <a:t> vector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链表</a:t>
            </a:r>
            <a:r>
              <a:rPr lang="en-US" altLang="zh-CN">
                <a:solidFill>
                  <a:schemeClr val="tx1"/>
                </a:solidFill>
              </a:rPr>
              <a:t> list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双端队列</a:t>
            </a:r>
            <a:r>
              <a:rPr lang="en-US" altLang="zh-CN">
                <a:solidFill>
                  <a:schemeClr val="tx1"/>
                </a:solidFill>
              </a:rPr>
              <a:t> deque</a:t>
            </a:r>
            <a:endParaRPr lang="en-US" altLang="zh-CN">
              <a:solidFill>
                <a:schemeClr val="tx2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字符串</a:t>
            </a:r>
            <a:r>
              <a:rPr lang="en-US" altLang="zh-CN">
                <a:solidFill>
                  <a:schemeClr val="tx1"/>
                </a:solidFill>
              </a:rPr>
              <a:t> string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栈</a:t>
            </a:r>
            <a:r>
              <a:rPr lang="en-US" altLang="zh-CN">
                <a:solidFill>
                  <a:schemeClr val="tx1"/>
                </a:solidFill>
              </a:rPr>
              <a:t> stack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2"/>
                </a:solidFill>
              </a:rPr>
              <a:t>队列</a:t>
            </a:r>
            <a:r>
              <a:rPr lang="en-US" altLang="zh-CN">
                <a:solidFill>
                  <a:schemeClr val="tx2"/>
                </a:solidFill>
              </a:rPr>
              <a:t> queue</a:t>
            </a:r>
            <a:endParaRPr lang="en-US" altLang="zh-CN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队列</a:t>
            </a:r>
            <a:r>
              <a:rPr lang="en-US" altLang="zh-CN">
                <a:sym typeface="+mn-ea"/>
              </a:rPr>
              <a:t> queue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9180" y="1905000"/>
            <a:ext cx="7475220" cy="4114800"/>
          </a:xfrm>
        </p:spPr>
        <p:txBody>
          <a:bodyPr/>
          <a:p>
            <a:r>
              <a:rPr lang="zh-CN" altLang="en-US" sz="2800" dirty="0">
                <a:sym typeface="+mn-ea"/>
              </a:rPr>
              <a:t>队列是具有</a:t>
            </a:r>
            <a:r>
              <a:rPr lang="zh-CN" altLang="en-US" sz="2800" dirty="0">
                <a:solidFill>
                  <a:schemeClr val="tx2"/>
                </a:solidFill>
                <a:sym typeface="+mn-ea"/>
              </a:rPr>
              <a:t>先进先出特点</a:t>
            </a:r>
            <a:r>
              <a:rPr lang="zh-CN" altLang="en-US" sz="2800" dirty="0">
                <a:sym typeface="+mn-ea"/>
              </a:rPr>
              <a:t>的常用特殊容器，</a:t>
            </a:r>
            <a:r>
              <a:rPr lang="en-US" altLang="zh-CN" sz="2800" dirty="0">
                <a:sym typeface="+mn-ea"/>
              </a:rPr>
              <a:t>C++</a:t>
            </a:r>
            <a:r>
              <a:rPr lang="zh-CN" altLang="en-US" sz="2800" dirty="0">
                <a:sym typeface="+mn-ea"/>
              </a:rPr>
              <a:t>标准库里队列类模板也是通过改造其它容器接口实现的，是一种</a:t>
            </a:r>
            <a:r>
              <a:rPr lang="zh-CN" altLang="en-US" sz="2800" dirty="0">
                <a:solidFill>
                  <a:schemeClr val="tx2"/>
                </a:solidFill>
                <a:sym typeface="+mn-ea"/>
              </a:rPr>
              <a:t>容器适配器</a:t>
            </a:r>
            <a:r>
              <a:rPr lang="zh-CN" altLang="en-US" sz="2800" dirty="0">
                <a:sym typeface="+mn-ea"/>
              </a:rPr>
              <a:t>。使用队列时，需包含头文件</a:t>
            </a:r>
            <a:r>
              <a:rPr lang="en-US" altLang="zh-CN" sz="2800" dirty="0">
                <a:sym typeface="+mn-ea"/>
              </a:rPr>
              <a:t>&lt;queue&gt;</a:t>
            </a:r>
            <a:r>
              <a:rPr lang="zh-CN" altLang="en-US" sz="2800" dirty="0">
                <a:sym typeface="+mn-ea"/>
              </a:rPr>
              <a:t>。</a:t>
            </a:r>
            <a:endParaRPr lang="zh-CN" altLang="en-US" sz="2800" dirty="0">
              <a:sym typeface="+mn-ea"/>
            </a:endParaRPr>
          </a:p>
          <a:p>
            <a:r>
              <a:rPr lang="zh-CN" altLang="en-US" sz="2800" dirty="0">
                <a:sym typeface="+mn-ea"/>
              </a:rPr>
              <a:t>使用队列类模板一样可产生队列类。队列对象建立时调用无参构造函数，构造一个空队列。队列具有判空</a:t>
            </a:r>
            <a:r>
              <a:rPr lang="en-US" altLang="zh-CN" sz="2800" dirty="0">
                <a:sym typeface="+mn-ea"/>
              </a:rPr>
              <a:t>empty</a:t>
            </a:r>
            <a:r>
              <a:rPr lang="zh-CN" altLang="en-US" sz="2800" dirty="0">
                <a:sym typeface="+mn-ea"/>
              </a:rPr>
              <a:t>、入队列</a:t>
            </a:r>
            <a:r>
              <a:rPr lang="en-US" altLang="zh-CN" sz="2800" dirty="0">
                <a:sym typeface="+mn-ea"/>
              </a:rPr>
              <a:t>push</a:t>
            </a:r>
            <a:r>
              <a:rPr lang="zh-CN" altLang="en-US" sz="2800" dirty="0">
                <a:sym typeface="+mn-ea"/>
              </a:rPr>
              <a:t>、取队列首元素</a:t>
            </a:r>
            <a:r>
              <a:rPr lang="en-US" altLang="zh-CN" sz="2800" dirty="0">
                <a:sym typeface="+mn-ea"/>
              </a:rPr>
              <a:t>front</a:t>
            </a:r>
            <a:r>
              <a:rPr lang="zh-CN" altLang="en-US" sz="2800" dirty="0">
                <a:sym typeface="+mn-ea"/>
              </a:rPr>
              <a:t>、出队列功能</a:t>
            </a:r>
            <a:r>
              <a:rPr lang="en-US" altLang="zh-CN" sz="2800" dirty="0">
                <a:sym typeface="+mn-ea"/>
              </a:rPr>
              <a:t>pop</a:t>
            </a:r>
            <a:r>
              <a:rPr lang="zh-CN" altLang="en-US" sz="2800" dirty="0">
                <a:sym typeface="+mn-ea"/>
              </a:rPr>
              <a:t>，队列还可复制和赋值。</a:t>
            </a:r>
            <a:endParaRPr lang="en-US" altLang="zh-CN" sz="2800" dirty="0">
              <a:sym typeface="+mn-e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0353" name="Rectangle 3"/>
          <p:cNvSpPr>
            <a:spLocks noGrp="1"/>
          </p:cNvSpPr>
          <p:nvPr>
            <p:ph idx="4294967295"/>
          </p:nvPr>
        </p:nvSpPr>
        <p:spPr>
          <a:xfrm>
            <a:off x="79375" y="29528"/>
            <a:ext cx="8985250" cy="6424612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//Ex2.8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&lt;string&gt;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</a:t>
            </a:r>
            <a:r>
              <a:rPr lang="en-US" altLang="zh-CN" sz="2000" dirty="0"/>
              <a:t>  </a:t>
            </a:r>
            <a:r>
              <a:rPr lang="en-US" altLang="zh-CN" sz="2000" dirty="0">
                <a:solidFill>
                  <a:schemeClr val="tx2"/>
                </a:solidFill>
              </a:rPr>
              <a:t>#include &lt;queue&gt;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0353" name="Rectangle 3"/>
          <p:cNvSpPr>
            <a:spLocks noGrp="1"/>
          </p:cNvSpPr>
          <p:nvPr>
            <p:ph idx="4294967295"/>
          </p:nvPr>
        </p:nvSpPr>
        <p:spPr>
          <a:xfrm>
            <a:off x="79375" y="29528"/>
            <a:ext cx="8985250" cy="6424612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//Ex2.8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&lt;string&gt;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&lt;queue&gt;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int main ()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string  str;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queue&lt;string&gt;  Q1, Q2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}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716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构造函数举例</a:t>
            </a:r>
            <a:endParaRPr lang="zh-CN" altLang="en-US" dirty="0"/>
          </a:p>
        </p:txBody>
      </p:sp>
      <p:sp>
        <p:nvSpPr>
          <p:cNvPr id="71683" name="Rectangle 3"/>
          <p:cNvSpPr>
            <a:spLocks noGrp="1"/>
          </p:cNvSpPr>
          <p:nvPr>
            <p:ph idx="1"/>
          </p:nvPr>
        </p:nvSpPr>
        <p:spPr>
          <a:xfrm>
            <a:off x="1295400" y="1905000"/>
            <a:ext cx="7543800" cy="4114800"/>
          </a:xfrm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class Clock {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public: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FFFF99"/>
                </a:solidFill>
                <a:latin typeface="宋体" panose="02010600030101010101" pitchFamily="2" charset="-122"/>
              </a:rPr>
              <a:t>Clock(int newH,int newM,int newS);//</a:t>
            </a:r>
            <a:r>
              <a:rPr lang="zh-CN" altLang="en-US" sz="2400" dirty="0">
                <a:solidFill>
                  <a:srgbClr val="FFFF99"/>
                </a:solidFill>
                <a:latin typeface="宋体" panose="02010600030101010101" pitchFamily="2" charset="-122"/>
              </a:rPr>
              <a:t>构造函数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	</a:t>
            </a:r>
            <a:r>
              <a:rPr lang="en-US" altLang="zh-CN" sz="2400" dirty="0">
                <a:latin typeface="宋体" panose="02010600030101010101" pitchFamily="2" charset="-122"/>
              </a:rPr>
              <a:t>void setTime(int newH, int newM, int newS);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void showTime();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private: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int hour, minute, second;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};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71684" name="Text Box 4"/>
          <p:cNvSpPr txBox="1"/>
          <p:nvPr/>
        </p:nvSpPr>
        <p:spPr>
          <a:xfrm>
            <a:off x="273050" y="1295400"/>
            <a:ext cx="793750" cy="47244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r>
              <a:rPr lang="zh-CN" altLang="en-US" sz="4000" dirty="0">
                <a:solidFill>
                  <a:srgbClr val="FFFF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构造函数和析构函数</a:t>
            </a:r>
            <a:endParaRPr lang="zh-CN" altLang="en-US" dirty="0">
              <a:solidFill>
                <a:srgbClr val="FFFF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0353" name="Rectangle 3"/>
          <p:cNvSpPr>
            <a:spLocks noGrp="1"/>
          </p:cNvSpPr>
          <p:nvPr>
            <p:ph idx="4294967295"/>
          </p:nvPr>
        </p:nvSpPr>
        <p:spPr>
          <a:xfrm>
            <a:off x="79375" y="29528"/>
            <a:ext cx="8985250" cy="6424612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//Ex2.8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&lt;string&gt;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&lt;queue&gt;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int main ()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string  str;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queue&lt;string&gt;  Q1, Q2;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while (cin &gt;&gt; str)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 if (!str.empty() &amp;&amp; str [0] &gt;='A' &amp;&amp; str [0] &lt;= 'Z')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     </a:t>
            </a:r>
            <a:r>
              <a:rPr lang="en-US" altLang="zh-CN" sz="2000" dirty="0">
                <a:solidFill>
                  <a:schemeClr val="tx2"/>
                </a:solidFill>
              </a:rPr>
              <a:t>Q1.push(str)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else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     Q2.push(str);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}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0353" name="Rectangle 3"/>
          <p:cNvSpPr>
            <a:spLocks noGrp="1"/>
          </p:cNvSpPr>
          <p:nvPr>
            <p:ph idx="4294967295"/>
          </p:nvPr>
        </p:nvSpPr>
        <p:spPr>
          <a:xfrm>
            <a:off x="79375" y="29528"/>
            <a:ext cx="8985250" cy="6424612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//Ex2.8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&lt;iostream&gt;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&lt;string&gt;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#include &lt;queue&gt;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using namespace std;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int main ()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string  str;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queue&lt;string&gt;  Q1, Q2;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while (cin &gt;&gt; str)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 if (!str.empty() &amp;&amp; str [0] &gt;='A' &amp;&amp; str [0] &lt;= 'Z')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     Q1.push(str);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else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     Q2.push(str);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</a:t>
            </a:r>
            <a:r>
              <a:rPr lang="en-US" altLang="zh-CN" sz="2000" dirty="0"/>
              <a:t>    while (</a:t>
            </a:r>
            <a:r>
              <a:rPr lang="en-US" altLang="zh-CN" sz="2000" dirty="0">
                <a:solidFill>
                  <a:schemeClr val="tx2"/>
                </a:solidFill>
              </a:rPr>
              <a:t>!Q1.empty()</a:t>
            </a:r>
            <a:r>
              <a:rPr lang="en-US" altLang="zh-CN" sz="2000" dirty="0"/>
              <a:t>)</a:t>
            </a:r>
            <a:r>
              <a:rPr lang="en-US" altLang="zh-CN" sz="1400" dirty="0"/>
              <a:t>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 cout &lt;&lt; </a:t>
            </a:r>
            <a:r>
              <a:rPr lang="en-US" altLang="zh-CN" sz="2000" dirty="0">
                <a:solidFill>
                  <a:schemeClr val="tx2"/>
                </a:solidFill>
              </a:rPr>
              <a:t>Q1.front ()</a:t>
            </a:r>
            <a:r>
              <a:rPr lang="en-US" altLang="zh-CN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/>
              <a:t>&lt;&lt; '\t';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 </a:t>
            </a:r>
            <a:r>
              <a:rPr lang="en-US" altLang="zh-CN" sz="2000" dirty="0">
                <a:solidFill>
                  <a:schemeClr val="tx2"/>
                </a:solidFill>
              </a:rPr>
              <a:t>Q1.pop()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cout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while (!Q2.empty())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{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cout &lt;&lt; Q2.front () &lt;&lt; '\t';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    Q2.pop();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}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       cout &lt;&lt; endl;</a:t>
            </a:r>
            <a:endParaRPr lang="en-US" altLang="zh-CN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/>
              <a:t>    }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Rectangle 1027"/>
          <p:cNvSpPr>
            <a:spLocks noGrp="1"/>
          </p:cNvSpPr>
          <p:nvPr>
            <p:ph idx="1"/>
          </p:nvPr>
        </p:nvSpPr>
        <p:spPr>
          <a:xfrm>
            <a:off x="468313" y="533400"/>
            <a:ext cx="8675687" cy="5791200"/>
          </a:xfrm>
          <a:solidFill>
            <a:schemeClr val="bg1"/>
          </a:solidFill>
        </p:spPr>
        <p:txBody>
          <a:bodyPr vert="horz" wrap="square" lIns="92075" tIns="46038" rIns="92075" bIns="46038" anchor="t" anchorCtr="0"/>
          <a:p>
            <a:pPr eaLnBrk="1" hangingPunct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构造函数的实现：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FFFF99"/>
                </a:solidFill>
                <a:latin typeface="宋体" panose="02010600030101010101" pitchFamily="2" charset="-122"/>
              </a:rPr>
              <a:t>Clock::Clock(int newH, int newM, int newS) {</a:t>
            </a:r>
            <a:endParaRPr lang="en-US" altLang="zh-CN" sz="2400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FFFF99"/>
                </a:solidFill>
                <a:latin typeface="宋体" panose="02010600030101010101" pitchFamily="2" charset="-122"/>
              </a:rPr>
              <a:t>	hour = newH;</a:t>
            </a:r>
            <a:endParaRPr lang="en-US" altLang="zh-CN" sz="2400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FFFF99"/>
                </a:solidFill>
                <a:latin typeface="宋体" panose="02010600030101010101" pitchFamily="2" charset="-122"/>
              </a:rPr>
              <a:t>	minute = newM;</a:t>
            </a:r>
            <a:endParaRPr lang="en-US" altLang="zh-CN" sz="2400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FFFF99"/>
                </a:solidFill>
                <a:latin typeface="宋体" panose="02010600030101010101" pitchFamily="2" charset="-122"/>
              </a:rPr>
              <a:t>	second = newS;</a:t>
            </a:r>
            <a:endParaRPr lang="en-US" altLang="zh-CN" sz="2400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FFFF99"/>
                </a:solidFill>
                <a:latin typeface="宋体" panose="02010600030101010101" pitchFamily="2" charset="-122"/>
              </a:rPr>
              <a:t>}</a:t>
            </a:r>
            <a:endParaRPr lang="en-US" altLang="zh-CN" sz="2400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建立对象时构造函数的作用：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int main() {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FFFF99"/>
                </a:solidFill>
                <a:latin typeface="宋体" panose="02010600030101010101" pitchFamily="2" charset="-122"/>
              </a:rPr>
              <a:t>Clock c(0,0,0); </a:t>
            </a:r>
            <a:r>
              <a:rPr lang="en-US" altLang="zh-CN" sz="2000" dirty="0">
                <a:solidFill>
                  <a:srgbClr val="FFFF99"/>
                </a:solidFill>
                <a:latin typeface="宋体" panose="02010600030101010101" pitchFamily="2" charset="-122"/>
              </a:rPr>
              <a:t>//</a:t>
            </a:r>
            <a:r>
              <a:rPr lang="zh-CN" altLang="en-US" sz="2000" dirty="0">
                <a:solidFill>
                  <a:srgbClr val="FFFF99"/>
                </a:solidFill>
                <a:latin typeface="宋体" panose="02010600030101010101" pitchFamily="2" charset="-122"/>
              </a:rPr>
              <a:t>隐含调用构造函数，将初始值作为实参。</a:t>
            </a:r>
            <a:endParaRPr lang="zh-CN" altLang="en-US" sz="2000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</a:t>
            </a:r>
            <a:r>
              <a:rPr lang="en-US" altLang="zh-CN" sz="2400" dirty="0">
                <a:latin typeface="宋体" panose="02010600030101010101" pitchFamily="2" charset="-122"/>
              </a:rPr>
              <a:t>c.showTime();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return 0;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}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73730" name="Text Box 1031"/>
          <p:cNvSpPr txBox="1"/>
          <p:nvPr/>
        </p:nvSpPr>
        <p:spPr>
          <a:xfrm>
            <a:off x="8751888" y="6510338"/>
            <a:ext cx="304800" cy="21272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t" anchorCtr="0">
            <a:spAutoFit/>
          </a:bodyPr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PLACING_PICTURE_USER_VIEWPORT" val="{&quot;height&quot;:4711,&quot;width&quot;:11346}"/>
  <p:tag name="KSO_WM_BEAUTIFY_FLAG" val=""/>
</p:tagLst>
</file>

<file path=ppt/tags/tag5.xml><?xml version="1.0" encoding="utf-8"?>
<p:tagLst xmlns:p="http://schemas.openxmlformats.org/presentationml/2006/main">
  <p:tag name="KSO_WPP_MARK_KEY" val="a19866ab-9c60-49ae-a589-e941b7d9f288"/>
  <p:tag name="COMMONDATA" val="eyJoZGlkIjoiYTFmYTQzZmZkMzI3ZWUyN2Y4MWZjNmExNDFkYjVhN2MifQ=="/>
</p:tagLst>
</file>

<file path=ppt/theme/theme1.xml><?xml version="1.0" encoding="utf-8"?>
<a:theme xmlns:a="http://schemas.openxmlformats.org/drawingml/2006/main" name="c++lecture">
  <a:themeElements>
    <a:clrScheme name="c++lecture 1">
      <a:dk1>
        <a:srgbClr val="000000"/>
      </a:dk1>
      <a:lt1>
        <a:srgbClr val="FFFFFF"/>
      </a:lt1>
      <a:dk2>
        <a:srgbClr val="1E2E53"/>
      </a:dk2>
      <a:lt2>
        <a:srgbClr val="FFCC00"/>
      </a:lt2>
      <a:accent1>
        <a:srgbClr val="FF9933"/>
      </a:accent1>
      <a:accent2>
        <a:srgbClr val="336699"/>
      </a:accent2>
      <a:accent3>
        <a:srgbClr val="ABADB3"/>
      </a:accent3>
      <a:accent4>
        <a:srgbClr val="DADADA"/>
      </a:accent4>
      <a:accent5>
        <a:srgbClr val="FFCAAD"/>
      </a:accent5>
      <a:accent6>
        <a:srgbClr val="2D5C8A"/>
      </a:accent6>
      <a:hlink>
        <a:srgbClr val="EAEAEA"/>
      </a:hlink>
      <a:folHlink>
        <a:srgbClr val="A73737"/>
      </a:folHlink>
    </a:clrScheme>
    <a:fontScheme name="c++lecture">
      <a:majorFont>
        <a:latin typeface="Arial"/>
        <a:ea typeface="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++lecture 1">
        <a:dk1>
          <a:srgbClr val="000000"/>
        </a:dk1>
        <a:lt1>
          <a:srgbClr val="FFFFFF"/>
        </a:lt1>
        <a:dk2>
          <a:srgbClr val="1E2E53"/>
        </a:dk2>
        <a:lt2>
          <a:srgbClr val="FFCC00"/>
        </a:lt2>
        <a:accent1>
          <a:srgbClr val="FF9933"/>
        </a:accent1>
        <a:accent2>
          <a:srgbClr val="336699"/>
        </a:accent2>
        <a:accent3>
          <a:srgbClr val="ABADB3"/>
        </a:accent3>
        <a:accent4>
          <a:srgbClr val="DADADA"/>
        </a:accent4>
        <a:accent5>
          <a:srgbClr val="FFCAAD"/>
        </a:accent5>
        <a:accent6>
          <a:srgbClr val="2D5C8A"/>
        </a:accent6>
        <a:hlink>
          <a:srgbClr val="EAEAEA"/>
        </a:hlink>
        <a:folHlink>
          <a:srgbClr val="A737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++lecture 2">
        <a:dk1>
          <a:srgbClr val="663300"/>
        </a:dk1>
        <a:lt1>
          <a:srgbClr val="FFFFFF"/>
        </a:lt1>
        <a:dk2>
          <a:srgbClr val="996633"/>
        </a:dk2>
        <a:lt2>
          <a:srgbClr val="868686"/>
        </a:lt2>
        <a:accent1>
          <a:srgbClr val="FF9900"/>
        </a:accent1>
        <a:accent2>
          <a:srgbClr val="CC6600"/>
        </a:accent2>
        <a:accent3>
          <a:srgbClr val="FFFFFF"/>
        </a:accent3>
        <a:accent4>
          <a:srgbClr val="562A00"/>
        </a:accent4>
        <a:accent5>
          <a:srgbClr val="FFCAAA"/>
        </a:accent5>
        <a:accent6>
          <a:srgbClr val="B95C00"/>
        </a:accent6>
        <a:hlink>
          <a:srgbClr val="FFCC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++lecture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E2E53"/>
    </a:dk2>
    <a:lt2>
      <a:srgbClr val="FFCC00"/>
    </a:lt2>
    <a:accent1>
      <a:srgbClr val="FF9933"/>
    </a:accent1>
    <a:accent2>
      <a:srgbClr val="336699"/>
    </a:accent2>
    <a:accent3>
      <a:srgbClr val="ABADB3"/>
    </a:accent3>
    <a:accent4>
      <a:srgbClr val="DADADA"/>
    </a:accent4>
    <a:accent5>
      <a:srgbClr val="FFCAAD"/>
    </a:accent5>
    <a:accent6>
      <a:srgbClr val="2D5C8A"/>
    </a:accent6>
    <a:hlink>
      <a:srgbClr val="EAEAEA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C:\Microsoft Office\Templates\c++lecture.pot</Template>
  <TotalTime>0</TotalTime>
  <Words>20747</Words>
  <Application>WPS 演示</Application>
  <PresentationFormat>全屏显示(4:3)</PresentationFormat>
  <Paragraphs>1215</Paragraphs>
  <Slides>81</Slides>
  <Notes>96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92" baseType="lpstr">
      <vt:lpstr>Arial</vt:lpstr>
      <vt:lpstr>宋体</vt:lpstr>
      <vt:lpstr>Wingdings</vt:lpstr>
      <vt:lpstr>Times New Roman</vt:lpstr>
      <vt:lpstr>隶书</vt:lpstr>
      <vt:lpstr>楷体_GB2312</vt:lpstr>
      <vt:lpstr>新宋体</vt:lpstr>
      <vt:lpstr>微软雅黑</vt:lpstr>
      <vt:lpstr>Arial Unicode MS</vt:lpstr>
      <vt:lpstr>Wingdings 2</vt:lpstr>
      <vt:lpstr>c++lecture</vt:lpstr>
      <vt:lpstr>第二章  类与对象</vt:lpstr>
      <vt:lpstr>类的声明形式</vt:lpstr>
      <vt:lpstr>类的成员</vt:lpstr>
      <vt:lpstr>PowerPoint 演示文稿</vt:lpstr>
      <vt:lpstr>对象</vt:lpstr>
      <vt:lpstr>例 类的应用举例</vt:lpstr>
      <vt:lpstr>构造函数</vt:lpstr>
      <vt:lpstr>构造函数举例</vt:lpstr>
      <vt:lpstr>PowerPoint 演示文稿</vt:lpstr>
      <vt:lpstr>PowerPoint 演示文稿</vt:lpstr>
      <vt:lpstr>PowerPoint 演示文稿</vt:lpstr>
      <vt:lpstr>默认构造函数</vt:lpstr>
      <vt:lpstr>默认构造函数</vt:lpstr>
      <vt:lpstr>析构函数</vt:lpstr>
      <vt:lpstr>构造函数和析构函数举例</vt:lpstr>
      <vt:lpstr>PowerPoint 演示文稿</vt:lpstr>
      <vt:lpstr>C++11 初始化</vt:lpstr>
      <vt:lpstr>C++11 初始化</vt:lpstr>
      <vt:lpstr>PowerPoint 演示文稿</vt:lpstr>
      <vt:lpstr>类与对象-常成员函数</vt:lpstr>
      <vt:lpstr>常成员函数的声明原则</vt:lpstr>
      <vt:lpstr>统一建模语言UML(Unified Modeling Language)</vt:lpstr>
      <vt:lpstr>class或struct</vt:lpstr>
      <vt:lpstr>例 类的应用</vt:lpstr>
      <vt:lpstr>PowerPoint 演示文稿</vt:lpstr>
      <vt:lpstr>PowerPoint 演示文稿</vt:lpstr>
      <vt:lpstr>PowerPoint 演示文稿</vt:lpstr>
      <vt:lpstr>PowerPoint 演示文稿</vt:lpstr>
      <vt:lpstr>避免类的重复定义</vt:lpstr>
      <vt:lpstr>对象指针</vt:lpstr>
      <vt:lpstr>对象数组和动态对象</vt:lpstr>
      <vt:lpstr>对象数组和动态对象</vt:lpstr>
      <vt:lpstr>对象引用</vt:lpstr>
      <vt:lpstr>常引用作形参</vt:lpstr>
      <vt:lpstr>常引用作形参</vt:lpstr>
      <vt:lpstr>常用容器应用举例</vt:lpstr>
      <vt:lpstr>常用容器应用举例</vt:lpstr>
      <vt:lpstr>向量 vector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常用容器应用举例</vt:lpstr>
      <vt:lpstr>链表 list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常用容器应用举例</vt:lpstr>
      <vt:lpstr>双端队列 deque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常用容器应用举例</vt:lpstr>
      <vt:lpstr>字符串 string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常用容器应用举例</vt:lpstr>
      <vt:lpstr>栈 stack</vt:lpstr>
      <vt:lpstr>PowerPoint 演示文稿</vt:lpstr>
      <vt:lpstr>PowerPoint 演示文稿</vt:lpstr>
      <vt:lpstr>PowerPoint 演示文稿</vt:lpstr>
      <vt:lpstr>常用容器应用举例</vt:lpstr>
      <vt:lpstr>队列 queue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类与对象</dc:title>
  <dc:creator>zhengli</dc:creator>
  <cp:lastModifiedBy>WPS_503342631</cp:lastModifiedBy>
  <cp:revision>270</cp:revision>
  <dcterms:created xsi:type="dcterms:W3CDTF">1999-05-22T12:40:00Z</dcterms:created>
  <dcterms:modified xsi:type="dcterms:W3CDTF">2023-03-14T13:01:17Z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363C44B62A2C4863ABE15EF609EFBB55</vt:lpwstr>
  </property>
  <property fmtid="{D5CDD505-2E9C-101B-9397-08002B2CF9AE}" pid="3" name="KSOProductBuildVer">
    <vt:lpwstr>2052-11.1.0.13703</vt:lpwstr>
  </property>
</Properties>
</file>