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25"/>
  </p:handoutMasterIdLst>
  <p:sldIdLst>
    <p:sldId id="256" r:id="rId4"/>
    <p:sldId id="267" r:id="rId6"/>
    <p:sldId id="333" r:id="rId7"/>
    <p:sldId id="334" r:id="rId8"/>
    <p:sldId id="278" r:id="rId9"/>
    <p:sldId id="273" r:id="rId10"/>
    <p:sldId id="285" r:id="rId11"/>
    <p:sldId id="336" r:id="rId12"/>
    <p:sldId id="676" r:id="rId13"/>
    <p:sldId id="337" r:id="rId14"/>
    <p:sldId id="677" r:id="rId15"/>
    <p:sldId id="427" r:id="rId16"/>
    <p:sldId id="674" r:id="rId17"/>
    <p:sldId id="287" r:id="rId18"/>
    <p:sldId id="672" r:id="rId19"/>
    <p:sldId id="673" r:id="rId20"/>
    <p:sldId id="669" r:id="rId21"/>
    <p:sldId id="670" r:id="rId22"/>
    <p:sldId id="675" r:id="rId23"/>
    <p:sldId id="663" r:id="rId24"/>
    <p:sldId id="681" r:id="rId25"/>
    <p:sldId id="664" r:id="rId26"/>
    <p:sldId id="682" r:id="rId27"/>
    <p:sldId id="279" r:id="rId28"/>
    <p:sldId id="281" r:id="rId29"/>
    <p:sldId id="282" r:id="rId30"/>
    <p:sldId id="283" r:id="rId31"/>
    <p:sldId id="284" r:id="rId32"/>
    <p:sldId id="678" r:id="rId33"/>
    <p:sldId id="666" r:id="rId34"/>
    <p:sldId id="667" r:id="rId35"/>
    <p:sldId id="668" r:id="rId36"/>
    <p:sldId id="686" r:id="rId37"/>
    <p:sldId id="687" r:id="rId38"/>
    <p:sldId id="688" r:id="rId39"/>
    <p:sldId id="689" r:id="rId40"/>
    <p:sldId id="690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734" r:id="rId85"/>
    <p:sldId id="739" r:id="rId86"/>
    <p:sldId id="735" r:id="rId87"/>
    <p:sldId id="736" r:id="rId88"/>
    <p:sldId id="737" r:id="rId89"/>
    <p:sldId id="738" r:id="rId90"/>
    <p:sldId id="300" r:id="rId91"/>
    <p:sldId id="301" r:id="rId92"/>
    <p:sldId id="302" r:id="rId93"/>
    <p:sldId id="306" r:id="rId94"/>
    <p:sldId id="312" r:id="rId95"/>
    <p:sldId id="303" r:id="rId96"/>
    <p:sldId id="304" r:id="rId97"/>
    <p:sldId id="305" r:id="rId98"/>
    <p:sldId id="505" r:id="rId99"/>
    <p:sldId id="506" r:id="rId100"/>
    <p:sldId id="507" r:id="rId101"/>
    <p:sldId id="508" r:id="rId102"/>
    <p:sldId id="509" r:id="rId103"/>
    <p:sldId id="535" r:id="rId104"/>
    <p:sldId id="740" r:id="rId105"/>
    <p:sldId id="536" r:id="rId106"/>
    <p:sldId id="537" r:id="rId107"/>
    <p:sldId id="741" r:id="rId108"/>
    <p:sldId id="742" r:id="rId109"/>
    <p:sldId id="538" r:id="rId110"/>
    <p:sldId id="539" r:id="rId111"/>
    <p:sldId id="540" r:id="rId112"/>
    <p:sldId id="785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787" r:id="rId123"/>
    <p:sldId id="788" r:id="rId124"/>
  </p:sldIdLst>
  <p:sldSz cx="9144000" cy="6858000" type="screen4x3"/>
  <p:notesSz cx="7099300" cy="10234930"/>
  <p:custDataLst>
    <p:tags r:id="rId1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卫明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99FF"/>
    <a:srgbClr val="85EDA0"/>
    <a:srgbClr val="FDAFB5"/>
    <a:srgbClr val="FFCCFF"/>
    <a:srgbClr val="00FFFF"/>
    <a:srgbClr val="FFFF99"/>
    <a:srgbClr val="00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70"/>
    <p:restoredTop sz="78773"/>
  </p:normalViewPr>
  <p:slideViewPr>
    <p:cSldViewPr showGuides="1">
      <p:cViewPr>
        <p:scale>
          <a:sx n="90" d="100"/>
          <a:sy n="90" d="100"/>
        </p:scale>
        <p:origin x="-600" y="1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100" d="100"/>
        <a:sy n="100" d="100"/>
      </p:scale>
      <p:origin x="0" y="275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0" Type="http://schemas.openxmlformats.org/officeDocument/2006/relationships/tags" Target="tags/tag8.xml"/><Relationship Id="rId13" Type="http://schemas.openxmlformats.org/officeDocument/2006/relationships/slide" Target="slides/slide9.xml"/><Relationship Id="rId129" Type="http://schemas.openxmlformats.org/officeDocument/2006/relationships/commentAuthors" Target="commentAuthors.xml"/><Relationship Id="rId128" Type="http://schemas.openxmlformats.org/officeDocument/2006/relationships/tableStyles" Target="tableStyles.xml"/><Relationship Id="rId127" Type="http://schemas.openxmlformats.org/officeDocument/2006/relationships/viewProps" Target="viewProps.xml"/><Relationship Id="rId126" Type="http://schemas.openxmlformats.org/officeDocument/2006/relationships/presProps" Target="presProps.xml"/><Relationship Id="rId125" Type="http://schemas.openxmlformats.org/officeDocument/2006/relationships/handoutMaster" Target="handoutMasters/handoutMaster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1028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1026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5" name="Rectangle 1027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83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03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240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33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445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649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649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854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854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059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059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264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264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22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571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571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776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776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98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98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18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39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39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59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59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8002" name="Rectangle 1026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3" name="Rectangle 1028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0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005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209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209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414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414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619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619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824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824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4029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029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933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933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138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0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981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083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342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547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650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752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854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957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059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162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264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27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050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2051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2052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2053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054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2055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2056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2057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058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2059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060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2061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2062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68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069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070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087" name="Rectangle 206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1091" name="Rectangle 206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206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20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050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2051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2052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2053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054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2055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2056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2057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058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2059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060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2061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2062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68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069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070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087" name="Rectangle 206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1091" name="Rectangle 206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206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20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语言程序设计</a:t>
            </a:r>
            <a:endParaRPr kumimoji="1" lang="zh-CN" alt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语言程序设计</a:t>
            </a:r>
            <a:endParaRPr kumimoji="1" lang="zh-CN" alt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sz="quarter"/>
          </p:nvPr>
        </p:nvSpPr>
        <p:spPr>
          <a:xfrm>
            <a:off x="685800" y="27432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>
              <a:buClrTx/>
              <a:buSzTx/>
              <a:buFontTx/>
            </a:pPr>
            <a:r>
              <a:rPr kumimoji="1"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二章  类与对象</a:t>
            </a:r>
            <a:endParaRPr kumimoji="1"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4"/>
          <p:cNvSpPr/>
          <p:nvPr/>
        </p:nvSpPr>
        <p:spPr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语言程序设计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Rectangle 5"/>
          <p:cNvSpPr>
            <a:spLocks noGrp="1"/>
          </p:cNvSpPr>
          <p:nvPr>
            <p:ph type="subTitle" sz="quarter" idx="1"/>
          </p:nvPr>
        </p:nvSpPr>
        <p:spPr>
          <a:xfrm>
            <a:off x="1066800" y="4419600"/>
            <a:ext cx="7010400" cy="1371600"/>
          </a:xfrm>
        </p:spPr>
        <p:txBody>
          <a:bodyPr vert="horz" wrap="square" lIns="92075" tIns="46038" rIns="92075" bIns="46038"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许金兰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jlxu@hdu.edu.cn</a:t>
            </a:r>
            <a:endParaRPr kumimoji="1" lang="en-US" altLang="zh-CN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CClock::CClock (int iHour, int iMinute, int 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   SetTime (iHour, iMinute, iSecond);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静态成员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1219200" y="1771015"/>
            <a:ext cx="7315200" cy="4553585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</a:pPr>
            <a:r>
              <a:rPr lang="zh-CN" altLang="en-US" dirty="0"/>
              <a:t>静态数据成员</a:t>
            </a:r>
            <a:endParaRPr lang="zh-CN" altLang="en-US" dirty="0"/>
          </a:p>
          <a:p>
            <a:pPr lvl="1" eaLnBrk="1" hangingPunct="1"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</a:rPr>
              <a:t>用关键字</a:t>
            </a:r>
            <a:r>
              <a:rPr lang="en-US" altLang="zh-CN" dirty="0">
                <a:solidFill>
                  <a:srgbClr val="FFFF00"/>
                </a:solidFill>
              </a:rPr>
              <a:t>static</a:t>
            </a:r>
            <a:r>
              <a:rPr lang="zh-CN" altLang="en-US" dirty="0">
                <a:solidFill>
                  <a:schemeClr val="tx1"/>
                </a:solidFill>
              </a:rPr>
              <a:t>声明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</a:rPr>
              <a:t>该类的所有对象维护该成员的同一个拷贝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必须在类外定义和初始化，用</a:t>
            </a:r>
            <a:r>
              <a:rPr lang="en-US" altLang="zh-CN" dirty="0">
                <a:solidFill>
                  <a:schemeClr val="tx1"/>
                </a:solidFill>
              </a:rPr>
              <a:t>(::)</a:t>
            </a:r>
            <a:r>
              <a:rPr lang="zh-CN" altLang="en-US" dirty="0">
                <a:solidFill>
                  <a:schemeClr val="tx1"/>
                </a:solidFill>
              </a:rPr>
              <a:t>来指明所属的类。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静态成员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1219200" y="1798955"/>
            <a:ext cx="7315200" cy="4525645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</a:pPr>
            <a:r>
              <a:rPr lang="zh-CN" altLang="en-US" dirty="0"/>
              <a:t>静态成员函数</a:t>
            </a:r>
            <a:endParaRPr lang="zh-CN" altLang="en-US" dirty="0"/>
          </a:p>
          <a:p>
            <a:pPr lvl="1" eaLnBrk="1" hangingPunct="1"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</a:rPr>
              <a:t>类外代码可以使用类名和作用域操作符来调用静态成员函数。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</a:rPr>
              <a:t>静态成员函数只能引用属于该类的静态数据成员或静态成员函数。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4000" dirty="0"/>
              <a:t>例</a:t>
            </a:r>
            <a:r>
              <a:rPr lang="en-US" altLang="zh-CN" sz="3600" dirty="0"/>
              <a:t>  </a:t>
            </a:r>
            <a:r>
              <a:rPr lang="zh-CN" altLang="en-US" sz="3600" dirty="0"/>
              <a:t>具有静态数据成员的 </a:t>
            </a:r>
            <a:r>
              <a:rPr lang="en-US" altLang="zh-CN" sz="3600" dirty="0"/>
              <a:t>Point</a:t>
            </a:r>
            <a:r>
              <a:rPr lang="zh-CN" altLang="en-US" sz="3600" dirty="0"/>
              <a:t>类</a:t>
            </a:r>
            <a:endParaRPr lang="zh-CN" altLang="en-US" sz="3600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788670" y="1676400"/>
            <a:ext cx="7848600" cy="4992688"/>
          </a:xfrm>
        </p:spPr>
        <p:txBody>
          <a:bodyPr vert="horz" wrap="square" lIns="92075" tIns="46038" rIns="92075" bIns="46038" numCol="1" anchor="t" anchorCtr="0" compatLnSpc="1"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Point	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x=0,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y=0) : x(x), y(y) { count++;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Point(Point &amp;p);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x;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y;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 Object count=“ &lt;&lt; count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x,y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static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8288020" cy="601980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Point::Point(Point &amp;p)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x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p.x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x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p.y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count++;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Point::count=0;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a(4,5);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&lt;&lt;"Point A:"&lt;&lt;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a.getX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()&lt;&lt;","&lt;&lt;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a.getY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a.showCount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b(a);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&lt;&lt;"Point B:"&lt;&lt;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b.getX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()&lt;&lt;","&lt;&lt;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b.getY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b.showCount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0;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1747" name="Text Box 5"/>
          <p:cNvSpPr txBox="1"/>
          <p:nvPr/>
        </p:nvSpPr>
        <p:spPr>
          <a:xfrm>
            <a:off x="8610600" y="652145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28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常数据成员举例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1295400" y="1752600"/>
            <a:ext cx="7239000" cy="44196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&lt;iostream&gt;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A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A(int i);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print();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const int a;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static const int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dirty="0">
                <a:latin typeface="宋体" panose="02010600030101010101" pitchFamily="2" charset="-122"/>
              </a:rPr>
              <a:t>;  //</a:t>
            </a:r>
            <a:r>
              <a:rPr lang="zh-CN" altLang="en-US" sz="2400" dirty="0">
                <a:latin typeface="宋体" panose="02010600030101010101" pitchFamily="2" charset="-122"/>
              </a:rPr>
              <a:t>静态常数据成员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556260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A::b=10;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A::A(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: a(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{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void A::print()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a &lt;&lt; ":" &lt;&lt; b 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/*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建立对象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，并以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100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作为初值，分别调用构造函数，通过构造函数的初始化列表给对象的常数据成员赋初值*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A a1(100), a2(0);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a1.print();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a2.print();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return 0;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1203" name="Text Box 6"/>
          <p:cNvSpPr txBox="1"/>
          <p:nvPr/>
        </p:nvSpPr>
        <p:spPr>
          <a:xfrm>
            <a:off x="8643938" y="647700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47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1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静态成员函数举例</a:t>
            </a:r>
            <a:endParaRPr lang="zh-CN" altLang="en-US" dirty="0"/>
          </a:p>
        </p:txBody>
      </p:sp>
      <p:sp>
        <p:nvSpPr>
          <p:cNvPr id="32772" name="Rectangle 11"/>
          <p:cNvSpPr>
            <a:spLocks noGrp="1"/>
          </p:cNvSpPr>
          <p:nvPr>
            <p:ph sz="half" idx="1"/>
          </p:nvPr>
        </p:nvSpPr>
        <p:spPr>
          <a:xfrm>
            <a:off x="467678" y="1844675"/>
            <a:ext cx="4386262" cy="4419600"/>
          </a:xfrm>
        </p:spPr>
        <p:txBody>
          <a:bodyPr vert="horz" wrap="square" lIns="92075" tIns="46038" rIns="92075" bIns="46038" anchor="t" anchorCtr="0"/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#include &lt;iostream&gt;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class Application {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   static void f(); 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   static void g();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   static int global;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+mn-ea"/>
                <a:cs typeface="+mn-cs"/>
              </a:rPr>
              <a:t>int Application::global=0;</a:t>
            </a:r>
            <a:endParaRPr kumimoji="1" lang="en-US" altLang="zh-CN" sz="24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7116" name="Rectangle 12"/>
          <p:cNvSpPr>
            <a:spLocks noGrp="1" noChangeArrowheads="1"/>
          </p:cNvSpPr>
          <p:nvPr>
            <p:ph sz="half" idx="2"/>
          </p:nvPr>
        </p:nvSpPr>
        <p:spPr>
          <a:xfrm>
            <a:off x="4716145" y="1916430"/>
            <a:ext cx="3786188" cy="4419600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void Application::f()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global=5;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void Application::g()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global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Application::f();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Application::g();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0;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774" name="Line 9"/>
          <p:cNvSpPr/>
          <p:nvPr/>
        </p:nvSpPr>
        <p:spPr>
          <a:xfrm>
            <a:off x="4644073" y="1844675"/>
            <a:ext cx="0" cy="441960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静态成员函数举例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1295400" y="1676400"/>
            <a:ext cx="7239000" cy="4724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A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static void f(A a);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int 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A::f(A a)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cout &lt;&lt;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>
                <a:latin typeface="宋体" panose="02010600030101010101" pitchFamily="2" charset="-122"/>
              </a:rPr>
              <a:t>;   //</a:t>
            </a:r>
            <a:r>
              <a:rPr lang="zh-CN" altLang="en-US" sz="2800" dirty="0">
                <a:latin typeface="宋体" panose="02010600030101010101" pitchFamily="2" charset="-122"/>
              </a:rPr>
              <a:t>对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的引用是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错误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cout &lt;&lt; a.x; //</a:t>
            </a:r>
            <a:r>
              <a:rPr lang="zh-CN" altLang="en-US" sz="2800" dirty="0">
                <a:latin typeface="宋体" panose="02010600030101010101" pitchFamily="2" charset="-122"/>
              </a:rPr>
              <a:t>正确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1026"/>
          <p:cNvSpPr>
            <a:spLocks noGrp="1"/>
          </p:cNvSpPr>
          <p:nvPr>
            <p:ph type="title"/>
          </p:nvPr>
        </p:nvSpPr>
        <p:spPr>
          <a:xfrm>
            <a:off x="1067435" y="228600"/>
            <a:ext cx="766318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3600" dirty="0"/>
              <a:t>具有静态数据、函数成员的 </a:t>
            </a:r>
            <a:r>
              <a:rPr lang="en-US" altLang="zh-CN" sz="3600" dirty="0"/>
              <a:t>Point</a:t>
            </a:r>
            <a:r>
              <a:rPr lang="zh-CN" altLang="en-US" sz="3600" dirty="0"/>
              <a:t>类</a:t>
            </a:r>
            <a:endParaRPr lang="zh-CN" altLang="en-US" sz="3600" dirty="0"/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8001000" cy="4724400"/>
          </a:xfrm>
        </p:spPr>
        <p:txBody>
          <a:bodyPr vert="horz" wrap="square" lIns="92075" tIns="46038" rIns="92075" bIns="46038" numCol="1" anchor="t" anchorCtr="0" compatLnSpc="1">
            <a:noAutofit/>
          </a:bodyPr>
          <a:lstStyle/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Point {	//Point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类定义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	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外部接口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Point(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 = 0,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y = 0) : x(x), y(y) { count++;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Point(Point &amp;p);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	~Point() {  count--;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getX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x;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getY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y;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                  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静态函数成员，输出创建的点个数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	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私有数据成员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x, y;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     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静态数据成员，记录创建点的个数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1026"/>
          <p:cNvSpPr>
            <a:spLocks noGrp="1"/>
          </p:cNvSpPr>
          <p:nvPr>
            <p:ph type="title"/>
          </p:nvPr>
        </p:nvSpPr>
        <p:spPr>
          <a:xfrm>
            <a:off x="1067435" y="228600"/>
            <a:ext cx="766318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3600" dirty="0"/>
              <a:t>具有静态数据、函数成员的 </a:t>
            </a:r>
            <a:r>
              <a:rPr lang="en-US" altLang="zh-CN" sz="3600" dirty="0"/>
              <a:t>Point</a:t>
            </a:r>
            <a:r>
              <a:rPr lang="zh-CN" altLang="en-US" sz="3600" dirty="0"/>
              <a:t>类</a:t>
            </a:r>
            <a:endParaRPr lang="zh-CN" altLang="en-US" sz="3600" dirty="0"/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8001000" cy="4724400"/>
          </a:xfrm>
        </p:spPr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Point {	//Point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类定义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外部接口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 = 0,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y = 0) : x(x), y(y) { count++;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Point(Point &amp;p);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	~Point() {  count--;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x;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y;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static 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{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静态函数成员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  Object count = " &lt;&lt; count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私有数据成员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x, y;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static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count;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静态数据成员声明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CClock::CClock (int iHour, int iMinute, int 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: m_iHour (iHour),m_iMinute (iMinute),m_iSecond (iSecond)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848600" cy="624840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Point::Point(Point &amp;p)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x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p.x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y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p.y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count++;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Point::count=0;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 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主函数实现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a(4,5);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声明对象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&lt;&lt;"Point A,"&lt;&lt;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a.getX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()&lt;&lt;","&lt;&lt;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a.getY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Point::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输出对象个数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 b(a);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声明对象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&lt;&lt;"Point B,"&lt;&lt;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b.GetX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()&lt;&lt;","&lt;&lt;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b.GetY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Point::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showCount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输出对象个数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0;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5843" name="Text Box 1029"/>
          <p:cNvSpPr txBox="1"/>
          <p:nvPr/>
        </p:nvSpPr>
        <p:spPr>
          <a:xfrm>
            <a:off x="8686800" y="647700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32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友元</a:t>
            </a:r>
            <a:endParaRPr lang="zh-CN" altLang="en-US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1066800" y="1784350"/>
            <a:ext cx="7315200" cy="461645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sz="2800" dirty="0"/>
              <a:t>友元是</a:t>
            </a:r>
            <a:r>
              <a:rPr lang="en-US" altLang="zh-CN" sz="2800" dirty="0"/>
              <a:t>C++</a:t>
            </a:r>
            <a:r>
              <a:rPr lang="zh-CN" altLang="en-US" sz="2800" dirty="0"/>
              <a:t>提供的一种破坏数据封装和数据隐藏的机制。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通过将一个模块声明为另一个模块的友元，一个模块能够引用到另一个模块中本是被隐藏的信息。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可以使用友元函数和友元类。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为了确保数据的完整性，及数据封装与隐藏的原则，建议尽量不使用或少使用友元。</a:t>
            </a:r>
            <a:endParaRPr lang="zh-CN" altLang="en-US" sz="2800" dirty="0"/>
          </a:p>
        </p:txBody>
      </p:sp>
      <p:sp>
        <p:nvSpPr>
          <p:cNvPr id="36869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Rectangle 1026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9144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友元函数</a:t>
            </a:r>
            <a:endParaRPr lang="zh-CN" altLang="en-US" dirty="0"/>
          </a:p>
        </p:txBody>
      </p:sp>
      <p:sp>
        <p:nvSpPr>
          <p:cNvPr id="37892" name="Rectangle 1027"/>
          <p:cNvSpPr>
            <a:spLocks noGrp="1"/>
          </p:cNvSpPr>
          <p:nvPr>
            <p:ph idx="1"/>
          </p:nvPr>
        </p:nvSpPr>
        <p:spPr>
          <a:xfrm>
            <a:off x="1066800" y="1752600"/>
            <a:ext cx="7391400" cy="4267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友元函数是在类声明中由关键字</a:t>
            </a:r>
            <a:r>
              <a:rPr lang="en-US" altLang="zh-CN" sz="2800" dirty="0">
                <a:solidFill>
                  <a:schemeClr val="tx2"/>
                </a:solidFill>
              </a:rPr>
              <a:t>friend</a:t>
            </a:r>
            <a:r>
              <a:rPr lang="zh-CN" altLang="en-US" sz="2800" dirty="0"/>
              <a:t>修饰说明的非成员函数，在它的函数体中能够通过对象名访问 </a:t>
            </a:r>
            <a:r>
              <a:rPr lang="en-US" altLang="zh-CN" sz="2800" dirty="0"/>
              <a:t>private </a:t>
            </a:r>
            <a:r>
              <a:rPr lang="zh-CN" altLang="en-US" sz="2800" dirty="0"/>
              <a:t>和 </a:t>
            </a:r>
            <a:r>
              <a:rPr lang="en-US" altLang="zh-CN" sz="2800" dirty="0"/>
              <a:t>protected</a:t>
            </a:r>
            <a:r>
              <a:rPr lang="zh-CN" altLang="en-US" sz="2800" dirty="0"/>
              <a:t>成员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作用：增加灵活性，使程序员可以在封装和快速性方面做合理选择。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访问对象中的成员必须通过对象名。</a:t>
            </a:r>
            <a:endParaRPr lang="zh-CN" altLang="en-US" sz="2800" dirty="0"/>
          </a:p>
        </p:txBody>
      </p:sp>
      <p:sp>
        <p:nvSpPr>
          <p:cNvPr id="37893" name="Text Box 1028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1026"/>
          <p:cNvSpPr>
            <a:spLocks noGrp="1"/>
          </p:cNvSpPr>
          <p:nvPr>
            <p:ph type="title"/>
          </p:nvPr>
        </p:nvSpPr>
        <p:spPr>
          <a:xfrm>
            <a:off x="990600" y="228600"/>
            <a:ext cx="78486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4000" dirty="0"/>
              <a:t>例</a:t>
            </a:r>
            <a:r>
              <a:rPr lang="en-US" altLang="zh-CN" sz="4000" dirty="0"/>
              <a:t> </a:t>
            </a:r>
            <a:r>
              <a:rPr lang="zh-CN" altLang="en-US" sz="4000" dirty="0"/>
              <a:t>使用友元函数计算两点距离</a:t>
            </a:r>
            <a:endParaRPr lang="zh-CN" altLang="en-US" sz="4000" dirty="0"/>
          </a:p>
        </p:txBody>
      </p:sp>
      <p:sp>
        <p:nvSpPr>
          <p:cNvPr id="38916" name="Rectangle 1027"/>
          <p:cNvSpPr>
            <a:spLocks noGrp="1"/>
          </p:cNvSpPr>
          <p:nvPr>
            <p:ph idx="1"/>
          </p:nvPr>
        </p:nvSpPr>
        <p:spPr>
          <a:xfrm>
            <a:off x="1219200" y="1676400"/>
            <a:ext cx="7696200" cy="5029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&lt;iostream&gt;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&lt;cmath&gt;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Point {	//Point</a:t>
            </a:r>
            <a:r>
              <a:rPr lang="zh-CN" altLang="en-US" sz="2400" dirty="0">
                <a:latin typeface="宋体" panose="02010600030101010101" pitchFamily="2" charset="-122"/>
              </a:rPr>
              <a:t>类声明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	//</a:t>
            </a:r>
            <a:r>
              <a:rPr lang="zh-CN" altLang="en-US" sz="2400" dirty="0">
                <a:latin typeface="宋体" panose="02010600030101010101" pitchFamily="2" charset="-122"/>
              </a:rPr>
              <a:t>外部接口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Point(int x=0, int y=0) : x(x), y(y) { 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getX() { return x; 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getY() { return y; 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</a:rPr>
              <a:t>friend float </a:t>
            </a:r>
            <a:r>
              <a:rPr lang="en-US" altLang="zh-CN" sz="2800" dirty="0">
                <a:solidFill>
                  <a:srgbClr val="FFFF00"/>
                </a:solidFill>
                <a:latin typeface="宋体" panose="02010600030101010101" pitchFamily="2" charset="-122"/>
              </a:rPr>
              <a:t>dist</a:t>
            </a: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</a:rPr>
              <a:t>(Point &amp;a, Point &amp;b);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	//</a:t>
            </a:r>
            <a:r>
              <a:rPr lang="zh-CN" altLang="en-US" sz="2400" dirty="0">
                <a:latin typeface="宋体" panose="02010600030101010101" pitchFamily="2" charset="-122"/>
              </a:rPr>
              <a:t>私有数据成员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int x, y;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8917" name="Text Box 1029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1026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7150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FF00"/>
                </a:solidFill>
                <a:latin typeface="宋体" panose="02010600030101010101" pitchFamily="2" charset="-122"/>
              </a:rPr>
              <a:t>float dist( Point&amp; a, Point&amp; b)</a:t>
            </a:r>
            <a:r>
              <a:rPr lang="en-US" altLang="zh-CN" sz="2800" dirty="0">
                <a:solidFill>
                  <a:srgbClr val="99FF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double x =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.x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- b</a:t>
            </a:r>
            <a:r>
              <a:rPr lang="en-US" altLang="zh-CN" sz="2800" dirty="0">
                <a:latin typeface="宋体" panose="02010600030101010101" pitchFamily="2" charset="-122"/>
              </a:rPr>
              <a:t>.x;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double y =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.y -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 dirty="0">
                <a:latin typeface="宋体" panose="02010600030101010101" pitchFamily="2" charset="-122"/>
              </a:rPr>
              <a:t>.y;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return static_cast&lt;float&gt;(sqrt(x * x + y * y));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int main()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Point p1(1, 1), p2(4, 5);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cout &lt;&lt;"The distance is: ";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cout &lt;&lt; dist(p1, p2) &lt;&lt; endl;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return 0;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39939" name="Text Box 1029"/>
          <p:cNvSpPr txBox="1"/>
          <p:nvPr/>
        </p:nvSpPr>
        <p:spPr>
          <a:xfrm>
            <a:off x="8610600" y="647700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36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友元类</a:t>
            </a:r>
            <a:endParaRPr lang="zh-CN" altLang="en-US" dirty="0"/>
          </a:p>
        </p:txBody>
      </p:sp>
      <p:sp>
        <p:nvSpPr>
          <p:cNvPr id="40964" name="Rectangle 2051"/>
          <p:cNvSpPr>
            <a:spLocks noGrp="1"/>
          </p:cNvSpPr>
          <p:nvPr>
            <p:ph idx="1"/>
          </p:nvPr>
        </p:nvSpPr>
        <p:spPr>
          <a:xfrm>
            <a:off x="1219200" y="1844675"/>
            <a:ext cx="72390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60000"/>
              </a:lnSpc>
            </a:pPr>
            <a:r>
              <a:rPr lang="zh-CN" altLang="en-US" sz="2800" dirty="0"/>
              <a:t>若一个类为另一个类的友元，则此类的所有成员都能访问对方类的私有成员。</a:t>
            </a:r>
            <a:endParaRPr lang="zh-CN" altLang="en-US" sz="2800" dirty="0"/>
          </a:p>
          <a:p>
            <a:pPr eaLnBrk="1" hangingPunct="1">
              <a:lnSpc>
                <a:spcPct val="160000"/>
              </a:lnSpc>
            </a:pPr>
            <a:r>
              <a:rPr lang="zh-CN" altLang="en-US" sz="2800" dirty="0"/>
              <a:t>声明语法：将友元类名在另一个类中使用</a:t>
            </a:r>
            <a:r>
              <a:rPr lang="en-US" altLang="zh-CN" sz="2800" dirty="0">
                <a:solidFill>
                  <a:schemeClr val="tx2"/>
                </a:solidFill>
              </a:rPr>
              <a:t>friend</a:t>
            </a:r>
            <a:r>
              <a:rPr lang="zh-CN" altLang="en-US" sz="2800" dirty="0"/>
              <a:t>修饰说明。</a:t>
            </a:r>
            <a:endParaRPr lang="zh-CN" altLang="en-US" sz="2800" dirty="0"/>
          </a:p>
        </p:txBody>
      </p:sp>
      <p:sp>
        <p:nvSpPr>
          <p:cNvPr id="40965" name="Text Box 2052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050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2390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友元类举例</a:t>
            </a:r>
            <a:endParaRPr lang="zh-CN" altLang="en-US" dirty="0"/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1358265" y="1809750"/>
            <a:ext cx="3376930" cy="447611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A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friend class 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void display()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x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1989" name="Text Box 2052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051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466715" y="1561465"/>
            <a:ext cx="2906395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void set(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void display();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774" name="Line 9"/>
          <p:cNvSpPr/>
          <p:nvPr>
            <p:custDataLst>
              <p:tags r:id="rId2"/>
            </p:custDataLst>
          </p:nvPr>
        </p:nvSpPr>
        <p:spPr>
          <a:xfrm>
            <a:off x="4859338" y="1844675"/>
            <a:ext cx="0" cy="441960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idx="1"/>
          </p:nvPr>
        </p:nvSpPr>
        <p:spPr>
          <a:xfrm>
            <a:off x="1143000" y="1124585"/>
            <a:ext cx="7315200" cy="48006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B::set(int i)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a.x</a:t>
            </a:r>
            <a:r>
              <a:rPr lang="en-US" altLang="zh-CN" sz="2800" dirty="0">
                <a:latin typeface="宋体" panose="02010600030101010101" pitchFamily="2" charset="-122"/>
              </a:rPr>
              <a:t>=i;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B::display()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a.display();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3011" name="Text Box 5"/>
          <p:cNvSpPr txBox="1"/>
          <p:nvPr/>
        </p:nvSpPr>
        <p:spPr>
          <a:xfrm>
            <a:off x="8610600" y="647700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39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友元关系是单向的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1033145" y="1905000"/>
            <a:ext cx="7501255" cy="4114800"/>
          </a:xfrm>
        </p:spPr>
        <p:txBody>
          <a:bodyPr vert="horz" wrap="square" lIns="92075" tIns="46038" rIns="92075" bIns="46038" anchor="t" anchorCtr="0"/>
          <a:p>
            <a:pPr marL="0" indent="762000" eaLnBrk="1" hangingPunct="1">
              <a:buNone/>
            </a:pPr>
            <a:r>
              <a:rPr lang="zh-CN" altLang="en-US" dirty="0"/>
              <a:t>如果声明</a:t>
            </a:r>
            <a:r>
              <a:rPr lang="en-US" altLang="zh-CN" dirty="0"/>
              <a:t>B</a:t>
            </a:r>
            <a:r>
              <a:rPr lang="zh-CN" altLang="en-US" dirty="0"/>
              <a:t>类是</a:t>
            </a:r>
            <a:r>
              <a:rPr lang="en-US" altLang="zh-CN" dirty="0"/>
              <a:t>A</a:t>
            </a:r>
            <a:r>
              <a:rPr lang="zh-CN" altLang="en-US" dirty="0"/>
              <a:t>类的友元，</a:t>
            </a:r>
            <a:r>
              <a:rPr lang="en-US" altLang="zh-CN" dirty="0"/>
              <a:t>B</a:t>
            </a:r>
            <a:r>
              <a:rPr lang="zh-CN" altLang="en-US" dirty="0"/>
              <a:t>类的成员函数就可以访问</a:t>
            </a:r>
            <a:r>
              <a:rPr lang="en-US" altLang="zh-CN" dirty="0"/>
              <a:t>A</a:t>
            </a:r>
            <a:r>
              <a:rPr lang="zh-CN" altLang="en-US" dirty="0"/>
              <a:t>类的私有和保护数据，但</a:t>
            </a:r>
            <a:r>
              <a:rPr lang="en-US" altLang="zh-CN" dirty="0"/>
              <a:t>A</a:t>
            </a:r>
            <a:r>
              <a:rPr lang="zh-CN" altLang="en-US" dirty="0"/>
              <a:t>类的成员函数却不能访问</a:t>
            </a:r>
            <a:r>
              <a:rPr lang="en-US" altLang="zh-CN" dirty="0"/>
              <a:t>B</a:t>
            </a:r>
            <a:r>
              <a:rPr lang="zh-CN" altLang="en-US" dirty="0"/>
              <a:t>类的私有、保护数据。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类与对象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什么是类？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类如何实现抽象、封装和数据隐藏？</a:t>
            </a:r>
            <a:endParaRPr lang="zh-CN" altLang="en-US"/>
          </a:p>
          <a:p>
            <a:r>
              <a:rPr lang="zh-CN" altLang="en-US">
                <a:sym typeface="+mn-ea"/>
              </a:rPr>
              <a:t>类</a:t>
            </a:r>
            <a:r>
              <a:rPr lang="zh-CN" altLang="en-US">
                <a:sym typeface="+mn-ea"/>
              </a:rPr>
              <a:t>如何声明和</a:t>
            </a:r>
            <a:r>
              <a:rPr lang="zh-CN" altLang="en-US">
                <a:sym typeface="+mn-ea"/>
              </a:rPr>
              <a:t>实现？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对象和类之间的关系是什么？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默认构造函数</a:t>
            </a:r>
            <a:endParaRPr lang="zh-CN" altLang="en-US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1115695" y="1916430"/>
            <a:ext cx="7239000" cy="4114800"/>
          </a:xfrm>
        </p:spPr>
        <p:txBody>
          <a:bodyPr lIns="92075" tIns="46038" rIns="92075" bIns="46038" anchor="t" anchorCtr="0"/>
          <a:p>
            <a:r>
              <a:rPr lang="zh-CN" altLang="en-US"/>
              <a:t>对于一个普通的类，必须定义自己的默认构造函数。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一旦定义了其他的构造函数，不定义默认构造函数，则类将没有默认构造函数。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对于某些类来说，合成的默认构造函数可能执行错误的操作。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有时编译器不能为某些类合成默认构造函数。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</a:t>
            </a:r>
            <a:r>
              <a:rPr lang="zh-CN" altLang="en-US">
                <a:sym typeface="+mn-ea"/>
              </a:rPr>
              <a:t>与对象总结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数据成员和函数</a:t>
            </a:r>
            <a:r>
              <a:rPr lang="zh-CN" altLang="en-US"/>
              <a:t>成员</a:t>
            </a:r>
            <a:endParaRPr lang="zh-CN" altLang="en-US"/>
          </a:p>
          <a:p>
            <a:r>
              <a:rPr lang="zh-CN" altLang="en-US"/>
              <a:t>构造函数和析构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对象数组和动态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en-US" altLang="zh-CN"/>
              <a:t>this</a:t>
            </a:r>
            <a:r>
              <a:rPr lang="zh-CN" altLang="en-US"/>
              <a:t>指针</a:t>
            </a:r>
            <a:endParaRPr lang="zh-CN" altLang="en-US"/>
          </a:p>
          <a:p>
            <a:r>
              <a:rPr lang="zh-CN" altLang="en-US"/>
              <a:t>静态数据成员和静态成员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友元函数和友元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类类型数据</a:t>
            </a:r>
            <a:r>
              <a:rPr lang="zh-CN" altLang="en-US"/>
              <a:t>成员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默认构造函数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15695" y="1557655"/>
            <a:ext cx="75552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CClock::CClock ()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{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   SetTime (0, 0, 0);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CClock::CClock ()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: m_iHour (0),m_iMinute (0),m_iSecond (0)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CClock::CClock ()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: CClock (0, 0, 0)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{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完成对象被删除前的一些清理工作。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在对象的生存期结束的时刻系统自动调用它，然后再释放此对象所属的空间。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如果程序中未声明析构函数，编译器将自动产生一个隐含的析构函数。</a:t>
            </a:r>
            <a:endParaRPr lang="zh-CN" altLang="en-US" dirty="0"/>
          </a:p>
        </p:txBody>
      </p:sp>
      <p:sp>
        <p:nvSpPr>
          <p:cNvPr id="972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构造函数和析构函数举例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800600"/>
          </a:xfrm>
        </p:spPr>
        <p:txBody>
          <a:bodyPr vert="horz" wrap="square" lIns="92075" tIns="46038" rIns="92075" bIns="46038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 &lt;iostream&gt;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Point {   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Point(int xx,int yy);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~Point();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其他函数原型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int x,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9332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051"/>
          <p:cNvSpPr>
            <a:spLocks noGrp="1"/>
          </p:cNvSpPr>
          <p:nvPr>
            <p:ph idx="1"/>
          </p:nvPr>
        </p:nvSpPr>
        <p:spPr>
          <a:xfrm>
            <a:off x="990600" y="762000"/>
            <a:ext cx="7543800" cy="52578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Point::Point(int xx,int yy)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x = xx;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y = yy;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Point::~Point()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其他函数的实现略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78" name="Text Box 2055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C++11 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844675"/>
            <a:ext cx="6476365" cy="411480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=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(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);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{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};   </a:t>
            </a:r>
            <a:endParaRPr lang="en-US" altLang="zh-CN" sz="2800" dirty="0">
              <a:solidFill>
                <a:srgbClr val="FFFF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//C++ 11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新增初始化方式</a:t>
            </a:r>
            <a:endParaRPr lang="zh-CN" altLang="zh-CN" sz="2800" dirty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对象名列表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C++11 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772920"/>
            <a:ext cx="6476365" cy="79756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sym typeface="+mn-ea"/>
              </a:rPr>
              <a:t>int x1 = 1, x2(2), x3{3}, x4{}, x5;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15695" y="2636520"/>
            <a:ext cx="6476365" cy="295783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t1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{}</a:t>
            </a:r>
            <a:r>
              <a:rPr altLang="zh-CN" sz="2800" dirty="0">
                <a:solidFill>
                  <a:schemeClr val="tx1"/>
                </a:solidFill>
                <a:sym typeface="+mn-ea"/>
              </a:rPr>
              <a:t>, t2;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t3(10,20,30);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t4{11,10,25};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t5 = CClock(10,20,30);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315" y="475615"/>
            <a:ext cx="8872855" cy="16916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CClock::CClock (int iHour, int iMinute, int iSecond)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: m_iHour {iHour},m_iMinute {iMinute},m_iSecond {iSecond}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05" y="2276475"/>
            <a:ext cx="844613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class CClock {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600" b="0" dirty="0">
                <a:solidFill>
                  <a:schemeClr val="tx1"/>
                </a:solidFill>
                <a:sym typeface="+mn-ea"/>
              </a:rPr>
              <a:t>类定义成员函数部分省略</a:t>
            </a:r>
            <a:endParaRPr lang="zh-CN" altLang="en-US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private: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600" b="0" dirty="0">
                <a:solidFill>
                  <a:srgbClr val="FFFF00"/>
                </a:solidFill>
                <a:sym typeface="+mn-ea"/>
              </a:rPr>
              <a:t>int _iHour = 0, _iMinute = 0, _iSecond {0};</a:t>
            </a:r>
            <a:endParaRPr lang="en-US" altLang="zh-CN" sz="2600" b="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600" b="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CClock::CClock ()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: m_iHour {12}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600" b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类的声明形式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066800" y="1828800"/>
            <a:ext cx="7391400" cy="4724400"/>
          </a:xfrm>
        </p:spPr>
        <p:txBody>
          <a:bodyPr vert="horz" wrap="square" lIns="92075" tIns="46038" rIns="92075" bIns="46038" anchor="t" anchorCtr="0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类是一种用户自定义类型，声明形式：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</a:rPr>
              <a:t>类名称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public: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公有成员</a:t>
            </a:r>
            <a:r>
              <a:rPr lang="zh-CN" altLang="en-US" dirty="0">
                <a:latin typeface="宋体" panose="02010600030101010101" pitchFamily="2" charset="-122"/>
              </a:rPr>
              <a:t>（外部接口）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私有成员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protected: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保护型成员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350" y="260350"/>
            <a:ext cx="7736205" cy="1143000"/>
          </a:xfrm>
        </p:spPr>
        <p:txBody>
          <a:bodyPr/>
          <a:p>
            <a:r>
              <a:rPr lang="zh-CN" altLang="en-US"/>
              <a:t>类与对象</a:t>
            </a:r>
            <a:r>
              <a:rPr lang="en-US" altLang="zh-CN"/>
              <a:t>-</a:t>
            </a:r>
            <a:r>
              <a:rPr lang="zh-CN" altLang="en-US"/>
              <a:t>常成员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41987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0915" y="1772920"/>
            <a:ext cx="7750810" cy="36823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class clock {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public: </a:t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(int newH, int newM, int newS);</a:t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()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private: 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  int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hinute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second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常成员函数的声明原则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380" y="1629410"/>
            <a:ext cx="7733665" cy="462661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适当地将成员函数声明为常成员函数，能够提高代码质量。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凡是不会改变对象状态的函数，都应当声明为常成员函数。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什么是改变对象状态？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改变对象状态，不简单地等同于改变成员数据的值。</a:t>
            </a:r>
            <a:endParaRPr kumimoji="1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只要一个成员函数执行与否，不会影响以后接口函数的调用结果，都可以认为它不会改变对象状态。</a:t>
            </a:r>
            <a:endParaRPr kumimoji="1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350" y="260350"/>
            <a:ext cx="7736205" cy="1143000"/>
          </a:xfrm>
        </p:spPr>
        <p:txBody>
          <a:bodyPr/>
          <a:p>
            <a:r>
              <a:rPr lang="zh-CN" altLang="en-US" sz="4000"/>
              <a:t>统一建模语言</a:t>
            </a:r>
            <a:r>
              <a:rPr lang="en-US" altLang="zh-CN" sz="3200"/>
              <a:t>UML</a:t>
            </a:r>
            <a:r>
              <a:rPr lang="en-US" altLang="zh-CN" sz="2000"/>
              <a:t>(Unified Modeling Language)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面向对象分析中的重要建模</a:t>
            </a:r>
            <a:r>
              <a:rPr lang="zh-CN" altLang="en-US"/>
              <a:t>工具</a:t>
            </a:r>
            <a:endParaRPr lang="zh-CN" altLang="en-US"/>
          </a:p>
        </p:txBody>
      </p:sp>
      <p:pic>
        <p:nvPicPr>
          <p:cNvPr id="59395" name="图片 4" descr="2.3类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2924810"/>
            <a:ext cx="7204710" cy="2991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en-US" altLang="zh-CN"/>
              <a:t>class</a:t>
            </a:r>
            <a:r>
              <a:rPr lang="zh-CN" altLang="en-US"/>
              <a:t>或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113666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这两个关键字任何一个都可以定义类，不同的是默认访问权限。</a:t>
            </a:r>
            <a:endParaRPr lang="zh-CN" altLang="en-US"/>
          </a:p>
          <a:p>
            <a:r>
              <a:rPr lang="zh-CN" altLang="en-US"/>
              <a:t>若类的所有成员是</a:t>
            </a:r>
            <a:r>
              <a:rPr lang="en-US" altLang="zh-CN"/>
              <a:t>public</a:t>
            </a:r>
            <a:r>
              <a:rPr lang="zh-CN" altLang="en-US"/>
              <a:t>时，使用</a:t>
            </a:r>
            <a:r>
              <a:rPr lang="en-US" altLang="zh-CN"/>
              <a:t>struct</a:t>
            </a:r>
            <a:r>
              <a:rPr lang="zh-CN" altLang="en-US"/>
              <a:t>；反之，若希望类的成员是</a:t>
            </a:r>
            <a:r>
              <a:rPr lang="en-US" altLang="zh-CN"/>
              <a:t>private</a:t>
            </a:r>
            <a:r>
              <a:rPr lang="zh-CN" altLang="en-US"/>
              <a:t>，使用</a:t>
            </a:r>
            <a:r>
              <a:rPr lang="en-US" altLang="zh-CN"/>
              <a:t>class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>
                <a:sym typeface="+mn-ea"/>
              </a:rPr>
              <a:t>例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类的应用</a:t>
            </a:r>
            <a:endParaRPr lang="en-US" altLang="zh-CN" dirty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2438400"/>
          </a:xfrm>
        </p:spPr>
        <p:txBody>
          <a:bodyPr vert="horz" wrap="square" lIns="92075" tIns="46038" rIns="92075" bIns="46038" anchor="t" anchorCtr="0"/>
          <a:p>
            <a:pPr marL="0" indent="803275" eaLnBrk="1" hangingPunct="1">
              <a:buNone/>
            </a:pPr>
            <a:r>
              <a:rPr lang="zh-CN" altLang="en-US" sz="2800" dirty="0"/>
              <a:t>一圆形游泳池如图所示，现在需在其周围建一圆形过道，并在其四周围上栅栏。栅栏价格为</a:t>
            </a:r>
            <a:r>
              <a:rPr lang="en-US" altLang="zh-CN" sz="2800" dirty="0"/>
              <a:t>35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米，过道造价为</a:t>
            </a:r>
            <a:r>
              <a:rPr lang="en-US" altLang="zh-CN" sz="2800" dirty="0"/>
              <a:t>20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平方米。过道宽度为</a:t>
            </a:r>
            <a:r>
              <a:rPr lang="en-US" altLang="zh-CN" sz="2800" dirty="0"/>
              <a:t>3</a:t>
            </a:r>
            <a:r>
              <a:rPr lang="zh-CN" altLang="en-US" sz="2800" dirty="0"/>
              <a:t>米，游泳池半径由键盘输入。要求编程计算并输出过道和栅栏的造价。</a:t>
            </a:r>
            <a:endParaRPr lang="zh-CN" altLang="en-US" sz="2800" dirty="0"/>
          </a:p>
        </p:txBody>
      </p:sp>
      <p:grpSp>
        <p:nvGrpSpPr>
          <p:cNvPr id="103428" name="Group 7"/>
          <p:cNvGrpSpPr/>
          <p:nvPr/>
        </p:nvGrpSpPr>
        <p:grpSpPr>
          <a:xfrm>
            <a:off x="3505200" y="4343400"/>
            <a:ext cx="2743200" cy="2057400"/>
            <a:chOff x="2208" y="2736"/>
            <a:chExt cx="1728" cy="1296"/>
          </a:xfrm>
        </p:grpSpPr>
        <p:sp>
          <p:nvSpPr>
            <p:cNvPr id="103429" name="Oval 4"/>
            <p:cNvSpPr/>
            <p:nvPr/>
          </p:nvSpPr>
          <p:spPr>
            <a:xfrm>
              <a:off x="2208" y="2736"/>
              <a:ext cx="1296" cy="1296"/>
            </a:xfrm>
            <a:prstGeom prst="ellipse">
              <a:avLst/>
            </a:prstGeom>
            <a:solidFill>
              <a:srgbClr val="00CC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0" name="Oval 5"/>
            <p:cNvSpPr/>
            <p:nvPr/>
          </p:nvSpPr>
          <p:spPr>
            <a:xfrm>
              <a:off x="2496" y="3024"/>
              <a:ext cx="720" cy="720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游泳池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1" name="AutoShape 6"/>
            <p:cNvSpPr/>
            <p:nvPr/>
          </p:nvSpPr>
          <p:spPr>
            <a:xfrm>
              <a:off x="3312" y="2832"/>
              <a:ext cx="624" cy="336"/>
            </a:xfrm>
            <a:prstGeom prst="wedgeRectCallout">
              <a:avLst>
                <a:gd name="adj1" fmla="val -42787"/>
                <a:gd name="adj2" fmla="val 7559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过道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63246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 &lt;iostream&gt;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PI = 3.141593;		//</a:t>
            </a:r>
            <a:r>
              <a:rPr lang="zh-CN" altLang="en-US" sz="2800" dirty="0">
                <a:latin typeface="宋体" panose="02010600030101010101" pitchFamily="2" charset="-122"/>
              </a:rPr>
              <a:t>给出</a:t>
            </a:r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的值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FENCE_PRICE = 35;	//</a:t>
            </a:r>
            <a:r>
              <a:rPr lang="zh-CN" altLang="en-US" sz="2800" dirty="0">
                <a:latin typeface="宋体" panose="02010600030101010101" pitchFamily="2" charset="-122"/>
              </a:rPr>
              <a:t>栅栏的单价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CONCRETE_PRICE = 20;//</a:t>
            </a:r>
            <a:r>
              <a:rPr lang="zh-CN" altLang="en-US" sz="2800" dirty="0">
                <a:latin typeface="宋体" panose="02010600030101010101" pitchFamily="2" charset="-122"/>
              </a:rPr>
              <a:t>过道水泥单价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Circle {	//</a:t>
            </a:r>
            <a:r>
              <a:rPr lang="zh-CN" altLang="en-US" sz="2800" dirty="0">
                <a:latin typeface="宋体" panose="02010600030101010101" pitchFamily="2" charset="-122"/>
              </a:rPr>
              <a:t>声明定义类</a:t>
            </a:r>
            <a:r>
              <a:rPr lang="en-US" altLang="zh-CN" sz="2800" dirty="0">
                <a:latin typeface="宋体" panose="02010600030101010101" pitchFamily="2" charset="-122"/>
              </a:rPr>
              <a:t>Circle </a:t>
            </a:r>
            <a:r>
              <a:rPr lang="zh-CN" altLang="en-US" sz="2800" dirty="0">
                <a:latin typeface="宋体" panose="02010600030101010101" pitchFamily="2" charset="-122"/>
              </a:rPr>
              <a:t>及其数据和方法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		//</a:t>
            </a:r>
            <a:r>
              <a:rPr lang="zh-CN" altLang="en-US" sz="2800" dirty="0">
                <a:latin typeface="宋体" panose="02010600030101010101" pitchFamily="2" charset="-122"/>
              </a:rPr>
              <a:t>外部接口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Circle(float r);		//</a:t>
            </a:r>
            <a:r>
              <a:rPr lang="zh-CN" altLang="en-US" sz="2800" dirty="0">
                <a:latin typeface="宋体" panose="02010600030101010101" pitchFamily="2" charset="-122"/>
              </a:rPr>
              <a:t>构造函数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circumference();	//</a:t>
            </a:r>
            <a:r>
              <a:rPr lang="zh-CN" altLang="en-US" sz="2800" dirty="0">
                <a:latin typeface="宋体" panose="02010600030101010101" pitchFamily="2" charset="-122"/>
              </a:rPr>
              <a:t>计算圆的周长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area();			//</a:t>
            </a:r>
            <a:r>
              <a:rPr lang="zh-CN" altLang="en-US" sz="2800" dirty="0">
                <a:latin typeface="宋体" panose="02010600030101010101" pitchFamily="2" charset="-122"/>
              </a:rPr>
              <a:t>计算圆的面积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	//</a:t>
            </a:r>
            <a:r>
              <a:rPr lang="zh-CN" altLang="en-US" sz="2800" dirty="0">
                <a:latin typeface="宋体" panose="02010600030101010101" pitchFamily="2" charset="-122"/>
              </a:rPr>
              <a:t>私有数据成员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radius;			//</a:t>
            </a:r>
            <a:r>
              <a:rPr lang="zh-CN" altLang="en-US" sz="2800" dirty="0">
                <a:latin typeface="宋体" panose="02010600030101010101" pitchFamily="2" charset="-122"/>
              </a:rPr>
              <a:t>圆半径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05474" name="Text Box 9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7521" name="Rectangle 3"/>
          <p:cNvSpPr>
            <a:spLocks noGrp="1"/>
          </p:cNvSpPr>
          <p:nvPr>
            <p:ph idx="1"/>
          </p:nvPr>
        </p:nvSpPr>
        <p:spPr>
          <a:xfrm>
            <a:off x="685800" y="228600"/>
            <a:ext cx="7772400" cy="6019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类的实现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构造函数初始化数据成员</a:t>
            </a:r>
            <a:r>
              <a:rPr lang="en-US" altLang="zh-CN" sz="2800" dirty="0">
                <a:latin typeface="宋体" panose="02010600030101010101" pitchFamily="2" charset="-122"/>
              </a:rPr>
              <a:t>radius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Circle::Circle(float r)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radius = r;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	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计算圆的周长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float Circle::circumference()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2 * PI * radius;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计算圆的面积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float Circle::area()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PI * radius * radius;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07522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5090" y="457200"/>
            <a:ext cx="8915400" cy="6019800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 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float radius;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"Enter the radius of the pool: ";	 //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提示用户输入半径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cin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&gt;&gt; radius;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Circle pool(radius);	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游泳池边界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Circle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poolRim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(radius + 3);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栅栏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计算栅栏造价并输出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fenceCost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poolRim.circumference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* FENCE_PRICE;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"Fencing Cost is $"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fenceCost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9570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1617" name="Rectangle 3"/>
          <p:cNvSpPr>
            <a:spLocks noGrp="1"/>
          </p:cNvSpPr>
          <p:nvPr>
            <p:ph idx="1"/>
          </p:nvPr>
        </p:nvSpPr>
        <p:spPr>
          <a:xfrm>
            <a:off x="241935" y="304800"/>
            <a:ext cx="8686800" cy="6096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</a:rPr>
              <a:t>计算过道造价并输出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float concreteCost = (poolRim.area() - pool.area()) * CONCRETE_PRICE;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cout &lt;&lt; "Concrete Cost is $" &lt;&lt; concreteCost &lt;&lt; endl;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运行结果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Enter the radius of the pool: 10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Fencing Cost is $2858.85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Concrete Cost is $4335.4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11618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645" y="300355"/>
            <a:ext cx="7162800" cy="1143000"/>
          </a:xfrm>
        </p:spPr>
        <p:txBody>
          <a:bodyPr/>
          <a:p>
            <a:r>
              <a:rPr lang="zh-CN" altLang="en-US"/>
              <a:t>避免类的重复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5400" y="1844675"/>
            <a:ext cx="7377430" cy="4420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#ifndef CLOCK_H_INCLUDED</a:t>
            </a:r>
            <a:endParaRPr lang="zh-CN" altLang="zh-CN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#define CLOCK_H_INCLUDED</a:t>
            </a:r>
            <a:endParaRPr lang="zh-CN" altLang="zh-CN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class CClock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{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public :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void ShowTime () const;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void SetTime (int iHour, int iMinute, int iSecond);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private: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int m_iHour, m_iMinute, m_iSecond;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};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#endif // CLOCK_H_INCLUDED</a:t>
            </a:r>
            <a:endParaRPr lang="en-US" altLang="zh-CN" sz="2600" dirty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类的成员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295400" y="1752600"/>
            <a:ext cx="7239000" cy="4495800"/>
          </a:xfrm>
        </p:spPr>
        <p:txBody>
          <a:bodyPr vert="horz" wrap="square" lIns="92075" tIns="46038" rIns="92075" bIns="46038" anchor="t" anchorCtr="0"/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class clock {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public: 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(int newH, int newM,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int newS);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private: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int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hinute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second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89" name="AutoShape 5"/>
          <p:cNvSpPr/>
          <p:nvPr/>
        </p:nvSpPr>
        <p:spPr>
          <a:xfrm rot="5400000">
            <a:off x="4557713" y="3500438"/>
            <a:ext cx="457200" cy="3886200"/>
          </a:xfrm>
          <a:prstGeom prst="rightBrace">
            <a:avLst>
              <a:gd name="adj1" fmla="val 70754"/>
              <a:gd name="adj2" fmla="val 50000"/>
            </a:avLst>
          </a:prstGeom>
          <a:noFill/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p>
            <a:pPr algn="ctr"/>
            <a:endParaRPr lang="zh-CN" altLang="zh-CN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979863" y="5672138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成员数据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7"/>
          <p:cNvSpPr/>
          <p:nvPr/>
        </p:nvSpPr>
        <p:spPr>
          <a:xfrm flipV="1">
            <a:off x="3919538" y="2095500"/>
            <a:ext cx="1295400" cy="15240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8"/>
          <p:cNvSpPr/>
          <p:nvPr/>
        </p:nvSpPr>
        <p:spPr>
          <a:xfrm flipV="1">
            <a:off x="3767138" y="2095500"/>
            <a:ext cx="1447800" cy="6858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Text Box 9"/>
          <p:cNvSpPr txBox="1"/>
          <p:nvPr/>
        </p:nvSpPr>
        <p:spPr>
          <a:xfrm>
            <a:off x="5214938" y="1714500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645" y="372110"/>
            <a:ext cx="7162800" cy="1143000"/>
          </a:xfrm>
        </p:spPr>
        <p:txBody>
          <a:bodyPr/>
          <a:p>
            <a:r>
              <a:rPr lang="zh-CN" altLang="en-US"/>
              <a:t>对象</a:t>
            </a:r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406" y="1773185"/>
            <a:ext cx="6613774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CClock  *p;   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指针变量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 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 = &amp; t1;         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指向</a:t>
            </a: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对象</a:t>
            </a:r>
            <a:endParaRPr lang="zh-CN" altLang="zh-CN" sz="32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所指对象的成员函数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p-&gt;SetTime(10,20,30); 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p-&gt;ShowTime();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 = &amp; t2;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p-&gt;SetTime(11,10,25);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p-&gt;ShowTime();</a:t>
            </a:r>
            <a:endParaRPr lang="en-US" altLang="zh-CN" sz="32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890" y="372110"/>
            <a:ext cx="7162800" cy="1143000"/>
          </a:xfrm>
        </p:spPr>
        <p:txBody>
          <a:bodyPr/>
          <a:p>
            <a:r>
              <a:rPr lang="zh-CN" altLang="en-US" dirty="0">
                <a:sym typeface="+mn-ea"/>
              </a:rPr>
              <a:t>对象数组和动态对象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72920"/>
            <a:ext cx="8329295" cy="4686300"/>
          </a:xfrm>
        </p:spPr>
        <p:txBody>
          <a:bodyPr/>
          <a:p>
            <a:pPr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 [100];</a:t>
            </a:r>
            <a:endParaRPr lang="en-US" altLang="zh-CN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int   n  =10;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*p1, *p2, *p3;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p1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p2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(6, 10, 20); </a:t>
            </a:r>
            <a:endParaRPr lang="en-US" altLang="zh-CN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//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等同于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p2 =   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{6, 10, 20};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p3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[n];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对象数组和动态对象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261" y="1417899"/>
            <a:ext cx="7134056" cy="4686589"/>
          </a:xfrm>
        </p:spPr>
        <p:txBody>
          <a:bodyPr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 p1; 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 p2;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[] p3;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对象引用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90" y="1924685"/>
            <a:ext cx="7669530" cy="4361815"/>
          </a:xfrm>
        </p:spPr>
        <p:txBody>
          <a:bodyPr/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double refcube(const double &amp;ra);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  Union (const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 &amp;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rhs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) const;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CSet &amp; Union (CSet &amp;rhs);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2390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常引用作形参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15695" y="1700530"/>
            <a:ext cx="7620000" cy="5023485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cmath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Point {	//Point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类定义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外部接口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 = 0,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y = 0)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: x(x), y(y) {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x;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y;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friend float dist(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&amp;p1, const Point &amp;p2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私有数据成员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x,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常引用作形参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828800"/>
            <a:ext cx="7915275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float dist(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&amp;p1, const Point &amp;p2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double x = p1.x - p2.x;	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double y = p1.y - p2.y;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sqrt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(x * x + y * y);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	//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主函数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myp1(1, 1), myp2(4, 5);	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"The distance is: ";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dist(myp1, myp2) &lt;&lt;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return 0;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 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</a:t>
            </a:r>
            <a:r>
              <a:rPr lang="en-US" altLang="zh-CN"/>
              <a:t> vector</a:t>
            </a:r>
            <a:endParaRPr lang="en-US" altLang="zh-CN"/>
          </a:p>
          <a:p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en-US" altLang="zh-CN"/>
              <a:t>list</a:t>
            </a:r>
            <a:endParaRPr lang="en-US" altLang="zh-CN"/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2"/>
                </a:solidFill>
              </a:rPr>
              <a:t>向量</a:t>
            </a:r>
            <a:r>
              <a:rPr lang="en-US" altLang="zh-CN">
                <a:solidFill>
                  <a:schemeClr val="tx2"/>
                </a:solidFill>
              </a:rPr>
              <a:t> vector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en-US" altLang="zh-CN"/>
              <a:t>list</a:t>
            </a:r>
            <a:endParaRPr lang="en-US" altLang="zh-CN"/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向量</a:t>
            </a:r>
            <a:r>
              <a:rPr lang="en-US" altLang="zh-CN"/>
              <a:t> </a:t>
            </a:r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00530"/>
            <a:ext cx="8315960" cy="4114800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3000" dirty="0">
                <a:sym typeface="+mn-ea"/>
              </a:rPr>
              <a:t>向量容器用于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连续存放多个对象</a:t>
            </a:r>
            <a:r>
              <a:rPr lang="zh-CN" altLang="en-US" sz="3000" dirty="0">
                <a:sym typeface="+mn-ea"/>
              </a:rPr>
              <a:t>，内部封装了动态分配，具有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可运行时确定向量大小</a:t>
            </a:r>
            <a:r>
              <a:rPr lang="zh-CN" altLang="en-US" sz="3000" dirty="0">
                <a:sym typeface="+mn-ea"/>
              </a:rPr>
              <a:t>和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运行时扩充向量功能</a:t>
            </a:r>
            <a:r>
              <a:rPr lang="zh-CN" altLang="en-US" sz="3000" dirty="0">
                <a:sym typeface="+mn-ea"/>
              </a:rPr>
              <a:t>。可随机访问向量里元素。</a:t>
            </a:r>
            <a:endParaRPr lang="zh-CN" altLang="en-US" sz="3000" dirty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3000" dirty="0">
                <a:sym typeface="+mn-ea"/>
              </a:rPr>
              <a:t>标准库向量类模板可产生整型向量类</a:t>
            </a:r>
            <a:r>
              <a:rPr lang="en-US" altLang="zh-CN" sz="3000" dirty="0">
                <a:sym typeface="+mn-ea"/>
              </a:rPr>
              <a:t>vector&lt;int&gt;</a:t>
            </a:r>
            <a:r>
              <a:rPr lang="zh-CN" altLang="en-US" sz="3000" dirty="0">
                <a:sym typeface="+mn-ea"/>
              </a:rPr>
              <a:t>，使用时需包含头文件</a:t>
            </a:r>
            <a:r>
              <a:rPr lang="en-US" altLang="zh-CN" sz="3000" dirty="0">
                <a:solidFill>
                  <a:schemeClr val="tx2"/>
                </a:solidFill>
                <a:sym typeface="+mn-ea"/>
              </a:rPr>
              <a:t>&lt;vector&gt;</a:t>
            </a:r>
            <a:r>
              <a:rPr lang="zh-CN" altLang="en-US" sz="3000" dirty="0">
                <a:sym typeface="+mn-ea"/>
              </a:rPr>
              <a:t>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FF00"/>
                </a:solidFill>
              </a:rPr>
              <a:t> #include &lt;vector&gt;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Rectangle 307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Clock::setTime(int newH, int newM,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			int newS)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hour = newH;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minute = newM;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second = newS;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Clock::showTime()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cout &lt;&lt; hour &lt;&lt; ":" &lt;&lt; minute &lt;&lt; ":" &lt;&lt; 	second;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4034" name="Text Box 3076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#include &lt;vector&gt;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   #include &lt;vector&gt;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V2(n)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V1.reserve(5)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V1.back()</a:t>
            </a:r>
            <a:r>
              <a:rPr lang="en-US" altLang="zh-CN" sz="1400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400" dirty="0">
                <a:sym typeface="+mn-ea"/>
              </a:rPr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V1.pop_back()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cin &gt;&gt; V2[i];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cin &gt;&gt; V2[i];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V1.size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cout &lt;&lt; V1[i] &lt;&lt;'\t';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cout &lt;&lt; V2[i] &lt;&lt;'\t';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链表</a:t>
            </a:r>
            <a:r>
              <a:rPr lang="en-US" altLang="zh-CN">
                <a:solidFill>
                  <a:schemeClr val="tx2"/>
                </a:solidFill>
              </a:rPr>
              <a:t> list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链表</a:t>
            </a:r>
            <a:r>
              <a:rPr lang="en-US" altLang="zh-CN" dirty="0">
                <a:sym typeface="+mn-ea"/>
              </a:rPr>
              <a:t>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160" y="1844675"/>
            <a:ext cx="7635875" cy="4114800"/>
          </a:xfrm>
        </p:spPr>
        <p:txBody>
          <a:bodyPr/>
          <a:p>
            <a:r>
              <a:rPr lang="en-US" altLang="zh-CN" sz="2800" dirty="0">
                <a:sym typeface="+mn-ea"/>
              </a:rPr>
              <a:t>C++list</a:t>
            </a:r>
            <a:r>
              <a:rPr lang="zh-CN" altLang="en-US" sz="2800" dirty="0">
                <a:sym typeface="+mn-ea"/>
              </a:rPr>
              <a:t>链表容器内元素存放在结点内，容器用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双链表</a:t>
            </a:r>
            <a:r>
              <a:rPr lang="zh-CN" altLang="en-US" sz="2800" dirty="0">
                <a:sym typeface="+mn-ea"/>
              </a:rPr>
              <a:t>管理，内部封装了动态分配，支持在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任意位置插入、删除、查找元素</a:t>
            </a:r>
            <a:r>
              <a:rPr lang="zh-CN" altLang="en-US" sz="2800" dirty="0">
                <a:sym typeface="+mn-ea"/>
              </a:rPr>
              <a:t>等操作。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链表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不支持下标访问</a:t>
            </a:r>
            <a:r>
              <a:rPr lang="zh-CN" altLang="en-US" sz="2800" dirty="0">
                <a:sym typeface="+mn-ea"/>
              </a:rPr>
              <a:t>，链表里元素不可像数组元素一样快速随机访问，一般需要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通过迭代器访问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标准库链表类模板可产生整形链表类</a:t>
            </a:r>
            <a:r>
              <a:rPr lang="en-US" altLang="zh-CN" sz="2800" dirty="0">
                <a:sym typeface="+mn-ea"/>
              </a:rPr>
              <a:t>list&lt;int&gt;</a:t>
            </a:r>
            <a:r>
              <a:rPr lang="zh-CN" altLang="en-US" sz="2800" dirty="0">
                <a:sym typeface="+mn-ea"/>
              </a:rPr>
              <a:t>，使用时需包含头文件</a:t>
            </a:r>
            <a:r>
              <a:rPr lang="en-US" altLang="zh-CN" sz="2800" dirty="0">
                <a:sym typeface="+mn-ea"/>
              </a:rPr>
              <a:t>&lt;list&gt;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FF00"/>
                </a:solidFill>
              </a:rPr>
              <a:t>#include &lt;list&gt;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类的对象是该类的某一特定实体，即类类型的变量。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类名  对象名；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Clock  myClock;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3492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lst1.push_back</a:t>
            </a:r>
            <a:r>
              <a:rPr lang="en-US" altLang="zh-CN" sz="2000" dirty="0"/>
              <a:t>(1);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chemeClr val="tx2"/>
                </a:solidFill>
              </a:rPr>
              <a:t>lst1.push_front</a:t>
            </a:r>
            <a:r>
              <a:rPr lang="en-US" altLang="zh-CN" sz="2000" dirty="0"/>
              <a:t>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</a:t>
            </a:r>
            <a:r>
              <a:rPr lang="en-US" altLang="zh-CN" sz="2000" dirty="0">
                <a:solidFill>
                  <a:schemeClr val="tx2"/>
                </a:solidFill>
              </a:rPr>
              <a:t>lst1.front()</a:t>
            </a:r>
            <a:r>
              <a:rPr lang="en-US" altLang="zh-CN" sz="2000" dirty="0"/>
              <a:t>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tx2"/>
                </a:solidFill>
              </a:rPr>
              <a:t>lst1.pop_front()</a:t>
            </a:r>
            <a:r>
              <a:rPr lang="en-US" altLang="zh-CN" sz="2000" dirty="0"/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</a:t>
            </a:r>
            <a:r>
              <a:rPr lang="en-US" altLang="zh-CN" sz="2000" dirty="0">
                <a:solidFill>
                  <a:schemeClr val="tx2"/>
                </a:solidFill>
              </a:rPr>
              <a:t>lst1.back()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lst1.pop_back()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&lt;&lt;lst1.front()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&lt;&lt;lst1.back()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list&lt;int&gt;::iterator it;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&lt;&lt;lst1.front()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&lt;&lt;lst1.back()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>
                <a:solidFill>
                  <a:schemeClr val="tx1"/>
                </a:solidFill>
              </a:rPr>
              <a:t>list&lt;int&gt;::iterator it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for (</a:t>
            </a:r>
            <a:r>
              <a:rPr lang="en-US" altLang="zh-CN" sz="2000" dirty="0">
                <a:solidFill>
                  <a:schemeClr val="tx2"/>
                </a:solidFill>
              </a:rPr>
              <a:t>it = lst1.begin(); it != lst1.end(); ++it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*it</a:t>
            </a:r>
            <a:r>
              <a:rPr lang="en-US" altLang="zh-CN" sz="1400" dirty="0"/>
              <a:t>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双端队列</a:t>
            </a:r>
            <a:r>
              <a:rPr lang="en-US" altLang="zh-CN">
                <a:solidFill>
                  <a:schemeClr val="tx2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双端队列</a:t>
            </a:r>
            <a:r>
              <a:rPr lang="en-US" altLang="zh-CN">
                <a:sym typeface="+mn-ea"/>
              </a:rPr>
              <a:t> 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940" y="1844675"/>
            <a:ext cx="7585710" cy="4114800"/>
          </a:xfrm>
        </p:spPr>
        <p:txBody>
          <a:bodyPr/>
          <a:p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双端队列容器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支持在头尾两端快速添加、删除元素</a:t>
            </a:r>
            <a:r>
              <a:rPr lang="zh-CN" altLang="en-US" sz="2800" dirty="0">
                <a:sym typeface="+mn-ea"/>
              </a:rPr>
              <a:t>，也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支持通过下标快速、随机访问容器内元素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相对于向量容器，双端队列在两端添加、删除元素时，具有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无需大量搬动容器内原有元素</a:t>
            </a:r>
            <a:r>
              <a:rPr lang="zh-CN" altLang="en-US" sz="2800" dirty="0">
                <a:sym typeface="+mn-ea"/>
              </a:rPr>
              <a:t>的优点；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相对于链表容器，双端队列容器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无需存放每个结点的前后结点指针</a:t>
            </a:r>
            <a:r>
              <a:rPr lang="zh-CN" altLang="en-US" sz="2800" dirty="0">
                <a:sym typeface="+mn-ea"/>
              </a:rPr>
              <a:t>，具有内存使用率较高的优点，还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可通过下标较快速访问容器内元素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#include &lt;deque&gt;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deque&lt;int&gt; deque1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 deque1.push_back(1);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deque1.push_front(-1);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类的应用举例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1143000" y="1600200"/>
            <a:ext cx="7315200" cy="5105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#include&lt;iostream&gt;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......//</a:t>
            </a:r>
            <a:r>
              <a:rPr lang="zh-CN" altLang="zh-CN" sz="2400" dirty="0">
                <a:latin typeface="宋体" panose="02010600030101010101" pitchFamily="2" charset="-122"/>
              </a:rPr>
              <a:t>类的声明略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//......</a:t>
            </a:r>
            <a:r>
              <a:rPr lang="zh-CN" altLang="en-US" sz="2400" dirty="0">
                <a:latin typeface="宋体" panose="02010600030101010101" pitchFamily="2" charset="-122"/>
              </a:rPr>
              <a:t>类的实现略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Clock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myClock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myClock.setTime</a:t>
            </a:r>
            <a:r>
              <a:rPr lang="en-US" altLang="zh-CN" sz="2400" dirty="0">
                <a:latin typeface="宋体" panose="02010600030101010101" pitchFamily="2" charset="-122"/>
              </a:rPr>
              <a:t>(8, 30, 30);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myClock.showTime</a:t>
            </a:r>
            <a:r>
              <a:rPr lang="en-US" altLang="zh-CN" sz="2400" dirty="0">
                <a:latin typeface="宋体" panose="02010600030101010101" pitchFamily="2" charset="-122"/>
              </a:rPr>
              <a:t>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</a:t>
            </a:r>
            <a:r>
              <a:rPr lang="en-US" altLang="zh-CN" sz="2000" dirty="0">
                <a:solidFill>
                  <a:schemeClr val="tx2"/>
                </a:solidFill>
              </a:rPr>
              <a:t>deque1.front()</a:t>
            </a:r>
            <a:r>
              <a:rPr lang="en-US" altLang="zh-CN" sz="1400" dirty="0"/>
              <a:t>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deque1.pop_front()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</a:t>
            </a:r>
            <a:r>
              <a:rPr lang="en-US" altLang="zh-CN" sz="2000" dirty="0">
                <a:solidFill>
                  <a:schemeClr val="tx2"/>
                </a:solidFill>
              </a:rPr>
              <a:t>deque1.back()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deque1.pop_back()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&lt;&lt;deque1.front()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&lt;&lt;deque1.back()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deque&lt;int&gt;::iterator it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</a:t>
            </a:r>
            <a:r>
              <a:rPr lang="en-US" altLang="zh-CN" sz="2000" dirty="0"/>
              <a:t>it = </a:t>
            </a:r>
            <a:r>
              <a:rPr lang="en-US" altLang="zh-CN" sz="2000" dirty="0">
                <a:solidFill>
                  <a:schemeClr val="tx2"/>
                </a:solidFill>
              </a:rPr>
              <a:t>deque1.begin()</a:t>
            </a:r>
            <a:r>
              <a:rPr lang="en-US" altLang="zh-CN" sz="2000" dirty="0"/>
              <a:t>; it != </a:t>
            </a:r>
            <a:r>
              <a:rPr lang="en-US" altLang="zh-CN" sz="2000" dirty="0">
                <a:solidFill>
                  <a:schemeClr val="tx2"/>
                </a:solidFill>
              </a:rPr>
              <a:t>deque1.end();</a:t>
            </a:r>
            <a:r>
              <a:rPr lang="en-US" altLang="zh-CN" sz="2000" dirty="0"/>
              <a:t> ++it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*it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&lt;&lt;deque1.front()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&lt;&lt;deque1.back()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deque&lt;int&gt;::iterator it;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(it = deque1.begin(); it != deque1.end(); ++it)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*it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 = 0; i &lt; deque1.size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cout &lt;&lt; deque1 [i]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字符串</a:t>
            </a:r>
            <a:r>
              <a:rPr lang="en-US" altLang="zh-CN">
                <a:solidFill>
                  <a:schemeClr val="tx2"/>
                </a:solidFill>
              </a:rPr>
              <a:t> string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</a:t>
            </a:r>
            <a:r>
              <a:rPr lang="en-US" altLang="zh-CN">
                <a:sym typeface="+mn-ea"/>
              </a:rPr>
              <a:t> 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1400" y="1905000"/>
            <a:ext cx="7493000" cy="4114800"/>
          </a:xfrm>
        </p:spPr>
        <p:txBody>
          <a:bodyPr/>
          <a:p>
            <a:r>
              <a:rPr lang="en-US" altLang="zh-CN" sz="2800"/>
              <a:t> </a:t>
            </a:r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标准库提供了字符串类</a:t>
            </a:r>
            <a:r>
              <a:rPr lang="en-US" altLang="zh-CN" sz="2800" dirty="0">
                <a:sym typeface="+mn-ea"/>
              </a:rPr>
              <a:t>string</a:t>
            </a:r>
            <a:r>
              <a:rPr lang="zh-CN" altLang="en-US" sz="2800" dirty="0">
                <a:sym typeface="+mn-ea"/>
              </a:rPr>
              <a:t>，使用时需包含头文件</a:t>
            </a:r>
            <a:r>
              <a:rPr lang="en-US" altLang="zh-CN" sz="2800" dirty="0">
                <a:sym typeface="+mn-ea"/>
              </a:rPr>
              <a:t>&lt;string&gt;.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字符串对象建立时可以是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一个空串或具有指定字符串值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字符串对象可复制和赋值，字符串对象可像访问向量元素一样，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通过下标访问字符串内字符</a:t>
            </a:r>
            <a:r>
              <a:rPr lang="zh-CN" altLang="en-US" sz="2800" dirty="0">
                <a:sym typeface="+mn-ea"/>
              </a:rPr>
              <a:t>，同样，下标必须有效，有效下标范围：</a:t>
            </a:r>
            <a:r>
              <a:rPr lang="en-US" altLang="zh-CN" sz="2800" dirty="0">
                <a:sym typeface="+mn-ea"/>
              </a:rPr>
              <a:t>0~length() - 1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  #include &lt;string&gt;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     </a:t>
            </a:r>
            <a:r>
              <a:rPr lang="en-US" altLang="zh-CN" sz="2000" dirty="0">
                <a:solidFill>
                  <a:schemeClr val="tx2"/>
                </a:solidFill>
              </a:rPr>
              <a:t> cin &gt;&gt; str1;</a:t>
            </a:r>
            <a:r>
              <a:rPr lang="en-US" altLang="zh-CN" sz="2000" dirty="0"/>
              <a:t>   //</a:t>
            </a:r>
            <a:r>
              <a:rPr lang="zh-CN" altLang="en-US" sz="2000" dirty="0"/>
              <a:t>输入字符串对象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>
                <a:solidFill>
                  <a:schemeClr val="tx2"/>
                </a:solidFill>
              </a:rPr>
              <a:t>cout &lt;&lt; str1</a:t>
            </a:r>
            <a:r>
              <a:rPr lang="en-US" altLang="zh-CN" sz="2000" dirty="0"/>
              <a:t> &lt;&lt; endl;  //</a:t>
            </a:r>
            <a:r>
              <a:rPr lang="zh-CN" altLang="en-US" sz="2000" dirty="0"/>
              <a:t>输出字符串对象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str3 = str1 + str2</a:t>
            </a:r>
            <a:r>
              <a:rPr lang="en-US" altLang="zh-CN" sz="2000" dirty="0"/>
              <a:t>;   //</a:t>
            </a:r>
            <a:r>
              <a:rPr lang="zh-CN" altLang="en-US" sz="2000" dirty="0"/>
              <a:t>字符串连接，结果赋值给</a:t>
            </a:r>
            <a:r>
              <a:rPr lang="en-US" altLang="zh-CN" sz="2000" dirty="0"/>
              <a:t>str3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str3 = str1 + str2;   //</a:t>
            </a:r>
            <a:r>
              <a:rPr lang="zh-CN" altLang="en-US" sz="1400" dirty="0"/>
              <a:t>字符串连接，结果赋值给</a:t>
            </a:r>
            <a:r>
              <a:rPr lang="en-US" altLang="zh-CN" sz="1400" dirty="0"/>
              <a:t>str3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</a:t>
            </a:r>
            <a:r>
              <a:rPr lang="en-US" altLang="zh-CN" sz="2000" dirty="0">
                <a:solidFill>
                  <a:schemeClr val="tx2"/>
                </a:solidFill>
              </a:rPr>
              <a:t>str3 == "HelloWorld"</a:t>
            </a:r>
            <a:r>
              <a:rPr lang="en-US" altLang="zh-CN" sz="1400" dirty="0"/>
              <a:t>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/>
              <a:t>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</a:t>
            </a:r>
            <a:r>
              <a:rPr lang="en-US" altLang="zh-CN" sz="2000" dirty="0">
                <a:solidFill>
                  <a:schemeClr val="tx2"/>
                </a:solidFill>
              </a:rPr>
              <a:t>str3 == str4</a:t>
            </a:r>
            <a:r>
              <a:rPr lang="en-US" altLang="zh-CN" sz="1400" dirty="0"/>
              <a:t>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" &lt;&lt; str4 &lt;&lt; 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3152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066800" y="1905000"/>
            <a:ext cx="7391400" cy="4191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构造函数的作用是在对象被创建时使用特定的值构造对象，或者说将对象</a:t>
            </a:r>
            <a:r>
              <a:rPr lang="zh-CN" altLang="en-US" dirty="0">
                <a:solidFill>
                  <a:schemeClr val="tx2"/>
                </a:solidFill>
              </a:rPr>
              <a:t>初始化</a:t>
            </a:r>
            <a:r>
              <a:rPr lang="zh-CN" altLang="en-US" dirty="0"/>
              <a:t>为一个特定的状态。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在对象创建时</a:t>
            </a:r>
            <a:r>
              <a:rPr lang="zh-CN" altLang="en-US" dirty="0">
                <a:solidFill>
                  <a:schemeClr val="tx2"/>
                </a:solidFill>
              </a:rPr>
              <a:t>由系统自动调用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如果程序中未声明，则系统自动产生出一个</a:t>
            </a:r>
            <a:r>
              <a:rPr lang="zh-CN" altLang="en-US" dirty="0">
                <a:solidFill>
                  <a:schemeClr val="tx2"/>
                </a:solidFill>
              </a:rPr>
              <a:t>隐含</a:t>
            </a:r>
            <a:r>
              <a:rPr lang="zh-CN" altLang="en-US" dirty="0"/>
              <a:t>的参数列表为空的构造函数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允许为</a:t>
            </a:r>
            <a:r>
              <a:rPr lang="zh-CN" altLang="en-US" dirty="0">
                <a:solidFill>
                  <a:schemeClr val="tx2"/>
                </a:solidFill>
              </a:rPr>
              <a:t>内联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重载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带默认形参值</a:t>
            </a:r>
            <a:r>
              <a:rPr lang="zh-CN" altLang="en-US" dirty="0"/>
              <a:t>的函数</a:t>
            </a:r>
            <a:endParaRPr lang="zh-CN" altLang="en-US" dirty="0"/>
          </a:p>
        </p:txBody>
      </p:sp>
      <p:sp>
        <p:nvSpPr>
          <p:cNvPr id="69636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845"/>
            <a:ext cx="5926455" cy="642429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str3 = str1 + str2;   //</a:t>
            </a:r>
            <a:r>
              <a:rPr lang="zh-CN" altLang="en-US" sz="1400" dirty="0"/>
              <a:t>字符串连接，结果赋值给</a:t>
            </a:r>
            <a:r>
              <a:rPr lang="en-US" altLang="zh-CN" sz="1400" dirty="0"/>
              <a:t>str3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"HelloWorld")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/>
              <a:t>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str4)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" &lt;&lt; str4 &lt;&lt; 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5004435" y="332740"/>
            <a:ext cx="4065270" cy="64242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1800" dirty="0">
                <a:solidFill>
                  <a:schemeClr val="tx2"/>
                </a:solidFill>
              </a:rPr>
              <a:t>for (i = 0; i &lt; str3.length(); ++i)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if (str3[i] &gt;= 'a' &amp;&amp; str3[i] &lt;= 'z')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          str3[i] = str3[i] - 'a' + 'A'; 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           //</a:t>
            </a:r>
            <a:r>
              <a:rPr lang="zh-CN" altLang="en-US" sz="1800" dirty="0">
                <a:solidFill>
                  <a:schemeClr val="tx2"/>
                </a:solidFill>
              </a:rPr>
              <a:t>小写字母转成大写字母</a:t>
            </a:r>
            <a:endParaRPr lang="zh-CN" altLang="en-US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endl &lt;&lt; "After change:";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 = 0; i &lt; str3.length();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str3 [i];   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//</a:t>
            </a:r>
            <a:r>
              <a:rPr lang="zh-CN" altLang="en-US" sz="1400" dirty="0"/>
              <a:t>采用单字母输出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 </a:t>
            </a:r>
            <a:r>
              <a:rPr lang="en-US" altLang="zh-CN" sz="1400" dirty="0"/>
              <a:t>     cout &lt;&lt; endl &lt;&lt; "After change:";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str4)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&lt;&lt;"Equal " &lt;&lt;str4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cout &lt;&lt;"Not 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getline(cin, str);     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//</a:t>
            </a:r>
            <a:r>
              <a:rPr lang="zh-CN" altLang="en-US" sz="1400" dirty="0"/>
              <a:t>整行输入作为字符串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  </a:t>
            </a:r>
            <a:r>
              <a:rPr lang="en-US" altLang="zh-CN" sz="1400" dirty="0"/>
              <a:t>     cout &lt;&lt; str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 string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栈</a:t>
            </a:r>
            <a:r>
              <a:rPr lang="en-US" altLang="zh-CN">
                <a:solidFill>
                  <a:schemeClr val="tx2"/>
                </a:solidFill>
              </a:rPr>
              <a:t> 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栈</a:t>
            </a:r>
            <a:r>
              <a:rPr lang="en-US" altLang="zh-CN">
                <a:sym typeface="+mn-ea"/>
              </a:rPr>
              <a:t> 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905000"/>
            <a:ext cx="7498080" cy="4114800"/>
          </a:xfrm>
        </p:spPr>
        <p:txBody>
          <a:bodyPr/>
          <a:p>
            <a:r>
              <a:rPr lang="zh-CN" altLang="en-US" sz="2800" dirty="0">
                <a:sym typeface="+mn-ea"/>
              </a:rPr>
              <a:t>栈是程序设计中常用的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种特殊容器，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栈具有后进先出</a:t>
            </a:r>
            <a:r>
              <a:rPr lang="zh-CN" altLang="en-US" sz="2800" dirty="0">
                <a:sym typeface="+mn-ea"/>
              </a:rPr>
              <a:t>特点，</a:t>
            </a:r>
            <a:r>
              <a:rPr lang="en-US" altLang="zh-CN" sz="2800" dirty="0">
                <a:sym typeface="+mn-ea"/>
              </a:rPr>
              <a:t>C++STL</a:t>
            </a:r>
            <a:r>
              <a:rPr lang="zh-CN" altLang="en-US" sz="2800" dirty="0">
                <a:sym typeface="+mn-ea"/>
              </a:rPr>
              <a:t>里栈类模板是通过改造其它容器接口实现的，是一种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容器适配器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使用栈类模板一样可产生栈类。栈对象建立时调用无参构造函数，构造一个空栈，栈还具有判空</a:t>
            </a:r>
            <a:r>
              <a:rPr lang="en-US" altLang="zh-CN" sz="2800" dirty="0">
                <a:sym typeface="+mn-ea"/>
              </a:rPr>
              <a:t>empty</a:t>
            </a:r>
            <a:r>
              <a:rPr lang="zh-CN" altLang="en-US" sz="2800" dirty="0">
                <a:sym typeface="+mn-ea"/>
              </a:rPr>
              <a:t>、入栈</a:t>
            </a:r>
            <a:r>
              <a:rPr lang="en-US" altLang="zh-CN" sz="2800" dirty="0">
                <a:sym typeface="+mn-ea"/>
              </a:rPr>
              <a:t>push</a:t>
            </a:r>
            <a:r>
              <a:rPr lang="zh-CN" altLang="en-US" sz="2800" dirty="0">
                <a:sym typeface="+mn-ea"/>
              </a:rPr>
              <a:t>、取栈顶</a:t>
            </a:r>
            <a:r>
              <a:rPr lang="en-US" altLang="zh-CN" sz="2800" dirty="0">
                <a:sym typeface="+mn-ea"/>
              </a:rPr>
              <a:t>top</a:t>
            </a:r>
            <a:r>
              <a:rPr lang="zh-CN" altLang="en-US" sz="2800" dirty="0">
                <a:sym typeface="+mn-ea"/>
              </a:rPr>
              <a:t>、出栈功能</a:t>
            </a:r>
            <a:r>
              <a:rPr lang="en-US" altLang="zh-CN" sz="2800" dirty="0">
                <a:sym typeface="+mn-ea"/>
              </a:rPr>
              <a:t>pop</a:t>
            </a:r>
            <a:r>
              <a:rPr lang="zh-CN" altLang="en-US" sz="2800" dirty="0">
                <a:sym typeface="+mn-ea"/>
              </a:rPr>
              <a:t>，还支持栈的复制和赋值。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#include &lt;stack&gt;</a:t>
            </a: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 stack&lt;string&gt;  S1, S2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&lt;stack&gt;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stack&lt;string&gt;  S1, S2;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S1.push(str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&lt;stack&gt;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stack&lt;string&gt;  S1, S2;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S1.push(str);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r>
              <a:rPr lang="en-US" altLang="zh-CN" sz="2000" dirty="0"/>
              <a:t>while (</a:t>
            </a:r>
            <a:r>
              <a:rPr lang="en-US" altLang="zh-CN" sz="2000" dirty="0">
                <a:solidFill>
                  <a:schemeClr val="tx2"/>
                </a:solidFill>
              </a:rPr>
              <a:t>!S1.empty()</a:t>
            </a:r>
            <a:r>
              <a:rPr lang="en-US" altLang="zh-CN" sz="2000" dirty="0"/>
              <a:t>)</a:t>
            </a:r>
            <a:r>
              <a:rPr lang="en-US" altLang="zh-CN" sz="1400" dirty="0"/>
              <a:t>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S1.top()</a:t>
            </a:r>
            <a:r>
              <a:rPr lang="en-US" altLang="zh-CN" sz="1400" dirty="0"/>
              <a:t>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 S1.pop()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(!S2.empty())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S2.top()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S2.pop();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 string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栈</a:t>
            </a:r>
            <a:r>
              <a:rPr lang="en-US" altLang="zh-CN">
                <a:solidFill>
                  <a:schemeClr val="tx1"/>
                </a:solidFill>
              </a:rPr>
              <a:t> stack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队列</a:t>
            </a:r>
            <a:r>
              <a:rPr lang="en-US" altLang="zh-CN">
                <a:solidFill>
                  <a:schemeClr val="tx2"/>
                </a:solidFill>
              </a:rPr>
              <a:t> queue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队列</a:t>
            </a:r>
            <a:r>
              <a:rPr lang="en-US" altLang="zh-CN">
                <a:sym typeface="+mn-ea"/>
              </a:rPr>
              <a:t> queue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180" y="1905000"/>
            <a:ext cx="7475220" cy="4114800"/>
          </a:xfrm>
        </p:spPr>
        <p:txBody>
          <a:bodyPr/>
          <a:p>
            <a:r>
              <a:rPr lang="zh-CN" altLang="en-US" sz="2800" dirty="0">
                <a:sym typeface="+mn-ea"/>
              </a:rPr>
              <a:t>队列是具有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先进先出特点</a:t>
            </a:r>
            <a:r>
              <a:rPr lang="zh-CN" altLang="en-US" sz="2800" dirty="0">
                <a:sym typeface="+mn-ea"/>
              </a:rPr>
              <a:t>的常用特殊容器，</a:t>
            </a:r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标准库里队列类模板也是通过改造其它容器接口实现的，是一种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容器适配器</a:t>
            </a:r>
            <a:r>
              <a:rPr lang="zh-CN" altLang="en-US" sz="2800" dirty="0">
                <a:sym typeface="+mn-ea"/>
              </a:rPr>
              <a:t>。使用队列时，需包含头文件</a:t>
            </a:r>
            <a:r>
              <a:rPr lang="en-US" altLang="zh-CN" sz="2800" dirty="0">
                <a:sym typeface="+mn-ea"/>
              </a:rPr>
              <a:t>&lt;queue&gt;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使用队列类模板一样可产生队列类。队列对象建立时调用无参构造函数，构造一个空队列。队列具有判空</a:t>
            </a:r>
            <a:r>
              <a:rPr lang="en-US" altLang="zh-CN" sz="2800" dirty="0">
                <a:sym typeface="+mn-ea"/>
              </a:rPr>
              <a:t>empty</a:t>
            </a:r>
            <a:r>
              <a:rPr lang="zh-CN" altLang="en-US" sz="2800" dirty="0">
                <a:sym typeface="+mn-ea"/>
              </a:rPr>
              <a:t>、入队列</a:t>
            </a:r>
            <a:r>
              <a:rPr lang="en-US" altLang="zh-CN" sz="2800" dirty="0">
                <a:sym typeface="+mn-ea"/>
              </a:rPr>
              <a:t>push</a:t>
            </a:r>
            <a:r>
              <a:rPr lang="zh-CN" altLang="en-US" sz="2800" dirty="0">
                <a:sym typeface="+mn-ea"/>
              </a:rPr>
              <a:t>、取队列首元素</a:t>
            </a:r>
            <a:r>
              <a:rPr lang="en-US" altLang="zh-CN" sz="2800" dirty="0">
                <a:sym typeface="+mn-ea"/>
              </a:rPr>
              <a:t>front</a:t>
            </a:r>
            <a:r>
              <a:rPr lang="zh-CN" altLang="en-US" sz="2800" dirty="0">
                <a:sym typeface="+mn-ea"/>
              </a:rPr>
              <a:t>、出队列功能</a:t>
            </a:r>
            <a:r>
              <a:rPr lang="en-US" altLang="zh-CN" sz="2800" dirty="0">
                <a:sym typeface="+mn-ea"/>
              </a:rPr>
              <a:t>pop</a:t>
            </a:r>
            <a:r>
              <a:rPr lang="zh-CN" altLang="en-US" sz="2800" dirty="0">
                <a:sym typeface="+mn-ea"/>
              </a:rPr>
              <a:t>，队列还可复制和赋值。</a:t>
            </a: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queue&lt;string&gt;  Q1, Q2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构造函数举例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5438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Clock(int newH,int newM,int newS);//</a:t>
            </a:r>
            <a:r>
              <a:rPr lang="zh-CN" altLang="en-US" sz="2400" dirty="0">
                <a:solidFill>
                  <a:srgbClr val="FFFF99"/>
                </a:solidFill>
                <a:latin typeface="宋体" panose="02010600030101010101" pitchFamily="2" charset="-122"/>
              </a:rPr>
              <a:t>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void setTime(int newH, int newM, int newS);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hour, minute, second;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queue&lt;string&gt;  Q1, Q2;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</a:t>
            </a:r>
            <a:r>
              <a:rPr lang="en-US" altLang="zh-CN" sz="2000" dirty="0">
                <a:solidFill>
                  <a:schemeClr val="tx2"/>
                </a:solidFill>
              </a:rPr>
              <a:t>Q1.push(str)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queue&lt;string&gt;  Q1, Q2;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Q1.push(str);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  while (</a:t>
            </a:r>
            <a:r>
              <a:rPr lang="en-US" altLang="zh-CN" sz="2000" dirty="0">
                <a:solidFill>
                  <a:schemeClr val="tx2"/>
                </a:solidFill>
              </a:rPr>
              <a:t>!Q1.empty()</a:t>
            </a:r>
            <a:r>
              <a:rPr lang="en-US" altLang="zh-CN" sz="2000" dirty="0"/>
              <a:t>)</a:t>
            </a:r>
            <a:r>
              <a:rPr lang="en-US" altLang="zh-CN" sz="1400" dirty="0"/>
              <a:t>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Q1.front ()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/>
              <a:t>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</a:t>
            </a:r>
            <a:r>
              <a:rPr lang="en-US" altLang="zh-CN" sz="2000" dirty="0">
                <a:solidFill>
                  <a:schemeClr val="tx2"/>
                </a:solidFill>
              </a:rPr>
              <a:t>Q1.pop()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(!Q2.empty())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Q2.front ()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Q2.pop();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类的嵌套定义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0" y="1772920"/>
            <a:ext cx="7239000" cy="4114800"/>
          </a:xfrm>
        </p:spPr>
        <p:txBody>
          <a:bodyPr/>
          <a:p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C++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可以在一个类内定义另一个内部类，形成类的嵌套关系。</a:t>
            </a:r>
            <a:endParaRPr lang="zh-CN" altLang="en-US" sz="2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kumimoji="0" lang="zh-CN" altLang="en-US" sz="2800" b="0" kern="1200" noProof="0" dirty="0">
                <a:ln>
                  <a:noFill/>
                </a:ln>
                <a:effectLst/>
                <a:uLnTx/>
                <a:uFillTx/>
                <a:sym typeface="+mn-ea"/>
              </a:rPr>
              <a:t>使用内部类的好处是表明内部类和外部类的关系，内部类名的作用域是外部类，多个外部类可以具有同名的内部类，不会引起名字冲突。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40" y="4653280"/>
            <a:ext cx="6341110" cy="1616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vector&lt;int&gt;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::iterator</a:t>
            </a: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 it1;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list&lt;double&gt;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::iterator</a:t>
            </a: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 it2;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deque&lt;string&gt;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::iterator </a:t>
            </a: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it3;</a:t>
            </a:r>
            <a:endParaRPr lang="en-US" altLang="zh-CN" sz="3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类的嵌套定义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0" y="1772920"/>
            <a:ext cx="7239000" cy="4114800"/>
          </a:xfrm>
        </p:spPr>
        <p:txBody>
          <a:bodyPr/>
          <a:p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C++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可以在一个类内定义另一个内部类，形成类的嵌套关系。</a:t>
            </a:r>
            <a:endParaRPr lang="zh-CN" altLang="en-US" sz="28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103427" name="图片 1" descr="简单集合类类图和子对象关系图 (9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0091" y="2853280"/>
            <a:ext cx="5359078" cy="34041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3"/>
          <p:cNvSpPr>
            <a:spLocks noGrp="1"/>
          </p:cNvSpPr>
          <p:nvPr>
            <p:ph idx="4294967295"/>
          </p:nvPr>
        </p:nvSpPr>
        <p:spPr>
          <a:xfrm>
            <a:off x="559435" y="335915"/>
            <a:ext cx="8333740" cy="6508750"/>
          </a:xfrm>
          <a:solidFill>
            <a:schemeClr val="bg1"/>
          </a:solidFill>
        </p:spPr>
        <p:txBody>
          <a:bodyPr vert="horz" wrap="square" lIns="83337" tIns="41668" rIns="83337" bIns="41668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#include &lt;iostream&gt;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using namespace std;   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class CStack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public :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CStack ()  :m_sp(nullptr)</a:t>
            </a:r>
            <a:r>
              <a:rPr lang="en-US" altLang="zh-CN" sz="1825" b="1" dirty="0">
                <a:sym typeface="+mn-ea"/>
              </a:rPr>
              <a:t>{}</a:t>
            </a:r>
            <a:r>
              <a:rPr lang="en-US" altLang="zh-CN" sz="1825" b="1" dirty="0"/>
              <a:t>     //</a:t>
            </a:r>
            <a:r>
              <a:rPr lang="zh-CN" altLang="en-US" sz="1825" b="1" dirty="0"/>
              <a:t>构造函数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</a:t>
            </a:r>
            <a:r>
              <a:rPr lang="en-US" altLang="zh-CN" sz="1825" b="1" dirty="0"/>
              <a:t>     ~CStack ()		 //</a:t>
            </a:r>
            <a:r>
              <a:rPr lang="zh-CN" altLang="en-US" sz="1825" b="1" dirty="0"/>
              <a:t>析构函数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     </a:t>
            </a:r>
            <a:r>
              <a:rPr lang="en-US" altLang="zh-CN" sz="1825" b="1" dirty="0"/>
              <a:t>void   push (int x);	 //</a:t>
            </a:r>
            <a:r>
              <a:rPr lang="zh-CN" altLang="en-US" sz="1825" b="1" dirty="0"/>
              <a:t>入栈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     </a:t>
            </a:r>
            <a:r>
              <a:rPr lang="en-US" altLang="zh-CN" sz="1825" b="1" dirty="0"/>
              <a:t>bool   empty () const;  //</a:t>
            </a:r>
            <a:r>
              <a:rPr lang="zh-CN" altLang="en-US" sz="1825" b="1" dirty="0"/>
              <a:t>判栈空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     </a:t>
            </a:r>
            <a:r>
              <a:rPr lang="en-US" altLang="zh-CN" sz="1825" b="1" dirty="0"/>
              <a:t>int    top () const;    //</a:t>
            </a:r>
            <a:r>
              <a:rPr lang="zh-CN" altLang="en-US" sz="1825" b="1" dirty="0"/>
              <a:t>非空时取栈顶元素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</a:t>
            </a:r>
            <a:r>
              <a:rPr lang="en-US" altLang="zh-CN" sz="1825" b="1" dirty="0"/>
              <a:t>      void   pop ();		 //</a:t>
            </a:r>
            <a:r>
              <a:rPr lang="zh-CN" altLang="en-US" sz="1825" b="1" dirty="0"/>
              <a:t>非空时出栈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</a:t>
            </a:r>
            <a:r>
              <a:rPr lang="en-US" altLang="zh-CN" sz="1825" b="1" dirty="0"/>
              <a:t>  private :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struct Node   // </a:t>
            </a:r>
            <a:r>
              <a:rPr lang="zh-CN" altLang="en-US" sz="1825" b="1" dirty="0"/>
              <a:t>内嵌结点类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   </a:t>
            </a:r>
            <a:r>
              <a:rPr lang="en-US" altLang="zh-CN" sz="1825" b="1" dirty="0"/>
              <a:t>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Node():next (nullptr) {}  //</a:t>
            </a:r>
            <a:r>
              <a:rPr lang="zh-CN" altLang="en-US" sz="1825" b="1" dirty="0"/>
              <a:t>结点建立时指针域值为</a:t>
            </a:r>
            <a:r>
              <a:rPr lang="en-US" altLang="zh-CN" sz="1825" b="1" dirty="0"/>
              <a:t>nullptr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int data;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Node *next;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};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Node *m_sp;              //</a:t>
            </a:r>
            <a:r>
              <a:rPr lang="zh-CN" altLang="en-US" sz="1825" b="1" dirty="0"/>
              <a:t>链表首指针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</a:t>
            </a:r>
            <a:r>
              <a:rPr lang="en-US" altLang="zh-CN" sz="1825" b="1" dirty="0"/>
              <a:t>};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910" dirty="0"/>
              <a:t> </a:t>
            </a:r>
            <a:endParaRPr lang="en-US" altLang="zh-CN" sz="910" dirty="0"/>
          </a:p>
        </p:txBody>
      </p:sp>
    </p:spTree>
  </p:cSld>
  <p:clrMapOvr>
    <a:masterClrMapping/>
  </p:clrMapOvr>
  <p:transition spd="slow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3"/>
          <p:cNvSpPr>
            <a:spLocks noGrp="1"/>
          </p:cNvSpPr>
          <p:nvPr>
            <p:ph idx="4294967295"/>
          </p:nvPr>
        </p:nvSpPr>
        <p:spPr>
          <a:xfrm>
            <a:off x="405130" y="272415"/>
            <a:ext cx="8333740" cy="5885180"/>
          </a:xfrm>
          <a:solidFill>
            <a:schemeClr val="bg1"/>
          </a:solidFill>
        </p:spPr>
        <p:txBody>
          <a:bodyPr vert="horz" wrap="square" lIns="83337" tIns="41668" rIns="83337" bIns="41668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CStack::~CStack ()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//</a:t>
            </a:r>
            <a:r>
              <a:rPr lang="zh-CN" altLang="en-US" sz="1825" b="1" dirty="0"/>
              <a:t>删除所有结点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</a:t>
            </a:r>
            <a:r>
              <a:rPr lang="en-US" altLang="zh-CN" sz="1825" b="1" dirty="0"/>
              <a:t>          while (m_sp != nullptr)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  Node *p = m_sp;       //</a:t>
            </a:r>
            <a:r>
              <a:rPr lang="zh-CN" altLang="en-US" sz="1825" b="1" dirty="0"/>
              <a:t>临时指针变量</a:t>
            </a:r>
            <a:r>
              <a:rPr lang="en-US" altLang="zh-CN" sz="1825" b="1" dirty="0"/>
              <a:t>p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  m_sp = m_sp-&gt;next;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    delete p;             //</a:t>
            </a:r>
            <a:r>
              <a:rPr lang="zh-CN" altLang="en-US" sz="1825" b="1" dirty="0"/>
              <a:t>删除</a:t>
            </a:r>
            <a:r>
              <a:rPr lang="en-US" altLang="zh-CN" sz="1825" b="1" dirty="0"/>
              <a:t>p</a:t>
            </a:r>
            <a:r>
              <a:rPr lang="zh-CN" altLang="en-US" sz="1825" b="1" dirty="0"/>
              <a:t>所指结点，删除后不可使用该结点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</a:t>
            </a:r>
            <a:r>
              <a:rPr lang="en-US" altLang="zh-CN" sz="1825" b="1" dirty="0"/>
              <a:t>          }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}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void CStack::push (int x)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Node *p = new Node;        //</a:t>
            </a:r>
            <a:r>
              <a:rPr lang="zh-CN" altLang="en-US" sz="1825" b="1" dirty="0"/>
              <a:t>动态分配</a:t>
            </a:r>
            <a:r>
              <a:rPr lang="en-US" altLang="zh-CN" sz="1825" b="1" dirty="0"/>
              <a:t>1</a:t>
            </a:r>
            <a:r>
              <a:rPr lang="zh-CN" altLang="en-US" sz="1825" b="1" dirty="0"/>
              <a:t>个结点</a:t>
            </a:r>
            <a:endParaRPr lang="zh-CN" altLang="en-US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25" b="1" dirty="0"/>
              <a:t>     </a:t>
            </a:r>
            <a:r>
              <a:rPr lang="en-US" altLang="zh-CN" sz="1825" b="1" dirty="0"/>
              <a:t>      p-&gt;data = x;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p-&gt;next = m_sp;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  m_sp = p;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} 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bool CStack::empty () const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{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     return (m_sp == nullptr);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25" b="1" dirty="0"/>
              <a:t>    }</a:t>
            </a:r>
            <a:endParaRPr lang="en-US" altLang="zh-CN" sz="182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730" b="1" dirty="0"/>
              <a:t> </a:t>
            </a:r>
            <a:endParaRPr lang="en-US" altLang="zh-CN" sz="2185" b="1" dirty="0"/>
          </a:p>
        </p:txBody>
      </p:sp>
    </p:spTree>
  </p:cSld>
  <p:clrMapOvr>
    <a:masterClrMapping/>
  </p:clrMapOvr>
  <p:transition spd="slow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idx="4294967295"/>
          </p:nvPr>
        </p:nvSpPr>
        <p:spPr>
          <a:xfrm>
            <a:off x="835692" y="611722"/>
            <a:ext cx="7473194" cy="5634556"/>
          </a:xfrm>
          <a:solidFill>
            <a:schemeClr val="bg1"/>
          </a:solidFill>
        </p:spPr>
        <p:txBody>
          <a:bodyPr vert="horz" wrap="square" lIns="83337" tIns="41668" rIns="83337" bIns="41668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int CStack::top () const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{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      return m_sp-&gt;data;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}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 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void CStack::pop ()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{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     Node *p = m_sp;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     m_sp = p-&gt;next;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     delete p;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85" b="1" dirty="0"/>
              <a:t> }</a:t>
            </a:r>
            <a:endParaRPr lang="en-US" altLang="zh-CN" sz="2185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185" b="1" dirty="0"/>
          </a:p>
        </p:txBody>
      </p:sp>
    </p:spTree>
  </p:cSld>
  <p:clrMapOvr>
    <a:masterClrMapping/>
  </p:clrMapOvr>
  <p:transition spd="slow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4690" name="Rectangle 2"/>
          <p:cNvSpPr>
            <a:spLocks noGrp="1"/>
          </p:cNvSpPr>
          <p:nvPr>
            <p:ph type="title"/>
          </p:nvPr>
        </p:nvSpPr>
        <p:spPr>
          <a:xfrm>
            <a:off x="1219200" y="609600"/>
            <a:ext cx="72390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组合的概念</a:t>
            </a:r>
            <a:endParaRPr lang="zh-CN" altLang="en-US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3581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60000"/>
              </a:lnSpc>
            </a:pPr>
            <a:r>
              <a:rPr lang="zh-CN" altLang="en-US" dirty="0"/>
              <a:t>类中的成员数据是另一个类的对象。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可以在已有抽象的基础上实现更复杂的抽象。</a:t>
            </a:r>
            <a:endParaRPr lang="zh-CN" altLang="en-US" dirty="0"/>
          </a:p>
        </p:txBody>
      </p:sp>
      <p:sp>
        <p:nvSpPr>
          <p:cNvPr id="114692" name="Text Box 5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dirty="0">
              <a:solidFill>
                <a:srgbClr val="FF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086600" cy="8382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862330" y="1595755"/>
            <a:ext cx="7992745" cy="4953000"/>
          </a:xfrm>
        </p:spPr>
        <p:txBody>
          <a:bodyPr vert="horz" wrap="square" lIns="92075" tIns="46038" rIns="92075" bIns="46038" anchor="t" anchorCtr="0"/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class Point {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private: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  float x, y; 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点的坐标</a:t>
            </a:r>
            <a:endParaRPr lang="en-US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public: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  Point(float h, float v); 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构造函数</a:t>
            </a:r>
            <a:endParaRPr lang="en-US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float getX(); 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取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坐标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  float getY(); 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取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坐标</a:t>
            </a:r>
            <a:endParaRPr lang="en-US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void draw(); 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(x,y)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处画点</a:t>
            </a:r>
            <a:endParaRPr lang="en-US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};</a:t>
            </a:r>
            <a:endParaRPr lang="en-US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//...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函数的实现略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16740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dirty="0">
              <a:solidFill>
                <a:srgbClr val="FF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8785" name="Rectangle 3"/>
          <p:cNvSpPr>
            <a:spLocks noGrp="1"/>
          </p:cNvSpPr>
          <p:nvPr>
            <p:ph idx="1"/>
          </p:nvPr>
        </p:nvSpPr>
        <p:spPr>
          <a:xfrm>
            <a:off x="990600" y="762000"/>
            <a:ext cx="7467600" cy="5486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Line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Point p1, p2; //</a:t>
            </a:r>
            <a:r>
              <a:rPr lang="zh-CN" altLang="en-US" sz="2800" dirty="0">
                <a:latin typeface="宋体" panose="02010600030101010101" pitchFamily="2" charset="-122"/>
              </a:rPr>
              <a:t>线段的两个端点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Line(Point a, Point b); //</a:t>
            </a:r>
            <a:r>
              <a:rPr lang="zh-CN" altLang="zh-CN" sz="2800" dirty="0">
                <a:latin typeface="宋体" panose="02010600030101010101" pitchFamily="2" charset="-122"/>
              </a:rPr>
              <a:t>构造函数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latin typeface="宋体" panose="02010600030101010101" pitchFamily="2" charset="-122"/>
              </a:rPr>
              <a:t>void draw(void); //</a:t>
            </a:r>
            <a:r>
              <a:rPr lang="zh-CN" altLang="en-US" sz="2800" dirty="0">
                <a:latin typeface="宋体" panose="02010600030101010101" pitchFamily="2" charset="-122"/>
              </a:rPr>
              <a:t>画出线段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//...</a:t>
            </a:r>
            <a:r>
              <a:rPr lang="zh-CN" altLang="zh-CN" sz="2800" dirty="0">
                <a:latin typeface="宋体" panose="02010600030101010101" pitchFamily="2" charset="-122"/>
              </a:rPr>
              <a:t>函数的实现略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8786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Clock::Clock(int newH, int newM, int newS) 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hour = newH;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minute = newM;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second = newS;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0834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类组合的构造函数设计</a:t>
            </a:r>
            <a:endParaRPr lang="zh-CN" altLang="en-US" dirty="0"/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990600" y="1752600"/>
            <a:ext cx="79248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原则：不仅要负责对本类中的基本类型成员数据赋初值，也要对对象成员初始化。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类名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::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类名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对象成员所需的形参，本类成员形参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endParaRPr lang="en-US" altLang="zh-CN" sz="26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       :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对象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1(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参数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，对象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2(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参数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......</a:t>
            </a:r>
            <a:endParaRPr lang="en-US" altLang="zh-CN" sz="26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{  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本类初始化  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}</a:t>
            </a:r>
            <a:endParaRPr lang="en-US" altLang="zh-CN" sz="26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20836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类组合的构造函数调用</a:t>
            </a:r>
            <a:endParaRPr lang="zh-CN" alt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239000" cy="43434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构造函数调用顺序：先调用内嵌对象的构造函数（按内嵌时的声明顺序，先声明者先构造）。然后调用本类的构造函数。（析构函数的调用顺序相反）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初始化列表中未出现的内嵌对象，用默认构造函数（即无形参的）初始化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系统自动生成的隐含的默认构造函数中，内嵌对象全部用默认构造函数初始化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8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4930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类的组合举例（二）</a:t>
            </a:r>
            <a:endParaRPr lang="zh-CN" altLang="en-US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648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Part { //</a:t>
            </a:r>
            <a:r>
              <a:rPr lang="zh-CN" altLang="en-US" sz="2800" dirty="0">
                <a:latin typeface="宋体" panose="02010600030101010101" pitchFamily="2" charset="-122"/>
              </a:rPr>
              <a:t>部件类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Part();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Part(int i);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~Part();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void Print();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int val;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24932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6977" name="Rectangle 3"/>
          <p:cNvSpPr>
            <a:spLocks noGrp="1"/>
          </p:cNvSpPr>
          <p:nvPr>
            <p:ph idx="1"/>
          </p:nvPr>
        </p:nvSpPr>
        <p:spPr>
          <a:xfrm>
            <a:off x="990600" y="685800"/>
            <a:ext cx="7467600" cy="5638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Whole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Whole();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Whole(int i, int j, int k);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~Whole();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void Print();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Part one;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Part two;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int date;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26978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9025" name="Rectangle 3"/>
          <p:cNvSpPr>
            <a:spLocks noGrp="1"/>
          </p:cNvSpPr>
          <p:nvPr>
            <p:ph idx="1"/>
          </p:nvPr>
        </p:nvSpPr>
        <p:spPr>
          <a:xfrm>
            <a:off x="990600" y="1066800"/>
            <a:ext cx="7467600" cy="5029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Whole::Whole() {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date=0;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Whole::Whole(int i, int j, int k)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: two(i), one(j), date(k)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{}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//...</a:t>
            </a:r>
            <a:r>
              <a:rPr lang="zh-CN" altLang="zh-CN" dirty="0">
                <a:latin typeface="宋体" panose="02010600030101010101" pitchFamily="2" charset="-122"/>
              </a:rPr>
              <a:t>其他函数的实现略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29026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10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前向声明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类应该先声明，后使用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如果需要在某个类的声明之前，引用该类，则应进行前向引用声明。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前向引用声明只为程序引入一个标识符，但具体声明在其他地方。</a:t>
            </a:r>
            <a:endParaRPr lang="zh-CN" altLang="en-US" dirty="0"/>
          </a:p>
        </p:txBody>
      </p:sp>
      <p:sp>
        <p:nvSpPr>
          <p:cNvPr id="131076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前向引用声明举例</a:t>
            </a:r>
            <a:endParaRPr lang="zh-CN" altLang="en-US" dirty="0"/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1219200" y="1676400"/>
            <a:ext cx="7239000" cy="47244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B;  //</a:t>
            </a:r>
            <a:r>
              <a:rPr lang="zh-CN" altLang="en-US" sz="2800" dirty="0">
                <a:latin typeface="宋体" panose="02010600030101010101" pitchFamily="2" charset="-122"/>
              </a:rPr>
              <a:t>前向引用声明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A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void f(B b);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B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void g(A a);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3312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5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前向引用声明注意事项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/>
          </p:cNvSpPr>
          <p:nvPr>
            <p:ph idx="1"/>
          </p:nvPr>
        </p:nvSpPr>
        <p:spPr>
          <a:xfrm>
            <a:off x="1223645" y="1676400"/>
            <a:ext cx="7239000" cy="4648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使用前向引用声明虽然可以解决一些问题，但它并不是万能的。需要注意的是，尽管使用了前向引用声明，但是在提供一个完整的类声明之前，不能声明该类的对象，也不能在内联成员函数中使用该类的对象。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class Fred; //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前向引用声明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class Barney {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   Fred x; //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错误：类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Fred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的声明尚不完善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};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class Fred {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   Barney y;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};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5172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7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前向引用声明注意事项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/>
          </p:cNvSpPr>
          <p:nvPr>
            <p:ph idx="1"/>
          </p:nvPr>
        </p:nvSpPr>
        <p:spPr>
          <a:xfrm>
            <a:off x="1134745" y="1676400"/>
            <a:ext cx="7863205" cy="4648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class Fred;	//</a:t>
            </a:r>
            <a:r>
              <a:rPr lang="zh-CN" altLang="en-US" sz="2000" dirty="0">
                <a:latin typeface="宋体" panose="02010600030101010101" pitchFamily="2" charset="-122"/>
              </a:rPr>
              <a:t>前向引用声明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class Barney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public: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……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void method()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accent5"/>
                </a:solidFill>
                <a:latin typeface="宋体" panose="02010600030101010101" pitchFamily="2" charset="-122"/>
              </a:rPr>
              <a:t>x.yabbaDabbaDo();	//</a:t>
            </a:r>
            <a:r>
              <a:rPr lang="zh-CN" altLang="en-US" sz="2000" dirty="0">
                <a:solidFill>
                  <a:schemeClr val="accent5"/>
                </a:solidFill>
                <a:latin typeface="宋体" panose="02010600030101010101" pitchFamily="2" charset="-122"/>
              </a:rPr>
              <a:t>错误：</a:t>
            </a:r>
            <a:r>
              <a:rPr lang="en-US" altLang="zh-CN" sz="2000" dirty="0">
                <a:solidFill>
                  <a:schemeClr val="accent5"/>
                </a:solidFill>
                <a:latin typeface="宋体" panose="02010600030101010101" pitchFamily="2" charset="-122"/>
              </a:rPr>
              <a:t>Fred</a:t>
            </a:r>
            <a:r>
              <a:rPr lang="zh-CN" altLang="en-US" sz="2000" dirty="0">
                <a:solidFill>
                  <a:schemeClr val="accent5"/>
                </a:solidFill>
                <a:latin typeface="宋体" panose="02010600030101010101" pitchFamily="2" charset="-122"/>
              </a:rPr>
              <a:t>类的对象在定义之前被使用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private: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 Fred &amp;x;//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正确，经过前向引用声明，可以声明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Fred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类的对象引用</a:t>
            </a:r>
            <a:endParaRPr lang="zh-CN" altLang="en-US" sz="2000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class Fred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public: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void yabbaDabbaDo();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private: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Barney &amp;y;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}; 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137220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9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前向引用声明注意事项</a:t>
            </a:r>
            <a:endParaRPr lang="zh-CN" altLang="en-US" dirty="0"/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应该记住：当你使用前向引用声明时，你只能使用被声明的符号，而不能涉及类的任何细节。</a:t>
            </a:r>
            <a:endParaRPr lang="zh-CN" altLang="en-US" dirty="0"/>
          </a:p>
        </p:txBody>
      </p:sp>
      <p:sp>
        <p:nvSpPr>
          <p:cNvPr id="139268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的 组 合</a:t>
            </a:r>
            <a:endParaRPr lang="zh-CN" altLang="en-US" sz="4000" dirty="0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4711,&quot;width&quot;:11346}"/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2615,&quot;width&quot;:4117.4992125984254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a19866ab-9c60-49ae-a589-e941b7d9f288"/>
  <p:tag name="COMMONDATA" val="eyJoZGlkIjoiYTFmYTQzZmZkMzI3ZWUyN2Y4MWZjNmExNDFkYjVhN2MifQ=="/>
</p:tagLst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E2E53"/>
    </a:dk2>
    <a:lt2>
      <a:srgbClr val="FFCC00"/>
    </a:lt2>
    <a:accent1>
      <a:srgbClr val="FF9933"/>
    </a:accent1>
    <a:accent2>
      <a:srgbClr val="336699"/>
    </a:accent2>
    <a:accent3>
      <a:srgbClr val="ABADB3"/>
    </a:accent3>
    <a:accent4>
      <a:srgbClr val="DADADA"/>
    </a:accent4>
    <a:accent5>
      <a:srgbClr val="FFCAAD"/>
    </a:accent5>
    <a:accent6>
      <a:srgbClr val="2D5C8A"/>
    </a:accent6>
    <a:hlink>
      <a:srgbClr val="EAEAEA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0</TotalTime>
  <Words>27486</Words>
  <Application>WPS 演示</Application>
  <PresentationFormat>全屏显示(4:3)</PresentationFormat>
  <Paragraphs>1781</Paragraphs>
  <Slides>120</Slides>
  <Notes>96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32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Arial Unicode MS</vt:lpstr>
      <vt:lpstr>Wingdings 2</vt:lpstr>
      <vt:lpstr>c++lecture</vt:lpstr>
      <vt:lpstr>2_c++lecture</vt:lpstr>
      <vt:lpstr>第二章  类与对象</vt:lpstr>
      <vt:lpstr>类的声明形式</vt:lpstr>
      <vt:lpstr>类的成员</vt:lpstr>
      <vt:lpstr>PowerPoint 演示文稿</vt:lpstr>
      <vt:lpstr>对象</vt:lpstr>
      <vt:lpstr>例 类的应用举例</vt:lpstr>
      <vt:lpstr>构造函数</vt:lpstr>
      <vt:lpstr>构造函数举例</vt:lpstr>
      <vt:lpstr>PowerPoint 演示文稿</vt:lpstr>
      <vt:lpstr>PowerPoint 演示文稿</vt:lpstr>
      <vt:lpstr>PowerPoint 演示文稿</vt:lpstr>
      <vt:lpstr>默认构造函数</vt:lpstr>
      <vt:lpstr>默认构造函数</vt:lpstr>
      <vt:lpstr>析构函数</vt:lpstr>
      <vt:lpstr>构造函数和析构函数举例</vt:lpstr>
      <vt:lpstr>PowerPoint 演示文稿</vt:lpstr>
      <vt:lpstr>C++11 初始化</vt:lpstr>
      <vt:lpstr>C++11 初始化</vt:lpstr>
      <vt:lpstr>PowerPoint 演示文稿</vt:lpstr>
      <vt:lpstr>类与对象-常成员函数</vt:lpstr>
      <vt:lpstr>常成员函数的声明原则</vt:lpstr>
      <vt:lpstr>统一建模语言UML(Unified Modeling Language)</vt:lpstr>
      <vt:lpstr>class或struct</vt:lpstr>
      <vt:lpstr>例 类的应用</vt:lpstr>
      <vt:lpstr>PowerPoint 演示文稿</vt:lpstr>
      <vt:lpstr>PowerPoint 演示文稿</vt:lpstr>
      <vt:lpstr>PowerPoint 演示文稿</vt:lpstr>
      <vt:lpstr>PowerPoint 演示文稿</vt:lpstr>
      <vt:lpstr>避免类的重复定义</vt:lpstr>
      <vt:lpstr>对象指针</vt:lpstr>
      <vt:lpstr>对象数组和动态对象</vt:lpstr>
      <vt:lpstr>对象数组和动态对象</vt:lpstr>
      <vt:lpstr>对象引用</vt:lpstr>
      <vt:lpstr>常引用作形参</vt:lpstr>
      <vt:lpstr>常引用作形参</vt:lpstr>
      <vt:lpstr>常用容器应用举例</vt:lpstr>
      <vt:lpstr>常用容器应用举例</vt:lpstr>
      <vt:lpstr>向量 vector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链表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双端队列 deque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字符串 string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栈 stack</vt:lpstr>
      <vt:lpstr>PowerPoint 演示文稿</vt:lpstr>
      <vt:lpstr>PowerPoint 演示文稿</vt:lpstr>
      <vt:lpstr>PowerPoint 演示文稿</vt:lpstr>
      <vt:lpstr>常用容器应用举例</vt:lpstr>
      <vt:lpstr>队列 queue</vt:lpstr>
      <vt:lpstr>PowerPoint 演示文稿</vt:lpstr>
      <vt:lpstr>PowerPoint 演示文稿</vt:lpstr>
      <vt:lpstr>PowerPoint 演示文稿</vt:lpstr>
      <vt:lpstr>PowerPoint 演示文稿</vt:lpstr>
      <vt:lpstr>类的嵌套定义</vt:lpstr>
      <vt:lpstr>类的嵌套定义</vt:lpstr>
      <vt:lpstr>PowerPoint 演示文稿</vt:lpstr>
      <vt:lpstr>PowerPoint 演示文稿</vt:lpstr>
      <vt:lpstr>PowerPoint 演示文稿</vt:lpstr>
      <vt:lpstr>组合的概念</vt:lpstr>
      <vt:lpstr>举例</vt:lpstr>
      <vt:lpstr>PowerPoint 演示文稿</vt:lpstr>
      <vt:lpstr>类组合的构造函数设计</vt:lpstr>
      <vt:lpstr>类组合的构造函数调用</vt:lpstr>
      <vt:lpstr>类的组合举例（二）</vt:lpstr>
      <vt:lpstr>PowerPoint 演示文稿</vt:lpstr>
      <vt:lpstr>PowerPoint 演示文稿</vt:lpstr>
      <vt:lpstr>前向声明</vt:lpstr>
      <vt:lpstr>前向引用声明举例</vt:lpstr>
      <vt:lpstr>前向引用声明注意事项</vt:lpstr>
      <vt:lpstr>前向引用声明注意事项</vt:lpstr>
      <vt:lpstr>前向引用声明注意事项</vt:lpstr>
      <vt:lpstr>静态成员</vt:lpstr>
      <vt:lpstr>静态成员</vt:lpstr>
      <vt:lpstr>例  具有静态数据成员的 Point类</vt:lpstr>
      <vt:lpstr>PowerPoint 演示文稿</vt:lpstr>
      <vt:lpstr>常数据成员举例</vt:lpstr>
      <vt:lpstr>PowerPoint 演示文稿</vt:lpstr>
      <vt:lpstr>静态成员函数举例</vt:lpstr>
      <vt:lpstr>静态成员函数举例</vt:lpstr>
      <vt:lpstr>具有静态数据、函数成员的 Point类</vt:lpstr>
      <vt:lpstr>具有静态数据、函数成员的 Point类</vt:lpstr>
      <vt:lpstr>PowerPoint 演示文稿</vt:lpstr>
      <vt:lpstr>友元</vt:lpstr>
      <vt:lpstr>友元函数</vt:lpstr>
      <vt:lpstr>例 使用友元函数计算两点距离</vt:lpstr>
      <vt:lpstr>PowerPoint 演示文稿</vt:lpstr>
      <vt:lpstr>友元类</vt:lpstr>
      <vt:lpstr>友元类举例</vt:lpstr>
      <vt:lpstr>PowerPoint 演示文稿</vt:lpstr>
      <vt:lpstr>友元关系是单向的</vt:lpstr>
      <vt:lpstr>类与对象总结</vt:lpstr>
      <vt:lpstr>类与对象总结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类与对象</dc:title>
  <dc:creator>zhengli</dc:creator>
  <cp:lastModifiedBy>WPS_503342631</cp:lastModifiedBy>
  <cp:revision>275</cp:revision>
  <dcterms:created xsi:type="dcterms:W3CDTF">1999-05-22T12:40:00Z</dcterms:created>
  <dcterms:modified xsi:type="dcterms:W3CDTF">2023-03-21T07:44:01Z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FAC710EC1D3844F5814D81D0A4A04E1A</vt:lpwstr>
  </property>
  <property fmtid="{D5CDD505-2E9C-101B-9397-08002B2CF9AE}" pid="3" name="KSOProductBuildVer">
    <vt:lpwstr>2052-11.1.0.13703</vt:lpwstr>
  </property>
</Properties>
</file>