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7"/>
  </p:handoutMasterIdLst>
  <p:sldIdLst>
    <p:sldId id="582" r:id="rId4"/>
    <p:sldId id="583" r:id="rId6"/>
    <p:sldId id="584" r:id="rId7"/>
    <p:sldId id="585" r:id="rId8"/>
    <p:sldId id="586" r:id="rId9"/>
    <p:sldId id="587" r:id="rId10"/>
    <p:sldId id="618" r:id="rId11"/>
    <p:sldId id="588" r:id="rId12"/>
    <p:sldId id="589" r:id="rId13"/>
    <p:sldId id="590" r:id="rId14"/>
    <p:sldId id="619" r:id="rId15"/>
    <p:sldId id="592" r:id="rId16"/>
    <p:sldId id="655" r:id="rId17"/>
    <p:sldId id="623" r:id="rId18"/>
    <p:sldId id="624" r:id="rId19"/>
    <p:sldId id="628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88" r:id="rId31"/>
    <p:sldId id="689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14" r:id="rId43"/>
    <p:sldId id="615" r:id="rId44"/>
    <p:sldId id="616" r:id="rId45"/>
    <p:sldId id="617" r:id="rId46"/>
  </p:sldIdLst>
  <p:sldSz cx="9144000" cy="6858000" type="screen4x3"/>
  <p:notesSz cx="7099300" cy="10234930"/>
  <p:custDataLst>
    <p:tags r:id="rId5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卫明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E53"/>
    <a:srgbClr val="FFCC00"/>
    <a:srgbClr val="FFFFCC"/>
    <a:srgbClr val="00FF99"/>
    <a:srgbClr val="66FFFF"/>
    <a:srgbClr val="FF3300"/>
    <a:srgbClr val="FF99CC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186" y="-102"/>
      </p:cViewPr>
      <p:guideLst>
        <p:guide orient="horz" pos="2128"/>
        <p:guide pos="2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5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2" Type="http://schemas.openxmlformats.org/officeDocument/2006/relationships/tags" Target="tags/tag2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smtClean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>
              <a:buNone/>
            </a:pPr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smtClean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smtClean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>
              <a:buNone/>
            </a:pPr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8194" name="文本占位符 2"/>
          <p:cNvSpPr/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459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0723" name="Rectangle 4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074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075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3076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077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078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3079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3080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3081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3082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83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3084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85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3086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3092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3093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094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095" name="Rectangle 308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74099" name="Rectangle 309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308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0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30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074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075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3076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3077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3078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3" name="Group 3079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3080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3081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3082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83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3084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85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3086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11" name="Group 3092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3093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094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095" name="Rectangle 308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74099" name="Rectangle 309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308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08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309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73059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0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4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73059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0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1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64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7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061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4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ctrTitle" sz="quarter"/>
          </p:nvPr>
        </p:nvSpPr>
        <p:spPr/>
        <p:txBody>
          <a:bodyPr lIns="92075" tIns="46038" rIns="92075" bIns="46038" anchor="ctr" anchorCtr="0"/>
          <a:p>
            <a:pPr>
              <a:buClrTx/>
              <a:buSzTx/>
              <a:buFontTx/>
            </a:pPr>
            <a:r>
              <a:rPr kumimoji="1" lang="en-US" altLang="zh-CN">
                <a:latin typeface="+mj-lt"/>
                <a:ea typeface="+mj-ea"/>
                <a:cs typeface="+mj-cs"/>
              </a:rPr>
              <a:t>C++</a:t>
            </a:r>
            <a:r>
              <a:rPr kumimoji="1" lang="zh-CN" altLang="en-US">
                <a:latin typeface="+mj-lt"/>
                <a:ea typeface="+mj-ea"/>
                <a:cs typeface="+mj-cs"/>
              </a:rPr>
              <a:t>程序设计基础</a:t>
            </a:r>
            <a:endParaRPr kumimoji="1"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 anchor="ctr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915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许金兰</a:t>
            </a:r>
            <a:endParaRPr kumimoji="1" lang="zh-CN" altLang="en-US" sz="2915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915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jlxu@hdu.edu.cn</a:t>
            </a:r>
            <a:endParaRPr kumimoji="1" lang="en-US" altLang="zh-CN" sz="2915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1" name="文本框 3"/>
          <p:cNvSpPr txBox="1"/>
          <p:nvPr/>
        </p:nvSpPr>
        <p:spPr>
          <a:xfrm>
            <a:off x="1579563" y="2746375"/>
            <a:ext cx="56530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54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第3章  拷贝控制</a:t>
            </a:r>
            <a:endParaRPr lang="en-US" altLang="zh-CN" sz="5400" b="1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0" y="85090"/>
            <a:ext cx="9072880" cy="643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在执行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 s1(“test”);”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语句时，构造函数动态地分配存储空间，并将返回的地址赋给对象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的成员变量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，然后把“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拷贝到这块空间中：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执行语句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 s2(s1);”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时，系统将调用默认的复制构造函数，负责将对象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中存放的地址值赋值给对象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当遇到对象的生命期结束需要撤销对象时，首先由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对象调用析构函数，将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成员所指向的字符串“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所在的动态空间释放：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自动调用析构函数之前，对象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指向已释放的内存空间，因此在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调用析构函数时，无法正确执行析构函数代码“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delete []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，从而导致出错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410" name="Rectangle 6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1949450" y="838200"/>
          <a:ext cx="43926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55240" imgH="412115" progId="">
                  <p:embed/>
                </p:oleObj>
              </mc:Choice>
              <mc:Fallback>
                <p:oleObj name="" r:id="rId1" imgW="2555240" imgH="41211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838200"/>
                        <a:ext cx="4392613" cy="631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8"/>
          <p:cNvSpPr/>
          <p:nvPr/>
        </p:nvSpPr>
        <p:spPr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1920875" y="2390775"/>
          <a:ext cx="45148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559685" imgH="1036955" progId="">
                  <p:embed/>
                </p:oleObj>
              </mc:Choice>
              <mc:Fallback>
                <p:oleObj name="" r:id="rId3" imgW="2559685" imgH="103695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0875" y="2390775"/>
                        <a:ext cx="4514850" cy="1684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0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1906588" y="4940300"/>
          <a:ext cx="47879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286000" imgH="412115" progId="">
                  <p:embed/>
                </p:oleObj>
              </mc:Choice>
              <mc:Fallback>
                <p:oleObj name="" r:id="rId5" imgW="2286000" imgH="412115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6588" y="4940300"/>
                        <a:ext cx="4787900" cy="587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2"/>
          <p:cNvSpPr/>
          <p:nvPr/>
        </p:nvSpPr>
        <p:spPr>
          <a:xfrm>
            <a:off x="0" y="306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en-US" altLang="zh-CN" sz="4400" b="0" dirty="0">
                <a:solidFill>
                  <a:schemeClr val="tx1"/>
                </a:solidFill>
                <a:sym typeface="宋体" panose="02010600030101010101" pitchFamily="2" charset="-122"/>
              </a:rPr>
              <a:t>3</a:t>
            </a:r>
            <a:r>
              <a:rPr lang="zh-CN" altLang="en-US" sz="4400" b="0" dirty="0">
                <a:solidFill>
                  <a:schemeClr val="tx1"/>
                </a:solidFill>
                <a:sym typeface="宋体" panose="02010600030101010101" pitchFamily="2" charset="-122"/>
              </a:rPr>
              <a:t>.2.1</a:t>
            </a:r>
            <a:r>
              <a:rPr lang="en-US" altLang="zh-CN" sz="4400" b="0" dirty="0">
                <a:solidFill>
                  <a:schemeClr val="tx1"/>
                </a:solidFill>
                <a:sym typeface="宋体" panose="02010600030101010101" pitchFamily="2" charset="-122"/>
              </a:rPr>
              <a:t> </a:t>
            </a:r>
            <a:r>
              <a:rPr lang="zh-CN" altLang="en-US" sz="4400" b="0" dirty="0">
                <a:solidFill>
                  <a:schemeClr val="tx1"/>
                </a:solidFill>
                <a:sym typeface="宋体" panose="02010600030101010101" pitchFamily="2" charset="-122"/>
              </a:rPr>
              <a:t>拷贝构造</a:t>
            </a:r>
            <a:endParaRPr lang="zh-CN" altLang="en-US" sz="4400" b="0" dirty="0">
              <a:solidFill>
                <a:schemeClr val="tx1"/>
              </a:solidFill>
              <a:sym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7088" y="1828800"/>
            <a:ext cx="7239000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浅拷贝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实现对象间数据元素的一一对应复制。</a:t>
            </a:r>
            <a:endParaRPr lang="zh-CN" altLang="en-US" dirty="0"/>
          </a:p>
          <a:p>
            <a:pPr eaLnBrk="1" hangingPunct="1"/>
            <a:r>
              <a:rPr lang="zh-CN" altLang="en-US" dirty="0"/>
              <a:t>深拷贝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当被复制的对象数据成员是指针类型时，不是复制该指针成员本身，而是将指针所指的对象进行复制。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4"/>
          <p:cNvSpPr txBox="1"/>
          <p:nvPr/>
        </p:nvSpPr>
        <p:spPr>
          <a:xfrm>
            <a:off x="73025" y="77788"/>
            <a:ext cx="8964613" cy="6683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2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定义复制构造函数避免默认构造函数的副作用。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class String 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private: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char *strValue;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public: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String(char *s = "")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{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if (s == NULL) s = "";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将空指针转化为空串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strValue = new char[strlen(s) + 1];//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分配存储空间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strcpy(strValue, s);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复制串值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String(const String &amp;copy)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sym typeface="+mn-ea"/>
              </a:rPr>
              <a:t>{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	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复制构造函数	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		strValue = new char[strlen(copy.strValue) + 1];//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分配空间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strcpy(strValue, copy.strValue);	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复制串值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~String() { delete []strValue; }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析构函数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void Show() { cout &lt;&lt; strValue &lt;&lt;  endl; }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	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main()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{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主函数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main()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 s1(“test");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调用普通构造函数的生成对象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 s2(s1);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调用复制构造函数的生成对象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s1.Show();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s2.Show();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……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43" name="AutoShape 6"/>
          <p:cNvSpPr>
            <a:spLocks noChangeArrowheads="1"/>
          </p:cNvSpPr>
          <p:nvPr/>
        </p:nvSpPr>
        <p:spPr bwMode="auto">
          <a:xfrm>
            <a:off x="3779838" y="4965700"/>
            <a:ext cx="4968875" cy="1439863"/>
          </a:xfrm>
          <a:prstGeom prst="wedgeRoundRectCallout">
            <a:avLst>
              <a:gd name="adj1" fmla="val -68370"/>
              <a:gd name="adj2" fmla="val 3390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" indent="45593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程序运行时屏幕输出如下：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test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test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请按任意键继续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. .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87450" y="260350"/>
            <a:ext cx="7162800" cy="1143000"/>
          </a:xfrm>
        </p:spPr>
        <p:txBody>
          <a:bodyPr/>
          <a:p>
            <a:r>
              <a:rPr lang="zh-CN" altLang="en-US"/>
              <a:t>例：动态</a:t>
            </a:r>
            <a:r>
              <a:rPr lang="zh-CN" altLang="en-US"/>
              <a:t>数组类</a:t>
            </a:r>
            <a:endParaRPr lang="zh-CN" altLang="en-US"/>
          </a:p>
        </p:txBody>
      </p:sp>
      <p:sp>
        <p:nvSpPr>
          <p:cNvPr id="18435" name="Rectangle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27405" y="1828800"/>
            <a:ext cx="7876540" cy="4114800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定义一个动态数组类，数组内元素为二维的点（</a:t>
            </a:r>
            <a:r>
              <a:rPr lang="en-US" altLang="zh-CN" dirty="0"/>
              <a:t>Point</a:t>
            </a:r>
            <a:r>
              <a:rPr lang="zh-CN" altLang="en-US" dirty="0"/>
              <a:t>），能够获取给定下标的</a:t>
            </a:r>
            <a:r>
              <a:rPr lang="zh-CN" altLang="en-US" dirty="0"/>
              <a:t>元素。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/>
        </p:nvSpPr>
        <p:spPr>
          <a:xfrm>
            <a:off x="52070" y="31750"/>
            <a:ext cx="9041130" cy="67665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ArrayOfPoints {	//动态数组类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ArrayOfPoints(int size) : size(size)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points = new Point[size];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~ArrayOfPoints()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cout &lt;&lt; "Deleting..." &lt;&lt; endl;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delete[] points;     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&amp;element(int index)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assert(index &gt;= 0 &amp;&amp; index &lt; size);	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return points[index];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*points;	//指向动态数组首地址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int size;		//数组大小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/>
        </p:nvSpPr>
        <p:spPr>
          <a:xfrm>
            <a:off x="250825" y="44450"/>
            <a:ext cx="8320088" cy="60928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800">
                <a:solidFill>
                  <a:srgbClr val="99FFCC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ArrayOfPoints {	//动态数组类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ArrayOfPoints(int size) : size(size)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points = new Point[size];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strike="noStrike" kern="0" noProof="0" dirty="0" err="1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 </a:t>
            </a:r>
            <a:r>
              <a:rPr lang="en-US" altLang="zh-CN" sz="2400" strike="noStrike" kern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 ArrayOfPoints</a:t>
            </a:r>
            <a:r>
              <a:rPr lang="en-US" altLang="zh-CN" sz="2400" strike="noStrike" kern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(const </a:t>
            </a:r>
            <a:r>
              <a:rPr lang="en-US" altLang="zh-CN" sz="2400" strike="noStrike" kern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ArrayOfPoints</a:t>
            </a:r>
            <a:r>
              <a:rPr lang="en-US" altLang="zh-CN" sz="2400" strike="noStrike" kern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&amp; </a:t>
            </a:r>
            <a:r>
              <a:rPr lang="en-US" altLang="zh-CN" sz="2400" strike="noStrike" kern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pointsArray</a:t>
            </a:r>
            <a:r>
              <a:rPr lang="en-US" altLang="zh-CN" sz="2400" strike="noStrike" kern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);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~ArrayOfPoints()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cout &lt;&lt; "Deleting..." &lt;&lt; endl;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delete[] points;     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&amp;element(int index) {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assert(index &gt;= 0 &amp;&amp; index &lt; size);	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return points[index];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Point *points;	//指向动态数组首地址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int size;		//数组大小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>
          <a:xfrm>
            <a:off x="381000" y="1042988"/>
            <a:ext cx="8763000" cy="5357812"/>
          </a:xfrm>
          <a:solidFill>
            <a:schemeClr val="bg1"/>
          </a:solidFill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ArrayOfPoints::ArrayOfPoints(const ArrayOfPoints&amp; v)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size = v.size;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points = new Point[size];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for (int i = 0; i &lt; size; i++)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points[i] = v.points[i];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9698" name="Text Box 4"/>
          <p:cNvSpPr txBox="1"/>
          <p:nvPr/>
        </p:nvSpPr>
        <p:spPr>
          <a:xfrm>
            <a:off x="8610600" y="6324600"/>
            <a:ext cx="533400" cy="3365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/>
            <a:fld id="{9A0DB2DC-4C9A-4742-B13C-FB6460FD3503}" type="slidenum"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1920875"/>
            <a:ext cx="8564563" cy="3016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如果一个类重载了拷贝构造函数，而且使用了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，那么也需要重载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=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2770" name="Rectangle 2"/>
          <p:cNvSpPr txBox="1"/>
          <p:nvPr/>
        </p:nvSpPr>
        <p:spPr>
          <a:xfrm>
            <a:off x="179388" y="620713"/>
            <a:ext cx="8434387" cy="5905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3.2.2  </a:t>
            </a:r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拷贝赋值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4"/>
          <p:cNvSpPr txBox="1"/>
          <p:nvPr/>
        </p:nvSpPr>
        <p:spPr>
          <a:xfrm>
            <a:off x="76200" y="173038"/>
            <a:ext cx="8996363" cy="61864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使用赋值运算符出现运行时错误的示例。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class String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private: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char *strValue;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public: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String(const char *s = "")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if (s == NULL) s = "";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将空指针转化为空串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strValue = new char[strlen(s) + 1];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分配存储空间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strcpy(strValue, s);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复制串值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String(const String &amp;copy)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复制构造函数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strValue = new char[strlen(copy.strValue) + 1];//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分配空间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strcpy(strValue, copy.strValue);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复制串值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~String() { delete []strValue; }	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析构函数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void Show() const { cout &lt;&lt; strValue &lt;&lt;  endl; }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295275" y="184150"/>
            <a:ext cx="8772525" cy="22463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main()	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主函数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main()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 s1("try"), s2;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定义对象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s2 = s1;			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使用默认赋值运算符函数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s1.Show();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s2.Show();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4818" name="AutoShape 3"/>
          <p:cNvSpPr/>
          <p:nvPr/>
        </p:nvSpPr>
        <p:spPr>
          <a:xfrm>
            <a:off x="539750" y="2924175"/>
            <a:ext cx="7777163" cy="3240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程序运行时屏幕可能输出如下：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try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try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请按任意键继续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 . 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当用户按任一键时，屏幕将会显示类似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Debug Assertion Failed!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的错误 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250825" y="547688"/>
            <a:ext cx="8435975" cy="5921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	</a:t>
            </a:r>
            <a:r>
              <a:rPr lang="zh-CN" altLang="en-US" sz="3600" dirty="0"/>
              <a:t>对象传递、复制和赋值</a:t>
            </a:r>
            <a:endParaRPr lang="zh-CN" altLang="en-US" sz="3600" dirty="0"/>
          </a:p>
        </p:txBody>
      </p:sp>
      <p:sp>
        <p:nvSpPr>
          <p:cNvPr id="65538" name="Rectangle 3"/>
          <p:cNvSpPr>
            <a:spLocks noGrp="1"/>
          </p:cNvSpPr>
          <p:nvPr>
            <p:ph idx="4294967295"/>
          </p:nvPr>
        </p:nvSpPr>
        <p:spPr>
          <a:xfrm>
            <a:off x="179388" y="1612900"/>
            <a:ext cx="8507413" cy="5245100"/>
          </a:xfrm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C++</a:t>
            </a: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函数参数传递对象的引用</a:t>
            </a: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C++</a:t>
            </a: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函数参数传递对象的地址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971550" y="4292600"/>
            <a:ext cx="7197725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CSet  Union (const CSet *pSet)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  =  A.Union ( &amp;B 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971550" y="2420938"/>
            <a:ext cx="7097713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CSet  Union (const CSet &amp;rhs) ;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  =  A.Union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0" y="173038"/>
            <a:ext cx="9144000" cy="681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在执行“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 s1(“try”);”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语句时，构造函数动态地分配存储空间，并将返回的地址赋给对象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，然后把“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拷贝到这块空间中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执行语句“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 = s1;”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时，由于没有为类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重载赋值运算符，系统将调用默认赋值运算符函数，负责将对象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中存放的地址值赋值给对象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复制给对象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的仅是其数据成员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的值，并没有把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指向的动态存储空间进行复制，当遇到对象的生命期结束需要撤销对象时，首先由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对象调用析构函数，将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成员所指向的字符串“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所在的动态空间释放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自动调用析构函数之前，对象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指向已释放的内存空间，因此在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调用析构函数时，无法正确执行析构函数代码“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delete []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，从而导致出错。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842" name="Rectangle 6"/>
          <p:cNvSpPr/>
          <p:nvPr/>
        </p:nvSpPr>
        <p:spPr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1692275" y="765175"/>
          <a:ext cx="4608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55240" imgH="412115" progId="">
                  <p:embed/>
                </p:oleObj>
              </mc:Choice>
              <mc:Fallback>
                <p:oleObj name="" r:id="rId1" imgW="2555240" imgH="41211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765175"/>
                        <a:ext cx="4608513" cy="576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8"/>
          <p:cNvSpPr/>
          <p:nvPr/>
        </p:nvSpPr>
        <p:spPr>
          <a:xfrm>
            <a:off x="0" y="2809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5845" name="Object 7"/>
          <p:cNvGraphicFramePr>
            <a:graphicFrameLocks noChangeAspect="1"/>
          </p:cNvGraphicFramePr>
          <p:nvPr/>
        </p:nvGraphicFramePr>
        <p:xfrm>
          <a:off x="1763713" y="2530475"/>
          <a:ext cx="460851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555240" imgH="1040130" progId="">
                  <p:embed/>
                </p:oleObj>
              </mc:Choice>
              <mc:Fallback>
                <p:oleObj name="" r:id="rId3" imgW="2555240" imgH="104013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530475"/>
                        <a:ext cx="4608512" cy="1584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10"/>
          <p:cNvSpPr/>
          <p:nvPr/>
        </p:nvSpPr>
        <p:spPr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5847" name="Object 9"/>
          <p:cNvGraphicFramePr>
            <a:graphicFrameLocks noChangeAspect="1"/>
          </p:cNvGraphicFramePr>
          <p:nvPr/>
        </p:nvGraphicFramePr>
        <p:xfrm>
          <a:off x="1798638" y="5229225"/>
          <a:ext cx="4537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286000" imgH="412115" progId="">
                  <p:embed/>
                </p:oleObj>
              </mc:Choice>
              <mc:Fallback>
                <p:oleObj name="" r:id="rId5" imgW="2286000" imgH="41211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8638" y="5229225"/>
                        <a:ext cx="4537075" cy="53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图片 1" descr="类的拷贝控制示意图2Par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96850"/>
            <a:ext cx="8966200" cy="607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91512" cy="5619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字符串类重载赋值运算符</a:t>
            </a:r>
            <a:endParaRPr lang="zh-CN" altLang="en-US" sz="32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725" y="1771650"/>
            <a:ext cx="814705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对于字符串类，也应重载赋值运算符，复制指针数据成员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所指向的动态空间中的内容。这样，两个对象的指针成员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就拥有不同的地址值，指向不同的动态存储空间：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7891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60475" y="2995613"/>
          <a:ext cx="65532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555240" imgH="1040130" progId="">
                  <p:embed/>
                </p:oleObj>
              </mc:Choice>
              <mc:Fallback>
                <p:oleObj name="" r:id="rId1" imgW="2555240" imgH="104013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2995613"/>
                        <a:ext cx="6553200" cy="2654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18487" cy="6334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latin typeface="微软雅黑" panose="020B0503020204020204" charset="-122"/>
              </a:rPr>
              <a:t>赋值运算符=重载的一般形式 </a:t>
            </a:r>
            <a:endParaRPr lang="zh-CN" altLang="en-US" sz="3200" dirty="0">
              <a:latin typeface="微软雅黑" panose="020B0503020204020204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3513" y="1916113"/>
            <a:ext cx="88169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规定赋值运算符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只能重载为类的成员函数，一般重载格式为：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类名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::operator=(const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类名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源对象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if (this != 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源对象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{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目的对象与源对象不是同一个对象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……		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复制被被赋值对象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*this;	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返回目的对象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76835" y="62230"/>
            <a:ext cx="9067800" cy="62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重载赋值运算符避免使用默认赋值运算符的严重问题。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String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char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串值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String(const char *s = "")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构造函数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 if (s == NULL) s = "";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将空指针转化为空串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(s) + 1];//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分配存储空间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s);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String(const String &amp;copy)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复制构造函数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+ 1];//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分配空间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 &amp; operator=(const String &amp;copy);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~String() { delete []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析构函数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Show() const {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&lt;&lt;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endl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}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……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964613" cy="532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String&amp;  String::operator=(const String &amp;copy)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if (this != &amp;copy)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{  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目的对象与源对象不是同一个对象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delete []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+ 1];//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分配空间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*this;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返回目的对象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 main()	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main()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 s1("try"), s2;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 = s1;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使用重载赋值运算符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s1.Show();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显示串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s2.Show();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显示串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4356100" y="4868863"/>
            <a:ext cx="3744913" cy="1439863"/>
          </a:xfrm>
          <a:prstGeom prst="wedgeRoundRectCallout">
            <a:avLst>
              <a:gd name="adj1" fmla="val -88958"/>
              <a:gd name="adj2" fmla="val -269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" indent="45593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程序运行时屏幕输出如下：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请按任意键继续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. 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964613" cy="501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重载赋值运算符的另一种好方法，更符合异常安全特性。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……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String&amp;  String::operator=(const String &amp;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rhs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	copy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rhs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此时，如果发生异常，不影响原对象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swap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return *this;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返回目的对象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 main()	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主函数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main()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 s1("try"), s2;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定义对象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 = s1;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使用重载赋值运算符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s1.Show();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显示串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s2.Show();				//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显示串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659" name="AutoShape 3"/>
          <p:cNvSpPr>
            <a:spLocks noChangeArrowheads="1"/>
          </p:cNvSpPr>
          <p:nvPr/>
        </p:nvSpPr>
        <p:spPr bwMode="auto">
          <a:xfrm>
            <a:off x="4356100" y="4868863"/>
            <a:ext cx="3744913" cy="1439863"/>
          </a:xfrm>
          <a:prstGeom prst="wedgeRoundRectCallout">
            <a:avLst>
              <a:gd name="adj1" fmla="val -88958"/>
              <a:gd name="adj2" fmla="val -269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" indent="45593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程序运行时屏幕输出如下：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905" marR="0" lvl="1" indent="4559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请按任意键继续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. 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例：链表表示的</a:t>
            </a:r>
            <a:r>
              <a:rPr lang="zh-CN" altLang="en-US"/>
              <a:t>集合类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95" y="1905000"/>
            <a:ext cx="7523480" cy="4114800"/>
          </a:xfrm>
        </p:spPr>
        <p:txBody>
          <a:bodyPr/>
          <a:p>
            <a:r>
              <a:rPr lang="zh-CN" altLang="en-US"/>
              <a:t>集合内元素用带头节点的单链表</a:t>
            </a:r>
            <a:r>
              <a:rPr lang="zh-CN" altLang="en-US"/>
              <a:t>表示；</a:t>
            </a:r>
            <a:endParaRPr lang="zh-CN" altLang="en-US"/>
          </a:p>
          <a:p>
            <a:r>
              <a:rPr lang="zh-CN" altLang="en-US"/>
              <a:t>集合内元素</a:t>
            </a:r>
            <a:r>
              <a:rPr lang="zh-CN" altLang="en-US"/>
              <a:t>类型为</a:t>
            </a:r>
            <a:r>
              <a:rPr lang="zh-CN" altLang="en-US"/>
              <a:t>整型；</a:t>
            </a:r>
            <a:endParaRPr lang="zh-CN" altLang="en-US"/>
          </a:p>
          <a:p>
            <a:r>
              <a:rPr lang="zh-CN" altLang="en-US"/>
              <a:t>元素递增</a:t>
            </a:r>
            <a:r>
              <a:rPr lang="zh-CN" altLang="en-US"/>
              <a:t>排序；</a:t>
            </a:r>
            <a:endParaRPr lang="zh-CN" altLang="en-US"/>
          </a:p>
          <a:p>
            <a:r>
              <a:rPr lang="zh-CN" altLang="en-US"/>
              <a:t>支持的操作</a:t>
            </a:r>
            <a:r>
              <a:rPr lang="zh-CN" altLang="en-US"/>
              <a:t>包括：</a:t>
            </a:r>
            <a:endParaRPr lang="zh-CN" altLang="en-US"/>
          </a:p>
          <a:p>
            <a:pPr lvl="1"/>
            <a:r>
              <a:rPr lang="zh-CN" altLang="en-US"/>
              <a:t>集合</a:t>
            </a:r>
            <a:r>
              <a:rPr lang="zh-CN" altLang="en-US"/>
              <a:t>显示；</a:t>
            </a:r>
            <a:endParaRPr lang="zh-CN" altLang="en-US"/>
          </a:p>
          <a:p>
            <a:pPr lvl="1"/>
            <a:r>
              <a:rPr lang="zh-CN" altLang="en-US"/>
              <a:t>元素</a:t>
            </a:r>
            <a:r>
              <a:rPr lang="zh-CN" altLang="en-US"/>
              <a:t>增加；</a:t>
            </a:r>
            <a:endParaRPr lang="zh-CN" altLang="en-US"/>
          </a:p>
          <a:p>
            <a:pPr lvl="1"/>
            <a:r>
              <a:rPr lang="zh-CN" altLang="en-US"/>
              <a:t>元素</a:t>
            </a:r>
            <a:r>
              <a:rPr lang="zh-CN" altLang="en-US"/>
              <a:t>查询；</a:t>
            </a:r>
            <a:endParaRPr lang="zh-CN" altLang="en-US"/>
          </a:p>
          <a:p>
            <a:pPr lvl="1"/>
            <a:r>
              <a:rPr lang="zh-CN" altLang="en-US"/>
              <a:t>集合并运算，返回集合</a:t>
            </a:r>
            <a:r>
              <a:rPr lang="zh-CN" altLang="en-US"/>
              <a:t>对象；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9705" y="26035"/>
            <a:ext cx="8804275" cy="6816090"/>
          </a:xfrm>
          <a:prstGeom prst="rect">
            <a:avLst/>
          </a:prstGeom>
          <a:solidFill>
            <a:srgbClr val="1E2E53"/>
          </a:solidFill>
        </p:spPr>
        <p:txBody>
          <a:bodyPr wrap="square" rtlCol="0" anchor="t">
            <a:spAutoFit/>
          </a:bodyPr>
          <a:p>
            <a:r>
              <a:rPr lang="zh-CN" altLang="en-US" sz="2300"/>
              <a:t>#include &lt;iostream&gt;</a:t>
            </a:r>
            <a:endParaRPr lang="zh-CN" altLang="en-US" sz="2300"/>
          </a:p>
          <a:p>
            <a:r>
              <a:rPr lang="zh-CN" altLang="en-US" sz="2300"/>
              <a:t>using namespace std;</a:t>
            </a:r>
            <a:endParaRPr lang="zh-CN" altLang="en-US" sz="2300"/>
          </a:p>
          <a:p>
            <a:r>
              <a:rPr lang="zh-CN" altLang="en-US" sz="2300"/>
              <a:t>class CSet</a:t>
            </a:r>
            <a:r>
              <a:rPr lang="en-US" altLang="zh-CN" sz="2300"/>
              <a:t> </a:t>
            </a:r>
            <a:r>
              <a:rPr lang="zh-CN" altLang="en-US" sz="2300"/>
              <a:t>{</a:t>
            </a:r>
            <a:endParaRPr lang="zh-CN" altLang="en-US" sz="2300"/>
          </a:p>
          <a:p>
            <a:r>
              <a:rPr lang="zh-CN" altLang="en-US" sz="2300"/>
              <a:t>public:</a:t>
            </a:r>
            <a:endParaRPr lang="zh-CN" altLang="en-US" sz="2300"/>
          </a:p>
          <a:p>
            <a:r>
              <a:rPr lang="zh-CN" altLang="en-US" sz="2300"/>
              <a:t>    CSet();</a:t>
            </a:r>
            <a:r>
              <a:rPr lang="en-US" altLang="zh-CN" sz="2300"/>
              <a:t>    </a:t>
            </a:r>
            <a:r>
              <a:rPr lang="zh-CN" altLang="en-US" sz="2300">
                <a:sym typeface="+mn-ea"/>
              </a:rPr>
              <a:t>//构造函数</a:t>
            </a:r>
            <a:endParaRPr lang="zh-CN" altLang="en-US" sz="2300"/>
          </a:p>
          <a:p>
            <a:r>
              <a:rPr lang="zh-CN" altLang="en-US" sz="2300"/>
              <a:t>    ~CSet();</a:t>
            </a:r>
            <a:r>
              <a:rPr lang="zh-CN" altLang="en-US" sz="2300">
                <a:sym typeface="+mn-ea"/>
              </a:rPr>
              <a:t> </a:t>
            </a:r>
            <a:r>
              <a:rPr lang="en-US" altLang="zh-CN" sz="2300">
                <a:sym typeface="+mn-ea"/>
              </a:rPr>
              <a:t> </a:t>
            </a:r>
            <a:r>
              <a:rPr lang="zh-CN" altLang="en-US" sz="2300">
                <a:sym typeface="+mn-ea"/>
              </a:rPr>
              <a:t>//析构函数，释放链表</a:t>
            </a:r>
            <a:endParaRPr lang="zh-CN" altLang="en-US" sz="2300"/>
          </a:p>
          <a:p>
            <a:r>
              <a:rPr lang="zh-CN" altLang="en-US" sz="2300"/>
              <a:t>    CSet(const CSet &amp;);</a:t>
            </a:r>
            <a:r>
              <a:rPr lang="en-US" altLang="zh-CN" sz="2300"/>
              <a:t> </a:t>
            </a:r>
            <a:r>
              <a:rPr lang="zh-CN" altLang="en-US" sz="2300">
                <a:sym typeface="+mn-ea"/>
              </a:rPr>
              <a:t>//拷贝构造函数</a:t>
            </a:r>
            <a:endParaRPr lang="zh-CN" altLang="en-US" sz="2300"/>
          </a:p>
          <a:p>
            <a:r>
              <a:rPr lang="zh-CN" altLang="en-US" sz="2300"/>
              <a:t>    bool Remove(int x);</a:t>
            </a:r>
            <a:r>
              <a:rPr lang="en-US" altLang="zh-CN" sz="2300"/>
              <a:t> </a:t>
            </a:r>
            <a:r>
              <a:rPr lang="zh-CN" altLang="en-US" sz="2300">
                <a:sym typeface="+mn-ea"/>
              </a:rPr>
              <a:t>//删除元素x</a:t>
            </a:r>
            <a:endParaRPr lang="zh-CN" altLang="en-US" sz="2300"/>
          </a:p>
          <a:p>
            <a:r>
              <a:rPr lang="zh-CN" altLang="en-US" sz="2300"/>
              <a:t>    bool In(int x);</a:t>
            </a:r>
            <a:r>
              <a:rPr lang="en-US" altLang="zh-CN" sz="2300"/>
              <a:t> </a:t>
            </a:r>
            <a:r>
              <a:rPr lang="zh-CN" altLang="en-US" sz="2300">
                <a:sym typeface="+mn-ea"/>
              </a:rPr>
              <a:t>//是否包含元素x</a:t>
            </a:r>
            <a:endParaRPr lang="zh-CN" altLang="en-US" sz="2300"/>
          </a:p>
          <a:p>
            <a:r>
              <a:rPr lang="zh-CN" altLang="en-US" sz="2300"/>
              <a:t>    CSet &amp; operator = (const CSet &amp;rhs);</a:t>
            </a:r>
            <a:r>
              <a:rPr lang="en-US" altLang="zh-CN" sz="2300"/>
              <a:t> </a:t>
            </a:r>
            <a:r>
              <a:rPr lang="zh-CN" altLang="en-US" sz="2300">
                <a:sym typeface="+mn-ea"/>
              </a:rPr>
              <a:t>//复制赋值</a:t>
            </a:r>
            <a:endParaRPr lang="zh-CN" altLang="en-US" sz="2300"/>
          </a:p>
          <a:p>
            <a:r>
              <a:rPr lang="en-US" altLang="zh-CN" sz="2300">
                <a:sym typeface="+mn-ea"/>
              </a:rPr>
              <a:t>    </a:t>
            </a:r>
            <a:r>
              <a:rPr lang="zh-CN" altLang="en-US" sz="2300">
                <a:sym typeface="+mn-ea"/>
              </a:rPr>
              <a:t>bool Add(int x);</a:t>
            </a:r>
            <a:r>
              <a:rPr lang="en-US" altLang="zh-CN" sz="2300">
                <a:sym typeface="+mn-ea"/>
              </a:rPr>
              <a:t> /</a:t>
            </a:r>
            <a:r>
              <a:rPr lang="zh-CN" altLang="en-US" sz="2300">
                <a:sym typeface="+mn-ea"/>
              </a:rPr>
              <a:t>/增加元素</a:t>
            </a:r>
            <a:endParaRPr lang="zh-CN" altLang="en-US" sz="2300">
              <a:sym typeface="+mn-ea"/>
            </a:endParaRPr>
          </a:p>
          <a:p>
            <a:r>
              <a:rPr lang="en-US" altLang="zh-CN" sz="2300">
                <a:sym typeface="+mn-ea"/>
              </a:rPr>
              <a:t>    </a:t>
            </a:r>
            <a:r>
              <a:rPr lang="zh-CN" altLang="en-US" sz="2300">
                <a:sym typeface="+mn-ea"/>
              </a:rPr>
              <a:t>void Display();</a:t>
            </a:r>
            <a:r>
              <a:rPr lang="en-US" altLang="zh-CN" sz="2300">
                <a:sym typeface="+mn-ea"/>
              </a:rPr>
              <a:t>  </a:t>
            </a:r>
            <a:r>
              <a:rPr lang="zh-CN" altLang="en-US" sz="2300">
                <a:sym typeface="+mn-ea"/>
              </a:rPr>
              <a:t>//显示集合</a:t>
            </a:r>
            <a:endParaRPr lang="zh-CN" altLang="en-US" sz="2300"/>
          </a:p>
          <a:p>
            <a:r>
              <a:rPr lang="en-US" altLang="zh-CN" sz="2300">
                <a:sym typeface="+mn-ea"/>
              </a:rPr>
              <a:t>    </a:t>
            </a:r>
            <a:r>
              <a:rPr lang="zh-CN" altLang="en-US" sz="2300">
                <a:sym typeface="+mn-ea"/>
              </a:rPr>
              <a:t>CSet </a:t>
            </a:r>
            <a:r>
              <a:rPr lang="en-US" altLang="zh-CN" sz="2300">
                <a:sym typeface="+mn-ea"/>
              </a:rPr>
              <a:t>Union</a:t>
            </a:r>
            <a:r>
              <a:rPr lang="zh-CN" altLang="en-US" sz="2300">
                <a:sym typeface="+mn-ea"/>
              </a:rPr>
              <a:t> (const CSet &amp;rhs) const;</a:t>
            </a:r>
            <a:r>
              <a:rPr lang="en-US" altLang="zh-CN" sz="2300">
                <a:sym typeface="+mn-ea"/>
              </a:rPr>
              <a:t> </a:t>
            </a:r>
            <a:r>
              <a:rPr lang="zh-CN" altLang="en-US" sz="2300">
                <a:sym typeface="+mn-ea"/>
              </a:rPr>
              <a:t>//结果为A、B交集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private: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    struct Node  {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        int data;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        Node *next;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    } *m_pHead; // 集合采用递增排序单链表表示</a:t>
            </a:r>
            <a:endParaRPr lang="zh-CN" altLang="en-US" sz="2300"/>
          </a:p>
          <a:p>
            <a:r>
              <a:rPr lang="zh-CN" altLang="en-US" sz="2300">
                <a:sym typeface="+mn-ea"/>
              </a:rPr>
              <a:t>};</a:t>
            </a:r>
            <a:endParaRPr lang="en-US" altLang="zh-CN" sz="2300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628775"/>
            <a:ext cx="8435975" cy="4813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考虑如下语句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A.Union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(B);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内含若干次不必要的链表复制和释放，造成极大性能浪费，效率极低。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660" name="Rectangle 2"/>
          <p:cNvSpPr txBox="1">
            <a:spLocks noChangeArrowheads="1"/>
          </p:cNvSpPr>
          <p:nvPr/>
        </p:nvSpPr>
        <p:spPr bwMode="auto">
          <a:xfrm>
            <a:off x="250825" y="404813"/>
            <a:ext cx="8434388" cy="5905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3.2.3  C++11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移动构造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/>
        </p:nvSpPr>
        <p:spPr>
          <a:xfrm>
            <a:off x="395605" y="3284855"/>
            <a:ext cx="8578850" cy="3250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之前主要通过编译器优化解决这个效率问题，但有些情况下，编译器无法解决这一效率问题，如交换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个链集合对象语句：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A;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A = B;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B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这些语句执行过程中存在多次链表复制和销毁，极大影响了执行效率。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250825" y="547688"/>
            <a:ext cx="8435975" cy="5921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	</a:t>
            </a:r>
            <a:r>
              <a:rPr lang="zh-CN" altLang="en-US" sz="3600" dirty="0"/>
              <a:t>对象传递、复制和赋值</a:t>
            </a:r>
            <a:endParaRPr lang="zh-CN" altLang="en-US" sz="3600" dirty="0"/>
          </a:p>
        </p:txBody>
      </p:sp>
      <p:sp>
        <p:nvSpPr>
          <p:cNvPr id="65538" name="Rectangle 3"/>
          <p:cNvSpPr>
            <a:spLocks noGrp="1"/>
          </p:cNvSpPr>
          <p:nvPr>
            <p:ph idx="4294967295"/>
          </p:nvPr>
        </p:nvSpPr>
        <p:spPr>
          <a:xfrm>
            <a:off x="179388" y="1612900"/>
            <a:ext cx="8767763" cy="5245100"/>
          </a:xfrm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C++</a:t>
            </a: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函数参数传递对象数组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double  TotalSize (CCircle  allCircles [], int iCount) ;</a:t>
            </a:r>
            <a:endParaRPr kumimoji="1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x  =  TotalSize (circles,  n) ;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//circles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是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CCircle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对象组成的数组</a:t>
            </a:r>
            <a:endParaRPr kumimoji="1" lang="en-US" altLang="zh-CN" sz="18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C++</a:t>
            </a: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函数参数采用传值形式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0243" name="文本框 1"/>
          <p:cNvSpPr txBox="1"/>
          <p:nvPr/>
        </p:nvSpPr>
        <p:spPr>
          <a:xfrm>
            <a:off x="973138" y="4868863"/>
            <a:ext cx="7199312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void  DoSomeThing  (CSample  obj)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DoSomeThing  (obj);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173038"/>
            <a:ext cx="8578850" cy="562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4034" name="图片 1" descr="类的移动构造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260350"/>
            <a:ext cx="8731250" cy="628332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9375" y="115888"/>
            <a:ext cx="8956675" cy="6569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3.2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链集合类的移动构造前效果图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   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3.8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链集合类的移动构造效果图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505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429000"/>
            <a:ext cx="8851900" cy="1490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04813"/>
            <a:ext cx="8867775" cy="1693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981075"/>
            <a:ext cx="8956675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6082" name="图片 1" descr="类的移动赋值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850900"/>
            <a:ext cx="8461375" cy="59753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</p:pic>
      <p:sp>
        <p:nvSpPr>
          <p:cNvPr id="73732" name="Rectangle 2"/>
          <p:cNvSpPr txBox="1">
            <a:spLocks noChangeArrowheads="1"/>
          </p:cNvSpPr>
          <p:nvPr/>
        </p:nvSpPr>
        <p:spPr bwMode="auto">
          <a:xfrm>
            <a:off x="107950" y="260350"/>
            <a:ext cx="8434388" cy="5905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3.2.4	C++11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移动赋值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260350"/>
            <a:ext cx="8956675" cy="6323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3.5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链集合类的移动赋值前效果图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图片 7" descr="3.5链集合对象的复制赋值和移动赋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404813"/>
            <a:ext cx="8729662" cy="151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3355975"/>
            <a:ext cx="8391525" cy="1417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35150" y="4868863"/>
            <a:ext cx="4525963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400" noProof="0" dirty="0">
                <a:latin typeface="+mn-ea"/>
                <a:ea typeface="+mn-ea"/>
                <a:cs typeface="+mn-cs"/>
                <a:sym typeface="+mn-ea"/>
              </a:rPr>
              <a:t> </a:t>
            </a:r>
            <a:r>
              <a:rPr lang="zh-CN" altLang="en-US" sz="2000" noProof="0" dirty="0">
                <a:latin typeface="+mn-ea"/>
                <a:ea typeface="+mn-ea"/>
                <a:cs typeface="+mn-cs"/>
                <a:sym typeface="+mn-ea"/>
              </a:rPr>
              <a:t>图</a:t>
            </a:r>
            <a:r>
              <a:rPr lang="en-US" altLang="zh-CN" sz="2000" noProof="0" dirty="0">
                <a:latin typeface="+mn-ea"/>
                <a:ea typeface="+mn-ea"/>
                <a:cs typeface="+mn-cs"/>
                <a:sym typeface="+mn-ea"/>
              </a:rPr>
              <a:t>3.9  </a:t>
            </a:r>
            <a:r>
              <a:rPr lang="zh-CN" altLang="en-US" sz="2000" noProof="0" dirty="0">
                <a:latin typeface="+mn-ea"/>
                <a:ea typeface="+mn-ea"/>
                <a:cs typeface="+mn-cs"/>
                <a:sym typeface="+mn-ea"/>
              </a:rPr>
              <a:t>链集合类的移动赋值效果图</a:t>
            </a:r>
            <a:r>
              <a:rPr lang="en-US" altLang="zh-CN" sz="2000" noProof="0" dirty="0">
                <a:latin typeface="+mn-ea"/>
                <a:ea typeface="+mn-ea"/>
                <a:cs typeface="+mn-cs"/>
                <a:sym typeface="+mn-ea"/>
              </a:rPr>
              <a:t>1</a:t>
            </a:r>
            <a:endParaRPr lang="en-US" altLang="zh-CN" sz="2000" noProof="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889000"/>
            <a:ext cx="8956675" cy="5694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更好、更简单的方法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3.10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链集合类的移动赋值效果图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813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276475"/>
            <a:ext cx="8356600" cy="133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18487" cy="6635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ym typeface="Arial" panose="020B0604020202020204" pitchFamily="34" charset="0"/>
              </a:rPr>
              <a:t>转移构造函数和转移赋值运算符一般形式</a:t>
            </a:r>
            <a:endParaRPr lang="zh-CN" altLang="en-US" sz="3200" dirty="0"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908050"/>
            <a:ext cx="8885238" cy="56245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语法形式如下 :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CSample (CSample  &amp;&amp;rhs) 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CSample &amp; operator = CSample (CSample  &amp;&amp;rhs)  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保证不会抛出异常时，最好声明：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CSample (CSample  &amp;&amp;rhs) noexcept;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CSample &amp; operator = CSample (CSample  &amp;&amp;rhs)  noexcept;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现代C++ STL 库已据此作修正.  noexcept声明无异常，有利于容器内使用时优化性能（如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vector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扩展空间时，会调用无异常的移动版本来完成搬动，不会调用有异常的移动版本），如有异常，不可声明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noexcept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本章第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节链集合向量空间扩充探讨，说明了需要声明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noexcept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的理由。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移动构造和移动赋值后必须保证源对象可正常析构，一般应该可以正常重新赋值（内容已变空）。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9155" name="Rectangle 5"/>
          <p:cNvSpPr/>
          <p:nvPr/>
        </p:nvSpPr>
        <p:spPr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Text Box 2"/>
          <p:cNvSpPr txBox="1"/>
          <p:nvPr/>
        </p:nvSpPr>
        <p:spPr>
          <a:xfrm>
            <a:off x="179388" y="333375"/>
            <a:ext cx="8964613" cy="5631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 &lt;iostream&gt;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 &lt;memory&gt;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#include &lt;cstring&gt;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using namespace std;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class String {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private: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char *strValue;			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串值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public: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String(const char *s = "");		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构造函数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String(const String &amp;copy);	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复制构造函数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String(String &amp;&amp;copy) noexcept;	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移动构造函数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 &amp; operator=(const String &amp;copy);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String &amp; operator=(String &amp;&amp; copy) noexcept;//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移动赋值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	String  Reverse () const;		</a:t>
            </a:r>
            <a:r>
              <a:rPr kumimoji="0" lang="en-US" altLang="en-US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//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返回逆序字符串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~String() { delete []strValue; }		// </a:t>
            </a: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析构函数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void Show() const;			</a:t>
            </a:r>
            <a:r>
              <a:rPr kumimoji="0" lang="en-US" altLang="en-US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// 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endParaRPr kumimoji="0" lang="zh-CN" altLang="en-US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};</a:t>
            </a:r>
            <a:endParaRPr kumimoji="0" lang="zh-CN" altLang="zh-CN" sz="200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964613" cy="5015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String::String(const char *s)		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构造函数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if (s == NULL) s = "";	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将空指针转化为空串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(s) + 1];//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分配存储空间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s);	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String::String(const String &amp;copy)	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复制构造函数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+ 1];//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String::String(String &amp;&amp;copy)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noexcept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移动构造函数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转移字符串值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NULL;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已转移，避免再次delete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964613" cy="532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String&amp;  String::operator=(const String &amp;copy)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重载赋值运算符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if (this != &amp;copy)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{//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目的对象与源对象不是同一个对象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delete []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new char[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+ 1];//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分配空间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strcpy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复制串值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return *this;			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返回目的对象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String &amp; String::operator=(String &amp;&amp; copy)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noexcept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	//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移动赋值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char *t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copy.strValue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t;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交换字符串值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return *this;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Text Box 2"/>
          <p:cNvSpPr txBox="1"/>
          <p:nvPr/>
        </p:nvSpPr>
        <p:spPr>
          <a:xfrm>
            <a:off x="179388" y="333375"/>
            <a:ext cx="8964613" cy="624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String  String::Reverse () const   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返回逆序字符串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String  strResult (*this);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int     iLength = strlen (strValue);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for (int i = 0; i &lt;  iLength / 2;i ++) {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   char c = strResult.strValue [i];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   strResult.strValue [i] = strResult.strValue [iLength - 1 - i];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   strResult.strValue [iLength - 1 - i] = c;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}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return  strResult;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void String::Show() const     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if (strValue)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    cout &lt;&lt; strValue &lt;&lt;  endl;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else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        cout &lt;&lt;endl;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}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endParaRPr kumimoji="0" lang="en-US" altLang="en-US" sz="2000" b="1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250825" y="547688"/>
            <a:ext cx="8435975" cy="5921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	</a:t>
            </a:r>
            <a:r>
              <a:rPr lang="zh-CN" altLang="en-US" sz="3600" dirty="0"/>
              <a:t>对象传递、复制和赋值</a:t>
            </a:r>
            <a:endParaRPr lang="zh-CN" altLang="en-US" sz="3600" dirty="0"/>
          </a:p>
        </p:txBody>
      </p:sp>
      <p:sp>
        <p:nvSpPr>
          <p:cNvPr id="11266" name="Rectangle 3"/>
          <p:cNvSpPr>
            <a:spLocks noGrp="1"/>
          </p:cNvSpPr>
          <p:nvPr>
            <p:ph idx="4294967295"/>
          </p:nvPr>
        </p:nvSpPr>
        <p:spPr>
          <a:xfrm>
            <a:off x="179388" y="1612900"/>
            <a:ext cx="8767762" cy="52451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sym typeface="宋体" panose="02010600030101010101" pitchFamily="2" charset="-122"/>
              </a:rPr>
              <a:t>关于函数返回值类型，也有返回对象引用、对象指针和对象值类型三种方式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3355975"/>
            <a:ext cx="784066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不可返回局部对象的引用或指针！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Text Box 2"/>
          <p:cNvSpPr txBox="1"/>
          <p:nvPr/>
        </p:nvSpPr>
        <p:spPr>
          <a:xfrm>
            <a:off x="179388" y="333375"/>
            <a:ext cx="8964613" cy="4094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int main()	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主函数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main()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{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String s1("try"), s2, s3;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定义对象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s2 = s1;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使用重载赋值运算符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s3 = s1.Reverse ();     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返回临时字符串对象使用移动赋值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s1.Show();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s1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s2.Show();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s2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s3.Show();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s2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String s4 (std::move (s1));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//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强制使用移动构造，头文件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					// &lt;utility&gt;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s1.Show();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s1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	s4.Show();				//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显示串</a:t>
            </a: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s4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2" charset="2"/>
              <a:buNone/>
              <a:defRPr/>
            </a:pPr>
            <a:r>
              <a:rPr kumimoji="0" lang="en-U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  <a:sym typeface="+mn-ea"/>
              </a:rPr>
              <a:t>}</a:t>
            </a:r>
            <a:endParaRPr kumimoji="0" lang="en-US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2" name="Rectangle 2"/>
          <p:cNvSpPr txBox="1">
            <a:spLocks noChangeArrowheads="1"/>
          </p:cNvSpPr>
          <p:nvPr/>
        </p:nvSpPr>
        <p:spPr bwMode="auto">
          <a:xfrm>
            <a:off x="179388" y="547688"/>
            <a:ext cx="8434388" cy="5905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3.2.5	std::move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应用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/>
        </p:nvSpPr>
        <p:spPr>
          <a:xfrm>
            <a:off x="107950" y="1700530"/>
            <a:ext cx="9109075" cy="46405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Char char="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下述函数交换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个链集合对象时，使用移动构造和移动赋值完成交换，具有非常高的效率，算法时间复杂性为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void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swapSet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&amp;A,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&amp;B)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std::move (A);  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移动构造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A = std::move (B);	      //B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移动赋值给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B = std::move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);	      //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移动赋值给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实际无需自己定义上述函数，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标准库提供了函数模板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swap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。可以直接调用：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swap (A, B);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完成对象交换。只要对象的类具有高效率、无异常的移动构造、移动赋值，这样的交换就是高效、无异常的。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971550" y="764540"/>
            <a:ext cx="8616950" cy="5921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例：链表表示的集合类实现</a:t>
            </a:r>
            <a:endParaRPr lang="zh-CN" altLang="en-US" sz="4000" dirty="0"/>
          </a:p>
        </p:txBody>
      </p:sp>
      <p:sp>
        <p:nvSpPr>
          <p:cNvPr id="56322" name="Rectangle 3"/>
          <p:cNvSpPr>
            <a:spLocks noGrp="1"/>
          </p:cNvSpPr>
          <p:nvPr>
            <p:ph idx="4294967295"/>
          </p:nvPr>
        </p:nvSpPr>
        <p:spPr>
          <a:xfrm>
            <a:off x="107950" y="1670050"/>
            <a:ext cx="8825865" cy="43497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zh-CN" altLang="en-US" sz="2800" dirty="0"/>
              <a:t>增加移动构造和移动赋值。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//移动构造函数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   </a:t>
            </a:r>
            <a:r>
              <a:rPr lang="zh-CN" altLang="en-US" sz="2400" dirty="0"/>
              <a:t>CSet(CSet &amp;&amp;) noexcept;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//移动赋值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   </a:t>
            </a:r>
            <a:r>
              <a:rPr lang="zh-CN" altLang="en-US" sz="2400" dirty="0"/>
              <a:t> CSet &amp; operator = (CSet &amp;&amp;rhs) noexcept;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  <p:bldP spid="5632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250825" y="547688"/>
            <a:ext cx="8435975" cy="5921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3.1	</a:t>
            </a:r>
            <a:r>
              <a:rPr lang="zh-CN" altLang="en-US" sz="3600" dirty="0"/>
              <a:t>对象传递、复制和赋值</a:t>
            </a:r>
            <a:endParaRPr lang="zh-CN" altLang="en-US" sz="3600" dirty="0"/>
          </a:p>
        </p:txBody>
      </p:sp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79388" y="1612900"/>
            <a:ext cx="8767762" cy="52451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sym typeface="宋体" panose="02010600030101010101" pitchFamily="2" charset="-122"/>
              </a:rPr>
              <a:t>对象的复制</a:t>
            </a:r>
            <a:endParaRPr lang="zh-CN" altLang="en-US" dirty="0">
              <a:sym typeface="宋体" panose="02010600030101010101" pitchFamily="2" charset="-122"/>
            </a:endParaRPr>
          </a:p>
          <a:p>
            <a:endParaRPr lang="en-US" altLang="zh-CN" dirty="0">
              <a:sym typeface="宋体" panose="02010600030101010101" pitchFamily="2" charset="-122"/>
            </a:endParaRPr>
          </a:p>
          <a:p>
            <a:endParaRPr lang="en-US" altLang="zh-CN" dirty="0">
              <a:sym typeface="宋体" panose="02010600030101010101" pitchFamily="2" charset="-122"/>
            </a:endParaRPr>
          </a:p>
          <a:p>
            <a:endParaRPr lang="en-US" altLang="zh-CN" dirty="0">
              <a:sym typeface="宋体" panose="02010600030101010101" pitchFamily="2" charset="-122"/>
            </a:endParaRPr>
          </a:p>
          <a:p>
            <a:r>
              <a:rPr lang="zh-CN" altLang="en-US" dirty="0">
                <a:sym typeface="宋体" panose="02010600030101010101" pitchFamily="2" charset="-122"/>
              </a:rPr>
              <a:t>对象的赋值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2051050" y="2276475"/>
            <a:ext cx="3370263" cy="1384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CSample  B (A) ;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CSample  B {A}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CSample  B = A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3"/>
          <p:cNvSpPr txBox="1"/>
          <p:nvPr/>
        </p:nvSpPr>
        <p:spPr>
          <a:xfrm>
            <a:off x="2124075" y="4724400"/>
            <a:ext cx="4897438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CSample  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...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 = A 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4"/>
          <p:cNvSpPr txBox="1"/>
          <p:nvPr/>
        </p:nvSpPr>
        <p:spPr>
          <a:xfrm>
            <a:off x="76200" y="20320"/>
            <a:ext cx="9017635" cy="6505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84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使用缺省复制构造函数和赋值运算符的示例。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class Time 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private: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hour;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时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minute;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second;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秒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public: 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Time(int h = 0, int m = 0, int s = 0)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    :hour(h), minute(m), second(s){ } 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void Set(int h, int m, int s)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设置时间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 hour = h; minute = m; second = s; 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void Show() const		             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 cout &lt;&lt; hour &lt;&lt; ":" &lt;&lt; minute &lt;&lt; ":" &lt;&lt; second &lt;&lt; endl; 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main() 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{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主函数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main()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Time t1(6, 16, 18),t2;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构造函数的参数都采用默认值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t1.Show();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6:16:18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t2 = t1;		             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利用合成赋值函数赋值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t2.Show();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6:16:18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4"/>
          <p:cNvSpPr txBox="1"/>
          <p:nvPr/>
        </p:nvSpPr>
        <p:spPr>
          <a:xfrm>
            <a:off x="104775" y="15875"/>
            <a:ext cx="8997950" cy="6812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84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使用缺省复制构造函数和赋值运算符的示例。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class Time 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private: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hour;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时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minute;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second;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秒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public: 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Time(int h = 0, int m = 0, int s = 0)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    :hour(h), minute(m), second(s){ } 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void Set(int h, int m, int s)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设置时间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 hour = h; minute = m; second = s; 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void Show() const		             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 cout &lt;&lt; hour &lt;&lt; ":" &lt;&lt; minute &lt;&lt; ":" &lt;&lt; second &lt;&lt; endl; 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main() 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{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主函数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main()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Time t1(6, 16, 18),t2;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构造函数的参数都采用默认值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t1.Show();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6:16:18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t2 = t1;		             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利用合成赋值函数赋值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t2.Show();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6:16:18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Time t3(t1);		// 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利用合成拷贝构造函数构造对象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t3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t3.Show();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显示时间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6:16:18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179388" y="620713"/>
            <a:ext cx="8435975" cy="5921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3.2	</a:t>
            </a:r>
            <a:r>
              <a:rPr lang="zh-CN" altLang="en-US" sz="3600" dirty="0"/>
              <a:t>具有动态分配的类</a:t>
            </a:r>
            <a:endParaRPr lang="zh-CN" altLang="en-US" sz="3600" dirty="0"/>
          </a:p>
        </p:txBody>
      </p:sp>
      <p:sp>
        <p:nvSpPr>
          <p:cNvPr id="15362" name="Rectangle 3"/>
          <p:cNvSpPr>
            <a:spLocks noGrp="1"/>
          </p:cNvSpPr>
          <p:nvPr>
            <p:ph idx="4294967295"/>
          </p:nvPr>
        </p:nvSpPr>
        <p:spPr>
          <a:xfrm>
            <a:off x="323850" y="1628775"/>
            <a:ext cx="8166100" cy="496887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使用编译器合成的拷贝构造函数和复制赋值运算符，运行时会导致严重问题，但编译器并不会发出警告。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4"/>
          <p:cNvSpPr txBox="1"/>
          <p:nvPr/>
        </p:nvSpPr>
        <p:spPr>
          <a:xfrm>
            <a:off x="76200" y="115888"/>
            <a:ext cx="8816975" cy="6797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9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使用默认复制构造函数出现运行时错误的示例。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class String 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private: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char *strValue;	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public: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String(char *s = "")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构造函数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	if (s == NULL) s = "";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将空指针转化为空串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strValue = new char[strlen(s) + 1];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分配存储空间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strcpy(strValue, s);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复制串值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~String() { delete []strValue; }	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析构函数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void Show() { cout &lt;&lt; strValue &lt;&lt;  endl; }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};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int main()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主函数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main()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{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 s1(“test");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调用普通构造函数的生成对象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String s2(s1);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调用默认复制构造函数的生成对象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s1.Show();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	s2.Show();		// </a:t>
            </a:r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显示串</a:t>
            </a: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AutoShape 5"/>
          <p:cNvSpPr/>
          <p:nvPr/>
        </p:nvSpPr>
        <p:spPr>
          <a:xfrm>
            <a:off x="3563938" y="3573463"/>
            <a:ext cx="4968875" cy="2951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程序运行时可能的屏幕输出如下：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test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test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请按任意键继续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. . .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当用户按任一键时，屏幕将会显示类似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pPr marL="1905" lvl="1" indent="455295" rtl="0" eaLnBrk="1" fontAlgn="base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Debug Assertion Failed!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的错误 </a:t>
            </a:r>
            <a:endParaRPr lang="zh-CN" altLang="en-US" sz="2000" dirty="0">
              <a:latin typeface="Arial" panose="020B0604020202020204" pitchFamily="34" charset="0"/>
              <a:ea typeface="楷体_GB2312" pitchFamily="49" charset="-122"/>
            </a:endParaRPr>
          </a:p>
          <a:p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TFmYTQzZmZkMzI3ZWUyN2Y4MWZjNmExNDFkYjVhN2MifQ=="/>
  <p:tag name="KSO_WPP_MARK_KEY" val="11c1a90b-b77a-4072-80a5-92cfe0b159b4"/>
</p:tagLst>
</file>

<file path=ppt/theme/theme1.xml><?xml version="1.0" encoding="utf-8"?>
<a:theme xmlns:a="http://schemas.openxmlformats.org/drawingml/2006/main" name="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++lecture">
  <a:themeElements>
    <a:clrScheme name="c++lecture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lecture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lecture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lecture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lectur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Office\Templates\c++lecture.pot</Template>
  <TotalTime>0</TotalTime>
  <Words>10893</Words>
  <Application>WPS 演示</Application>
  <PresentationFormat>全屏显示(4:3)</PresentationFormat>
  <Paragraphs>607</Paragraphs>
  <Slides>42</Slides>
  <Notes>106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Wingdings 2</vt:lpstr>
      <vt:lpstr>微软雅黑</vt:lpstr>
      <vt:lpstr>Arial Unicode MS</vt:lpstr>
      <vt:lpstr>c++lecture</vt:lpstr>
      <vt:lpstr>1_c++lecture</vt:lpstr>
      <vt:lpstr>C++程序设计基础</vt:lpstr>
      <vt:lpstr>3.1	对象传递、复制和赋值</vt:lpstr>
      <vt:lpstr>3.1	对象传递、复制和赋值</vt:lpstr>
      <vt:lpstr>3.1	对象传递、复制和赋值</vt:lpstr>
      <vt:lpstr>3.1	对象传递、复制和赋值</vt:lpstr>
      <vt:lpstr>PowerPoint 演示文稿</vt:lpstr>
      <vt:lpstr>PowerPoint 演示文稿</vt:lpstr>
      <vt:lpstr>3.2	具有动态分配的类</vt:lpstr>
      <vt:lpstr>PowerPoint 演示文稿</vt:lpstr>
      <vt:lpstr>PowerPoint 演示文稿</vt:lpstr>
      <vt:lpstr>3.2.1 拷贝构造</vt:lpstr>
      <vt:lpstr>PowerPoint 演示文稿</vt:lpstr>
      <vt:lpstr>例：动态数组类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字符串类重载赋值运算符</vt:lpstr>
      <vt:lpstr>赋值运算符=重载的一般形式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转移构造函数和转移赋值运算符一般形式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	典型范例——链表表示的集合类实现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数组、指针与字符串</dc:title>
  <dc:creator>zhengli</dc:creator>
  <cp:lastModifiedBy>WPS_503342631</cp:lastModifiedBy>
  <cp:revision>293</cp:revision>
  <dcterms:created xsi:type="dcterms:W3CDTF">1999-05-31T09:42:00Z</dcterms:created>
  <dcterms:modified xsi:type="dcterms:W3CDTF">2023-04-10T07:40:28Z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316EC9C923354BF3BA0E33D869190662_12</vt:lpwstr>
  </property>
  <property fmtid="{D5CDD505-2E9C-101B-9397-08002B2CF9AE}" pid="3" name="KSOProductBuildVer">
    <vt:lpwstr>2052-11.1.0.14036</vt:lpwstr>
  </property>
</Properties>
</file>