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65"/>
  </p:handoutMasterIdLst>
  <p:sldIdLst>
    <p:sldId id="256" r:id="rId5"/>
    <p:sldId id="258" r:id="rId7"/>
    <p:sldId id="333" r:id="rId8"/>
    <p:sldId id="334" r:id="rId9"/>
    <p:sldId id="279" r:id="rId10"/>
    <p:sldId id="364" r:id="rId11"/>
    <p:sldId id="369" r:id="rId12"/>
    <p:sldId id="370" r:id="rId13"/>
    <p:sldId id="365" r:id="rId14"/>
    <p:sldId id="366" r:id="rId15"/>
    <p:sldId id="371" r:id="rId16"/>
    <p:sldId id="372" r:id="rId17"/>
    <p:sldId id="373" r:id="rId18"/>
    <p:sldId id="374" r:id="rId19"/>
    <p:sldId id="375" r:id="rId20"/>
    <p:sldId id="376" r:id="rId21"/>
    <p:sldId id="377" r:id="rId22"/>
    <p:sldId id="378" r:id="rId23"/>
    <p:sldId id="280" r:id="rId24"/>
    <p:sldId id="259" r:id="rId25"/>
    <p:sldId id="260" r:id="rId26"/>
    <p:sldId id="281" r:id="rId27"/>
    <p:sldId id="261" r:id="rId28"/>
    <p:sldId id="262" r:id="rId29"/>
    <p:sldId id="282" r:id="rId30"/>
    <p:sldId id="283" r:id="rId31"/>
    <p:sldId id="284" r:id="rId32"/>
    <p:sldId id="286" r:id="rId33"/>
    <p:sldId id="287" r:id="rId34"/>
    <p:sldId id="265" r:id="rId35"/>
    <p:sldId id="267" r:id="rId36"/>
    <p:sldId id="266" r:id="rId37"/>
    <p:sldId id="288" r:id="rId38"/>
    <p:sldId id="289" r:id="rId39"/>
    <p:sldId id="290" r:id="rId40"/>
    <p:sldId id="291" r:id="rId41"/>
    <p:sldId id="292" r:id="rId42"/>
    <p:sldId id="268" r:id="rId43"/>
    <p:sldId id="269" r:id="rId44"/>
    <p:sldId id="272" r:id="rId45"/>
    <p:sldId id="270" r:id="rId46"/>
    <p:sldId id="293" r:id="rId47"/>
    <p:sldId id="384" r:id="rId48"/>
    <p:sldId id="385" r:id="rId49"/>
    <p:sldId id="387" r:id="rId50"/>
    <p:sldId id="386" r:id="rId51"/>
    <p:sldId id="388" r:id="rId52"/>
    <p:sldId id="389" r:id="rId53"/>
    <p:sldId id="390" r:id="rId54"/>
    <p:sldId id="392" r:id="rId55"/>
    <p:sldId id="393" r:id="rId56"/>
    <p:sldId id="394" r:id="rId57"/>
    <p:sldId id="391" r:id="rId58"/>
    <p:sldId id="395" r:id="rId59"/>
    <p:sldId id="396" r:id="rId60"/>
    <p:sldId id="397" r:id="rId61"/>
    <p:sldId id="398" r:id="rId62"/>
    <p:sldId id="399" r:id="rId63"/>
    <p:sldId id="400" r:id="rId64"/>
  </p:sldIdLst>
  <p:sldSz cx="9144000" cy="6858000" type="screen4x3"/>
  <p:notesSz cx="7099300" cy="10234930"/>
  <p:custDataLst>
    <p:tags r:id="rId70"/>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userDrawn="1">
          <p15:clr>
            <a:srgbClr val="A4A3A4"/>
          </p15:clr>
        </p15:guide>
        <p15:guide id="2" pos="29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卫明"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66FFFF"/>
    <a:srgbClr val="00FFCC"/>
    <a:srgbClr val="FFFF66"/>
    <a:srgbClr val="99FF99"/>
    <a:srgbClr val="008080"/>
    <a:srgbClr val="6699FF"/>
    <a:srgbClr val="0033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7"/>
    <p:restoredTop sz="85474"/>
  </p:normalViewPr>
  <p:slideViewPr>
    <p:cSldViewPr showGuides="1">
      <p:cViewPr varScale="1">
        <p:scale>
          <a:sx n="91" d="100"/>
          <a:sy n="91" d="100"/>
        </p:scale>
        <p:origin x="-486" y="-96"/>
      </p:cViewPr>
      <p:guideLst>
        <p:guide orient="horz" pos="2168"/>
        <p:guide pos="293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3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0" Type="http://schemas.openxmlformats.org/officeDocument/2006/relationships/tags" Target="tags/tag1.xml"/><Relationship Id="rId7" Type="http://schemas.openxmlformats.org/officeDocument/2006/relationships/slide" Target="slides/slide2.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63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35"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smtClean="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36"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37"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p>
            <a:pPr lvl="0" algn="r" defTabSz="990600" eaLnBrk="1" fontAlgn="base" hangingPunct="1">
              <a:buNone/>
            </a:pPr>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cs"/>
              </a:rPr>
            </a:fld>
            <a:endParaRPr lang="en-US" altLang="zh-CN" sz="13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smtClean="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6" name="Rectangle 4"/>
          <p:cNvSpPr>
            <a:spLocks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p>
            <a:pPr lvl="0" algn="r" defTabSz="990600" eaLnBrk="1" fontAlgn="base" hangingPunct="1">
              <a:buNone/>
            </a:pPr>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cs"/>
              </a:rPr>
            </a:fld>
            <a:endParaRPr lang="en-US" altLang="zh-CN" sz="13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rPr>
            </a:fld>
            <a:endParaRPr lang="en-US" altLang="zh-CN" sz="1300" dirty="0">
              <a:latin typeface="Times New Roman" panose="02020603050405020304" pitchFamily="18" charset="0"/>
            </a:endParaRPr>
          </a:p>
        </p:txBody>
      </p:sp>
      <p:sp>
        <p:nvSpPr>
          <p:cNvPr id="10242" name="Rectangle 2"/>
          <p:cNvSpPr>
            <a:spLocks noTextEdit="1"/>
          </p:cNvSpPr>
          <p:nvPr>
            <p:ph type="sldImg"/>
          </p:nvPr>
        </p:nvSpPr>
        <p:spPr>
          <a:xfrm>
            <a:off x="992188" y="768350"/>
            <a:ext cx="5114925" cy="3836988"/>
          </a:xfrm>
          <a:ln/>
        </p:spPr>
      </p:sp>
      <p:sp>
        <p:nvSpPr>
          <p:cNvPr id="10243" name="Rectangle 3"/>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ea typeface="宋体" panose="02010600030101010101" pitchFamily="2" charset="-122"/>
              </a:rPr>
            </a:fld>
            <a:endParaRPr lang="en-US" altLang="zh-CN" sz="1300" dirty="0">
              <a:latin typeface="Times New Roman" panose="02020603050405020304" pitchFamily="18" charset="0"/>
              <a:ea typeface="宋体" panose="02010600030101010101" pitchFamily="2" charset="-122"/>
            </a:endParaRPr>
          </a:p>
        </p:txBody>
      </p:sp>
      <p:sp>
        <p:nvSpPr>
          <p:cNvPr id="34818" name="Rectangle 2"/>
          <p:cNvSpPr>
            <a:spLocks noTextEdit="1"/>
          </p:cNvSpPr>
          <p:nvPr>
            <p:ph type="sldImg"/>
          </p:nvPr>
        </p:nvSpPr>
        <p:spPr>
          <a:xfrm>
            <a:off x="992188" y="768350"/>
            <a:ext cx="5114925" cy="3836988"/>
          </a:xfrm>
          <a:ln/>
        </p:spPr>
      </p:sp>
      <p:sp>
        <p:nvSpPr>
          <p:cNvPr id="3481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38914" name="Rectangle 2"/>
          <p:cNvSpPr>
            <a:spLocks noTextEdit="1"/>
          </p:cNvSpPr>
          <p:nvPr>
            <p:ph type="sldImg"/>
          </p:nvPr>
        </p:nvSpPr>
        <p:spPr>
          <a:xfrm>
            <a:off x="992188" y="768350"/>
            <a:ext cx="5114925" cy="3836988"/>
          </a:xfrm>
          <a:ln/>
        </p:spPr>
      </p:sp>
      <p:sp>
        <p:nvSpPr>
          <p:cNvPr id="38915"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40962" name="Rectangle 2"/>
          <p:cNvSpPr>
            <a:spLocks noTextEdit="1"/>
          </p:cNvSpPr>
          <p:nvPr>
            <p:ph type="sldImg"/>
          </p:nvPr>
        </p:nvSpPr>
        <p:spPr>
          <a:xfrm>
            <a:off x="992188" y="768350"/>
            <a:ext cx="5114925" cy="3836988"/>
          </a:xfrm>
          <a:ln/>
        </p:spPr>
      </p:sp>
      <p:sp>
        <p:nvSpPr>
          <p:cNvPr id="40963"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43010" name="Rectangle 2"/>
          <p:cNvSpPr>
            <a:spLocks noTextEdit="1"/>
          </p:cNvSpPr>
          <p:nvPr>
            <p:ph type="sldImg"/>
          </p:nvPr>
        </p:nvSpPr>
        <p:spPr>
          <a:xfrm>
            <a:off x="992188" y="768350"/>
            <a:ext cx="5114925" cy="3836988"/>
          </a:xfrm>
          <a:ln/>
        </p:spPr>
      </p:sp>
      <p:sp>
        <p:nvSpPr>
          <p:cNvPr id="4301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45058" name="Rectangle 2"/>
          <p:cNvSpPr>
            <a:spLocks noTextEdit="1"/>
          </p:cNvSpPr>
          <p:nvPr>
            <p:ph type="sldImg"/>
          </p:nvPr>
        </p:nvSpPr>
        <p:spPr>
          <a:xfrm>
            <a:off x="992188" y="768350"/>
            <a:ext cx="5114925" cy="3836988"/>
          </a:xfrm>
          <a:ln/>
        </p:spPr>
      </p:sp>
      <p:sp>
        <p:nvSpPr>
          <p:cNvPr id="4505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47106" name="Rectangle 2"/>
          <p:cNvSpPr>
            <a:spLocks noTextEdit="1"/>
          </p:cNvSpPr>
          <p:nvPr>
            <p:ph type="sldImg"/>
          </p:nvPr>
        </p:nvSpPr>
        <p:spPr>
          <a:xfrm>
            <a:off x="992188" y="768350"/>
            <a:ext cx="5114925" cy="3836988"/>
          </a:xfrm>
          <a:ln/>
        </p:spPr>
      </p:sp>
      <p:sp>
        <p:nvSpPr>
          <p:cNvPr id="47107"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49154" name="Rectangle 2"/>
          <p:cNvSpPr>
            <a:spLocks noTextEdit="1"/>
          </p:cNvSpPr>
          <p:nvPr>
            <p:ph type="sldImg"/>
          </p:nvPr>
        </p:nvSpPr>
        <p:spPr>
          <a:xfrm>
            <a:off x="992188" y="768350"/>
            <a:ext cx="5114925" cy="3836988"/>
          </a:xfrm>
          <a:ln/>
        </p:spPr>
      </p:sp>
      <p:sp>
        <p:nvSpPr>
          <p:cNvPr id="49155"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51202" name="Rectangle 2"/>
          <p:cNvSpPr>
            <a:spLocks noTextEdit="1"/>
          </p:cNvSpPr>
          <p:nvPr>
            <p:ph type="sldImg"/>
          </p:nvPr>
        </p:nvSpPr>
        <p:spPr>
          <a:xfrm>
            <a:off x="992188" y="768350"/>
            <a:ext cx="5114925" cy="3836988"/>
          </a:xfrm>
          <a:ln/>
        </p:spPr>
      </p:sp>
      <p:sp>
        <p:nvSpPr>
          <p:cNvPr id="51203"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53250" name="Rectangle 2"/>
          <p:cNvSpPr>
            <a:spLocks noTextEdit="1"/>
          </p:cNvSpPr>
          <p:nvPr>
            <p:ph type="sldImg"/>
          </p:nvPr>
        </p:nvSpPr>
        <p:spPr>
          <a:xfrm>
            <a:off x="992188" y="768350"/>
            <a:ext cx="5114925" cy="3836988"/>
          </a:xfrm>
          <a:ln/>
        </p:spPr>
      </p:sp>
      <p:sp>
        <p:nvSpPr>
          <p:cNvPr id="5325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55298" name="Rectangle 2"/>
          <p:cNvSpPr>
            <a:spLocks noTextEdit="1"/>
          </p:cNvSpPr>
          <p:nvPr>
            <p:ph type="sldImg"/>
          </p:nvPr>
        </p:nvSpPr>
        <p:spPr>
          <a:xfrm>
            <a:off x="992188" y="768350"/>
            <a:ext cx="5114925" cy="3836988"/>
          </a:xfrm>
          <a:ln/>
        </p:spPr>
      </p:sp>
      <p:sp>
        <p:nvSpPr>
          <p:cNvPr id="5529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12290" name="Rectangle 2"/>
          <p:cNvSpPr>
            <a:spLocks noTextEdit="1"/>
          </p:cNvSpPr>
          <p:nvPr>
            <p:ph type="sldImg"/>
          </p:nvPr>
        </p:nvSpPr>
        <p:spPr>
          <a:xfrm>
            <a:off x="992188" y="768350"/>
            <a:ext cx="5114925" cy="3836988"/>
          </a:xfrm>
          <a:ln/>
        </p:spPr>
      </p:sp>
      <p:sp>
        <p:nvSpPr>
          <p:cNvPr id="1229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57346" name="Rectangle 2"/>
          <p:cNvSpPr>
            <a:spLocks noTextEdit="1"/>
          </p:cNvSpPr>
          <p:nvPr>
            <p:ph type="sldImg"/>
          </p:nvPr>
        </p:nvSpPr>
        <p:spPr>
          <a:xfrm>
            <a:off x="992188" y="768350"/>
            <a:ext cx="5114925" cy="3836988"/>
          </a:xfrm>
          <a:ln/>
        </p:spPr>
      </p:sp>
      <p:sp>
        <p:nvSpPr>
          <p:cNvPr id="57347"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59394" name="Rectangle 2"/>
          <p:cNvSpPr>
            <a:spLocks noTextEdit="1"/>
          </p:cNvSpPr>
          <p:nvPr>
            <p:ph type="sldImg"/>
          </p:nvPr>
        </p:nvSpPr>
        <p:spPr>
          <a:xfrm>
            <a:off x="992188" y="768350"/>
            <a:ext cx="5114925" cy="3836988"/>
          </a:xfrm>
          <a:ln/>
        </p:spPr>
      </p:sp>
      <p:sp>
        <p:nvSpPr>
          <p:cNvPr id="59395"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61442" name="Rectangle 2"/>
          <p:cNvSpPr>
            <a:spLocks noTextEdit="1"/>
          </p:cNvSpPr>
          <p:nvPr>
            <p:ph type="sldImg"/>
          </p:nvPr>
        </p:nvSpPr>
        <p:spPr>
          <a:xfrm>
            <a:off x="992188" y="768350"/>
            <a:ext cx="5114925" cy="3836988"/>
          </a:xfrm>
          <a:ln/>
        </p:spPr>
      </p:sp>
      <p:sp>
        <p:nvSpPr>
          <p:cNvPr id="61443"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63490" name="Rectangle 2"/>
          <p:cNvSpPr>
            <a:spLocks noTextEdit="1"/>
          </p:cNvSpPr>
          <p:nvPr>
            <p:ph type="sldImg"/>
          </p:nvPr>
        </p:nvSpPr>
        <p:spPr>
          <a:xfrm>
            <a:off x="992188" y="768350"/>
            <a:ext cx="5114925" cy="3836988"/>
          </a:xfrm>
          <a:ln/>
        </p:spPr>
      </p:sp>
      <p:sp>
        <p:nvSpPr>
          <p:cNvPr id="6349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65538" name="Rectangle 2"/>
          <p:cNvSpPr>
            <a:spLocks noTextEdit="1"/>
          </p:cNvSpPr>
          <p:nvPr>
            <p:ph type="sldImg"/>
          </p:nvPr>
        </p:nvSpPr>
        <p:spPr>
          <a:xfrm>
            <a:off x="992188" y="768350"/>
            <a:ext cx="5114925" cy="3836988"/>
          </a:xfrm>
          <a:ln/>
        </p:spPr>
      </p:sp>
      <p:sp>
        <p:nvSpPr>
          <p:cNvPr id="6553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67586" name="Rectangle 2"/>
          <p:cNvSpPr>
            <a:spLocks noTextEdit="1"/>
          </p:cNvSpPr>
          <p:nvPr>
            <p:ph type="sldImg"/>
          </p:nvPr>
        </p:nvSpPr>
        <p:spPr>
          <a:xfrm>
            <a:off x="992188" y="768350"/>
            <a:ext cx="5114925" cy="3836988"/>
          </a:xfrm>
          <a:ln/>
        </p:spPr>
      </p:sp>
      <p:sp>
        <p:nvSpPr>
          <p:cNvPr id="67587"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69634" name="Rectangle 2"/>
          <p:cNvSpPr>
            <a:spLocks noTextEdit="1"/>
          </p:cNvSpPr>
          <p:nvPr>
            <p:ph type="sldImg"/>
          </p:nvPr>
        </p:nvSpPr>
        <p:spPr>
          <a:xfrm>
            <a:off x="992188" y="768350"/>
            <a:ext cx="5114925" cy="3836988"/>
          </a:xfrm>
          <a:ln/>
        </p:spPr>
      </p:sp>
      <p:sp>
        <p:nvSpPr>
          <p:cNvPr id="69635"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71682" name="Rectangle 2"/>
          <p:cNvSpPr>
            <a:spLocks noTextEdit="1"/>
          </p:cNvSpPr>
          <p:nvPr>
            <p:ph type="sldImg"/>
          </p:nvPr>
        </p:nvSpPr>
        <p:spPr>
          <a:xfrm>
            <a:off x="992188" y="768350"/>
            <a:ext cx="5114925" cy="3836988"/>
          </a:xfrm>
          <a:ln/>
        </p:spPr>
      </p:sp>
      <p:sp>
        <p:nvSpPr>
          <p:cNvPr id="71683"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73730" name="Rectangle 2"/>
          <p:cNvSpPr>
            <a:spLocks noTextEdit="1"/>
          </p:cNvSpPr>
          <p:nvPr>
            <p:ph type="sldImg"/>
          </p:nvPr>
        </p:nvSpPr>
        <p:spPr>
          <a:xfrm>
            <a:off x="992188" y="768350"/>
            <a:ext cx="5114925" cy="3836988"/>
          </a:xfrm>
          <a:ln/>
        </p:spPr>
      </p:sp>
      <p:sp>
        <p:nvSpPr>
          <p:cNvPr id="7373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75778" name="Rectangle 2"/>
          <p:cNvSpPr>
            <a:spLocks noTextEdit="1"/>
          </p:cNvSpPr>
          <p:nvPr>
            <p:ph type="sldImg"/>
          </p:nvPr>
        </p:nvSpPr>
        <p:spPr>
          <a:xfrm>
            <a:off x="992188" y="768350"/>
            <a:ext cx="5114925" cy="3836988"/>
          </a:xfrm>
          <a:ln/>
        </p:spPr>
      </p:sp>
      <p:sp>
        <p:nvSpPr>
          <p:cNvPr id="7577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rPr>
            </a:fld>
            <a:endParaRPr lang="en-US" altLang="zh-CN" sz="1300" dirty="0">
              <a:latin typeface="Times New Roman" panose="02020603050405020304" pitchFamily="18" charset="0"/>
            </a:endParaRPr>
          </a:p>
        </p:txBody>
      </p:sp>
      <p:sp>
        <p:nvSpPr>
          <p:cNvPr id="14338" name="Rectangle 2"/>
          <p:cNvSpPr>
            <a:spLocks noTextEdit="1"/>
          </p:cNvSpPr>
          <p:nvPr>
            <p:ph type="sldImg"/>
          </p:nvPr>
        </p:nvSpPr>
        <p:spPr>
          <a:xfrm>
            <a:off x="992188" y="768350"/>
            <a:ext cx="5114925" cy="3836988"/>
          </a:xfrm>
          <a:ln/>
        </p:spPr>
      </p:sp>
      <p:sp>
        <p:nvSpPr>
          <p:cNvPr id="1433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77826" name="Rectangle 2"/>
          <p:cNvSpPr>
            <a:spLocks noTextEdit="1"/>
          </p:cNvSpPr>
          <p:nvPr>
            <p:ph type="sldImg"/>
          </p:nvPr>
        </p:nvSpPr>
        <p:spPr>
          <a:xfrm>
            <a:off x="992188" y="768350"/>
            <a:ext cx="5114925" cy="3836988"/>
          </a:xfrm>
          <a:ln/>
        </p:spPr>
      </p:sp>
      <p:sp>
        <p:nvSpPr>
          <p:cNvPr id="77827"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79874" name="Rectangle 2"/>
          <p:cNvSpPr>
            <a:spLocks noTextEdit="1"/>
          </p:cNvSpPr>
          <p:nvPr>
            <p:ph type="sldImg"/>
          </p:nvPr>
        </p:nvSpPr>
        <p:spPr>
          <a:xfrm>
            <a:off x="992188" y="768350"/>
            <a:ext cx="5114925" cy="3836988"/>
          </a:xfrm>
          <a:ln/>
        </p:spPr>
      </p:sp>
      <p:sp>
        <p:nvSpPr>
          <p:cNvPr id="79875"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81922" name="Rectangle 2"/>
          <p:cNvSpPr>
            <a:spLocks noTextEdit="1"/>
          </p:cNvSpPr>
          <p:nvPr>
            <p:ph type="sldImg"/>
          </p:nvPr>
        </p:nvSpPr>
        <p:spPr>
          <a:xfrm>
            <a:off x="992188" y="768350"/>
            <a:ext cx="5114925" cy="3836988"/>
          </a:xfrm>
          <a:ln/>
        </p:spPr>
      </p:sp>
      <p:sp>
        <p:nvSpPr>
          <p:cNvPr id="81923"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83970" name="Rectangle 2"/>
          <p:cNvSpPr>
            <a:spLocks noTextEdit="1"/>
          </p:cNvSpPr>
          <p:nvPr>
            <p:ph type="sldImg"/>
          </p:nvPr>
        </p:nvSpPr>
        <p:spPr>
          <a:xfrm>
            <a:off x="992188" y="768350"/>
            <a:ext cx="5114925" cy="3836988"/>
          </a:xfrm>
          <a:ln/>
        </p:spPr>
      </p:sp>
      <p:sp>
        <p:nvSpPr>
          <p:cNvPr id="8397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86018" name="Rectangle 2"/>
          <p:cNvSpPr>
            <a:spLocks noTextEdit="1"/>
          </p:cNvSpPr>
          <p:nvPr>
            <p:ph type="sldImg"/>
          </p:nvPr>
        </p:nvSpPr>
        <p:spPr>
          <a:xfrm>
            <a:off x="992188" y="768350"/>
            <a:ext cx="5114925" cy="3836988"/>
          </a:xfrm>
          <a:ln/>
        </p:spPr>
      </p:sp>
      <p:sp>
        <p:nvSpPr>
          <p:cNvPr id="8601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fld>
            <a:endParaRPr lang="en-US" altLang="zh-CN" sz="1300" dirty="0"/>
          </a:p>
        </p:txBody>
      </p:sp>
      <p:sp>
        <p:nvSpPr>
          <p:cNvPr id="17410" name="Rectangle 2"/>
          <p:cNvSpPr>
            <a:spLocks noTextEdit="1"/>
          </p:cNvSpPr>
          <p:nvPr>
            <p:ph type="sldImg"/>
          </p:nvPr>
        </p:nvSpPr>
        <p:spPr>
          <a:xfrm>
            <a:off x="992188" y="768350"/>
            <a:ext cx="5114925" cy="3836988"/>
          </a:xfrm>
          <a:ln/>
        </p:spPr>
      </p:sp>
      <p:sp>
        <p:nvSpPr>
          <p:cNvPr id="17411"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ea typeface="宋体" panose="02010600030101010101" pitchFamily="2" charset="-122"/>
              </a:rPr>
            </a:fld>
            <a:endParaRPr lang="en-US" altLang="zh-CN" sz="1300" dirty="0">
              <a:latin typeface="Times New Roman" panose="02020603050405020304" pitchFamily="18" charset="0"/>
              <a:ea typeface="宋体" panose="02010600030101010101" pitchFamily="2" charset="-122"/>
            </a:endParaRPr>
          </a:p>
        </p:txBody>
      </p:sp>
      <p:sp>
        <p:nvSpPr>
          <p:cNvPr id="19458" name="Rectangle 2"/>
          <p:cNvSpPr>
            <a:spLocks noTextEdit="1"/>
          </p:cNvSpPr>
          <p:nvPr>
            <p:ph type="sldImg"/>
          </p:nvPr>
        </p:nvSpPr>
        <p:spPr>
          <a:xfrm>
            <a:off x="992188" y="768350"/>
            <a:ext cx="5114925" cy="3836988"/>
          </a:xfrm>
          <a:ln/>
        </p:spPr>
      </p:sp>
      <p:sp>
        <p:nvSpPr>
          <p:cNvPr id="1945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ea typeface="宋体" panose="02010600030101010101" pitchFamily="2" charset="-122"/>
              </a:rPr>
            </a:fld>
            <a:endParaRPr lang="en-US" altLang="zh-CN" sz="1300" dirty="0">
              <a:latin typeface="Times New Roman" panose="02020603050405020304" pitchFamily="18" charset="0"/>
              <a:ea typeface="宋体" panose="02010600030101010101" pitchFamily="2" charset="-122"/>
            </a:endParaRPr>
          </a:p>
        </p:txBody>
      </p:sp>
      <p:sp>
        <p:nvSpPr>
          <p:cNvPr id="21506" name="Rectangle 2"/>
          <p:cNvSpPr>
            <a:spLocks noTextEdit="1"/>
          </p:cNvSpPr>
          <p:nvPr>
            <p:ph type="sldImg"/>
          </p:nvPr>
        </p:nvSpPr>
        <p:spPr>
          <a:xfrm>
            <a:off x="992188" y="768350"/>
            <a:ext cx="5114925" cy="3836988"/>
          </a:xfrm>
          <a:ln/>
        </p:spPr>
      </p:sp>
      <p:sp>
        <p:nvSpPr>
          <p:cNvPr id="21507"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ea typeface="宋体" panose="02010600030101010101" pitchFamily="2" charset="-122"/>
              </a:rPr>
            </a:fld>
            <a:endParaRPr lang="en-US" altLang="zh-CN" sz="1300" dirty="0">
              <a:latin typeface="Times New Roman" panose="02020603050405020304" pitchFamily="18" charset="0"/>
              <a:ea typeface="宋体" panose="02010600030101010101" pitchFamily="2" charset="-122"/>
            </a:endParaRPr>
          </a:p>
        </p:txBody>
      </p:sp>
      <p:sp>
        <p:nvSpPr>
          <p:cNvPr id="24578" name="Rectangle 2"/>
          <p:cNvSpPr>
            <a:spLocks noTextEdit="1"/>
          </p:cNvSpPr>
          <p:nvPr>
            <p:ph type="sldImg"/>
          </p:nvPr>
        </p:nvSpPr>
        <p:spPr>
          <a:xfrm>
            <a:off x="992188" y="768350"/>
            <a:ext cx="5114925" cy="3836988"/>
          </a:xfrm>
          <a:ln/>
        </p:spPr>
      </p:sp>
      <p:sp>
        <p:nvSpPr>
          <p:cNvPr id="24579"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ea typeface="宋体" panose="02010600030101010101" pitchFamily="2" charset="-122"/>
              </a:rPr>
            </a:fld>
            <a:endParaRPr lang="en-US" altLang="zh-CN" sz="1300" dirty="0">
              <a:latin typeface="Times New Roman" panose="02020603050405020304" pitchFamily="18" charset="0"/>
              <a:ea typeface="宋体" panose="02010600030101010101" pitchFamily="2" charset="-122"/>
            </a:endParaRPr>
          </a:p>
        </p:txBody>
      </p:sp>
      <p:sp>
        <p:nvSpPr>
          <p:cNvPr id="28674" name="Rectangle 2"/>
          <p:cNvSpPr>
            <a:spLocks noTextEdit="1"/>
          </p:cNvSpPr>
          <p:nvPr>
            <p:ph type="sldImg"/>
          </p:nvPr>
        </p:nvSpPr>
        <p:spPr>
          <a:xfrm>
            <a:off x="992188" y="768350"/>
            <a:ext cx="5114925" cy="3836988"/>
          </a:xfrm>
          <a:ln/>
        </p:spPr>
      </p:sp>
      <p:sp>
        <p:nvSpPr>
          <p:cNvPr id="28675"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p>
            <a:pPr lvl="0" algn="r" defTabSz="990600"/>
            <a:fld id="{9A0DB2DC-4C9A-4742-B13C-FB6460FD3503}" type="slidenum">
              <a:rPr lang="en-US" altLang="zh-CN" sz="1300" dirty="0">
                <a:latin typeface="Times New Roman" panose="02020603050405020304" pitchFamily="18" charset="0"/>
                <a:ea typeface="宋体" panose="02010600030101010101" pitchFamily="2" charset="-122"/>
              </a:rPr>
            </a:fld>
            <a:endParaRPr lang="en-US" altLang="zh-CN" sz="1300" dirty="0">
              <a:latin typeface="Times New Roman" panose="02020603050405020304" pitchFamily="18" charset="0"/>
              <a:ea typeface="宋体" panose="02010600030101010101" pitchFamily="2" charset="-122"/>
            </a:endParaRPr>
          </a:p>
        </p:txBody>
      </p:sp>
      <p:sp>
        <p:nvSpPr>
          <p:cNvPr id="30722" name="Rectangle 2"/>
          <p:cNvSpPr>
            <a:spLocks noTextEdit="1"/>
          </p:cNvSpPr>
          <p:nvPr>
            <p:ph type="sldImg"/>
          </p:nvPr>
        </p:nvSpPr>
        <p:spPr>
          <a:xfrm>
            <a:off x="992188" y="768350"/>
            <a:ext cx="5114925" cy="3836988"/>
          </a:xfrm>
          <a:ln/>
        </p:spPr>
      </p:sp>
      <p:sp>
        <p:nvSpPr>
          <p:cNvPr id="30723" name="Rectangle 4"/>
          <p:cNvSpPr>
            <a:spLocks noGrp="1"/>
          </p:cNvSpPr>
          <p:nvPr>
            <p:ph type="body"/>
          </p:nvPr>
        </p:nvSpPr>
        <p:spPr>
          <a:ln/>
        </p:spPr>
        <p:txBody>
          <a:bodyPr wrap="square" lIns="99048" tIns="49524" rIns="99048" bIns="49524"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1026"/>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102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102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102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103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103" name="Group 1031"/>
          <p:cNvGrpSpPr/>
          <p:nvPr/>
        </p:nvGrpSpPr>
        <p:grpSpPr>
          <a:xfrm>
            <a:off x="6934200" y="5181600"/>
            <a:ext cx="2033588" cy="1219200"/>
            <a:chOff x="4368" y="3264"/>
            <a:chExt cx="1281" cy="768"/>
          </a:xfrm>
        </p:grpSpPr>
        <p:sp>
          <p:nvSpPr>
            <p:cNvPr id="25" name="AutoShape 103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103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103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103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103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103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103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111" name="Group 1044"/>
          <p:cNvGrpSpPr/>
          <p:nvPr/>
        </p:nvGrpSpPr>
        <p:grpSpPr>
          <a:xfrm>
            <a:off x="457200" y="2057400"/>
            <a:ext cx="8305800" cy="381000"/>
            <a:chOff x="288" y="1296"/>
            <a:chExt cx="5232" cy="240"/>
          </a:xfrm>
        </p:grpSpPr>
        <p:sp>
          <p:nvSpPr>
            <p:cNvPr id="33" name="Rectangle 1045"/>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1046"/>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3807" name="Rectangle 1039"/>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33811" name="Rectangle 1043"/>
          <p:cNvSpPr>
            <a:spLocks noGrp="1" noChangeArrowheads="1"/>
          </p:cNvSpPr>
          <p:nvPr>
            <p:ph type="ctrTitle" sz="quarter"/>
          </p:nvPr>
        </p:nvSpPr>
        <p:spPr>
          <a:xfrm>
            <a:off x="685800" y="914400"/>
            <a:ext cx="7772400" cy="1143000"/>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5" name="Rectangle 1040"/>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041"/>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042"/>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fontAlgn="base">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1026"/>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102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102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102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103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127" name="Group 1031"/>
          <p:cNvGrpSpPr/>
          <p:nvPr/>
        </p:nvGrpSpPr>
        <p:grpSpPr>
          <a:xfrm>
            <a:off x="6934200" y="5181600"/>
            <a:ext cx="2033588" cy="1219200"/>
            <a:chOff x="4368" y="3264"/>
            <a:chExt cx="1281" cy="768"/>
          </a:xfrm>
        </p:grpSpPr>
        <p:sp>
          <p:nvSpPr>
            <p:cNvPr id="25" name="AutoShape 103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103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103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103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103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103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103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135" name="Group 1044"/>
          <p:cNvGrpSpPr/>
          <p:nvPr/>
        </p:nvGrpSpPr>
        <p:grpSpPr>
          <a:xfrm>
            <a:off x="457200" y="2057400"/>
            <a:ext cx="8305800" cy="381000"/>
            <a:chOff x="288" y="1296"/>
            <a:chExt cx="5232" cy="240"/>
          </a:xfrm>
        </p:grpSpPr>
        <p:sp>
          <p:nvSpPr>
            <p:cNvPr id="33" name="Rectangle 1045"/>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1046"/>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3807" name="Rectangle 1039"/>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33811" name="Rectangle 1043"/>
          <p:cNvSpPr>
            <a:spLocks noGrp="1" noChangeArrowheads="1"/>
          </p:cNvSpPr>
          <p:nvPr>
            <p:ph type="ctrTitle" sz="quarter"/>
          </p:nvPr>
        </p:nvSpPr>
        <p:spPr>
          <a:xfrm>
            <a:off x="685800" y="914400"/>
            <a:ext cx="7772400" cy="1143000"/>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5" name="Rectangle 1040"/>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041"/>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042"/>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fontAlgn="base">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1026"/>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102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102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102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103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1" name="Group 1031"/>
          <p:cNvGrpSpPr/>
          <p:nvPr/>
        </p:nvGrpSpPr>
        <p:grpSpPr>
          <a:xfrm>
            <a:off x="6934200" y="5181600"/>
            <a:ext cx="2033588" cy="1219200"/>
            <a:chOff x="4368" y="3264"/>
            <a:chExt cx="1281" cy="768"/>
          </a:xfrm>
        </p:grpSpPr>
        <p:sp>
          <p:nvSpPr>
            <p:cNvPr id="25" name="AutoShape 103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103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103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103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103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103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103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9" name="Group 1044"/>
          <p:cNvGrpSpPr/>
          <p:nvPr/>
        </p:nvGrpSpPr>
        <p:grpSpPr>
          <a:xfrm>
            <a:off x="457200" y="2057400"/>
            <a:ext cx="8305800" cy="381000"/>
            <a:chOff x="288" y="1296"/>
            <a:chExt cx="5232" cy="240"/>
          </a:xfrm>
        </p:grpSpPr>
        <p:sp>
          <p:nvSpPr>
            <p:cNvPr id="33" name="Rectangle 1045"/>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1046"/>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3807" name="Rectangle 1039"/>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33811" name="Rectangle 1043"/>
          <p:cNvSpPr>
            <a:spLocks noGrp="1" noChangeArrowheads="1"/>
          </p:cNvSpPr>
          <p:nvPr>
            <p:ph type="ctrTitle" sz="quarter"/>
          </p:nvPr>
        </p:nvSpPr>
        <p:spPr>
          <a:xfrm>
            <a:off x="685800" y="914400"/>
            <a:ext cx="7772400" cy="1143000"/>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5" name="Rectangle 1040"/>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041"/>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042"/>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fontAlgn="base">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6934200" y="5257800"/>
            <a:ext cx="2033588" cy="1219200"/>
            <a:chOff x="4368" y="3312"/>
            <a:chExt cx="1281" cy="768"/>
          </a:xfrm>
        </p:grpSpPr>
        <p:sp>
          <p:nvSpPr>
            <p:cNvPr id="32771"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2"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3"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4"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6"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33"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2778"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9"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80"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1037" name="Group 13"/>
          <p:cNvGrpSpPr/>
          <p:nvPr/>
        </p:nvGrpSpPr>
        <p:grpSpPr>
          <a:xfrm>
            <a:off x="914400" y="1219200"/>
            <a:ext cx="7696200" cy="381000"/>
            <a:chOff x="240" y="768"/>
            <a:chExt cx="5232" cy="240"/>
          </a:xfrm>
        </p:grpSpPr>
        <p:sp>
          <p:nvSpPr>
            <p:cNvPr id="32782"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83"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40"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
        <p:nvSpPr>
          <p:cNvPr id="32790" name="Text Box 22"/>
          <p:cNvSpPr txBox="1">
            <a:spLocks noChangeArrowheads="1"/>
          </p:cNvSpPr>
          <p:nvPr/>
        </p:nvSpPr>
        <p:spPr bwMode="auto">
          <a:xfrm>
            <a:off x="0" y="0"/>
            <a:ext cx="2819400" cy="33655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面向对象程序设计</a:t>
            </a:r>
            <a:r>
              <a:rPr kumimoji="1" lang="en-US" altLang="zh-CN"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C++</a:t>
            </a:r>
            <a:endParaRPr kumimoji="1" lang="zh-CN" altLang="en-US"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6934200" y="5257800"/>
            <a:ext cx="2033588" cy="1219200"/>
            <a:chOff x="4368" y="3312"/>
            <a:chExt cx="1281" cy="768"/>
          </a:xfrm>
        </p:grpSpPr>
        <p:sp>
          <p:nvSpPr>
            <p:cNvPr id="32771"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2"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3"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4"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6"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57"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2778"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9"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80"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2061" name="Group 13"/>
          <p:cNvGrpSpPr/>
          <p:nvPr/>
        </p:nvGrpSpPr>
        <p:grpSpPr>
          <a:xfrm>
            <a:off x="914400" y="1219200"/>
            <a:ext cx="7696200" cy="381000"/>
            <a:chOff x="240" y="768"/>
            <a:chExt cx="5232" cy="240"/>
          </a:xfrm>
        </p:grpSpPr>
        <p:sp>
          <p:nvSpPr>
            <p:cNvPr id="32782"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83"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64"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
        <p:nvSpPr>
          <p:cNvPr id="32790" name="Text Box 22"/>
          <p:cNvSpPr txBox="1">
            <a:spLocks noChangeArrowheads="1"/>
          </p:cNvSpPr>
          <p:nvPr/>
        </p:nvSpPr>
        <p:spPr bwMode="auto">
          <a:xfrm>
            <a:off x="0" y="0"/>
            <a:ext cx="2819400" cy="33655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面向对象程序设计</a:t>
            </a:r>
            <a:r>
              <a:rPr kumimoji="1" lang="en-US" altLang="zh-CN"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C++</a:t>
            </a:r>
            <a:endParaRPr kumimoji="1" lang="zh-CN" altLang="en-US"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074" name="Group 2"/>
          <p:cNvGrpSpPr/>
          <p:nvPr/>
        </p:nvGrpSpPr>
        <p:grpSpPr>
          <a:xfrm>
            <a:off x="6934200" y="5257800"/>
            <a:ext cx="2033588" cy="1219200"/>
            <a:chOff x="4368" y="3312"/>
            <a:chExt cx="1281" cy="768"/>
          </a:xfrm>
        </p:grpSpPr>
        <p:sp>
          <p:nvSpPr>
            <p:cNvPr id="32771"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2"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3"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4"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6"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081"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2778"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9"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80"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3085" name="Group 13"/>
          <p:cNvGrpSpPr/>
          <p:nvPr/>
        </p:nvGrpSpPr>
        <p:grpSpPr>
          <a:xfrm>
            <a:off x="914400" y="1219200"/>
            <a:ext cx="7696200" cy="381000"/>
            <a:chOff x="240" y="768"/>
            <a:chExt cx="5232" cy="240"/>
          </a:xfrm>
        </p:grpSpPr>
        <p:sp>
          <p:nvSpPr>
            <p:cNvPr id="32782"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83"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088"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
        <p:nvSpPr>
          <p:cNvPr id="32790" name="Text Box 22"/>
          <p:cNvSpPr txBox="1">
            <a:spLocks noChangeArrowheads="1"/>
          </p:cNvSpPr>
          <p:nvPr/>
        </p:nvSpPr>
        <p:spPr bwMode="auto">
          <a:xfrm>
            <a:off x="0" y="0"/>
            <a:ext cx="2819400" cy="33655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面向对象程序设计</a:t>
            </a:r>
            <a:r>
              <a:rPr kumimoji="1" lang="en-US" altLang="zh-CN"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C++</a:t>
            </a:r>
            <a:endParaRPr kumimoji="1" lang="zh-CN" altLang="en-US" sz="1600" b="0" i="1"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1042"/>
          <p:cNvSpPr>
            <a:spLocks noGrp="1"/>
          </p:cNvSpPr>
          <p:nvPr>
            <p:ph type="sldNum" sz="quarter" idx="4"/>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9218" name="Rectangle 2"/>
          <p:cNvSpPr>
            <a:spLocks noGrp="1"/>
          </p:cNvSpPr>
          <p:nvPr>
            <p:ph type="ctrTitle" sz="quarter"/>
          </p:nvPr>
        </p:nvSpPr>
        <p:spPr>
          <a:xfrm>
            <a:off x="685800" y="2590800"/>
            <a:ext cx="7772400" cy="1143000"/>
          </a:xfrm>
          <a:ln/>
        </p:spPr>
        <p:txBody>
          <a:bodyPr vert="horz" wrap="square" lIns="92075" tIns="46038" rIns="92075" bIns="46038" anchor="b" anchorCtr="0"/>
          <a:p>
            <a:pPr eaLnBrk="1" hangingPunct="1">
              <a:buClrTx/>
              <a:buSzTx/>
              <a:buFontTx/>
            </a:pPr>
            <a:r>
              <a:rPr kumimoji="1" lang="zh-CN" altLang="en-US" dirty="0">
                <a:latin typeface="+mj-lt"/>
                <a:ea typeface="+mj-ea"/>
                <a:cs typeface="+mj-cs"/>
              </a:rPr>
              <a:t>第四章  运算符重载</a:t>
            </a:r>
            <a:endParaRPr kumimoji="1" lang="zh-CN" altLang="en-US" dirty="0">
              <a:latin typeface="+mj-lt"/>
              <a:ea typeface="+mj-ea"/>
              <a:cs typeface="+mj-cs"/>
            </a:endParaRPr>
          </a:p>
        </p:txBody>
      </p:sp>
      <p:sp>
        <p:nvSpPr>
          <p:cNvPr id="3076" name="Rectangle 3"/>
          <p:cNvSpPr>
            <a:spLocks noGrp="1"/>
          </p:cNvSpPr>
          <p:nvPr>
            <p:ph type="subTitle" sz="quarter" idx="1"/>
          </p:nvPr>
        </p:nvSpPr>
        <p:spPr>
          <a:xfrm>
            <a:off x="838200" y="3886200"/>
            <a:ext cx="7467600" cy="1752600"/>
          </a:xfrm>
        </p:spPr>
        <p:txBody>
          <a:bodyPr vert="horz" wrap="square" lIns="92075" tIns="46038" rIns="92075" bIns="46038" anchor="ctr" anchorCtr="0"/>
          <a:p>
            <a:pPr marL="0" marR="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3200" b="1" i="0" u="none" strike="noStrike" kern="0" cap="none" spc="0" normalizeH="0" baseline="0" noProof="1" dirty="0">
                <a:solidFill>
                  <a:schemeClr val="tx1"/>
                </a:solidFill>
                <a:latin typeface="楷体_GB2312" pitchFamily="49" charset="-122"/>
                <a:ea typeface="楷体_GB2312" pitchFamily="49" charset="-122"/>
                <a:cs typeface="+mn-cs"/>
              </a:rPr>
              <a:t>许金兰</a:t>
            </a:r>
            <a:endParaRPr kumimoji="1" lang="zh-CN" altLang="en-US" sz="3200" b="1" i="0" u="none" strike="noStrike" kern="0" cap="none" spc="0" normalizeH="0" baseline="0" noProof="1" dirty="0">
              <a:solidFill>
                <a:schemeClr val="tx1"/>
              </a:solidFill>
              <a:latin typeface="楷体_GB2312" pitchFamily="49" charset="-122"/>
              <a:ea typeface="楷体_GB2312" pitchFamily="49" charset="-122"/>
              <a:cs typeface="+mn-cs"/>
            </a:endParaRPr>
          </a:p>
          <a:p>
            <a:pPr marL="0" marR="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3200" b="1" i="0" u="none" strike="noStrike" kern="0" cap="none" spc="0" normalizeH="0" baseline="0" noProof="1" dirty="0">
                <a:solidFill>
                  <a:schemeClr val="tx1"/>
                </a:solidFill>
                <a:latin typeface="楷体_GB2312" pitchFamily="49" charset="-122"/>
                <a:ea typeface="楷体_GB2312" pitchFamily="49" charset="-122"/>
                <a:cs typeface="+mn-cs"/>
              </a:rPr>
              <a:t>jlxu@hdu.edu.cn</a:t>
            </a:r>
            <a:endParaRPr kumimoji="1" lang="en-US" altLang="zh-CN" sz="3200" b="1" i="0" u="none" strike="noStrike" kern="0" cap="none" spc="0" normalizeH="0" baseline="0" noProof="1" dirty="0">
              <a:solidFill>
                <a:schemeClr val="tx1"/>
              </a:solidFill>
              <a:latin typeface="楷体_GB2312" pitchFamily="49" charset="-122"/>
              <a:ea typeface="楷体_GB2312" pitchFamily="49" charset="-122"/>
              <a:cs typeface="+mn-cs"/>
            </a:endParaRPr>
          </a:p>
        </p:txBody>
      </p:sp>
      <p:sp>
        <p:nvSpPr>
          <p:cNvPr id="9220" name="Rectangle 4"/>
          <p:cNvSpPr/>
          <p:nvPr/>
        </p:nvSpPr>
        <p:spPr>
          <a:xfrm>
            <a:off x="706438" y="1066800"/>
            <a:ext cx="7772400" cy="1066800"/>
          </a:xfrm>
          <a:prstGeom prst="rect">
            <a:avLst/>
          </a:prstGeom>
          <a:noFill/>
          <a:ln w="9525">
            <a:noFill/>
          </a:ln>
        </p:spPr>
        <p:txBody>
          <a:bodyPr anchor="ctr" anchorCtr="0"/>
          <a:p>
            <a:r>
              <a:rPr lang="zh-CN" altLang="en-US" sz="4000" dirty="0">
                <a:latin typeface="楷体_GB2312" pitchFamily="49" charset="-122"/>
                <a:ea typeface="楷体_GB2312" pitchFamily="49" charset="-122"/>
              </a:rPr>
              <a:t>面向对象程序设计</a:t>
            </a:r>
            <a:r>
              <a:rPr lang="en-US" altLang="zh-CN" sz="4000" dirty="0">
                <a:latin typeface="楷体_GB2312" pitchFamily="49" charset="-122"/>
                <a:ea typeface="楷体_GB2312" pitchFamily="49" charset="-122"/>
              </a:rPr>
              <a:t>C++</a:t>
            </a:r>
            <a:endParaRPr lang="zh-CN" altLang="en-US" sz="4000"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Complex::Add(const Complex &amp;rhs) const</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z(_dReal+rhs._dReal, _dImag+rhs._dImag);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z1.Add(z2);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animBg="1"/>
      <p:bldP spid="1945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Complex::Add(const Complex &amp;rhs) const</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z(_dReal+rhs._dReal, _dImag+rhs._dImag);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z1.</a:t>
            </a:r>
            <a:r>
              <a:rPr lang="en-US" altLang="zh-CN" b="1" dirty="0">
                <a:solidFill>
                  <a:schemeClr val="tx2"/>
                </a:solidFill>
                <a:latin typeface="Arial" panose="020B0604020202020204" pitchFamily="34" charset="0"/>
                <a:ea typeface="宋体" panose="02010600030101010101" pitchFamily="2" charset="-122"/>
              </a:rPr>
              <a:t>operator+</a:t>
            </a:r>
            <a:r>
              <a:rPr lang="en-US" altLang="zh-CN" b="1" dirty="0">
                <a:latin typeface="Arial" panose="020B0604020202020204" pitchFamily="34" charset="0"/>
                <a:ea typeface="宋体" panose="02010600030101010101" pitchFamily="2" charset="-122"/>
              </a:rPr>
              <a:t>(z2);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ldLvl="0" animBg="1"/>
      <p:bldP spid="1945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7650"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374650" y="1905000"/>
            <a:ext cx="8235950"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Complex(double r = 0.0,double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0.0)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real = r;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sym typeface="+mn-ea"/>
              </a:rPr>
              <a:t>  //成员函数，复数加法</a:t>
            </a:r>
            <a:endParaRPr kumimoji="1" lang="en-US" altLang="zh-CN" sz="26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sym typeface="+mn-ea"/>
              </a:rPr>
              <a:t>Complex Add (const Complex &amp;rhs) const; </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real;</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9698"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374650" y="1905000"/>
            <a:ext cx="8235950"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Complex(double r = 0.0,double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0.0)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real = r;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sym typeface="+mn-ea"/>
              </a:rPr>
              <a:t>  //成员函数，复数加法</a:t>
            </a:r>
            <a:endParaRPr kumimoji="1" lang="en-US" altLang="zh-CN" sz="26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sym typeface="+mn-ea"/>
              </a:rPr>
              <a:t>Complex operator+ (const Complex &amp;rhs) const; </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real;</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Complex::Add(const Complex &amp;rhs) const</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z(_dReal+rhs._dReal, _dImag+rhs._dImag);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z1.</a:t>
            </a:r>
            <a:r>
              <a:rPr lang="en-US" altLang="zh-CN" b="1" dirty="0">
                <a:solidFill>
                  <a:schemeClr val="tx2"/>
                </a:solidFill>
                <a:latin typeface="Arial" panose="020B0604020202020204" pitchFamily="34" charset="0"/>
                <a:ea typeface="宋体" panose="02010600030101010101" pitchFamily="2" charset="-122"/>
              </a:rPr>
              <a:t>operator+</a:t>
            </a:r>
            <a:r>
              <a:rPr lang="en-US" altLang="zh-CN" b="1" dirty="0">
                <a:latin typeface="Arial" panose="020B0604020202020204" pitchFamily="34" charset="0"/>
                <a:ea typeface="宋体" panose="02010600030101010101" pitchFamily="2" charset="-122"/>
              </a:rPr>
              <a:t>(z2);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ldLvl="0" animBg="1"/>
      <p:bldP spid="1945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Complex::Add(const Complex &amp;rhs) const</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z(_dReal+rhs._dReal, _dImag+rhs._dImag);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z1 </a:t>
            </a:r>
            <a:r>
              <a:rPr lang="en-US" altLang="zh-CN" b="1" dirty="0">
                <a:solidFill>
                  <a:schemeClr val="tx2"/>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ldLvl="0" animBg="1"/>
      <p:bldP spid="1945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33794"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185738" y="1700213"/>
            <a:ext cx="8958263"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Complex(double r = 0.0,double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0.0)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real = r;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  //</a:t>
            </a:r>
            <a:r>
              <a:rPr kumimoji="1" lang="zh-CN" altLang="en-US" sz="2400" b="1" i="0" u="none" strike="noStrike" kern="0" cap="none" spc="0" normalizeH="0" baseline="0" noProof="0" dirty="0" smtClean="0">
                <a:ln>
                  <a:noFill/>
                </a:ln>
                <a:solidFill>
                  <a:schemeClr val="tx2"/>
                </a:solidFill>
                <a:effectLst/>
                <a:uLnTx/>
                <a:uFillTx/>
                <a:latin typeface="+mn-ea"/>
                <a:ea typeface="+mn-ea"/>
                <a:cs typeface="+mn-cs"/>
                <a:sym typeface="+mn-ea"/>
              </a:rPr>
              <a:t>友</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员函数，复数加法</a:t>
            </a:r>
            <a:endParaRPr kumimoji="1" lang="en-US" altLang="zh-CN" sz="24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rgbClr val="66FFFF"/>
                </a:solidFill>
                <a:effectLst/>
                <a:uLnTx/>
                <a:uFillTx/>
                <a:latin typeface="+mn-ea"/>
                <a:ea typeface="+mn-ea"/>
                <a:cs typeface="+mn-cs"/>
              </a:rPr>
              <a:t>friend</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Complex </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operator+(</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const Complex &amp;z1,</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const Complex &amp;z2);</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double real;</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Add(</a:t>
            </a:r>
            <a:r>
              <a:rPr kumimoji="1" lang="en-US" altLang="zh-CN" sz="2400" b="1" i="0" u="none" strike="noStrike" kern="1200" cap="none" spc="0" normalizeH="0" baseline="0" noProof="1" dirty="0">
                <a:solidFill>
                  <a:schemeClr val="tx1"/>
                </a:solidFill>
                <a:latin typeface="+mn-lt"/>
                <a:ea typeface="+mn-ea"/>
                <a:cs typeface="+mn-cs"/>
                <a:sym typeface="+mn-ea"/>
              </a:rPr>
              <a:t>const Complex &amp;z1, </a:t>
            </a:r>
            <a:r>
              <a:rPr kumimoji="1" lang="en-US" altLang="zh-CN" sz="2400" b="1" i="0" u="none" strike="noStrike" kern="1200" cap="none" spc="0" normalizeH="0" baseline="0" noProof="1" dirty="0">
                <a:solidFill>
                  <a:schemeClr val="tx1"/>
                </a:solidFill>
                <a:latin typeface="+mn-lt"/>
                <a:ea typeface="+mn-ea"/>
                <a:cs typeface="+mn-cs"/>
              </a:rPr>
              <a:t>const Complex &amp;z2)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z(z1._dReal+z2._dReal, z1._dImag+z2._dImag);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a:t>
            </a:r>
            <a:r>
              <a:rPr lang="en-US" altLang="zh-CN" b="1" dirty="0">
                <a:solidFill>
                  <a:schemeClr val="tx2"/>
                </a:solidFill>
                <a:latin typeface="Arial" panose="020B0604020202020204" pitchFamily="34" charset="0"/>
                <a:ea typeface="宋体" panose="02010600030101010101" pitchFamily="2" charset="-122"/>
              </a:rPr>
              <a:t>operator+</a:t>
            </a:r>
            <a:r>
              <a:rPr lang="en-US" altLang="zh-CN" b="1" dirty="0">
                <a:latin typeface="Arial" panose="020B0604020202020204" pitchFamily="34" charset="0"/>
                <a:ea typeface="宋体" panose="02010600030101010101" pitchFamily="2" charset="-122"/>
              </a:rPr>
              <a:t>(z1, 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charRg st="0"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charRg st="14" end="1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7">
                                            <p:txEl>
                                              <p:charRg st="18" end="6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7">
                                            <p:txEl>
                                              <p:charRg st="65" end="6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charRg st="68" end="10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7">
                                            <p:txEl>
                                              <p:charRg st="108" end="12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7">
                                            <p:txEl>
                                              <p:charRg st="129"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Add(</a:t>
            </a:r>
            <a:r>
              <a:rPr kumimoji="1" lang="en-US" altLang="zh-CN" sz="2400" b="1" i="0" u="none" strike="noStrike" kern="1200" cap="none" spc="0" normalizeH="0" baseline="0" noProof="1" dirty="0">
                <a:solidFill>
                  <a:schemeClr val="tx1"/>
                </a:solidFill>
                <a:latin typeface="+mn-lt"/>
                <a:ea typeface="+mn-ea"/>
                <a:cs typeface="+mn-cs"/>
                <a:sym typeface="+mn-ea"/>
              </a:rPr>
              <a:t>const Complex &amp;z1, </a:t>
            </a:r>
            <a:r>
              <a:rPr kumimoji="1" lang="en-US" altLang="zh-CN" sz="2400" b="1" i="0" u="none" strike="noStrike" kern="1200" cap="none" spc="0" normalizeH="0" baseline="0" noProof="1" dirty="0">
                <a:solidFill>
                  <a:schemeClr val="tx1"/>
                </a:solidFill>
                <a:latin typeface="+mn-lt"/>
                <a:ea typeface="+mn-ea"/>
                <a:cs typeface="+mn-cs"/>
              </a:rPr>
              <a:t>const Complex &amp;z2)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z(z1._dReal+z2._dReal, z1._dImag+z2._dImag);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z1 </a:t>
            </a:r>
            <a:r>
              <a:rPr lang="en-US" altLang="zh-CN" b="1" dirty="0">
                <a:solidFill>
                  <a:schemeClr val="tx2"/>
                </a:solidFill>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 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charRg st="0"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charRg st="14" end="1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7">
                                            <p:txEl>
                                              <p:charRg st="18" end="6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7">
                                            <p:txEl>
                                              <p:charRg st="65" end="6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charRg st="68" end="9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7">
                                            <p:txEl>
                                              <p:charRg st="98" end="11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7">
                                            <p:txEl>
                                              <p:charRg st="119"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7890"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7891" name="Rectangle 3"/>
          <p:cNvSpPr>
            <a:spLocks noGrp="1"/>
          </p:cNvSpPr>
          <p:nvPr>
            <p:ph idx="1"/>
          </p:nvPr>
        </p:nvSpPr>
        <p:spPr>
          <a:xfrm>
            <a:off x="952500" y="1844675"/>
            <a:ext cx="7239000" cy="4114800"/>
          </a:xfrm>
          <a:ln/>
        </p:spPr>
        <p:txBody>
          <a:bodyPr vert="horz" wrap="square" lIns="92075" tIns="46038" rIns="92075" bIns="46038" anchor="t" anchorCtr="0"/>
          <a:p>
            <a:pPr eaLnBrk="1" hangingPunct="1">
              <a:lnSpc>
                <a:spcPct val="130000"/>
              </a:lnSpc>
            </a:pPr>
            <a:r>
              <a:rPr lang="zh-CN" altLang="en-US" dirty="0"/>
              <a:t>用“</a:t>
            </a:r>
            <a:r>
              <a:rPr lang="en-US" altLang="zh-CN" dirty="0"/>
              <a:t>+”</a:t>
            </a:r>
            <a:r>
              <a:rPr lang="zh-CN" altLang="en-US" dirty="0"/>
              <a:t>、“</a:t>
            </a:r>
            <a:r>
              <a:rPr lang="en-US" altLang="zh-CN" dirty="0"/>
              <a:t>-”</a:t>
            </a:r>
            <a:r>
              <a:rPr lang="zh-CN" altLang="en-US" dirty="0"/>
              <a:t>能够实现复数的加减运算吗？</a:t>
            </a:r>
            <a:endParaRPr lang="zh-CN" altLang="en-US" dirty="0"/>
          </a:p>
          <a:p>
            <a:pPr eaLnBrk="1" hangingPunct="1">
              <a:lnSpc>
                <a:spcPct val="130000"/>
              </a:lnSpc>
            </a:pPr>
            <a:r>
              <a:rPr lang="zh-CN" altLang="en-US" dirty="0"/>
              <a:t>实现复数加减运算的方法</a:t>
            </a:r>
            <a:br>
              <a:rPr lang="zh-CN" altLang="en-US" dirty="0"/>
            </a:br>
            <a:r>
              <a:rPr lang="zh-CN" altLang="en-US" dirty="0"/>
              <a:t>          </a:t>
            </a:r>
            <a:r>
              <a:rPr lang="en-US" altLang="zh-CN" dirty="0"/>
              <a:t>——</a:t>
            </a:r>
            <a:r>
              <a:rPr lang="zh-CN" altLang="en-US" dirty="0">
                <a:solidFill>
                  <a:schemeClr val="tx2"/>
                </a:solidFill>
              </a:rPr>
              <a:t>重载</a:t>
            </a:r>
            <a:r>
              <a:rPr lang="zh-CN" altLang="en-US" dirty="0"/>
              <a:t>“</a:t>
            </a:r>
            <a:r>
              <a:rPr lang="en-US" altLang="zh-CN" dirty="0"/>
              <a:t>+”</a:t>
            </a:r>
            <a:r>
              <a:rPr lang="zh-CN" altLang="en-US" dirty="0"/>
              <a:t>、“</a:t>
            </a:r>
            <a:r>
              <a:rPr lang="en-US" altLang="zh-CN" dirty="0"/>
              <a:t>-”</a:t>
            </a:r>
            <a:r>
              <a:rPr lang="zh-CN" altLang="en-US" dirty="0"/>
              <a:t>运算符</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1266" name="Rectangle 2"/>
          <p:cNvSpPr>
            <a:spLocks noGrp="1"/>
          </p:cNvSpPr>
          <p:nvPr>
            <p:ph type="title"/>
          </p:nvPr>
        </p:nvSpPr>
        <p:spPr>
          <a:xfrm>
            <a:off x="990600" y="228600"/>
            <a:ext cx="7315200" cy="1143000"/>
          </a:xfrm>
          <a:ln/>
        </p:spPr>
        <p:txBody>
          <a:bodyPr vert="horz" wrap="square" lIns="92075" tIns="46038" rIns="92075" bIns="46038" anchor="b" anchorCtr="0"/>
          <a:p>
            <a:pPr eaLnBrk="1" hangingPunct="1"/>
            <a:r>
              <a:rPr lang="zh-CN" altLang="en-US" dirty="0"/>
              <a:t>多态性的概念</a:t>
            </a:r>
            <a:endParaRPr lang="zh-CN" altLang="en-US" dirty="0"/>
          </a:p>
        </p:txBody>
      </p:sp>
      <p:sp>
        <p:nvSpPr>
          <p:cNvPr id="11267" name="Rectangle 3"/>
          <p:cNvSpPr>
            <a:spLocks noGrp="1"/>
          </p:cNvSpPr>
          <p:nvPr>
            <p:ph idx="1"/>
          </p:nvPr>
        </p:nvSpPr>
        <p:spPr>
          <a:xfrm>
            <a:off x="1143000" y="1752600"/>
            <a:ext cx="7315200" cy="4343400"/>
          </a:xfrm>
          <a:ln/>
        </p:spPr>
        <p:txBody>
          <a:bodyPr vert="horz" wrap="square" lIns="92075" tIns="46038" rIns="92075" bIns="46038" anchor="t" anchorCtr="0"/>
          <a:p>
            <a:pPr eaLnBrk="1" hangingPunct="1">
              <a:lnSpc>
                <a:spcPct val="90000"/>
              </a:lnSpc>
            </a:pPr>
            <a:r>
              <a:rPr lang="zh-CN" altLang="en-US" dirty="0"/>
              <a:t>多态性是面向对象程序设计的重要特征之一。</a:t>
            </a:r>
            <a:endParaRPr lang="zh-CN" altLang="en-US" dirty="0"/>
          </a:p>
          <a:p>
            <a:pPr eaLnBrk="1" hangingPunct="1">
              <a:lnSpc>
                <a:spcPct val="90000"/>
              </a:lnSpc>
            </a:pPr>
            <a:r>
              <a:rPr lang="zh-CN" altLang="en-US" dirty="0"/>
              <a:t>多态性是指发出同样的消息被不同类型的对象接收时有可能导致完全不同的行为。</a:t>
            </a:r>
            <a:endParaRPr lang="zh-CN" altLang="en-US" dirty="0"/>
          </a:p>
          <a:p>
            <a:pPr eaLnBrk="1" hangingPunct="1">
              <a:lnSpc>
                <a:spcPct val="90000"/>
              </a:lnSpc>
            </a:pPr>
            <a:r>
              <a:rPr lang="zh-CN" altLang="en-US" dirty="0"/>
              <a:t>多态的实现：</a:t>
            </a:r>
            <a:endParaRPr lang="zh-CN" altLang="en-US" dirty="0"/>
          </a:p>
          <a:p>
            <a:pPr lvl="1" eaLnBrk="1" hangingPunct="1">
              <a:lnSpc>
                <a:spcPct val="90000"/>
              </a:lnSpc>
            </a:pPr>
            <a:r>
              <a:rPr lang="zh-CN" altLang="en-US" dirty="0"/>
              <a:t>函数重载</a:t>
            </a:r>
            <a:endParaRPr lang="zh-CN" altLang="en-US" dirty="0"/>
          </a:p>
          <a:p>
            <a:pPr lvl="1" eaLnBrk="1" hangingPunct="1">
              <a:lnSpc>
                <a:spcPct val="90000"/>
              </a:lnSpc>
            </a:pPr>
            <a:r>
              <a:rPr lang="zh-CN" altLang="en-US" dirty="0"/>
              <a:t>运算符重载</a:t>
            </a:r>
            <a:endParaRPr lang="zh-CN" altLang="en-US" dirty="0"/>
          </a:p>
          <a:p>
            <a:pPr lvl="1" eaLnBrk="1" hangingPunct="1">
              <a:lnSpc>
                <a:spcPct val="90000"/>
              </a:lnSpc>
            </a:pPr>
            <a:r>
              <a:rPr lang="zh-CN" altLang="en-US" dirty="0"/>
              <a:t>虚函数</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9938" name="Rectangle 2"/>
          <p:cNvSpPr>
            <a:spLocks noGrp="1"/>
          </p:cNvSpPr>
          <p:nvPr>
            <p:ph type="title"/>
          </p:nvPr>
        </p:nvSpPr>
        <p:spPr>
          <a:xfrm>
            <a:off x="1066800" y="304800"/>
            <a:ext cx="7391400" cy="1143000"/>
          </a:xfrm>
          <a:ln/>
        </p:spPr>
        <p:txBody>
          <a:bodyPr vert="horz" wrap="square" lIns="92075" tIns="46038" rIns="92075" bIns="46038" anchor="b" anchorCtr="0"/>
          <a:p>
            <a:pPr eaLnBrk="1" hangingPunct="1"/>
            <a:r>
              <a:rPr lang="zh-CN" altLang="en-US" dirty="0"/>
              <a:t>运算符重载的实质</a:t>
            </a:r>
            <a:endParaRPr lang="zh-CN" altLang="en-US" dirty="0"/>
          </a:p>
        </p:txBody>
      </p:sp>
      <p:sp>
        <p:nvSpPr>
          <p:cNvPr id="39939" name="Rectangle 3"/>
          <p:cNvSpPr>
            <a:spLocks noGrp="1"/>
          </p:cNvSpPr>
          <p:nvPr>
            <p:ph idx="1"/>
          </p:nvPr>
        </p:nvSpPr>
        <p:spPr>
          <a:xfrm>
            <a:off x="1143000" y="1828800"/>
            <a:ext cx="7315200" cy="4495800"/>
          </a:xfrm>
          <a:ln/>
        </p:spPr>
        <p:txBody>
          <a:bodyPr vert="horz" wrap="square" lIns="92075" tIns="46038" rIns="92075" bIns="46038" anchor="t" anchorCtr="0"/>
          <a:p>
            <a:pPr eaLnBrk="1" hangingPunct="1"/>
            <a:r>
              <a:rPr lang="zh-CN" altLang="en-US" sz="2800" dirty="0"/>
              <a:t>运算符重载是对已有的运算符赋予多重含义</a:t>
            </a:r>
            <a:endParaRPr lang="zh-CN" altLang="en-US" sz="2800" dirty="0"/>
          </a:p>
          <a:p>
            <a:pPr eaLnBrk="1" hangingPunct="1"/>
            <a:r>
              <a:rPr lang="zh-CN" altLang="en-US" sz="2800" dirty="0"/>
              <a:t>必要性</a:t>
            </a:r>
            <a:endParaRPr lang="zh-CN" altLang="en-US" sz="2800" dirty="0"/>
          </a:p>
          <a:p>
            <a:pPr lvl="1" eaLnBrk="1" hangingPunct="1"/>
            <a:r>
              <a:rPr lang="en-US" altLang="zh-CN" sz="2400" dirty="0"/>
              <a:t>C++</a:t>
            </a:r>
            <a:r>
              <a:rPr lang="zh-CN" altLang="en-US" sz="2400" dirty="0"/>
              <a:t>中预定义的运算符其运算对象只能是基本数据类型，而不适用于用户自定义类型（如类）</a:t>
            </a:r>
            <a:endParaRPr lang="zh-CN" altLang="en-US" sz="2400" dirty="0"/>
          </a:p>
          <a:p>
            <a:pPr eaLnBrk="1" hangingPunct="1"/>
            <a:r>
              <a:rPr lang="zh-CN" altLang="en-US" sz="2800" dirty="0"/>
              <a:t>实现机制</a:t>
            </a:r>
            <a:endParaRPr lang="zh-CN" altLang="en-US" sz="2800" dirty="0"/>
          </a:p>
          <a:p>
            <a:pPr lvl="1" eaLnBrk="1" hangingPunct="1"/>
            <a:r>
              <a:rPr lang="zh-CN" altLang="en-US" sz="2400" dirty="0"/>
              <a:t>将指定的运算表达式转化为对运算符函数的调用，运算对象转化为运算符函数的实参。</a:t>
            </a:r>
            <a:endParaRPr lang="zh-CN" altLang="en-US" sz="2400" dirty="0"/>
          </a:p>
          <a:p>
            <a:pPr lvl="1" eaLnBrk="1" hangingPunct="1"/>
            <a:r>
              <a:rPr lang="zh-CN" altLang="en-US" sz="2400" dirty="0"/>
              <a:t>编译系统对重载运算符的选择，遵循函数重载的选择原则。</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1986" name="Rectangle 5"/>
          <p:cNvSpPr>
            <a:spLocks noGrp="1"/>
          </p:cNvSpPr>
          <p:nvPr>
            <p:ph type="title"/>
          </p:nvPr>
        </p:nvSpPr>
        <p:spPr>
          <a:ln/>
        </p:spPr>
        <p:txBody>
          <a:bodyPr vert="horz" wrap="square" lIns="92075" tIns="46038" rIns="92075" bIns="46038" anchor="b" anchorCtr="0"/>
          <a:p>
            <a:pPr eaLnBrk="1" hangingPunct="1"/>
            <a:r>
              <a:rPr lang="zh-CN" altLang="en-US" dirty="0"/>
              <a:t>规则和限制</a:t>
            </a:r>
            <a:endParaRPr lang="zh-CN" altLang="en-US" dirty="0"/>
          </a:p>
        </p:txBody>
      </p:sp>
      <p:sp>
        <p:nvSpPr>
          <p:cNvPr id="41987" name="Rectangle 6"/>
          <p:cNvSpPr>
            <a:spLocks noGrp="1"/>
          </p:cNvSpPr>
          <p:nvPr>
            <p:ph idx="1"/>
          </p:nvPr>
        </p:nvSpPr>
        <p:spPr>
          <a:xfrm>
            <a:off x="1295400" y="1752600"/>
            <a:ext cx="7239000" cy="4495800"/>
          </a:xfrm>
          <a:ln/>
        </p:spPr>
        <p:txBody>
          <a:bodyPr vert="horz" wrap="square" lIns="92075" tIns="46038" rIns="92075" bIns="46038" anchor="t" anchorCtr="0"/>
          <a:p>
            <a:pPr eaLnBrk="1" hangingPunct="1">
              <a:lnSpc>
                <a:spcPct val="90000"/>
              </a:lnSpc>
            </a:pPr>
            <a:r>
              <a:rPr lang="zh-CN" altLang="en-US" dirty="0"/>
              <a:t>可以重载</a:t>
            </a:r>
            <a:r>
              <a:rPr lang="en-US" altLang="zh-CN" dirty="0"/>
              <a:t>C++</a:t>
            </a:r>
            <a:r>
              <a:rPr lang="zh-CN" altLang="en-US" dirty="0"/>
              <a:t>中除下列运算符外的所有运算符：</a:t>
            </a:r>
            <a:br>
              <a:rPr lang="zh-CN" altLang="en-US" dirty="0"/>
            </a:br>
            <a:r>
              <a:rPr lang="en-US" altLang="zh-CN" dirty="0"/>
              <a:t>.   .*   ::   ?:</a:t>
            </a:r>
            <a:endParaRPr lang="en-US" altLang="zh-CN" dirty="0"/>
          </a:p>
          <a:p>
            <a:pPr eaLnBrk="1" hangingPunct="1">
              <a:lnSpc>
                <a:spcPct val="90000"/>
              </a:lnSpc>
            </a:pPr>
            <a:r>
              <a:rPr lang="zh-CN" altLang="en-US" dirty="0">
                <a:solidFill>
                  <a:schemeClr val="tx2"/>
                </a:solidFill>
              </a:rPr>
              <a:t>只能重载</a:t>
            </a:r>
            <a:r>
              <a:rPr lang="en-US" altLang="zh-CN" dirty="0">
                <a:solidFill>
                  <a:schemeClr val="tx2"/>
                </a:solidFill>
              </a:rPr>
              <a:t>C++</a:t>
            </a:r>
            <a:r>
              <a:rPr lang="zh-CN" altLang="en-US" dirty="0">
                <a:solidFill>
                  <a:schemeClr val="tx2"/>
                </a:solidFill>
              </a:rPr>
              <a:t>语言中已有的运算符，不可臆造新的</a:t>
            </a:r>
            <a:r>
              <a:rPr lang="zh-CN" altLang="en-US" dirty="0"/>
              <a:t>。</a:t>
            </a:r>
            <a:endParaRPr lang="zh-CN" altLang="en-US" dirty="0"/>
          </a:p>
          <a:p>
            <a:pPr eaLnBrk="1" hangingPunct="1">
              <a:lnSpc>
                <a:spcPct val="90000"/>
              </a:lnSpc>
            </a:pPr>
            <a:r>
              <a:rPr lang="zh-CN" altLang="en-US" dirty="0">
                <a:solidFill>
                  <a:schemeClr val="tx2"/>
                </a:solidFill>
              </a:rPr>
              <a:t>不改变原运算符的优先级和结合性</a:t>
            </a:r>
            <a:r>
              <a:rPr lang="zh-CN" altLang="en-US" dirty="0"/>
              <a:t>。</a:t>
            </a:r>
            <a:endParaRPr lang="zh-CN" altLang="en-US" dirty="0"/>
          </a:p>
          <a:p>
            <a:pPr eaLnBrk="1" hangingPunct="1">
              <a:lnSpc>
                <a:spcPct val="90000"/>
              </a:lnSpc>
            </a:pPr>
            <a:r>
              <a:rPr lang="zh-CN" altLang="en-US" dirty="0">
                <a:solidFill>
                  <a:schemeClr val="tx2"/>
                </a:solidFill>
              </a:rPr>
              <a:t>不能改变操作数个数</a:t>
            </a:r>
            <a:r>
              <a:rPr lang="zh-CN" altLang="en-US" dirty="0"/>
              <a:t>。</a:t>
            </a:r>
            <a:endParaRPr lang="zh-CN" altLang="en-US" dirty="0"/>
          </a:p>
          <a:p>
            <a:pPr eaLnBrk="1" hangingPunct="1">
              <a:lnSpc>
                <a:spcPct val="90000"/>
              </a:lnSpc>
            </a:pPr>
            <a:r>
              <a:rPr lang="zh-CN" altLang="en-US" dirty="0"/>
              <a:t>经重载的运算符，其</a:t>
            </a:r>
            <a:r>
              <a:rPr lang="zh-CN" altLang="en-US" dirty="0">
                <a:solidFill>
                  <a:schemeClr val="tx2"/>
                </a:solidFill>
              </a:rPr>
              <a:t>操作数中至少应该有一个是自定义类型</a:t>
            </a:r>
            <a:r>
              <a:rPr lang="zh-CN" altLang="en-US" dirty="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4034" name="Rectangle 4"/>
          <p:cNvSpPr>
            <a:spLocks noGrp="1"/>
          </p:cNvSpPr>
          <p:nvPr>
            <p:ph type="title"/>
          </p:nvPr>
        </p:nvSpPr>
        <p:spPr>
          <a:ln/>
        </p:spPr>
        <p:txBody>
          <a:bodyPr vert="horz" wrap="square" lIns="92075" tIns="46038" rIns="92075" bIns="46038" anchor="b" anchorCtr="0"/>
          <a:p>
            <a:pPr eaLnBrk="1" hangingPunct="1"/>
            <a:r>
              <a:rPr lang="zh-CN" altLang="en-US" dirty="0"/>
              <a:t>两种形式</a:t>
            </a:r>
            <a:endParaRPr lang="zh-CN" altLang="en-US" dirty="0"/>
          </a:p>
        </p:txBody>
      </p:sp>
      <p:sp>
        <p:nvSpPr>
          <p:cNvPr id="44035" name="Rectangle 5"/>
          <p:cNvSpPr>
            <a:spLocks noGrp="1"/>
          </p:cNvSpPr>
          <p:nvPr>
            <p:ph idx="1"/>
          </p:nvPr>
        </p:nvSpPr>
        <p:spPr>
          <a:xfrm>
            <a:off x="1295400" y="2057400"/>
            <a:ext cx="7239000" cy="3962400"/>
          </a:xfrm>
          <a:ln/>
        </p:spPr>
        <p:txBody>
          <a:bodyPr vert="horz" wrap="square" lIns="92075" tIns="46038" rIns="92075" bIns="46038" anchor="t" anchorCtr="0"/>
          <a:p>
            <a:pPr eaLnBrk="1" hangingPunct="1">
              <a:lnSpc>
                <a:spcPct val="140000"/>
              </a:lnSpc>
            </a:pPr>
            <a:r>
              <a:rPr lang="zh-CN" altLang="en-US" dirty="0"/>
              <a:t>重载为类的非静态成员函数</a:t>
            </a:r>
            <a:endParaRPr lang="zh-CN" altLang="en-US" dirty="0"/>
          </a:p>
          <a:p>
            <a:pPr eaLnBrk="1" hangingPunct="1">
              <a:lnSpc>
                <a:spcPct val="140000"/>
              </a:lnSpc>
            </a:pPr>
            <a:r>
              <a:rPr lang="zh-CN" altLang="en-US" dirty="0"/>
              <a:t>重载为非成员函数</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6082" name="Rectangle 2"/>
          <p:cNvSpPr>
            <a:spLocks noGrp="1"/>
          </p:cNvSpPr>
          <p:nvPr>
            <p:ph type="title"/>
          </p:nvPr>
        </p:nvSpPr>
        <p:spPr>
          <a:xfrm>
            <a:off x="1143000" y="304800"/>
            <a:ext cx="7315200" cy="990600"/>
          </a:xfrm>
          <a:ln/>
        </p:spPr>
        <p:txBody>
          <a:bodyPr vert="horz" wrap="square" lIns="92075" tIns="46038" rIns="92075" bIns="46038" anchor="b" anchorCtr="0"/>
          <a:p>
            <a:pPr eaLnBrk="1" hangingPunct="1"/>
            <a:r>
              <a:rPr lang="zh-CN" altLang="en-US" dirty="0"/>
              <a:t>运算符函数</a:t>
            </a:r>
            <a:endParaRPr lang="zh-CN" altLang="en-US" dirty="0"/>
          </a:p>
        </p:txBody>
      </p:sp>
      <p:sp>
        <p:nvSpPr>
          <p:cNvPr id="46083" name="Rectangle 3"/>
          <p:cNvSpPr>
            <a:spLocks noGrp="1"/>
          </p:cNvSpPr>
          <p:nvPr>
            <p:ph idx="1"/>
          </p:nvPr>
        </p:nvSpPr>
        <p:spPr>
          <a:xfrm>
            <a:off x="365125" y="1600200"/>
            <a:ext cx="8474075" cy="4800600"/>
          </a:xfrm>
          <a:ln/>
        </p:spPr>
        <p:txBody>
          <a:bodyPr vert="horz" wrap="square" lIns="92075" tIns="46038" rIns="92075" bIns="46038" anchor="t" anchorCtr="0"/>
          <a:p>
            <a:pPr eaLnBrk="1" hangingPunct="1"/>
            <a:r>
              <a:rPr lang="zh-CN" altLang="en-US" sz="2800" dirty="0"/>
              <a:t>声明形式</a:t>
            </a:r>
            <a:endParaRPr lang="zh-CN" altLang="en-US" sz="2800" dirty="0"/>
          </a:p>
          <a:p>
            <a:pPr lvl="1" eaLnBrk="1" hangingPunct="1">
              <a:buNone/>
            </a:pPr>
            <a:r>
              <a:rPr lang="zh-CN" altLang="en-US" dirty="0"/>
              <a:t>函数类型  </a:t>
            </a:r>
            <a:r>
              <a:rPr lang="en-US" altLang="zh-CN" dirty="0"/>
              <a:t>operator </a:t>
            </a:r>
            <a:r>
              <a:rPr lang="zh-CN" altLang="en-US" dirty="0"/>
              <a:t>运算符（形参）</a:t>
            </a:r>
            <a:endParaRPr lang="zh-CN" altLang="en-US" dirty="0"/>
          </a:p>
          <a:p>
            <a:pPr lvl="1" eaLnBrk="1" hangingPunct="1">
              <a:buNone/>
            </a:pPr>
            <a:r>
              <a:rPr lang="en-US" altLang="zh-CN" dirty="0"/>
              <a:t>{</a:t>
            </a:r>
            <a:endParaRPr lang="en-US" altLang="zh-CN" dirty="0"/>
          </a:p>
          <a:p>
            <a:pPr lvl="1" eaLnBrk="1" hangingPunct="1">
              <a:buNone/>
            </a:pPr>
            <a:r>
              <a:rPr lang="en-US" altLang="zh-CN" dirty="0"/>
              <a:t>       ......</a:t>
            </a:r>
            <a:endParaRPr lang="en-US" altLang="zh-CN" dirty="0"/>
          </a:p>
          <a:p>
            <a:pPr lvl="1" eaLnBrk="1" hangingPunct="1">
              <a:buNone/>
            </a:pPr>
            <a:r>
              <a:rPr lang="en-US" altLang="zh-CN" dirty="0"/>
              <a:t>}</a:t>
            </a:r>
            <a:endParaRPr lang="en-US" altLang="zh-CN" dirty="0"/>
          </a:p>
          <a:p>
            <a:pPr eaLnBrk="1" hangingPunct="1"/>
            <a:r>
              <a:rPr lang="zh-CN" altLang="en-US" sz="2800" dirty="0"/>
              <a:t>重载为类成员函数时  </a:t>
            </a:r>
            <a:br>
              <a:rPr lang="zh-CN" altLang="en-US" sz="2800" dirty="0"/>
            </a:br>
            <a:r>
              <a:rPr lang="zh-CN" altLang="en-US" sz="2800" dirty="0">
                <a:solidFill>
                  <a:schemeClr val="tx2"/>
                </a:solidFill>
              </a:rPr>
              <a:t>参数个数</a:t>
            </a:r>
            <a:r>
              <a:rPr lang="en-US" altLang="zh-CN" sz="2800" dirty="0">
                <a:solidFill>
                  <a:schemeClr val="tx2"/>
                </a:solidFill>
              </a:rPr>
              <a:t>=</a:t>
            </a:r>
            <a:r>
              <a:rPr lang="zh-CN" altLang="en-US" sz="2800" dirty="0">
                <a:solidFill>
                  <a:schemeClr val="tx2"/>
                </a:solidFill>
              </a:rPr>
              <a:t>原操作数个数</a:t>
            </a:r>
            <a:r>
              <a:rPr lang="en-US" altLang="zh-CN" sz="2800" dirty="0">
                <a:solidFill>
                  <a:schemeClr val="tx2"/>
                </a:solidFill>
              </a:rPr>
              <a:t>-1	</a:t>
            </a:r>
            <a:r>
              <a:rPr lang="zh-CN" altLang="en-US" sz="2800" dirty="0"/>
              <a:t>（后置</a:t>
            </a:r>
            <a:r>
              <a:rPr lang="en-US" altLang="zh-CN" sz="2800" dirty="0"/>
              <a:t>++</a:t>
            </a:r>
            <a:r>
              <a:rPr lang="zh-CN" altLang="en-US" sz="2800" dirty="0"/>
              <a:t>、</a:t>
            </a:r>
            <a:r>
              <a:rPr lang="en-US" altLang="zh-CN" sz="2800" dirty="0"/>
              <a:t>--</a:t>
            </a:r>
            <a:r>
              <a:rPr lang="zh-CN" altLang="en-US" sz="2800" dirty="0"/>
              <a:t>除外）</a:t>
            </a:r>
            <a:endParaRPr lang="zh-CN" altLang="en-US" sz="2800" dirty="0"/>
          </a:p>
          <a:p>
            <a:pPr eaLnBrk="1" hangingPunct="1"/>
            <a:r>
              <a:rPr lang="zh-CN" altLang="en-US" sz="2800" dirty="0"/>
              <a:t>重载为非成员函数时  </a:t>
            </a:r>
            <a:r>
              <a:rPr lang="zh-CN" altLang="en-US" sz="2800" dirty="0">
                <a:solidFill>
                  <a:schemeClr val="tx2"/>
                </a:solidFill>
              </a:rPr>
              <a:t>参数个数</a:t>
            </a:r>
            <a:r>
              <a:rPr lang="en-US" altLang="zh-CN" sz="2800" dirty="0">
                <a:solidFill>
                  <a:schemeClr val="tx2"/>
                </a:solidFill>
              </a:rPr>
              <a:t>=</a:t>
            </a:r>
            <a:r>
              <a:rPr lang="zh-CN" altLang="en-US" sz="2800" dirty="0">
                <a:solidFill>
                  <a:schemeClr val="tx2"/>
                </a:solidFill>
              </a:rPr>
              <a:t>原操作数个数</a:t>
            </a:r>
            <a:r>
              <a:rPr lang="zh-CN" altLang="en-US" sz="2800" dirty="0"/>
              <a:t>，且至少应该有一个自定义类型的形参。</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8130" name="Rectangle 2"/>
          <p:cNvSpPr>
            <a:spLocks noGrp="1"/>
          </p:cNvSpPr>
          <p:nvPr>
            <p:ph type="title"/>
          </p:nvPr>
        </p:nvSpPr>
        <p:spPr>
          <a:xfrm>
            <a:off x="1143000" y="304800"/>
            <a:ext cx="7772400" cy="1143000"/>
          </a:xfrm>
          <a:ln/>
        </p:spPr>
        <p:txBody>
          <a:bodyPr vert="horz" wrap="square" lIns="92075" tIns="46038" rIns="92075" bIns="46038" anchor="b" anchorCtr="0"/>
          <a:p>
            <a:pPr eaLnBrk="1" hangingPunct="1"/>
            <a:r>
              <a:rPr lang="zh-CN" altLang="en-US" dirty="0"/>
              <a:t>运算符成员函数的设计</a:t>
            </a:r>
            <a:endParaRPr lang="zh-CN" altLang="en-US" dirty="0"/>
          </a:p>
        </p:txBody>
      </p:sp>
      <p:sp>
        <p:nvSpPr>
          <p:cNvPr id="48131" name="Rectangle 3"/>
          <p:cNvSpPr>
            <a:spLocks noGrp="1"/>
          </p:cNvSpPr>
          <p:nvPr>
            <p:ph idx="1"/>
          </p:nvPr>
        </p:nvSpPr>
        <p:spPr>
          <a:xfrm>
            <a:off x="503238" y="1828800"/>
            <a:ext cx="8259762" cy="4572000"/>
          </a:xfrm>
          <a:ln/>
        </p:spPr>
        <p:txBody>
          <a:bodyPr vert="horz" wrap="square" lIns="92075" tIns="46038" rIns="92075" bIns="46038" anchor="t" anchorCtr="0"/>
          <a:p>
            <a:pPr eaLnBrk="1" hangingPunct="1">
              <a:lnSpc>
                <a:spcPct val="130000"/>
              </a:lnSpc>
            </a:pPr>
            <a:r>
              <a:rPr lang="zh-CN" altLang="en-US" dirty="0"/>
              <a:t>双目运算符 </a:t>
            </a:r>
            <a:r>
              <a:rPr lang="en-US" altLang="zh-CN" dirty="0"/>
              <a:t>B</a:t>
            </a:r>
            <a:endParaRPr lang="en-US" altLang="zh-CN" dirty="0"/>
          </a:p>
          <a:p>
            <a:pPr lvl="1" eaLnBrk="1" hangingPunct="1">
              <a:lnSpc>
                <a:spcPct val="130000"/>
              </a:lnSpc>
            </a:pPr>
            <a:r>
              <a:rPr lang="zh-CN" altLang="en-US" dirty="0"/>
              <a:t>如果要重载 </a:t>
            </a:r>
            <a:r>
              <a:rPr lang="en-US" altLang="zh-CN" dirty="0"/>
              <a:t>B </a:t>
            </a:r>
            <a:r>
              <a:rPr lang="zh-CN" altLang="en-US" dirty="0"/>
              <a:t>为类成员函数，使之能够实现表达式 </a:t>
            </a:r>
            <a:r>
              <a:rPr lang="en-US" altLang="zh-CN" dirty="0">
                <a:solidFill>
                  <a:schemeClr val="tx2"/>
                </a:solidFill>
              </a:rPr>
              <a:t>oprd1 B oprd2</a:t>
            </a:r>
            <a:r>
              <a:rPr lang="zh-CN" altLang="en-US" dirty="0"/>
              <a:t>，其中</a:t>
            </a:r>
            <a:r>
              <a:rPr lang="en-US" altLang="en-US" dirty="0"/>
              <a:t> </a:t>
            </a:r>
            <a:r>
              <a:rPr lang="en-US" altLang="zh-CN" dirty="0"/>
              <a:t>oprd1 </a:t>
            </a:r>
            <a:r>
              <a:rPr lang="zh-CN" altLang="en-US" dirty="0"/>
              <a:t>为</a:t>
            </a:r>
            <a:r>
              <a:rPr lang="en-US" altLang="zh-CN" dirty="0"/>
              <a:t>A </a:t>
            </a:r>
            <a:r>
              <a:rPr lang="zh-CN" altLang="en-US" dirty="0"/>
              <a:t>类对象，则 </a:t>
            </a:r>
            <a:r>
              <a:rPr lang="en-US" altLang="zh-CN" dirty="0"/>
              <a:t>B </a:t>
            </a:r>
            <a:r>
              <a:rPr lang="zh-CN" altLang="en-US" dirty="0"/>
              <a:t>应被重载为 </a:t>
            </a:r>
            <a:r>
              <a:rPr lang="en-US" altLang="zh-CN" dirty="0"/>
              <a:t>A </a:t>
            </a:r>
            <a:r>
              <a:rPr lang="zh-CN" altLang="en-US" dirty="0"/>
              <a:t>类的成员函数，形参类型应该是 </a:t>
            </a:r>
            <a:r>
              <a:rPr lang="en-US" altLang="zh-CN" dirty="0">
                <a:solidFill>
                  <a:schemeClr val="tx2"/>
                </a:solidFill>
              </a:rPr>
              <a:t>oprd2</a:t>
            </a:r>
            <a:r>
              <a:rPr lang="en-US" altLang="zh-CN" dirty="0"/>
              <a:t> </a:t>
            </a:r>
            <a:r>
              <a:rPr lang="zh-CN" altLang="en-US" dirty="0"/>
              <a:t>所属的类型。</a:t>
            </a:r>
            <a:endParaRPr lang="zh-CN" altLang="en-US" dirty="0"/>
          </a:p>
          <a:p>
            <a:pPr lvl="1" eaLnBrk="1" hangingPunct="1">
              <a:lnSpc>
                <a:spcPct val="130000"/>
              </a:lnSpc>
            </a:pPr>
            <a:r>
              <a:rPr lang="zh-CN" altLang="en-US" dirty="0"/>
              <a:t>经重载后，表达式</a:t>
            </a:r>
            <a:r>
              <a:rPr lang="en-US" altLang="en-US" dirty="0"/>
              <a:t> </a:t>
            </a:r>
            <a:r>
              <a:rPr lang="en-US" altLang="zh-CN" dirty="0">
                <a:solidFill>
                  <a:schemeClr val="tx2"/>
                </a:solidFill>
              </a:rPr>
              <a:t>oprd1 B oprd2</a:t>
            </a:r>
            <a:r>
              <a:rPr lang="en-US" altLang="zh-CN" dirty="0"/>
              <a:t> </a:t>
            </a:r>
            <a:r>
              <a:rPr lang="zh-CN" altLang="en-US" dirty="0"/>
              <a:t>相当于 </a:t>
            </a:r>
            <a:r>
              <a:rPr lang="en-US" altLang="zh-CN" dirty="0">
                <a:solidFill>
                  <a:schemeClr val="tx2"/>
                </a:solidFill>
              </a:rPr>
              <a:t>oprd1.operator B(oprd2)</a:t>
            </a:r>
            <a:endParaRPr lang="en-US" altLang="zh-CN" dirty="0">
              <a:solidFill>
                <a:schemeClr val="fo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0178" name="Rectangle 5"/>
          <p:cNvSpPr>
            <a:spLocks noGrp="1"/>
          </p:cNvSpPr>
          <p:nvPr>
            <p:ph type="title"/>
          </p:nvPr>
        </p:nvSpPr>
        <p:spPr>
          <a:ln/>
        </p:spPr>
        <p:txBody>
          <a:bodyPr vert="horz" wrap="square" lIns="92075" tIns="46038" rIns="92075" bIns="46038" anchor="b" anchorCtr="0"/>
          <a:p>
            <a:pPr eaLnBrk="1" hangingPunct="1"/>
            <a:r>
              <a:rPr lang="en-US" altLang="zh-CN" dirty="0"/>
              <a:t>  </a:t>
            </a:r>
            <a:r>
              <a:rPr lang="zh-CN" altLang="en-US" dirty="0"/>
              <a:t>例 </a:t>
            </a:r>
            <a:endParaRPr lang="en-US" altLang="zh-CN" dirty="0"/>
          </a:p>
        </p:txBody>
      </p:sp>
      <p:sp>
        <p:nvSpPr>
          <p:cNvPr id="50179" name="Rectangle 6"/>
          <p:cNvSpPr>
            <a:spLocks noGrp="1"/>
          </p:cNvSpPr>
          <p:nvPr>
            <p:ph idx="1"/>
          </p:nvPr>
        </p:nvSpPr>
        <p:spPr>
          <a:xfrm>
            <a:off x="834390" y="1905000"/>
            <a:ext cx="7700010" cy="4114800"/>
          </a:xfrm>
          <a:ln/>
        </p:spPr>
        <p:txBody>
          <a:bodyPr vert="horz" wrap="square" lIns="92075" tIns="46038" rIns="92075" bIns="46038" anchor="t" anchorCtr="0"/>
          <a:p>
            <a:pPr marL="0" indent="0" eaLnBrk="1" hangingPunct="1">
              <a:lnSpc>
                <a:spcPct val="120000"/>
              </a:lnSpc>
              <a:buNone/>
            </a:pPr>
            <a:r>
              <a:rPr lang="en-US" altLang="zh-CN" dirty="0"/>
              <a:t> </a:t>
            </a:r>
            <a:r>
              <a:rPr lang="zh-CN" altLang="en-US" dirty="0"/>
              <a:t>将</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t>运算重载为复数类的成员函数。</a:t>
            </a:r>
            <a:endParaRPr lang="zh-CN" altLang="en-US" dirty="0"/>
          </a:p>
          <a:p>
            <a:pPr marL="0" indent="0" eaLnBrk="1" hangingPunct="1">
              <a:lnSpc>
                <a:spcPct val="120000"/>
              </a:lnSpc>
            </a:pPr>
            <a:r>
              <a:rPr lang="zh-CN" altLang="en-US" dirty="0"/>
              <a:t>  规则</a:t>
            </a:r>
            <a:r>
              <a:rPr lang="en-US" altLang="zh-CN" dirty="0"/>
              <a:t>:</a:t>
            </a:r>
            <a:endParaRPr lang="en-US" altLang="zh-CN" dirty="0"/>
          </a:p>
          <a:p>
            <a:pPr lvl="1" eaLnBrk="1" hangingPunct="1">
              <a:lnSpc>
                <a:spcPct val="120000"/>
              </a:lnSpc>
            </a:pPr>
            <a:r>
              <a:rPr lang="zh-CN" altLang="en-US" b="1" dirty="0"/>
              <a:t>实部和虚部分别相加减。</a:t>
            </a:r>
            <a:endParaRPr lang="zh-CN" altLang="en-US" dirty="0"/>
          </a:p>
          <a:p>
            <a:pPr marL="0" indent="0" eaLnBrk="1" hangingPunct="1">
              <a:lnSpc>
                <a:spcPct val="120000"/>
              </a:lnSpc>
            </a:pPr>
            <a:r>
              <a:rPr lang="zh-CN" altLang="en-US" dirty="0"/>
              <a:t>  操作数</a:t>
            </a:r>
            <a:r>
              <a:rPr lang="en-US" altLang="zh-CN" dirty="0"/>
              <a:t>:</a:t>
            </a:r>
            <a:endParaRPr lang="en-US" altLang="zh-CN" dirty="0"/>
          </a:p>
          <a:p>
            <a:pPr lvl="1" eaLnBrk="1" hangingPunct="1">
              <a:lnSpc>
                <a:spcPct val="120000"/>
              </a:lnSpc>
            </a:pPr>
            <a:r>
              <a:rPr lang="zh-CN" altLang="en-US" b="1" dirty="0">
                <a:latin typeface="Times New Roman" panose="02020603050405020304" pitchFamily="18" charset="0"/>
              </a:rPr>
              <a:t>两个操作数都是复数类的对象。</a:t>
            </a:r>
            <a:endParaRPr lang="zh-CN" altLang="en-US" b="1"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5" name="Rectangle 3"/>
          <p:cNvSpPr>
            <a:spLocks noGrp="1" noChangeArrowheads="1"/>
          </p:cNvSpPr>
          <p:nvPr>
            <p:ph idx="1"/>
          </p:nvPr>
        </p:nvSpPr>
        <p:spPr>
          <a:xfrm>
            <a:off x="381000" y="260350"/>
            <a:ext cx="8534400" cy="6288088"/>
          </a:xfrm>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复数类定义</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外部接口</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Complex(double r = 0.0, 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0.0) : real(r),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构造函数</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Complex operator + (const Complex &amp;c2) const;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运算符</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重载成员函数</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Complex operator - (const Complex &amp;c2) const;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运算符</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重载成员函数</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void display() const;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输出复数</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私有数据成员</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double real;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复数实部</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复数虚部</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52226"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9" name="Rectangle 3"/>
          <p:cNvSpPr>
            <a:spLocks noGrp="1" noChangeArrowheads="1"/>
          </p:cNvSpPr>
          <p:nvPr>
            <p:ph idx="1"/>
          </p:nvPr>
        </p:nvSpPr>
        <p:spPr>
          <a:xfrm>
            <a:off x="685800" y="838200"/>
            <a:ext cx="7848600" cy="5257800"/>
          </a:xfrm>
        </p:spPr>
        <p:txBody>
          <a:bodyPr vert="horz" wrap="square" lIns="92075" tIns="46038" rIns="92075" bIns="46038" numCol="1" anchor="t" anchorCtr="0" compatLnSpc="1">
            <a:normAutofit fontScale="85000"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Complex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Complex</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::operator + (const Complex &amp;c2) const {	//</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重载运算符函数实现</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return Complex(real + c2.real,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 c2.imag); //</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创建一个临时无名对象作为返回值</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Complex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Complex</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::operator - (const Complex &amp;c2) const {	//</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重载运算符函数实现</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return Complex(real - c2.real,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 c2.imag); //</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创建一个临时无名对象作为返回值</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54274"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7" name="Rectangle 3"/>
          <p:cNvSpPr>
            <a:spLocks noGrp="1" noChangeArrowheads="1"/>
          </p:cNvSpPr>
          <p:nvPr>
            <p:ph idx="1"/>
          </p:nvPr>
        </p:nvSpPr>
        <p:spPr>
          <a:xfrm>
            <a:off x="685800" y="381000"/>
            <a:ext cx="8077200" cy="6172200"/>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void Complex::display() const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 &lt;&lt; real &lt;&lt; ", " &lt;&lt;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 &lt;&lt;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main()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主函数</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Complex c1(5, 4), c2(2, 10), c3;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定义复数类的对象</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"c1 = "; c1.display();</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"c2 = "; c2.display();</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c3 = </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c1 - c2</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使用重载运算符完成复数减法</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"c3 = c1 - c2 = "; c3.display();</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c3 = </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c1 + c2</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使用重载运算符完成复数加法</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"c3 = c1 + c2 = "; c3.display();</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56322"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11" name="Rectangle 3"/>
          <p:cNvSpPr>
            <a:spLocks noGrp="1" noChangeArrowheads="1"/>
          </p:cNvSpPr>
          <p:nvPr>
            <p:ph idx="1"/>
          </p:nvPr>
        </p:nvSpPr>
        <p:spPr>
          <a:xfrm>
            <a:off x="990600" y="838200"/>
            <a:ext cx="7543800" cy="5181600"/>
          </a:xfrm>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程序输出的结果为：</a:t>
            </a:r>
            <a:endParaRPr kumimoji="1"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ea"/>
                <a:ea typeface="+mn-ea"/>
                <a:cs typeface="+mn-cs"/>
              </a:rPr>
              <a:t>c1 = (5, 4)</a:t>
            </a:r>
            <a:endParaRPr kumimoji="1"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ea"/>
                <a:ea typeface="+mn-ea"/>
                <a:cs typeface="+mn-cs"/>
              </a:rPr>
              <a:t>c2 = (2, 10)</a:t>
            </a:r>
            <a:endParaRPr kumimoji="1"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ea"/>
                <a:ea typeface="+mn-ea"/>
                <a:cs typeface="+mn-cs"/>
              </a:rPr>
              <a:t>c3 = c1 - c2 = (3, -6)</a:t>
            </a:r>
            <a:endParaRPr kumimoji="1"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ea"/>
                <a:ea typeface="+mn-ea"/>
                <a:cs typeface="+mn-cs"/>
              </a:rPr>
              <a:t>c3 = c1 + c2 = (7, 14)</a:t>
            </a:r>
            <a:endParaRPr kumimoji="1" lang="en-US" altLang="zh-CN" sz="3200" b="0" i="0" u="none" strike="noStrike" kern="0" cap="none" spc="0" normalizeH="0" baseline="0" noProof="0" dirty="0" smtClean="0">
              <a:ln>
                <a:noFill/>
              </a:ln>
              <a:solidFill>
                <a:schemeClr val="tx1"/>
              </a:solidFill>
              <a:effectLst/>
              <a:uLnTx/>
              <a:uFillTx/>
              <a:latin typeface="+mn-ea"/>
              <a:ea typeface="+mn-ea"/>
              <a:cs typeface="+mn-cs"/>
            </a:endParaRPr>
          </a:p>
        </p:txBody>
      </p:sp>
      <p:sp>
        <p:nvSpPr>
          <p:cNvPr id="58370"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3314" name="Rectangle 2"/>
          <p:cNvSpPr>
            <a:spLocks noGrp="1"/>
          </p:cNvSpPr>
          <p:nvPr>
            <p:ph type="title"/>
          </p:nvPr>
        </p:nvSpPr>
        <p:spPr>
          <a:xfrm>
            <a:off x="990600" y="228600"/>
            <a:ext cx="7315200" cy="1143000"/>
          </a:xfrm>
          <a:ln/>
        </p:spPr>
        <p:txBody>
          <a:bodyPr vert="horz" wrap="square" lIns="92075" tIns="46038" rIns="92075" bIns="46038" anchor="b" anchorCtr="0"/>
          <a:p>
            <a:pPr eaLnBrk="1" hangingPunct="1"/>
            <a:r>
              <a:rPr lang="zh-CN" altLang="en-US" dirty="0"/>
              <a:t>多态性的概念</a:t>
            </a:r>
            <a:endParaRPr lang="zh-CN" altLang="en-US" dirty="0"/>
          </a:p>
        </p:txBody>
      </p:sp>
      <p:sp>
        <p:nvSpPr>
          <p:cNvPr id="13315" name="Rectangle 3"/>
          <p:cNvSpPr>
            <a:spLocks noGrp="1"/>
          </p:cNvSpPr>
          <p:nvPr>
            <p:ph idx="1"/>
          </p:nvPr>
        </p:nvSpPr>
        <p:spPr>
          <a:xfrm>
            <a:off x="1143000" y="1752600"/>
            <a:ext cx="7315200" cy="4343400"/>
          </a:xfrm>
          <a:ln/>
        </p:spPr>
        <p:txBody>
          <a:bodyPr vert="horz" wrap="square" lIns="92075" tIns="46038" rIns="92075" bIns="46038" anchor="t" anchorCtr="0"/>
          <a:p>
            <a:pPr eaLnBrk="1" hangingPunct="1">
              <a:lnSpc>
                <a:spcPct val="90000"/>
              </a:lnSpc>
            </a:pPr>
            <a:r>
              <a:rPr lang="zh-CN" altLang="en-US" dirty="0"/>
              <a:t>多态性是面向对象程序设计的重要特征之一。</a:t>
            </a:r>
            <a:endParaRPr lang="zh-CN" altLang="en-US" dirty="0"/>
          </a:p>
          <a:p>
            <a:pPr eaLnBrk="1" hangingPunct="1">
              <a:lnSpc>
                <a:spcPct val="90000"/>
              </a:lnSpc>
            </a:pPr>
            <a:r>
              <a:rPr lang="zh-CN" altLang="en-US" dirty="0"/>
              <a:t>多态性是指发出同样的消息被不同类型的对象接收时有可能导致完全不同的行为。</a:t>
            </a:r>
            <a:endParaRPr lang="zh-CN" altLang="en-US" dirty="0"/>
          </a:p>
          <a:p>
            <a:pPr eaLnBrk="1" hangingPunct="1">
              <a:lnSpc>
                <a:spcPct val="90000"/>
              </a:lnSpc>
            </a:pPr>
            <a:r>
              <a:rPr lang="zh-CN" altLang="en-US" dirty="0"/>
              <a:t>多态的实现：</a:t>
            </a:r>
            <a:endParaRPr lang="zh-CN" altLang="en-US" dirty="0"/>
          </a:p>
          <a:p>
            <a:pPr lvl="1" eaLnBrk="1" hangingPunct="1">
              <a:lnSpc>
                <a:spcPct val="90000"/>
              </a:lnSpc>
            </a:pPr>
            <a:r>
              <a:rPr lang="zh-CN" altLang="en-US" dirty="0"/>
              <a:t>函数重载</a:t>
            </a:r>
            <a:endParaRPr lang="zh-CN" altLang="en-US" dirty="0"/>
          </a:p>
          <a:p>
            <a:pPr lvl="1" eaLnBrk="1" hangingPunct="1">
              <a:lnSpc>
                <a:spcPct val="90000"/>
              </a:lnSpc>
            </a:pPr>
            <a:r>
              <a:rPr lang="zh-CN" altLang="en-US" sz="3200" dirty="0">
                <a:solidFill>
                  <a:schemeClr val="tx2"/>
                </a:solidFill>
              </a:rPr>
              <a:t>运算符重载</a:t>
            </a:r>
            <a:endParaRPr lang="zh-CN" altLang="en-US" dirty="0"/>
          </a:p>
          <a:p>
            <a:pPr lvl="1" eaLnBrk="1" hangingPunct="1">
              <a:lnSpc>
                <a:spcPct val="90000"/>
              </a:lnSpc>
            </a:pPr>
            <a:r>
              <a:rPr lang="zh-CN" altLang="en-US" dirty="0"/>
              <a:t>虚函数</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0418" name="Rectangle 2"/>
          <p:cNvSpPr>
            <a:spLocks noGrp="1"/>
          </p:cNvSpPr>
          <p:nvPr>
            <p:ph type="title"/>
          </p:nvPr>
        </p:nvSpPr>
        <p:spPr>
          <a:xfrm>
            <a:off x="1219200" y="304800"/>
            <a:ext cx="7772400" cy="1143000"/>
          </a:xfrm>
          <a:ln/>
        </p:spPr>
        <p:txBody>
          <a:bodyPr vert="horz" wrap="square" lIns="92075" tIns="46038" rIns="92075" bIns="46038" anchor="b" anchorCtr="0"/>
          <a:p>
            <a:pPr eaLnBrk="1" hangingPunct="1"/>
            <a:r>
              <a:rPr lang="zh-CN" altLang="en-US" dirty="0"/>
              <a:t>运算符成员函数的设计</a:t>
            </a:r>
            <a:endParaRPr lang="zh-CN" altLang="en-US" dirty="0"/>
          </a:p>
        </p:txBody>
      </p:sp>
      <p:sp>
        <p:nvSpPr>
          <p:cNvPr id="60419" name="Rectangle 3"/>
          <p:cNvSpPr>
            <a:spLocks noGrp="1"/>
          </p:cNvSpPr>
          <p:nvPr>
            <p:ph idx="1"/>
          </p:nvPr>
        </p:nvSpPr>
        <p:spPr>
          <a:xfrm>
            <a:off x="706438" y="1993900"/>
            <a:ext cx="7756525" cy="4483100"/>
          </a:xfrm>
          <a:ln/>
        </p:spPr>
        <p:txBody>
          <a:bodyPr vert="horz" wrap="square" lIns="92075" tIns="46038" rIns="92075" bIns="46038" anchor="t" anchorCtr="0"/>
          <a:p>
            <a:pPr eaLnBrk="1" hangingPunct="1">
              <a:lnSpc>
                <a:spcPct val="130000"/>
              </a:lnSpc>
            </a:pPr>
            <a:r>
              <a:rPr lang="zh-CN" altLang="en-US" dirty="0"/>
              <a:t>前置单目运算符 </a:t>
            </a:r>
            <a:r>
              <a:rPr lang="en-US" altLang="zh-CN" dirty="0"/>
              <a:t>U</a:t>
            </a:r>
            <a:endParaRPr lang="en-US" altLang="zh-CN" dirty="0"/>
          </a:p>
          <a:p>
            <a:pPr lvl="1" eaLnBrk="1" hangingPunct="1">
              <a:lnSpc>
                <a:spcPct val="130000"/>
              </a:lnSpc>
            </a:pPr>
            <a:r>
              <a:rPr lang="zh-CN" altLang="en-US" dirty="0"/>
              <a:t>如果要重载 </a:t>
            </a:r>
            <a:r>
              <a:rPr lang="en-US" altLang="zh-CN" dirty="0"/>
              <a:t>U </a:t>
            </a:r>
            <a:r>
              <a:rPr lang="zh-CN" altLang="en-US" dirty="0"/>
              <a:t>为类成员函数，使之能够实现表达式 </a:t>
            </a:r>
            <a:r>
              <a:rPr lang="en-US" altLang="zh-CN" dirty="0">
                <a:solidFill>
                  <a:schemeClr val="tx2"/>
                </a:solidFill>
              </a:rPr>
              <a:t>U oprd</a:t>
            </a:r>
            <a:r>
              <a:rPr lang="zh-CN" altLang="en-US" dirty="0"/>
              <a:t>，其中</a:t>
            </a:r>
            <a:r>
              <a:rPr lang="en-US" altLang="en-US" dirty="0"/>
              <a:t> </a:t>
            </a:r>
            <a:r>
              <a:rPr lang="en-US" altLang="zh-CN" dirty="0"/>
              <a:t>oprd </a:t>
            </a:r>
            <a:r>
              <a:rPr lang="zh-CN" altLang="en-US" dirty="0"/>
              <a:t>为</a:t>
            </a:r>
            <a:r>
              <a:rPr lang="en-US" altLang="zh-CN" dirty="0"/>
              <a:t>A</a:t>
            </a:r>
            <a:r>
              <a:rPr lang="zh-CN" altLang="en-US" dirty="0"/>
              <a:t>类对象，则 </a:t>
            </a:r>
            <a:r>
              <a:rPr lang="en-US" altLang="zh-CN" dirty="0"/>
              <a:t>U </a:t>
            </a:r>
            <a:r>
              <a:rPr lang="zh-CN" altLang="en-US" dirty="0"/>
              <a:t>应被重载为 </a:t>
            </a:r>
            <a:r>
              <a:rPr lang="en-US" altLang="zh-CN" dirty="0"/>
              <a:t>A </a:t>
            </a:r>
            <a:r>
              <a:rPr lang="zh-CN" altLang="en-US" dirty="0"/>
              <a:t>类的成员函数，无形参。</a:t>
            </a:r>
            <a:endParaRPr lang="zh-CN" altLang="en-US" dirty="0"/>
          </a:p>
          <a:p>
            <a:pPr lvl="1" eaLnBrk="1" hangingPunct="1">
              <a:lnSpc>
                <a:spcPct val="130000"/>
              </a:lnSpc>
            </a:pPr>
            <a:r>
              <a:rPr lang="zh-CN" altLang="en-US" dirty="0"/>
              <a:t>经重载后，</a:t>
            </a:r>
            <a:br>
              <a:rPr lang="zh-CN" altLang="en-US" dirty="0"/>
            </a:br>
            <a:r>
              <a:rPr lang="zh-CN" altLang="en-US" dirty="0"/>
              <a:t>表达式</a:t>
            </a:r>
            <a:r>
              <a:rPr lang="en-US" altLang="en-US" dirty="0"/>
              <a:t> </a:t>
            </a:r>
            <a:r>
              <a:rPr lang="en-US" altLang="zh-CN" dirty="0">
                <a:solidFill>
                  <a:schemeClr val="tx2"/>
                </a:solidFill>
              </a:rPr>
              <a:t>U oprd</a:t>
            </a:r>
            <a:r>
              <a:rPr lang="en-US" altLang="zh-CN" dirty="0">
                <a:solidFill>
                  <a:schemeClr val="folHlink"/>
                </a:solidFill>
              </a:rPr>
              <a:t> </a:t>
            </a:r>
            <a:r>
              <a:rPr lang="zh-CN" altLang="en-US" dirty="0"/>
              <a:t>相当于 </a:t>
            </a:r>
            <a:r>
              <a:rPr lang="en-US" altLang="zh-CN" dirty="0">
                <a:solidFill>
                  <a:schemeClr val="tx2"/>
                </a:solidFill>
              </a:rPr>
              <a:t>oprd.operator U()</a:t>
            </a:r>
            <a:endParaRPr lang="en-US" altLang="zh-CN" dirty="0">
              <a:solidFill>
                <a:schemeClr val="folHlink"/>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2466" name="Rectangle 2"/>
          <p:cNvSpPr>
            <a:spLocks noGrp="1"/>
          </p:cNvSpPr>
          <p:nvPr>
            <p:ph type="title"/>
          </p:nvPr>
        </p:nvSpPr>
        <p:spPr>
          <a:xfrm>
            <a:off x="1295400" y="228600"/>
            <a:ext cx="7162800" cy="1066800"/>
          </a:xfrm>
          <a:ln/>
        </p:spPr>
        <p:txBody>
          <a:bodyPr vert="horz" wrap="square" lIns="92075" tIns="46038" rIns="92075" bIns="46038" anchor="b" anchorCtr="0"/>
          <a:p>
            <a:pPr eaLnBrk="1" hangingPunct="1"/>
            <a:r>
              <a:rPr lang="zh-CN" altLang="en-US" dirty="0"/>
              <a:t>运算符成员函数的设计</a:t>
            </a:r>
            <a:endParaRPr lang="zh-CN" altLang="en-US" dirty="0"/>
          </a:p>
        </p:txBody>
      </p:sp>
      <p:sp>
        <p:nvSpPr>
          <p:cNvPr id="62467" name="Rectangle 3"/>
          <p:cNvSpPr>
            <a:spLocks noGrp="1"/>
          </p:cNvSpPr>
          <p:nvPr>
            <p:ph idx="1"/>
          </p:nvPr>
        </p:nvSpPr>
        <p:spPr>
          <a:xfrm>
            <a:off x="774700" y="1752600"/>
            <a:ext cx="7759700" cy="4495800"/>
          </a:xfrm>
          <a:ln/>
        </p:spPr>
        <p:txBody>
          <a:bodyPr vert="horz" wrap="square" lIns="92075" tIns="46038" rIns="92075" bIns="46038" anchor="t" anchorCtr="0"/>
          <a:p>
            <a:pPr eaLnBrk="1" hangingPunct="1">
              <a:lnSpc>
                <a:spcPct val="120000"/>
              </a:lnSpc>
            </a:pPr>
            <a:r>
              <a:rPr lang="zh-CN" altLang="en-US" dirty="0"/>
              <a:t>后置单目运算符 </a:t>
            </a:r>
            <a:r>
              <a:rPr lang="en-US" altLang="en-US" dirty="0"/>
              <a:t>++</a:t>
            </a:r>
            <a:r>
              <a:rPr lang="zh-CN" altLang="en-US" dirty="0"/>
              <a:t>和</a:t>
            </a:r>
            <a:r>
              <a:rPr lang="en-US" altLang="zh-CN" dirty="0"/>
              <a:t>--</a:t>
            </a:r>
            <a:endParaRPr lang="en-US" altLang="en-US" dirty="0"/>
          </a:p>
          <a:p>
            <a:pPr lvl="1" eaLnBrk="1" hangingPunct="1">
              <a:lnSpc>
                <a:spcPct val="120000"/>
              </a:lnSpc>
            </a:pPr>
            <a:r>
              <a:rPr lang="zh-CN" altLang="en-US" dirty="0"/>
              <a:t>如果要重载 </a:t>
            </a:r>
            <a:r>
              <a:rPr lang="en-US" altLang="en-US" dirty="0"/>
              <a:t>++</a:t>
            </a:r>
            <a:r>
              <a:rPr lang="zh-CN" altLang="en-US" dirty="0"/>
              <a:t>或</a:t>
            </a:r>
            <a:r>
              <a:rPr lang="en-US" altLang="zh-CN" dirty="0"/>
              <a:t>--</a:t>
            </a:r>
            <a:r>
              <a:rPr lang="zh-CN" altLang="en-US" dirty="0"/>
              <a:t>为类成员函数，使之能够实现表达式 </a:t>
            </a:r>
            <a:r>
              <a:rPr lang="en-US" altLang="en-US" dirty="0">
                <a:solidFill>
                  <a:schemeClr val="folHlink"/>
                </a:solidFill>
              </a:rPr>
              <a:t> </a:t>
            </a:r>
            <a:r>
              <a:rPr lang="en-US" altLang="zh-CN" dirty="0">
                <a:solidFill>
                  <a:schemeClr val="tx2"/>
                </a:solidFill>
              </a:rPr>
              <a:t>oprd++</a:t>
            </a:r>
            <a:r>
              <a:rPr lang="en-US" altLang="zh-CN" dirty="0">
                <a:solidFill>
                  <a:schemeClr val="folHlink"/>
                </a:solidFill>
              </a:rPr>
              <a:t> </a:t>
            </a:r>
            <a:r>
              <a:rPr lang="zh-CN" altLang="en-US" dirty="0"/>
              <a:t>或 </a:t>
            </a:r>
            <a:r>
              <a:rPr lang="en-US" altLang="zh-CN" dirty="0">
                <a:solidFill>
                  <a:schemeClr val="tx2"/>
                </a:solidFill>
              </a:rPr>
              <a:t>oprd--</a:t>
            </a:r>
            <a:r>
              <a:rPr lang="en-US" altLang="zh-CN" dirty="0">
                <a:solidFill>
                  <a:schemeClr val="folHlink"/>
                </a:solidFill>
              </a:rPr>
              <a:t> </a:t>
            </a:r>
            <a:r>
              <a:rPr lang="zh-CN" altLang="en-US" dirty="0"/>
              <a:t>，其中</a:t>
            </a:r>
            <a:r>
              <a:rPr lang="en-US" altLang="en-US" dirty="0"/>
              <a:t> </a:t>
            </a:r>
            <a:r>
              <a:rPr lang="en-US" altLang="zh-CN" dirty="0"/>
              <a:t>oprd </a:t>
            </a:r>
            <a:r>
              <a:rPr lang="zh-CN" altLang="en-US" dirty="0"/>
              <a:t>为</a:t>
            </a:r>
            <a:r>
              <a:rPr lang="en-US" altLang="zh-CN" dirty="0"/>
              <a:t>A</a:t>
            </a:r>
            <a:r>
              <a:rPr lang="zh-CN" altLang="en-US" dirty="0"/>
              <a:t>类对象，则 </a:t>
            </a:r>
            <a:r>
              <a:rPr lang="en-US" altLang="en-US" dirty="0"/>
              <a:t>++</a:t>
            </a:r>
            <a:r>
              <a:rPr lang="zh-CN" altLang="en-US" dirty="0"/>
              <a:t>或</a:t>
            </a:r>
            <a:r>
              <a:rPr lang="en-US" altLang="zh-CN" dirty="0"/>
              <a:t>--  </a:t>
            </a:r>
            <a:r>
              <a:rPr lang="zh-CN" altLang="en-US" dirty="0"/>
              <a:t>应被重载为 </a:t>
            </a:r>
            <a:r>
              <a:rPr lang="en-US" altLang="zh-CN" dirty="0"/>
              <a:t>A </a:t>
            </a:r>
            <a:r>
              <a:rPr lang="zh-CN" altLang="en-US" dirty="0"/>
              <a:t>类的成员函数，且具有一个 </a:t>
            </a:r>
            <a:r>
              <a:rPr lang="en-US" altLang="zh-CN" dirty="0"/>
              <a:t>int </a:t>
            </a:r>
            <a:r>
              <a:rPr lang="zh-CN" altLang="en-US" dirty="0"/>
              <a:t>类型</a:t>
            </a:r>
            <a:r>
              <a:rPr lang="zh-CN" altLang="zh-CN" dirty="0"/>
              <a:t>形参</a:t>
            </a:r>
            <a:r>
              <a:rPr lang="zh-CN" altLang="en-US" dirty="0"/>
              <a:t>。</a:t>
            </a:r>
            <a:endParaRPr lang="zh-CN" altLang="en-US" dirty="0"/>
          </a:p>
          <a:p>
            <a:pPr lvl="1" eaLnBrk="1" hangingPunct="1">
              <a:lnSpc>
                <a:spcPct val="120000"/>
              </a:lnSpc>
            </a:pPr>
            <a:r>
              <a:rPr lang="zh-CN" altLang="en-US" dirty="0"/>
              <a:t>经重载后，表达式 </a:t>
            </a:r>
            <a:r>
              <a:rPr lang="en-US" altLang="en-US" dirty="0"/>
              <a:t> </a:t>
            </a:r>
            <a:r>
              <a:rPr lang="en-US" altLang="zh-CN" dirty="0">
                <a:solidFill>
                  <a:schemeClr val="tx2"/>
                </a:solidFill>
              </a:rPr>
              <a:t>oprd++</a:t>
            </a:r>
            <a:r>
              <a:rPr lang="en-US" altLang="zh-CN" dirty="0">
                <a:solidFill>
                  <a:schemeClr val="folHlink"/>
                </a:solidFill>
              </a:rPr>
              <a:t> </a:t>
            </a:r>
            <a:r>
              <a:rPr lang="zh-CN" altLang="en-US" dirty="0"/>
              <a:t>相当于  </a:t>
            </a:r>
            <a:r>
              <a:rPr lang="en-US" altLang="zh-CN" dirty="0">
                <a:solidFill>
                  <a:schemeClr val="tx2"/>
                </a:solidFill>
              </a:rPr>
              <a:t>oprd.operator ++(0)</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4514" name="Rectangle 2"/>
          <p:cNvSpPr>
            <a:spLocks noGrp="1"/>
          </p:cNvSpPr>
          <p:nvPr>
            <p:ph type="title"/>
          </p:nvPr>
        </p:nvSpPr>
        <p:spPr>
          <a:xfrm>
            <a:off x="1143000" y="304800"/>
            <a:ext cx="7543800" cy="1143000"/>
          </a:xfrm>
          <a:ln/>
        </p:spPr>
        <p:txBody>
          <a:bodyPr vert="horz" wrap="square" lIns="92075" tIns="46038" rIns="92075" bIns="46038" anchor="b" anchorCtr="0"/>
          <a:p>
            <a:pPr eaLnBrk="1" hangingPunct="1"/>
            <a:r>
              <a:rPr lang="zh-CN" altLang="en-US" sz="4400" dirty="0"/>
              <a:t>例</a:t>
            </a:r>
            <a:endParaRPr lang="en-US" altLang="zh-CN" sz="4400" dirty="0"/>
          </a:p>
        </p:txBody>
      </p:sp>
      <p:sp>
        <p:nvSpPr>
          <p:cNvPr id="64515" name="Rectangle 3"/>
          <p:cNvSpPr>
            <a:spLocks noGrp="1"/>
          </p:cNvSpPr>
          <p:nvPr>
            <p:ph idx="1"/>
          </p:nvPr>
        </p:nvSpPr>
        <p:spPr>
          <a:xfrm>
            <a:off x="630238" y="1905000"/>
            <a:ext cx="7904162" cy="4114800"/>
          </a:xfrm>
          <a:ln/>
        </p:spPr>
        <p:txBody>
          <a:bodyPr vert="horz" wrap="square" lIns="92075" tIns="46038" rIns="92075" bIns="46038" anchor="t" anchorCtr="0"/>
          <a:p>
            <a:pPr eaLnBrk="1" hangingPunct="1"/>
            <a:r>
              <a:rPr lang="zh-CN" altLang="en-US" dirty="0">
                <a:latin typeface="Times New Roman" panose="02020603050405020304" pitchFamily="18" charset="0"/>
              </a:rPr>
              <a:t>运算符前置</a:t>
            </a:r>
            <a:r>
              <a:rPr lang="en-US" altLang="zh-CN" dirty="0">
                <a:solidFill>
                  <a:schemeClr val="tx2"/>
                </a:solidFill>
                <a:latin typeface="Times New Roman" panose="02020603050405020304" pitchFamily="18" charset="0"/>
              </a:rPr>
              <a:t>++</a:t>
            </a:r>
            <a:r>
              <a:rPr lang="zh-CN" altLang="en-US" dirty="0">
                <a:latin typeface="Times New Roman" panose="02020603050405020304" pitchFamily="18" charset="0"/>
              </a:rPr>
              <a:t>和后置</a:t>
            </a:r>
            <a:r>
              <a:rPr lang="en-US" altLang="zh-CN" dirty="0">
                <a:solidFill>
                  <a:schemeClr val="tx2"/>
                </a:solidFill>
                <a:latin typeface="Times New Roman" panose="02020603050405020304" pitchFamily="18" charset="0"/>
              </a:rPr>
              <a:t>++</a:t>
            </a:r>
            <a:r>
              <a:rPr lang="zh-CN" altLang="en-US" dirty="0">
                <a:latin typeface="Times New Roman" panose="02020603050405020304" pitchFamily="18" charset="0"/>
              </a:rPr>
              <a:t>重载为时钟类的成员函数。</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前置单目运算符，重载函数没有形参，对于后置单目运算符，重载函数需要有一个整型形参。</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操作数是时钟类的对象。</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实现时间增加</a:t>
            </a:r>
            <a:r>
              <a:rPr lang="en-US" altLang="zh-CN" dirty="0">
                <a:latin typeface="Times New Roman" panose="02020603050405020304" pitchFamily="18" charset="0"/>
              </a:rPr>
              <a:t>1</a:t>
            </a:r>
            <a:r>
              <a:rPr lang="zh-CN" altLang="en-US" dirty="0">
                <a:latin typeface="Times New Roman" panose="02020603050405020304" pitchFamily="18" charset="0"/>
              </a:rPr>
              <a:t>秒钟。</a:t>
            </a:r>
            <a:endParaRPr lang="zh-CN" altLang="en-US" b="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5" name="Rectangle 3"/>
          <p:cNvSpPr>
            <a:spLocks noGrp="1" noChangeArrowheads="1"/>
          </p:cNvSpPr>
          <p:nvPr>
            <p:ph idx="1"/>
          </p:nvPr>
        </p:nvSpPr>
        <p:spPr>
          <a:xfrm>
            <a:off x="685800" y="115888"/>
            <a:ext cx="7848600" cy="6481763"/>
          </a:xfrm>
        </p:spPr>
        <p:txBody>
          <a:bodyPr vert="horz" wrap="square" lIns="92075" tIns="46038" rIns="92075" bIns="46038" numCol="1" anchor="t" anchorCtr="0" compatLnSpc="1">
            <a:normAutofit/>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Clock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时钟类声明定义</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外部接口</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Clock(</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hour = 0,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minute = 0,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second =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showTime</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const;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Clock&amp; operator ++ ();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前置单目运算符重载</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Clock operator ++ (</a:t>
            </a:r>
            <a:r>
              <a:rPr kumimoji="1" lang="en-US" altLang="zh-CN" sz="2800" b="1" i="0" u="none" strike="noStrike" kern="0" cap="none" spc="0" normalizeH="0" baseline="0" noProof="0" dirty="0" err="1" smtClean="0">
                <a:ln>
                  <a:noFill/>
                </a:ln>
                <a:solidFill>
                  <a:srgbClr val="FFFF66"/>
                </a:solidFill>
                <a:effectLst/>
                <a:uLnTx/>
                <a:uFillTx/>
                <a:latin typeface="+mn-ea"/>
                <a:ea typeface="+mn-ea"/>
                <a:cs typeface="+mn-cs"/>
              </a:rPr>
              <a:t>int</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后置单目运算符重载</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私有数据成员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hour, minute, second;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66562"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9" name="Rectangle 3"/>
          <p:cNvSpPr>
            <a:spLocks noGrp="1" noChangeArrowheads="1"/>
          </p:cNvSpPr>
          <p:nvPr>
            <p:ph idx="1"/>
          </p:nvPr>
        </p:nvSpPr>
        <p:spPr>
          <a:xfrm>
            <a:off x="457200" y="457200"/>
            <a:ext cx="8686800" cy="6248400"/>
          </a:xfrm>
        </p:spPr>
        <p:txBody>
          <a:bodyPr vert="horz" wrap="square" lIns="92075" tIns="46038" rIns="92075" bIns="46038" numCol="1" anchor="t" anchorCtr="0" compatLnSpc="1"/>
          <a:lstStyle/>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前置单目运算符重载函数</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Clock &amp; Clock::operator ++ () {</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second++;</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if (second &gt;= 60)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second -= 60;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minute++;</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if (minute &gt;= 60)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minute -= 60;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hour = (hour + 1) % 24;</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return *this;</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363220" algn="l"/>
                <a:tab pos="715645" algn="l"/>
                <a:tab pos="1168400" algn="l"/>
              </a:tabLst>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68610"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3" name="Rectangle 3"/>
          <p:cNvSpPr>
            <a:spLocks noGrp="1" noChangeArrowheads="1"/>
          </p:cNvSpPr>
          <p:nvPr>
            <p:ph idx="1"/>
          </p:nvPr>
        </p:nvSpPr>
        <p:spPr>
          <a:xfrm>
            <a:off x="457200" y="457200"/>
            <a:ext cx="8305800" cy="60960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后置单目运算符重载</a:t>
            </a:r>
            <a:endParaRPr kumimoji="1" lang="en-US" altLang="zh-CN" sz="3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Clock </a:t>
            </a:r>
            <a:r>
              <a:rPr kumimoji="1" lang="en-US" altLang="zh-CN" sz="3000" b="1" i="0" u="none" strike="noStrike" kern="0" cap="none" spc="0" normalizeH="0" baseline="0" noProof="0" dirty="0" err="1" smtClean="0">
                <a:ln>
                  <a:noFill/>
                </a:ln>
                <a:solidFill>
                  <a:schemeClr val="tx1"/>
                </a:solidFill>
                <a:effectLst/>
                <a:uLnTx/>
                <a:uFillTx/>
                <a:latin typeface="+mn-ea"/>
                <a:ea typeface="+mn-ea"/>
                <a:cs typeface="+mn-cs"/>
              </a:rPr>
              <a:t>Clock</a:t>
            </a: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::operator ++ (</a:t>
            </a:r>
            <a:r>
              <a:rPr kumimoji="1" lang="en-US" altLang="zh-CN" sz="30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3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注意形参表中的整型参数</a:t>
            </a:r>
            <a:endParaRPr kumimoji="1" lang="zh-CN" altLang="en-US" sz="3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Clock old = *this;</a:t>
            </a:r>
            <a:endParaRPr kumimoji="1" lang="en-US" altLang="zh-CN" sz="3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	++(*this);	//</a:t>
            </a: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调用前置“</a:t>
            </a: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运算符</a:t>
            </a:r>
            <a:endParaRPr kumimoji="1" lang="zh-CN" altLang="en-US" sz="3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0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return old;</a:t>
            </a:r>
            <a:endParaRPr kumimoji="1" lang="en-US" altLang="zh-CN" sz="3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0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0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70658"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7" name="Rectangle 3"/>
          <p:cNvSpPr>
            <a:spLocks noGrp="1" noChangeArrowheads="1"/>
          </p:cNvSpPr>
          <p:nvPr>
            <p:ph idx="1"/>
          </p:nvPr>
        </p:nvSpPr>
        <p:spPr>
          <a:xfrm>
            <a:off x="609600" y="609600"/>
            <a:ext cx="7924800" cy="58674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其它成员函数的实现略</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Clock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myClock</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(23, 59, 59);</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"First time output: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myClock.showTime</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"Show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myClock</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rgbClr val="FFFF66"/>
                </a:solidFill>
                <a:effectLst/>
                <a:uLnTx/>
                <a:uFillTx/>
                <a:latin typeface="+mn-ea"/>
                <a:ea typeface="+mn-ea"/>
                <a:cs typeface="+mn-cs"/>
              </a:rPr>
              <a:t>myClock</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showTime</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"Show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myClock</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rgbClr val="FFFF66"/>
                </a:solidFill>
                <a:effectLst/>
                <a:uLnTx/>
                <a:uFillTx/>
                <a:latin typeface="+mn-ea"/>
                <a:ea typeface="+mn-ea"/>
                <a:cs typeface="+mn-cs"/>
              </a:rPr>
              <a:t>myClock</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showTime</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72706"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1" name="Rectangle 1027"/>
          <p:cNvSpPr>
            <a:spLocks noGrp="1" noChangeArrowheads="1"/>
          </p:cNvSpPr>
          <p:nvPr>
            <p:ph idx="1"/>
          </p:nvPr>
        </p:nvSpPr>
        <p:spPr>
          <a:xfrm>
            <a:off x="685800" y="762000"/>
            <a:ext cx="7848600" cy="5257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程序运行结果为：</a:t>
            </a:r>
            <a:endParaRPr kumimoji="1"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First time output: 23:59:59</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Show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myClock</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23:59:59</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Show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myClock</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0:0:1</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74754" name="Text Box 1029"/>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6802" name="Rectangle 2"/>
          <p:cNvSpPr>
            <a:spLocks noGrp="1"/>
          </p:cNvSpPr>
          <p:nvPr>
            <p:ph type="title"/>
          </p:nvPr>
        </p:nvSpPr>
        <p:spPr>
          <a:xfrm>
            <a:off x="1219200" y="304800"/>
            <a:ext cx="7239000" cy="1143000"/>
          </a:xfrm>
          <a:ln/>
        </p:spPr>
        <p:txBody>
          <a:bodyPr vert="horz" wrap="square" lIns="92075" tIns="46038" rIns="92075" bIns="46038" anchor="b" anchorCtr="0"/>
          <a:p>
            <a:pPr eaLnBrk="1" hangingPunct="1"/>
            <a:r>
              <a:rPr lang="zh-CN" altLang="en-US" dirty="0"/>
              <a:t>运算符非成员函数的设计</a:t>
            </a:r>
            <a:endParaRPr lang="zh-CN" altLang="en-US" dirty="0"/>
          </a:p>
        </p:txBody>
      </p:sp>
      <p:sp>
        <p:nvSpPr>
          <p:cNvPr id="59395" name="Rectangle 3"/>
          <p:cNvSpPr>
            <a:spLocks noGrp="1"/>
          </p:cNvSpPr>
          <p:nvPr>
            <p:ph idx="1"/>
          </p:nvPr>
        </p:nvSpPr>
        <p:spPr>
          <a:xfrm>
            <a:off x="603250" y="1752600"/>
            <a:ext cx="8466138" cy="4800600"/>
          </a:xfrm>
        </p:spPr>
        <p:txBody>
          <a:bodyPr vert="horz" wrap="square" lIns="92075" tIns="46038" rIns="92075" bIns="46038" anchor="t" anchorCtr="0"/>
          <a:p>
            <a:pPr marL="342900" marR="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pPr>
            <a:r>
              <a:rPr kumimoji="1" lang="zh-CN" altLang="en-US" sz="2800" b="1" i="0" u="none" strike="noStrike" kern="0" cap="none" spc="0" normalizeH="0" baseline="0" noProof="1" dirty="0">
                <a:solidFill>
                  <a:schemeClr val="tx1"/>
                </a:solidFill>
                <a:latin typeface="+mn-lt"/>
                <a:ea typeface="+mn-ea"/>
                <a:cs typeface="+mn-cs"/>
              </a:rPr>
              <a:t>函数的形参代表依自左至右次序排列的各操作数。</a:t>
            </a:r>
            <a:endParaRPr kumimoji="1" lang="zh-CN" altLang="en-US" sz="2800" b="1" i="0" u="none" strike="noStrike" kern="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pPr>
            <a:r>
              <a:rPr kumimoji="1" lang="zh-CN" altLang="en-US" sz="2800" b="1" i="0" u="none" strike="noStrike" kern="0" cap="none" spc="0" normalizeH="0" baseline="0" noProof="1" dirty="0">
                <a:solidFill>
                  <a:schemeClr val="tx1"/>
                </a:solidFill>
                <a:latin typeface="+mn-lt"/>
                <a:ea typeface="+mn-ea"/>
                <a:cs typeface="+mn-cs"/>
              </a:rPr>
              <a:t>后置单目运算符 </a:t>
            </a:r>
            <a:r>
              <a:rPr kumimoji="1" lang="en-US" altLang="en-US" sz="2800" b="1" i="0" u="none" strike="noStrike" kern="0" cap="none" spc="0" normalizeH="0" baseline="0" noProof="1" dirty="0">
                <a:solidFill>
                  <a:schemeClr val="tx1"/>
                </a:solidFill>
                <a:latin typeface="+mn-lt"/>
                <a:ea typeface="+mn-ea"/>
                <a:cs typeface="+mn-cs"/>
              </a:rPr>
              <a:t>++</a:t>
            </a:r>
            <a:r>
              <a:rPr kumimoji="1" lang="zh-CN" altLang="en-US" sz="2800" b="1" i="0" u="none" strike="noStrike" kern="0" cap="none" spc="0" normalizeH="0" baseline="0" noProof="1" dirty="0">
                <a:solidFill>
                  <a:schemeClr val="tx1"/>
                </a:solidFill>
                <a:latin typeface="+mn-lt"/>
                <a:ea typeface="+mn-ea"/>
                <a:cs typeface="+mn-cs"/>
              </a:rPr>
              <a:t>和</a:t>
            </a:r>
            <a:r>
              <a:rPr kumimoji="1" lang="en-US" altLang="zh-CN" sz="2800" b="1" i="0" u="none" strike="noStrike" kern="0" cap="none" spc="0" normalizeH="0" baseline="0" noProof="1" dirty="0">
                <a:solidFill>
                  <a:schemeClr val="tx1"/>
                </a:solidFill>
                <a:latin typeface="+mn-lt"/>
                <a:ea typeface="+mn-ea"/>
                <a:cs typeface="+mn-cs"/>
              </a:rPr>
              <a:t>--</a:t>
            </a:r>
            <a:r>
              <a:rPr kumimoji="1" lang="zh-CN" altLang="en-US" sz="2800" b="1" i="0" u="none" strike="noStrike" kern="0" cap="none" spc="0" normalizeH="0" baseline="0" noProof="1" dirty="0">
                <a:solidFill>
                  <a:schemeClr val="tx1"/>
                </a:solidFill>
                <a:latin typeface="+mn-lt"/>
                <a:ea typeface="+mn-ea"/>
                <a:cs typeface="+mn-cs"/>
              </a:rPr>
              <a:t>的重载函数，形参列表中要增加一个</a:t>
            </a:r>
            <a:r>
              <a:rPr kumimoji="1" lang="en-US" altLang="zh-CN" sz="2800" b="1" i="0" u="none" strike="noStrike" kern="0" cap="none" spc="0" normalizeH="0" baseline="0" noProof="1" dirty="0">
                <a:solidFill>
                  <a:schemeClr val="tx1"/>
                </a:solidFill>
                <a:latin typeface="+mn-lt"/>
                <a:ea typeface="+mn-ea"/>
                <a:cs typeface="+mn-cs"/>
              </a:rPr>
              <a:t>int</a:t>
            </a:r>
            <a:r>
              <a:rPr kumimoji="1" lang="zh-CN" altLang="en-US" sz="2800" b="1" i="0" u="none" strike="noStrike" kern="0" cap="none" spc="0" normalizeH="0" baseline="0" noProof="1" dirty="0">
                <a:solidFill>
                  <a:schemeClr val="tx1"/>
                </a:solidFill>
                <a:latin typeface="+mn-lt"/>
                <a:ea typeface="+mn-ea"/>
                <a:cs typeface="+mn-cs"/>
              </a:rPr>
              <a:t>，但不必写形参名。</a:t>
            </a:r>
            <a:endParaRPr kumimoji="1" lang="en-US" altLang="zh-CN" sz="2800" b="1" i="0" u="none" strike="noStrike" kern="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pPr>
            <a:r>
              <a:rPr kumimoji="1" lang="zh-CN" altLang="en-US" sz="2800" b="1" i="0" u="none" strike="noStrike" kern="0" cap="none" spc="0" normalizeH="0" baseline="0" noProof="1" dirty="0">
                <a:solidFill>
                  <a:schemeClr val="tx1"/>
                </a:solidFill>
                <a:latin typeface="+mn-lt"/>
                <a:ea typeface="+mn-ea"/>
                <a:cs typeface="+mn-cs"/>
              </a:rPr>
              <a:t>如果在运算符的重载函数中需要操作某类对象的私有成员，可以将此函数声明为该类的友元。</a:t>
            </a:r>
            <a:endParaRPr kumimoji="1" lang="zh-CN" altLang="en-US" sz="2800" b="1" i="0" u="none" strike="noStrike" kern="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kern="0" cap="none" spc="0" normalizeH="0" baseline="0" noProof="1" dirty="0">
                <a:solidFill>
                  <a:schemeClr val="tx1"/>
                </a:solidFill>
                <a:latin typeface="+mn-lt"/>
                <a:ea typeface="+mn-ea"/>
                <a:cs typeface="+mn-cs"/>
                <a:sym typeface="+mn-ea"/>
              </a:rPr>
              <a:t> </a:t>
            </a:r>
            <a:endParaRPr kumimoji="1" lang="en-US" altLang="zh-CN" sz="2800" b="1" i="0" u="none" strike="noStrike" kern="0" cap="none" spc="0" normalizeH="0" baseline="0" noProof="1" dirty="0">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kern="0" cap="none" spc="0" normalizeH="0" baseline="0" noProof="1" dirty="0">
                <a:solidFill>
                  <a:schemeClr val="tx1"/>
                </a:solidFill>
                <a:latin typeface="+mn-lt"/>
                <a:ea typeface="+mn-ea"/>
                <a:cs typeface="+mn-cs"/>
                <a:sym typeface="+mn-ea"/>
              </a:rPr>
              <a:t>    </a:t>
            </a:r>
            <a:r>
              <a:rPr kumimoji="1" lang="en-US" altLang="zh-CN" sz="2800" b="1" i="0" u="none" strike="noStrike" kern="0" cap="none" spc="0" normalizeH="0" baseline="0" noProof="1" dirty="0">
                <a:solidFill>
                  <a:schemeClr val="tx2"/>
                </a:solidFill>
                <a:latin typeface="+mn-lt"/>
                <a:ea typeface="+mn-ea"/>
                <a:cs typeface="+mn-cs"/>
                <a:sym typeface="+mn-ea"/>
              </a:rPr>
              <a:t> friend </a:t>
            </a:r>
            <a:r>
              <a:rPr kumimoji="1" lang="zh-CN" altLang="en-US" sz="2800" b="1" i="0" u="none" strike="noStrike" kern="0" cap="none" spc="0" normalizeH="0" baseline="0" noProof="1" dirty="0">
                <a:solidFill>
                  <a:schemeClr val="tx2"/>
                </a:solidFill>
                <a:latin typeface="+mn-lt"/>
                <a:ea typeface="+mn-ea"/>
                <a:cs typeface="+mn-cs"/>
                <a:sym typeface="+mn-ea"/>
              </a:rPr>
              <a:t>返回值类型 </a:t>
            </a:r>
            <a:r>
              <a:rPr kumimoji="1" lang="en-US" altLang="zh-CN" sz="2800" b="1" i="0" u="none" strike="noStrike" kern="0" cap="none" spc="0" normalizeH="0" baseline="0" noProof="1" dirty="0">
                <a:solidFill>
                  <a:schemeClr val="tx2"/>
                </a:solidFill>
                <a:latin typeface="+mn-lt"/>
                <a:ea typeface="+mn-ea"/>
                <a:cs typeface="+mn-cs"/>
                <a:sym typeface="+mn-ea"/>
              </a:rPr>
              <a:t>operator</a:t>
            </a:r>
            <a:r>
              <a:rPr kumimoji="1" lang="zh-CN" altLang="en-US" sz="2800" b="1" i="0" u="none" strike="noStrike" kern="0" cap="none" spc="0" normalizeH="0" baseline="0" noProof="1" dirty="0">
                <a:solidFill>
                  <a:schemeClr val="tx2"/>
                </a:solidFill>
                <a:latin typeface="+mn-lt"/>
                <a:ea typeface="+mn-ea"/>
                <a:cs typeface="+mn-cs"/>
                <a:sym typeface="+mn-ea"/>
              </a:rPr>
              <a:t>运算符</a:t>
            </a:r>
            <a:r>
              <a:rPr kumimoji="1" lang="en-US" altLang="zh-CN" sz="2800" b="1" i="0" u="none" strike="noStrike" kern="0" cap="none" spc="0" normalizeH="0" baseline="0" noProof="1" dirty="0">
                <a:solidFill>
                  <a:schemeClr val="tx2"/>
                </a:solidFill>
                <a:latin typeface="+mn-lt"/>
                <a:ea typeface="+mn-ea"/>
                <a:cs typeface="+mn-cs"/>
                <a:sym typeface="+mn-ea"/>
              </a:rPr>
              <a:t>(</a:t>
            </a:r>
            <a:r>
              <a:rPr kumimoji="1" lang="zh-CN" altLang="en-US" sz="2800" b="1" i="0" u="none" strike="noStrike" kern="0" cap="none" spc="0" normalizeH="0" baseline="0" noProof="1" dirty="0">
                <a:solidFill>
                  <a:schemeClr val="tx2"/>
                </a:solidFill>
                <a:latin typeface="+mn-lt"/>
                <a:ea typeface="+mn-ea"/>
                <a:cs typeface="+mn-cs"/>
                <a:sym typeface="+mn-ea"/>
              </a:rPr>
              <a:t>形参表</a:t>
            </a:r>
            <a:r>
              <a:rPr kumimoji="1" lang="en-US" altLang="zh-CN" sz="2800" b="1" i="0" u="none" strike="noStrike" kern="0" cap="none" spc="0" normalizeH="0" baseline="0" noProof="1" dirty="0">
                <a:solidFill>
                  <a:schemeClr val="tx2"/>
                </a:solidFill>
                <a:latin typeface="+mn-lt"/>
                <a:ea typeface="+mn-ea"/>
                <a:cs typeface="+mn-cs"/>
                <a:sym typeface="+mn-ea"/>
              </a:rPr>
              <a:t>);</a:t>
            </a:r>
            <a:r>
              <a:rPr kumimoji="1" lang="en-US" altLang="zh-CN" sz="2800" b="1" i="0" u="none" strike="noStrike" kern="0" cap="none" spc="0" normalizeH="0" baseline="0" noProof="1" dirty="0">
                <a:solidFill>
                  <a:schemeClr val="tx1"/>
                </a:solidFill>
                <a:latin typeface="+mn-lt"/>
                <a:ea typeface="+mn-ea"/>
                <a:cs typeface="+mn-cs"/>
                <a:sym typeface="+mn-ea"/>
              </a:rPr>
              <a:t>  </a:t>
            </a:r>
            <a:endParaRPr kumimoji="1" lang="zh-CN" altLang="en-US" sz="2800" b="1" i="0" u="none" strike="noStrike" kern="0" cap="none" spc="0" normalizeH="0" baseline="0" noProof="1" dirty="0">
              <a:solidFill>
                <a:schemeClr val="tx1"/>
              </a:solidFill>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8850" name="Rectangle 1026"/>
          <p:cNvSpPr>
            <a:spLocks noGrp="1"/>
          </p:cNvSpPr>
          <p:nvPr>
            <p:ph type="title"/>
          </p:nvPr>
        </p:nvSpPr>
        <p:spPr>
          <a:ln/>
        </p:spPr>
        <p:txBody>
          <a:bodyPr vert="horz" wrap="square" lIns="92075" tIns="46038" rIns="92075" bIns="46038" anchor="b" anchorCtr="0"/>
          <a:p>
            <a:pPr eaLnBrk="1" hangingPunct="1"/>
            <a:r>
              <a:rPr lang="zh-CN" altLang="en-US" dirty="0"/>
              <a:t>运算符非成员函数的设计</a:t>
            </a:r>
            <a:endParaRPr lang="zh-CN" altLang="en-US" dirty="0"/>
          </a:p>
        </p:txBody>
      </p:sp>
      <p:sp>
        <p:nvSpPr>
          <p:cNvPr id="78851" name="Rectangle 1027"/>
          <p:cNvSpPr>
            <a:spLocks noGrp="1"/>
          </p:cNvSpPr>
          <p:nvPr>
            <p:ph idx="1"/>
          </p:nvPr>
        </p:nvSpPr>
        <p:spPr>
          <a:xfrm>
            <a:off x="619125" y="1676400"/>
            <a:ext cx="7915275" cy="4648200"/>
          </a:xfrm>
          <a:ln/>
        </p:spPr>
        <p:txBody>
          <a:bodyPr vert="horz" wrap="square" lIns="92075" tIns="46038" rIns="92075" bIns="46038" anchor="t" anchorCtr="0"/>
          <a:p>
            <a:pPr eaLnBrk="1" hangingPunct="1"/>
            <a:r>
              <a:rPr lang="zh-CN" altLang="en-US" dirty="0"/>
              <a:t>双目运算符 </a:t>
            </a:r>
            <a:r>
              <a:rPr lang="en-US" altLang="zh-CN" dirty="0"/>
              <a:t>B</a:t>
            </a:r>
            <a:r>
              <a:rPr lang="zh-CN" altLang="en-US" dirty="0"/>
              <a:t>重载后，</a:t>
            </a:r>
            <a:br>
              <a:rPr lang="zh-CN" altLang="en-US" dirty="0"/>
            </a:br>
            <a:r>
              <a:rPr lang="zh-CN" altLang="en-US" dirty="0"/>
              <a:t>表达式</a:t>
            </a:r>
            <a:r>
              <a:rPr lang="en-US" altLang="zh-CN" dirty="0"/>
              <a:t>oprd1 B oprd2 </a:t>
            </a:r>
            <a:br>
              <a:rPr lang="en-US" altLang="zh-CN" dirty="0"/>
            </a:br>
            <a:r>
              <a:rPr lang="zh-CN" altLang="en-US" dirty="0"/>
              <a:t>等同于</a:t>
            </a:r>
            <a:r>
              <a:rPr lang="en-US" altLang="zh-CN" dirty="0"/>
              <a:t>operator B(oprd1,oprd2 )</a:t>
            </a:r>
            <a:endParaRPr lang="en-US" altLang="zh-CN" dirty="0"/>
          </a:p>
          <a:p>
            <a:pPr eaLnBrk="1" hangingPunct="1"/>
            <a:r>
              <a:rPr lang="zh-CN" altLang="en-US" dirty="0"/>
              <a:t>前置单目运算符 </a:t>
            </a:r>
            <a:r>
              <a:rPr lang="en-US" altLang="zh-CN" dirty="0"/>
              <a:t>B</a:t>
            </a:r>
            <a:r>
              <a:rPr lang="zh-CN" altLang="en-US" dirty="0"/>
              <a:t>重载后，</a:t>
            </a:r>
            <a:br>
              <a:rPr lang="zh-CN" altLang="en-US" dirty="0"/>
            </a:br>
            <a:r>
              <a:rPr lang="zh-CN" altLang="zh-CN" dirty="0"/>
              <a:t>表达式 </a:t>
            </a:r>
            <a:r>
              <a:rPr lang="en-US" altLang="zh-CN" dirty="0">
                <a:solidFill>
                  <a:schemeClr val="tx2"/>
                </a:solidFill>
              </a:rPr>
              <a:t>B oprd</a:t>
            </a:r>
            <a:r>
              <a:rPr lang="en-US" altLang="zh-CN" dirty="0"/>
              <a:t> </a:t>
            </a:r>
            <a:br>
              <a:rPr lang="en-US" altLang="zh-CN" dirty="0"/>
            </a:br>
            <a:r>
              <a:rPr lang="zh-CN" altLang="zh-CN" dirty="0"/>
              <a:t>等同于</a:t>
            </a:r>
            <a:r>
              <a:rPr lang="en-US" altLang="zh-CN" dirty="0">
                <a:solidFill>
                  <a:schemeClr val="tx2"/>
                </a:solidFill>
              </a:rPr>
              <a:t>operator B(oprd )</a:t>
            </a:r>
            <a:endParaRPr lang="en-US" altLang="zh-CN" dirty="0">
              <a:solidFill>
                <a:schemeClr val="folHlink"/>
              </a:solidFill>
            </a:endParaRPr>
          </a:p>
          <a:p>
            <a:pPr eaLnBrk="1" hangingPunct="1"/>
            <a:r>
              <a:rPr lang="zh-CN" altLang="en-US" dirty="0"/>
              <a:t>后置单目运算符 </a:t>
            </a:r>
            <a:r>
              <a:rPr lang="en-US" altLang="en-US" dirty="0"/>
              <a:t>++</a:t>
            </a:r>
            <a:r>
              <a:rPr lang="zh-CN" altLang="en-US" dirty="0"/>
              <a:t>和</a:t>
            </a:r>
            <a:r>
              <a:rPr lang="en-US" altLang="zh-CN" dirty="0"/>
              <a:t>--</a:t>
            </a:r>
            <a:r>
              <a:rPr lang="zh-CN" altLang="en-US" dirty="0"/>
              <a:t>重载后，</a:t>
            </a:r>
            <a:br>
              <a:rPr lang="zh-CN" altLang="en-US" dirty="0"/>
            </a:br>
            <a:r>
              <a:rPr lang="zh-CN" altLang="zh-CN" dirty="0"/>
              <a:t>表达式 </a:t>
            </a:r>
            <a:r>
              <a:rPr lang="en-US" altLang="zh-CN" dirty="0">
                <a:solidFill>
                  <a:schemeClr val="tx2"/>
                </a:solidFill>
              </a:rPr>
              <a:t>oprd B</a:t>
            </a:r>
            <a:r>
              <a:rPr lang="en-US" altLang="zh-CN" dirty="0"/>
              <a:t> </a:t>
            </a:r>
            <a:br>
              <a:rPr lang="en-US" altLang="zh-CN" dirty="0"/>
            </a:br>
            <a:r>
              <a:rPr lang="zh-CN" altLang="zh-CN" dirty="0"/>
              <a:t>等同于</a:t>
            </a:r>
            <a:r>
              <a:rPr lang="en-US" altLang="zh-CN" dirty="0">
                <a:solidFill>
                  <a:schemeClr val="tx2"/>
                </a:solidFill>
              </a:rPr>
              <a:t>operator B(oprd,0 )</a:t>
            </a:r>
            <a:endParaRPr lang="en-US" altLang="zh-CN"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nvSpPr>
        <p:spPr>
          <a:xfrm>
            <a:off x="539750" y="692150"/>
            <a:ext cx="8229600" cy="638175"/>
          </a:xfrm>
          <a:prstGeom prst="rect">
            <a:avLst/>
          </a:prstGeom>
          <a:noFill/>
          <a:ln w="9525">
            <a:noFill/>
          </a:ln>
        </p:spPr>
        <p:txBody>
          <a:bodyPr wrap="square" lIns="91440" tIns="45720" rIns="91440" bIns="45720" anchor="ctr" anchorCtr="0"/>
          <a:p>
            <a:pPr algn="ctr"/>
            <a:r>
              <a:rPr lang="zh-CN" altLang="en-US" sz="4800" b="1" dirty="0">
                <a:solidFill>
                  <a:schemeClr val="tx2"/>
                </a:solidFill>
                <a:latin typeface="Arial" panose="020B0604020202020204" pitchFamily="34" charset="0"/>
                <a:ea typeface="隶书" panose="02010509060101010101" pitchFamily="49" charset="-122"/>
              </a:rPr>
              <a:t>运算符重载</a:t>
            </a:r>
            <a:endParaRPr lang="zh-CN" altLang="en-US" sz="4800" b="1" dirty="0">
              <a:solidFill>
                <a:schemeClr val="tx2"/>
              </a:solidFill>
              <a:latin typeface="Arial" panose="020B0604020202020204" pitchFamily="34" charset="0"/>
              <a:ea typeface="隶书" panose="02010509060101010101" pitchFamily="49" charset="-122"/>
            </a:endParaRPr>
          </a:p>
        </p:txBody>
      </p:sp>
      <p:sp>
        <p:nvSpPr>
          <p:cNvPr id="2" name="文本框 1"/>
          <p:cNvSpPr txBox="1"/>
          <p:nvPr/>
        </p:nvSpPr>
        <p:spPr>
          <a:xfrm>
            <a:off x="577850" y="1700213"/>
            <a:ext cx="7864475" cy="4130675"/>
          </a:xfrm>
          <a:prstGeom prst="rect">
            <a:avLst/>
          </a:prstGeom>
          <a:noFill/>
        </p:spPr>
        <p:txBody>
          <a:bodyPr wrap="square" rtlCol="0">
            <a:spAutoFit/>
          </a:bodyPr>
          <a:p>
            <a:pPr marL="457200" indent="-457200">
              <a:lnSpc>
                <a:spcPts val="4500"/>
              </a:lnSpc>
              <a:buFont typeface="Arial" panose="020B0604020202020204" pitchFamily="34" charset="0"/>
              <a:buChar char="•"/>
            </a:pPr>
            <a:r>
              <a:rPr lang="zh-CN" altLang="en-US" sz="3200" noProof="1">
                <a:latin typeface="Times New Roman" panose="02020603050405020304" pitchFamily="18" charset="0"/>
                <a:ea typeface="宋体" panose="02010600030101010101" pitchFamily="2" charset="-122"/>
                <a:cs typeface="+mn-cs"/>
              </a:rPr>
              <a:t>很多</a:t>
            </a:r>
            <a:r>
              <a:rPr lang="en-US" altLang="zh-CN" sz="3200" noProof="1">
                <a:latin typeface="Times New Roman" panose="02020603050405020304" pitchFamily="18" charset="0"/>
                <a:ea typeface="宋体" panose="02010600030101010101" pitchFamily="2" charset="-122"/>
                <a:cs typeface="+mn-cs"/>
              </a:rPr>
              <a:t>C++</a:t>
            </a:r>
            <a:r>
              <a:rPr lang="zh-CN" altLang="en-US" sz="3200" noProof="1">
                <a:latin typeface="Times New Roman" panose="02020603050405020304" pitchFamily="18" charset="0"/>
                <a:ea typeface="宋体" panose="02010600030101010101" pitchFamily="2" charset="-122"/>
                <a:cs typeface="+mn-cs"/>
              </a:rPr>
              <a:t>运算符已经被重载。</a:t>
            </a:r>
            <a:endParaRPr lang="zh-CN" altLang="en-US" sz="3200" noProof="1"/>
          </a:p>
          <a:p>
            <a:pPr marL="914400" lvl="1" indent="-457200" fontAlgn="base">
              <a:lnSpc>
                <a:spcPts val="4500"/>
              </a:lnSpc>
              <a:buFont typeface="Arial" panose="020B0604020202020204" pitchFamily="34" charset="0"/>
              <a:buChar char="•"/>
            </a:pPr>
            <a:r>
              <a:rPr lang="en-US" altLang="zh-CN" sz="3200" strike="noStrike" noProof="1">
                <a:solidFill>
                  <a:schemeClr val="tx1"/>
                </a:solidFill>
                <a:latin typeface="Times New Roman" panose="02020603050405020304" pitchFamily="18" charset="0"/>
                <a:ea typeface="宋体" panose="02010600030101010101" pitchFamily="2" charset="-122"/>
                <a:cs typeface="+mn-cs"/>
              </a:rPr>
              <a:t>*</a:t>
            </a:r>
            <a:r>
              <a:rPr lang="zh-CN" altLang="en-US" sz="3200" strike="noStrike" noProof="1">
                <a:solidFill>
                  <a:schemeClr val="tx1"/>
                </a:solidFill>
                <a:latin typeface="Times New Roman" panose="02020603050405020304" pitchFamily="18" charset="0"/>
                <a:ea typeface="宋体" panose="02010600030101010101" pitchFamily="2" charset="-122"/>
                <a:cs typeface="+mn-cs"/>
              </a:rPr>
              <a:t>运算符用于地址，得到存储在这个地址中的值</a:t>
            </a:r>
            <a:endParaRPr lang="zh-CN" altLang="en-US" sz="3200" strike="noStrike" noProof="1">
              <a:solidFill>
                <a:schemeClr val="tx1"/>
              </a:solidFill>
            </a:endParaRPr>
          </a:p>
          <a:p>
            <a:pPr marL="914400" lvl="1" indent="-457200" fontAlgn="base">
              <a:lnSpc>
                <a:spcPts val="4500"/>
              </a:lnSpc>
              <a:buFont typeface="Arial" panose="020B0604020202020204" pitchFamily="34" charset="0"/>
              <a:buChar char="•"/>
            </a:pPr>
            <a:r>
              <a:rPr lang="en-US" altLang="zh-CN" sz="3200" strike="noStrike" noProof="1">
                <a:solidFill>
                  <a:schemeClr val="tx1"/>
                </a:solidFill>
                <a:latin typeface="Times New Roman" panose="02020603050405020304" pitchFamily="18" charset="0"/>
                <a:ea typeface="宋体" panose="02010600030101010101" pitchFamily="2" charset="-122"/>
                <a:cs typeface="+mn-cs"/>
              </a:rPr>
              <a:t>*</a:t>
            </a:r>
            <a:r>
              <a:rPr lang="zh-CN" altLang="en-US" sz="3200" strike="noStrike" noProof="1">
                <a:solidFill>
                  <a:schemeClr val="tx1"/>
                </a:solidFill>
                <a:latin typeface="Times New Roman" panose="02020603050405020304" pitchFamily="18" charset="0"/>
                <a:ea typeface="宋体" panose="02010600030101010101" pitchFamily="2" charset="-122"/>
                <a:cs typeface="+mn-cs"/>
              </a:rPr>
              <a:t>运算符作用于两个数字，得到的是它们的乘积。</a:t>
            </a:r>
            <a:endParaRPr lang="zh-CN" altLang="en-US" sz="3200" strike="noStrike" noProof="1">
              <a:solidFill>
                <a:schemeClr val="tx1"/>
              </a:solidFill>
            </a:endParaRPr>
          </a:p>
          <a:p>
            <a:pPr indent="-457200">
              <a:lnSpc>
                <a:spcPts val="4500"/>
              </a:lnSpc>
              <a:buFont typeface="Arial" panose="020B0604020202020204" pitchFamily="34" charset="0"/>
              <a:buChar char="•"/>
            </a:pPr>
            <a:r>
              <a:rPr lang="en-US" altLang="zh-CN" sz="3200" noProof="1">
                <a:latin typeface="Times New Roman" panose="02020603050405020304" pitchFamily="18" charset="0"/>
                <a:ea typeface="宋体" panose="02010600030101010101" pitchFamily="2" charset="-122"/>
                <a:cs typeface="+mn-cs"/>
              </a:rPr>
              <a:t>C++</a:t>
            </a:r>
            <a:r>
              <a:rPr lang="zh-CN" altLang="en-US" sz="3200" noProof="1">
                <a:latin typeface="Times New Roman" panose="02020603050405020304" pitchFamily="18" charset="0"/>
                <a:ea typeface="宋体" panose="02010600030101010101" pitchFamily="2" charset="-122"/>
                <a:cs typeface="+mn-cs"/>
              </a:rPr>
              <a:t>根据操作数的数目和类型来决定采用哪种操作</a:t>
            </a:r>
            <a:r>
              <a:rPr lang="zh-CN" altLang="en-US" sz="2800" noProof="1">
                <a:latin typeface="Times New Roman" panose="02020603050405020304" pitchFamily="18" charset="0"/>
                <a:ea typeface="宋体" panose="02010600030101010101" pitchFamily="2" charset="-122"/>
                <a:cs typeface="+mn-cs"/>
              </a:rPr>
              <a:t>。</a:t>
            </a:r>
            <a:endParaRPr lang="zh-CN" altLang="en-US" sz="2800"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80898" name="Rectangle 2"/>
          <p:cNvSpPr>
            <a:spLocks noGrp="1"/>
          </p:cNvSpPr>
          <p:nvPr>
            <p:ph type="title"/>
          </p:nvPr>
        </p:nvSpPr>
        <p:spPr>
          <a:ln/>
        </p:spPr>
        <p:txBody>
          <a:bodyPr vert="horz" wrap="square" lIns="92075" tIns="46038" rIns="92075" bIns="46038" anchor="b" anchorCtr="0"/>
          <a:p>
            <a:pPr eaLnBrk="1" hangingPunct="1"/>
            <a:r>
              <a:rPr lang="zh-CN" altLang="en-US" dirty="0"/>
              <a:t>例</a:t>
            </a:r>
            <a:endParaRPr lang="en-US" altLang="zh-CN" dirty="0"/>
          </a:p>
        </p:txBody>
      </p:sp>
      <p:sp>
        <p:nvSpPr>
          <p:cNvPr id="24579" name="Rectangle 3"/>
          <p:cNvSpPr>
            <a:spLocks noGrp="1" noChangeArrowheads="1"/>
          </p:cNvSpPr>
          <p:nvPr>
            <p:ph idx="1"/>
          </p:nvPr>
        </p:nvSpPr>
        <p:spPr>
          <a:xfrm>
            <a:off x="395288" y="612775"/>
            <a:ext cx="8405813" cy="5202238"/>
          </a:xfrm>
          <a:solidFill>
            <a:schemeClr val="bg1"/>
          </a:solidFill>
        </p:spPr>
        <p:txBody>
          <a:bodyPr vert="horz" wrap="square" lIns="92075" tIns="46038" rIns="92075" bIns="46038" numCol="1" anchor="t" anchorCtr="0" compatLnSpc="1"/>
          <a:lstStyle/>
          <a:p>
            <a:pPr marL="342900" marR="0" lvl="0" indent="-342900" algn="l" defTabSz="914400" rtl="0" eaLnBrk="1" fontAlgn="base" latinLnBrk="0" hangingPunct="1">
              <a:lnSpc>
                <a:spcPct val="130000"/>
              </a:lnSpc>
              <a:spcBef>
                <a:spcPct val="20000"/>
              </a:spcBef>
              <a:spcAft>
                <a:spcPct val="0"/>
              </a:spcAft>
              <a:buClr>
                <a:schemeClr val="accent2"/>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将</a:t>
            </a:r>
            <a:r>
              <a:rPr kumimoji="1"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（双目）重载为非成员函数，</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并将其声明为复数类的友元，两个操作数都是复数类的常引用。</a:t>
            </a:r>
            <a:endPar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30000"/>
              </a:lnSpc>
              <a:spcBef>
                <a:spcPct val="20000"/>
              </a:spcBef>
              <a:spcAft>
                <a:spcPct val="0"/>
              </a:spcAft>
              <a:buClr>
                <a:schemeClr val="accent2"/>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将</a:t>
            </a:r>
            <a: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&lt;&lt;</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（双目）重载为非成员函数，并将其声明为复数类的友元，它的</a:t>
            </a:r>
            <a:r>
              <a:rPr kumimoji="1" lang="zh-CN" altLang="en-US"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左操作数是</a:t>
            </a:r>
            <a:r>
              <a:rPr kumimoji="1" lang="en-US" altLang="zh-CN"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std::</a:t>
            </a:r>
            <a:r>
              <a:rPr kumimoji="1" lang="en-US" altLang="zh-CN" sz="2800" b="1" i="0" u="none" strike="noStrike" kern="0" cap="none" spc="0" normalizeH="0" baseline="0" noProof="0" dirty="0" err="1" smtClean="0">
                <a:ln>
                  <a:noFill/>
                </a:ln>
                <a:solidFill>
                  <a:schemeClr val="tx2"/>
                </a:solidFill>
                <a:effectLst/>
                <a:uLnTx/>
                <a:uFillTx/>
                <a:latin typeface="Times New Roman" panose="02020603050405020304" pitchFamily="18" charset="0"/>
                <a:ea typeface="+mn-ea"/>
                <a:cs typeface="+mn-cs"/>
              </a:rPr>
              <a:t>ostream</a:t>
            </a:r>
            <a:r>
              <a:rPr kumimoji="1" lang="zh-CN" altLang="en-US"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引用</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1" lang="zh-CN" altLang="en-US"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右操作数为复数类的常引用</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1" lang="zh-CN" altLang="en-US"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返回</a:t>
            </a:r>
            <a:r>
              <a:rPr kumimoji="1" lang="en-US" altLang="zh-CN"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std::</a:t>
            </a:r>
            <a:r>
              <a:rPr kumimoji="1" lang="en-US" altLang="zh-CN" sz="2800" b="1" i="0" u="none" strike="noStrike" kern="0" cap="none" spc="0" normalizeH="0" baseline="0" noProof="0" dirty="0" err="1" smtClean="0">
                <a:ln>
                  <a:noFill/>
                </a:ln>
                <a:solidFill>
                  <a:schemeClr val="tx2"/>
                </a:solidFill>
                <a:effectLst/>
                <a:uLnTx/>
                <a:uFillTx/>
                <a:latin typeface="Times New Roman" panose="02020603050405020304" pitchFamily="18" charset="0"/>
                <a:ea typeface="+mn-ea"/>
                <a:cs typeface="+mn-cs"/>
              </a:rPr>
              <a:t>ostream</a:t>
            </a:r>
            <a:r>
              <a:rPr kumimoji="1" lang="zh-CN" altLang="en-US" sz="28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引用</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，用以支持下面形式的输出：</a:t>
            </a:r>
            <a:b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 &lt;&lt; b;</a:t>
            </a:r>
            <a:b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该输出调用的是：</a:t>
            </a:r>
            <a:b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operator &lt;&lt; (operator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 b);</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7" name="Rectangle 1027"/>
          <p:cNvSpPr>
            <a:spLocks noGrp="1" noChangeArrowheads="1"/>
          </p:cNvSpPr>
          <p:nvPr>
            <p:ph idx="1"/>
          </p:nvPr>
        </p:nvSpPr>
        <p:spPr>
          <a:xfrm>
            <a:off x="304800" y="115888"/>
            <a:ext cx="8839200" cy="6553200"/>
          </a:xfrm>
        </p:spPr>
        <p:txBody>
          <a:bodyPr vert="horz" wrap="square" lIns="92075" tIns="46038" rIns="92075" bIns="46038" numCol="1" anchor="t" anchorCtr="0" compatLnSpc="1">
            <a:normAutofit/>
          </a:bodyPr>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复数类定义</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外部接口</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Complex(double r = 0.0, 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0.0) :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real(r),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构造函数</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friend Complex operator + (const Complex &amp;c1, const Complex &amp;c2);</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运算符</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重载</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friend Complex operator - (const Complex &amp;c1, const Complex &amp;c2);</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运算符</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重载</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friend </a:t>
            </a:r>
            <a:r>
              <a:rPr kumimoji="1" lang="en-US" altLang="zh-CN" sz="2600" b="1" i="0" u="none" strike="noStrike" kern="0" cap="none" spc="0" normalizeH="0" baseline="0" noProof="0" dirty="0" err="1" smtClean="0">
                <a:ln>
                  <a:noFill/>
                </a:ln>
                <a:solidFill>
                  <a:srgbClr val="66FFFF"/>
                </a:solidFill>
                <a:effectLst/>
                <a:uLnTx/>
                <a:uFillTx/>
                <a:latin typeface="+mn-ea"/>
                <a:ea typeface="+mn-ea"/>
                <a:cs typeface="+mn-cs"/>
              </a:rPr>
              <a:t>ostream</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 &amp; operator &lt;&lt; (</a:t>
            </a:r>
            <a:r>
              <a:rPr kumimoji="1" lang="en-US" altLang="zh-CN" sz="2600" b="1" i="0" u="none" strike="noStrike" kern="0" cap="none" spc="0" normalizeH="0" baseline="0" noProof="0" dirty="0" err="1" smtClean="0">
                <a:ln>
                  <a:noFill/>
                </a:ln>
                <a:solidFill>
                  <a:srgbClr val="66FFFF"/>
                </a:solidFill>
                <a:effectLst/>
                <a:uLnTx/>
                <a:uFillTx/>
                <a:latin typeface="+mn-ea"/>
                <a:ea typeface="+mn-ea"/>
                <a:cs typeface="+mn-cs"/>
              </a:rPr>
              <a:t>ostream</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 &amp;out, const Complex &amp;c);</a:t>
            </a:r>
            <a:r>
              <a:rPr kumimoji="1" lang="en-US" altLang="zh-CN" sz="2600" b="1" i="0" u="none" strike="noStrike" kern="0" cap="none" spc="0" normalizeH="0" baseline="0" noProof="0" dirty="0" smtClean="0">
                <a:ln>
                  <a:noFill/>
                </a:ln>
                <a:solidFill>
                  <a:srgbClr val="FFFF66"/>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运算符</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&lt;&lt;</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重载</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私有数据成员</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double real;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复数实部</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复数虚部</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82946" name="Text Box 1030"/>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5" name="Rectangle 3"/>
          <p:cNvSpPr>
            <a:spLocks noGrp="1" noChangeArrowheads="1"/>
          </p:cNvSpPr>
          <p:nvPr>
            <p:ph idx="1"/>
          </p:nvPr>
        </p:nvSpPr>
        <p:spPr>
          <a:xfrm>
            <a:off x="251143" y="333058"/>
            <a:ext cx="8624888" cy="5368925"/>
          </a:xfrm>
        </p:spPr>
        <p:txBody>
          <a:bodyPr vert="horz" wrap="square" lIns="92075" tIns="46038" rIns="92075" bIns="46038"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Complex </a:t>
            </a:r>
            <a:r>
              <a:rPr kumimoji="1" lang="en-US" altLang="zh-CN" sz="2200" i="0" u="none" strike="noStrike" kern="0" cap="none" spc="0" normalizeH="0" baseline="0" noProof="0" dirty="0" smtClean="0">
                <a:ln>
                  <a:noFill/>
                </a:ln>
                <a:solidFill>
                  <a:srgbClr val="FFFF66"/>
                </a:solidFill>
                <a:effectLst/>
                <a:uLnTx/>
                <a:uFillTx/>
                <a:latin typeface="+mn-ea"/>
                <a:ea typeface="+mn-ea"/>
                <a:cs typeface="+mn-cs"/>
              </a:rPr>
              <a:t>operator + </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(const Complex &amp;c1, const Complex &amp;c2) </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zh-CN" altLang="en-US" sz="2200"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return Complex(c1.real + c2.real, c1.imag + c2.imag); </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Complex </a:t>
            </a:r>
            <a:r>
              <a:rPr kumimoji="1" lang="en-US" altLang="zh-CN" sz="2200" i="0" u="none" strike="noStrike" kern="0" cap="none" spc="0" normalizeH="0" baseline="0" noProof="0" dirty="0" smtClean="0">
                <a:ln>
                  <a:noFill/>
                </a:ln>
                <a:solidFill>
                  <a:srgbClr val="FFFF66"/>
                </a:solidFill>
                <a:effectLst/>
                <a:uLnTx/>
                <a:uFillTx/>
                <a:latin typeface="+mn-ea"/>
                <a:ea typeface="+mn-ea"/>
                <a:cs typeface="+mn-cs"/>
              </a:rPr>
              <a:t>operator -</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 (const Complex &amp;c1, const Complex &amp;c2) </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zh-CN" altLang="en-US" sz="2200"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return Complex(c1.real - c2.real, c1.imag - c2.imag); </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err="1" smtClean="0">
                <a:ln>
                  <a:noFill/>
                </a:ln>
                <a:solidFill>
                  <a:schemeClr val="tx1"/>
                </a:solidFill>
                <a:effectLst/>
                <a:uLnTx/>
                <a:uFillTx/>
                <a:latin typeface="+mn-ea"/>
                <a:ea typeface="+mn-ea"/>
                <a:cs typeface="+mn-cs"/>
              </a:rPr>
              <a:t>ostream</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 &amp; </a:t>
            </a:r>
            <a:r>
              <a:rPr kumimoji="1" lang="en-US" altLang="zh-CN" sz="2200" i="0" u="none" strike="noStrike" kern="0" cap="none" spc="0" normalizeH="0" baseline="0" noProof="0" dirty="0" smtClean="0">
                <a:ln>
                  <a:noFill/>
                </a:ln>
                <a:solidFill>
                  <a:srgbClr val="FFFF66"/>
                </a:solidFill>
                <a:effectLst/>
                <a:uLnTx/>
                <a:uFillTx/>
                <a:latin typeface="+mn-ea"/>
                <a:ea typeface="+mn-ea"/>
                <a:cs typeface="+mn-cs"/>
              </a:rPr>
              <a:t>operator &lt;&lt; </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200" i="0" u="none" strike="noStrike" kern="0" cap="none" spc="0" normalizeH="0" baseline="0" noProof="0" dirty="0" err="1" smtClean="0">
                <a:ln>
                  <a:noFill/>
                </a:ln>
                <a:solidFill>
                  <a:schemeClr val="tx1"/>
                </a:solidFill>
                <a:effectLst/>
                <a:uLnTx/>
                <a:uFillTx/>
                <a:latin typeface="+mn-ea"/>
                <a:ea typeface="+mn-ea"/>
                <a:cs typeface="+mn-cs"/>
              </a:rPr>
              <a:t>ostream</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 &amp;out, const Complex &amp;c)</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zh-CN" altLang="en-US" sz="2200"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out &lt;&lt; "(" &lt;&lt; </a:t>
            </a:r>
            <a:r>
              <a:rPr kumimoji="1" lang="en-US" altLang="zh-CN" sz="2200" i="0" u="none" strike="noStrike" kern="0" cap="none" spc="0" normalizeH="0" baseline="0" noProof="0" dirty="0" err="1" smtClean="0">
                <a:ln>
                  <a:noFill/>
                </a:ln>
                <a:solidFill>
                  <a:schemeClr val="tx1"/>
                </a:solidFill>
                <a:effectLst/>
                <a:uLnTx/>
                <a:uFillTx/>
                <a:latin typeface="+mn-ea"/>
                <a:ea typeface="+mn-ea"/>
                <a:cs typeface="+mn-cs"/>
              </a:rPr>
              <a:t>c.real</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 &lt;&lt; ", " &lt;&lt; </a:t>
            </a:r>
            <a:r>
              <a:rPr kumimoji="1" lang="en-US" altLang="zh-CN" sz="2200" i="0" u="none" strike="noStrike" kern="0" cap="none" spc="0" normalizeH="0" baseline="0" noProof="0" dirty="0" err="1" smtClean="0">
                <a:ln>
                  <a:noFill/>
                </a:ln>
                <a:solidFill>
                  <a:schemeClr val="tx1"/>
                </a:solidFill>
                <a:effectLst/>
                <a:uLnTx/>
                <a:uFillTx/>
                <a:latin typeface="+mn-ea"/>
                <a:ea typeface="+mn-ea"/>
                <a:cs typeface="+mn-cs"/>
              </a:rPr>
              <a:t>c.imag</a:t>
            </a: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 &lt;&lt; ")";</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	return out;</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None/>
              <a:defRPr/>
            </a:pPr>
            <a:r>
              <a:rPr kumimoji="1" lang="en-US" altLang="zh-CN" sz="2200"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i="0" u="none" strike="noStrike" kern="0" cap="none" spc="0" normalizeH="0" baseline="0" noProof="0" dirty="0" smtClean="0">
              <a:ln>
                <a:noFill/>
              </a:ln>
              <a:solidFill>
                <a:schemeClr val="tx1"/>
              </a:solidFill>
              <a:effectLst/>
              <a:uLnTx/>
              <a:uFillTx/>
              <a:latin typeface="+mn-ea"/>
              <a:ea typeface="+mn-ea"/>
              <a:cs typeface="+mn-cs"/>
            </a:endParaRPr>
          </a:p>
        </p:txBody>
      </p:sp>
      <p:sp>
        <p:nvSpPr>
          <p:cNvPr id="84994" name="Text Box 5"/>
          <p:cNvSpPr txBox="1"/>
          <p:nvPr/>
        </p:nvSpPr>
        <p:spPr>
          <a:xfrm>
            <a:off x="8591550" y="6478588"/>
            <a:ext cx="539750" cy="304800"/>
          </a:xfrm>
          <a:prstGeom prst="rect">
            <a:avLst/>
          </a:prstGeom>
          <a:noFill/>
          <a:ln w="12700">
            <a:noFill/>
          </a:ln>
        </p:spPr>
        <p:txBody>
          <a:bodyPr anchor="t" anchorCtr="0">
            <a:spAutoFit/>
          </a:bodyPr>
          <a:p>
            <a:pPr algn="r">
              <a:spcBef>
                <a:spcPct val="50000"/>
              </a:spcBef>
            </a:pPr>
            <a:fld id="{9A0DB2DC-4C9A-4742-B13C-FB6460FD3503}" type="slidenum">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1182688" y="228600"/>
            <a:ext cx="7275512" cy="1158875"/>
          </a:xfrm>
          <a:ln/>
        </p:spPr>
        <p:txBody>
          <a:bodyPr lIns="92075" tIns="46038" rIns="92075" bIns="46038" anchor="b" anchorCtr="0"/>
          <a:p>
            <a:r>
              <a:rPr lang="zh-CN" altLang="en-US" sz="3600" dirty="0">
                <a:latin typeface="宋体" panose="02010600030101010101" pitchFamily="2" charset="-122"/>
                <a:ea typeface="宋体" panose="02010600030101010101" pitchFamily="2" charset="-122"/>
              </a:rPr>
              <a:t>重载输入运算符&gt;&gt;和输出运算符&lt;&lt;</a:t>
            </a:r>
            <a:endParaRPr lang="zh-CN" altLang="en-US" sz="3600" dirty="0">
              <a:latin typeface="宋体" panose="02010600030101010101" pitchFamily="2" charset="-122"/>
              <a:ea typeface="宋体" panose="02010600030101010101" pitchFamily="2" charset="-122"/>
            </a:endParaRPr>
          </a:p>
        </p:txBody>
      </p:sp>
      <p:sp>
        <p:nvSpPr>
          <p:cNvPr id="87042" name="内容占位符 2"/>
          <p:cNvSpPr>
            <a:spLocks noGrp="1"/>
          </p:cNvSpPr>
          <p:nvPr>
            <p:ph idx="1"/>
          </p:nvPr>
        </p:nvSpPr>
        <p:spPr>
          <a:xfrm>
            <a:off x="384175" y="1844675"/>
            <a:ext cx="8274050" cy="4114800"/>
          </a:xfrm>
          <a:ln/>
        </p:spPr>
        <p:txBody>
          <a:bodyPr lIns="92075" tIns="46038" rIns="92075" bIns="46038" anchor="t" anchorCtr="0"/>
          <a:p>
            <a:r>
              <a:rPr lang="zh-CN" altLang="en-US" sz="2800" dirty="0">
                <a:latin typeface="宋体" panose="02010600030101010101" pitchFamily="2" charset="-122"/>
              </a:rPr>
              <a:t>运算符</a:t>
            </a:r>
            <a:r>
              <a:rPr lang="en-US" altLang="zh-CN" sz="2800" dirty="0">
                <a:solidFill>
                  <a:schemeClr val="tx2"/>
                </a:solidFill>
                <a:latin typeface="宋体" panose="02010600030101010101" pitchFamily="2" charset="-122"/>
              </a:rPr>
              <a:t>&gt;&gt;</a:t>
            </a:r>
            <a:r>
              <a:rPr lang="zh-CN" altLang="en-US" sz="2800" dirty="0">
                <a:latin typeface="宋体" panose="02010600030101010101" pitchFamily="2" charset="-122"/>
              </a:rPr>
              <a:t>和 </a:t>
            </a:r>
            <a:r>
              <a:rPr lang="en-US" altLang="zh-CN" sz="2800" dirty="0">
                <a:solidFill>
                  <a:schemeClr val="tx2"/>
                </a:solidFill>
                <a:latin typeface="宋体" panose="02010600030101010101" pitchFamily="2" charset="-122"/>
              </a:rPr>
              <a:t>&lt;&lt;</a:t>
            </a:r>
            <a:r>
              <a:rPr lang="zh-CN" altLang="en-US" sz="2800" dirty="0">
                <a:latin typeface="宋体" panose="02010600030101010101" pitchFamily="2" charset="-122"/>
              </a:rPr>
              <a:t>的第一个参数为类型为</a:t>
            </a:r>
            <a:r>
              <a:rPr lang="en-US" altLang="zh-CN" sz="2800" dirty="0">
                <a:solidFill>
                  <a:schemeClr val="tx2"/>
                </a:solidFill>
                <a:latin typeface="宋体" panose="02010600030101010101" pitchFamily="2" charset="-122"/>
              </a:rPr>
              <a:t>istream</a:t>
            </a:r>
            <a:r>
              <a:rPr lang="zh-CN" altLang="en-US" sz="2800" dirty="0">
                <a:latin typeface="宋体" panose="02010600030101010101" pitchFamily="2" charset="-122"/>
              </a:rPr>
              <a:t>或</a:t>
            </a:r>
            <a:r>
              <a:rPr lang="en-US" altLang="zh-CN" sz="2800" dirty="0">
                <a:solidFill>
                  <a:schemeClr val="tx2"/>
                </a:solidFill>
                <a:latin typeface="宋体" panose="02010600030101010101" pitchFamily="2" charset="-122"/>
              </a:rPr>
              <a:t>ostream</a:t>
            </a:r>
            <a:r>
              <a:rPr lang="zh-CN" altLang="en-US" sz="2800" dirty="0">
                <a:latin typeface="宋体" panose="02010600030101010101" pitchFamily="2" charset="-122"/>
              </a:rPr>
              <a:t>的引用，重载函数不能过通用户自定义对象来进行调用，所以只能将“</a:t>
            </a:r>
            <a:r>
              <a:rPr lang="zh-CN" altLang="en-US" sz="2800" dirty="0">
                <a:solidFill>
                  <a:schemeClr val="tx2"/>
                </a:solidFill>
                <a:latin typeface="宋体" panose="02010600030101010101" pitchFamily="2" charset="-122"/>
              </a:rPr>
              <a:t>＞＞</a:t>
            </a:r>
            <a:r>
              <a:rPr lang="zh-CN" altLang="en-US" sz="2800" dirty="0">
                <a:latin typeface="宋体" panose="02010600030101010101" pitchFamily="2" charset="-122"/>
              </a:rPr>
              <a:t>”和“</a:t>
            </a:r>
            <a:r>
              <a:rPr lang="zh-CN" altLang="en-US" sz="2800" dirty="0">
                <a:solidFill>
                  <a:schemeClr val="tx2"/>
                </a:solidFill>
                <a:latin typeface="宋体" panose="02010600030101010101" pitchFamily="2" charset="-122"/>
              </a:rPr>
              <a:t>＜＜</a:t>
            </a:r>
            <a:r>
              <a:rPr lang="zh-CN" altLang="en-US" sz="2800" dirty="0">
                <a:latin typeface="宋体" panose="02010600030101010101" pitchFamily="2" charset="-122"/>
              </a:rPr>
              <a:t>”的重载函数声明为</a:t>
            </a:r>
            <a:r>
              <a:rPr lang="zh-CN" altLang="en-US" sz="2800" dirty="0">
                <a:solidFill>
                  <a:schemeClr val="tx2"/>
                </a:solidFill>
                <a:latin typeface="宋体" panose="02010600030101010101" pitchFamily="2" charset="-122"/>
              </a:rPr>
              <a:t>类的友元函数</a:t>
            </a:r>
            <a:r>
              <a:rPr lang="zh-CN" altLang="en-US" sz="2800" dirty="0">
                <a:latin typeface="宋体" panose="02010600030101010101" pitchFamily="2" charset="-122"/>
              </a:rPr>
              <a:t>或</a:t>
            </a:r>
            <a:r>
              <a:rPr lang="zh-CN" altLang="en-US" sz="2800" dirty="0">
                <a:solidFill>
                  <a:schemeClr val="tx2"/>
                </a:solidFill>
                <a:latin typeface="宋体" panose="02010600030101010101" pitchFamily="2" charset="-122"/>
              </a:rPr>
              <a:t>普通的函数</a:t>
            </a:r>
            <a:r>
              <a:rPr lang="zh-CN" altLang="en-US" sz="2800" dirty="0">
                <a:latin typeface="宋体" panose="02010600030101010101" pitchFamily="2" charset="-122"/>
              </a:rPr>
              <a:t>。</a:t>
            </a:r>
            <a:endParaRPr lang="zh-CN" altLang="en-US" sz="2800" dirty="0">
              <a:latin typeface="宋体" panose="02010600030101010101" pitchFamily="2" charset="-122"/>
            </a:endParaRPr>
          </a:p>
          <a:p>
            <a:endParaRPr lang="zh-CN" altLang="en-US" sz="2800" dirty="0">
              <a:latin typeface="宋体" panose="02010600030101010101" pitchFamily="2" charset="-122"/>
            </a:endParaRPr>
          </a:p>
        </p:txBody>
      </p:sp>
      <p:sp>
        <p:nvSpPr>
          <p:cNvPr id="87043" name="文本框 3"/>
          <p:cNvSpPr txBox="1"/>
          <p:nvPr/>
        </p:nvSpPr>
        <p:spPr>
          <a:xfrm>
            <a:off x="373063" y="3716338"/>
            <a:ext cx="8497887" cy="3376612"/>
          </a:xfrm>
          <a:prstGeom prst="rect">
            <a:avLst/>
          </a:prstGeom>
          <a:noFill/>
          <a:ln w="9525">
            <a:noFill/>
          </a:ln>
        </p:spPr>
        <p:txBody>
          <a:bodyPr wrap="square" anchor="t" anchorCtr="0">
            <a:spAutoFit/>
          </a:bodyPr>
          <a:p>
            <a:pPr lvl="1" indent="0" eaLnBrk="1" hangingPunct="1">
              <a:lnSpc>
                <a:spcPct val="95000"/>
              </a:lnSpc>
              <a:spcBef>
                <a:spcPct val="10000"/>
              </a:spcBef>
              <a:buNone/>
            </a:pPr>
            <a:r>
              <a:rPr lang="en-US" altLang="zh-CN" b="1" dirty="0">
                <a:solidFill>
                  <a:schemeClr val="tx2"/>
                </a:solidFill>
                <a:latin typeface="宋体" panose="02010600030101010101" pitchFamily="2" charset="-122"/>
                <a:ea typeface="宋体" panose="02010600030101010101" pitchFamily="2" charset="-122"/>
              </a:rPr>
              <a:t>friend istream &amp;operator&gt;&gt;(istream &amp;, </a:t>
            </a:r>
            <a:r>
              <a:rPr lang="zh-CN" altLang="en-US" b="1" dirty="0">
                <a:solidFill>
                  <a:schemeClr val="tx2"/>
                </a:solidFill>
                <a:latin typeface="宋体" panose="02010600030101010101" pitchFamily="2" charset="-122"/>
                <a:ea typeface="宋体" panose="02010600030101010101" pitchFamily="2" charset="-122"/>
              </a:rPr>
              <a:t>类名 </a:t>
            </a:r>
            <a:r>
              <a:rPr lang="en-US" altLang="zh-CN" b="1" dirty="0">
                <a:solidFill>
                  <a:schemeClr val="tx2"/>
                </a:solidFill>
                <a:latin typeface="宋体" panose="02010600030101010101" pitchFamily="2" charset="-122"/>
                <a:ea typeface="宋体" panose="02010600030101010101" pitchFamily="2" charset="-122"/>
              </a:rPr>
              <a:t>&amp;);</a:t>
            </a:r>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重载友元函数</a:t>
            </a:r>
            <a:endParaRPr lang="zh-CN" altLang="en-US" dirty="0">
              <a:latin typeface="宋体" panose="02010600030101010101" pitchFamily="2" charset="-122"/>
              <a:ea typeface="宋体" panose="02010600030101010101" pitchFamily="2" charset="-122"/>
            </a:endParaRPr>
          </a:p>
          <a:p>
            <a:pPr lvl="1" indent="0" eaLnBrk="1" hangingPunct="1">
              <a:lnSpc>
                <a:spcPct val="95000"/>
              </a:lnSpc>
              <a:spcBef>
                <a:spcPct val="10000"/>
              </a:spcBef>
              <a:buNone/>
            </a:pPr>
            <a:r>
              <a:rPr lang="en-US" altLang="zh-CN" b="1" dirty="0">
                <a:solidFill>
                  <a:schemeClr val="tx2"/>
                </a:solidFill>
                <a:latin typeface="宋体" panose="02010600030101010101" pitchFamily="2" charset="-122"/>
                <a:ea typeface="宋体" panose="02010600030101010101" pitchFamily="2" charset="-122"/>
              </a:rPr>
              <a:t>friend ostream &amp;operator&lt;&lt;(ostream &amp;, const </a:t>
            </a:r>
            <a:r>
              <a:rPr lang="zh-CN" altLang="en-US" b="1" dirty="0">
                <a:solidFill>
                  <a:schemeClr val="tx2"/>
                </a:solidFill>
                <a:latin typeface="宋体" panose="02010600030101010101" pitchFamily="2" charset="-122"/>
                <a:ea typeface="宋体" panose="02010600030101010101" pitchFamily="2" charset="-122"/>
              </a:rPr>
              <a:t>类名 </a:t>
            </a:r>
            <a:r>
              <a:rPr lang="en-US" altLang="zh-CN" b="1" dirty="0">
                <a:solidFill>
                  <a:schemeClr val="tx2"/>
                </a:solidFill>
                <a:latin typeface="宋体" panose="02010600030101010101" pitchFamily="2" charset="-122"/>
                <a:ea typeface="宋体" panose="02010600030101010101" pitchFamily="2" charset="-122"/>
              </a:rPr>
              <a:t>&amp;);</a:t>
            </a:r>
            <a:r>
              <a:rPr lang="en-US" altLang="zh-CN" b="1" dirty="0">
                <a:solidFill>
                  <a:srgbClr val="FF0000"/>
                </a:solidFill>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重载友元函数</a:t>
            </a:r>
            <a:endParaRPr lang="zh-CN" altLang="en-US" dirty="0">
              <a:latin typeface="宋体" panose="02010600030101010101" pitchFamily="2" charset="-122"/>
              <a:ea typeface="宋体" panose="02010600030101010101" pitchFamily="2" charset="-122"/>
            </a:endParaRPr>
          </a:p>
          <a:p>
            <a:pPr lvl="1" indent="0" eaLnBrk="1" hangingPunct="1">
              <a:lnSpc>
                <a:spcPct val="95000"/>
              </a:lnSpc>
              <a:spcBef>
                <a:spcPct val="10000"/>
              </a:spcBef>
              <a:buNone/>
            </a:pPr>
            <a:r>
              <a:rPr lang="en-US" altLang="zh-CN" b="1" dirty="0">
                <a:solidFill>
                  <a:schemeClr val="tx2"/>
                </a:solidFill>
                <a:latin typeface="宋体" panose="02010600030101010101" pitchFamily="2" charset="-122"/>
                <a:ea typeface="宋体" panose="02010600030101010101" pitchFamily="2" charset="-122"/>
              </a:rPr>
              <a:t>istream &amp;operator&gt;&gt;(istream &amp;, </a:t>
            </a:r>
            <a:r>
              <a:rPr lang="zh-CN" altLang="en-US" b="1" dirty="0">
                <a:solidFill>
                  <a:schemeClr val="tx2"/>
                </a:solidFill>
                <a:latin typeface="宋体" panose="02010600030101010101" pitchFamily="2" charset="-122"/>
                <a:ea typeface="宋体" panose="02010600030101010101" pitchFamily="2" charset="-122"/>
              </a:rPr>
              <a:t>类名 </a:t>
            </a:r>
            <a:r>
              <a:rPr lang="en-US" altLang="zh-CN" b="1" dirty="0">
                <a:solidFill>
                  <a:schemeClr val="tx2"/>
                </a:solidFill>
                <a:latin typeface="宋体" panose="02010600030101010101" pitchFamily="2" charset="-122"/>
                <a:ea typeface="宋体" panose="02010600030101010101" pitchFamily="2" charset="-122"/>
              </a:rPr>
              <a:t>&amp;);</a:t>
            </a:r>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重载为普通函数</a:t>
            </a:r>
            <a:endParaRPr lang="zh-CN" altLang="en-US" dirty="0">
              <a:latin typeface="宋体" panose="02010600030101010101" pitchFamily="2" charset="-122"/>
              <a:ea typeface="宋体" panose="02010600030101010101" pitchFamily="2" charset="-122"/>
            </a:endParaRPr>
          </a:p>
          <a:p>
            <a:pPr lvl="1" indent="0" eaLnBrk="1" hangingPunct="1">
              <a:lnSpc>
                <a:spcPct val="95000"/>
              </a:lnSpc>
              <a:spcBef>
                <a:spcPct val="10000"/>
              </a:spcBef>
              <a:buNone/>
            </a:pPr>
            <a:r>
              <a:rPr lang="en-US" altLang="zh-CN" b="1" dirty="0">
                <a:solidFill>
                  <a:schemeClr val="tx2"/>
                </a:solidFill>
                <a:latin typeface="宋体" panose="02010600030101010101" pitchFamily="2" charset="-122"/>
                <a:ea typeface="宋体" panose="02010600030101010101" pitchFamily="2" charset="-122"/>
              </a:rPr>
              <a:t>ostream &amp;operator&lt;&lt;(ostream &amp;, const </a:t>
            </a:r>
            <a:r>
              <a:rPr lang="zh-CN" altLang="en-US" b="1" dirty="0">
                <a:solidFill>
                  <a:schemeClr val="tx2"/>
                </a:solidFill>
                <a:latin typeface="宋体" panose="02010600030101010101" pitchFamily="2" charset="-122"/>
                <a:ea typeface="宋体" panose="02010600030101010101" pitchFamily="2" charset="-122"/>
              </a:rPr>
              <a:t>类名 </a:t>
            </a:r>
            <a:r>
              <a:rPr lang="en-US" altLang="zh-CN" b="1" dirty="0">
                <a:solidFill>
                  <a:schemeClr val="tx2"/>
                </a:solidFill>
                <a:latin typeface="宋体" panose="02010600030101010101" pitchFamily="2" charset="-122"/>
                <a:ea typeface="宋体" panose="02010600030101010101" pitchFamily="2" charset="-122"/>
              </a:rPr>
              <a:t>&amp;);</a:t>
            </a:r>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重载为普通函数</a:t>
            </a:r>
            <a:endParaRPr lang="zh-CN" altLang="en-US" dirty="0">
              <a:latin typeface="宋体" panose="02010600030101010101" pitchFamily="2" charset="-122"/>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文本框 3"/>
          <p:cNvSpPr txBox="1"/>
          <p:nvPr/>
        </p:nvSpPr>
        <p:spPr>
          <a:xfrm>
            <a:off x="611188" y="1196975"/>
            <a:ext cx="8304212" cy="3414713"/>
          </a:xfrm>
          <a:prstGeom prst="rect">
            <a:avLst/>
          </a:prstGeom>
          <a:solidFill>
            <a:schemeClr val="bg1"/>
          </a:solidFill>
          <a:ln w="9525">
            <a:noFill/>
          </a:ln>
        </p:spPr>
        <p:txBody>
          <a:bodyPr wrap="square" anchor="t" anchorCtr="0">
            <a:spAutoFit/>
          </a:bodyPr>
          <a:p>
            <a:pPr>
              <a:lnSpc>
                <a:spcPct val="150000"/>
              </a:lnSpc>
            </a:pPr>
            <a:r>
              <a:rPr lang="en-US" altLang="zh-CN" sz="3600" dirty="0">
                <a:latin typeface="Times New Roman" panose="02020603050405020304" pitchFamily="18" charset="0"/>
                <a:ea typeface="宋体" panose="02010600030101010101" pitchFamily="2" charset="-122"/>
              </a:rPr>
              <a:t>C++</a:t>
            </a:r>
            <a:r>
              <a:rPr lang="zh-CN" altLang="en-US" sz="3600" dirty="0">
                <a:latin typeface="Times New Roman" panose="02020603050405020304" pitchFamily="18" charset="0"/>
                <a:ea typeface="宋体" panose="02010600030101010101" pitchFamily="2" charset="-122"/>
              </a:rPr>
              <a:t>规定</a:t>
            </a:r>
            <a:r>
              <a:rPr lang="zh-CN" altLang="en-US" sz="3600" dirty="0">
                <a:solidFill>
                  <a:schemeClr val="tx2"/>
                </a:solidFill>
                <a:latin typeface="Times New Roman" panose="02020603050405020304" pitchFamily="18" charset="0"/>
                <a:ea typeface="宋体" panose="02010600030101010101" pitchFamily="2" charset="-122"/>
              </a:rPr>
              <a:t>下标运算符</a:t>
            </a:r>
            <a:r>
              <a:rPr lang="en-US" altLang="zh-CN" sz="3600" dirty="0">
                <a:solidFill>
                  <a:schemeClr val="tx2"/>
                </a:solidFill>
                <a:latin typeface="Times New Roman" panose="02020603050405020304" pitchFamily="18" charset="0"/>
                <a:ea typeface="宋体" panose="02010600030101010101" pitchFamily="2" charset="-122"/>
              </a:rPr>
              <a:t>[]</a:t>
            </a:r>
            <a:r>
              <a:rPr lang="zh-CN" altLang="en-US" sz="3600" dirty="0">
                <a:solidFill>
                  <a:schemeClr val="tx2"/>
                </a:solidFill>
                <a:latin typeface="Times New Roman" panose="02020603050405020304" pitchFamily="18" charset="0"/>
                <a:ea typeface="宋体" panose="02010600030101010101" pitchFamily="2" charset="-122"/>
              </a:rPr>
              <a:t>只能重载为类的成员函数</a:t>
            </a:r>
            <a:r>
              <a:rPr lang="zh-CN" altLang="en-US" sz="3600" dirty="0">
                <a:latin typeface="Times New Roman" panose="02020603050405020304" pitchFamily="18" charset="0"/>
                <a:ea typeface="宋体" panose="02010600030101010101" pitchFamily="2" charset="-122"/>
              </a:rPr>
              <a:t>，一般运算符既可采用成员运算符重载方式，也可采用友元或普通运算符重载方式，大家可以自由选择。</a:t>
            </a:r>
            <a:endParaRPr lang="zh-CN" altLang="en-US" sz="3600" dirty="0">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914400" y="476250"/>
            <a:ext cx="8229600" cy="1143000"/>
          </a:xfrm>
          <a:ln/>
        </p:spPr>
        <p:txBody>
          <a:bodyPr vert="horz" wrap="square" lIns="91440" tIns="45720" rIns="91440" bIns="45720" anchor="ctr" anchorCtr="0"/>
          <a:p>
            <a:pPr eaLnBrk="1" hangingPunct="1"/>
            <a:r>
              <a:rPr lang="zh-CN" altLang="en-US" sz="4400" dirty="0"/>
              <a:t>重载下标运算符［］</a:t>
            </a:r>
            <a:r>
              <a:rPr lang="zh-CN" altLang="en-US" sz="3600" dirty="0"/>
              <a:t> </a:t>
            </a:r>
            <a:endParaRPr lang="zh-CN" altLang="en-US" sz="3600" dirty="0"/>
          </a:p>
        </p:txBody>
      </p:sp>
      <p:sp>
        <p:nvSpPr>
          <p:cNvPr id="89090" name="Rectangle 3"/>
          <p:cNvSpPr>
            <a:spLocks noGrp="1"/>
          </p:cNvSpPr>
          <p:nvPr>
            <p:ph idx="4294967295"/>
          </p:nvPr>
        </p:nvSpPr>
        <p:spPr>
          <a:xfrm>
            <a:off x="320675" y="1700213"/>
            <a:ext cx="8516938" cy="4754562"/>
          </a:xfrm>
          <a:ln/>
        </p:spPr>
        <p:txBody>
          <a:bodyPr vert="horz" wrap="square" lIns="91440" tIns="45720" rIns="91440" bIns="45720" anchor="t" anchorCtr="0"/>
          <a:p>
            <a:pPr marL="685800" eaLnBrk="1" latinLnBrk="0" hangingPunct="1">
              <a:lnSpc>
                <a:spcPts val="3500"/>
              </a:lnSpc>
              <a:spcBef>
                <a:spcPct val="0"/>
              </a:spcBef>
            </a:pPr>
            <a:r>
              <a:rPr lang="zh-CN" altLang="en-US" sz="2400" dirty="0">
                <a:latin typeface="宋体" panose="02010600030101010101" pitchFamily="2" charset="-122"/>
              </a:rPr>
              <a:t>下标运算符</a:t>
            </a:r>
            <a:r>
              <a:rPr lang="en-US" altLang="zh-CN" sz="2400" dirty="0">
                <a:latin typeface="宋体" panose="02010600030101010101" pitchFamily="2" charset="-122"/>
              </a:rPr>
              <a:t>[ ]</a:t>
            </a:r>
            <a:r>
              <a:rPr lang="zh-CN" altLang="en-US" sz="2400" dirty="0">
                <a:latin typeface="宋体" panose="02010600030101010101" pitchFamily="2" charset="-122"/>
              </a:rPr>
              <a:t>一般用于在</a:t>
            </a:r>
            <a:r>
              <a:rPr lang="zh-CN" altLang="en-US" sz="2400" dirty="0">
                <a:solidFill>
                  <a:schemeClr val="tx2"/>
                </a:solidFill>
                <a:latin typeface="宋体" panose="02010600030101010101" pitchFamily="2" charset="-122"/>
              </a:rPr>
              <a:t>数组</a:t>
            </a:r>
            <a:r>
              <a:rPr lang="zh-CN" altLang="en-US" sz="2400" dirty="0">
                <a:latin typeface="宋体" panose="02010600030101010101" pitchFamily="2" charset="-122"/>
              </a:rPr>
              <a:t>中标识数组</a:t>
            </a:r>
            <a:r>
              <a:rPr lang="zh-CN" altLang="en-US" sz="2400" dirty="0">
                <a:solidFill>
                  <a:schemeClr val="tx2"/>
                </a:solidFill>
                <a:latin typeface="宋体" panose="02010600030101010101" pitchFamily="2" charset="-122"/>
              </a:rPr>
              <a:t>元素的位置</a:t>
            </a:r>
            <a:r>
              <a:rPr lang="zh-CN" altLang="en-US" sz="2400" dirty="0">
                <a:latin typeface="宋体" panose="02010600030101010101" pitchFamily="2" charset="-122"/>
              </a:rPr>
              <a:t>，在</a:t>
            </a:r>
            <a:r>
              <a:rPr lang="en-US" altLang="zh-CN" sz="2400" dirty="0">
                <a:latin typeface="宋体" panose="02010600030101010101" pitchFamily="2" charset="-122"/>
              </a:rPr>
              <a:t>  C/C++</a:t>
            </a:r>
            <a:r>
              <a:rPr lang="zh-CN" altLang="en-US" sz="2400" dirty="0">
                <a:latin typeface="宋体" panose="02010600030101010101" pitchFamily="2" charset="-122"/>
              </a:rPr>
              <a:t>语言中，下标运算符</a:t>
            </a:r>
            <a:r>
              <a:rPr lang="en-US" altLang="zh-CN" sz="2400" dirty="0">
                <a:latin typeface="宋体" panose="02010600030101010101" pitchFamily="2" charset="-122"/>
              </a:rPr>
              <a:t>[ ]</a:t>
            </a:r>
            <a:r>
              <a:rPr lang="zh-CN" altLang="en-US" sz="2400" dirty="0">
                <a:latin typeface="宋体" panose="02010600030101010101" pitchFamily="2" charset="-122"/>
              </a:rPr>
              <a:t>是</a:t>
            </a:r>
            <a:r>
              <a:rPr lang="zh-CN" altLang="en-US" sz="2400" dirty="0">
                <a:solidFill>
                  <a:schemeClr val="tx2"/>
                </a:solidFill>
                <a:latin typeface="宋体" panose="02010600030101010101" pitchFamily="2" charset="-122"/>
              </a:rPr>
              <a:t>没有越界检查功能</a:t>
            </a:r>
            <a:r>
              <a:rPr lang="zh-CN" altLang="en-US" sz="2400" dirty="0">
                <a:latin typeface="宋体" panose="02010600030101010101" pitchFamily="2" charset="-122"/>
              </a:rPr>
              <a:t>的。可以通过重载</a:t>
            </a:r>
            <a:r>
              <a:rPr lang="zh-CN" altLang="en-US" sz="2400" dirty="0">
                <a:solidFill>
                  <a:schemeClr val="tx2"/>
                </a:solidFill>
                <a:latin typeface="宋体" panose="02010600030101010101" pitchFamily="2" charset="-122"/>
              </a:rPr>
              <a:t>下标运算符［］</a:t>
            </a:r>
            <a:r>
              <a:rPr lang="zh-CN" altLang="en-US" sz="2400" dirty="0">
                <a:latin typeface="宋体" panose="02010600030101010101" pitchFamily="2" charset="-122"/>
              </a:rPr>
              <a:t>实现一种更安全、功能更强的数组类型</a:t>
            </a:r>
            <a:endParaRPr lang="zh-CN" altLang="en-US" sz="2400" dirty="0">
              <a:latin typeface="宋体" panose="02010600030101010101" pitchFamily="2" charset="-122"/>
            </a:endParaRPr>
          </a:p>
          <a:p>
            <a:pPr marL="685800" eaLnBrk="1" latinLnBrk="0" hangingPunct="1">
              <a:lnSpc>
                <a:spcPts val="3500"/>
              </a:lnSpc>
              <a:spcBef>
                <a:spcPct val="0"/>
              </a:spcBef>
            </a:pPr>
            <a:r>
              <a:rPr lang="zh-CN" altLang="en-US" sz="2400" dirty="0">
                <a:latin typeface="宋体" panose="02010600030101010101" pitchFamily="2" charset="-122"/>
              </a:rPr>
              <a:t>下标运算符的使用方式是</a:t>
            </a:r>
            <a:r>
              <a:rPr lang="en-US" altLang="zh-CN" sz="2400" dirty="0">
                <a:latin typeface="宋体" panose="02010600030101010101" pitchFamily="2" charset="-122"/>
              </a:rPr>
              <a:t>a[i]</a:t>
            </a:r>
            <a:r>
              <a:rPr lang="zh-CN" altLang="en-US" sz="2400" dirty="0">
                <a:latin typeface="宋体" panose="02010600030101010101" pitchFamily="2" charset="-122"/>
              </a:rPr>
              <a:t>，</a:t>
            </a:r>
            <a:r>
              <a:rPr lang="zh-CN" altLang="en-US" sz="2400" dirty="0">
                <a:solidFill>
                  <a:schemeClr val="tx2"/>
                </a:solidFill>
                <a:latin typeface="宋体" panose="02010600030101010101" pitchFamily="2" charset="-122"/>
              </a:rPr>
              <a:t>第一个操作数</a:t>
            </a:r>
            <a:r>
              <a:rPr lang="zh-CN" altLang="en-US" sz="2400" dirty="0">
                <a:latin typeface="宋体" panose="02010600030101010101" pitchFamily="2" charset="-122"/>
              </a:rPr>
              <a:t>为数组名，重载后就为</a:t>
            </a:r>
            <a:r>
              <a:rPr lang="zh-CN" altLang="en-US" sz="2400" dirty="0">
                <a:solidFill>
                  <a:schemeClr val="tx2"/>
                </a:solidFill>
                <a:latin typeface="宋体" panose="02010600030101010101" pitchFamily="2" charset="-122"/>
              </a:rPr>
              <a:t>用户自定义对象</a:t>
            </a:r>
            <a:r>
              <a:rPr lang="zh-CN" altLang="en-US" sz="2400" dirty="0">
                <a:latin typeface="宋体" panose="02010600030101010101" pitchFamily="2" charset="-122"/>
              </a:rPr>
              <a:t>，因此</a:t>
            </a:r>
            <a:r>
              <a:rPr lang="en-US" altLang="zh-CN" sz="2400" dirty="0">
                <a:latin typeface="宋体" panose="02010600030101010101" pitchFamily="2" charset="-122"/>
              </a:rPr>
              <a:t>C++</a:t>
            </a:r>
            <a:r>
              <a:rPr lang="zh-CN" altLang="en-US" sz="2400" dirty="0">
                <a:latin typeface="宋体" panose="02010600030101010101" pitchFamily="2" charset="-122"/>
              </a:rPr>
              <a:t>规定重载下标运算符“［］”只能重载为类的成员函数。</a:t>
            </a:r>
            <a:endParaRPr lang="zh-CN" altLang="en-US" sz="2400" dirty="0">
              <a:latin typeface="宋体" panose="02010600030101010101" pitchFamily="2" charset="-122"/>
            </a:endParaRPr>
          </a:p>
          <a:p>
            <a:pPr marL="685800" eaLnBrk="1" latinLnBrk="0" hangingPunct="1">
              <a:lnSpc>
                <a:spcPts val="3500"/>
              </a:lnSpc>
              <a:spcBef>
                <a:spcPct val="0"/>
              </a:spcBef>
            </a:pPr>
            <a:r>
              <a:rPr lang="zh-CN" altLang="en-US" sz="2400" dirty="0">
                <a:latin typeface="宋体" panose="02010600030101010101" pitchFamily="2" charset="-122"/>
              </a:rPr>
              <a:t>定义下标运算符“</a:t>
            </a:r>
            <a:r>
              <a:rPr lang="en-US" altLang="zh-CN" sz="2400" dirty="0">
                <a:latin typeface="宋体" panose="02010600030101010101" pitchFamily="2" charset="-122"/>
              </a:rPr>
              <a:t>[ ]”</a:t>
            </a:r>
            <a:r>
              <a:rPr lang="zh-CN" altLang="en-US" sz="2400" dirty="0">
                <a:latin typeface="宋体" panose="02010600030101010101" pitchFamily="2" charset="-122"/>
              </a:rPr>
              <a:t>的函数重载的一般声明格式如下：</a:t>
            </a:r>
            <a:r>
              <a:rPr lang="zh-CN" altLang="en-US" sz="2400" dirty="0">
                <a:latin typeface="微软雅黑" panose="020B0503020204020204" charset="-122"/>
                <a:ea typeface="微软雅黑" panose="020B0503020204020204" charset="-122"/>
              </a:rPr>
              <a:t> </a:t>
            </a:r>
            <a:endParaRPr lang="zh-CN" altLang="en-US" sz="2400" dirty="0">
              <a:latin typeface="微软雅黑" panose="020B0503020204020204" charset="-122"/>
              <a:ea typeface="微软雅黑" panose="020B0503020204020204" charset="-122"/>
            </a:endParaRPr>
          </a:p>
          <a:p>
            <a:pPr lvl="1" indent="0" eaLnBrk="1" latinLnBrk="0" hangingPunct="1">
              <a:lnSpc>
                <a:spcPts val="3500"/>
              </a:lnSpc>
              <a:spcBef>
                <a:spcPct val="0"/>
              </a:spcBef>
              <a:buNone/>
            </a:pPr>
            <a:r>
              <a:rPr lang="zh-CN" altLang="en-US" sz="2400" dirty="0">
                <a:solidFill>
                  <a:schemeClr val="tx2"/>
                </a:solidFill>
                <a:latin typeface="微软雅黑" panose="020B0503020204020204" charset="-122"/>
                <a:ea typeface="微软雅黑" panose="020B0503020204020204" charset="-122"/>
              </a:rPr>
              <a:t>返回值类型 </a:t>
            </a:r>
            <a:r>
              <a:rPr lang="en-US" altLang="zh-CN" sz="2400" dirty="0">
                <a:solidFill>
                  <a:schemeClr val="tx2"/>
                </a:solidFill>
                <a:latin typeface="微软雅黑" panose="020B0503020204020204" charset="-122"/>
                <a:ea typeface="微软雅黑" panose="020B0503020204020204" charset="-122"/>
              </a:rPr>
              <a:t>&amp;operator[ ](int)</a:t>
            </a:r>
            <a:r>
              <a:rPr lang="zh-CN" altLang="en-US" sz="2400" dirty="0">
                <a:solidFill>
                  <a:schemeClr val="tx2"/>
                </a:solidFill>
                <a:latin typeface="微软雅黑" panose="020B0503020204020204" charset="-122"/>
                <a:ea typeface="微软雅黑" panose="020B0503020204020204" charset="-122"/>
              </a:rPr>
              <a:t>；</a:t>
            </a:r>
            <a:endParaRPr lang="zh-CN" altLang="en-US" sz="2400" dirty="0">
              <a:solidFill>
                <a:schemeClr val="tx2"/>
              </a:solidFill>
              <a:latin typeface="微软雅黑" panose="020B0503020204020204" charset="-122"/>
              <a:ea typeface="微软雅黑" panose="020B0503020204020204" charset="-122"/>
            </a:endParaRPr>
          </a:p>
          <a:p>
            <a:pPr lvl="1" indent="0" eaLnBrk="1" latinLnBrk="0" hangingPunct="1">
              <a:lnSpc>
                <a:spcPts val="3500"/>
              </a:lnSpc>
              <a:spcBef>
                <a:spcPct val="0"/>
              </a:spcBef>
              <a:buNone/>
            </a:pPr>
            <a:r>
              <a:rPr lang="en-US" altLang="zh-CN" sz="2400" dirty="0">
                <a:solidFill>
                  <a:schemeClr val="tx2"/>
                </a:solidFill>
                <a:latin typeface="微软雅黑" panose="020B0503020204020204" charset="-122"/>
                <a:ea typeface="微软雅黑" panose="020B0503020204020204" charset="-122"/>
              </a:rPr>
              <a:t>const </a:t>
            </a:r>
            <a:r>
              <a:rPr lang="zh-CN" altLang="en-US" sz="2400" dirty="0">
                <a:solidFill>
                  <a:schemeClr val="tx2"/>
                </a:solidFill>
                <a:latin typeface="微软雅黑" panose="020B0503020204020204" charset="-122"/>
                <a:ea typeface="微软雅黑" panose="020B0503020204020204" charset="-122"/>
              </a:rPr>
              <a:t>返回值类型 </a:t>
            </a:r>
            <a:r>
              <a:rPr lang="en-US" altLang="zh-CN" sz="2400" dirty="0">
                <a:solidFill>
                  <a:schemeClr val="tx2"/>
                </a:solidFill>
                <a:latin typeface="微软雅黑" panose="020B0503020204020204" charset="-122"/>
                <a:ea typeface="微软雅黑" panose="020B0503020204020204" charset="-122"/>
              </a:rPr>
              <a:t>&amp;operator[ ](int) const</a:t>
            </a:r>
            <a:r>
              <a:rPr lang="zh-CN" altLang="en-US" sz="2400" dirty="0">
                <a:solidFill>
                  <a:schemeClr val="tx2"/>
                </a:solidFill>
                <a:latin typeface="微软雅黑" panose="020B0503020204020204" charset="-122"/>
                <a:ea typeface="微软雅黑" panose="020B0503020204020204" charset="-122"/>
              </a:rPr>
              <a:t>；</a:t>
            </a:r>
            <a:endParaRPr lang="zh-CN" altLang="en-US" sz="2400" dirty="0">
              <a:solidFill>
                <a:schemeClr val="tx2"/>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ln/>
        </p:spPr>
        <p:txBody>
          <a:bodyPr lIns="92075" tIns="46038" rIns="92075" bIns="46038" anchor="b" anchorCtr="0"/>
          <a:p>
            <a:r>
              <a:rPr lang="zh-CN" altLang="en-US" dirty="0"/>
              <a:t>不同类型对象间的转换</a:t>
            </a:r>
            <a:endParaRPr lang="zh-CN" altLang="en-US"/>
          </a:p>
        </p:txBody>
      </p:sp>
      <p:sp>
        <p:nvSpPr>
          <p:cNvPr id="3" name="内容占位符 2"/>
          <p:cNvSpPr>
            <a:spLocks noGrp="1"/>
          </p:cNvSpPr>
          <p:nvPr>
            <p:ph idx="1"/>
          </p:nvPr>
        </p:nvSpPr>
        <p:spPr>
          <a:xfrm>
            <a:off x="900113" y="1773238"/>
            <a:ext cx="7991475" cy="4114800"/>
          </a:xfrm>
        </p:spPr>
        <p:txBody>
          <a:bodyPr/>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2400" b="1" i="0" u="none" strike="noStrike" kern="0" cap="none" spc="0" normalizeH="0" baseline="0" noProof="1" dirty="0">
                <a:solidFill>
                  <a:schemeClr val="tx1"/>
                </a:solidFill>
                <a:latin typeface="+mn-lt"/>
                <a:ea typeface="+mn-ea"/>
                <a:cs typeface="+mn-cs"/>
                <a:sym typeface="+mn-ea"/>
              </a:rPr>
              <a:t>C/C++</a:t>
            </a:r>
            <a:r>
              <a:rPr kumimoji="1" lang="zh-CN" altLang="en-US" sz="2400" b="1" i="0" u="none" strike="noStrike" kern="0" cap="none" spc="0" normalizeH="0" baseline="0" noProof="1" dirty="0">
                <a:solidFill>
                  <a:schemeClr val="tx1"/>
                </a:solidFill>
                <a:latin typeface="+mn-lt"/>
                <a:ea typeface="+mn-ea"/>
                <a:cs typeface="+mn-cs"/>
                <a:sym typeface="+mn-ea"/>
              </a:rPr>
              <a:t>程序设计中经常需要进行类型转换，有些类型转换是隐式进行的，即由编译器自主决定将某种类型数据转换成另一种类型数据再进一步处理；有些类型转换是显式的。</a:t>
            </a:r>
            <a:endParaRPr kumimoji="1" lang="en-US" altLang="zh-CN" sz="2400" b="1" i="0" u="none" strike="noStrike" kern="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0" cap="none" spc="0" normalizeH="0" baseline="0" noProof="1" dirty="0">
                <a:solidFill>
                  <a:schemeClr val="tx1"/>
                </a:solidFill>
                <a:latin typeface="+mn-lt"/>
                <a:ea typeface="+mn-ea"/>
                <a:cs typeface="+mn-cs"/>
                <a:sym typeface="+mn-ea"/>
              </a:rPr>
              <a:t>      C/C++</a:t>
            </a:r>
            <a:r>
              <a:rPr kumimoji="1" lang="zh-CN" altLang="en-US" sz="2400" b="1" i="0" u="none" strike="noStrike" kern="0" cap="none" spc="0" normalizeH="0" baseline="0" noProof="1" dirty="0">
                <a:solidFill>
                  <a:schemeClr val="tx1"/>
                </a:solidFill>
                <a:latin typeface="+mn-lt"/>
                <a:ea typeface="+mn-ea"/>
                <a:cs typeface="+mn-cs"/>
                <a:sym typeface="+mn-ea"/>
              </a:rPr>
              <a:t>提供了如下</a:t>
            </a:r>
            <a:r>
              <a:rPr kumimoji="1" lang="en-US" altLang="zh-CN" sz="2400" b="1" i="0" u="none" strike="noStrike" kern="0" cap="none" spc="0" normalizeH="0" baseline="0" noProof="1" dirty="0">
                <a:solidFill>
                  <a:schemeClr val="tx1"/>
                </a:solidFill>
                <a:latin typeface="+mn-lt"/>
                <a:ea typeface="+mn-ea"/>
                <a:cs typeface="+mn-cs"/>
                <a:sym typeface="+mn-ea"/>
              </a:rPr>
              <a:t>C</a:t>
            </a:r>
            <a:r>
              <a:rPr kumimoji="1" lang="zh-CN" altLang="en-US" sz="2400" b="1" i="0" u="none" strike="noStrike" kern="0" cap="none" spc="0" normalizeH="0" baseline="0" noProof="1" dirty="0">
                <a:solidFill>
                  <a:schemeClr val="tx1"/>
                </a:solidFill>
                <a:latin typeface="+mn-lt"/>
                <a:ea typeface="+mn-ea"/>
                <a:cs typeface="+mn-cs"/>
                <a:sym typeface="+mn-ea"/>
              </a:rPr>
              <a:t>形式的</a:t>
            </a:r>
            <a:r>
              <a:rPr kumimoji="1" lang="zh-CN" altLang="en-US" sz="2400" b="1" i="0" u="none" strike="noStrike" kern="0" cap="none" spc="0" normalizeH="0" baseline="0" noProof="1" dirty="0">
                <a:solidFill>
                  <a:schemeClr val="tx2"/>
                </a:solidFill>
                <a:latin typeface="+mn-lt"/>
                <a:ea typeface="+mn-ea"/>
                <a:cs typeface="+mn-cs"/>
                <a:sym typeface="+mn-ea"/>
              </a:rPr>
              <a:t>显式类型转换</a:t>
            </a:r>
            <a:r>
              <a:rPr kumimoji="1" lang="zh-CN" altLang="en-US" sz="2400" b="1" i="0" u="none" strike="noStrike" kern="0" cap="none" spc="0" normalizeH="0" baseline="0" noProof="1" dirty="0">
                <a:solidFill>
                  <a:schemeClr val="tx1"/>
                </a:solidFill>
                <a:latin typeface="+mn-lt"/>
                <a:ea typeface="+mn-ea"/>
                <a:cs typeface="+mn-cs"/>
                <a:sym typeface="+mn-ea"/>
              </a:rPr>
              <a:t>：</a:t>
            </a:r>
            <a:endParaRPr kumimoji="1" lang="zh-CN" altLang="en-US" sz="2400" b="1" i="0" u="none" strike="noStrike" kern="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0" cap="none" spc="0" normalizeH="0" baseline="0" noProof="1" dirty="0">
                <a:solidFill>
                  <a:schemeClr val="tx1"/>
                </a:solidFill>
                <a:latin typeface="+mn-lt"/>
                <a:ea typeface="+mn-ea"/>
                <a:cs typeface="+mn-cs"/>
                <a:sym typeface="+mn-ea"/>
              </a:rPr>
              <a:t>      </a:t>
            </a:r>
            <a:r>
              <a:rPr kumimoji="1" lang="en-US" altLang="zh-CN" sz="2400" b="1" i="0" u="none" strike="noStrike" kern="0" cap="none" spc="0" normalizeH="0" baseline="0" noProof="1" dirty="0">
                <a:solidFill>
                  <a:schemeClr val="tx2"/>
                </a:solidFill>
                <a:latin typeface="+mn-lt"/>
                <a:ea typeface="+mn-ea"/>
                <a:cs typeface="+mn-cs"/>
                <a:sym typeface="+mn-ea"/>
              </a:rPr>
              <a:t>(</a:t>
            </a:r>
            <a:r>
              <a:rPr kumimoji="1" lang="zh-CN" altLang="en-US" sz="2400" b="1" i="0" u="none" strike="noStrike" kern="0" cap="none" spc="0" normalizeH="0" baseline="0" noProof="1" dirty="0">
                <a:solidFill>
                  <a:schemeClr val="tx2"/>
                </a:solidFill>
                <a:latin typeface="+mn-lt"/>
                <a:ea typeface="+mn-ea"/>
                <a:cs typeface="+mn-cs"/>
                <a:sym typeface="+mn-ea"/>
              </a:rPr>
              <a:t>类型</a:t>
            </a:r>
            <a:r>
              <a:rPr kumimoji="1" lang="en-US" altLang="zh-CN" sz="2400" b="1" i="0" u="none" strike="noStrike" kern="0" cap="none" spc="0" normalizeH="0" baseline="0" noProof="1" dirty="0">
                <a:solidFill>
                  <a:schemeClr val="tx2"/>
                </a:solidFill>
                <a:latin typeface="+mn-lt"/>
                <a:ea typeface="+mn-ea"/>
                <a:cs typeface="+mn-cs"/>
                <a:sym typeface="+mn-ea"/>
              </a:rPr>
              <a:t>) </a:t>
            </a:r>
            <a:r>
              <a:rPr kumimoji="1" lang="zh-CN" altLang="en-US" sz="2400" b="1" i="0" u="none" strike="noStrike" kern="0" cap="none" spc="0" normalizeH="0" baseline="0" noProof="1" dirty="0">
                <a:solidFill>
                  <a:schemeClr val="tx2"/>
                </a:solidFill>
                <a:latin typeface="+mn-lt"/>
                <a:ea typeface="+mn-ea"/>
                <a:cs typeface="+mn-cs"/>
                <a:sym typeface="+mn-ea"/>
              </a:rPr>
              <a:t>表达式  或   类型 </a:t>
            </a:r>
            <a:r>
              <a:rPr kumimoji="1" lang="en-US" altLang="zh-CN" sz="2400" b="1" i="0" u="none" strike="noStrike" kern="0" cap="none" spc="0" normalizeH="0" baseline="0" noProof="1" dirty="0">
                <a:solidFill>
                  <a:schemeClr val="tx2"/>
                </a:solidFill>
                <a:latin typeface="+mn-lt"/>
                <a:ea typeface="+mn-ea"/>
                <a:cs typeface="+mn-cs"/>
                <a:sym typeface="+mn-ea"/>
              </a:rPr>
              <a:t>(</a:t>
            </a:r>
            <a:r>
              <a:rPr kumimoji="1" lang="zh-CN" altLang="en-US" sz="2400" b="1" i="0" u="none" strike="noStrike" kern="0" cap="none" spc="0" normalizeH="0" baseline="0" noProof="1" dirty="0">
                <a:solidFill>
                  <a:schemeClr val="tx2"/>
                </a:solidFill>
                <a:latin typeface="+mn-lt"/>
                <a:ea typeface="+mn-ea"/>
                <a:cs typeface="+mn-cs"/>
                <a:sym typeface="+mn-ea"/>
              </a:rPr>
              <a:t>表达式</a:t>
            </a:r>
            <a:r>
              <a:rPr kumimoji="1" lang="en-US" altLang="zh-CN" sz="2400" b="1" i="0" u="none" strike="noStrike" kern="0" cap="none" spc="0" normalizeH="0" baseline="0" noProof="1" dirty="0">
                <a:solidFill>
                  <a:schemeClr val="tx2"/>
                </a:solidFill>
                <a:latin typeface="+mn-lt"/>
                <a:ea typeface="+mn-ea"/>
                <a:cs typeface="+mn-cs"/>
                <a:sym typeface="+mn-ea"/>
              </a:rPr>
              <a:t>)</a:t>
            </a:r>
            <a:endParaRPr kumimoji="1" lang="en-US" altLang="zh-CN" sz="2400" b="1" i="0" u="none" strike="noStrike" kern="0" cap="none" spc="0" normalizeH="0" baseline="0" noProof="1" dirty="0">
              <a:solidFill>
                <a:schemeClr val="tx2"/>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i="0" u="none" strike="noStrike" kern="0" cap="none" spc="0" normalizeH="0" baseline="0" noProof="1" dirty="0">
                <a:solidFill>
                  <a:schemeClr val="tx1"/>
                </a:solidFill>
                <a:latin typeface="+mn-lt"/>
                <a:ea typeface="+mn-ea"/>
                <a:cs typeface="+mn-cs"/>
                <a:sym typeface="+mn-ea"/>
              </a:rPr>
              <a:t>      </a:t>
            </a:r>
            <a:r>
              <a:rPr kumimoji="1" lang="en-US" altLang="zh-CN" sz="2400" b="1" i="0" u="none" strike="noStrike" kern="0" cap="none" spc="0" normalizeH="0" baseline="0" noProof="1" dirty="0">
                <a:solidFill>
                  <a:schemeClr val="tx1"/>
                </a:solidFill>
                <a:latin typeface="+mn-lt"/>
                <a:ea typeface="+mn-ea"/>
                <a:cs typeface="+mn-cs"/>
                <a:sym typeface="+mn-ea"/>
              </a:rPr>
              <a:t>      (int)(x+0.5)</a:t>
            </a:r>
            <a:endParaRPr kumimoji="1" lang="en-US" altLang="zh-CN" sz="2400" b="1" i="0" u="none" strike="noStrike" kern="0" cap="none" spc="0" normalizeH="0" baseline="0" noProof="1" dirty="0">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1" lang="zh-CN" altLang="en-US" sz="2400" b="1" i="0" u="none" strike="noStrike" kern="0" cap="none" spc="0" normalizeH="0" baseline="0" noProof="1" dirty="0">
              <a:solidFill>
                <a:schemeClr val="tx1"/>
              </a:solidFill>
              <a:latin typeface="+mn-lt"/>
              <a:ea typeface="+mn-ea"/>
              <a:cs typeface="+mn-cs"/>
              <a:sym typeface="+mn-ea"/>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zh-CN" altLang="en-US" sz="2400" b="1" i="0" u="none" strike="noStrike" kern="0" cap="none" spc="0" normalizeH="0" baseline="0" noProof="1" dirty="0">
                <a:solidFill>
                  <a:schemeClr val="tx1"/>
                </a:solidFill>
                <a:latin typeface="+mn-lt"/>
                <a:ea typeface="+mn-ea"/>
                <a:cs typeface="+mn-cs"/>
                <a:sym typeface="+mn-ea"/>
              </a:rPr>
              <a:t>对象和其它内置数据类型对象间的转换或对象和其它类类型对象间的转换一样分隐式和显式两种方式。</a:t>
            </a:r>
            <a:endParaRPr kumimoji="1" lang="en-US" altLang="zh-CN" sz="2400" b="1" i="0" u="none" strike="noStrike" kern="0" cap="none" spc="0" normalizeH="0" baseline="0" noProof="1" dirty="0">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1" lang="en-US" altLang="zh-CN" sz="2400" b="1" i="0" u="none" strike="noStrike" kern="0" cap="none" spc="0" normalizeH="0" baseline="0" noProof="1" dirty="0">
              <a:solidFill>
                <a:schemeClr val="tx1"/>
              </a:solidFill>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ln/>
        </p:spPr>
        <p:txBody>
          <a:bodyPr lIns="92075" tIns="46038" rIns="92075" bIns="46038" anchor="b" anchorCtr="0"/>
          <a:p>
            <a:r>
              <a:rPr lang="zh-CN" altLang="en-US" dirty="0">
                <a:sym typeface="宋体" panose="02010600030101010101" pitchFamily="2" charset="-122"/>
              </a:rPr>
              <a:t>不同类型对象间的转换</a:t>
            </a:r>
            <a:endParaRPr lang="zh-CN" altLang="en-US"/>
          </a:p>
        </p:txBody>
      </p:sp>
      <p:sp>
        <p:nvSpPr>
          <p:cNvPr id="91138" name="文本框 3"/>
          <p:cNvSpPr txBox="1"/>
          <p:nvPr/>
        </p:nvSpPr>
        <p:spPr>
          <a:xfrm>
            <a:off x="444500" y="3355975"/>
            <a:ext cx="8505825" cy="522288"/>
          </a:xfrm>
          <a:prstGeom prst="rect">
            <a:avLst/>
          </a:prstGeom>
          <a:no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CClock (int iHour = 0, int iMinute = 0, int iSecond = 0);</a:t>
            </a:r>
            <a:endParaRPr lang="zh-CN" altLang="en-US" sz="2800">
              <a:latin typeface="Times New Roman" panose="02020603050405020304" pitchFamily="18" charset="0"/>
              <a:ea typeface="宋体" panose="02010600030101010101" pitchFamily="2" charset="-122"/>
            </a:endParaRPr>
          </a:p>
        </p:txBody>
      </p:sp>
      <p:sp>
        <p:nvSpPr>
          <p:cNvPr id="91139" name="文本框 4"/>
          <p:cNvSpPr txBox="1"/>
          <p:nvPr/>
        </p:nvSpPr>
        <p:spPr>
          <a:xfrm>
            <a:off x="903288" y="1920875"/>
            <a:ext cx="7485062" cy="1198563"/>
          </a:xfrm>
          <a:prstGeom prst="rect">
            <a:avLst/>
          </a:prstGeom>
          <a:noFill/>
          <a:ln w="9525">
            <a:noFill/>
          </a:ln>
        </p:spPr>
        <p:txBody>
          <a:bodyPr wrap="square" anchor="t" anchorCtr="0">
            <a:spAutoFit/>
          </a:bodyPr>
          <a:p>
            <a:r>
              <a:rPr lang="zh-CN" altLang="en-US" b="1" dirty="0">
                <a:latin typeface="Times New Roman" panose="02020603050405020304" pitchFamily="18" charset="0"/>
                <a:ea typeface="宋体" panose="02010600030101010101" pitchFamily="2" charset="-122"/>
              </a:rPr>
              <a:t>其它类型转换成当前类对象是通过</a:t>
            </a:r>
            <a:r>
              <a:rPr lang="zh-CN" altLang="en-US" b="1" dirty="0">
                <a:solidFill>
                  <a:schemeClr val="tx2"/>
                </a:solidFill>
                <a:latin typeface="Times New Roman" panose="02020603050405020304" pitchFamily="18" charset="0"/>
                <a:ea typeface="宋体" panose="02010600030101010101" pitchFamily="2" charset="-122"/>
              </a:rPr>
              <a:t>只有一个参数或其余参数都有默认值的单参数构造函数</a:t>
            </a:r>
            <a:r>
              <a:rPr lang="zh-CN" altLang="en-US" b="1" dirty="0">
                <a:latin typeface="Times New Roman" panose="02020603050405020304" pitchFamily="18" charset="0"/>
                <a:ea typeface="宋体" panose="02010600030101010101" pitchFamily="2" charset="-122"/>
              </a:rPr>
              <a:t>进行的，这样的构造函数也可起到转换作用，也可称为</a:t>
            </a:r>
            <a:r>
              <a:rPr lang="zh-CN" altLang="en-US" b="1" dirty="0">
                <a:solidFill>
                  <a:schemeClr val="tx2"/>
                </a:solidFill>
                <a:latin typeface="Times New Roman" panose="02020603050405020304" pitchFamily="18" charset="0"/>
                <a:ea typeface="宋体" panose="02010600030101010101" pitchFamily="2" charset="-122"/>
              </a:rPr>
              <a:t>转换构造函数</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91140" name="文本框 5"/>
          <p:cNvSpPr txBox="1"/>
          <p:nvPr/>
        </p:nvSpPr>
        <p:spPr>
          <a:xfrm>
            <a:off x="539750" y="4221163"/>
            <a:ext cx="2212975" cy="522287"/>
          </a:xfrm>
          <a:prstGeom prst="rect">
            <a:avLst/>
          </a:prstGeom>
          <a:noFill/>
          <a:ln w="9525">
            <a:noFill/>
          </a:ln>
        </p:spPr>
        <p:txBody>
          <a:bodyPr wrap="square" anchor="t" anchorCtr="0">
            <a:spAutoFit/>
          </a:bodyPr>
          <a:p>
            <a:r>
              <a:rPr lang="en-US" altLang="zh-CN" sz="2800" dirty="0">
                <a:latin typeface="Times New Roman" panose="02020603050405020304" pitchFamily="18" charset="0"/>
                <a:ea typeface="宋体" panose="02010600030101010101" pitchFamily="2" charset="-122"/>
              </a:rPr>
              <a:t>clock3 = 10; </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ln/>
        </p:spPr>
        <p:txBody>
          <a:bodyPr lIns="92075" tIns="46038" rIns="92075" bIns="46038" anchor="b" anchorCtr="0"/>
          <a:p>
            <a:r>
              <a:rPr lang="zh-CN" altLang="en-US" dirty="0">
                <a:sym typeface="宋体" panose="02010600030101010101" pitchFamily="2" charset="-122"/>
              </a:rPr>
              <a:t>不同类型对象间的转换</a:t>
            </a:r>
            <a:endParaRPr lang="zh-CN" altLang="en-US"/>
          </a:p>
        </p:txBody>
      </p:sp>
      <p:sp>
        <p:nvSpPr>
          <p:cNvPr id="92162" name="文本框 3"/>
          <p:cNvSpPr txBox="1"/>
          <p:nvPr/>
        </p:nvSpPr>
        <p:spPr>
          <a:xfrm>
            <a:off x="538163" y="2133600"/>
            <a:ext cx="8067675" cy="952500"/>
          </a:xfrm>
          <a:prstGeom prst="rect">
            <a:avLst/>
          </a:prstGeom>
          <a:no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 </a:t>
            </a:r>
            <a:r>
              <a:rPr lang="en-US" altLang="zh-CN" sz="2800">
                <a:solidFill>
                  <a:schemeClr val="tx2"/>
                </a:solidFill>
                <a:latin typeface="Times New Roman" panose="02020603050405020304" pitchFamily="18" charset="0"/>
                <a:ea typeface="宋体" panose="02010600030101010101" pitchFamily="2" charset="-122"/>
              </a:rPr>
              <a:t>explicit</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CClock (int iHour = 0, int iMinute = 0, int iSecond = 0);</a:t>
            </a:r>
            <a:endParaRPr lang="zh-CN" altLang="en-US" sz="2800">
              <a:latin typeface="Times New Roman" panose="02020603050405020304" pitchFamily="18" charset="0"/>
              <a:ea typeface="宋体" panose="02010600030101010101" pitchFamily="2" charset="-122"/>
            </a:endParaRPr>
          </a:p>
        </p:txBody>
      </p:sp>
      <p:sp>
        <p:nvSpPr>
          <p:cNvPr id="6" name="文本框 5"/>
          <p:cNvSpPr txBox="1"/>
          <p:nvPr/>
        </p:nvSpPr>
        <p:spPr>
          <a:xfrm>
            <a:off x="611188" y="3727450"/>
            <a:ext cx="2214562" cy="522288"/>
          </a:xfrm>
          <a:prstGeom prst="rect">
            <a:avLst/>
          </a:prstGeom>
          <a:noFill/>
          <a:ln w="9525">
            <a:noFill/>
          </a:ln>
        </p:spPr>
        <p:txBody>
          <a:bodyPr wrap="square" anchor="t" anchorCtr="0">
            <a:spAutoFit/>
          </a:bodyPr>
          <a:p>
            <a:r>
              <a:rPr lang="en-US" altLang="zh-CN" sz="2800" dirty="0">
                <a:latin typeface="Times New Roman" panose="02020603050405020304" pitchFamily="18" charset="0"/>
                <a:ea typeface="宋体" panose="02010600030101010101" pitchFamily="2" charset="-122"/>
                <a:sym typeface="宋体" panose="02010600030101010101" pitchFamily="2" charset="-122"/>
              </a:rPr>
              <a:t>clock3 = 10; </a:t>
            </a:r>
            <a:endParaRPr lang="en-US" altLang="zh-CN" sz="2800" dirty="0">
              <a:latin typeface="Times New Roman" panose="02020603050405020304" pitchFamily="18" charset="0"/>
              <a:ea typeface="宋体" panose="02010600030101010101" pitchFamily="2" charset="-122"/>
              <a:sym typeface="宋体" panose="02010600030101010101" pitchFamily="2" charset="-122"/>
            </a:endParaRPr>
          </a:p>
        </p:txBody>
      </p:sp>
      <p:sp>
        <p:nvSpPr>
          <p:cNvPr id="3" name="文本框 2"/>
          <p:cNvSpPr txBox="1"/>
          <p:nvPr/>
        </p:nvSpPr>
        <p:spPr>
          <a:xfrm>
            <a:off x="3300413" y="3727450"/>
            <a:ext cx="388937" cy="584200"/>
          </a:xfrm>
          <a:prstGeom prst="rect">
            <a:avLst/>
          </a:prstGeom>
          <a:noFill/>
          <a:ln w="9525">
            <a:noFill/>
          </a:ln>
        </p:spPr>
        <p:txBody>
          <a:bodyPr wrap="square" anchor="t" anchorCtr="0">
            <a:spAutoFit/>
          </a:bodyPr>
          <a:p>
            <a:r>
              <a:rPr lang="zh-CN" altLang="en-US" sz="3200">
                <a:latin typeface="Calibri" panose="020F0502020204030204" pitchFamily="34" charset="0"/>
                <a:ea typeface="宋体" panose="02010600030101010101" pitchFamily="2" charset="-122"/>
              </a:rPr>
              <a:t>X</a:t>
            </a:r>
            <a:endParaRPr lang="zh-CN" altLang="en-US" sz="32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ln/>
        </p:spPr>
        <p:txBody>
          <a:bodyPr lIns="92075" tIns="46038" rIns="92075" bIns="46038" anchor="b" anchorCtr="0"/>
          <a:p>
            <a:r>
              <a:rPr lang="zh-CN" altLang="en-US" dirty="0">
                <a:sym typeface="宋体" panose="02010600030101010101" pitchFamily="2" charset="-122"/>
              </a:rPr>
              <a:t>不同类型对象间的转换</a:t>
            </a:r>
            <a:endParaRPr lang="zh-CN" altLang="en-US"/>
          </a:p>
        </p:txBody>
      </p:sp>
      <p:sp>
        <p:nvSpPr>
          <p:cNvPr id="93186" name="文本框 3"/>
          <p:cNvSpPr txBox="1"/>
          <p:nvPr/>
        </p:nvSpPr>
        <p:spPr>
          <a:xfrm>
            <a:off x="538163" y="2133600"/>
            <a:ext cx="8067675" cy="952500"/>
          </a:xfrm>
          <a:prstGeom prst="rect">
            <a:avLst/>
          </a:prstGeom>
          <a:no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 </a:t>
            </a:r>
            <a:r>
              <a:rPr lang="en-US" altLang="zh-CN" sz="2800">
                <a:solidFill>
                  <a:schemeClr val="tx2"/>
                </a:solidFill>
                <a:latin typeface="Times New Roman" panose="02020603050405020304" pitchFamily="18" charset="0"/>
                <a:ea typeface="宋体" panose="02010600030101010101" pitchFamily="2" charset="-122"/>
              </a:rPr>
              <a:t>explicit</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CClock (int iHour = 0, int iMinute = 0, int iSecond = 0);</a:t>
            </a:r>
            <a:endParaRPr lang="zh-CN" altLang="en-US" sz="2800">
              <a:latin typeface="Times New Roman" panose="02020603050405020304" pitchFamily="18" charset="0"/>
              <a:ea typeface="宋体" panose="02010600030101010101" pitchFamily="2" charset="-122"/>
            </a:endParaRPr>
          </a:p>
        </p:txBody>
      </p:sp>
      <p:sp>
        <p:nvSpPr>
          <p:cNvPr id="6" name="文本框 5"/>
          <p:cNvSpPr txBox="1"/>
          <p:nvPr/>
        </p:nvSpPr>
        <p:spPr>
          <a:xfrm>
            <a:off x="652463" y="3716338"/>
            <a:ext cx="5359400" cy="522287"/>
          </a:xfrm>
          <a:prstGeom prst="rect">
            <a:avLst/>
          </a:prstGeom>
          <a:noFill/>
          <a:ln w="9525">
            <a:noFill/>
          </a:ln>
        </p:spPr>
        <p:txBody>
          <a:bodyPr wrap="square" anchor="t" anchorCtr="0">
            <a:spAutoFit/>
          </a:bodyPr>
          <a:p>
            <a:r>
              <a:rPr lang="en-US" altLang="zh-CN" sz="2800" dirty="0">
                <a:latin typeface="Times New Roman" panose="02020603050405020304" pitchFamily="18" charset="0"/>
                <a:ea typeface="宋体" panose="02010600030101010101" pitchFamily="2" charset="-122"/>
                <a:sym typeface="宋体" panose="02010600030101010101" pitchFamily="2" charset="-122"/>
              </a:rPr>
              <a:t>clock3 = </a:t>
            </a:r>
            <a:r>
              <a:rPr lang="en-US" altLang="zh-CN" sz="2800" dirty="0">
                <a:solidFill>
                  <a:schemeClr val="tx2"/>
                </a:solidFill>
                <a:latin typeface="Times New Roman" panose="02020603050405020304" pitchFamily="18" charset="0"/>
                <a:ea typeface="宋体" panose="02010600030101010101" pitchFamily="2" charset="-122"/>
                <a:sym typeface="宋体" panose="02010600030101010101" pitchFamily="2" charset="-122"/>
              </a:rPr>
              <a:t>static_cast&lt;CClock&gt; (10)</a:t>
            </a:r>
            <a:r>
              <a:rPr lang="en-US" altLang="zh-CN" sz="2800" dirty="0">
                <a:latin typeface="Times New Roman" panose="02020603050405020304" pitchFamily="18" charset="0"/>
                <a:ea typeface="宋体" panose="02010600030101010101" pitchFamily="2" charset="-122"/>
                <a:sym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386"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136525" y="1773238"/>
            <a:ext cx="8474075"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double real;</a:t>
            </a:r>
            <a:endParaRPr kumimoji="1" lang="en-US" altLang="zh-CN" sz="24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	double </a:t>
            </a:r>
            <a:r>
              <a:rPr kumimoji="1" lang="en-US" altLang="zh-CN" sz="2400" b="1" i="0" u="none" strike="noStrike" kern="0" cap="none" spc="0" normalizeH="0" baseline="0" noProof="0" dirty="0" err="1" smtClean="0">
                <a:ln>
                  <a:noFill/>
                </a:ln>
                <a:solidFill>
                  <a:schemeClr val="tx2"/>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charRg st="46" end="6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charRg st="60" end="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ln/>
        </p:spPr>
        <p:txBody>
          <a:bodyPr lIns="92075" tIns="46038" rIns="92075" bIns="46038" anchor="b" anchorCtr="0"/>
          <a:p>
            <a:r>
              <a:rPr lang="zh-CN" altLang="en-US" dirty="0">
                <a:sym typeface="宋体" panose="02010600030101010101" pitchFamily="2" charset="-122"/>
              </a:rPr>
              <a:t>不同类型对象间的转换</a:t>
            </a:r>
            <a:endParaRPr lang="zh-CN" altLang="en-US"/>
          </a:p>
        </p:txBody>
      </p:sp>
      <p:sp>
        <p:nvSpPr>
          <p:cNvPr id="94210" name="Rectangle 3"/>
          <p:cNvSpPr>
            <a:spLocks noGrp="1"/>
          </p:cNvSpPr>
          <p:nvPr>
            <p:ph idx="4294967295"/>
          </p:nvPr>
        </p:nvSpPr>
        <p:spPr>
          <a:xfrm>
            <a:off x="34925" y="1741488"/>
            <a:ext cx="8985250" cy="3873500"/>
          </a:xfrm>
          <a:ln/>
        </p:spPr>
        <p:txBody>
          <a:bodyPr vert="horz" wrap="square" lIns="91440" tIns="45720" rIns="91440" bIns="45720" anchor="t" anchorCtr="0"/>
          <a:p>
            <a:pPr marL="0" indent="0" latinLnBrk="0">
              <a:lnSpc>
                <a:spcPct val="150000"/>
              </a:lnSpc>
              <a:spcBef>
                <a:spcPct val="0"/>
              </a:spcBef>
              <a:buNone/>
            </a:pPr>
            <a:r>
              <a:rPr lang="zh-CN" altLang="en-US" sz="2400" dirty="0"/>
              <a:t> </a:t>
            </a:r>
            <a:r>
              <a:rPr lang="zh-CN" altLang="en-US" sz="2800" dirty="0"/>
              <a:t>       解决了其它类型转换为当前对象问题，还需要解决</a:t>
            </a:r>
            <a:r>
              <a:rPr lang="zh-CN" altLang="en-US" sz="2800" dirty="0">
                <a:solidFill>
                  <a:schemeClr val="tx2"/>
                </a:solidFill>
              </a:rPr>
              <a:t>当前对象转换为其它内置数据类型或其它类类型问题</a:t>
            </a:r>
            <a:r>
              <a:rPr lang="zh-CN" altLang="en-US" sz="2800" dirty="0"/>
              <a:t>。</a:t>
            </a:r>
            <a:endParaRPr lang="en-US" altLang="zh-CN" sz="2800" dirty="0"/>
          </a:p>
          <a:p>
            <a:pPr marL="0" indent="0" latinLnBrk="0">
              <a:lnSpc>
                <a:spcPct val="150000"/>
              </a:lnSpc>
              <a:spcBef>
                <a:spcPct val="0"/>
              </a:spcBef>
              <a:buNone/>
            </a:pPr>
            <a:r>
              <a:rPr lang="en-US" altLang="zh-CN" sz="2800" dirty="0"/>
              <a:t>        </a:t>
            </a:r>
            <a:r>
              <a:rPr lang="zh-CN" altLang="en-US" sz="2800" dirty="0"/>
              <a:t>转换运算符重载的一般形式如下：</a:t>
            </a:r>
            <a:endParaRPr lang="zh-CN" altLang="en-US" sz="2800" dirty="0"/>
          </a:p>
          <a:p>
            <a:pPr marL="0" indent="0" latinLnBrk="0">
              <a:lnSpc>
                <a:spcPct val="150000"/>
              </a:lnSpc>
              <a:spcBef>
                <a:spcPct val="0"/>
              </a:spcBef>
              <a:buNone/>
            </a:pPr>
            <a:r>
              <a:rPr lang="en-US" altLang="zh-CN" sz="2800" dirty="0"/>
              <a:t>        </a:t>
            </a:r>
            <a:r>
              <a:rPr lang="en-US" altLang="zh-CN" dirty="0">
                <a:solidFill>
                  <a:schemeClr val="tx2"/>
                </a:solidFill>
              </a:rPr>
              <a:t>explicit operator</a:t>
            </a:r>
            <a:r>
              <a:rPr lang="zh-CN" altLang="en-US" dirty="0">
                <a:solidFill>
                  <a:schemeClr val="tx2"/>
                </a:solidFill>
              </a:rPr>
              <a:t>目标类型</a:t>
            </a:r>
            <a:r>
              <a:rPr lang="en-US" altLang="zh-CN" dirty="0">
                <a:solidFill>
                  <a:schemeClr val="tx2"/>
                </a:solidFill>
              </a:rPr>
              <a:t>() const;</a:t>
            </a:r>
            <a:endParaRPr lang="en-US" altLang="zh-CN" dirty="0">
              <a:solidFill>
                <a:srgbClr val="FF0000"/>
              </a:solidFill>
            </a:endParaRPr>
          </a:p>
          <a:p>
            <a:pPr marL="0" indent="0" latinLnBrk="0">
              <a:lnSpc>
                <a:spcPct val="150000"/>
              </a:lnSpc>
              <a:spcBef>
                <a:spcPct val="0"/>
              </a:spcBef>
              <a:buNone/>
            </a:pPr>
            <a:r>
              <a:rPr lang="en-US" altLang="zh-CN" sz="2800" dirty="0"/>
              <a:t>        </a:t>
            </a:r>
            <a:r>
              <a:rPr lang="zh-CN" altLang="en-US" sz="2800" dirty="0"/>
              <a:t>转换运算符重载中关键字</a:t>
            </a:r>
            <a:r>
              <a:rPr lang="en-US" altLang="zh-CN" sz="2800" dirty="0"/>
              <a:t>explicit</a:t>
            </a:r>
            <a:r>
              <a:rPr lang="zh-CN" altLang="en-US" sz="2800" dirty="0"/>
              <a:t>用于限定只可以显式转换。</a:t>
            </a:r>
            <a:endParaRPr lang="zh-CN" altLang="en-US" sz="2800" dirty="0"/>
          </a:p>
          <a:p>
            <a:pPr marL="0" indent="0">
              <a:buNone/>
            </a:pPr>
            <a:endParaRPr lang="en-US" altLang="zh-CN" sz="2400" dirty="0"/>
          </a:p>
          <a:p>
            <a:pPr marL="0" indent="0">
              <a:buNone/>
            </a:pPr>
            <a:r>
              <a:rPr lang="en-US" altLang="zh-CN" sz="2400" dirty="0"/>
              <a:t>      </a:t>
            </a:r>
            <a:endParaRPr lang="en-US" altLang="zh-CN" sz="2400" dirty="0"/>
          </a:p>
          <a:p>
            <a:pPr marL="0" indent="0">
              <a:buNone/>
            </a:pPr>
            <a:r>
              <a:rPr lang="en-US" altLang="zh-CN" sz="2400" dirty="0"/>
              <a:t>      </a:t>
            </a:r>
            <a:endParaRPr lang="en-US" altLang="zh-C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1260475" y="115888"/>
            <a:ext cx="7162800" cy="1143000"/>
          </a:xfrm>
          <a:ln/>
        </p:spPr>
        <p:txBody>
          <a:bodyPr lIns="92075" tIns="46038" rIns="92075" bIns="46038" anchor="b" anchorCtr="0"/>
          <a:p>
            <a:r>
              <a:rPr lang="zh-CN" altLang="en-US" dirty="0">
                <a:sym typeface="宋体" panose="02010600030101010101" pitchFamily="2" charset="-122"/>
              </a:rPr>
              <a:t>不同类型对象间的转换</a:t>
            </a:r>
            <a:endParaRPr lang="zh-CN" altLang="en-US"/>
          </a:p>
        </p:txBody>
      </p:sp>
      <p:sp>
        <p:nvSpPr>
          <p:cNvPr id="95234" name="内容占位符 2"/>
          <p:cNvSpPr>
            <a:spLocks noGrp="1"/>
          </p:cNvSpPr>
          <p:nvPr>
            <p:ph idx="1"/>
          </p:nvPr>
        </p:nvSpPr>
        <p:spPr>
          <a:ln/>
        </p:spPr>
        <p:txBody>
          <a:bodyPr lIns="92075" tIns="46038" rIns="92075" bIns="46038" anchor="t" anchorCtr="0"/>
          <a:p>
            <a:endParaRPr lang="zh-CN" altLang="en-US"/>
          </a:p>
        </p:txBody>
      </p:sp>
      <p:sp>
        <p:nvSpPr>
          <p:cNvPr id="95235" name="文本框 4"/>
          <p:cNvSpPr txBox="1"/>
          <p:nvPr/>
        </p:nvSpPr>
        <p:spPr>
          <a:xfrm>
            <a:off x="98425" y="0"/>
            <a:ext cx="8947150" cy="6738938"/>
          </a:xfrm>
          <a:prstGeom prst="rect">
            <a:avLst/>
          </a:prstGeom>
          <a:solidFill>
            <a:schemeClr val="bg1"/>
          </a:solid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//时钟类，12小时循环计时</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class CClock{</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public:</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explicit CClock (int iHour = 0, int iMinute = 0, int iSecond = 0);</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CClock operator + (int iAddSeconds) const; //返回若干秒后时间</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CClock operator - (int iAddSeconds) const; //返回若干秒前时间</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int operator - (const CClock &amp;rhs) const; //相差秒数</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CClock&amp; operator ++ ();  //时间先++，返回新时时间</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CClock operator ++ (int ); //时间后++，返回原时间</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bool    operator &gt; (const CClock &amp;rhs) const;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bool    operator == (const CClock &amp;rhs) const;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bool    operator &gt;= (const CClock &amp;rhs) const;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a:t>
            </a:r>
            <a:r>
              <a:rPr lang="zh-CN" altLang="en-US">
                <a:solidFill>
                  <a:schemeClr val="tx2"/>
                </a:solidFill>
                <a:latin typeface="Times New Roman" panose="02020603050405020304" pitchFamily="18" charset="0"/>
                <a:ea typeface="宋体" panose="02010600030101010101" pitchFamily="2" charset="-122"/>
              </a:rPr>
              <a:t>operator int () const;  //类型转换，换算成秒</a:t>
            </a:r>
            <a:endParaRPr lang="zh-CN" altLang="en-US">
              <a:solidFill>
                <a:schemeClr val="tx2"/>
              </a:solidFill>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friend ostream &amp; operator &lt;&lt; (ostream &amp;os, const CClock &amp;rhs);</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friend istream &amp; operator &gt;&gt; (istream &amp;is, CClock &amp;rhs);</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private:</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int _iHour, _iMinute, _iSecond;	//时，分，秒</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ln/>
        </p:spPr>
        <p:txBody>
          <a:bodyPr lIns="92075" tIns="46038" rIns="92075" bIns="46038" anchor="b" anchorCtr="0"/>
          <a:p>
            <a:endParaRPr lang="zh-CN" altLang="en-US"/>
          </a:p>
        </p:txBody>
      </p:sp>
      <p:sp>
        <p:nvSpPr>
          <p:cNvPr id="96258" name="文本框 3"/>
          <p:cNvSpPr txBox="1"/>
          <p:nvPr/>
        </p:nvSpPr>
        <p:spPr>
          <a:xfrm>
            <a:off x="92075" y="44450"/>
            <a:ext cx="8658225" cy="1938338"/>
          </a:xfrm>
          <a:prstGeom prst="rect">
            <a:avLst/>
          </a:prstGeom>
          <a:solidFill>
            <a:schemeClr val="bg1"/>
          </a:solid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//类型转换，换算成秒</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CClock::operator int () const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 return _iHour * 60 * 60 + _iMinute * 60 + _iSecond;</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
        <p:nvSpPr>
          <p:cNvPr id="96259" name="文本框 4"/>
          <p:cNvSpPr txBox="1"/>
          <p:nvPr/>
        </p:nvSpPr>
        <p:spPr>
          <a:xfrm>
            <a:off x="107950" y="1989138"/>
            <a:ext cx="8947150" cy="4892675"/>
          </a:xfrm>
          <a:prstGeom prst="rect">
            <a:avLst/>
          </a:prstGeom>
          <a:no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int main()</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CClock  clock1, clock2, clock3, clock4;</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cin &gt;&gt; clock1 &gt;&gt; clock2;</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cout &lt;&lt; clock1&lt;&lt; "  " &lt;&lt; clock2 &lt;&lt; endl;</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++clock1; clock2++;</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cout &lt;&lt; clock1&lt;&lt; "  " &lt;&lt; clock2 &lt;&lt; endl;</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clock3 = clock1 + 200;</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clock4 = clock2 - 300;</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cout &lt;&lt; clock3&lt;&lt; "  " &lt;&lt; clock4 &lt;&lt; endl;</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cout &lt;&lt; clock4 - clock3 &lt;&lt; endl;</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    cout &lt;&lt; </a:t>
            </a:r>
            <a:r>
              <a:rPr lang="zh-CN" altLang="en-US">
                <a:solidFill>
                  <a:schemeClr val="tx2"/>
                </a:solidFill>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clock4 </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 clock3</a:t>
            </a:r>
            <a:r>
              <a:rPr lang="zh-CN" altLang="en-US">
                <a:solidFill>
                  <a:schemeClr val="tx2"/>
                </a:solidFill>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 &lt;&lt; endl;</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p:nvPr>
        </p:nvSpPr>
        <p:spPr>
          <a:ln/>
        </p:spPr>
        <p:txBody>
          <a:bodyPr lIns="92075" tIns="46038" rIns="92075" bIns="46038" anchor="b" anchorCtr="0"/>
          <a:p>
            <a:r>
              <a:rPr lang="zh-CN" altLang="en-US" dirty="0">
                <a:sym typeface="宋体" panose="02010600030101010101" pitchFamily="2" charset="-122"/>
              </a:rPr>
              <a:t>不同类型对象间的转换</a:t>
            </a:r>
            <a:endParaRPr lang="zh-CN" altLang="en-US"/>
          </a:p>
        </p:txBody>
      </p:sp>
      <p:sp>
        <p:nvSpPr>
          <p:cNvPr id="97282" name="Rectangle 3"/>
          <p:cNvSpPr>
            <a:spLocks noGrp="1"/>
          </p:cNvSpPr>
          <p:nvPr>
            <p:ph idx="4294967295"/>
          </p:nvPr>
        </p:nvSpPr>
        <p:spPr>
          <a:xfrm>
            <a:off x="107950" y="1592263"/>
            <a:ext cx="8926513" cy="4672012"/>
          </a:xfrm>
          <a:ln/>
        </p:spPr>
        <p:txBody>
          <a:bodyPr vert="horz" wrap="square" lIns="91440" tIns="45720" rIns="91440" bIns="45720" anchor="t" anchorCtr="0"/>
          <a:p>
            <a:pPr marL="0" indent="0" latinLnBrk="0">
              <a:lnSpc>
                <a:spcPts val="4000"/>
              </a:lnSpc>
              <a:spcBef>
                <a:spcPct val="0"/>
              </a:spcBef>
              <a:buNone/>
            </a:pPr>
            <a:r>
              <a:rPr lang="en-US" altLang="zh-CN" sz="2400" dirty="0"/>
              <a:t>     </a:t>
            </a:r>
            <a:r>
              <a:rPr lang="en-US" altLang="zh-CN" sz="2800" dirty="0"/>
              <a:t>   C++</a:t>
            </a:r>
            <a:r>
              <a:rPr lang="zh-CN" altLang="en-US" sz="2800" dirty="0"/>
              <a:t>主张的显式类型转换共有如下</a:t>
            </a:r>
            <a:r>
              <a:rPr lang="en-US" altLang="zh-CN" sz="2800" dirty="0"/>
              <a:t>4</a:t>
            </a:r>
            <a:r>
              <a:rPr lang="zh-CN" altLang="en-US" sz="2800" dirty="0"/>
              <a:t>种，用于替代</a:t>
            </a:r>
            <a:r>
              <a:rPr lang="en-US" altLang="zh-CN" sz="2800" dirty="0"/>
              <a:t>C</a:t>
            </a:r>
            <a:r>
              <a:rPr lang="zh-CN" altLang="en-US" sz="2800" dirty="0"/>
              <a:t>形式的显式类型转换，即：</a:t>
            </a:r>
            <a:endParaRPr lang="zh-CN" altLang="en-US" sz="2800" dirty="0"/>
          </a:p>
          <a:p>
            <a:pPr marL="0" indent="0" latinLnBrk="0">
              <a:lnSpc>
                <a:spcPts val="4000"/>
              </a:lnSpc>
              <a:spcBef>
                <a:spcPct val="0"/>
              </a:spcBef>
              <a:buNone/>
            </a:pPr>
            <a:r>
              <a:rPr lang="en-US" altLang="zh-CN" sz="2800" dirty="0"/>
              <a:t>        </a:t>
            </a:r>
            <a:r>
              <a:rPr lang="en-US" altLang="zh-CN" sz="2800" dirty="0">
                <a:solidFill>
                  <a:schemeClr val="tx2"/>
                </a:solidFill>
              </a:rPr>
              <a:t>static_cast</a:t>
            </a:r>
            <a:endParaRPr lang="en-US" altLang="zh-CN" sz="2800" dirty="0">
              <a:solidFill>
                <a:schemeClr val="tx2"/>
              </a:solidFill>
            </a:endParaRPr>
          </a:p>
          <a:p>
            <a:pPr marL="0" indent="0" latinLnBrk="0">
              <a:lnSpc>
                <a:spcPts val="4000"/>
              </a:lnSpc>
              <a:spcBef>
                <a:spcPct val="0"/>
              </a:spcBef>
              <a:buNone/>
            </a:pPr>
            <a:r>
              <a:rPr lang="en-US" altLang="zh-CN" sz="2800" dirty="0">
                <a:solidFill>
                  <a:schemeClr val="tx2"/>
                </a:solidFill>
              </a:rPr>
              <a:t>        const_cast</a:t>
            </a:r>
            <a:endParaRPr lang="en-US" altLang="zh-CN" sz="2800" dirty="0">
              <a:solidFill>
                <a:schemeClr val="tx2"/>
              </a:solidFill>
            </a:endParaRPr>
          </a:p>
          <a:p>
            <a:pPr marL="0" indent="0" latinLnBrk="0">
              <a:lnSpc>
                <a:spcPts val="4000"/>
              </a:lnSpc>
              <a:spcBef>
                <a:spcPct val="0"/>
              </a:spcBef>
              <a:buNone/>
            </a:pPr>
            <a:r>
              <a:rPr lang="en-US" altLang="zh-CN" sz="2800" dirty="0">
                <a:solidFill>
                  <a:schemeClr val="tx2"/>
                </a:solidFill>
              </a:rPr>
              <a:t>        reinterpret_cast</a:t>
            </a:r>
            <a:endParaRPr lang="en-US" altLang="zh-CN" sz="2800" dirty="0">
              <a:solidFill>
                <a:schemeClr val="tx2"/>
              </a:solidFill>
            </a:endParaRPr>
          </a:p>
          <a:p>
            <a:pPr marL="0" indent="0" latinLnBrk="0">
              <a:lnSpc>
                <a:spcPts val="4000"/>
              </a:lnSpc>
              <a:spcBef>
                <a:spcPct val="0"/>
              </a:spcBef>
              <a:buNone/>
            </a:pPr>
            <a:r>
              <a:rPr lang="en-US" altLang="zh-CN" sz="2800" dirty="0">
                <a:solidFill>
                  <a:schemeClr val="tx2"/>
                </a:solidFill>
              </a:rPr>
              <a:t>        dynamic_cast</a:t>
            </a:r>
            <a:endParaRPr lang="en-US" altLang="zh-CN" sz="2800" dirty="0">
              <a:solidFill>
                <a:schemeClr val="tx2"/>
              </a:solidFill>
            </a:endParaRPr>
          </a:p>
          <a:p>
            <a:pPr marL="0" indent="0" latinLnBrk="0">
              <a:lnSpc>
                <a:spcPts val="4000"/>
              </a:lnSpc>
              <a:spcBef>
                <a:spcPct val="0"/>
              </a:spcBef>
              <a:buNone/>
            </a:pPr>
            <a:r>
              <a:rPr lang="zh-CN" altLang="en-US" sz="2800" dirty="0"/>
              <a:t>使用语法：</a:t>
            </a:r>
            <a:endParaRPr lang="zh-CN" altLang="en-US" sz="2800" dirty="0"/>
          </a:p>
          <a:p>
            <a:pPr marL="0" indent="0" latinLnBrk="0">
              <a:lnSpc>
                <a:spcPts val="4000"/>
              </a:lnSpc>
              <a:spcBef>
                <a:spcPct val="0"/>
              </a:spcBef>
              <a:buNone/>
            </a:pPr>
            <a:r>
              <a:rPr lang="zh-CN" altLang="en-US" sz="2800" dirty="0">
                <a:solidFill>
                  <a:schemeClr val="tx2"/>
                </a:solidFill>
              </a:rPr>
              <a:t>目标类型   </a:t>
            </a:r>
            <a:r>
              <a:rPr lang="en-US" altLang="zh-CN" sz="2800" dirty="0">
                <a:solidFill>
                  <a:schemeClr val="tx2"/>
                </a:solidFill>
              </a:rPr>
              <a:t>result = cast_type&lt;</a:t>
            </a:r>
            <a:r>
              <a:rPr lang="zh-CN" altLang="en-US" sz="2800" dirty="0">
                <a:solidFill>
                  <a:schemeClr val="tx2"/>
                </a:solidFill>
              </a:rPr>
              <a:t>目标类型</a:t>
            </a:r>
            <a:r>
              <a:rPr lang="en-US" altLang="zh-CN" sz="2800" dirty="0">
                <a:solidFill>
                  <a:schemeClr val="tx2"/>
                </a:solidFill>
              </a:rPr>
              <a:t>&gt; (</a:t>
            </a:r>
            <a:r>
              <a:rPr lang="zh-CN" altLang="en-US" sz="2800" dirty="0">
                <a:solidFill>
                  <a:schemeClr val="tx2"/>
                </a:solidFill>
              </a:rPr>
              <a:t>对象或表达式</a:t>
            </a:r>
            <a:r>
              <a:rPr lang="en-US" altLang="zh-CN" sz="2800" dirty="0">
                <a:solidFill>
                  <a:schemeClr val="tx2"/>
                </a:solidFill>
              </a:rPr>
              <a:t>);</a:t>
            </a:r>
            <a:endParaRPr lang="en-US" altLang="zh-CN" sz="2800" dirty="0">
              <a:solidFill>
                <a:schemeClr val="tx2"/>
              </a:solidFill>
            </a:endParaRPr>
          </a:p>
          <a:p>
            <a:pPr marL="0" indent="0" latinLnBrk="0">
              <a:lnSpc>
                <a:spcPts val="4000"/>
              </a:lnSpc>
              <a:spcBef>
                <a:spcPct val="0"/>
              </a:spcBef>
              <a:buNone/>
            </a:pPr>
            <a:r>
              <a:rPr lang="zh-CN" altLang="en-US" sz="2400" dirty="0"/>
              <a:t>      </a:t>
            </a:r>
            <a:endParaRPr lang="en-US" altLang="zh-C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ln/>
        </p:spPr>
        <p:txBody>
          <a:bodyPr lIns="92075" tIns="46038" rIns="92075" bIns="46038" anchor="b" anchorCtr="0"/>
          <a:p>
            <a:r>
              <a:rPr lang="en-US" altLang="zh-CN" dirty="0"/>
              <a:t> static_cast</a:t>
            </a:r>
            <a:endParaRPr lang="zh-CN" altLang="en-US"/>
          </a:p>
        </p:txBody>
      </p:sp>
      <p:sp>
        <p:nvSpPr>
          <p:cNvPr id="98306" name="内容占位符 2"/>
          <p:cNvSpPr>
            <a:spLocks noGrp="1"/>
          </p:cNvSpPr>
          <p:nvPr>
            <p:ph idx="1"/>
          </p:nvPr>
        </p:nvSpPr>
        <p:spPr>
          <a:ln/>
        </p:spPr>
        <p:txBody>
          <a:bodyPr lIns="92075" tIns="46038" rIns="92075" bIns="46038" anchor="t" anchorCtr="0"/>
          <a:p>
            <a:r>
              <a:rPr lang="zh-CN" altLang="en-US" dirty="0"/>
              <a:t>较为普遍的显式类型转换。</a:t>
            </a:r>
            <a:endParaRPr lang="en-US" altLang="zh-CN" dirty="0"/>
          </a:p>
        </p:txBody>
      </p:sp>
      <p:sp>
        <p:nvSpPr>
          <p:cNvPr id="98307" name="文本框 3"/>
          <p:cNvSpPr txBox="1"/>
          <p:nvPr/>
        </p:nvSpPr>
        <p:spPr>
          <a:xfrm>
            <a:off x="1331913" y="2708275"/>
            <a:ext cx="7202487" cy="954088"/>
          </a:xfrm>
          <a:prstGeom prst="rect">
            <a:avLst/>
          </a:prstGeom>
          <a:noFill/>
          <a:ln w="9525">
            <a:noFill/>
          </a:ln>
        </p:spPr>
        <p:txBody>
          <a:bodyPr wrap="square" anchor="t" anchorCtr="0">
            <a:spAutoFit/>
          </a:bodyPr>
          <a:p>
            <a:r>
              <a:rPr lang="en-US" altLang="zh-CN" sz="2800" dirty="0">
                <a:solidFill>
                  <a:schemeClr val="tx2"/>
                </a:solidFill>
                <a:latin typeface="Times New Roman" panose="02020603050405020304" pitchFamily="18" charset="0"/>
                <a:ea typeface="宋体" panose="02010600030101010101" pitchFamily="2" charset="-122"/>
              </a:rPr>
              <a:t>static_cast&lt;CClock&gt; (10)</a:t>
            </a:r>
            <a:r>
              <a:rPr lang="zh-CN" altLang="en-US" sz="2800" dirty="0">
                <a:latin typeface="Times New Roman" panose="02020603050405020304" pitchFamily="18" charset="0"/>
                <a:ea typeface="宋体" panose="02010600030101010101" pitchFamily="2" charset="-122"/>
              </a:rPr>
              <a:t>显式地将</a:t>
            </a:r>
            <a:r>
              <a:rPr lang="en-US" altLang="zh-CN" sz="2800" dirty="0">
                <a:latin typeface="Times New Roman" panose="02020603050405020304" pitchFamily="18" charset="0"/>
                <a:ea typeface="宋体" panose="02010600030101010101" pitchFamily="2" charset="-122"/>
              </a:rPr>
              <a:t>10</a:t>
            </a:r>
            <a:r>
              <a:rPr lang="zh-CN" altLang="en-US" sz="2800" dirty="0">
                <a:latin typeface="Times New Roman" panose="02020603050405020304" pitchFamily="18" charset="0"/>
                <a:ea typeface="宋体" panose="02010600030101010101" pitchFamily="2" charset="-122"/>
              </a:rPr>
              <a:t>通过转换构造函数转换为</a:t>
            </a:r>
            <a:r>
              <a:rPr lang="en-US" altLang="zh-CN" sz="2800" dirty="0">
                <a:latin typeface="Times New Roman" panose="02020603050405020304" pitchFamily="18" charset="0"/>
                <a:ea typeface="宋体" panose="02010600030101010101" pitchFamily="2" charset="-122"/>
              </a:rPr>
              <a:t>CClock</a:t>
            </a:r>
            <a:r>
              <a:rPr lang="zh-CN" altLang="en-US" sz="2800" dirty="0">
                <a:latin typeface="Times New Roman" panose="02020603050405020304" pitchFamily="18" charset="0"/>
                <a:ea typeface="宋体" panose="02010600030101010101" pitchFamily="2" charset="-122"/>
              </a:rPr>
              <a:t>对象</a:t>
            </a:r>
            <a:endParaRPr lang="zh-CN" altLang="en-US" sz="2800" dirty="0">
              <a:latin typeface="Times New Roman" panose="02020603050405020304" pitchFamily="18" charset="0"/>
              <a:ea typeface="宋体" panose="02010600030101010101" pitchFamily="2" charset="-122"/>
            </a:endParaRPr>
          </a:p>
        </p:txBody>
      </p:sp>
      <p:sp>
        <p:nvSpPr>
          <p:cNvPr id="98308" name="文本框 5"/>
          <p:cNvSpPr txBox="1"/>
          <p:nvPr/>
        </p:nvSpPr>
        <p:spPr>
          <a:xfrm>
            <a:off x="1379538" y="3771900"/>
            <a:ext cx="7245350" cy="952500"/>
          </a:xfrm>
          <a:prstGeom prst="rect">
            <a:avLst/>
          </a:prstGeom>
          <a:noFill/>
          <a:ln w="9525">
            <a:noFill/>
          </a:ln>
        </p:spPr>
        <p:txBody>
          <a:bodyPr wrap="square" anchor="t" anchorCtr="0">
            <a:spAutoFit/>
          </a:bodyPr>
          <a:p>
            <a:r>
              <a:rPr lang="en-US" altLang="zh-CN" sz="2800" dirty="0">
                <a:solidFill>
                  <a:schemeClr val="tx2"/>
                </a:solidFill>
                <a:latin typeface="Times New Roman" panose="02020603050405020304" pitchFamily="18" charset="0"/>
                <a:ea typeface="宋体" panose="02010600030101010101" pitchFamily="2" charset="-122"/>
              </a:rPr>
              <a:t>static_cast&lt;int&gt; (rhs)</a:t>
            </a:r>
            <a:r>
              <a:rPr lang="zh-CN" altLang="en-US" sz="2800" dirty="0">
                <a:latin typeface="Times New Roman" panose="02020603050405020304" pitchFamily="18" charset="0"/>
                <a:ea typeface="宋体" panose="02010600030101010101" pitchFamily="2" charset="-122"/>
              </a:rPr>
              <a:t>语句显式的调用转换运算符重载将时钟对象</a:t>
            </a:r>
            <a:r>
              <a:rPr lang="en-US" altLang="zh-CN" sz="2800" dirty="0">
                <a:latin typeface="Times New Roman" panose="02020603050405020304" pitchFamily="18" charset="0"/>
                <a:ea typeface="宋体" panose="02010600030101010101" pitchFamily="2" charset="-122"/>
              </a:rPr>
              <a:t>rhs</a:t>
            </a:r>
            <a:r>
              <a:rPr lang="zh-CN" altLang="en-US" sz="2800" dirty="0">
                <a:latin typeface="Times New Roman" panose="02020603050405020304" pitchFamily="18" charset="0"/>
                <a:ea typeface="宋体" panose="02010600030101010101" pitchFamily="2" charset="-122"/>
              </a:rPr>
              <a:t>转换为整形秒数</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ln/>
        </p:spPr>
        <p:txBody>
          <a:bodyPr lIns="92075" tIns="46038" rIns="92075" bIns="46038" anchor="b" anchorCtr="0"/>
          <a:p>
            <a:r>
              <a:rPr lang="en-US" altLang="zh-CN" dirty="0">
                <a:sym typeface="宋体" panose="02010600030101010101" pitchFamily="2" charset="-122"/>
              </a:rPr>
              <a:t> static_cast</a:t>
            </a:r>
            <a:endParaRPr lang="zh-CN" altLang="en-US"/>
          </a:p>
        </p:txBody>
      </p:sp>
      <p:sp>
        <p:nvSpPr>
          <p:cNvPr id="99330" name="内容占位符 2"/>
          <p:cNvSpPr>
            <a:spLocks noGrp="1"/>
          </p:cNvSpPr>
          <p:nvPr>
            <p:ph idx="1"/>
          </p:nvPr>
        </p:nvSpPr>
        <p:spPr>
          <a:ln/>
        </p:spPr>
        <p:txBody>
          <a:bodyPr lIns="92075" tIns="46038" rIns="92075" bIns="46038" anchor="t" anchorCtr="0"/>
          <a:p>
            <a:r>
              <a:rPr lang="zh-CN" altLang="en-US" dirty="0">
                <a:sym typeface="宋体" panose="02010600030101010101" pitchFamily="2" charset="-122"/>
              </a:rPr>
              <a:t>较为普遍的显式类型转换。</a:t>
            </a:r>
            <a:endParaRPr lang="zh-CN" altLang="en-US" dirty="0">
              <a:sym typeface="宋体" panose="02010600030101010101" pitchFamily="2" charset="-122"/>
            </a:endParaRPr>
          </a:p>
          <a:p>
            <a:r>
              <a:rPr lang="zh-CN" altLang="en-US" dirty="0"/>
              <a:t>还可用于相关类型的指针之间进行转换，实现了编译阶段检查。</a:t>
            </a:r>
            <a:endParaRPr lang="en-US" altLang="zh-CN" dirty="0">
              <a:sym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ln/>
        </p:spPr>
        <p:txBody>
          <a:bodyPr lIns="92075" tIns="46038" rIns="92075" bIns="46038" anchor="b" anchorCtr="0"/>
          <a:p>
            <a:endParaRPr lang="zh-CN" altLang="en-US"/>
          </a:p>
        </p:txBody>
      </p:sp>
      <p:sp>
        <p:nvSpPr>
          <p:cNvPr id="100354" name="内容占位符 2"/>
          <p:cNvSpPr>
            <a:spLocks noGrp="1"/>
          </p:cNvSpPr>
          <p:nvPr>
            <p:ph idx="1"/>
          </p:nvPr>
        </p:nvSpPr>
        <p:spPr>
          <a:ln/>
        </p:spPr>
        <p:txBody>
          <a:bodyPr lIns="92075" tIns="46038" rIns="92075" bIns="46038" anchor="t" anchorCtr="0"/>
          <a:p>
            <a:endParaRPr lang="zh-CN" altLang="en-US"/>
          </a:p>
        </p:txBody>
      </p:sp>
      <p:sp>
        <p:nvSpPr>
          <p:cNvPr id="100355" name="文本框 4"/>
          <p:cNvSpPr txBox="1"/>
          <p:nvPr/>
        </p:nvSpPr>
        <p:spPr>
          <a:xfrm>
            <a:off x="242888" y="549275"/>
            <a:ext cx="8658225" cy="4398963"/>
          </a:xfrm>
          <a:prstGeom prst="rect">
            <a:avLst/>
          </a:prstGeom>
          <a:solidFill>
            <a:schemeClr val="bg1"/>
          </a:solidFill>
          <a:ln w="9525">
            <a:noFill/>
          </a:ln>
        </p:spPr>
        <p:txBody>
          <a:bodyPr wrap="square" anchor="t" anchorCtr="0">
            <a:spAutoFit/>
          </a:bodyPr>
          <a:p>
            <a:r>
              <a:rPr lang="en-US" altLang="zh-CN" sz="2800" dirty="0">
                <a:latin typeface="Times New Roman" panose="02020603050405020304" pitchFamily="18" charset="0"/>
                <a:ea typeface="宋体" panose="02010600030101010101" pitchFamily="2" charset="-122"/>
                <a:sym typeface="宋体" panose="02010600030101010101" pitchFamily="2" charset="-122"/>
              </a:rPr>
              <a:t>      int *ip = &amp;x;</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sym typeface="宋体" panose="02010600030101010101" pitchFamily="2" charset="-122"/>
              </a:rPr>
              <a:t>      char *pc;</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sym typeface="宋体" panose="02010600030101010101" pitchFamily="2" charset="-122"/>
              </a:rPr>
              <a:t>      pc = (char *) ip;                  //C</a:t>
            </a:r>
            <a:r>
              <a:rPr lang="zh-CN" altLang="en-US" sz="2800" dirty="0">
                <a:latin typeface="Times New Roman" panose="02020603050405020304" pitchFamily="18" charset="0"/>
                <a:ea typeface="宋体" panose="02010600030101010101" pitchFamily="2" charset="-122"/>
                <a:sym typeface="宋体" panose="02010600030101010101" pitchFamily="2" charset="-122"/>
              </a:rPr>
              <a:t>形式显式类型转换</a:t>
            </a:r>
            <a:endParaRPr lang="zh-CN" altLang="en-US"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sym typeface="宋体" panose="02010600030101010101" pitchFamily="2" charset="-122"/>
              </a:rPr>
              <a:t>上述</a:t>
            </a:r>
            <a:r>
              <a:rPr lang="en-US" altLang="zh-CN" sz="2800" dirty="0">
                <a:latin typeface="Times New Roman" panose="02020603050405020304" pitchFamily="18" charset="0"/>
                <a:ea typeface="宋体" panose="02010600030101010101" pitchFamily="2" charset="-122"/>
                <a:sym typeface="宋体" panose="02010600030101010101" pitchFamily="2" charset="-122"/>
              </a:rPr>
              <a:t>C</a:t>
            </a:r>
            <a:r>
              <a:rPr lang="zh-CN" altLang="en-US" sz="2800" dirty="0">
                <a:latin typeface="Times New Roman" panose="02020603050405020304" pitchFamily="18" charset="0"/>
                <a:ea typeface="宋体" panose="02010600030101010101" pitchFamily="2" charset="-122"/>
                <a:sym typeface="宋体" panose="02010600030101010101" pitchFamily="2" charset="-122"/>
              </a:rPr>
              <a:t>形式显式类型转换可以顺利通过编译运行，但实际</a:t>
            </a:r>
            <a:r>
              <a:rPr lang="en-US" altLang="zh-CN" sz="2800" dirty="0">
                <a:latin typeface="Times New Roman" panose="02020603050405020304" pitchFamily="18" charset="0"/>
                <a:ea typeface="宋体" panose="02010600030101010101" pitchFamily="2" charset="-122"/>
                <a:sym typeface="宋体" panose="02010600030101010101" pitchFamily="2" charset="-122"/>
              </a:rPr>
              <a:t>pc</a:t>
            </a:r>
            <a:r>
              <a:rPr lang="zh-CN" altLang="en-US" sz="2800" dirty="0">
                <a:latin typeface="Times New Roman" panose="02020603050405020304" pitchFamily="18" charset="0"/>
                <a:ea typeface="宋体" panose="02010600030101010101" pitchFamily="2" charset="-122"/>
                <a:sym typeface="宋体" panose="02010600030101010101" pitchFamily="2" charset="-122"/>
              </a:rPr>
              <a:t>指向的并非</a:t>
            </a:r>
            <a:r>
              <a:rPr lang="en-US" altLang="zh-CN" sz="2800" dirty="0">
                <a:latin typeface="Times New Roman" panose="02020603050405020304" pitchFamily="18" charset="0"/>
                <a:ea typeface="宋体" panose="02010600030101010101" pitchFamily="2" charset="-122"/>
                <a:sym typeface="宋体" panose="02010600030101010101" pitchFamily="2" charset="-122"/>
              </a:rPr>
              <a:t>C</a:t>
            </a:r>
            <a:r>
              <a:rPr lang="zh-CN" altLang="en-US" sz="2800" dirty="0">
                <a:latin typeface="Times New Roman" panose="02020603050405020304" pitchFamily="18" charset="0"/>
                <a:ea typeface="宋体" panose="02010600030101010101" pitchFamily="2" charset="-122"/>
                <a:sym typeface="宋体" panose="02010600030101010101" pitchFamily="2" charset="-122"/>
              </a:rPr>
              <a:t>形式字符串，如下方式使用，可能导致异常运行结果：</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sym typeface="宋体" panose="02010600030101010101" pitchFamily="2" charset="-122"/>
              </a:rPr>
              <a:t>      </a:t>
            </a:r>
            <a:r>
              <a:rPr lang="en-US" altLang="zh-CN" sz="2800" dirty="0">
                <a:latin typeface="Times New Roman" panose="02020603050405020304" pitchFamily="18" charset="0"/>
                <a:ea typeface="宋体" panose="02010600030101010101" pitchFamily="2" charset="-122"/>
                <a:sym typeface="宋体" panose="02010600030101010101" pitchFamily="2" charset="-122"/>
              </a:rPr>
              <a:t>  string  str (pc);</a:t>
            </a:r>
            <a:endParaRPr lang="en-US" altLang="zh-CN"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sym typeface="宋体" panose="02010600030101010101" pitchFamily="2" charset="-122"/>
              </a:rPr>
              <a:t>如采用如下形式，编译就可检查出错误，避免严重问题：</a:t>
            </a:r>
            <a:endParaRPr lang="zh-CN" altLang="en-US" sz="2800"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sym typeface="宋体" panose="02010600030101010101" pitchFamily="2" charset="-122"/>
              </a:rPr>
              <a:t>       </a:t>
            </a:r>
            <a:r>
              <a:rPr lang="en-US" altLang="zh-CN" sz="2800" dirty="0">
                <a:latin typeface="Times New Roman" panose="02020603050405020304" pitchFamily="18" charset="0"/>
                <a:ea typeface="宋体" panose="02010600030101010101" pitchFamily="2" charset="-122"/>
                <a:sym typeface="宋体" panose="02010600030101010101" pitchFamily="2" charset="-122"/>
              </a:rPr>
              <a:t> pc = static_cast&lt;char *&gt; (ip);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a:ln/>
        </p:spPr>
        <p:txBody>
          <a:bodyPr lIns="92075" tIns="46038" rIns="92075" bIns="46038" anchor="b" anchorCtr="0"/>
          <a:p>
            <a:r>
              <a:rPr lang="en-US" altLang="zh-CN" dirty="0"/>
              <a:t>const_cast</a:t>
            </a:r>
            <a:endParaRPr lang="zh-CN" altLang="en-US"/>
          </a:p>
        </p:txBody>
      </p:sp>
      <p:sp>
        <p:nvSpPr>
          <p:cNvPr id="101378" name="内容占位符 2"/>
          <p:cNvSpPr>
            <a:spLocks noGrp="1"/>
          </p:cNvSpPr>
          <p:nvPr>
            <p:ph idx="1"/>
          </p:nvPr>
        </p:nvSpPr>
        <p:spPr>
          <a:xfrm>
            <a:off x="1295400" y="1905000"/>
            <a:ext cx="7421563" cy="4114800"/>
          </a:xfrm>
          <a:ln/>
        </p:spPr>
        <p:txBody>
          <a:bodyPr lIns="92075" tIns="46038" rIns="92075" bIns="46038" anchor="t" anchorCtr="0"/>
          <a:p>
            <a:r>
              <a:rPr lang="zh-CN" altLang="en-US" dirty="0"/>
              <a:t>一种较为罕见的显式类型转换，让程序员能够临时改变对象的</a:t>
            </a:r>
            <a:r>
              <a:rPr lang="en-US" altLang="zh-CN" dirty="0"/>
              <a:t>const</a:t>
            </a:r>
            <a:r>
              <a:rPr lang="zh-CN" altLang="en-US" dirty="0"/>
              <a:t>特性，只有在特定场合才具有意义。</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title"/>
          </p:nvPr>
        </p:nvSpPr>
        <p:spPr>
          <a:ln/>
        </p:spPr>
        <p:txBody>
          <a:bodyPr lIns="92075" tIns="46038" rIns="92075" bIns="46038" anchor="b" anchorCtr="0"/>
          <a:p>
            <a:r>
              <a:rPr lang="en-US" altLang="zh-CN" dirty="0"/>
              <a:t>reinterpret_cast</a:t>
            </a:r>
            <a:endParaRPr lang="zh-CN" altLang="en-US"/>
          </a:p>
        </p:txBody>
      </p:sp>
      <p:sp>
        <p:nvSpPr>
          <p:cNvPr id="102402" name="内容占位符 2"/>
          <p:cNvSpPr>
            <a:spLocks noGrp="1"/>
          </p:cNvSpPr>
          <p:nvPr>
            <p:ph idx="1"/>
          </p:nvPr>
        </p:nvSpPr>
        <p:spPr>
          <a:ln/>
        </p:spPr>
        <p:txBody>
          <a:bodyPr lIns="92075" tIns="46038" rIns="92075" bIns="46038" anchor="t" anchorCtr="0"/>
          <a:p>
            <a:r>
              <a:rPr lang="zh-CN" altLang="en-US" dirty="0"/>
              <a:t>非常特殊的类型转换操作，可以将一种类型转换为另一种类型，不管它们是否相关，需要程序员确保转换是正确的，编译器不再进行检查，</a:t>
            </a:r>
            <a:r>
              <a:rPr lang="zh-CN" altLang="en-US" dirty="0">
                <a:solidFill>
                  <a:schemeClr val="tx2"/>
                </a:solidFill>
              </a:rPr>
              <a:t>强烈建议慎用</a:t>
            </a:r>
            <a:r>
              <a:rPr lang="zh-CN" altLang="en-US" dirty="0"/>
              <a:t>。</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p:nvPr>
        </p:nvSpPr>
        <p:spPr>
          <a:ln/>
        </p:spPr>
        <p:txBody>
          <a:bodyPr lIns="92075" tIns="46038" rIns="92075" bIns="46038" anchor="b" anchorCtr="0"/>
          <a:p>
            <a:r>
              <a:rPr lang="en-US" altLang="zh-CN" dirty="0"/>
              <a:t>dynamic_cast</a:t>
            </a:r>
            <a:endParaRPr lang="zh-CN" altLang="en-US"/>
          </a:p>
        </p:txBody>
      </p:sp>
      <p:sp>
        <p:nvSpPr>
          <p:cNvPr id="103426" name="内容占位符 2"/>
          <p:cNvSpPr>
            <a:spLocks noGrp="1"/>
          </p:cNvSpPr>
          <p:nvPr>
            <p:ph idx="1"/>
          </p:nvPr>
        </p:nvSpPr>
        <p:spPr>
          <a:ln/>
        </p:spPr>
        <p:txBody>
          <a:bodyPr lIns="92075" tIns="46038" rIns="92075" bIns="46038" anchor="t" anchorCtr="0"/>
          <a:p>
            <a:r>
              <a:rPr lang="zh-CN" altLang="en-US" dirty="0"/>
              <a:t>运行阶段决定如何转换，具有咨询性质，一般程序设计中不主张使用这种转换，特殊场合才使用。</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434"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179388" y="1773238"/>
            <a:ext cx="8369300"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Complex(double r = 0.0,double </a:t>
            </a:r>
            <a:r>
              <a:rPr kumimoji="1" lang="en-US" altLang="zh-CN" sz="2400" b="1" i="0" u="none" strike="noStrike" kern="0" cap="none" spc="0" normalizeH="0" baseline="0" noProof="0" dirty="0" err="1" smtClean="0">
                <a:ln>
                  <a:noFill/>
                </a:ln>
                <a:solidFill>
                  <a:schemeClr val="tx2"/>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 = 0.0) {</a:t>
            </a:r>
            <a:endParaRPr kumimoji="1" lang="en-US" altLang="zh-CN" sz="24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    real = r; </a:t>
            </a:r>
            <a:r>
              <a:rPr kumimoji="1" lang="en-US" altLang="zh-CN" sz="2400" b="1" i="0" u="none" strike="noStrike" kern="0" cap="none" spc="0" normalizeH="0" baseline="0" noProof="0" dirty="0" err="1" smtClean="0">
                <a:ln>
                  <a:noFill/>
                </a:ln>
                <a:solidFill>
                  <a:schemeClr val="tx2"/>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2"/>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double real;</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0482"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185738" y="1700213"/>
            <a:ext cx="8958263"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Complex(double r = 0.0,double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0.0)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real = r;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  //</a:t>
            </a:r>
            <a:r>
              <a:rPr kumimoji="1" lang="zh-CN" altLang="en-US" sz="2400" b="1" i="0" u="none" strike="noStrike" kern="0" cap="none" spc="0" normalizeH="0" baseline="0" noProof="0" dirty="0" smtClean="0">
                <a:ln>
                  <a:noFill/>
                </a:ln>
                <a:solidFill>
                  <a:schemeClr val="tx2"/>
                </a:solidFill>
                <a:effectLst/>
                <a:uLnTx/>
                <a:uFillTx/>
                <a:latin typeface="+mn-ea"/>
                <a:ea typeface="+mn-ea"/>
                <a:cs typeface="+mn-cs"/>
                <a:sym typeface="+mn-ea"/>
              </a:rPr>
              <a:t>友</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员函数，复数加法</a:t>
            </a:r>
            <a:endParaRPr kumimoji="1" lang="en-US" altLang="zh-CN" sz="24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rgbClr val="66FFFF"/>
                </a:solidFill>
                <a:effectLst/>
                <a:uLnTx/>
                <a:uFillTx/>
                <a:latin typeface="+mn-ea"/>
                <a:ea typeface="+mn-ea"/>
                <a:cs typeface="+mn-cs"/>
              </a:rPr>
              <a:t>friend</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Complex Add (</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const Complex &amp;z1,</a:t>
            </a:r>
            <a:r>
              <a:rPr kumimoji="1" lang="en-US" altLang="zh-CN" sz="2400" b="1" i="0" u="none" strike="noStrike" kern="0" cap="none" spc="0" normalizeH="0" baseline="0" noProof="0" dirty="0" smtClean="0">
                <a:ln>
                  <a:noFill/>
                </a:ln>
                <a:solidFill>
                  <a:schemeClr val="tx2"/>
                </a:solidFill>
                <a:effectLst/>
                <a:uLnTx/>
                <a:uFillTx/>
                <a:latin typeface="+mn-ea"/>
                <a:ea typeface="+mn-ea"/>
                <a:cs typeface="+mn-cs"/>
                <a:sym typeface="+mn-ea"/>
              </a:rPr>
              <a:t>const Complex &amp;z2);</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double real;</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4294967295"/>
          </p:nvPr>
        </p:nvSpPr>
        <p:spPr>
          <a:xfrm>
            <a:off x="71438" y="46038"/>
            <a:ext cx="9001125" cy="4416425"/>
          </a:xfrm>
          <a:solidFill>
            <a:schemeClr val="bg1"/>
          </a:solidFill>
        </p:spPr>
        <p:txBody>
          <a:bodyPr vert="horz" wrap="square" lIns="91440" tIns="45720" rIns="91440" bIns="45720" anchor="t" anchorCtr="0"/>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 成员函数，复数加法</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Add(</a:t>
            </a:r>
            <a:r>
              <a:rPr kumimoji="1" lang="en-US" altLang="zh-CN" sz="2400" b="1" i="0" u="none" strike="noStrike" kern="1200" cap="none" spc="0" normalizeH="0" baseline="0" noProof="1" dirty="0">
                <a:solidFill>
                  <a:schemeClr val="tx1"/>
                </a:solidFill>
                <a:latin typeface="+mn-lt"/>
                <a:ea typeface="+mn-ea"/>
                <a:cs typeface="+mn-cs"/>
                <a:sym typeface="+mn-ea"/>
              </a:rPr>
              <a:t>const Complex &amp;z1, </a:t>
            </a:r>
            <a:r>
              <a:rPr kumimoji="1" lang="en-US" altLang="zh-CN" sz="2400" b="1" i="0" u="none" strike="noStrike" kern="1200" cap="none" spc="0" normalizeH="0" baseline="0" noProof="1" dirty="0">
                <a:solidFill>
                  <a:schemeClr val="tx1"/>
                </a:solidFill>
                <a:latin typeface="+mn-lt"/>
                <a:ea typeface="+mn-ea"/>
                <a:cs typeface="+mn-cs"/>
              </a:rPr>
              <a:t>const Complex &amp;z2)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Complex z(z1._dReal+z2._dReal, z1._dImag+z2._dImag);</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return z;	// 返回结果</a:t>
            </a:r>
            <a:endParaRPr kumimoji="1" lang="en-US" altLang="zh-CN" sz="2400" b="1" i="0" u="none" strike="noStrike" kern="1200" cap="none" spc="0" normalizeH="0" baseline="0" noProof="1" dirty="0">
              <a:solidFill>
                <a:schemeClr val="tx1"/>
              </a:solidFill>
              <a:latin typeface="+mn-lt"/>
              <a:ea typeface="+mn-ea"/>
              <a:cs typeface="+mn-cs"/>
            </a:endParaRPr>
          </a:p>
          <a:p>
            <a:pPr marL="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kern="1200" cap="none" spc="0" normalizeH="0" baseline="0" noProof="1" dirty="0">
                <a:solidFill>
                  <a:schemeClr val="tx1"/>
                </a:solidFill>
                <a:latin typeface="+mn-lt"/>
                <a:ea typeface="+mn-ea"/>
                <a:cs typeface="+mn-cs"/>
              </a:rPr>
              <a:t> }</a:t>
            </a:r>
            <a:endParaRPr kumimoji="1"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kern="0" cap="none" spc="0" normalizeH="0" baseline="0" noProof="1" dirty="0">
                <a:solidFill>
                  <a:schemeClr val="tx1"/>
                </a:solidFill>
                <a:latin typeface="+mn-lt"/>
                <a:ea typeface="+mn-ea"/>
                <a:cs typeface="+mn-cs"/>
              </a:rPr>
              <a:t> </a:t>
            </a:r>
            <a:endParaRPr kumimoji="1" lang="en-US" altLang="zh-CN" sz="2000" b="1" i="0" u="none" strike="noStrike" kern="0" cap="none" spc="0" normalizeH="0" baseline="0" noProof="1" dirty="0">
              <a:solidFill>
                <a:schemeClr val="tx1"/>
              </a:solidFill>
              <a:latin typeface="+mn-lt"/>
              <a:ea typeface="+mn-ea"/>
              <a:cs typeface="+mn-cs"/>
            </a:endParaRPr>
          </a:p>
        </p:txBody>
      </p:sp>
      <p:sp>
        <p:nvSpPr>
          <p:cNvPr id="19457" name="Rectangle 3"/>
          <p:cNvSpPr>
            <a:spLocks noGrp="1"/>
          </p:cNvSpPr>
          <p:nvPr/>
        </p:nvSpPr>
        <p:spPr>
          <a:xfrm>
            <a:off x="71438" y="2930525"/>
            <a:ext cx="8999537" cy="3787775"/>
          </a:xfrm>
          <a:prstGeom prst="rect">
            <a:avLst/>
          </a:prstGeom>
          <a:solidFill>
            <a:schemeClr val="bg1"/>
          </a:solidFill>
          <a:ln w="9525">
            <a:noFill/>
          </a:ln>
        </p:spPr>
        <p:txBody>
          <a:bodyPr wrap="square" lIns="91440" tIns="45720" rIns="91440" bIns="45720" anchor="t" anchorCtr="0"/>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int main()</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Complex z1(2, 3), z2(6, -5), z3;// </a:t>
            </a:r>
            <a:r>
              <a:rPr lang="zh-CN" altLang="en-US" b="1" dirty="0">
                <a:latin typeface="Arial" panose="020B0604020202020204" pitchFamily="34" charset="0"/>
                <a:ea typeface="宋体" panose="02010600030101010101" pitchFamily="2" charset="-122"/>
              </a:rPr>
              <a:t>定义复数对象</a:t>
            </a:r>
            <a:endParaRPr lang="zh-CN" altLang="en-US"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z3 = Add(z1, z2);    //</a:t>
            </a:r>
            <a:r>
              <a:rPr lang="zh-CN" altLang="en-US" b="1" dirty="0">
                <a:latin typeface="Arial" panose="020B0604020202020204" pitchFamily="34" charset="0"/>
                <a:ea typeface="宋体" panose="02010600030101010101" pitchFamily="2" charset="-122"/>
              </a:rPr>
              <a:t>相</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return 0;     </a:t>
            </a:r>
            <a:endParaRPr lang="en-US" altLang="zh-CN" b="1" dirty="0">
              <a:latin typeface="Arial" panose="020B0604020202020204" pitchFamily="34" charset="0"/>
              <a:ea typeface="宋体" panose="02010600030101010101" pitchFamily="2" charset="-122"/>
            </a:endParaRPr>
          </a:p>
          <a:p>
            <a:pPr eaLnBrk="0" hangingPunct="0">
              <a:spcBef>
                <a:spcPct val="20000"/>
              </a:spcBef>
              <a:buClr>
                <a:schemeClr val="accent2"/>
              </a:buClr>
              <a:buSzPct val="80000"/>
              <a:buFont typeface="Wingdings" panose="05000000000000000000" pitchFamily="2" charset="2"/>
            </a:pPr>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charRg st="0"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charRg st="14" end="1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7">
                                            <p:txEl>
                                              <p:charRg st="18" end="6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7">
                                            <p:txEl>
                                              <p:charRg st="65" end="6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charRg st="68" end="10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7">
                                            <p:txEl>
                                              <p:charRg st="102" end="12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7">
                                            <p:txEl>
                                              <p:charRg st="123"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3554" name="Rectangle 2"/>
          <p:cNvSpPr>
            <a:spLocks noGrp="1"/>
          </p:cNvSpPr>
          <p:nvPr>
            <p:ph type="title"/>
          </p:nvPr>
        </p:nvSpPr>
        <p:spPr>
          <a:ln/>
        </p:spPr>
        <p:txBody>
          <a:bodyPr vert="horz" wrap="square" lIns="92075" tIns="46038" rIns="92075" bIns="46038" anchor="b" anchorCtr="0"/>
          <a:p>
            <a:pPr eaLnBrk="1" hangingPunct="1"/>
            <a:r>
              <a:rPr lang="zh-CN" altLang="en-US" dirty="0"/>
              <a:t>问题举例</a:t>
            </a:r>
            <a:r>
              <a:rPr lang="en-US" altLang="zh-CN" dirty="0"/>
              <a:t>——</a:t>
            </a:r>
            <a:r>
              <a:rPr lang="zh-CN" altLang="en-US" dirty="0"/>
              <a:t>复数的运算</a:t>
            </a:r>
            <a:endParaRPr lang="zh-CN" altLang="en-US" dirty="0"/>
          </a:p>
        </p:txBody>
      </p:sp>
      <p:sp>
        <p:nvSpPr>
          <p:cNvPr id="34819" name="Rectangle 3"/>
          <p:cNvSpPr>
            <a:spLocks noGrp="1" noChangeArrowheads="1"/>
          </p:cNvSpPr>
          <p:nvPr>
            <p:ph idx="1"/>
          </p:nvPr>
        </p:nvSpPr>
        <p:spPr>
          <a:xfrm>
            <a:off x="374650" y="1905000"/>
            <a:ext cx="8235950" cy="4495800"/>
          </a:xfrm>
        </p:spPr>
        <p:txBody>
          <a:bodyPr vert="horz" wrap="square" lIns="92075" tIns="46038" rIns="92075" bIns="46038"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Complex {	//</a:t>
            </a:r>
            <a:r>
              <a:rPr kumimoji="1" lang="zh-CN" altLang="en-US" sz="2600" b="1" i="0" u="none" strike="noStrike" kern="0" cap="none" spc="0" normalizeH="0" baseline="0" noProof="0" dirty="0" smtClean="0">
                <a:ln>
                  <a:noFill/>
                </a:ln>
                <a:solidFill>
                  <a:schemeClr val="tx1"/>
                </a:solidFill>
                <a:effectLst/>
                <a:uLnTx/>
                <a:uFillTx/>
                <a:latin typeface="+mn-ea"/>
                <a:ea typeface="+mn-ea"/>
                <a:cs typeface="+mn-cs"/>
              </a:rPr>
              <a:t>复数类声明</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Complex(double r = 0.0,double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 0.0)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real = r;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sym typeface="+mn-ea"/>
              </a:rPr>
              <a:t>  //成员函数，复数加法</a:t>
            </a:r>
            <a:endParaRPr kumimoji="1" lang="en-US" altLang="zh-CN" sz="2600" b="1" i="0" u="none" strike="noStrike" kern="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sym typeface="+mn-ea"/>
              </a:rPr>
              <a:t>Complex Add (const Complex &amp;rhs) const; </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real;</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imag</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tags/tag1.xml><?xml version="1.0" encoding="utf-8"?>
<p:tagLst xmlns:p="http://schemas.openxmlformats.org/presentationml/2006/main">
  <p:tag name="KSO_WPP_MARK_KEY" val="20f90dbe-e8e6-429c-bb0e-6fd905405018"/>
  <p:tag name="COMMONDATA" val="eyJoZGlkIjoiYTFmYTQzZmZkMzI3ZWUyN2Y4MWZjNmExNDFkYjVhN2MifQ=="/>
</p:tagLst>
</file>

<file path=ppt/theme/theme1.xml><?xml version="1.0" encoding="utf-8"?>
<a:theme xmlns:a="http://schemas.openxmlformats.org/drawingml/2006/main" name="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C:\Microsoft Office\Templates\c++lecture.pot</Template>
  <TotalTime>0</TotalTime>
  <Words>11142</Words>
  <Application>WPS 演示</Application>
  <PresentationFormat>全屏显示(4:3)</PresentationFormat>
  <Paragraphs>666</Paragraphs>
  <Slides>59</Slides>
  <Notes>46</Notes>
  <HiddenSlides>4</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59</vt:i4>
      </vt:variant>
    </vt:vector>
  </HeadingPairs>
  <TitlesOfParts>
    <vt:vector size="75" baseType="lpstr">
      <vt:lpstr>Arial</vt:lpstr>
      <vt:lpstr>宋体</vt:lpstr>
      <vt:lpstr>Wingdings</vt:lpstr>
      <vt:lpstr>Times New Roman</vt:lpstr>
      <vt:lpstr>隶书</vt:lpstr>
      <vt:lpstr>楷体_GB2312</vt:lpstr>
      <vt:lpstr>新宋体</vt:lpstr>
      <vt:lpstr>Calibri</vt:lpstr>
      <vt:lpstr>Courier New</vt:lpstr>
      <vt:lpstr>微软雅黑</vt:lpstr>
      <vt:lpstr>Arial Unicode MS</vt:lpstr>
      <vt:lpstr>Franklin Gothic Medium</vt:lpstr>
      <vt:lpstr>华文隶书</vt:lpstr>
      <vt:lpstr>c++lecture</vt:lpstr>
      <vt:lpstr>1_c++lecture</vt:lpstr>
      <vt:lpstr>2_c++lecture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第八讲  多态性和虚函数</dc:title>
  <dc:creator>zhengli</dc:creator>
  <cp:lastModifiedBy>WPS_503342631</cp:lastModifiedBy>
  <cp:revision>232</cp:revision>
  <dcterms:created xsi:type="dcterms:W3CDTF">1999-06-07T10:00:06Z</dcterms:created>
  <dcterms:modified xsi:type="dcterms:W3CDTF">2023-04-22T15:47:52Z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380617FCD17643DB9A7AC54CEBDBF6D2_12</vt:lpwstr>
  </property>
  <property fmtid="{D5CDD505-2E9C-101B-9397-08002B2CF9AE}" pid="3" name="KSOProductBuildVer">
    <vt:lpwstr>2052-11.1.0.14036</vt:lpwstr>
  </property>
</Properties>
</file>