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57"/>
  </p:handoutMasterIdLst>
  <p:sldIdLst>
    <p:sldId id="256" r:id="rId5"/>
    <p:sldId id="263" r:id="rId7"/>
    <p:sldId id="281" r:id="rId8"/>
    <p:sldId id="282" r:id="rId9"/>
    <p:sldId id="391" r:id="rId10"/>
    <p:sldId id="392" r:id="rId11"/>
    <p:sldId id="322" r:id="rId12"/>
    <p:sldId id="259" r:id="rId13"/>
    <p:sldId id="264" r:id="rId14"/>
    <p:sldId id="305" r:id="rId15"/>
    <p:sldId id="396" r:id="rId16"/>
    <p:sldId id="284" r:id="rId17"/>
    <p:sldId id="285" r:id="rId18"/>
    <p:sldId id="260" r:id="rId19"/>
    <p:sldId id="397" r:id="rId20"/>
    <p:sldId id="286" r:id="rId21"/>
    <p:sldId id="288" r:id="rId22"/>
    <p:sldId id="303" r:id="rId23"/>
    <p:sldId id="290" r:id="rId24"/>
    <p:sldId id="291" r:id="rId25"/>
    <p:sldId id="304" r:id="rId26"/>
    <p:sldId id="289" r:id="rId27"/>
    <p:sldId id="395" r:id="rId28"/>
    <p:sldId id="338" r:id="rId29"/>
    <p:sldId id="339" r:id="rId30"/>
    <p:sldId id="340" r:id="rId31"/>
    <p:sldId id="341" r:id="rId32"/>
    <p:sldId id="261" r:id="rId33"/>
    <p:sldId id="266" r:id="rId34"/>
    <p:sldId id="302" r:id="rId35"/>
    <p:sldId id="262" r:id="rId36"/>
    <p:sldId id="268" r:id="rId37"/>
    <p:sldId id="269" r:id="rId38"/>
    <p:sldId id="309" r:id="rId39"/>
    <p:sldId id="311" r:id="rId40"/>
    <p:sldId id="312" r:id="rId41"/>
    <p:sldId id="270" r:id="rId42"/>
    <p:sldId id="272" r:id="rId43"/>
    <p:sldId id="315" r:id="rId44"/>
    <p:sldId id="274" r:id="rId45"/>
    <p:sldId id="323" r:id="rId46"/>
    <p:sldId id="276" r:id="rId47"/>
    <p:sldId id="326" r:id="rId48"/>
    <p:sldId id="337" r:id="rId49"/>
    <p:sldId id="279" r:id="rId50"/>
    <p:sldId id="327" r:id="rId51"/>
    <p:sldId id="329" r:id="rId52"/>
    <p:sldId id="278" r:id="rId53"/>
    <p:sldId id="294" r:id="rId54"/>
    <p:sldId id="307" r:id="rId55"/>
    <p:sldId id="293" r:id="rId56"/>
  </p:sldIdLst>
  <p:sldSz cx="9144000" cy="6858000" type="screen4x3"/>
  <p:notesSz cx="7099300" cy="10234930"/>
  <p:custDataLst>
    <p:tags r:id="rId6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99"/>
    <a:srgbClr val="66FFFF"/>
    <a:srgbClr val="FF9966"/>
    <a:srgbClr val="FFFF66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2"/>
    <p:restoredTop sz="80912"/>
  </p:normalViewPr>
  <p:slideViewPr>
    <p:cSldViewPr showGuides="1">
      <p:cViewPr varScale="1">
        <p:scale>
          <a:sx n="60" d="100"/>
          <a:sy n="60" d="100"/>
        </p:scale>
        <p:origin x="-1566" y="-84"/>
      </p:cViewPr>
      <p:guideLst>
        <p:guide orient="horz" pos="217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5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t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t" anchorCtr="0" compatLnSpc="1"/>
          <a:lstStyle>
            <a:lvl1pPr algn="r" defTabSz="990600">
              <a:defRPr sz="1300" smtClean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b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b" anchorCtr="0" compatLnSpc="1"/>
          <a:p>
            <a:pPr lvl="0" algn="r" defTabSz="990600" eaLnBrk="1" hangingPunct="1">
              <a:buNone/>
            </a:pPr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t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t" anchorCtr="0" compatLnSpc="1"/>
          <a:lstStyle>
            <a:lvl1pPr algn="r" defTabSz="990600">
              <a:defRPr sz="1300" smtClean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8" name="Rectangle 4"/>
          <p:cNvSpPr>
            <a:spLocks noTextEdi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b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1" rIns="99041" bIns="49521" numCol="1" anchor="b" anchorCtr="0" compatLnSpc="1"/>
          <a:p>
            <a:pPr lvl="0" algn="r" defTabSz="990600" eaLnBrk="1" hangingPunct="1">
              <a:buNone/>
            </a:pPr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6259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1028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2403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102404" name="Rectangle 1028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67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4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981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083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28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88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49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493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59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595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69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698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80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800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90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9028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00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0052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10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107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20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210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6019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1028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lIns="99041" tIns="49521" rIns="99041" bIns="49521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1" tIns="49521" rIns="99041" bIns="49521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074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075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3076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077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078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1" name="Group 3079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3080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3081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3082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3083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3084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085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3086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3" name="Group 3092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3093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3094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767" name="Rectangle 308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771" name="Rectangle 309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" name="Rectangle 308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08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309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295400" y="1905000"/>
            <a:ext cx="7239000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074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075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3076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077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078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1" name="Group 3079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3080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3081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3082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3083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3084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085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3086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3" name="Group 3092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3093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3094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767" name="Rectangle 308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771" name="Rectangle 309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" name="Rectangle 308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08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309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295400" y="1905000"/>
            <a:ext cx="7239000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074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075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3076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077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078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1" name="Group 3079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3080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3081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3082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3083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3084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085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3086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3" name="Group 3092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3093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3094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767" name="Rectangle 308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771" name="Rectangle 309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" name="Rectangle 308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08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309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295400" y="1905000"/>
            <a:ext cx="7239000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1026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73731" name="AutoShape 1027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2" name="AutoShape 1028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3" name="AutoShape 1029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4" name="AutoShape 1030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5" name="AutoShape 1031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6" name="AutoShape 1032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3" name="Rectangle 1033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3738" name="Rectangle 10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40" name="Rectangle 10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127" name="Group 1037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8" name="Rectangle 1040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1026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73731" name="AutoShape 1027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2" name="AutoShape 1028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3" name="AutoShape 1029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4" name="AutoShape 1030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5" name="AutoShape 1031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6" name="AutoShape 1032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3" name="Rectangle 1033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3738" name="Rectangle 10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40" name="Rectangle 10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127" name="Group 1037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8" name="Rectangle 1040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1026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73731" name="AutoShape 1027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2" name="AutoShape 1028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3" name="AutoShape 1029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4" name="AutoShape 1030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5" name="AutoShape 1031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6" name="AutoShape 1032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3" name="Rectangle 1033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3738" name="Rectangle 10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40" name="Rectangle 10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127" name="Group 1037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8" name="Rectangle 1040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090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ctrTitle" sz="quarter"/>
          </p:nvPr>
        </p:nvSpPr>
        <p:spPr>
          <a:xfrm>
            <a:off x="723900" y="2819400"/>
            <a:ext cx="7772400" cy="1143000"/>
          </a:xfrm>
        </p:spPr>
        <p:txBody>
          <a:bodyPr vert="horz" wrap="square" lIns="92075" tIns="46038" rIns="92075" bIns="46038" anchor="b" anchorCtr="0"/>
          <a:p>
            <a:pPr eaLnBrk="1" hangingPunct="1">
              <a:buClrTx/>
              <a:buSzTx/>
              <a:buFontTx/>
            </a:pPr>
            <a:r>
              <a:rPr kumimoji="1"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kumimoji="1" lang="en-US" altLang="zh-CN" dirty="0"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dirty="0">
                <a:latin typeface="+mj-lt"/>
                <a:ea typeface="+mj-ea"/>
                <a:cs typeface="+mj-cs"/>
              </a:rPr>
              <a:t>章   继承与</a:t>
            </a:r>
            <a:r>
              <a:rPr kumimoji="1" lang="zh-CN" altLang="en-US" dirty="0">
                <a:latin typeface="+mj-lt"/>
                <a:ea typeface="+mj-ea"/>
                <a:cs typeface="+mj-cs"/>
              </a:rPr>
              <a:t>多态</a:t>
            </a:r>
            <a:endParaRPr kumimoji="1"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subTitle" sz="quarter" idx="1"/>
          </p:nvPr>
        </p:nvSpPr>
        <p:spPr>
          <a:xfrm>
            <a:off x="838200" y="3886200"/>
            <a:ext cx="7467600" cy="1752600"/>
          </a:xfrm>
        </p:spPr>
        <p:txBody>
          <a:bodyPr vert="horz" wrap="square" lIns="92075" tIns="46038" rIns="92075" bIns="46038" anchor="ctr" anchorCtr="0"/>
          <a:p>
            <a:pPr eaLnBrk="1" hangingPunct="1">
              <a:buSzPct val="80000"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许金兰</a:t>
            </a:r>
            <a:endParaRPr kumimoji="1" lang="zh-CN" altLang="en-US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buSzPct val="80000"/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jlxu@hdu.edu.cn</a:t>
            </a:r>
            <a:endParaRPr kumimoji="1" lang="en-US" altLang="zh-CN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706438" y="10668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面向对象程序设计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  <a:sym typeface="+mn-ea"/>
              </a:rPr>
              <a:t>C++</a:t>
            </a:r>
            <a:endParaRPr lang="en-US" altLang="zh-CN" sz="40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77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继承方式</a:t>
            </a:r>
            <a:endParaRPr lang="zh-CN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620000" cy="41148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sz="3600" dirty="0"/>
              <a:t>三种继承方式</a:t>
            </a:r>
            <a:endParaRPr lang="zh-CN" altLang="en-US" sz="3600" dirty="0"/>
          </a:p>
          <a:p>
            <a:pPr lvl="1" eaLnBrk="1" hangingPunct="1"/>
            <a:r>
              <a:rPr lang="zh-CN" altLang="en-US" sz="3200" dirty="0"/>
              <a:t>公有继承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/>
              <a:t>私有继承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/>
              <a:t>保护继承</a:t>
            </a:r>
            <a:endParaRPr lang="zh-CN" altLang="en-US" sz="3200" dirty="0"/>
          </a:p>
        </p:txBody>
      </p:sp>
      <p:sp>
        <p:nvSpPr>
          <p:cNvPr id="12293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类成员的访问控制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1505" y="332740"/>
            <a:ext cx="7897495" cy="5881370"/>
          </a:xfrm>
          <a:solidFill>
            <a:schemeClr val="bg1"/>
          </a:solidFill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Point {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Point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类的定义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公有函数成员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initPoint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(float x = 0, float y = 0)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this-&gt;x = x; this-&gt;y = y;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move(float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{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x +=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y +=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return x;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return y;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私有数据成员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x, y;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24865"/>
            <a:ext cx="8001000" cy="5791200"/>
          </a:xfrm>
        </p:spPr>
        <p:txBody>
          <a:bodyPr vert="horz" wrap="square" lIns="92075" tIns="46038" rIns="92075" bIns="46038" numCol="1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Rectangle: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Point {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派生类定义部分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新增公有函数成员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initRectangle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(float x, float y, float w, float h)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initPoint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(x, y);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调用基类公有成员函数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this-&gt;w = w;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this-&gt;h = h;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 { return h;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getW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 { return w;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新增私有数据成员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w, h;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63" name="Text Box 6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474470" y="-142240"/>
            <a:ext cx="7315200" cy="89916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公有继承举例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6445" y="332740"/>
            <a:ext cx="7924800" cy="6235700"/>
          </a:xfrm>
        </p:spPr>
        <p:txBody>
          <a:bodyPr vert="horz" wrap="square" lIns="92075" tIns="46038" rIns="92075" bIns="46038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cmath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Rectangle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Rectangle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类的对象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设置矩形的数据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initRectangle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(2, 3, 20, 10);	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move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(3,2);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移动矩形位置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"The data of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x,y,w,h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): 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输出矩形的特征参数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rect.getX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&lt;&lt;", "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rect.getY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 ", "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rect.getW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 ", "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rect.getH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387" name="Text Box 8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公有继承</a:t>
            </a:r>
            <a:r>
              <a:rPr lang="en-US" altLang="zh-CN" dirty="0"/>
              <a:t>(public)</a:t>
            </a:r>
            <a:endParaRPr lang="en-US" altLang="zh-CN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143000" y="1752600"/>
            <a:ext cx="7620000" cy="43434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zh-CN" dirty="0"/>
              <a:t>基类的</a:t>
            </a:r>
            <a:r>
              <a:rPr lang="en-US" altLang="zh-CN" dirty="0">
                <a:solidFill>
                  <a:srgbClr val="66FFFF"/>
                </a:solidFill>
              </a:rPr>
              <a:t>public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66FFFF"/>
                </a:solidFill>
              </a:rPr>
              <a:t>protected</a:t>
            </a:r>
            <a:r>
              <a:rPr lang="zh-CN" altLang="zh-CN" dirty="0"/>
              <a:t>成员的访问属性在派生类中</a:t>
            </a:r>
            <a:r>
              <a:rPr lang="zh-CN" altLang="zh-CN" dirty="0">
                <a:solidFill>
                  <a:srgbClr val="66FFFF"/>
                </a:solidFill>
              </a:rPr>
              <a:t>保持不变</a:t>
            </a:r>
            <a:r>
              <a:rPr lang="zh-CN" altLang="zh-CN" dirty="0"/>
              <a:t>，但</a:t>
            </a:r>
            <a:r>
              <a:rPr lang="zh-CN" altLang="en-US" dirty="0"/>
              <a:t>基类的</a:t>
            </a:r>
            <a:r>
              <a:rPr lang="en-US" altLang="zh-CN" dirty="0">
                <a:solidFill>
                  <a:srgbClr val="FF99FF"/>
                </a:solidFill>
              </a:rPr>
              <a:t>private</a:t>
            </a:r>
            <a:r>
              <a:rPr lang="zh-CN" altLang="zh-CN" dirty="0"/>
              <a:t>成员</a:t>
            </a:r>
            <a:r>
              <a:rPr lang="zh-CN" altLang="zh-CN" dirty="0">
                <a:solidFill>
                  <a:srgbClr val="FF99FF"/>
                </a:solidFill>
              </a:rPr>
              <a:t>不可</a:t>
            </a:r>
            <a:r>
              <a:rPr lang="zh-CN" altLang="en-US" dirty="0">
                <a:solidFill>
                  <a:srgbClr val="FF99FF"/>
                </a:solidFill>
              </a:rPr>
              <a:t>直接</a:t>
            </a:r>
            <a:r>
              <a:rPr lang="zh-CN" altLang="zh-CN" dirty="0">
                <a:solidFill>
                  <a:srgbClr val="FF99FF"/>
                </a:solidFill>
              </a:rPr>
              <a:t>访问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/>
            <a:r>
              <a:rPr lang="zh-CN" altLang="zh-CN" dirty="0"/>
              <a:t>派生类中的成员函数可以直接访问基类中的</a:t>
            </a:r>
            <a:r>
              <a:rPr lang="en-US" altLang="zh-CN" dirty="0"/>
              <a:t>public</a:t>
            </a:r>
            <a:r>
              <a:rPr lang="zh-CN" altLang="zh-CN" dirty="0"/>
              <a:t>和</a:t>
            </a:r>
            <a:r>
              <a:rPr lang="en-US" altLang="zh-CN" dirty="0"/>
              <a:t>protected</a:t>
            </a:r>
            <a:r>
              <a:rPr lang="zh-CN" altLang="zh-CN" dirty="0"/>
              <a:t>成员，但不能直接访问基类的</a:t>
            </a:r>
            <a:r>
              <a:rPr lang="en-US" altLang="zh-CN" dirty="0"/>
              <a:t>private</a:t>
            </a:r>
            <a:r>
              <a:rPr lang="zh-CN" altLang="zh-CN" dirty="0"/>
              <a:t>成员。</a:t>
            </a:r>
            <a:endParaRPr lang="zh-CN" altLang="zh-CN" dirty="0"/>
          </a:p>
          <a:p>
            <a:pPr eaLnBrk="1" hangingPunct="1"/>
            <a:r>
              <a:rPr lang="zh-CN" altLang="zh-CN" dirty="0"/>
              <a:t>通过派生类的对象只能访问基类的</a:t>
            </a:r>
            <a:r>
              <a:rPr lang="en-US" altLang="zh-CN" dirty="0"/>
              <a:t>public</a:t>
            </a:r>
            <a:r>
              <a:rPr lang="zh-CN" altLang="zh-CN" dirty="0"/>
              <a:t>成员。</a:t>
            </a:r>
            <a:endParaRPr lang="zh-CN" altLang="en-US" dirty="0"/>
          </a:p>
        </p:txBody>
      </p:sp>
      <p:sp>
        <p:nvSpPr>
          <p:cNvPr id="13317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类成员的访问控制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1505" y="332740"/>
            <a:ext cx="7897495" cy="5881370"/>
          </a:xfrm>
          <a:solidFill>
            <a:schemeClr val="bg1"/>
          </a:solidFill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Point {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Point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类的定义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公有函数成员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initPoint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(float x = 0, float y = 0)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this-&gt;x = x; this-&gt;y = y;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move(float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{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x +=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y +=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return x;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return y;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私有数据成员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x, y;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546860" y="-31496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私有继承举例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5755" y="764540"/>
            <a:ext cx="8766810" cy="5923280"/>
          </a:xfrm>
          <a:solidFill>
            <a:schemeClr val="bg1"/>
          </a:solidFill>
        </p:spPr>
        <p:txBody>
          <a:bodyPr vert="horz" wrap="square" lIns="92075" tIns="46038" rIns="92075" bIns="46038" numCol="1" anchor="t" anchorCtr="0" compatLnSpc="1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Rectangle: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Point {	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派生类定义部分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	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新增公有函数成员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initRectangle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(float x, float y, float w, float h) {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initPoint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(x, y); 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调用基类公有成员函数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this-&gt;w = w;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this-&gt;h = h;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move(float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offX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float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offY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{ 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Point::move(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offX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offY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float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getX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 {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return Point::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getX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();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float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getY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 {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return Point::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getY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();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float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getH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 { return h; 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float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getW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 { return w; }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	//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新增私有数据成员</a:t>
            </a:r>
            <a:endParaRPr kumimoji="1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float w, h;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88913"/>
            <a:ext cx="8458200" cy="6556375"/>
          </a:xfrm>
        </p:spPr>
        <p:txBody>
          <a:bodyPr vert="horz" wrap="square" lIns="92075" tIns="46038" rIns="92075" bIns="46038" numCol="1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cmath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Rectangle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Rectangle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类的对象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initRectangle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(2, 3, 20, 10);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设置矩形的数据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move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(3,2);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移动矩形位置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"The data of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x,y,w,h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): 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&lt;&lt;", "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输出矩形的特征参数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 ", "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getW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 ", "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rect.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459" name="Text Box 7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私有继承</a:t>
            </a:r>
            <a:r>
              <a:rPr lang="en-US" altLang="zh-CN" dirty="0"/>
              <a:t>(private)</a:t>
            </a:r>
            <a:endParaRPr lang="en-US" altLang="zh-CN" dirty="0"/>
          </a:p>
        </p:txBody>
      </p:sp>
      <p:sp>
        <p:nvSpPr>
          <p:cNvPr id="17412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基类的</a:t>
            </a:r>
            <a:r>
              <a:rPr lang="en-US" altLang="zh-CN" dirty="0">
                <a:solidFill>
                  <a:srgbClr val="66FFFF"/>
                </a:solidFill>
              </a:rPr>
              <a:t>public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66FFFF"/>
                </a:solidFill>
              </a:rPr>
              <a:t>protected</a:t>
            </a:r>
            <a:r>
              <a:rPr lang="zh-CN" altLang="en-US" dirty="0"/>
              <a:t>成员都以</a:t>
            </a:r>
            <a:r>
              <a:rPr lang="en-US" altLang="zh-CN" dirty="0">
                <a:solidFill>
                  <a:srgbClr val="66FFFF"/>
                </a:solidFill>
              </a:rPr>
              <a:t>private</a:t>
            </a:r>
            <a:r>
              <a:rPr lang="zh-CN" altLang="en-US" dirty="0"/>
              <a:t>身份出现在派生类中，但基类的</a:t>
            </a:r>
            <a:r>
              <a:rPr lang="en-US" altLang="zh-CN" dirty="0">
                <a:solidFill>
                  <a:srgbClr val="FF99FF"/>
                </a:solidFill>
              </a:rPr>
              <a:t>private</a:t>
            </a:r>
            <a:r>
              <a:rPr lang="zh-CN" altLang="en-US" dirty="0"/>
              <a:t>成员</a:t>
            </a:r>
            <a:r>
              <a:rPr lang="zh-CN" altLang="en-US" dirty="0">
                <a:solidFill>
                  <a:srgbClr val="FF99FF"/>
                </a:solidFill>
              </a:rPr>
              <a:t>不可直接访问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派生类中的成员函数可以直接访问基类中的</a:t>
            </a:r>
            <a:r>
              <a:rPr lang="en-US" altLang="zh-CN" dirty="0"/>
              <a:t>public</a:t>
            </a:r>
            <a:r>
              <a:rPr lang="zh-CN" altLang="zh-CN" dirty="0"/>
              <a:t>和</a:t>
            </a:r>
            <a:r>
              <a:rPr lang="en-US" altLang="zh-CN" dirty="0"/>
              <a:t>protected</a:t>
            </a:r>
            <a:r>
              <a:rPr lang="zh-CN" altLang="zh-CN" dirty="0"/>
              <a:t>成员，但不能直接访问基类的</a:t>
            </a:r>
            <a:r>
              <a:rPr lang="en-US" altLang="zh-CN" dirty="0"/>
              <a:t>private</a:t>
            </a:r>
            <a:r>
              <a:rPr lang="zh-CN" altLang="zh-CN" dirty="0"/>
              <a:t>成员。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通过派生类的对象不能直接访问基类中的任何成员。</a:t>
            </a:r>
            <a:endParaRPr lang="zh-CN" altLang="en-US" dirty="0"/>
          </a:p>
        </p:txBody>
      </p:sp>
      <p:sp>
        <p:nvSpPr>
          <p:cNvPr id="17413" name="Text Box 1028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类成员的访问控制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 protected </a:t>
            </a:r>
            <a:r>
              <a:rPr lang="zh-CN" altLang="en-US" dirty="0"/>
              <a:t>成员举例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76400"/>
            <a:ext cx="7086600" cy="47244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A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protected: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x;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A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a.x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5;   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错误</a:t>
            </a:r>
            <a:endParaRPr kumimoji="1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继承与派生问题举例</a:t>
            </a:r>
            <a:endParaRPr lang="zh-CN" altLang="en-US" dirty="0"/>
          </a:p>
        </p:txBody>
      </p:sp>
      <p:graphicFrame>
        <p:nvGraphicFramePr>
          <p:cNvPr id="1026" name="Object 4"/>
          <p:cNvGraphicFramePr>
            <a:graphicFrameLocks noGrp="1"/>
          </p:cNvGraphicFramePr>
          <p:nvPr>
            <p:ph type="pic" idx="1"/>
          </p:nvPr>
        </p:nvGraphicFramePr>
        <p:xfrm>
          <a:off x="1668463" y="1676400"/>
          <a:ext cx="58039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95825" imgH="3756660" progId="OrgPlusWOPX.4">
                  <p:embed/>
                </p:oleObj>
              </mc:Choice>
              <mc:Fallback>
                <p:oleObj name="" r:id="rId1" imgW="4695825" imgH="3756660" progId="OrgPlusWOPX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8463" y="1676400"/>
                        <a:ext cx="5803900" cy="464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28040" y="836295"/>
            <a:ext cx="7772400" cy="5257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A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protected: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x;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B: public A{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function();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B::function()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x = 5;  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正确</a:t>
            </a:r>
            <a:endParaRPr kumimoji="1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  <a:tab pos="991870" algn="l"/>
              </a:tabLst>
              <a:defRPr/>
            </a:pPr>
            <a:r>
              <a:rPr kumimoji="1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555" name="Text Box 6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保护继承</a:t>
            </a:r>
            <a:r>
              <a:rPr lang="en-US" altLang="zh-CN" dirty="0"/>
              <a:t>(protected)</a:t>
            </a:r>
            <a:endParaRPr lang="en-US" altLang="zh-CN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zh-CN" dirty="0"/>
              <a:t>基类的</a:t>
            </a:r>
            <a:r>
              <a:rPr lang="en-US" altLang="zh-CN" dirty="0">
                <a:solidFill>
                  <a:srgbClr val="66FFFF"/>
                </a:solidFill>
              </a:rPr>
              <a:t>public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66FFFF"/>
                </a:solidFill>
              </a:rPr>
              <a:t>protected</a:t>
            </a:r>
            <a:r>
              <a:rPr lang="zh-CN" altLang="zh-CN" dirty="0"/>
              <a:t>成员都以</a:t>
            </a:r>
            <a:r>
              <a:rPr lang="en-US" altLang="zh-CN" dirty="0">
                <a:solidFill>
                  <a:srgbClr val="66FFFF"/>
                </a:solidFill>
              </a:rPr>
              <a:t>protected</a:t>
            </a:r>
            <a:r>
              <a:rPr lang="zh-CN" altLang="en-US" dirty="0"/>
              <a:t>身份出现</a:t>
            </a:r>
            <a:r>
              <a:rPr lang="zh-CN" altLang="zh-CN" dirty="0"/>
              <a:t>在派生类中，但基类的</a:t>
            </a:r>
            <a:r>
              <a:rPr lang="en-US" altLang="zh-CN" dirty="0">
                <a:solidFill>
                  <a:srgbClr val="FF99FF"/>
                </a:solidFill>
              </a:rPr>
              <a:t>private</a:t>
            </a:r>
            <a:r>
              <a:rPr lang="zh-CN" altLang="zh-CN" dirty="0"/>
              <a:t>成员</a:t>
            </a:r>
            <a:r>
              <a:rPr lang="zh-CN" altLang="zh-CN" dirty="0">
                <a:solidFill>
                  <a:srgbClr val="FF99FF"/>
                </a:solidFill>
              </a:rPr>
              <a:t>不可直接访问</a:t>
            </a:r>
            <a:r>
              <a:rPr lang="zh-CN" altLang="zh-CN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派生类中的成员函数可以直接访问基类中的</a:t>
            </a:r>
            <a:r>
              <a:rPr lang="en-US" altLang="zh-CN" dirty="0"/>
              <a:t>public</a:t>
            </a:r>
            <a:r>
              <a:rPr lang="zh-CN" altLang="zh-CN" dirty="0"/>
              <a:t>和</a:t>
            </a:r>
            <a:r>
              <a:rPr lang="en-US" altLang="zh-CN" dirty="0"/>
              <a:t>protected</a:t>
            </a:r>
            <a:r>
              <a:rPr lang="zh-CN" altLang="zh-CN" dirty="0"/>
              <a:t>成员，但不能直接访问基类的</a:t>
            </a:r>
            <a:r>
              <a:rPr lang="en-US" altLang="zh-CN" dirty="0"/>
              <a:t>private</a:t>
            </a:r>
            <a:r>
              <a:rPr lang="zh-CN" altLang="zh-CN" dirty="0"/>
              <a:t>成员。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通过派生类的对象不能直接访问基类中的任何成员</a:t>
            </a:r>
            <a:endParaRPr lang="zh-CN" altLang="en-US" dirty="0"/>
          </a:p>
        </p:txBody>
      </p:sp>
      <p:sp>
        <p:nvSpPr>
          <p:cNvPr id="20485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类成员的访问控制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676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sz="4400" dirty="0"/>
              <a:t>protected </a:t>
            </a:r>
            <a:r>
              <a:rPr lang="zh-CN" altLang="en-US" sz="4400" dirty="0"/>
              <a:t>成员的特点与作用</a:t>
            </a:r>
            <a:endParaRPr lang="zh-CN" altLang="en-US" sz="4400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对建立其所在类对象的模块来说，它与 </a:t>
            </a:r>
            <a:r>
              <a:rPr lang="en-US" altLang="zh-CN" dirty="0"/>
              <a:t>private </a:t>
            </a:r>
            <a:r>
              <a:rPr lang="zh-CN" altLang="en-US" dirty="0"/>
              <a:t>成员的性质相同。</a:t>
            </a:r>
            <a:endParaRPr lang="zh-CN" altLang="en-US" dirty="0"/>
          </a:p>
          <a:p>
            <a:pPr eaLnBrk="1" hangingPunct="1"/>
            <a:r>
              <a:rPr lang="zh-CN" altLang="en-US" dirty="0"/>
              <a:t>对于其派生类来说，它与 </a:t>
            </a:r>
            <a:r>
              <a:rPr lang="en-US" altLang="zh-CN" dirty="0"/>
              <a:t>public </a:t>
            </a:r>
            <a:r>
              <a:rPr lang="zh-CN" altLang="en-US" dirty="0"/>
              <a:t>成员的性质相同。</a:t>
            </a:r>
            <a:endParaRPr lang="zh-CN" altLang="en-US" dirty="0"/>
          </a:p>
          <a:p>
            <a:pPr eaLnBrk="1" hangingPunct="1"/>
            <a:r>
              <a:rPr lang="zh-CN" altLang="en-US" dirty="0"/>
              <a:t>既实现了数据隐藏，又方便继承，实现代码重用。</a:t>
            </a:r>
            <a:endParaRPr lang="zh-CN" altLang="en-US" dirty="0"/>
          </a:p>
        </p:txBody>
      </p:sp>
      <p:sp>
        <p:nvSpPr>
          <p:cNvPr id="21509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类成员的访问控制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77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总结：继承方式</a:t>
            </a:r>
            <a:endParaRPr lang="zh-CN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620000" cy="41148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不同继承方式的影响主要体现在：</a:t>
            </a:r>
            <a:endParaRPr lang="zh-CN" altLang="en-US" dirty="0"/>
          </a:p>
          <a:p>
            <a:pPr lvl="1" eaLnBrk="1" hangingPunct="1"/>
            <a:r>
              <a:rPr lang="zh-CN" altLang="en-US" sz="3000" dirty="0"/>
              <a:t>派生类</a:t>
            </a:r>
            <a:r>
              <a:rPr lang="zh-CN" altLang="en-US" sz="3000" b="1" dirty="0">
                <a:solidFill>
                  <a:srgbClr val="FFFF99"/>
                </a:solidFill>
              </a:rPr>
              <a:t>成员</a:t>
            </a:r>
            <a:r>
              <a:rPr lang="zh-CN" altLang="en-US" sz="3000" dirty="0"/>
              <a:t>对基类成员的访问权限</a:t>
            </a:r>
            <a:endParaRPr lang="zh-CN" altLang="en-US" sz="3000" dirty="0"/>
          </a:p>
          <a:p>
            <a:pPr lvl="1" eaLnBrk="1" hangingPunct="1"/>
            <a:r>
              <a:rPr lang="zh-CN" altLang="en-US" sz="3000" dirty="0"/>
              <a:t>通过派生类</a:t>
            </a:r>
            <a:r>
              <a:rPr lang="zh-CN" altLang="en-US" sz="3000" b="1" dirty="0">
                <a:solidFill>
                  <a:srgbClr val="FFFF99"/>
                </a:solidFill>
              </a:rPr>
              <a:t>对象</a:t>
            </a:r>
            <a:r>
              <a:rPr lang="zh-CN" altLang="en-US" sz="3000" dirty="0"/>
              <a:t>对基类成员的访问权限</a:t>
            </a:r>
            <a:endParaRPr lang="zh-CN" altLang="en-US" sz="30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类型兼容规则</a:t>
            </a:r>
            <a:endParaRPr lang="zh-CN" altLang="en-US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一个公有派生类的对象在使用上可以被当作基类的对象，反之则禁止。具体表现在：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派生类的对象可以隐含转换为基类对象。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派生类的对象可以初始化基类的引用。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派生类的指针可以隐含转换为基类的指针。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通过基类对象名、指针只能使用从基类继承的成员</a:t>
            </a:r>
            <a:endParaRPr lang="zh-CN" altLang="en-US" dirty="0"/>
          </a:p>
        </p:txBody>
      </p:sp>
      <p:sp>
        <p:nvSpPr>
          <p:cNvPr id="24581" name="Text Box 4"/>
          <p:cNvSpPr txBox="1"/>
          <p:nvPr/>
        </p:nvSpPr>
        <p:spPr>
          <a:xfrm>
            <a:off x="228600" y="1752600"/>
            <a:ext cx="793750" cy="2743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类型兼容</a:t>
            </a:r>
            <a:endParaRPr lang="zh-CN" altLang="en-US" sz="4000" dirty="0">
              <a:solidFill>
                <a:srgbClr val="99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  </a:t>
            </a:r>
            <a:r>
              <a:rPr lang="zh-CN" altLang="en-US" dirty="0"/>
              <a:t>类型兼容规则举例</a:t>
            </a:r>
            <a:endParaRPr lang="zh-CN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Base1 {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display() const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"Base1::display()"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7207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228600" y="1752600"/>
            <a:ext cx="793750" cy="2743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类型兼容</a:t>
            </a:r>
            <a:endParaRPr lang="zh-CN" altLang="en-US" sz="4000" dirty="0">
              <a:solidFill>
                <a:srgbClr val="99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304800"/>
            <a:ext cx="8534400" cy="6248400"/>
          </a:xfrm>
        </p:spPr>
        <p:txBody>
          <a:bodyPr vert="horz" wrap="square" lIns="92075" tIns="46038" rIns="92075" bIns="46038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Base2: public Base1 {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公有派生类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display() const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"Base2::display()"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Derived: public Base2 {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公有派生类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display() const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"Derived::display()"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fun(Base1 *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ptr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{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参数为指向基类对象的指针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ptr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-&gt;display();	//"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对象指针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-&gt;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成员名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"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627" name="Text Box 4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52400"/>
            <a:ext cx="7924800" cy="5715000"/>
          </a:xfrm>
        </p:spPr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主函数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声明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声明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声明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对象的指针调用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fun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fun(&amp;base1);	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对象的指针调用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fun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fun(&amp;base2);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对象的指针调用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fun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fun(&amp;derived);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4876800" y="4876800"/>
            <a:ext cx="2819400" cy="1679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600" dirty="0">
                <a:solidFill>
                  <a:srgbClr val="FFFF66"/>
                </a:solidFill>
                <a:latin typeface="Times New Roman" panose="02020603050405020304" pitchFamily="18" charset="0"/>
              </a:rPr>
              <a:t>运行结果：</a:t>
            </a:r>
            <a:endParaRPr lang="zh-CN" altLang="en-US" sz="2600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FF66"/>
                </a:solidFill>
                <a:latin typeface="Times New Roman" panose="02020603050405020304" pitchFamily="18" charset="0"/>
              </a:rPr>
              <a:t>B0::display()</a:t>
            </a:r>
            <a:endParaRPr lang="en-US" altLang="zh-CN" sz="2600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FF66"/>
                </a:solidFill>
                <a:latin typeface="Times New Roman" panose="02020603050405020304" pitchFamily="18" charset="0"/>
              </a:rPr>
              <a:t>B0::display()</a:t>
            </a:r>
            <a:endParaRPr lang="en-US" altLang="zh-CN" sz="2600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FF66"/>
                </a:solidFill>
                <a:latin typeface="Times New Roman" panose="02020603050405020304" pitchFamily="18" charset="0"/>
              </a:rPr>
              <a:t>B0::display()</a:t>
            </a:r>
            <a:endParaRPr lang="en-US" altLang="zh-CN" sz="260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Text Box 6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1628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基类与派生类的对应关系</a:t>
            </a:r>
            <a:endParaRPr lang="zh-CN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1219200" y="1676400"/>
            <a:ext cx="7239000" cy="46482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单继承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派生类只从一个基类派生。</a:t>
            </a:r>
            <a:endParaRPr lang="zh-CN" altLang="en-US" dirty="0"/>
          </a:p>
          <a:p>
            <a:pPr eaLnBrk="1" hangingPunct="1"/>
            <a:r>
              <a:rPr lang="zh-CN" altLang="en-US" dirty="0"/>
              <a:t>多继承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派生类从多个基类派生。</a:t>
            </a:r>
            <a:endParaRPr lang="zh-CN" altLang="en-US" dirty="0"/>
          </a:p>
          <a:p>
            <a:pPr eaLnBrk="1" hangingPunct="1"/>
            <a:r>
              <a:rPr lang="zh-CN" altLang="en-US" dirty="0"/>
              <a:t>多重派生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由一个基类派生出多个不同的派生类。</a:t>
            </a:r>
            <a:endParaRPr lang="zh-CN" altLang="en-US" dirty="0"/>
          </a:p>
          <a:p>
            <a:pPr eaLnBrk="1" hangingPunct="1"/>
            <a:r>
              <a:rPr lang="zh-CN" altLang="en-US" dirty="0"/>
              <a:t>多层派生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派生类又作为基类，继续派生新的类。</a:t>
            </a:r>
            <a:endParaRPr lang="zh-CN" altLang="en-US" dirty="0"/>
          </a:p>
        </p:txBody>
      </p:sp>
      <p:sp>
        <p:nvSpPr>
          <p:cNvPr id="28677" name="Text Box 5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单继承与多继承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39000" cy="9144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多继承举例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9200" y="1600200"/>
            <a:ext cx="3657600" cy="5029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A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showA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a;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31825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showB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	</a:t>
            </a:r>
            <a:r>
              <a:rPr lang="en-US" altLang="zh-CN" sz="2400" noProof="0" dirty="0" err="1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int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 b;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13935" y="1597025"/>
            <a:ext cx="4191000" cy="5029200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C :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 A, private 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{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showC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 const;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 const: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726" name="Line 5"/>
          <p:cNvSpPr/>
          <p:nvPr/>
        </p:nvSpPr>
        <p:spPr>
          <a:xfrm>
            <a:off x="4665980" y="1371600"/>
            <a:ext cx="0" cy="5029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0727" name="Text Box 6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单继承与多继承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1628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继承与派生问题举例</a:t>
            </a:r>
            <a:endParaRPr lang="zh-CN" altLang="en-US" dirty="0"/>
          </a:p>
        </p:txBody>
      </p:sp>
      <p:graphicFrame>
        <p:nvGraphicFramePr>
          <p:cNvPr id="2050" name="Object 2048"/>
          <p:cNvGraphicFramePr>
            <a:graphicFrameLocks noGrp="1"/>
          </p:cNvGraphicFramePr>
          <p:nvPr>
            <p:ph type="pic" idx="1"/>
          </p:nvPr>
        </p:nvGraphicFramePr>
        <p:xfrm>
          <a:off x="2128838" y="1820863"/>
          <a:ext cx="4884737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069715" imgH="3890645" progId="OrgPlusWOPX.4">
                  <p:embed/>
                </p:oleObj>
              </mc:Choice>
              <mc:Fallback>
                <p:oleObj name="" r:id="rId1" imgW="4069715" imgH="3890645" progId="OrgPlusWOPX.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8838" y="1820863"/>
                        <a:ext cx="4884737" cy="4664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/>
          <p:nvPr/>
        </p:nvSpPr>
        <p:spPr>
          <a:xfrm>
            <a:off x="3995738" y="3771900"/>
            <a:ext cx="1152525" cy="57943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猫科</a:t>
            </a:r>
            <a:endParaRPr lang="zh-CN" altLang="en-US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24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96900" y="381000"/>
            <a:ext cx="4191000" cy="64770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 A::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x)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a=x;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B::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x)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b=x;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C::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x,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y,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z)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派生类成员直接访问基类的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公有成员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(x)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setB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(y)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 = z;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其他函数实现略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29188" y="857250"/>
            <a:ext cx="3810000" cy="51816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obj.setA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(5);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obj.showA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obj.setC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(6,7,9);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obj.showC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obj.setB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(6);  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错误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99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obj.showB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();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错误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99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0;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748" name="Line 5"/>
          <p:cNvSpPr/>
          <p:nvPr/>
        </p:nvSpPr>
        <p:spPr>
          <a:xfrm>
            <a:off x="4648200" y="990600"/>
            <a:ext cx="0" cy="5486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1749" name="Text Box 7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多继承时派生类的声明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dirty="0"/>
              <a:t>class </a:t>
            </a:r>
            <a:r>
              <a:rPr lang="zh-CN" altLang="en-US" dirty="0"/>
              <a:t>派生类名：继承方式</a:t>
            </a:r>
            <a:r>
              <a:rPr lang="en-US" altLang="zh-CN" dirty="0"/>
              <a:t>1  </a:t>
            </a:r>
            <a:r>
              <a:rPr lang="zh-CN" altLang="en-US" dirty="0"/>
              <a:t>基类名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继承方式</a:t>
            </a:r>
            <a:r>
              <a:rPr lang="en-US" altLang="zh-CN" dirty="0"/>
              <a:t>2  </a:t>
            </a:r>
            <a:r>
              <a:rPr lang="zh-CN" altLang="en-US" dirty="0"/>
              <a:t>基类名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成员声明；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};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注意：每一个“继承方式”，只用于限制对紧随其后之基类的继承。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单继承与多继承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单一继承时的构造函数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派生类名</a:t>
            </a:r>
            <a:r>
              <a:rPr lang="en-US" altLang="zh-CN" dirty="0"/>
              <a:t>::</a:t>
            </a:r>
            <a:r>
              <a:rPr lang="zh-CN" altLang="en-US" dirty="0"/>
              <a:t>派生类名</a:t>
            </a:r>
            <a:r>
              <a:rPr lang="en-US" altLang="zh-CN" dirty="0"/>
              <a:t>(</a:t>
            </a:r>
            <a:r>
              <a:rPr lang="zh-CN" altLang="en-US" dirty="0"/>
              <a:t>基类所需的形参，本类成员所需的形参</a:t>
            </a:r>
            <a:r>
              <a:rPr lang="en-US" altLang="zh-CN" dirty="0"/>
              <a:t>):</a:t>
            </a:r>
            <a:r>
              <a:rPr lang="zh-CN" altLang="en-US" dirty="0"/>
              <a:t>基类名</a:t>
            </a:r>
            <a:r>
              <a:rPr lang="en-US" altLang="zh-CN" dirty="0"/>
              <a:t>(</a:t>
            </a:r>
            <a:r>
              <a:rPr lang="zh-CN" altLang="en-US" dirty="0"/>
              <a:t>参数表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本类成员初始化赋值语句；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3797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4400" dirty="0"/>
              <a:t>单一继承时的构造函数举例</a:t>
            </a:r>
            <a:endParaRPr lang="zh-CN" altLang="en-US" sz="44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239000" cy="49212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#include&lt;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namecpace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std;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 {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B();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~B();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print() const;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4821" name="Text Box 6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"/>
            <a:ext cx="8382000" cy="6400800"/>
          </a:xfrm>
        </p:spPr>
        <p:txBody>
          <a:bodyPr vert="horz" wrap="square" lIns="92075" tIns="46038" rIns="92075" bIns="46038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B::B()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b=0;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"B's default constructor called."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B::B(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"B's constructor called."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B::~B()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"B's destructor called."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B::print() const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b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843" name="Text Box 5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533400"/>
            <a:ext cx="7239000" cy="58674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C: public B {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C();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j);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~C();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print() const;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867" name="Text Box 5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2400"/>
            <a:ext cx="8532813" cy="6477000"/>
          </a:xfrm>
        </p:spPr>
        <p:txBody>
          <a:bodyPr vert="horz" wrap="square" lIns="92075" tIns="46038" rIns="92075" bIns="46038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C::C()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 =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"C's default constructor called."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C::C(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i,int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j): B(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 = j;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"C's constructor called."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C::~C()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"C's destructor called."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C::print() const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B::print();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c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(5, 6);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obj.print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7891" name="Text Box 5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2390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多继承时的构造函数</a:t>
            </a:r>
            <a:endParaRPr lang="zh-CN" altLang="en-US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dirty="0"/>
              <a:t>派生类名</a:t>
            </a:r>
            <a:r>
              <a:rPr lang="en-US" altLang="zh-CN" dirty="0"/>
              <a:t>::</a:t>
            </a:r>
            <a:r>
              <a:rPr lang="zh-CN" altLang="en-US" dirty="0"/>
              <a:t>派生类名</a:t>
            </a:r>
            <a:r>
              <a:rPr lang="en-US" altLang="zh-CN" dirty="0"/>
              <a:t>(</a:t>
            </a:r>
            <a:r>
              <a:rPr lang="zh-CN" altLang="en-US" dirty="0"/>
              <a:t>参数表</a:t>
            </a:r>
            <a:r>
              <a:rPr lang="en-US" altLang="zh-CN" dirty="0"/>
              <a:t>):</a:t>
            </a:r>
            <a:r>
              <a:rPr lang="zh-CN" altLang="en-US" dirty="0"/>
              <a:t>基类名</a:t>
            </a:r>
            <a:r>
              <a:rPr lang="en-US" altLang="zh-CN" dirty="0"/>
              <a:t>1(</a:t>
            </a:r>
            <a:r>
              <a:rPr lang="zh-CN" altLang="en-US" dirty="0"/>
              <a:t>基类</a:t>
            </a:r>
            <a:r>
              <a:rPr lang="en-US" altLang="zh-CN" dirty="0"/>
              <a:t>1</a:t>
            </a:r>
            <a:r>
              <a:rPr lang="zh-CN" altLang="en-US" dirty="0"/>
              <a:t>初始化参数表</a:t>
            </a:r>
            <a:r>
              <a:rPr lang="en-US" altLang="zh-CN" dirty="0"/>
              <a:t>), </a:t>
            </a:r>
            <a:r>
              <a:rPr lang="zh-CN" altLang="en-US" dirty="0">
                <a:solidFill>
                  <a:schemeClr val="tx2"/>
                </a:solidFill>
              </a:rPr>
              <a:t>基类名</a:t>
            </a:r>
            <a:r>
              <a:rPr lang="en-US" altLang="zh-CN" dirty="0">
                <a:solidFill>
                  <a:schemeClr val="tx2"/>
                </a:solidFill>
              </a:rPr>
              <a:t>2(</a:t>
            </a:r>
            <a:r>
              <a:rPr lang="zh-CN" altLang="en-US" dirty="0">
                <a:solidFill>
                  <a:schemeClr val="tx2"/>
                </a:solidFill>
              </a:rPr>
              <a:t>基类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初始化参数表</a:t>
            </a:r>
            <a:r>
              <a:rPr lang="en-US" altLang="zh-CN" dirty="0">
                <a:solidFill>
                  <a:schemeClr val="tx2"/>
                </a:solidFill>
              </a:rPr>
              <a:t>), ...</a:t>
            </a:r>
            <a:r>
              <a:rPr lang="zh-CN" altLang="en-US" dirty="0">
                <a:solidFill>
                  <a:schemeClr val="tx2"/>
                </a:solidFill>
              </a:rPr>
              <a:t>基类名</a:t>
            </a:r>
            <a:r>
              <a:rPr lang="en-US" altLang="zh-CN" dirty="0">
                <a:solidFill>
                  <a:schemeClr val="tx2"/>
                </a:solidFill>
              </a:rPr>
              <a:t>n(</a:t>
            </a:r>
            <a:r>
              <a:rPr lang="zh-CN" altLang="en-US" dirty="0">
                <a:solidFill>
                  <a:schemeClr val="tx2"/>
                </a:solidFill>
              </a:rPr>
              <a:t>基类</a:t>
            </a:r>
            <a:r>
              <a:rPr lang="en-US" altLang="zh-CN" dirty="0">
                <a:solidFill>
                  <a:schemeClr val="tx2"/>
                </a:solidFill>
              </a:rPr>
              <a:t>n</a:t>
            </a:r>
            <a:r>
              <a:rPr lang="zh-CN" altLang="en-US" dirty="0">
                <a:solidFill>
                  <a:schemeClr val="tx2"/>
                </a:solidFill>
              </a:rPr>
              <a:t>初始化参数表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本类成员初始化赋值语句；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8917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 vert="horz" wrap="square" lIns="92075" tIns="46038" rIns="92075" bIns="46038" anchor="b" anchorCtr="0"/>
          <a:p>
            <a:pPr algn="ctr" eaLnBrk="1" hangingPunct="1">
              <a:lnSpc>
                <a:spcPct val="80000"/>
              </a:lnSpc>
            </a:pPr>
            <a:r>
              <a:rPr lang="zh-CN" altLang="en-US" dirty="0"/>
              <a:t>多继承且有内嵌对象时</a:t>
            </a:r>
            <a:br>
              <a:rPr lang="zh-CN" altLang="en-US" dirty="0"/>
            </a:br>
            <a:r>
              <a:rPr lang="zh-CN" altLang="en-US" dirty="0"/>
              <a:t>的构造函数</a:t>
            </a:r>
            <a:endParaRPr lang="zh-CN" altLang="en-US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dirty="0"/>
              <a:t>派生类名</a:t>
            </a:r>
            <a:r>
              <a:rPr lang="en-US" altLang="zh-CN" dirty="0"/>
              <a:t>::</a:t>
            </a:r>
            <a:r>
              <a:rPr lang="zh-CN" altLang="en-US" dirty="0"/>
              <a:t>派生类名</a:t>
            </a:r>
            <a:r>
              <a:rPr lang="en-US" altLang="zh-CN" dirty="0"/>
              <a:t>(</a:t>
            </a:r>
            <a:r>
              <a:rPr lang="zh-CN" altLang="en-US" dirty="0"/>
              <a:t>形参表</a:t>
            </a:r>
            <a:r>
              <a:rPr lang="en-US" altLang="zh-CN" dirty="0"/>
              <a:t>):</a:t>
            </a:r>
            <a:r>
              <a:rPr lang="zh-CN" altLang="en-US" dirty="0"/>
              <a:t>基类名</a:t>
            </a:r>
            <a:r>
              <a:rPr lang="en-US" altLang="zh-CN" dirty="0"/>
              <a:t>1(</a:t>
            </a:r>
            <a:r>
              <a:rPr lang="zh-CN" altLang="en-US" dirty="0"/>
              <a:t>参数</a:t>
            </a:r>
            <a:r>
              <a:rPr lang="en-US" altLang="zh-CN" dirty="0"/>
              <a:t>), </a:t>
            </a:r>
            <a:r>
              <a:rPr lang="zh-CN" altLang="en-US" dirty="0"/>
              <a:t>基类名</a:t>
            </a:r>
            <a:r>
              <a:rPr lang="en-US" altLang="zh-CN" dirty="0"/>
              <a:t>2(</a:t>
            </a:r>
            <a:r>
              <a:rPr lang="zh-CN" altLang="en-US" dirty="0"/>
              <a:t>参数</a:t>
            </a:r>
            <a:r>
              <a:rPr lang="en-US" altLang="zh-CN" dirty="0"/>
              <a:t>), ...</a:t>
            </a:r>
            <a:r>
              <a:rPr lang="zh-CN" altLang="en-US" dirty="0"/>
              <a:t>基类名</a:t>
            </a:r>
            <a:r>
              <a:rPr lang="en-US" altLang="zh-CN" dirty="0"/>
              <a:t>n(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tx2"/>
                </a:solidFill>
              </a:rPr>
              <a:t>新增成员对象的初始化</a:t>
            </a:r>
            <a:endParaRPr lang="zh-CN" altLang="en-US" dirty="0">
              <a:solidFill>
                <a:schemeClr val="folHlink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本类成员初始化赋值语句；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40965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构造函数的执行顺序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marL="685800" indent="-685800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． 调用基类构造函数，调用顺序按照它们被继承时声明的顺序（从左向右）。</a:t>
            </a:r>
            <a:endParaRPr lang="zh-CN" altLang="en-US" dirty="0"/>
          </a:p>
          <a:p>
            <a:pPr marL="685800" indent="-685800"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． 对成员对象进行初始化，初始化顺序按照它们在类中声明的顺序。</a:t>
            </a:r>
            <a:endParaRPr lang="zh-CN" altLang="en-US" dirty="0"/>
          </a:p>
          <a:p>
            <a:pPr marL="685800" indent="-685800" eaLnBrk="1" hangingPunct="1">
              <a:buNone/>
            </a:pPr>
            <a:r>
              <a:rPr lang="en-US" altLang="zh-CN" dirty="0"/>
              <a:t>3</a:t>
            </a:r>
            <a:r>
              <a:rPr lang="zh-CN" altLang="en-US" dirty="0"/>
              <a:t>．执行派生类的构造函数体中的内容。</a:t>
            </a:r>
            <a:endParaRPr lang="zh-CN" altLang="en-US" dirty="0"/>
          </a:p>
          <a:p>
            <a:pPr marL="685800" indent="-685800" eaLnBrk="1" hangingPunct="1">
              <a:buNone/>
            </a:pPr>
            <a:endParaRPr lang="en-US" altLang="zh-CN" dirty="0"/>
          </a:p>
        </p:txBody>
      </p:sp>
      <p:sp>
        <p:nvSpPr>
          <p:cNvPr id="41989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继承与派生问题举例</a:t>
            </a:r>
            <a:endParaRPr lang="zh-CN" altLang="en-US" dirty="0"/>
          </a:p>
        </p:txBody>
      </p:sp>
      <p:graphicFrame>
        <p:nvGraphicFramePr>
          <p:cNvPr id="3074" name="Object 3"/>
          <p:cNvGraphicFramePr>
            <a:graphicFrameLocks noGrp="1"/>
          </p:cNvGraphicFramePr>
          <p:nvPr>
            <p:ph type="pic" idx="1"/>
          </p:nvPr>
        </p:nvGraphicFramePr>
        <p:xfrm>
          <a:off x="2112963" y="1619250"/>
          <a:ext cx="4916487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944745" imgH="4402455" progId="OrgPlusWOPX.4">
                  <p:embed/>
                </p:oleObj>
              </mc:Choice>
              <mc:Fallback>
                <p:oleObj name="" r:id="rId1" imgW="4944745" imgH="4402455" progId="OrgPlusWOPX.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2963" y="1619250"/>
                        <a:ext cx="4916487" cy="4381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200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 </a:t>
            </a:r>
            <a:r>
              <a:rPr lang="zh-CN" altLang="en-US" dirty="0"/>
              <a:t>派生类构造函数举例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01165"/>
            <a:ext cx="7315200" cy="5040630"/>
          </a:xfrm>
        </p:spPr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Base1 {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，构造函数有参数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Base1(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{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"Constructing Base1 "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Base2 {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，构造函数有参数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Base2(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j) {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"Constructing Base2 " &lt;&lt; j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Base3 {	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Base3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，构造函数无参数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Base3() {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"Constructing Base3 *" &lt;&lt;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037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077200" cy="6324600"/>
          </a:xfrm>
        </p:spPr>
        <p:txBody>
          <a:bodyPr vert="horz" wrap="square" lIns="92075" tIns="46038" rIns="92075" bIns="46038" numCol="1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Derived: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 Base2, public Base1, public Base3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派生新类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，注意基类名的顺序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派生类的公有成员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a,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d): Base1(a), member2(d), member1(c), Base2(b)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{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注意基类名的个数与顺序，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注意成员对象名的个数与顺序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派生类的私有成员对象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 member1;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Base2 member2;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Base3 member3;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Derived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(1, 2, 3, 4);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5059" name="Text Box 4"/>
          <p:cNvSpPr txBox="1"/>
          <p:nvPr/>
        </p:nvSpPr>
        <p:spPr>
          <a:xfrm>
            <a:off x="5715000" y="3886200"/>
            <a:ext cx="3048000" cy="2678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运行结果：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constructing Base2 2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constructing Base1 1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constructing Base3 *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constructing Base1 3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constructing Base2 4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constructing Base3 *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Text Box 6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5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676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5  </a:t>
            </a:r>
            <a:r>
              <a:rPr lang="zh-CN" altLang="en-US" sz="4400" dirty="0"/>
              <a:t>派生类析构函数举例</a:t>
            </a:r>
            <a:endParaRPr lang="zh-CN" altLang="en-US" sz="4400" dirty="0"/>
          </a:p>
        </p:txBody>
      </p:sp>
      <p:sp>
        <p:nvSpPr>
          <p:cNvPr id="47108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FF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派生类的构造、析构函数</a:t>
            </a:r>
            <a:endParaRPr lang="zh-CN" altLang="en-US" sz="2800" dirty="0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2" name="Rectangle 16"/>
          <p:cNvSpPr>
            <a:spLocks noGrp="1" noChangeArrowheads="1"/>
          </p:cNvSpPr>
          <p:nvPr>
            <p:ph idx="1"/>
          </p:nvPr>
        </p:nvSpPr>
        <p:spPr>
          <a:xfrm>
            <a:off x="1071563" y="1643063"/>
            <a:ext cx="7848600" cy="5157788"/>
          </a:xfrm>
        </p:spPr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Base1 {	//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，构造函数有参数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Base1(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{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"Constructing Base1 "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~Base1() {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"Destructing Base1"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Base2 {	//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，构造函数有参数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Base2(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j) {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"Constructing Base2 " &lt;&lt; j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~Base2() {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"Destructing Base2"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Base3 {	//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Base3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，构造函数无参数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Base3() {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"Constructing Base3 *"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~Base3() {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"Destructing Base3" &lt;&lt;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865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94335" y="322580"/>
            <a:ext cx="8520430" cy="5867400"/>
          </a:xfrm>
        </p:spPr>
        <p:txBody>
          <a:bodyPr vert="horz" wrap="square" lIns="92075" tIns="46038" rIns="92075" bIns="46038" numCol="1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Derived: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 Base2, public Base1, public Base3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派生新类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，注意基类名的顺序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派生类的公有成员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a,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d): Base1(a), member2(d), member1(c), Base2(b) {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注意基类名的个数与顺序，注意成员对象名的个数与顺序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派生类的私有成员对象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 member1;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Base2 member2;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Base3 member3;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Derived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obj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(1, 2, 3, 4);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8131" name="Text Box 5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5 </a:t>
            </a:r>
            <a:r>
              <a:rPr lang="zh-CN" altLang="en-US" dirty="0"/>
              <a:t>运行结果</a:t>
            </a:r>
            <a:endParaRPr lang="zh-CN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239000" cy="45720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Constructing Base2 2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Constructing Base1 1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Constructing Base3 *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Constructing Base1 3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Constructing Base2 4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Constructing Base3 *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Destructing Base3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Destructing Base2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Destructing Base1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Destructing Base3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Destructing Base1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Destructing Base2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同名隐藏规则</a:t>
            </a:r>
            <a:endParaRPr lang="zh-CN" altLang="en-US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FF00"/>
                </a:solidFill>
              </a:rPr>
              <a:t>派生类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FF00"/>
                </a:solidFill>
              </a:rPr>
              <a:t>基类</a:t>
            </a:r>
            <a:r>
              <a:rPr lang="zh-CN" altLang="en-US" dirty="0"/>
              <a:t>中有</a:t>
            </a:r>
            <a:r>
              <a:rPr lang="zh-CN" altLang="en-US" dirty="0">
                <a:solidFill>
                  <a:srgbClr val="FFFF00"/>
                </a:solidFill>
              </a:rPr>
              <a:t>相同成员</a:t>
            </a:r>
            <a:r>
              <a:rPr lang="zh-CN" altLang="en-US" dirty="0"/>
              <a:t>时：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若未强行指名，则通过派生类对象使用的是派生类中的同名成员。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如要通过派生类对象访问基类中被隐藏的同名成员，应使用基类名限定。</a:t>
            </a:r>
            <a:endParaRPr lang="zh-CN" altLang="en-US" dirty="0"/>
          </a:p>
        </p:txBody>
      </p:sp>
      <p:sp>
        <p:nvSpPr>
          <p:cNvPr id="50181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派生类成员的标识与访问</a:t>
            </a:r>
            <a:endParaRPr lang="zh-CN" altLang="en-US" sz="2800" dirty="0">
              <a:solidFill>
                <a:srgbClr val="99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b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  </a:t>
            </a: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多继承同名隐藏举例</a:t>
            </a: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派生类成员的标识与访问</a:t>
            </a:r>
            <a:endParaRPr lang="zh-CN" altLang="en-US" sz="2800" dirty="0">
              <a:solidFill>
                <a:srgbClr val="99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491413" cy="4992688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iostream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Base1 {	//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定义基类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fun() {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"Member of Base1" &lt;&lt;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Base2 {	//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定义基类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fun() {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"Member of Base2" &lt;&lt;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Derived: public Base1, public Base2 { //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定义派生类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//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同名数据成员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fun() {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"Member of Derived" &lt;&lt;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	//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同名函数成员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533400"/>
            <a:ext cx="8634413" cy="5715000"/>
          </a:xfrm>
        </p:spPr>
        <p:txBody>
          <a:bodyPr vert="horz" wrap="square" lIns="92075" tIns="46038" rIns="92075" bIns="46038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Derived 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Derived *p = &amp;d;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d.var = 1;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对象名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成员名标识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d.fun();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访问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Derived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d.Base1::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2;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作用域分辨符标识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d.Base1::fun();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访问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p-&gt;Base2::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3;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作用域分辨符标识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p-&gt;Base2::fun();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访问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Base2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基类成员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227" name="Text Box 5"/>
          <p:cNvSpPr txBox="1"/>
          <p:nvPr/>
        </p:nvSpPr>
        <p:spPr>
          <a:xfrm>
            <a:off x="8518525" y="6467475"/>
            <a:ext cx="611188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2390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二义性问题</a:t>
            </a:r>
            <a:endParaRPr lang="zh-CN" altLang="en-US" dirty="0"/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1219200" y="1828800"/>
            <a:ext cx="7543800" cy="42672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sz="3000" dirty="0"/>
              <a:t>在多继承时，基类与派生类之间，或基类之间出现同名成员时，将出现访问时的二义性（不确定性）</a:t>
            </a:r>
            <a:r>
              <a:rPr lang="en-US" altLang="zh-CN" sz="3000" dirty="0"/>
              <a:t>——</a:t>
            </a:r>
            <a:r>
              <a:rPr lang="zh-CN" altLang="en-US" sz="3000" dirty="0"/>
              <a:t>采用虚函数或同名隐藏规则来解决。</a:t>
            </a:r>
            <a:endParaRPr lang="zh-CN" altLang="en-US" sz="3000" dirty="0"/>
          </a:p>
          <a:p>
            <a:pPr eaLnBrk="1" hangingPunct="1"/>
            <a:r>
              <a:rPr lang="zh-CN" altLang="en-US" sz="3000" dirty="0"/>
              <a:t>当派生类从多个基类派生，而这些基类又从同一个基类派生，则在访问此共同基类中的成员时，将产生二义性</a:t>
            </a:r>
            <a:r>
              <a:rPr lang="en-US" altLang="zh-CN" sz="3000" dirty="0"/>
              <a:t>——</a:t>
            </a:r>
            <a:r>
              <a:rPr lang="zh-CN" altLang="en-US" sz="3000" dirty="0"/>
              <a:t>采用虚基类来解决。</a:t>
            </a:r>
            <a:endParaRPr lang="zh-CN" altLang="en-US" sz="3000" dirty="0"/>
          </a:p>
        </p:txBody>
      </p:sp>
      <p:sp>
        <p:nvSpPr>
          <p:cNvPr id="53253" name="Text Box 4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派生类成员的标识与访问</a:t>
            </a:r>
            <a:endParaRPr lang="zh-CN" altLang="en-US" sz="2800" dirty="0">
              <a:solidFill>
                <a:srgbClr val="99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二义性问题举例（一）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43000" y="1752600"/>
            <a:ext cx="3352800" cy="4648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A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 f();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f();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g();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3400" y="1676400"/>
            <a:ext cx="4800600" cy="47244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C: public A,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piblic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g();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h();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如果定义：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  c1;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则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c1.f()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具有二义性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6405" marR="0" lvl="0" indent="-4464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c1.g()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无二义性（同名隐藏）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278" name="Line 5"/>
          <p:cNvSpPr/>
          <p:nvPr/>
        </p:nvSpPr>
        <p:spPr>
          <a:xfrm>
            <a:off x="4191000" y="1676400"/>
            <a:ext cx="0" cy="487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4279" name="Text Box 6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派生类成员的标识与访问</a:t>
            </a:r>
            <a:endParaRPr lang="zh-CN" altLang="en-US" sz="2800" dirty="0">
              <a:solidFill>
                <a:srgbClr val="99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类的继承与派生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保持已有类的特性而构造新类的过程称为</a:t>
            </a:r>
            <a:r>
              <a:rPr lang="zh-CN" altLang="en-US" dirty="0">
                <a:solidFill>
                  <a:schemeClr val="tx2"/>
                </a:solidFill>
              </a:rPr>
              <a:t>继承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在已有类的基础上新增自己的特性而产生新类的过程称为</a:t>
            </a:r>
            <a:r>
              <a:rPr lang="zh-CN" altLang="en-US" dirty="0">
                <a:solidFill>
                  <a:schemeClr val="tx2"/>
                </a:solidFill>
              </a:rPr>
              <a:t>派生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529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二义性的解决方法</a:t>
            </a:r>
            <a:endParaRPr lang="zh-CN" altLang="en-US" dirty="0"/>
          </a:p>
        </p:txBody>
      </p:sp>
      <p:sp>
        <p:nvSpPr>
          <p:cNvPr id="55300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/>
              <a:t>解决方法一：用类名来限定</a:t>
            </a:r>
            <a:br>
              <a:rPr lang="zh-CN" altLang="en-US" dirty="0"/>
            </a:br>
            <a:r>
              <a:rPr lang="en-US" altLang="zh-CN" dirty="0"/>
              <a:t>c1.A::f()    </a:t>
            </a:r>
            <a:r>
              <a:rPr lang="zh-CN" altLang="en-US" dirty="0"/>
              <a:t>或    </a:t>
            </a:r>
            <a:r>
              <a:rPr lang="en-US" altLang="zh-CN" dirty="0"/>
              <a:t>c1.B::f()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解决方法二：同名隐藏</a:t>
            </a:r>
            <a:br>
              <a:rPr lang="zh-CN" altLang="en-US" dirty="0"/>
            </a:br>
            <a:r>
              <a:rPr lang="zh-CN" altLang="en-US" dirty="0"/>
              <a:t>在</a:t>
            </a:r>
            <a:r>
              <a:rPr lang="en-US" altLang="zh-CN" dirty="0"/>
              <a:t>C </a:t>
            </a:r>
            <a:r>
              <a:rPr lang="zh-CN" altLang="en-US" dirty="0"/>
              <a:t>中声明一个同名成员函数</a:t>
            </a:r>
            <a:r>
              <a:rPr lang="en-US" altLang="zh-CN" dirty="0"/>
              <a:t>f()</a:t>
            </a:r>
            <a:r>
              <a:rPr lang="zh-CN" altLang="en-US" dirty="0"/>
              <a:t>，</a:t>
            </a:r>
            <a:r>
              <a:rPr lang="en-US" altLang="zh-CN" dirty="0"/>
              <a:t>f()</a:t>
            </a:r>
            <a:r>
              <a:rPr lang="zh-CN" altLang="zh-CN" dirty="0"/>
              <a:t>再根据需要调用  </a:t>
            </a:r>
            <a:r>
              <a:rPr lang="en-US" altLang="zh-CN" dirty="0"/>
              <a:t>A::f()    </a:t>
            </a:r>
            <a:r>
              <a:rPr lang="zh-CN" altLang="en-US" dirty="0"/>
              <a:t>或    </a:t>
            </a:r>
            <a:r>
              <a:rPr lang="en-US" altLang="zh-CN" dirty="0"/>
              <a:t>B::f()</a:t>
            </a:r>
            <a:endParaRPr lang="en-US" altLang="zh-CN" dirty="0"/>
          </a:p>
        </p:txBody>
      </p:sp>
      <p:sp>
        <p:nvSpPr>
          <p:cNvPr id="55301" name="Text Box 6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派生类成员的标识与访问</a:t>
            </a:r>
            <a:endParaRPr lang="zh-CN" altLang="en-US" sz="2800" dirty="0">
              <a:solidFill>
                <a:srgbClr val="99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3914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二义性问题举例（二）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43000" y="1676400"/>
            <a:ext cx="3352800" cy="49530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B1: public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b1;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B2: public B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b2;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828800"/>
            <a:ext cx="4572000" cy="28146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C : public B1,public B2 {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f();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d;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326" name="Line 5"/>
          <p:cNvSpPr/>
          <p:nvPr/>
        </p:nvSpPr>
        <p:spPr>
          <a:xfrm>
            <a:off x="4495800" y="1676400"/>
            <a:ext cx="0" cy="4648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Dot"/>
            <a:headEnd type="none" w="sm" len="sm"/>
            <a:tailEnd type="none" w="sm" len="sm"/>
          </a:ln>
        </p:spPr>
      </p:sp>
      <p:sp>
        <p:nvSpPr>
          <p:cNvPr id="56327" name="Text Box 6"/>
          <p:cNvSpPr txBox="1"/>
          <p:nvPr/>
        </p:nvSpPr>
        <p:spPr>
          <a:xfrm>
            <a:off x="228600" y="549275"/>
            <a:ext cx="793750" cy="57912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99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派生类成员的标识与访问</a:t>
            </a:r>
            <a:endParaRPr lang="zh-CN" altLang="en-US" sz="2800" dirty="0">
              <a:solidFill>
                <a:srgbClr val="99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8" name="Rectangle 34"/>
          <p:cNvSpPr/>
          <p:nvPr/>
        </p:nvSpPr>
        <p:spPr>
          <a:xfrm>
            <a:off x="6500813" y="2428875"/>
            <a:ext cx="3048000" cy="1828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有二义性：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C  c;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c.b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c.B::b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6329" name="Text Box 35"/>
          <p:cNvSpPr txBox="1"/>
          <p:nvPr/>
        </p:nvSpPr>
        <p:spPr>
          <a:xfrm>
            <a:off x="6500813" y="4572000"/>
            <a:ext cx="2100262" cy="1990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66FFFF"/>
                </a:solidFill>
                <a:latin typeface="Arial" panose="020B0604020202020204" pitchFamily="34" charset="0"/>
              </a:rPr>
              <a:t>无二义性：</a:t>
            </a:r>
            <a:endParaRPr lang="zh-CN" altLang="en-US" sz="28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66FFFF"/>
                </a:solidFill>
                <a:latin typeface="Arial" panose="020B0604020202020204" pitchFamily="34" charset="0"/>
              </a:rPr>
              <a:t>c.B1::b</a:t>
            </a:r>
            <a:endParaRPr lang="en-US" altLang="zh-CN" sz="28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66FFFF"/>
                </a:solidFill>
                <a:latin typeface="Arial" panose="020B0604020202020204" pitchFamily="34" charset="0"/>
              </a:rPr>
              <a:t>c.B2::b</a:t>
            </a:r>
            <a:endParaRPr lang="en-US" altLang="zh-CN" sz="32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类的继承与派生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被继承的已有类称为</a:t>
            </a:r>
            <a:r>
              <a:rPr lang="zh-CN" altLang="en-US" dirty="0">
                <a:solidFill>
                  <a:schemeClr val="tx2"/>
                </a:solidFill>
              </a:rPr>
              <a:t>基类</a:t>
            </a:r>
            <a:r>
              <a:rPr lang="zh-CN" altLang="en-US" dirty="0"/>
              <a:t>（或父类）。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派生出的新类称为</a:t>
            </a:r>
            <a:r>
              <a:rPr lang="zh-CN" altLang="en-US" dirty="0">
                <a:solidFill>
                  <a:schemeClr val="tx2"/>
                </a:solidFill>
              </a:rPr>
              <a:t>派生类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继承与派生问题举例</a:t>
            </a:r>
            <a:endParaRPr lang="zh-CN" altLang="en-US" dirty="0"/>
          </a:p>
        </p:txBody>
      </p:sp>
      <p:graphicFrame>
        <p:nvGraphicFramePr>
          <p:cNvPr id="4098" name="Object 3"/>
          <p:cNvGraphicFramePr>
            <a:graphicFrameLocks noGrp="1"/>
          </p:cNvGraphicFramePr>
          <p:nvPr>
            <p:ph type="pic" idx="1"/>
          </p:nvPr>
        </p:nvGraphicFramePr>
        <p:xfrm>
          <a:off x="998538" y="2176463"/>
          <a:ext cx="7831137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215505" imgH="3291840" progId="OrgPlusWOPX.4">
                  <p:embed/>
                </p:oleObj>
              </mc:Choice>
              <mc:Fallback>
                <p:oleObj name="" r:id="rId1" imgW="7215505" imgH="3291840" progId="OrgPlusWOPX.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8538" y="2176463"/>
                        <a:ext cx="7831137" cy="3567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继承与派生的目的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40000"/>
              </a:lnSpc>
            </a:pPr>
            <a:r>
              <a:rPr lang="zh-CN" altLang="en-US" dirty="0"/>
              <a:t>继承的目的：实现代码重用。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派生的目的：当新的问题出现，原有程序无法解决（或不能完全解决）时，需要对原有程序进行改造。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派生类的声明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1676400" y="2057400"/>
            <a:ext cx="68580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class </a:t>
            </a:r>
            <a:r>
              <a:rPr lang="zh-CN" altLang="en-US" dirty="0"/>
              <a:t>派生类名：</a:t>
            </a:r>
            <a:r>
              <a:rPr lang="zh-CN" altLang="en-US" dirty="0">
                <a:solidFill>
                  <a:srgbClr val="66FFFF"/>
                </a:solidFill>
              </a:rPr>
              <a:t>继承方式</a:t>
            </a:r>
            <a:r>
              <a:rPr lang="zh-CN" altLang="en-US" dirty="0"/>
              <a:t>  基类名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成员声明；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1269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类的继承与派生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0" name="Rectangle 6">
            <a:hlinkClick r:id="" action="ppaction://hlinkshowjump?jump=nextslide"/>
          </p:cNvPr>
          <p:cNvSpPr/>
          <p:nvPr/>
        </p:nvSpPr>
        <p:spPr>
          <a:xfrm>
            <a:off x="4876800" y="2133600"/>
            <a:ext cx="1752600" cy="5334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a774569-e898-4af2-9e4f-5fa9eb4bd9fc"/>
  <p:tag name="COMMONDATA" val="eyJoZGlkIjoiYTFmYTQzZmZkMzI3ZWUyN2Y4MWZjNmExNDFkYjVhN2MifQ=="/>
</p:tagLst>
</file>

<file path=ppt/theme/theme1.xml><?xml version="1.0" encoding="utf-8"?>
<a:theme xmlns:a="http://schemas.openxmlformats.org/drawingml/2006/main" name="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Office\Templates\c++lecture.pot</Template>
  <TotalTime>0</TotalTime>
  <Words>9131</Words>
  <Application>WPS 演示</Application>
  <PresentationFormat>全屏显示(4:3)</PresentationFormat>
  <Paragraphs>773</Paragraphs>
  <Slides>51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微软雅黑</vt:lpstr>
      <vt:lpstr>Arial Unicode MS</vt:lpstr>
      <vt:lpstr>c++lecture</vt:lpstr>
      <vt:lpstr>1_c++lecture</vt:lpstr>
      <vt:lpstr>2_c++lecture</vt:lpstr>
      <vt:lpstr>OrgPlusWOPX.4</vt:lpstr>
      <vt:lpstr>OrgPlusWOPX.4</vt:lpstr>
      <vt:lpstr>OrgPlusWOPX.4</vt:lpstr>
      <vt:lpstr>OrgPlusWOPX.4</vt:lpstr>
      <vt:lpstr>第5章   继承与多态</vt:lpstr>
      <vt:lpstr>继承与派生问题举例</vt:lpstr>
      <vt:lpstr>继承与派生问题举例</vt:lpstr>
      <vt:lpstr>继承与派生问题举例</vt:lpstr>
      <vt:lpstr>类的继承与派生</vt:lpstr>
      <vt:lpstr>类的继承与派生</vt:lpstr>
      <vt:lpstr>继承与派生问题举例</vt:lpstr>
      <vt:lpstr>继承与派生的目的</vt:lpstr>
      <vt:lpstr>派生类的声明</vt:lpstr>
      <vt:lpstr>继承方式</vt:lpstr>
      <vt:lpstr>PowerPoint 演示文稿</vt:lpstr>
      <vt:lpstr>例1 公有继承举例</vt:lpstr>
      <vt:lpstr>PowerPoint 演示文稿</vt:lpstr>
      <vt:lpstr>公有继承(public)</vt:lpstr>
      <vt:lpstr>PowerPoint 演示文稿</vt:lpstr>
      <vt:lpstr>例2 私有继承举例</vt:lpstr>
      <vt:lpstr>PowerPoint 演示文稿</vt:lpstr>
      <vt:lpstr>私有继承(private)</vt:lpstr>
      <vt:lpstr>例3 protected 成员举例</vt:lpstr>
      <vt:lpstr>PowerPoint 演示文稿</vt:lpstr>
      <vt:lpstr>保护继承(protected)</vt:lpstr>
      <vt:lpstr>protected 成员的特点与作用</vt:lpstr>
      <vt:lpstr>总结：继承方式</vt:lpstr>
      <vt:lpstr>类型兼容规则</vt:lpstr>
      <vt:lpstr>例4  类型兼容规则举例</vt:lpstr>
      <vt:lpstr>PowerPoint 演示文稿</vt:lpstr>
      <vt:lpstr>PowerPoint 演示文稿</vt:lpstr>
      <vt:lpstr>基类与派生类的对应关系</vt:lpstr>
      <vt:lpstr>多继承举例</vt:lpstr>
      <vt:lpstr>PowerPoint 演示文稿</vt:lpstr>
      <vt:lpstr>多继承时派生类的声明</vt:lpstr>
      <vt:lpstr>单一继承时的构造函数</vt:lpstr>
      <vt:lpstr>单一继承时的构造函数举例</vt:lpstr>
      <vt:lpstr>PowerPoint 演示文稿</vt:lpstr>
      <vt:lpstr>PowerPoint 演示文稿</vt:lpstr>
      <vt:lpstr>PowerPoint 演示文稿</vt:lpstr>
      <vt:lpstr>多继承时的构造函数</vt:lpstr>
      <vt:lpstr>多继承且有内嵌对象时 的构造函数</vt:lpstr>
      <vt:lpstr>构造函数的执行顺序</vt:lpstr>
      <vt:lpstr>例4 派生类构造函数举例</vt:lpstr>
      <vt:lpstr>PowerPoint 演示文稿</vt:lpstr>
      <vt:lpstr>例5  派生类析构函数举例</vt:lpstr>
      <vt:lpstr>PowerPoint 演示文稿</vt:lpstr>
      <vt:lpstr>例5 运行结果</vt:lpstr>
      <vt:lpstr>同名隐藏规则</vt:lpstr>
      <vt:lpstr>例6  多继承同名隐藏举例(1)</vt:lpstr>
      <vt:lpstr>PowerPoint 演示文稿</vt:lpstr>
      <vt:lpstr>二义性问题</vt:lpstr>
      <vt:lpstr>二义性问题举例（一）</vt:lpstr>
      <vt:lpstr>二义性的解决方法</vt:lpstr>
      <vt:lpstr>二义性问题举例（二）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第七讲  继承与多态</dc:title>
  <dc:creator>zhengli</dc:creator>
  <cp:lastModifiedBy>WPS_503342631</cp:lastModifiedBy>
  <cp:revision>232</cp:revision>
  <dcterms:created xsi:type="dcterms:W3CDTF">1999-06-07T07:18:00Z</dcterms:created>
  <dcterms:modified xsi:type="dcterms:W3CDTF">2023-04-25T05:21:04Z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2701541ADFF940F497F7E3BE0F597EEE_13</vt:lpwstr>
  </property>
  <property fmtid="{D5CDD505-2E9C-101B-9397-08002B2CF9AE}" pid="3" name="KSOProductBuildVer">
    <vt:lpwstr>2052-11.1.0.14036</vt:lpwstr>
  </property>
</Properties>
</file>