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6"/>
  </p:notesMasterIdLst>
  <p:handoutMasterIdLst>
    <p:handoutMasterId r:id="rId87"/>
  </p:handoutMasterIdLst>
  <p:sldIdLst>
    <p:sldId id="256" r:id="rId5"/>
    <p:sldId id="263" r:id="rId7"/>
    <p:sldId id="281" r:id="rId8"/>
    <p:sldId id="282" r:id="rId9"/>
    <p:sldId id="391" r:id="rId10"/>
    <p:sldId id="392" r:id="rId11"/>
    <p:sldId id="322" r:id="rId12"/>
    <p:sldId id="259" r:id="rId13"/>
    <p:sldId id="264" r:id="rId14"/>
    <p:sldId id="305" r:id="rId15"/>
    <p:sldId id="396" r:id="rId16"/>
    <p:sldId id="284" r:id="rId17"/>
    <p:sldId id="285" r:id="rId18"/>
    <p:sldId id="260" r:id="rId19"/>
    <p:sldId id="397" r:id="rId20"/>
    <p:sldId id="286" r:id="rId21"/>
    <p:sldId id="288" r:id="rId22"/>
    <p:sldId id="303" r:id="rId23"/>
    <p:sldId id="290" r:id="rId24"/>
    <p:sldId id="291" r:id="rId25"/>
    <p:sldId id="304" r:id="rId26"/>
    <p:sldId id="289" r:id="rId27"/>
    <p:sldId id="395" r:id="rId28"/>
    <p:sldId id="338" r:id="rId29"/>
    <p:sldId id="339" r:id="rId30"/>
    <p:sldId id="340" r:id="rId31"/>
    <p:sldId id="341" r:id="rId32"/>
    <p:sldId id="261" r:id="rId33"/>
    <p:sldId id="266" r:id="rId34"/>
    <p:sldId id="302" r:id="rId35"/>
    <p:sldId id="262" r:id="rId36"/>
    <p:sldId id="268" r:id="rId37"/>
    <p:sldId id="269" r:id="rId38"/>
    <p:sldId id="309" r:id="rId39"/>
    <p:sldId id="311" r:id="rId40"/>
    <p:sldId id="312" r:id="rId41"/>
    <p:sldId id="270" r:id="rId42"/>
    <p:sldId id="272" r:id="rId43"/>
    <p:sldId id="315" r:id="rId44"/>
    <p:sldId id="274" r:id="rId45"/>
    <p:sldId id="323" r:id="rId46"/>
    <p:sldId id="276" r:id="rId47"/>
    <p:sldId id="326" r:id="rId48"/>
    <p:sldId id="337" r:id="rId49"/>
    <p:sldId id="279" r:id="rId50"/>
    <p:sldId id="327" r:id="rId51"/>
    <p:sldId id="329" r:id="rId52"/>
    <p:sldId id="278" r:id="rId53"/>
    <p:sldId id="294" r:id="rId54"/>
    <p:sldId id="307" r:id="rId55"/>
    <p:sldId id="293" r:id="rId56"/>
    <p:sldId id="277" r:id="rId57"/>
    <p:sldId id="319" r:id="rId58"/>
    <p:sldId id="320" r:id="rId59"/>
    <p:sldId id="301" r:id="rId60"/>
    <p:sldId id="343" r:id="rId61"/>
    <p:sldId id="344" r:id="rId62"/>
    <p:sldId id="346" r:id="rId63"/>
    <p:sldId id="347" r:id="rId64"/>
    <p:sldId id="398" r:id="rId65"/>
    <p:sldId id="399" r:id="rId66"/>
    <p:sldId id="400" r:id="rId67"/>
    <p:sldId id="401" r:id="rId68"/>
    <p:sldId id="402" r:id="rId69"/>
    <p:sldId id="403" r:id="rId70"/>
    <p:sldId id="404" r:id="rId71"/>
    <p:sldId id="405" r:id="rId72"/>
    <p:sldId id="406" r:id="rId73"/>
    <p:sldId id="407" r:id="rId74"/>
    <p:sldId id="408" r:id="rId75"/>
    <p:sldId id="409" r:id="rId76"/>
    <p:sldId id="410" r:id="rId77"/>
    <p:sldId id="411" r:id="rId78"/>
    <p:sldId id="412" r:id="rId79"/>
    <p:sldId id="464" r:id="rId80"/>
    <p:sldId id="465" r:id="rId81"/>
    <p:sldId id="466" r:id="rId82"/>
    <p:sldId id="467" r:id="rId83"/>
    <p:sldId id="468" r:id="rId84"/>
    <p:sldId id="474" r:id="rId85"/>
    <p:sldId id="475" r:id="rId86"/>
  </p:sldIdLst>
  <p:sldSz cx="9144000" cy="6858000" type="screen4x3"/>
  <p:notesSz cx="7099300" cy="10234930"/>
  <p:custDataLst>
    <p:tags r:id="rId91"/>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6" userDrawn="1">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FF99"/>
    <a:srgbClr val="66FFFF"/>
    <a:srgbClr val="FF9966"/>
    <a:srgbClr val="FFFF66"/>
    <a:srgbClr val="99FF6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852"/>
    <p:restoredTop sz="80912"/>
  </p:normalViewPr>
  <p:slideViewPr>
    <p:cSldViewPr showGuides="1">
      <p:cViewPr varScale="1">
        <p:scale>
          <a:sx n="60" d="100"/>
          <a:sy n="60" d="100"/>
        </p:scale>
        <p:origin x="-1566" y="-84"/>
      </p:cViewPr>
      <p:guideLst>
        <p:guide orient="horz" pos="2196"/>
        <p:guide pos="2857"/>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5312"/>
    </p:cViewPr>
  </p:sorter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tags" Target="tags/tag4.xml"/><Relationship Id="rId90" Type="http://schemas.openxmlformats.org/officeDocument/2006/relationships/tableStyles" Target="tableStyles.xml"/><Relationship Id="rId9" Type="http://schemas.openxmlformats.org/officeDocument/2006/relationships/slide" Target="slides/slide4.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handoutMaster" Target="handoutMasters/handoutMaster1.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4690"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9041" tIns="49521" rIns="99041" bIns="49521" numCol="1" anchor="t" anchorCtr="0" compatLnSpc="1"/>
          <a:lstStyle>
            <a:lvl1pPr defTabSz="990600">
              <a:defRPr sz="1300" smtClean="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4691" name="Rectangle 3"/>
          <p:cNvSpPr>
            <a:spLocks noGrp="1" noChangeArrowheads="1"/>
          </p:cNvSpPr>
          <p:nvPr>
            <p:ph type="dt" sz="quarter" idx="1"/>
          </p:nvPr>
        </p:nvSpPr>
        <p:spPr bwMode="auto">
          <a:xfrm>
            <a:off x="4022725" y="0"/>
            <a:ext cx="3076575" cy="512763"/>
          </a:xfrm>
          <a:prstGeom prst="rect">
            <a:avLst/>
          </a:prstGeom>
          <a:noFill/>
          <a:ln w="9525">
            <a:noFill/>
            <a:miter lim="800000"/>
          </a:ln>
          <a:effectLst/>
        </p:spPr>
        <p:txBody>
          <a:bodyPr vert="horz" wrap="square" lIns="99041" tIns="49521" rIns="99041" bIns="49521" numCol="1" anchor="t" anchorCtr="0" compatLnSpc="1"/>
          <a:lstStyle>
            <a:lvl1pPr algn="r" defTabSz="990600">
              <a:defRPr sz="1300" smtClean="0"/>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4692" name="Rectangle 4"/>
          <p:cNvSpPr>
            <a:spLocks noGrp="1" noChangeArrowheads="1"/>
          </p:cNvSpPr>
          <p:nvPr>
            <p:ph type="ftr" sz="quarter" idx="2"/>
          </p:nvPr>
        </p:nvSpPr>
        <p:spPr bwMode="auto">
          <a:xfrm>
            <a:off x="0" y="9721850"/>
            <a:ext cx="3076575" cy="512763"/>
          </a:xfrm>
          <a:prstGeom prst="rect">
            <a:avLst/>
          </a:prstGeom>
          <a:noFill/>
          <a:ln w="9525">
            <a:noFill/>
            <a:miter lim="800000"/>
          </a:ln>
          <a:effectLst/>
        </p:spPr>
        <p:txBody>
          <a:bodyPr vert="horz" wrap="square" lIns="99041" tIns="49521" rIns="99041" bIns="49521" numCol="1" anchor="b" anchorCtr="0" compatLnSpc="1"/>
          <a:lstStyle>
            <a:lvl1pPr defTabSz="990600">
              <a:defRPr sz="1300" smtClean="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4693" name="Rectangle 5"/>
          <p:cNvSpPr>
            <a:spLocks noGrp="1" noChangeArrowheads="1"/>
          </p:cNvSpPr>
          <p:nvPr>
            <p:ph type="sldNum" sz="quarter" idx="3"/>
          </p:nvPr>
        </p:nvSpPr>
        <p:spPr bwMode="auto">
          <a:xfrm>
            <a:off x="4022725" y="9721850"/>
            <a:ext cx="3076575" cy="512763"/>
          </a:xfrm>
          <a:prstGeom prst="rect">
            <a:avLst/>
          </a:prstGeom>
          <a:noFill/>
          <a:ln w="9525">
            <a:noFill/>
            <a:miter lim="800000"/>
          </a:ln>
          <a:effectLst/>
        </p:spPr>
        <p:txBody>
          <a:bodyPr vert="horz" wrap="square" lIns="99041" tIns="49521" rIns="99041" bIns="49521" numCol="1" anchor="b" anchorCtr="0" compatLnSpc="1"/>
          <a:p>
            <a:pPr lvl="0" algn="r" defTabSz="990600" eaLnBrk="1" hangingPunct="1">
              <a:buNone/>
            </a:pPr>
            <a:fld id="{9A0DB2DC-4C9A-4742-B13C-FB6460FD3503}" type="slidenum">
              <a:rPr lang="en-US" altLang="zh-CN" sz="1300" dirty="0"/>
            </a:fld>
            <a:endParaRPr lang="en-US" altLang="zh-CN" sz="13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9041" tIns="49521" rIns="99041" bIns="49521" numCol="1" anchor="t" anchorCtr="0" compatLnSpc="1"/>
          <a:lstStyle>
            <a:lvl1pPr defTabSz="990600">
              <a:defRPr sz="1300" smtClean="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3" name="Rectangle 3"/>
          <p:cNvSpPr>
            <a:spLocks noGrp="1" noChangeArrowheads="1"/>
          </p:cNvSpPr>
          <p:nvPr>
            <p:ph type="dt" idx="1"/>
          </p:nvPr>
        </p:nvSpPr>
        <p:spPr bwMode="auto">
          <a:xfrm>
            <a:off x="4022725" y="0"/>
            <a:ext cx="3076575" cy="512763"/>
          </a:xfrm>
          <a:prstGeom prst="rect">
            <a:avLst/>
          </a:prstGeom>
          <a:noFill/>
          <a:ln w="9525">
            <a:noFill/>
            <a:miter lim="800000"/>
          </a:ln>
          <a:effectLst/>
        </p:spPr>
        <p:txBody>
          <a:bodyPr vert="horz" wrap="square" lIns="99041" tIns="49521" rIns="99041" bIns="49521" numCol="1" anchor="t" anchorCtr="0" compatLnSpc="1"/>
          <a:lstStyle>
            <a:lvl1pPr algn="r" defTabSz="990600">
              <a:defRPr sz="1300" smtClean="0"/>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7828" name="Rectangle 4"/>
          <p:cNvSpPr>
            <a:spLocks noTextEdit="1"/>
          </p:cNvSpPr>
          <p:nvPr>
            <p:ph type="sldImg" idx="2"/>
          </p:nvPr>
        </p:nvSpPr>
        <p:spPr>
          <a:xfrm>
            <a:off x="990600" y="766763"/>
            <a:ext cx="5118100" cy="3838575"/>
          </a:xfrm>
          <a:prstGeom prst="rect">
            <a:avLst/>
          </a:prstGeom>
          <a:noFill/>
          <a:ln w="9525" cap="flat" cmpd="sng">
            <a:solidFill>
              <a:srgbClr val="000000"/>
            </a:solidFill>
            <a:prstDash val="solid"/>
            <a:miter/>
            <a:headEnd type="none" w="med" len="med"/>
            <a:tailEnd type="none" w="med" len="med"/>
          </a:ln>
        </p:spPr>
      </p:sp>
      <p:sp>
        <p:nvSpPr>
          <p:cNvPr id="5125" name="Rectangle 5"/>
          <p:cNvSpPr>
            <a:spLocks noGrp="1" noChangeArrowheads="1"/>
          </p:cNvSpPr>
          <p:nvPr>
            <p:ph type="body" sz="quarter" idx="3"/>
          </p:nvPr>
        </p:nvSpPr>
        <p:spPr bwMode="auto">
          <a:xfrm>
            <a:off x="947738" y="4860925"/>
            <a:ext cx="5203825" cy="4606925"/>
          </a:xfrm>
          <a:prstGeom prst="rect">
            <a:avLst/>
          </a:prstGeom>
          <a:noFill/>
          <a:ln w="9525">
            <a:noFill/>
            <a:miter lim="800000"/>
          </a:ln>
          <a:effectLst/>
        </p:spPr>
        <p:txBody>
          <a:bodyPr vert="horz" wrap="square" lIns="99041" tIns="49521" rIns="99041" bIns="49521"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6" name="Rectangle 6"/>
          <p:cNvSpPr>
            <a:spLocks noGrp="1" noChangeArrowheads="1"/>
          </p:cNvSpPr>
          <p:nvPr>
            <p:ph type="ftr" sz="quarter" idx="4"/>
          </p:nvPr>
        </p:nvSpPr>
        <p:spPr bwMode="auto">
          <a:xfrm>
            <a:off x="0" y="9721850"/>
            <a:ext cx="3076575" cy="512763"/>
          </a:xfrm>
          <a:prstGeom prst="rect">
            <a:avLst/>
          </a:prstGeom>
          <a:noFill/>
          <a:ln w="9525">
            <a:noFill/>
            <a:miter lim="800000"/>
          </a:ln>
          <a:effectLst/>
        </p:spPr>
        <p:txBody>
          <a:bodyPr vert="horz" wrap="square" lIns="99041" tIns="49521" rIns="99041" bIns="49521" numCol="1" anchor="b" anchorCtr="0" compatLnSpc="1"/>
          <a:lstStyle>
            <a:lvl1pPr defTabSz="990600">
              <a:defRPr sz="1300" smtClean="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7" name="Rectangle 7"/>
          <p:cNvSpPr>
            <a:spLocks noGrp="1" noChangeArrowheads="1"/>
          </p:cNvSpPr>
          <p:nvPr>
            <p:ph type="sldNum" sz="quarter" idx="5"/>
          </p:nvPr>
        </p:nvSpPr>
        <p:spPr bwMode="auto">
          <a:xfrm>
            <a:off x="4022725" y="9721850"/>
            <a:ext cx="3076575" cy="512763"/>
          </a:xfrm>
          <a:prstGeom prst="rect">
            <a:avLst/>
          </a:prstGeom>
          <a:noFill/>
          <a:ln w="9525">
            <a:noFill/>
            <a:miter lim="800000"/>
          </a:ln>
          <a:effectLst/>
        </p:spPr>
        <p:txBody>
          <a:bodyPr vert="horz" wrap="square" lIns="99041" tIns="49521" rIns="99041" bIns="49521" numCol="1" anchor="b" anchorCtr="0" compatLnSpc="1"/>
          <a:p>
            <a:pPr lvl="0" algn="r" defTabSz="990600" eaLnBrk="1" hangingPunct="1">
              <a:buNone/>
            </a:pPr>
            <a:fld id="{9A0DB2DC-4C9A-4742-B13C-FB6460FD3503}" type="slidenum">
              <a:rPr lang="en-US" altLang="zh-CN" sz="1300" dirty="0"/>
            </a:fld>
            <a:endParaRPr lang="en-US" altLang="zh-CN" sz="13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78851" name="Rectangle 2"/>
          <p:cNvSpPr>
            <a:spLocks noTextEdit="1"/>
          </p:cNvSpPr>
          <p:nvPr>
            <p:ph type="sldImg"/>
          </p:nvPr>
        </p:nvSpPr>
        <p:spPr/>
      </p:sp>
      <p:sp>
        <p:nvSpPr>
          <p:cNvPr id="78852" name="Rectangle 3"/>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88067" name="Rectangle 2"/>
          <p:cNvSpPr>
            <a:spLocks noTextEdit="1"/>
          </p:cNvSpPr>
          <p:nvPr>
            <p:ph type="sldImg"/>
          </p:nvPr>
        </p:nvSpPr>
        <p:spPr/>
      </p:sp>
      <p:sp>
        <p:nvSpPr>
          <p:cNvPr id="88068"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90115" name="Rectangle 2"/>
          <p:cNvSpPr>
            <a:spLocks noTextEdit="1"/>
          </p:cNvSpPr>
          <p:nvPr>
            <p:ph type="sldImg"/>
          </p:nvPr>
        </p:nvSpPr>
        <p:spPr/>
      </p:sp>
      <p:sp>
        <p:nvSpPr>
          <p:cNvPr id="90116"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91139" name="Rectangle 2"/>
          <p:cNvSpPr>
            <a:spLocks noTextEdit="1"/>
          </p:cNvSpPr>
          <p:nvPr>
            <p:ph type="sldImg"/>
          </p:nvPr>
        </p:nvSpPr>
        <p:spPr/>
      </p:sp>
      <p:sp>
        <p:nvSpPr>
          <p:cNvPr id="91140"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92163" name="Rectangle 2"/>
          <p:cNvSpPr>
            <a:spLocks noTextEdit="1"/>
          </p:cNvSpPr>
          <p:nvPr>
            <p:ph type="sldImg"/>
          </p:nvPr>
        </p:nvSpPr>
        <p:spPr/>
      </p:sp>
      <p:sp>
        <p:nvSpPr>
          <p:cNvPr id="92164"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89091" name="Rectangle 2"/>
          <p:cNvSpPr>
            <a:spLocks noTextEdit="1"/>
          </p:cNvSpPr>
          <p:nvPr>
            <p:ph type="sldImg"/>
          </p:nvPr>
        </p:nvSpPr>
        <p:spPr/>
      </p:sp>
      <p:sp>
        <p:nvSpPr>
          <p:cNvPr id="89092"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90115" name="Rectangle 2"/>
          <p:cNvSpPr>
            <a:spLocks noTextEdit="1"/>
          </p:cNvSpPr>
          <p:nvPr>
            <p:ph type="sldImg"/>
          </p:nvPr>
        </p:nvSpPr>
        <p:spPr/>
      </p:sp>
      <p:sp>
        <p:nvSpPr>
          <p:cNvPr id="90116"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94211" name="Rectangle 2"/>
          <p:cNvSpPr>
            <a:spLocks noTextEdit="1"/>
          </p:cNvSpPr>
          <p:nvPr>
            <p:ph type="sldImg"/>
          </p:nvPr>
        </p:nvSpPr>
        <p:spPr/>
      </p:sp>
      <p:sp>
        <p:nvSpPr>
          <p:cNvPr id="94212"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95235" name="Rectangle 2"/>
          <p:cNvSpPr>
            <a:spLocks noTextEdit="1"/>
          </p:cNvSpPr>
          <p:nvPr>
            <p:ph type="sldImg"/>
          </p:nvPr>
        </p:nvSpPr>
        <p:spPr/>
      </p:sp>
      <p:sp>
        <p:nvSpPr>
          <p:cNvPr id="95236"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93187" name="Rectangle 2"/>
          <p:cNvSpPr>
            <a:spLocks noTextEdit="1"/>
          </p:cNvSpPr>
          <p:nvPr>
            <p:ph type="sldImg"/>
          </p:nvPr>
        </p:nvSpPr>
        <p:spPr/>
      </p:sp>
      <p:sp>
        <p:nvSpPr>
          <p:cNvPr id="93188"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98307" name="Rectangle 2"/>
          <p:cNvSpPr>
            <a:spLocks noTextEdit="1"/>
          </p:cNvSpPr>
          <p:nvPr>
            <p:ph type="sldImg"/>
          </p:nvPr>
        </p:nvSpPr>
        <p:spPr/>
      </p:sp>
      <p:sp>
        <p:nvSpPr>
          <p:cNvPr id="98308"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81923" name="Rectangle 2"/>
          <p:cNvSpPr>
            <a:spLocks noTextEdit="1"/>
          </p:cNvSpPr>
          <p:nvPr>
            <p:ph type="sldImg"/>
          </p:nvPr>
        </p:nvSpPr>
        <p:spPr/>
      </p:sp>
      <p:sp>
        <p:nvSpPr>
          <p:cNvPr id="81924"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99331" name="Rectangle 2"/>
          <p:cNvSpPr>
            <a:spLocks noTextEdit="1"/>
          </p:cNvSpPr>
          <p:nvPr>
            <p:ph type="sldImg"/>
          </p:nvPr>
        </p:nvSpPr>
        <p:spPr/>
      </p:sp>
      <p:sp>
        <p:nvSpPr>
          <p:cNvPr id="99332"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96259" name="Rectangle 1026"/>
          <p:cNvSpPr>
            <a:spLocks noTextEdit="1"/>
          </p:cNvSpPr>
          <p:nvPr>
            <p:ph type="sldImg"/>
          </p:nvPr>
        </p:nvSpPr>
        <p:spPr/>
      </p:sp>
      <p:sp>
        <p:nvSpPr>
          <p:cNvPr id="96260" name="Rectangle 1028"/>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97283" name="Rectangle 2"/>
          <p:cNvSpPr>
            <a:spLocks noTextEdit="1"/>
          </p:cNvSpPr>
          <p:nvPr>
            <p:ph type="sldImg"/>
          </p:nvPr>
        </p:nvSpPr>
        <p:spPr/>
      </p:sp>
      <p:sp>
        <p:nvSpPr>
          <p:cNvPr id="97284"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88067" name="Rectangle 2"/>
          <p:cNvSpPr>
            <a:spLocks noTextEdit="1"/>
          </p:cNvSpPr>
          <p:nvPr>
            <p:ph type="sldImg"/>
          </p:nvPr>
        </p:nvSpPr>
        <p:spPr/>
      </p:sp>
      <p:sp>
        <p:nvSpPr>
          <p:cNvPr id="88068"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00355" name="Rectangle 2"/>
          <p:cNvSpPr>
            <a:spLocks noTextEdit="1"/>
          </p:cNvSpPr>
          <p:nvPr>
            <p:ph type="sldImg"/>
          </p:nvPr>
        </p:nvSpPr>
        <p:spPr/>
      </p:sp>
      <p:sp>
        <p:nvSpPr>
          <p:cNvPr id="100356"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01379" name="Rectangle 2"/>
          <p:cNvSpPr>
            <a:spLocks noTextEdit="1"/>
          </p:cNvSpPr>
          <p:nvPr>
            <p:ph type="sldImg"/>
          </p:nvPr>
        </p:nvSpPr>
        <p:spPr/>
      </p:sp>
      <p:sp>
        <p:nvSpPr>
          <p:cNvPr id="101380"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02403" name="Rectangle 1026"/>
          <p:cNvSpPr>
            <a:spLocks noTextEdit="1"/>
          </p:cNvSpPr>
          <p:nvPr>
            <p:ph type="sldImg"/>
          </p:nvPr>
        </p:nvSpPr>
        <p:spPr/>
      </p:sp>
      <p:sp>
        <p:nvSpPr>
          <p:cNvPr id="102404" name="Rectangle 1028"/>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03427" name="Rectangle 2"/>
          <p:cNvSpPr>
            <a:spLocks noTextEdit="1"/>
          </p:cNvSpPr>
          <p:nvPr>
            <p:ph type="sldImg"/>
          </p:nvPr>
        </p:nvSpPr>
        <p:spPr/>
      </p:sp>
      <p:sp>
        <p:nvSpPr>
          <p:cNvPr id="103428"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04451" name="Rectangle 2"/>
          <p:cNvSpPr>
            <a:spLocks noTextEdit="1"/>
          </p:cNvSpPr>
          <p:nvPr>
            <p:ph type="sldImg"/>
          </p:nvPr>
        </p:nvSpPr>
        <p:spPr/>
      </p:sp>
      <p:sp>
        <p:nvSpPr>
          <p:cNvPr id="104452"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06499" name="Rectangle 2"/>
          <p:cNvSpPr>
            <a:spLocks noTextEdit="1"/>
          </p:cNvSpPr>
          <p:nvPr>
            <p:ph type="sldImg"/>
          </p:nvPr>
        </p:nvSpPr>
        <p:spPr/>
      </p:sp>
      <p:sp>
        <p:nvSpPr>
          <p:cNvPr id="106500"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82947" name="Rectangle 2"/>
          <p:cNvSpPr>
            <a:spLocks noTextEdit="1"/>
          </p:cNvSpPr>
          <p:nvPr>
            <p:ph type="sldImg"/>
          </p:nvPr>
        </p:nvSpPr>
        <p:spPr/>
      </p:sp>
      <p:sp>
        <p:nvSpPr>
          <p:cNvPr id="82948"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07523" name="Rectangle 2"/>
          <p:cNvSpPr>
            <a:spLocks noTextEdit="1"/>
          </p:cNvSpPr>
          <p:nvPr>
            <p:ph type="sldImg"/>
          </p:nvPr>
        </p:nvSpPr>
        <p:spPr/>
      </p:sp>
      <p:sp>
        <p:nvSpPr>
          <p:cNvPr id="107524"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05475" name="Rectangle 2"/>
          <p:cNvSpPr>
            <a:spLocks noTextEdit="1"/>
          </p:cNvSpPr>
          <p:nvPr>
            <p:ph type="sldImg"/>
          </p:nvPr>
        </p:nvSpPr>
        <p:spPr/>
      </p:sp>
      <p:sp>
        <p:nvSpPr>
          <p:cNvPr id="105476"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09571" name="Rectangle 2"/>
          <p:cNvSpPr>
            <a:spLocks noTextEdit="1"/>
          </p:cNvSpPr>
          <p:nvPr>
            <p:ph type="sldImg"/>
          </p:nvPr>
        </p:nvSpPr>
        <p:spPr/>
      </p:sp>
      <p:sp>
        <p:nvSpPr>
          <p:cNvPr id="109572"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10595" name="Rectangle 2"/>
          <p:cNvSpPr>
            <a:spLocks noTextEdit="1"/>
          </p:cNvSpPr>
          <p:nvPr>
            <p:ph type="sldImg"/>
          </p:nvPr>
        </p:nvSpPr>
        <p:spPr/>
      </p:sp>
      <p:sp>
        <p:nvSpPr>
          <p:cNvPr id="110596"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11619" name="Rectangle 2"/>
          <p:cNvSpPr>
            <a:spLocks noTextEdit="1"/>
          </p:cNvSpPr>
          <p:nvPr>
            <p:ph type="sldImg"/>
          </p:nvPr>
        </p:nvSpPr>
        <p:spPr/>
      </p:sp>
      <p:sp>
        <p:nvSpPr>
          <p:cNvPr id="111620"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12643" name="Rectangle 2"/>
          <p:cNvSpPr>
            <a:spLocks noTextEdit="1"/>
          </p:cNvSpPr>
          <p:nvPr>
            <p:ph type="sldImg"/>
          </p:nvPr>
        </p:nvSpPr>
        <p:spPr/>
      </p:sp>
      <p:sp>
        <p:nvSpPr>
          <p:cNvPr id="112644"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13667" name="Rectangle 2"/>
          <p:cNvSpPr>
            <a:spLocks noTextEdit="1"/>
          </p:cNvSpPr>
          <p:nvPr>
            <p:ph type="sldImg"/>
          </p:nvPr>
        </p:nvSpPr>
        <p:spPr/>
      </p:sp>
      <p:sp>
        <p:nvSpPr>
          <p:cNvPr id="113668"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14691" name="Rectangle 2"/>
          <p:cNvSpPr>
            <a:spLocks noTextEdit="1"/>
          </p:cNvSpPr>
          <p:nvPr>
            <p:ph type="sldImg"/>
          </p:nvPr>
        </p:nvSpPr>
        <p:spPr/>
      </p:sp>
      <p:sp>
        <p:nvSpPr>
          <p:cNvPr id="114692"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16739" name="Rectangle 2"/>
          <p:cNvSpPr>
            <a:spLocks noTextEdit="1"/>
          </p:cNvSpPr>
          <p:nvPr>
            <p:ph type="sldImg"/>
          </p:nvPr>
        </p:nvSpPr>
        <p:spPr/>
      </p:sp>
      <p:sp>
        <p:nvSpPr>
          <p:cNvPr id="116740"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17763" name="Rectangle 2"/>
          <p:cNvSpPr>
            <a:spLocks noTextEdit="1"/>
          </p:cNvSpPr>
          <p:nvPr>
            <p:ph type="sldImg"/>
          </p:nvPr>
        </p:nvSpPr>
        <p:spPr/>
      </p:sp>
      <p:sp>
        <p:nvSpPr>
          <p:cNvPr id="117764"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83971" name="Rectangle 2"/>
          <p:cNvSpPr>
            <a:spLocks noTextEdit="1"/>
          </p:cNvSpPr>
          <p:nvPr>
            <p:ph type="sldImg"/>
          </p:nvPr>
        </p:nvSpPr>
        <p:spPr/>
      </p:sp>
      <p:sp>
        <p:nvSpPr>
          <p:cNvPr id="83972"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19811" name="Rectangle 2"/>
          <p:cNvSpPr>
            <a:spLocks noTextEdit="1"/>
          </p:cNvSpPr>
          <p:nvPr>
            <p:ph type="sldImg"/>
          </p:nvPr>
        </p:nvSpPr>
        <p:spPr/>
      </p:sp>
      <p:sp>
        <p:nvSpPr>
          <p:cNvPr id="119812"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20835" name="Rectangle 2"/>
          <p:cNvSpPr>
            <a:spLocks noTextEdit="1"/>
          </p:cNvSpPr>
          <p:nvPr>
            <p:ph type="sldImg"/>
          </p:nvPr>
        </p:nvSpPr>
        <p:spPr/>
      </p:sp>
      <p:sp>
        <p:nvSpPr>
          <p:cNvPr id="120836"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22883" name="Rectangle 2"/>
          <p:cNvSpPr>
            <a:spLocks noTextEdit="1"/>
          </p:cNvSpPr>
          <p:nvPr>
            <p:ph type="sldImg"/>
          </p:nvPr>
        </p:nvSpPr>
        <p:spPr/>
      </p:sp>
      <p:sp>
        <p:nvSpPr>
          <p:cNvPr id="122884"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23907" name="Rectangle 2"/>
          <p:cNvSpPr>
            <a:spLocks noTextEdit="1"/>
          </p:cNvSpPr>
          <p:nvPr>
            <p:ph type="sldImg"/>
          </p:nvPr>
        </p:nvSpPr>
        <p:spPr/>
      </p:sp>
      <p:sp>
        <p:nvSpPr>
          <p:cNvPr id="123908"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24931" name="Rectangle 2"/>
          <p:cNvSpPr>
            <a:spLocks noTextEdit="1"/>
          </p:cNvSpPr>
          <p:nvPr>
            <p:ph type="sldImg"/>
          </p:nvPr>
        </p:nvSpPr>
        <p:spPr/>
      </p:sp>
      <p:sp>
        <p:nvSpPr>
          <p:cNvPr id="124932"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25955" name="Rectangle 2"/>
          <p:cNvSpPr>
            <a:spLocks noTextEdit="1"/>
          </p:cNvSpPr>
          <p:nvPr>
            <p:ph type="sldImg"/>
          </p:nvPr>
        </p:nvSpPr>
        <p:spPr/>
      </p:sp>
      <p:sp>
        <p:nvSpPr>
          <p:cNvPr id="125956"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26979" name="Rectangle 2"/>
          <p:cNvSpPr>
            <a:spLocks noTextEdit="1"/>
          </p:cNvSpPr>
          <p:nvPr>
            <p:ph type="sldImg"/>
          </p:nvPr>
        </p:nvSpPr>
        <p:spPr/>
      </p:sp>
      <p:sp>
        <p:nvSpPr>
          <p:cNvPr id="126980"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28003" name="Rectangle 2"/>
          <p:cNvSpPr>
            <a:spLocks noTextEdit="1"/>
          </p:cNvSpPr>
          <p:nvPr>
            <p:ph type="sldImg"/>
          </p:nvPr>
        </p:nvSpPr>
        <p:spPr/>
      </p:sp>
      <p:sp>
        <p:nvSpPr>
          <p:cNvPr id="128004"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29027" name="Rectangle 2"/>
          <p:cNvSpPr>
            <a:spLocks noTextEdit="1"/>
          </p:cNvSpPr>
          <p:nvPr>
            <p:ph type="sldImg"/>
          </p:nvPr>
        </p:nvSpPr>
        <p:spPr/>
      </p:sp>
      <p:sp>
        <p:nvSpPr>
          <p:cNvPr id="129028"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30051" name="Rectangle 2"/>
          <p:cNvSpPr>
            <a:spLocks noTextEdit="1"/>
          </p:cNvSpPr>
          <p:nvPr>
            <p:ph type="sldImg"/>
          </p:nvPr>
        </p:nvSpPr>
        <p:spPr/>
      </p:sp>
      <p:sp>
        <p:nvSpPr>
          <p:cNvPr id="130052"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80899" name="Rectangle 2"/>
          <p:cNvSpPr>
            <a:spLocks noTextEdit="1"/>
          </p:cNvSpPr>
          <p:nvPr>
            <p:ph type="sldImg"/>
          </p:nvPr>
        </p:nvSpPr>
        <p:spPr/>
      </p:sp>
      <p:sp>
        <p:nvSpPr>
          <p:cNvPr id="80900"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31075" name="Rectangle 2"/>
          <p:cNvSpPr>
            <a:spLocks noTextEdit="1"/>
          </p:cNvSpPr>
          <p:nvPr>
            <p:ph type="sldImg"/>
          </p:nvPr>
        </p:nvSpPr>
        <p:spPr/>
      </p:sp>
      <p:sp>
        <p:nvSpPr>
          <p:cNvPr id="131076"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32099" name="Rectangle 2"/>
          <p:cNvSpPr>
            <a:spLocks noTextEdit="1"/>
          </p:cNvSpPr>
          <p:nvPr>
            <p:ph type="sldImg"/>
          </p:nvPr>
        </p:nvSpPr>
        <p:spPr/>
      </p:sp>
      <p:sp>
        <p:nvSpPr>
          <p:cNvPr id="132100"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33123" name="Rectangle 2"/>
          <p:cNvSpPr>
            <a:spLocks noTextEdit="1"/>
          </p:cNvSpPr>
          <p:nvPr>
            <p:ph type="sldImg"/>
          </p:nvPr>
        </p:nvSpPr>
        <p:spPr/>
      </p:sp>
      <p:sp>
        <p:nvSpPr>
          <p:cNvPr id="133124"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36195" name="Rectangle 2"/>
          <p:cNvSpPr>
            <a:spLocks noTextEdit="1"/>
          </p:cNvSpPr>
          <p:nvPr>
            <p:ph type="sldImg"/>
          </p:nvPr>
        </p:nvSpPr>
        <p:spPr/>
      </p:sp>
      <p:sp>
        <p:nvSpPr>
          <p:cNvPr id="136196"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37219" name="Rectangle 2"/>
          <p:cNvSpPr>
            <a:spLocks noTextEdit="1"/>
          </p:cNvSpPr>
          <p:nvPr>
            <p:ph type="sldImg"/>
          </p:nvPr>
        </p:nvSpPr>
        <p:spPr/>
      </p:sp>
      <p:sp>
        <p:nvSpPr>
          <p:cNvPr id="137220"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135171" name="Rectangle 2"/>
          <p:cNvSpPr>
            <a:spLocks noTextEdit="1"/>
          </p:cNvSpPr>
          <p:nvPr>
            <p:ph type="sldImg"/>
          </p:nvPr>
        </p:nvSpPr>
        <p:spPr/>
      </p:sp>
      <p:sp>
        <p:nvSpPr>
          <p:cNvPr id="135172"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dirty="0"/>
            </a:fld>
            <a:endParaRPr lang="en-US" altLang="zh-CN" sz="1300" dirty="0"/>
          </a:p>
        </p:txBody>
      </p:sp>
      <p:sp>
        <p:nvSpPr>
          <p:cNvPr id="61443" name="Rectangle 2"/>
          <p:cNvSpPr>
            <a:spLocks noTextEdit="1"/>
          </p:cNvSpPr>
          <p:nvPr>
            <p:ph type="sldImg"/>
          </p:nvPr>
        </p:nvSpPr>
        <p:spPr>
          <a:xfrm>
            <a:off x="992188" y="768350"/>
            <a:ext cx="5114925" cy="3836988"/>
          </a:xfrm>
        </p:spPr>
      </p:sp>
      <p:sp>
        <p:nvSpPr>
          <p:cNvPr id="61444" name="Rectangle 4"/>
          <p:cNvSpPr>
            <a:spLocks noGrp="1"/>
          </p:cNvSpPr>
          <p:nvPr>
            <p:ph type="body" idx="1"/>
          </p:nvPr>
        </p:nvSpPr>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dirty="0"/>
            </a:fld>
            <a:endParaRPr lang="en-US" altLang="zh-CN" sz="1300" dirty="0"/>
          </a:p>
        </p:txBody>
      </p:sp>
      <p:sp>
        <p:nvSpPr>
          <p:cNvPr id="88067" name="Rectangle 2"/>
          <p:cNvSpPr>
            <a:spLocks noTextEdit="1"/>
          </p:cNvSpPr>
          <p:nvPr>
            <p:ph type="sldImg"/>
          </p:nvPr>
        </p:nvSpPr>
        <p:spPr>
          <a:xfrm>
            <a:off x="992188" y="768350"/>
            <a:ext cx="5114925" cy="3836988"/>
          </a:xfrm>
        </p:spPr>
      </p:sp>
      <p:sp>
        <p:nvSpPr>
          <p:cNvPr id="88068" name="Rectangle 4"/>
          <p:cNvSpPr>
            <a:spLocks noGrp="1"/>
          </p:cNvSpPr>
          <p:nvPr>
            <p:ph type="body" idx="1"/>
          </p:nvPr>
        </p:nvSpPr>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dirty="0"/>
            </a:fld>
            <a:endParaRPr lang="en-US" altLang="zh-CN" sz="1300" dirty="0"/>
          </a:p>
        </p:txBody>
      </p:sp>
      <p:sp>
        <p:nvSpPr>
          <p:cNvPr id="89091" name="Rectangle 2"/>
          <p:cNvSpPr>
            <a:spLocks noTextEdit="1"/>
          </p:cNvSpPr>
          <p:nvPr>
            <p:ph type="sldImg"/>
          </p:nvPr>
        </p:nvSpPr>
        <p:spPr>
          <a:xfrm>
            <a:off x="992188" y="768350"/>
            <a:ext cx="5114925" cy="3836988"/>
          </a:xfrm>
        </p:spPr>
      </p:sp>
      <p:sp>
        <p:nvSpPr>
          <p:cNvPr id="89092" name="Rectangle 4"/>
          <p:cNvSpPr>
            <a:spLocks noGrp="1"/>
          </p:cNvSpPr>
          <p:nvPr>
            <p:ph type="body" idx="1"/>
          </p:nvPr>
        </p:nvSpPr>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dirty="0"/>
            </a:fld>
            <a:endParaRPr lang="en-US" altLang="zh-CN" sz="1300" dirty="0"/>
          </a:p>
        </p:txBody>
      </p:sp>
      <p:sp>
        <p:nvSpPr>
          <p:cNvPr id="90115" name="Rectangle 2"/>
          <p:cNvSpPr>
            <a:spLocks noTextEdit="1"/>
          </p:cNvSpPr>
          <p:nvPr>
            <p:ph type="sldImg"/>
          </p:nvPr>
        </p:nvSpPr>
        <p:spPr>
          <a:xfrm>
            <a:off x="992188" y="768350"/>
            <a:ext cx="5114925" cy="3836988"/>
          </a:xfrm>
        </p:spPr>
      </p:sp>
      <p:sp>
        <p:nvSpPr>
          <p:cNvPr id="90116" name="Rectangle 4"/>
          <p:cNvSpPr>
            <a:spLocks noGrp="1"/>
          </p:cNvSpPr>
          <p:nvPr>
            <p:ph type="body" idx="1"/>
          </p:nvPr>
        </p:nvSpPr>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80899" name="Rectangle 2"/>
          <p:cNvSpPr>
            <a:spLocks noTextEdit="1"/>
          </p:cNvSpPr>
          <p:nvPr>
            <p:ph type="sldImg"/>
          </p:nvPr>
        </p:nvSpPr>
        <p:spPr/>
      </p:sp>
      <p:sp>
        <p:nvSpPr>
          <p:cNvPr id="80900"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dirty="0"/>
            </a:fld>
            <a:endParaRPr lang="en-US" altLang="zh-CN" sz="1300" dirty="0"/>
          </a:p>
        </p:txBody>
      </p:sp>
      <p:sp>
        <p:nvSpPr>
          <p:cNvPr id="91139" name="Rectangle 2"/>
          <p:cNvSpPr>
            <a:spLocks noTextEdit="1"/>
          </p:cNvSpPr>
          <p:nvPr>
            <p:ph type="sldImg"/>
          </p:nvPr>
        </p:nvSpPr>
        <p:spPr>
          <a:xfrm>
            <a:off x="992188" y="768350"/>
            <a:ext cx="5114925" cy="3836988"/>
          </a:xfrm>
        </p:spPr>
      </p:sp>
      <p:sp>
        <p:nvSpPr>
          <p:cNvPr id="91140" name="Rectangle 4"/>
          <p:cNvSpPr>
            <a:spLocks noGrp="1"/>
          </p:cNvSpPr>
          <p:nvPr>
            <p:ph type="body" idx="1"/>
          </p:nvPr>
        </p:nvSpPr>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dirty="0"/>
            </a:fld>
            <a:endParaRPr lang="en-US" altLang="zh-CN" sz="1300" dirty="0"/>
          </a:p>
        </p:txBody>
      </p:sp>
      <p:sp>
        <p:nvSpPr>
          <p:cNvPr id="92163" name="Rectangle 2"/>
          <p:cNvSpPr>
            <a:spLocks noTextEdit="1"/>
          </p:cNvSpPr>
          <p:nvPr>
            <p:ph type="sldImg"/>
          </p:nvPr>
        </p:nvSpPr>
        <p:spPr>
          <a:xfrm>
            <a:off x="992188" y="768350"/>
            <a:ext cx="5114925" cy="3836988"/>
          </a:xfrm>
        </p:spPr>
      </p:sp>
      <p:sp>
        <p:nvSpPr>
          <p:cNvPr id="92164" name="Rectangle 4"/>
          <p:cNvSpPr>
            <a:spLocks noGrp="1"/>
          </p:cNvSpPr>
          <p:nvPr>
            <p:ph type="body" idx="1"/>
          </p:nvPr>
        </p:nvSpPr>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dirty="0"/>
            </a:fld>
            <a:endParaRPr lang="en-US" altLang="zh-CN" sz="1300" dirty="0"/>
          </a:p>
        </p:txBody>
      </p:sp>
      <p:sp>
        <p:nvSpPr>
          <p:cNvPr id="93187" name="Rectangle 2"/>
          <p:cNvSpPr>
            <a:spLocks noTextEdit="1"/>
          </p:cNvSpPr>
          <p:nvPr>
            <p:ph type="sldImg"/>
          </p:nvPr>
        </p:nvSpPr>
        <p:spPr>
          <a:xfrm>
            <a:off x="992188" y="768350"/>
            <a:ext cx="5114925" cy="3836988"/>
          </a:xfrm>
        </p:spPr>
      </p:sp>
      <p:sp>
        <p:nvSpPr>
          <p:cNvPr id="93188" name="Rectangle 4"/>
          <p:cNvSpPr>
            <a:spLocks noGrp="1"/>
          </p:cNvSpPr>
          <p:nvPr>
            <p:ph type="body" idx="1"/>
          </p:nvPr>
        </p:nvSpPr>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dirty="0"/>
            </a:fld>
            <a:endParaRPr lang="en-US" altLang="zh-CN" sz="1300" dirty="0"/>
          </a:p>
        </p:txBody>
      </p:sp>
      <p:sp>
        <p:nvSpPr>
          <p:cNvPr id="94211" name="Rectangle 2"/>
          <p:cNvSpPr>
            <a:spLocks noTextEdit="1"/>
          </p:cNvSpPr>
          <p:nvPr>
            <p:ph type="sldImg"/>
          </p:nvPr>
        </p:nvSpPr>
        <p:spPr>
          <a:xfrm>
            <a:off x="992188" y="768350"/>
            <a:ext cx="5114925" cy="3836988"/>
          </a:xfrm>
        </p:spPr>
      </p:sp>
      <p:sp>
        <p:nvSpPr>
          <p:cNvPr id="94212" name="Rectangle 4"/>
          <p:cNvSpPr>
            <a:spLocks noGrp="1"/>
          </p:cNvSpPr>
          <p:nvPr>
            <p:ph type="body" idx="1"/>
          </p:nvPr>
        </p:nvSpPr>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dirty="0"/>
            </a:fld>
            <a:endParaRPr lang="en-US" altLang="zh-CN" sz="1300" dirty="0"/>
          </a:p>
        </p:txBody>
      </p:sp>
      <p:sp>
        <p:nvSpPr>
          <p:cNvPr id="95235" name="Rectangle 2"/>
          <p:cNvSpPr>
            <a:spLocks noTextEdit="1"/>
          </p:cNvSpPr>
          <p:nvPr>
            <p:ph type="sldImg"/>
          </p:nvPr>
        </p:nvSpPr>
        <p:spPr>
          <a:xfrm>
            <a:off x="992188" y="768350"/>
            <a:ext cx="5114925" cy="3836988"/>
          </a:xfrm>
        </p:spPr>
      </p:sp>
      <p:sp>
        <p:nvSpPr>
          <p:cNvPr id="95236" name="Rectangle 4"/>
          <p:cNvSpPr>
            <a:spLocks noGrp="1"/>
          </p:cNvSpPr>
          <p:nvPr>
            <p:ph type="body" idx="1"/>
          </p:nvPr>
        </p:nvSpPr>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dirty="0"/>
            </a:fld>
            <a:endParaRPr lang="en-US" altLang="zh-CN" sz="1300" dirty="0"/>
          </a:p>
        </p:txBody>
      </p:sp>
      <p:sp>
        <p:nvSpPr>
          <p:cNvPr id="96259" name="Rectangle 2"/>
          <p:cNvSpPr>
            <a:spLocks noTextEdit="1"/>
          </p:cNvSpPr>
          <p:nvPr>
            <p:ph type="sldImg"/>
          </p:nvPr>
        </p:nvSpPr>
        <p:spPr>
          <a:xfrm>
            <a:off x="992188" y="768350"/>
            <a:ext cx="5114925" cy="3836988"/>
          </a:xfrm>
        </p:spPr>
      </p:sp>
      <p:sp>
        <p:nvSpPr>
          <p:cNvPr id="96260" name="Rectangle 4"/>
          <p:cNvSpPr>
            <a:spLocks noGrp="1"/>
          </p:cNvSpPr>
          <p:nvPr>
            <p:ph type="body" idx="1"/>
          </p:nvPr>
        </p:nvSpPr>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dirty="0"/>
            </a:fld>
            <a:endParaRPr lang="en-US" altLang="zh-CN" sz="1300" dirty="0"/>
          </a:p>
        </p:txBody>
      </p:sp>
      <p:sp>
        <p:nvSpPr>
          <p:cNvPr id="97283" name="Rectangle 2"/>
          <p:cNvSpPr>
            <a:spLocks noTextEdit="1"/>
          </p:cNvSpPr>
          <p:nvPr>
            <p:ph type="sldImg"/>
          </p:nvPr>
        </p:nvSpPr>
        <p:spPr>
          <a:xfrm>
            <a:off x="992188" y="768350"/>
            <a:ext cx="5114925" cy="3836988"/>
          </a:xfrm>
        </p:spPr>
      </p:sp>
      <p:sp>
        <p:nvSpPr>
          <p:cNvPr id="97284" name="Rectangle 4"/>
          <p:cNvSpPr>
            <a:spLocks noGrp="1"/>
          </p:cNvSpPr>
          <p:nvPr>
            <p:ph type="body" idx="1"/>
          </p:nvPr>
        </p:nvSpPr>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dirty="0"/>
            </a:fld>
            <a:endParaRPr lang="en-US" altLang="zh-CN" sz="1300" dirty="0"/>
          </a:p>
        </p:txBody>
      </p:sp>
      <p:sp>
        <p:nvSpPr>
          <p:cNvPr id="98307" name="Rectangle 2"/>
          <p:cNvSpPr>
            <a:spLocks noTextEdit="1"/>
          </p:cNvSpPr>
          <p:nvPr>
            <p:ph type="sldImg"/>
          </p:nvPr>
        </p:nvSpPr>
        <p:spPr>
          <a:xfrm>
            <a:off x="992188" y="768350"/>
            <a:ext cx="5114925" cy="3836988"/>
          </a:xfrm>
        </p:spPr>
      </p:sp>
      <p:sp>
        <p:nvSpPr>
          <p:cNvPr id="98308" name="Rectangle 4"/>
          <p:cNvSpPr>
            <a:spLocks noGrp="1"/>
          </p:cNvSpPr>
          <p:nvPr>
            <p:ph type="body" idx="1"/>
          </p:nvPr>
        </p:nvSpPr>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dirty="0"/>
            </a:fld>
            <a:endParaRPr lang="en-US" altLang="zh-CN" sz="1300" dirty="0"/>
          </a:p>
        </p:txBody>
      </p:sp>
      <p:sp>
        <p:nvSpPr>
          <p:cNvPr id="99331" name="Rectangle 2"/>
          <p:cNvSpPr>
            <a:spLocks noTextEdit="1"/>
          </p:cNvSpPr>
          <p:nvPr>
            <p:ph type="sldImg"/>
          </p:nvPr>
        </p:nvSpPr>
        <p:spPr>
          <a:xfrm>
            <a:off x="992188" y="768350"/>
            <a:ext cx="5114925" cy="3836988"/>
          </a:xfrm>
        </p:spPr>
      </p:sp>
      <p:sp>
        <p:nvSpPr>
          <p:cNvPr id="99332" name="Rectangle 4"/>
          <p:cNvSpPr>
            <a:spLocks noGrp="1"/>
          </p:cNvSpPr>
          <p:nvPr>
            <p:ph type="body" idx="1"/>
          </p:nvPr>
        </p:nvSpPr>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dirty="0"/>
            </a:fld>
            <a:endParaRPr lang="en-US" altLang="zh-CN" sz="1300" dirty="0"/>
          </a:p>
        </p:txBody>
      </p:sp>
      <p:sp>
        <p:nvSpPr>
          <p:cNvPr id="100355" name="Rectangle 2"/>
          <p:cNvSpPr>
            <a:spLocks noTextEdit="1"/>
          </p:cNvSpPr>
          <p:nvPr>
            <p:ph type="sldImg"/>
          </p:nvPr>
        </p:nvSpPr>
        <p:spPr>
          <a:xfrm>
            <a:off x="992188" y="768350"/>
            <a:ext cx="5114925" cy="3836988"/>
          </a:xfrm>
        </p:spPr>
      </p:sp>
      <p:sp>
        <p:nvSpPr>
          <p:cNvPr id="100356" name="Rectangle 4"/>
          <p:cNvSpPr>
            <a:spLocks noGrp="1"/>
          </p:cNvSpPr>
          <p:nvPr>
            <p:ph type="body" idx="1"/>
          </p:nvPr>
        </p:nvSpPr>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84995" name="Rectangle 2"/>
          <p:cNvSpPr>
            <a:spLocks noTextEdit="1"/>
          </p:cNvSpPr>
          <p:nvPr>
            <p:ph type="sldImg"/>
          </p:nvPr>
        </p:nvSpPr>
        <p:spPr/>
      </p:sp>
      <p:sp>
        <p:nvSpPr>
          <p:cNvPr id="84996"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dirty="0"/>
            </a:fld>
            <a:endParaRPr lang="en-US" altLang="zh-CN" sz="1300" dirty="0"/>
          </a:p>
        </p:txBody>
      </p:sp>
      <p:sp>
        <p:nvSpPr>
          <p:cNvPr id="101379" name="Rectangle 2"/>
          <p:cNvSpPr>
            <a:spLocks noTextEdit="1"/>
          </p:cNvSpPr>
          <p:nvPr>
            <p:ph type="sldImg"/>
          </p:nvPr>
        </p:nvSpPr>
        <p:spPr>
          <a:xfrm>
            <a:off x="992188" y="768350"/>
            <a:ext cx="5114925" cy="3836988"/>
          </a:xfrm>
        </p:spPr>
      </p:sp>
      <p:sp>
        <p:nvSpPr>
          <p:cNvPr id="101380" name="Rectangle 4"/>
          <p:cNvSpPr>
            <a:spLocks noGrp="1"/>
          </p:cNvSpPr>
          <p:nvPr>
            <p:ph type="body" idx="1"/>
          </p:nvPr>
        </p:nvSpPr>
        <p:spPr/>
        <p:txBody>
          <a:bodyPr wrap="square" lIns="99048" tIns="49524" rIns="99048" bIns="49524" anchor="t" anchorCtr="0"/>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86019" name="Rectangle 1026"/>
          <p:cNvSpPr>
            <a:spLocks noTextEdit="1"/>
          </p:cNvSpPr>
          <p:nvPr>
            <p:ph type="sldImg"/>
          </p:nvPr>
        </p:nvSpPr>
        <p:spPr/>
      </p:sp>
      <p:sp>
        <p:nvSpPr>
          <p:cNvPr id="86020" name="Rectangle 1028"/>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4022725" y="9721850"/>
            <a:ext cx="3076575" cy="512763"/>
          </a:xfrm>
          <a:prstGeom prst="rect">
            <a:avLst/>
          </a:prstGeom>
          <a:noFill/>
          <a:ln w="9525">
            <a:noFill/>
          </a:ln>
        </p:spPr>
        <p:txBody>
          <a:bodyPr lIns="99041" tIns="49521" rIns="99041" bIns="49521" anchor="b" anchorCtr="0"/>
          <a:p>
            <a:pPr lvl="0" algn="r" defTabSz="990600" eaLnBrk="1" hangingPunct="1"/>
            <a:fld id="{9A0DB2DC-4C9A-4742-B13C-FB6460FD3503}" type="slidenum">
              <a:rPr lang="en-US" altLang="zh-CN" sz="1300" dirty="0"/>
            </a:fld>
            <a:endParaRPr lang="en-US" altLang="zh-CN" sz="1300" dirty="0"/>
          </a:p>
        </p:txBody>
      </p:sp>
      <p:sp>
        <p:nvSpPr>
          <p:cNvPr id="87043" name="Rectangle 2"/>
          <p:cNvSpPr>
            <a:spLocks noTextEdit="1"/>
          </p:cNvSpPr>
          <p:nvPr>
            <p:ph type="sldImg"/>
          </p:nvPr>
        </p:nvSpPr>
        <p:spPr/>
      </p:sp>
      <p:sp>
        <p:nvSpPr>
          <p:cNvPr id="87044" name="Rectangle 4"/>
          <p:cNvSpPr>
            <a:spLocks noGrp="1"/>
          </p:cNvSpPr>
          <p:nvPr>
            <p:ph type="body" idx="1"/>
          </p:nvPr>
        </p:nvSpPr>
        <p:spPr/>
        <p:txBody>
          <a:bodyPr wrap="square" lIns="99041" tIns="49521" rIns="99041" bIns="49521"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9" name="AutoShape 3074"/>
          <p:cNvSpPr>
            <a:spLocks noChangeArrowheads="1"/>
          </p:cNvSpPr>
          <p:nvPr/>
        </p:nvSpPr>
        <p:spPr bwMode="auto">
          <a:xfrm rot="1320000">
            <a:off x="396875" y="549275"/>
            <a:ext cx="882650" cy="88265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AutoShape 3075"/>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AutoShape 3076"/>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AutoShape 3077"/>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AutoShape 3078"/>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151" name="Group 3079"/>
          <p:cNvGrpSpPr/>
          <p:nvPr/>
        </p:nvGrpSpPr>
        <p:grpSpPr>
          <a:xfrm>
            <a:off x="6934200" y="5181600"/>
            <a:ext cx="2033588" cy="1219200"/>
            <a:chOff x="4368" y="3264"/>
            <a:chExt cx="1281" cy="768"/>
          </a:xfrm>
        </p:grpSpPr>
        <p:sp>
          <p:nvSpPr>
            <p:cNvPr id="25" name="AutoShape 3080"/>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AutoShape 3081"/>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AutoShape 3082"/>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AutoShape 3083"/>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AutoShape 3084"/>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AutoShape 3085"/>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1" name="AutoShape 3086"/>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153" name="Group 3092"/>
          <p:cNvGrpSpPr/>
          <p:nvPr/>
        </p:nvGrpSpPr>
        <p:grpSpPr>
          <a:xfrm>
            <a:off x="457200" y="2057400"/>
            <a:ext cx="8305800" cy="381000"/>
            <a:chOff x="288" y="1296"/>
            <a:chExt cx="5232" cy="240"/>
          </a:xfrm>
        </p:grpSpPr>
        <p:sp>
          <p:nvSpPr>
            <p:cNvPr id="33" name="Rectangle 3093"/>
            <p:cNvSpPr>
              <a:spLocks noChangeArrowheads="1"/>
            </p:cNvSpPr>
            <p:nvPr/>
          </p:nvSpPr>
          <p:spPr bwMode="auto">
            <a:xfrm>
              <a:off x="432" y="1440"/>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Rectangle 3094"/>
            <p:cNvSpPr>
              <a:spLocks noChangeArrowheads="1"/>
            </p:cNvSpPr>
            <p:nvPr/>
          </p:nvSpPr>
          <p:spPr bwMode="auto">
            <a:xfrm>
              <a:off x="288" y="1296"/>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4767" name="Rectangle 3087"/>
          <p:cNvSpPr>
            <a:spLocks noGrp="1" noChangeArrowheads="1"/>
          </p:cNvSpPr>
          <p:nvPr>
            <p:ph type="subTitle" sz="quarter" idx="1"/>
          </p:nvPr>
        </p:nvSpPr>
        <p:spPr>
          <a:xfrm>
            <a:off x="1371600" y="2667000"/>
            <a:ext cx="6400800" cy="3276600"/>
          </a:xfrm>
        </p:spPr>
        <p:txBody>
          <a:bodyPr anchor="ct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74771" name="Rectangle 3091"/>
          <p:cNvSpPr>
            <a:spLocks noGrp="1" noChangeArrowheads="1"/>
          </p:cNvSpPr>
          <p:nvPr>
            <p:ph type="ctrTitle" sz="quarter"/>
          </p:nvPr>
        </p:nvSpPr>
        <p:spPr>
          <a:xfrm>
            <a:off x="685800" y="914400"/>
            <a:ext cx="7772400" cy="1143000"/>
          </a:xfrm>
        </p:spPr>
        <p:txBody>
          <a:bodyPr/>
          <a:lstStyle>
            <a:lvl1pPr algn="ctr">
              <a:defRPr/>
            </a:lvl1pPr>
          </a:lstStyle>
          <a:p>
            <a:r>
              <a:rPr lang="zh-CN" altLang="en-US"/>
              <a:t>单击此处编辑母版标题样式</a:t>
            </a:r>
            <a:endParaRPr lang="zh-CN" altLang="en-US"/>
          </a:p>
        </p:txBody>
      </p:sp>
      <p:sp>
        <p:nvSpPr>
          <p:cNvPr id="35" name="Rectangle 3088"/>
          <p:cNvSpPr>
            <a:spLocks noGrp="1" noChangeArrowheads="1"/>
          </p:cNvSpPr>
          <p:nvPr>
            <p:ph type="dt" sz="quarter" idx="2"/>
          </p:nvPr>
        </p:nvSpPr>
        <p:spPr bwMode="auto">
          <a:xfrm>
            <a:off x="76200" y="6323013"/>
            <a:ext cx="1905000" cy="457200"/>
          </a:xfrm>
          <a:prstGeom prst="rect">
            <a:avLst/>
          </a:prstGeom>
          <a:ln>
            <a:miter lim="800000"/>
          </a:ln>
        </p:spPr>
        <p:txBody>
          <a:bodyPr vert="horz" wrap="none" lIns="92075" tIns="46038" rIns="92075" bIns="46038" numCol="1" anchor="ctr"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Rectangle 3089"/>
          <p:cNvSpPr>
            <a:spLocks noGrp="1" noChangeArrowheads="1"/>
          </p:cNvSpPr>
          <p:nvPr>
            <p:ph type="ftr" sz="quarter" idx="3"/>
          </p:nvPr>
        </p:nvSpPr>
        <p:spPr bwMode="auto">
          <a:xfrm>
            <a:off x="3124200" y="6324600"/>
            <a:ext cx="2895600" cy="457200"/>
          </a:xfrm>
          <a:prstGeom prst="rect">
            <a:avLst/>
          </a:prstGeom>
          <a:ln>
            <a:miter lim="800000"/>
          </a:ln>
        </p:spPr>
        <p:txBody>
          <a:bodyPr vert="horz" wrap="none" lIns="92075" tIns="46038" rIns="92075" bIns="46038" numCol="1" anchor="ctr"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Rectangle 3090"/>
          <p:cNvSpPr>
            <a:spLocks noGrp="1" noChangeArrowheads="1"/>
          </p:cNvSpPr>
          <p:nvPr>
            <p:ph type="sldNum" sz="quarter" idx="4"/>
          </p:nvPr>
        </p:nvSpPr>
        <p:spPr bwMode="auto">
          <a:xfrm>
            <a:off x="7162800" y="6324600"/>
            <a:ext cx="1905000" cy="457200"/>
          </a:xfrm>
          <a:prstGeom prst="rect">
            <a:avLst/>
          </a:prstGeom>
          <a:ln>
            <a:miter lim="800000"/>
          </a:ln>
        </p:spPr>
        <p:txBody>
          <a:bodyPr vert="horz" wrap="none" lIns="92075" tIns="46038" rIns="92075" bIns="46038" numCol="1" anchor="ctr" anchorCtr="0" compatLnSpc="1"/>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18097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95400" y="228600"/>
            <a:ext cx="5276850"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1628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1295400" y="1905000"/>
            <a:ext cx="7239000" cy="4114800"/>
          </a:xfrm>
        </p:spPr>
        <p:txBody>
          <a:bodyPr vert="horz" wrap="square" lIns="92075" tIns="46038" rIns="92075" bIns="46038"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9" name="AutoShape 3074"/>
          <p:cNvSpPr>
            <a:spLocks noChangeArrowheads="1"/>
          </p:cNvSpPr>
          <p:nvPr/>
        </p:nvSpPr>
        <p:spPr bwMode="auto">
          <a:xfrm rot="1320000">
            <a:off x="396875" y="549275"/>
            <a:ext cx="882650" cy="88265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AutoShape 3075"/>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AutoShape 3076"/>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AutoShape 3077"/>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AutoShape 3078"/>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151" name="Group 3079"/>
          <p:cNvGrpSpPr/>
          <p:nvPr/>
        </p:nvGrpSpPr>
        <p:grpSpPr>
          <a:xfrm>
            <a:off x="6934200" y="5181600"/>
            <a:ext cx="2033588" cy="1219200"/>
            <a:chOff x="4368" y="3264"/>
            <a:chExt cx="1281" cy="768"/>
          </a:xfrm>
        </p:grpSpPr>
        <p:sp>
          <p:nvSpPr>
            <p:cNvPr id="25" name="AutoShape 3080"/>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AutoShape 3081"/>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AutoShape 3082"/>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AutoShape 3083"/>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AutoShape 3084"/>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AutoShape 3085"/>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1" name="AutoShape 3086"/>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153" name="Group 3092"/>
          <p:cNvGrpSpPr/>
          <p:nvPr/>
        </p:nvGrpSpPr>
        <p:grpSpPr>
          <a:xfrm>
            <a:off x="457200" y="2057400"/>
            <a:ext cx="8305800" cy="381000"/>
            <a:chOff x="288" y="1296"/>
            <a:chExt cx="5232" cy="240"/>
          </a:xfrm>
        </p:grpSpPr>
        <p:sp>
          <p:nvSpPr>
            <p:cNvPr id="33" name="Rectangle 3093"/>
            <p:cNvSpPr>
              <a:spLocks noChangeArrowheads="1"/>
            </p:cNvSpPr>
            <p:nvPr/>
          </p:nvSpPr>
          <p:spPr bwMode="auto">
            <a:xfrm>
              <a:off x="432" y="1440"/>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Rectangle 3094"/>
            <p:cNvSpPr>
              <a:spLocks noChangeArrowheads="1"/>
            </p:cNvSpPr>
            <p:nvPr/>
          </p:nvSpPr>
          <p:spPr bwMode="auto">
            <a:xfrm>
              <a:off x="288" y="1296"/>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4767" name="Rectangle 3087"/>
          <p:cNvSpPr>
            <a:spLocks noGrp="1" noChangeArrowheads="1"/>
          </p:cNvSpPr>
          <p:nvPr>
            <p:ph type="subTitle" sz="quarter" idx="1"/>
          </p:nvPr>
        </p:nvSpPr>
        <p:spPr>
          <a:xfrm>
            <a:off x="1371600" y="2667000"/>
            <a:ext cx="6400800" cy="3276600"/>
          </a:xfrm>
        </p:spPr>
        <p:txBody>
          <a:bodyPr anchor="ct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74771" name="Rectangle 3091"/>
          <p:cNvSpPr>
            <a:spLocks noGrp="1" noChangeArrowheads="1"/>
          </p:cNvSpPr>
          <p:nvPr>
            <p:ph type="ctrTitle" sz="quarter"/>
          </p:nvPr>
        </p:nvSpPr>
        <p:spPr>
          <a:xfrm>
            <a:off x="685800" y="914400"/>
            <a:ext cx="7772400" cy="1143000"/>
          </a:xfrm>
        </p:spPr>
        <p:txBody>
          <a:bodyPr/>
          <a:lstStyle>
            <a:lvl1pPr algn="ctr">
              <a:defRPr/>
            </a:lvl1pPr>
          </a:lstStyle>
          <a:p>
            <a:r>
              <a:rPr lang="zh-CN" altLang="en-US"/>
              <a:t>单击此处编辑母版标题样式</a:t>
            </a:r>
            <a:endParaRPr lang="zh-CN" altLang="en-US"/>
          </a:p>
        </p:txBody>
      </p:sp>
      <p:sp>
        <p:nvSpPr>
          <p:cNvPr id="35" name="Rectangle 3088"/>
          <p:cNvSpPr>
            <a:spLocks noGrp="1" noChangeArrowheads="1"/>
          </p:cNvSpPr>
          <p:nvPr>
            <p:ph type="dt" sz="quarter" idx="2"/>
          </p:nvPr>
        </p:nvSpPr>
        <p:spPr bwMode="auto">
          <a:xfrm>
            <a:off x="76200" y="6323013"/>
            <a:ext cx="1905000" cy="457200"/>
          </a:xfrm>
          <a:prstGeom prst="rect">
            <a:avLst/>
          </a:prstGeom>
          <a:ln>
            <a:miter lim="800000"/>
          </a:ln>
        </p:spPr>
        <p:txBody>
          <a:bodyPr vert="horz" wrap="none" lIns="92075" tIns="46038" rIns="92075" bIns="46038" numCol="1" anchor="ctr"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Rectangle 3089"/>
          <p:cNvSpPr>
            <a:spLocks noGrp="1" noChangeArrowheads="1"/>
          </p:cNvSpPr>
          <p:nvPr>
            <p:ph type="ftr" sz="quarter" idx="3"/>
          </p:nvPr>
        </p:nvSpPr>
        <p:spPr bwMode="auto">
          <a:xfrm>
            <a:off x="3124200" y="6324600"/>
            <a:ext cx="2895600" cy="457200"/>
          </a:xfrm>
          <a:prstGeom prst="rect">
            <a:avLst/>
          </a:prstGeom>
          <a:ln>
            <a:miter lim="800000"/>
          </a:ln>
        </p:spPr>
        <p:txBody>
          <a:bodyPr vert="horz" wrap="none" lIns="92075" tIns="46038" rIns="92075" bIns="46038" numCol="1" anchor="ctr"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Rectangle 3090"/>
          <p:cNvSpPr>
            <a:spLocks noGrp="1" noChangeArrowheads="1"/>
          </p:cNvSpPr>
          <p:nvPr>
            <p:ph type="sldNum" sz="quarter" idx="4"/>
          </p:nvPr>
        </p:nvSpPr>
        <p:spPr bwMode="auto">
          <a:xfrm>
            <a:off x="7162800" y="6324600"/>
            <a:ext cx="1905000" cy="457200"/>
          </a:xfrm>
          <a:prstGeom prst="rect">
            <a:avLst/>
          </a:prstGeom>
          <a:ln>
            <a:miter lim="800000"/>
          </a:ln>
        </p:spPr>
        <p:txBody>
          <a:bodyPr vert="horz" wrap="none" lIns="92075" tIns="46038" rIns="92075" bIns="46038" numCol="1" anchor="ctr" anchorCtr="0" compatLnSpc="1"/>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954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911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18097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95400" y="228600"/>
            <a:ext cx="5276850"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1628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1295400" y="1905000"/>
            <a:ext cx="7239000" cy="4114800"/>
          </a:xfrm>
        </p:spPr>
        <p:txBody>
          <a:bodyPr vert="horz" wrap="square" lIns="92075" tIns="46038" rIns="92075" bIns="46038"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9" name="AutoShape 3074"/>
          <p:cNvSpPr>
            <a:spLocks noChangeArrowheads="1"/>
          </p:cNvSpPr>
          <p:nvPr/>
        </p:nvSpPr>
        <p:spPr bwMode="auto">
          <a:xfrm rot="1320000">
            <a:off x="396875" y="549275"/>
            <a:ext cx="882650" cy="88265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AutoShape 3075"/>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AutoShape 3076"/>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AutoShape 3077"/>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AutoShape 3078"/>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151" name="Group 3079"/>
          <p:cNvGrpSpPr/>
          <p:nvPr/>
        </p:nvGrpSpPr>
        <p:grpSpPr>
          <a:xfrm>
            <a:off x="6934200" y="5181600"/>
            <a:ext cx="2033588" cy="1219200"/>
            <a:chOff x="4368" y="3264"/>
            <a:chExt cx="1281" cy="768"/>
          </a:xfrm>
        </p:grpSpPr>
        <p:sp>
          <p:nvSpPr>
            <p:cNvPr id="25" name="AutoShape 3080"/>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AutoShape 3081"/>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AutoShape 3082"/>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AutoShape 3083"/>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AutoShape 3084"/>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AutoShape 3085"/>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1" name="AutoShape 3086"/>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153" name="Group 3092"/>
          <p:cNvGrpSpPr/>
          <p:nvPr/>
        </p:nvGrpSpPr>
        <p:grpSpPr>
          <a:xfrm>
            <a:off x="457200" y="2057400"/>
            <a:ext cx="8305800" cy="381000"/>
            <a:chOff x="288" y="1296"/>
            <a:chExt cx="5232" cy="240"/>
          </a:xfrm>
        </p:grpSpPr>
        <p:sp>
          <p:nvSpPr>
            <p:cNvPr id="33" name="Rectangle 3093"/>
            <p:cNvSpPr>
              <a:spLocks noChangeArrowheads="1"/>
            </p:cNvSpPr>
            <p:nvPr/>
          </p:nvSpPr>
          <p:spPr bwMode="auto">
            <a:xfrm>
              <a:off x="432" y="1440"/>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Rectangle 3094"/>
            <p:cNvSpPr>
              <a:spLocks noChangeArrowheads="1"/>
            </p:cNvSpPr>
            <p:nvPr/>
          </p:nvSpPr>
          <p:spPr bwMode="auto">
            <a:xfrm>
              <a:off x="288" y="1296"/>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4767" name="Rectangle 3087"/>
          <p:cNvSpPr>
            <a:spLocks noGrp="1" noChangeArrowheads="1"/>
          </p:cNvSpPr>
          <p:nvPr>
            <p:ph type="subTitle" sz="quarter" idx="1"/>
          </p:nvPr>
        </p:nvSpPr>
        <p:spPr>
          <a:xfrm>
            <a:off x="1371600" y="2667000"/>
            <a:ext cx="6400800" cy="3276600"/>
          </a:xfrm>
        </p:spPr>
        <p:txBody>
          <a:bodyPr anchor="ct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74771" name="Rectangle 3091"/>
          <p:cNvSpPr>
            <a:spLocks noGrp="1" noChangeArrowheads="1"/>
          </p:cNvSpPr>
          <p:nvPr>
            <p:ph type="ctrTitle" sz="quarter"/>
          </p:nvPr>
        </p:nvSpPr>
        <p:spPr>
          <a:xfrm>
            <a:off x="685800" y="914400"/>
            <a:ext cx="7772400" cy="1143000"/>
          </a:xfrm>
        </p:spPr>
        <p:txBody>
          <a:bodyPr/>
          <a:lstStyle>
            <a:lvl1pPr algn="ctr">
              <a:defRPr/>
            </a:lvl1pPr>
          </a:lstStyle>
          <a:p>
            <a:r>
              <a:rPr lang="zh-CN" altLang="en-US"/>
              <a:t>单击此处编辑母版标题样式</a:t>
            </a:r>
            <a:endParaRPr lang="zh-CN" altLang="en-US"/>
          </a:p>
        </p:txBody>
      </p:sp>
      <p:sp>
        <p:nvSpPr>
          <p:cNvPr id="35" name="Rectangle 3088"/>
          <p:cNvSpPr>
            <a:spLocks noGrp="1" noChangeArrowheads="1"/>
          </p:cNvSpPr>
          <p:nvPr>
            <p:ph type="dt" sz="quarter" idx="2"/>
          </p:nvPr>
        </p:nvSpPr>
        <p:spPr bwMode="auto">
          <a:xfrm>
            <a:off x="76200" y="6323013"/>
            <a:ext cx="1905000" cy="457200"/>
          </a:xfrm>
          <a:prstGeom prst="rect">
            <a:avLst/>
          </a:prstGeom>
          <a:ln>
            <a:miter lim="800000"/>
          </a:ln>
        </p:spPr>
        <p:txBody>
          <a:bodyPr vert="horz" wrap="none" lIns="92075" tIns="46038" rIns="92075" bIns="46038" numCol="1" anchor="ctr"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Rectangle 3089"/>
          <p:cNvSpPr>
            <a:spLocks noGrp="1" noChangeArrowheads="1"/>
          </p:cNvSpPr>
          <p:nvPr>
            <p:ph type="ftr" sz="quarter" idx="3"/>
          </p:nvPr>
        </p:nvSpPr>
        <p:spPr bwMode="auto">
          <a:xfrm>
            <a:off x="3124200" y="6324600"/>
            <a:ext cx="2895600" cy="457200"/>
          </a:xfrm>
          <a:prstGeom prst="rect">
            <a:avLst/>
          </a:prstGeom>
          <a:ln>
            <a:miter lim="800000"/>
          </a:ln>
        </p:spPr>
        <p:txBody>
          <a:bodyPr vert="horz" wrap="none" lIns="92075" tIns="46038" rIns="92075" bIns="46038" numCol="1" anchor="ctr"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Rectangle 3090"/>
          <p:cNvSpPr>
            <a:spLocks noGrp="1" noChangeArrowheads="1"/>
          </p:cNvSpPr>
          <p:nvPr>
            <p:ph type="sldNum" sz="quarter" idx="4"/>
          </p:nvPr>
        </p:nvSpPr>
        <p:spPr bwMode="auto">
          <a:xfrm>
            <a:off x="7162800" y="6324600"/>
            <a:ext cx="1905000" cy="457200"/>
          </a:xfrm>
          <a:prstGeom prst="rect">
            <a:avLst/>
          </a:prstGeom>
          <a:ln>
            <a:miter lim="800000"/>
          </a:ln>
        </p:spPr>
        <p:txBody>
          <a:bodyPr vert="horz" wrap="none" lIns="92075" tIns="46038" rIns="92075" bIns="46038" numCol="1" anchor="ctr" anchorCtr="0" compatLnSpc="1"/>
          <a:p>
            <a:pPr algn="r">
              <a:buNone/>
            </a:pPr>
            <a:fld id="{9A0DB2DC-4C9A-4742-B13C-FB6460FD3503}" type="slidenum">
              <a:rPr lang="en-US" altLang="zh-CN" dirty="0"/>
            </a:fld>
            <a:endParaRPr lang="en-US" altLang="zh-C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954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911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18097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95400" y="228600"/>
            <a:ext cx="5276850"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1628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1295400" y="1905000"/>
            <a:ext cx="7239000" cy="4114800"/>
          </a:xfrm>
        </p:spPr>
        <p:txBody>
          <a:bodyPr vert="horz" wrap="square" lIns="92075" tIns="46038" rIns="92075" bIns="46038"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954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911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5122" name="Group 1026"/>
          <p:cNvGrpSpPr/>
          <p:nvPr/>
        </p:nvGrpSpPr>
        <p:grpSpPr>
          <a:xfrm>
            <a:off x="6934200" y="5257800"/>
            <a:ext cx="2033588" cy="1219200"/>
            <a:chOff x="4368" y="3312"/>
            <a:chExt cx="1281" cy="768"/>
          </a:xfrm>
        </p:grpSpPr>
        <p:sp>
          <p:nvSpPr>
            <p:cNvPr id="73731" name="AutoShape 1027"/>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2" name="AutoShape 1028"/>
            <p:cNvSpPr>
              <a:spLocks noChangeArrowheads="1"/>
            </p:cNvSpPr>
            <p:nvPr/>
          </p:nvSpPr>
          <p:spPr bwMode="auto">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3" name="AutoShape 1029"/>
            <p:cNvSpPr>
              <a:spLocks noChangeArrowheads="1"/>
            </p:cNvSpPr>
            <p:nvPr/>
          </p:nvSpPr>
          <p:spPr bwMode="auto">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4" name="AutoShape 1030"/>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5" name="AutoShape 1031"/>
            <p:cNvSpPr>
              <a:spLocks noChangeArrowheads="1"/>
            </p:cNvSpPr>
            <p:nvPr/>
          </p:nvSpPr>
          <p:spPr bwMode="auto">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6" name="AutoShape 1032"/>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5123" name="Rectangle 1033"/>
          <p:cNvSpPr>
            <a:spLocks noGrp="1"/>
          </p:cNvSpPr>
          <p:nvPr>
            <p:ph type="body" idx="1"/>
          </p:nvPr>
        </p:nvSpPr>
        <p:spPr>
          <a:xfrm>
            <a:off x="1295400" y="1905000"/>
            <a:ext cx="7239000" cy="4114800"/>
          </a:xfrm>
          <a:prstGeom prst="rect">
            <a:avLst/>
          </a:prstGeom>
          <a:noFill/>
          <a:ln w="9525">
            <a:noFill/>
          </a:ln>
        </p:spPr>
        <p:txBody>
          <a:bodyPr lIns="92075" tIns="46038" rIns="92075" bIns="46038"/>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3738" name="Rectangle 1034"/>
          <p:cNvSpPr>
            <a:spLocks noGrp="1" noChangeArrowheads="1"/>
          </p:cNvSpPr>
          <p:nvPr>
            <p:ph type="dt" sz="half" idx="2"/>
          </p:nvPr>
        </p:nvSpPr>
        <p:spPr bwMode="auto">
          <a:xfrm>
            <a:off x="2209800" y="6376988"/>
            <a:ext cx="1905000" cy="457200"/>
          </a:xfrm>
          <a:prstGeom prst="rect">
            <a:avLst/>
          </a:prstGeom>
          <a:noFill/>
          <a:ln w="9525">
            <a:noFill/>
            <a:miter lim="800000"/>
          </a:ln>
          <a:effectLst/>
        </p:spPr>
        <p:txBody>
          <a:bodyPr vert="horz" wrap="none" lIns="92075" tIns="46038" rIns="92075" bIns="46038" numCol="1" anchor="ctr"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9" name="Rectangle 1035"/>
          <p:cNvSpPr>
            <a:spLocks noGrp="1" noChangeArrowheads="1"/>
          </p:cNvSpPr>
          <p:nvPr>
            <p:ph type="ftr" sz="quarter" idx="3"/>
          </p:nvPr>
        </p:nvSpPr>
        <p:spPr bwMode="auto">
          <a:xfrm>
            <a:off x="4233863" y="6400800"/>
            <a:ext cx="2895600" cy="457200"/>
          </a:xfrm>
          <a:prstGeom prst="rect">
            <a:avLst/>
          </a:prstGeom>
          <a:noFill/>
          <a:ln w="9525">
            <a:noFill/>
            <a:miter lim="800000"/>
          </a:ln>
          <a:effectLst/>
        </p:spPr>
        <p:txBody>
          <a:bodyPr vert="horz" wrap="none" lIns="92075" tIns="46038" rIns="92075" bIns="46038" numCol="1" anchor="ctr"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40" name="Rectangle 1036"/>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none" lIns="92075" tIns="46038" rIns="92075" bIns="46038" numCol="1" anchor="ctr" anchorCtr="0" compatLnSpc="1"/>
          <a:lstStyle>
            <a:lvl1pPr algn="r">
              <a:defRPr sz="1400"/>
            </a:lvl1pPr>
          </a:lstStyle>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grpSp>
        <p:nvGrpSpPr>
          <p:cNvPr id="5127" name="Group 1037"/>
          <p:cNvGrpSpPr/>
          <p:nvPr/>
        </p:nvGrpSpPr>
        <p:grpSpPr>
          <a:xfrm>
            <a:off x="914400" y="1219200"/>
            <a:ext cx="7696200" cy="381000"/>
            <a:chOff x="240" y="768"/>
            <a:chExt cx="5232" cy="240"/>
          </a:xfrm>
        </p:grpSpPr>
        <p:sp>
          <p:nvSpPr>
            <p:cNvPr id="73742" name="Rectangle 1038"/>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43" name="Rectangle 1039"/>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5128" name="Rectangle 1040"/>
          <p:cNvSpPr>
            <a:spLocks noGrp="1"/>
          </p:cNvSpPr>
          <p:nvPr>
            <p:ph type="title"/>
          </p:nvPr>
        </p:nvSpPr>
        <p:spPr>
          <a:xfrm>
            <a:off x="1295400" y="228600"/>
            <a:ext cx="7162800" cy="1143000"/>
          </a:xfrm>
          <a:prstGeom prst="rect">
            <a:avLst/>
          </a:prstGeom>
          <a:noFill/>
          <a:ln w="9525">
            <a:noFill/>
          </a:ln>
        </p:spPr>
        <p:txBody>
          <a:bodyPr lIns="92075" tIns="46038" rIns="92075" bIns="46038" anchor="b" anchorCtr="0"/>
          <a:p>
            <a:pPr lvl="0"/>
            <a:r>
              <a:rPr lang="zh-CN" altLang="en-US" dirty="0"/>
              <a:t>单击此处编辑母版标题样式</a:t>
            </a:r>
            <a:endParaRPr lang="zh-CN" alt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2pPr>
      <a:lvl3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3pPr>
      <a:lvl4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4pPr>
      <a:lvl5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800">
          <a:solidFill>
            <a:srgbClr val="99FFCC"/>
          </a:solidFill>
          <a:latin typeface="+mn-lt"/>
          <a:ea typeface="+mn-ea"/>
        </a:defRPr>
      </a:lvl2pPr>
      <a:lvl3pPr marL="1085850" indent="-228600" algn="l" rtl="0" eaLnBrk="0" fontAlgn="base" hangingPunct="0">
        <a:spcBef>
          <a:spcPct val="20000"/>
        </a:spcBef>
        <a:spcAft>
          <a:spcPct val="0"/>
        </a:spcAft>
        <a:buClr>
          <a:schemeClr val="accent2"/>
        </a:buClr>
        <a:buSzPct val="7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5pPr>
      <a:lvl6pPr marL="22288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6pPr>
      <a:lvl7pPr marL="26860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7pPr>
      <a:lvl8pPr marL="31432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8pPr>
      <a:lvl9pPr marL="36004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5122" name="Group 1026"/>
          <p:cNvGrpSpPr/>
          <p:nvPr/>
        </p:nvGrpSpPr>
        <p:grpSpPr>
          <a:xfrm>
            <a:off x="6934200" y="5257800"/>
            <a:ext cx="2033588" cy="1219200"/>
            <a:chOff x="4368" y="3312"/>
            <a:chExt cx="1281" cy="768"/>
          </a:xfrm>
        </p:grpSpPr>
        <p:sp>
          <p:nvSpPr>
            <p:cNvPr id="73731" name="AutoShape 1027"/>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2" name="AutoShape 1028"/>
            <p:cNvSpPr>
              <a:spLocks noChangeArrowheads="1"/>
            </p:cNvSpPr>
            <p:nvPr/>
          </p:nvSpPr>
          <p:spPr bwMode="auto">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3" name="AutoShape 1029"/>
            <p:cNvSpPr>
              <a:spLocks noChangeArrowheads="1"/>
            </p:cNvSpPr>
            <p:nvPr/>
          </p:nvSpPr>
          <p:spPr bwMode="auto">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4" name="AutoShape 1030"/>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5" name="AutoShape 1031"/>
            <p:cNvSpPr>
              <a:spLocks noChangeArrowheads="1"/>
            </p:cNvSpPr>
            <p:nvPr/>
          </p:nvSpPr>
          <p:spPr bwMode="auto">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6" name="AutoShape 1032"/>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5123" name="Rectangle 1033"/>
          <p:cNvSpPr>
            <a:spLocks noGrp="1"/>
          </p:cNvSpPr>
          <p:nvPr>
            <p:ph type="body" idx="1"/>
          </p:nvPr>
        </p:nvSpPr>
        <p:spPr>
          <a:xfrm>
            <a:off x="1295400" y="1905000"/>
            <a:ext cx="7239000" cy="4114800"/>
          </a:xfrm>
          <a:prstGeom prst="rect">
            <a:avLst/>
          </a:prstGeom>
          <a:noFill/>
          <a:ln w="9525">
            <a:noFill/>
          </a:ln>
        </p:spPr>
        <p:txBody>
          <a:bodyPr lIns="92075" tIns="46038" rIns="92075" bIns="46038"/>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3738" name="Rectangle 1034"/>
          <p:cNvSpPr>
            <a:spLocks noGrp="1" noChangeArrowheads="1"/>
          </p:cNvSpPr>
          <p:nvPr>
            <p:ph type="dt" sz="half" idx="2"/>
          </p:nvPr>
        </p:nvSpPr>
        <p:spPr bwMode="auto">
          <a:xfrm>
            <a:off x="2209800" y="6376988"/>
            <a:ext cx="1905000" cy="457200"/>
          </a:xfrm>
          <a:prstGeom prst="rect">
            <a:avLst/>
          </a:prstGeom>
          <a:noFill/>
          <a:ln w="9525">
            <a:noFill/>
            <a:miter lim="800000"/>
          </a:ln>
          <a:effectLst/>
        </p:spPr>
        <p:txBody>
          <a:bodyPr vert="horz" wrap="none" lIns="92075" tIns="46038" rIns="92075" bIns="46038" numCol="1" anchor="ctr"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9" name="Rectangle 1035"/>
          <p:cNvSpPr>
            <a:spLocks noGrp="1" noChangeArrowheads="1"/>
          </p:cNvSpPr>
          <p:nvPr>
            <p:ph type="ftr" sz="quarter" idx="3"/>
          </p:nvPr>
        </p:nvSpPr>
        <p:spPr bwMode="auto">
          <a:xfrm>
            <a:off x="4233863" y="6400800"/>
            <a:ext cx="2895600" cy="457200"/>
          </a:xfrm>
          <a:prstGeom prst="rect">
            <a:avLst/>
          </a:prstGeom>
          <a:noFill/>
          <a:ln w="9525">
            <a:noFill/>
            <a:miter lim="800000"/>
          </a:ln>
          <a:effectLst/>
        </p:spPr>
        <p:txBody>
          <a:bodyPr vert="horz" wrap="none" lIns="92075" tIns="46038" rIns="92075" bIns="46038" numCol="1" anchor="ctr"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40" name="Rectangle 1036"/>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none" lIns="92075" tIns="46038" rIns="92075" bIns="46038" numCol="1" anchor="ctr" anchorCtr="0" compatLnSpc="1"/>
          <a:lstStyle>
            <a:lvl1pPr algn="r">
              <a:defRPr sz="1400"/>
            </a:lvl1pPr>
          </a:lstStyle>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grpSp>
        <p:nvGrpSpPr>
          <p:cNvPr id="5127" name="Group 1037"/>
          <p:cNvGrpSpPr/>
          <p:nvPr/>
        </p:nvGrpSpPr>
        <p:grpSpPr>
          <a:xfrm>
            <a:off x="914400" y="1219200"/>
            <a:ext cx="7696200" cy="381000"/>
            <a:chOff x="240" y="768"/>
            <a:chExt cx="5232" cy="240"/>
          </a:xfrm>
        </p:grpSpPr>
        <p:sp>
          <p:nvSpPr>
            <p:cNvPr id="73742" name="Rectangle 1038"/>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43" name="Rectangle 1039"/>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5128" name="Rectangle 1040"/>
          <p:cNvSpPr>
            <a:spLocks noGrp="1"/>
          </p:cNvSpPr>
          <p:nvPr>
            <p:ph type="title"/>
          </p:nvPr>
        </p:nvSpPr>
        <p:spPr>
          <a:xfrm>
            <a:off x="1295400" y="228600"/>
            <a:ext cx="7162800" cy="1143000"/>
          </a:xfrm>
          <a:prstGeom prst="rect">
            <a:avLst/>
          </a:prstGeom>
          <a:noFill/>
          <a:ln w="9525">
            <a:noFill/>
          </a:ln>
        </p:spPr>
        <p:txBody>
          <a:bodyPr lIns="92075" tIns="46038" rIns="92075" bIns="46038" anchor="b" anchorCtr="0"/>
          <a:p>
            <a:pPr lvl="0"/>
            <a:r>
              <a:rPr lang="zh-CN" altLang="en-US" dirty="0"/>
              <a:t>单击此处编辑母版标题样式</a:t>
            </a:r>
            <a:endParaRPr lang="zh-CN" altLang="en-US" dirty="0"/>
          </a:p>
        </p:txBody>
      </p:sp>
    </p:spTree>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2pPr>
      <a:lvl3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3pPr>
      <a:lvl4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4pPr>
      <a:lvl5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800">
          <a:solidFill>
            <a:srgbClr val="99FFCC"/>
          </a:solidFill>
          <a:latin typeface="+mn-lt"/>
          <a:ea typeface="+mn-ea"/>
        </a:defRPr>
      </a:lvl2pPr>
      <a:lvl3pPr marL="1085850" indent="-228600" algn="l" rtl="0" eaLnBrk="0" fontAlgn="base" hangingPunct="0">
        <a:spcBef>
          <a:spcPct val="20000"/>
        </a:spcBef>
        <a:spcAft>
          <a:spcPct val="0"/>
        </a:spcAft>
        <a:buClr>
          <a:schemeClr val="accent2"/>
        </a:buClr>
        <a:buSzPct val="7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5pPr>
      <a:lvl6pPr marL="22288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6pPr>
      <a:lvl7pPr marL="26860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7pPr>
      <a:lvl8pPr marL="31432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8pPr>
      <a:lvl9pPr marL="36004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5122" name="Group 1026"/>
          <p:cNvGrpSpPr/>
          <p:nvPr/>
        </p:nvGrpSpPr>
        <p:grpSpPr>
          <a:xfrm>
            <a:off x="6934200" y="5257800"/>
            <a:ext cx="2033588" cy="1219200"/>
            <a:chOff x="4368" y="3312"/>
            <a:chExt cx="1281" cy="768"/>
          </a:xfrm>
        </p:grpSpPr>
        <p:sp>
          <p:nvSpPr>
            <p:cNvPr id="73731" name="AutoShape 1027"/>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2" name="AutoShape 1028"/>
            <p:cNvSpPr>
              <a:spLocks noChangeArrowheads="1"/>
            </p:cNvSpPr>
            <p:nvPr/>
          </p:nvSpPr>
          <p:spPr bwMode="auto">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3" name="AutoShape 1029"/>
            <p:cNvSpPr>
              <a:spLocks noChangeArrowheads="1"/>
            </p:cNvSpPr>
            <p:nvPr/>
          </p:nvSpPr>
          <p:spPr bwMode="auto">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4" name="AutoShape 1030"/>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5" name="AutoShape 1031"/>
            <p:cNvSpPr>
              <a:spLocks noChangeArrowheads="1"/>
            </p:cNvSpPr>
            <p:nvPr/>
          </p:nvSpPr>
          <p:spPr bwMode="auto">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6" name="AutoShape 1032"/>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5123" name="Rectangle 1033"/>
          <p:cNvSpPr>
            <a:spLocks noGrp="1"/>
          </p:cNvSpPr>
          <p:nvPr>
            <p:ph type="body" idx="1"/>
          </p:nvPr>
        </p:nvSpPr>
        <p:spPr>
          <a:xfrm>
            <a:off x="1295400" y="1905000"/>
            <a:ext cx="7239000" cy="4114800"/>
          </a:xfrm>
          <a:prstGeom prst="rect">
            <a:avLst/>
          </a:prstGeom>
          <a:noFill/>
          <a:ln w="9525">
            <a:noFill/>
          </a:ln>
        </p:spPr>
        <p:txBody>
          <a:bodyPr lIns="92075" tIns="46038" rIns="92075" bIns="46038"/>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3738" name="Rectangle 1034"/>
          <p:cNvSpPr>
            <a:spLocks noGrp="1" noChangeArrowheads="1"/>
          </p:cNvSpPr>
          <p:nvPr>
            <p:ph type="dt" sz="half" idx="2"/>
          </p:nvPr>
        </p:nvSpPr>
        <p:spPr bwMode="auto">
          <a:xfrm>
            <a:off x="2209800" y="6376988"/>
            <a:ext cx="1905000" cy="457200"/>
          </a:xfrm>
          <a:prstGeom prst="rect">
            <a:avLst/>
          </a:prstGeom>
          <a:noFill/>
          <a:ln w="9525">
            <a:noFill/>
            <a:miter lim="800000"/>
          </a:ln>
          <a:effectLst/>
        </p:spPr>
        <p:txBody>
          <a:bodyPr vert="horz" wrap="none" lIns="92075" tIns="46038" rIns="92075" bIns="46038" numCol="1" anchor="ctr"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9" name="Rectangle 1035"/>
          <p:cNvSpPr>
            <a:spLocks noGrp="1" noChangeArrowheads="1"/>
          </p:cNvSpPr>
          <p:nvPr>
            <p:ph type="ftr" sz="quarter" idx="3"/>
          </p:nvPr>
        </p:nvSpPr>
        <p:spPr bwMode="auto">
          <a:xfrm>
            <a:off x="4233863" y="6400800"/>
            <a:ext cx="2895600" cy="457200"/>
          </a:xfrm>
          <a:prstGeom prst="rect">
            <a:avLst/>
          </a:prstGeom>
          <a:noFill/>
          <a:ln w="9525">
            <a:noFill/>
            <a:miter lim="800000"/>
          </a:ln>
          <a:effectLst/>
        </p:spPr>
        <p:txBody>
          <a:bodyPr vert="horz" wrap="none" lIns="92075" tIns="46038" rIns="92075" bIns="46038" numCol="1" anchor="ctr"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40" name="Rectangle 1036"/>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none" lIns="92075" tIns="46038" rIns="92075" bIns="46038" numCol="1" anchor="ctr" anchorCtr="0" compatLnSpc="1"/>
          <a:lstStyle>
            <a:lvl1pPr algn="r">
              <a:defRPr sz="1400"/>
            </a:lvl1pPr>
          </a:lstStyle>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grpSp>
        <p:nvGrpSpPr>
          <p:cNvPr id="5127" name="Group 1037"/>
          <p:cNvGrpSpPr/>
          <p:nvPr/>
        </p:nvGrpSpPr>
        <p:grpSpPr>
          <a:xfrm>
            <a:off x="914400" y="1219200"/>
            <a:ext cx="7696200" cy="381000"/>
            <a:chOff x="240" y="768"/>
            <a:chExt cx="5232" cy="240"/>
          </a:xfrm>
        </p:grpSpPr>
        <p:sp>
          <p:nvSpPr>
            <p:cNvPr id="73742" name="Rectangle 1038"/>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43" name="Rectangle 1039"/>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5128" name="Rectangle 1040"/>
          <p:cNvSpPr>
            <a:spLocks noGrp="1"/>
          </p:cNvSpPr>
          <p:nvPr>
            <p:ph type="title"/>
          </p:nvPr>
        </p:nvSpPr>
        <p:spPr>
          <a:xfrm>
            <a:off x="1295400" y="228600"/>
            <a:ext cx="7162800" cy="1143000"/>
          </a:xfrm>
          <a:prstGeom prst="rect">
            <a:avLst/>
          </a:prstGeom>
          <a:noFill/>
          <a:ln w="9525">
            <a:noFill/>
          </a:ln>
        </p:spPr>
        <p:txBody>
          <a:bodyPr lIns="92075" tIns="46038" rIns="92075" bIns="46038" anchor="b" anchorCtr="0"/>
          <a:p>
            <a:pPr lvl="0"/>
            <a:r>
              <a:rPr lang="zh-CN" altLang="en-US" dirty="0"/>
              <a:t>单击此处编辑母版标题样式</a:t>
            </a:r>
            <a:endParaRPr lang="zh-CN" altLang="en-US" dirty="0"/>
          </a:p>
        </p:txBody>
      </p:sp>
    </p:spTree>
  </p:cSld>
  <p:clrMap bg1="dk2" tx1="lt1" bg2="dk1"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2pPr>
      <a:lvl3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3pPr>
      <a:lvl4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4pPr>
      <a:lvl5pPr algn="l" rtl="0" eaLnBrk="0" fontAlgn="base" hangingPunct="0">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800">
          <a:solidFill>
            <a:srgbClr val="99FFCC"/>
          </a:solidFill>
          <a:latin typeface="+mn-lt"/>
          <a:ea typeface="+mn-ea"/>
        </a:defRPr>
      </a:lvl2pPr>
      <a:lvl3pPr marL="1085850" indent="-228600" algn="l" rtl="0" eaLnBrk="0" fontAlgn="base" hangingPunct="0">
        <a:spcBef>
          <a:spcPct val="20000"/>
        </a:spcBef>
        <a:spcAft>
          <a:spcPct val="0"/>
        </a:spcAft>
        <a:buClr>
          <a:schemeClr val="accent2"/>
        </a:buClr>
        <a:buSzPct val="7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5pPr>
      <a:lvl6pPr marL="22288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6pPr>
      <a:lvl7pPr marL="26860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7pPr>
      <a:lvl8pPr marL="31432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8pPr>
      <a:lvl9pPr marL="36004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4.vml"/><Relationship Id="rId3" Type="http://schemas.openxmlformats.org/officeDocument/2006/relationships/slideLayout" Target="../slideLayouts/slideLayout12.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7.png"/></Relationships>
</file>

<file path=ppt/slides/_rels/slide7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tags" Target="../tags/tag3.xml"/><Relationship Id="rId2" Type="http://schemas.openxmlformats.org/officeDocument/2006/relationships/image" Target="../media/image10.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3090"/>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7171" name="Rectangle 2"/>
          <p:cNvSpPr>
            <a:spLocks noGrp="1"/>
          </p:cNvSpPr>
          <p:nvPr>
            <p:ph type="ctrTitle" sz="quarter"/>
          </p:nvPr>
        </p:nvSpPr>
        <p:spPr>
          <a:xfrm>
            <a:off x="723900" y="2819400"/>
            <a:ext cx="7772400" cy="1143000"/>
          </a:xfrm>
        </p:spPr>
        <p:txBody>
          <a:bodyPr vert="horz" wrap="square" lIns="92075" tIns="46038" rIns="92075" bIns="46038" anchor="b" anchorCtr="0"/>
          <a:p>
            <a:pPr eaLnBrk="1" hangingPunct="1">
              <a:buClrTx/>
              <a:buSzTx/>
              <a:buFontTx/>
            </a:pPr>
            <a:r>
              <a:rPr kumimoji="1" lang="zh-CN" altLang="en-US" dirty="0">
                <a:latin typeface="+mj-lt"/>
                <a:ea typeface="+mj-ea"/>
                <a:cs typeface="+mj-cs"/>
              </a:rPr>
              <a:t>第</a:t>
            </a:r>
            <a:r>
              <a:rPr kumimoji="1" lang="en-US" altLang="zh-CN" dirty="0">
                <a:latin typeface="+mj-lt"/>
                <a:ea typeface="+mj-ea"/>
                <a:cs typeface="+mj-cs"/>
              </a:rPr>
              <a:t>5</a:t>
            </a:r>
            <a:r>
              <a:rPr kumimoji="1" lang="zh-CN" altLang="en-US" dirty="0">
                <a:latin typeface="+mj-lt"/>
                <a:ea typeface="+mj-ea"/>
                <a:cs typeface="+mj-cs"/>
              </a:rPr>
              <a:t>章   继承与</a:t>
            </a:r>
            <a:r>
              <a:rPr kumimoji="1" lang="zh-CN" altLang="en-US" dirty="0">
                <a:latin typeface="+mj-lt"/>
                <a:ea typeface="+mj-ea"/>
                <a:cs typeface="+mj-cs"/>
              </a:rPr>
              <a:t>多态</a:t>
            </a:r>
            <a:endParaRPr kumimoji="1" lang="zh-CN" altLang="en-US" dirty="0">
              <a:latin typeface="+mj-lt"/>
              <a:ea typeface="+mj-ea"/>
              <a:cs typeface="+mj-cs"/>
            </a:endParaRPr>
          </a:p>
        </p:txBody>
      </p:sp>
      <p:sp>
        <p:nvSpPr>
          <p:cNvPr id="7172" name="Rectangle 3"/>
          <p:cNvSpPr>
            <a:spLocks noGrp="1"/>
          </p:cNvSpPr>
          <p:nvPr>
            <p:ph type="subTitle" sz="quarter" idx="1"/>
          </p:nvPr>
        </p:nvSpPr>
        <p:spPr>
          <a:xfrm>
            <a:off x="838200" y="3886200"/>
            <a:ext cx="7467600" cy="1752600"/>
          </a:xfrm>
        </p:spPr>
        <p:txBody>
          <a:bodyPr vert="horz" wrap="square" lIns="92075" tIns="46038" rIns="92075" bIns="46038" anchor="ctr" anchorCtr="0"/>
          <a:p>
            <a:pPr eaLnBrk="1" hangingPunct="1">
              <a:buSzPct val="80000"/>
            </a:pPr>
            <a:r>
              <a:rPr kumimoji="1" lang="zh-CN" altLang="en-US" dirty="0">
                <a:latin typeface="楷体_GB2312" pitchFamily="49" charset="-122"/>
                <a:ea typeface="楷体_GB2312" pitchFamily="49" charset="-122"/>
                <a:cs typeface="+mn-cs"/>
              </a:rPr>
              <a:t>许金兰</a:t>
            </a:r>
            <a:endParaRPr kumimoji="1" lang="zh-CN" altLang="en-US" dirty="0">
              <a:latin typeface="楷体_GB2312" pitchFamily="49" charset="-122"/>
              <a:ea typeface="楷体_GB2312" pitchFamily="49" charset="-122"/>
              <a:cs typeface="+mn-cs"/>
            </a:endParaRPr>
          </a:p>
          <a:p>
            <a:pPr eaLnBrk="1" hangingPunct="1">
              <a:buSzPct val="80000"/>
            </a:pPr>
            <a:r>
              <a:rPr kumimoji="1" lang="en-US" altLang="zh-CN" dirty="0">
                <a:latin typeface="楷体_GB2312" pitchFamily="49" charset="-122"/>
                <a:ea typeface="楷体_GB2312" pitchFamily="49" charset="-122"/>
                <a:cs typeface="+mn-cs"/>
              </a:rPr>
              <a:t>jlxu@hdu.edu.cn</a:t>
            </a:r>
            <a:endParaRPr kumimoji="1" lang="en-US" altLang="zh-CN" dirty="0">
              <a:latin typeface="楷体_GB2312" pitchFamily="49" charset="-122"/>
              <a:ea typeface="楷体_GB2312" pitchFamily="49" charset="-122"/>
              <a:cs typeface="+mn-cs"/>
            </a:endParaRPr>
          </a:p>
        </p:txBody>
      </p:sp>
      <p:sp>
        <p:nvSpPr>
          <p:cNvPr id="7173" name="Rectangle 4"/>
          <p:cNvSpPr/>
          <p:nvPr/>
        </p:nvSpPr>
        <p:spPr>
          <a:xfrm>
            <a:off x="706438" y="1066800"/>
            <a:ext cx="7772400" cy="1066800"/>
          </a:xfrm>
          <a:prstGeom prst="rect">
            <a:avLst/>
          </a:prstGeom>
          <a:noFill/>
          <a:ln w="9525">
            <a:noFill/>
          </a:ln>
        </p:spPr>
        <p:txBody>
          <a:bodyPr anchor="ctr" anchorCtr="0"/>
          <a:p>
            <a:r>
              <a:rPr lang="zh-CN" altLang="zh-CN" sz="4000" dirty="0">
                <a:latin typeface="楷体_GB2312" pitchFamily="49" charset="-122"/>
                <a:ea typeface="楷体_GB2312" pitchFamily="49" charset="-122"/>
              </a:rPr>
              <a:t>面向对象程序设计</a:t>
            </a:r>
            <a:r>
              <a:rPr lang="en-US" altLang="zh-CN" sz="4000" dirty="0">
                <a:latin typeface="楷体_GB2312" pitchFamily="49" charset="-122"/>
                <a:ea typeface="楷体_GB2312" pitchFamily="49" charset="-122"/>
                <a:sym typeface="+mn-ea"/>
              </a:rPr>
              <a:t>C++</a:t>
            </a:r>
            <a:endParaRPr lang="en-US" altLang="zh-CN" sz="4000" dirty="0">
              <a:latin typeface="楷体_GB2312" pitchFamily="49" charset="-122"/>
              <a:ea typeface="楷体_GB2312" pitchFamily="49"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2291" name="Rectangle 2"/>
          <p:cNvSpPr>
            <a:spLocks noGrp="1"/>
          </p:cNvSpPr>
          <p:nvPr>
            <p:ph type="title"/>
          </p:nvPr>
        </p:nvSpPr>
        <p:spPr>
          <a:xfrm>
            <a:off x="1143000" y="228600"/>
            <a:ext cx="8077200" cy="1143000"/>
          </a:xfrm>
        </p:spPr>
        <p:txBody>
          <a:bodyPr vert="horz" wrap="square" lIns="92075" tIns="46038" rIns="92075" bIns="46038" anchor="b" anchorCtr="0"/>
          <a:p>
            <a:pPr eaLnBrk="1" hangingPunct="1"/>
            <a:r>
              <a:rPr lang="zh-CN" altLang="en-US" dirty="0"/>
              <a:t>继承方式</a:t>
            </a:r>
            <a:endParaRPr lang="zh-CN" altLang="en-US" dirty="0"/>
          </a:p>
        </p:txBody>
      </p:sp>
      <p:sp>
        <p:nvSpPr>
          <p:cNvPr id="12292" name="Rectangle 3"/>
          <p:cNvSpPr>
            <a:spLocks noGrp="1"/>
          </p:cNvSpPr>
          <p:nvPr>
            <p:ph idx="1"/>
          </p:nvPr>
        </p:nvSpPr>
        <p:spPr>
          <a:xfrm>
            <a:off x="1295400" y="1905000"/>
            <a:ext cx="7620000" cy="4114800"/>
          </a:xfrm>
        </p:spPr>
        <p:txBody>
          <a:bodyPr vert="horz" wrap="square" lIns="92075" tIns="46038" rIns="92075" bIns="46038" anchor="t" anchorCtr="0"/>
          <a:p>
            <a:pPr eaLnBrk="1" hangingPunct="1"/>
            <a:r>
              <a:rPr lang="zh-CN" altLang="en-US" sz="3600" dirty="0"/>
              <a:t>三种继承方式</a:t>
            </a:r>
            <a:endParaRPr lang="zh-CN" altLang="en-US" sz="3600" dirty="0"/>
          </a:p>
          <a:p>
            <a:pPr lvl="1" eaLnBrk="1" hangingPunct="1"/>
            <a:r>
              <a:rPr lang="zh-CN" altLang="en-US" sz="3200" dirty="0"/>
              <a:t>公有继承</a:t>
            </a:r>
            <a:endParaRPr lang="zh-CN" altLang="en-US" sz="3200" dirty="0"/>
          </a:p>
          <a:p>
            <a:pPr lvl="1" eaLnBrk="1" hangingPunct="1"/>
            <a:r>
              <a:rPr lang="zh-CN" altLang="en-US" sz="3200" dirty="0"/>
              <a:t>私有继承</a:t>
            </a:r>
            <a:endParaRPr lang="zh-CN" altLang="en-US" sz="3200" dirty="0"/>
          </a:p>
          <a:p>
            <a:pPr lvl="1" eaLnBrk="1" hangingPunct="1"/>
            <a:r>
              <a:rPr lang="zh-CN" altLang="en-US" sz="3200" dirty="0"/>
              <a:t>保护继承</a:t>
            </a:r>
            <a:endParaRPr lang="zh-CN" altLang="en-US" sz="3200" dirty="0"/>
          </a:p>
        </p:txBody>
      </p:sp>
      <p:sp>
        <p:nvSpPr>
          <p:cNvPr id="12293" name="Text Box 4"/>
          <p:cNvSpPr txBox="1"/>
          <p:nvPr/>
        </p:nvSpPr>
        <p:spPr>
          <a:xfrm>
            <a:off x="273050" y="1371600"/>
            <a:ext cx="793750" cy="4419600"/>
          </a:xfrm>
          <a:prstGeom prst="rect">
            <a:avLst/>
          </a:prstGeom>
          <a:noFill/>
          <a:ln w="12700">
            <a:noFill/>
          </a:ln>
        </p:spPr>
        <p:txBody>
          <a:bodyPr vert="eaVert">
            <a:spAutoFit/>
          </a:bodyPr>
          <a:p>
            <a:pPr>
              <a:spcBef>
                <a:spcPct val="50000"/>
              </a:spcBef>
            </a:pPr>
            <a:r>
              <a:rPr lang="zh-CN" altLang="en-US" sz="4000" dirty="0">
                <a:solidFill>
                  <a:srgbClr val="FFFF99"/>
                </a:solidFill>
                <a:latin typeface="Times New Roman" panose="02020603050405020304" pitchFamily="18" charset="0"/>
                <a:ea typeface="隶书" panose="02010509060101010101" pitchFamily="49" charset="-122"/>
              </a:rPr>
              <a:t>类成员的访问控制</a:t>
            </a:r>
            <a:endParaRPr lang="zh-CN" altLang="en-US" dirty="0">
              <a:solidFill>
                <a:srgbClr val="FFFF99"/>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7411" name="Rectangle 3"/>
          <p:cNvSpPr>
            <a:spLocks noGrp="1" noChangeArrowheads="1"/>
          </p:cNvSpPr>
          <p:nvPr>
            <p:ph idx="1"/>
          </p:nvPr>
        </p:nvSpPr>
        <p:spPr>
          <a:xfrm>
            <a:off x="611505" y="332740"/>
            <a:ext cx="7897495" cy="5881370"/>
          </a:xfrm>
          <a:solidFill>
            <a:schemeClr val="bg1"/>
          </a:solidFill>
        </p:spPr>
        <p:txBody>
          <a:bodyPr vert="horz" wrap="square" lIns="92075" tIns="46038" rIns="92075" bIns="46038"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class Point {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基类</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Point</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类的定义</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public: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公有函数成员</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void </a:t>
            </a:r>
            <a:r>
              <a:rPr kumimoji="1" lang="en-US" altLang="zh-CN" sz="2800" b="1" i="0" u="none" strike="noStrike" kern="0" cap="none" spc="0" normalizeH="0" baseline="0" noProof="0" dirty="0" err="1" smtClean="0">
                <a:ln>
                  <a:noFill/>
                </a:ln>
                <a:solidFill>
                  <a:srgbClr val="FFFF00"/>
                </a:solidFill>
                <a:effectLst/>
                <a:uLnTx/>
                <a:uFillTx/>
                <a:latin typeface="+mn-ea"/>
                <a:ea typeface="+mn-ea"/>
                <a:cs typeface="+mn-cs"/>
              </a:rPr>
              <a:t>initPoint</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(float x = 0, float y = 0)</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this-&gt;x = x; this-&gt;y = y;</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void move(float </a:t>
            </a:r>
            <a:r>
              <a:rPr kumimoji="1" lang="en-US" altLang="zh-CN" sz="2800" b="1" i="0" u="none" strike="noStrike" kern="0" cap="none" spc="0" normalizeH="0" baseline="0" noProof="0" dirty="0" err="1" smtClean="0">
                <a:ln>
                  <a:noFill/>
                </a:ln>
                <a:solidFill>
                  <a:srgbClr val="FFFF00"/>
                </a:solidFill>
                <a:effectLst/>
                <a:uLnTx/>
                <a:uFillTx/>
                <a:latin typeface="+mn-ea"/>
                <a:ea typeface="+mn-ea"/>
                <a:cs typeface="+mn-cs"/>
              </a:rPr>
              <a:t>offX</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 float </a:t>
            </a:r>
            <a:r>
              <a:rPr kumimoji="1" lang="en-US" altLang="zh-CN" sz="2800" b="1" i="0" u="none" strike="noStrike" kern="0" cap="none" spc="0" normalizeH="0" baseline="0" noProof="0" dirty="0" err="1" smtClean="0">
                <a:ln>
                  <a:noFill/>
                </a:ln>
                <a:solidFill>
                  <a:srgbClr val="FFFF00"/>
                </a:solidFill>
                <a:effectLst/>
                <a:uLnTx/>
                <a:uFillTx/>
                <a:latin typeface="+mn-ea"/>
                <a:ea typeface="+mn-ea"/>
                <a:cs typeface="+mn-cs"/>
              </a:rPr>
              <a:t>offY</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x +=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offX</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y +=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offY</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float </a:t>
            </a:r>
            <a:r>
              <a:rPr kumimoji="1" lang="en-US" altLang="zh-CN" sz="2800" b="1" i="0" u="none" strike="noStrike" kern="0" cap="none" spc="0" normalizeH="0" baseline="0" noProof="0" dirty="0" err="1" smtClean="0">
                <a:ln>
                  <a:noFill/>
                </a:ln>
                <a:solidFill>
                  <a:srgbClr val="FFFF00"/>
                </a:solidFill>
                <a:effectLst/>
                <a:uLnTx/>
                <a:uFillTx/>
                <a:latin typeface="+mn-ea"/>
                <a:ea typeface="+mn-ea"/>
                <a:cs typeface="+mn-cs"/>
              </a:rPr>
              <a:t>getX</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 const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 return x;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float </a:t>
            </a:r>
            <a:r>
              <a:rPr kumimoji="1" lang="en-US" altLang="zh-CN" sz="2800" b="1" i="0" u="none" strike="noStrike" kern="0" cap="none" spc="0" normalizeH="0" baseline="0" noProof="0" dirty="0" err="1" smtClean="0">
                <a:ln>
                  <a:noFill/>
                </a:ln>
                <a:solidFill>
                  <a:srgbClr val="FFFF00"/>
                </a:solidFill>
                <a:effectLst/>
                <a:uLnTx/>
                <a:uFillTx/>
                <a:latin typeface="+mn-ea"/>
                <a:ea typeface="+mn-ea"/>
                <a:cs typeface="+mn-cs"/>
              </a:rPr>
              <a:t>getY</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 const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 return y;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private: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私有数据成员</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float x, y;</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5" name="Rectangle 3"/>
          <p:cNvSpPr>
            <a:spLocks noGrp="1" noChangeArrowheads="1"/>
          </p:cNvSpPr>
          <p:nvPr>
            <p:ph idx="1"/>
          </p:nvPr>
        </p:nvSpPr>
        <p:spPr>
          <a:xfrm>
            <a:off x="685800" y="824865"/>
            <a:ext cx="8001000" cy="5791200"/>
          </a:xfrm>
        </p:spPr>
        <p:txBody>
          <a:bodyPr vert="horz" wrap="square" lIns="92075" tIns="46038" rIns="92075" bIns="46038" numCol="1" anchor="t" anchorCtr="0" compatLnSpc="1">
            <a:normAutofit fontScale="85000" lnSpcReduction="10000"/>
          </a:bodyPr>
          <a:lstStyle/>
          <a:p>
            <a:pPr marL="342900" marR="0" lvl="0" indent="-342900"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class Rectangle: </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public</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Point {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派生类定义部分</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public: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新增公有函数成员</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void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initRectangle</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(float x, float y, float w, float h)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rgbClr val="66FFFF"/>
                </a:solidFill>
                <a:effectLst/>
                <a:uLnTx/>
                <a:uFillTx/>
                <a:latin typeface="+mn-ea"/>
                <a:ea typeface="+mn-ea"/>
                <a:cs typeface="+mn-cs"/>
              </a:rPr>
              <a:t>initPoint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(x, y); </a:t>
            </a:r>
            <a:r>
              <a:rPr kumimoji="1" lang="en-US" altLang="zh-CN" sz="2800" b="1" i="0" u="none" strike="noStrike" kern="0" cap="none" spc="0" normalizeH="0" baseline="0" noProof="0" dirty="0" smtClean="0">
                <a:ln>
                  <a:noFill/>
                </a:ln>
                <a:solidFill>
                  <a:srgbClr val="66FFFF"/>
                </a:solidFill>
                <a:effectLst/>
                <a:uLnTx/>
                <a:uFillTx/>
                <a:latin typeface="+mn-ea"/>
                <a:ea typeface="+mn-ea"/>
                <a:cs typeface="+mn-cs"/>
              </a:rPr>
              <a:t>//</a:t>
            </a:r>
            <a:r>
              <a:rPr kumimoji="1" lang="zh-CN" altLang="en-US" sz="2800" b="1" i="0" u="none" strike="noStrike" kern="0" cap="none" spc="0" normalizeH="0" baseline="0" noProof="0" dirty="0" smtClean="0">
                <a:ln>
                  <a:noFill/>
                </a:ln>
                <a:solidFill>
                  <a:srgbClr val="66FFFF"/>
                </a:solidFill>
                <a:effectLst/>
                <a:uLnTx/>
                <a:uFillTx/>
                <a:latin typeface="+mn-ea"/>
                <a:ea typeface="+mn-ea"/>
                <a:cs typeface="+mn-cs"/>
              </a:rPr>
              <a:t>调用基类公有成员函数</a:t>
            </a:r>
            <a:endParaRPr kumimoji="1" lang="zh-CN" altLang="en-US" sz="2800" b="1" i="0" u="none" strike="noStrike" kern="0" cap="none" spc="0" normalizeH="0" baseline="0" noProof="0" dirty="0" smtClean="0">
              <a:ln>
                <a:noFill/>
              </a:ln>
              <a:solidFill>
                <a:srgbClr val="66FFFF"/>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this-&gt;w = w;</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this-&gt;h = h;</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float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getH</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const { return h;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float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getW</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const { return w;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private: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新增私有数据成员</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float w, h;</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15363" name="Text Box 6"/>
          <p:cNvSpPr txBox="1"/>
          <p:nvPr/>
        </p:nvSpPr>
        <p:spPr>
          <a:xfrm>
            <a:off x="8518525" y="6467475"/>
            <a:ext cx="611188"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14339" name="Rectangle 2"/>
          <p:cNvSpPr>
            <a:spLocks noGrp="1"/>
          </p:cNvSpPr>
          <p:nvPr>
            <p:ph type="title"/>
          </p:nvPr>
        </p:nvSpPr>
        <p:spPr>
          <a:xfrm>
            <a:off x="1474470" y="-142240"/>
            <a:ext cx="7315200" cy="899160"/>
          </a:xfrm>
        </p:spPr>
        <p:txBody>
          <a:bodyPr vert="horz" wrap="square" lIns="92075" tIns="46038" rIns="92075" bIns="46038" anchor="b" anchorCtr="0"/>
          <a:p>
            <a:pPr eaLnBrk="1" hangingPunct="1"/>
            <a:r>
              <a:rPr lang="zh-CN" altLang="en-US" dirty="0"/>
              <a:t>例</a:t>
            </a:r>
            <a:r>
              <a:rPr lang="en-US" altLang="zh-CN" dirty="0"/>
              <a:t>1 </a:t>
            </a:r>
            <a:r>
              <a:rPr lang="zh-CN" altLang="en-US" dirty="0"/>
              <a:t>公有继承举例</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939" name="Rectangle 3"/>
          <p:cNvSpPr>
            <a:spLocks noGrp="1" noChangeArrowheads="1"/>
          </p:cNvSpPr>
          <p:nvPr>
            <p:ph idx="1"/>
          </p:nvPr>
        </p:nvSpPr>
        <p:spPr>
          <a:xfrm>
            <a:off x="766445" y="332740"/>
            <a:ext cx="7924800" cy="6235700"/>
          </a:xfrm>
        </p:spPr>
        <p:txBody>
          <a:bodyPr vert="horz" wrap="square" lIns="92075" tIns="46038" rIns="92075" bIns="46038" numCol="1" anchor="t" anchorCtr="0" compatLnSpc="1">
            <a:normAutofit fontScale="92500" lnSpcReduction="20000"/>
          </a:bodyPr>
          <a:lstStyle/>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#include &lt;</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iostream</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&gt;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#include &lt;</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cmath</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&gt;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using namespace std;</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main()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Rectangle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rect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定义</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Rectangle</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类的对象</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设置矩形的数据</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rect.</a:t>
            </a:r>
            <a:r>
              <a:rPr kumimoji="1" lang="en-US" altLang="zh-CN" sz="2800" b="1" i="0" u="none" strike="noStrike" kern="0" cap="none" spc="0" normalizeH="0" baseline="0" noProof="0" dirty="0" err="1" smtClean="0">
                <a:ln>
                  <a:noFill/>
                </a:ln>
                <a:solidFill>
                  <a:srgbClr val="66FFFF"/>
                </a:solidFill>
                <a:effectLst/>
                <a:uLnTx/>
                <a:uFillTx/>
                <a:latin typeface="+mn-ea"/>
                <a:ea typeface="+mn-ea"/>
                <a:cs typeface="+mn-cs"/>
              </a:rPr>
              <a:t>initRectangle</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(2, 3, 20, 10);	</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rect.</a:t>
            </a:r>
            <a:r>
              <a:rPr kumimoji="1" lang="en-US" altLang="zh-CN" sz="2800" b="1" i="0" u="none" strike="noStrike" kern="0" cap="none" spc="0" normalizeH="0" baseline="0" noProof="0" dirty="0" err="1" smtClean="0">
                <a:ln>
                  <a:noFill/>
                </a:ln>
                <a:solidFill>
                  <a:srgbClr val="66FFFF"/>
                </a:solidFill>
                <a:effectLst/>
                <a:uLnTx/>
                <a:uFillTx/>
                <a:latin typeface="+mn-ea"/>
                <a:ea typeface="+mn-ea"/>
                <a:cs typeface="+mn-cs"/>
              </a:rPr>
              <a:t>move</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(3,2);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移动矩形位置</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"The data of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rect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x,y,w,h</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输出矩形的特征参数</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rect.getX</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rect.getY</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rect.getW</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rect.getH</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return 0;</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16387" name="Text Box 8"/>
          <p:cNvSpPr txBox="1"/>
          <p:nvPr/>
        </p:nvSpPr>
        <p:spPr>
          <a:xfrm>
            <a:off x="8518525" y="6467475"/>
            <a:ext cx="611188"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3315" name="Rectangle 2"/>
          <p:cNvSpPr>
            <a:spLocks noGrp="1"/>
          </p:cNvSpPr>
          <p:nvPr>
            <p:ph type="title"/>
          </p:nvPr>
        </p:nvSpPr>
        <p:spPr>
          <a:xfrm>
            <a:off x="1143000" y="228600"/>
            <a:ext cx="7620000" cy="1143000"/>
          </a:xfrm>
        </p:spPr>
        <p:txBody>
          <a:bodyPr vert="horz" wrap="square" lIns="92075" tIns="46038" rIns="92075" bIns="46038" anchor="b" anchorCtr="0"/>
          <a:p>
            <a:pPr eaLnBrk="1" hangingPunct="1"/>
            <a:r>
              <a:rPr lang="zh-CN" altLang="en-US" dirty="0"/>
              <a:t>公有继承</a:t>
            </a:r>
            <a:r>
              <a:rPr lang="en-US" altLang="zh-CN" dirty="0"/>
              <a:t>(public)</a:t>
            </a:r>
            <a:endParaRPr lang="en-US" altLang="zh-CN" dirty="0"/>
          </a:p>
        </p:txBody>
      </p:sp>
      <p:sp>
        <p:nvSpPr>
          <p:cNvPr id="13316" name="Rectangle 3"/>
          <p:cNvSpPr>
            <a:spLocks noGrp="1"/>
          </p:cNvSpPr>
          <p:nvPr>
            <p:ph idx="1"/>
          </p:nvPr>
        </p:nvSpPr>
        <p:spPr>
          <a:xfrm>
            <a:off x="1143000" y="1752600"/>
            <a:ext cx="7620000" cy="4343400"/>
          </a:xfrm>
        </p:spPr>
        <p:txBody>
          <a:bodyPr vert="horz" wrap="square" lIns="92075" tIns="46038" rIns="92075" bIns="46038" anchor="t" anchorCtr="0"/>
          <a:p>
            <a:pPr eaLnBrk="1" hangingPunct="1"/>
            <a:r>
              <a:rPr lang="zh-CN" altLang="zh-CN" dirty="0"/>
              <a:t>基类的</a:t>
            </a:r>
            <a:r>
              <a:rPr lang="en-US" altLang="zh-CN" dirty="0">
                <a:solidFill>
                  <a:srgbClr val="66FFFF"/>
                </a:solidFill>
              </a:rPr>
              <a:t>public</a:t>
            </a:r>
            <a:r>
              <a:rPr lang="zh-CN" altLang="zh-CN" dirty="0"/>
              <a:t>和</a:t>
            </a:r>
            <a:r>
              <a:rPr lang="en-US" altLang="zh-CN" dirty="0">
                <a:solidFill>
                  <a:srgbClr val="66FFFF"/>
                </a:solidFill>
              </a:rPr>
              <a:t>protected</a:t>
            </a:r>
            <a:r>
              <a:rPr lang="zh-CN" altLang="zh-CN" dirty="0"/>
              <a:t>成员的访问属性在派生类中</a:t>
            </a:r>
            <a:r>
              <a:rPr lang="zh-CN" altLang="zh-CN" dirty="0">
                <a:solidFill>
                  <a:srgbClr val="66FFFF"/>
                </a:solidFill>
              </a:rPr>
              <a:t>保持不变</a:t>
            </a:r>
            <a:r>
              <a:rPr lang="zh-CN" altLang="zh-CN" dirty="0"/>
              <a:t>，但</a:t>
            </a:r>
            <a:r>
              <a:rPr lang="zh-CN" altLang="en-US" dirty="0"/>
              <a:t>基类的</a:t>
            </a:r>
            <a:r>
              <a:rPr lang="en-US" altLang="zh-CN" dirty="0">
                <a:solidFill>
                  <a:srgbClr val="FF99FF"/>
                </a:solidFill>
              </a:rPr>
              <a:t>private</a:t>
            </a:r>
            <a:r>
              <a:rPr lang="zh-CN" altLang="zh-CN" dirty="0"/>
              <a:t>成员</a:t>
            </a:r>
            <a:r>
              <a:rPr lang="zh-CN" altLang="zh-CN" dirty="0">
                <a:solidFill>
                  <a:srgbClr val="FF99FF"/>
                </a:solidFill>
              </a:rPr>
              <a:t>不可</a:t>
            </a:r>
            <a:r>
              <a:rPr lang="zh-CN" altLang="en-US" dirty="0">
                <a:solidFill>
                  <a:srgbClr val="FF99FF"/>
                </a:solidFill>
              </a:rPr>
              <a:t>直接</a:t>
            </a:r>
            <a:r>
              <a:rPr lang="zh-CN" altLang="zh-CN" dirty="0">
                <a:solidFill>
                  <a:srgbClr val="FF99FF"/>
                </a:solidFill>
              </a:rPr>
              <a:t>访问</a:t>
            </a:r>
            <a:r>
              <a:rPr lang="zh-CN" altLang="zh-CN" dirty="0"/>
              <a:t>。</a:t>
            </a:r>
            <a:endParaRPr lang="zh-CN" altLang="zh-CN" dirty="0"/>
          </a:p>
          <a:p>
            <a:pPr eaLnBrk="1" hangingPunct="1"/>
            <a:r>
              <a:rPr lang="zh-CN" altLang="zh-CN" dirty="0"/>
              <a:t>派生类中的成员函数可以直接访问基类中的</a:t>
            </a:r>
            <a:r>
              <a:rPr lang="en-US" altLang="zh-CN" dirty="0"/>
              <a:t>public</a:t>
            </a:r>
            <a:r>
              <a:rPr lang="zh-CN" altLang="zh-CN" dirty="0"/>
              <a:t>和</a:t>
            </a:r>
            <a:r>
              <a:rPr lang="en-US" altLang="zh-CN" dirty="0"/>
              <a:t>protected</a:t>
            </a:r>
            <a:r>
              <a:rPr lang="zh-CN" altLang="zh-CN" dirty="0"/>
              <a:t>成员，但不能直接访问基类的</a:t>
            </a:r>
            <a:r>
              <a:rPr lang="en-US" altLang="zh-CN" dirty="0"/>
              <a:t>private</a:t>
            </a:r>
            <a:r>
              <a:rPr lang="zh-CN" altLang="zh-CN" dirty="0"/>
              <a:t>成员。</a:t>
            </a:r>
            <a:endParaRPr lang="zh-CN" altLang="zh-CN" dirty="0"/>
          </a:p>
          <a:p>
            <a:pPr eaLnBrk="1" hangingPunct="1"/>
            <a:r>
              <a:rPr lang="zh-CN" altLang="zh-CN" dirty="0"/>
              <a:t>通过派生类的对象只能访问基类的</a:t>
            </a:r>
            <a:r>
              <a:rPr lang="en-US" altLang="zh-CN" dirty="0"/>
              <a:t>public</a:t>
            </a:r>
            <a:r>
              <a:rPr lang="zh-CN" altLang="zh-CN" dirty="0"/>
              <a:t>成员。</a:t>
            </a:r>
            <a:endParaRPr lang="zh-CN" altLang="en-US" dirty="0"/>
          </a:p>
        </p:txBody>
      </p:sp>
      <p:sp>
        <p:nvSpPr>
          <p:cNvPr id="13317" name="Text Box 4"/>
          <p:cNvSpPr txBox="1"/>
          <p:nvPr/>
        </p:nvSpPr>
        <p:spPr>
          <a:xfrm>
            <a:off x="273050" y="1371600"/>
            <a:ext cx="793750" cy="4419600"/>
          </a:xfrm>
          <a:prstGeom prst="rect">
            <a:avLst/>
          </a:prstGeom>
          <a:noFill/>
          <a:ln w="12700">
            <a:noFill/>
          </a:ln>
        </p:spPr>
        <p:txBody>
          <a:bodyPr vert="eaVert">
            <a:spAutoFit/>
          </a:bodyPr>
          <a:p>
            <a:pPr>
              <a:spcBef>
                <a:spcPct val="50000"/>
              </a:spcBef>
            </a:pPr>
            <a:r>
              <a:rPr lang="zh-CN" altLang="en-US" sz="4000" dirty="0">
                <a:solidFill>
                  <a:srgbClr val="FFFF99"/>
                </a:solidFill>
                <a:latin typeface="Times New Roman" panose="02020603050405020304" pitchFamily="18" charset="0"/>
                <a:ea typeface="隶书" panose="02010509060101010101" pitchFamily="49" charset="-122"/>
              </a:rPr>
              <a:t>类成员的访问控制</a:t>
            </a:r>
            <a:endParaRPr lang="zh-CN" altLang="en-US" dirty="0">
              <a:solidFill>
                <a:srgbClr val="FFFF99"/>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7411" name="Rectangle 3"/>
          <p:cNvSpPr>
            <a:spLocks noGrp="1" noChangeArrowheads="1"/>
          </p:cNvSpPr>
          <p:nvPr>
            <p:ph idx="1"/>
          </p:nvPr>
        </p:nvSpPr>
        <p:spPr>
          <a:xfrm>
            <a:off x="611505" y="332740"/>
            <a:ext cx="7897495" cy="5881370"/>
          </a:xfrm>
          <a:solidFill>
            <a:schemeClr val="bg1"/>
          </a:solidFill>
        </p:spPr>
        <p:txBody>
          <a:bodyPr vert="horz" wrap="square" lIns="92075" tIns="46038" rIns="92075" bIns="46038"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class Point {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基类</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Point</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类的定义</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public: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公有函数成员</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void </a:t>
            </a:r>
            <a:r>
              <a:rPr kumimoji="1" lang="en-US" altLang="zh-CN" sz="2800" b="1" i="0" u="none" strike="noStrike" kern="0" cap="none" spc="0" normalizeH="0" baseline="0" noProof="0" dirty="0" err="1" smtClean="0">
                <a:ln>
                  <a:noFill/>
                </a:ln>
                <a:solidFill>
                  <a:srgbClr val="FFFF00"/>
                </a:solidFill>
                <a:effectLst/>
                <a:uLnTx/>
                <a:uFillTx/>
                <a:latin typeface="+mn-ea"/>
                <a:ea typeface="+mn-ea"/>
                <a:cs typeface="+mn-cs"/>
              </a:rPr>
              <a:t>initPoint</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(float x = 0, float y = 0)</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this-&gt;x = x; this-&gt;y = y;</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void move(float </a:t>
            </a:r>
            <a:r>
              <a:rPr kumimoji="1" lang="en-US" altLang="zh-CN" sz="2800" b="1" i="0" u="none" strike="noStrike" kern="0" cap="none" spc="0" normalizeH="0" baseline="0" noProof="0" dirty="0" err="1" smtClean="0">
                <a:ln>
                  <a:noFill/>
                </a:ln>
                <a:solidFill>
                  <a:srgbClr val="FFFF00"/>
                </a:solidFill>
                <a:effectLst/>
                <a:uLnTx/>
                <a:uFillTx/>
                <a:latin typeface="+mn-ea"/>
                <a:ea typeface="+mn-ea"/>
                <a:cs typeface="+mn-cs"/>
              </a:rPr>
              <a:t>offX</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 float </a:t>
            </a:r>
            <a:r>
              <a:rPr kumimoji="1" lang="en-US" altLang="zh-CN" sz="2800" b="1" i="0" u="none" strike="noStrike" kern="0" cap="none" spc="0" normalizeH="0" baseline="0" noProof="0" dirty="0" err="1" smtClean="0">
                <a:ln>
                  <a:noFill/>
                </a:ln>
                <a:solidFill>
                  <a:srgbClr val="FFFF00"/>
                </a:solidFill>
                <a:effectLst/>
                <a:uLnTx/>
                <a:uFillTx/>
                <a:latin typeface="+mn-ea"/>
                <a:ea typeface="+mn-ea"/>
                <a:cs typeface="+mn-cs"/>
              </a:rPr>
              <a:t>offY</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x +=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offX</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y +=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offY</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float </a:t>
            </a:r>
            <a:r>
              <a:rPr kumimoji="1" lang="en-US" altLang="zh-CN" sz="2800" b="1" i="0" u="none" strike="noStrike" kern="0" cap="none" spc="0" normalizeH="0" baseline="0" noProof="0" dirty="0" err="1" smtClean="0">
                <a:ln>
                  <a:noFill/>
                </a:ln>
                <a:solidFill>
                  <a:srgbClr val="FFFF00"/>
                </a:solidFill>
                <a:effectLst/>
                <a:uLnTx/>
                <a:uFillTx/>
                <a:latin typeface="+mn-ea"/>
                <a:ea typeface="+mn-ea"/>
                <a:cs typeface="+mn-cs"/>
              </a:rPr>
              <a:t>getX</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 const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 return x;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float </a:t>
            </a:r>
            <a:r>
              <a:rPr kumimoji="1" lang="en-US" altLang="zh-CN" sz="2800" b="1" i="0" u="none" strike="noStrike" kern="0" cap="none" spc="0" normalizeH="0" baseline="0" noProof="0" dirty="0" err="1" smtClean="0">
                <a:ln>
                  <a:noFill/>
                </a:ln>
                <a:solidFill>
                  <a:srgbClr val="FFFF00"/>
                </a:solidFill>
                <a:effectLst/>
                <a:uLnTx/>
                <a:uFillTx/>
                <a:latin typeface="+mn-ea"/>
                <a:ea typeface="+mn-ea"/>
                <a:cs typeface="+mn-cs"/>
              </a:rPr>
              <a:t>getY</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 const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 return y;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private: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私有数据成员</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float x, y;</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8435" name="Rectangle 2"/>
          <p:cNvSpPr>
            <a:spLocks noGrp="1"/>
          </p:cNvSpPr>
          <p:nvPr>
            <p:ph type="title"/>
          </p:nvPr>
        </p:nvSpPr>
        <p:spPr>
          <a:xfrm>
            <a:off x="1546860" y="-314960"/>
            <a:ext cx="7315200" cy="1143000"/>
          </a:xfrm>
        </p:spPr>
        <p:txBody>
          <a:bodyPr vert="horz" wrap="square" lIns="92075" tIns="46038" rIns="92075" bIns="46038" anchor="b" anchorCtr="0"/>
          <a:p>
            <a:pPr eaLnBrk="1" hangingPunct="1"/>
            <a:r>
              <a:rPr lang="zh-CN" altLang="en-US" dirty="0"/>
              <a:t>例</a:t>
            </a:r>
            <a:r>
              <a:rPr lang="en-US" altLang="zh-CN" dirty="0"/>
              <a:t>2 </a:t>
            </a:r>
            <a:r>
              <a:rPr lang="zh-CN" altLang="en-US" dirty="0"/>
              <a:t>私有继承举例</a:t>
            </a:r>
            <a:endParaRPr lang="zh-CN" altLang="en-US" dirty="0"/>
          </a:p>
        </p:txBody>
      </p:sp>
      <p:sp>
        <p:nvSpPr>
          <p:cNvPr id="40963" name="Rectangle 3"/>
          <p:cNvSpPr>
            <a:spLocks noGrp="1" noChangeArrowheads="1"/>
          </p:cNvSpPr>
          <p:nvPr>
            <p:ph idx="1"/>
          </p:nvPr>
        </p:nvSpPr>
        <p:spPr>
          <a:xfrm>
            <a:off x="325755" y="764540"/>
            <a:ext cx="8766810" cy="5923280"/>
          </a:xfrm>
          <a:solidFill>
            <a:schemeClr val="bg1"/>
          </a:solidFill>
        </p:spPr>
        <p:txBody>
          <a:bodyPr vert="horz" wrap="square" lIns="92075" tIns="46038" rIns="92075" bIns="46038" numCol="1" anchor="t" anchorCtr="0" compatLnSpc="1">
            <a:noAutofit/>
          </a:bodyPr>
          <a:lstStyle/>
          <a:p>
            <a:pPr marL="342900" marR="0" lvl="0" indent="-342900" algn="l" defTabSz="914400" rtl="0" eaLnBrk="1" fontAlgn="base" latinLnBrk="0" hangingPunct="1">
              <a:lnSpc>
                <a:spcPct val="85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class Rectangle: </a:t>
            </a:r>
            <a:r>
              <a:rPr kumimoji="1" lang="en-US" altLang="zh-CN" sz="2200" b="1" i="0" u="none" strike="noStrike" kern="0" cap="none" spc="0" normalizeH="0" baseline="0" noProof="0" dirty="0" smtClean="0">
                <a:ln>
                  <a:noFill/>
                </a:ln>
                <a:solidFill>
                  <a:srgbClr val="FFFF99"/>
                </a:solidFill>
                <a:effectLst/>
                <a:uLnTx/>
                <a:uFillTx/>
                <a:latin typeface="+mn-ea"/>
                <a:ea typeface="+mn-ea"/>
                <a:cs typeface="+mn-cs"/>
              </a:rPr>
              <a:t>private</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Point {	//</a:t>
            </a: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派生类定义部分</a:t>
            </a:r>
            <a:endParaRPr kumimoji="1"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5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public:	//</a:t>
            </a: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新增公有函数成员</a:t>
            </a:r>
            <a:endParaRPr kumimoji="1"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5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void </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initRectangle</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(float x, float y, float w, float h) {</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5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200" b="1" i="0" u="none" strike="noStrike" kern="0" cap="none" spc="0" normalizeH="0" baseline="0" noProof="0" dirty="0" err="1" smtClean="0">
                <a:ln>
                  <a:noFill/>
                </a:ln>
                <a:solidFill>
                  <a:srgbClr val="FFFF99"/>
                </a:solidFill>
                <a:effectLst/>
                <a:uLnTx/>
                <a:uFillTx/>
                <a:latin typeface="+mn-ea"/>
                <a:ea typeface="+mn-ea"/>
                <a:cs typeface="+mn-cs"/>
              </a:rPr>
              <a:t>initPoint</a:t>
            </a:r>
            <a:r>
              <a:rPr kumimoji="1" lang="en-US" altLang="zh-CN" sz="2200" b="1" i="0" u="none" strike="noStrike" kern="0" cap="none" spc="0" normalizeH="0" baseline="0" noProof="0" dirty="0" smtClean="0">
                <a:ln>
                  <a:noFill/>
                </a:ln>
                <a:solidFill>
                  <a:srgbClr val="FFFF99"/>
                </a:solidFill>
                <a:effectLst/>
                <a:uLnTx/>
                <a:uFillTx/>
                <a:latin typeface="+mn-ea"/>
                <a:ea typeface="+mn-ea"/>
                <a:cs typeface="+mn-cs"/>
              </a:rPr>
              <a:t>(x, y); //</a:t>
            </a:r>
            <a:r>
              <a:rPr kumimoji="1" lang="zh-CN" altLang="en-US" sz="2200" b="1" i="0" u="none" strike="noStrike" kern="0" cap="none" spc="0" normalizeH="0" baseline="0" noProof="0" dirty="0" smtClean="0">
                <a:ln>
                  <a:noFill/>
                </a:ln>
                <a:solidFill>
                  <a:srgbClr val="FFFF99"/>
                </a:solidFill>
                <a:effectLst/>
                <a:uLnTx/>
                <a:uFillTx/>
                <a:latin typeface="+mn-ea"/>
                <a:ea typeface="+mn-ea"/>
                <a:cs typeface="+mn-cs"/>
              </a:rPr>
              <a:t>调用基类公有成员函数</a:t>
            </a:r>
            <a:endParaRPr kumimoji="1" lang="zh-CN" altLang="en-US" sz="2200" b="1" i="0" u="none" strike="noStrike" kern="0" cap="none" spc="0" normalizeH="0" baseline="0" noProof="0" dirty="0" smtClean="0">
              <a:ln>
                <a:noFill/>
              </a:ln>
              <a:solidFill>
                <a:srgbClr val="FFFF99"/>
              </a:solidFill>
              <a:effectLst/>
              <a:uLnTx/>
              <a:uFillTx/>
              <a:latin typeface="+mn-ea"/>
              <a:ea typeface="+mn-ea"/>
              <a:cs typeface="+mn-cs"/>
            </a:endParaRPr>
          </a:p>
          <a:p>
            <a:pPr marL="342900" marR="0" lvl="0" indent="-342900" algn="l" defTabSz="914400" rtl="0" eaLnBrk="1" fontAlgn="base" latinLnBrk="0" hangingPunct="1">
              <a:lnSpc>
                <a:spcPct val="85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this-&gt;w = w;</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5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this-&gt;h = h;</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5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5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void move(float </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offX</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float </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offY</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 </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5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200" b="1" i="0" u="none" strike="noStrike" kern="0" cap="none" spc="0" normalizeH="0" baseline="0" noProof="0" dirty="0" smtClean="0">
                <a:ln>
                  <a:noFill/>
                </a:ln>
                <a:solidFill>
                  <a:srgbClr val="FFFF99"/>
                </a:solidFill>
                <a:effectLst/>
                <a:uLnTx/>
                <a:uFillTx/>
                <a:latin typeface="+mn-ea"/>
                <a:ea typeface="+mn-ea"/>
                <a:cs typeface="+mn-cs"/>
              </a:rPr>
              <a:t>Point::move(</a:t>
            </a:r>
            <a:r>
              <a:rPr kumimoji="1" lang="en-US" altLang="zh-CN" sz="2200" b="1" i="0" u="none" strike="noStrike" kern="0" cap="none" spc="0" normalizeH="0" baseline="0" noProof="0" dirty="0" err="1" smtClean="0">
                <a:ln>
                  <a:noFill/>
                </a:ln>
                <a:solidFill>
                  <a:srgbClr val="FFFF99"/>
                </a:solidFill>
                <a:effectLst/>
                <a:uLnTx/>
                <a:uFillTx/>
                <a:latin typeface="+mn-ea"/>
                <a:ea typeface="+mn-ea"/>
                <a:cs typeface="+mn-cs"/>
              </a:rPr>
              <a:t>offX</a:t>
            </a:r>
            <a:r>
              <a:rPr kumimoji="1" lang="en-US" altLang="zh-CN" sz="2200" b="1" i="0" u="none" strike="noStrike" kern="0" cap="none" spc="0" normalizeH="0" baseline="0" noProof="0" dirty="0" smtClean="0">
                <a:ln>
                  <a:noFill/>
                </a:ln>
                <a:solidFill>
                  <a:srgbClr val="FFFF99"/>
                </a:solidFill>
                <a:effectLst/>
                <a:uLnTx/>
                <a:uFillTx/>
                <a:latin typeface="+mn-ea"/>
                <a:ea typeface="+mn-ea"/>
                <a:cs typeface="+mn-cs"/>
              </a:rPr>
              <a:t>, </a:t>
            </a:r>
            <a:r>
              <a:rPr kumimoji="1" lang="en-US" altLang="zh-CN" sz="2200" b="1" i="0" u="none" strike="noStrike" kern="0" cap="none" spc="0" normalizeH="0" baseline="0" noProof="0" dirty="0" err="1" smtClean="0">
                <a:ln>
                  <a:noFill/>
                </a:ln>
                <a:solidFill>
                  <a:srgbClr val="FFFF99"/>
                </a:solidFill>
                <a:effectLst/>
                <a:uLnTx/>
                <a:uFillTx/>
                <a:latin typeface="+mn-ea"/>
                <a:ea typeface="+mn-ea"/>
                <a:cs typeface="+mn-cs"/>
              </a:rPr>
              <a:t>offY</a:t>
            </a:r>
            <a:r>
              <a:rPr kumimoji="1" lang="en-US" altLang="zh-CN" sz="2200" b="1" i="0" u="none" strike="noStrike" kern="0" cap="none" spc="0" normalizeH="0" baseline="0" noProof="0" dirty="0" smtClean="0">
                <a:ln>
                  <a:noFill/>
                </a:ln>
                <a:solidFill>
                  <a:srgbClr val="FFFF99"/>
                </a:solidFill>
                <a:effectLst/>
                <a:uLnTx/>
                <a:uFillTx/>
                <a:latin typeface="+mn-ea"/>
                <a:ea typeface="+mn-ea"/>
                <a:cs typeface="+mn-cs"/>
              </a:rPr>
              <a:t>);</a:t>
            </a:r>
            <a:endParaRPr kumimoji="1" lang="en-US" altLang="zh-CN" sz="2200" b="1" i="0" u="none" strike="noStrike" kern="0" cap="none" spc="0" normalizeH="0" baseline="0" noProof="0" dirty="0" smtClean="0">
              <a:ln>
                <a:noFill/>
              </a:ln>
              <a:solidFill>
                <a:srgbClr val="FFFF99"/>
              </a:solidFill>
              <a:effectLst/>
              <a:uLnTx/>
              <a:uFillTx/>
              <a:latin typeface="+mn-ea"/>
              <a:ea typeface="+mn-ea"/>
              <a:cs typeface="+mn-cs"/>
            </a:endParaRPr>
          </a:p>
          <a:p>
            <a:pPr marL="342900" marR="0" lvl="0" indent="-342900" algn="l" defTabSz="914400" rtl="0" eaLnBrk="1" fontAlgn="base" latinLnBrk="0" hangingPunct="1">
              <a:lnSpc>
                <a:spcPct val="85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5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float </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getX</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const { </a:t>
            </a:r>
            <a:r>
              <a:rPr kumimoji="1" lang="en-US" altLang="zh-CN" sz="2200" b="1" i="0" u="none" strike="noStrike" kern="0" cap="none" spc="0" normalizeH="0" baseline="0" noProof="0" dirty="0" smtClean="0">
                <a:ln>
                  <a:noFill/>
                </a:ln>
                <a:solidFill>
                  <a:srgbClr val="FFFF99"/>
                </a:solidFill>
                <a:effectLst/>
                <a:uLnTx/>
                <a:uFillTx/>
                <a:latin typeface="+mn-ea"/>
                <a:ea typeface="+mn-ea"/>
                <a:cs typeface="+mn-cs"/>
              </a:rPr>
              <a:t>return Point::</a:t>
            </a:r>
            <a:r>
              <a:rPr kumimoji="1" lang="en-US" altLang="zh-CN" sz="2200" b="1" i="0" u="none" strike="noStrike" kern="0" cap="none" spc="0" normalizeH="0" baseline="0" noProof="0" dirty="0" err="1" smtClean="0">
                <a:ln>
                  <a:noFill/>
                </a:ln>
                <a:solidFill>
                  <a:srgbClr val="FFFF99"/>
                </a:solidFill>
                <a:effectLst/>
                <a:uLnTx/>
                <a:uFillTx/>
                <a:latin typeface="+mn-ea"/>
                <a:ea typeface="+mn-ea"/>
                <a:cs typeface="+mn-cs"/>
              </a:rPr>
              <a:t>getX</a:t>
            </a:r>
            <a:r>
              <a:rPr kumimoji="1" lang="en-US" altLang="zh-CN" sz="2200" b="1" i="0" u="none" strike="noStrike" kern="0" cap="none" spc="0" normalizeH="0" baseline="0" noProof="0" dirty="0" smtClean="0">
                <a:ln>
                  <a:noFill/>
                </a:ln>
                <a:solidFill>
                  <a:srgbClr val="FFFF99"/>
                </a:solidFill>
                <a:effectLst/>
                <a:uLnTx/>
                <a:uFillTx/>
                <a:latin typeface="+mn-ea"/>
                <a:ea typeface="+mn-ea"/>
                <a:cs typeface="+mn-cs"/>
              </a:rPr>
              <a:t>(); </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5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float </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getY</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const { </a:t>
            </a:r>
            <a:r>
              <a:rPr kumimoji="1" lang="en-US" altLang="zh-CN" sz="2200" b="1" i="0" u="none" strike="noStrike" kern="0" cap="none" spc="0" normalizeH="0" baseline="0" noProof="0" dirty="0" smtClean="0">
                <a:ln>
                  <a:noFill/>
                </a:ln>
                <a:solidFill>
                  <a:srgbClr val="FFFF99"/>
                </a:solidFill>
                <a:effectLst/>
                <a:uLnTx/>
                <a:uFillTx/>
                <a:latin typeface="+mn-ea"/>
                <a:ea typeface="+mn-ea"/>
                <a:cs typeface="+mn-cs"/>
              </a:rPr>
              <a:t>return Point::</a:t>
            </a:r>
            <a:r>
              <a:rPr kumimoji="1" lang="en-US" altLang="zh-CN" sz="2200" b="1" i="0" u="none" strike="noStrike" kern="0" cap="none" spc="0" normalizeH="0" baseline="0" noProof="0" dirty="0" err="1" smtClean="0">
                <a:ln>
                  <a:noFill/>
                </a:ln>
                <a:solidFill>
                  <a:srgbClr val="FFFF99"/>
                </a:solidFill>
                <a:effectLst/>
                <a:uLnTx/>
                <a:uFillTx/>
                <a:latin typeface="+mn-ea"/>
                <a:ea typeface="+mn-ea"/>
                <a:cs typeface="+mn-cs"/>
              </a:rPr>
              <a:t>getY</a:t>
            </a:r>
            <a:r>
              <a:rPr kumimoji="1" lang="en-US" altLang="zh-CN" sz="2200" b="1" i="0" u="none" strike="noStrike" kern="0" cap="none" spc="0" normalizeH="0" baseline="0" noProof="0" dirty="0" smtClean="0">
                <a:ln>
                  <a:noFill/>
                </a:ln>
                <a:solidFill>
                  <a:srgbClr val="FFFF99"/>
                </a:solidFill>
                <a:effectLst/>
                <a:uLnTx/>
                <a:uFillTx/>
                <a:latin typeface="+mn-ea"/>
                <a:ea typeface="+mn-ea"/>
                <a:cs typeface="+mn-cs"/>
              </a:rPr>
              <a:t>(); </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5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float </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getH</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const { return h; }</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5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float </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getW</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const { return w; }</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5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private:	//</a:t>
            </a: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新增私有数据成员</a:t>
            </a:r>
            <a:endParaRPr kumimoji="1"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5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float w, h;</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5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011" name="Rectangle 3"/>
          <p:cNvSpPr>
            <a:spLocks noGrp="1" noChangeArrowheads="1"/>
          </p:cNvSpPr>
          <p:nvPr>
            <p:ph idx="1"/>
          </p:nvPr>
        </p:nvSpPr>
        <p:spPr>
          <a:xfrm>
            <a:off x="571500" y="188913"/>
            <a:ext cx="8458200" cy="6556375"/>
          </a:xfrm>
        </p:spPr>
        <p:txBody>
          <a:bodyPr vert="horz" wrap="square" lIns="92075" tIns="46038" rIns="92075" bIns="46038" numCol="1" anchor="t" anchorCtr="0" compatLnSpc="1">
            <a:normAutofit fontScale="85000" lnSpcReduction="10000"/>
          </a:bodyPr>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#include &lt;</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iostream</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&gt;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#include &lt;</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cmath</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&gt;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using namespace std;</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main()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rgbClr val="FFFF99"/>
                </a:solidFill>
                <a:effectLst/>
                <a:uLnTx/>
                <a:uFillTx/>
                <a:latin typeface="+mn-ea"/>
                <a:ea typeface="+mn-ea"/>
                <a:cs typeface="+mn-cs"/>
              </a:rPr>
              <a:t>Rectangle </a:t>
            </a:r>
            <a:r>
              <a:rPr kumimoji="1" lang="en-US" altLang="zh-CN" sz="2800" b="1" i="0" u="none" strike="noStrike" kern="0" cap="none" spc="0" normalizeH="0" baseline="0" noProof="0" dirty="0" err="1" smtClean="0">
                <a:ln>
                  <a:noFill/>
                </a:ln>
                <a:solidFill>
                  <a:srgbClr val="FFFF99"/>
                </a:solidFill>
                <a:effectLst/>
                <a:uLnTx/>
                <a:uFillTx/>
                <a:latin typeface="+mn-ea"/>
                <a:ea typeface="+mn-ea"/>
                <a:cs typeface="+mn-cs"/>
              </a:rPr>
              <a:t>rect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定义</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Rectangle</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类的对象</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rect.</a:t>
            </a:r>
            <a:r>
              <a:rPr kumimoji="1" lang="en-US" altLang="zh-CN" sz="2800" b="1" i="0" u="none" strike="noStrike" kern="0" cap="none" spc="0" normalizeH="0" baseline="0" noProof="0" dirty="0" err="1" smtClean="0">
                <a:ln>
                  <a:noFill/>
                </a:ln>
                <a:solidFill>
                  <a:srgbClr val="FFFF99"/>
                </a:solidFill>
                <a:effectLst/>
                <a:uLnTx/>
                <a:uFillTx/>
                <a:latin typeface="+mn-ea"/>
                <a:ea typeface="+mn-ea"/>
                <a:cs typeface="+mn-cs"/>
              </a:rPr>
              <a:t>initRectangle</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(2, 3, 20, 10);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设置矩形的数据</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rect.</a:t>
            </a:r>
            <a:r>
              <a:rPr kumimoji="1" lang="en-US" altLang="zh-CN" sz="2800" b="1" i="0" u="none" strike="noStrike" kern="0" cap="none" spc="0" normalizeH="0" baseline="0" noProof="0" dirty="0" err="1" smtClean="0">
                <a:ln>
                  <a:noFill/>
                </a:ln>
                <a:solidFill>
                  <a:srgbClr val="FFFF99"/>
                </a:solidFill>
                <a:effectLst/>
                <a:uLnTx/>
                <a:uFillTx/>
                <a:latin typeface="+mn-ea"/>
                <a:ea typeface="+mn-ea"/>
                <a:cs typeface="+mn-cs"/>
              </a:rPr>
              <a:t>move</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(3,2);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移动矩形位置</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"The data of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rect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x,y,w,h</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rect.</a:t>
            </a:r>
            <a:r>
              <a:rPr kumimoji="1" lang="en-US" altLang="zh-CN" sz="2800" b="1" i="0" u="none" strike="noStrike" kern="0" cap="none" spc="0" normalizeH="0" baseline="0" noProof="0" dirty="0" err="1" smtClean="0">
                <a:ln>
                  <a:noFill/>
                </a:ln>
                <a:solidFill>
                  <a:srgbClr val="FFFF99"/>
                </a:solidFill>
                <a:effectLst/>
                <a:uLnTx/>
                <a:uFillTx/>
                <a:latin typeface="+mn-ea"/>
                <a:ea typeface="+mn-ea"/>
                <a:cs typeface="+mn-cs"/>
              </a:rPr>
              <a:t>getX</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输出矩形的特征参数</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rect.</a:t>
            </a:r>
            <a:r>
              <a:rPr kumimoji="1" lang="en-US" altLang="zh-CN" sz="2800" b="1" i="0" u="none" strike="noStrike" kern="0" cap="none" spc="0" normalizeH="0" baseline="0" noProof="0" dirty="0" err="1" smtClean="0">
                <a:ln>
                  <a:noFill/>
                </a:ln>
                <a:solidFill>
                  <a:srgbClr val="FFFF99"/>
                </a:solidFill>
                <a:effectLst/>
                <a:uLnTx/>
                <a:uFillTx/>
                <a:latin typeface="+mn-ea"/>
                <a:ea typeface="+mn-ea"/>
                <a:cs typeface="+mn-cs"/>
              </a:rPr>
              <a:t>getY</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rect.</a:t>
            </a:r>
            <a:r>
              <a:rPr kumimoji="1" lang="en-US" altLang="zh-CN" sz="2800" b="1" i="0" u="none" strike="noStrike" kern="0" cap="none" spc="0" normalizeH="0" baseline="0" noProof="0" dirty="0" err="1" smtClean="0">
                <a:ln>
                  <a:noFill/>
                </a:ln>
                <a:solidFill>
                  <a:srgbClr val="FFFF99"/>
                </a:solidFill>
                <a:effectLst/>
                <a:uLnTx/>
                <a:uFillTx/>
                <a:latin typeface="+mn-ea"/>
                <a:ea typeface="+mn-ea"/>
                <a:cs typeface="+mn-cs"/>
              </a:rPr>
              <a:t>getW</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rect.</a:t>
            </a:r>
            <a:r>
              <a:rPr kumimoji="1" lang="en-US" altLang="zh-CN" sz="2800" b="1" i="0" u="none" strike="noStrike" kern="0" cap="none" spc="0" normalizeH="0" baseline="0" noProof="0" dirty="0" err="1" smtClean="0">
                <a:ln>
                  <a:noFill/>
                </a:ln>
                <a:solidFill>
                  <a:srgbClr val="FFFF99"/>
                </a:solidFill>
                <a:effectLst/>
                <a:uLnTx/>
                <a:uFillTx/>
                <a:latin typeface="+mn-ea"/>
                <a:ea typeface="+mn-ea"/>
                <a:cs typeface="+mn-cs"/>
              </a:rPr>
              <a:t>getH</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return 0;</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19459" name="Text Box 7"/>
          <p:cNvSpPr txBox="1"/>
          <p:nvPr/>
        </p:nvSpPr>
        <p:spPr>
          <a:xfrm>
            <a:off x="8518525" y="6467475"/>
            <a:ext cx="611188"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7411" name="Rectangle 1026"/>
          <p:cNvSpPr>
            <a:spLocks noGrp="1"/>
          </p:cNvSpPr>
          <p:nvPr>
            <p:ph type="title"/>
          </p:nvPr>
        </p:nvSpPr>
        <p:spPr/>
        <p:txBody>
          <a:bodyPr vert="horz" wrap="square" lIns="92075" tIns="46038" rIns="92075" bIns="46038" anchor="b" anchorCtr="0"/>
          <a:p>
            <a:pPr eaLnBrk="1" hangingPunct="1"/>
            <a:r>
              <a:rPr lang="zh-CN" altLang="en-US" dirty="0"/>
              <a:t>私有继承</a:t>
            </a:r>
            <a:r>
              <a:rPr lang="en-US" altLang="zh-CN" dirty="0"/>
              <a:t>(private)</a:t>
            </a:r>
            <a:endParaRPr lang="en-US" altLang="zh-CN" dirty="0"/>
          </a:p>
        </p:txBody>
      </p:sp>
      <p:sp>
        <p:nvSpPr>
          <p:cNvPr id="17412" name="Rectangle 1027"/>
          <p:cNvSpPr>
            <a:spLocks noGrp="1"/>
          </p:cNvSpPr>
          <p:nvPr>
            <p:ph idx="1"/>
          </p:nvPr>
        </p:nvSpPr>
        <p:spPr/>
        <p:txBody>
          <a:bodyPr vert="horz" wrap="square" lIns="92075" tIns="46038" rIns="92075" bIns="46038" anchor="t" anchorCtr="0"/>
          <a:p>
            <a:pPr eaLnBrk="1" hangingPunct="1">
              <a:lnSpc>
                <a:spcPct val="90000"/>
              </a:lnSpc>
            </a:pPr>
            <a:r>
              <a:rPr lang="zh-CN" altLang="en-US" dirty="0"/>
              <a:t>基类的</a:t>
            </a:r>
            <a:r>
              <a:rPr lang="en-US" altLang="zh-CN" dirty="0">
                <a:solidFill>
                  <a:srgbClr val="66FFFF"/>
                </a:solidFill>
              </a:rPr>
              <a:t>public</a:t>
            </a:r>
            <a:r>
              <a:rPr lang="zh-CN" altLang="en-US" dirty="0"/>
              <a:t>和</a:t>
            </a:r>
            <a:r>
              <a:rPr lang="en-US" altLang="zh-CN" dirty="0">
                <a:solidFill>
                  <a:srgbClr val="66FFFF"/>
                </a:solidFill>
              </a:rPr>
              <a:t>protected</a:t>
            </a:r>
            <a:r>
              <a:rPr lang="zh-CN" altLang="en-US" dirty="0"/>
              <a:t>成员都以</a:t>
            </a:r>
            <a:r>
              <a:rPr lang="en-US" altLang="zh-CN" dirty="0">
                <a:solidFill>
                  <a:srgbClr val="66FFFF"/>
                </a:solidFill>
              </a:rPr>
              <a:t>private</a:t>
            </a:r>
            <a:r>
              <a:rPr lang="zh-CN" altLang="en-US" dirty="0"/>
              <a:t>身份出现在派生类中，但基类的</a:t>
            </a:r>
            <a:r>
              <a:rPr lang="en-US" altLang="zh-CN" dirty="0">
                <a:solidFill>
                  <a:srgbClr val="FF99FF"/>
                </a:solidFill>
              </a:rPr>
              <a:t>private</a:t>
            </a:r>
            <a:r>
              <a:rPr lang="zh-CN" altLang="en-US" dirty="0"/>
              <a:t>成员</a:t>
            </a:r>
            <a:r>
              <a:rPr lang="zh-CN" altLang="en-US" dirty="0">
                <a:solidFill>
                  <a:srgbClr val="FF99FF"/>
                </a:solidFill>
              </a:rPr>
              <a:t>不可直接访问</a:t>
            </a:r>
            <a:r>
              <a:rPr lang="zh-CN" altLang="en-US" dirty="0"/>
              <a:t>。</a:t>
            </a:r>
            <a:endParaRPr lang="zh-CN" altLang="en-US" dirty="0"/>
          </a:p>
          <a:p>
            <a:pPr eaLnBrk="1" hangingPunct="1">
              <a:lnSpc>
                <a:spcPct val="90000"/>
              </a:lnSpc>
            </a:pPr>
            <a:r>
              <a:rPr lang="zh-CN" altLang="zh-CN" dirty="0"/>
              <a:t>派生类中的成员函数可以直接访问基类中的</a:t>
            </a:r>
            <a:r>
              <a:rPr lang="en-US" altLang="zh-CN" dirty="0"/>
              <a:t>public</a:t>
            </a:r>
            <a:r>
              <a:rPr lang="zh-CN" altLang="zh-CN" dirty="0"/>
              <a:t>和</a:t>
            </a:r>
            <a:r>
              <a:rPr lang="en-US" altLang="zh-CN" dirty="0"/>
              <a:t>protected</a:t>
            </a:r>
            <a:r>
              <a:rPr lang="zh-CN" altLang="zh-CN" dirty="0"/>
              <a:t>成员，但不能直接访问基类的</a:t>
            </a:r>
            <a:r>
              <a:rPr lang="en-US" altLang="zh-CN" dirty="0"/>
              <a:t>private</a:t>
            </a:r>
            <a:r>
              <a:rPr lang="zh-CN" altLang="zh-CN" dirty="0"/>
              <a:t>成员。</a:t>
            </a:r>
            <a:endParaRPr lang="zh-CN" altLang="zh-CN" dirty="0"/>
          </a:p>
          <a:p>
            <a:pPr eaLnBrk="1" hangingPunct="1">
              <a:lnSpc>
                <a:spcPct val="90000"/>
              </a:lnSpc>
            </a:pPr>
            <a:r>
              <a:rPr lang="zh-CN" altLang="zh-CN" dirty="0"/>
              <a:t>通过派生类的对象不能直接访问基类中的任何成员。</a:t>
            </a:r>
            <a:endParaRPr lang="zh-CN" altLang="en-US" dirty="0"/>
          </a:p>
        </p:txBody>
      </p:sp>
      <p:sp>
        <p:nvSpPr>
          <p:cNvPr id="17413" name="Text Box 1028"/>
          <p:cNvSpPr txBox="1"/>
          <p:nvPr/>
        </p:nvSpPr>
        <p:spPr>
          <a:xfrm>
            <a:off x="273050" y="1371600"/>
            <a:ext cx="793750" cy="4419600"/>
          </a:xfrm>
          <a:prstGeom prst="rect">
            <a:avLst/>
          </a:prstGeom>
          <a:noFill/>
          <a:ln w="12700">
            <a:noFill/>
          </a:ln>
        </p:spPr>
        <p:txBody>
          <a:bodyPr vert="eaVert">
            <a:spAutoFit/>
          </a:bodyPr>
          <a:p>
            <a:pPr>
              <a:spcBef>
                <a:spcPct val="50000"/>
              </a:spcBef>
            </a:pPr>
            <a:r>
              <a:rPr lang="zh-CN" altLang="en-US" sz="4000" dirty="0">
                <a:solidFill>
                  <a:srgbClr val="FFFF99"/>
                </a:solidFill>
                <a:latin typeface="Times New Roman" panose="02020603050405020304" pitchFamily="18" charset="0"/>
                <a:ea typeface="隶书" panose="02010509060101010101" pitchFamily="49" charset="-122"/>
              </a:rPr>
              <a:t>类成员的访问控制</a:t>
            </a:r>
            <a:endParaRPr lang="zh-CN" altLang="en-US" dirty="0">
              <a:solidFill>
                <a:srgbClr val="FFFF99"/>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2531" name="Rectangle 2"/>
          <p:cNvSpPr>
            <a:spLocks noGrp="1"/>
          </p:cNvSpPr>
          <p:nvPr>
            <p:ph type="title"/>
          </p:nvPr>
        </p:nvSpPr>
        <p:spPr>
          <a:xfrm>
            <a:off x="1219200" y="152400"/>
            <a:ext cx="7467600" cy="1143000"/>
          </a:xfrm>
        </p:spPr>
        <p:txBody>
          <a:bodyPr vert="horz" wrap="square" lIns="92075" tIns="46038" rIns="92075" bIns="46038" anchor="b" anchorCtr="0"/>
          <a:p>
            <a:pPr eaLnBrk="1" hangingPunct="1"/>
            <a:r>
              <a:rPr lang="zh-CN" altLang="en-US" dirty="0"/>
              <a:t>例</a:t>
            </a:r>
            <a:r>
              <a:rPr lang="en-US" altLang="zh-CN" dirty="0"/>
              <a:t>3 protected </a:t>
            </a:r>
            <a:r>
              <a:rPr lang="zh-CN" altLang="en-US" dirty="0"/>
              <a:t>成员举例</a:t>
            </a:r>
            <a:endParaRPr lang="zh-CN" altLang="en-US" dirty="0"/>
          </a:p>
        </p:txBody>
      </p:sp>
      <p:sp>
        <p:nvSpPr>
          <p:cNvPr id="45059" name="Rectangle 3"/>
          <p:cNvSpPr>
            <a:spLocks noGrp="1" noChangeArrowheads="1"/>
          </p:cNvSpPr>
          <p:nvPr>
            <p:ph idx="1"/>
          </p:nvPr>
        </p:nvSpPr>
        <p:spPr>
          <a:xfrm>
            <a:off x="1371600" y="1676400"/>
            <a:ext cx="7086600" cy="4724400"/>
          </a:xfrm>
        </p:spPr>
        <p:txBody>
          <a:bodyPr vert="horz" wrap="square" lIns="92075" tIns="46038" rIns="92075" bIns="4603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class A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protected:</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x;</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main()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a</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a.x</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 5;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错误</a:t>
            </a:r>
            <a:endParaRPr kumimoji="1" lang="en-US"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en-US"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028" name="Rectangle 2"/>
          <p:cNvSpPr>
            <a:spLocks noGrp="1"/>
          </p:cNvSpPr>
          <p:nvPr>
            <p:ph type="title"/>
          </p:nvPr>
        </p:nvSpPr>
        <p:spPr>
          <a:xfrm>
            <a:off x="1066800" y="304800"/>
            <a:ext cx="7772400" cy="1143000"/>
          </a:xfrm>
        </p:spPr>
        <p:txBody>
          <a:bodyPr vert="horz" wrap="square" lIns="92075" tIns="46038" rIns="92075" bIns="46038" anchor="b" anchorCtr="0"/>
          <a:p>
            <a:pPr eaLnBrk="1" hangingPunct="1"/>
            <a:r>
              <a:rPr lang="zh-CN" altLang="en-US" dirty="0"/>
              <a:t>继承与派生问题举例</a:t>
            </a:r>
            <a:endParaRPr lang="zh-CN" altLang="en-US" dirty="0"/>
          </a:p>
        </p:txBody>
      </p:sp>
      <p:graphicFrame>
        <p:nvGraphicFramePr>
          <p:cNvPr id="1026" name="Object 4"/>
          <p:cNvGraphicFramePr>
            <a:graphicFrameLocks noGrp="1"/>
          </p:cNvGraphicFramePr>
          <p:nvPr>
            <p:ph type="pic" idx="1"/>
          </p:nvPr>
        </p:nvGraphicFramePr>
        <p:xfrm>
          <a:off x="1668463" y="1676400"/>
          <a:ext cx="5803900" cy="4648200"/>
        </p:xfrm>
        <a:graphic>
          <a:graphicData uri="http://schemas.openxmlformats.org/presentationml/2006/ole">
            <mc:AlternateContent xmlns:mc="http://schemas.openxmlformats.org/markup-compatibility/2006">
              <mc:Choice xmlns:v="urn:schemas-microsoft-com:vml" Requires="v">
                <p:oleObj spid="_x0000_s3076" name="" r:id="rId1" imgW="4695825" imgH="3756660" progId="OrgPlusWOPX.4">
                  <p:embed/>
                </p:oleObj>
              </mc:Choice>
              <mc:Fallback>
                <p:oleObj name="" r:id="rId1" imgW="4695825" imgH="3756660" progId="OrgPlusWOPX.4">
                  <p:embed/>
                  <p:pic>
                    <p:nvPicPr>
                      <p:cNvPr id="0" name="图片 3075"/>
                      <p:cNvPicPr/>
                      <p:nvPr/>
                    </p:nvPicPr>
                    <p:blipFill>
                      <a:blip r:embed="rId2"/>
                      <a:stretch>
                        <a:fillRect/>
                      </a:stretch>
                    </p:blipFill>
                    <p:spPr>
                      <a:xfrm>
                        <a:off x="1668463" y="1676400"/>
                        <a:ext cx="5803900" cy="4648200"/>
                      </a:xfrm>
                      <a:prstGeom prst="rect">
                        <a:avLst/>
                      </a:prstGeom>
                      <a:noFill/>
                      <a:ln w="38100">
                        <a:miter/>
                      </a:ln>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6083" name="Rectangle 3"/>
          <p:cNvSpPr>
            <a:spLocks noGrp="1" noChangeArrowheads="1"/>
          </p:cNvSpPr>
          <p:nvPr>
            <p:ph idx="1"/>
          </p:nvPr>
        </p:nvSpPr>
        <p:spPr>
          <a:xfrm>
            <a:off x="828040" y="836295"/>
            <a:ext cx="7772400" cy="5257800"/>
          </a:xfrm>
        </p:spPr>
        <p:txBody>
          <a:bodyPr vert="horz" wrap="square" lIns="92075" tIns="46038" rIns="92075" bIns="46038"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31825" algn="l"/>
                <a:tab pos="991870"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class A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31825" algn="l"/>
                <a:tab pos="991870"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protected:</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31825" algn="l"/>
                <a:tab pos="991870"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x;</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31825" algn="l"/>
                <a:tab pos="991870"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31825" algn="l"/>
                <a:tab pos="991870"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class B: public A{</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31825" algn="l"/>
                <a:tab pos="991870"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31825" algn="l"/>
                <a:tab pos="991870"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void function();</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31825" algn="l"/>
                <a:tab pos="991870"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31825" algn="l"/>
                <a:tab pos="991870"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void B::function()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31825" algn="l"/>
                <a:tab pos="991870"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x = 5;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正确</a:t>
            </a:r>
            <a:endParaRPr kumimoji="1" lang="en-US"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31825" algn="l"/>
                <a:tab pos="991870" algn="l"/>
              </a:tabLst>
              <a:defRPr/>
            </a:pPr>
            <a:r>
              <a:rPr kumimoji="1" lang="en-US" altLang="en-US"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23555" name="Text Box 6"/>
          <p:cNvSpPr txBox="1"/>
          <p:nvPr/>
        </p:nvSpPr>
        <p:spPr>
          <a:xfrm>
            <a:off x="8518525" y="6467475"/>
            <a:ext cx="611188"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0483" name="Rectangle 2"/>
          <p:cNvSpPr>
            <a:spLocks noGrp="1"/>
          </p:cNvSpPr>
          <p:nvPr>
            <p:ph type="title"/>
          </p:nvPr>
        </p:nvSpPr>
        <p:spPr/>
        <p:txBody>
          <a:bodyPr vert="horz" wrap="square" lIns="92075" tIns="46038" rIns="92075" bIns="46038" anchor="b" anchorCtr="0"/>
          <a:p>
            <a:pPr eaLnBrk="1" hangingPunct="1"/>
            <a:r>
              <a:rPr lang="zh-CN" altLang="en-US" dirty="0"/>
              <a:t>保护继承</a:t>
            </a:r>
            <a:r>
              <a:rPr lang="en-US" altLang="zh-CN" dirty="0"/>
              <a:t>(protected)</a:t>
            </a:r>
            <a:endParaRPr lang="en-US" altLang="zh-CN" dirty="0"/>
          </a:p>
        </p:txBody>
      </p:sp>
      <p:sp>
        <p:nvSpPr>
          <p:cNvPr id="20484" name="Rectangle 3"/>
          <p:cNvSpPr>
            <a:spLocks noGrp="1"/>
          </p:cNvSpPr>
          <p:nvPr>
            <p:ph idx="1"/>
          </p:nvPr>
        </p:nvSpPr>
        <p:spPr/>
        <p:txBody>
          <a:bodyPr vert="horz" wrap="square" lIns="92075" tIns="46038" rIns="92075" bIns="46038" anchor="t" anchorCtr="0"/>
          <a:p>
            <a:pPr eaLnBrk="1" hangingPunct="1">
              <a:lnSpc>
                <a:spcPct val="90000"/>
              </a:lnSpc>
            </a:pPr>
            <a:r>
              <a:rPr lang="zh-CN" altLang="zh-CN" dirty="0"/>
              <a:t>基类的</a:t>
            </a:r>
            <a:r>
              <a:rPr lang="en-US" altLang="zh-CN" dirty="0">
                <a:solidFill>
                  <a:srgbClr val="66FFFF"/>
                </a:solidFill>
              </a:rPr>
              <a:t>public</a:t>
            </a:r>
            <a:r>
              <a:rPr lang="zh-CN" altLang="zh-CN" dirty="0"/>
              <a:t>和</a:t>
            </a:r>
            <a:r>
              <a:rPr lang="en-US" altLang="zh-CN" dirty="0">
                <a:solidFill>
                  <a:srgbClr val="66FFFF"/>
                </a:solidFill>
              </a:rPr>
              <a:t>protected</a:t>
            </a:r>
            <a:r>
              <a:rPr lang="zh-CN" altLang="zh-CN" dirty="0"/>
              <a:t>成员都以</a:t>
            </a:r>
            <a:r>
              <a:rPr lang="en-US" altLang="zh-CN" dirty="0">
                <a:solidFill>
                  <a:srgbClr val="66FFFF"/>
                </a:solidFill>
              </a:rPr>
              <a:t>protected</a:t>
            </a:r>
            <a:r>
              <a:rPr lang="zh-CN" altLang="en-US" dirty="0"/>
              <a:t>身份出现</a:t>
            </a:r>
            <a:r>
              <a:rPr lang="zh-CN" altLang="zh-CN" dirty="0"/>
              <a:t>在派生类中，但基类的</a:t>
            </a:r>
            <a:r>
              <a:rPr lang="en-US" altLang="zh-CN" dirty="0">
                <a:solidFill>
                  <a:srgbClr val="FF99FF"/>
                </a:solidFill>
              </a:rPr>
              <a:t>private</a:t>
            </a:r>
            <a:r>
              <a:rPr lang="zh-CN" altLang="zh-CN" dirty="0"/>
              <a:t>成员</a:t>
            </a:r>
            <a:r>
              <a:rPr lang="zh-CN" altLang="zh-CN" dirty="0">
                <a:solidFill>
                  <a:srgbClr val="FF99FF"/>
                </a:solidFill>
              </a:rPr>
              <a:t>不可直接访问</a:t>
            </a:r>
            <a:r>
              <a:rPr lang="zh-CN" altLang="zh-CN" dirty="0"/>
              <a:t>。</a:t>
            </a:r>
            <a:endParaRPr lang="zh-CN" altLang="en-US" dirty="0"/>
          </a:p>
          <a:p>
            <a:pPr eaLnBrk="1" hangingPunct="1">
              <a:lnSpc>
                <a:spcPct val="90000"/>
              </a:lnSpc>
            </a:pPr>
            <a:r>
              <a:rPr lang="zh-CN" altLang="zh-CN" dirty="0"/>
              <a:t>派生类中的成员函数可以直接访问基类中的</a:t>
            </a:r>
            <a:r>
              <a:rPr lang="en-US" altLang="zh-CN" dirty="0"/>
              <a:t>public</a:t>
            </a:r>
            <a:r>
              <a:rPr lang="zh-CN" altLang="zh-CN" dirty="0"/>
              <a:t>和</a:t>
            </a:r>
            <a:r>
              <a:rPr lang="en-US" altLang="zh-CN" dirty="0"/>
              <a:t>protected</a:t>
            </a:r>
            <a:r>
              <a:rPr lang="zh-CN" altLang="zh-CN" dirty="0"/>
              <a:t>成员，但不能直接访问基类的</a:t>
            </a:r>
            <a:r>
              <a:rPr lang="en-US" altLang="zh-CN" dirty="0"/>
              <a:t>private</a:t>
            </a:r>
            <a:r>
              <a:rPr lang="zh-CN" altLang="zh-CN" dirty="0"/>
              <a:t>成员。</a:t>
            </a:r>
            <a:endParaRPr lang="zh-CN" altLang="zh-CN" dirty="0"/>
          </a:p>
          <a:p>
            <a:pPr eaLnBrk="1" hangingPunct="1">
              <a:lnSpc>
                <a:spcPct val="90000"/>
              </a:lnSpc>
            </a:pPr>
            <a:r>
              <a:rPr lang="zh-CN" altLang="zh-CN" dirty="0"/>
              <a:t>通过派生类的对象不能直接访问基类中的任何成员</a:t>
            </a:r>
            <a:endParaRPr lang="zh-CN" altLang="en-US" dirty="0"/>
          </a:p>
        </p:txBody>
      </p:sp>
      <p:sp>
        <p:nvSpPr>
          <p:cNvPr id="20485" name="Text Box 4"/>
          <p:cNvSpPr txBox="1"/>
          <p:nvPr/>
        </p:nvSpPr>
        <p:spPr>
          <a:xfrm>
            <a:off x="273050" y="1371600"/>
            <a:ext cx="793750" cy="4419600"/>
          </a:xfrm>
          <a:prstGeom prst="rect">
            <a:avLst/>
          </a:prstGeom>
          <a:noFill/>
          <a:ln w="12700">
            <a:noFill/>
          </a:ln>
        </p:spPr>
        <p:txBody>
          <a:bodyPr vert="eaVert">
            <a:spAutoFit/>
          </a:bodyPr>
          <a:p>
            <a:pPr>
              <a:spcBef>
                <a:spcPct val="50000"/>
              </a:spcBef>
            </a:pPr>
            <a:r>
              <a:rPr lang="zh-CN" altLang="en-US" sz="4000" dirty="0">
                <a:solidFill>
                  <a:srgbClr val="FFFF99"/>
                </a:solidFill>
                <a:latin typeface="Times New Roman" panose="02020603050405020304" pitchFamily="18" charset="0"/>
                <a:ea typeface="隶书" panose="02010509060101010101" pitchFamily="49" charset="-122"/>
              </a:rPr>
              <a:t>类成员的访问控制</a:t>
            </a:r>
            <a:endParaRPr lang="zh-CN" altLang="en-US" dirty="0">
              <a:solidFill>
                <a:srgbClr val="FFFF99"/>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1507" name="Rectangle 2"/>
          <p:cNvSpPr>
            <a:spLocks noGrp="1"/>
          </p:cNvSpPr>
          <p:nvPr>
            <p:ph type="title"/>
          </p:nvPr>
        </p:nvSpPr>
        <p:spPr>
          <a:xfrm>
            <a:off x="1295400" y="228600"/>
            <a:ext cx="7467600" cy="1143000"/>
          </a:xfrm>
        </p:spPr>
        <p:txBody>
          <a:bodyPr vert="horz" wrap="square" lIns="92075" tIns="46038" rIns="92075" bIns="46038" anchor="b" anchorCtr="0"/>
          <a:p>
            <a:pPr eaLnBrk="1" hangingPunct="1"/>
            <a:r>
              <a:rPr lang="en-US" altLang="zh-CN" sz="4400" dirty="0"/>
              <a:t>protected </a:t>
            </a:r>
            <a:r>
              <a:rPr lang="zh-CN" altLang="en-US" sz="4400" dirty="0"/>
              <a:t>成员的特点与作用</a:t>
            </a:r>
            <a:endParaRPr lang="zh-CN" altLang="en-US" sz="4400" dirty="0"/>
          </a:p>
        </p:txBody>
      </p:sp>
      <p:sp>
        <p:nvSpPr>
          <p:cNvPr id="21508" name="Rectangle 3"/>
          <p:cNvSpPr>
            <a:spLocks noGrp="1"/>
          </p:cNvSpPr>
          <p:nvPr>
            <p:ph idx="1"/>
          </p:nvPr>
        </p:nvSpPr>
        <p:spPr/>
        <p:txBody>
          <a:bodyPr vert="horz" wrap="square" lIns="92075" tIns="46038" rIns="92075" bIns="46038" anchor="t" anchorCtr="0"/>
          <a:p>
            <a:pPr eaLnBrk="1" hangingPunct="1"/>
            <a:r>
              <a:rPr lang="zh-CN" altLang="en-US" dirty="0"/>
              <a:t>对建立其所在类对象的模块来说，它与 </a:t>
            </a:r>
            <a:r>
              <a:rPr lang="en-US" altLang="zh-CN" dirty="0"/>
              <a:t>private </a:t>
            </a:r>
            <a:r>
              <a:rPr lang="zh-CN" altLang="en-US" dirty="0"/>
              <a:t>成员的性质相同。</a:t>
            </a:r>
            <a:endParaRPr lang="zh-CN" altLang="en-US" dirty="0"/>
          </a:p>
          <a:p>
            <a:pPr eaLnBrk="1" hangingPunct="1"/>
            <a:r>
              <a:rPr lang="zh-CN" altLang="en-US" dirty="0"/>
              <a:t>对于其派生类来说，它与 </a:t>
            </a:r>
            <a:r>
              <a:rPr lang="en-US" altLang="zh-CN" dirty="0"/>
              <a:t>public </a:t>
            </a:r>
            <a:r>
              <a:rPr lang="zh-CN" altLang="en-US" dirty="0"/>
              <a:t>成员的性质相同。</a:t>
            </a:r>
            <a:endParaRPr lang="zh-CN" altLang="en-US" dirty="0"/>
          </a:p>
          <a:p>
            <a:pPr eaLnBrk="1" hangingPunct="1"/>
            <a:r>
              <a:rPr lang="zh-CN" altLang="en-US" dirty="0"/>
              <a:t>既实现了数据隐藏，又方便继承，实现代码重用。</a:t>
            </a:r>
            <a:endParaRPr lang="zh-CN" altLang="en-US" dirty="0"/>
          </a:p>
        </p:txBody>
      </p:sp>
      <p:sp>
        <p:nvSpPr>
          <p:cNvPr id="21509" name="Text Box 4"/>
          <p:cNvSpPr txBox="1"/>
          <p:nvPr/>
        </p:nvSpPr>
        <p:spPr>
          <a:xfrm>
            <a:off x="273050" y="1371600"/>
            <a:ext cx="793750" cy="4419600"/>
          </a:xfrm>
          <a:prstGeom prst="rect">
            <a:avLst/>
          </a:prstGeom>
          <a:noFill/>
          <a:ln w="12700">
            <a:noFill/>
          </a:ln>
        </p:spPr>
        <p:txBody>
          <a:bodyPr vert="eaVert">
            <a:spAutoFit/>
          </a:bodyPr>
          <a:p>
            <a:pPr>
              <a:spcBef>
                <a:spcPct val="50000"/>
              </a:spcBef>
            </a:pPr>
            <a:r>
              <a:rPr lang="zh-CN" altLang="en-US" sz="4000" dirty="0">
                <a:solidFill>
                  <a:srgbClr val="FFFF99"/>
                </a:solidFill>
                <a:latin typeface="Times New Roman" panose="02020603050405020304" pitchFamily="18" charset="0"/>
                <a:ea typeface="隶书" panose="02010509060101010101" pitchFamily="49" charset="-122"/>
              </a:rPr>
              <a:t>类成员的访问控制</a:t>
            </a:r>
            <a:endParaRPr lang="zh-CN" altLang="en-US" dirty="0">
              <a:solidFill>
                <a:srgbClr val="FFFF99"/>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2291" name="Rectangle 2"/>
          <p:cNvSpPr>
            <a:spLocks noGrp="1"/>
          </p:cNvSpPr>
          <p:nvPr>
            <p:ph type="title"/>
          </p:nvPr>
        </p:nvSpPr>
        <p:spPr>
          <a:xfrm>
            <a:off x="1143000" y="228600"/>
            <a:ext cx="8077200" cy="1143000"/>
          </a:xfrm>
        </p:spPr>
        <p:txBody>
          <a:bodyPr vert="horz" wrap="square" lIns="92075" tIns="46038" rIns="92075" bIns="46038" anchor="b" anchorCtr="0"/>
          <a:p>
            <a:pPr eaLnBrk="1" hangingPunct="1"/>
            <a:r>
              <a:rPr lang="zh-CN" altLang="en-US" dirty="0"/>
              <a:t>总结：继承方式</a:t>
            </a:r>
            <a:endParaRPr lang="zh-CN" altLang="en-US" dirty="0"/>
          </a:p>
        </p:txBody>
      </p:sp>
      <p:sp>
        <p:nvSpPr>
          <p:cNvPr id="12292" name="Rectangle 3"/>
          <p:cNvSpPr>
            <a:spLocks noGrp="1"/>
          </p:cNvSpPr>
          <p:nvPr>
            <p:ph idx="1"/>
          </p:nvPr>
        </p:nvSpPr>
        <p:spPr>
          <a:xfrm>
            <a:off x="1295400" y="1905000"/>
            <a:ext cx="7620000" cy="4114800"/>
          </a:xfrm>
        </p:spPr>
        <p:txBody>
          <a:bodyPr vert="horz" wrap="square" lIns="92075" tIns="46038" rIns="92075" bIns="46038" anchor="t" anchorCtr="0"/>
          <a:p>
            <a:pPr eaLnBrk="1" hangingPunct="1"/>
            <a:r>
              <a:rPr lang="zh-CN" altLang="en-US" dirty="0"/>
              <a:t>不同继承方式的影响主要体现在：</a:t>
            </a:r>
            <a:endParaRPr lang="zh-CN" altLang="en-US" dirty="0"/>
          </a:p>
          <a:p>
            <a:pPr lvl="1" eaLnBrk="1" hangingPunct="1"/>
            <a:r>
              <a:rPr lang="zh-CN" altLang="en-US" sz="3000" dirty="0"/>
              <a:t>派生类</a:t>
            </a:r>
            <a:r>
              <a:rPr lang="zh-CN" altLang="en-US" sz="3000" b="1" dirty="0">
                <a:solidFill>
                  <a:srgbClr val="FFFF99"/>
                </a:solidFill>
              </a:rPr>
              <a:t>成员</a:t>
            </a:r>
            <a:r>
              <a:rPr lang="zh-CN" altLang="en-US" sz="3000" dirty="0"/>
              <a:t>对基类成员的访问权限</a:t>
            </a:r>
            <a:endParaRPr lang="zh-CN" altLang="en-US" sz="3000" dirty="0"/>
          </a:p>
          <a:p>
            <a:pPr lvl="1" eaLnBrk="1" hangingPunct="1"/>
            <a:r>
              <a:rPr lang="zh-CN" altLang="en-US" sz="3000" dirty="0"/>
              <a:t>通过派生类</a:t>
            </a:r>
            <a:r>
              <a:rPr lang="zh-CN" altLang="en-US" sz="3000" b="1" dirty="0">
                <a:solidFill>
                  <a:srgbClr val="FFFF99"/>
                </a:solidFill>
              </a:rPr>
              <a:t>对象</a:t>
            </a:r>
            <a:r>
              <a:rPr lang="zh-CN" altLang="en-US" sz="3000" dirty="0"/>
              <a:t>对基类成员的访问权限</a:t>
            </a:r>
            <a:endParaRPr lang="zh-CN" altLang="en-US" sz="3000" dirty="0"/>
          </a:p>
          <a:p>
            <a:pPr eaLnBrk="1" hangingPunct="1"/>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4579" name="Rectangle 2"/>
          <p:cNvSpPr>
            <a:spLocks noGrp="1"/>
          </p:cNvSpPr>
          <p:nvPr>
            <p:ph type="title"/>
          </p:nvPr>
        </p:nvSpPr>
        <p:spPr/>
        <p:txBody>
          <a:bodyPr vert="horz" wrap="square" lIns="92075" tIns="46038" rIns="92075" bIns="46038" anchor="b" anchorCtr="0"/>
          <a:p>
            <a:pPr eaLnBrk="1" hangingPunct="1"/>
            <a:r>
              <a:rPr lang="zh-CN" altLang="en-US" dirty="0"/>
              <a:t>类型兼容规则</a:t>
            </a:r>
            <a:endParaRPr lang="zh-CN" altLang="en-US" dirty="0"/>
          </a:p>
        </p:txBody>
      </p:sp>
      <p:sp>
        <p:nvSpPr>
          <p:cNvPr id="24580" name="Rectangle 3"/>
          <p:cNvSpPr>
            <a:spLocks noGrp="1"/>
          </p:cNvSpPr>
          <p:nvPr>
            <p:ph idx="1"/>
          </p:nvPr>
        </p:nvSpPr>
        <p:spPr/>
        <p:txBody>
          <a:bodyPr vert="horz" wrap="square" lIns="92075" tIns="46038" rIns="92075" bIns="46038" anchor="t" anchorCtr="0"/>
          <a:p>
            <a:pPr eaLnBrk="1" hangingPunct="1">
              <a:lnSpc>
                <a:spcPct val="90000"/>
              </a:lnSpc>
            </a:pPr>
            <a:r>
              <a:rPr lang="zh-CN" altLang="en-US" dirty="0"/>
              <a:t>一个公有派生类的对象在使用上可以被当作基类的对象，反之则禁止。具体表现在：</a:t>
            </a:r>
            <a:endParaRPr lang="zh-CN" altLang="en-US" dirty="0"/>
          </a:p>
          <a:p>
            <a:pPr lvl="1" eaLnBrk="1" hangingPunct="1">
              <a:lnSpc>
                <a:spcPct val="90000"/>
              </a:lnSpc>
            </a:pPr>
            <a:r>
              <a:rPr lang="zh-CN" altLang="en-US" dirty="0"/>
              <a:t>派生类的对象可以隐含转换为基类对象。</a:t>
            </a:r>
            <a:endParaRPr lang="zh-CN" altLang="en-US" dirty="0"/>
          </a:p>
          <a:p>
            <a:pPr lvl="1" eaLnBrk="1" hangingPunct="1">
              <a:lnSpc>
                <a:spcPct val="90000"/>
              </a:lnSpc>
            </a:pPr>
            <a:r>
              <a:rPr lang="zh-CN" altLang="en-US" dirty="0"/>
              <a:t>派生类的对象可以初始化基类的引用。</a:t>
            </a:r>
            <a:endParaRPr lang="zh-CN" altLang="en-US" dirty="0"/>
          </a:p>
          <a:p>
            <a:pPr lvl="1" eaLnBrk="1" hangingPunct="1">
              <a:lnSpc>
                <a:spcPct val="90000"/>
              </a:lnSpc>
            </a:pPr>
            <a:r>
              <a:rPr lang="zh-CN" altLang="en-US" dirty="0"/>
              <a:t>派生类的指针可以隐含转换为基类的指针。</a:t>
            </a:r>
            <a:endParaRPr lang="zh-CN" altLang="en-US" dirty="0"/>
          </a:p>
          <a:p>
            <a:pPr eaLnBrk="1" hangingPunct="1">
              <a:lnSpc>
                <a:spcPct val="90000"/>
              </a:lnSpc>
            </a:pPr>
            <a:r>
              <a:rPr lang="zh-CN" altLang="en-US" dirty="0"/>
              <a:t>通过基类对象名、指针只能使用从基类继承的成员</a:t>
            </a:r>
            <a:endParaRPr lang="zh-CN" altLang="en-US" dirty="0"/>
          </a:p>
        </p:txBody>
      </p:sp>
      <p:sp>
        <p:nvSpPr>
          <p:cNvPr id="24581" name="Text Box 4"/>
          <p:cNvSpPr txBox="1"/>
          <p:nvPr/>
        </p:nvSpPr>
        <p:spPr>
          <a:xfrm>
            <a:off x="228600" y="1752600"/>
            <a:ext cx="793750" cy="2743200"/>
          </a:xfrm>
          <a:prstGeom prst="rect">
            <a:avLst/>
          </a:prstGeom>
          <a:noFill/>
          <a:ln w="12700">
            <a:noFill/>
          </a:ln>
        </p:spPr>
        <p:txBody>
          <a:bodyPr vert="eaVert">
            <a:spAutoFit/>
          </a:bodyPr>
          <a:p>
            <a:pPr>
              <a:spcBef>
                <a:spcPct val="50000"/>
              </a:spcBef>
            </a:pPr>
            <a:r>
              <a:rPr lang="zh-CN" altLang="en-US" sz="4000" dirty="0">
                <a:solidFill>
                  <a:srgbClr val="99CCFF"/>
                </a:solidFill>
                <a:latin typeface="Times New Roman" panose="02020603050405020304" pitchFamily="18" charset="0"/>
                <a:ea typeface="隶书" panose="02010509060101010101" pitchFamily="49" charset="-122"/>
              </a:rPr>
              <a:t>类型兼容</a:t>
            </a:r>
            <a:endParaRPr lang="zh-CN" altLang="en-US" sz="4000" dirty="0">
              <a:solidFill>
                <a:srgbClr val="99CC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5603" name="Rectangle 2"/>
          <p:cNvSpPr>
            <a:spLocks noGrp="1"/>
          </p:cNvSpPr>
          <p:nvPr>
            <p:ph type="title"/>
          </p:nvPr>
        </p:nvSpPr>
        <p:spPr/>
        <p:txBody>
          <a:bodyPr vert="horz" wrap="square" lIns="92075" tIns="46038" rIns="92075" bIns="46038" anchor="b" anchorCtr="0"/>
          <a:p>
            <a:pPr eaLnBrk="1" hangingPunct="1"/>
            <a:r>
              <a:rPr lang="zh-CN" altLang="en-US" dirty="0"/>
              <a:t>例</a:t>
            </a:r>
            <a:r>
              <a:rPr lang="en-US" altLang="zh-CN" dirty="0"/>
              <a:t>4  </a:t>
            </a:r>
            <a:r>
              <a:rPr lang="zh-CN" altLang="en-US" dirty="0"/>
              <a:t>类型兼容规则举例</a:t>
            </a:r>
            <a:endParaRPr lang="zh-CN" altLang="en-US" dirty="0"/>
          </a:p>
        </p:txBody>
      </p:sp>
      <p:sp>
        <p:nvSpPr>
          <p:cNvPr id="109571" name="Rectangle 3"/>
          <p:cNvSpPr>
            <a:spLocks noGrp="1" noChangeArrowheads="1"/>
          </p:cNvSpPr>
          <p:nvPr>
            <p:ph idx="1"/>
          </p:nvPr>
        </p:nvSpPr>
        <p:spPr/>
        <p:txBody>
          <a:bodyPr vert="horz" wrap="square" lIns="92075" tIns="46038" rIns="92075" bIns="46038" numCol="1" anchor="t" anchorCtr="0" compatLnSpc="1">
            <a:normAutofit fontScale="92500" lnSpcReduction="10000"/>
          </a:bodyPr>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#include &lt;</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iostream</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&gt;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using namespace std;</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720725" algn="l"/>
              </a:tabLst>
              <a:defRPr/>
            </a:pP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class Base1 {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基类</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Base1</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定义</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void display() const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"Base1::display()"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25605" name="Text Box 5"/>
          <p:cNvSpPr txBox="1"/>
          <p:nvPr/>
        </p:nvSpPr>
        <p:spPr>
          <a:xfrm>
            <a:off x="228600" y="1752600"/>
            <a:ext cx="793750" cy="2743200"/>
          </a:xfrm>
          <a:prstGeom prst="rect">
            <a:avLst/>
          </a:prstGeom>
          <a:noFill/>
          <a:ln w="12700">
            <a:noFill/>
          </a:ln>
        </p:spPr>
        <p:txBody>
          <a:bodyPr vert="eaVert">
            <a:spAutoFit/>
          </a:bodyPr>
          <a:p>
            <a:pPr>
              <a:spcBef>
                <a:spcPct val="50000"/>
              </a:spcBef>
            </a:pPr>
            <a:r>
              <a:rPr lang="zh-CN" altLang="en-US" sz="4000" dirty="0">
                <a:solidFill>
                  <a:srgbClr val="99CCFF"/>
                </a:solidFill>
                <a:latin typeface="Times New Roman" panose="02020603050405020304" pitchFamily="18" charset="0"/>
                <a:ea typeface="隶书" panose="02010509060101010101" pitchFamily="49" charset="-122"/>
              </a:rPr>
              <a:t>类型兼容</a:t>
            </a:r>
            <a:endParaRPr lang="zh-CN" altLang="en-US" sz="4000" dirty="0">
              <a:solidFill>
                <a:srgbClr val="99CC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0594" name="Rectangle 2"/>
          <p:cNvSpPr>
            <a:spLocks noGrp="1" noChangeArrowheads="1"/>
          </p:cNvSpPr>
          <p:nvPr>
            <p:ph idx="1"/>
          </p:nvPr>
        </p:nvSpPr>
        <p:spPr>
          <a:xfrm>
            <a:off x="609600" y="304800"/>
            <a:ext cx="8534400" cy="6248400"/>
          </a:xfrm>
        </p:spPr>
        <p:txBody>
          <a:bodyPr vert="horz" wrap="square" lIns="92075" tIns="46038" rIns="92075" bIns="46038" numCol="1" anchor="t" anchorCtr="0" compatLnSpc="1">
            <a:normAutofit fontScale="85000" lnSpcReduction="20000"/>
          </a:bodyPr>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class Base2: public Base1 {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公有派生类</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Base2</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定义</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void display() const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"Base2::display()"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class Derived: public Base2 {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公有派生类</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Derived</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定义</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void display() const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"Derived::display()"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void fun(Base1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ptr</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参数为指向基类对象的指针</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ptr</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-&gt;display();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对象指针</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-&gt;</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成员名</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tab pos="631825" algn="l"/>
              </a:tabLst>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26627" name="Text Box 4"/>
          <p:cNvSpPr txBox="1"/>
          <p:nvPr/>
        </p:nvSpPr>
        <p:spPr>
          <a:xfrm>
            <a:off x="8518525" y="6467475"/>
            <a:ext cx="611188"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1618" name="Rectangle 2"/>
          <p:cNvSpPr>
            <a:spLocks noGrp="1" noChangeArrowheads="1"/>
          </p:cNvSpPr>
          <p:nvPr>
            <p:ph idx="1"/>
          </p:nvPr>
        </p:nvSpPr>
        <p:spPr>
          <a:xfrm>
            <a:off x="228600" y="152400"/>
            <a:ext cx="7924800" cy="5715000"/>
          </a:xfrm>
        </p:spPr>
        <p:txBody>
          <a:bodyPr vert="horz" wrap="square" lIns="92075" tIns="46038" rIns="92075" bIns="46038" numCol="1" anchor="t" anchorCtr="0" compatLnSpc="1">
            <a:normAutofit fontScale="92500" lnSpcReduction="10000"/>
          </a:bodyPr>
          <a:lstStyle/>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main() {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主函数</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Base1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base1</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声明</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Base1</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类对象</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Base2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base2</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声明</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Base2</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类对象</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Derived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derived</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声明</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Derived</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类对象</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用</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Base1</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对象的指针调用</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fun</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函数</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fun(&amp;base1);	</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用</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Base2</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对象的指针调用</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fun</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函数</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fun(&amp;base2);</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用</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Derived</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对象的指针调用</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fun</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函数</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fun(&amp;derived);</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return 0;</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27651" name="Text Box 4"/>
          <p:cNvSpPr txBox="1"/>
          <p:nvPr/>
        </p:nvSpPr>
        <p:spPr>
          <a:xfrm>
            <a:off x="4876800" y="4876800"/>
            <a:ext cx="2819400" cy="1679575"/>
          </a:xfrm>
          <a:prstGeom prst="rect">
            <a:avLst/>
          </a:prstGeom>
          <a:noFill/>
          <a:ln w="12700">
            <a:noFill/>
          </a:ln>
        </p:spPr>
        <p:txBody>
          <a:bodyPr>
            <a:spAutoFit/>
          </a:bodyPr>
          <a:p>
            <a:r>
              <a:rPr lang="zh-CN" altLang="en-US" sz="2600" dirty="0">
                <a:solidFill>
                  <a:srgbClr val="FFFF66"/>
                </a:solidFill>
                <a:latin typeface="Times New Roman" panose="02020603050405020304" pitchFamily="18" charset="0"/>
              </a:rPr>
              <a:t>运行结果：</a:t>
            </a:r>
            <a:endParaRPr lang="zh-CN" altLang="en-US" sz="2600" dirty="0">
              <a:solidFill>
                <a:srgbClr val="FFFF66"/>
              </a:solidFill>
              <a:latin typeface="Times New Roman" panose="02020603050405020304" pitchFamily="18" charset="0"/>
            </a:endParaRPr>
          </a:p>
          <a:p>
            <a:r>
              <a:rPr lang="en-US" altLang="zh-CN" sz="2600" dirty="0">
                <a:solidFill>
                  <a:srgbClr val="FFFF66"/>
                </a:solidFill>
                <a:latin typeface="Times New Roman" panose="02020603050405020304" pitchFamily="18" charset="0"/>
              </a:rPr>
              <a:t>B0::display()</a:t>
            </a:r>
            <a:endParaRPr lang="en-US" altLang="zh-CN" sz="2600" dirty="0">
              <a:solidFill>
                <a:srgbClr val="FFFF66"/>
              </a:solidFill>
              <a:latin typeface="Times New Roman" panose="02020603050405020304" pitchFamily="18" charset="0"/>
            </a:endParaRPr>
          </a:p>
          <a:p>
            <a:r>
              <a:rPr lang="en-US" altLang="zh-CN" sz="2600" dirty="0">
                <a:solidFill>
                  <a:srgbClr val="FFFF66"/>
                </a:solidFill>
                <a:latin typeface="Times New Roman" panose="02020603050405020304" pitchFamily="18" charset="0"/>
              </a:rPr>
              <a:t>B0::display()</a:t>
            </a:r>
            <a:endParaRPr lang="en-US" altLang="zh-CN" sz="2600" dirty="0">
              <a:solidFill>
                <a:srgbClr val="FFFF66"/>
              </a:solidFill>
              <a:latin typeface="Times New Roman" panose="02020603050405020304" pitchFamily="18" charset="0"/>
            </a:endParaRPr>
          </a:p>
          <a:p>
            <a:r>
              <a:rPr lang="en-US" altLang="zh-CN" sz="2600" dirty="0">
                <a:solidFill>
                  <a:srgbClr val="FFFF66"/>
                </a:solidFill>
                <a:latin typeface="Times New Roman" panose="02020603050405020304" pitchFamily="18" charset="0"/>
              </a:rPr>
              <a:t>B0::display()</a:t>
            </a:r>
            <a:endParaRPr lang="en-US" altLang="zh-CN" sz="2600" dirty="0">
              <a:solidFill>
                <a:srgbClr val="FFFF66"/>
              </a:solidFill>
              <a:latin typeface="Times New Roman" panose="02020603050405020304" pitchFamily="18" charset="0"/>
            </a:endParaRPr>
          </a:p>
        </p:txBody>
      </p:sp>
      <p:sp>
        <p:nvSpPr>
          <p:cNvPr id="27652" name="Text Box 6"/>
          <p:cNvSpPr txBox="1"/>
          <p:nvPr/>
        </p:nvSpPr>
        <p:spPr>
          <a:xfrm>
            <a:off x="8518525" y="6467475"/>
            <a:ext cx="611188"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8675" name="Rectangle 2"/>
          <p:cNvSpPr>
            <a:spLocks noGrp="1"/>
          </p:cNvSpPr>
          <p:nvPr>
            <p:ph type="title"/>
          </p:nvPr>
        </p:nvSpPr>
        <p:spPr>
          <a:xfrm>
            <a:off x="1295400" y="304800"/>
            <a:ext cx="7162800" cy="1143000"/>
          </a:xfrm>
        </p:spPr>
        <p:txBody>
          <a:bodyPr vert="horz" wrap="square" lIns="92075" tIns="46038" rIns="92075" bIns="46038" anchor="b" anchorCtr="0"/>
          <a:p>
            <a:pPr eaLnBrk="1" hangingPunct="1"/>
            <a:r>
              <a:rPr lang="zh-CN" altLang="en-US" dirty="0"/>
              <a:t>基类与派生类的对应关系</a:t>
            </a:r>
            <a:endParaRPr lang="zh-CN" altLang="en-US" dirty="0"/>
          </a:p>
        </p:txBody>
      </p:sp>
      <p:sp>
        <p:nvSpPr>
          <p:cNvPr id="28676" name="Rectangle 3"/>
          <p:cNvSpPr>
            <a:spLocks noGrp="1"/>
          </p:cNvSpPr>
          <p:nvPr>
            <p:ph idx="1"/>
          </p:nvPr>
        </p:nvSpPr>
        <p:spPr>
          <a:xfrm>
            <a:off x="1219200" y="1676400"/>
            <a:ext cx="7239000" cy="4648200"/>
          </a:xfrm>
        </p:spPr>
        <p:txBody>
          <a:bodyPr vert="horz" wrap="square" lIns="92075" tIns="46038" rIns="92075" bIns="46038" anchor="t" anchorCtr="0"/>
          <a:p>
            <a:pPr eaLnBrk="1" hangingPunct="1"/>
            <a:r>
              <a:rPr lang="zh-CN" altLang="en-US" dirty="0"/>
              <a:t>单继承</a:t>
            </a:r>
            <a:endParaRPr lang="zh-CN" altLang="en-US" dirty="0"/>
          </a:p>
          <a:p>
            <a:pPr lvl="1" eaLnBrk="1" hangingPunct="1"/>
            <a:r>
              <a:rPr lang="zh-CN" altLang="en-US" dirty="0"/>
              <a:t>派生类只从一个基类派生。</a:t>
            </a:r>
            <a:endParaRPr lang="zh-CN" altLang="en-US" dirty="0"/>
          </a:p>
          <a:p>
            <a:pPr eaLnBrk="1" hangingPunct="1"/>
            <a:r>
              <a:rPr lang="zh-CN" altLang="en-US" dirty="0"/>
              <a:t>多继承</a:t>
            </a:r>
            <a:endParaRPr lang="zh-CN" altLang="en-US" dirty="0"/>
          </a:p>
          <a:p>
            <a:pPr lvl="1" eaLnBrk="1" hangingPunct="1"/>
            <a:r>
              <a:rPr lang="zh-CN" altLang="en-US" dirty="0"/>
              <a:t>派生类从多个基类派生。</a:t>
            </a:r>
            <a:endParaRPr lang="zh-CN" altLang="en-US" dirty="0"/>
          </a:p>
          <a:p>
            <a:pPr eaLnBrk="1" hangingPunct="1"/>
            <a:r>
              <a:rPr lang="zh-CN" altLang="en-US" dirty="0"/>
              <a:t>多重派生</a:t>
            </a:r>
            <a:endParaRPr lang="zh-CN" altLang="en-US" dirty="0"/>
          </a:p>
          <a:p>
            <a:pPr lvl="1" eaLnBrk="1" hangingPunct="1"/>
            <a:r>
              <a:rPr lang="zh-CN" altLang="en-US" dirty="0"/>
              <a:t>由一个基类派生出多个不同的派生类。</a:t>
            </a:r>
            <a:endParaRPr lang="zh-CN" altLang="en-US" dirty="0"/>
          </a:p>
          <a:p>
            <a:pPr eaLnBrk="1" hangingPunct="1"/>
            <a:r>
              <a:rPr lang="zh-CN" altLang="en-US" dirty="0"/>
              <a:t>多层派生</a:t>
            </a:r>
            <a:endParaRPr lang="zh-CN" altLang="en-US" dirty="0"/>
          </a:p>
          <a:p>
            <a:pPr lvl="1" eaLnBrk="1" hangingPunct="1"/>
            <a:r>
              <a:rPr lang="zh-CN" altLang="en-US" dirty="0"/>
              <a:t>派生类又作为基类，继续派生新的类。</a:t>
            </a:r>
            <a:endParaRPr lang="zh-CN" altLang="en-US" dirty="0"/>
          </a:p>
        </p:txBody>
      </p:sp>
      <p:sp>
        <p:nvSpPr>
          <p:cNvPr id="28677" name="Text Box 5"/>
          <p:cNvSpPr txBox="1"/>
          <p:nvPr/>
        </p:nvSpPr>
        <p:spPr>
          <a:xfrm>
            <a:off x="273050" y="1371600"/>
            <a:ext cx="793750" cy="4419600"/>
          </a:xfrm>
          <a:prstGeom prst="rect">
            <a:avLst/>
          </a:prstGeom>
          <a:noFill/>
          <a:ln w="12700">
            <a:noFill/>
          </a:ln>
        </p:spPr>
        <p:txBody>
          <a:bodyPr vert="eaVert">
            <a:spAutoFit/>
          </a:bodyPr>
          <a:p>
            <a:pPr>
              <a:spcBef>
                <a:spcPct val="50000"/>
              </a:spcBef>
            </a:pPr>
            <a:r>
              <a:rPr lang="zh-CN" altLang="en-US" sz="4000" dirty="0">
                <a:solidFill>
                  <a:srgbClr val="66FFFF"/>
                </a:solidFill>
                <a:latin typeface="Times New Roman" panose="02020603050405020304" pitchFamily="18" charset="0"/>
                <a:ea typeface="隶书" panose="02010509060101010101" pitchFamily="49" charset="-122"/>
              </a:rPr>
              <a:t>单继承与多继承</a:t>
            </a:r>
            <a:endParaRPr lang="zh-CN" altLang="en-US" dirty="0">
              <a:solidFill>
                <a:srgbClr val="66FFFF"/>
              </a:solidFill>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6"/>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0723" name="Rectangle 2"/>
          <p:cNvSpPr>
            <a:spLocks noGrp="1"/>
          </p:cNvSpPr>
          <p:nvPr>
            <p:ph type="title"/>
          </p:nvPr>
        </p:nvSpPr>
        <p:spPr>
          <a:xfrm>
            <a:off x="1219200" y="228600"/>
            <a:ext cx="7239000" cy="914400"/>
          </a:xfrm>
        </p:spPr>
        <p:txBody>
          <a:bodyPr vert="horz" wrap="square" lIns="92075" tIns="46038" rIns="92075" bIns="46038" anchor="b" anchorCtr="0"/>
          <a:p>
            <a:pPr eaLnBrk="1" hangingPunct="1"/>
            <a:r>
              <a:rPr lang="zh-CN" altLang="en-US" dirty="0"/>
              <a:t>多继承举例</a:t>
            </a:r>
            <a:endParaRPr lang="zh-CN" altLang="en-US" dirty="0"/>
          </a:p>
        </p:txBody>
      </p:sp>
      <p:sp>
        <p:nvSpPr>
          <p:cNvPr id="18435" name="Rectangle 3"/>
          <p:cNvSpPr>
            <a:spLocks noGrp="1" noChangeArrowheads="1"/>
          </p:cNvSpPr>
          <p:nvPr>
            <p:ph sz="half" idx="1"/>
          </p:nvPr>
        </p:nvSpPr>
        <p:spPr>
          <a:xfrm>
            <a:off x="1219200" y="1600200"/>
            <a:ext cx="3657600" cy="5029200"/>
          </a:xfrm>
        </p:spPr>
        <p:txBody>
          <a:bodyPr vert="horz" wrap="square" lIns="92075" tIns="46038" rIns="92075" bIns="46038" numCol="1" anchor="t" anchorCtr="0" compatLnSpc="1"/>
          <a:lstStyle/>
          <a:p>
            <a:pPr marL="342900" marR="0" lvl="0" indent="-342900" algn="l" defTabSz="914400" rtl="0" eaLnBrk="1" latinLnBrk="0" hangingPunct="1">
              <a:lnSpc>
                <a:spcPct val="90000"/>
              </a:lnSpc>
              <a:spcBef>
                <a:spcPts val="0"/>
              </a:spcBef>
              <a:spcAft>
                <a:spcPct val="0"/>
              </a:spcAft>
              <a:buClr>
                <a:schemeClr val="accent2"/>
              </a:buClr>
              <a:buSzPct val="80000"/>
              <a:buFont typeface="Wingdings" panose="05000000000000000000" pitchFamily="2" charset="2"/>
              <a:buNone/>
              <a:tabLst>
                <a:tab pos="6318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A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0000"/>
              </a:lnSpc>
              <a:spcBef>
                <a:spcPts val="0"/>
              </a:spcBef>
              <a:spcAft>
                <a:spcPct val="0"/>
              </a:spcAft>
              <a:buClr>
                <a:schemeClr val="accent2"/>
              </a:buClr>
              <a:buSzPct val="80000"/>
              <a:buFont typeface="Wingdings" panose="05000000000000000000" pitchFamily="2" charset="2"/>
              <a:buNone/>
              <a:tabLst>
                <a:tab pos="6318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0000"/>
              </a:lnSpc>
              <a:spcBef>
                <a:spcPts val="0"/>
              </a:spcBef>
              <a:spcAft>
                <a:spcPct val="0"/>
              </a:spcAft>
              <a:buClr>
                <a:schemeClr val="accent2"/>
              </a:buClr>
              <a:buSzPct val="80000"/>
              <a:buFont typeface="Wingdings" panose="05000000000000000000" pitchFamily="2" charset="2"/>
              <a:buNone/>
              <a:tabLst>
                <a:tab pos="6318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void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setA</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0000"/>
              </a:lnSpc>
              <a:spcBef>
                <a:spcPts val="0"/>
              </a:spcBef>
              <a:spcAft>
                <a:spcPct val="0"/>
              </a:spcAft>
              <a:buClr>
                <a:schemeClr val="accent2"/>
              </a:buClr>
              <a:buSzPct val="80000"/>
              <a:buFont typeface="Wingdings" panose="05000000000000000000" pitchFamily="2" charset="2"/>
              <a:buNone/>
              <a:tabLst>
                <a:tab pos="6318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void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showA</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const;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0000"/>
              </a:lnSpc>
              <a:spcBef>
                <a:spcPts val="0"/>
              </a:spcBef>
              <a:spcAft>
                <a:spcPct val="0"/>
              </a:spcAft>
              <a:buClr>
                <a:schemeClr val="accent2"/>
              </a:buClr>
              <a:buSzPct val="80000"/>
              <a:buFont typeface="Wingdings" panose="05000000000000000000" pitchFamily="2" charset="2"/>
              <a:buNone/>
              <a:tabLst>
                <a:tab pos="6318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private:</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0000"/>
              </a:lnSpc>
              <a:spcBef>
                <a:spcPts val="0"/>
              </a:spcBef>
              <a:spcAft>
                <a:spcPct val="0"/>
              </a:spcAft>
              <a:buClr>
                <a:schemeClr val="accent2"/>
              </a:buClr>
              <a:buSzPct val="80000"/>
              <a:buFont typeface="Wingdings" panose="05000000000000000000" pitchFamily="2" charset="2"/>
              <a:buNone/>
              <a:tabLst>
                <a:tab pos="6318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0000"/>
              </a:lnSpc>
              <a:spcBef>
                <a:spcPts val="0"/>
              </a:spcBef>
              <a:spcAft>
                <a:spcPct val="0"/>
              </a:spcAft>
              <a:buClr>
                <a:schemeClr val="accent2"/>
              </a:buClr>
              <a:buSzPct val="80000"/>
              <a:buFont typeface="Wingdings" panose="05000000000000000000" pitchFamily="2" charset="2"/>
              <a:buNone/>
              <a:tabLst>
                <a:tab pos="6318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0000"/>
              </a:lnSpc>
              <a:spcBef>
                <a:spcPts val="0"/>
              </a:spcBef>
              <a:spcAft>
                <a:spcPct val="0"/>
              </a:spcAft>
              <a:buClr>
                <a:schemeClr val="accent2"/>
              </a:buClr>
              <a:buSzPct val="80000"/>
              <a:buFont typeface="Wingdings" panose="05000000000000000000" pitchFamily="2" charset="2"/>
              <a:buNone/>
              <a:tabLst>
                <a:tab pos="6318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B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0000"/>
              </a:lnSpc>
              <a:spcBef>
                <a:spcPts val="0"/>
              </a:spcBef>
              <a:spcAft>
                <a:spcPct val="0"/>
              </a:spcAft>
              <a:buClr>
                <a:schemeClr val="accent2"/>
              </a:buClr>
              <a:buSzPct val="80000"/>
              <a:buFont typeface="Wingdings" panose="05000000000000000000" pitchFamily="2" charset="2"/>
              <a:buNone/>
              <a:tabLst>
                <a:tab pos="6318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0000"/>
              </a:lnSpc>
              <a:spcBef>
                <a:spcPts val="0"/>
              </a:spcBef>
              <a:spcAft>
                <a:spcPct val="0"/>
              </a:spcAft>
              <a:buClr>
                <a:schemeClr val="accent2"/>
              </a:buClr>
              <a:buSzPct val="80000"/>
              <a:buFont typeface="Wingdings" panose="05000000000000000000" pitchFamily="2" charset="2"/>
              <a:buNone/>
              <a:tabLst>
                <a:tab pos="6318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void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setB</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0000"/>
              </a:lnSpc>
              <a:spcBef>
                <a:spcPts val="0"/>
              </a:spcBef>
              <a:spcAft>
                <a:spcPct val="0"/>
              </a:spcAft>
              <a:buClr>
                <a:schemeClr val="accent2"/>
              </a:buClr>
              <a:buSzPct val="80000"/>
              <a:buFont typeface="Wingdings" panose="05000000000000000000" pitchFamily="2" charset="2"/>
              <a:buNone/>
              <a:tabLst>
                <a:tab pos="6318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void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showB</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const;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0000"/>
              </a:lnSpc>
              <a:spcBef>
                <a:spcPct val="20000"/>
              </a:spcBef>
              <a:spcAft>
                <a:spcPct val="0"/>
              </a:spcAft>
              <a:buClr>
                <a:schemeClr val="accent2"/>
              </a:buClr>
              <a:buSzPct val="80000"/>
              <a:buFont typeface="Wingdings" panose="05000000000000000000" pitchFamily="2" charset="2"/>
              <a:buNone/>
              <a:defRPr/>
            </a:pPr>
            <a:r>
              <a:rPr lang="en-US" altLang="zh-CN" sz="2400" noProof="0" dirty="0" smtClean="0">
                <a:ln>
                  <a:noFill/>
                </a:ln>
                <a:effectLst/>
                <a:uLnTx/>
                <a:uFillTx/>
                <a:latin typeface="+mn-ea"/>
                <a:sym typeface="+mn-ea"/>
              </a:rPr>
              <a:t>private:</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0000"/>
              </a:lnSpc>
              <a:spcBef>
                <a:spcPct val="20000"/>
              </a:spcBef>
              <a:spcAft>
                <a:spcPct val="0"/>
              </a:spcAft>
              <a:buClr>
                <a:schemeClr val="accent2"/>
              </a:buClr>
              <a:buSzPct val="80000"/>
              <a:buFont typeface="Wingdings" panose="05000000000000000000" pitchFamily="2" charset="2"/>
              <a:buNone/>
              <a:defRPr/>
            </a:pPr>
            <a:r>
              <a:rPr lang="en-US" altLang="zh-CN" sz="2400" noProof="0" dirty="0" smtClean="0">
                <a:ln>
                  <a:noFill/>
                </a:ln>
                <a:effectLst/>
                <a:uLnTx/>
                <a:uFillTx/>
                <a:latin typeface="+mn-ea"/>
                <a:sym typeface="+mn-ea"/>
              </a:rPr>
              <a:t>	</a:t>
            </a:r>
            <a:r>
              <a:rPr lang="en-US" altLang="zh-CN" sz="2400" noProof="0" dirty="0" err="1" smtClean="0">
                <a:ln>
                  <a:noFill/>
                </a:ln>
                <a:effectLst/>
                <a:uLnTx/>
                <a:uFillTx/>
                <a:latin typeface="+mn-ea"/>
                <a:sym typeface="+mn-ea"/>
              </a:rPr>
              <a:t>int</a:t>
            </a:r>
            <a:r>
              <a:rPr lang="en-US" altLang="zh-CN" sz="2400" noProof="0" dirty="0" smtClean="0">
                <a:ln>
                  <a:noFill/>
                </a:ln>
                <a:effectLst/>
                <a:uLnTx/>
                <a:uFillTx/>
                <a:latin typeface="+mn-ea"/>
                <a:sym typeface="+mn-ea"/>
              </a:rPr>
              <a:t> b;</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0000"/>
              </a:lnSpc>
              <a:spcBef>
                <a:spcPct val="20000"/>
              </a:spcBef>
              <a:spcAft>
                <a:spcPct val="0"/>
              </a:spcAft>
              <a:buClr>
                <a:schemeClr val="accent2"/>
              </a:buClr>
              <a:buSzPct val="80000"/>
              <a:buFont typeface="Wingdings" panose="05000000000000000000" pitchFamily="2" charset="2"/>
              <a:buNone/>
              <a:defRPr/>
            </a:pPr>
            <a:r>
              <a:rPr lang="en-US" altLang="zh-CN" sz="2400" noProof="0" dirty="0" smtClean="0">
                <a:ln>
                  <a:noFill/>
                </a:ln>
                <a:effectLst/>
                <a:uLnTx/>
                <a:uFillTx/>
                <a:latin typeface="+mn-ea"/>
                <a:sym typeface="+mn-ea"/>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18436" name="Rectangle 4"/>
          <p:cNvSpPr>
            <a:spLocks noGrp="1" noChangeArrowheads="1"/>
          </p:cNvSpPr>
          <p:nvPr>
            <p:ph sz="half" idx="2"/>
          </p:nvPr>
        </p:nvSpPr>
        <p:spPr>
          <a:xfrm>
            <a:off x="4813935" y="1597025"/>
            <a:ext cx="4191000" cy="5029200"/>
          </a:xfrm>
        </p:spPr>
        <p:txBody>
          <a:bodyPr vert="horz" wrap="square" lIns="92075" tIns="46038" rIns="92075" bIns="46038" numCol="1" anchor="t" anchorCtr="0" compatLnSpc="1">
            <a:normAutofit lnSpcReduction="10000"/>
          </a:bodyPr>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C : </a:t>
            </a:r>
            <a:r>
              <a:rPr kumimoji="1" lang="en-US" altLang="zh-CN" sz="2400" b="1" i="0" u="none" strike="noStrike" kern="0" cap="none" spc="0" normalizeH="0" baseline="0" noProof="0" dirty="0" smtClean="0">
                <a:ln>
                  <a:noFill/>
                </a:ln>
                <a:solidFill>
                  <a:srgbClr val="FFFF00"/>
                </a:solidFill>
                <a:effectLst/>
                <a:uLnTx/>
                <a:uFillTx/>
                <a:latin typeface="+mn-ea"/>
                <a:ea typeface="+mn-ea"/>
                <a:cs typeface="+mn-cs"/>
              </a:rPr>
              <a:t>public A, private B</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void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setC</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void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showC</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const;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private const: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c;</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30726" name="Line 5"/>
          <p:cNvSpPr/>
          <p:nvPr/>
        </p:nvSpPr>
        <p:spPr>
          <a:xfrm>
            <a:off x="4665980" y="1371600"/>
            <a:ext cx="0" cy="5029200"/>
          </a:xfrm>
          <a:prstGeom prst="line">
            <a:avLst/>
          </a:prstGeom>
          <a:ln w="9525" cap="flat" cmpd="sng">
            <a:solidFill>
              <a:schemeClr val="tx1"/>
            </a:solidFill>
            <a:prstDash val="dash"/>
            <a:headEnd type="none" w="med" len="med"/>
            <a:tailEnd type="none" w="med" len="med"/>
          </a:ln>
        </p:spPr>
      </p:sp>
      <p:sp>
        <p:nvSpPr>
          <p:cNvPr id="30727" name="Text Box 6"/>
          <p:cNvSpPr txBox="1"/>
          <p:nvPr/>
        </p:nvSpPr>
        <p:spPr>
          <a:xfrm>
            <a:off x="273050" y="1371600"/>
            <a:ext cx="793750" cy="4419600"/>
          </a:xfrm>
          <a:prstGeom prst="rect">
            <a:avLst/>
          </a:prstGeom>
          <a:noFill/>
          <a:ln w="12700">
            <a:noFill/>
          </a:ln>
        </p:spPr>
        <p:txBody>
          <a:bodyPr vert="eaVert">
            <a:spAutoFit/>
          </a:bodyPr>
          <a:p>
            <a:pPr>
              <a:spcBef>
                <a:spcPct val="50000"/>
              </a:spcBef>
            </a:pPr>
            <a:r>
              <a:rPr lang="zh-CN" altLang="en-US" sz="4000" dirty="0">
                <a:solidFill>
                  <a:srgbClr val="66FFFF"/>
                </a:solidFill>
                <a:latin typeface="Times New Roman" panose="02020603050405020304" pitchFamily="18" charset="0"/>
                <a:ea typeface="隶书" panose="02010509060101010101" pitchFamily="49" charset="-122"/>
              </a:rPr>
              <a:t>单继承与多继承</a:t>
            </a:r>
            <a:endParaRPr lang="zh-CN" altLang="en-US" dirty="0">
              <a:solidFill>
                <a:srgbClr val="66FFFF"/>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052" name="Rectangle 2"/>
          <p:cNvSpPr>
            <a:spLocks noGrp="1"/>
          </p:cNvSpPr>
          <p:nvPr>
            <p:ph type="title"/>
          </p:nvPr>
        </p:nvSpPr>
        <p:spPr>
          <a:xfrm>
            <a:off x="1295400" y="381000"/>
            <a:ext cx="7162800" cy="1143000"/>
          </a:xfrm>
        </p:spPr>
        <p:txBody>
          <a:bodyPr vert="horz" wrap="square" lIns="92075" tIns="46038" rIns="92075" bIns="46038" anchor="b" anchorCtr="0"/>
          <a:p>
            <a:pPr eaLnBrk="1" hangingPunct="1"/>
            <a:r>
              <a:rPr lang="zh-CN" altLang="en-US" dirty="0"/>
              <a:t>继承与派生问题举例</a:t>
            </a:r>
            <a:endParaRPr lang="zh-CN" altLang="en-US" dirty="0"/>
          </a:p>
        </p:txBody>
      </p:sp>
      <p:graphicFrame>
        <p:nvGraphicFramePr>
          <p:cNvPr id="2050" name="Object 2048"/>
          <p:cNvGraphicFramePr>
            <a:graphicFrameLocks noGrp="1"/>
          </p:cNvGraphicFramePr>
          <p:nvPr>
            <p:ph type="pic" idx="1"/>
          </p:nvPr>
        </p:nvGraphicFramePr>
        <p:xfrm>
          <a:off x="2128838" y="1820863"/>
          <a:ext cx="4884737" cy="4664075"/>
        </p:xfrm>
        <a:graphic>
          <a:graphicData uri="http://schemas.openxmlformats.org/presentationml/2006/ole">
            <mc:AlternateContent xmlns:mc="http://schemas.openxmlformats.org/markup-compatibility/2006">
              <mc:Choice xmlns:v="urn:schemas-microsoft-com:vml" Requires="v">
                <p:oleObj spid="_x0000_s3079" name="" r:id="rId1" imgW="4069715" imgH="3890645" progId="OrgPlusWOPX.4">
                  <p:embed/>
                </p:oleObj>
              </mc:Choice>
              <mc:Fallback>
                <p:oleObj name="" r:id="rId1" imgW="4069715" imgH="3890645" progId="OrgPlusWOPX.4">
                  <p:embed/>
                  <p:pic>
                    <p:nvPicPr>
                      <p:cNvPr id="0" name="图片 3078"/>
                      <p:cNvPicPr/>
                      <p:nvPr/>
                    </p:nvPicPr>
                    <p:blipFill>
                      <a:blip r:embed="rId2"/>
                      <a:stretch>
                        <a:fillRect/>
                      </a:stretch>
                    </p:blipFill>
                    <p:spPr>
                      <a:xfrm>
                        <a:off x="2128838" y="1820863"/>
                        <a:ext cx="4884737" cy="4664075"/>
                      </a:xfrm>
                      <a:prstGeom prst="rect">
                        <a:avLst/>
                      </a:prstGeom>
                      <a:noFill/>
                      <a:ln w="38100">
                        <a:miter/>
                      </a:ln>
                    </p:spPr>
                  </p:pic>
                </p:oleObj>
              </mc:Fallback>
            </mc:AlternateContent>
          </a:graphicData>
        </a:graphic>
      </p:graphicFrame>
      <p:sp>
        <p:nvSpPr>
          <p:cNvPr id="2054" name="Text Box 8"/>
          <p:cNvSpPr txBox="1"/>
          <p:nvPr/>
        </p:nvSpPr>
        <p:spPr>
          <a:xfrm>
            <a:off x="3995738" y="3771900"/>
            <a:ext cx="1152525" cy="579438"/>
          </a:xfrm>
          <a:prstGeom prst="rect">
            <a:avLst/>
          </a:prstGeom>
          <a:solidFill>
            <a:schemeClr val="accent1"/>
          </a:solidFill>
          <a:ln w="12700">
            <a:noFill/>
          </a:ln>
        </p:spPr>
        <p:txBody>
          <a:bodyPr>
            <a:spAutoFit/>
          </a:bodyPr>
          <a:p>
            <a:pPr algn="ctr">
              <a:spcBef>
                <a:spcPct val="50000"/>
              </a:spcBef>
            </a:pPr>
            <a:r>
              <a:rPr lang="zh-CN" altLang="en-US" sz="3200" b="1" dirty="0">
                <a:solidFill>
                  <a:schemeClr val="bg2"/>
                </a:solidFill>
                <a:latin typeface="Times New Roman" panose="02020603050405020304" pitchFamily="18" charset="0"/>
              </a:rPr>
              <a:t>猫科</a:t>
            </a:r>
            <a:endParaRPr lang="zh-CN" altLang="en-US" sz="3200" b="1" dirty="0">
              <a:solidFill>
                <a:schemeClr val="bg2"/>
              </a:solidFill>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2467" name="Rectangle 3"/>
          <p:cNvSpPr>
            <a:spLocks noGrp="1" noChangeArrowheads="1"/>
          </p:cNvSpPr>
          <p:nvPr>
            <p:ph sz="half" idx="1"/>
          </p:nvPr>
        </p:nvSpPr>
        <p:spPr>
          <a:xfrm>
            <a:off x="596900" y="381000"/>
            <a:ext cx="4191000" cy="6477000"/>
          </a:xfrm>
        </p:spPr>
        <p:txBody>
          <a:bodyPr vert="horz" wrap="square" lIns="92075" tIns="46038" rIns="92075" bIns="4603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void  A::</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setA</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x)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a=x;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void B::</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setB</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x)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b=x;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void C::</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setC</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x,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y,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z)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派生类成员直接访问基类的</a:t>
            </a:r>
            <a:endParaRPr kumimoji="1" lang="zh-CN" altLang="en-US"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公有成员</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rgbClr val="FFFF99"/>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rgbClr val="FFFF99"/>
                </a:solidFill>
                <a:effectLst/>
                <a:uLnTx/>
                <a:uFillTx/>
                <a:latin typeface="+mn-ea"/>
                <a:ea typeface="+mn-ea"/>
                <a:cs typeface="+mn-cs"/>
              </a:rPr>
              <a:t>setA</a:t>
            </a:r>
            <a:r>
              <a:rPr kumimoji="1" lang="en-US" altLang="zh-CN" sz="2400" b="1" i="0" u="none" strike="noStrike" kern="0" cap="none" spc="0" normalizeH="0" baseline="0" noProof="0" dirty="0" smtClean="0">
                <a:ln>
                  <a:noFill/>
                </a:ln>
                <a:solidFill>
                  <a:srgbClr val="FFFF99"/>
                </a:solidFill>
                <a:effectLst/>
                <a:uLnTx/>
                <a:uFillTx/>
                <a:latin typeface="+mn-ea"/>
                <a:ea typeface="+mn-ea"/>
                <a:cs typeface="+mn-cs"/>
              </a:rPr>
              <a:t>(x)</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rgbClr val="FFFF99"/>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rgbClr val="FFFF99"/>
                </a:solidFill>
                <a:effectLst/>
                <a:uLnTx/>
                <a:uFillTx/>
                <a:latin typeface="+mn-ea"/>
                <a:ea typeface="+mn-ea"/>
                <a:cs typeface="+mn-cs"/>
              </a:rPr>
              <a:t>setB</a:t>
            </a:r>
            <a:r>
              <a:rPr kumimoji="1" lang="en-US" altLang="zh-CN" sz="2400" b="1" i="0" u="none" strike="noStrike" kern="0" cap="none" spc="0" normalizeH="0" baseline="0" noProof="0" dirty="0" smtClean="0">
                <a:ln>
                  <a:noFill/>
                </a:ln>
                <a:solidFill>
                  <a:srgbClr val="FFFF99"/>
                </a:solidFill>
                <a:effectLst/>
                <a:uLnTx/>
                <a:uFillTx/>
                <a:latin typeface="+mn-ea"/>
                <a:ea typeface="+mn-ea"/>
                <a:cs typeface="+mn-cs"/>
              </a:rPr>
              <a:t>(y)</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c = z;</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其他函数实现略</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62468" name="Rectangle 4"/>
          <p:cNvSpPr>
            <a:spLocks noGrp="1" noChangeArrowheads="1"/>
          </p:cNvSpPr>
          <p:nvPr>
            <p:ph sz="half" idx="2"/>
          </p:nvPr>
        </p:nvSpPr>
        <p:spPr>
          <a:xfrm>
            <a:off x="4929188" y="857250"/>
            <a:ext cx="3810000" cy="5181600"/>
          </a:xfrm>
        </p:spPr>
        <p:txBody>
          <a:bodyPr vert="horz" wrap="square" lIns="92075" tIns="46038" rIns="92075" bIns="4603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main()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C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obj</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obj.setA</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(5);</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obj.showA</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obj.setC</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(6,7,9);</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obj.showC</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rgbClr val="FF99FF"/>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rgbClr val="FF99FF"/>
                </a:solidFill>
                <a:effectLst/>
                <a:uLnTx/>
                <a:uFillTx/>
                <a:latin typeface="+mn-ea"/>
                <a:ea typeface="+mn-ea"/>
                <a:cs typeface="+mn-cs"/>
              </a:rPr>
              <a:t>obj.setB</a:t>
            </a:r>
            <a:r>
              <a:rPr kumimoji="1" lang="en-US" altLang="zh-CN" sz="2400" b="1" i="0" u="none" strike="noStrike" kern="0" cap="none" spc="0" normalizeH="0" baseline="0" noProof="0" dirty="0" smtClean="0">
                <a:ln>
                  <a:noFill/>
                </a:ln>
                <a:solidFill>
                  <a:srgbClr val="FF99FF"/>
                </a:solidFill>
                <a:effectLst/>
                <a:uLnTx/>
                <a:uFillTx/>
                <a:latin typeface="+mn-ea"/>
                <a:ea typeface="+mn-ea"/>
                <a:cs typeface="+mn-cs"/>
              </a:rPr>
              <a:t>(6);  </a:t>
            </a:r>
            <a:r>
              <a:rPr kumimoji="1" lang="zh-CN" altLang="zh-CN" sz="2400" b="1" i="0" u="none" strike="noStrike" kern="0" cap="none" spc="0" normalizeH="0" baseline="0" noProof="0" dirty="0" smtClean="0">
                <a:ln>
                  <a:noFill/>
                </a:ln>
                <a:solidFill>
                  <a:srgbClr val="FF99FF"/>
                </a:solidFill>
                <a:effectLst/>
                <a:uLnTx/>
                <a:uFillTx/>
                <a:latin typeface="+mn-ea"/>
                <a:ea typeface="+mn-ea"/>
                <a:cs typeface="+mn-cs"/>
              </a:rPr>
              <a:t>错误</a:t>
            </a:r>
            <a:endParaRPr kumimoji="1" lang="zh-CN" altLang="en-US" sz="2400" b="1" i="0" u="none" strike="noStrike" kern="0" cap="none" spc="0" normalizeH="0" baseline="0" noProof="0" dirty="0" smtClean="0">
              <a:ln>
                <a:noFill/>
              </a:ln>
              <a:solidFill>
                <a:srgbClr val="FF99FF"/>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rgbClr val="FF99FF"/>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rgbClr val="FF99FF"/>
                </a:solidFill>
                <a:effectLst/>
                <a:uLnTx/>
                <a:uFillTx/>
                <a:latin typeface="+mn-ea"/>
                <a:ea typeface="+mn-ea"/>
                <a:cs typeface="+mn-cs"/>
              </a:rPr>
              <a:t>obj.showB</a:t>
            </a:r>
            <a:r>
              <a:rPr kumimoji="1" lang="en-US" altLang="zh-CN" sz="2400" b="1" i="0" u="none" strike="noStrike" kern="0" cap="none" spc="0" normalizeH="0" baseline="0" noProof="0" dirty="0" smtClean="0">
                <a:ln>
                  <a:noFill/>
                </a:ln>
                <a:solidFill>
                  <a:srgbClr val="FF99FF"/>
                </a:solidFill>
                <a:effectLst/>
                <a:uLnTx/>
                <a:uFillTx/>
                <a:latin typeface="+mn-ea"/>
                <a:ea typeface="+mn-ea"/>
                <a:cs typeface="+mn-cs"/>
              </a:rPr>
              <a:t>(); </a:t>
            </a:r>
            <a:r>
              <a:rPr kumimoji="1" lang="zh-CN" altLang="en-US" sz="2400" b="1" i="0" u="none" strike="noStrike" kern="0" cap="none" spc="0" normalizeH="0" baseline="0" noProof="0" dirty="0" smtClean="0">
                <a:ln>
                  <a:noFill/>
                </a:ln>
                <a:solidFill>
                  <a:srgbClr val="FF99FF"/>
                </a:solidFill>
                <a:effectLst/>
                <a:uLnTx/>
                <a:uFillTx/>
                <a:latin typeface="+mn-ea"/>
                <a:ea typeface="+mn-ea"/>
                <a:cs typeface="+mn-cs"/>
              </a:rPr>
              <a:t>错误</a:t>
            </a:r>
            <a:endParaRPr kumimoji="1" lang="zh-CN" altLang="en-US" sz="2400" b="1" i="0" u="none" strike="noStrike" kern="0" cap="none" spc="0" normalizeH="0" baseline="0" noProof="0" dirty="0" smtClean="0">
              <a:ln>
                <a:noFill/>
              </a:ln>
              <a:solidFill>
                <a:srgbClr val="FF99FF"/>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return 0;</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31748" name="Line 5"/>
          <p:cNvSpPr/>
          <p:nvPr/>
        </p:nvSpPr>
        <p:spPr>
          <a:xfrm>
            <a:off x="4648200" y="990600"/>
            <a:ext cx="0" cy="5486400"/>
          </a:xfrm>
          <a:prstGeom prst="line">
            <a:avLst/>
          </a:prstGeom>
          <a:ln w="9525" cap="flat" cmpd="sng">
            <a:solidFill>
              <a:schemeClr val="tx1"/>
            </a:solidFill>
            <a:prstDash val="dashDot"/>
            <a:headEnd type="none" w="med" len="med"/>
            <a:tailEnd type="none" w="med" len="med"/>
          </a:ln>
        </p:spPr>
      </p:sp>
      <p:sp>
        <p:nvSpPr>
          <p:cNvPr id="31749" name="Text Box 7"/>
          <p:cNvSpPr txBox="1"/>
          <p:nvPr/>
        </p:nvSpPr>
        <p:spPr>
          <a:xfrm>
            <a:off x="8518525" y="6467475"/>
            <a:ext cx="611188"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9699" name="Rectangle 2"/>
          <p:cNvSpPr>
            <a:spLocks noGrp="1"/>
          </p:cNvSpPr>
          <p:nvPr>
            <p:ph type="title"/>
          </p:nvPr>
        </p:nvSpPr>
        <p:spPr/>
        <p:txBody>
          <a:bodyPr vert="horz" wrap="square" lIns="92075" tIns="46038" rIns="92075" bIns="46038" anchor="b" anchorCtr="0"/>
          <a:p>
            <a:pPr eaLnBrk="1" hangingPunct="1"/>
            <a:r>
              <a:rPr lang="zh-CN" altLang="en-US" dirty="0"/>
              <a:t>多继承时派生类的声明</a:t>
            </a:r>
            <a:endParaRPr lang="zh-CN" altLang="en-US" dirty="0"/>
          </a:p>
        </p:txBody>
      </p:sp>
      <p:sp>
        <p:nvSpPr>
          <p:cNvPr id="29700" name="Rectangle 3"/>
          <p:cNvSpPr>
            <a:spLocks noGrp="1"/>
          </p:cNvSpPr>
          <p:nvPr>
            <p:ph idx="1"/>
          </p:nvPr>
        </p:nvSpPr>
        <p:spPr/>
        <p:txBody>
          <a:bodyPr vert="horz" wrap="square" lIns="92075" tIns="46038" rIns="92075" bIns="46038" anchor="t" anchorCtr="0"/>
          <a:p>
            <a:pPr eaLnBrk="1" hangingPunct="1">
              <a:buNone/>
            </a:pPr>
            <a:r>
              <a:rPr lang="en-US" altLang="zh-CN" dirty="0"/>
              <a:t>class </a:t>
            </a:r>
            <a:r>
              <a:rPr lang="zh-CN" altLang="en-US" dirty="0"/>
              <a:t>派生类名：继承方式</a:t>
            </a:r>
            <a:r>
              <a:rPr lang="en-US" altLang="zh-CN" dirty="0"/>
              <a:t>1  </a:t>
            </a:r>
            <a:r>
              <a:rPr lang="zh-CN" altLang="en-US" dirty="0"/>
              <a:t>基类名</a:t>
            </a:r>
            <a:r>
              <a:rPr lang="en-US" altLang="zh-CN" dirty="0"/>
              <a:t>1</a:t>
            </a:r>
            <a:r>
              <a:rPr lang="zh-CN" altLang="en-US" dirty="0"/>
              <a:t>，</a:t>
            </a:r>
            <a:br>
              <a:rPr lang="zh-CN" altLang="en-US" dirty="0"/>
            </a:br>
            <a:r>
              <a:rPr lang="zh-CN" altLang="en-US" dirty="0"/>
              <a:t>继承方式</a:t>
            </a:r>
            <a:r>
              <a:rPr lang="en-US" altLang="zh-CN" dirty="0"/>
              <a:t>2  </a:t>
            </a:r>
            <a:r>
              <a:rPr lang="zh-CN" altLang="en-US" dirty="0"/>
              <a:t>基类名</a:t>
            </a:r>
            <a:r>
              <a:rPr lang="en-US" altLang="zh-CN" dirty="0"/>
              <a:t>2</a:t>
            </a:r>
            <a:r>
              <a:rPr lang="zh-CN" altLang="en-US" dirty="0"/>
              <a:t>，</a:t>
            </a:r>
            <a:r>
              <a:rPr lang="en-US" altLang="zh-CN" dirty="0"/>
              <a:t>...</a:t>
            </a:r>
            <a:endParaRPr lang="en-US" altLang="zh-CN" dirty="0"/>
          </a:p>
          <a:p>
            <a:pPr eaLnBrk="1" hangingPunct="1">
              <a:buNone/>
            </a:pPr>
            <a:r>
              <a:rPr lang="en-US" altLang="zh-CN" dirty="0"/>
              <a:t>{</a:t>
            </a:r>
            <a:endParaRPr lang="en-US" altLang="zh-CN" dirty="0"/>
          </a:p>
          <a:p>
            <a:pPr eaLnBrk="1" hangingPunct="1">
              <a:buNone/>
            </a:pPr>
            <a:r>
              <a:rPr lang="en-US" altLang="zh-CN" dirty="0"/>
              <a:t>        </a:t>
            </a:r>
            <a:r>
              <a:rPr lang="zh-CN" altLang="en-US" dirty="0"/>
              <a:t>成员声明；</a:t>
            </a:r>
            <a:endParaRPr lang="zh-CN" altLang="en-US" dirty="0"/>
          </a:p>
          <a:p>
            <a:pPr eaLnBrk="1" hangingPunct="1">
              <a:buNone/>
            </a:pPr>
            <a:r>
              <a:rPr lang="en-US" altLang="zh-CN" dirty="0"/>
              <a:t>};</a:t>
            </a:r>
            <a:endParaRPr lang="en-US" altLang="zh-CN" dirty="0"/>
          </a:p>
          <a:p>
            <a:pPr eaLnBrk="1" hangingPunct="1">
              <a:buNone/>
            </a:pPr>
            <a:r>
              <a:rPr lang="zh-CN" altLang="en-US" dirty="0">
                <a:solidFill>
                  <a:schemeClr val="tx2"/>
                </a:solidFill>
              </a:rPr>
              <a:t>注意：每一个“继承方式”，只用于限制对紧随其后之基类的继承。</a:t>
            </a:r>
            <a:endParaRPr lang="zh-CN" altLang="en-US" dirty="0">
              <a:solidFill>
                <a:schemeClr val="tx2"/>
              </a:solidFill>
            </a:endParaRPr>
          </a:p>
        </p:txBody>
      </p:sp>
      <p:sp>
        <p:nvSpPr>
          <p:cNvPr id="29701" name="Text Box 4"/>
          <p:cNvSpPr txBox="1"/>
          <p:nvPr/>
        </p:nvSpPr>
        <p:spPr>
          <a:xfrm>
            <a:off x="273050" y="1371600"/>
            <a:ext cx="793750" cy="4419600"/>
          </a:xfrm>
          <a:prstGeom prst="rect">
            <a:avLst/>
          </a:prstGeom>
          <a:noFill/>
          <a:ln w="12700">
            <a:noFill/>
          </a:ln>
        </p:spPr>
        <p:txBody>
          <a:bodyPr vert="eaVert">
            <a:spAutoFit/>
          </a:bodyPr>
          <a:p>
            <a:pPr>
              <a:spcBef>
                <a:spcPct val="50000"/>
              </a:spcBef>
            </a:pPr>
            <a:r>
              <a:rPr lang="zh-CN" altLang="en-US" sz="4000" dirty="0">
                <a:solidFill>
                  <a:srgbClr val="66FFFF"/>
                </a:solidFill>
                <a:latin typeface="Times New Roman" panose="02020603050405020304" pitchFamily="18" charset="0"/>
                <a:ea typeface="隶书" panose="02010509060101010101" pitchFamily="49" charset="-122"/>
              </a:rPr>
              <a:t>单继承与多继承</a:t>
            </a:r>
            <a:endParaRPr lang="zh-CN" altLang="en-US" dirty="0">
              <a:solidFill>
                <a:srgbClr val="66FFFF"/>
              </a:solidFill>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3795" name="Rectangle 2"/>
          <p:cNvSpPr>
            <a:spLocks noGrp="1"/>
          </p:cNvSpPr>
          <p:nvPr>
            <p:ph type="title"/>
          </p:nvPr>
        </p:nvSpPr>
        <p:spPr/>
        <p:txBody>
          <a:bodyPr vert="horz" wrap="square" lIns="92075" tIns="46038" rIns="92075" bIns="46038" anchor="b" anchorCtr="0"/>
          <a:p>
            <a:pPr eaLnBrk="1" hangingPunct="1"/>
            <a:r>
              <a:rPr lang="zh-CN" altLang="en-US" dirty="0"/>
              <a:t>单一继承时的构造函数</a:t>
            </a:r>
            <a:endParaRPr lang="zh-CN" altLang="en-US" dirty="0"/>
          </a:p>
        </p:txBody>
      </p:sp>
      <p:sp>
        <p:nvSpPr>
          <p:cNvPr id="33796" name="Rectangle 3"/>
          <p:cNvSpPr>
            <a:spLocks noGrp="1"/>
          </p:cNvSpPr>
          <p:nvPr>
            <p:ph idx="1"/>
          </p:nvPr>
        </p:nvSpPr>
        <p:spPr/>
        <p:txBody>
          <a:bodyPr vert="horz" wrap="square" lIns="92075" tIns="46038" rIns="92075" bIns="46038" anchor="t" anchorCtr="0"/>
          <a:p>
            <a:pPr eaLnBrk="1" hangingPunct="1">
              <a:lnSpc>
                <a:spcPct val="130000"/>
              </a:lnSpc>
              <a:buNone/>
            </a:pPr>
            <a:r>
              <a:rPr lang="zh-CN" altLang="en-US" dirty="0"/>
              <a:t>派生类名</a:t>
            </a:r>
            <a:r>
              <a:rPr lang="en-US" altLang="zh-CN" dirty="0"/>
              <a:t>::</a:t>
            </a:r>
            <a:r>
              <a:rPr lang="zh-CN" altLang="en-US" dirty="0"/>
              <a:t>派生类名</a:t>
            </a:r>
            <a:r>
              <a:rPr lang="en-US" altLang="zh-CN" dirty="0"/>
              <a:t>(</a:t>
            </a:r>
            <a:r>
              <a:rPr lang="zh-CN" altLang="en-US" dirty="0"/>
              <a:t>基类所需的形参，本类成员所需的形参</a:t>
            </a:r>
            <a:r>
              <a:rPr lang="en-US" altLang="zh-CN" dirty="0"/>
              <a:t>):</a:t>
            </a:r>
            <a:r>
              <a:rPr lang="zh-CN" altLang="en-US" dirty="0"/>
              <a:t>基类名</a:t>
            </a:r>
            <a:r>
              <a:rPr lang="en-US" altLang="zh-CN" dirty="0"/>
              <a:t>(</a:t>
            </a:r>
            <a:r>
              <a:rPr lang="zh-CN" altLang="en-US" dirty="0"/>
              <a:t>参数表</a:t>
            </a:r>
            <a:r>
              <a:rPr lang="en-US" altLang="zh-CN" dirty="0"/>
              <a:t>)</a:t>
            </a:r>
            <a:endParaRPr lang="en-US" altLang="zh-CN" dirty="0"/>
          </a:p>
          <a:p>
            <a:pPr eaLnBrk="1" hangingPunct="1">
              <a:lnSpc>
                <a:spcPct val="130000"/>
              </a:lnSpc>
              <a:buNone/>
            </a:pPr>
            <a:r>
              <a:rPr lang="en-US" altLang="zh-CN" dirty="0"/>
              <a:t>{</a:t>
            </a:r>
            <a:endParaRPr lang="en-US" altLang="zh-CN" dirty="0"/>
          </a:p>
          <a:p>
            <a:pPr eaLnBrk="1" hangingPunct="1">
              <a:lnSpc>
                <a:spcPct val="130000"/>
              </a:lnSpc>
              <a:buNone/>
            </a:pPr>
            <a:r>
              <a:rPr lang="en-US" altLang="zh-CN" dirty="0"/>
              <a:t>	</a:t>
            </a:r>
            <a:r>
              <a:rPr lang="zh-CN" altLang="en-US" dirty="0"/>
              <a:t>本类成员初始化赋值语句；</a:t>
            </a:r>
            <a:endParaRPr lang="zh-CN" altLang="en-US" dirty="0"/>
          </a:p>
          <a:p>
            <a:pPr eaLnBrk="1" hangingPunct="1">
              <a:lnSpc>
                <a:spcPct val="130000"/>
              </a:lnSpc>
              <a:buNone/>
            </a:pPr>
            <a:r>
              <a:rPr lang="en-US" altLang="zh-CN" dirty="0"/>
              <a:t>}</a:t>
            </a:r>
            <a:endParaRPr lang="zh-CN" altLang="en-US" dirty="0"/>
          </a:p>
        </p:txBody>
      </p:sp>
      <p:sp>
        <p:nvSpPr>
          <p:cNvPr id="33797" name="Text Box 4"/>
          <p:cNvSpPr txBox="1"/>
          <p:nvPr/>
        </p:nvSpPr>
        <p:spPr>
          <a:xfrm>
            <a:off x="228600" y="549275"/>
            <a:ext cx="793750" cy="5791200"/>
          </a:xfrm>
          <a:prstGeom prst="rect">
            <a:avLst/>
          </a:prstGeom>
          <a:noFill/>
          <a:ln w="12700">
            <a:noFill/>
          </a:ln>
        </p:spPr>
        <p:txBody>
          <a:bodyPr vert="eaVert">
            <a:spAutoFit/>
          </a:bodyPr>
          <a:p>
            <a:pPr>
              <a:spcBef>
                <a:spcPct val="50000"/>
              </a:spcBef>
            </a:pPr>
            <a:r>
              <a:rPr lang="zh-CN" altLang="en-US" sz="4000" dirty="0">
                <a:solidFill>
                  <a:srgbClr val="99FF66"/>
                </a:solidFill>
                <a:latin typeface="Times New Roman" panose="02020603050405020304" pitchFamily="18" charset="0"/>
                <a:ea typeface="隶书" panose="02010509060101010101" pitchFamily="49" charset="-122"/>
              </a:rPr>
              <a:t>派生类的构造、析构函数</a:t>
            </a:r>
            <a:endParaRPr lang="zh-CN" altLang="en-US" sz="2800" dirty="0">
              <a:solidFill>
                <a:srgbClr val="99FF66"/>
              </a:solidFill>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4819" name="Rectangle 4"/>
          <p:cNvSpPr>
            <a:spLocks noGrp="1"/>
          </p:cNvSpPr>
          <p:nvPr>
            <p:ph type="title"/>
          </p:nvPr>
        </p:nvSpPr>
        <p:spPr/>
        <p:txBody>
          <a:bodyPr vert="horz" wrap="square" lIns="92075" tIns="46038" rIns="92075" bIns="46038" anchor="b" anchorCtr="0"/>
          <a:p>
            <a:pPr eaLnBrk="1" hangingPunct="1"/>
            <a:r>
              <a:rPr lang="zh-CN" altLang="en-US" sz="4400" dirty="0"/>
              <a:t>单一继承时的构造函数举例</a:t>
            </a:r>
            <a:endParaRPr lang="zh-CN" altLang="en-US" sz="4400" dirty="0"/>
          </a:p>
        </p:txBody>
      </p:sp>
      <p:sp>
        <p:nvSpPr>
          <p:cNvPr id="22533" name="Rectangle 5"/>
          <p:cNvSpPr>
            <a:spLocks noGrp="1" noChangeArrowheads="1"/>
          </p:cNvSpPr>
          <p:nvPr>
            <p:ph idx="1"/>
          </p:nvPr>
        </p:nvSpPr>
        <p:spPr>
          <a:xfrm>
            <a:off x="1295400" y="1676400"/>
            <a:ext cx="7239000" cy="4921250"/>
          </a:xfrm>
        </p:spPr>
        <p:txBody>
          <a:bodyPr vert="horz" wrap="square" lIns="92075" tIns="46038" rIns="92075" bIns="46038" numCol="1" anchor="t" anchorCtr="0" compatLnSpc="1"/>
          <a:lstStyle/>
          <a:p>
            <a:pPr marL="342900" marR="0" lvl="0" indent="-342900" algn="l" defTabSz="914400" rtl="0" eaLnBrk="1" fontAlgn="base" latinLnBrk="0" hangingPunct="1">
              <a:lnSpc>
                <a:spcPct val="80000"/>
              </a:lnSpc>
              <a:spcBef>
                <a:spcPct val="1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#include&lt;</a:t>
            </a:r>
            <a:r>
              <a:rPr kumimoji="1" lang="en-US" altLang="zh-CN" sz="3200" b="1" i="0" u="none" strike="noStrike" kern="0" cap="none" spc="0" normalizeH="0" baseline="0" noProof="0" dirty="0" err="1" smtClean="0">
                <a:ln>
                  <a:noFill/>
                </a:ln>
                <a:solidFill>
                  <a:schemeClr val="tx1"/>
                </a:solidFill>
                <a:effectLst/>
                <a:uLnTx/>
                <a:uFillTx/>
                <a:latin typeface="+mn-ea"/>
                <a:ea typeface="+mn-ea"/>
                <a:cs typeface="+mn-cs"/>
              </a:rPr>
              <a:t>iostream</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&gt;</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using </a:t>
            </a:r>
            <a:r>
              <a:rPr kumimoji="1" lang="en-US" altLang="zh-CN" sz="3200" b="1" i="0" u="none" strike="noStrike" kern="0" cap="none" spc="0" normalizeH="0" baseline="0" noProof="0" dirty="0" err="1" smtClean="0">
                <a:ln>
                  <a:noFill/>
                </a:ln>
                <a:solidFill>
                  <a:schemeClr val="tx1"/>
                </a:solidFill>
                <a:effectLst/>
                <a:uLnTx/>
                <a:uFillTx/>
                <a:latin typeface="+mn-ea"/>
                <a:ea typeface="+mn-ea"/>
                <a:cs typeface="+mn-cs"/>
              </a:rPr>
              <a:t>namecpace</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std;</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class B {</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B();</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B(</a:t>
            </a:r>
            <a:r>
              <a:rPr kumimoji="1" lang="en-US" altLang="zh-CN" sz="32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32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~B();</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void print() const;</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private:</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32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b;</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34821" name="Text Box 6"/>
          <p:cNvSpPr txBox="1"/>
          <p:nvPr/>
        </p:nvSpPr>
        <p:spPr>
          <a:xfrm>
            <a:off x="228600" y="549275"/>
            <a:ext cx="793750" cy="5791200"/>
          </a:xfrm>
          <a:prstGeom prst="rect">
            <a:avLst/>
          </a:prstGeom>
          <a:noFill/>
          <a:ln w="12700">
            <a:noFill/>
          </a:ln>
        </p:spPr>
        <p:txBody>
          <a:bodyPr vert="eaVert">
            <a:spAutoFit/>
          </a:bodyPr>
          <a:p>
            <a:pPr>
              <a:spcBef>
                <a:spcPct val="50000"/>
              </a:spcBef>
            </a:pPr>
            <a:r>
              <a:rPr lang="zh-CN" altLang="en-US" sz="4000" dirty="0">
                <a:solidFill>
                  <a:srgbClr val="99FF66"/>
                </a:solidFill>
                <a:latin typeface="Times New Roman" panose="02020603050405020304" pitchFamily="18" charset="0"/>
                <a:ea typeface="隶书" panose="02010509060101010101" pitchFamily="49" charset="-122"/>
              </a:rPr>
              <a:t>派生类的构造、析构函数</a:t>
            </a:r>
            <a:endParaRPr lang="zh-CN" altLang="en-US" sz="2800" dirty="0">
              <a:solidFill>
                <a:srgbClr val="99FF66"/>
              </a:solidFill>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5779" name="Rectangle 3"/>
          <p:cNvSpPr>
            <a:spLocks noGrp="1" noChangeArrowheads="1"/>
          </p:cNvSpPr>
          <p:nvPr>
            <p:ph idx="1"/>
          </p:nvPr>
        </p:nvSpPr>
        <p:spPr>
          <a:xfrm>
            <a:off x="609600" y="228600"/>
            <a:ext cx="8382000" cy="6400800"/>
          </a:xfrm>
        </p:spPr>
        <p:txBody>
          <a:bodyPr vert="horz" wrap="square" lIns="92075" tIns="46038" rIns="92075" bIns="46038" numCol="1" anchor="t" anchorCtr="0" compatLnSpc="1">
            <a:normAutofit fontScale="92500" lnSpcReduction="20000"/>
          </a:bodyPr>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B::B()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b=0;</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"B's default constructor called."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B::B(</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b=</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"B's constructor called."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B::~B()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"B's destructor called."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void B::print() const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b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35843" name="Text Box 5"/>
          <p:cNvSpPr txBox="1"/>
          <p:nvPr/>
        </p:nvSpPr>
        <p:spPr>
          <a:xfrm>
            <a:off x="8518525" y="6467475"/>
            <a:ext cx="611188"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7827" name="Rectangle 3"/>
          <p:cNvSpPr>
            <a:spLocks noGrp="1" noChangeArrowheads="1"/>
          </p:cNvSpPr>
          <p:nvPr>
            <p:ph idx="1"/>
          </p:nvPr>
        </p:nvSpPr>
        <p:spPr>
          <a:xfrm>
            <a:off x="1295400" y="533400"/>
            <a:ext cx="7239000" cy="5867400"/>
          </a:xfrm>
        </p:spPr>
        <p:txBody>
          <a:bodyPr vert="horz" wrap="square" lIns="92075" tIns="46038" rIns="92075" bIns="4603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class C: public B {</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C();</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C(</a:t>
            </a:r>
            <a:r>
              <a:rPr kumimoji="1" lang="en-US" altLang="zh-CN" sz="32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32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32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j);</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~C();</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void print() const;</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private:</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32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 c;</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36867" name="Text Box 5"/>
          <p:cNvSpPr txBox="1"/>
          <p:nvPr/>
        </p:nvSpPr>
        <p:spPr>
          <a:xfrm>
            <a:off x="8518525" y="6467475"/>
            <a:ext cx="611188"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8851" name="Rectangle 3"/>
          <p:cNvSpPr>
            <a:spLocks noGrp="1" noChangeArrowheads="1"/>
          </p:cNvSpPr>
          <p:nvPr>
            <p:ph idx="1"/>
          </p:nvPr>
        </p:nvSpPr>
        <p:spPr>
          <a:xfrm>
            <a:off x="611188" y="152400"/>
            <a:ext cx="8532813" cy="6477000"/>
          </a:xfrm>
        </p:spPr>
        <p:txBody>
          <a:bodyPr vert="horz" wrap="square" lIns="92075" tIns="46038" rIns="92075" bIns="46038" numCol="1" anchor="t" anchorCtr="0" compatLnSpc="1">
            <a:normAutofit fontScale="85000" lnSpcReduction="20000"/>
          </a:bodyPr>
          <a:lstStyle/>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C::C()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c = 0;</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"C's default constructor called."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C::C(</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j): B(</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c = j;</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"C's constructor called."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C::~C()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"C's destructor called."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void C::print() const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B::print();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c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err="1" smtClean="0">
                <a:ln>
                  <a:noFill/>
                </a:ln>
                <a:solidFill>
                  <a:srgbClr val="FFFF66"/>
                </a:solidFill>
                <a:effectLst/>
                <a:uLnTx/>
                <a:uFillTx/>
                <a:latin typeface="+mn-ea"/>
                <a:ea typeface="+mn-ea"/>
                <a:cs typeface="+mn-cs"/>
              </a:rPr>
              <a:t>int</a:t>
            </a:r>
            <a:r>
              <a:rPr kumimoji="1" lang="en-US" altLang="zh-CN" sz="2800" b="1" i="0" u="none" strike="noStrike" kern="0" cap="none" spc="0" normalizeH="0" baseline="0" noProof="0" dirty="0" smtClean="0">
                <a:ln>
                  <a:noFill/>
                </a:ln>
                <a:solidFill>
                  <a:srgbClr val="FFFF66"/>
                </a:solidFill>
                <a:effectLst/>
                <a:uLnTx/>
                <a:uFillTx/>
                <a:latin typeface="+mn-ea"/>
                <a:ea typeface="+mn-ea"/>
                <a:cs typeface="+mn-cs"/>
              </a:rPr>
              <a:t> main() {</a:t>
            </a:r>
            <a:endParaRPr kumimoji="1" lang="en-US" altLang="zh-CN" sz="2800" b="1" i="0" u="none" strike="noStrike" kern="0" cap="none" spc="0" normalizeH="0" baseline="0" noProof="0" dirty="0" smtClean="0">
              <a:ln>
                <a:noFill/>
              </a:ln>
              <a:solidFill>
                <a:srgbClr val="FFFF66"/>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rgbClr val="FFFF66"/>
                </a:solidFill>
                <a:effectLst/>
                <a:uLnTx/>
                <a:uFillTx/>
                <a:latin typeface="+mn-ea"/>
                <a:ea typeface="+mn-ea"/>
                <a:cs typeface="+mn-cs"/>
              </a:rPr>
              <a:t>	C </a:t>
            </a:r>
            <a:r>
              <a:rPr kumimoji="1" lang="en-US" altLang="zh-CN" sz="2800" b="1" i="0" u="none" strike="noStrike" kern="0" cap="none" spc="0" normalizeH="0" baseline="0" noProof="0" dirty="0" err="1" smtClean="0">
                <a:ln>
                  <a:noFill/>
                </a:ln>
                <a:solidFill>
                  <a:srgbClr val="FFFF66"/>
                </a:solidFill>
                <a:effectLst/>
                <a:uLnTx/>
                <a:uFillTx/>
                <a:latin typeface="+mn-ea"/>
                <a:ea typeface="+mn-ea"/>
                <a:cs typeface="+mn-cs"/>
              </a:rPr>
              <a:t>obj</a:t>
            </a:r>
            <a:r>
              <a:rPr kumimoji="1" lang="en-US" altLang="zh-CN" sz="2800" b="1" i="0" u="none" strike="noStrike" kern="0" cap="none" spc="0" normalizeH="0" baseline="0" noProof="0" dirty="0" smtClean="0">
                <a:ln>
                  <a:noFill/>
                </a:ln>
                <a:solidFill>
                  <a:srgbClr val="FFFF66"/>
                </a:solidFill>
                <a:effectLst/>
                <a:uLnTx/>
                <a:uFillTx/>
                <a:latin typeface="+mn-ea"/>
                <a:ea typeface="+mn-ea"/>
                <a:cs typeface="+mn-cs"/>
              </a:rPr>
              <a:t>(5, 6);</a:t>
            </a:r>
            <a:endParaRPr kumimoji="1" lang="en-US" altLang="zh-CN" sz="2800" b="1" i="0" u="none" strike="noStrike" kern="0" cap="none" spc="0" normalizeH="0" baseline="0" noProof="0" dirty="0" smtClean="0">
              <a:ln>
                <a:noFill/>
              </a:ln>
              <a:solidFill>
                <a:srgbClr val="FFFF66"/>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rgbClr val="FFFF66"/>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rgbClr val="FFFF66"/>
                </a:solidFill>
                <a:effectLst/>
                <a:uLnTx/>
                <a:uFillTx/>
                <a:latin typeface="+mn-ea"/>
                <a:ea typeface="+mn-ea"/>
                <a:cs typeface="+mn-cs"/>
              </a:rPr>
              <a:t>obj.print</a:t>
            </a:r>
            <a:r>
              <a:rPr kumimoji="1" lang="en-US" altLang="zh-CN" sz="2800" b="1" i="0" u="none" strike="noStrike" kern="0" cap="none" spc="0" normalizeH="0" baseline="0" noProof="0" dirty="0" smtClean="0">
                <a:ln>
                  <a:noFill/>
                </a:ln>
                <a:solidFill>
                  <a:srgbClr val="FFFF66"/>
                </a:solidFill>
                <a:effectLst/>
                <a:uLnTx/>
                <a:uFillTx/>
                <a:latin typeface="+mn-ea"/>
                <a:ea typeface="+mn-ea"/>
                <a:cs typeface="+mn-cs"/>
              </a:rPr>
              <a:t>();</a:t>
            </a:r>
            <a:endParaRPr kumimoji="1" lang="en-US" altLang="zh-CN" sz="2800" b="1" i="0" u="none" strike="noStrike" kern="0" cap="none" spc="0" normalizeH="0" baseline="0" noProof="0" dirty="0" smtClean="0">
              <a:ln>
                <a:noFill/>
              </a:ln>
              <a:solidFill>
                <a:srgbClr val="FFFF66"/>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rgbClr val="FFFF66"/>
                </a:solidFill>
                <a:effectLst/>
                <a:uLnTx/>
                <a:uFillTx/>
                <a:latin typeface="+mn-ea"/>
                <a:ea typeface="+mn-ea"/>
                <a:cs typeface="+mn-cs"/>
              </a:rPr>
              <a:t>	return 0;</a:t>
            </a:r>
            <a:endParaRPr kumimoji="1" lang="en-US" altLang="zh-CN" sz="2800" b="1" i="0" u="none" strike="noStrike" kern="0" cap="none" spc="0" normalizeH="0" baseline="0" noProof="0" dirty="0" smtClean="0">
              <a:ln>
                <a:noFill/>
              </a:ln>
              <a:solidFill>
                <a:srgbClr val="FFFF66"/>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rgbClr val="FFFF66"/>
                </a:solidFill>
                <a:effectLst/>
                <a:uLnTx/>
                <a:uFillTx/>
                <a:latin typeface="+mn-ea"/>
                <a:ea typeface="+mn-ea"/>
                <a:cs typeface="+mn-cs"/>
              </a:rPr>
              <a:t>}</a:t>
            </a:r>
            <a:endParaRPr kumimoji="1" lang="en-US" altLang="zh-CN" sz="2800" b="1" i="0" u="none" strike="noStrike" kern="0" cap="none" spc="0" normalizeH="0" baseline="0" noProof="0" dirty="0" smtClean="0">
              <a:ln>
                <a:noFill/>
              </a:ln>
              <a:solidFill>
                <a:srgbClr val="FFFF66"/>
              </a:solidFill>
              <a:effectLst/>
              <a:uLnTx/>
              <a:uFillTx/>
              <a:latin typeface="+mn-ea"/>
              <a:ea typeface="+mn-ea"/>
              <a:cs typeface="+mn-cs"/>
            </a:endParaRPr>
          </a:p>
        </p:txBody>
      </p:sp>
      <p:sp>
        <p:nvSpPr>
          <p:cNvPr id="37891" name="Text Box 5"/>
          <p:cNvSpPr txBox="1"/>
          <p:nvPr/>
        </p:nvSpPr>
        <p:spPr>
          <a:xfrm>
            <a:off x="8518525" y="6467475"/>
            <a:ext cx="611188"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8915" name="Rectangle 2"/>
          <p:cNvSpPr>
            <a:spLocks noGrp="1"/>
          </p:cNvSpPr>
          <p:nvPr>
            <p:ph type="title"/>
          </p:nvPr>
        </p:nvSpPr>
        <p:spPr>
          <a:xfrm>
            <a:off x="1219200" y="304800"/>
            <a:ext cx="7239000" cy="1143000"/>
          </a:xfrm>
        </p:spPr>
        <p:txBody>
          <a:bodyPr vert="horz" wrap="square" lIns="92075" tIns="46038" rIns="92075" bIns="46038" anchor="b" anchorCtr="0"/>
          <a:p>
            <a:pPr eaLnBrk="1" hangingPunct="1"/>
            <a:r>
              <a:rPr lang="zh-CN" altLang="en-US" dirty="0"/>
              <a:t>多继承时的构造函数</a:t>
            </a:r>
            <a:endParaRPr lang="zh-CN" altLang="en-US" dirty="0"/>
          </a:p>
        </p:txBody>
      </p:sp>
      <p:sp>
        <p:nvSpPr>
          <p:cNvPr id="38916" name="Rectangle 3"/>
          <p:cNvSpPr>
            <a:spLocks noGrp="1"/>
          </p:cNvSpPr>
          <p:nvPr>
            <p:ph idx="1"/>
          </p:nvPr>
        </p:nvSpPr>
        <p:spPr/>
        <p:txBody>
          <a:bodyPr vert="horz" wrap="square" lIns="92075" tIns="46038" rIns="92075" bIns="46038" anchor="t" anchorCtr="0"/>
          <a:p>
            <a:pPr eaLnBrk="1" hangingPunct="1">
              <a:buNone/>
            </a:pPr>
            <a:r>
              <a:rPr lang="zh-CN" altLang="en-US" dirty="0"/>
              <a:t>派生类名</a:t>
            </a:r>
            <a:r>
              <a:rPr lang="en-US" altLang="zh-CN" dirty="0"/>
              <a:t>::</a:t>
            </a:r>
            <a:r>
              <a:rPr lang="zh-CN" altLang="en-US" dirty="0"/>
              <a:t>派生类名</a:t>
            </a:r>
            <a:r>
              <a:rPr lang="en-US" altLang="zh-CN" dirty="0"/>
              <a:t>(</a:t>
            </a:r>
            <a:r>
              <a:rPr lang="zh-CN" altLang="en-US" dirty="0"/>
              <a:t>参数表</a:t>
            </a:r>
            <a:r>
              <a:rPr lang="en-US" altLang="zh-CN" dirty="0"/>
              <a:t>):</a:t>
            </a:r>
            <a:r>
              <a:rPr lang="zh-CN" altLang="en-US" dirty="0"/>
              <a:t>基类名</a:t>
            </a:r>
            <a:r>
              <a:rPr lang="en-US" altLang="zh-CN" dirty="0"/>
              <a:t>1(</a:t>
            </a:r>
            <a:r>
              <a:rPr lang="zh-CN" altLang="en-US" dirty="0"/>
              <a:t>基类</a:t>
            </a:r>
            <a:r>
              <a:rPr lang="en-US" altLang="zh-CN" dirty="0"/>
              <a:t>1</a:t>
            </a:r>
            <a:r>
              <a:rPr lang="zh-CN" altLang="en-US" dirty="0"/>
              <a:t>初始化参数表</a:t>
            </a:r>
            <a:r>
              <a:rPr lang="en-US" altLang="zh-CN" dirty="0"/>
              <a:t>), </a:t>
            </a:r>
            <a:r>
              <a:rPr lang="zh-CN" altLang="en-US" dirty="0">
                <a:solidFill>
                  <a:schemeClr val="tx2"/>
                </a:solidFill>
              </a:rPr>
              <a:t>基类名</a:t>
            </a:r>
            <a:r>
              <a:rPr lang="en-US" altLang="zh-CN" dirty="0">
                <a:solidFill>
                  <a:schemeClr val="tx2"/>
                </a:solidFill>
              </a:rPr>
              <a:t>2(</a:t>
            </a:r>
            <a:r>
              <a:rPr lang="zh-CN" altLang="en-US" dirty="0">
                <a:solidFill>
                  <a:schemeClr val="tx2"/>
                </a:solidFill>
              </a:rPr>
              <a:t>基类</a:t>
            </a:r>
            <a:r>
              <a:rPr lang="en-US" altLang="zh-CN" dirty="0">
                <a:solidFill>
                  <a:schemeClr val="tx2"/>
                </a:solidFill>
              </a:rPr>
              <a:t>2</a:t>
            </a:r>
            <a:r>
              <a:rPr lang="zh-CN" altLang="en-US" dirty="0">
                <a:solidFill>
                  <a:schemeClr val="tx2"/>
                </a:solidFill>
              </a:rPr>
              <a:t>初始化参数表</a:t>
            </a:r>
            <a:r>
              <a:rPr lang="en-US" altLang="zh-CN" dirty="0">
                <a:solidFill>
                  <a:schemeClr val="tx2"/>
                </a:solidFill>
              </a:rPr>
              <a:t>), ...</a:t>
            </a:r>
            <a:r>
              <a:rPr lang="zh-CN" altLang="en-US" dirty="0">
                <a:solidFill>
                  <a:schemeClr val="tx2"/>
                </a:solidFill>
              </a:rPr>
              <a:t>基类名</a:t>
            </a:r>
            <a:r>
              <a:rPr lang="en-US" altLang="zh-CN" dirty="0">
                <a:solidFill>
                  <a:schemeClr val="tx2"/>
                </a:solidFill>
              </a:rPr>
              <a:t>n(</a:t>
            </a:r>
            <a:r>
              <a:rPr lang="zh-CN" altLang="en-US" dirty="0">
                <a:solidFill>
                  <a:schemeClr val="tx2"/>
                </a:solidFill>
              </a:rPr>
              <a:t>基类</a:t>
            </a:r>
            <a:r>
              <a:rPr lang="en-US" altLang="zh-CN" dirty="0">
                <a:solidFill>
                  <a:schemeClr val="tx2"/>
                </a:solidFill>
              </a:rPr>
              <a:t>n</a:t>
            </a:r>
            <a:r>
              <a:rPr lang="zh-CN" altLang="en-US" dirty="0">
                <a:solidFill>
                  <a:schemeClr val="tx2"/>
                </a:solidFill>
              </a:rPr>
              <a:t>初始化参数表</a:t>
            </a:r>
            <a:r>
              <a:rPr lang="en-US" altLang="zh-CN" dirty="0">
                <a:solidFill>
                  <a:schemeClr val="tx2"/>
                </a:solidFill>
              </a:rPr>
              <a:t>)</a:t>
            </a:r>
            <a:endParaRPr lang="en-US" altLang="zh-CN" dirty="0">
              <a:solidFill>
                <a:schemeClr val="tx2"/>
              </a:solidFill>
            </a:endParaRPr>
          </a:p>
          <a:p>
            <a:pPr eaLnBrk="1" hangingPunct="1">
              <a:buNone/>
            </a:pPr>
            <a:r>
              <a:rPr lang="en-US" altLang="zh-CN" dirty="0"/>
              <a:t>{</a:t>
            </a:r>
            <a:endParaRPr lang="en-US" altLang="zh-CN" dirty="0"/>
          </a:p>
          <a:p>
            <a:pPr eaLnBrk="1" hangingPunct="1">
              <a:buNone/>
            </a:pPr>
            <a:r>
              <a:rPr lang="en-US" altLang="zh-CN" dirty="0"/>
              <a:t>        </a:t>
            </a:r>
            <a:r>
              <a:rPr lang="zh-CN" altLang="en-US" dirty="0"/>
              <a:t>本类成员初始化赋值语句；</a:t>
            </a:r>
            <a:endParaRPr lang="zh-CN" altLang="en-US" dirty="0"/>
          </a:p>
          <a:p>
            <a:pPr eaLnBrk="1" hangingPunct="1">
              <a:buNone/>
            </a:pPr>
            <a:r>
              <a:rPr lang="en-US" altLang="zh-CN" dirty="0"/>
              <a:t>}</a:t>
            </a:r>
            <a:endParaRPr lang="zh-CN" altLang="en-US" dirty="0"/>
          </a:p>
        </p:txBody>
      </p:sp>
      <p:sp>
        <p:nvSpPr>
          <p:cNvPr id="38917" name="Text Box 4"/>
          <p:cNvSpPr txBox="1"/>
          <p:nvPr/>
        </p:nvSpPr>
        <p:spPr>
          <a:xfrm>
            <a:off x="228600" y="549275"/>
            <a:ext cx="793750" cy="5791200"/>
          </a:xfrm>
          <a:prstGeom prst="rect">
            <a:avLst/>
          </a:prstGeom>
          <a:noFill/>
          <a:ln w="12700">
            <a:noFill/>
          </a:ln>
        </p:spPr>
        <p:txBody>
          <a:bodyPr vert="eaVert">
            <a:spAutoFit/>
          </a:bodyPr>
          <a:p>
            <a:pPr>
              <a:spcBef>
                <a:spcPct val="50000"/>
              </a:spcBef>
            </a:pPr>
            <a:r>
              <a:rPr lang="zh-CN" altLang="en-US" sz="4000" dirty="0">
                <a:solidFill>
                  <a:srgbClr val="99FF66"/>
                </a:solidFill>
                <a:latin typeface="Times New Roman" panose="02020603050405020304" pitchFamily="18" charset="0"/>
                <a:ea typeface="隶书" panose="02010509060101010101" pitchFamily="49" charset="-122"/>
              </a:rPr>
              <a:t>派生类的构造、析构函数</a:t>
            </a:r>
            <a:endParaRPr lang="zh-CN" altLang="en-US" sz="2800" dirty="0">
              <a:solidFill>
                <a:srgbClr val="99FF66"/>
              </a:solidFill>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0963" name="Rectangle 2"/>
          <p:cNvSpPr>
            <a:spLocks noGrp="1"/>
          </p:cNvSpPr>
          <p:nvPr>
            <p:ph type="title"/>
          </p:nvPr>
        </p:nvSpPr>
        <p:spPr>
          <a:xfrm>
            <a:off x="685800" y="228600"/>
            <a:ext cx="7772400" cy="1219200"/>
          </a:xfrm>
        </p:spPr>
        <p:txBody>
          <a:bodyPr vert="horz" wrap="square" lIns="92075" tIns="46038" rIns="92075" bIns="46038" anchor="b" anchorCtr="0"/>
          <a:p>
            <a:pPr algn="ctr" eaLnBrk="1" hangingPunct="1">
              <a:lnSpc>
                <a:spcPct val="80000"/>
              </a:lnSpc>
            </a:pPr>
            <a:r>
              <a:rPr lang="zh-CN" altLang="en-US" dirty="0"/>
              <a:t>多继承且有内嵌对象时</a:t>
            </a:r>
            <a:br>
              <a:rPr lang="zh-CN" altLang="en-US" dirty="0"/>
            </a:br>
            <a:r>
              <a:rPr lang="zh-CN" altLang="en-US" dirty="0"/>
              <a:t>的构造函数</a:t>
            </a:r>
            <a:endParaRPr lang="zh-CN" altLang="en-US" dirty="0"/>
          </a:p>
        </p:txBody>
      </p:sp>
      <p:sp>
        <p:nvSpPr>
          <p:cNvPr id="40964" name="Rectangle 3"/>
          <p:cNvSpPr>
            <a:spLocks noGrp="1"/>
          </p:cNvSpPr>
          <p:nvPr>
            <p:ph idx="1"/>
          </p:nvPr>
        </p:nvSpPr>
        <p:spPr/>
        <p:txBody>
          <a:bodyPr vert="horz" wrap="square" lIns="92075" tIns="46038" rIns="92075" bIns="46038" anchor="t" anchorCtr="0"/>
          <a:p>
            <a:pPr eaLnBrk="1" hangingPunct="1">
              <a:buNone/>
            </a:pPr>
            <a:r>
              <a:rPr lang="zh-CN" altLang="en-US" dirty="0"/>
              <a:t>派生类名</a:t>
            </a:r>
            <a:r>
              <a:rPr lang="en-US" altLang="zh-CN" dirty="0"/>
              <a:t>::</a:t>
            </a:r>
            <a:r>
              <a:rPr lang="zh-CN" altLang="en-US" dirty="0"/>
              <a:t>派生类名</a:t>
            </a:r>
            <a:r>
              <a:rPr lang="en-US" altLang="zh-CN" dirty="0"/>
              <a:t>(</a:t>
            </a:r>
            <a:r>
              <a:rPr lang="zh-CN" altLang="en-US" dirty="0"/>
              <a:t>形参表</a:t>
            </a:r>
            <a:r>
              <a:rPr lang="en-US" altLang="zh-CN" dirty="0"/>
              <a:t>):</a:t>
            </a:r>
            <a:r>
              <a:rPr lang="zh-CN" altLang="en-US" dirty="0"/>
              <a:t>基类名</a:t>
            </a:r>
            <a:r>
              <a:rPr lang="en-US" altLang="zh-CN" dirty="0"/>
              <a:t>1(</a:t>
            </a:r>
            <a:r>
              <a:rPr lang="zh-CN" altLang="en-US" dirty="0"/>
              <a:t>参数</a:t>
            </a:r>
            <a:r>
              <a:rPr lang="en-US" altLang="zh-CN" dirty="0"/>
              <a:t>), </a:t>
            </a:r>
            <a:r>
              <a:rPr lang="zh-CN" altLang="en-US" dirty="0"/>
              <a:t>基类名</a:t>
            </a:r>
            <a:r>
              <a:rPr lang="en-US" altLang="zh-CN" dirty="0"/>
              <a:t>2(</a:t>
            </a:r>
            <a:r>
              <a:rPr lang="zh-CN" altLang="en-US" dirty="0"/>
              <a:t>参数</a:t>
            </a:r>
            <a:r>
              <a:rPr lang="en-US" altLang="zh-CN" dirty="0"/>
              <a:t>), ...</a:t>
            </a:r>
            <a:r>
              <a:rPr lang="zh-CN" altLang="en-US" dirty="0"/>
              <a:t>基类名</a:t>
            </a:r>
            <a:r>
              <a:rPr lang="en-US" altLang="zh-CN" dirty="0"/>
              <a:t>n(</a:t>
            </a:r>
            <a:r>
              <a:rPr lang="zh-CN" altLang="en-US" dirty="0"/>
              <a:t>参数</a:t>
            </a:r>
            <a:r>
              <a:rPr lang="en-US" altLang="zh-CN" dirty="0"/>
              <a:t>)</a:t>
            </a:r>
            <a:r>
              <a:rPr lang="zh-CN" altLang="en-US" dirty="0"/>
              <a:t>，</a:t>
            </a:r>
            <a:r>
              <a:rPr lang="zh-CN" altLang="en-US" dirty="0">
                <a:solidFill>
                  <a:schemeClr val="tx2"/>
                </a:solidFill>
              </a:rPr>
              <a:t>新增成员对象的初始化</a:t>
            </a:r>
            <a:endParaRPr lang="zh-CN" altLang="en-US" dirty="0">
              <a:solidFill>
                <a:schemeClr val="folHlink"/>
              </a:solidFill>
            </a:endParaRPr>
          </a:p>
          <a:p>
            <a:pPr eaLnBrk="1" hangingPunct="1">
              <a:buNone/>
            </a:pPr>
            <a:r>
              <a:rPr lang="en-US" altLang="zh-CN" dirty="0"/>
              <a:t>{</a:t>
            </a:r>
            <a:endParaRPr lang="en-US" altLang="zh-CN" dirty="0"/>
          </a:p>
          <a:p>
            <a:pPr eaLnBrk="1" hangingPunct="1">
              <a:buNone/>
            </a:pPr>
            <a:r>
              <a:rPr lang="en-US" altLang="zh-CN" dirty="0"/>
              <a:t>        </a:t>
            </a:r>
            <a:r>
              <a:rPr lang="zh-CN" altLang="en-US" dirty="0"/>
              <a:t>本类成员初始化赋值语句；</a:t>
            </a:r>
            <a:endParaRPr lang="zh-CN" altLang="en-US" dirty="0"/>
          </a:p>
          <a:p>
            <a:pPr eaLnBrk="1" hangingPunct="1">
              <a:buNone/>
            </a:pPr>
            <a:r>
              <a:rPr lang="en-US" altLang="zh-CN" dirty="0"/>
              <a:t>}</a:t>
            </a:r>
            <a:r>
              <a:rPr lang="zh-CN" altLang="en-US" dirty="0"/>
              <a:t>；</a:t>
            </a:r>
            <a:endParaRPr lang="zh-CN" altLang="en-US" dirty="0"/>
          </a:p>
        </p:txBody>
      </p:sp>
      <p:sp>
        <p:nvSpPr>
          <p:cNvPr id="40965" name="Text Box 4"/>
          <p:cNvSpPr txBox="1"/>
          <p:nvPr/>
        </p:nvSpPr>
        <p:spPr>
          <a:xfrm>
            <a:off x="228600" y="549275"/>
            <a:ext cx="793750" cy="5791200"/>
          </a:xfrm>
          <a:prstGeom prst="rect">
            <a:avLst/>
          </a:prstGeom>
          <a:noFill/>
          <a:ln w="12700">
            <a:noFill/>
          </a:ln>
        </p:spPr>
        <p:txBody>
          <a:bodyPr vert="eaVert">
            <a:spAutoFit/>
          </a:bodyPr>
          <a:p>
            <a:pPr>
              <a:spcBef>
                <a:spcPct val="50000"/>
              </a:spcBef>
            </a:pPr>
            <a:r>
              <a:rPr lang="zh-CN" altLang="en-US" sz="4000" dirty="0">
                <a:solidFill>
                  <a:srgbClr val="99FF66"/>
                </a:solidFill>
                <a:latin typeface="Times New Roman" panose="02020603050405020304" pitchFamily="18" charset="0"/>
                <a:ea typeface="隶书" panose="02010509060101010101" pitchFamily="49" charset="-122"/>
              </a:rPr>
              <a:t>派生类的构造、析构函数</a:t>
            </a:r>
            <a:endParaRPr lang="zh-CN" altLang="en-US" sz="2800" dirty="0">
              <a:solidFill>
                <a:srgbClr val="99FF66"/>
              </a:solidFill>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1987" name="Rectangle 2"/>
          <p:cNvSpPr>
            <a:spLocks noGrp="1"/>
          </p:cNvSpPr>
          <p:nvPr>
            <p:ph type="title"/>
          </p:nvPr>
        </p:nvSpPr>
        <p:spPr/>
        <p:txBody>
          <a:bodyPr vert="horz" wrap="square" lIns="92075" tIns="46038" rIns="92075" bIns="46038" anchor="b" anchorCtr="0"/>
          <a:p>
            <a:pPr eaLnBrk="1" hangingPunct="1"/>
            <a:r>
              <a:rPr lang="zh-CN" altLang="en-US" dirty="0"/>
              <a:t>构造函数的执行顺序</a:t>
            </a:r>
            <a:endParaRPr lang="zh-CN" altLang="en-US" dirty="0"/>
          </a:p>
        </p:txBody>
      </p:sp>
      <p:sp>
        <p:nvSpPr>
          <p:cNvPr id="41988" name="Rectangle 3"/>
          <p:cNvSpPr>
            <a:spLocks noGrp="1"/>
          </p:cNvSpPr>
          <p:nvPr>
            <p:ph idx="1"/>
          </p:nvPr>
        </p:nvSpPr>
        <p:spPr/>
        <p:txBody>
          <a:bodyPr vert="horz" wrap="square" lIns="92075" tIns="46038" rIns="92075" bIns="46038" anchor="t" anchorCtr="0"/>
          <a:p>
            <a:pPr marL="685800" indent="-685800" eaLnBrk="1" hangingPunct="1">
              <a:buNone/>
            </a:pPr>
            <a:r>
              <a:rPr lang="en-US" altLang="zh-CN" dirty="0"/>
              <a:t>1</a:t>
            </a:r>
            <a:r>
              <a:rPr lang="zh-CN" altLang="en-US" dirty="0"/>
              <a:t>． 调用基类构造函数，调用顺序按照它们被继承时声明的顺序（从左向右）。</a:t>
            </a:r>
            <a:endParaRPr lang="zh-CN" altLang="en-US" dirty="0"/>
          </a:p>
          <a:p>
            <a:pPr marL="685800" indent="-685800" eaLnBrk="1" hangingPunct="1">
              <a:buNone/>
            </a:pPr>
            <a:r>
              <a:rPr lang="en-US" altLang="zh-CN" dirty="0"/>
              <a:t>2</a:t>
            </a:r>
            <a:r>
              <a:rPr lang="zh-CN" altLang="en-US" dirty="0"/>
              <a:t>． 对成员对象进行初始化，初始化顺序按照它们在类中声明的顺序。</a:t>
            </a:r>
            <a:endParaRPr lang="zh-CN" altLang="en-US" dirty="0"/>
          </a:p>
          <a:p>
            <a:pPr marL="685800" indent="-685800" eaLnBrk="1" hangingPunct="1">
              <a:buNone/>
            </a:pPr>
            <a:r>
              <a:rPr lang="en-US" altLang="zh-CN" dirty="0"/>
              <a:t>3</a:t>
            </a:r>
            <a:r>
              <a:rPr lang="zh-CN" altLang="en-US" dirty="0"/>
              <a:t>．执行派生类的构造函数体中的内容。</a:t>
            </a:r>
            <a:endParaRPr lang="zh-CN" altLang="en-US" dirty="0"/>
          </a:p>
          <a:p>
            <a:pPr marL="685800" indent="-685800" eaLnBrk="1" hangingPunct="1">
              <a:buNone/>
            </a:pPr>
            <a:endParaRPr lang="en-US" altLang="zh-CN" dirty="0"/>
          </a:p>
        </p:txBody>
      </p:sp>
      <p:sp>
        <p:nvSpPr>
          <p:cNvPr id="41989" name="Text Box 4"/>
          <p:cNvSpPr txBox="1"/>
          <p:nvPr/>
        </p:nvSpPr>
        <p:spPr>
          <a:xfrm>
            <a:off x="228600" y="549275"/>
            <a:ext cx="793750" cy="5791200"/>
          </a:xfrm>
          <a:prstGeom prst="rect">
            <a:avLst/>
          </a:prstGeom>
          <a:noFill/>
          <a:ln w="12700">
            <a:noFill/>
          </a:ln>
        </p:spPr>
        <p:txBody>
          <a:bodyPr vert="eaVert">
            <a:spAutoFit/>
          </a:bodyPr>
          <a:p>
            <a:pPr>
              <a:spcBef>
                <a:spcPct val="50000"/>
              </a:spcBef>
            </a:pPr>
            <a:r>
              <a:rPr lang="zh-CN" altLang="en-US" sz="4000" dirty="0">
                <a:solidFill>
                  <a:srgbClr val="99FF66"/>
                </a:solidFill>
                <a:latin typeface="Times New Roman" panose="02020603050405020304" pitchFamily="18" charset="0"/>
                <a:ea typeface="隶书" panose="02010509060101010101" pitchFamily="49" charset="-122"/>
              </a:rPr>
              <a:t>派生类的构造、析构函数</a:t>
            </a:r>
            <a:endParaRPr lang="zh-CN" altLang="en-US" sz="2800" dirty="0">
              <a:solidFill>
                <a:srgbClr val="99FF66"/>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076" name="Rectangle 2"/>
          <p:cNvSpPr>
            <a:spLocks noGrp="1"/>
          </p:cNvSpPr>
          <p:nvPr>
            <p:ph type="title"/>
          </p:nvPr>
        </p:nvSpPr>
        <p:spPr/>
        <p:txBody>
          <a:bodyPr vert="horz" wrap="square" lIns="92075" tIns="46038" rIns="92075" bIns="46038" anchor="b" anchorCtr="0"/>
          <a:p>
            <a:pPr eaLnBrk="1" hangingPunct="1"/>
            <a:r>
              <a:rPr lang="zh-CN" altLang="en-US" dirty="0"/>
              <a:t>继承与派生问题举例</a:t>
            </a:r>
            <a:endParaRPr lang="zh-CN" altLang="en-US" dirty="0"/>
          </a:p>
        </p:txBody>
      </p:sp>
      <p:graphicFrame>
        <p:nvGraphicFramePr>
          <p:cNvPr id="3074" name="Object 3"/>
          <p:cNvGraphicFramePr>
            <a:graphicFrameLocks noGrp="1"/>
          </p:cNvGraphicFramePr>
          <p:nvPr>
            <p:ph type="pic" idx="1"/>
          </p:nvPr>
        </p:nvGraphicFramePr>
        <p:xfrm>
          <a:off x="2112963" y="1619250"/>
          <a:ext cx="4916487" cy="4381500"/>
        </p:xfrm>
        <a:graphic>
          <a:graphicData uri="http://schemas.openxmlformats.org/presentationml/2006/ole">
            <mc:AlternateContent xmlns:mc="http://schemas.openxmlformats.org/markup-compatibility/2006">
              <mc:Choice xmlns:v="urn:schemas-microsoft-com:vml" Requires="v">
                <p:oleObj spid="_x0000_s2" name="" r:id="rId1" imgW="4944745" imgH="4402455" progId="OrgPlusWOPX.4">
                  <p:embed/>
                </p:oleObj>
              </mc:Choice>
              <mc:Fallback>
                <p:oleObj name="" r:id="rId1" imgW="4944745" imgH="4402455" progId="OrgPlusWOPX.4">
                  <p:embed/>
                  <p:pic>
                    <p:nvPicPr>
                      <p:cNvPr id="0" name="图片 1"/>
                      <p:cNvPicPr/>
                      <p:nvPr/>
                    </p:nvPicPr>
                    <p:blipFill>
                      <a:blip r:embed="rId2"/>
                      <a:stretch>
                        <a:fillRect/>
                      </a:stretch>
                    </p:blipFill>
                    <p:spPr>
                      <a:xfrm>
                        <a:off x="2112963" y="1619250"/>
                        <a:ext cx="4916487" cy="4381500"/>
                      </a:xfrm>
                      <a:prstGeom prst="rect">
                        <a:avLst/>
                      </a:prstGeom>
                      <a:noFill/>
                      <a:ln w="38100">
                        <a:miter/>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4035" name="Rectangle 2"/>
          <p:cNvSpPr>
            <a:spLocks noGrp="1"/>
          </p:cNvSpPr>
          <p:nvPr>
            <p:ph type="title"/>
          </p:nvPr>
        </p:nvSpPr>
        <p:spPr>
          <a:xfrm>
            <a:off x="1295400" y="228600"/>
            <a:ext cx="7620000" cy="1143000"/>
          </a:xfrm>
        </p:spPr>
        <p:txBody>
          <a:bodyPr vert="horz" wrap="square" lIns="92075" tIns="46038" rIns="92075" bIns="46038" anchor="b" anchorCtr="0"/>
          <a:p>
            <a:pPr eaLnBrk="1" hangingPunct="1"/>
            <a:r>
              <a:rPr lang="zh-CN" altLang="en-US" dirty="0"/>
              <a:t>例</a:t>
            </a:r>
            <a:r>
              <a:rPr lang="en-US" altLang="zh-CN" dirty="0"/>
              <a:t>4 </a:t>
            </a:r>
            <a:r>
              <a:rPr lang="zh-CN" altLang="en-US" dirty="0"/>
              <a:t>派生类构造函数举例</a:t>
            </a:r>
            <a:endParaRPr lang="zh-CN" altLang="en-US" dirty="0"/>
          </a:p>
        </p:txBody>
      </p:sp>
      <p:sp>
        <p:nvSpPr>
          <p:cNvPr id="27651" name="Rectangle 3"/>
          <p:cNvSpPr>
            <a:spLocks noGrp="1" noChangeArrowheads="1"/>
          </p:cNvSpPr>
          <p:nvPr>
            <p:ph idx="1"/>
          </p:nvPr>
        </p:nvSpPr>
        <p:spPr>
          <a:xfrm>
            <a:off x="1143000" y="1701165"/>
            <a:ext cx="7315200" cy="5040630"/>
          </a:xfrm>
        </p:spPr>
        <p:txBody>
          <a:bodyPr vert="horz" wrap="square" lIns="92075" tIns="46038" rIns="92075" bIns="46038" numCol="1" anchor="t" anchorCtr="0" compatLnSpc="1">
            <a:normAutofit fontScale="92500" lnSpcReduction="10000"/>
          </a:bodyPr>
          <a:lstStyle/>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28650"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#include &lt;</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iostream</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&gt;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28650"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using namespace std;</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28650"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Base1 {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基类</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Base1</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，构造函数有参数</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28650"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28650"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Base1(</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&lt;&lt; "Constructing Base1 " &lt;&lt;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&lt;&lt;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28650"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28650"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Base2 {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基类</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Base2</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，构造函数有参数</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28650"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28650"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Base2(</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j) {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&lt;&lt; "Constructing Base2 " &lt;&lt; j &lt;&lt;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28650"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28650"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Base3 {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基类</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Base3</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，构造函数无参数</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28650"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28650"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Base3() {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&lt;&lt; "Constructing Base3 *" &lt;&lt;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tabLst>
                <a:tab pos="628650"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44037" name="Text Box 4"/>
          <p:cNvSpPr txBox="1"/>
          <p:nvPr/>
        </p:nvSpPr>
        <p:spPr>
          <a:xfrm>
            <a:off x="228600" y="549275"/>
            <a:ext cx="793750" cy="5791200"/>
          </a:xfrm>
          <a:prstGeom prst="rect">
            <a:avLst/>
          </a:prstGeom>
          <a:noFill/>
          <a:ln w="12700">
            <a:noFill/>
          </a:ln>
        </p:spPr>
        <p:txBody>
          <a:bodyPr vert="eaVert">
            <a:spAutoFit/>
          </a:bodyPr>
          <a:p>
            <a:pPr>
              <a:spcBef>
                <a:spcPct val="50000"/>
              </a:spcBef>
            </a:pPr>
            <a:r>
              <a:rPr lang="zh-CN" altLang="en-US" sz="4000" dirty="0">
                <a:solidFill>
                  <a:srgbClr val="99FF66"/>
                </a:solidFill>
                <a:latin typeface="Times New Roman" panose="02020603050405020304" pitchFamily="18" charset="0"/>
                <a:ea typeface="隶书" panose="02010509060101010101" pitchFamily="49" charset="-122"/>
              </a:rPr>
              <a:t>派生类的构造、析构函数</a:t>
            </a:r>
            <a:endParaRPr lang="zh-CN" altLang="en-US" sz="2800" dirty="0">
              <a:solidFill>
                <a:srgbClr val="99FF66"/>
              </a:solidFill>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0115" name="Rectangle 3"/>
          <p:cNvSpPr>
            <a:spLocks noGrp="1" noChangeArrowheads="1"/>
          </p:cNvSpPr>
          <p:nvPr>
            <p:ph idx="1"/>
          </p:nvPr>
        </p:nvSpPr>
        <p:spPr>
          <a:xfrm>
            <a:off x="457200" y="228600"/>
            <a:ext cx="8077200" cy="6324600"/>
          </a:xfrm>
        </p:spPr>
        <p:txBody>
          <a:bodyPr vert="horz" wrap="square" lIns="92075" tIns="46038" rIns="92075" bIns="46038" numCol="1" anchor="t" anchorCtr="0" compatLnSpc="1">
            <a:normAutofit fontScale="77500" lnSpcReduction="20000"/>
          </a:bodyPr>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class Derived: </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public Base2, public Base1, public Base3</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派生新类</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Derived</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，注意基类名的顺序</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public: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派生类的公有成员</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Derived(</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b,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c,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d): Base1(a), member2(d), member1(c), Base2(b)</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注意基类名的个数与顺序，</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注意成员对象名的个数与顺序</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private: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派生类的私有成员对象</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Base1 member1;</a:t>
            </a:r>
            <a:endParaRPr kumimoji="1" lang="en-US" altLang="zh-CN" sz="2800" b="1" i="0" u="none" strike="noStrike" kern="0" cap="none" spc="0" normalizeH="0" baseline="0" noProof="0" dirty="0" smtClean="0">
              <a:ln>
                <a:noFill/>
              </a:ln>
              <a:solidFill>
                <a:srgbClr val="FFFF00"/>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	Base2 member2;</a:t>
            </a:r>
            <a:endParaRPr kumimoji="1" lang="en-US" altLang="zh-CN" sz="2800" b="1" i="0" u="none" strike="noStrike" kern="0" cap="none" spc="0" normalizeH="0" baseline="0" noProof="0" dirty="0" smtClean="0">
              <a:ln>
                <a:noFill/>
              </a:ln>
              <a:solidFill>
                <a:srgbClr val="FFFF00"/>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	Base3 member3;</a:t>
            </a:r>
            <a:endParaRPr kumimoji="1" lang="en-US" altLang="zh-CN" sz="2800" b="1" i="0" u="none" strike="noStrike" kern="0" cap="none" spc="0" normalizeH="0" baseline="0" noProof="0" dirty="0" smtClean="0">
              <a:ln>
                <a:noFill/>
              </a:ln>
              <a:solidFill>
                <a:srgbClr val="FFFF00"/>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main()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Derived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obj</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(1, 2, 3, 4);</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return 0;</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45059" name="Text Box 4"/>
          <p:cNvSpPr txBox="1"/>
          <p:nvPr/>
        </p:nvSpPr>
        <p:spPr>
          <a:xfrm>
            <a:off x="5715000" y="3886200"/>
            <a:ext cx="3048000" cy="2678113"/>
          </a:xfrm>
          <a:prstGeom prst="rect">
            <a:avLst/>
          </a:prstGeom>
          <a:noFill/>
          <a:ln w="12700">
            <a:noFill/>
          </a:ln>
        </p:spPr>
        <p:txBody>
          <a:bodyPr>
            <a:spAutoFit/>
          </a:bodyPr>
          <a:p>
            <a:r>
              <a:rPr lang="zh-CN" altLang="en-US" dirty="0">
                <a:solidFill>
                  <a:schemeClr val="tx2"/>
                </a:solidFill>
                <a:latin typeface="Times New Roman" panose="02020603050405020304" pitchFamily="18" charset="0"/>
              </a:rPr>
              <a:t>运行结果：</a:t>
            </a:r>
            <a:endParaRPr lang="zh-CN" altLang="en-US" dirty="0">
              <a:solidFill>
                <a:schemeClr val="tx2"/>
              </a:solidFill>
              <a:latin typeface="Times New Roman" panose="02020603050405020304" pitchFamily="18" charset="0"/>
            </a:endParaRPr>
          </a:p>
          <a:p>
            <a:r>
              <a:rPr lang="en-US" altLang="zh-CN" dirty="0">
                <a:solidFill>
                  <a:schemeClr val="tx2"/>
                </a:solidFill>
                <a:latin typeface="Times New Roman" panose="02020603050405020304" pitchFamily="18" charset="0"/>
              </a:rPr>
              <a:t>constructing Base2 2</a:t>
            </a:r>
            <a:endParaRPr lang="en-US" altLang="zh-CN" dirty="0">
              <a:solidFill>
                <a:schemeClr val="tx2"/>
              </a:solidFill>
              <a:latin typeface="Times New Roman" panose="02020603050405020304" pitchFamily="18" charset="0"/>
            </a:endParaRPr>
          </a:p>
          <a:p>
            <a:r>
              <a:rPr lang="en-US" altLang="zh-CN" dirty="0">
                <a:solidFill>
                  <a:schemeClr val="tx2"/>
                </a:solidFill>
                <a:latin typeface="Times New Roman" panose="02020603050405020304" pitchFamily="18" charset="0"/>
              </a:rPr>
              <a:t>constructing Base1 1</a:t>
            </a:r>
            <a:endParaRPr lang="en-US" altLang="zh-CN" dirty="0">
              <a:solidFill>
                <a:schemeClr val="tx2"/>
              </a:solidFill>
              <a:latin typeface="Times New Roman" panose="02020603050405020304" pitchFamily="18" charset="0"/>
            </a:endParaRPr>
          </a:p>
          <a:p>
            <a:r>
              <a:rPr lang="en-US" altLang="zh-CN" dirty="0">
                <a:solidFill>
                  <a:schemeClr val="tx2"/>
                </a:solidFill>
                <a:latin typeface="Times New Roman" panose="02020603050405020304" pitchFamily="18" charset="0"/>
              </a:rPr>
              <a:t>constructing Base3 *</a:t>
            </a:r>
            <a:endParaRPr lang="en-US" altLang="zh-CN" dirty="0">
              <a:solidFill>
                <a:schemeClr val="tx2"/>
              </a:solidFill>
              <a:latin typeface="Times New Roman" panose="02020603050405020304" pitchFamily="18" charset="0"/>
            </a:endParaRPr>
          </a:p>
          <a:p>
            <a:r>
              <a:rPr lang="en-US" altLang="zh-CN" dirty="0">
                <a:solidFill>
                  <a:schemeClr val="tx2"/>
                </a:solidFill>
                <a:latin typeface="Times New Roman" panose="02020603050405020304" pitchFamily="18" charset="0"/>
              </a:rPr>
              <a:t>constructing Base1 3</a:t>
            </a:r>
            <a:endParaRPr lang="en-US" altLang="zh-CN" dirty="0">
              <a:solidFill>
                <a:schemeClr val="tx2"/>
              </a:solidFill>
              <a:latin typeface="Times New Roman" panose="02020603050405020304" pitchFamily="18" charset="0"/>
            </a:endParaRPr>
          </a:p>
          <a:p>
            <a:r>
              <a:rPr lang="en-US" altLang="zh-CN" dirty="0">
                <a:solidFill>
                  <a:schemeClr val="tx2"/>
                </a:solidFill>
                <a:latin typeface="Times New Roman" panose="02020603050405020304" pitchFamily="18" charset="0"/>
              </a:rPr>
              <a:t>constructing Base2 4</a:t>
            </a:r>
            <a:endParaRPr lang="en-US" altLang="zh-CN" dirty="0">
              <a:solidFill>
                <a:schemeClr val="tx2"/>
              </a:solidFill>
              <a:latin typeface="Times New Roman" panose="02020603050405020304" pitchFamily="18" charset="0"/>
            </a:endParaRPr>
          </a:p>
          <a:p>
            <a:r>
              <a:rPr lang="en-US" altLang="zh-CN" dirty="0">
                <a:solidFill>
                  <a:schemeClr val="tx2"/>
                </a:solidFill>
                <a:latin typeface="Times New Roman" panose="02020603050405020304" pitchFamily="18" charset="0"/>
              </a:rPr>
              <a:t>constructing Base3 *</a:t>
            </a:r>
            <a:endParaRPr lang="en-US" altLang="zh-CN" dirty="0">
              <a:solidFill>
                <a:schemeClr val="tx2"/>
              </a:solidFill>
              <a:latin typeface="Times New Roman" panose="02020603050405020304" pitchFamily="18" charset="0"/>
            </a:endParaRPr>
          </a:p>
        </p:txBody>
      </p:sp>
      <p:sp>
        <p:nvSpPr>
          <p:cNvPr id="45060" name="Text Box 6"/>
          <p:cNvSpPr txBox="1"/>
          <p:nvPr/>
        </p:nvSpPr>
        <p:spPr>
          <a:xfrm>
            <a:off x="8518525" y="6467475"/>
            <a:ext cx="611188"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59"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7107" name="Rectangle 2"/>
          <p:cNvSpPr>
            <a:spLocks noGrp="1"/>
          </p:cNvSpPr>
          <p:nvPr>
            <p:ph type="title"/>
          </p:nvPr>
        </p:nvSpPr>
        <p:spPr>
          <a:xfrm>
            <a:off x="1295400" y="228600"/>
            <a:ext cx="7467600" cy="1143000"/>
          </a:xfrm>
        </p:spPr>
        <p:txBody>
          <a:bodyPr vert="horz" wrap="square" lIns="92075" tIns="46038" rIns="92075" bIns="46038" anchor="b" anchorCtr="0"/>
          <a:p>
            <a:pPr eaLnBrk="1" hangingPunct="1"/>
            <a:r>
              <a:rPr lang="zh-CN" altLang="en-US" sz="4400" dirty="0"/>
              <a:t>例</a:t>
            </a:r>
            <a:r>
              <a:rPr lang="en-US" altLang="zh-CN" sz="4400" dirty="0"/>
              <a:t>5  </a:t>
            </a:r>
            <a:r>
              <a:rPr lang="zh-CN" altLang="en-US" sz="4400" dirty="0"/>
              <a:t>派生类析构函数举例</a:t>
            </a:r>
            <a:endParaRPr lang="zh-CN" altLang="en-US" sz="4400" dirty="0"/>
          </a:p>
        </p:txBody>
      </p:sp>
      <p:sp>
        <p:nvSpPr>
          <p:cNvPr id="47108" name="Text Box 4"/>
          <p:cNvSpPr txBox="1"/>
          <p:nvPr/>
        </p:nvSpPr>
        <p:spPr>
          <a:xfrm>
            <a:off x="228600" y="549275"/>
            <a:ext cx="793750" cy="5791200"/>
          </a:xfrm>
          <a:prstGeom prst="rect">
            <a:avLst/>
          </a:prstGeom>
          <a:noFill/>
          <a:ln w="12700">
            <a:noFill/>
          </a:ln>
        </p:spPr>
        <p:txBody>
          <a:bodyPr vert="eaVert">
            <a:spAutoFit/>
          </a:bodyPr>
          <a:p>
            <a:pPr>
              <a:spcBef>
                <a:spcPct val="50000"/>
              </a:spcBef>
            </a:pPr>
            <a:r>
              <a:rPr lang="zh-CN" altLang="en-US" sz="4000" dirty="0">
                <a:solidFill>
                  <a:srgbClr val="99FF66"/>
                </a:solidFill>
                <a:latin typeface="Times New Roman" panose="02020603050405020304" pitchFamily="18" charset="0"/>
                <a:ea typeface="隶书" panose="02010509060101010101" pitchFamily="49" charset="-122"/>
              </a:rPr>
              <a:t>派生类的构造、析构函数</a:t>
            </a:r>
            <a:endParaRPr lang="zh-CN" altLang="en-US" sz="2800" dirty="0">
              <a:solidFill>
                <a:srgbClr val="99FF66"/>
              </a:solidFill>
              <a:latin typeface="Times New Roman" panose="02020603050405020304" pitchFamily="18" charset="0"/>
            </a:endParaRPr>
          </a:p>
        </p:txBody>
      </p:sp>
      <p:sp>
        <p:nvSpPr>
          <p:cNvPr id="29712" name="Rectangle 16"/>
          <p:cNvSpPr>
            <a:spLocks noGrp="1" noChangeArrowheads="1"/>
          </p:cNvSpPr>
          <p:nvPr>
            <p:ph idx="1"/>
          </p:nvPr>
        </p:nvSpPr>
        <p:spPr>
          <a:xfrm>
            <a:off x="1071563" y="1643063"/>
            <a:ext cx="7848600" cy="5157788"/>
          </a:xfrm>
        </p:spPr>
        <p:txBody>
          <a:bodyPr vert="horz" wrap="square" lIns="92075" tIns="46038" rIns="92075" bIns="46038" numCol="1" anchor="t" anchorCtr="0" compatLnSpc="1">
            <a:normAutofit fontScale="92500" lnSpcReduction="10000"/>
          </a:bodyPr>
          <a:lstStyle/>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#include &lt;</a:t>
            </a:r>
            <a:r>
              <a:rPr kumimoji="1" lang="en-US" altLang="zh-CN" sz="2000" b="1" i="0" u="none" strike="noStrike" kern="0" cap="none" spc="0" normalizeH="0" baseline="0" noProof="0" dirty="0" err="1" smtClean="0">
                <a:ln>
                  <a:noFill/>
                </a:ln>
                <a:solidFill>
                  <a:schemeClr val="tx1"/>
                </a:solidFill>
                <a:effectLst/>
                <a:uLnTx/>
                <a:uFillTx/>
                <a:latin typeface="+mn-ea"/>
                <a:ea typeface="+mn-ea"/>
                <a:cs typeface="+mn-cs"/>
              </a:rPr>
              <a:t>iostream</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&gt;</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using namespace std;</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class Base1 {	//</a:t>
            </a: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基类</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Base1</a:t>
            </a: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，构造函数有参数</a:t>
            </a:r>
            <a:endParaRPr kumimoji="1" lang="zh-CN" altLang="en-US"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Base1(</a:t>
            </a:r>
            <a:r>
              <a:rPr kumimoji="1" lang="en-US" altLang="zh-CN" sz="20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 </a:t>
            </a:r>
            <a:r>
              <a:rPr kumimoji="1" lang="en-US" altLang="zh-CN" sz="20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&lt;&lt; "Constructing Base1 " &lt;&lt; </a:t>
            </a:r>
            <a:r>
              <a:rPr kumimoji="1" lang="en-US" altLang="zh-CN" sz="2000" b="1" i="0" u="none" strike="noStrike" kern="0" cap="none" spc="0" normalizeH="0" baseline="0" noProof="0" dirty="0" err="1" smtClean="0">
                <a:ln>
                  <a:noFill/>
                </a:ln>
                <a:solidFill>
                  <a:schemeClr val="tx1"/>
                </a:solidFill>
                <a:effectLst/>
                <a:uLnTx/>
                <a:uFillTx/>
                <a:latin typeface="+mn-ea"/>
                <a:ea typeface="+mn-ea"/>
                <a:cs typeface="+mn-cs"/>
              </a:rPr>
              <a:t>i</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&lt;&lt; </a:t>
            </a:r>
            <a:r>
              <a:rPr kumimoji="1" lang="en-US" altLang="zh-CN" sz="20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~Base1() { </a:t>
            </a:r>
            <a:r>
              <a:rPr kumimoji="1" lang="en-US" altLang="zh-CN" sz="20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&lt;&lt; "Destructing Base1" &lt;&lt; </a:t>
            </a:r>
            <a:r>
              <a:rPr kumimoji="1" lang="en-US" altLang="zh-CN" sz="20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class Base2 {	//</a:t>
            </a: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基类</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Base2</a:t>
            </a: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，构造函数有参数</a:t>
            </a:r>
            <a:endParaRPr kumimoji="1" lang="zh-CN" altLang="en-US"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Base2(</a:t>
            </a:r>
            <a:r>
              <a:rPr kumimoji="1" lang="en-US" altLang="zh-CN" sz="20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j) { </a:t>
            </a:r>
            <a:r>
              <a:rPr kumimoji="1" lang="en-US" altLang="zh-CN" sz="20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&lt;&lt; "Constructing Base2 " &lt;&lt; j &lt;&lt; </a:t>
            </a:r>
            <a:r>
              <a:rPr kumimoji="1" lang="en-US" altLang="zh-CN" sz="20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~Base2() { </a:t>
            </a:r>
            <a:r>
              <a:rPr kumimoji="1" lang="en-US" altLang="zh-CN" sz="20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&lt;&lt; "Destructing Base2" &lt;&lt; </a:t>
            </a:r>
            <a:r>
              <a:rPr kumimoji="1" lang="en-US" altLang="zh-CN" sz="20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class Base3 {	//</a:t>
            </a: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基类</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Base3</a:t>
            </a: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，构造函数无参数</a:t>
            </a:r>
            <a:endParaRPr kumimoji="1" lang="zh-CN" altLang="en-US"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Base3() { </a:t>
            </a:r>
            <a:r>
              <a:rPr kumimoji="1" lang="en-US" altLang="zh-CN" sz="20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&lt;&lt; "Constructing Base3 *" &lt;&lt; </a:t>
            </a:r>
            <a:r>
              <a:rPr kumimoji="1" lang="en-US" altLang="zh-CN" sz="20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~Base3() { </a:t>
            </a:r>
            <a:r>
              <a:rPr kumimoji="1" lang="en-US" altLang="zh-CN" sz="20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&lt;&lt; "Destructing Base3" &lt;&lt; </a:t>
            </a:r>
            <a:r>
              <a:rPr kumimoji="1" lang="en-US" altLang="zh-CN" sz="20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15000"/>
              </a:spcBef>
              <a:spcAft>
                <a:spcPct val="0"/>
              </a:spcAft>
              <a:buClr>
                <a:schemeClr val="accent2"/>
              </a:buClr>
              <a:buSzPct val="80000"/>
              <a:buFont typeface="Wingdings" panose="05000000000000000000" pitchFamily="2" charset="2"/>
              <a:buNone/>
              <a:tabLst>
                <a:tab pos="628650" algn="l"/>
              </a:tabLst>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3187" name="Rectangle 3"/>
          <p:cNvSpPr>
            <a:spLocks noGrp="1" noChangeArrowheads="1"/>
          </p:cNvSpPr>
          <p:nvPr>
            <p:ph idx="1"/>
          </p:nvPr>
        </p:nvSpPr>
        <p:spPr>
          <a:xfrm>
            <a:off x="394335" y="322580"/>
            <a:ext cx="8520430" cy="5867400"/>
          </a:xfrm>
        </p:spPr>
        <p:txBody>
          <a:bodyPr vert="horz" wrap="square" lIns="92075" tIns="46038" rIns="92075" bIns="46038" numCol="1" anchor="t" anchorCtr="0" compatLnSpc="1">
            <a:normAutofit fontScale="77500" lnSpcReduction="20000"/>
          </a:bodyPr>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class Derived: </a:t>
            </a: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public Base2, public Base1, public Base3</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派生新类</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Derived</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，注意基类名的顺序</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public: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派生类的公有成员</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Derived(</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b,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c,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d): Base1(a), member2(d), member1(c), Base2(b) {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注意基类名的个数与顺序，注意成员对象名的个数与顺序</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private: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派生类的私有成员对象</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Base1 member1;</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Base2 member2;</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Base3 member3;</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main()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Derived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obj</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(1, 2, 3, 4);</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return 0;</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48131" name="Text Box 5"/>
          <p:cNvSpPr txBox="1"/>
          <p:nvPr/>
        </p:nvSpPr>
        <p:spPr>
          <a:xfrm>
            <a:off x="8518525" y="6467475"/>
            <a:ext cx="611188"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9155" name="Rectangle 2"/>
          <p:cNvSpPr>
            <a:spLocks noGrp="1"/>
          </p:cNvSpPr>
          <p:nvPr>
            <p:ph type="title"/>
          </p:nvPr>
        </p:nvSpPr>
        <p:spPr/>
        <p:txBody>
          <a:bodyPr vert="horz" wrap="square" lIns="92075" tIns="46038" rIns="92075" bIns="46038" anchor="b" anchorCtr="0"/>
          <a:p>
            <a:pPr eaLnBrk="1" hangingPunct="1"/>
            <a:r>
              <a:rPr lang="zh-CN" altLang="en-US" sz="4400" dirty="0"/>
              <a:t>例</a:t>
            </a:r>
            <a:r>
              <a:rPr lang="en-US" altLang="zh-CN" sz="4400" dirty="0"/>
              <a:t>5 </a:t>
            </a:r>
            <a:r>
              <a:rPr lang="zh-CN" altLang="en-US" dirty="0"/>
              <a:t>运行结果</a:t>
            </a:r>
            <a:endParaRPr lang="zh-CN" altLang="en-US" dirty="0"/>
          </a:p>
        </p:txBody>
      </p:sp>
      <p:sp>
        <p:nvSpPr>
          <p:cNvPr id="106499" name="Rectangle 3"/>
          <p:cNvSpPr>
            <a:spLocks noGrp="1" noChangeArrowheads="1"/>
          </p:cNvSpPr>
          <p:nvPr>
            <p:ph idx="1"/>
          </p:nvPr>
        </p:nvSpPr>
        <p:spPr>
          <a:xfrm>
            <a:off x="1295400" y="1752600"/>
            <a:ext cx="7239000" cy="4572000"/>
          </a:xfrm>
        </p:spPr>
        <p:txBody>
          <a:bodyPr vert="horz" wrap="square" lIns="92075" tIns="46038" rIns="92075" bIns="46038" numCol="1" anchor="t" anchorCtr="0" compatLnSpc="1"/>
          <a:lstStyle/>
          <a:p>
            <a:pPr marL="342900" marR="0" lvl="0" indent="-342900" algn="l" defTabSz="914400" rtl="0" eaLnBrk="1" fontAlgn="base" latinLnBrk="0" hangingPunct="1">
              <a:lnSpc>
                <a:spcPct val="90000"/>
              </a:lnSpc>
              <a:spcBef>
                <a:spcPct val="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Constructing Base2 2</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Constructing Base1 1</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Constructing Base3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Constructing Base1 3</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Constructing Base2 4</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Constructing Base3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Destructing Base3</a:t>
            </a:r>
            <a:endParaRPr kumimoji="1" lang="en-US" altLang="zh-CN" sz="2800" b="1" i="0" u="none" strike="noStrike" kern="0" cap="none" spc="0" normalizeH="0" baseline="0" noProof="0" dirty="0" smtClean="0">
              <a:ln>
                <a:noFill/>
              </a:ln>
              <a:solidFill>
                <a:srgbClr val="FFFF00"/>
              </a:solidFill>
              <a:effectLst/>
              <a:uLnTx/>
              <a:uFillTx/>
              <a:latin typeface="+mn-ea"/>
              <a:ea typeface="+mn-ea"/>
              <a:cs typeface="+mn-cs"/>
            </a:endParaRPr>
          </a:p>
          <a:p>
            <a:pPr marL="342900" marR="0" lvl="0" indent="-342900" algn="l" defTabSz="914400" rtl="0" eaLnBrk="1" fontAlgn="base" latinLnBrk="0" hangingPunct="1">
              <a:lnSpc>
                <a:spcPct val="90000"/>
              </a:lnSpc>
              <a:spcBef>
                <a:spcPct val="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Destructing Base2</a:t>
            </a:r>
            <a:endParaRPr kumimoji="1" lang="en-US" altLang="zh-CN" sz="2800" b="1" i="0" u="none" strike="noStrike" kern="0" cap="none" spc="0" normalizeH="0" baseline="0" noProof="0" dirty="0" smtClean="0">
              <a:ln>
                <a:noFill/>
              </a:ln>
              <a:solidFill>
                <a:srgbClr val="FFFF00"/>
              </a:solidFill>
              <a:effectLst/>
              <a:uLnTx/>
              <a:uFillTx/>
              <a:latin typeface="+mn-ea"/>
              <a:ea typeface="+mn-ea"/>
              <a:cs typeface="+mn-cs"/>
            </a:endParaRPr>
          </a:p>
          <a:p>
            <a:pPr marL="342900" marR="0" lvl="0" indent="-342900" algn="l" defTabSz="914400" rtl="0" eaLnBrk="1" fontAlgn="base" latinLnBrk="0" hangingPunct="1">
              <a:lnSpc>
                <a:spcPct val="90000"/>
              </a:lnSpc>
              <a:spcBef>
                <a:spcPct val="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Destructing Base1</a:t>
            </a:r>
            <a:endParaRPr kumimoji="1" lang="en-US" altLang="zh-CN" sz="2800" b="1" i="0" u="none" strike="noStrike" kern="0" cap="none" spc="0" normalizeH="0" baseline="0" noProof="0" dirty="0" smtClean="0">
              <a:ln>
                <a:noFill/>
              </a:ln>
              <a:solidFill>
                <a:srgbClr val="FFFF00"/>
              </a:solidFill>
              <a:effectLst/>
              <a:uLnTx/>
              <a:uFillTx/>
              <a:latin typeface="+mn-ea"/>
              <a:ea typeface="+mn-ea"/>
              <a:cs typeface="+mn-cs"/>
            </a:endParaRPr>
          </a:p>
          <a:p>
            <a:pPr marL="342900" marR="0" lvl="0" indent="-342900" algn="l" defTabSz="914400" rtl="0" eaLnBrk="1" fontAlgn="base" latinLnBrk="0" hangingPunct="1">
              <a:lnSpc>
                <a:spcPct val="90000"/>
              </a:lnSpc>
              <a:spcBef>
                <a:spcPct val="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Destructing Base3</a:t>
            </a:r>
            <a:endParaRPr kumimoji="1" lang="en-US" altLang="zh-CN" sz="2800" b="1" i="0" u="none" strike="noStrike" kern="0" cap="none" spc="0" normalizeH="0" baseline="0" noProof="0" dirty="0" smtClean="0">
              <a:ln>
                <a:noFill/>
              </a:ln>
              <a:solidFill>
                <a:srgbClr val="FFFF00"/>
              </a:solidFill>
              <a:effectLst/>
              <a:uLnTx/>
              <a:uFillTx/>
              <a:latin typeface="+mn-ea"/>
              <a:ea typeface="+mn-ea"/>
              <a:cs typeface="+mn-cs"/>
            </a:endParaRPr>
          </a:p>
          <a:p>
            <a:pPr marL="342900" marR="0" lvl="0" indent="-342900" algn="l" defTabSz="914400" rtl="0" eaLnBrk="1" fontAlgn="base" latinLnBrk="0" hangingPunct="1">
              <a:lnSpc>
                <a:spcPct val="90000"/>
              </a:lnSpc>
              <a:spcBef>
                <a:spcPct val="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Destructing Base1</a:t>
            </a:r>
            <a:endParaRPr kumimoji="1" lang="en-US" altLang="zh-CN" sz="2800" b="1" i="0" u="none" strike="noStrike" kern="0" cap="none" spc="0" normalizeH="0" baseline="0" noProof="0" dirty="0" smtClean="0">
              <a:ln>
                <a:noFill/>
              </a:ln>
              <a:solidFill>
                <a:srgbClr val="FFFF00"/>
              </a:solidFill>
              <a:effectLst/>
              <a:uLnTx/>
              <a:uFillTx/>
              <a:latin typeface="+mn-ea"/>
              <a:ea typeface="+mn-ea"/>
              <a:cs typeface="+mn-cs"/>
            </a:endParaRPr>
          </a:p>
          <a:p>
            <a:pPr marL="342900" marR="0" lvl="0" indent="-342900" algn="l" defTabSz="914400" rtl="0" eaLnBrk="1" fontAlgn="base" latinLnBrk="0" hangingPunct="1">
              <a:lnSpc>
                <a:spcPct val="90000"/>
              </a:lnSpc>
              <a:spcBef>
                <a:spcPct val="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rgbClr val="FFFF00"/>
                </a:solidFill>
                <a:effectLst/>
                <a:uLnTx/>
                <a:uFillTx/>
                <a:latin typeface="+mn-ea"/>
                <a:ea typeface="+mn-ea"/>
                <a:cs typeface="+mn-cs"/>
              </a:rPr>
              <a:t>Destructing Base2</a:t>
            </a:r>
            <a:endParaRPr kumimoji="1" lang="en-US" altLang="zh-CN" sz="2800" b="1" i="0" u="none" strike="noStrike" kern="0" cap="none" spc="0" normalizeH="0" baseline="0" noProof="0" dirty="0" smtClean="0">
              <a:ln>
                <a:noFill/>
              </a:ln>
              <a:solidFill>
                <a:srgbClr val="FFFF00"/>
              </a:solidFill>
              <a:effectLst/>
              <a:uLnTx/>
              <a:uFillTx/>
              <a:latin typeface="+mn-ea"/>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0179" name="Rectangle 2"/>
          <p:cNvSpPr>
            <a:spLocks noGrp="1"/>
          </p:cNvSpPr>
          <p:nvPr>
            <p:ph type="title"/>
          </p:nvPr>
        </p:nvSpPr>
        <p:spPr/>
        <p:txBody>
          <a:bodyPr vert="horz" wrap="square" lIns="92075" tIns="46038" rIns="92075" bIns="46038" anchor="b" anchorCtr="0"/>
          <a:p>
            <a:pPr eaLnBrk="1" hangingPunct="1"/>
            <a:r>
              <a:rPr lang="zh-CN" altLang="en-US" dirty="0"/>
              <a:t>同名隐藏规则</a:t>
            </a:r>
            <a:endParaRPr lang="zh-CN" altLang="en-US" dirty="0"/>
          </a:p>
        </p:txBody>
      </p:sp>
      <p:sp>
        <p:nvSpPr>
          <p:cNvPr id="50180" name="Rectangle 3"/>
          <p:cNvSpPr>
            <a:spLocks noGrp="1"/>
          </p:cNvSpPr>
          <p:nvPr>
            <p:ph idx="1"/>
          </p:nvPr>
        </p:nvSpPr>
        <p:spPr/>
        <p:txBody>
          <a:bodyPr vert="horz" wrap="square" lIns="92075" tIns="46038" rIns="92075" bIns="46038" anchor="t" anchorCtr="0"/>
          <a:p>
            <a:pPr eaLnBrk="1" hangingPunct="1">
              <a:lnSpc>
                <a:spcPct val="120000"/>
              </a:lnSpc>
              <a:buNone/>
            </a:pPr>
            <a:r>
              <a:rPr lang="zh-CN" altLang="en-US" dirty="0"/>
              <a:t>当</a:t>
            </a:r>
            <a:r>
              <a:rPr lang="zh-CN" altLang="en-US" dirty="0">
                <a:solidFill>
                  <a:srgbClr val="FFFF00"/>
                </a:solidFill>
              </a:rPr>
              <a:t>派生类</a:t>
            </a:r>
            <a:r>
              <a:rPr lang="zh-CN" altLang="en-US" dirty="0"/>
              <a:t>与</a:t>
            </a:r>
            <a:r>
              <a:rPr lang="zh-CN" altLang="en-US" dirty="0">
                <a:solidFill>
                  <a:srgbClr val="FFFF00"/>
                </a:solidFill>
              </a:rPr>
              <a:t>基类</a:t>
            </a:r>
            <a:r>
              <a:rPr lang="zh-CN" altLang="en-US" dirty="0"/>
              <a:t>中有</a:t>
            </a:r>
            <a:r>
              <a:rPr lang="zh-CN" altLang="en-US" dirty="0">
                <a:solidFill>
                  <a:srgbClr val="FFFF00"/>
                </a:solidFill>
              </a:rPr>
              <a:t>相同成员</a:t>
            </a:r>
            <a:r>
              <a:rPr lang="zh-CN" altLang="en-US" dirty="0"/>
              <a:t>时：</a:t>
            </a:r>
            <a:endParaRPr lang="zh-CN" altLang="en-US" dirty="0"/>
          </a:p>
          <a:p>
            <a:pPr eaLnBrk="1" hangingPunct="1">
              <a:lnSpc>
                <a:spcPct val="120000"/>
              </a:lnSpc>
            </a:pPr>
            <a:r>
              <a:rPr lang="zh-CN" altLang="en-US" dirty="0"/>
              <a:t>若未强行指名，则通过派生类对象使用的是派生类中的同名成员。</a:t>
            </a:r>
            <a:endParaRPr lang="zh-CN" altLang="en-US" dirty="0"/>
          </a:p>
          <a:p>
            <a:pPr eaLnBrk="1" hangingPunct="1">
              <a:lnSpc>
                <a:spcPct val="120000"/>
              </a:lnSpc>
            </a:pPr>
            <a:r>
              <a:rPr lang="zh-CN" altLang="en-US" dirty="0"/>
              <a:t>如要通过派生类对象访问基类中被隐藏的同名成员，应使用基类名限定。</a:t>
            </a:r>
            <a:endParaRPr lang="zh-CN" altLang="en-US" dirty="0"/>
          </a:p>
        </p:txBody>
      </p:sp>
      <p:sp>
        <p:nvSpPr>
          <p:cNvPr id="50181" name="Text Box 4"/>
          <p:cNvSpPr txBox="1"/>
          <p:nvPr/>
        </p:nvSpPr>
        <p:spPr>
          <a:xfrm>
            <a:off x="228600" y="549275"/>
            <a:ext cx="793750" cy="5791200"/>
          </a:xfrm>
          <a:prstGeom prst="rect">
            <a:avLst/>
          </a:prstGeom>
          <a:noFill/>
          <a:ln w="12700">
            <a:noFill/>
          </a:ln>
        </p:spPr>
        <p:txBody>
          <a:bodyPr vert="eaVert">
            <a:spAutoFit/>
          </a:bodyPr>
          <a:p>
            <a:pPr>
              <a:spcBef>
                <a:spcPct val="50000"/>
              </a:spcBef>
            </a:pPr>
            <a:r>
              <a:rPr lang="zh-CN" altLang="en-US" sz="4000" dirty="0">
                <a:solidFill>
                  <a:srgbClr val="99CCFF"/>
                </a:solidFill>
                <a:latin typeface="Times New Roman" panose="02020603050405020304" pitchFamily="18" charset="0"/>
                <a:ea typeface="隶书" panose="02010509060101010101" pitchFamily="49" charset="-122"/>
              </a:rPr>
              <a:t>派生类成员的标识与访问</a:t>
            </a:r>
            <a:endParaRPr lang="zh-CN" altLang="en-US" sz="2800" dirty="0">
              <a:solidFill>
                <a:srgbClr val="99CCFF"/>
              </a:solidFill>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95234" name="Rectangle 2"/>
          <p:cNvSpPr>
            <a:spLocks noGrp="1" noChangeArrowheads="1"/>
          </p:cNvSpPr>
          <p:nvPr>
            <p:ph type="title"/>
          </p:nvPr>
        </p:nvSpPr>
        <p:spPr/>
        <p:txBody>
          <a:bodyPr vert="horz" wrap="square" lIns="92075" tIns="46038" rIns="92075" bIns="46038" numCol="1" anchor="b" anchorCtr="0" compatLnSpc="1">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0" cap="none" spc="0" normalizeH="0" baseline="0" noProof="0" dirty="0" smtClean="0">
                <a:ln>
                  <a:noFill/>
                </a:ln>
                <a:solidFill>
                  <a:schemeClr val="tx2"/>
                </a:solidFill>
                <a:effectLst/>
                <a:uLnTx/>
                <a:uFillTx/>
                <a:latin typeface="+mj-lt"/>
                <a:ea typeface="+mj-ea"/>
                <a:cs typeface="+mj-cs"/>
              </a:rPr>
              <a:t>例</a:t>
            </a:r>
            <a:r>
              <a:rPr kumimoji="1" lang="en-US" altLang="zh-CN" sz="4400" b="1" i="0" u="none" strike="noStrike" kern="0" cap="none" spc="0" normalizeH="0" baseline="0" noProof="0" dirty="0" smtClean="0">
                <a:ln>
                  <a:noFill/>
                </a:ln>
                <a:solidFill>
                  <a:schemeClr val="tx2"/>
                </a:solidFill>
                <a:effectLst/>
                <a:uLnTx/>
                <a:uFillTx/>
                <a:latin typeface="+mj-lt"/>
                <a:ea typeface="+mj-ea"/>
                <a:cs typeface="+mj-cs"/>
              </a:rPr>
              <a:t>6  </a:t>
            </a:r>
            <a:r>
              <a:rPr kumimoji="1" lang="zh-CN" altLang="en-US" sz="4400" b="1" i="0" u="none" strike="noStrike" kern="0" cap="none" spc="0" normalizeH="0" baseline="0" noProof="0" dirty="0" smtClean="0">
                <a:ln>
                  <a:noFill/>
                </a:ln>
                <a:solidFill>
                  <a:schemeClr val="tx2"/>
                </a:solidFill>
                <a:effectLst/>
                <a:uLnTx/>
                <a:uFillTx/>
                <a:latin typeface="+mj-lt"/>
                <a:ea typeface="+mj-ea"/>
                <a:cs typeface="+mj-cs"/>
              </a:rPr>
              <a:t>多继承同名隐藏举例</a:t>
            </a:r>
            <a:r>
              <a:rPr kumimoji="1" lang="en-US" altLang="zh-CN" sz="4400" b="1" i="0" u="none" strike="noStrike" kern="0" cap="none" spc="0" normalizeH="0" baseline="0" noProof="0" dirty="0" smtClean="0">
                <a:ln>
                  <a:noFill/>
                </a:ln>
                <a:solidFill>
                  <a:schemeClr val="tx2"/>
                </a:solidFill>
                <a:effectLst/>
                <a:uLnTx/>
                <a:uFillTx/>
                <a:latin typeface="+mj-lt"/>
                <a:ea typeface="+mj-ea"/>
                <a:cs typeface="+mj-cs"/>
              </a:rPr>
              <a:t>(1)</a:t>
            </a:r>
            <a:endParaRPr kumimoji="1" lang="zh-CN" altLang="en-US" sz="4400" b="1" i="0" u="none" strike="noStrike" kern="0" cap="none" spc="0" normalizeH="0" baseline="0" noProof="0" dirty="0" smtClean="0">
              <a:ln>
                <a:noFill/>
              </a:ln>
              <a:solidFill>
                <a:schemeClr val="tx2"/>
              </a:solidFill>
              <a:effectLst/>
              <a:uLnTx/>
              <a:uFillTx/>
              <a:latin typeface="+mj-lt"/>
              <a:ea typeface="+mj-ea"/>
              <a:cs typeface="+mj-cs"/>
            </a:endParaRPr>
          </a:p>
        </p:txBody>
      </p:sp>
      <p:sp>
        <p:nvSpPr>
          <p:cNvPr id="51204" name="Text Box 4"/>
          <p:cNvSpPr txBox="1"/>
          <p:nvPr/>
        </p:nvSpPr>
        <p:spPr>
          <a:xfrm>
            <a:off x="228600" y="549275"/>
            <a:ext cx="793750" cy="5791200"/>
          </a:xfrm>
          <a:prstGeom prst="rect">
            <a:avLst/>
          </a:prstGeom>
          <a:noFill/>
          <a:ln w="12700">
            <a:noFill/>
          </a:ln>
        </p:spPr>
        <p:txBody>
          <a:bodyPr vert="eaVert">
            <a:spAutoFit/>
          </a:bodyPr>
          <a:p>
            <a:pPr>
              <a:spcBef>
                <a:spcPct val="50000"/>
              </a:spcBef>
            </a:pPr>
            <a:r>
              <a:rPr lang="zh-CN" altLang="en-US" sz="4000" dirty="0">
                <a:solidFill>
                  <a:srgbClr val="99CCFF"/>
                </a:solidFill>
                <a:latin typeface="Times New Roman" panose="02020603050405020304" pitchFamily="18" charset="0"/>
                <a:ea typeface="隶书" panose="02010509060101010101" pitchFamily="49" charset="-122"/>
              </a:rPr>
              <a:t>派生类成员的标识与访问</a:t>
            </a:r>
            <a:endParaRPr lang="zh-CN" altLang="en-US" sz="2800" dirty="0">
              <a:solidFill>
                <a:srgbClr val="99CCFF"/>
              </a:solidFill>
              <a:latin typeface="Times New Roman" panose="02020603050405020304" pitchFamily="18" charset="0"/>
            </a:endParaRPr>
          </a:p>
        </p:txBody>
      </p:sp>
      <p:sp>
        <p:nvSpPr>
          <p:cNvPr id="95238" name="Rectangle 6"/>
          <p:cNvSpPr>
            <a:spLocks noGrp="1" noChangeArrowheads="1"/>
          </p:cNvSpPr>
          <p:nvPr>
            <p:ph idx="1"/>
          </p:nvPr>
        </p:nvSpPr>
        <p:spPr>
          <a:xfrm>
            <a:off x="1295400" y="1676400"/>
            <a:ext cx="7491413" cy="4992688"/>
          </a:xfrm>
        </p:spPr>
        <p:txBody>
          <a:bodyPr vert="horz" wrap="square" lIns="92075" tIns="46038" rIns="92075" bIns="46038" numCol="1" anchor="t" anchorCtr="0" compatLnSpc="1">
            <a:normAutofit lnSpcReduction="10000"/>
          </a:bodyPr>
          <a:lstStyle/>
          <a:p>
            <a:pPr marL="342900" marR="0" lvl="0" indent="-342900" algn="l"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#include &lt;</a:t>
            </a:r>
            <a:r>
              <a:rPr kumimoji="1" lang="en-US" altLang="zh-CN" sz="1800" b="1" i="0" u="none" strike="noStrike" kern="0" cap="none" spc="0" normalizeH="0" baseline="0" noProof="0" dirty="0" err="1" smtClean="0">
                <a:ln>
                  <a:noFill/>
                </a:ln>
                <a:solidFill>
                  <a:schemeClr val="tx1"/>
                </a:solidFill>
                <a:effectLst/>
                <a:uLnTx/>
                <a:uFillTx/>
                <a:latin typeface="+mn-ea"/>
                <a:ea typeface="+mn-ea"/>
                <a:cs typeface="+mn-cs"/>
              </a:rPr>
              <a:t>iostream</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&gt;</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using namespace std;</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class Base1 {	//</a:t>
            </a: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定义基类</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Base1</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1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1800" b="1" i="0" u="none" strike="noStrike" kern="0" cap="none" spc="0" normalizeH="0" baseline="0" noProof="0" dirty="0" err="1" smtClean="0">
                <a:ln>
                  <a:noFill/>
                </a:ln>
                <a:solidFill>
                  <a:schemeClr val="tx1"/>
                </a:solidFill>
                <a:effectLst/>
                <a:uLnTx/>
                <a:uFillTx/>
                <a:latin typeface="+mn-ea"/>
                <a:ea typeface="+mn-ea"/>
                <a:cs typeface="+mn-cs"/>
              </a:rPr>
              <a:t>var</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void fun() { </a:t>
            </a:r>
            <a:r>
              <a:rPr kumimoji="1" lang="en-US" altLang="zh-CN" sz="1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&lt;&lt; "Member of Base1" &lt;&lt; </a:t>
            </a:r>
            <a:r>
              <a:rPr kumimoji="1" lang="en-US" altLang="zh-CN" sz="1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class Base2 {	//</a:t>
            </a: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定义基类</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Base2</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1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1800" b="1" i="0" u="none" strike="noStrike" kern="0" cap="none" spc="0" normalizeH="0" baseline="0" noProof="0" dirty="0" err="1" smtClean="0">
                <a:ln>
                  <a:noFill/>
                </a:ln>
                <a:solidFill>
                  <a:schemeClr val="tx1"/>
                </a:solidFill>
                <a:effectLst/>
                <a:uLnTx/>
                <a:uFillTx/>
                <a:latin typeface="+mn-ea"/>
                <a:ea typeface="+mn-ea"/>
                <a:cs typeface="+mn-cs"/>
              </a:rPr>
              <a:t>var</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void fun() { </a:t>
            </a:r>
            <a:r>
              <a:rPr kumimoji="1" lang="en-US" altLang="zh-CN" sz="1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&lt;&lt; "Member of Base2" &lt;&lt; </a:t>
            </a:r>
            <a:r>
              <a:rPr kumimoji="1" lang="en-US" altLang="zh-CN" sz="1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class Derived: public Base1, public Base2 { //</a:t>
            </a: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定义派生类</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Derived</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1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1800" b="1" i="0" u="none" strike="noStrike" kern="0" cap="none" spc="0" normalizeH="0" baseline="0" noProof="0" dirty="0" err="1" smtClean="0">
                <a:ln>
                  <a:noFill/>
                </a:ln>
                <a:solidFill>
                  <a:schemeClr val="tx1"/>
                </a:solidFill>
                <a:effectLst/>
                <a:uLnTx/>
                <a:uFillTx/>
                <a:latin typeface="+mn-ea"/>
                <a:ea typeface="+mn-ea"/>
                <a:cs typeface="+mn-cs"/>
              </a:rPr>
              <a:t>var</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同名数据成员</a:t>
            </a:r>
            <a:endParaRPr kumimoji="1" lang="zh-CN" altLang="en-US"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defRPr/>
            </a:pP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void fun() { </a:t>
            </a:r>
            <a:r>
              <a:rPr kumimoji="1" lang="en-US" altLang="zh-CN" sz="1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&lt;&lt; "Member of Derived" &lt;&lt; </a:t>
            </a:r>
            <a:r>
              <a:rPr kumimoji="1" lang="en-US" altLang="zh-CN" sz="1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	//</a:t>
            </a: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同名函数成员</a:t>
            </a:r>
            <a:endParaRPr kumimoji="1" lang="zh-CN" altLang="en-US"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7283" name="Rectangle 3"/>
          <p:cNvSpPr>
            <a:spLocks noGrp="1" noChangeArrowheads="1"/>
          </p:cNvSpPr>
          <p:nvPr>
            <p:ph idx="1"/>
          </p:nvPr>
        </p:nvSpPr>
        <p:spPr>
          <a:xfrm>
            <a:off x="366713" y="533400"/>
            <a:ext cx="8634413" cy="5715000"/>
          </a:xfrm>
        </p:spPr>
        <p:txBody>
          <a:bodyPr vert="horz" wrap="square" lIns="92075" tIns="46038" rIns="92075" bIns="46038" numCol="1" anchor="t" anchorCtr="0" compatLnSpc="1">
            <a:normAutofit fontScale="85000" lnSpcReduction="20000"/>
          </a:bodyPr>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main()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Derived d;</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Derived *p = &amp;d;</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d.var = 1;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对象名</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成员名标识</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d.fun();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访问</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Derived</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类成员</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d.Base1::</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var</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 2;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作用域分辨符标识</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d.Base1::fun();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访问</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Base1</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基类成员</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p-&gt;Base2::</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var</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 3;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作用域分辨符标识</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p-&gt;Base2::fun();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访问</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Base2</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基类成员</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return 0;</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52227" name="Text Box 5"/>
          <p:cNvSpPr txBox="1"/>
          <p:nvPr/>
        </p:nvSpPr>
        <p:spPr>
          <a:xfrm>
            <a:off x="8518525" y="6467475"/>
            <a:ext cx="611188"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3251" name="Rectangle 2"/>
          <p:cNvSpPr>
            <a:spLocks noGrp="1"/>
          </p:cNvSpPr>
          <p:nvPr>
            <p:ph type="title"/>
          </p:nvPr>
        </p:nvSpPr>
        <p:spPr>
          <a:xfrm>
            <a:off x="1219200" y="304800"/>
            <a:ext cx="7239000" cy="1143000"/>
          </a:xfrm>
        </p:spPr>
        <p:txBody>
          <a:bodyPr vert="horz" wrap="square" lIns="92075" tIns="46038" rIns="92075" bIns="46038" anchor="b" anchorCtr="0"/>
          <a:p>
            <a:pPr eaLnBrk="1" hangingPunct="1"/>
            <a:r>
              <a:rPr lang="zh-CN" altLang="en-US" dirty="0"/>
              <a:t>二义性问题</a:t>
            </a:r>
            <a:endParaRPr lang="zh-CN" altLang="en-US" dirty="0"/>
          </a:p>
        </p:txBody>
      </p:sp>
      <p:sp>
        <p:nvSpPr>
          <p:cNvPr id="53252" name="Rectangle 3"/>
          <p:cNvSpPr>
            <a:spLocks noGrp="1"/>
          </p:cNvSpPr>
          <p:nvPr>
            <p:ph idx="1"/>
          </p:nvPr>
        </p:nvSpPr>
        <p:spPr>
          <a:xfrm>
            <a:off x="1219200" y="1828800"/>
            <a:ext cx="7543800" cy="4267200"/>
          </a:xfrm>
        </p:spPr>
        <p:txBody>
          <a:bodyPr vert="horz" wrap="square" lIns="92075" tIns="46038" rIns="92075" bIns="46038" anchor="t" anchorCtr="0"/>
          <a:p>
            <a:pPr eaLnBrk="1" hangingPunct="1"/>
            <a:r>
              <a:rPr lang="zh-CN" altLang="en-US" sz="3000" dirty="0"/>
              <a:t>在多继承时，基类与派生类之间，或基类之间出现同名成员时，将出现访问时的二义性（不确定性）</a:t>
            </a:r>
            <a:r>
              <a:rPr lang="en-US" altLang="zh-CN" sz="3000" dirty="0"/>
              <a:t>——</a:t>
            </a:r>
            <a:r>
              <a:rPr lang="zh-CN" altLang="en-US" sz="3000" dirty="0"/>
              <a:t>采用虚函数或同名隐藏规则来解决。</a:t>
            </a:r>
            <a:endParaRPr lang="zh-CN" altLang="en-US" sz="3000" dirty="0"/>
          </a:p>
          <a:p>
            <a:pPr eaLnBrk="1" hangingPunct="1"/>
            <a:r>
              <a:rPr lang="zh-CN" altLang="en-US" sz="3000" dirty="0"/>
              <a:t>当派生类从多个基类派生，而这些基类又从同一个基类派生，则在访问此共同基类中的成员时，将产生二义性</a:t>
            </a:r>
            <a:r>
              <a:rPr lang="en-US" altLang="zh-CN" sz="3000" dirty="0"/>
              <a:t>——</a:t>
            </a:r>
            <a:r>
              <a:rPr lang="zh-CN" altLang="en-US" sz="3000" dirty="0"/>
              <a:t>采用虚基类来解决。</a:t>
            </a:r>
            <a:endParaRPr lang="zh-CN" altLang="en-US" sz="3000" dirty="0"/>
          </a:p>
        </p:txBody>
      </p:sp>
      <p:sp>
        <p:nvSpPr>
          <p:cNvPr id="53253" name="Text Box 4"/>
          <p:cNvSpPr txBox="1"/>
          <p:nvPr/>
        </p:nvSpPr>
        <p:spPr>
          <a:xfrm>
            <a:off x="228600" y="549275"/>
            <a:ext cx="793750" cy="5791200"/>
          </a:xfrm>
          <a:prstGeom prst="rect">
            <a:avLst/>
          </a:prstGeom>
          <a:noFill/>
          <a:ln w="12700">
            <a:noFill/>
          </a:ln>
        </p:spPr>
        <p:txBody>
          <a:bodyPr vert="eaVert">
            <a:spAutoFit/>
          </a:bodyPr>
          <a:p>
            <a:pPr>
              <a:spcBef>
                <a:spcPct val="50000"/>
              </a:spcBef>
            </a:pPr>
            <a:r>
              <a:rPr lang="zh-CN" altLang="en-US" sz="4000" dirty="0">
                <a:solidFill>
                  <a:srgbClr val="99CCFF"/>
                </a:solidFill>
                <a:latin typeface="Times New Roman" panose="02020603050405020304" pitchFamily="18" charset="0"/>
                <a:ea typeface="隶书" panose="02010509060101010101" pitchFamily="49" charset="-122"/>
              </a:rPr>
              <a:t>派生类成员的标识与访问</a:t>
            </a:r>
            <a:endParaRPr lang="zh-CN" altLang="en-US" sz="2800" dirty="0">
              <a:solidFill>
                <a:srgbClr val="99CCFF"/>
              </a:solidFill>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6"/>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4275" name="Rectangle 2"/>
          <p:cNvSpPr>
            <a:spLocks noGrp="1"/>
          </p:cNvSpPr>
          <p:nvPr>
            <p:ph type="title"/>
          </p:nvPr>
        </p:nvSpPr>
        <p:spPr>
          <a:xfrm>
            <a:off x="1143000" y="152400"/>
            <a:ext cx="7315200" cy="1143000"/>
          </a:xfrm>
        </p:spPr>
        <p:txBody>
          <a:bodyPr vert="horz" wrap="square" lIns="92075" tIns="46038" rIns="92075" bIns="46038" anchor="b" anchorCtr="0"/>
          <a:p>
            <a:pPr eaLnBrk="1" hangingPunct="1"/>
            <a:r>
              <a:rPr lang="zh-CN" altLang="en-US" dirty="0"/>
              <a:t>二义性问题举例（一）</a:t>
            </a:r>
            <a:endParaRPr lang="zh-CN" altLang="en-US" dirty="0"/>
          </a:p>
        </p:txBody>
      </p:sp>
      <p:sp>
        <p:nvSpPr>
          <p:cNvPr id="49155" name="Rectangle 3"/>
          <p:cNvSpPr>
            <a:spLocks noGrp="1" noChangeArrowheads="1"/>
          </p:cNvSpPr>
          <p:nvPr>
            <p:ph sz="half" idx="1"/>
          </p:nvPr>
        </p:nvSpPr>
        <p:spPr>
          <a:xfrm>
            <a:off x="1143000" y="1752600"/>
            <a:ext cx="3352800" cy="4648200"/>
          </a:xfrm>
        </p:spPr>
        <p:txBody>
          <a:bodyPr vert="horz" wrap="square" lIns="92075" tIns="46038" rIns="92075" bIns="46038"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A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void  f();</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B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void f();</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void g();</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49156" name="Rectangle 4"/>
          <p:cNvSpPr>
            <a:spLocks noGrp="1" noChangeArrowheads="1"/>
          </p:cNvSpPr>
          <p:nvPr>
            <p:ph sz="half" idx="2"/>
          </p:nvPr>
        </p:nvSpPr>
        <p:spPr>
          <a:xfrm>
            <a:off x="4343400" y="1676400"/>
            <a:ext cx="4800600" cy="4724400"/>
          </a:xfrm>
        </p:spPr>
        <p:txBody>
          <a:bodyPr vert="horz" wrap="square" lIns="92075" tIns="46038" rIns="92075" bIns="46038" numCol="1" anchor="t" anchorCtr="0" compatLnSpc="1"/>
          <a:lstStyle/>
          <a:p>
            <a:pPr marL="446405" marR="0" lvl="0" indent="-446405"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C: public A,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piblic</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B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446405" marR="0" lvl="0" indent="-446405"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446405" marR="0" lvl="0" indent="-446405"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void g();</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446405" marR="0" lvl="0" indent="-446405"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void h();</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446405" marR="0" lvl="0" indent="-446405"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446405" marR="0" lvl="0" indent="-446405"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如果定义：</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  c1;</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446405" marR="0" lvl="0" indent="-446405"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则 </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c1.f()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具有二义性</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446405" marR="0" lvl="0" indent="-446405" algn="l" defTabSz="914400" rtl="0" eaLnBrk="1" fontAlgn="base" latinLnBrk="0" hangingPunct="1">
              <a:lnSpc>
                <a:spcPct val="110000"/>
              </a:lnSpc>
              <a:spcBef>
                <a:spcPct val="20000"/>
              </a:spcBef>
              <a:spcAft>
                <a:spcPct val="0"/>
              </a:spcAft>
              <a:buClr>
                <a:schemeClr val="accent2"/>
              </a:buClr>
              <a:buSzPct val="8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而 </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c1.g()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无二义性（同名隐藏）</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54278" name="Line 5"/>
          <p:cNvSpPr/>
          <p:nvPr/>
        </p:nvSpPr>
        <p:spPr>
          <a:xfrm>
            <a:off x="4191000" y="1676400"/>
            <a:ext cx="0" cy="4876800"/>
          </a:xfrm>
          <a:prstGeom prst="line">
            <a:avLst/>
          </a:prstGeom>
          <a:ln w="9525" cap="flat" cmpd="sng">
            <a:solidFill>
              <a:schemeClr val="tx1"/>
            </a:solidFill>
            <a:prstDash val="dash"/>
            <a:headEnd type="none" w="med" len="med"/>
            <a:tailEnd type="none" w="med" len="med"/>
          </a:ln>
        </p:spPr>
      </p:sp>
      <p:sp>
        <p:nvSpPr>
          <p:cNvPr id="54279" name="Text Box 6"/>
          <p:cNvSpPr txBox="1"/>
          <p:nvPr/>
        </p:nvSpPr>
        <p:spPr>
          <a:xfrm>
            <a:off x="228600" y="549275"/>
            <a:ext cx="793750" cy="5791200"/>
          </a:xfrm>
          <a:prstGeom prst="rect">
            <a:avLst/>
          </a:prstGeom>
          <a:noFill/>
          <a:ln w="12700">
            <a:noFill/>
          </a:ln>
        </p:spPr>
        <p:txBody>
          <a:bodyPr vert="eaVert">
            <a:spAutoFit/>
          </a:bodyPr>
          <a:p>
            <a:pPr>
              <a:spcBef>
                <a:spcPct val="50000"/>
              </a:spcBef>
            </a:pPr>
            <a:r>
              <a:rPr lang="zh-CN" altLang="en-US" sz="4000" dirty="0">
                <a:solidFill>
                  <a:srgbClr val="99CCFF"/>
                </a:solidFill>
                <a:latin typeface="Times New Roman" panose="02020603050405020304" pitchFamily="18" charset="0"/>
                <a:ea typeface="隶书" panose="02010509060101010101" pitchFamily="49" charset="-122"/>
              </a:rPr>
              <a:t>派生类成员的标识与访问</a:t>
            </a:r>
            <a:endParaRPr lang="zh-CN" altLang="en-US" sz="2800" dirty="0">
              <a:solidFill>
                <a:srgbClr val="99CCFF"/>
              </a:solidFill>
              <a:latin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9219" name="Rectangle 2"/>
          <p:cNvSpPr>
            <a:spLocks noGrp="1"/>
          </p:cNvSpPr>
          <p:nvPr>
            <p:ph type="title"/>
          </p:nvPr>
        </p:nvSpPr>
        <p:spPr/>
        <p:txBody>
          <a:bodyPr vert="horz" wrap="square" lIns="92075" tIns="46038" rIns="92075" bIns="46038" anchor="b" anchorCtr="0"/>
          <a:p>
            <a:pPr eaLnBrk="1" hangingPunct="1"/>
            <a:r>
              <a:rPr lang="zh-CN" altLang="en-US" dirty="0"/>
              <a:t>类的继承与派生</a:t>
            </a:r>
            <a:endParaRPr lang="zh-CN" altLang="en-US" dirty="0"/>
          </a:p>
        </p:txBody>
      </p:sp>
      <p:sp>
        <p:nvSpPr>
          <p:cNvPr id="9220" name="Rectangle 3"/>
          <p:cNvSpPr>
            <a:spLocks noGrp="1"/>
          </p:cNvSpPr>
          <p:nvPr>
            <p:ph idx="1"/>
          </p:nvPr>
        </p:nvSpPr>
        <p:spPr/>
        <p:txBody>
          <a:bodyPr vert="horz" wrap="square" lIns="92075" tIns="46038" rIns="92075" bIns="46038" anchor="t" anchorCtr="0"/>
          <a:p>
            <a:pPr eaLnBrk="1" hangingPunct="1"/>
            <a:r>
              <a:rPr lang="zh-CN" altLang="en-US" dirty="0"/>
              <a:t>保持已有类的特性而构造新类的过程称为</a:t>
            </a:r>
            <a:r>
              <a:rPr lang="zh-CN" altLang="en-US" dirty="0">
                <a:solidFill>
                  <a:schemeClr val="tx2"/>
                </a:solidFill>
              </a:rPr>
              <a:t>继承</a:t>
            </a:r>
            <a:r>
              <a:rPr lang="zh-CN" altLang="en-US" dirty="0"/>
              <a:t>。</a:t>
            </a:r>
            <a:endParaRPr lang="zh-CN" altLang="en-US" dirty="0"/>
          </a:p>
          <a:p>
            <a:pPr eaLnBrk="1" hangingPunct="1"/>
            <a:endParaRPr lang="zh-CN" altLang="en-US" dirty="0"/>
          </a:p>
          <a:p>
            <a:pPr eaLnBrk="1" hangingPunct="1"/>
            <a:r>
              <a:rPr lang="zh-CN" altLang="en-US" dirty="0"/>
              <a:t>在已有类的基础上新增自己的特性而产生新类的过程称为</a:t>
            </a:r>
            <a:r>
              <a:rPr lang="zh-CN" altLang="en-US" dirty="0">
                <a:solidFill>
                  <a:schemeClr val="tx2"/>
                </a:solidFill>
              </a:rPr>
              <a:t>派生</a:t>
            </a:r>
            <a:r>
              <a:rPr lang="zh-CN" altLang="en-US" dirty="0"/>
              <a:t>。</a:t>
            </a:r>
            <a:endParaRPr lang="zh-CN" altLang="en-US" dirty="0"/>
          </a:p>
          <a:p>
            <a:pPr eaLnBrk="1" hangingPunct="1"/>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5299" name="Rectangle 4"/>
          <p:cNvSpPr>
            <a:spLocks noGrp="1"/>
          </p:cNvSpPr>
          <p:nvPr>
            <p:ph type="title"/>
          </p:nvPr>
        </p:nvSpPr>
        <p:spPr/>
        <p:txBody>
          <a:bodyPr vert="horz" wrap="square" lIns="92075" tIns="46038" rIns="92075" bIns="46038" anchor="b" anchorCtr="0"/>
          <a:p>
            <a:pPr eaLnBrk="1" hangingPunct="1"/>
            <a:r>
              <a:rPr lang="zh-CN" altLang="en-US" dirty="0"/>
              <a:t>二义性的解决方法</a:t>
            </a:r>
            <a:endParaRPr lang="zh-CN" altLang="en-US" dirty="0"/>
          </a:p>
        </p:txBody>
      </p:sp>
      <p:sp>
        <p:nvSpPr>
          <p:cNvPr id="55300" name="Rectangle 5"/>
          <p:cNvSpPr>
            <a:spLocks noGrp="1"/>
          </p:cNvSpPr>
          <p:nvPr>
            <p:ph idx="1"/>
          </p:nvPr>
        </p:nvSpPr>
        <p:spPr/>
        <p:txBody>
          <a:bodyPr vert="horz" wrap="square" lIns="92075" tIns="46038" rIns="92075" bIns="46038" anchor="t" anchorCtr="0"/>
          <a:p>
            <a:pPr eaLnBrk="1" hangingPunct="1">
              <a:lnSpc>
                <a:spcPct val="120000"/>
              </a:lnSpc>
            </a:pPr>
            <a:r>
              <a:rPr lang="zh-CN" altLang="en-US" dirty="0"/>
              <a:t>解决方法一：用类名来限定</a:t>
            </a:r>
            <a:br>
              <a:rPr lang="zh-CN" altLang="en-US" dirty="0"/>
            </a:br>
            <a:r>
              <a:rPr lang="en-US" altLang="zh-CN" dirty="0"/>
              <a:t>c1.A::f()    </a:t>
            </a:r>
            <a:r>
              <a:rPr lang="zh-CN" altLang="en-US" dirty="0"/>
              <a:t>或    </a:t>
            </a:r>
            <a:r>
              <a:rPr lang="en-US" altLang="zh-CN" dirty="0"/>
              <a:t>c1.B::f()</a:t>
            </a:r>
            <a:endParaRPr lang="en-US" altLang="zh-CN" dirty="0"/>
          </a:p>
          <a:p>
            <a:pPr eaLnBrk="1" hangingPunct="1">
              <a:lnSpc>
                <a:spcPct val="120000"/>
              </a:lnSpc>
            </a:pPr>
            <a:r>
              <a:rPr lang="zh-CN" altLang="en-US" dirty="0"/>
              <a:t>解决方法二：同名隐藏</a:t>
            </a:r>
            <a:br>
              <a:rPr lang="zh-CN" altLang="en-US" dirty="0"/>
            </a:br>
            <a:r>
              <a:rPr lang="zh-CN" altLang="en-US" dirty="0"/>
              <a:t>在</a:t>
            </a:r>
            <a:r>
              <a:rPr lang="en-US" altLang="zh-CN" dirty="0"/>
              <a:t>C </a:t>
            </a:r>
            <a:r>
              <a:rPr lang="zh-CN" altLang="en-US" dirty="0"/>
              <a:t>中声明一个同名成员函数</a:t>
            </a:r>
            <a:r>
              <a:rPr lang="en-US" altLang="zh-CN" dirty="0"/>
              <a:t>f()</a:t>
            </a:r>
            <a:r>
              <a:rPr lang="zh-CN" altLang="en-US" dirty="0"/>
              <a:t>，</a:t>
            </a:r>
            <a:r>
              <a:rPr lang="en-US" altLang="zh-CN" dirty="0"/>
              <a:t>f()</a:t>
            </a:r>
            <a:r>
              <a:rPr lang="zh-CN" altLang="zh-CN" dirty="0"/>
              <a:t>再根据需要调用  </a:t>
            </a:r>
            <a:r>
              <a:rPr lang="en-US" altLang="zh-CN" dirty="0"/>
              <a:t>A::f()    </a:t>
            </a:r>
            <a:r>
              <a:rPr lang="zh-CN" altLang="en-US" dirty="0"/>
              <a:t>或    </a:t>
            </a:r>
            <a:r>
              <a:rPr lang="en-US" altLang="zh-CN" dirty="0"/>
              <a:t>B::f()</a:t>
            </a:r>
            <a:endParaRPr lang="en-US" altLang="zh-CN" dirty="0"/>
          </a:p>
        </p:txBody>
      </p:sp>
      <p:sp>
        <p:nvSpPr>
          <p:cNvPr id="55301" name="Text Box 6"/>
          <p:cNvSpPr txBox="1"/>
          <p:nvPr/>
        </p:nvSpPr>
        <p:spPr>
          <a:xfrm>
            <a:off x="228600" y="549275"/>
            <a:ext cx="793750" cy="5791200"/>
          </a:xfrm>
          <a:prstGeom prst="rect">
            <a:avLst/>
          </a:prstGeom>
          <a:noFill/>
          <a:ln w="12700">
            <a:noFill/>
          </a:ln>
        </p:spPr>
        <p:txBody>
          <a:bodyPr vert="eaVert">
            <a:spAutoFit/>
          </a:bodyPr>
          <a:p>
            <a:pPr>
              <a:spcBef>
                <a:spcPct val="50000"/>
              </a:spcBef>
            </a:pPr>
            <a:r>
              <a:rPr lang="zh-CN" altLang="en-US" sz="4000" dirty="0">
                <a:solidFill>
                  <a:srgbClr val="99CCFF"/>
                </a:solidFill>
                <a:latin typeface="Times New Roman" panose="02020603050405020304" pitchFamily="18" charset="0"/>
                <a:ea typeface="隶书" panose="02010509060101010101" pitchFamily="49" charset="-122"/>
              </a:rPr>
              <a:t>派生类成员的标识与访问</a:t>
            </a:r>
            <a:endParaRPr lang="zh-CN" altLang="en-US" sz="2800" dirty="0">
              <a:solidFill>
                <a:srgbClr val="99CCFF"/>
              </a:solidFill>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6"/>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6323" name="Rectangle 2"/>
          <p:cNvSpPr>
            <a:spLocks noGrp="1"/>
          </p:cNvSpPr>
          <p:nvPr>
            <p:ph type="title"/>
          </p:nvPr>
        </p:nvSpPr>
        <p:spPr>
          <a:xfrm>
            <a:off x="1066800" y="152400"/>
            <a:ext cx="7391400" cy="1143000"/>
          </a:xfrm>
        </p:spPr>
        <p:txBody>
          <a:bodyPr vert="horz" wrap="square" lIns="92075" tIns="46038" rIns="92075" bIns="46038" anchor="b" anchorCtr="0"/>
          <a:p>
            <a:pPr eaLnBrk="1" hangingPunct="1"/>
            <a:r>
              <a:rPr lang="zh-CN" altLang="en-US" dirty="0"/>
              <a:t>二义性问题举例（二）</a:t>
            </a:r>
            <a:endParaRPr lang="zh-CN" altLang="en-US" dirty="0"/>
          </a:p>
        </p:txBody>
      </p:sp>
      <p:sp>
        <p:nvSpPr>
          <p:cNvPr id="48131" name="Rectangle 3"/>
          <p:cNvSpPr>
            <a:spLocks noGrp="1" noChangeArrowheads="1"/>
          </p:cNvSpPr>
          <p:nvPr>
            <p:ph sz="half" idx="1"/>
          </p:nvPr>
        </p:nvSpPr>
        <p:spPr>
          <a:xfrm>
            <a:off x="1143000" y="1676400"/>
            <a:ext cx="3352800" cy="4953000"/>
          </a:xfrm>
        </p:spPr>
        <p:txBody>
          <a:bodyPr vert="horz" wrap="square" lIns="92075" tIns="46038" rIns="92075" bIns="46038" numCol="1" anchor="t" anchorCtr="0" compatLnSpc="1"/>
          <a:lstStyle/>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B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b;</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B1: public B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private:</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b1;</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B2: public B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private:</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b2;</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48132" name="Rectangle 4"/>
          <p:cNvSpPr>
            <a:spLocks noGrp="1" noChangeArrowheads="1"/>
          </p:cNvSpPr>
          <p:nvPr>
            <p:ph sz="half" idx="2"/>
          </p:nvPr>
        </p:nvSpPr>
        <p:spPr>
          <a:xfrm>
            <a:off x="4572000" y="1828800"/>
            <a:ext cx="4572000" cy="2814638"/>
          </a:xfrm>
        </p:spPr>
        <p:txBody>
          <a:bodyPr vert="horz" wrap="square" lIns="92075" tIns="46038" rIns="92075" bIns="46038"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C : public B1,public B2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f();</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private:</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d;</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56326" name="Line 5"/>
          <p:cNvSpPr/>
          <p:nvPr/>
        </p:nvSpPr>
        <p:spPr>
          <a:xfrm>
            <a:off x="4495800" y="1676400"/>
            <a:ext cx="0" cy="4648200"/>
          </a:xfrm>
          <a:prstGeom prst="line">
            <a:avLst/>
          </a:prstGeom>
          <a:ln w="12700" cap="flat" cmpd="sng">
            <a:solidFill>
              <a:schemeClr val="tx1"/>
            </a:solidFill>
            <a:prstDash val="dashDot"/>
            <a:headEnd type="none" w="sm" len="sm"/>
            <a:tailEnd type="none" w="sm" len="sm"/>
          </a:ln>
        </p:spPr>
      </p:sp>
      <p:sp>
        <p:nvSpPr>
          <p:cNvPr id="56327" name="Text Box 6"/>
          <p:cNvSpPr txBox="1"/>
          <p:nvPr/>
        </p:nvSpPr>
        <p:spPr>
          <a:xfrm>
            <a:off x="228600" y="549275"/>
            <a:ext cx="793750" cy="5791200"/>
          </a:xfrm>
          <a:prstGeom prst="rect">
            <a:avLst/>
          </a:prstGeom>
          <a:noFill/>
          <a:ln w="12700">
            <a:noFill/>
          </a:ln>
        </p:spPr>
        <p:txBody>
          <a:bodyPr vert="eaVert">
            <a:spAutoFit/>
          </a:bodyPr>
          <a:p>
            <a:pPr>
              <a:spcBef>
                <a:spcPct val="50000"/>
              </a:spcBef>
            </a:pPr>
            <a:r>
              <a:rPr lang="zh-CN" altLang="en-US" sz="4000" dirty="0">
                <a:solidFill>
                  <a:srgbClr val="99CCFF"/>
                </a:solidFill>
                <a:latin typeface="Times New Roman" panose="02020603050405020304" pitchFamily="18" charset="0"/>
                <a:ea typeface="隶书" panose="02010509060101010101" pitchFamily="49" charset="-122"/>
              </a:rPr>
              <a:t>派生类成员的标识与访问</a:t>
            </a:r>
            <a:endParaRPr lang="zh-CN" altLang="en-US" sz="2800" dirty="0">
              <a:solidFill>
                <a:srgbClr val="99CCFF"/>
              </a:solidFill>
              <a:latin typeface="Times New Roman" panose="02020603050405020304" pitchFamily="18" charset="0"/>
            </a:endParaRPr>
          </a:p>
        </p:txBody>
      </p:sp>
      <p:sp>
        <p:nvSpPr>
          <p:cNvPr id="56328" name="Rectangle 34"/>
          <p:cNvSpPr/>
          <p:nvPr/>
        </p:nvSpPr>
        <p:spPr>
          <a:xfrm>
            <a:off x="6500813" y="2428875"/>
            <a:ext cx="3048000" cy="1828800"/>
          </a:xfrm>
          <a:prstGeom prst="rect">
            <a:avLst/>
          </a:prstGeom>
          <a:noFill/>
          <a:ln w="9525">
            <a:noFill/>
          </a:ln>
        </p:spPr>
        <p:txBody>
          <a:bodyPr lIns="92075" tIns="46038" rIns="92075" bIns="46038"/>
          <a:p>
            <a:pPr marL="342900" indent="-342900">
              <a:buClr>
                <a:schemeClr val="accent2"/>
              </a:buClr>
              <a:buSzPct val="80000"/>
              <a:buFont typeface="Wingdings" panose="05000000000000000000" pitchFamily="2" charset="2"/>
            </a:pPr>
            <a:r>
              <a:rPr lang="zh-CN" altLang="en-US" sz="2800" b="1" dirty="0">
                <a:solidFill>
                  <a:schemeClr val="tx2"/>
                </a:solidFill>
                <a:latin typeface="Arial" panose="020B0604020202020204" pitchFamily="34" charset="0"/>
              </a:rPr>
              <a:t>有二义性：</a:t>
            </a:r>
            <a:endParaRPr lang="zh-CN" altLang="en-US" sz="2800" b="1" dirty="0">
              <a:solidFill>
                <a:schemeClr val="tx2"/>
              </a:solidFill>
              <a:latin typeface="Arial" panose="020B0604020202020204" pitchFamily="34" charset="0"/>
            </a:endParaRPr>
          </a:p>
          <a:p>
            <a:pPr marL="342900" indent="-342900">
              <a:buClr>
                <a:schemeClr val="accent2"/>
              </a:buClr>
              <a:buSzPct val="80000"/>
              <a:buFont typeface="Wingdings" panose="05000000000000000000" pitchFamily="2" charset="2"/>
            </a:pPr>
            <a:r>
              <a:rPr lang="en-US" altLang="zh-CN" sz="2800" b="1" dirty="0">
                <a:solidFill>
                  <a:schemeClr val="tx2"/>
                </a:solidFill>
                <a:latin typeface="Arial" panose="020B0604020202020204" pitchFamily="34" charset="0"/>
              </a:rPr>
              <a:t>C  c;</a:t>
            </a:r>
            <a:endParaRPr lang="en-US" altLang="zh-CN" sz="2800" b="1" dirty="0">
              <a:solidFill>
                <a:schemeClr val="tx2"/>
              </a:solidFill>
              <a:latin typeface="Arial" panose="020B0604020202020204" pitchFamily="34" charset="0"/>
            </a:endParaRPr>
          </a:p>
          <a:p>
            <a:pPr marL="342900" indent="-342900">
              <a:buClr>
                <a:schemeClr val="accent2"/>
              </a:buClr>
              <a:buSzPct val="80000"/>
              <a:buFont typeface="Wingdings" panose="05000000000000000000" pitchFamily="2" charset="2"/>
            </a:pPr>
            <a:r>
              <a:rPr lang="en-US" altLang="zh-CN" sz="2800" b="1" dirty="0">
                <a:solidFill>
                  <a:schemeClr val="tx2"/>
                </a:solidFill>
                <a:latin typeface="Arial" panose="020B0604020202020204" pitchFamily="34" charset="0"/>
              </a:rPr>
              <a:t>c.b</a:t>
            </a:r>
            <a:endParaRPr lang="en-US" altLang="zh-CN" sz="2800" b="1" dirty="0">
              <a:solidFill>
                <a:schemeClr val="tx2"/>
              </a:solidFill>
              <a:latin typeface="Arial" panose="020B0604020202020204" pitchFamily="34" charset="0"/>
            </a:endParaRPr>
          </a:p>
          <a:p>
            <a:pPr marL="342900" indent="-342900">
              <a:buClr>
                <a:schemeClr val="accent2"/>
              </a:buClr>
              <a:buSzPct val="80000"/>
              <a:buFont typeface="Wingdings" panose="05000000000000000000" pitchFamily="2" charset="2"/>
            </a:pPr>
            <a:r>
              <a:rPr lang="en-US" altLang="zh-CN" sz="2800" b="1" dirty="0">
                <a:solidFill>
                  <a:schemeClr val="tx2"/>
                </a:solidFill>
                <a:latin typeface="Arial" panose="020B0604020202020204" pitchFamily="34" charset="0"/>
              </a:rPr>
              <a:t>c.B::b</a:t>
            </a:r>
            <a:endParaRPr lang="en-US" altLang="zh-CN" sz="2800" b="1" dirty="0">
              <a:solidFill>
                <a:schemeClr val="tx2"/>
              </a:solidFill>
              <a:latin typeface="Arial" panose="020B0604020202020204" pitchFamily="34" charset="0"/>
            </a:endParaRPr>
          </a:p>
        </p:txBody>
      </p:sp>
      <p:sp>
        <p:nvSpPr>
          <p:cNvPr id="56329" name="Text Box 35"/>
          <p:cNvSpPr txBox="1"/>
          <p:nvPr/>
        </p:nvSpPr>
        <p:spPr>
          <a:xfrm>
            <a:off x="6500813" y="4572000"/>
            <a:ext cx="2100262" cy="1990725"/>
          </a:xfrm>
          <a:prstGeom prst="rect">
            <a:avLst/>
          </a:prstGeom>
          <a:noFill/>
          <a:ln w="12700">
            <a:noFill/>
          </a:ln>
        </p:spPr>
        <p:txBody>
          <a:bodyPr>
            <a:spAutoFit/>
          </a:bodyPr>
          <a:p>
            <a:pPr>
              <a:buClr>
                <a:schemeClr val="accent2"/>
              </a:buClr>
              <a:buSzPct val="80000"/>
              <a:buFont typeface="Wingdings" panose="05000000000000000000" pitchFamily="2" charset="2"/>
            </a:pPr>
            <a:r>
              <a:rPr lang="zh-CN" altLang="en-US" sz="2800" b="1" dirty="0">
                <a:solidFill>
                  <a:srgbClr val="66FFFF"/>
                </a:solidFill>
                <a:latin typeface="Arial" panose="020B0604020202020204" pitchFamily="34" charset="0"/>
              </a:rPr>
              <a:t>无二义性：</a:t>
            </a:r>
            <a:endParaRPr lang="zh-CN" altLang="en-US" sz="2800" b="1" dirty="0">
              <a:solidFill>
                <a:srgbClr val="66FFFF"/>
              </a:solidFill>
              <a:latin typeface="Arial" panose="020B0604020202020204" pitchFamily="34" charset="0"/>
            </a:endParaRPr>
          </a:p>
          <a:p>
            <a:pPr>
              <a:buClr>
                <a:schemeClr val="accent2"/>
              </a:buClr>
              <a:buSzPct val="80000"/>
              <a:buFont typeface="Wingdings" panose="05000000000000000000" pitchFamily="2" charset="2"/>
            </a:pPr>
            <a:r>
              <a:rPr lang="en-US" altLang="zh-CN" sz="2800" b="1" dirty="0">
                <a:solidFill>
                  <a:srgbClr val="66FFFF"/>
                </a:solidFill>
                <a:latin typeface="Arial" panose="020B0604020202020204" pitchFamily="34" charset="0"/>
              </a:rPr>
              <a:t>c.B1::b</a:t>
            </a:r>
            <a:endParaRPr lang="en-US" altLang="zh-CN" sz="2800" b="1" dirty="0">
              <a:solidFill>
                <a:srgbClr val="66FFFF"/>
              </a:solidFill>
              <a:latin typeface="Arial" panose="020B0604020202020204" pitchFamily="34" charset="0"/>
            </a:endParaRPr>
          </a:p>
          <a:p>
            <a:pPr>
              <a:buClr>
                <a:schemeClr val="accent2"/>
              </a:buClr>
              <a:buSzPct val="80000"/>
              <a:buFont typeface="Wingdings" panose="05000000000000000000" pitchFamily="2" charset="2"/>
            </a:pPr>
            <a:r>
              <a:rPr lang="en-US" altLang="zh-CN" sz="2800" b="1" dirty="0">
                <a:solidFill>
                  <a:srgbClr val="66FFFF"/>
                </a:solidFill>
                <a:latin typeface="Arial" panose="020B0604020202020204" pitchFamily="34" charset="0"/>
              </a:rPr>
              <a:t>c.B2::b</a:t>
            </a:r>
            <a:endParaRPr lang="en-US" altLang="zh-CN" sz="3200" b="1" dirty="0">
              <a:solidFill>
                <a:srgbClr val="66FFFF"/>
              </a:solidFill>
              <a:latin typeface="Arial" panose="020B0604020202020204" pitchFamily="34" charset="0"/>
            </a:endParaRPr>
          </a:p>
          <a:p>
            <a:pPr>
              <a:spcBef>
                <a:spcPct val="50000"/>
              </a:spcBef>
            </a:pPr>
            <a:endParaRPr lang="en-US" altLang="zh-CN" dirty="0">
              <a:solidFill>
                <a:srgbClr val="66FFFF"/>
              </a:solidFill>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7347" name="Rectangle 2"/>
          <p:cNvSpPr>
            <a:spLocks noGrp="1"/>
          </p:cNvSpPr>
          <p:nvPr>
            <p:ph type="title"/>
          </p:nvPr>
        </p:nvSpPr>
        <p:spPr>
          <a:xfrm>
            <a:off x="1143000" y="457200"/>
            <a:ext cx="7772400" cy="762000"/>
          </a:xfrm>
        </p:spPr>
        <p:txBody>
          <a:bodyPr vert="horz" wrap="square" lIns="92075" tIns="46038" rIns="92075" bIns="46038" anchor="b" anchorCtr="0"/>
          <a:p>
            <a:pPr eaLnBrk="1" hangingPunct="1"/>
            <a:r>
              <a:rPr lang="zh-CN" altLang="en-US" dirty="0"/>
              <a:t>虚基类</a:t>
            </a:r>
            <a:endParaRPr lang="zh-CN" altLang="en-US" dirty="0"/>
          </a:p>
        </p:txBody>
      </p:sp>
      <p:sp>
        <p:nvSpPr>
          <p:cNvPr id="57348" name="Rectangle 3"/>
          <p:cNvSpPr>
            <a:spLocks noGrp="1"/>
          </p:cNvSpPr>
          <p:nvPr>
            <p:ph idx="1"/>
          </p:nvPr>
        </p:nvSpPr>
        <p:spPr>
          <a:xfrm>
            <a:off x="687070" y="1676400"/>
            <a:ext cx="8075930" cy="4800600"/>
          </a:xfrm>
        </p:spPr>
        <p:txBody>
          <a:bodyPr vert="horz" wrap="square" lIns="92075" tIns="46038" rIns="92075" bIns="46038" anchor="t" anchorCtr="0"/>
          <a:p>
            <a:pPr eaLnBrk="1" hangingPunct="1">
              <a:spcBef>
                <a:spcPct val="0"/>
              </a:spcBef>
            </a:pPr>
            <a:r>
              <a:rPr lang="zh-CN" altLang="en-US" sz="2800" dirty="0"/>
              <a:t>虚基类的引入</a:t>
            </a:r>
            <a:endParaRPr lang="zh-CN" altLang="en-US" sz="2800" dirty="0"/>
          </a:p>
          <a:p>
            <a:pPr lvl="1" eaLnBrk="1" hangingPunct="1">
              <a:spcBef>
                <a:spcPct val="0"/>
              </a:spcBef>
            </a:pPr>
            <a:r>
              <a:rPr lang="zh-CN" altLang="en-US" sz="2400" dirty="0"/>
              <a:t>用于有共同基类的场合</a:t>
            </a:r>
            <a:endParaRPr lang="zh-CN" altLang="en-US" sz="2400" dirty="0"/>
          </a:p>
          <a:p>
            <a:pPr eaLnBrk="1" hangingPunct="1">
              <a:spcBef>
                <a:spcPct val="0"/>
              </a:spcBef>
            </a:pPr>
            <a:r>
              <a:rPr lang="zh-CN" altLang="en-US" sz="2800" dirty="0"/>
              <a:t>声明</a:t>
            </a:r>
            <a:endParaRPr lang="zh-CN" altLang="en-US" sz="2800" dirty="0"/>
          </a:p>
          <a:p>
            <a:pPr lvl="1" eaLnBrk="1" hangingPunct="1">
              <a:spcBef>
                <a:spcPct val="0"/>
              </a:spcBef>
            </a:pPr>
            <a:r>
              <a:rPr lang="zh-CN" altLang="en-US" sz="2400" dirty="0"/>
              <a:t>以</a:t>
            </a:r>
            <a:r>
              <a:rPr lang="en-US" altLang="zh-CN" sz="2400" dirty="0"/>
              <a:t>virtual</a:t>
            </a:r>
            <a:r>
              <a:rPr lang="zh-CN" altLang="en-US" sz="2400" dirty="0"/>
              <a:t>修饰说明基类</a:t>
            </a:r>
            <a:br>
              <a:rPr lang="zh-CN" altLang="en-US" sz="2400" dirty="0"/>
            </a:br>
            <a:r>
              <a:rPr lang="zh-CN" altLang="en-US" sz="2400" dirty="0"/>
              <a:t>例：</a:t>
            </a:r>
            <a:r>
              <a:rPr lang="en-US" altLang="zh-CN" sz="2400" dirty="0"/>
              <a:t>class B1:</a:t>
            </a:r>
            <a:r>
              <a:rPr lang="en-US" altLang="zh-CN" sz="2400" dirty="0">
                <a:solidFill>
                  <a:schemeClr val="tx1"/>
                </a:solidFill>
              </a:rPr>
              <a:t>virtual </a:t>
            </a:r>
            <a:r>
              <a:rPr lang="en-US" altLang="zh-CN" sz="2400" dirty="0"/>
              <a:t>public B</a:t>
            </a:r>
            <a:endParaRPr lang="en-US" altLang="zh-CN" sz="2400" dirty="0"/>
          </a:p>
          <a:p>
            <a:pPr eaLnBrk="1" hangingPunct="1">
              <a:spcBef>
                <a:spcPct val="0"/>
              </a:spcBef>
            </a:pPr>
            <a:r>
              <a:rPr lang="zh-CN" altLang="en-US" sz="2800" dirty="0"/>
              <a:t>作用</a:t>
            </a:r>
            <a:endParaRPr lang="zh-CN" altLang="en-US" sz="2800" dirty="0"/>
          </a:p>
          <a:p>
            <a:pPr lvl="1" eaLnBrk="1" hangingPunct="1">
              <a:spcBef>
                <a:spcPct val="0"/>
              </a:spcBef>
            </a:pPr>
            <a:r>
              <a:rPr lang="zh-CN" altLang="en-US" sz="2400" dirty="0"/>
              <a:t>主要用来解决多继承时可能发生的对同一基类继承多次而产生的二义性问题</a:t>
            </a:r>
            <a:r>
              <a:rPr lang="en-US" altLang="zh-CN" sz="2400" dirty="0"/>
              <a:t>.</a:t>
            </a:r>
            <a:endParaRPr lang="en-US" altLang="zh-CN" sz="2400" dirty="0"/>
          </a:p>
          <a:p>
            <a:pPr lvl="1" eaLnBrk="1" hangingPunct="1">
              <a:spcBef>
                <a:spcPct val="0"/>
              </a:spcBef>
            </a:pPr>
            <a:r>
              <a:rPr lang="zh-CN" altLang="en-US" sz="2400" dirty="0"/>
              <a:t>为最远的派生类提供唯一的基类成员，而不重复产生多次拷贝</a:t>
            </a:r>
            <a:endParaRPr lang="zh-CN" altLang="en-US" sz="2400" dirty="0"/>
          </a:p>
          <a:p>
            <a:pPr eaLnBrk="1" hangingPunct="1">
              <a:spcBef>
                <a:spcPct val="0"/>
              </a:spcBef>
            </a:pPr>
            <a:r>
              <a:rPr lang="zh-CN" altLang="en-US" sz="2800" dirty="0"/>
              <a:t>注意：</a:t>
            </a:r>
            <a:endParaRPr lang="zh-CN" altLang="en-US" sz="2800" dirty="0"/>
          </a:p>
          <a:p>
            <a:pPr lvl="1" eaLnBrk="1" hangingPunct="1">
              <a:spcBef>
                <a:spcPct val="0"/>
              </a:spcBef>
            </a:pPr>
            <a:r>
              <a:rPr lang="zh-CN" altLang="en-US" sz="2400" dirty="0"/>
              <a:t>在第一级继承时就要将共同基类设计为虚基类。</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021" name="Rectangle 5"/>
          <p:cNvSpPr>
            <a:spLocks noGrp="1" noChangeArrowheads="1"/>
          </p:cNvSpPr>
          <p:nvPr>
            <p:ph idx="1"/>
          </p:nvPr>
        </p:nvSpPr>
        <p:spPr>
          <a:xfrm>
            <a:off x="540385" y="1052830"/>
            <a:ext cx="8290560" cy="5331460"/>
          </a:xfrm>
        </p:spPr>
        <p:txBody>
          <a:bodyPr vert="horz" wrap="square" lIns="92075" tIns="46038" rIns="92075" bIns="46038"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#include &lt;</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iostream</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&gt;</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using namespace std;</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class Base0 {	//</a:t>
            </a: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定义基类</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Base0</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var0;</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void fun0() { </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&lt;&lt; "Member of Base0" &lt;&lt; </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class Base1: </a:t>
            </a:r>
            <a:r>
              <a:rPr kumimoji="1" lang="en-US" altLang="zh-CN" sz="2200" b="1" i="0" u="none" strike="noStrike" kern="0" cap="none" spc="0" normalizeH="0" baseline="0" noProof="0" dirty="0" smtClean="0">
                <a:ln>
                  <a:noFill/>
                </a:ln>
                <a:solidFill>
                  <a:srgbClr val="FF99FF"/>
                </a:solidFill>
                <a:effectLst/>
                <a:uLnTx/>
                <a:uFillTx/>
                <a:latin typeface="+mn-ea"/>
                <a:ea typeface="+mn-ea"/>
                <a:cs typeface="+mn-cs"/>
              </a:rPr>
              <a:t>virtual</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public Base0 {	//</a:t>
            </a: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定义派生类</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Base1</a:t>
            </a:r>
            <a:endParaRPr kumimoji="1"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public:	//</a:t>
            </a: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新增外部接口</a:t>
            </a:r>
            <a:endParaRPr kumimoji="1"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var1;</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class Base2: </a:t>
            </a:r>
            <a:r>
              <a:rPr kumimoji="1" lang="en-US" altLang="zh-CN" sz="2200" b="1" i="0" u="none" strike="noStrike" kern="0" cap="none" spc="0" normalizeH="0" baseline="0" noProof="0" dirty="0" smtClean="0">
                <a:ln>
                  <a:noFill/>
                </a:ln>
                <a:solidFill>
                  <a:srgbClr val="FF99FF"/>
                </a:solidFill>
                <a:effectLst/>
                <a:uLnTx/>
                <a:uFillTx/>
                <a:latin typeface="+mn-ea"/>
                <a:ea typeface="+mn-ea"/>
                <a:cs typeface="+mn-cs"/>
              </a:rPr>
              <a:t>virtual</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public Base0 {	//</a:t>
            </a: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定义派生类</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Base2</a:t>
            </a:r>
            <a:endParaRPr kumimoji="1"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public:	//</a:t>
            </a: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新增外部接口</a:t>
            </a:r>
            <a:endParaRPr kumimoji="1"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var2;</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60419" name="Text Box 7"/>
          <p:cNvSpPr txBox="1"/>
          <p:nvPr/>
        </p:nvSpPr>
        <p:spPr>
          <a:xfrm>
            <a:off x="8518525" y="6467475"/>
            <a:ext cx="611188"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59395" name="Rectangle 2"/>
          <p:cNvSpPr>
            <a:spLocks noGrp="1"/>
          </p:cNvSpPr>
          <p:nvPr>
            <p:ph type="title"/>
            <p:custDataLst>
              <p:tags r:id="rId1"/>
            </p:custDataLst>
          </p:nvPr>
        </p:nvSpPr>
        <p:spPr>
          <a:xfrm>
            <a:off x="611505" y="188595"/>
            <a:ext cx="7162800" cy="810260"/>
          </a:xfrm>
        </p:spPr>
        <p:txBody>
          <a:bodyPr vert="horz" wrap="square" lIns="92075" tIns="46038" rIns="92075" bIns="46038" anchor="b" anchorCtr="0"/>
          <a:p>
            <a:pPr eaLnBrk="1" hangingPunct="1"/>
            <a:r>
              <a:rPr lang="zh-CN" altLang="en-US" dirty="0"/>
              <a:t>例</a:t>
            </a:r>
            <a:r>
              <a:rPr lang="en-US" altLang="zh-CN" dirty="0"/>
              <a:t> </a:t>
            </a:r>
            <a:r>
              <a:rPr lang="zh-CN" altLang="en-US" dirty="0"/>
              <a:t>虚基类举例</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7043" name="Rectangle 3"/>
          <p:cNvSpPr>
            <a:spLocks noGrp="1" noChangeArrowheads="1"/>
          </p:cNvSpPr>
          <p:nvPr>
            <p:ph idx="1"/>
          </p:nvPr>
        </p:nvSpPr>
        <p:spPr>
          <a:xfrm>
            <a:off x="533400" y="520065"/>
            <a:ext cx="8305800" cy="5465445"/>
          </a:xfrm>
        </p:spPr>
        <p:txBody>
          <a:bodyPr vert="horz" wrap="square" lIns="92075" tIns="46038" rIns="92075" bIns="46038" numCol="1" anchor="t" anchorCtr="0" compatLnSpc="1"/>
          <a:lstStyle/>
          <a:p>
            <a:pPr marL="342900" marR="0" lvl="0" indent="-342900" algn="l" defTabSz="914400" rtl="0" eaLnBrk="1" fontAlgn="base" latinLnBrk="0" hangingPunct="1">
              <a:lnSpc>
                <a:spcPct val="95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Derived: public Base1, public Base2 {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5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定义派生类</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Derived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5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新增外部接口</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5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var</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5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void fun()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5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&lt;&lt; "Member of Derived" &lt;&lt;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5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5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5000"/>
              </a:lnSpc>
              <a:spcBef>
                <a:spcPct val="20000"/>
              </a:spcBef>
              <a:spcAft>
                <a:spcPct val="0"/>
              </a:spcAft>
              <a:buClr>
                <a:schemeClr val="accent2"/>
              </a:buClr>
              <a:buSzPct val="80000"/>
              <a:buFont typeface="Wingdings" panose="05000000000000000000" pitchFamily="2" charset="2"/>
              <a:buNone/>
              <a:tabLst>
                <a:tab pos="720725" algn="l"/>
              </a:tabLst>
              <a:defRPr/>
            </a:pP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5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main() {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程序主函数</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5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Derived d;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定义</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Derived</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类对象</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5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d.var0 = 2;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直接访问虚基类的数据成员</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5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d.fun0();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直接访问虚基类的函数成员</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5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return 0;</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5000"/>
              </a:lnSpc>
              <a:spcBef>
                <a:spcPct val="20000"/>
              </a:spcBef>
              <a:spcAft>
                <a:spcPct val="0"/>
              </a:spcAft>
              <a:buClr>
                <a:schemeClr val="accent2"/>
              </a:buClr>
              <a:buSzPct val="80000"/>
              <a:buFont typeface="Wingdings" panose="05000000000000000000" pitchFamily="2" charset="2"/>
              <a:buNone/>
              <a:tabLst>
                <a:tab pos="720725" algn="l"/>
              </a:tabLst>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61443" name="Text Box 5"/>
          <p:cNvSpPr txBox="1"/>
          <p:nvPr/>
        </p:nvSpPr>
        <p:spPr>
          <a:xfrm>
            <a:off x="8518525" y="6467475"/>
            <a:ext cx="611188"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9395" name="Rectangle 2"/>
          <p:cNvSpPr>
            <a:spLocks noGrp="1"/>
          </p:cNvSpPr>
          <p:nvPr>
            <p:ph type="title"/>
          </p:nvPr>
        </p:nvSpPr>
        <p:spPr/>
        <p:txBody>
          <a:bodyPr vert="horz" wrap="square" lIns="92075" tIns="46038" rIns="92075" bIns="46038" anchor="b" anchorCtr="0"/>
          <a:p>
            <a:pPr eaLnBrk="1" hangingPunct="1"/>
            <a:r>
              <a:rPr lang="zh-CN" altLang="en-US" dirty="0"/>
              <a:t>例</a:t>
            </a:r>
            <a:r>
              <a:rPr lang="en-US" altLang="zh-CN" dirty="0"/>
              <a:t> </a:t>
            </a:r>
            <a:r>
              <a:rPr lang="zh-CN" altLang="en-US" dirty="0"/>
              <a:t>虚基类举例</a:t>
            </a:r>
            <a:endParaRPr lang="zh-CN" altLang="en-US" dirty="0"/>
          </a:p>
        </p:txBody>
      </p:sp>
      <p:sp>
        <p:nvSpPr>
          <p:cNvPr id="59396" name="Text Box 4"/>
          <p:cNvSpPr txBox="1"/>
          <p:nvPr/>
        </p:nvSpPr>
        <p:spPr>
          <a:xfrm>
            <a:off x="228600" y="762000"/>
            <a:ext cx="793750" cy="5791200"/>
          </a:xfrm>
          <a:prstGeom prst="rect">
            <a:avLst/>
          </a:prstGeom>
          <a:noFill/>
          <a:ln w="12700">
            <a:noFill/>
          </a:ln>
        </p:spPr>
        <p:txBody>
          <a:bodyPr vert="eaVert">
            <a:spAutoFit/>
          </a:bodyPr>
          <a:p>
            <a:pPr>
              <a:spcBef>
                <a:spcPct val="50000"/>
              </a:spcBef>
            </a:pPr>
            <a:r>
              <a:rPr lang="en-US" altLang="zh-CN" sz="4000" dirty="0">
                <a:solidFill>
                  <a:srgbClr val="FF9966"/>
                </a:solidFill>
                <a:latin typeface="Times New Roman" panose="02020603050405020304" pitchFamily="18" charset="0"/>
                <a:ea typeface="隶书" panose="02010509060101010101" pitchFamily="49" charset="-122"/>
              </a:rPr>
              <a:t>    </a:t>
            </a:r>
            <a:r>
              <a:rPr lang="zh-CN" altLang="en-US" sz="4000" dirty="0">
                <a:solidFill>
                  <a:srgbClr val="FF9966"/>
                </a:solidFill>
                <a:latin typeface="Times New Roman" panose="02020603050405020304" pitchFamily="18" charset="0"/>
                <a:ea typeface="隶书" panose="02010509060101010101" pitchFamily="49" charset="-122"/>
              </a:rPr>
              <a:t>虚    基    类</a:t>
            </a:r>
            <a:endParaRPr lang="zh-CN" altLang="en-US" sz="2800" dirty="0">
              <a:solidFill>
                <a:srgbClr val="FF9966"/>
              </a:solidFill>
              <a:latin typeface="Times New Roman" panose="02020603050405020304" pitchFamily="18" charset="0"/>
            </a:endParaRPr>
          </a:p>
        </p:txBody>
      </p:sp>
      <p:grpSp>
        <p:nvGrpSpPr>
          <p:cNvPr id="59397" name="Group 96"/>
          <p:cNvGrpSpPr/>
          <p:nvPr/>
        </p:nvGrpSpPr>
        <p:grpSpPr>
          <a:xfrm>
            <a:off x="1219200" y="2057400"/>
            <a:ext cx="6400800" cy="4267200"/>
            <a:chOff x="768" y="1296"/>
            <a:chExt cx="4272" cy="2688"/>
          </a:xfrm>
        </p:grpSpPr>
        <p:sp>
          <p:nvSpPr>
            <p:cNvPr id="59398" name="Text Box 65"/>
            <p:cNvSpPr txBox="1"/>
            <p:nvPr/>
          </p:nvSpPr>
          <p:spPr>
            <a:xfrm>
              <a:off x="3580" y="2038"/>
              <a:ext cx="1460" cy="239"/>
            </a:xfrm>
            <a:prstGeom prst="rect">
              <a:avLst/>
            </a:prstGeom>
            <a:noFill/>
            <a:ln w="9525" cap="flat" cmpd="sng">
              <a:solidFill>
                <a:schemeClr val="tx1"/>
              </a:solidFill>
              <a:prstDash val="solid"/>
              <a:miter/>
              <a:headEnd type="none" w="med" len="med"/>
              <a:tailEnd type="none" w="med" len="med"/>
            </a:ln>
          </p:spPr>
          <p:txBody>
            <a:bodyPr/>
            <a:p>
              <a:pPr algn="ctr" eaLnBrk="0" hangingPunct="0"/>
              <a:r>
                <a:rPr lang="en-US" altLang="zh-CN" sz="1600" dirty="0">
                  <a:latin typeface="Times New Roman" panose="02020603050405020304" pitchFamily="18" charset="0"/>
                </a:rPr>
                <a:t>Derived</a:t>
              </a:r>
              <a:endParaRPr lang="zh-CN" altLang="en-US" sz="1600" dirty="0">
                <a:latin typeface="Times New Roman" panose="02020603050405020304" pitchFamily="18" charset="0"/>
              </a:endParaRPr>
            </a:p>
            <a:p>
              <a:pPr algn="ctr" eaLnBrk="0" hangingPunct="0"/>
              <a:endParaRPr lang="en-US" altLang="zh-CN" sz="1600" dirty="0">
                <a:latin typeface="Times New Roman" panose="02020603050405020304" pitchFamily="18" charset="0"/>
              </a:endParaRPr>
            </a:p>
          </p:txBody>
        </p:sp>
        <p:sp>
          <p:nvSpPr>
            <p:cNvPr id="59399" name="Text Box 66"/>
            <p:cNvSpPr txBox="1"/>
            <p:nvPr/>
          </p:nvSpPr>
          <p:spPr>
            <a:xfrm>
              <a:off x="3579" y="2277"/>
              <a:ext cx="1461" cy="664"/>
            </a:xfrm>
            <a:prstGeom prst="rect">
              <a:avLst/>
            </a:prstGeom>
            <a:noFill/>
            <a:ln w="9525" cap="flat" cmpd="sng">
              <a:solidFill>
                <a:schemeClr val="tx1"/>
              </a:solidFill>
              <a:prstDash val="solid"/>
              <a:miter/>
              <a:headEnd type="none" w="med" len="med"/>
              <a:tailEnd type="none" w="med" len="med"/>
            </a:ln>
          </p:spPr>
          <p:txBody>
            <a:bodyPr/>
            <a:p>
              <a:pPr algn="ctr" eaLnBrk="0" hangingPunct="0"/>
              <a:r>
                <a:rPr lang="en-US" altLang="zh-CN" sz="1600" dirty="0">
                  <a:latin typeface="Times New Roman" panose="02020603050405020304" pitchFamily="18" charset="0"/>
                </a:rPr>
                <a:t>Base0::var0:int</a:t>
              </a:r>
              <a:endParaRPr lang="en-US" altLang="zh-CN" sz="1600" dirty="0">
                <a:latin typeface="Times New Roman" panose="02020603050405020304" pitchFamily="18" charset="0"/>
              </a:endParaRPr>
            </a:p>
            <a:p>
              <a:pPr algn="ctr" eaLnBrk="0" hangingPunct="0"/>
              <a:r>
                <a:rPr lang="en-US" altLang="zh-CN" sz="1600" dirty="0">
                  <a:latin typeface="Times New Roman" panose="02020603050405020304" pitchFamily="18" charset="0"/>
                </a:rPr>
                <a:t>Base1::var1:int</a:t>
              </a:r>
              <a:endParaRPr lang="en-US" altLang="zh-CN" sz="1600" dirty="0">
                <a:latin typeface="Times New Roman" panose="02020603050405020304" pitchFamily="18" charset="0"/>
              </a:endParaRPr>
            </a:p>
            <a:p>
              <a:pPr algn="ctr" eaLnBrk="0" hangingPunct="0"/>
              <a:r>
                <a:rPr lang="en-US" altLang="zh-CN" sz="1600" dirty="0">
                  <a:latin typeface="Times New Roman" panose="02020603050405020304" pitchFamily="18" charset="0"/>
                </a:rPr>
                <a:t>Base2::var2:int</a:t>
              </a:r>
              <a:endParaRPr lang="en-US" altLang="zh-CN" sz="1600" dirty="0">
                <a:latin typeface="Times New Roman" panose="02020603050405020304" pitchFamily="18" charset="0"/>
              </a:endParaRPr>
            </a:p>
            <a:p>
              <a:pPr algn="ctr" eaLnBrk="0" hangingPunct="0"/>
              <a:r>
                <a:rPr lang="en-US" altLang="zh-CN" sz="1600" dirty="0">
                  <a:latin typeface="Times New Roman" panose="02020603050405020304" pitchFamily="18" charset="0"/>
                </a:rPr>
                <a:t>var :int</a:t>
              </a:r>
              <a:endParaRPr lang="en-US" altLang="zh-CN" sz="1600" dirty="0">
                <a:latin typeface="Times New Roman" panose="02020603050405020304" pitchFamily="18" charset="0"/>
              </a:endParaRPr>
            </a:p>
          </p:txBody>
        </p:sp>
        <p:sp>
          <p:nvSpPr>
            <p:cNvPr id="59400" name="Text Box 67"/>
            <p:cNvSpPr txBox="1"/>
            <p:nvPr/>
          </p:nvSpPr>
          <p:spPr>
            <a:xfrm>
              <a:off x="3573" y="2941"/>
              <a:ext cx="1459" cy="603"/>
            </a:xfrm>
            <a:prstGeom prst="rect">
              <a:avLst/>
            </a:prstGeom>
            <a:noFill/>
            <a:ln w="9525" cap="flat" cmpd="sng">
              <a:solidFill>
                <a:schemeClr val="tx1"/>
              </a:solidFill>
              <a:prstDash val="solid"/>
              <a:miter/>
              <a:headEnd type="none" w="med" len="med"/>
              <a:tailEnd type="none" w="med" len="med"/>
            </a:ln>
          </p:spPr>
          <p:txBody>
            <a:bodyPr/>
            <a:p>
              <a:pPr algn="ctr" eaLnBrk="0" hangingPunct="0"/>
              <a:r>
                <a:rPr lang="en-US" altLang="zh-CN" sz="1600" dirty="0">
                  <a:latin typeface="Times New Roman" panose="02020603050405020304" pitchFamily="18" charset="0"/>
                </a:rPr>
                <a:t>Base0::fun0():void</a:t>
              </a:r>
              <a:endParaRPr lang="en-US" altLang="zh-CN" sz="1600" dirty="0">
                <a:latin typeface="Times New Roman" panose="02020603050405020304" pitchFamily="18" charset="0"/>
              </a:endParaRPr>
            </a:p>
            <a:p>
              <a:pPr algn="ctr" eaLnBrk="0" hangingPunct="0"/>
              <a:r>
                <a:rPr lang="en-US" altLang="zh-CN" sz="1600" dirty="0">
                  <a:latin typeface="Times New Roman" panose="02020603050405020304" pitchFamily="18" charset="0"/>
                </a:rPr>
                <a:t>fun():void</a:t>
              </a:r>
              <a:endParaRPr lang="en-US" altLang="zh-CN" sz="1600" dirty="0">
                <a:latin typeface="Times New Roman" panose="02020603050405020304" pitchFamily="18" charset="0"/>
              </a:endParaRPr>
            </a:p>
          </p:txBody>
        </p:sp>
        <p:grpSp>
          <p:nvGrpSpPr>
            <p:cNvPr id="59401" name="Group 68"/>
            <p:cNvGrpSpPr/>
            <p:nvPr/>
          </p:nvGrpSpPr>
          <p:grpSpPr>
            <a:xfrm>
              <a:off x="768" y="2330"/>
              <a:ext cx="1059" cy="607"/>
              <a:chOff x="6978" y="7732"/>
              <a:chExt cx="1816" cy="1665"/>
            </a:xfrm>
          </p:grpSpPr>
          <p:sp>
            <p:nvSpPr>
              <p:cNvPr id="59425" name="Text Box 69"/>
              <p:cNvSpPr txBox="1"/>
              <p:nvPr/>
            </p:nvSpPr>
            <p:spPr>
              <a:xfrm>
                <a:off x="6979" y="7732"/>
                <a:ext cx="1815" cy="555"/>
              </a:xfrm>
              <a:prstGeom prst="rect">
                <a:avLst/>
              </a:prstGeom>
              <a:noFill/>
              <a:ln w="9525" cap="flat" cmpd="sng">
                <a:solidFill>
                  <a:schemeClr val="tx1"/>
                </a:solidFill>
                <a:prstDash val="solid"/>
                <a:miter/>
                <a:headEnd type="none" w="med" len="med"/>
                <a:tailEnd type="none" w="med" len="med"/>
              </a:ln>
            </p:spPr>
            <p:txBody>
              <a:bodyPr/>
              <a:p>
                <a:pPr algn="ctr" eaLnBrk="0" hangingPunct="0"/>
                <a:r>
                  <a:rPr lang="en-US" altLang="zh-CN" sz="1600" dirty="0">
                    <a:latin typeface="Times New Roman" panose="02020603050405020304" pitchFamily="18" charset="0"/>
                  </a:rPr>
                  <a:t>Base1</a:t>
                </a:r>
                <a:endParaRPr lang="en-US" altLang="zh-CN" sz="1600" dirty="0">
                  <a:latin typeface="Times New Roman" panose="02020603050405020304" pitchFamily="18" charset="0"/>
                </a:endParaRPr>
              </a:p>
              <a:p>
                <a:pPr algn="ctr" eaLnBrk="0" hangingPunct="0"/>
                <a:endParaRPr lang="en-US" altLang="zh-CN" sz="1600" dirty="0">
                  <a:latin typeface="Times New Roman" panose="02020603050405020304" pitchFamily="18" charset="0"/>
                </a:endParaRPr>
              </a:p>
            </p:txBody>
          </p:sp>
          <p:sp>
            <p:nvSpPr>
              <p:cNvPr id="59426" name="Text Box 70"/>
              <p:cNvSpPr txBox="1"/>
              <p:nvPr/>
            </p:nvSpPr>
            <p:spPr>
              <a:xfrm>
                <a:off x="6978" y="8287"/>
                <a:ext cx="1815" cy="555"/>
              </a:xfrm>
              <a:prstGeom prst="rect">
                <a:avLst/>
              </a:prstGeom>
              <a:noFill/>
              <a:ln w="9525" cap="flat" cmpd="sng">
                <a:solidFill>
                  <a:schemeClr val="tx1"/>
                </a:solidFill>
                <a:prstDash val="solid"/>
                <a:miter/>
                <a:headEnd type="none" w="med" len="med"/>
                <a:tailEnd type="none" w="med" len="med"/>
              </a:ln>
            </p:spPr>
            <p:txBody>
              <a:bodyPr/>
              <a:p>
                <a:pPr eaLnBrk="0" hangingPunct="0"/>
                <a:r>
                  <a:rPr lang="en-US" altLang="zh-CN" sz="1600" dirty="0">
                    <a:latin typeface="Times New Roman" panose="02020603050405020304" pitchFamily="18" charset="0"/>
                  </a:rPr>
                  <a:t>+ var1 : int</a:t>
                </a:r>
                <a:endParaRPr lang="en-US" altLang="zh-CN" sz="1600" dirty="0">
                  <a:latin typeface="Times New Roman" panose="02020603050405020304" pitchFamily="18" charset="0"/>
                </a:endParaRPr>
              </a:p>
            </p:txBody>
          </p:sp>
          <p:sp>
            <p:nvSpPr>
              <p:cNvPr id="59427" name="Text Box 71"/>
              <p:cNvSpPr txBox="1"/>
              <p:nvPr/>
            </p:nvSpPr>
            <p:spPr>
              <a:xfrm>
                <a:off x="6978" y="8842"/>
                <a:ext cx="1815" cy="555"/>
              </a:xfrm>
              <a:prstGeom prst="rect">
                <a:avLst/>
              </a:prstGeom>
              <a:noFill/>
              <a:ln w="9525" cap="flat" cmpd="sng">
                <a:solidFill>
                  <a:schemeClr val="tx1"/>
                </a:solidFill>
                <a:prstDash val="solid"/>
                <a:miter/>
                <a:headEnd type="none" w="med" len="med"/>
                <a:tailEnd type="none" w="med" len="med"/>
              </a:ln>
            </p:spPr>
            <p:txBody>
              <a:bodyPr/>
              <a:p>
                <a:pPr algn="ctr" eaLnBrk="0" hangingPunct="0"/>
                <a:endParaRPr lang="zh-CN" altLang="zh-CN" sz="1600" dirty="0">
                  <a:latin typeface="Times New Roman" panose="02020603050405020304" pitchFamily="18" charset="0"/>
                </a:endParaRPr>
              </a:p>
            </p:txBody>
          </p:sp>
        </p:grpSp>
        <p:grpSp>
          <p:nvGrpSpPr>
            <p:cNvPr id="59402" name="Group 72"/>
            <p:cNvGrpSpPr/>
            <p:nvPr/>
          </p:nvGrpSpPr>
          <p:grpSpPr>
            <a:xfrm>
              <a:off x="2302" y="2330"/>
              <a:ext cx="1095" cy="607"/>
              <a:chOff x="6978" y="7732"/>
              <a:chExt cx="1816" cy="1665"/>
            </a:xfrm>
          </p:grpSpPr>
          <p:sp>
            <p:nvSpPr>
              <p:cNvPr id="59422" name="Text Box 73"/>
              <p:cNvSpPr txBox="1"/>
              <p:nvPr/>
            </p:nvSpPr>
            <p:spPr>
              <a:xfrm>
                <a:off x="6979" y="7732"/>
                <a:ext cx="1815" cy="555"/>
              </a:xfrm>
              <a:prstGeom prst="rect">
                <a:avLst/>
              </a:prstGeom>
              <a:noFill/>
              <a:ln w="9525" cap="flat" cmpd="sng">
                <a:solidFill>
                  <a:schemeClr val="tx1"/>
                </a:solidFill>
                <a:prstDash val="solid"/>
                <a:miter/>
                <a:headEnd type="none" w="med" len="med"/>
                <a:tailEnd type="none" w="med" len="med"/>
              </a:ln>
            </p:spPr>
            <p:txBody>
              <a:bodyPr/>
              <a:p>
                <a:pPr algn="ctr" eaLnBrk="0" hangingPunct="0"/>
                <a:r>
                  <a:rPr lang="en-US" altLang="zh-CN" sz="1600" dirty="0">
                    <a:latin typeface="Times New Roman" panose="02020603050405020304" pitchFamily="18" charset="0"/>
                  </a:rPr>
                  <a:t>Base2</a:t>
                </a:r>
                <a:endParaRPr lang="en-US" altLang="zh-CN" sz="1600" dirty="0">
                  <a:latin typeface="Times New Roman" panose="02020603050405020304" pitchFamily="18" charset="0"/>
                </a:endParaRPr>
              </a:p>
            </p:txBody>
          </p:sp>
          <p:sp>
            <p:nvSpPr>
              <p:cNvPr id="59423" name="Text Box 74"/>
              <p:cNvSpPr txBox="1"/>
              <p:nvPr/>
            </p:nvSpPr>
            <p:spPr>
              <a:xfrm>
                <a:off x="6978" y="8287"/>
                <a:ext cx="1815" cy="555"/>
              </a:xfrm>
              <a:prstGeom prst="rect">
                <a:avLst/>
              </a:prstGeom>
              <a:noFill/>
              <a:ln w="9525" cap="flat" cmpd="sng">
                <a:solidFill>
                  <a:schemeClr val="tx1"/>
                </a:solidFill>
                <a:prstDash val="solid"/>
                <a:miter/>
                <a:headEnd type="none" w="med" len="med"/>
                <a:tailEnd type="none" w="med" len="med"/>
              </a:ln>
            </p:spPr>
            <p:txBody>
              <a:bodyPr/>
              <a:p>
                <a:pPr eaLnBrk="0" hangingPunct="0"/>
                <a:r>
                  <a:rPr lang="en-US" altLang="zh-CN" sz="1600" dirty="0">
                    <a:latin typeface="Times New Roman" panose="02020603050405020304" pitchFamily="18" charset="0"/>
                  </a:rPr>
                  <a:t>+ var2 : int</a:t>
                </a:r>
                <a:endParaRPr lang="en-US" altLang="zh-CN" sz="1600" dirty="0">
                  <a:latin typeface="Times New Roman" panose="02020603050405020304" pitchFamily="18" charset="0"/>
                </a:endParaRPr>
              </a:p>
            </p:txBody>
          </p:sp>
          <p:sp>
            <p:nvSpPr>
              <p:cNvPr id="59424" name="Text Box 75"/>
              <p:cNvSpPr txBox="1"/>
              <p:nvPr/>
            </p:nvSpPr>
            <p:spPr>
              <a:xfrm>
                <a:off x="6978" y="8842"/>
                <a:ext cx="1815" cy="555"/>
              </a:xfrm>
              <a:prstGeom prst="rect">
                <a:avLst/>
              </a:prstGeom>
              <a:noFill/>
              <a:ln w="9525" cap="flat" cmpd="sng">
                <a:solidFill>
                  <a:schemeClr val="tx1"/>
                </a:solidFill>
                <a:prstDash val="solid"/>
                <a:miter/>
                <a:headEnd type="none" w="med" len="med"/>
                <a:tailEnd type="none" w="med" len="med"/>
              </a:ln>
            </p:spPr>
            <p:txBody>
              <a:bodyPr/>
              <a:p>
                <a:pPr algn="ctr" eaLnBrk="0" hangingPunct="0"/>
                <a:endParaRPr lang="zh-CN" altLang="zh-CN" sz="1600" dirty="0">
                  <a:latin typeface="Times New Roman" panose="02020603050405020304" pitchFamily="18" charset="0"/>
                </a:endParaRPr>
              </a:p>
            </p:txBody>
          </p:sp>
        </p:grpSp>
        <p:grpSp>
          <p:nvGrpSpPr>
            <p:cNvPr id="59403" name="Group 76"/>
            <p:cNvGrpSpPr/>
            <p:nvPr/>
          </p:nvGrpSpPr>
          <p:grpSpPr>
            <a:xfrm>
              <a:off x="1535" y="3377"/>
              <a:ext cx="1168" cy="607"/>
              <a:chOff x="6978" y="7732"/>
              <a:chExt cx="1816" cy="1665"/>
            </a:xfrm>
          </p:grpSpPr>
          <p:sp>
            <p:nvSpPr>
              <p:cNvPr id="59419" name="Text Box 77"/>
              <p:cNvSpPr txBox="1"/>
              <p:nvPr/>
            </p:nvSpPr>
            <p:spPr>
              <a:xfrm>
                <a:off x="6979" y="7732"/>
                <a:ext cx="1815" cy="555"/>
              </a:xfrm>
              <a:prstGeom prst="rect">
                <a:avLst/>
              </a:prstGeom>
              <a:noFill/>
              <a:ln w="9525" cap="flat" cmpd="sng">
                <a:solidFill>
                  <a:schemeClr val="tx1"/>
                </a:solidFill>
                <a:prstDash val="solid"/>
                <a:miter/>
                <a:headEnd type="none" w="med" len="med"/>
                <a:tailEnd type="none" w="med" len="med"/>
              </a:ln>
            </p:spPr>
            <p:txBody>
              <a:bodyPr/>
              <a:p>
                <a:pPr algn="ctr" eaLnBrk="0" hangingPunct="0"/>
                <a:r>
                  <a:rPr lang="en-US" altLang="zh-CN" sz="1600" dirty="0">
                    <a:latin typeface="Times New Roman" panose="02020603050405020304" pitchFamily="18" charset="0"/>
                  </a:rPr>
                  <a:t>Derived</a:t>
                </a:r>
                <a:endParaRPr lang="en-US" altLang="zh-CN" sz="1600" dirty="0">
                  <a:latin typeface="Times New Roman" panose="02020603050405020304" pitchFamily="18" charset="0"/>
                </a:endParaRPr>
              </a:p>
            </p:txBody>
          </p:sp>
          <p:sp>
            <p:nvSpPr>
              <p:cNvPr id="59420" name="Text Box 78"/>
              <p:cNvSpPr txBox="1"/>
              <p:nvPr/>
            </p:nvSpPr>
            <p:spPr>
              <a:xfrm>
                <a:off x="6978" y="8287"/>
                <a:ext cx="1815" cy="555"/>
              </a:xfrm>
              <a:prstGeom prst="rect">
                <a:avLst/>
              </a:prstGeom>
              <a:noFill/>
              <a:ln w="9525" cap="flat" cmpd="sng">
                <a:solidFill>
                  <a:schemeClr val="tx1"/>
                </a:solidFill>
                <a:prstDash val="solid"/>
                <a:miter/>
                <a:headEnd type="none" w="med" len="med"/>
                <a:tailEnd type="none" w="med" len="med"/>
              </a:ln>
            </p:spPr>
            <p:txBody>
              <a:bodyPr/>
              <a:p>
                <a:pPr eaLnBrk="0" hangingPunct="0"/>
                <a:r>
                  <a:rPr lang="en-US" altLang="zh-CN" sz="1600" dirty="0">
                    <a:latin typeface="Times New Roman" panose="02020603050405020304" pitchFamily="18" charset="0"/>
                  </a:rPr>
                  <a:t>+ var : int</a:t>
                </a:r>
                <a:endParaRPr lang="en-US" altLang="zh-CN" sz="1600" dirty="0">
                  <a:latin typeface="Times New Roman" panose="02020603050405020304" pitchFamily="18" charset="0"/>
                </a:endParaRPr>
              </a:p>
            </p:txBody>
          </p:sp>
          <p:sp>
            <p:nvSpPr>
              <p:cNvPr id="59421" name="Text Box 79"/>
              <p:cNvSpPr txBox="1"/>
              <p:nvPr/>
            </p:nvSpPr>
            <p:spPr>
              <a:xfrm>
                <a:off x="6978" y="8842"/>
                <a:ext cx="1815" cy="555"/>
              </a:xfrm>
              <a:prstGeom prst="rect">
                <a:avLst/>
              </a:prstGeom>
              <a:noFill/>
              <a:ln w="9525" cap="flat" cmpd="sng">
                <a:solidFill>
                  <a:schemeClr val="tx1"/>
                </a:solidFill>
                <a:prstDash val="solid"/>
                <a:miter/>
                <a:headEnd type="none" w="med" len="med"/>
                <a:tailEnd type="none" w="med" len="med"/>
              </a:ln>
            </p:spPr>
            <p:txBody>
              <a:bodyPr/>
              <a:p>
                <a:pPr eaLnBrk="0" hangingPunct="0"/>
                <a:r>
                  <a:rPr lang="en-US" altLang="zh-CN" sz="1600" dirty="0">
                    <a:latin typeface="Times New Roman" panose="02020603050405020304" pitchFamily="18" charset="0"/>
                  </a:rPr>
                  <a:t>+ fun() : void</a:t>
                </a:r>
                <a:endParaRPr lang="en-US" altLang="zh-CN" sz="1600" dirty="0">
                  <a:latin typeface="Times New Roman" panose="02020603050405020304" pitchFamily="18" charset="0"/>
                </a:endParaRPr>
              </a:p>
            </p:txBody>
          </p:sp>
        </p:grpSp>
        <p:sp>
          <p:nvSpPr>
            <p:cNvPr id="59404" name="AutoShape 80"/>
            <p:cNvSpPr/>
            <p:nvPr/>
          </p:nvSpPr>
          <p:spPr>
            <a:xfrm>
              <a:off x="1196" y="2937"/>
              <a:ext cx="180" cy="126"/>
            </a:xfrm>
            <a:prstGeom prst="triangle">
              <a:avLst>
                <a:gd name="adj" fmla="val 50000"/>
              </a:avLst>
            </a:prstGeom>
            <a:solidFill>
              <a:srgbClr val="FFFFFF"/>
            </a:solidFill>
            <a:ln w="9525" cap="flat" cmpd="sng">
              <a:solidFill>
                <a:schemeClr val="tx1"/>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59405" name="AutoShape 81"/>
            <p:cNvSpPr/>
            <p:nvPr/>
          </p:nvSpPr>
          <p:spPr>
            <a:xfrm>
              <a:off x="2789" y="2938"/>
              <a:ext cx="180" cy="126"/>
            </a:xfrm>
            <a:prstGeom prst="triangle">
              <a:avLst>
                <a:gd name="adj" fmla="val 50000"/>
              </a:avLst>
            </a:prstGeom>
            <a:solidFill>
              <a:srgbClr val="FFFFFF"/>
            </a:solidFill>
            <a:ln w="9525" cap="flat" cmpd="sng">
              <a:solidFill>
                <a:schemeClr val="tx1"/>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59406" name="Line 82"/>
            <p:cNvSpPr/>
            <p:nvPr/>
          </p:nvSpPr>
          <p:spPr>
            <a:xfrm>
              <a:off x="1285" y="3063"/>
              <a:ext cx="0" cy="146"/>
            </a:xfrm>
            <a:prstGeom prst="line">
              <a:avLst/>
            </a:prstGeom>
            <a:ln w="9525" cap="flat" cmpd="sng">
              <a:solidFill>
                <a:schemeClr val="tx1"/>
              </a:solidFill>
              <a:prstDash val="solid"/>
              <a:headEnd type="none" w="med" len="med"/>
              <a:tailEnd type="none" w="med" len="med"/>
            </a:ln>
          </p:spPr>
        </p:sp>
        <p:sp>
          <p:nvSpPr>
            <p:cNvPr id="59407" name="Line 83"/>
            <p:cNvSpPr/>
            <p:nvPr/>
          </p:nvSpPr>
          <p:spPr>
            <a:xfrm>
              <a:off x="2880" y="3058"/>
              <a:ext cx="0" cy="146"/>
            </a:xfrm>
            <a:prstGeom prst="line">
              <a:avLst/>
            </a:prstGeom>
            <a:ln w="9525" cap="flat" cmpd="sng">
              <a:solidFill>
                <a:schemeClr val="tx1"/>
              </a:solidFill>
              <a:prstDash val="solid"/>
              <a:headEnd type="none" w="med" len="med"/>
              <a:tailEnd type="none" w="med" len="med"/>
            </a:ln>
          </p:spPr>
        </p:sp>
        <p:sp>
          <p:nvSpPr>
            <p:cNvPr id="59408" name="Line 84"/>
            <p:cNvSpPr/>
            <p:nvPr/>
          </p:nvSpPr>
          <p:spPr>
            <a:xfrm>
              <a:off x="1285" y="3209"/>
              <a:ext cx="1595" cy="0"/>
            </a:xfrm>
            <a:prstGeom prst="line">
              <a:avLst/>
            </a:prstGeom>
            <a:ln w="9525" cap="flat" cmpd="sng">
              <a:solidFill>
                <a:schemeClr val="tx1"/>
              </a:solidFill>
              <a:prstDash val="solid"/>
              <a:headEnd type="none" w="med" len="med"/>
              <a:tailEnd type="none" w="med" len="med"/>
            </a:ln>
          </p:spPr>
        </p:sp>
        <p:sp>
          <p:nvSpPr>
            <p:cNvPr id="59409" name="Line 85"/>
            <p:cNvSpPr/>
            <p:nvPr/>
          </p:nvSpPr>
          <p:spPr>
            <a:xfrm flipV="1">
              <a:off x="2128" y="3209"/>
              <a:ext cx="0" cy="168"/>
            </a:xfrm>
            <a:prstGeom prst="line">
              <a:avLst/>
            </a:prstGeom>
            <a:ln w="9525" cap="flat" cmpd="sng">
              <a:solidFill>
                <a:schemeClr val="tx1"/>
              </a:solidFill>
              <a:prstDash val="solid"/>
              <a:headEnd type="none" w="med" len="med"/>
              <a:tailEnd type="none" w="med" len="med"/>
            </a:ln>
          </p:spPr>
        </p:sp>
        <p:grpSp>
          <p:nvGrpSpPr>
            <p:cNvPr id="59410" name="Group 86"/>
            <p:cNvGrpSpPr/>
            <p:nvPr/>
          </p:nvGrpSpPr>
          <p:grpSpPr>
            <a:xfrm>
              <a:off x="1316" y="1296"/>
              <a:ext cx="1789" cy="607"/>
              <a:chOff x="6978" y="7732"/>
              <a:chExt cx="1816" cy="1665"/>
            </a:xfrm>
          </p:grpSpPr>
          <p:sp>
            <p:nvSpPr>
              <p:cNvPr id="59416" name="Text Box 87"/>
              <p:cNvSpPr txBox="1"/>
              <p:nvPr/>
            </p:nvSpPr>
            <p:spPr>
              <a:xfrm>
                <a:off x="6979" y="7732"/>
                <a:ext cx="1815" cy="555"/>
              </a:xfrm>
              <a:prstGeom prst="rect">
                <a:avLst/>
              </a:prstGeom>
              <a:noFill/>
              <a:ln w="9525" cap="flat" cmpd="sng">
                <a:solidFill>
                  <a:schemeClr val="tx1"/>
                </a:solidFill>
                <a:prstDash val="solid"/>
                <a:miter/>
                <a:headEnd type="none" w="med" len="med"/>
                <a:tailEnd type="none" w="med" len="med"/>
              </a:ln>
            </p:spPr>
            <p:txBody>
              <a:bodyPr/>
              <a:p>
                <a:pPr algn="ctr" eaLnBrk="0" hangingPunct="0"/>
                <a:r>
                  <a:rPr lang="en-US" altLang="zh-CN" sz="1600" dirty="0">
                    <a:latin typeface="Times New Roman" panose="02020603050405020304" pitchFamily="18" charset="0"/>
                  </a:rPr>
                  <a:t>&lt;&lt;virtual&gt;&gt; Base0</a:t>
                </a:r>
                <a:endParaRPr lang="en-US" altLang="zh-CN" sz="1600" dirty="0">
                  <a:latin typeface="Times New Roman" panose="02020603050405020304" pitchFamily="18" charset="0"/>
                </a:endParaRPr>
              </a:p>
            </p:txBody>
          </p:sp>
          <p:sp>
            <p:nvSpPr>
              <p:cNvPr id="59417" name="Text Box 88"/>
              <p:cNvSpPr txBox="1"/>
              <p:nvPr/>
            </p:nvSpPr>
            <p:spPr>
              <a:xfrm>
                <a:off x="6978" y="8287"/>
                <a:ext cx="1815" cy="555"/>
              </a:xfrm>
              <a:prstGeom prst="rect">
                <a:avLst/>
              </a:prstGeom>
              <a:noFill/>
              <a:ln w="9525" cap="flat" cmpd="sng">
                <a:solidFill>
                  <a:schemeClr val="tx1"/>
                </a:solidFill>
                <a:prstDash val="solid"/>
                <a:miter/>
                <a:headEnd type="none" w="med" len="med"/>
                <a:tailEnd type="none" w="med" len="med"/>
              </a:ln>
            </p:spPr>
            <p:txBody>
              <a:bodyPr/>
              <a:p>
                <a:pPr eaLnBrk="0" hangingPunct="0"/>
                <a:r>
                  <a:rPr lang="en-US" altLang="zh-CN" sz="1600" dirty="0">
                    <a:latin typeface="Times New Roman" panose="02020603050405020304" pitchFamily="18" charset="0"/>
                  </a:rPr>
                  <a:t>+ var0 : int</a:t>
                </a:r>
                <a:endParaRPr lang="en-US" altLang="zh-CN" sz="1600" dirty="0">
                  <a:latin typeface="Times New Roman" panose="02020603050405020304" pitchFamily="18" charset="0"/>
                </a:endParaRPr>
              </a:p>
            </p:txBody>
          </p:sp>
          <p:sp>
            <p:nvSpPr>
              <p:cNvPr id="59418" name="Text Box 89"/>
              <p:cNvSpPr txBox="1"/>
              <p:nvPr/>
            </p:nvSpPr>
            <p:spPr>
              <a:xfrm>
                <a:off x="6978" y="8842"/>
                <a:ext cx="1815" cy="555"/>
              </a:xfrm>
              <a:prstGeom prst="rect">
                <a:avLst/>
              </a:prstGeom>
              <a:noFill/>
              <a:ln w="9525" cap="flat" cmpd="sng">
                <a:solidFill>
                  <a:schemeClr val="tx1"/>
                </a:solidFill>
                <a:prstDash val="solid"/>
                <a:miter/>
                <a:headEnd type="none" w="med" len="med"/>
                <a:tailEnd type="none" w="med" len="med"/>
              </a:ln>
            </p:spPr>
            <p:txBody>
              <a:bodyPr/>
              <a:p>
                <a:pPr eaLnBrk="0" hangingPunct="0"/>
                <a:r>
                  <a:rPr lang="en-US" altLang="zh-CN" sz="1600" dirty="0">
                    <a:latin typeface="Times New Roman" panose="02020603050405020304" pitchFamily="18" charset="0"/>
                  </a:rPr>
                  <a:t>+ fun0() : void</a:t>
                </a:r>
                <a:endParaRPr lang="en-US" altLang="zh-CN" sz="1600" dirty="0">
                  <a:latin typeface="Times New Roman" panose="02020603050405020304" pitchFamily="18" charset="0"/>
                </a:endParaRPr>
              </a:p>
            </p:txBody>
          </p:sp>
        </p:grpSp>
        <p:sp>
          <p:nvSpPr>
            <p:cNvPr id="59411" name="AutoShape 90"/>
            <p:cNvSpPr/>
            <p:nvPr/>
          </p:nvSpPr>
          <p:spPr>
            <a:xfrm>
              <a:off x="2037" y="1903"/>
              <a:ext cx="181" cy="126"/>
            </a:xfrm>
            <a:prstGeom prst="triangle">
              <a:avLst>
                <a:gd name="adj" fmla="val 50000"/>
              </a:avLst>
            </a:prstGeom>
            <a:solidFill>
              <a:srgbClr val="FFFFFF"/>
            </a:solidFill>
            <a:ln w="9525" cap="flat" cmpd="sng">
              <a:solidFill>
                <a:schemeClr val="tx1"/>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59412" name="Line 91"/>
            <p:cNvSpPr/>
            <p:nvPr/>
          </p:nvSpPr>
          <p:spPr>
            <a:xfrm>
              <a:off x="1285" y="2176"/>
              <a:ext cx="1595" cy="0"/>
            </a:xfrm>
            <a:prstGeom prst="line">
              <a:avLst/>
            </a:prstGeom>
            <a:ln w="9525" cap="flat" cmpd="sng">
              <a:solidFill>
                <a:schemeClr val="tx1"/>
              </a:solidFill>
              <a:prstDash val="solid"/>
              <a:headEnd type="none" w="med" len="med"/>
              <a:tailEnd type="none" w="med" len="med"/>
            </a:ln>
          </p:spPr>
        </p:sp>
        <p:sp>
          <p:nvSpPr>
            <p:cNvPr id="59413" name="Line 92"/>
            <p:cNvSpPr/>
            <p:nvPr/>
          </p:nvSpPr>
          <p:spPr>
            <a:xfrm>
              <a:off x="1285" y="2176"/>
              <a:ext cx="0" cy="146"/>
            </a:xfrm>
            <a:prstGeom prst="line">
              <a:avLst/>
            </a:prstGeom>
            <a:ln w="9525" cap="flat" cmpd="sng">
              <a:solidFill>
                <a:schemeClr val="tx1"/>
              </a:solidFill>
              <a:prstDash val="solid"/>
              <a:headEnd type="none" w="med" len="med"/>
              <a:tailEnd type="none" w="med" len="med"/>
            </a:ln>
          </p:spPr>
        </p:sp>
        <p:sp>
          <p:nvSpPr>
            <p:cNvPr id="59414" name="Line 93"/>
            <p:cNvSpPr/>
            <p:nvPr/>
          </p:nvSpPr>
          <p:spPr>
            <a:xfrm>
              <a:off x="2880" y="2176"/>
              <a:ext cx="0" cy="146"/>
            </a:xfrm>
            <a:prstGeom prst="line">
              <a:avLst/>
            </a:prstGeom>
            <a:ln w="9525" cap="flat" cmpd="sng">
              <a:solidFill>
                <a:schemeClr val="tx1"/>
              </a:solidFill>
              <a:prstDash val="solid"/>
              <a:headEnd type="none" w="med" len="med"/>
              <a:tailEnd type="none" w="med" len="med"/>
            </a:ln>
          </p:spPr>
        </p:sp>
        <p:sp>
          <p:nvSpPr>
            <p:cNvPr id="59415" name="Line 94"/>
            <p:cNvSpPr/>
            <p:nvPr/>
          </p:nvSpPr>
          <p:spPr>
            <a:xfrm>
              <a:off x="2128" y="2029"/>
              <a:ext cx="0" cy="147"/>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a:spLocks noGrp="1"/>
          </p:cNvSpPr>
          <p:nvPr>
            <p:ph type="title"/>
          </p:nvPr>
        </p:nvSpPr>
        <p:spPr/>
        <p:txBody>
          <a:bodyPr vert="horz" wrap="square" lIns="92075" tIns="46038" rIns="92075" bIns="46038" anchor="b" anchorCtr="0"/>
          <a:p>
            <a:pPr eaLnBrk="1" hangingPunct="1"/>
            <a:r>
              <a:rPr lang="zh-CN" altLang="en-US" dirty="0"/>
              <a:t>组合与继承</a:t>
            </a:r>
            <a:endParaRPr lang="zh-CN" altLang="en-US" dirty="0"/>
          </a:p>
        </p:txBody>
      </p:sp>
      <p:sp>
        <p:nvSpPr>
          <p:cNvPr id="3" name="内容占位符 2"/>
          <p:cNvSpPr>
            <a:spLocks noGrp="1"/>
          </p:cNvSpPr>
          <p:nvPr>
            <p:ph idx="1"/>
          </p:nvPr>
        </p:nvSpPr>
        <p:spPr/>
        <p:txBody>
          <a:bodyPr vert="horz" wrap="square" lIns="92075" tIns="46038" rIns="92075" bIns="46038" numCol="1" anchor="t" anchorCtr="0" compatLnSpc="1">
            <a:normAutofit fontScale="92500"/>
          </a:bodyPr>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a:pPr>
            <a:r>
              <a:rPr kumimoji="1" lang="zh-CN" altLang="en-US" sz="3200" b="1" i="0" u="none" strike="noStrike" kern="0" cap="none" spc="0" normalizeH="0" baseline="0" noProof="0" dirty="0" smtClean="0">
                <a:ln>
                  <a:noFill/>
                </a:ln>
                <a:solidFill>
                  <a:schemeClr val="tx1"/>
                </a:solidFill>
                <a:effectLst/>
                <a:uLnTx/>
                <a:uFillTx/>
                <a:latin typeface="+mn-lt"/>
                <a:ea typeface="+mn-ea"/>
                <a:cs typeface="+mn-cs"/>
              </a:rPr>
              <a:t>组合与继承：通过已有类来构造新类的两种基本方式</a:t>
            </a:r>
            <a:endParaRPr kumimoji="1"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a:pPr>
            <a:r>
              <a:rPr kumimoji="1" lang="zh-CN" altLang="en-US" sz="3200" b="1" i="0" u="none" strike="noStrike" kern="0" cap="none" spc="0" normalizeH="0" baseline="0" noProof="0" dirty="0" smtClean="0">
                <a:ln>
                  <a:noFill/>
                </a:ln>
                <a:solidFill>
                  <a:schemeClr val="tx1"/>
                </a:solidFill>
                <a:effectLst/>
                <a:uLnTx/>
                <a:uFillTx/>
                <a:latin typeface="+mn-lt"/>
                <a:ea typeface="+mn-ea"/>
                <a:cs typeface="+mn-cs"/>
              </a:rPr>
              <a:t>组合：</a:t>
            </a:r>
            <a:r>
              <a:rPr kumimoji="1" lang="en-US" altLang="zh-CN" sz="3200" b="1" i="0" u="none" strike="noStrike" kern="0" cap="none" spc="0" normalizeH="0" baseline="0" noProof="0" dirty="0" smtClean="0">
                <a:ln>
                  <a:noFill/>
                </a:ln>
                <a:solidFill>
                  <a:schemeClr val="tx1"/>
                </a:solidFill>
                <a:effectLst/>
                <a:uLnTx/>
                <a:uFillTx/>
                <a:latin typeface="+mn-lt"/>
                <a:ea typeface="+mn-ea"/>
                <a:cs typeface="+mn-cs"/>
              </a:rPr>
              <a:t>B</a:t>
            </a:r>
            <a:r>
              <a:rPr kumimoji="1" lang="zh-CN" altLang="en-US" sz="3200" b="1" i="0" u="none" strike="noStrike" kern="0" cap="none" spc="0" normalizeH="0" baseline="0" noProof="0" dirty="0" smtClean="0">
                <a:ln>
                  <a:noFill/>
                </a:ln>
                <a:solidFill>
                  <a:schemeClr val="tx1"/>
                </a:solidFill>
                <a:effectLst/>
                <a:uLnTx/>
                <a:uFillTx/>
                <a:latin typeface="+mn-lt"/>
                <a:ea typeface="+mn-ea"/>
                <a:cs typeface="+mn-cs"/>
              </a:rPr>
              <a:t>类中存在一个</a:t>
            </a:r>
            <a:r>
              <a:rPr kumimoji="1" lang="en-US" altLang="zh-CN" sz="3200" b="1" i="0" u="none" strike="noStrike" kern="0" cap="none" spc="0" normalizeH="0" baseline="0" noProof="0" dirty="0" smtClean="0">
                <a:ln>
                  <a:noFill/>
                </a:ln>
                <a:solidFill>
                  <a:schemeClr val="tx1"/>
                </a:solidFill>
                <a:effectLst/>
                <a:uLnTx/>
                <a:uFillTx/>
                <a:latin typeface="+mn-lt"/>
                <a:ea typeface="+mn-ea"/>
                <a:cs typeface="+mn-cs"/>
              </a:rPr>
              <a:t>A</a:t>
            </a:r>
            <a:r>
              <a:rPr kumimoji="1" lang="zh-CN" altLang="en-US" sz="3200" b="1" i="0" u="none" strike="noStrike" kern="0" cap="none" spc="0" normalizeH="0" baseline="0" noProof="0" dirty="0" smtClean="0">
                <a:ln>
                  <a:noFill/>
                </a:ln>
                <a:solidFill>
                  <a:schemeClr val="tx1"/>
                </a:solidFill>
                <a:effectLst/>
                <a:uLnTx/>
                <a:uFillTx/>
                <a:latin typeface="+mn-lt"/>
                <a:ea typeface="+mn-ea"/>
                <a:cs typeface="+mn-cs"/>
              </a:rPr>
              <a:t>类型的内嵌对象</a:t>
            </a:r>
            <a:endParaRPr kumimoji="1"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1" lang="zh-CN" altLang="en-US" sz="2800" b="0" i="0" u="none" strike="noStrike" kern="0" cap="none" spc="0" normalizeH="0" baseline="0" noProof="0" dirty="0" smtClean="0">
                <a:ln>
                  <a:noFill/>
                </a:ln>
                <a:solidFill>
                  <a:srgbClr val="99FFCC"/>
                </a:solidFill>
                <a:effectLst/>
                <a:uLnTx/>
                <a:uFillTx/>
                <a:latin typeface="+mn-lt"/>
                <a:ea typeface="+mn-ea"/>
              </a:rPr>
              <a:t>有一个（</a:t>
            </a:r>
            <a:r>
              <a:rPr kumimoji="1" lang="en-US" altLang="zh-CN" sz="2800" b="0" i="0" u="none" strike="noStrike" kern="0" cap="none" spc="0" normalizeH="0" baseline="0" noProof="0" dirty="0" smtClean="0">
                <a:ln>
                  <a:noFill/>
                </a:ln>
                <a:solidFill>
                  <a:srgbClr val="99FFCC"/>
                </a:solidFill>
                <a:effectLst/>
                <a:uLnTx/>
                <a:uFillTx/>
                <a:latin typeface="+mn-lt"/>
                <a:ea typeface="+mn-ea"/>
              </a:rPr>
              <a:t>has-a</a:t>
            </a:r>
            <a:r>
              <a:rPr kumimoji="1" lang="zh-CN" altLang="en-US" sz="2800" b="0" i="0" u="none" strike="noStrike" kern="0" cap="none" spc="0" normalizeH="0" baseline="0" noProof="0" dirty="0" smtClean="0">
                <a:ln>
                  <a:noFill/>
                </a:ln>
                <a:solidFill>
                  <a:srgbClr val="99FFCC"/>
                </a:solidFill>
                <a:effectLst/>
                <a:uLnTx/>
                <a:uFillTx/>
                <a:latin typeface="+mn-lt"/>
                <a:ea typeface="+mn-ea"/>
              </a:rPr>
              <a:t>）关系：表明每个</a:t>
            </a:r>
            <a:r>
              <a:rPr kumimoji="1" lang="en-US" altLang="zh-CN" sz="2800" b="0" i="0" u="none" strike="noStrike" kern="0" cap="none" spc="0" normalizeH="0" baseline="0" noProof="0" dirty="0" smtClean="0">
                <a:ln>
                  <a:noFill/>
                </a:ln>
                <a:solidFill>
                  <a:srgbClr val="99FFCC"/>
                </a:solidFill>
                <a:effectLst/>
                <a:uLnTx/>
                <a:uFillTx/>
                <a:latin typeface="+mn-lt"/>
                <a:ea typeface="+mn-ea"/>
              </a:rPr>
              <a:t>B</a:t>
            </a:r>
            <a:r>
              <a:rPr kumimoji="1" lang="zh-CN" altLang="en-US" sz="2800" b="0" i="0" u="none" strike="noStrike" kern="0" cap="none" spc="0" normalizeH="0" baseline="0" noProof="0" dirty="0" smtClean="0">
                <a:ln>
                  <a:noFill/>
                </a:ln>
                <a:solidFill>
                  <a:srgbClr val="99FFCC"/>
                </a:solidFill>
                <a:effectLst/>
                <a:uLnTx/>
                <a:uFillTx/>
                <a:latin typeface="+mn-lt"/>
                <a:ea typeface="+mn-ea"/>
              </a:rPr>
              <a:t>类型对象“有一个” </a:t>
            </a:r>
            <a:r>
              <a:rPr kumimoji="1" lang="en-US" altLang="zh-CN" sz="2800" b="0" i="0" u="none" strike="noStrike" kern="0" cap="none" spc="0" normalizeH="0" baseline="0" noProof="0" dirty="0" smtClean="0">
                <a:ln>
                  <a:noFill/>
                </a:ln>
                <a:solidFill>
                  <a:srgbClr val="99FFCC"/>
                </a:solidFill>
                <a:effectLst/>
                <a:uLnTx/>
                <a:uFillTx/>
                <a:latin typeface="+mn-lt"/>
                <a:ea typeface="+mn-ea"/>
              </a:rPr>
              <a:t>A</a:t>
            </a:r>
            <a:r>
              <a:rPr kumimoji="1" lang="zh-CN" altLang="en-US" sz="2800" b="0" i="0" u="none" strike="noStrike" kern="0" cap="none" spc="0" normalizeH="0" baseline="0" noProof="0" dirty="0" smtClean="0">
                <a:ln>
                  <a:noFill/>
                </a:ln>
                <a:solidFill>
                  <a:srgbClr val="99FFCC"/>
                </a:solidFill>
                <a:effectLst/>
                <a:uLnTx/>
                <a:uFillTx/>
                <a:latin typeface="+mn-lt"/>
                <a:ea typeface="+mn-ea"/>
              </a:rPr>
              <a:t>类型对象</a:t>
            </a:r>
            <a:endParaRPr kumimoji="1" lang="en-US" altLang="zh-CN" sz="2800" b="0" i="0" u="none" strike="noStrike" kern="0" cap="none" spc="0" normalizeH="0" baseline="0" noProof="0" dirty="0" smtClean="0">
              <a:ln>
                <a:noFill/>
              </a:ln>
              <a:solidFill>
                <a:srgbClr val="99FFCC"/>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1" lang="en-US" altLang="zh-CN" sz="2800" b="0" i="0" u="none" strike="noStrike" kern="0" cap="none" spc="0" normalizeH="0" baseline="0" noProof="0" dirty="0" smtClean="0">
                <a:ln>
                  <a:noFill/>
                </a:ln>
                <a:solidFill>
                  <a:srgbClr val="99FFCC"/>
                </a:solidFill>
                <a:effectLst/>
                <a:uLnTx/>
                <a:uFillTx/>
                <a:latin typeface="+mn-lt"/>
                <a:ea typeface="+mn-ea"/>
              </a:rPr>
              <a:t>A</a:t>
            </a:r>
            <a:r>
              <a:rPr kumimoji="1" lang="zh-CN" altLang="en-US" sz="2800" b="0" i="0" u="none" strike="noStrike" kern="0" cap="none" spc="0" normalizeH="0" baseline="0" noProof="0" dirty="0" smtClean="0">
                <a:ln>
                  <a:noFill/>
                </a:ln>
                <a:solidFill>
                  <a:srgbClr val="99FFCC"/>
                </a:solidFill>
                <a:effectLst/>
                <a:uLnTx/>
                <a:uFillTx/>
                <a:latin typeface="+mn-lt"/>
                <a:ea typeface="+mn-ea"/>
              </a:rPr>
              <a:t>类型对象与</a:t>
            </a:r>
            <a:r>
              <a:rPr kumimoji="1" lang="en-US" altLang="zh-CN" sz="2800" b="0" i="0" u="none" strike="noStrike" kern="0" cap="none" spc="0" normalizeH="0" baseline="0" noProof="0" dirty="0" smtClean="0">
                <a:ln>
                  <a:noFill/>
                </a:ln>
                <a:solidFill>
                  <a:srgbClr val="99FFCC"/>
                </a:solidFill>
                <a:effectLst/>
                <a:uLnTx/>
                <a:uFillTx/>
                <a:latin typeface="+mn-lt"/>
                <a:ea typeface="+mn-ea"/>
              </a:rPr>
              <a:t>B</a:t>
            </a:r>
            <a:r>
              <a:rPr kumimoji="1" lang="zh-CN" altLang="en-US" sz="2800" b="0" i="0" u="none" strike="noStrike" kern="0" cap="none" spc="0" normalizeH="0" baseline="0" noProof="0" dirty="0" smtClean="0">
                <a:ln>
                  <a:noFill/>
                </a:ln>
                <a:solidFill>
                  <a:srgbClr val="99FFCC"/>
                </a:solidFill>
                <a:effectLst/>
                <a:uLnTx/>
                <a:uFillTx/>
                <a:latin typeface="+mn-lt"/>
                <a:ea typeface="+mn-ea"/>
              </a:rPr>
              <a:t>类型对象是部分与整体关系</a:t>
            </a:r>
            <a:endParaRPr kumimoji="1" lang="en-US" altLang="zh-CN" sz="2800" b="0" i="0" u="none" strike="noStrike" kern="0" cap="none" spc="0" normalizeH="0" baseline="0" noProof="0" dirty="0" smtClean="0">
              <a:ln>
                <a:noFill/>
              </a:ln>
              <a:solidFill>
                <a:srgbClr val="99FFCC"/>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1" lang="en-US" altLang="zh-CN" sz="2800" b="0" i="0" u="none" strike="noStrike" kern="0" cap="none" spc="0" normalizeH="0" baseline="0" noProof="0" dirty="0" smtClean="0">
                <a:ln>
                  <a:noFill/>
                </a:ln>
                <a:solidFill>
                  <a:srgbClr val="99FFCC"/>
                </a:solidFill>
                <a:effectLst/>
                <a:uLnTx/>
                <a:uFillTx/>
                <a:latin typeface="+mn-lt"/>
                <a:ea typeface="+mn-ea"/>
              </a:rPr>
              <a:t>B</a:t>
            </a:r>
            <a:r>
              <a:rPr kumimoji="1" lang="zh-CN" altLang="en-US" sz="2800" b="0" i="0" u="none" strike="noStrike" kern="0" cap="none" spc="0" normalizeH="0" baseline="0" noProof="0" dirty="0" smtClean="0">
                <a:ln>
                  <a:noFill/>
                </a:ln>
                <a:solidFill>
                  <a:srgbClr val="99FFCC"/>
                </a:solidFill>
                <a:effectLst/>
                <a:uLnTx/>
                <a:uFillTx/>
                <a:latin typeface="+mn-lt"/>
                <a:ea typeface="+mn-ea"/>
              </a:rPr>
              <a:t>类型的接口不会直接作为</a:t>
            </a:r>
            <a:r>
              <a:rPr kumimoji="1" lang="en-US" altLang="zh-CN" sz="2800" b="0" i="0" u="none" strike="noStrike" kern="0" cap="none" spc="0" normalizeH="0" baseline="0" noProof="0" dirty="0" smtClean="0">
                <a:ln>
                  <a:noFill/>
                </a:ln>
                <a:solidFill>
                  <a:srgbClr val="99FFCC"/>
                </a:solidFill>
                <a:effectLst/>
                <a:uLnTx/>
                <a:uFillTx/>
                <a:latin typeface="+mn-lt"/>
                <a:ea typeface="+mn-ea"/>
              </a:rPr>
              <a:t>A</a:t>
            </a:r>
            <a:r>
              <a:rPr kumimoji="1" lang="zh-CN" altLang="en-US" sz="2800" b="0" i="0" u="none" strike="noStrike" kern="0" cap="none" spc="0" normalizeH="0" baseline="0" noProof="0" dirty="0" smtClean="0">
                <a:ln>
                  <a:noFill/>
                </a:ln>
                <a:solidFill>
                  <a:srgbClr val="99FFCC"/>
                </a:solidFill>
                <a:effectLst/>
                <a:uLnTx/>
                <a:uFillTx/>
                <a:latin typeface="+mn-lt"/>
                <a:ea typeface="+mn-ea"/>
              </a:rPr>
              <a:t>类型的接口</a:t>
            </a:r>
            <a:endParaRPr kumimoji="1" lang="en-US" altLang="zh-CN" sz="2800" b="0" i="0" u="none" strike="noStrike" kern="0" cap="none" spc="0" normalizeH="0" baseline="0" noProof="0" dirty="0" smtClean="0">
              <a:ln>
                <a:noFill/>
              </a:ln>
              <a:solidFill>
                <a:srgbClr val="99FFCC"/>
              </a:solidFill>
              <a:effectLst/>
              <a:uLnTx/>
              <a:uFillTx/>
              <a:latin typeface="+mn-lt"/>
              <a:ea typeface="+mn-ea"/>
            </a:endParaRPr>
          </a:p>
        </p:txBody>
      </p:sp>
      <p:sp>
        <p:nvSpPr>
          <p:cNvPr id="65540" name="灯片编号占位符 3"/>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65541" name="Text Box 6"/>
          <p:cNvSpPr txBox="1"/>
          <p:nvPr/>
        </p:nvSpPr>
        <p:spPr>
          <a:xfrm>
            <a:off x="222250" y="549275"/>
            <a:ext cx="800100" cy="5791200"/>
          </a:xfrm>
          <a:prstGeom prst="rect">
            <a:avLst/>
          </a:prstGeom>
          <a:noFill/>
          <a:ln w="12700">
            <a:noFill/>
          </a:ln>
        </p:spPr>
        <p:txBody>
          <a:bodyPr vert="eaVert">
            <a:spAutoFit/>
          </a:bodyPr>
          <a:p>
            <a:pPr algn="ctr">
              <a:spcBef>
                <a:spcPct val="50000"/>
              </a:spcBef>
            </a:pPr>
            <a:r>
              <a:rPr lang="zh-CN" altLang="en-US" sz="4000" dirty="0">
                <a:solidFill>
                  <a:srgbClr val="0070C0"/>
                </a:solidFill>
                <a:latin typeface="Times New Roman" panose="02020603050405020304" pitchFamily="18" charset="0"/>
                <a:ea typeface="隶书" panose="02010509060101010101" pitchFamily="49" charset="-122"/>
              </a:rPr>
              <a:t>深 度 探 索</a:t>
            </a:r>
            <a:endParaRPr lang="zh-CN" altLang="en-US" sz="2800" dirty="0">
              <a:solidFill>
                <a:srgbClr val="0070C0"/>
              </a:solidFill>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4"/>
          <p:cNvSpPr>
            <a:spLocks noGrp="1"/>
          </p:cNvSpPr>
          <p:nvPr>
            <p:ph type="title"/>
          </p:nvPr>
        </p:nvSpPr>
        <p:spPr/>
        <p:txBody>
          <a:bodyPr vert="horz" wrap="square" lIns="92075" tIns="46038" rIns="92075" bIns="46038" anchor="b" anchorCtr="0"/>
          <a:p>
            <a:pPr eaLnBrk="1" hangingPunct="1"/>
            <a:r>
              <a:rPr lang="zh-CN" altLang="en-US" dirty="0"/>
              <a:t>“</a:t>
            </a:r>
            <a:r>
              <a:rPr lang="en-US" altLang="zh-CN" dirty="0"/>
              <a:t>has-a</a:t>
            </a:r>
            <a:r>
              <a:rPr lang="zh-CN" altLang="en-US" dirty="0"/>
              <a:t>”举例</a:t>
            </a:r>
            <a:endParaRPr lang="zh-CN" altLang="en-US" dirty="0"/>
          </a:p>
        </p:txBody>
      </p:sp>
      <p:sp>
        <p:nvSpPr>
          <p:cNvPr id="6" name="内容占位符 5"/>
          <p:cNvSpPr>
            <a:spLocks noGrp="1"/>
          </p:cNvSpPr>
          <p:nvPr>
            <p:ph sz="half" idx="1"/>
          </p:nvPr>
        </p:nvSpPr>
        <p:spPr>
          <a:xfrm>
            <a:off x="1115695" y="1699895"/>
            <a:ext cx="4286250" cy="4916170"/>
          </a:xfrm>
        </p:spPr>
        <p:txBody>
          <a:bodyPr vert="horz" wrap="square" lIns="92075" tIns="46038" rIns="92075" bIns="46038" numCol="1" anchor="t" anchorCtr="0" compatLnSpc="1"/>
          <a:lstStyle/>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class Engine {	//</a:t>
            </a: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发动机类</a:t>
            </a:r>
            <a:endParaRPr kumimoji="1" lang="zh-CN" altLang="en-US"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void work();	//</a:t>
            </a: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发动机运转</a:t>
            </a:r>
            <a:endParaRPr kumimoji="1" lang="zh-CN" altLang="en-US"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class Wheel {	//</a:t>
            </a: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轮子类</a:t>
            </a:r>
            <a:endParaRPr kumimoji="1" lang="zh-CN" altLang="en-US"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void roll();	//</a:t>
            </a: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轮子转动</a:t>
            </a:r>
            <a:endParaRPr kumimoji="1" lang="zh-CN" altLang="en-US"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class Automobile {	//</a:t>
            </a: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汽车类</a:t>
            </a:r>
            <a:endParaRPr kumimoji="1" lang="zh-CN" altLang="en-US"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void move();	//</a:t>
            </a: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汽车移动</a:t>
            </a:r>
            <a:endParaRPr kumimoji="1" lang="zh-CN" altLang="en-US"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private:</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Engine </a:t>
            </a:r>
            <a:r>
              <a:rPr kumimoji="1" lang="en-US" altLang="zh-CN" sz="1800" b="1" i="0" u="none" strike="noStrike" kern="0" cap="none" spc="0" normalizeH="0" baseline="0" noProof="0" dirty="0" err="1" smtClean="0">
                <a:ln>
                  <a:noFill/>
                </a:ln>
                <a:solidFill>
                  <a:schemeClr val="tx1"/>
                </a:solidFill>
                <a:effectLst/>
                <a:uLnTx/>
                <a:uFillTx/>
                <a:latin typeface="+mn-ea"/>
                <a:ea typeface="+mn-ea"/>
                <a:cs typeface="+mn-cs"/>
              </a:rPr>
              <a:t>engine</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汽车引擎</a:t>
            </a:r>
            <a:endParaRPr kumimoji="1" lang="zh-CN" altLang="en-US"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Wheel wheels[4];//4</a:t>
            </a: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个车轮</a:t>
            </a:r>
            <a:endParaRPr kumimoji="1" lang="zh-CN" altLang="en-US"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zh-CN" altLang="en-US" sz="1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endParaRPr kumimoji="1" lang="en-US" altLang="zh-CN" sz="18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7" name="内容占位符 6"/>
          <p:cNvSpPr>
            <a:spLocks noGrp="1"/>
          </p:cNvSpPr>
          <p:nvPr>
            <p:ph sz="half" idx="2"/>
          </p:nvPr>
        </p:nvSpPr>
        <p:spPr/>
        <p:txBody>
          <a:bodyPr vert="horz" wrap="square" lIns="92075" tIns="46038" rIns="92075" bIns="46038" numCol="1" anchor="t" anchorCtr="0" compatLnSpc="1">
            <a:normAutofit fontScale="92500" lnSpcReduction="10000"/>
          </a:bodyPr>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意义</a:t>
            </a:r>
            <a:endParaRPr kumimoji="1"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1" lang="zh-CN" altLang="en-US" sz="2400" b="0" i="0" u="none" strike="noStrike" kern="0" cap="none" spc="0" normalizeH="0" baseline="0" noProof="0" dirty="0" smtClean="0">
                <a:ln>
                  <a:noFill/>
                </a:ln>
                <a:solidFill>
                  <a:srgbClr val="99FFCC"/>
                </a:solidFill>
                <a:effectLst/>
                <a:uLnTx/>
                <a:uFillTx/>
                <a:latin typeface="+mn-lt"/>
                <a:ea typeface="+mn-ea"/>
              </a:rPr>
              <a:t>一辆汽车有一个发动机</a:t>
            </a:r>
            <a:endParaRPr kumimoji="1" lang="en-US" altLang="zh-CN" sz="2400" b="0" i="0" u="none" strike="noStrike" kern="0" cap="none" spc="0" normalizeH="0" baseline="0" noProof="0" dirty="0" smtClean="0">
              <a:ln>
                <a:noFill/>
              </a:ln>
              <a:solidFill>
                <a:srgbClr val="99FFCC"/>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1" lang="zh-CN" altLang="en-US" sz="2400" b="0" i="0" u="none" strike="noStrike" kern="0" cap="none" spc="0" normalizeH="0" baseline="0" noProof="0" dirty="0" smtClean="0">
                <a:ln>
                  <a:noFill/>
                </a:ln>
                <a:solidFill>
                  <a:srgbClr val="99FFCC"/>
                </a:solidFill>
                <a:effectLst/>
                <a:uLnTx/>
                <a:uFillTx/>
                <a:latin typeface="+mn-lt"/>
                <a:ea typeface="+mn-ea"/>
              </a:rPr>
              <a:t>一辆汽车有四个轮子</a:t>
            </a:r>
            <a:endParaRPr kumimoji="1" lang="en-US" altLang="zh-CN" sz="2400" b="0" i="0" u="none" strike="noStrike" kern="0" cap="none" spc="0" normalizeH="0" baseline="0" noProof="0" dirty="0" smtClean="0">
              <a:ln>
                <a:noFill/>
              </a:ln>
              <a:solidFill>
                <a:srgbClr val="99FFCC"/>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接口</a:t>
            </a:r>
            <a:endParaRPr kumimoji="1"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1" lang="zh-CN" altLang="en-US" sz="2400" b="0" i="0" u="none" strike="noStrike" kern="0" cap="none" spc="0" normalizeH="0" baseline="0" noProof="0" dirty="0" smtClean="0">
                <a:ln>
                  <a:noFill/>
                </a:ln>
                <a:solidFill>
                  <a:srgbClr val="99FFCC"/>
                </a:solidFill>
                <a:effectLst/>
                <a:uLnTx/>
                <a:uFillTx/>
                <a:latin typeface="+mn-lt"/>
                <a:ea typeface="+mn-ea"/>
              </a:rPr>
              <a:t>作为整体的汽车不再具备发动机的运转功能，和轮子的转动功能，但通过将这些功能的整合，具有了自己的功能</a:t>
            </a:r>
            <a:r>
              <a:rPr kumimoji="1" lang="en-US" altLang="zh-CN" sz="2400" b="0" i="0" u="none" strike="noStrike" kern="0" cap="none" spc="0" normalizeH="0" baseline="0" noProof="0" dirty="0" smtClean="0">
                <a:ln>
                  <a:noFill/>
                </a:ln>
                <a:solidFill>
                  <a:srgbClr val="99FFCC"/>
                </a:solidFill>
                <a:effectLst/>
                <a:uLnTx/>
                <a:uFillTx/>
                <a:latin typeface="+mn-lt"/>
                <a:ea typeface="+mn-ea"/>
              </a:rPr>
              <a:t>——</a:t>
            </a:r>
            <a:r>
              <a:rPr kumimoji="1" lang="zh-CN" altLang="en-US" sz="2400" b="0" i="0" u="none" strike="noStrike" kern="0" cap="none" spc="0" normalizeH="0" baseline="0" noProof="0" dirty="0" smtClean="0">
                <a:ln>
                  <a:noFill/>
                </a:ln>
                <a:solidFill>
                  <a:srgbClr val="99FFCC"/>
                </a:solidFill>
                <a:effectLst/>
                <a:uLnTx/>
                <a:uFillTx/>
                <a:latin typeface="+mn-lt"/>
                <a:ea typeface="+mn-ea"/>
              </a:rPr>
              <a:t>移动</a:t>
            </a:r>
            <a:endParaRPr kumimoji="1" lang="zh-CN" altLang="en-US" sz="2400" b="0" i="0" u="none" strike="noStrike" kern="0" cap="none" spc="0" normalizeH="0" baseline="0" noProof="0" dirty="0" smtClean="0">
              <a:ln>
                <a:noFill/>
              </a:ln>
              <a:solidFill>
                <a:srgbClr val="99FFCC"/>
              </a:solidFill>
              <a:effectLst/>
              <a:uLnTx/>
              <a:uFillTx/>
              <a:latin typeface="+mn-lt"/>
              <a:ea typeface="+mn-ea"/>
            </a:endParaRPr>
          </a:p>
        </p:txBody>
      </p:sp>
      <p:sp>
        <p:nvSpPr>
          <p:cNvPr id="66565" name="灯片编号占位符 3"/>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66566" name="Text Box 6"/>
          <p:cNvSpPr txBox="1"/>
          <p:nvPr/>
        </p:nvSpPr>
        <p:spPr>
          <a:xfrm>
            <a:off x="222250" y="549275"/>
            <a:ext cx="800100" cy="5791200"/>
          </a:xfrm>
          <a:prstGeom prst="rect">
            <a:avLst/>
          </a:prstGeom>
          <a:noFill/>
          <a:ln w="12700">
            <a:noFill/>
          </a:ln>
        </p:spPr>
        <p:txBody>
          <a:bodyPr vert="eaVert">
            <a:spAutoFit/>
          </a:bodyPr>
          <a:p>
            <a:pPr algn="ctr">
              <a:spcBef>
                <a:spcPct val="50000"/>
              </a:spcBef>
            </a:pPr>
            <a:r>
              <a:rPr lang="zh-CN" altLang="en-US" sz="4000" dirty="0">
                <a:solidFill>
                  <a:srgbClr val="0070C0"/>
                </a:solidFill>
                <a:latin typeface="Times New Roman" panose="02020603050405020304" pitchFamily="18" charset="0"/>
                <a:ea typeface="隶书" panose="02010509060101010101" pitchFamily="49" charset="-122"/>
              </a:rPr>
              <a:t>深 度 探 索</a:t>
            </a:r>
            <a:endParaRPr lang="zh-CN" altLang="en-US" sz="2800" dirty="0">
              <a:solidFill>
                <a:srgbClr val="0070C0"/>
              </a:solidFill>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1"/>
          <p:cNvSpPr>
            <a:spLocks noGrp="1"/>
          </p:cNvSpPr>
          <p:nvPr>
            <p:ph type="title"/>
          </p:nvPr>
        </p:nvSpPr>
        <p:spPr/>
        <p:txBody>
          <a:bodyPr vert="horz" wrap="square" lIns="92075" tIns="46038" rIns="92075" bIns="46038" anchor="b" anchorCtr="0"/>
          <a:p>
            <a:pPr eaLnBrk="1" hangingPunct="1"/>
            <a:r>
              <a:rPr lang="zh-CN" altLang="en-US" dirty="0"/>
              <a:t>公有继承的意义</a:t>
            </a:r>
            <a:endParaRPr lang="zh-CN" altLang="en-US" dirty="0"/>
          </a:p>
        </p:txBody>
      </p:sp>
      <p:sp>
        <p:nvSpPr>
          <p:cNvPr id="3" name="内容占位符 2"/>
          <p:cNvSpPr>
            <a:spLocks noGrp="1"/>
          </p:cNvSpPr>
          <p:nvPr>
            <p:ph idx="1"/>
          </p:nvPr>
        </p:nvSpPr>
        <p:spPr/>
        <p:txBody>
          <a:bodyPr vert="horz" wrap="square" lIns="92075" tIns="46038" rIns="92075" bIns="46038" numCol="1" anchor="t" anchorCtr="0" compatLnSpc="1">
            <a:normAutofit lnSpcReduction="10000"/>
          </a:bodyPr>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a:pPr>
            <a:r>
              <a:rPr kumimoji="1" lang="zh-CN" altLang="en-US" sz="3200" b="1" i="0" u="none" strike="noStrike" kern="0" cap="none" spc="0" normalizeH="0" baseline="0" noProof="0" dirty="0" smtClean="0">
                <a:ln>
                  <a:noFill/>
                </a:ln>
                <a:solidFill>
                  <a:schemeClr val="tx1"/>
                </a:solidFill>
                <a:effectLst/>
                <a:uLnTx/>
                <a:uFillTx/>
                <a:latin typeface="+mn-lt"/>
                <a:ea typeface="+mn-ea"/>
                <a:cs typeface="+mn-cs"/>
              </a:rPr>
              <a:t>公有继承：</a:t>
            </a:r>
            <a:r>
              <a:rPr kumimoji="1" lang="en-US" altLang="zh-CN" sz="3200" b="1" i="0" u="none" strike="noStrike" kern="0" cap="none" spc="0" normalizeH="0" baseline="0" noProof="0" dirty="0" smtClean="0">
                <a:ln>
                  <a:noFill/>
                </a:ln>
                <a:solidFill>
                  <a:schemeClr val="tx1"/>
                </a:solidFill>
                <a:effectLst/>
                <a:uLnTx/>
                <a:uFillTx/>
                <a:latin typeface="+mn-lt"/>
                <a:ea typeface="+mn-ea"/>
                <a:cs typeface="+mn-cs"/>
              </a:rPr>
              <a:t>A</a:t>
            </a:r>
            <a:r>
              <a:rPr kumimoji="1" lang="zh-CN" altLang="en-US" sz="3200" b="1" i="0" u="none" strike="noStrike" kern="0" cap="none" spc="0" normalizeH="0" baseline="0" noProof="0" dirty="0" smtClean="0">
                <a:ln>
                  <a:noFill/>
                </a:ln>
                <a:solidFill>
                  <a:schemeClr val="tx1"/>
                </a:solidFill>
                <a:effectLst/>
                <a:uLnTx/>
                <a:uFillTx/>
                <a:latin typeface="+mn-lt"/>
                <a:ea typeface="+mn-ea"/>
                <a:cs typeface="+mn-cs"/>
              </a:rPr>
              <a:t>类是</a:t>
            </a:r>
            <a:r>
              <a:rPr kumimoji="1" lang="en-US" altLang="zh-CN" sz="3200" b="1" i="0" u="none" strike="noStrike" kern="0" cap="none" spc="0" normalizeH="0" baseline="0" noProof="0" dirty="0" smtClean="0">
                <a:ln>
                  <a:noFill/>
                </a:ln>
                <a:solidFill>
                  <a:schemeClr val="tx1"/>
                </a:solidFill>
                <a:effectLst/>
                <a:uLnTx/>
                <a:uFillTx/>
                <a:latin typeface="+mn-lt"/>
                <a:ea typeface="+mn-ea"/>
                <a:cs typeface="+mn-cs"/>
              </a:rPr>
              <a:t>B</a:t>
            </a:r>
            <a:r>
              <a:rPr kumimoji="1" lang="zh-CN" altLang="en-US" sz="3200" b="1" i="0" u="none" strike="noStrike" kern="0" cap="none" spc="0" normalizeH="0" baseline="0" noProof="0" dirty="0" smtClean="0">
                <a:ln>
                  <a:noFill/>
                </a:ln>
                <a:solidFill>
                  <a:schemeClr val="tx1"/>
                </a:solidFill>
                <a:effectLst/>
                <a:uLnTx/>
                <a:uFillTx/>
                <a:latin typeface="+mn-lt"/>
                <a:ea typeface="+mn-ea"/>
                <a:cs typeface="+mn-cs"/>
              </a:rPr>
              <a:t>类的公有基类</a:t>
            </a:r>
            <a:endParaRPr kumimoji="1"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1" lang="zh-CN" altLang="en-US" sz="2800" b="0" i="0" u="none" strike="noStrike" kern="0" cap="none" spc="0" normalizeH="0" baseline="0" noProof="0" dirty="0" smtClean="0">
                <a:ln>
                  <a:noFill/>
                </a:ln>
                <a:solidFill>
                  <a:srgbClr val="99FFCC"/>
                </a:solidFill>
                <a:effectLst/>
                <a:uLnTx/>
                <a:uFillTx/>
                <a:latin typeface="+mn-lt"/>
                <a:ea typeface="+mn-ea"/>
              </a:rPr>
              <a:t>是一个（</a:t>
            </a:r>
            <a:r>
              <a:rPr kumimoji="1" lang="en-US" altLang="zh-CN" sz="2800" b="0" i="0" u="none" strike="noStrike" kern="0" cap="none" spc="0" normalizeH="0" baseline="0" noProof="0" dirty="0" smtClean="0">
                <a:ln>
                  <a:noFill/>
                </a:ln>
                <a:solidFill>
                  <a:srgbClr val="99FFCC"/>
                </a:solidFill>
                <a:effectLst/>
                <a:uLnTx/>
                <a:uFillTx/>
                <a:latin typeface="+mn-lt"/>
                <a:ea typeface="+mn-ea"/>
              </a:rPr>
              <a:t>is-a</a:t>
            </a:r>
            <a:r>
              <a:rPr kumimoji="1" lang="zh-CN" altLang="en-US" sz="2800" b="0" i="0" u="none" strike="noStrike" kern="0" cap="none" spc="0" normalizeH="0" baseline="0" noProof="0" dirty="0" smtClean="0">
                <a:ln>
                  <a:noFill/>
                </a:ln>
                <a:solidFill>
                  <a:srgbClr val="99FFCC"/>
                </a:solidFill>
                <a:effectLst/>
                <a:uLnTx/>
                <a:uFillTx/>
                <a:latin typeface="+mn-lt"/>
                <a:ea typeface="+mn-ea"/>
              </a:rPr>
              <a:t>）关系：表明每个</a:t>
            </a:r>
            <a:r>
              <a:rPr kumimoji="1" lang="en-US" altLang="zh-CN" sz="2800" b="0" i="0" u="none" strike="noStrike" kern="0" cap="none" spc="0" normalizeH="0" baseline="0" noProof="0" dirty="0" smtClean="0">
                <a:ln>
                  <a:noFill/>
                </a:ln>
                <a:solidFill>
                  <a:srgbClr val="99FFCC"/>
                </a:solidFill>
                <a:effectLst/>
                <a:uLnTx/>
                <a:uFillTx/>
                <a:latin typeface="+mn-lt"/>
                <a:ea typeface="+mn-ea"/>
              </a:rPr>
              <a:t>B</a:t>
            </a:r>
            <a:r>
              <a:rPr kumimoji="1" lang="zh-CN" altLang="en-US" sz="2800" b="0" i="0" u="none" strike="noStrike" kern="0" cap="none" spc="0" normalizeH="0" baseline="0" noProof="0" dirty="0" smtClean="0">
                <a:ln>
                  <a:noFill/>
                </a:ln>
                <a:solidFill>
                  <a:srgbClr val="99FFCC"/>
                </a:solidFill>
                <a:effectLst/>
                <a:uLnTx/>
                <a:uFillTx/>
                <a:latin typeface="+mn-lt"/>
                <a:ea typeface="+mn-ea"/>
              </a:rPr>
              <a:t>类型对象“是一个” </a:t>
            </a:r>
            <a:r>
              <a:rPr kumimoji="1" lang="en-US" altLang="zh-CN" sz="2800" b="0" i="0" u="none" strike="noStrike" kern="0" cap="none" spc="0" normalizeH="0" baseline="0" noProof="0" dirty="0" smtClean="0">
                <a:ln>
                  <a:noFill/>
                </a:ln>
                <a:solidFill>
                  <a:srgbClr val="99FFCC"/>
                </a:solidFill>
                <a:effectLst/>
                <a:uLnTx/>
                <a:uFillTx/>
                <a:latin typeface="+mn-lt"/>
                <a:ea typeface="+mn-ea"/>
              </a:rPr>
              <a:t>A</a:t>
            </a:r>
            <a:r>
              <a:rPr kumimoji="1" lang="zh-CN" altLang="en-US" sz="2800" b="0" i="0" u="none" strike="noStrike" kern="0" cap="none" spc="0" normalizeH="0" baseline="0" noProof="0" dirty="0" smtClean="0">
                <a:ln>
                  <a:noFill/>
                </a:ln>
                <a:solidFill>
                  <a:srgbClr val="99FFCC"/>
                </a:solidFill>
                <a:effectLst/>
                <a:uLnTx/>
                <a:uFillTx/>
                <a:latin typeface="+mn-lt"/>
                <a:ea typeface="+mn-ea"/>
              </a:rPr>
              <a:t>类型对象</a:t>
            </a:r>
            <a:endParaRPr kumimoji="1" lang="en-US" altLang="zh-CN" sz="2800" b="0" i="0" u="none" strike="noStrike" kern="0" cap="none" spc="0" normalizeH="0" baseline="0" noProof="0" dirty="0" smtClean="0">
              <a:ln>
                <a:noFill/>
              </a:ln>
              <a:solidFill>
                <a:srgbClr val="99FFCC"/>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1" lang="en-US" altLang="zh-CN" sz="2800" b="0" i="0" u="none" strike="noStrike" kern="0" cap="none" spc="0" normalizeH="0" baseline="0" noProof="0" dirty="0" smtClean="0">
                <a:ln>
                  <a:noFill/>
                </a:ln>
                <a:solidFill>
                  <a:srgbClr val="99FFCC"/>
                </a:solidFill>
                <a:effectLst/>
                <a:uLnTx/>
                <a:uFillTx/>
                <a:latin typeface="+mn-lt"/>
                <a:ea typeface="+mn-ea"/>
              </a:rPr>
              <a:t>A</a:t>
            </a:r>
            <a:r>
              <a:rPr kumimoji="1" lang="zh-CN" altLang="en-US" sz="2800" b="0" i="0" u="none" strike="noStrike" kern="0" cap="none" spc="0" normalizeH="0" baseline="0" noProof="0" dirty="0" smtClean="0">
                <a:ln>
                  <a:noFill/>
                </a:ln>
                <a:solidFill>
                  <a:srgbClr val="99FFCC"/>
                </a:solidFill>
                <a:effectLst/>
                <a:uLnTx/>
                <a:uFillTx/>
                <a:latin typeface="+mn-lt"/>
                <a:ea typeface="+mn-ea"/>
              </a:rPr>
              <a:t>类型对象与</a:t>
            </a:r>
            <a:r>
              <a:rPr kumimoji="1" lang="en-US" altLang="zh-CN" sz="2800" b="0" i="0" u="none" strike="noStrike" kern="0" cap="none" spc="0" normalizeH="0" baseline="0" noProof="0" dirty="0" smtClean="0">
                <a:ln>
                  <a:noFill/>
                </a:ln>
                <a:solidFill>
                  <a:srgbClr val="99FFCC"/>
                </a:solidFill>
                <a:effectLst/>
                <a:uLnTx/>
                <a:uFillTx/>
                <a:latin typeface="+mn-lt"/>
                <a:ea typeface="+mn-ea"/>
              </a:rPr>
              <a:t>B</a:t>
            </a:r>
            <a:r>
              <a:rPr kumimoji="1" lang="zh-CN" altLang="en-US" sz="2800" b="0" i="0" u="none" strike="noStrike" kern="0" cap="none" spc="0" normalizeH="0" baseline="0" noProof="0" dirty="0" smtClean="0">
                <a:ln>
                  <a:noFill/>
                </a:ln>
                <a:solidFill>
                  <a:srgbClr val="99FFCC"/>
                </a:solidFill>
                <a:effectLst/>
                <a:uLnTx/>
                <a:uFillTx/>
                <a:latin typeface="+mn-lt"/>
                <a:ea typeface="+mn-ea"/>
              </a:rPr>
              <a:t>类型对象是一般与特殊关系</a:t>
            </a:r>
            <a:endParaRPr kumimoji="1" lang="en-US" altLang="zh-CN" sz="2800" b="0" i="0" u="none" strike="noStrike" kern="0" cap="none" spc="0" normalizeH="0" baseline="0" noProof="0" dirty="0" smtClean="0">
              <a:ln>
                <a:noFill/>
              </a:ln>
              <a:solidFill>
                <a:srgbClr val="99FFCC"/>
              </a:solidFill>
              <a:effectLst/>
              <a:uLnTx/>
              <a:uFillTx/>
              <a:latin typeface="+mn-lt"/>
              <a:ea typeface="+mn-ea"/>
            </a:endParaRPr>
          </a:p>
          <a:p>
            <a:pPr marL="1085850" marR="0" lvl="2" indent="-22860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l"/>
              <a:defRPr/>
            </a:pPr>
            <a:r>
              <a:rPr kumimoji="1" lang="zh-CN" altLang="en-US" sz="2400" b="0" i="0" u="none" strike="noStrike" kern="0" cap="none" spc="0" normalizeH="0" baseline="0" noProof="0" dirty="0" smtClean="0">
                <a:ln>
                  <a:noFill/>
                </a:ln>
                <a:solidFill>
                  <a:schemeClr val="tx1"/>
                </a:solidFill>
                <a:effectLst/>
                <a:uLnTx/>
                <a:uFillTx/>
                <a:latin typeface="+mn-lt"/>
                <a:ea typeface="+mn-ea"/>
              </a:rPr>
              <a:t>回顾类的兼容性原则：在需要基类对象的任何地方，都可以使用公有派生类的对象来替代</a:t>
            </a:r>
            <a:endParaRPr kumimoji="1" lang="en-US" altLang="zh-CN" sz="2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1" lang="en-US" altLang="zh-CN" sz="2800" b="0" i="0" u="none" strike="noStrike" kern="0" cap="none" spc="0" normalizeH="0" baseline="0" noProof="0" dirty="0" smtClean="0">
                <a:ln>
                  <a:noFill/>
                </a:ln>
                <a:solidFill>
                  <a:srgbClr val="99FFCC"/>
                </a:solidFill>
                <a:effectLst/>
                <a:uLnTx/>
                <a:uFillTx/>
                <a:latin typeface="+mn-lt"/>
                <a:ea typeface="+mn-ea"/>
              </a:rPr>
              <a:t>B</a:t>
            </a:r>
            <a:r>
              <a:rPr kumimoji="1" lang="zh-CN" altLang="en-US" sz="2800" b="0" i="0" u="none" strike="noStrike" kern="0" cap="none" spc="0" normalizeH="0" baseline="0" noProof="0" dirty="0" smtClean="0">
                <a:ln>
                  <a:noFill/>
                </a:ln>
                <a:solidFill>
                  <a:srgbClr val="99FFCC"/>
                </a:solidFill>
                <a:effectLst/>
                <a:uLnTx/>
                <a:uFillTx/>
                <a:latin typeface="+mn-lt"/>
                <a:ea typeface="+mn-ea"/>
              </a:rPr>
              <a:t>类型对象包括</a:t>
            </a:r>
            <a:r>
              <a:rPr kumimoji="1" lang="en-US" altLang="zh-CN" sz="2800" b="0" i="0" u="none" strike="noStrike" kern="0" cap="none" spc="0" normalizeH="0" baseline="0" noProof="0" dirty="0" smtClean="0">
                <a:ln>
                  <a:noFill/>
                </a:ln>
                <a:solidFill>
                  <a:srgbClr val="99FFCC"/>
                </a:solidFill>
                <a:effectLst/>
                <a:uLnTx/>
                <a:uFillTx/>
                <a:latin typeface="+mn-lt"/>
                <a:ea typeface="+mn-ea"/>
              </a:rPr>
              <a:t>A</a:t>
            </a:r>
            <a:r>
              <a:rPr kumimoji="1" lang="zh-CN" altLang="en-US" sz="2800" b="0" i="0" u="none" strike="noStrike" kern="0" cap="none" spc="0" normalizeH="0" baseline="0" noProof="0" dirty="0" smtClean="0">
                <a:ln>
                  <a:noFill/>
                </a:ln>
                <a:solidFill>
                  <a:srgbClr val="99FFCC"/>
                </a:solidFill>
                <a:effectLst/>
                <a:uLnTx/>
                <a:uFillTx/>
                <a:latin typeface="+mn-lt"/>
                <a:ea typeface="+mn-ea"/>
              </a:rPr>
              <a:t>类型的全部接口</a:t>
            </a:r>
            <a:endParaRPr kumimoji="1" lang="en-US" altLang="zh-CN" sz="2800" b="0" i="0" u="none" strike="noStrike" kern="0" cap="none" spc="0" normalizeH="0" baseline="0" noProof="0" dirty="0" smtClean="0">
              <a:ln>
                <a:noFill/>
              </a:ln>
              <a:solidFill>
                <a:srgbClr val="99FFCC"/>
              </a:solidFill>
              <a:effectLst/>
              <a:uLnTx/>
              <a:uFillTx/>
              <a:latin typeface="+mn-lt"/>
              <a:ea typeface="+mn-ea"/>
            </a:endParaRPr>
          </a:p>
        </p:txBody>
      </p:sp>
      <p:sp>
        <p:nvSpPr>
          <p:cNvPr id="67588" name="灯片编号占位符 3"/>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67589" name="Text Box 6"/>
          <p:cNvSpPr txBox="1"/>
          <p:nvPr/>
        </p:nvSpPr>
        <p:spPr>
          <a:xfrm>
            <a:off x="222250" y="549275"/>
            <a:ext cx="800100" cy="5791200"/>
          </a:xfrm>
          <a:prstGeom prst="rect">
            <a:avLst/>
          </a:prstGeom>
          <a:noFill/>
          <a:ln w="12700">
            <a:noFill/>
          </a:ln>
        </p:spPr>
        <p:txBody>
          <a:bodyPr vert="eaVert">
            <a:spAutoFit/>
          </a:bodyPr>
          <a:p>
            <a:pPr algn="ctr">
              <a:spcBef>
                <a:spcPct val="50000"/>
              </a:spcBef>
            </a:pPr>
            <a:r>
              <a:rPr lang="zh-CN" altLang="en-US" sz="4000" dirty="0">
                <a:solidFill>
                  <a:srgbClr val="0070C0"/>
                </a:solidFill>
                <a:latin typeface="Times New Roman" panose="02020603050405020304" pitchFamily="18" charset="0"/>
                <a:ea typeface="隶书" panose="02010509060101010101" pitchFamily="49" charset="-122"/>
              </a:rPr>
              <a:t>深 度 探 索</a:t>
            </a:r>
            <a:endParaRPr lang="zh-CN" altLang="en-US" sz="2800" dirty="0">
              <a:solidFill>
                <a:srgbClr val="0070C0"/>
              </a:solidFill>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4"/>
          <p:cNvSpPr>
            <a:spLocks noGrp="1"/>
          </p:cNvSpPr>
          <p:nvPr>
            <p:ph type="title"/>
          </p:nvPr>
        </p:nvSpPr>
        <p:spPr/>
        <p:txBody>
          <a:bodyPr vert="horz" wrap="square" lIns="92075" tIns="46038" rIns="92075" bIns="46038" anchor="b" anchorCtr="0"/>
          <a:p>
            <a:pPr eaLnBrk="1" hangingPunct="1"/>
            <a:r>
              <a:rPr lang="zh-CN" altLang="en-US" dirty="0"/>
              <a:t>“</a:t>
            </a:r>
            <a:r>
              <a:rPr lang="en-US" altLang="zh-CN" dirty="0"/>
              <a:t>is-a</a:t>
            </a:r>
            <a:r>
              <a:rPr lang="zh-CN" altLang="en-US" dirty="0"/>
              <a:t>”举例</a:t>
            </a:r>
            <a:endParaRPr lang="zh-CN" altLang="en-US" dirty="0"/>
          </a:p>
        </p:txBody>
      </p:sp>
      <p:sp>
        <p:nvSpPr>
          <p:cNvPr id="6" name="内容占位符 5"/>
          <p:cNvSpPr>
            <a:spLocks noGrp="1"/>
          </p:cNvSpPr>
          <p:nvPr>
            <p:ph sz="half" idx="1"/>
          </p:nvPr>
        </p:nvSpPr>
        <p:spPr>
          <a:xfrm>
            <a:off x="1115695" y="1772285"/>
            <a:ext cx="4420870" cy="4453255"/>
          </a:xfrm>
        </p:spPr>
        <p:txBody>
          <a:bodyPr vert="horz" wrap="square" lIns="92075" tIns="46038" rIns="92075" bIns="46038" numCol="1" anchor="t" anchorCtr="0" compatLnSpc="1"/>
          <a:lstStyle/>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class Truck: public Automobile{</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卡车</a:t>
            </a:r>
            <a:endParaRPr kumimoji="1" lang="zh-CN" altLang="en-US"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void load(…);	//</a:t>
            </a: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装货</a:t>
            </a:r>
            <a:endParaRPr kumimoji="1" lang="zh-CN" altLang="en-US"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void dump(…);	//</a:t>
            </a: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卸货</a:t>
            </a:r>
            <a:endParaRPr kumimoji="1" lang="zh-CN" altLang="en-US"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private:</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class Pumper: public Automobile {</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消防车</a:t>
            </a:r>
            <a:endParaRPr kumimoji="1" lang="zh-CN" altLang="en-US"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void water();	//</a:t>
            </a: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喷水</a:t>
            </a:r>
            <a:endParaRPr kumimoji="1" lang="zh-CN" altLang="en-US"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private:</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latinLnBrk="0" hangingPunct="1">
              <a:lnSpc>
                <a:spcPct val="95000"/>
              </a:lnSpc>
              <a:spcBef>
                <a:spcPts val="0"/>
              </a:spcBef>
              <a:spcAft>
                <a:spcPct val="0"/>
              </a:spcAft>
              <a:buClr>
                <a:schemeClr val="accent2"/>
              </a:buClr>
              <a:buSzPct val="8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68612" name="内容占位符 6"/>
          <p:cNvSpPr>
            <a:spLocks noGrp="1"/>
          </p:cNvSpPr>
          <p:nvPr>
            <p:ph sz="half" idx="2"/>
          </p:nvPr>
        </p:nvSpPr>
        <p:spPr>
          <a:xfrm>
            <a:off x="5075873" y="1917065"/>
            <a:ext cx="3748087" cy="4114800"/>
          </a:xfrm>
        </p:spPr>
        <p:txBody>
          <a:bodyPr vert="horz" wrap="square" lIns="92075" tIns="46038" rIns="92075" bIns="46038" anchor="t" anchorCtr="0"/>
          <a:p>
            <a:pPr eaLnBrk="1" hangingPunct="1">
              <a:buSzPct val="80000"/>
            </a:pPr>
            <a:r>
              <a:rPr kumimoji="1" lang="zh-CN" altLang="en-US" dirty="0">
                <a:latin typeface="+mn-lt"/>
                <a:ea typeface="+mn-ea"/>
                <a:cs typeface="+mn-cs"/>
              </a:rPr>
              <a:t>意义</a:t>
            </a:r>
            <a:endParaRPr kumimoji="1" lang="en-US" altLang="zh-CN" dirty="0">
              <a:latin typeface="+mn-lt"/>
              <a:ea typeface="+mn-ea"/>
              <a:cs typeface="+mn-cs"/>
            </a:endParaRPr>
          </a:p>
          <a:p>
            <a:pPr lvl="1" eaLnBrk="1" hangingPunct="1">
              <a:buSzTx/>
              <a:buFontTx/>
            </a:pPr>
            <a:r>
              <a:rPr kumimoji="1" lang="zh-CN" altLang="en-US" dirty="0">
                <a:latin typeface="+mn-lt"/>
                <a:ea typeface="+mn-ea"/>
              </a:rPr>
              <a:t>卡车是汽车</a:t>
            </a:r>
            <a:endParaRPr kumimoji="1" lang="en-US" altLang="zh-CN" dirty="0">
              <a:latin typeface="+mn-lt"/>
              <a:ea typeface="+mn-ea"/>
            </a:endParaRPr>
          </a:p>
          <a:p>
            <a:pPr lvl="1" eaLnBrk="1" hangingPunct="1">
              <a:buSzTx/>
              <a:buFontTx/>
            </a:pPr>
            <a:r>
              <a:rPr kumimoji="1" lang="zh-CN" altLang="en-US" dirty="0">
                <a:latin typeface="+mn-lt"/>
                <a:ea typeface="+mn-ea"/>
              </a:rPr>
              <a:t>消防车是汽车</a:t>
            </a:r>
            <a:endParaRPr kumimoji="1" lang="en-US" altLang="zh-CN" dirty="0">
              <a:latin typeface="+mn-lt"/>
              <a:ea typeface="+mn-ea"/>
            </a:endParaRPr>
          </a:p>
          <a:p>
            <a:pPr eaLnBrk="1" hangingPunct="1">
              <a:buSzPct val="80000"/>
            </a:pPr>
            <a:r>
              <a:rPr kumimoji="1" lang="zh-CN" altLang="en-US" dirty="0">
                <a:latin typeface="+mn-lt"/>
                <a:ea typeface="+mn-ea"/>
                <a:cs typeface="+mn-cs"/>
              </a:rPr>
              <a:t>接口</a:t>
            </a:r>
            <a:endParaRPr kumimoji="1" lang="en-US" altLang="zh-CN" dirty="0">
              <a:latin typeface="+mn-lt"/>
              <a:ea typeface="+mn-ea"/>
              <a:cs typeface="+mn-cs"/>
            </a:endParaRPr>
          </a:p>
          <a:p>
            <a:pPr lvl="1" eaLnBrk="1" hangingPunct="1">
              <a:buSzTx/>
              <a:buFontTx/>
            </a:pPr>
            <a:r>
              <a:rPr kumimoji="1" lang="zh-CN" altLang="en-US" dirty="0">
                <a:latin typeface="+mn-lt"/>
                <a:ea typeface="+mn-ea"/>
              </a:rPr>
              <a:t>卡车和消防车具有汽车的通用功能（移动）</a:t>
            </a:r>
            <a:endParaRPr kumimoji="1" lang="en-US" altLang="zh-CN" dirty="0">
              <a:latin typeface="+mn-lt"/>
              <a:ea typeface="+mn-ea"/>
            </a:endParaRPr>
          </a:p>
          <a:p>
            <a:pPr lvl="1" eaLnBrk="1" hangingPunct="1">
              <a:buSzTx/>
              <a:buFontTx/>
            </a:pPr>
            <a:r>
              <a:rPr kumimoji="1" lang="zh-CN" altLang="en-US" dirty="0">
                <a:latin typeface="+mn-lt"/>
                <a:ea typeface="+mn-ea"/>
              </a:rPr>
              <a:t>它们还各自具有自己的功能（卡车：装货、卸货；消防车：喷水）</a:t>
            </a:r>
            <a:endParaRPr kumimoji="1" lang="en-US" altLang="zh-CN" dirty="0">
              <a:latin typeface="+mn-lt"/>
              <a:ea typeface="+mn-ea"/>
            </a:endParaRPr>
          </a:p>
        </p:txBody>
      </p:sp>
      <p:sp>
        <p:nvSpPr>
          <p:cNvPr id="68613" name="灯片编号占位符 3"/>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68614" name="Text Box 6"/>
          <p:cNvSpPr txBox="1"/>
          <p:nvPr/>
        </p:nvSpPr>
        <p:spPr>
          <a:xfrm>
            <a:off x="222250" y="549275"/>
            <a:ext cx="800100" cy="5791200"/>
          </a:xfrm>
          <a:prstGeom prst="rect">
            <a:avLst/>
          </a:prstGeom>
          <a:noFill/>
          <a:ln w="12700">
            <a:noFill/>
          </a:ln>
        </p:spPr>
        <p:txBody>
          <a:bodyPr vert="eaVert">
            <a:spAutoFit/>
          </a:bodyPr>
          <a:p>
            <a:pPr algn="ctr">
              <a:spcBef>
                <a:spcPct val="50000"/>
              </a:spcBef>
            </a:pPr>
            <a:r>
              <a:rPr lang="zh-CN" altLang="en-US" sz="4000" dirty="0">
                <a:solidFill>
                  <a:srgbClr val="0070C0"/>
                </a:solidFill>
                <a:latin typeface="Times New Roman" panose="02020603050405020304" pitchFamily="18" charset="0"/>
                <a:ea typeface="隶书" panose="02010509060101010101" pitchFamily="49" charset="-122"/>
              </a:rPr>
              <a:t>深 度 探 索</a:t>
            </a:r>
            <a:endParaRPr lang="zh-CN" altLang="en-US" sz="2800" dirty="0">
              <a:solidFill>
                <a:srgbClr val="0070C0"/>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9219" name="Rectangle 2"/>
          <p:cNvSpPr>
            <a:spLocks noGrp="1"/>
          </p:cNvSpPr>
          <p:nvPr>
            <p:ph type="title"/>
          </p:nvPr>
        </p:nvSpPr>
        <p:spPr/>
        <p:txBody>
          <a:bodyPr vert="horz" wrap="square" lIns="92075" tIns="46038" rIns="92075" bIns="46038" anchor="b" anchorCtr="0"/>
          <a:p>
            <a:pPr eaLnBrk="1" hangingPunct="1"/>
            <a:r>
              <a:rPr lang="zh-CN" altLang="en-US" dirty="0"/>
              <a:t>类的继承与派生</a:t>
            </a:r>
            <a:endParaRPr lang="zh-CN" altLang="en-US" dirty="0"/>
          </a:p>
        </p:txBody>
      </p:sp>
      <p:sp>
        <p:nvSpPr>
          <p:cNvPr id="9220" name="Rectangle 3"/>
          <p:cNvSpPr>
            <a:spLocks noGrp="1"/>
          </p:cNvSpPr>
          <p:nvPr>
            <p:ph idx="1"/>
          </p:nvPr>
        </p:nvSpPr>
        <p:spPr/>
        <p:txBody>
          <a:bodyPr vert="horz" wrap="square" lIns="92075" tIns="46038" rIns="92075" bIns="46038" anchor="t" anchorCtr="0"/>
          <a:p>
            <a:pPr eaLnBrk="1" hangingPunct="1"/>
            <a:r>
              <a:rPr lang="zh-CN" altLang="en-US" dirty="0"/>
              <a:t>被继承的已有类称为</a:t>
            </a:r>
            <a:r>
              <a:rPr lang="zh-CN" altLang="en-US" dirty="0">
                <a:solidFill>
                  <a:schemeClr val="tx2"/>
                </a:solidFill>
              </a:rPr>
              <a:t>基类</a:t>
            </a:r>
            <a:r>
              <a:rPr lang="zh-CN" altLang="en-US" dirty="0"/>
              <a:t>（或父类）。</a:t>
            </a:r>
            <a:endParaRPr lang="zh-CN" altLang="en-US" dirty="0"/>
          </a:p>
          <a:p>
            <a:pPr eaLnBrk="1" hangingPunct="1"/>
            <a:endParaRPr lang="zh-CN" altLang="en-US" dirty="0"/>
          </a:p>
          <a:p>
            <a:pPr eaLnBrk="1" hangingPunct="1"/>
            <a:r>
              <a:rPr lang="zh-CN" altLang="en-US" dirty="0"/>
              <a:t>派生出的新类称为</a:t>
            </a:r>
            <a:r>
              <a:rPr lang="zh-CN" altLang="en-US" dirty="0">
                <a:solidFill>
                  <a:schemeClr val="tx2"/>
                </a:solidFill>
              </a:rPr>
              <a:t>派生类</a:t>
            </a:r>
            <a:r>
              <a:rPr lang="zh-CN" altLang="en-US" dirty="0"/>
              <a:t>。</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123" name="Rectangle 2"/>
          <p:cNvSpPr>
            <a:spLocks noGrp="1"/>
          </p:cNvSpPr>
          <p:nvPr>
            <p:ph type="title"/>
          </p:nvPr>
        </p:nvSpPr>
        <p:spPr>
          <a:xfrm>
            <a:off x="990600" y="228600"/>
            <a:ext cx="7315200" cy="1143000"/>
          </a:xfrm>
        </p:spPr>
        <p:txBody>
          <a:bodyPr vert="horz" wrap="square" lIns="92075" tIns="46038" rIns="92075" bIns="46038" anchor="b" anchorCtr="0"/>
          <a:p>
            <a:pPr eaLnBrk="1" hangingPunct="1"/>
            <a:r>
              <a:rPr lang="zh-CN" altLang="en-US" dirty="0"/>
              <a:t>多态性的概念</a:t>
            </a:r>
            <a:endParaRPr lang="zh-CN" altLang="en-US" dirty="0"/>
          </a:p>
        </p:txBody>
      </p:sp>
      <p:sp>
        <p:nvSpPr>
          <p:cNvPr id="5124" name="Rectangle 3"/>
          <p:cNvSpPr>
            <a:spLocks noGrp="1"/>
          </p:cNvSpPr>
          <p:nvPr>
            <p:ph idx="1"/>
          </p:nvPr>
        </p:nvSpPr>
        <p:spPr>
          <a:xfrm>
            <a:off x="1143000" y="1752600"/>
            <a:ext cx="7315200" cy="4343400"/>
          </a:xfrm>
        </p:spPr>
        <p:txBody>
          <a:bodyPr vert="horz" wrap="square" lIns="92075" tIns="46038" rIns="92075" bIns="46038" anchor="t" anchorCtr="0"/>
          <a:p>
            <a:pPr eaLnBrk="1" hangingPunct="1">
              <a:lnSpc>
                <a:spcPct val="90000"/>
              </a:lnSpc>
            </a:pPr>
            <a:r>
              <a:rPr lang="zh-CN" altLang="en-US" dirty="0"/>
              <a:t>多态性是面向对象程序设计的重要特征之一。</a:t>
            </a:r>
            <a:endParaRPr lang="zh-CN" altLang="en-US" dirty="0"/>
          </a:p>
          <a:p>
            <a:pPr eaLnBrk="1" hangingPunct="1">
              <a:lnSpc>
                <a:spcPct val="90000"/>
              </a:lnSpc>
            </a:pPr>
            <a:r>
              <a:rPr lang="zh-CN" altLang="en-US" dirty="0"/>
              <a:t>多态性是指发出同样的消息被不同类型的对象接收时有可能导致完全不同的行为。</a:t>
            </a:r>
            <a:endParaRPr lang="zh-CN" altLang="en-US" dirty="0"/>
          </a:p>
          <a:p>
            <a:pPr eaLnBrk="1" hangingPunct="1">
              <a:lnSpc>
                <a:spcPct val="90000"/>
              </a:lnSpc>
            </a:pPr>
            <a:r>
              <a:rPr lang="zh-CN" altLang="en-US" dirty="0"/>
              <a:t>多态的实现：</a:t>
            </a:r>
            <a:endParaRPr lang="zh-CN" altLang="en-US" dirty="0"/>
          </a:p>
          <a:p>
            <a:pPr lvl="1" eaLnBrk="1" hangingPunct="1">
              <a:lnSpc>
                <a:spcPct val="90000"/>
              </a:lnSpc>
            </a:pPr>
            <a:r>
              <a:rPr lang="zh-CN" altLang="en-US" dirty="0"/>
              <a:t>函数重载</a:t>
            </a:r>
            <a:endParaRPr lang="zh-CN" altLang="en-US" dirty="0"/>
          </a:p>
          <a:p>
            <a:pPr lvl="1" eaLnBrk="1" hangingPunct="1">
              <a:lnSpc>
                <a:spcPct val="90000"/>
              </a:lnSpc>
            </a:pPr>
            <a:r>
              <a:rPr lang="zh-CN" altLang="en-US" dirty="0"/>
              <a:t>运算符重载</a:t>
            </a:r>
            <a:endParaRPr lang="zh-CN" altLang="en-US" dirty="0"/>
          </a:p>
          <a:p>
            <a:pPr lvl="1" eaLnBrk="1" hangingPunct="1">
              <a:lnSpc>
                <a:spcPct val="90000"/>
              </a:lnSpc>
            </a:pPr>
            <a:r>
              <a:rPr lang="zh-CN" altLang="en-US" dirty="0"/>
              <a:t>虚函数</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1747" name="Rectangle 2"/>
          <p:cNvSpPr>
            <a:spLocks noGrp="1"/>
          </p:cNvSpPr>
          <p:nvPr>
            <p:ph type="title"/>
          </p:nvPr>
        </p:nvSpPr>
        <p:spPr>
          <a:xfrm>
            <a:off x="1143000" y="228600"/>
            <a:ext cx="7315200" cy="1143000"/>
          </a:xfrm>
        </p:spPr>
        <p:txBody>
          <a:bodyPr vert="horz" wrap="square" lIns="92075" tIns="46038" rIns="92075" bIns="46038" anchor="b" anchorCtr="0"/>
          <a:p>
            <a:pPr eaLnBrk="1" hangingPunct="1"/>
            <a:r>
              <a:rPr lang="zh-CN" altLang="en-US" dirty="0"/>
              <a:t>静态绑定与动态绑定</a:t>
            </a:r>
            <a:endParaRPr lang="zh-CN" altLang="en-US" dirty="0"/>
          </a:p>
        </p:txBody>
      </p:sp>
      <p:sp>
        <p:nvSpPr>
          <p:cNvPr id="31748" name="Rectangle 3"/>
          <p:cNvSpPr>
            <a:spLocks noGrp="1"/>
          </p:cNvSpPr>
          <p:nvPr>
            <p:ph idx="1"/>
          </p:nvPr>
        </p:nvSpPr>
        <p:spPr>
          <a:xfrm>
            <a:off x="1066800" y="1600200"/>
            <a:ext cx="7391400" cy="4876800"/>
          </a:xfrm>
        </p:spPr>
        <p:txBody>
          <a:bodyPr vert="horz" wrap="square" lIns="92075" tIns="46038" rIns="92075" bIns="46038" anchor="t" anchorCtr="0"/>
          <a:p>
            <a:pPr eaLnBrk="1" hangingPunct="1"/>
            <a:r>
              <a:rPr lang="zh-CN" altLang="en-US" dirty="0"/>
              <a:t>绑定</a:t>
            </a:r>
            <a:endParaRPr lang="zh-CN" altLang="en-US" dirty="0"/>
          </a:p>
          <a:p>
            <a:pPr lvl="1" eaLnBrk="1" hangingPunct="1"/>
            <a:r>
              <a:rPr lang="zh-CN" altLang="en-US" dirty="0"/>
              <a:t>程序自身彼此关联的过程，确定程序中的操作调用与执行该操作的代码间的关系。</a:t>
            </a:r>
            <a:endParaRPr lang="zh-CN" altLang="en-US" dirty="0"/>
          </a:p>
          <a:p>
            <a:pPr eaLnBrk="1" hangingPunct="1"/>
            <a:r>
              <a:rPr lang="zh-CN" altLang="en-US" dirty="0"/>
              <a:t>静态绑定</a:t>
            </a:r>
            <a:endParaRPr lang="zh-CN" altLang="en-US" dirty="0"/>
          </a:p>
          <a:p>
            <a:pPr lvl="1" eaLnBrk="1" hangingPunct="1"/>
            <a:r>
              <a:rPr lang="zh-CN" altLang="en-US" dirty="0"/>
              <a:t>绑定过程出现在编译阶段，用对象名或者类名来限定要调用的函数。</a:t>
            </a:r>
            <a:endParaRPr lang="zh-CN" altLang="en-US" dirty="0"/>
          </a:p>
          <a:p>
            <a:pPr eaLnBrk="1" hangingPunct="1"/>
            <a:r>
              <a:rPr lang="zh-CN" altLang="en-US" dirty="0"/>
              <a:t>动态绑定</a:t>
            </a:r>
            <a:endParaRPr lang="zh-CN" altLang="en-US" dirty="0"/>
          </a:p>
          <a:p>
            <a:pPr lvl="1" eaLnBrk="1" hangingPunct="1"/>
            <a:r>
              <a:rPr lang="zh-CN" altLang="en-US" dirty="0"/>
              <a:t>绑定过程工作在程序运行时执行，在程序运行时才确定将要调用的函数。</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Rectangle 3"/>
          <p:cNvSpPr>
            <a:spLocks noGrp="1" noChangeArrowheads="1"/>
          </p:cNvSpPr>
          <p:nvPr>
            <p:ph idx="1"/>
          </p:nvPr>
        </p:nvSpPr>
        <p:spPr>
          <a:xfrm>
            <a:off x="457200" y="304800"/>
            <a:ext cx="8229600" cy="6172200"/>
          </a:xfrm>
          <a:solidFill>
            <a:schemeClr val="bg1"/>
          </a:solidFill>
        </p:spPr>
        <p:txBody>
          <a:bodyPr vert="horz" wrap="square" lIns="92075" tIns="46038" rIns="92075" bIns="46038" numCol="1" anchor="t" anchorCtr="0" compatLnSpc="1">
            <a:normAutofit lnSpcReduction="10000"/>
          </a:bodyPr>
          <a:lstStyle/>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#include&lt;</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iostream</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&gt;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using namespace std;</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class </a:t>
            </a:r>
            <a:r>
              <a:rPr kumimoji="1" lang="en-US" altLang="zh-CN" sz="2600" b="1" i="0" u="none" strike="noStrike" kern="0" cap="none" spc="0" normalizeH="0" baseline="0" noProof="0" dirty="0" smtClean="0">
                <a:ln>
                  <a:noFill/>
                </a:ln>
                <a:solidFill>
                  <a:srgbClr val="66FFFF"/>
                </a:solidFill>
                <a:effectLst/>
                <a:uLnTx/>
                <a:uFillTx/>
                <a:latin typeface="+mn-ea"/>
                <a:ea typeface="+mn-ea"/>
                <a:cs typeface="+mn-cs"/>
              </a:rPr>
              <a:t>Point </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Point(double x, double y) : x(x), y(y) {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double</a:t>
            </a:r>
            <a:r>
              <a:rPr kumimoji="1" lang="en-US" altLang="zh-CN" sz="2600" b="1" i="0" u="none" strike="noStrike" kern="0" cap="none" spc="0" normalizeH="0" baseline="0" noProof="0" dirty="0" smtClean="0">
                <a:ln>
                  <a:noFill/>
                </a:ln>
                <a:solidFill>
                  <a:srgbClr val="66FFFF"/>
                </a:solidFill>
                <a:effectLst/>
                <a:uLnTx/>
                <a:uFillTx/>
                <a:latin typeface="+mn-ea"/>
                <a:ea typeface="+mn-ea"/>
                <a:cs typeface="+mn-cs"/>
              </a:rPr>
              <a:t> area</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const { return 0.0;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private:</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double x, y;</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class </a:t>
            </a:r>
            <a:r>
              <a:rPr kumimoji="1" lang="en-US" altLang="zh-CN" sz="2600" b="1" i="0" u="none" strike="noStrike" kern="0" cap="none" spc="0" normalizeH="0" baseline="0" noProof="0" dirty="0" smtClean="0">
                <a:ln>
                  <a:noFill/>
                </a:ln>
                <a:solidFill>
                  <a:schemeClr val="tx2"/>
                </a:solidFill>
                <a:effectLst/>
                <a:uLnTx/>
                <a:uFillTx/>
                <a:latin typeface="+mn-ea"/>
                <a:ea typeface="+mn-ea"/>
                <a:cs typeface="+mn-cs"/>
              </a:rPr>
              <a:t>Rectangle</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public </a:t>
            </a:r>
            <a:r>
              <a:rPr kumimoji="1" lang="en-US" altLang="zh-CN" sz="2600" b="1" i="0" u="none" strike="noStrike" kern="0" cap="none" spc="0" normalizeH="0" baseline="0" noProof="0" dirty="0" smtClean="0">
                <a:ln>
                  <a:noFill/>
                </a:ln>
                <a:solidFill>
                  <a:srgbClr val="66FFFF"/>
                </a:solidFill>
                <a:effectLst/>
                <a:uLnTx/>
                <a:uFillTx/>
                <a:latin typeface="+mn-ea"/>
                <a:ea typeface="+mn-ea"/>
                <a:cs typeface="+mn-cs"/>
              </a:rPr>
              <a:t>Point </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Rectangle(double x, double y, double w, double h);</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double </a:t>
            </a:r>
            <a:r>
              <a:rPr kumimoji="1" lang="en-US" altLang="zh-CN" sz="2600" b="1" i="0" u="none" strike="noStrike" kern="0" cap="none" spc="0" normalizeH="0" baseline="0" noProof="0" dirty="0" smtClean="0">
                <a:ln>
                  <a:noFill/>
                </a:ln>
                <a:solidFill>
                  <a:schemeClr val="tx2"/>
                </a:solidFill>
                <a:effectLst/>
                <a:uLnTx/>
                <a:uFillTx/>
                <a:latin typeface="+mn-ea"/>
                <a:ea typeface="+mn-ea"/>
                <a:cs typeface="+mn-cs"/>
              </a:rPr>
              <a:t>area</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const  { return  w * h;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private:</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double w, h;</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32771" name="Text Box 4"/>
          <p:cNvSpPr txBox="1"/>
          <p:nvPr/>
        </p:nvSpPr>
        <p:spPr>
          <a:xfrm>
            <a:off x="6858000" y="381000"/>
            <a:ext cx="1828800" cy="457200"/>
          </a:xfrm>
          <a:prstGeom prst="rect">
            <a:avLst/>
          </a:prstGeom>
          <a:noFill/>
          <a:ln w="12700">
            <a:noFill/>
          </a:ln>
        </p:spPr>
        <p:txBody>
          <a:bodyPr>
            <a:spAutoFit/>
          </a:bodyPr>
          <a:p>
            <a:pPr>
              <a:spcBef>
                <a:spcPct val="50000"/>
              </a:spcBef>
            </a:pPr>
            <a:r>
              <a:rPr lang="zh-CN" altLang="en-US" u="sng" dirty="0">
                <a:solidFill>
                  <a:srgbClr val="99FF99"/>
                </a:solidFill>
                <a:latin typeface="Times New Roman" panose="02020603050405020304" pitchFamily="18" charset="0"/>
              </a:rPr>
              <a:t>静态绑定例</a:t>
            </a:r>
            <a:endParaRPr lang="zh-CN" altLang="en-US" dirty="0">
              <a:solidFill>
                <a:srgbClr val="99FF99"/>
              </a:solidFill>
              <a:latin typeface="Times New Roman" panose="02020603050405020304" pitchFamily="18" charset="0"/>
            </a:endParaRPr>
          </a:p>
        </p:txBody>
      </p:sp>
      <p:sp>
        <p:nvSpPr>
          <p:cNvPr id="32772" name="Text Box 6"/>
          <p:cNvSpPr txBox="1"/>
          <p:nvPr/>
        </p:nvSpPr>
        <p:spPr>
          <a:xfrm>
            <a:off x="8591550" y="6478588"/>
            <a:ext cx="539750"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3" name="Rectangle 3"/>
          <p:cNvSpPr>
            <a:spLocks noGrp="1" noChangeArrowheads="1"/>
          </p:cNvSpPr>
          <p:nvPr>
            <p:ph idx="1"/>
          </p:nvPr>
        </p:nvSpPr>
        <p:spPr>
          <a:xfrm>
            <a:off x="762000" y="609600"/>
            <a:ext cx="7772400" cy="5715000"/>
          </a:xfrm>
          <a:solidFill>
            <a:schemeClr val="bg1"/>
          </a:solidFill>
        </p:spPr>
        <p:txBody>
          <a:bodyPr vert="horz" wrap="square" lIns="92075" tIns="46038" rIns="92075" bIns="46038" numCol="1" anchor="t" anchorCtr="0" compatLnSpc="1">
            <a:normAutofit fontScale="92500" lnSpcReduction="10000"/>
          </a:bodyPr>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Rectangle::Rectangle(double x, double y, double w, double h) :</a:t>
            </a:r>
            <a:r>
              <a:rPr kumimoji="1" lang="en-US" altLang="zh-CN" sz="2600" b="1" i="0" u="none" strike="noStrike" kern="0" cap="none" spc="0" normalizeH="0" baseline="0" noProof="0" dirty="0" smtClean="0">
                <a:ln>
                  <a:noFill/>
                </a:ln>
                <a:solidFill>
                  <a:srgbClr val="66FFFF"/>
                </a:solidFill>
                <a:effectLst/>
                <a:uLnTx/>
                <a:uFillTx/>
                <a:latin typeface="+mn-ea"/>
                <a:ea typeface="+mn-ea"/>
                <a:cs typeface="+mn-cs"/>
              </a:rPr>
              <a:t>Point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(x, y), w(w), h(h) {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void fun(const </a:t>
            </a:r>
            <a:r>
              <a:rPr kumimoji="1" lang="en-US" altLang="zh-CN" sz="2600" b="1" i="0" u="none" strike="noStrike" kern="0" cap="none" spc="0" normalizeH="0" baseline="0" noProof="0" dirty="0" smtClean="0">
                <a:ln>
                  <a:noFill/>
                </a:ln>
                <a:solidFill>
                  <a:srgbClr val="66FFFF"/>
                </a:solidFill>
                <a:effectLst/>
                <a:uLnTx/>
                <a:uFillTx/>
                <a:latin typeface="+mn-ea"/>
                <a:ea typeface="+mn-ea"/>
                <a:cs typeface="+mn-cs"/>
              </a:rPr>
              <a:t>Point &amp;s</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&lt;&lt; "Area = " &lt;&lt; </a:t>
            </a:r>
            <a:r>
              <a:rPr kumimoji="1" lang="en-US" altLang="zh-CN" sz="2600" b="1" i="0" u="none" strike="noStrike" kern="0" cap="none" spc="0" normalizeH="0" baseline="0" noProof="0" dirty="0" err="1" smtClean="0">
                <a:ln>
                  <a:noFill/>
                </a:ln>
                <a:solidFill>
                  <a:srgbClr val="66FFFF"/>
                </a:solidFill>
                <a:effectLst/>
                <a:uLnTx/>
                <a:uFillTx/>
                <a:latin typeface="+mn-ea"/>
                <a:ea typeface="+mn-ea"/>
                <a:cs typeface="+mn-cs"/>
              </a:rPr>
              <a:t>s</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.area</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&lt;&lt;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main()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2"/>
                </a:solidFill>
                <a:effectLst/>
                <a:uLnTx/>
                <a:uFillTx/>
                <a:latin typeface="+mn-ea"/>
                <a:ea typeface="+mn-ea"/>
                <a:cs typeface="+mn-cs"/>
              </a:rPr>
              <a:t>Rectangle </a:t>
            </a:r>
            <a:r>
              <a:rPr kumimoji="1" lang="en-US" altLang="zh-CN" sz="2600" b="1" i="0" u="none" strike="noStrike" kern="0" cap="none" spc="0" normalizeH="0" baseline="0" noProof="0" dirty="0" err="1" smtClean="0">
                <a:ln>
                  <a:noFill/>
                </a:ln>
                <a:solidFill>
                  <a:schemeClr val="tx2"/>
                </a:solidFill>
                <a:effectLst/>
                <a:uLnTx/>
                <a:uFillTx/>
                <a:latin typeface="+mn-ea"/>
                <a:ea typeface="+mn-ea"/>
                <a:cs typeface="+mn-cs"/>
              </a:rPr>
              <a:t>rec</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(3.0, 5.2, 15.0, 25.0);</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fun(</a:t>
            </a:r>
            <a:r>
              <a:rPr kumimoji="1" lang="en-US" altLang="zh-CN" sz="2600" b="1" i="0" u="none" strike="noStrike" kern="0" cap="none" spc="0" normalizeH="0" baseline="0" noProof="0" dirty="0" err="1" smtClean="0">
                <a:ln>
                  <a:noFill/>
                </a:ln>
                <a:solidFill>
                  <a:schemeClr val="tx2"/>
                </a:solidFill>
                <a:effectLst/>
                <a:uLnTx/>
                <a:uFillTx/>
                <a:latin typeface="+mn-ea"/>
                <a:ea typeface="+mn-ea"/>
                <a:cs typeface="+mn-cs"/>
              </a:rPr>
              <a:t>rec</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return 0;</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rgbClr val="99FF99"/>
                </a:solidFill>
                <a:effectLst/>
                <a:uLnTx/>
                <a:uFillTx/>
                <a:latin typeface="+mn-ea"/>
                <a:ea typeface="+mn-ea"/>
                <a:cs typeface="+mn-cs"/>
              </a:rPr>
              <a:t>运行结果：</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Area = 0</a:t>
            </a:r>
            <a:endParaRPr kumimoji="1" lang="en-US" altLang="zh-CN" sz="32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33795" name="Text Box 6"/>
          <p:cNvSpPr txBox="1"/>
          <p:nvPr/>
        </p:nvSpPr>
        <p:spPr>
          <a:xfrm>
            <a:off x="8591550" y="6478588"/>
            <a:ext cx="539750"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7" name="Rectangle 3"/>
          <p:cNvSpPr>
            <a:spLocks noGrp="1" noChangeArrowheads="1"/>
          </p:cNvSpPr>
          <p:nvPr>
            <p:ph idx="1"/>
          </p:nvPr>
        </p:nvSpPr>
        <p:spPr>
          <a:xfrm>
            <a:off x="571500" y="214313"/>
            <a:ext cx="8680450" cy="6429375"/>
          </a:xfrm>
          <a:solidFill>
            <a:schemeClr val="bg1"/>
          </a:solidFill>
        </p:spPr>
        <p:txBody>
          <a:bodyPr vert="horz" wrap="square" lIns="92075" tIns="46038" rIns="92075" bIns="46038" numCol="1" anchor="t" anchorCtr="0" compatLnSpc="1">
            <a:normAutofit lnSpcReduction="10000"/>
          </a:bodyPr>
          <a:lstStyle/>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#include&lt;</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iostream</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&gt;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using namespace std;</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class Point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Point(double x, double y) : x(x), y(y) {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2"/>
                </a:solidFill>
                <a:effectLst/>
                <a:uLnTx/>
                <a:uFillTx/>
                <a:latin typeface="+mn-ea"/>
                <a:ea typeface="+mn-ea"/>
                <a:cs typeface="+mn-cs"/>
              </a:rPr>
              <a:t>virtual</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double area()  const { return 0.0;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private:</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double x, y;</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class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Rectangle:public</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Point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Rectangle(double x, double y, double w, double h);</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2"/>
                </a:solidFill>
                <a:effectLst/>
                <a:uLnTx/>
                <a:uFillTx/>
                <a:latin typeface="+mn-ea"/>
                <a:ea typeface="+mn-ea"/>
                <a:cs typeface="+mn-cs"/>
              </a:rPr>
              <a:t>virtual</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double area() const { return  w * h;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private:</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double w, h;</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rgbClr val="66FFFF"/>
                </a:solidFill>
                <a:effectLst/>
                <a:uLnTx/>
                <a:uFillTx/>
                <a:latin typeface="+mn-ea"/>
                <a:ea typeface="+mn-ea"/>
                <a:cs typeface="+mn-cs"/>
              </a:rPr>
              <a:t>//</a:t>
            </a:r>
            <a:r>
              <a:rPr kumimoji="1" lang="zh-CN" altLang="en-US" sz="2600" b="1" i="0" u="none" strike="noStrike" kern="0" cap="none" spc="0" normalizeH="0" baseline="0" noProof="0" dirty="0" smtClean="0">
                <a:ln>
                  <a:noFill/>
                </a:ln>
                <a:solidFill>
                  <a:srgbClr val="66FFFF"/>
                </a:solidFill>
                <a:effectLst/>
                <a:uLnTx/>
                <a:uFillTx/>
                <a:latin typeface="+mn-ea"/>
                <a:ea typeface="+mn-ea"/>
                <a:cs typeface="+mn-cs"/>
              </a:rPr>
              <a:t>其他函数同上例</a:t>
            </a:r>
            <a:endParaRPr kumimoji="1" lang="zh-CN" altLang="en-US" sz="2600" b="1" i="0" u="none" strike="noStrike" kern="0" cap="none" spc="0" normalizeH="0" baseline="0" noProof="0" dirty="0" smtClean="0">
              <a:ln>
                <a:noFill/>
              </a:ln>
              <a:solidFill>
                <a:srgbClr val="66FFFF"/>
              </a:solidFill>
              <a:effectLst/>
              <a:uLnTx/>
              <a:uFillTx/>
              <a:latin typeface="+mn-ea"/>
              <a:ea typeface="+mn-ea"/>
              <a:cs typeface="+mn-cs"/>
            </a:endParaRPr>
          </a:p>
        </p:txBody>
      </p:sp>
      <p:sp>
        <p:nvSpPr>
          <p:cNvPr id="34819" name="Text Box 4"/>
          <p:cNvSpPr txBox="1"/>
          <p:nvPr/>
        </p:nvSpPr>
        <p:spPr>
          <a:xfrm>
            <a:off x="6934200" y="381000"/>
            <a:ext cx="1752600" cy="457200"/>
          </a:xfrm>
          <a:prstGeom prst="rect">
            <a:avLst/>
          </a:prstGeom>
          <a:noFill/>
          <a:ln w="12700">
            <a:noFill/>
          </a:ln>
        </p:spPr>
        <p:txBody>
          <a:bodyPr>
            <a:spAutoFit/>
          </a:bodyPr>
          <a:p>
            <a:pPr>
              <a:spcBef>
                <a:spcPct val="50000"/>
              </a:spcBef>
            </a:pPr>
            <a:r>
              <a:rPr lang="zh-CN" altLang="en-US" u="sng" dirty="0">
                <a:solidFill>
                  <a:srgbClr val="99FF99"/>
                </a:solidFill>
                <a:latin typeface="Times New Roman" panose="02020603050405020304" pitchFamily="18" charset="0"/>
              </a:rPr>
              <a:t>动态绑定例 </a:t>
            </a:r>
            <a:endParaRPr lang="zh-CN" altLang="en-US" dirty="0">
              <a:solidFill>
                <a:srgbClr val="99FF99"/>
              </a:solidFill>
              <a:latin typeface="Times New Roman" panose="02020603050405020304" pitchFamily="18" charset="0"/>
            </a:endParaRPr>
          </a:p>
        </p:txBody>
      </p:sp>
      <p:sp>
        <p:nvSpPr>
          <p:cNvPr id="34820" name="Text Box 6"/>
          <p:cNvSpPr txBox="1"/>
          <p:nvPr/>
        </p:nvSpPr>
        <p:spPr>
          <a:xfrm>
            <a:off x="8591550" y="6478588"/>
            <a:ext cx="539750"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1" name="Rectangle 3"/>
          <p:cNvSpPr>
            <a:spLocks noGrp="1" noChangeArrowheads="1"/>
          </p:cNvSpPr>
          <p:nvPr>
            <p:ph idx="1"/>
          </p:nvPr>
        </p:nvSpPr>
        <p:spPr>
          <a:xfrm>
            <a:off x="762000" y="762000"/>
            <a:ext cx="7772400" cy="5257800"/>
          </a:xfrm>
          <a:solidFill>
            <a:schemeClr val="bg1"/>
          </a:solidFill>
        </p:spPr>
        <p:txBody>
          <a:bodyPr vert="horz" wrap="square" lIns="92075" tIns="46038" rIns="92075" bIns="4603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void fun(const </a:t>
            </a:r>
            <a:r>
              <a:rPr kumimoji="1" lang="en-US" altLang="zh-CN" sz="2600" b="1" i="0" u="none" strike="noStrike" kern="0" cap="none" spc="0" normalizeH="0" baseline="0" noProof="0" dirty="0" smtClean="0">
                <a:ln>
                  <a:noFill/>
                </a:ln>
                <a:solidFill>
                  <a:srgbClr val="66FFFF"/>
                </a:solidFill>
                <a:effectLst/>
                <a:uLnTx/>
                <a:uFillTx/>
                <a:latin typeface="+mn-ea"/>
                <a:ea typeface="+mn-ea"/>
                <a:cs typeface="+mn-cs"/>
              </a:rPr>
              <a:t>Point &amp;s</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&lt;&lt; "Area = " &lt;&lt; </a:t>
            </a:r>
            <a:r>
              <a:rPr kumimoji="1" lang="en-US" altLang="zh-CN" sz="2600" b="1" i="0" u="none" strike="noStrike" kern="0" cap="none" spc="0" normalizeH="0" baseline="0" noProof="0" dirty="0" err="1" smtClean="0">
                <a:ln>
                  <a:noFill/>
                </a:ln>
                <a:solidFill>
                  <a:srgbClr val="66FFFF"/>
                </a:solidFill>
                <a:effectLst/>
                <a:uLnTx/>
                <a:uFillTx/>
                <a:latin typeface="+mn-ea"/>
                <a:ea typeface="+mn-ea"/>
                <a:cs typeface="+mn-cs"/>
              </a:rPr>
              <a:t>s</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.area</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&lt;&lt; </a:t>
            </a: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main() {</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600" b="1" i="0" u="none" strike="noStrike" kern="0" cap="none" spc="0" normalizeH="0" baseline="0" noProof="0" dirty="0" smtClean="0">
                <a:ln>
                  <a:noFill/>
                </a:ln>
                <a:solidFill>
                  <a:schemeClr val="tx2"/>
                </a:solidFill>
                <a:effectLst/>
                <a:uLnTx/>
                <a:uFillTx/>
                <a:latin typeface="+mn-ea"/>
                <a:ea typeface="+mn-ea"/>
                <a:cs typeface="+mn-cs"/>
              </a:rPr>
              <a:t>Rectangle </a:t>
            </a:r>
            <a:r>
              <a:rPr kumimoji="1" lang="en-US" altLang="zh-CN" sz="2600" b="1" i="0" u="none" strike="noStrike" kern="0" cap="none" spc="0" normalizeH="0" baseline="0" noProof="0" dirty="0" err="1" smtClean="0">
                <a:ln>
                  <a:noFill/>
                </a:ln>
                <a:solidFill>
                  <a:schemeClr val="tx2"/>
                </a:solidFill>
                <a:effectLst/>
                <a:uLnTx/>
                <a:uFillTx/>
                <a:latin typeface="+mn-ea"/>
                <a:ea typeface="+mn-ea"/>
                <a:cs typeface="+mn-cs"/>
              </a:rPr>
              <a:t>rec</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(3.0, 5.2, 15.0, 25.0);</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fun(</a:t>
            </a:r>
            <a:r>
              <a:rPr kumimoji="1" lang="en-US" altLang="zh-CN" sz="2600" b="1" i="0" u="none" strike="noStrike" kern="0" cap="none" spc="0" normalizeH="0" baseline="0" noProof="0" dirty="0" err="1" smtClean="0">
                <a:ln>
                  <a:noFill/>
                </a:ln>
                <a:solidFill>
                  <a:schemeClr val="tx2"/>
                </a:solidFill>
                <a:effectLst/>
                <a:uLnTx/>
                <a:uFillTx/>
                <a:latin typeface="+mn-ea"/>
                <a:ea typeface="+mn-ea"/>
                <a:cs typeface="+mn-cs"/>
              </a:rPr>
              <a:t>rec</a:t>
            </a: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	return 0;</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600" b="1" i="0" u="none" strike="noStrike" kern="0" cap="none" spc="0" normalizeH="0" baseline="0" noProof="0" dirty="0" smtClean="0">
                <a:ln>
                  <a:noFill/>
                </a:ln>
                <a:solidFill>
                  <a:srgbClr val="99FF99"/>
                </a:solidFill>
                <a:effectLst/>
                <a:uLnTx/>
                <a:uFillTx/>
                <a:latin typeface="+mn-ea"/>
                <a:ea typeface="+mn-ea"/>
                <a:cs typeface="+mn-cs"/>
              </a:rPr>
              <a:t>运行结果：</a:t>
            </a:r>
            <a:endParaRPr kumimoji="1" lang="zh-CN" altLang="en-US" sz="26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uLnTx/>
                <a:uFillTx/>
                <a:latin typeface="+mn-ea"/>
                <a:ea typeface="+mn-ea"/>
                <a:cs typeface="+mn-cs"/>
              </a:rPr>
              <a:t>Area = 375</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p:txBody>
      </p:sp>
      <p:sp>
        <p:nvSpPr>
          <p:cNvPr id="35843" name="Text Box 6"/>
          <p:cNvSpPr txBox="1"/>
          <p:nvPr/>
        </p:nvSpPr>
        <p:spPr>
          <a:xfrm>
            <a:off x="8591550" y="6478588"/>
            <a:ext cx="539750"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6867" name="Rectangle 5"/>
          <p:cNvSpPr/>
          <p:nvPr/>
        </p:nvSpPr>
        <p:spPr>
          <a:xfrm>
            <a:off x="6877050" y="5300663"/>
            <a:ext cx="2087563" cy="1223962"/>
          </a:xfrm>
          <a:prstGeom prst="rect">
            <a:avLst/>
          </a:prstGeom>
          <a:solidFill>
            <a:schemeClr val="bg1"/>
          </a:solidFill>
          <a:ln w="12700">
            <a:noFill/>
          </a:ln>
        </p:spPr>
        <p:txBody>
          <a:bodyPr wrap="none" anchor="ctr" anchorCtr="0"/>
          <a:p>
            <a:endParaRPr lang="zh-CN" altLang="en-US" dirty="0">
              <a:latin typeface="Times New Roman" panose="02020603050405020304" pitchFamily="18" charset="0"/>
            </a:endParaRPr>
          </a:p>
        </p:txBody>
      </p:sp>
      <p:sp>
        <p:nvSpPr>
          <p:cNvPr id="36868" name="Rectangle 2"/>
          <p:cNvSpPr>
            <a:spLocks noGrp="1"/>
          </p:cNvSpPr>
          <p:nvPr>
            <p:ph type="title"/>
          </p:nvPr>
        </p:nvSpPr>
        <p:spPr>
          <a:xfrm>
            <a:off x="1143000" y="228600"/>
            <a:ext cx="7315200" cy="1143000"/>
          </a:xfrm>
        </p:spPr>
        <p:txBody>
          <a:bodyPr vert="horz" wrap="square" lIns="92075" tIns="46038" rIns="92075" bIns="46038" anchor="b" anchorCtr="0"/>
          <a:p>
            <a:pPr eaLnBrk="1" hangingPunct="1"/>
            <a:r>
              <a:rPr lang="zh-CN" altLang="en-US" dirty="0"/>
              <a:t>虚函数</a:t>
            </a:r>
            <a:endParaRPr lang="zh-CN" altLang="en-US" dirty="0"/>
          </a:p>
        </p:txBody>
      </p:sp>
      <p:sp>
        <p:nvSpPr>
          <p:cNvPr id="36869" name="Rectangle 3"/>
          <p:cNvSpPr>
            <a:spLocks noGrp="1"/>
          </p:cNvSpPr>
          <p:nvPr>
            <p:ph idx="1"/>
          </p:nvPr>
        </p:nvSpPr>
        <p:spPr>
          <a:xfrm>
            <a:off x="1042988" y="1600200"/>
            <a:ext cx="7850187" cy="5257800"/>
          </a:xfrm>
        </p:spPr>
        <p:txBody>
          <a:bodyPr vert="horz" wrap="square" lIns="92075" tIns="46038" rIns="92075" bIns="46038" anchor="t" anchorCtr="0"/>
          <a:p>
            <a:pPr eaLnBrk="1" hangingPunct="1">
              <a:lnSpc>
                <a:spcPct val="95000"/>
              </a:lnSpc>
            </a:pPr>
            <a:r>
              <a:rPr lang="zh-CN" altLang="en-US" sz="2800" dirty="0"/>
              <a:t>虚函数是动态绑定的基础。</a:t>
            </a:r>
            <a:endParaRPr lang="zh-CN" altLang="en-US" sz="2800" dirty="0"/>
          </a:p>
          <a:p>
            <a:pPr eaLnBrk="1" hangingPunct="1">
              <a:lnSpc>
                <a:spcPct val="95000"/>
              </a:lnSpc>
            </a:pPr>
            <a:r>
              <a:rPr lang="zh-CN" altLang="en-US" sz="2800" dirty="0"/>
              <a:t>是非静态的成员函数。</a:t>
            </a:r>
            <a:endParaRPr lang="zh-CN" altLang="en-US" sz="2800" dirty="0"/>
          </a:p>
          <a:p>
            <a:pPr eaLnBrk="1" hangingPunct="1">
              <a:lnSpc>
                <a:spcPct val="95000"/>
              </a:lnSpc>
            </a:pPr>
            <a:r>
              <a:rPr lang="zh-CN" altLang="en-US" sz="2800" dirty="0"/>
              <a:t>在类的声明中，在函数原型之前写</a:t>
            </a:r>
            <a:r>
              <a:rPr lang="en-US" altLang="zh-CN" sz="2800" dirty="0">
                <a:solidFill>
                  <a:schemeClr val="tx2"/>
                </a:solidFill>
              </a:rPr>
              <a:t>virtual</a:t>
            </a:r>
            <a:r>
              <a:rPr lang="zh-CN" altLang="en-US" sz="2800" dirty="0"/>
              <a:t>。</a:t>
            </a:r>
            <a:endParaRPr lang="zh-CN" altLang="en-US" sz="2800" dirty="0"/>
          </a:p>
          <a:p>
            <a:pPr eaLnBrk="1" hangingPunct="1">
              <a:lnSpc>
                <a:spcPct val="95000"/>
              </a:lnSpc>
            </a:pPr>
            <a:r>
              <a:rPr lang="en-US" altLang="zh-CN" sz="2800" dirty="0">
                <a:solidFill>
                  <a:schemeClr val="tx2"/>
                </a:solidFill>
              </a:rPr>
              <a:t>virtual</a:t>
            </a:r>
            <a:r>
              <a:rPr lang="en-US" altLang="zh-CN" sz="2800" dirty="0"/>
              <a:t> </a:t>
            </a:r>
            <a:r>
              <a:rPr lang="zh-CN" altLang="en-US" sz="2800" dirty="0"/>
              <a:t>只用来说明类声明中的原型，不能用在函数实现时。</a:t>
            </a:r>
            <a:endParaRPr lang="zh-CN" altLang="en-US" sz="2800" dirty="0"/>
          </a:p>
          <a:p>
            <a:pPr eaLnBrk="1" hangingPunct="1">
              <a:lnSpc>
                <a:spcPct val="95000"/>
              </a:lnSpc>
            </a:pPr>
            <a:r>
              <a:rPr lang="zh-CN" altLang="en-US" sz="2800" dirty="0"/>
              <a:t>具有继承性，基类中声明了虚函数，派生类中无论是否说明，同原型函数都自动为虚函数。</a:t>
            </a:r>
            <a:endParaRPr lang="zh-CN" altLang="en-US" sz="2800" dirty="0"/>
          </a:p>
          <a:p>
            <a:pPr eaLnBrk="1" hangingPunct="1">
              <a:lnSpc>
                <a:spcPct val="95000"/>
              </a:lnSpc>
            </a:pPr>
            <a:r>
              <a:rPr lang="zh-CN" altLang="en-US" sz="2800" dirty="0"/>
              <a:t>本质：不是重载声明而是覆盖。</a:t>
            </a:r>
            <a:endParaRPr lang="zh-CN" altLang="en-US" sz="2800" dirty="0"/>
          </a:p>
          <a:p>
            <a:pPr eaLnBrk="1" hangingPunct="1">
              <a:lnSpc>
                <a:spcPct val="95000"/>
              </a:lnSpc>
            </a:pPr>
            <a:r>
              <a:rPr lang="zh-CN" altLang="en-US" sz="2800" dirty="0"/>
              <a:t>调用方式：通过基类指针或引用，执行时会</a:t>
            </a:r>
            <a:br>
              <a:rPr lang="zh-CN" altLang="en-US" sz="2800" dirty="0"/>
            </a:br>
            <a:r>
              <a:rPr lang="zh-CN" altLang="en-US" sz="2800" dirty="0"/>
              <a:t>根据</a:t>
            </a:r>
            <a:r>
              <a:rPr lang="zh-CN" altLang="en-US" sz="2800" dirty="0">
                <a:solidFill>
                  <a:srgbClr val="66FFFF"/>
                </a:solidFill>
              </a:rPr>
              <a:t>指针指向的对象的类</a:t>
            </a:r>
            <a:r>
              <a:rPr lang="zh-CN" altLang="en-US" sz="2800" dirty="0"/>
              <a:t>，决定调用哪个函数。</a:t>
            </a:r>
            <a:endParaRPr lang="zh-CN" altLang="en-US" sz="2800" dirty="0"/>
          </a:p>
        </p:txBody>
      </p:sp>
      <p:sp>
        <p:nvSpPr>
          <p:cNvPr id="36870" name="Text Box 6"/>
          <p:cNvSpPr txBox="1"/>
          <p:nvPr/>
        </p:nvSpPr>
        <p:spPr>
          <a:xfrm>
            <a:off x="273050" y="981075"/>
            <a:ext cx="793750" cy="4419600"/>
          </a:xfrm>
          <a:prstGeom prst="rect">
            <a:avLst/>
          </a:prstGeom>
          <a:noFill/>
          <a:ln w="12700">
            <a:noFill/>
          </a:ln>
        </p:spPr>
        <p:txBody>
          <a:bodyPr vert="eaVert">
            <a:spAutoFit/>
          </a:bodyPr>
          <a:p>
            <a:pPr algn="ctr">
              <a:spcBef>
                <a:spcPct val="50000"/>
              </a:spcBef>
            </a:pPr>
            <a:r>
              <a:rPr lang="zh-CN" altLang="en-US" sz="4000" dirty="0">
                <a:solidFill>
                  <a:srgbClr val="FFFF00"/>
                </a:solidFill>
                <a:latin typeface="Times New Roman" panose="02020603050405020304" pitchFamily="18" charset="0"/>
                <a:ea typeface="隶书" panose="02010509060101010101" pitchFamily="49" charset="-122"/>
              </a:rPr>
              <a:t>虚  函  数</a:t>
            </a:r>
            <a:endParaRPr lang="zh-CN" altLang="en-US" dirty="0">
              <a:solidFill>
                <a:srgbClr val="FFFF00"/>
              </a:solidFill>
              <a:latin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7891" name="Rectangle 7"/>
          <p:cNvSpPr/>
          <p:nvPr/>
        </p:nvSpPr>
        <p:spPr>
          <a:xfrm>
            <a:off x="6877050" y="5300663"/>
            <a:ext cx="2087563" cy="1223962"/>
          </a:xfrm>
          <a:prstGeom prst="rect">
            <a:avLst/>
          </a:prstGeom>
          <a:solidFill>
            <a:schemeClr val="bg1"/>
          </a:solidFill>
          <a:ln w="12700">
            <a:noFill/>
          </a:ln>
        </p:spPr>
        <p:txBody>
          <a:bodyPr wrap="none" anchor="ctr" anchorCtr="0"/>
          <a:p>
            <a:endParaRPr lang="zh-CN" altLang="en-US" dirty="0">
              <a:latin typeface="Times New Roman" panose="02020603050405020304" pitchFamily="18" charset="0"/>
            </a:endParaRPr>
          </a:p>
        </p:txBody>
      </p:sp>
      <p:sp>
        <p:nvSpPr>
          <p:cNvPr id="37892" name="Rectangle 2"/>
          <p:cNvSpPr>
            <a:spLocks noGrp="1"/>
          </p:cNvSpPr>
          <p:nvPr>
            <p:ph type="title"/>
          </p:nvPr>
        </p:nvSpPr>
        <p:spPr/>
        <p:txBody>
          <a:bodyPr vert="horz" wrap="square" lIns="92075" tIns="46038" rIns="92075" bIns="46038" anchor="b" anchorCtr="0"/>
          <a:p>
            <a:pPr eaLnBrk="1" hangingPunct="1"/>
            <a:r>
              <a:rPr lang="zh-CN" altLang="en-US" dirty="0"/>
              <a:t>例 </a:t>
            </a:r>
            <a:r>
              <a:rPr lang="en-US" altLang="zh-CN" dirty="0"/>
              <a:t>8</a:t>
            </a:r>
            <a:endParaRPr lang="en-US" altLang="zh-CN" dirty="0"/>
          </a:p>
        </p:txBody>
      </p:sp>
      <p:sp>
        <p:nvSpPr>
          <p:cNvPr id="28677" name="Rectangle 5"/>
          <p:cNvSpPr>
            <a:spLocks noGrp="1" noChangeArrowheads="1"/>
          </p:cNvSpPr>
          <p:nvPr>
            <p:ph idx="1"/>
          </p:nvPr>
        </p:nvSpPr>
        <p:spPr>
          <a:xfrm>
            <a:off x="1295400" y="1718310"/>
            <a:ext cx="7239000" cy="4951095"/>
          </a:xfrm>
        </p:spPr>
        <p:txBody>
          <a:bodyPr vert="horz" wrap="square" lIns="92075" tIns="46038" rIns="92075" bIns="46038" numCol="1" anchor="t" anchorCtr="0" compatLnSpc="1">
            <a:normAutofit fontScale="92500" lnSpcReduction="20000"/>
          </a:bodyPr>
          <a:lstStyle/>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#include &lt;</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iostream</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&gt;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using namespace std;</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Base1 {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基类</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Base1</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定义</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smtClean="0">
                <a:ln>
                  <a:noFill/>
                </a:ln>
                <a:solidFill>
                  <a:srgbClr val="00FFCC"/>
                </a:solidFill>
                <a:effectLst/>
                <a:uLnTx/>
                <a:uFillTx/>
                <a:latin typeface="+mn-ea"/>
                <a:ea typeface="+mn-ea"/>
                <a:cs typeface="+mn-cs"/>
              </a:rPr>
              <a:t>virtual</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void </a:t>
            </a:r>
            <a:r>
              <a:rPr kumimoji="1" lang="en-US" altLang="zh-CN" sz="2400" b="1" i="0" u="none" strike="noStrike" kern="0" cap="none" spc="0" normalizeH="0" baseline="0" noProof="0" dirty="0" smtClean="0">
                <a:ln>
                  <a:noFill/>
                </a:ln>
                <a:solidFill>
                  <a:srgbClr val="FFFF66"/>
                </a:solidFill>
                <a:effectLst/>
                <a:uLnTx/>
                <a:uFillTx/>
                <a:latin typeface="+mn-ea"/>
                <a:ea typeface="+mn-ea"/>
                <a:cs typeface="+mn-cs"/>
              </a:rPr>
              <a:t>display</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const;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虚函数</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void Base1::display() const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&lt;&lt; "Base1::display()" &lt;&lt;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class Base2: public Base1 {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公有派生类</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Base2</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定义</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void </a:t>
            </a:r>
            <a:r>
              <a:rPr kumimoji="1" lang="en-US" altLang="zh-CN" sz="2400" b="1" i="0" u="none" strike="noStrike" kern="0" cap="none" spc="0" normalizeH="0" baseline="0" noProof="0" dirty="0" smtClean="0">
                <a:ln>
                  <a:noFill/>
                </a:ln>
                <a:solidFill>
                  <a:srgbClr val="FFFF66"/>
                </a:solidFill>
                <a:effectLst/>
                <a:uLnTx/>
                <a:uFillTx/>
                <a:latin typeface="+mn-ea"/>
                <a:ea typeface="+mn-ea"/>
                <a:cs typeface="+mn-cs"/>
              </a:rPr>
              <a:t>display</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const;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覆盖基类的虚函数</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void Base2::display() const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&lt;&lt; "Base2::display()" &lt;&lt;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5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37894" name="Text Box 6"/>
          <p:cNvSpPr txBox="1"/>
          <p:nvPr/>
        </p:nvSpPr>
        <p:spPr>
          <a:xfrm>
            <a:off x="273050" y="981075"/>
            <a:ext cx="793750" cy="4419600"/>
          </a:xfrm>
          <a:prstGeom prst="rect">
            <a:avLst/>
          </a:prstGeom>
          <a:noFill/>
          <a:ln w="12700">
            <a:noFill/>
          </a:ln>
        </p:spPr>
        <p:txBody>
          <a:bodyPr vert="eaVert">
            <a:spAutoFit/>
          </a:bodyPr>
          <a:p>
            <a:pPr algn="ctr">
              <a:spcBef>
                <a:spcPct val="50000"/>
              </a:spcBef>
            </a:pPr>
            <a:r>
              <a:rPr lang="zh-CN" altLang="en-US" sz="4000" dirty="0">
                <a:solidFill>
                  <a:srgbClr val="FFFF00"/>
                </a:solidFill>
                <a:latin typeface="Times New Roman" panose="02020603050405020304" pitchFamily="18" charset="0"/>
                <a:ea typeface="隶书" panose="02010509060101010101" pitchFamily="49" charset="-122"/>
              </a:rPr>
              <a:t>虚  函  数</a:t>
            </a:r>
            <a:endParaRPr lang="zh-CN" altLang="en-US" dirty="0">
              <a:solidFill>
                <a:srgbClr val="FFFF00"/>
              </a:solidFill>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9" name="Rectangle 3"/>
          <p:cNvSpPr>
            <a:spLocks noGrp="1" noChangeArrowheads="1"/>
          </p:cNvSpPr>
          <p:nvPr>
            <p:ph idx="1"/>
          </p:nvPr>
        </p:nvSpPr>
        <p:spPr>
          <a:xfrm>
            <a:off x="609600" y="304800"/>
            <a:ext cx="7924800" cy="6324600"/>
          </a:xfrm>
          <a:solidFill>
            <a:schemeClr val="bg1"/>
          </a:solidFill>
        </p:spPr>
        <p:txBody>
          <a:bodyPr vert="horz" wrap="square" lIns="92075" tIns="46038" rIns="92075" bIns="46038" numCol="1" anchor="t" anchorCtr="0" compatLnSpc="1"/>
          <a:lstStyle/>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公有派生类</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Derived</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定义</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class Derived: public Base2 { </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void </a:t>
            </a:r>
            <a:r>
              <a:rPr kumimoji="1" lang="en-US" altLang="zh-CN" sz="2800" b="1" i="0" u="none" strike="noStrike" kern="0" cap="none" spc="0" normalizeH="0" baseline="0" noProof="0" dirty="0" smtClean="0">
                <a:ln>
                  <a:noFill/>
                </a:ln>
                <a:solidFill>
                  <a:srgbClr val="FFFF66"/>
                </a:solidFill>
                <a:effectLst/>
                <a:uLnTx/>
                <a:uFillTx/>
                <a:latin typeface="+mn-ea"/>
                <a:ea typeface="+mn-ea"/>
                <a:cs typeface="+mn-cs"/>
              </a:rPr>
              <a:t>display</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const;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覆盖基类的虚函数</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void Derived::display() const {</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&lt;&lt; "Derived::display()" &lt;&lt;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参数为指向基类对象的指针</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void fun(Base1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ptr</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 </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ptr</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-&gt;display();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对象指针</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-&gt;</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成员名</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p:txBody>
      </p:sp>
      <p:sp>
        <p:nvSpPr>
          <p:cNvPr id="38915" name="Text Box 6"/>
          <p:cNvSpPr txBox="1"/>
          <p:nvPr/>
        </p:nvSpPr>
        <p:spPr>
          <a:xfrm>
            <a:off x="8591550" y="6478588"/>
            <a:ext cx="539750"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9" name="Rectangle 3"/>
          <p:cNvSpPr>
            <a:spLocks noGrp="1" noChangeArrowheads="1"/>
          </p:cNvSpPr>
          <p:nvPr>
            <p:ph idx="1"/>
          </p:nvPr>
        </p:nvSpPr>
        <p:spPr>
          <a:xfrm>
            <a:off x="357188" y="947738"/>
            <a:ext cx="8286750" cy="4195763"/>
          </a:xfrm>
          <a:solidFill>
            <a:schemeClr val="bg1"/>
          </a:solidFill>
        </p:spPr>
        <p:txBody>
          <a:bodyPr vert="horz" wrap="square" lIns="92075" tIns="46038" rIns="92075" bIns="46038" numCol="1" anchor="t" anchorCtr="0" compatLnSpc="1">
            <a:normAutofit fontScale="92500"/>
          </a:bodyPr>
          <a:lstStyle/>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main() {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主函数</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Base1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base1</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定义</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Base1</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类对象</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Base2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base2</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定义</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Base2</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类对象</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Derived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derived</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定义</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Derived</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类对象</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fun(&amp;base1);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用</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Base1</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对象的指针调用</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fun</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函数</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fun(&amp;base2);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用</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Base2</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对象的指针调用</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fun</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函数</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fun(&amp;derived);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用</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Derived</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对象的指针调用</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fun</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函数</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return 0;</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1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39939" name="Text Box 4"/>
          <p:cNvSpPr txBox="1"/>
          <p:nvPr/>
        </p:nvSpPr>
        <p:spPr>
          <a:xfrm>
            <a:off x="5857875" y="4191000"/>
            <a:ext cx="3057525" cy="2074863"/>
          </a:xfrm>
          <a:prstGeom prst="rect">
            <a:avLst/>
          </a:prstGeom>
          <a:noFill/>
          <a:ln w="12700" cap="sq" cmpd="sng">
            <a:solidFill>
              <a:schemeClr val="tx1"/>
            </a:solidFill>
            <a:prstDash val="solid"/>
            <a:miter/>
            <a:headEnd type="none" w="sm" len="sm"/>
            <a:tailEnd type="none" w="sm" len="sm"/>
          </a:ln>
        </p:spPr>
        <p:txBody>
          <a:bodyPr>
            <a:spAutoFit/>
          </a:bodyPr>
          <a:p>
            <a:pPr algn="just">
              <a:spcBef>
                <a:spcPct val="20000"/>
              </a:spcBef>
              <a:buClr>
                <a:schemeClr val="accent2"/>
              </a:buClr>
              <a:buSzPct val="80000"/>
              <a:buFont typeface="Wingdings" panose="05000000000000000000" pitchFamily="2" charset="2"/>
            </a:pPr>
            <a:r>
              <a:rPr lang="zh-CN" altLang="en-US" sz="2800" b="1" dirty="0">
                <a:latin typeface="Times New Roman" panose="02020603050405020304" pitchFamily="18" charset="0"/>
              </a:rPr>
              <a:t>运行结果：</a:t>
            </a:r>
            <a:endParaRPr lang="zh-CN" altLang="en-US" sz="2800" b="1" dirty="0">
              <a:latin typeface="Times New Roman" panose="02020603050405020304" pitchFamily="18" charset="0"/>
            </a:endParaRPr>
          </a:p>
          <a:p>
            <a:pPr algn="just">
              <a:spcBef>
                <a:spcPct val="20000"/>
              </a:spcBef>
              <a:buClr>
                <a:schemeClr val="accent2"/>
              </a:buClr>
              <a:buSzPct val="80000"/>
              <a:buFont typeface="Wingdings" panose="05000000000000000000" pitchFamily="2" charset="2"/>
            </a:pPr>
            <a:r>
              <a:rPr lang="en-US" altLang="zh-CN" sz="2800" b="1" dirty="0">
                <a:latin typeface="Times New Roman" panose="02020603050405020304" pitchFamily="18" charset="0"/>
              </a:rPr>
              <a:t>Base1::</a:t>
            </a:r>
            <a:r>
              <a:rPr lang="en-US" altLang="zh-CN" sz="2800" b="1" dirty="0">
                <a:solidFill>
                  <a:srgbClr val="66FFFF"/>
                </a:solidFill>
                <a:latin typeface="Times New Roman" panose="02020603050405020304" pitchFamily="18" charset="0"/>
              </a:rPr>
              <a:t>display()</a:t>
            </a:r>
            <a:endParaRPr lang="en-US" altLang="zh-CN" sz="2800" b="1" dirty="0">
              <a:latin typeface="Times New Roman" panose="02020603050405020304" pitchFamily="18" charset="0"/>
            </a:endParaRPr>
          </a:p>
          <a:p>
            <a:pPr algn="just">
              <a:spcBef>
                <a:spcPct val="20000"/>
              </a:spcBef>
              <a:buClr>
                <a:schemeClr val="accent2"/>
              </a:buClr>
              <a:buSzPct val="80000"/>
              <a:buFont typeface="Wingdings" panose="05000000000000000000" pitchFamily="2" charset="2"/>
            </a:pPr>
            <a:r>
              <a:rPr lang="en-US" altLang="zh-CN" sz="2800" b="1" dirty="0">
                <a:latin typeface="Times New Roman" panose="02020603050405020304" pitchFamily="18" charset="0"/>
              </a:rPr>
              <a:t>Base2::</a:t>
            </a:r>
            <a:r>
              <a:rPr lang="en-US" altLang="zh-CN" sz="2800" b="1" dirty="0">
                <a:solidFill>
                  <a:schemeClr val="tx2"/>
                </a:solidFill>
                <a:latin typeface="Times New Roman" panose="02020603050405020304" pitchFamily="18" charset="0"/>
              </a:rPr>
              <a:t>display()</a:t>
            </a:r>
            <a:endParaRPr lang="en-US" altLang="zh-CN" sz="2800" b="1" dirty="0">
              <a:latin typeface="Times New Roman" panose="02020603050405020304" pitchFamily="18" charset="0"/>
            </a:endParaRPr>
          </a:p>
          <a:p>
            <a:pPr algn="just">
              <a:spcBef>
                <a:spcPct val="20000"/>
              </a:spcBef>
              <a:buClr>
                <a:schemeClr val="accent2"/>
              </a:buClr>
              <a:buSzPct val="80000"/>
              <a:buFont typeface="Wingdings" panose="05000000000000000000" pitchFamily="2" charset="2"/>
            </a:pPr>
            <a:r>
              <a:rPr lang="en-US" altLang="zh-CN" sz="2800" b="1" dirty="0">
                <a:latin typeface="Times New Roman" panose="02020603050405020304" pitchFamily="18" charset="0"/>
              </a:rPr>
              <a:t>Derived::</a:t>
            </a:r>
            <a:r>
              <a:rPr lang="en-US" altLang="zh-CN" sz="2800" b="1" dirty="0">
                <a:solidFill>
                  <a:srgbClr val="99FF99"/>
                </a:solidFill>
                <a:latin typeface="Times New Roman" panose="02020603050405020304" pitchFamily="18" charset="0"/>
              </a:rPr>
              <a:t>display()</a:t>
            </a:r>
            <a:endParaRPr lang="en-US" altLang="zh-CN" sz="2800" b="1" dirty="0">
              <a:solidFill>
                <a:srgbClr val="99FF99"/>
              </a:solidFill>
              <a:latin typeface="Times New Roman" panose="02020603050405020304" pitchFamily="18" charset="0"/>
            </a:endParaRPr>
          </a:p>
        </p:txBody>
      </p:sp>
      <p:sp>
        <p:nvSpPr>
          <p:cNvPr id="39940" name="Text Box 6"/>
          <p:cNvSpPr txBox="1"/>
          <p:nvPr/>
        </p:nvSpPr>
        <p:spPr>
          <a:xfrm>
            <a:off x="8591550" y="6478588"/>
            <a:ext cx="539750"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100" name="Rectangle 2"/>
          <p:cNvSpPr>
            <a:spLocks noGrp="1"/>
          </p:cNvSpPr>
          <p:nvPr>
            <p:ph type="title"/>
          </p:nvPr>
        </p:nvSpPr>
        <p:spPr/>
        <p:txBody>
          <a:bodyPr vert="horz" wrap="square" lIns="92075" tIns="46038" rIns="92075" bIns="46038" anchor="b" anchorCtr="0"/>
          <a:p>
            <a:pPr eaLnBrk="1" hangingPunct="1"/>
            <a:r>
              <a:rPr lang="zh-CN" altLang="en-US" dirty="0"/>
              <a:t>继承与派生问题举例</a:t>
            </a:r>
            <a:endParaRPr lang="zh-CN" altLang="en-US" dirty="0"/>
          </a:p>
        </p:txBody>
      </p:sp>
      <p:graphicFrame>
        <p:nvGraphicFramePr>
          <p:cNvPr id="4098" name="Object 3"/>
          <p:cNvGraphicFramePr>
            <a:graphicFrameLocks noGrp="1"/>
          </p:cNvGraphicFramePr>
          <p:nvPr>
            <p:ph type="pic" idx="1"/>
          </p:nvPr>
        </p:nvGraphicFramePr>
        <p:xfrm>
          <a:off x="998538" y="2176463"/>
          <a:ext cx="7831137" cy="3567112"/>
        </p:xfrm>
        <a:graphic>
          <a:graphicData uri="http://schemas.openxmlformats.org/presentationml/2006/ole">
            <mc:AlternateContent xmlns:mc="http://schemas.openxmlformats.org/markup-compatibility/2006">
              <mc:Choice xmlns:v="urn:schemas-microsoft-com:vml" Requires="v">
                <p:oleObj spid="_x0000_s3078" name="" r:id="rId1" imgW="7215505" imgH="3291840" progId="OrgPlusWOPX.4">
                  <p:embed/>
                </p:oleObj>
              </mc:Choice>
              <mc:Fallback>
                <p:oleObj name="" r:id="rId1" imgW="7215505" imgH="3291840" progId="OrgPlusWOPX.4">
                  <p:embed/>
                  <p:pic>
                    <p:nvPicPr>
                      <p:cNvPr id="0" name="图片 3077"/>
                      <p:cNvPicPr/>
                      <p:nvPr/>
                    </p:nvPicPr>
                    <p:blipFill>
                      <a:blip r:embed="rId2"/>
                      <a:stretch>
                        <a:fillRect/>
                      </a:stretch>
                    </p:blipFill>
                    <p:spPr>
                      <a:xfrm>
                        <a:off x="998538" y="2176463"/>
                        <a:ext cx="7831137" cy="3567112"/>
                      </a:xfrm>
                      <a:prstGeom prst="rect">
                        <a:avLst/>
                      </a:prstGeom>
                      <a:noFill/>
                      <a:ln w="38100">
                        <a:miter/>
                      </a:ln>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0963" name="Rectangle 2"/>
          <p:cNvSpPr>
            <a:spLocks noGrp="1"/>
          </p:cNvSpPr>
          <p:nvPr>
            <p:ph type="title"/>
          </p:nvPr>
        </p:nvSpPr>
        <p:spPr/>
        <p:txBody>
          <a:bodyPr vert="horz" wrap="square" lIns="92075" tIns="46038" rIns="92075" bIns="46038" anchor="b" anchorCtr="0"/>
          <a:p>
            <a:pPr eaLnBrk="1" hangingPunct="1"/>
            <a:r>
              <a:rPr lang="zh-CN" altLang="en-US" dirty="0"/>
              <a:t>虚析构函数</a:t>
            </a:r>
            <a:endParaRPr lang="zh-CN" altLang="en-US" dirty="0"/>
          </a:p>
        </p:txBody>
      </p:sp>
      <p:sp>
        <p:nvSpPr>
          <p:cNvPr id="40964" name="Rectangle 3"/>
          <p:cNvSpPr>
            <a:spLocks noGrp="1"/>
          </p:cNvSpPr>
          <p:nvPr>
            <p:ph idx="1"/>
          </p:nvPr>
        </p:nvSpPr>
        <p:spPr/>
        <p:txBody>
          <a:bodyPr vert="horz" wrap="square" lIns="92075" tIns="46038" rIns="92075" bIns="46038" anchor="t" anchorCtr="0"/>
          <a:p>
            <a:pPr eaLnBrk="1" hangingPunct="1">
              <a:lnSpc>
                <a:spcPct val="90000"/>
              </a:lnSpc>
              <a:buNone/>
            </a:pPr>
            <a:r>
              <a:rPr lang="zh-CN" altLang="en-US" dirty="0"/>
              <a:t>为什么需要虚析构函数？</a:t>
            </a:r>
            <a:endParaRPr lang="zh-CN" altLang="en-US" dirty="0"/>
          </a:p>
          <a:p>
            <a:pPr eaLnBrk="1" hangingPunct="1">
              <a:lnSpc>
                <a:spcPct val="90000"/>
              </a:lnSpc>
            </a:pPr>
            <a:r>
              <a:rPr lang="zh-CN" altLang="en-US" dirty="0"/>
              <a:t>可能通过基类指针删除派生类对象；</a:t>
            </a:r>
            <a:endParaRPr lang="zh-CN" altLang="en-US" dirty="0"/>
          </a:p>
          <a:p>
            <a:pPr eaLnBrk="1" hangingPunct="1">
              <a:lnSpc>
                <a:spcPct val="90000"/>
              </a:lnSpc>
            </a:pPr>
            <a:r>
              <a:rPr lang="zh-CN" altLang="en-US" dirty="0"/>
              <a:t>如果你打算允许其他人通过基类指针调用对象的析构函数（通过</a:t>
            </a:r>
            <a:r>
              <a:rPr lang="en-US" altLang="zh-CN" dirty="0"/>
              <a:t>delete</a:t>
            </a:r>
            <a:r>
              <a:rPr lang="zh-CN" altLang="en-US" dirty="0"/>
              <a:t>这样做是正常的），就需要让基类的析构函数成为虚函数，否则执行</a:t>
            </a:r>
            <a:r>
              <a:rPr lang="en-US" altLang="zh-CN" dirty="0"/>
              <a:t>delete</a:t>
            </a:r>
            <a:r>
              <a:rPr lang="zh-CN" altLang="en-US" dirty="0"/>
              <a:t>的结果是不确定的。</a:t>
            </a:r>
            <a:endParaRPr lang="zh-CN" altLang="en-US" dirty="0"/>
          </a:p>
        </p:txBody>
      </p:sp>
      <p:sp>
        <p:nvSpPr>
          <p:cNvPr id="40965" name="Text Box 4"/>
          <p:cNvSpPr txBox="1"/>
          <p:nvPr/>
        </p:nvSpPr>
        <p:spPr>
          <a:xfrm>
            <a:off x="273050" y="981075"/>
            <a:ext cx="793750" cy="4419600"/>
          </a:xfrm>
          <a:prstGeom prst="rect">
            <a:avLst/>
          </a:prstGeom>
          <a:noFill/>
          <a:ln w="12700">
            <a:noFill/>
          </a:ln>
        </p:spPr>
        <p:txBody>
          <a:bodyPr vert="eaVert">
            <a:spAutoFit/>
          </a:bodyPr>
          <a:p>
            <a:pPr algn="ctr">
              <a:spcBef>
                <a:spcPct val="50000"/>
              </a:spcBef>
            </a:pPr>
            <a:r>
              <a:rPr lang="zh-CN" altLang="en-US" sz="4000" dirty="0">
                <a:solidFill>
                  <a:srgbClr val="FFFF00"/>
                </a:solidFill>
                <a:latin typeface="Times New Roman" panose="02020603050405020304" pitchFamily="18" charset="0"/>
                <a:ea typeface="隶书" panose="02010509060101010101" pitchFamily="49" charset="-122"/>
              </a:rPr>
              <a:t>虚  函  数</a:t>
            </a:r>
            <a:endParaRPr lang="zh-CN" altLang="en-US" dirty="0">
              <a:solidFill>
                <a:srgbClr val="FFFF00"/>
              </a:solidFill>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1987" name="Rectangle 2"/>
          <p:cNvSpPr>
            <a:spLocks noGrp="1"/>
          </p:cNvSpPr>
          <p:nvPr>
            <p:ph type="title"/>
          </p:nvPr>
        </p:nvSpPr>
        <p:spPr/>
        <p:txBody>
          <a:bodyPr vert="horz" wrap="square" lIns="92075" tIns="46038" rIns="92075" bIns="46038" anchor="b" anchorCtr="0"/>
          <a:p>
            <a:pPr eaLnBrk="1" hangingPunct="1"/>
            <a:r>
              <a:rPr lang="zh-CN" altLang="en-US" dirty="0"/>
              <a:t>抽象类</a:t>
            </a:r>
            <a:endParaRPr lang="zh-CN" altLang="en-US" dirty="0"/>
          </a:p>
        </p:txBody>
      </p:sp>
      <p:sp>
        <p:nvSpPr>
          <p:cNvPr id="41988" name="Rectangle 3"/>
          <p:cNvSpPr>
            <a:spLocks noGrp="1"/>
          </p:cNvSpPr>
          <p:nvPr>
            <p:ph idx="1"/>
          </p:nvPr>
        </p:nvSpPr>
        <p:spPr>
          <a:xfrm>
            <a:off x="1143000" y="1905000"/>
            <a:ext cx="7772400" cy="4114800"/>
          </a:xfrm>
        </p:spPr>
        <p:txBody>
          <a:bodyPr vert="horz" wrap="square" lIns="92075" tIns="46038" rIns="92075" bIns="46038" anchor="t" anchorCtr="0"/>
          <a:p>
            <a:pPr eaLnBrk="1" hangingPunct="1">
              <a:lnSpc>
                <a:spcPct val="90000"/>
              </a:lnSpc>
              <a:buNone/>
            </a:pPr>
            <a:r>
              <a:rPr lang="zh-CN" altLang="zh-CN" dirty="0"/>
              <a:t>带有纯虚函数的类称为抽象类:</a:t>
            </a:r>
            <a:endParaRPr lang="zh-CN" altLang="zh-CN" dirty="0"/>
          </a:p>
          <a:p>
            <a:pPr eaLnBrk="1" hangingPunct="1">
              <a:lnSpc>
                <a:spcPct val="90000"/>
              </a:lnSpc>
              <a:buNone/>
            </a:pPr>
            <a:r>
              <a:rPr lang="en-US" altLang="zh-CN" dirty="0"/>
              <a:t>class  </a:t>
            </a:r>
            <a:r>
              <a:rPr lang="zh-CN" altLang="zh-CN" dirty="0"/>
              <a:t>类名</a:t>
            </a:r>
            <a:endParaRPr lang="zh-CN" altLang="zh-CN" dirty="0"/>
          </a:p>
          <a:p>
            <a:pPr eaLnBrk="1" hangingPunct="1">
              <a:lnSpc>
                <a:spcPct val="90000"/>
              </a:lnSpc>
              <a:buNone/>
            </a:pPr>
            <a:r>
              <a:rPr lang="zh-CN" altLang="zh-CN" dirty="0"/>
              <a:t> </a:t>
            </a:r>
            <a:r>
              <a:rPr lang="en-US" altLang="zh-CN" sz="3600" b="0" dirty="0"/>
              <a:t>{</a:t>
            </a:r>
            <a:endParaRPr lang="en-US" altLang="zh-CN" sz="3600" b="0" dirty="0"/>
          </a:p>
          <a:p>
            <a:pPr eaLnBrk="1" hangingPunct="1">
              <a:lnSpc>
                <a:spcPct val="90000"/>
              </a:lnSpc>
              <a:buNone/>
            </a:pPr>
            <a:r>
              <a:rPr lang="en-US" altLang="en-US" sz="3600" b="0" dirty="0"/>
              <a:t>     </a:t>
            </a:r>
            <a:r>
              <a:rPr lang="en-US" altLang="zh-CN" sz="3600" b="0" dirty="0">
                <a:solidFill>
                  <a:schemeClr val="tx2"/>
                </a:solidFill>
              </a:rPr>
              <a:t>virtual</a:t>
            </a:r>
            <a:r>
              <a:rPr lang="en-US" altLang="zh-CN" sz="3600" b="0" dirty="0"/>
              <a:t> </a:t>
            </a:r>
            <a:r>
              <a:rPr lang="zh-CN" altLang="en-US" sz="3600" b="0" dirty="0"/>
              <a:t>类型 函数名</a:t>
            </a:r>
            <a:r>
              <a:rPr lang="en-US" altLang="zh-CN" sz="3600" b="0" dirty="0"/>
              <a:t>(</a:t>
            </a:r>
            <a:r>
              <a:rPr lang="zh-CN" altLang="en-US" sz="3600" b="0" dirty="0"/>
              <a:t>参数表</a:t>
            </a:r>
            <a:r>
              <a:rPr lang="en-US" altLang="zh-CN" sz="3600" b="0" dirty="0"/>
              <a:t>)</a:t>
            </a:r>
            <a:r>
              <a:rPr lang="en-US" altLang="zh-CN" sz="3600" b="0" dirty="0">
                <a:solidFill>
                  <a:schemeClr val="tx2"/>
                </a:solidFill>
              </a:rPr>
              <a:t>=0</a:t>
            </a:r>
            <a:r>
              <a:rPr lang="en-US" altLang="zh-CN" sz="3600" b="0" dirty="0"/>
              <a:t>; </a:t>
            </a:r>
            <a:endParaRPr lang="en-US" altLang="zh-CN" sz="3600" b="0" dirty="0"/>
          </a:p>
          <a:p>
            <a:pPr lvl="1" eaLnBrk="1" hangingPunct="1">
              <a:lnSpc>
                <a:spcPct val="90000"/>
              </a:lnSpc>
              <a:buNone/>
            </a:pPr>
            <a:r>
              <a:rPr lang="en-US" altLang="zh-CN" sz="3200" b="1" dirty="0">
                <a:solidFill>
                  <a:schemeClr val="tx1"/>
                </a:solidFill>
              </a:rPr>
              <a:t>                                          //</a:t>
            </a:r>
            <a:r>
              <a:rPr lang="zh-CN" altLang="en-US" sz="3200" b="1" dirty="0">
                <a:solidFill>
                  <a:schemeClr val="tx1"/>
                </a:solidFill>
              </a:rPr>
              <a:t>纯虚函数</a:t>
            </a:r>
            <a:endParaRPr lang="zh-CN" altLang="en-US" sz="3200" b="1" dirty="0">
              <a:solidFill>
                <a:schemeClr val="tx1"/>
              </a:solidFill>
            </a:endParaRPr>
          </a:p>
          <a:p>
            <a:pPr eaLnBrk="1" hangingPunct="1">
              <a:lnSpc>
                <a:spcPct val="90000"/>
              </a:lnSpc>
              <a:buNone/>
            </a:pPr>
            <a:r>
              <a:rPr lang="zh-CN" altLang="en-US" sz="3600" b="0" dirty="0"/>
              <a:t>     </a:t>
            </a:r>
            <a:r>
              <a:rPr lang="en-US" altLang="zh-CN" sz="3600" b="0" dirty="0"/>
              <a:t>...</a:t>
            </a:r>
            <a:endParaRPr lang="en-US" altLang="zh-CN" sz="3600" b="0" dirty="0"/>
          </a:p>
          <a:p>
            <a:pPr eaLnBrk="1" hangingPunct="1">
              <a:lnSpc>
                <a:spcPct val="90000"/>
              </a:lnSpc>
              <a:buNone/>
            </a:pPr>
            <a:r>
              <a:rPr lang="en-US" altLang="zh-CN" sz="3600" b="0" dirty="0"/>
              <a:t>}</a:t>
            </a:r>
            <a:endParaRPr lang="en-US" altLang="zh-CN" sz="3600" b="0" dirty="0"/>
          </a:p>
        </p:txBody>
      </p:sp>
      <p:sp>
        <p:nvSpPr>
          <p:cNvPr id="41989" name="Text Box 4"/>
          <p:cNvSpPr txBox="1"/>
          <p:nvPr/>
        </p:nvSpPr>
        <p:spPr>
          <a:xfrm>
            <a:off x="273050" y="1371600"/>
            <a:ext cx="793750" cy="4419600"/>
          </a:xfrm>
          <a:prstGeom prst="rect">
            <a:avLst/>
          </a:prstGeom>
          <a:noFill/>
          <a:ln w="12700">
            <a:noFill/>
          </a:ln>
        </p:spPr>
        <p:txBody>
          <a:bodyPr vert="eaVert">
            <a:spAutoFit/>
          </a:bodyPr>
          <a:p>
            <a:pPr>
              <a:spcBef>
                <a:spcPct val="50000"/>
              </a:spcBef>
            </a:pPr>
            <a:r>
              <a:rPr lang="zh-CN" altLang="en-US" sz="4000" dirty="0">
                <a:solidFill>
                  <a:srgbClr val="66FFFF"/>
                </a:solidFill>
                <a:latin typeface="Times New Roman" panose="02020603050405020304" pitchFamily="18" charset="0"/>
                <a:ea typeface="隶书" panose="02010509060101010101" pitchFamily="49" charset="-122"/>
              </a:rPr>
              <a:t>纯虚函数与抽象类</a:t>
            </a:r>
            <a:endParaRPr lang="zh-CN" altLang="en-US" dirty="0">
              <a:solidFill>
                <a:srgbClr val="66FFFF"/>
              </a:solidFill>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3011" name="Rectangle 2"/>
          <p:cNvSpPr>
            <a:spLocks noGrp="1"/>
          </p:cNvSpPr>
          <p:nvPr>
            <p:ph type="title"/>
          </p:nvPr>
        </p:nvSpPr>
        <p:spPr>
          <a:xfrm>
            <a:off x="1143000" y="304800"/>
            <a:ext cx="7315200" cy="1143000"/>
          </a:xfrm>
        </p:spPr>
        <p:txBody>
          <a:bodyPr vert="horz" wrap="square" lIns="92075" tIns="46038" rIns="92075" bIns="46038" anchor="b" anchorCtr="0"/>
          <a:p>
            <a:pPr eaLnBrk="1" hangingPunct="1"/>
            <a:r>
              <a:rPr lang="zh-CN" altLang="en-US" dirty="0"/>
              <a:t>抽象类</a:t>
            </a:r>
            <a:endParaRPr lang="zh-CN" altLang="en-US" dirty="0"/>
          </a:p>
        </p:txBody>
      </p:sp>
      <p:sp>
        <p:nvSpPr>
          <p:cNvPr id="43012" name="Text Box 4"/>
          <p:cNvSpPr txBox="1"/>
          <p:nvPr/>
        </p:nvSpPr>
        <p:spPr>
          <a:xfrm>
            <a:off x="273050" y="1371600"/>
            <a:ext cx="793750" cy="4419600"/>
          </a:xfrm>
          <a:prstGeom prst="rect">
            <a:avLst/>
          </a:prstGeom>
          <a:noFill/>
          <a:ln w="12700">
            <a:noFill/>
          </a:ln>
        </p:spPr>
        <p:txBody>
          <a:bodyPr vert="eaVert">
            <a:spAutoFit/>
          </a:bodyPr>
          <a:p>
            <a:pPr>
              <a:spcBef>
                <a:spcPct val="50000"/>
              </a:spcBef>
            </a:pPr>
            <a:r>
              <a:rPr lang="zh-CN" altLang="en-US" sz="4000" dirty="0">
                <a:solidFill>
                  <a:srgbClr val="66FFFF"/>
                </a:solidFill>
                <a:latin typeface="Times New Roman" panose="02020603050405020304" pitchFamily="18" charset="0"/>
                <a:ea typeface="隶书" panose="02010509060101010101" pitchFamily="49" charset="-122"/>
              </a:rPr>
              <a:t>纯虚函数与抽象类</a:t>
            </a:r>
            <a:endParaRPr lang="zh-CN" altLang="en-US" dirty="0">
              <a:solidFill>
                <a:srgbClr val="66FFFF"/>
              </a:solidFill>
              <a:latin typeface="Times New Roman" panose="02020603050405020304" pitchFamily="18" charset="0"/>
            </a:endParaRPr>
          </a:p>
        </p:txBody>
      </p:sp>
      <p:sp>
        <p:nvSpPr>
          <p:cNvPr id="43013" name="Rectangle 6"/>
          <p:cNvSpPr>
            <a:spLocks noGrp="1"/>
          </p:cNvSpPr>
          <p:nvPr>
            <p:ph idx="1"/>
          </p:nvPr>
        </p:nvSpPr>
        <p:spPr>
          <a:xfrm>
            <a:off x="1295400" y="1557338"/>
            <a:ext cx="7467600" cy="5040312"/>
          </a:xfrm>
        </p:spPr>
        <p:txBody>
          <a:bodyPr vert="horz" wrap="square" lIns="92075" tIns="46038" rIns="92075" bIns="46038" anchor="t" anchorCtr="0"/>
          <a:p>
            <a:pPr eaLnBrk="1" hangingPunct="1">
              <a:lnSpc>
                <a:spcPct val="110000"/>
              </a:lnSpc>
            </a:pPr>
            <a:r>
              <a:rPr lang="zh-CN" altLang="en-US" sz="2800" dirty="0"/>
              <a:t>作用</a:t>
            </a:r>
            <a:endParaRPr lang="zh-CN" altLang="en-US" sz="2800" dirty="0"/>
          </a:p>
          <a:p>
            <a:pPr lvl="1" eaLnBrk="1" hangingPunct="1">
              <a:lnSpc>
                <a:spcPct val="110000"/>
              </a:lnSpc>
            </a:pPr>
            <a:r>
              <a:rPr lang="zh-CN" altLang="en-US" sz="2400" dirty="0"/>
              <a:t>抽象类为抽象和设计的目的而声明，将有关的数据和行为组织在一个继承层次结构中，保证派生类具有要求的行为。</a:t>
            </a:r>
            <a:endParaRPr lang="zh-CN" altLang="en-US" sz="2400" dirty="0"/>
          </a:p>
          <a:p>
            <a:pPr lvl="1" eaLnBrk="1" hangingPunct="1">
              <a:lnSpc>
                <a:spcPct val="110000"/>
              </a:lnSpc>
            </a:pPr>
            <a:r>
              <a:rPr lang="zh-CN" altLang="en-US" sz="2400" dirty="0"/>
              <a:t>对于暂时无法实现的函数，可以声明为纯虚函数，留给派生类去实现。</a:t>
            </a:r>
            <a:endParaRPr lang="zh-CN" altLang="en-US" sz="2400" dirty="0"/>
          </a:p>
          <a:p>
            <a:pPr eaLnBrk="1" hangingPunct="1">
              <a:lnSpc>
                <a:spcPct val="110000"/>
              </a:lnSpc>
            </a:pPr>
            <a:r>
              <a:rPr lang="zh-CN" altLang="en-US" sz="2800" dirty="0"/>
              <a:t>注意</a:t>
            </a:r>
            <a:endParaRPr lang="zh-CN" altLang="en-US" sz="2800" dirty="0"/>
          </a:p>
          <a:p>
            <a:pPr lvl="1" eaLnBrk="1" hangingPunct="1">
              <a:lnSpc>
                <a:spcPct val="110000"/>
              </a:lnSpc>
            </a:pPr>
            <a:r>
              <a:rPr lang="zh-CN" altLang="en-US" sz="2400" dirty="0"/>
              <a:t>抽象类只能作为基类来使用。</a:t>
            </a:r>
            <a:endParaRPr lang="zh-CN" altLang="en-US" sz="2400" dirty="0"/>
          </a:p>
          <a:p>
            <a:pPr lvl="1" eaLnBrk="1" hangingPunct="1">
              <a:lnSpc>
                <a:spcPct val="110000"/>
              </a:lnSpc>
            </a:pPr>
            <a:r>
              <a:rPr lang="zh-CN" altLang="en-US" sz="2400" dirty="0"/>
              <a:t>不能声明抽象类的对象。</a:t>
            </a:r>
            <a:endParaRPr lang="zh-CN" altLang="en-US" sz="2400" dirty="0"/>
          </a:p>
          <a:p>
            <a:pPr lvl="1" eaLnBrk="1" hangingPunct="1">
              <a:lnSpc>
                <a:spcPct val="110000"/>
              </a:lnSpc>
            </a:pPr>
            <a:r>
              <a:rPr lang="zh-CN" altLang="en-US" sz="2400" dirty="0"/>
              <a:t>构造函数不能是虚函数，析构函数可以是虚函数。</a:t>
            </a:r>
            <a:endParaRPr lang="zh-CN" alt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4035" name="Rectangle 7"/>
          <p:cNvSpPr/>
          <p:nvPr/>
        </p:nvSpPr>
        <p:spPr>
          <a:xfrm>
            <a:off x="7019925" y="5445125"/>
            <a:ext cx="1944688" cy="1079500"/>
          </a:xfrm>
          <a:prstGeom prst="rect">
            <a:avLst/>
          </a:prstGeom>
          <a:solidFill>
            <a:schemeClr val="bg1"/>
          </a:solidFill>
          <a:ln w="12700">
            <a:noFill/>
          </a:ln>
        </p:spPr>
        <p:txBody>
          <a:bodyPr wrap="none" anchor="ctr" anchorCtr="0"/>
          <a:p>
            <a:endParaRPr lang="zh-CN" altLang="en-US" dirty="0">
              <a:latin typeface="Times New Roman" panose="02020603050405020304" pitchFamily="18" charset="0"/>
            </a:endParaRPr>
          </a:p>
        </p:txBody>
      </p:sp>
      <p:sp>
        <p:nvSpPr>
          <p:cNvPr id="44036" name="Rectangle 2"/>
          <p:cNvSpPr>
            <a:spLocks noGrp="1"/>
          </p:cNvSpPr>
          <p:nvPr>
            <p:ph type="title"/>
          </p:nvPr>
        </p:nvSpPr>
        <p:spPr/>
        <p:txBody>
          <a:bodyPr vert="horz" wrap="square" lIns="92075" tIns="46038" rIns="92075" bIns="46038" anchor="b" anchorCtr="0"/>
          <a:p>
            <a:pPr eaLnBrk="1" hangingPunct="1"/>
            <a:r>
              <a:rPr lang="zh-CN" altLang="en-US" dirty="0"/>
              <a:t>例 </a:t>
            </a:r>
            <a:r>
              <a:rPr lang="en-US" altLang="zh-CN" dirty="0"/>
              <a:t>9</a:t>
            </a:r>
            <a:endParaRPr lang="en-US" altLang="zh-CN" dirty="0"/>
          </a:p>
        </p:txBody>
      </p:sp>
      <p:sp>
        <p:nvSpPr>
          <p:cNvPr id="44037" name="Text Box 4"/>
          <p:cNvSpPr txBox="1"/>
          <p:nvPr/>
        </p:nvSpPr>
        <p:spPr>
          <a:xfrm>
            <a:off x="273050" y="1371600"/>
            <a:ext cx="793750" cy="4419600"/>
          </a:xfrm>
          <a:prstGeom prst="rect">
            <a:avLst/>
          </a:prstGeom>
          <a:noFill/>
          <a:ln w="12700">
            <a:noFill/>
          </a:ln>
        </p:spPr>
        <p:txBody>
          <a:bodyPr vert="eaVert">
            <a:spAutoFit/>
          </a:bodyPr>
          <a:p>
            <a:pPr>
              <a:spcBef>
                <a:spcPct val="50000"/>
              </a:spcBef>
            </a:pPr>
            <a:r>
              <a:rPr lang="zh-CN" altLang="en-US" sz="4000" dirty="0">
                <a:solidFill>
                  <a:srgbClr val="66FFFF"/>
                </a:solidFill>
                <a:latin typeface="Times New Roman" panose="02020603050405020304" pitchFamily="18" charset="0"/>
                <a:ea typeface="隶书" panose="02010509060101010101" pitchFamily="49" charset="-122"/>
              </a:rPr>
              <a:t>纯虚函数与抽象类</a:t>
            </a:r>
            <a:endParaRPr lang="zh-CN" altLang="en-US" dirty="0">
              <a:solidFill>
                <a:srgbClr val="66FFFF"/>
              </a:solidFill>
              <a:latin typeface="Times New Roman" panose="02020603050405020304" pitchFamily="18" charset="0"/>
            </a:endParaRPr>
          </a:p>
        </p:txBody>
      </p:sp>
      <p:sp>
        <p:nvSpPr>
          <p:cNvPr id="31750" name="Rectangle 6"/>
          <p:cNvSpPr>
            <a:spLocks noGrp="1" noChangeArrowheads="1"/>
          </p:cNvSpPr>
          <p:nvPr>
            <p:ph idx="1"/>
          </p:nvPr>
        </p:nvSpPr>
        <p:spPr>
          <a:xfrm>
            <a:off x="1066800" y="1623695"/>
            <a:ext cx="7848600" cy="5045710"/>
          </a:xfrm>
        </p:spPr>
        <p:txBody>
          <a:bodyPr vert="horz" wrap="square" lIns="92075" tIns="46038" rIns="92075" bIns="46038" numCol="1" anchor="t" anchorCtr="0" compatLnSpc="1">
            <a:normAutofit fontScale="92500" lnSpcReduction="20000"/>
          </a:bodyPr>
          <a:lstStyle/>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#include &lt;</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iostream</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&gt;</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using namespace std;</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class Base1 { //</a:t>
            </a: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基类</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Base1</a:t>
            </a: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定义</a:t>
            </a:r>
            <a:endParaRPr kumimoji="1"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200" b="1" i="0" u="none" strike="noStrike" kern="0" cap="none" spc="0" normalizeH="0" baseline="0" noProof="0" dirty="0" smtClean="0">
                <a:ln>
                  <a:noFill/>
                </a:ln>
                <a:solidFill>
                  <a:srgbClr val="FFFF66"/>
                </a:solidFill>
                <a:effectLst/>
                <a:uLnTx/>
                <a:uFillTx/>
                <a:latin typeface="+mn-ea"/>
                <a:ea typeface="+mn-ea"/>
                <a:cs typeface="+mn-cs"/>
              </a:rPr>
              <a:t>virtual void display() const = 0</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纯虚函数</a:t>
            </a:r>
            <a:endParaRPr kumimoji="1"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class Base2: public Base1 { //</a:t>
            </a: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公有派生类</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Base2</a:t>
            </a: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定义</a:t>
            </a:r>
            <a:endParaRPr kumimoji="1"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void </a:t>
            </a:r>
            <a:r>
              <a:rPr kumimoji="1" lang="en-US" altLang="zh-CN" sz="2200" b="1" i="0" u="none" strike="noStrike" kern="0" cap="none" spc="0" normalizeH="0" baseline="0" noProof="0" dirty="0" smtClean="0">
                <a:ln>
                  <a:noFill/>
                </a:ln>
                <a:solidFill>
                  <a:srgbClr val="00FFCC"/>
                </a:solidFill>
                <a:effectLst/>
                <a:uLnTx/>
                <a:uFillTx/>
                <a:latin typeface="+mn-ea"/>
                <a:ea typeface="+mn-ea"/>
                <a:cs typeface="+mn-cs"/>
              </a:rPr>
              <a:t>display</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const {  //</a:t>
            </a: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覆盖基类的虚函数</a:t>
            </a:r>
            <a:endParaRPr kumimoji="1"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&lt;&lt; "Base2::display()" &lt;&lt; </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class Derived: public Base2 { //</a:t>
            </a: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公有派生类</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Derived</a:t>
            </a: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定义</a:t>
            </a:r>
            <a:endParaRPr kumimoji="1"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public:</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void </a:t>
            </a:r>
            <a:r>
              <a:rPr kumimoji="1" lang="en-US" altLang="zh-CN" sz="2200" b="1" i="0" u="none" strike="noStrike" kern="0" cap="none" spc="0" normalizeH="0" baseline="0" noProof="0" dirty="0" smtClean="0">
                <a:ln>
                  <a:noFill/>
                </a:ln>
                <a:solidFill>
                  <a:srgbClr val="00FFCC"/>
                </a:solidFill>
                <a:effectLst/>
                <a:uLnTx/>
                <a:uFillTx/>
                <a:latin typeface="+mn-ea"/>
                <a:ea typeface="+mn-ea"/>
                <a:cs typeface="+mn-cs"/>
              </a:rPr>
              <a:t>display</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const {  //</a:t>
            </a:r>
            <a:r>
              <a:rPr kumimoji="1" lang="zh-CN" altLang="en-US" sz="2200" b="1" i="0" u="none" strike="noStrike" kern="0" cap="none" spc="0" normalizeH="0" baseline="0" noProof="0" dirty="0" smtClean="0">
                <a:ln>
                  <a:noFill/>
                </a:ln>
                <a:solidFill>
                  <a:schemeClr val="tx1"/>
                </a:solidFill>
                <a:effectLst/>
                <a:uLnTx/>
                <a:uFillTx/>
                <a:latin typeface="+mn-ea"/>
                <a:ea typeface="+mn-ea"/>
                <a:cs typeface="+mn-cs"/>
              </a:rPr>
              <a:t>覆盖基类的虚函数</a:t>
            </a:r>
            <a:endParaRPr kumimoji="1"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cout</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&lt;&lt; "Derived::display()" &lt;&lt; </a:t>
            </a:r>
            <a:r>
              <a:rPr kumimoji="1" lang="en-US" altLang="zh-CN" sz="2200" b="1" i="0" u="none" strike="noStrike" kern="0" cap="none" spc="0" normalizeH="0" baseline="0" noProof="0" dirty="0" err="1" smtClean="0">
                <a:ln>
                  <a:noFill/>
                </a:ln>
                <a:solidFill>
                  <a:schemeClr val="tx1"/>
                </a:solidFill>
                <a:effectLst/>
                <a:uLnTx/>
                <a:uFillTx/>
                <a:latin typeface="+mn-ea"/>
                <a:ea typeface="+mn-ea"/>
                <a:cs typeface="+mn-cs"/>
              </a:rPr>
              <a:t>endl</a:t>
            </a: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tabLst>
                <a:tab pos="264795" algn="l"/>
                <a:tab pos="539750" algn="l"/>
                <a:tab pos="5946775" algn="l"/>
              </a:tabLst>
              <a:defRPr/>
            </a:pPr>
            <a:r>
              <a:rPr kumimoji="1" lang="en-US" altLang="zh-CN" sz="22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5" name="Rectangle 3"/>
          <p:cNvSpPr>
            <a:spLocks noGrp="1" noChangeArrowheads="1"/>
          </p:cNvSpPr>
          <p:nvPr>
            <p:ph idx="1"/>
          </p:nvPr>
        </p:nvSpPr>
        <p:spPr>
          <a:xfrm>
            <a:off x="428625" y="381000"/>
            <a:ext cx="8572500" cy="6172200"/>
          </a:xfrm>
          <a:solidFill>
            <a:schemeClr val="bg1"/>
          </a:solidFill>
        </p:spPr>
        <p:txBody>
          <a:bodyPr vert="horz" wrap="square" lIns="92075" tIns="46038" rIns="92075" bIns="46038" numCol="1" anchor="t" anchorCtr="0" compatLnSpc="1">
            <a:normAutofit/>
          </a:bodyPr>
          <a:lstStyle/>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void fun(Base1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ptr</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ptr</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-&gt;display();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对象指针</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-&gt;</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成员名</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int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main() {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主函数</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Base2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base2</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定义</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Base2</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类对象</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Derived </a:t>
            </a:r>
            <a:r>
              <a:rPr kumimoji="1" lang="en-US" altLang="zh-CN" sz="2800" b="1" i="0" u="none" strike="noStrike" kern="0" cap="none" spc="0" normalizeH="0" baseline="0" noProof="0" dirty="0" err="1" smtClean="0">
                <a:ln>
                  <a:noFill/>
                </a:ln>
                <a:solidFill>
                  <a:schemeClr val="tx1"/>
                </a:solidFill>
                <a:effectLst/>
                <a:uLnTx/>
                <a:uFillTx/>
                <a:latin typeface="+mn-ea"/>
                <a:ea typeface="+mn-ea"/>
                <a:cs typeface="+mn-cs"/>
              </a:rPr>
              <a:t>derived</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定义</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Derived</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类对象</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fun(&amp;base2);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用</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Base2</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对象的指针调用</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fun</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函数</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fun(&amp;derived);//</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用</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Derived</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对象的指针调用</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fun</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函数</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return 0;</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45059" name="Text Box 4"/>
          <p:cNvSpPr txBox="1"/>
          <p:nvPr/>
        </p:nvSpPr>
        <p:spPr>
          <a:xfrm>
            <a:off x="6286500" y="5000625"/>
            <a:ext cx="2476500" cy="1347788"/>
          </a:xfrm>
          <a:prstGeom prst="rect">
            <a:avLst/>
          </a:prstGeom>
          <a:noFill/>
          <a:ln w="12700" cap="sq" cmpd="sng">
            <a:solidFill>
              <a:schemeClr val="tx1"/>
            </a:solidFill>
            <a:prstDash val="solid"/>
            <a:miter/>
            <a:headEnd type="none" w="sm" len="sm"/>
            <a:tailEnd type="none" w="sm" len="sm"/>
          </a:ln>
        </p:spPr>
        <p:txBody>
          <a:bodyPr>
            <a:spAutoFit/>
          </a:bodyPr>
          <a:p>
            <a:pPr algn="just">
              <a:spcBef>
                <a:spcPct val="20000"/>
              </a:spcBef>
              <a:buClr>
                <a:schemeClr val="accent2"/>
              </a:buClr>
              <a:buSzPct val="80000"/>
              <a:buFont typeface="Wingdings" panose="05000000000000000000" pitchFamily="2" charset="2"/>
            </a:pPr>
            <a:r>
              <a:rPr lang="zh-CN" altLang="en-US" b="1" dirty="0">
                <a:latin typeface="Times New Roman" panose="02020603050405020304" pitchFamily="18" charset="0"/>
              </a:rPr>
              <a:t>运行结果：</a:t>
            </a:r>
            <a:endParaRPr lang="zh-CN" altLang="en-US" b="1" dirty="0">
              <a:latin typeface="Times New Roman" panose="02020603050405020304" pitchFamily="18" charset="0"/>
            </a:endParaRPr>
          </a:p>
          <a:p>
            <a:pPr algn="just">
              <a:spcBef>
                <a:spcPct val="20000"/>
              </a:spcBef>
              <a:buClr>
                <a:schemeClr val="accent2"/>
              </a:buClr>
              <a:buSzPct val="80000"/>
              <a:buFont typeface="Wingdings" panose="05000000000000000000" pitchFamily="2" charset="2"/>
            </a:pPr>
            <a:r>
              <a:rPr lang="en-US" altLang="zh-CN" b="1" dirty="0">
                <a:latin typeface="Times New Roman" panose="02020603050405020304" pitchFamily="18" charset="0"/>
              </a:rPr>
              <a:t>Base2::</a:t>
            </a:r>
            <a:r>
              <a:rPr lang="en-US" altLang="zh-CN" b="1" dirty="0">
                <a:solidFill>
                  <a:schemeClr val="tx2"/>
                </a:solidFill>
                <a:latin typeface="Times New Roman" panose="02020603050405020304" pitchFamily="18" charset="0"/>
              </a:rPr>
              <a:t>display</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lgn="just">
              <a:spcBef>
                <a:spcPct val="20000"/>
              </a:spcBef>
              <a:buClr>
                <a:schemeClr val="accent2"/>
              </a:buClr>
              <a:buSzPct val="80000"/>
              <a:buFont typeface="Wingdings" panose="05000000000000000000" pitchFamily="2" charset="2"/>
            </a:pPr>
            <a:r>
              <a:rPr lang="en-US" altLang="zh-CN" b="1" dirty="0">
                <a:latin typeface="Times New Roman" panose="02020603050405020304" pitchFamily="18" charset="0"/>
              </a:rPr>
              <a:t>Derived::</a:t>
            </a:r>
            <a:r>
              <a:rPr lang="en-US" altLang="zh-CN" b="1" dirty="0">
                <a:solidFill>
                  <a:srgbClr val="99FF99"/>
                </a:solidFill>
                <a:latin typeface="Times New Roman" panose="02020603050405020304" pitchFamily="18" charset="0"/>
              </a:rPr>
              <a:t>display</a:t>
            </a:r>
            <a:r>
              <a:rPr lang="en-US" altLang="zh-CN" b="1" dirty="0">
                <a:latin typeface="Times New Roman" panose="02020603050405020304" pitchFamily="18" charset="0"/>
              </a:rPr>
              <a:t>()</a:t>
            </a:r>
            <a:endParaRPr lang="en-US" altLang="zh-CN" dirty="0">
              <a:latin typeface="Times New Roman" panose="02020603050405020304" pitchFamily="18" charset="0"/>
            </a:endParaRPr>
          </a:p>
        </p:txBody>
      </p:sp>
      <p:sp>
        <p:nvSpPr>
          <p:cNvPr id="45060" name="Text Box 6"/>
          <p:cNvSpPr txBox="1"/>
          <p:nvPr/>
        </p:nvSpPr>
        <p:spPr>
          <a:xfrm>
            <a:off x="8591550" y="6478588"/>
            <a:ext cx="539750" cy="304800"/>
          </a:xfrm>
          <a:prstGeom prst="rect">
            <a:avLst/>
          </a:prstGeom>
          <a:noFill/>
          <a:ln w="12700">
            <a:noFill/>
          </a:ln>
        </p:spPr>
        <p:txBody>
          <a:bodyPr>
            <a:spAutoFit/>
          </a:bodyPr>
          <a:p>
            <a:pPr algn="r">
              <a:spcBef>
                <a:spcPct val="50000"/>
              </a:spcBef>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文本框 3"/>
          <p:cNvSpPr txBox="1"/>
          <p:nvPr/>
        </p:nvSpPr>
        <p:spPr>
          <a:xfrm>
            <a:off x="539750" y="188595"/>
            <a:ext cx="8061325" cy="3046095"/>
          </a:xfrm>
          <a:prstGeom prst="rect">
            <a:avLst/>
          </a:prstGeom>
          <a:solidFill>
            <a:schemeClr val="bg1"/>
          </a:solidFill>
        </p:spPr>
        <p:txBody>
          <a:bodyPr wrap="square" rtlCol="0" anchor="t">
            <a:spAutoFit/>
          </a:bodyPr>
          <a:p>
            <a:pPr marR="0" defTabSz="914400" eaLnBrk="0" hangingPunct="0">
              <a:buClrTx/>
              <a:buSzTx/>
              <a:buFontTx/>
            </a:pPr>
            <a:r>
              <a:rPr kumimoji="0" lang="zh-CN" altLang="en-US" kern="1200" cap="none" spc="0" normalizeH="0" baseline="0" noProof="1">
                <a:latin typeface="Arial" panose="020B0604020202020204" pitchFamily="34" charset="0"/>
                <a:ea typeface="+mn-ea"/>
                <a:cs typeface="+mn-cs"/>
              </a:rPr>
              <a:t>// abstract class CPolygon</a:t>
            </a:r>
            <a:endParaRPr kumimoji="0" lang="zh-CN" altLang="en-US" kern="1200" cap="none" spc="0" normalizeH="0" baseline="0" noProof="1">
              <a:latin typeface="Arial" panose="020B0604020202020204" pitchFamily="34" charset="0"/>
              <a:ea typeface="+mn-ea"/>
              <a:cs typeface="+mn-cs"/>
            </a:endParaRPr>
          </a:p>
          <a:p>
            <a:pPr marR="0" defTabSz="914400" eaLnBrk="0" hangingPunct="0">
              <a:buClrTx/>
              <a:buSzTx/>
              <a:buFontTx/>
            </a:pPr>
            <a:r>
              <a:rPr kumimoji="0" lang="zh-CN" altLang="en-US" kern="1200" cap="none" spc="0" normalizeH="0" baseline="0" noProof="1">
                <a:latin typeface="Arial" panose="020B0604020202020204" pitchFamily="34" charset="0"/>
                <a:ea typeface="+mn-ea"/>
                <a:cs typeface="+mn-cs"/>
              </a:rPr>
              <a:t>class CPolygon {</a:t>
            </a:r>
            <a:endParaRPr kumimoji="0" lang="zh-CN" altLang="en-US" kern="1200" cap="none" spc="0" normalizeH="0" baseline="0" noProof="1">
              <a:latin typeface="Arial" panose="020B0604020202020204" pitchFamily="34" charset="0"/>
              <a:ea typeface="+mn-ea"/>
              <a:cs typeface="+mn-cs"/>
            </a:endParaRPr>
          </a:p>
          <a:p>
            <a:pPr marR="0" defTabSz="914400" eaLnBrk="0" hangingPunct="0">
              <a:buClrTx/>
              <a:buSzTx/>
              <a:buFontTx/>
            </a:pPr>
            <a:r>
              <a:rPr kumimoji="0" lang="zh-CN" altLang="en-US" kern="1200" cap="none" spc="0" normalizeH="0" baseline="0" noProof="1">
                <a:latin typeface="Arial" panose="020B0604020202020204" pitchFamily="34" charset="0"/>
                <a:ea typeface="+mn-ea"/>
                <a:cs typeface="+mn-cs"/>
              </a:rPr>
              <a:t>  protected:</a:t>
            </a:r>
            <a:endParaRPr kumimoji="0" lang="zh-CN" altLang="en-US" kern="1200" cap="none" spc="0" normalizeH="0" baseline="0" noProof="1">
              <a:latin typeface="Arial" panose="020B0604020202020204" pitchFamily="34" charset="0"/>
              <a:ea typeface="+mn-ea"/>
              <a:cs typeface="+mn-cs"/>
            </a:endParaRPr>
          </a:p>
          <a:p>
            <a:pPr marR="0" defTabSz="914400" eaLnBrk="0" hangingPunct="0">
              <a:buClrTx/>
              <a:buSzTx/>
              <a:buFontTx/>
            </a:pPr>
            <a:r>
              <a:rPr kumimoji="0" lang="zh-CN" altLang="en-US" kern="1200" cap="none" spc="0" normalizeH="0" baseline="0" noProof="1">
                <a:latin typeface="Arial" panose="020B0604020202020204" pitchFamily="34" charset="0"/>
                <a:ea typeface="+mn-ea"/>
                <a:cs typeface="+mn-cs"/>
              </a:rPr>
              <a:t>      int width, height;</a:t>
            </a:r>
            <a:endParaRPr kumimoji="0" lang="zh-CN" altLang="en-US" kern="1200" cap="none" spc="0" normalizeH="0" baseline="0" noProof="1">
              <a:latin typeface="Arial" panose="020B0604020202020204" pitchFamily="34" charset="0"/>
              <a:ea typeface="+mn-ea"/>
              <a:cs typeface="+mn-cs"/>
            </a:endParaRPr>
          </a:p>
          <a:p>
            <a:pPr marR="0" defTabSz="914400" eaLnBrk="0" hangingPunct="0">
              <a:buClrTx/>
              <a:buSzTx/>
              <a:buFontTx/>
            </a:pPr>
            <a:r>
              <a:rPr kumimoji="0" lang="zh-CN" altLang="en-US" kern="1200" cap="none" spc="0" normalizeH="0" baseline="0" noProof="1">
                <a:latin typeface="Arial" panose="020B0604020202020204" pitchFamily="34" charset="0"/>
                <a:ea typeface="+mn-ea"/>
                <a:cs typeface="+mn-cs"/>
              </a:rPr>
              <a:t>  public:</a:t>
            </a:r>
            <a:endParaRPr kumimoji="0" lang="zh-CN" altLang="en-US" kern="1200" cap="none" spc="0" normalizeH="0" baseline="0" noProof="1">
              <a:latin typeface="Arial" panose="020B0604020202020204" pitchFamily="34" charset="0"/>
              <a:ea typeface="+mn-ea"/>
              <a:cs typeface="+mn-cs"/>
            </a:endParaRPr>
          </a:p>
          <a:p>
            <a:pPr marR="0" defTabSz="914400" eaLnBrk="0" hangingPunct="0">
              <a:buClrTx/>
              <a:buSzTx/>
              <a:buFontTx/>
            </a:pPr>
            <a:r>
              <a:rPr kumimoji="0" lang="zh-CN" altLang="en-US" kern="1200" cap="none" spc="0" normalizeH="0" baseline="0" noProof="1">
                <a:latin typeface="Arial" panose="020B0604020202020204" pitchFamily="34" charset="0"/>
                <a:ea typeface="+mn-ea"/>
                <a:cs typeface="+mn-cs"/>
              </a:rPr>
              <a:t>      void set_values (int a, int b)       { width=a; height=b; }</a:t>
            </a:r>
            <a:endParaRPr kumimoji="0" lang="zh-CN" altLang="en-US" kern="1200" cap="none" spc="0" normalizeH="0" baseline="0" noProof="1">
              <a:latin typeface="Arial" panose="020B0604020202020204" pitchFamily="34" charset="0"/>
              <a:ea typeface="+mn-ea"/>
              <a:cs typeface="+mn-cs"/>
            </a:endParaRPr>
          </a:p>
          <a:p>
            <a:pPr marR="0" defTabSz="914400" eaLnBrk="0" hangingPunct="0">
              <a:buClrTx/>
              <a:buSzTx/>
              <a:buFontTx/>
            </a:pPr>
            <a:r>
              <a:rPr kumimoji="0" lang="zh-CN" altLang="en-US" kern="1200" cap="none" spc="0" normalizeH="0" baseline="0" noProof="1">
                <a:latin typeface="Arial" panose="020B0604020202020204" pitchFamily="34" charset="0"/>
                <a:ea typeface="+mn-ea"/>
                <a:cs typeface="+mn-cs"/>
              </a:rPr>
              <a:t>      </a:t>
            </a:r>
            <a:r>
              <a:rPr kumimoji="0" lang="zh-CN" altLang="en-US" b="1" kern="1200" cap="none" spc="0" normalizeH="0" baseline="0" noProof="1">
                <a:latin typeface="Arial" panose="020B0604020202020204" pitchFamily="34" charset="0"/>
                <a:ea typeface="+mn-ea"/>
                <a:cs typeface="+mn-cs"/>
              </a:rPr>
              <a:t>virtual int area () =0;</a:t>
            </a:r>
            <a:endParaRPr kumimoji="0" lang="zh-CN" altLang="en-US" b="1" kern="1200" cap="none" spc="0" normalizeH="0" baseline="0" noProof="1">
              <a:latin typeface="Arial" panose="020B0604020202020204" pitchFamily="34" charset="0"/>
              <a:ea typeface="+mn-ea"/>
              <a:cs typeface="+mn-cs"/>
            </a:endParaRPr>
          </a:p>
          <a:p>
            <a:pPr marR="0" defTabSz="914400" eaLnBrk="0" hangingPunct="0">
              <a:buClrTx/>
              <a:buSzTx/>
              <a:buFontTx/>
            </a:pPr>
            <a:r>
              <a:rPr kumimoji="0" lang="zh-CN" altLang="en-US" kern="1200" cap="none" spc="0" normalizeH="0" baseline="0" noProof="1">
                <a:latin typeface="Arial" panose="020B0604020202020204" pitchFamily="34" charset="0"/>
                <a:ea typeface="+mn-ea"/>
                <a:cs typeface="+mn-cs"/>
              </a:rPr>
              <a:t>};</a:t>
            </a:r>
            <a:endParaRPr kumimoji="0" lang="zh-CN" altLang="en-US" kern="1200" cap="none" spc="0" normalizeH="0" baseline="0" noProof="1">
              <a:latin typeface="Arial" panose="020B0604020202020204" pitchFamily="34" charset="0"/>
              <a:ea typeface="+mn-ea"/>
              <a:cs typeface="+mn-cs"/>
            </a:endParaRPr>
          </a:p>
        </p:txBody>
      </p:sp>
      <p:sp>
        <p:nvSpPr>
          <p:cNvPr id="58371" name="文本框 3"/>
          <p:cNvSpPr txBox="1"/>
          <p:nvPr/>
        </p:nvSpPr>
        <p:spPr>
          <a:xfrm>
            <a:off x="611505" y="3858895"/>
            <a:ext cx="2692400" cy="460375"/>
          </a:xfrm>
          <a:prstGeom prst="rect">
            <a:avLst/>
          </a:prstGeom>
          <a:solidFill>
            <a:schemeClr val="bg1"/>
          </a:solidFill>
          <a:ln w="9525">
            <a:noFill/>
          </a:ln>
        </p:spPr>
        <p:txBody>
          <a:bodyPr wrap="square" anchor="t" anchorCtr="0">
            <a:spAutoFit/>
          </a:bodyPr>
          <a:p>
            <a:pPr eaLnBrk="0" hangingPunct="0"/>
            <a:r>
              <a:rPr lang="zh-CN" altLang="en-US" sz="2400">
                <a:latin typeface="Arial" panose="020B0604020202020204" pitchFamily="34" charset="0"/>
                <a:ea typeface="宋体" panose="02010600030101010101" pitchFamily="2" charset="-122"/>
              </a:rPr>
              <a:t>CPolygon poly;</a:t>
            </a:r>
            <a:endParaRPr lang="zh-CN" altLang="en-US" sz="2400">
              <a:latin typeface="Arial" panose="020B0604020202020204" pitchFamily="34" charset="0"/>
              <a:ea typeface="宋体" panose="02010600030101010101" pitchFamily="2" charset="-122"/>
            </a:endParaRPr>
          </a:p>
        </p:txBody>
      </p:sp>
      <p:sp>
        <p:nvSpPr>
          <p:cNvPr id="58372" name="文本框 4"/>
          <p:cNvSpPr txBox="1"/>
          <p:nvPr/>
        </p:nvSpPr>
        <p:spPr>
          <a:xfrm>
            <a:off x="611505" y="4698683"/>
            <a:ext cx="3009900" cy="830262"/>
          </a:xfrm>
          <a:prstGeom prst="rect">
            <a:avLst/>
          </a:prstGeom>
          <a:solidFill>
            <a:schemeClr val="bg1"/>
          </a:solidFill>
          <a:ln w="9525">
            <a:noFill/>
          </a:ln>
        </p:spPr>
        <p:txBody>
          <a:bodyPr wrap="square" anchor="t" anchorCtr="0">
            <a:spAutoFit/>
          </a:bodyPr>
          <a:p>
            <a:pPr eaLnBrk="0" hangingPunct="0"/>
            <a:r>
              <a:rPr lang="zh-CN" altLang="en-US" sz="2400">
                <a:latin typeface="Arial" panose="020B0604020202020204" pitchFamily="34" charset="0"/>
                <a:ea typeface="宋体" panose="02010600030101010101" pitchFamily="2" charset="-122"/>
              </a:rPr>
              <a:t>CPolygon * ppoly1;</a:t>
            </a:r>
            <a:endParaRPr lang="zh-CN" altLang="en-US" sz="2400">
              <a:latin typeface="Arial" panose="020B0604020202020204" pitchFamily="34" charset="0"/>
              <a:ea typeface="宋体" panose="02010600030101010101" pitchFamily="2" charset="-122"/>
            </a:endParaRPr>
          </a:p>
          <a:p>
            <a:pPr eaLnBrk="0" hangingPunct="0"/>
            <a:r>
              <a:rPr lang="zh-CN" altLang="en-US" sz="2400">
                <a:latin typeface="Arial" panose="020B0604020202020204" pitchFamily="34" charset="0"/>
                <a:ea typeface="宋体" panose="02010600030101010101" pitchFamily="2" charset="-122"/>
              </a:rPr>
              <a:t>CPolygon * ppoly2;</a:t>
            </a:r>
            <a:endParaRPr lang="zh-CN" altLang="en-US" sz="2400">
              <a:latin typeface="Arial" panose="020B0604020202020204" pitchFamily="34" charset="0"/>
              <a:ea typeface="宋体" panose="02010600030101010101" pitchFamily="2" charset="-122"/>
            </a:endParaRPr>
          </a:p>
        </p:txBody>
      </p:sp>
      <p:sp>
        <p:nvSpPr>
          <p:cNvPr id="58373" name="文本框 5"/>
          <p:cNvSpPr txBox="1"/>
          <p:nvPr/>
        </p:nvSpPr>
        <p:spPr>
          <a:xfrm flipH="1">
            <a:off x="3811905" y="3796983"/>
            <a:ext cx="596900" cy="584200"/>
          </a:xfrm>
          <a:prstGeom prst="rect">
            <a:avLst/>
          </a:prstGeom>
          <a:noFill/>
          <a:ln w="28575">
            <a:noFill/>
          </a:ln>
        </p:spPr>
        <p:txBody>
          <a:bodyPr wrap="square" anchor="t" anchorCtr="0">
            <a:spAutoFit/>
          </a:bodyPr>
          <a:p>
            <a:pPr eaLnBrk="0" hangingPunct="0"/>
            <a:r>
              <a:rPr lang="zh-CN" altLang="en-US" sz="3200">
                <a:solidFill>
                  <a:srgbClr val="FF0000"/>
                </a:solidFill>
                <a:latin typeface="Arial" panose="020B0604020202020204" pitchFamily="34" charset="0"/>
                <a:ea typeface="宋体" panose="02010600030101010101" pitchFamily="2" charset="-122"/>
              </a:rPr>
              <a:t>×</a:t>
            </a:r>
            <a:endParaRPr lang="zh-CN" altLang="en-US" sz="3200">
              <a:solidFill>
                <a:srgbClr val="FF0000"/>
              </a:solidFill>
              <a:latin typeface="Arial" panose="020B0604020202020204" pitchFamily="34" charset="0"/>
              <a:ea typeface="宋体" panose="02010600030101010101" pitchFamily="2" charset="-122"/>
            </a:endParaRPr>
          </a:p>
        </p:txBody>
      </p:sp>
      <p:sp>
        <p:nvSpPr>
          <p:cNvPr id="58374" name="文本框 6"/>
          <p:cNvSpPr txBox="1"/>
          <p:nvPr/>
        </p:nvSpPr>
        <p:spPr>
          <a:xfrm flipH="1">
            <a:off x="3811905" y="4820920"/>
            <a:ext cx="596900" cy="584200"/>
          </a:xfrm>
          <a:prstGeom prst="rect">
            <a:avLst/>
          </a:prstGeom>
          <a:noFill/>
          <a:ln w="28575">
            <a:noFill/>
          </a:ln>
        </p:spPr>
        <p:txBody>
          <a:bodyPr wrap="square" anchor="t" anchorCtr="0">
            <a:spAutoFit/>
          </a:bodyPr>
          <a:p>
            <a:pPr eaLnBrk="0" hangingPunct="0"/>
            <a:r>
              <a:rPr lang="zh-CN" altLang="en-US" sz="3200" b="1">
                <a:solidFill>
                  <a:srgbClr val="FF0000"/>
                </a:solidFill>
                <a:latin typeface="Arial" panose="020B0604020202020204" pitchFamily="34" charset="0"/>
                <a:ea typeface="宋体" panose="02010600030101010101" pitchFamily="2" charset="-122"/>
              </a:rPr>
              <a:t>√</a:t>
            </a:r>
            <a:endParaRPr lang="zh-CN" altLang="en-US" sz="3200" b="1">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bldLst>
      <p:bldP spid="58371" grpId="0" bldLvl="0" animBg="1"/>
      <p:bldP spid="58372" grpId="0" bldLvl="0" animBg="1"/>
      <p:bldP spid="58373" grpId="0"/>
      <p:bldP spid="58374" grpId="0"/>
      <p:bldP spid="58371" grpId="1" animBg="1"/>
      <p:bldP spid="58372" grpId="1" animBg="1"/>
      <p:bldP spid="58373" grpId="1"/>
      <p:bldP spid="58374"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59395" name="图片 4"/>
          <p:cNvPicPr>
            <a:picLocks noChangeAspect="1"/>
          </p:cNvPicPr>
          <p:nvPr/>
        </p:nvPicPr>
        <p:blipFill>
          <a:blip r:embed="rId1"/>
          <a:stretch>
            <a:fillRect/>
          </a:stretch>
        </p:blipFill>
        <p:spPr>
          <a:xfrm>
            <a:off x="120650" y="764540"/>
            <a:ext cx="4163695" cy="4177665"/>
          </a:xfrm>
          <a:prstGeom prst="rect">
            <a:avLst/>
          </a:prstGeom>
          <a:noFill/>
          <a:ln w="9525">
            <a:noFill/>
          </a:ln>
        </p:spPr>
      </p:pic>
      <p:pic>
        <p:nvPicPr>
          <p:cNvPr id="59396" name="图片 5"/>
          <p:cNvPicPr>
            <a:picLocks noChangeAspect="1"/>
          </p:cNvPicPr>
          <p:nvPr/>
        </p:nvPicPr>
        <p:blipFill>
          <a:blip r:embed="rId2"/>
          <a:stretch>
            <a:fillRect/>
          </a:stretch>
        </p:blipFill>
        <p:spPr>
          <a:xfrm>
            <a:off x="4284345" y="764540"/>
            <a:ext cx="4696460" cy="4169410"/>
          </a:xfrm>
          <a:prstGeom prst="rect">
            <a:avLst/>
          </a:prstGeom>
          <a:noFill/>
          <a:ln w="9525">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p:cNvPicPr>
            <a:picLocks noChangeAspect="1"/>
          </p:cNvPicPr>
          <p:nvPr/>
        </p:nvPicPr>
        <p:blipFill>
          <a:blip r:embed="rId1"/>
          <a:stretch>
            <a:fillRect/>
          </a:stretch>
        </p:blipFill>
        <p:spPr>
          <a:xfrm>
            <a:off x="107950" y="620395"/>
            <a:ext cx="4089400" cy="4394200"/>
          </a:xfrm>
          <a:prstGeom prst="rect">
            <a:avLst/>
          </a:prstGeom>
          <a:noFill/>
          <a:ln w="9525">
            <a:noFill/>
          </a:ln>
        </p:spPr>
      </p:pic>
      <p:pic>
        <p:nvPicPr>
          <p:cNvPr id="5" name="图片 4"/>
          <p:cNvPicPr>
            <a:picLocks noChangeAspect="1"/>
          </p:cNvPicPr>
          <p:nvPr/>
        </p:nvPicPr>
        <p:blipFill>
          <a:blip r:embed="rId2"/>
          <a:stretch>
            <a:fillRect/>
          </a:stretch>
        </p:blipFill>
        <p:spPr>
          <a:xfrm>
            <a:off x="4197350" y="620395"/>
            <a:ext cx="4859655" cy="4147820"/>
          </a:xfrm>
          <a:prstGeom prst="rect">
            <a:avLst/>
          </a:prstGeom>
          <a:noFill/>
          <a:ln w="9525">
            <a:noFill/>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p:cNvPicPr>
            <a:picLocks noChangeAspect="1"/>
          </p:cNvPicPr>
          <p:nvPr/>
        </p:nvPicPr>
        <p:blipFill>
          <a:blip r:embed="rId1"/>
          <a:stretch>
            <a:fillRect/>
          </a:stretch>
        </p:blipFill>
        <p:spPr>
          <a:xfrm>
            <a:off x="32385" y="1043940"/>
            <a:ext cx="4164330" cy="4474845"/>
          </a:xfrm>
          <a:prstGeom prst="rect">
            <a:avLst/>
          </a:prstGeom>
          <a:noFill/>
          <a:ln w="9525">
            <a:noFill/>
          </a:ln>
        </p:spPr>
      </p:pic>
      <p:pic>
        <p:nvPicPr>
          <p:cNvPr id="61444" name="图片 4"/>
          <p:cNvPicPr>
            <a:picLocks noChangeAspect="1"/>
          </p:cNvPicPr>
          <p:nvPr/>
        </p:nvPicPr>
        <p:blipFill>
          <a:blip r:embed="rId2"/>
          <a:stretch>
            <a:fillRect/>
          </a:stretch>
        </p:blipFill>
        <p:spPr>
          <a:xfrm>
            <a:off x="4211955" y="1124585"/>
            <a:ext cx="4768850" cy="4343400"/>
          </a:xfrm>
          <a:prstGeom prst="rect">
            <a:avLst/>
          </a:prstGeom>
          <a:noFill/>
          <a:ln w="9525">
            <a:noFill/>
          </a:ln>
        </p:spPr>
      </p:pic>
      <p:sp>
        <p:nvSpPr>
          <p:cNvPr id="61445" name="矩形 5"/>
          <p:cNvSpPr/>
          <p:nvPr/>
        </p:nvSpPr>
        <p:spPr>
          <a:xfrm>
            <a:off x="4775835" y="2924810"/>
            <a:ext cx="3973830" cy="518795"/>
          </a:xfrm>
          <a:prstGeom prst="rect">
            <a:avLst/>
          </a:prstGeom>
          <a:noFill/>
          <a:ln w="28575" cap="flat" cmpd="sng">
            <a:solidFill>
              <a:srgbClr val="FF0000"/>
            </a:solidFill>
            <a:prstDash val="solid"/>
            <a:round/>
            <a:headEnd type="none" w="med" len="med"/>
            <a:tailEnd type="none" w="med" len="med"/>
          </a:ln>
        </p:spPr>
        <p:txBody>
          <a:bodyPr wrap="square" lIns="91440" tIns="45720" rIns="91440" bIns="45720" anchor="t" anchorCtr="0"/>
          <a:p>
            <a:pPr eaLnBrk="0" hangingPunct="0">
              <a:buSzTx/>
            </a:pPr>
            <a:endParaRPr lang="en-US"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3"/>
          <p:cNvSpPr>
            <a:spLocks noGrp="1"/>
          </p:cNvSpPr>
          <p:nvPr>
            <p:ph idx="4294967295"/>
          </p:nvPr>
        </p:nvSpPr>
        <p:spPr>
          <a:xfrm>
            <a:off x="612140" y="1844675"/>
            <a:ext cx="2668905" cy="2308225"/>
          </a:xfrm>
        </p:spPr>
        <p:txBody>
          <a:bodyPr vert="horz" wrap="square" lIns="91440" tIns="45720" rIns="91440" bIns="45720" anchor="t" anchorCtr="0"/>
          <a:p>
            <a:pPr marL="0" indent="0">
              <a:buNone/>
            </a:pPr>
            <a:r>
              <a:rPr lang="en-US" altLang="zh-CN" sz="2000" dirty="0">
                <a:latin typeface="宋体" panose="02010600030101010101" pitchFamily="2" charset="-122"/>
                <a:ea typeface="宋体" panose="02010600030101010101" pitchFamily="2" charset="-122"/>
              </a:rPr>
              <a:t>CDerived d;</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CBase *pb;    </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CDerived *pd;</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pd = &amp;d;</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pb = pd;</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sp>
        <p:nvSpPr>
          <p:cNvPr id="65538" name="页脚占位符 1"/>
          <p:cNvSpPr txBox="1">
            <a:spLocks noGrp="1"/>
          </p:cNvSpPr>
          <p:nvPr/>
        </p:nvSpPr>
        <p:spPr>
          <a:xfrm>
            <a:off x="5330825" y="6400800"/>
            <a:ext cx="3733800" cy="284163"/>
          </a:xfrm>
          <a:prstGeom prst="rect">
            <a:avLst/>
          </a:prstGeom>
          <a:noFill/>
          <a:ln w="9525">
            <a:noFill/>
          </a:ln>
        </p:spPr>
        <p:txBody>
          <a:bodyPr anchor="ctr" anchorCtr="0"/>
          <a:p>
            <a:pPr algn="r">
              <a:buSzTx/>
            </a:pPr>
            <a:r>
              <a:rPr lang="zh-CN" altLang="en-US" sz="1100" dirty="0">
                <a:solidFill>
                  <a:srgbClr val="636363"/>
                </a:solidFill>
                <a:latin typeface="Arial" panose="020B0604020202020204" pitchFamily="34" charset="0"/>
                <a:ea typeface="楷体_GB2312"/>
              </a:rPr>
              <a:t>计算机学院   李卫明</a:t>
            </a:r>
            <a:endParaRPr lang="en-US" altLang="zh-CN" sz="1100" dirty="0">
              <a:solidFill>
                <a:srgbClr val="636363"/>
              </a:solidFill>
              <a:latin typeface="Arial" panose="020B0604020202020204" pitchFamily="34" charset="0"/>
              <a:ea typeface="楷体_GB2312"/>
            </a:endParaRPr>
          </a:p>
        </p:txBody>
      </p:sp>
      <p:sp>
        <p:nvSpPr>
          <p:cNvPr id="65539" name="Rectangle 2"/>
          <p:cNvSpPr txBox="1"/>
          <p:nvPr/>
        </p:nvSpPr>
        <p:spPr>
          <a:xfrm>
            <a:off x="971550" y="836930"/>
            <a:ext cx="7742555" cy="447675"/>
          </a:xfrm>
          <a:prstGeom prst="rect">
            <a:avLst/>
          </a:prstGeom>
          <a:noFill/>
          <a:ln w="9525">
            <a:noFill/>
          </a:ln>
        </p:spPr>
        <p:txBody>
          <a:bodyPr anchor="ctr" anchorCtr="0"/>
          <a:p>
            <a:pPr algn="ctr">
              <a:buSzTx/>
            </a:pPr>
            <a:r>
              <a:rPr kumimoji="1" lang="zh-CN" altLang="en-US" sz="4800" b="1" kern="0" dirty="0">
                <a:solidFill>
                  <a:schemeClr val="tx2"/>
                </a:solidFill>
                <a:latin typeface="+mj-lt"/>
                <a:ea typeface="+mj-ea"/>
                <a:cs typeface="+mj-cs"/>
              </a:rPr>
              <a:t>派生类对象内存分布</a:t>
            </a:r>
            <a:endParaRPr lang="zh-CN" altLang="en-US" sz="4000" b="0" dirty="0">
              <a:solidFill>
                <a:schemeClr val="tx2"/>
              </a:solidFill>
              <a:latin typeface="+mj-lt"/>
              <a:ea typeface="宋体" panose="02010600030101010101" pitchFamily="2" charset="-122"/>
            </a:endParaRPr>
          </a:p>
        </p:txBody>
      </p:sp>
      <p:pic>
        <p:nvPicPr>
          <p:cNvPr id="66563" name="图片 1"/>
          <p:cNvPicPr>
            <a:picLocks noChangeAspect="1"/>
          </p:cNvPicPr>
          <p:nvPr>
            <p:custDataLst>
              <p:tags r:id="rId1"/>
            </p:custDataLst>
          </p:nvPr>
        </p:nvPicPr>
        <p:blipFill>
          <a:blip r:embed="rId2"/>
          <a:stretch>
            <a:fillRect/>
          </a:stretch>
        </p:blipFill>
        <p:spPr>
          <a:xfrm>
            <a:off x="467995" y="4509135"/>
            <a:ext cx="4017010" cy="1380490"/>
          </a:xfrm>
          <a:prstGeom prst="rect">
            <a:avLst/>
          </a:prstGeom>
          <a:noFill/>
          <a:ln w="9525">
            <a:noFill/>
          </a:ln>
        </p:spPr>
      </p:pic>
      <p:sp>
        <p:nvSpPr>
          <p:cNvPr id="3" name="Rectangle 3"/>
          <p:cNvSpPr>
            <a:spLocks noGrp="1"/>
          </p:cNvSpPr>
          <p:nvPr/>
        </p:nvSpPr>
        <p:spPr>
          <a:xfrm>
            <a:off x="5292090" y="1772920"/>
            <a:ext cx="3549015" cy="2308225"/>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800">
                <a:solidFill>
                  <a:srgbClr val="99FFCC"/>
                </a:solidFill>
                <a:latin typeface="+mn-lt"/>
                <a:ea typeface="+mn-ea"/>
              </a:defRPr>
            </a:lvl2pPr>
            <a:lvl3pPr marL="1085850" indent="-228600" algn="l" rtl="0" eaLnBrk="0" fontAlgn="base" hangingPunct="0">
              <a:spcBef>
                <a:spcPct val="20000"/>
              </a:spcBef>
              <a:spcAft>
                <a:spcPct val="0"/>
              </a:spcAft>
              <a:buClr>
                <a:schemeClr val="accent2"/>
              </a:buClr>
              <a:buSzPct val="7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5pPr>
            <a:lvl6pPr marL="22288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6pPr>
            <a:lvl7pPr marL="26860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7pPr>
            <a:lvl8pPr marL="31432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8pPr>
            <a:lvl9pPr marL="36004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9pPr>
          </a:lstStyle>
          <a:p>
            <a:pPr marL="0" indent="0">
              <a:buNone/>
            </a:pPr>
            <a:r>
              <a:rPr lang="en-US" altLang="zh-CN" sz="2000" dirty="0">
                <a:latin typeface="宋体" panose="02010600030101010101" pitchFamily="2" charset="-122"/>
                <a:ea typeface="宋体" panose="02010600030101010101" pitchFamily="2" charset="-122"/>
                <a:sym typeface="+mn-ea"/>
              </a:rPr>
              <a:t>CDerived d;</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sym typeface="+mn-ea"/>
              </a:rPr>
              <a:t>CBase1 *pb1;    CBase2 *pb2;</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sym typeface="+mn-ea"/>
              </a:rPr>
              <a:t>CDerived *pd;</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sym typeface="+mn-ea"/>
              </a:rPr>
              <a:t>pd = &amp;d;    pb1 = pd;   pb2 = pd;</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pic>
        <p:nvPicPr>
          <p:cNvPr id="68611" name="图片 2"/>
          <p:cNvPicPr>
            <a:picLocks noChangeAspect="1"/>
          </p:cNvPicPr>
          <p:nvPr>
            <p:custDataLst>
              <p:tags r:id="rId3"/>
            </p:custDataLst>
          </p:nvPr>
        </p:nvPicPr>
        <p:blipFill>
          <a:blip r:embed="rId4"/>
          <a:stretch>
            <a:fillRect/>
          </a:stretch>
        </p:blipFill>
        <p:spPr>
          <a:xfrm>
            <a:off x="4932045" y="4488815"/>
            <a:ext cx="3787140" cy="164338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0243" name="Rectangle 2"/>
          <p:cNvSpPr>
            <a:spLocks noGrp="1"/>
          </p:cNvSpPr>
          <p:nvPr>
            <p:ph type="title"/>
          </p:nvPr>
        </p:nvSpPr>
        <p:spPr/>
        <p:txBody>
          <a:bodyPr vert="horz" wrap="square" lIns="92075" tIns="46038" rIns="92075" bIns="46038" anchor="b" anchorCtr="0"/>
          <a:p>
            <a:pPr eaLnBrk="1" hangingPunct="1"/>
            <a:r>
              <a:rPr lang="zh-CN" altLang="en-US" dirty="0"/>
              <a:t>继承与派生的目的</a:t>
            </a:r>
            <a:endParaRPr lang="zh-CN" altLang="en-US" dirty="0"/>
          </a:p>
        </p:txBody>
      </p:sp>
      <p:sp>
        <p:nvSpPr>
          <p:cNvPr id="10244" name="Rectangle 3"/>
          <p:cNvSpPr>
            <a:spLocks noGrp="1"/>
          </p:cNvSpPr>
          <p:nvPr>
            <p:ph idx="1"/>
          </p:nvPr>
        </p:nvSpPr>
        <p:spPr/>
        <p:txBody>
          <a:bodyPr vert="horz" wrap="square" lIns="92075" tIns="46038" rIns="92075" bIns="46038" anchor="t" anchorCtr="0"/>
          <a:p>
            <a:pPr eaLnBrk="1" hangingPunct="1">
              <a:lnSpc>
                <a:spcPct val="140000"/>
              </a:lnSpc>
            </a:pPr>
            <a:r>
              <a:rPr lang="zh-CN" altLang="en-US" dirty="0"/>
              <a:t>继承的目的：实现代码重用。</a:t>
            </a:r>
            <a:endParaRPr lang="zh-CN" altLang="en-US" dirty="0"/>
          </a:p>
          <a:p>
            <a:pPr eaLnBrk="1" hangingPunct="1">
              <a:lnSpc>
                <a:spcPct val="140000"/>
              </a:lnSpc>
            </a:pPr>
            <a:r>
              <a:rPr lang="zh-CN" altLang="en-US" dirty="0"/>
              <a:t>派生的目的：当新的问题出现，原有程序无法解决（或不能完全解决）时，需要对原有程序进行改造。</a:t>
            </a:r>
            <a:endParaRPr lang="zh-CN" altLang="en-US" dirty="0"/>
          </a:p>
          <a:p>
            <a:pPr eaLnBrk="1" hangingPunct="1">
              <a:lnSpc>
                <a:spcPct val="140000"/>
              </a:lnSpc>
            </a:pPr>
            <a:endParaRPr lang="en-US" altLang="zh-C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3"/>
          <p:cNvSpPr>
            <a:spLocks noGrp="1"/>
          </p:cNvSpPr>
          <p:nvPr>
            <p:ph idx="4294967295"/>
          </p:nvPr>
        </p:nvSpPr>
        <p:spPr>
          <a:xfrm>
            <a:off x="350520" y="1734185"/>
            <a:ext cx="8371205" cy="5123815"/>
          </a:xfrm>
        </p:spPr>
        <p:txBody>
          <a:bodyPr vert="horz" wrap="square" lIns="91440" tIns="45720" rIns="91440" bIns="45720" anchor="t" anchorCtr="0"/>
          <a:p>
            <a:pPr marL="0" indent="0">
              <a:buNone/>
            </a:pP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中动态多态性通过虚函数体现，编译器一般是通过为每个具有虚函数的类建立虚函数表实现虚函数的。</a:t>
            </a:r>
            <a:endParaRPr lang="zh-CN" altLang="en-US" sz="2400" dirty="0">
              <a:latin typeface="宋体" panose="02010600030101010101" pitchFamily="2" charset="-122"/>
              <a:ea typeface="宋体" panose="02010600030101010101" pitchFamily="2" charset="-122"/>
            </a:endParaRPr>
          </a:p>
        </p:txBody>
      </p:sp>
      <p:sp>
        <p:nvSpPr>
          <p:cNvPr id="71682" name="页脚占位符 1"/>
          <p:cNvSpPr txBox="1">
            <a:spLocks noGrp="1"/>
          </p:cNvSpPr>
          <p:nvPr/>
        </p:nvSpPr>
        <p:spPr>
          <a:xfrm>
            <a:off x="5330825" y="6400800"/>
            <a:ext cx="3733800" cy="284163"/>
          </a:xfrm>
          <a:prstGeom prst="rect">
            <a:avLst/>
          </a:prstGeom>
          <a:noFill/>
          <a:ln w="9525">
            <a:noFill/>
          </a:ln>
        </p:spPr>
        <p:txBody>
          <a:bodyPr anchor="ctr" anchorCtr="0"/>
          <a:p>
            <a:pPr algn="r">
              <a:buSzTx/>
            </a:pPr>
            <a:r>
              <a:rPr lang="zh-CN" altLang="en-US" sz="1100" dirty="0">
                <a:solidFill>
                  <a:srgbClr val="636363"/>
                </a:solidFill>
                <a:latin typeface="Arial" panose="020B0604020202020204" pitchFamily="34" charset="0"/>
                <a:ea typeface="楷体_GB2312"/>
              </a:rPr>
              <a:t>计算机学院   李卫明</a:t>
            </a:r>
            <a:endParaRPr lang="en-US" altLang="zh-CN" sz="1100" dirty="0">
              <a:solidFill>
                <a:srgbClr val="636363"/>
              </a:solidFill>
              <a:latin typeface="Arial" panose="020B0604020202020204" pitchFamily="34" charset="0"/>
              <a:ea typeface="楷体_GB2312"/>
            </a:endParaRPr>
          </a:p>
        </p:txBody>
      </p:sp>
      <p:sp>
        <p:nvSpPr>
          <p:cNvPr id="71683" name="Rectangle 2"/>
          <p:cNvSpPr txBox="1"/>
          <p:nvPr/>
        </p:nvSpPr>
        <p:spPr>
          <a:xfrm>
            <a:off x="0" y="722630"/>
            <a:ext cx="8613775" cy="461963"/>
          </a:xfrm>
          <a:prstGeom prst="rect">
            <a:avLst/>
          </a:prstGeom>
          <a:noFill/>
          <a:ln w="9525">
            <a:noFill/>
          </a:ln>
        </p:spPr>
        <p:txBody>
          <a:bodyPr anchor="ctr" anchorCtr="0"/>
          <a:p>
            <a:pPr algn="ctr">
              <a:buSzTx/>
            </a:pPr>
            <a:r>
              <a:rPr lang="zh-CN" altLang="en-US" sz="4000" b="1" dirty="0">
                <a:solidFill>
                  <a:schemeClr val="tx2"/>
                </a:solidFill>
                <a:latin typeface="+mj-ea"/>
                <a:ea typeface="+mj-ea"/>
              </a:rPr>
              <a:t>虚函数实现原理</a:t>
            </a:r>
            <a:endParaRPr lang="zh-CN" altLang="en-US" sz="4000" b="1" dirty="0">
              <a:solidFill>
                <a:schemeClr val="tx2"/>
              </a:solidFill>
              <a:latin typeface="+mj-ea"/>
              <a:ea typeface="+mj-ea"/>
            </a:endParaRPr>
          </a:p>
        </p:txBody>
      </p:sp>
      <p:sp>
        <p:nvSpPr>
          <p:cNvPr id="71684" name="Rectangle 3"/>
          <p:cNvSpPr txBox="1"/>
          <p:nvPr/>
        </p:nvSpPr>
        <p:spPr>
          <a:xfrm>
            <a:off x="606425" y="2780665"/>
            <a:ext cx="4724400" cy="2626360"/>
          </a:xfrm>
          <a:prstGeom prst="rect">
            <a:avLst/>
          </a:prstGeom>
          <a:solidFill>
            <a:schemeClr val="bg1"/>
          </a:solidFill>
          <a:ln w="9525">
            <a:noFill/>
          </a:ln>
        </p:spPr>
        <p:txBody>
          <a:bodyPr anchor="t" anchorCtr="0"/>
          <a:p>
            <a:pPr marL="342900" indent="-342900" eaLnBrk="0" hangingPunct="0">
              <a:spcBef>
                <a:spcPct val="20000"/>
              </a:spcBef>
              <a:buClr>
                <a:schemeClr val="tx2"/>
              </a:buClr>
              <a:buSzPct val="50000"/>
              <a:buFont typeface="Monotype Sorts" pitchFamily="2" charset="2"/>
              <a:buChar char=" "/>
            </a:pPr>
            <a:r>
              <a:rPr lang="zh-CN" altLang="en-US" sz="2000" b="0" dirty="0">
                <a:solidFill>
                  <a:schemeClr val="tx1"/>
                </a:solidFill>
                <a:latin typeface="Franklin Gothic Book" panose="020B0503020102020204" pitchFamily="2" charset="0"/>
                <a:ea typeface="楷体_GB2312"/>
              </a:rPr>
              <a:t>虚函数体现了多态性.</a:t>
            </a:r>
            <a:endParaRPr lang="zh-CN" altLang="en-US" sz="2000" b="0" dirty="0">
              <a:solidFill>
                <a:schemeClr val="tx1"/>
              </a:solidFill>
              <a:latin typeface="Franklin Gothic Book" panose="020B0503020102020204" pitchFamily="2" charset="0"/>
              <a:ea typeface="楷体_GB2312"/>
            </a:endParaRPr>
          </a:p>
          <a:p>
            <a:pPr marL="342900" indent="-342900" eaLnBrk="0" hangingPunct="0">
              <a:spcBef>
                <a:spcPct val="20000"/>
              </a:spcBef>
              <a:buClr>
                <a:schemeClr val="tx2"/>
              </a:buClr>
              <a:buSzPct val="50000"/>
              <a:buFont typeface="Monotype Sorts" pitchFamily="2" charset="2"/>
              <a:buChar char=" "/>
            </a:pPr>
            <a:r>
              <a:rPr lang="en-US" altLang="zh-CN" sz="2000" b="0" dirty="0">
                <a:solidFill>
                  <a:schemeClr val="tx1"/>
                </a:solidFill>
                <a:latin typeface="Franklin Gothic Book" panose="020B0503020102020204" pitchFamily="2" charset="0"/>
                <a:ea typeface="楷体_GB2312"/>
              </a:rPr>
              <a:t>class CDog : class CAnimal {…};</a:t>
            </a:r>
            <a:endParaRPr lang="en-US" altLang="zh-CN" sz="2000" b="0" dirty="0">
              <a:solidFill>
                <a:schemeClr val="tx1"/>
              </a:solidFill>
              <a:latin typeface="Franklin Gothic Book" panose="020B0503020102020204" pitchFamily="2" charset="0"/>
              <a:ea typeface="楷体_GB2312"/>
            </a:endParaRPr>
          </a:p>
          <a:p>
            <a:pPr marL="342900" indent="-342900" eaLnBrk="0" hangingPunct="0">
              <a:spcBef>
                <a:spcPct val="20000"/>
              </a:spcBef>
              <a:buClr>
                <a:schemeClr val="tx2"/>
              </a:buClr>
              <a:buSzPct val="50000"/>
              <a:buFont typeface="Monotype Sorts" pitchFamily="2" charset="2"/>
              <a:buChar char=" "/>
            </a:pPr>
            <a:r>
              <a:rPr lang="en-US" altLang="zh-CN" sz="2000" b="0" dirty="0">
                <a:solidFill>
                  <a:schemeClr val="tx1"/>
                </a:solidFill>
                <a:latin typeface="Franklin Gothic Book" panose="020B0503020102020204" pitchFamily="2" charset="0"/>
                <a:ea typeface="楷体_GB2312"/>
              </a:rPr>
              <a:t>CAnimal  *p = new CDog;</a:t>
            </a:r>
            <a:endParaRPr lang="en-US" altLang="zh-CN" sz="2000" b="0" dirty="0">
              <a:solidFill>
                <a:schemeClr val="tx1"/>
              </a:solidFill>
              <a:latin typeface="Franklin Gothic Book" panose="020B0503020102020204" pitchFamily="2" charset="0"/>
              <a:ea typeface="楷体_GB2312"/>
            </a:endParaRPr>
          </a:p>
          <a:p>
            <a:pPr marL="342900" indent="-342900" eaLnBrk="0" hangingPunct="0">
              <a:spcBef>
                <a:spcPct val="20000"/>
              </a:spcBef>
              <a:buClr>
                <a:schemeClr val="tx2"/>
              </a:buClr>
              <a:buSzPct val="50000"/>
              <a:buFont typeface="Monotype Sorts" pitchFamily="2" charset="2"/>
              <a:buChar char=" "/>
            </a:pPr>
            <a:endParaRPr lang="en-US" altLang="zh-CN" sz="2000" b="0" dirty="0">
              <a:solidFill>
                <a:schemeClr val="tx1"/>
              </a:solidFill>
              <a:latin typeface="Franklin Gothic Book" panose="020B0503020102020204" pitchFamily="2" charset="0"/>
              <a:ea typeface="楷体_GB2312"/>
            </a:endParaRPr>
          </a:p>
          <a:p>
            <a:pPr marL="342900" indent="-342900" eaLnBrk="0" hangingPunct="0">
              <a:spcBef>
                <a:spcPct val="20000"/>
              </a:spcBef>
              <a:buClr>
                <a:schemeClr val="tx2"/>
              </a:buClr>
              <a:buSzPct val="50000"/>
              <a:buFont typeface="Monotype Sorts" pitchFamily="2" charset="2"/>
              <a:buChar char=" "/>
            </a:pPr>
            <a:r>
              <a:rPr lang="en-US" altLang="zh-CN" sz="2000" b="0" dirty="0">
                <a:solidFill>
                  <a:schemeClr val="tx1"/>
                </a:solidFill>
                <a:latin typeface="Franklin Gothic Book" panose="020B0503020102020204" pitchFamily="2" charset="0"/>
                <a:ea typeface="楷体_GB2312"/>
              </a:rPr>
              <a:t>p-&gt;Move ();</a:t>
            </a:r>
            <a:endParaRPr lang="en-US" altLang="zh-CN" sz="2000" b="0" dirty="0">
              <a:solidFill>
                <a:schemeClr val="tx1"/>
              </a:solidFill>
              <a:latin typeface="Franklin Gothic Book" panose="020B0503020102020204" pitchFamily="2" charset="0"/>
              <a:ea typeface="楷体_GB2312"/>
            </a:endParaRPr>
          </a:p>
          <a:p>
            <a:pPr marL="342900" indent="-342900" eaLnBrk="0" hangingPunct="0">
              <a:spcBef>
                <a:spcPct val="20000"/>
              </a:spcBef>
              <a:buClr>
                <a:schemeClr val="tx2"/>
              </a:buClr>
              <a:buSzPct val="50000"/>
              <a:buFont typeface="Monotype Sorts" pitchFamily="2" charset="2"/>
              <a:buChar char=" "/>
            </a:pPr>
            <a:endParaRPr lang="en-US" altLang="zh-CN" sz="2000" b="0" dirty="0">
              <a:solidFill>
                <a:schemeClr val="tx1"/>
              </a:solidFill>
              <a:latin typeface="Franklin Gothic Book" panose="020B0503020102020204" pitchFamily="2" charset="0"/>
              <a:ea typeface="楷体_GB2312"/>
            </a:endParaRPr>
          </a:p>
          <a:p>
            <a:pPr marL="342900" indent="-342900" eaLnBrk="0" hangingPunct="0">
              <a:spcBef>
                <a:spcPct val="20000"/>
              </a:spcBef>
              <a:buClr>
                <a:schemeClr val="tx2"/>
              </a:buClr>
              <a:buSzPct val="50000"/>
              <a:buFont typeface="Monotype Sorts" pitchFamily="2" charset="2"/>
              <a:buChar char=" "/>
            </a:pPr>
            <a:r>
              <a:rPr lang="zh-CN" altLang="en-US" sz="2000" b="0" dirty="0">
                <a:solidFill>
                  <a:schemeClr val="tx1"/>
                </a:solidFill>
                <a:latin typeface="Franklin Gothic Book" panose="020B0503020102020204" pitchFamily="2" charset="0"/>
                <a:ea typeface="楷体_GB2312"/>
              </a:rPr>
              <a:t>虚函数工作原理.</a:t>
            </a:r>
            <a:endParaRPr lang="zh-CN" altLang="en-US" sz="2000" b="0" dirty="0">
              <a:solidFill>
                <a:schemeClr val="tx1"/>
              </a:solidFill>
              <a:latin typeface="Franklin Gothic Book" panose="020B0503020102020204" pitchFamily="2" charset="0"/>
              <a:ea typeface="楷体_GB2312"/>
            </a:endParaRPr>
          </a:p>
          <a:p>
            <a:pPr marL="342900" indent="-342900" eaLnBrk="0" hangingPunct="0">
              <a:spcBef>
                <a:spcPct val="20000"/>
              </a:spcBef>
              <a:buClr>
                <a:schemeClr val="tx2"/>
              </a:buClr>
              <a:buSzPct val="50000"/>
              <a:buFont typeface="Monotype Sorts" pitchFamily="2" charset="2"/>
              <a:buChar char=" "/>
            </a:pPr>
            <a:r>
              <a:rPr lang="en-US" altLang="zh-CN" sz="2000" b="0" dirty="0">
                <a:solidFill>
                  <a:schemeClr val="tx1"/>
                </a:solidFill>
                <a:latin typeface="Franklin Gothic Book" panose="020B0503020102020204" pitchFamily="2" charset="0"/>
                <a:ea typeface="楷体_GB2312"/>
              </a:rPr>
              <a:t>V -</a:t>
            </a:r>
            <a:r>
              <a:rPr lang="zh-CN" altLang="en-US" sz="2000" b="0" dirty="0">
                <a:solidFill>
                  <a:schemeClr val="tx1"/>
                </a:solidFill>
                <a:latin typeface="Franklin Gothic Book" panose="020B0503020102020204" pitchFamily="2" charset="0"/>
                <a:ea typeface="楷体_GB2312"/>
              </a:rPr>
              <a:t>表(</a:t>
            </a:r>
            <a:r>
              <a:rPr lang="en-US" altLang="zh-CN" sz="2000" b="0" dirty="0">
                <a:solidFill>
                  <a:schemeClr val="tx1"/>
                </a:solidFill>
                <a:latin typeface="Franklin Gothic Book" panose="020B0503020102020204" pitchFamily="2" charset="0"/>
                <a:ea typeface="楷体_GB2312"/>
              </a:rPr>
              <a:t>Virtual Table) </a:t>
            </a:r>
            <a:r>
              <a:rPr lang="zh-CN" altLang="en-US" sz="2000" b="0" dirty="0">
                <a:solidFill>
                  <a:schemeClr val="tx1"/>
                </a:solidFill>
                <a:latin typeface="Franklin Gothic Book" panose="020B0503020102020204" pitchFamily="2" charset="0"/>
                <a:ea typeface="楷体_GB2312"/>
              </a:rPr>
              <a:t>中包含虚函数地址.</a:t>
            </a:r>
            <a:endParaRPr lang="zh-CN" altLang="en-US" sz="2000" b="0" dirty="0">
              <a:solidFill>
                <a:schemeClr val="tx1"/>
              </a:solidFill>
              <a:latin typeface="Franklin Gothic Book" panose="020B0503020102020204" pitchFamily="2" charset="0"/>
              <a:ea typeface="楷体_GB2312"/>
            </a:endParaRPr>
          </a:p>
          <a:p>
            <a:pPr marL="342900" indent="-342900" eaLnBrk="0" hangingPunct="0">
              <a:spcBef>
                <a:spcPct val="20000"/>
              </a:spcBef>
              <a:buClr>
                <a:schemeClr val="tx2"/>
              </a:buClr>
              <a:buSzPct val="50000"/>
              <a:buFont typeface="Monotype Sorts" pitchFamily="2" charset="2"/>
              <a:buChar char=" "/>
            </a:pPr>
            <a:endParaRPr lang="zh-CN" altLang="en-US" sz="2000" b="0" dirty="0">
              <a:solidFill>
                <a:schemeClr val="tx1"/>
              </a:solidFill>
              <a:latin typeface="Franklin Gothic Book" panose="020B0503020102020204" pitchFamily="2" charset="0"/>
              <a:ea typeface="楷体_GB2312"/>
            </a:endParaRPr>
          </a:p>
        </p:txBody>
      </p:sp>
      <p:sp>
        <p:nvSpPr>
          <p:cNvPr id="71685" name="Rectangle 4"/>
          <p:cNvSpPr/>
          <p:nvPr/>
        </p:nvSpPr>
        <p:spPr>
          <a:xfrm>
            <a:off x="6084570" y="2562860"/>
            <a:ext cx="2298065" cy="291909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buSzTx/>
            </a:pPr>
            <a:endParaRPr lang="zh-CN" altLang="en-US" dirty="0">
              <a:latin typeface="Arial" panose="020B0604020202020204" pitchFamily="34" charset="0"/>
              <a:ea typeface="楷体_GB2312"/>
            </a:endParaRPr>
          </a:p>
        </p:txBody>
      </p:sp>
      <p:grpSp>
        <p:nvGrpSpPr>
          <p:cNvPr id="71686" name="组合 122885"/>
          <p:cNvGrpSpPr/>
          <p:nvPr/>
        </p:nvGrpSpPr>
        <p:grpSpPr>
          <a:xfrm>
            <a:off x="6619875" y="3483928"/>
            <a:ext cx="1295400" cy="1722437"/>
            <a:chOff x="-24" y="0"/>
            <a:chExt cx="816" cy="1085"/>
          </a:xfrm>
        </p:grpSpPr>
        <p:grpSp>
          <p:nvGrpSpPr>
            <p:cNvPr id="71687" name="组合 122886"/>
            <p:cNvGrpSpPr/>
            <p:nvPr/>
          </p:nvGrpSpPr>
          <p:grpSpPr>
            <a:xfrm>
              <a:off x="-24" y="0"/>
              <a:ext cx="816" cy="1085"/>
              <a:chOff x="-72" y="0"/>
              <a:chExt cx="816" cy="1085"/>
            </a:xfrm>
          </p:grpSpPr>
          <p:sp>
            <p:nvSpPr>
              <p:cNvPr id="71688" name="Text Box 7"/>
              <p:cNvSpPr txBox="1"/>
              <p:nvPr/>
            </p:nvSpPr>
            <p:spPr>
              <a:xfrm>
                <a:off x="96" y="0"/>
                <a:ext cx="432" cy="288"/>
              </a:xfrm>
              <a:prstGeom prst="rect">
                <a:avLst/>
              </a:prstGeom>
              <a:solidFill>
                <a:schemeClr val="bg1"/>
              </a:solidFill>
              <a:ln w="9525">
                <a:noFill/>
              </a:ln>
            </p:spPr>
            <p:txBody>
              <a:bodyPr anchor="t" anchorCtr="0">
                <a:spAutoFit/>
              </a:bodyPr>
              <a:p>
                <a:pPr>
                  <a:spcBef>
                    <a:spcPct val="50000"/>
                  </a:spcBef>
                  <a:buSzTx/>
                </a:pPr>
                <a:r>
                  <a:rPr lang="zh-CN" altLang="en-US" sz="1200" dirty="0">
                    <a:latin typeface="微软雅黑" panose="020B0503020204020204" charset="-122"/>
                    <a:ea typeface="微软雅黑" panose="020B0503020204020204" charset="-122"/>
                  </a:rPr>
                  <a:t>基类数据成员</a:t>
                </a:r>
                <a:endParaRPr lang="zh-CN" altLang="en-US" sz="1200" dirty="0">
                  <a:latin typeface="微软雅黑" panose="020B0503020204020204" charset="-122"/>
                  <a:ea typeface="微软雅黑" panose="020B0503020204020204" charset="-122"/>
                </a:endParaRPr>
              </a:p>
            </p:txBody>
          </p:sp>
          <p:sp>
            <p:nvSpPr>
              <p:cNvPr id="71689" name="Text Box 8"/>
              <p:cNvSpPr txBox="1"/>
              <p:nvPr/>
            </p:nvSpPr>
            <p:spPr>
              <a:xfrm>
                <a:off x="96" y="336"/>
                <a:ext cx="432" cy="407"/>
              </a:xfrm>
              <a:prstGeom prst="rect">
                <a:avLst/>
              </a:prstGeom>
              <a:solidFill>
                <a:schemeClr val="bg1"/>
              </a:solidFill>
              <a:ln w="9525">
                <a:noFill/>
              </a:ln>
            </p:spPr>
            <p:txBody>
              <a:bodyPr anchor="t" anchorCtr="0">
                <a:spAutoFit/>
              </a:bodyPr>
              <a:p>
                <a:pPr>
                  <a:spcBef>
                    <a:spcPct val="50000"/>
                  </a:spcBef>
                  <a:buSzTx/>
                </a:pPr>
                <a:r>
                  <a:rPr lang="zh-CN" altLang="en-US" sz="1200" dirty="0">
                    <a:latin typeface="微软雅黑" panose="020B0503020204020204" charset="-122"/>
                    <a:ea typeface="微软雅黑" panose="020B0503020204020204" charset="-122"/>
                  </a:rPr>
                  <a:t>派生类数据成员</a:t>
                </a:r>
                <a:endParaRPr lang="zh-CN" altLang="en-US" sz="1200" dirty="0">
                  <a:latin typeface="微软雅黑" panose="020B0503020204020204" charset="-122"/>
                  <a:ea typeface="微软雅黑" panose="020B0503020204020204" charset="-122"/>
                </a:endParaRPr>
              </a:p>
            </p:txBody>
          </p:sp>
          <p:sp>
            <p:nvSpPr>
              <p:cNvPr id="71690" name="Text Box 9"/>
              <p:cNvSpPr txBox="1"/>
              <p:nvPr/>
            </p:nvSpPr>
            <p:spPr>
              <a:xfrm>
                <a:off x="-72" y="912"/>
                <a:ext cx="816" cy="173"/>
              </a:xfrm>
              <a:prstGeom prst="rect">
                <a:avLst/>
              </a:prstGeom>
              <a:solidFill>
                <a:schemeClr val="bg1"/>
              </a:solidFill>
              <a:ln w="9525">
                <a:noFill/>
              </a:ln>
            </p:spPr>
            <p:txBody>
              <a:bodyPr anchor="t" anchorCtr="0">
                <a:spAutoFit/>
              </a:bodyPr>
              <a:p>
                <a:pPr>
                  <a:spcBef>
                    <a:spcPct val="50000"/>
                  </a:spcBef>
                  <a:buSzTx/>
                </a:pPr>
                <a:r>
                  <a:rPr lang="zh-CN" altLang="en-US" sz="1200" dirty="0">
                    <a:latin typeface="微软雅黑" panose="020B0503020204020204" charset="-122"/>
                    <a:ea typeface="微软雅黑" panose="020B0503020204020204" charset="-122"/>
                  </a:rPr>
                  <a:t>对象内存分布图</a:t>
                </a:r>
                <a:endParaRPr lang="zh-CN" altLang="en-US" sz="1200" dirty="0">
                  <a:latin typeface="微软雅黑" panose="020B0503020204020204" charset="-122"/>
                  <a:ea typeface="微软雅黑" panose="020B0503020204020204" charset="-122"/>
                </a:endParaRPr>
              </a:p>
            </p:txBody>
          </p:sp>
        </p:grpSp>
        <p:sp>
          <p:nvSpPr>
            <p:cNvPr id="71691" name="Line 10"/>
            <p:cNvSpPr/>
            <p:nvPr/>
          </p:nvSpPr>
          <p:spPr>
            <a:xfrm>
              <a:off x="0" y="0"/>
              <a:ext cx="768" cy="0"/>
            </a:xfrm>
            <a:prstGeom prst="line">
              <a:avLst/>
            </a:prstGeom>
            <a:ln w="9525" cap="flat" cmpd="sng">
              <a:solidFill>
                <a:schemeClr val="tx1"/>
              </a:solidFill>
              <a:prstDash val="solid"/>
              <a:round/>
              <a:headEnd type="none" w="med" len="med"/>
              <a:tailEnd type="none" w="med" len="med"/>
            </a:ln>
          </p:spPr>
        </p:sp>
        <p:sp>
          <p:nvSpPr>
            <p:cNvPr id="71692" name="Line 11"/>
            <p:cNvSpPr/>
            <p:nvPr/>
          </p:nvSpPr>
          <p:spPr>
            <a:xfrm>
              <a:off x="0" y="0"/>
              <a:ext cx="0" cy="816"/>
            </a:xfrm>
            <a:prstGeom prst="line">
              <a:avLst/>
            </a:prstGeom>
            <a:ln w="9525" cap="flat" cmpd="sng">
              <a:solidFill>
                <a:schemeClr val="tx1"/>
              </a:solidFill>
              <a:prstDash val="solid"/>
              <a:round/>
              <a:headEnd type="none" w="med" len="med"/>
              <a:tailEnd type="none" w="med" len="med"/>
            </a:ln>
          </p:spPr>
        </p:sp>
        <p:sp>
          <p:nvSpPr>
            <p:cNvPr id="71693" name="Line 12"/>
            <p:cNvSpPr/>
            <p:nvPr/>
          </p:nvSpPr>
          <p:spPr>
            <a:xfrm>
              <a:off x="0" y="816"/>
              <a:ext cx="768" cy="0"/>
            </a:xfrm>
            <a:prstGeom prst="line">
              <a:avLst/>
            </a:prstGeom>
            <a:ln w="9525" cap="flat" cmpd="sng">
              <a:solidFill>
                <a:schemeClr val="tx1"/>
              </a:solidFill>
              <a:prstDash val="solid"/>
              <a:round/>
              <a:headEnd type="none" w="med" len="med"/>
              <a:tailEnd type="none" w="med" len="med"/>
            </a:ln>
          </p:spPr>
        </p:sp>
        <p:sp>
          <p:nvSpPr>
            <p:cNvPr id="71694" name="Line 13"/>
            <p:cNvSpPr/>
            <p:nvPr/>
          </p:nvSpPr>
          <p:spPr>
            <a:xfrm>
              <a:off x="768" y="0"/>
              <a:ext cx="0" cy="816"/>
            </a:xfrm>
            <a:prstGeom prst="line">
              <a:avLst/>
            </a:prstGeom>
            <a:ln w="9525" cap="flat" cmpd="sng">
              <a:solidFill>
                <a:schemeClr val="tx1"/>
              </a:solidFill>
              <a:prstDash val="solid"/>
              <a:round/>
              <a:headEnd type="none" w="med" len="med"/>
              <a:tailEnd type="none" w="med" len="med"/>
            </a:ln>
          </p:spPr>
        </p:sp>
        <p:sp>
          <p:nvSpPr>
            <p:cNvPr id="71695" name="Line 14"/>
            <p:cNvSpPr/>
            <p:nvPr/>
          </p:nvSpPr>
          <p:spPr>
            <a:xfrm>
              <a:off x="0" y="288"/>
              <a:ext cx="768" cy="0"/>
            </a:xfrm>
            <a:prstGeom prst="line">
              <a:avLst/>
            </a:prstGeom>
            <a:ln w="9525" cap="flat" cmpd="sng">
              <a:solidFill>
                <a:schemeClr val="tx1"/>
              </a:solidFill>
              <a:prstDash val="solid"/>
              <a:round/>
              <a:headEnd type="none" w="med" len="med"/>
              <a:tailEnd type="none" w="med" len="med"/>
            </a:ln>
          </p:spPr>
        </p:sp>
      </p:grpSp>
      <p:sp>
        <p:nvSpPr>
          <p:cNvPr id="71696" name="Line 15"/>
          <p:cNvSpPr/>
          <p:nvPr/>
        </p:nvSpPr>
        <p:spPr>
          <a:xfrm flipV="1">
            <a:off x="6657975" y="3102928"/>
            <a:ext cx="0" cy="381000"/>
          </a:xfrm>
          <a:prstGeom prst="line">
            <a:avLst/>
          </a:prstGeom>
          <a:ln w="9525" cap="flat" cmpd="sng">
            <a:solidFill>
              <a:schemeClr val="tx1"/>
            </a:solidFill>
            <a:prstDash val="solid"/>
            <a:round/>
            <a:headEnd type="none" w="med" len="med"/>
            <a:tailEnd type="none" w="med" len="med"/>
          </a:ln>
        </p:spPr>
      </p:sp>
      <p:sp>
        <p:nvSpPr>
          <p:cNvPr id="71697" name="Line 16"/>
          <p:cNvSpPr/>
          <p:nvPr/>
        </p:nvSpPr>
        <p:spPr>
          <a:xfrm>
            <a:off x="6657975" y="3102928"/>
            <a:ext cx="1219200" cy="0"/>
          </a:xfrm>
          <a:prstGeom prst="line">
            <a:avLst/>
          </a:prstGeom>
          <a:ln w="9525" cap="flat" cmpd="sng">
            <a:solidFill>
              <a:schemeClr val="tx1"/>
            </a:solidFill>
            <a:prstDash val="solid"/>
            <a:round/>
            <a:headEnd type="none" w="med" len="med"/>
            <a:tailEnd type="none" w="med" len="med"/>
          </a:ln>
        </p:spPr>
      </p:sp>
      <p:sp>
        <p:nvSpPr>
          <p:cNvPr id="71698" name="Line 17"/>
          <p:cNvSpPr/>
          <p:nvPr/>
        </p:nvSpPr>
        <p:spPr>
          <a:xfrm>
            <a:off x="7877175" y="3102928"/>
            <a:ext cx="0" cy="381000"/>
          </a:xfrm>
          <a:prstGeom prst="line">
            <a:avLst/>
          </a:prstGeom>
          <a:ln w="9525" cap="flat" cmpd="sng">
            <a:solidFill>
              <a:schemeClr val="tx1"/>
            </a:solidFill>
            <a:prstDash val="solid"/>
            <a:round/>
            <a:headEnd type="none" w="med" len="med"/>
            <a:tailEnd type="none" w="med" len="med"/>
          </a:ln>
        </p:spPr>
      </p:sp>
      <p:sp>
        <p:nvSpPr>
          <p:cNvPr id="71699" name="Text Box 18"/>
          <p:cNvSpPr txBox="1"/>
          <p:nvPr/>
        </p:nvSpPr>
        <p:spPr>
          <a:xfrm>
            <a:off x="6734175" y="3179128"/>
            <a:ext cx="914400" cy="306705"/>
          </a:xfrm>
          <a:prstGeom prst="rect">
            <a:avLst/>
          </a:prstGeom>
          <a:solidFill>
            <a:schemeClr val="bg1"/>
          </a:solidFill>
          <a:ln w="9525">
            <a:noFill/>
          </a:ln>
        </p:spPr>
        <p:txBody>
          <a:bodyPr anchor="t" anchorCtr="0">
            <a:spAutoFit/>
          </a:bodyPr>
          <a:p>
            <a:pPr>
              <a:spcBef>
                <a:spcPct val="50000"/>
              </a:spcBef>
              <a:buSzTx/>
            </a:pPr>
            <a:r>
              <a:rPr lang="en-US" altLang="zh-CN" sz="1400" dirty="0">
                <a:latin typeface="微软雅黑" panose="020B0503020204020204" charset="-122"/>
                <a:ea typeface="微软雅黑" panose="020B0503020204020204" charset="-122"/>
              </a:rPr>
              <a:t>V - </a:t>
            </a:r>
            <a:r>
              <a:rPr lang="zh-CN" altLang="en-US" sz="1400" dirty="0">
                <a:latin typeface="微软雅黑" panose="020B0503020204020204" charset="-122"/>
                <a:ea typeface="微软雅黑" panose="020B0503020204020204" charset="-122"/>
              </a:rPr>
              <a:t>表</a:t>
            </a:r>
            <a:endParaRPr lang="zh-CN" altLang="en-US" sz="1400" dirty="0">
              <a:latin typeface="微软雅黑" panose="020B0503020204020204" charset="-122"/>
              <a:ea typeface="微软雅黑" panose="020B0503020204020204"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3"/>
          <p:cNvSpPr>
            <a:spLocks noGrp="1"/>
          </p:cNvSpPr>
          <p:nvPr>
            <p:ph idx="4294967295"/>
          </p:nvPr>
        </p:nvSpPr>
        <p:spPr>
          <a:xfrm>
            <a:off x="79375" y="115888"/>
            <a:ext cx="9031288" cy="6742112"/>
          </a:xfrm>
        </p:spPr>
        <p:txBody>
          <a:bodyPr vert="horz" wrap="square" lIns="91440" tIns="45720" rIns="91440" bIns="45720" anchor="t" anchorCtr="0"/>
          <a:p>
            <a:pPr marL="0" indent="0">
              <a:buNone/>
            </a:pPr>
            <a:r>
              <a:rPr lang="zh-CN" altLang="en-US" sz="20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72706" name="页脚占位符 1"/>
          <p:cNvSpPr txBox="1">
            <a:spLocks noGrp="1"/>
          </p:cNvSpPr>
          <p:nvPr/>
        </p:nvSpPr>
        <p:spPr>
          <a:xfrm>
            <a:off x="5330825" y="6400800"/>
            <a:ext cx="3733800" cy="284163"/>
          </a:xfrm>
          <a:prstGeom prst="rect">
            <a:avLst/>
          </a:prstGeom>
          <a:noFill/>
          <a:ln w="9525">
            <a:noFill/>
          </a:ln>
        </p:spPr>
        <p:txBody>
          <a:bodyPr anchor="ctr" anchorCtr="0"/>
          <a:p>
            <a:pPr algn="r">
              <a:buSzTx/>
            </a:pPr>
            <a:r>
              <a:rPr lang="zh-CN" altLang="en-US" sz="1100" dirty="0">
                <a:solidFill>
                  <a:srgbClr val="636363"/>
                </a:solidFill>
                <a:latin typeface="Arial" panose="020B0604020202020204" pitchFamily="34" charset="0"/>
                <a:ea typeface="楷体_GB2312"/>
              </a:rPr>
              <a:t>计算机学院   李卫明</a:t>
            </a:r>
            <a:endParaRPr lang="en-US" altLang="zh-CN" sz="1100" dirty="0">
              <a:solidFill>
                <a:srgbClr val="636363"/>
              </a:solidFill>
              <a:latin typeface="Arial" panose="020B0604020202020204" pitchFamily="34" charset="0"/>
              <a:ea typeface="楷体_GB2312"/>
            </a:endParaRPr>
          </a:p>
        </p:txBody>
      </p:sp>
      <p:pic>
        <p:nvPicPr>
          <p:cNvPr id="72707" name="图片 2"/>
          <p:cNvPicPr>
            <a:picLocks noChangeAspect="1"/>
          </p:cNvPicPr>
          <p:nvPr/>
        </p:nvPicPr>
        <p:blipFill>
          <a:blip r:embed="rId1"/>
          <a:stretch>
            <a:fillRect/>
          </a:stretch>
        </p:blipFill>
        <p:spPr>
          <a:xfrm>
            <a:off x="683895" y="476885"/>
            <a:ext cx="7996555" cy="563943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1267" name="Rectangle 2"/>
          <p:cNvSpPr>
            <a:spLocks noGrp="1"/>
          </p:cNvSpPr>
          <p:nvPr>
            <p:ph type="title"/>
          </p:nvPr>
        </p:nvSpPr>
        <p:spPr/>
        <p:txBody>
          <a:bodyPr vert="horz" wrap="square" lIns="92075" tIns="46038" rIns="92075" bIns="46038" anchor="b" anchorCtr="0"/>
          <a:p>
            <a:pPr eaLnBrk="1" hangingPunct="1"/>
            <a:r>
              <a:rPr lang="zh-CN" altLang="en-US" dirty="0"/>
              <a:t>派生类的声明</a:t>
            </a:r>
            <a:endParaRPr lang="zh-CN" altLang="en-US" dirty="0"/>
          </a:p>
        </p:txBody>
      </p:sp>
      <p:sp>
        <p:nvSpPr>
          <p:cNvPr id="11268" name="Rectangle 3"/>
          <p:cNvSpPr>
            <a:spLocks noGrp="1"/>
          </p:cNvSpPr>
          <p:nvPr>
            <p:ph idx="1"/>
          </p:nvPr>
        </p:nvSpPr>
        <p:spPr>
          <a:xfrm>
            <a:off x="1676400" y="2057400"/>
            <a:ext cx="6858000" cy="4114800"/>
          </a:xfrm>
        </p:spPr>
        <p:txBody>
          <a:bodyPr vert="horz" wrap="square" lIns="92075" tIns="46038" rIns="92075" bIns="46038" anchor="t" anchorCtr="0"/>
          <a:p>
            <a:pPr eaLnBrk="1" hangingPunct="1">
              <a:lnSpc>
                <a:spcPct val="120000"/>
              </a:lnSpc>
              <a:buNone/>
            </a:pPr>
            <a:r>
              <a:rPr lang="en-US" altLang="zh-CN" dirty="0"/>
              <a:t>class </a:t>
            </a:r>
            <a:r>
              <a:rPr lang="zh-CN" altLang="en-US" dirty="0"/>
              <a:t>派生类名：</a:t>
            </a:r>
            <a:r>
              <a:rPr lang="zh-CN" altLang="en-US" dirty="0">
                <a:solidFill>
                  <a:srgbClr val="66FFFF"/>
                </a:solidFill>
              </a:rPr>
              <a:t>继承方式</a:t>
            </a:r>
            <a:r>
              <a:rPr lang="zh-CN" altLang="en-US" dirty="0"/>
              <a:t>  基类名</a:t>
            </a:r>
            <a:endParaRPr lang="zh-CN" altLang="en-US" dirty="0"/>
          </a:p>
          <a:p>
            <a:pPr eaLnBrk="1" hangingPunct="1">
              <a:lnSpc>
                <a:spcPct val="120000"/>
              </a:lnSpc>
              <a:buNone/>
            </a:pPr>
            <a:r>
              <a:rPr lang="en-US" altLang="zh-CN" dirty="0"/>
              <a:t>{</a:t>
            </a:r>
            <a:endParaRPr lang="en-US" altLang="zh-CN" dirty="0"/>
          </a:p>
          <a:p>
            <a:pPr eaLnBrk="1" hangingPunct="1">
              <a:lnSpc>
                <a:spcPct val="120000"/>
              </a:lnSpc>
              <a:buNone/>
            </a:pPr>
            <a:r>
              <a:rPr lang="en-US" altLang="zh-CN" dirty="0"/>
              <a:t>        </a:t>
            </a:r>
            <a:r>
              <a:rPr lang="zh-CN" altLang="en-US" dirty="0"/>
              <a:t>成员声明；</a:t>
            </a:r>
            <a:endParaRPr lang="zh-CN" altLang="en-US" dirty="0"/>
          </a:p>
          <a:p>
            <a:pPr eaLnBrk="1" hangingPunct="1">
              <a:lnSpc>
                <a:spcPct val="120000"/>
              </a:lnSpc>
              <a:buNone/>
            </a:pPr>
            <a:r>
              <a:rPr lang="en-US" altLang="zh-CN" dirty="0"/>
              <a:t>}</a:t>
            </a:r>
            <a:endParaRPr lang="en-US" altLang="zh-CN" dirty="0"/>
          </a:p>
        </p:txBody>
      </p:sp>
      <p:sp>
        <p:nvSpPr>
          <p:cNvPr id="11269" name="Text Box 4"/>
          <p:cNvSpPr txBox="1"/>
          <p:nvPr/>
        </p:nvSpPr>
        <p:spPr>
          <a:xfrm>
            <a:off x="273050" y="1371600"/>
            <a:ext cx="793750" cy="4419600"/>
          </a:xfrm>
          <a:prstGeom prst="rect">
            <a:avLst/>
          </a:prstGeom>
          <a:noFill/>
          <a:ln w="12700">
            <a:noFill/>
          </a:ln>
        </p:spPr>
        <p:txBody>
          <a:bodyPr vert="eaVert">
            <a:spAutoFit/>
          </a:bodyPr>
          <a:p>
            <a:pPr>
              <a:spcBef>
                <a:spcPct val="50000"/>
              </a:spcBef>
            </a:pPr>
            <a:r>
              <a:rPr lang="zh-CN" altLang="en-US" sz="4000" dirty="0">
                <a:solidFill>
                  <a:srgbClr val="FDAFB5"/>
                </a:solidFill>
                <a:latin typeface="Times New Roman" panose="02020603050405020304" pitchFamily="18" charset="0"/>
                <a:ea typeface="隶书" panose="02010509060101010101" pitchFamily="49" charset="-122"/>
              </a:rPr>
              <a:t>类的继承与派生</a:t>
            </a:r>
            <a:endParaRPr lang="zh-CN" altLang="en-US" dirty="0">
              <a:latin typeface="Times New Roman" panose="02020603050405020304" pitchFamily="18" charset="0"/>
            </a:endParaRPr>
          </a:p>
        </p:txBody>
      </p:sp>
      <p:sp>
        <p:nvSpPr>
          <p:cNvPr id="11270" name="Rectangle 6">
            <a:hlinkClick r:id="" action="ppaction://hlinkshowjump?jump=nextslide"/>
          </p:cNvPr>
          <p:cNvSpPr/>
          <p:nvPr/>
        </p:nvSpPr>
        <p:spPr>
          <a:xfrm>
            <a:off x="4876800" y="2133600"/>
            <a:ext cx="1752600" cy="533400"/>
          </a:xfrm>
          <a:prstGeom prst="rect">
            <a:avLst/>
          </a:prstGeom>
          <a:noFill/>
          <a:ln w="12700">
            <a:noFill/>
          </a:ln>
        </p:spPr>
        <p:txBody>
          <a:bodyPr wrap="none" anchor="ctr" anchorCtr="0"/>
          <a:p>
            <a:endParaRPr lang="zh-CN" altLang="en-US" dirty="0">
              <a:latin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UNIT_PLACING_PICTURE_USER_VIEWPORT" val="{&quot;height&quot;:1785,&quot;width&quot;:5195}"/>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PP_MARK_KEY" val="5a774569-e898-4af2-9e4f-5fa9eb4bd9fc"/>
  <p:tag name="COMMONDATA" val="eyJoZGlkIjoiYTFmYTQzZmZkMzI3ZWUyN2Y4MWZjNmExNDFkYjVhN2MifQ=="/>
</p:tagLst>
</file>

<file path=ppt/theme/theme1.xml><?xml version="1.0" encoding="utf-8"?>
<a:theme xmlns:a="http://schemas.openxmlformats.org/drawingml/2006/main" name="c++lecture">
  <a:themeElements>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c++lectur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c++lecture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c++lecture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lecture">
  <a:themeElements>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c++lectur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c++lecture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c++lecture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lecture">
  <a:themeElements>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c++lectur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c++lecture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c++lecture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C:\Microsoft Office\Templates\c++lecture.pot</Template>
  <TotalTime>0</TotalTime>
  <Words>14789</Words>
  <Application>WPS 演示</Application>
  <PresentationFormat>全屏显示(4:3)</PresentationFormat>
  <Paragraphs>1273</Paragraphs>
  <Slides>81</Slides>
  <Notes>62</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4</vt:i4>
      </vt:variant>
      <vt:variant>
        <vt:lpstr>幻灯片标题</vt:lpstr>
      </vt:variant>
      <vt:variant>
        <vt:i4>81</vt:i4>
      </vt:variant>
    </vt:vector>
  </HeadingPairs>
  <TitlesOfParts>
    <vt:vector size="101" baseType="lpstr">
      <vt:lpstr>Arial</vt:lpstr>
      <vt:lpstr>宋体</vt:lpstr>
      <vt:lpstr>Wingdings</vt:lpstr>
      <vt:lpstr>Times New Roman</vt:lpstr>
      <vt:lpstr>隶书</vt:lpstr>
      <vt:lpstr>楷体_GB2312</vt:lpstr>
      <vt:lpstr>新宋体</vt:lpstr>
      <vt:lpstr>微软雅黑</vt:lpstr>
      <vt:lpstr>Arial Unicode MS</vt:lpstr>
      <vt:lpstr>楷体_GB2312</vt:lpstr>
      <vt:lpstr>Monotype Sorts</vt:lpstr>
      <vt:lpstr>Franklin Gothic Book</vt:lpstr>
      <vt:lpstr>Wingdings</vt:lpstr>
      <vt:lpstr>c++lecture</vt:lpstr>
      <vt:lpstr>1_c++lecture</vt:lpstr>
      <vt:lpstr>2_c++lecture</vt:lpstr>
      <vt:lpstr>OrgPlusWOPX.4</vt:lpstr>
      <vt:lpstr>OrgPlusWOPX.4</vt:lpstr>
      <vt:lpstr>OrgPlusWOPX.4</vt:lpstr>
      <vt:lpstr>OrgPlusWOPX.4</vt:lpstr>
      <vt:lpstr>第5章   继承与多态</vt:lpstr>
      <vt:lpstr>继承与派生问题举例</vt:lpstr>
      <vt:lpstr>继承与派生问题举例</vt:lpstr>
      <vt:lpstr>继承与派生问题举例</vt:lpstr>
      <vt:lpstr>类的继承与派生</vt:lpstr>
      <vt:lpstr>类的继承与派生</vt:lpstr>
      <vt:lpstr>继承与派生问题举例</vt:lpstr>
      <vt:lpstr>继承与派生的目的</vt:lpstr>
      <vt:lpstr>派生类的声明</vt:lpstr>
      <vt:lpstr>继承方式</vt:lpstr>
      <vt:lpstr>PowerPoint 演示文稿</vt:lpstr>
      <vt:lpstr>例1 公有继承举例</vt:lpstr>
      <vt:lpstr>PowerPoint 演示文稿</vt:lpstr>
      <vt:lpstr>公有继承(public)</vt:lpstr>
      <vt:lpstr>PowerPoint 演示文稿</vt:lpstr>
      <vt:lpstr>例2 私有继承举例</vt:lpstr>
      <vt:lpstr>PowerPoint 演示文稿</vt:lpstr>
      <vt:lpstr>私有继承(private)</vt:lpstr>
      <vt:lpstr>例3 protected 成员举例</vt:lpstr>
      <vt:lpstr>PowerPoint 演示文稿</vt:lpstr>
      <vt:lpstr>保护继承(protected)</vt:lpstr>
      <vt:lpstr>protected 成员的特点与作用</vt:lpstr>
      <vt:lpstr>总结：继承方式</vt:lpstr>
      <vt:lpstr>类型兼容规则</vt:lpstr>
      <vt:lpstr>例4  类型兼容规则举例</vt:lpstr>
      <vt:lpstr>PowerPoint 演示文稿</vt:lpstr>
      <vt:lpstr>PowerPoint 演示文稿</vt:lpstr>
      <vt:lpstr>基类与派生类的对应关系</vt:lpstr>
      <vt:lpstr>多继承举例</vt:lpstr>
      <vt:lpstr>PowerPoint 演示文稿</vt:lpstr>
      <vt:lpstr>多继承时派生类的声明</vt:lpstr>
      <vt:lpstr>单一继承时的构造函数</vt:lpstr>
      <vt:lpstr>单一继承时的构造函数举例</vt:lpstr>
      <vt:lpstr>PowerPoint 演示文稿</vt:lpstr>
      <vt:lpstr>PowerPoint 演示文稿</vt:lpstr>
      <vt:lpstr>PowerPoint 演示文稿</vt:lpstr>
      <vt:lpstr>多继承时的构造函数</vt:lpstr>
      <vt:lpstr>多继承且有内嵌对象时 的构造函数</vt:lpstr>
      <vt:lpstr>构造函数的执行顺序</vt:lpstr>
      <vt:lpstr>例4 派生类构造函数举例</vt:lpstr>
      <vt:lpstr>PowerPoint 演示文稿</vt:lpstr>
      <vt:lpstr>例5  派生类析构函数举例</vt:lpstr>
      <vt:lpstr>PowerPoint 演示文稿</vt:lpstr>
      <vt:lpstr>例5 运行结果</vt:lpstr>
      <vt:lpstr>同名隐藏规则</vt:lpstr>
      <vt:lpstr>例6  多继承同名隐藏举例(1)</vt:lpstr>
      <vt:lpstr>PowerPoint 演示文稿</vt:lpstr>
      <vt:lpstr>二义性问题</vt:lpstr>
      <vt:lpstr>二义性问题举例（一）</vt:lpstr>
      <vt:lpstr>二义性的解决方法</vt:lpstr>
      <vt:lpstr>二义性问题举例（二）</vt:lpstr>
      <vt:lpstr>虚基类</vt:lpstr>
      <vt:lpstr>例 虚基类举例</vt:lpstr>
      <vt:lpstr>PowerPoint 演示文稿</vt:lpstr>
      <vt:lpstr>例7虚基类举例</vt:lpstr>
      <vt:lpstr>组合与继承</vt:lpstr>
      <vt:lpstr>“has-a”举例</vt:lpstr>
      <vt:lpstr>公有继承的意义</vt:lpstr>
      <vt:lpstr>“is-a”举例</vt:lpstr>
      <vt:lpstr>多态性的概念</vt:lpstr>
      <vt:lpstr>静态绑定与动态绑定</vt:lpstr>
      <vt:lpstr>PowerPoint 演示文稿</vt:lpstr>
      <vt:lpstr>PowerPoint 演示文稿</vt:lpstr>
      <vt:lpstr>PowerPoint 演示文稿</vt:lpstr>
      <vt:lpstr>PowerPoint 演示文稿</vt:lpstr>
      <vt:lpstr>虚函数</vt:lpstr>
      <vt:lpstr>例 8</vt:lpstr>
      <vt:lpstr>PowerPoint 演示文稿</vt:lpstr>
      <vt:lpstr>PowerPoint 演示文稿</vt:lpstr>
      <vt:lpstr>虚析构函数</vt:lpstr>
      <vt:lpstr>抽象类</vt:lpstr>
      <vt:lpstr>抽象类</vt:lpstr>
      <vt:lpstr>例 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第七讲  继承与多态</dc:title>
  <dc:creator>zhengli</dc:creator>
  <cp:lastModifiedBy>WPS_503342631</cp:lastModifiedBy>
  <cp:revision>239</cp:revision>
  <dcterms:created xsi:type="dcterms:W3CDTF">1999-06-07T07:18:00Z</dcterms:created>
  <dcterms:modified xsi:type="dcterms:W3CDTF">2023-05-16T00:13:22Z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1055C87F55FB42AA814C378542F5C2B2</vt:lpwstr>
  </property>
  <property fmtid="{D5CDD505-2E9C-101B-9397-08002B2CF9AE}" pid="3" name="KSOProductBuildVer">
    <vt:lpwstr>2052-11.1.0.14309</vt:lpwstr>
  </property>
</Properties>
</file>