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346" r:id="rId7"/>
    <p:sldId id="258" r:id="rId8"/>
    <p:sldId id="347" r:id="rId9"/>
    <p:sldId id="259" r:id="rId10"/>
    <p:sldId id="262" r:id="rId11"/>
    <p:sldId id="293" r:id="rId12"/>
    <p:sldId id="294" r:id="rId13"/>
    <p:sldId id="349" r:id="rId14"/>
    <p:sldId id="350" r:id="rId15"/>
    <p:sldId id="348" r:id="rId16"/>
    <p:sldId id="351" r:id="rId17"/>
    <p:sldId id="352" r:id="rId18"/>
    <p:sldId id="295" r:id="rId19"/>
    <p:sldId id="296" r:id="rId20"/>
    <p:sldId id="297" r:id="rId21"/>
    <p:sldId id="353" r:id="rId22"/>
    <p:sldId id="260" r:id="rId23"/>
    <p:sldId id="261" r:id="rId24"/>
    <p:sldId id="264" r:id="rId25"/>
    <p:sldId id="265" r:id="rId26"/>
    <p:sldId id="266" r:id="rId27"/>
    <p:sldId id="268" r:id="rId28"/>
    <p:sldId id="274" r:id="rId29"/>
    <p:sldId id="275" r:id="rId30"/>
    <p:sldId id="276" r:id="rId31"/>
    <p:sldId id="277" r:id="rId32"/>
    <p:sldId id="279" r:id="rId33"/>
    <p:sldId id="281" r:id="rId34"/>
    <p:sldId id="298" r:id="rId35"/>
    <p:sldId id="299" r:id="rId36"/>
    <p:sldId id="302" r:id="rId37"/>
    <p:sldId id="325" r:id="rId38"/>
    <p:sldId id="303" r:id="rId39"/>
    <p:sldId id="304" r:id="rId40"/>
    <p:sldId id="326" r:id="rId41"/>
    <p:sldId id="305" r:id="rId42"/>
    <p:sldId id="306" r:id="rId43"/>
    <p:sldId id="327" r:id="rId44"/>
    <p:sldId id="328" r:id="rId45"/>
    <p:sldId id="308" r:id="rId46"/>
    <p:sldId id="309" r:id="rId47"/>
    <p:sldId id="310" r:id="rId48"/>
    <p:sldId id="311" r:id="rId49"/>
    <p:sldId id="312" r:id="rId50"/>
    <p:sldId id="314" r:id="rId51"/>
    <p:sldId id="329" r:id="rId52"/>
    <p:sldId id="330" r:id="rId53"/>
    <p:sldId id="315" r:id="rId54"/>
    <p:sldId id="316" r:id="rId55"/>
    <p:sldId id="317" r:id="rId56"/>
    <p:sldId id="318" r:id="rId57"/>
    <p:sldId id="319" r:id="rId58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460"/>
    <p:restoredTop sz="80528"/>
  </p:normalViewPr>
  <p:slideViewPr>
    <p:cSldViewPr showGuides="1">
      <p:cViewPr>
        <p:scale>
          <a:sx n="75" d="100"/>
          <a:sy n="75" d="100"/>
        </p:scale>
        <p:origin x="-660" y="-312"/>
      </p:cViewPr>
      <p:guideLst>
        <p:guide orient="horz" pos="21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69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30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12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267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53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36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3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1" name="Rectangle 4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7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1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3" name="Group 7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1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 rot="1320000">
            <a:off x="396875" y="54927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9" name="Group 7"/>
          <p:cNvGrpSpPr/>
          <p:nvPr/>
        </p:nvGrpSpPr>
        <p:grpSpPr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AutoShape 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AutoShape 1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1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1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AutoShape 14"/>
          <p:cNvSpPr>
            <a:spLocks noChangeArrowheads="1"/>
          </p:cNvSpPr>
          <p:nvPr/>
        </p:nvSpPr>
        <p:spPr bwMode="auto">
          <a:xfrm rot="1320000">
            <a:off x="168275" y="244475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87" name="Group 20"/>
          <p:cNvGrpSpPr/>
          <p:nvPr/>
        </p:nvGrpSpPr>
        <p:grpSpPr>
          <a:xfrm>
            <a:off x="457200" y="2057400"/>
            <a:ext cx="8305800" cy="381000"/>
            <a:chOff x="288" y="1296"/>
            <a:chExt cx="5232" cy="240"/>
          </a:xfrm>
        </p:grpSpPr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32" y="1440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88" y="1296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5" name="Rectangle 16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62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18097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228600"/>
            <a:ext cx="5276850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05000"/>
            <a:ext cx="3543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7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061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4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1295400" y="1905000"/>
            <a:ext cx="72390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3863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037" name="Group 13"/>
          <p:cNvGrpSpPr/>
          <p:nvPr/>
        </p:nvGrpSpPr>
        <p:grpSpPr>
          <a:xfrm>
            <a:off x="914400" y="1219200"/>
            <a:ext cx="7696200" cy="381000"/>
            <a:chOff x="240" y="768"/>
            <a:chExt cx="5232" cy="240"/>
          </a:xfrm>
        </p:grpSpPr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0" name="Rectangle 16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800">
          <a:solidFill>
            <a:srgbClr val="99FFCC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6"/>
          <p:cNvSpPr>
            <a:spLocks noGrp="1"/>
          </p:cNvSpPr>
          <p:nvPr>
            <p:ph type="ctrTitle" sz="quarter"/>
          </p:nvPr>
        </p:nvSpPr>
        <p:spPr>
          <a:xfrm>
            <a:off x="304800" y="2590800"/>
            <a:ext cx="8534400" cy="1066800"/>
          </a:xfrm>
        </p:spPr>
        <p:txBody>
          <a:bodyPr vert="horz" wrap="square" lIns="92075" tIns="46038" rIns="92075" bIns="46038" anchor="b" anchorCtr="0"/>
          <a:p>
            <a:pPr eaLnBrk="1" hangingPunct="1">
              <a:buClrTx/>
              <a:buSzTx/>
              <a:buFontTx/>
            </a:pPr>
            <a:r>
              <a:rPr kumimoji="1" lang="zh-CN" altLang="zh-CN" dirty="0">
                <a:latin typeface="隶书" panose="02010509060101010101" pitchFamily="49" charset="-122"/>
                <a:ea typeface="+mj-ea"/>
                <a:cs typeface="+mj-cs"/>
              </a:rPr>
              <a:t>第</a:t>
            </a:r>
            <a:r>
              <a:rPr kumimoji="1" lang="en-US" altLang="zh-CN" dirty="0">
                <a:latin typeface="隶书" panose="02010509060101010101" pitchFamily="49" charset="-122"/>
                <a:ea typeface="+mj-ea"/>
                <a:cs typeface="+mj-cs"/>
              </a:rPr>
              <a:t>7</a:t>
            </a:r>
            <a:r>
              <a:rPr kumimoji="1" lang="zh-CN" altLang="zh-CN" dirty="0">
                <a:latin typeface="隶书" panose="02010509060101010101" pitchFamily="49" charset="-122"/>
                <a:ea typeface="+mj-ea"/>
                <a:cs typeface="+mj-cs"/>
              </a:rPr>
              <a:t>章 异常处理和智能指针</a:t>
            </a:r>
            <a:endParaRPr kumimoji="1" lang="zh-CN" altLang="zh-CN" dirty="0">
              <a:latin typeface="隶书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3075" name="Rectangle 7"/>
          <p:cNvSpPr>
            <a:spLocks noGrp="1"/>
          </p:cNvSpPr>
          <p:nvPr>
            <p:ph type="subTitle" sz="quarter" idx="1"/>
          </p:nvPr>
        </p:nvSpPr>
        <p:spPr>
          <a:xfrm>
            <a:off x="1371600" y="3663950"/>
            <a:ext cx="6400800" cy="2279650"/>
          </a:xfrm>
        </p:spPr>
        <p:txBody>
          <a:bodyPr vert="horz" wrap="square" lIns="92075" tIns="46038" rIns="92075" bIns="46038" anchor="ctr" anchorCtr="0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许金兰</a:t>
            </a:r>
            <a:endParaRPr kumimoji="1" lang="zh-CN" altLang="en-US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3200" b="1" i="0" u="none" strike="noStrike" kern="0" cap="none" spc="0" normalizeH="0" baseline="0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jlxu@hdu.edu.cn</a:t>
            </a:r>
            <a:endParaRPr kumimoji="1" lang="en-US" altLang="zh-CN" sz="3200" b="1" i="0" u="none" strike="noStrike" kern="0" cap="none" spc="0" normalizeH="0" baseline="0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147" name="Rectangle 8"/>
          <p:cNvSpPr/>
          <p:nvPr/>
        </p:nvSpPr>
        <p:spPr>
          <a:xfrm>
            <a:off x="838200" y="1219200"/>
            <a:ext cx="77724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面向对象</a:t>
            </a:r>
            <a:r>
              <a:rPr lang="zh-CN" altLang="zh-CN" sz="4000" dirty="0">
                <a:latin typeface="楷体_GB2312" pitchFamily="49" charset="-122"/>
                <a:ea typeface="楷体_GB2312" pitchFamily="49" charset="-122"/>
              </a:rPr>
              <a:t>程序设计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异常发生时栈展开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880" y="1905000"/>
            <a:ext cx="7843520" cy="4114800"/>
          </a:xfrm>
        </p:spPr>
        <p:txBody>
          <a:bodyPr/>
          <a:p>
            <a:r>
              <a:rPr lang="zh-CN" altLang="en-US" sz="2400" b="0"/>
              <a:t>当函数func抛出异常时throw后面的 try...catch... 块内找不到匹配该异常对象的catch语句,则由更外层的 try...catch... 块来处理该异常；</a:t>
            </a:r>
            <a:endParaRPr lang="zh-CN" altLang="en-US" sz="2400" b="0"/>
          </a:p>
          <a:p>
            <a:endParaRPr lang="zh-CN" altLang="en-US" sz="2400" b="0"/>
          </a:p>
          <a:p>
            <a:r>
              <a:rPr lang="zh-CN" altLang="en-US" sz="2400" b="0"/>
              <a:t>如果当前函数内所有的 try...catch... 块都不能匹配该异常，则递归回退到调用栈的上一层去处理该异常。</a:t>
            </a:r>
            <a:endParaRPr lang="zh-CN" altLang="en-US" sz="2400" b="0"/>
          </a:p>
          <a:p>
            <a:endParaRPr lang="zh-CN" altLang="en-US" sz="2400" b="0"/>
          </a:p>
          <a:p>
            <a:r>
              <a:rPr lang="zh-CN" altLang="en-US" sz="2400" b="0"/>
              <a:t>如果一直退到主函数 main() 都不能处理该异常，则调用系统函数 terminate() 终止程序。</a:t>
            </a:r>
            <a:endParaRPr lang="zh-CN" altLang="en-US" sz="24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异常的再抛出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1844675"/>
            <a:ext cx="7239000" cy="4114800"/>
          </a:xfrm>
        </p:spPr>
        <p:txBody>
          <a:bodyPr/>
          <a:p>
            <a:r>
              <a:rPr kumimoji="0" lang="zh-CN" altLang="en-US" b="0" kern="12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异常捕获后，没有完全处理时，可</a:t>
            </a:r>
            <a:r>
              <a:rPr kumimoji="0" lang="zh-CN" altLang="en-US" b="0" kern="12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以重新抛出捕获的异常</a:t>
            </a:r>
            <a:endParaRPr kumimoji="0" lang="zh-CN" altLang="en-US" b="0" kern="120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1730" y="321310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throw ;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异常的再抛出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005" y="108585"/>
            <a:ext cx="8809355" cy="6459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void func(){</a:t>
            </a:r>
            <a:endParaRPr lang="zh-CN" altLang="en-US"/>
          </a:p>
          <a:p>
            <a:r>
              <a:rPr lang="zh-CN" altLang="en-US"/>
              <a:t>   // 抛出异常</a:t>
            </a:r>
            <a:endParaRPr lang="zh-CN" altLang="en-US"/>
          </a:p>
          <a:p>
            <a:r>
              <a:rPr lang="zh-CN" altLang="en-US"/>
              <a:t>   int a = 100;</a:t>
            </a:r>
            <a:endParaRPr lang="zh-CN" altLang="en-US"/>
          </a:p>
          <a:p>
            <a:r>
              <a:rPr lang="zh-CN" altLang="en-US"/>
              <a:t>   int b = 0;</a:t>
            </a:r>
            <a:endParaRPr lang="zh-CN" altLang="en-US"/>
          </a:p>
          <a:p>
            <a:r>
              <a:rPr lang="zh-CN" altLang="en-US"/>
              <a:t>   try {</a:t>
            </a:r>
            <a:endParaRPr lang="zh-CN" altLang="en-US"/>
          </a:p>
          <a:p>
            <a:r>
              <a:rPr lang="zh-CN" altLang="en-US"/>
              <a:t>       // 可能抛出异常</a:t>
            </a:r>
            <a:endParaRPr lang="zh-CN" altLang="en-US"/>
          </a:p>
          <a:p>
            <a:r>
              <a:rPr lang="zh-CN" altLang="en-US"/>
              <a:t>       if(b == 0){</a:t>
            </a:r>
            <a:endParaRPr lang="zh-CN" altLang="en-US"/>
          </a:p>
          <a:p>
            <a:r>
              <a:rPr lang="zh-CN" altLang="en-US"/>
              <a:t>           throw string("除数为0");</a:t>
            </a:r>
            <a:endParaRPr lang="zh-CN" altLang="en-US"/>
          </a:p>
          <a:p>
            <a:r>
              <a:rPr lang="zh-CN" altLang="en-US"/>
              <a:t>       } else{</a:t>
            </a:r>
            <a:endParaRPr lang="zh-CN" altLang="en-US"/>
          </a:p>
          <a:p>
            <a:r>
              <a:rPr lang="zh-CN" altLang="en-US"/>
              <a:t>         int c = a / b;</a:t>
            </a:r>
            <a:endParaRPr lang="zh-CN" altLang="en-US"/>
          </a:p>
          <a:p>
            <a:r>
              <a:rPr lang="zh-CN" altLang="en-US"/>
              <a:t>       }</a:t>
            </a:r>
            <a:endParaRPr lang="zh-CN" altLang="en-US"/>
          </a:p>
          <a:p>
            <a:r>
              <a:rPr lang="zh-CN" altLang="en-US"/>
              <a:t>   }catch(string &amp;e) {</a:t>
            </a:r>
            <a:endParaRPr lang="zh-CN" altLang="en-US"/>
          </a:p>
          <a:p>
            <a:r>
              <a:rPr lang="zh-CN" altLang="en-US"/>
              <a:t>       std::cout &lt;&lt; "捕获到了异常，往上抛出" &lt;&lt; std::endl;</a:t>
            </a:r>
            <a:endParaRPr lang="zh-CN" altLang="en-US"/>
          </a:p>
          <a:p>
            <a:r>
              <a:rPr lang="zh-CN" altLang="en-US"/>
              <a:t>       e = e + "，内部经过了部分处理";</a:t>
            </a:r>
            <a:endParaRPr lang="zh-CN" altLang="en-US"/>
          </a:p>
          <a:p>
            <a:r>
              <a:rPr lang="zh-CN" altLang="en-US"/>
              <a:t>       // 重新抛出异常</a:t>
            </a:r>
            <a:endParaRPr lang="zh-CN" altLang="en-US"/>
          </a:p>
          <a:p>
            <a:r>
              <a:rPr lang="zh-CN" altLang="en-US"/>
              <a:t>       throw;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异常的再抛出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005" y="247650"/>
            <a:ext cx="8809355" cy="6320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t">
            <a:noAutofit/>
          </a:bodyPr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try {</a:t>
            </a:r>
            <a:endParaRPr lang="zh-CN" altLang="en-US"/>
          </a:p>
          <a:p>
            <a:r>
              <a:rPr lang="zh-CN" altLang="en-US"/>
              <a:t>        //捕获可能发生的异常</a:t>
            </a:r>
            <a:endParaRPr lang="zh-CN" altLang="en-US"/>
          </a:p>
          <a:p>
            <a:r>
              <a:rPr lang="zh-CN" altLang="en-US"/>
              <a:t>        func();</a:t>
            </a:r>
            <a:endParaRPr lang="zh-CN" altLang="en-US"/>
          </a:p>
          <a:p>
            <a:r>
              <a:rPr lang="zh-CN" altLang="en-US"/>
              <a:t>    }catch (string &amp;e){</a:t>
            </a:r>
            <a:endParaRPr lang="zh-CN" altLang="en-US"/>
          </a:p>
          <a:p>
            <a:r>
              <a:rPr lang="zh-CN" altLang="en-US"/>
              <a:t>        // 处理异常</a:t>
            </a:r>
            <a:endParaRPr lang="zh-CN" altLang="en-US"/>
          </a:p>
          <a:p>
            <a:r>
              <a:rPr lang="zh-CN" altLang="en-US"/>
              <a:t>        std::cout &lt;&lt; e &lt;&lt; std::endl;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*noexcept声明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260" y="1905000"/>
            <a:ext cx="7597140" cy="4114800"/>
          </a:xfrm>
        </p:spPr>
        <p:txBody>
          <a:bodyPr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一般函数不声明是否抛出异常，不会抛出异常的函数，可以通过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noexcept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关键字告诉编译器，这有利于编译器对程序做更多的优化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*noexcept声明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916113"/>
            <a:ext cx="8659813" cy="4114800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void  Print(const vector&lt;int&gt; &amp;V) noexcept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                     //或 noexcept (true)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for (unsigned int i = 0; i &lt; V.size (); ++i)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 cout &lt;&lt; V [i] &lt;&lt; '\t';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cout &lt;&lt; endl;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*noexcept声明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916113"/>
            <a:ext cx="8659813" cy="4114800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template &lt;class T&gt;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void swap(T&amp; x, T&amp; y) noexcept(noexcept(x.swap(y)))    //C++11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x.swap (y);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*noexcept声明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590" y="1916430"/>
            <a:ext cx="7908290" cy="4114800"/>
          </a:xfrm>
        </p:spPr>
        <p:txBody>
          <a:bodyPr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用noexcept声明了函数是告诉编译器这个函数是不会抛出异常的，编译器可以根据声明优化代码。但是noexcept仅仅是告诉编译器不会抛出异常，但函数不一定真的不会抛出异常， 当我们在声明了noexcept的函数中抛出异常时，程序会调用std::terminate去结束程序的生命周期。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</a:pPr>
            <a:r>
              <a:rPr kumimoji="0" lang="zh-CN" altLang="en-US" sz="2400" kern="12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类的析构函数不应抛出异常，</a:t>
            </a:r>
            <a:r>
              <a:rPr kumimoji="0" lang="en-US" altLang="zh-CN" sz="2400" kern="12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C++</a:t>
            </a:r>
            <a:r>
              <a:rPr kumimoji="0" lang="zh-CN" altLang="en-US" sz="2400" kern="120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标准库中的类都遵循这一规则。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异常接口声明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295400" y="1700213"/>
            <a:ext cx="7239000" cy="4824412"/>
          </a:xfrm>
        </p:spPr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可以在函数的声明中列出这个函数可能抛掷的所有异常类型。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例如：</a:t>
            </a:r>
            <a:br>
              <a:rPr lang="zh-CN" altLang="en-US" dirty="0">
                <a:latin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</a:rPr>
              <a:t>void fun() throw(A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D);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若无异常接口声明，则此函数可以抛掷任何类型的异常。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不抛掷任何类型异常的函数声明如下：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void fun() throw();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异常处理中的构造与析构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pPr eaLnBrk="1" hangingPunct="1"/>
            <a:r>
              <a:rPr lang="zh-CN" altLang="en-US" dirty="0"/>
              <a:t>找到一个匹配的</a:t>
            </a:r>
            <a:r>
              <a:rPr lang="en-US" altLang="zh-CN" dirty="0"/>
              <a:t>catch</a:t>
            </a:r>
            <a:r>
              <a:rPr lang="zh-CN" altLang="en-US" dirty="0"/>
              <a:t>异常处理后</a:t>
            </a:r>
            <a:endParaRPr lang="zh-CN" altLang="en-US" dirty="0"/>
          </a:p>
          <a:p>
            <a:pPr lvl="1" eaLnBrk="1" hangingPunct="1"/>
            <a:r>
              <a:rPr lang="zh-CN" altLang="en-US" sz="3200" dirty="0"/>
              <a:t>初始化异常参数。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/>
              <a:t>将从对应的</a:t>
            </a:r>
            <a:r>
              <a:rPr lang="en-US" altLang="zh-CN" sz="3200" dirty="0"/>
              <a:t>try</a:t>
            </a:r>
            <a:r>
              <a:rPr lang="zh-CN" altLang="en-US" sz="3200" dirty="0"/>
              <a:t>块开始到异常被抛掷处之间构造（且尚未析构）的所有自动对象进行析构。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/>
              <a:t>从最后一个</a:t>
            </a:r>
            <a:r>
              <a:rPr lang="en-US" altLang="zh-CN" sz="3200" dirty="0"/>
              <a:t>catch</a:t>
            </a:r>
            <a:r>
              <a:rPr lang="zh-CN" altLang="en-US" sz="3200" dirty="0"/>
              <a:t>处理之后开始恢复执行。</a:t>
            </a:r>
            <a:endParaRPr lang="zh-CN" altLang="en-US" dirty="0"/>
          </a:p>
        </p:txBody>
      </p:sp>
      <p:sp>
        <p:nvSpPr>
          <p:cNvPr id="24580" name="Text Box 5"/>
          <p:cNvSpPr txBox="1"/>
          <p:nvPr/>
        </p:nvSpPr>
        <p:spPr>
          <a:xfrm>
            <a:off x="142875" y="1071563"/>
            <a:ext cx="800100" cy="5272087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4000" dirty="0">
                <a:solidFill>
                  <a:srgbClr val="75A3D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异常处理的构造与析构</a:t>
            </a:r>
            <a:endParaRPr lang="zh-CN" altLang="en-US" dirty="0">
              <a:solidFill>
                <a:srgbClr val="75A3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为什么引入异常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895" y="1844675"/>
            <a:ext cx="7239000" cy="4114800"/>
          </a:xfrm>
        </p:spPr>
        <p:txBody>
          <a:bodyPr/>
          <a:p>
            <a:r>
              <a:rPr lang="zh-CN" altLang="en-US"/>
              <a:t>C语言中错误的处理</a:t>
            </a:r>
            <a:endParaRPr lang="zh-CN" altLang="en-US"/>
          </a:p>
          <a:p>
            <a:pPr lvl="1"/>
            <a:r>
              <a:rPr lang="zh-CN" altLang="en-US"/>
              <a:t>采用返回值的方式或是使用全局变量的方式。</a:t>
            </a:r>
            <a:endParaRPr lang="zh-CN" altLang="en-US"/>
          </a:p>
          <a:p>
            <a:pPr lvl="1"/>
            <a:r>
              <a:rPr lang="zh-CN" altLang="en-US"/>
              <a:t>当错误发生时，上级函数要出错处理，层层上报，造成过多的出错处理代码，且传递的效率低下。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异常处理时的析构</a:t>
            </a:r>
            <a:endParaRPr lang="zh-CN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239000" cy="4953000"/>
          </a:xfrm>
        </p:spPr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iostream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#include &lt;string&gt;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using namespace std;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class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MyException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public: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MyException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(const string &amp;message) : message(message) {}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~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MyException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{}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const string &amp;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getMessage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const { return message;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private: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string message;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26628" name="Text Box 5"/>
          <p:cNvSpPr txBox="1"/>
          <p:nvPr/>
        </p:nvSpPr>
        <p:spPr>
          <a:xfrm>
            <a:off x="142875" y="1071563"/>
            <a:ext cx="800100" cy="5272087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4000" dirty="0">
                <a:solidFill>
                  <a:srgbClr val="75A3D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异常处理的构造与析构</a:t>
            </a:r>
            <a:endParaRPr lang="zh-CN" altLang="en-US" dirty="0">
              <a:solidFill>
                <a:srgbClr val="75A3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3" name="Rectangle 3"/>
          <p:cNvSpPr>
            <a:spLocks noGrp="1"/>
          </p:cNvSpPr>
          <p:nvPr>
            <p:ph idx="1"/>
          </p:nvPr>
        </p:nvSpPr>
        <p:spPr>
          <a:xfrm>
            <a:off x="609600" y="115888"/>
            <a:ext cx="7924800" cy="6626225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class Demo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public: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Demo() { cout &lt;&lt; "Constructor of Demo" &lt;&lt; endl; 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~Demo() { cout &lt;&lt; "Destructor of Demo" &lt;&lt; endl; }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void func() throw (MyException)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Demo d;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cout &lt;&lt; "Throw MyException in func()" &lt;&lt; endl;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throw MyException("exception thrown by func()");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8674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468313" y="341313"/>
            <a:ext cx="8424862" cy="6327775"/>
          </a:xfrm>
        </p:spPr>
        <p:txBody>
          <a:bodyPr vert="horz" wrap="square" lIns="92075" tIns="46038" rIns="92075" bIns="46038" anchor="t" anchorCtr="0"/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int main()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cout &lt;&lt; "In main function" &lt;&lt; endl;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try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func();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} catch (MyException&amp; e) {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cout &lt;&lt; "Caught an exception: " &lt;&lt; e.getMessage() &lt;&lt; endl;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}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cout &lt;&lt; "Resume the execution of main()" &lt;&lt; endl;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return 0;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}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30722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7620000" cy="45148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程序运行时输出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In main function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Constructor of Demo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Throw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MyException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in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func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()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Destructor of Demo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Caught an exception: exception thrown by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func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()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Resume the execution of main()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32770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r>
              <a:rPr lang="zh-CN" altLang="en-US" dirty="0"/>
              <a:t>标准程序库异常处理</a:t>
            </a:r>
            <a:endParaRPr lang="zh-CN" altLang="en-US" dirty="0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Text Box 5"/>
          <p:cNvSpPr txBox="1"/>
          <p:nvPr/>
        </p:nvSpPr>
        <p:spPr>
          <a:xfrm>
            <a:off x="142875" y="1071563"/>
            <a:ext cx="800100" cy="5072062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4000" dirty="0">
                <a:solidFill>
                  <a:srgbClr val="75A3D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标准程序库异常处理</a:t>
            </a:r>
            <a:endParaRPr lang="zh-CN" altLang="en-US" dirty="0">
              <a:solidFill>
                <a:srgbClr val="75A3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820" name="Picture 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071688"/>
            <a:ext cx="6738938" cy="378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AutoShape 102"/>
          <p:cNvSpPr>
            <a:spLocks noChangeAspect="1"/>
          </p:cNvSpPr>
          <p:nvPr/>
        </p:nvSpPr>
        <p:spPr>
          <a:xfrm>
            <a:off x="2555875" y="2276475"/>
            <a:ext cx="5854700" cy="3289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r>
              <a:rPr lang="zh-CN" altLang="en-US" dirty="0"/>
              <a:t>标准程序库的异常类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p>
            <a:r>
              <a:rPr lang="en-US" altLang="zh-CN" dirty="0"/>
              <a:t>exception</a:t>
            </a:r>
            <a:r>
              <a:rPr lang="zh-CN" altLang="en-US" dirty="0"/>
              <a:t>：标准程序库异常类的公共基类</a:t>
            </a:r>
            <a:endParaRPr lang="en-US" altLang="zh-CN" dirty="0"/>
          </a:p>
          <a:p>
            <a:r>
              <a:rPr lang="en-US" altLang="zh-CN" dirty="0"/>
              <a:t>logic_error</a:t>
            </a:r>
            <a:r>
              <a:rPr lang="zh-CN" altLang="en-US" dirty="0"/>
              <a:t>表示可以在程序中被预先检测到的异常</a:t>
            </a:r>
            <a:endParaRPr lang="en-US" altLang="zh-CN" dirty="0"/>
          </a:p>
          <a:p>
            <a:pPr lvl="1"/>
            <a:r>
              <a:rPr lang="zh-CN" altLang="en-US" dirty="0"/>
              <a:t>如果小心地编写程序，这类异常能够避免</a:t>
            </a:r>
            <a:endParaRPr lang="en-US" altLang="zh-CN" dirty="0"/>
          </a:p>
          <a:p>
            <a:r>
              <a:rPr lang="en-US" altLang="zh-CN" dirty="0"/>
              <a:t>runtime_error</a:t>
            </a:r>
            <a:r>
              <a:rPr lang="zh-CN" altLang="en-US" dirty="0"/>
              <a:t>表示难以被预先检测的异常</a:t>
            </a:r>
            <a:endParaRPr lang="zh-CN" altLang="en-US" dirty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4" name="Text Box 5"/>
          <p:cNvSpPr txBox="1"/>
          <p:nvPr/>
        </p:nvSpPr>
        <p:spPr>
          <a:xfrm>
            <a:off x="142875" y="1071563"/>
            <a:ext cx="800100" cy="5072062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4000" dirty="0">
                <a:solidFill>
                  <a:srgbClr val="75A3D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标准程序库异常处理</a:t>
            </a:r>
            <a:endParaRPr lang="zh-CN" altLang="en-US" dirty="0">
              <a:solidFill>
                <a:srgbClr val="75A3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r>
              <a:rPr lang="zh-CN" altLang="en-US" dirty="0"/>
              <a:t>例</a:t>
            </a:r>
            <a:r>
              <a:rPr lang="en-US" altLang="zh-CN" dirty="0"/>
              <a:t>1: </a:t>
            </a:r>
            <a:r>
              <a:rPr lang="zh-CN" altLang="en-US" dirty="0"/>
              <a:t>计算三角形面积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05000"/>
            <a:ext cx="7239000" cy="27384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在计算三角形面积的函数中需要判断输入的参数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是否构成一个三角形，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若三个边长不能构成三角形，则需要抛出异常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8" name="Text Box 5"/>
          <p:cNvSpPr txBox="1"/>
          <p:nvPr/>
        </p:nvSpPr>
        <p:spPr>
          <a:xfrm>
            <a:off x="142875" y="1071563"/>
            <a:ext cx="800100" cy="5072062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4000" dirty="0">
                <a:solidFill>
                  <a:srgbClr val="75A3D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标准程序库异常处理</a:t>
            </a:r>
            <a:endParaRPr lang="zh-CN" altLang="en-US" dirty="0">
              <a:solidFill>
                <a:srgbClr val="75A3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TextBox 5"/>
          <p:cNvSpPr txBox="1"/>
          <p:nvPr/>
        </p:nvSpPr>
        <p:spPr>
          <a:xfrm>
            <a:off x="1571625" y="3716973"/>
            <a:ext cx="6643688" cy="181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914400">
              <a:tabLst>
                <a:tab pos="622300" algn="l"/>
                <a:tab pos="901700" algn="l"/>
              </a:tabLst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tabLst>
                <a:tab pos="622300" algn="l"/>
                <a:tab pos="901700" algn="l"/>
              </a:tabLst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#include &lt;cmath&gt;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tabLst>
                <a:tab pos="622300" algn="l"/>
                <a:tab pos="901700" algn="l"/>
              </a:tabLst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#include &lt;stdexcept&gt;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>
              <a:tabLst>
                <a:tab pos="622300" algn="l"/>
                <a:tab pos="901700" algn="l"/>
              </a:tabLst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341313"/>
            <a:ext cx="8607425" cy="6327775"/>
          </a:xfrm>
        </p:spPr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double area(double a, double b, double c) throw 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invalid_argument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判断三角形边长是否为正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if (a &lt;= 0 || b &lt;= 0 || c &lt;= 0)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throw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invalid_argument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("the side length should be positive");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判断三边长是否满足三角不等式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if (a + b &lt;= c || b + c &lt;= a || c + a &lt;= b)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throw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invalid_argument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("the side length should fit the triangle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inequation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");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由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Heron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公式计算三角形面积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double s = (a + b + c) / 2;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sqrt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(s * (s - a) * (s - b) * (s - c));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7890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341313"/>
            <a:ext cx="8607425" cy="6327775"/>
          </a:xfrm>
        </p:spPr>
        <p:txBody>
          <a:bodyPr vert="horz" wrap="square" lIns="92075" tIns="46038" rIns="92075" bIns="46038" numCol="1" anchor="t" anchorCtr="0" compatLnSpc="1">
            <a:normAutofit fontScale="925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int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main()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double a, b, c;	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三角形三边长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"Please input the side lengths of a triangle: ";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cin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&gt;&gt; a &gt;&gt; b &gt;&gt; c;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try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double s = area(a, b, c);//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尝试计算三角形面积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"Area: " &lt;&lt; s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 catch (exception &amp;e) {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	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&lt;&lt; "Error: "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e.what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() &lt;&lt;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	return 0;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622300" algn="l"/>
                <a:tab pos="901700" algn="l"/>
              </a:tabLst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9938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642938"/>
            <a:ext cx="7891463" cy="56578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程序运行时输出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Please input the side lengths of a triangle: </a:t>
            </a:r>
            <a:r>
              <a:rPr kumimoji="1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3 4 5</a:t>
            </a:r>
            <a:endParaRPr kumimoji="1" lang="en-US" altLang="zh-CN" sz="2400" b="0" i="0" u="sng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Area: 6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程序运行时输出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Please input the side lengths of a triangle: </a:t>
            </a:r>
            <a:r>
              <a:rPr kumimoji="1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0 5 5</a:t>
            </a:r>
            <a:endParaRPr kumimoji="1" lang="en-US" altLang="zh-CN" sz="2400" b="0" i="0" u="sng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Error: the side length should be positive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程序运行时输出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Please input the side lengths of a triangle: </a:t>
            </a:r>
            <a:r>
              <a:rPr kumimoji="1" lang="en-US" altLang="zh-CN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1 2 4</a:t>
            </a:r>
            <a:endParaRPr kumimoji="1" lang="en-US" altLang="zh-CN" sz="2400" b="0" i="0" u="sng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Error: the side length should fit the triangle </a:t>
            </a:r>
            <a:r>
              <a:rPr kumimoji="1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inequation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99FFCC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41986" name="Text Box 5"/>
          <p:cNvSpPr txBox="1"/>
          <p:nvPr/>
        </p:nvSpPr>
        <p:spPr>
          <a:xfrm>
            <a:off x="8532813" y="6453188"/>
            <a:ext cx="611187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异常处理的基本思想</a:t>
            </a:r>
            <a:endParaRPr lang="zh-CN" altLang="en-US" dirty="0"/>
          </a:p>
        </p:txBody>
      </p:sp>
      <p:grpSp>
        <p:nvGrpSpPr>
          <p:cNvPr id="8195" name="Group 37"/>
          <p:cNvGrpSpPr/>
          <p:nvPr/>
        </p:nvGrpSpPr>
        <p:grpSpPr>
          <a:xfrm>
            <a:off x="2266950" y="1905000"/>
            <a:ext cx="4819650" cy="4333875"/>
            <a:chOff x="1524" y="1296"/>
            <a:chExt cx="3036" cy="2730"/>
          </a:xfrm>
        </p:grpSpPr>
        <p:sp>
          <p:nvSpPr>
            <p:cNvPr id="8196" name="Text Box 21"/>
            <p:cNvSpPr txBox="1"/>
            <p:nvPr/>
          </p:nvSpPr>
          <p:spPr>
            <a:xfrm>
              <a:off x="1907" y="1714"/>
              <a:ext cx="2137" cy="3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f()</a:t>
              </a:r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捕获并处理异常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7" name="Text Box 22"/>
            <p:cNvSpPr txBox="1"/>
            <p:nvPr/>
          </p:nvSpPr>
          <p:spPr>
            <a:xfrm>
              <a:off x="1907" y="3686"/>
              <a:ext cx="2137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h()   </a:t>
              </a:r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引发异常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8" name="Text Box 23"/>
            <p:cNvSpPr txBox="1"/>
            <p:nvPr/>
          </p:nvSpPr>
          <p:spPr>
            <a:xfrm>
              <a:off x="1907" y="2993"/>
              <a:ext cx="2137" cy="3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g()</a:t>
              </a:r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9" name="Line 24"/>
            <p:cNvSpPr/>
            <p:nvPr/>
          </p:nvSpPr>
          <p:spPr>
            <a:xfrm>
              <a:off x="2313" y="1409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0" name="Line 25"/>
            <p:cNvSpPr/>
            <p:nvPr/>
          </p:nvSpPr>
          <p:spPr>
            <a:xfrm>
              <a:off x="2313" y="2113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1" name="Line 26"/>
            <p:cNvSpPr/>
            <p:nvPr/>
          </p:nvSpPr>
          <p:spPr>
            <a:xfrm>
              <a:off x="2313" y="2712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2" name="Line 27"/>
            <p:cNvSpPr/>
            <p:nvPr/>
          </p:nvSpPr>
          <p:spPr>
            <a:xfrm>
              <a:off x="2312" y="3404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3" name="Line 28"/>
            <p:cNvSpPr/>
            <p:nvPr/>
          </p:nvSpPr>
          <p:spPr>
            <a:xfrm>
              <a:off x="3562" y="3392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4" name="Line 29"/>
            <p:cNvSpPr/>
            <p:nvPr/>
          </p:nvSpPr>
          <p:spPr>
            <a:xfrm>
              <a:off x="3562" y="2712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5" name="Line 30"/>
            <p:cNvSpPr/>
            <p:nvPr/>
          </p:nvSpPr>
          <p:spPr>
            <a:xfrm>
              <a:off x="3562" y="2090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6" name="Line 31"/>
            <p:cNvSpPr/>
            <p:nvPr/>
          </p:nvSpPr>
          <p:spPr>
            <a:xfrm>
              <a:off x="3562" y="1421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7" name="Text Box 32"/>
            <p:cNvSpPr txBox="1"/>
            <p:nvPr/>
          </p:nvSpPr>
          <p:spPr>
            <a:xfrm>
              <a:off x="2025" y="2336"/>
              <a:ext cx="18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ctr" anchorCtr="0"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8" name="Text Box 33"/>
            <p:cNvSpPr txBox="1"/>
            <p:nvPr/>
          </p:nvSpPr>
          <p:spPr>
            <a:xfrm>
              <a:off x="2486" y="1296"/>
              <a:ext cx="986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调用者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9" name="Text Box 34"/>
            <p:cNvSpPr txBox="1"/>
            <p:nvPr/>
          </p:nvSpPr>
          <p:spPr>
            <a:xfrm>
              <a:off x="3492" y="2430"/>
              <a:ext cx="106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异常传播方向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0" name="Text Box 35"/>
            <p:cNvSpPr txBox="1"/>
            <p:nvPr/>
          </p:nvSpPr>
          <p:spPr>
            <a:xfrm>
              <a:off x="1524" y="2430"/>
              <a:ext cx="986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调用关系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11" name="Text Box 5"/>
          <p:cNvSpPr txBox="1"/>
          <p:nvPr/>
        </p:nvSpPr>
        <p:spPr>
          <a:xfrm>
            <a:off x="266700" y="1371600"/>
            <a:ext cx="800100" cy="4700588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异常处理的基本思想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r>
              <a:rPr lang="zh-CN" altLang="en-US"/>
              <a:t>what()虚函数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213" y="1628775"/>
            <a:ext cx="8902700" cy="4114800"/>
          </a:xfr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class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MyProblem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: public std::exception{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public: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...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MyProblem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(...) {  //special constructor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virtual const char * what() const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noexcept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重置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what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虚函数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...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};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void f()  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...  //create an exception object and throw it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         throw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MyProblem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(...);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抛出异常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1187450" y="692150"/>
            <a:ext cx="7366000" cy="4476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/>
              <a:t>C++11智能指针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14388" y="1612900"/>
            <a:ext cx="8329613" cy="5187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异常与内存泄漏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下述代码片段，存在内存泄漏风险：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5059" name="文本框 1"/>
          <p:cNvSpPr txBox="1"/>
          <p:nvPr/>
        </p:nvSpPr>
        <p:spPr>
          <a:xfrm>
            <a:off x="250825" y="2781300"/>
            <a:ext cx="8745538" cy="3044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void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UseRawPointer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()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//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本例说明使用原始指针方式存在缺陷，不建议采用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Song*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pSong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= new Song("Nothing on You");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pSong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-&gt;Play () ; //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处理过程，产生异常时造成内存泄漏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delete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pSong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;   // Don't forget to delete!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"/>
          <p:cNvSpPr>
            <a:spLocks noGrp="1"/>
          </p:cNvSpPr>
          <p:nvPr>
            <p:ph idx="4294967295"/>
          </p:nvPr>
        </p:nvSpPr>
        <p:spPr>
          <a:xfrm>
            <a:off x="93663" y="1676400"/>
            <a:ext cx="9050337" cy="51244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前面生成歌曲并播放的函数可以改用智能指针</a:t>
            </a:r>
            <a:r>
              <a:rPr lang="en-US" altLang="zh-CN" sz="2400" dirty="0">
                <a:latin typeface="宋体" panose="02010600030101010101" pitchFamily="2" charset="-122"/>
              </a:rPr>
              <a:t>unique_ptr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UseSmartPointer ()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 //</a:t>
            </a:r>
            <a:r>
              <a:rPr lang="zh-CN" altLang="en-US" sz="2400" dirty="0">
                <a:latin typeface="宋体" panose="02010600030101010101" pitchFamily="2" charset="-122"/>
              </a:rPr>
              <a:t>推荐采用智能指针</a:t>
            </a:r>
            <a:r>
              <a:rPr lang="en-US" altLang="zh-CN" sz="2400" dirty="0">
                <a:latin typeface="宋体" panose="02010600030101010101" pitchFamily="2" charset="-122"/>
              </a:rPr>
              <a:t>unique_ptr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unique_ptr&lt;Song&gt;  uniuePtrSong (new Song("Nothing on You"));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uniuePtrSong-&gt;Play </a:t>
            </a:r>
            <a:r>
              <a:rPr lang="zh-CN" altLang="en-US" sz="2400" dirty="0">
                <a:latin typeface="宋体" panose="02010600030101010101" pitchFamily="2" charset="-122"/>
              </a:rPr>
              <a:t>（）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// uniuePtrSong</a:t>
            </a:r>
            <a:r>
              <a:rPr lang="zh-CN" altLang="en-US" sz="2400" dirty="0">
                <a:latin typeface="宋体" panose="02010600030101010101" pitchFamily="2" charset="-122"/>
              </a:rPr>
              <a:t>自动析构，删除歌曲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6082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eaLnBrk="0" hangingPunct="0"/>
            <a:r>
              <a:rPr lang="zh-CN" altLang="en-US" sz="48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unique_ptr</a:t>
            </a:r>
            <a:endParaRPr lang="zh-CN" altLang="en-US" sz="4800" b="1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3"/>
          <p:cNvSpPr>
            <a:spLocks noGrp="1"/>
          </p:cNvSpPr>
          <p:nvPr>
            <p:ph idx="4294967295"/>
          </p:nvPr>
        </p:nvSpPr>
        <p:spPr>
          <a:xfrm>
            <a:off x="107950" y="1676400"/>
            <a:ext cx="9036050" cy="51244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下面是使用智能指针</a:t>
            </a:r>
            <a:r>
              <a:rPr lang="en-US" altLang="zh-CN" sz="2400" dirty="0">
                <a:latin typeface="宋体" panose="02010600030101010101" pitchFamily="2" charset="-122"/>
              </a:rPr>
              <a:t>unique_ptr</a:t>
            </a:r>
            <a:r>
              <a:rPr lang="zh-CN" altLang="en-US" sz="2400" dirty="0">
                <a:latin typeface="宋体" panose="02010600030101010101" pitchFamily="2" charset="-122"/>
              </a:rPr>
              <a:t>管理</a:t>
            </a:r>
            <a:r>
              <a:rPr lang="en-US" altLang="zh-CN" sz="2400" dirty="0">
                <a:latin typeface="宋体" panose="02010600030101010101" pitchFamily="2" charset="-122"/>
              </a:rPr>
              <a:t>MyClass</a:t>
            </a:r>
            <a:r>
              <a:rPr lang="zh-CN" altLang="en-US" sz="2400" dirty="0">
                <a:latin typeface="宋体" panose="02010600030101010101" pitchFamily="2" charset="-122"/>
              </a:rPr>
              <a:t>类对象的另外一个例子。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</a:rPr>
              <a:t>无内存泄漏，局部智能指针对象</a:t>
            </a:r>
            <a:r>
              <a:rPr lang="en-US" altLang="zh-CN" sz="2400" dirty="0">
                <a:latin typeface="宋体" panose="02010600030101010101" pitchFamily="2" charset="-122"/>
              </a:rPr>
              <a:t>pMc</a:t>
            </a:r>
            <a:r>
              <a:rPr lang="zh-CN" altLang="en-US" sz="2400" dirty="0">
                <a:latin typeface="宋体" panose="02010600030101010101" pitchFamily="2" charset="-122"/>
              </a:rPr>
              <a:t>析构自动释放管理资源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someFunction()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unique_ptr&lt;MyClass&gt; pMc(new MyClass);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pMc-&gt;DoSomeWork();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7106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eaLnBrk="0" hangingPunct="0"/>
            <a:r>
              <a:rPr lang="zh-CN" altLang="en-US" sz="48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unique_ptr</a:t>
            </a:r>
            <a:endParaRPr lang="zh-CN" altLang="en-US" sz="4800" b="1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888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template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typename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T&gt;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class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{//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智能指针模板原型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public 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(T* p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nullptr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 //1.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构造函数，记住资源对象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~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(); //2.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析构函数，删除资源对象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T&amp; operator* () const; //3.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重载解引用运算符*，非空状态才能使用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T* operator-&gt; () const; //4.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重载选择运算符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-&gt;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，非空状态才能使用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&amp;&amp;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anotherUP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 //5.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移动构造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&amp; operator =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&amp;&amp;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anotherUP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 //6.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移动赋值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(const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anotherUP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 = delete; 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禁止复制构造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unique_ptr&amp; operator= (const unique_ptr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&amp; anotherUP) = delete; </a:t>
            </a:r>
            <a:endParaRPr kumimoji="0" lang="en-US" altLang="zh-CN" sz="20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//禁止复制赋值</a:t>
            </a:r>
            <a:endParaRPr kumimoji="0" lang="en-US" altLang="zh-CN" sz="2000" b="1" i="0" u="none" strike="noStrike" kern="120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operator bool () const; //7.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非空（有托管关系）时为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，空时为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false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void reset (T *p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nullptr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 //8.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删除原资源对象，托管新对象，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 *get (); //9.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返回资源对象原始指针，托管关系不变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 *release (); //10.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放弃托管关系，返回资源对象原始指针，成为空状态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省略其余部分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14325" y="644525"/>
            <a:ext cx="8799513" cy="615632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使用智能指针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的一些样例片段：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&lt;T&gt;  up;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类型对象的智能指针对象，处于空状态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up.reset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(new  T);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托管新对象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  (up)  {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*up  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所指对象引用，非空时才可以使用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up-&gt;member 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所指对象成员，非空时才可以使用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up.get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()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获得传统“裸指针”，保留管理权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up.release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();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放弃管理权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58825"/>
            <a:ext cx="9144000" cy="604202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智能指针的创建 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&lt;int&gt;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创建整形空智能指针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u_i.reset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(new int(3));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绑定新动态对象，删除原管理的对象 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&lt;int&gt;  u_i2(new int(4));//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创建时指定管理的动态对象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888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所有权的变化 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//u_i2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不可复制赋值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u_i2 = std::move(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 //ok,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可以移动赋值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 *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p_i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= u_i2.release();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放弃管理权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创建字符串智能指针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(new string("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"));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 u_s2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  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错误，不可复制构造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 u_s2 = std::move(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);//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正确，可以移动构造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所有权转移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通过移动语义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，所有权转移后，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变成“空指针” 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u_s2 =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nullptr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;//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显式销毁所指对象，同时智能指针变为空指针。与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u_s2.reset()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等价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888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智能指针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的典型用法：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动态资源的异常安全保证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RAII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特性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Foo1 ()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异常安全的代码，不存在内存泄露危险 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&lt;X&gt; px(new X);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px-&gt;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DoSome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();//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可能发生异常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888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智能指针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的典型用法：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返回函数内创建的动态资源，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为某个类名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&lt;X&gt; Foo2 ()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&lt;X&gt; px(new X);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px-&gt;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DoSome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();//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可能发生异常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 px;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移动语义，转移至接收者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异常处理的基本思想</a:t>
            </a:r>
            <a:endParaRPr lang="zh-CN" altLang="en-US" dirty="0"/>
          </a:p>
        </p:txBody>
      </p:sp>
      <p:grpSp>
        <p:nvGrpSpPr>
          <p:cNvPr id="8195" name="Group 37"/>
          <p:cNvGrpSpPr/>
          <p:nvPr/>
        </p:nvGrpSpPr>
        <p:grpSpPr>
          <a:xfrm>
            <a:off x="1047115" y="1905000"/>
            <a:ext cx="4819650" cy="4333875"/>
            <a:chOff x="1524" y="1296"/>
            <a:chExt cx="3036" cy="2730"/>
          </a:xfrm>
        </p:grpSpPr>
        <p:sp>
          <p:nvSpPr>
            <p:cNvPr id="8196" name="Text Box 21"/>
            <p:cNvSpPr txBox="1"/>
            <p:nvPr/>
          </p:nvSpPr>
          <p:spPr>
            <a:xfrm>
              <a:off x="1907" y="1714"/>
              <a:ext cx="2137" cy="3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f()</a:t>
              </a:r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捕获并处理异常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7" name="Text Box 22"/>
            <p:cNvSpPr txBox="1"/>
            <p:nvPr/>
          </p:nvSpPr>
          <p:spPr>
            <a:xfrm>
              <a:off x="1907" y="3686"/>
              <a:ext cx="2137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h()   </a:t>
              </a:r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引发异常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8" name="Text Box 23"/>
            <p:cNvSpPr txBox="1"/>
            <p:nvPr/>
          </p:nvSpPr>
          <p:spPr>
            <a:xfrm>
              <a:off x="1907" y="2993"/>
              <a:ext cx="2137" cy="34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g()</a:t>
              </a:r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99" name="Line 24"/>
            <p:cNvSpPr/>
            <p:nvPr/>
          </p:nvSpPr>
          <p:spPr>
            <a:xfrm>
              <a:off x="2313" y="1409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0" name="Line 25"/>
            <p:cNvSpPr/>
            <p:nvPr/>
          </p:nvSpPr>
          <p:spPr>
            <a:xfrm>
              <a:off x="2313" y="2113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1" name="Line 26"/>
            <p:cNvSpPr/>
            <p:nvPr/>
          </p:nvSpPr>
          <p:spPr>
            <a:xfrm>
              <a:off x="2313" y="2712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2" name="Line 27"/>
            <p:cNvSpPr/>
            <p:nvPr/>
          </p:nvSpPr>
          <p:spPr>
            <a:xfrm>
              <a:off x="2312" y="3404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3" name="Line 28"/>
            <p:cNvSpPr/>
            <p:nvPr/>
          </p:nvSpPr>
          <p:spPr>
            <a:xfrm>
              <a:off x="3562" y="3392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4" name="Line 29"/>
            <p:cNvSpPr/>
            <p:nvPr/>
          </p:nvSpPr>
          <p:spPr>
            <a:xfrm>
              <a:off x="3562" y="2712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5" name="Line 30"/>
            <p:cNvSpPr/>
            <p:nvPr/>
          </p:nvSpPr>
          <p:spPr>
            <a:xfrm>
              <a:off x="3562" y="2090"/>
              <a:ext cx="0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6" name="Line 31"/>
            <p:cNvSpPr/>
            <p:nvPr/>
          </p:nvSpPr>
          <p:spPr>
            <a:xfrm>
              <a:off x="3562" y="1421"/>
              <a:ext cx="0" cy="2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med"/>
              <a:tailEnd type="none" w="sm" len="med"/>
            </a:ln>
          </p:spPr>
        </p:sp>
        <p:sp>
          <p:nvSpPr>
            <p:cNvPr id="8207" name="Text Box 32"/>
            <p:cNvSpPr txBox="1"/>
            <p:nvPr/>
          </p:nvSpPr>
          <p:spPr>
            <a:xfrm>
              <a:off x="2025" y="2336"/>
              <a:ext cx="185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 anchor="ctr" anchorCtr="0"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8" name="Text Box 33"/>
            <p:cNvSpPr txBox="1"/>
            <p:nvPr/>
          </p:nvSpPr>
          <p:spPr>
            <a:xfrm>
              <a:off x="2486" y="1296"/>
              <a:ext cx="986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调用者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09" name="Text Box 34"/>
            <p:cNvSpPr txBox="1"/>
            <p:nvPr/>
          </p:nvSpPr>
          <p:spPr>
            <a:xfrm>
              <a:off x="3492" y="2430"/>
              <a:ext cx="1068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异常传播方向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210" name="Text Box 35"/>
            <p:cNvSpPr txBox="1"/>
            <p:nvPr/>
          </p:nvSpPr>
          <p:spPr>
            <a:xfrm>
              <a:off x="1524" y="2430"/>
              <a:ext cx="986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/>
            <a:p>
              <a:pPr algn="ctr"/>
              <a:r>
                <a: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rPr>
                <a:t>调用关系</a:t>
              </a:r>
              <a:endPara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211" name="Text Box 5"/>
          <p:cNvSpPr txBox="1"/>
          <p:nvPr/>
        </p:nvSpPr>
        <p:spPr>
          <a:xfrm>
            <a:off x="266700" y="1371600"/>
            <a:ext cx="800100" cy="4700588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FDAFB5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异常处理的基本思想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8125" y="1941195"/>
            <a:ext cx="2237105" cy="3982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底层的异常检测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与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高层的异常处理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分开，中间层无需进行异常处理，简化了程序处理逻辑</a:t>
            </a:r>
            <a:endParaRPr lang="zh-CN" altLang="en-US" sz="28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44450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智能指针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的典型用法：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放在容器中使用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向量容器，元素类型为字符串智能指针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vector&lt;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&lt;string&gt;&gt; v;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字符串智能指针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  p1(new string("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"));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v.push_back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(p1); //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不可复制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显式移动语义，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unique_ptr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无拷贝语义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v.push_back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(std::move(p1));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p1.reset (new string("Doug"));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重置托管的字符串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v.push_back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(std::move(p1));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同理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cout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&lt;&lt; *v[0] &lt;&lt;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endl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; 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使用容器内智能指针对象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cout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&lt;&lt; *v[1] &lt;&lt;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endl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3"/>
          <p:cNvSpPr>
            <a:spLocks noGrp="1"/>
          </p:cNvSpPr>
          <p:nvPr>
            <p:ph idx="4294967295"/>
          </p:nvPr>
        </p:nvSpPr>
        <p:spPr>
          <a:xfrm>
            <a:off x="248285" y="116205"/>
            <a:ext cx="8895715" cy="6684645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请大家考虑下列用法有无问题？为什么？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(1)    T   *p = new 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unique_ptr&lt;T&gt;  up (p);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up-&gt;member...  //</a:t>
            </a:r>
            <a:r>
              <a:rPr lang="zh-CN" altLang="en-US" sz="2000" dirty="0">
                <a:latin typeface="宋体" panose="02010600030101010101" pitchFamily="2" charset="-122"/>
              </a:rPr>
              <a:t>访问成员，此处部分省略，下同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delete 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错误：导致p所指对象多次删除。</a:t>
            </a:r>
            <a:endParaRPr lang="en-US" altLang="zh-CN" sz="2000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(2)    T   *p = new 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unique_ptr&lt;T&gt;  up1 (p), up2 (p);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up1-&gt;member...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错误：两个智能指针对象独立，导致p所指对象多次删除。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(3)    T   *p 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unique_ptr&lt;T&gt;  up (new T);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up-&gt;member...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	p = up.get ();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delete 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错误：导致p所指对象多次删除。</a:t>
            </a:r>
            <a:endParaRPr lang="en-US" altLang="zh-CN" sz="2000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888"/>
            <a:ext cx="9144000" cy="6684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(4)    unique_ptr&lt;T&gt;  up (new T);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    T  *p = up.release  ();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	up-&gt;member...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	delete 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错误：智能指针对象up释放后为空指针，不可访问所指对象成员。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(5)   {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&lt;T&gt;  up (new T);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up-&gt;member...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T   *p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up.release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();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p-&gt;member....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错误：导致p所指对象没有删除，造成内存泄漏。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(6)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&lt;int&gt;  up1 (new int (543321));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unique_ptr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&lt;string&gt; up2 (new string (“12345”));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up1 = std::move (up2);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错误：不同类型智能指针对象不可赋值。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unique_ptr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可以看成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C++98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auo_ptr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的升级版，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C++98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auto_ptr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由于存在诸多不足，已被废弃，不应再使用。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5516562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r>
              <a:rPr lang="zh-CN" altLang="en-US" sz="2400" dirty="0">
                <a:latin typeface="宋体" panose="02010600030101010101" pitchFamily="2" charset="-122"/>
              </a:rPr>
              <a:t>适用于多个对象共同拥有动态分配资源场合，</a:t>
            </a: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r>
              <a:rPr lang="zh-CN" altLang="en-US" sz="2400" dirty="0">
                <a:latin typeface="宋体" panose="02010600030101010101" pitchFamily="2" charset="-122"/>
              </a:rPr>
              <a:t>也是一个类模板，可以用于管理各种类别的对象。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UseSmartPointer ()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 //</a:t>
            </a:r>
            <a:r>
              <a:rPr lang="zh-CN" altLang="en-US" sz="2400" dirty="0">
                <a:latin typeface="宋体" panose="02010600030101010101" pitchFamily="2" charset="-122"/>
              </a:rPr>
              <a:t>采用智能指针</a:t>
            </a: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shared_ptr&lt;Song&gt;  sharedPtrSong (new Song("Nothing on You"));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sharedPtrSong-&gt;Play </a:t>
            </a:r>
            <a:r>
              <a:rPr lang="zh-CN" altLang="en-US" sz="2400" dirty="0">
                <a:latin typeface="宋体" panose="02010600030101010101" pitchFamily="2" charset="-122"/>
              </a:rPr>
              <a:t>（）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// sharedPtrSong</a:t>
            </a:r>
            <a:r>
              <a:rPr lang="zh-CN" altLang="en-US" sz="2400" dirty="0">
                <a:latin typeface="宋体" panose="02010600030101010101" pitchFamily="2" charset="-122"/>
              </a:rPr>
              <a:t>自动析构，引用计数减为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，删除歌曲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57346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7347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eaLnBrk="0" hangingPunct="0"/>
            <a:r>
              <a:rPr lang="zh-CN" altLang="en-US" sz="48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shared_ptr</a:t>
            </a:r>
            <a:endParaRPr lang="zh-CN" altLang="en-US" sz="4800" b="1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3"/>
          <p:cNvSpPr>
            <a:spLocks noGrp="1"/>
          </p:cNvSpPr>
          <p:nvPr>
            <p:ph idx="4294967295"/>
          </p:nvPr>
        </p:nvSpPr>
        <p:spPr>
          <a:xfrm>
            <a:off x="23813" y="114300"/>
            <a:ext cx="9120187" cy="66865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shared_ptr</a:t>
            </a:r>
            <a:r>
              <a:rPr lang="zh-CN" altLang="en-US" sz="1800" dirty="0">
                <a:latin typeface="宋体" panose="02010600030101010101" pitchFamily="2" charset="-122"/>
              </a:rPr>
              <a:t>类模板的常用接口：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template &lt;typename T&gt;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class shared_ptr //</a:t>
            </a:r>
            <a:r>
              <a:rPr lang="zh-CN" altLang="en-US" sz="1800" dirty="0">
                <a:latin typeface="宋体" panose="02010600030101010101" pitchFamily="2" charset="-122"/>
              </a:rPr>
              <a:t>共享智能指针模板原型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{public :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explicit shared_ptr (T* p = nullptr); //1.</a:t>
            </a:r>
            <a:r>
              <a:rPr lang="zh-CN" altLang="en-US" sz="1800" dirty="0">
                <a:latin typeface="宋体" panose="02010600030101010101" pitchFamily="2" charset="-122"/>
              </a:rPr>
              <a:t>构造函数，建立托管关系</a:t>
            </a:r>
            <a:r>
              <a:rPr lang="en-US" altLang="zh-CN" sz="1800" dirty="0">
                <a:latin typeface="宋体" panose="02010600030101010101" pitchFamily="2" charset="-122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</a:rPr>
              <a:t>如果有资源对象，引用计数为</a:t>
            </a:r>
            <a:r>
              <a:rPr lang="en-US" altLang="zh-CN" sz="1800" dirty="0">
                <a:latin typeface="宋体" panose="02010600030101010101" pitchFamily="2" charset="-122"/>
              </a:rPr>
              <a:t>1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~shared_ptr (); //2.</a:t>
            </a:r>
            <a:r>
              <a:rPr lang="zh-CN" altLang="en-US" sz="1800" dirty="0">
                <a:latin typeface="宋体" panose="02010600030101010101" pitchFamily="2" charset="-122"/>
              </a:rPr>
              <a:t>析构函数，解除托管（递减引用计数，如果递减后为</a:t>
            </a:r>
            <a:r>
              <a:rPr lang="en-US" altLang="zh-CN" sz="1800" dirty="0">
                <a:latin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</a:rPr>
              <a:t>，删除资源对象</a:t>
            </a:r>
            <a:r>
              <a:rPr lang="en-US" altLang="zh-CN" sz="1800" dirty="0">
                <a:latin typeface="宋体" panose="02010600030101010101" pitchFamily="2" charset="-122"/>
              </a:rPr>
              <a:t>)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T&amp; operator* () const; //3. </a:t>
            </a:r>
            <a:r>
              <a:rPr lang="zh-CN" altLang="en-US" sz="1800" dirty="0">
                <a:latin typeface="宋体" panose="02010600030101010101" pitchFamily="2" charset="-122"/>
              </a:rPr>
              <a:t>重载解引用运算符*，返回资源对象引用，非空有效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</a:rPr>
              <a:t>T* operator-&gt; () const; //4. </a:t>
            </a:r>
            <a:r>
              <a:rPr lang="zh-CN" altLang="en-US" sz="1800" dirty="0">
                <a:latin typeface="宋体" panose="02010600030101010101" pitchFamily="2" charset="-122"/>
              </a:rPr>
              <a:t>重载选择运算符</a:t>
            </a:r>
            <a:r>
              <a:rPr lang="en-US" altLang="zh-CN" sz="1800" dirty="0">
                <a:latin typeface="宋体" panose="02010600030101010101" pitchFamily="2" charset="-122"/>
              </a:rPr>
              <a:t>-&gt;</a:t>
            </a:r>
            <a:r>
              <a:rPr lang="zh-CN" altLang="en-US" sz="1800" dirty="0">
                <a:latin typeface="宋体" panose="02010600030101010101" pitchFamily="2" charset="-122"/>
              </a:rPr>
              <a:t>，返回资源对象指针，非空有效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</a:rPr>
              <a:t>shared_ptr (const shared_ptr &amp; anotherSP); //5. </a:t>
            </a:r>
            <a:r>
              <a:rPr lang="zh-CN" altLang="en-US" sz="1800" dirty="0">
                <a:latin typeface="宋体" panose="02010600030101010101" pitchFamily="2" charset="-122"/>
              </a:rPr>
              <a:t>拷贝构造（如有资源对象对象，递增引用计数）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</a:rPr>
              <a:t>shared_ptr&amp; operator = (const shared_ptr&amp; anotherSP); //6. </a:t>
            </a:r>
            <a:r>
              <a:rPr lang="zh-CN" altLang="en-US" sz="1800" dirty="0">
                <a:latin typeface="宋体" panose="02010600030101010101" pitchFamily="2" charset="-122"/>
              </a:rPr>
              <a:t>复制赋值，解除原托管</a:t>
            </a:r>
            <a:r>
              <a:rPr lang="en-US" altLang="zh-CN" sz="1800" dirty="0">
                <a:latin typeface="宋体" panose="02010600030101010101" pitchFamily="2" charset="-122"/>
              </a:rPr>
              <a:t>, </a:t>
            </a:r>
            <a:r>
              <a:rPr lang="zh-CN" altLang="en-US" sz="1800" dirty="0">
                <a:latin typeface="宋体" panose="02010600030101010101" pitchFamily="2" charset="-122"/>
              </a:rPr>
              <a:t>建立共同托管       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long use_count() const; //7. </a:t>
            </a:r>
            <a:r>
              <a:rPr lang="zh-CN" altLang="en-US" sz="1800" dirty="0">
                <a:latin typeface="宋体" panose="02010600030101010101" pitchFamily="2" charset="-122"/>
              </a:rPr>
              <a:t>返回资源对象引用计数，主要调试用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</a:rPr>
              <a:t>bool unique() const; //8. </a:t>
            </a:r>
            <a:r>
              <a:rPr lang="zh-CN" altLang="en-US" sz="1800" dirty="0">
                <a:latin typeface="宋体" panose="02010600030101010101" pitchFamily="2" charset="-122"/>
              </a:rPr>
              <a:t>是否唯一拥有资源对象，相当于判断引用计数是否为</a:t>
            </a:r>
            <a:r>
              <a:rPr lang="en-US" altLang="zh-CN" sz="1800" dirty="0">
                <a:latin typeface="宋体" panose="02010600030101010101" pitchFamily="2" charset="-122"/>
              </a:rPr>
              <a:t>1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void reset (T *p = nullptr); //9. </a:t>
            </a:r>
            <a:r>
              <a:rPr lang="zh-CN" altLang="en-US" sz="1800" dirty="0">
                <a:latin typeface="宋体" panose="02010600030101010101" pitchFamily="2" charset="-122"/>
              </a:rPr>
              <a:t>重置。解除原托管，建立新托管关系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operator bool () const; //10. </a:t>
            </a:r>
            <a:r>
              <a:rPr lang="zh-CN" altLang="en-US" sz="1800" dirty="0">
                <a:latin typeface="宋体" panose="02010600030101010101" pitchFamily="2" charset="-122"/>
              </a:rPr>
              <a:t>非空（有资源对象）时为</a:t>
            </a:r>
            <a:r>
              <a:rPr lang="en-US" altLang="zh-CN" sz="1800" dirty="0">
                <a:latin typeface="宋体" panose="02010600030101010101" pitchFamily="2" charset="-122"/>
              </a:rPr>
              <a:t>true</a:t>
            </a:r>
            <a:r>
              <a:rPr lang="zh-CN" altLang="en-US" sz="1800" dirty="0">
                <a:latin typeface="宋体" panose="02010600030101010101" pitchFamily="2" charset="-122"/>
              </a:rPr>
              <a:t>，空时为</a:t>
            </a:r>
            <a:r>
              <a:rPr lang="en-US" altLang="zh-CN" sz="1800" dirty="0">
                <a:latin typeface="宋体" panose="02010600030101010101" pitchFamily="2" charset="-122"/>
              </a:rPr>
              <a:t>false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    T *get (); //11. </a:t>
            </a:r>
            <a:r>
              <a:rPr lang="zh-CN" altLang="en-US" sz="1800" dirty="0">
                <a:latin typeface="宋体" panose="02010600030101010101" pitchFamily="2" charset="-122"/>
              </a:rPr>
              <a:t>返回资源对象原始指针，托管关系不变，特殊场合使用</a:t>
            </a:r>
            <a:endParaRPr lang="zh-CN" altLang="en-US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//</a:t>
            </a:r>
            <a:r>
              <a:rPr lang="zh-CN" altLang="en-US" sz="1800" dirty="0">
                <a:latin typeface="宋体" panose="02010600030101010101" pitchFamily="2" charset="-122"/>
              </a:rPr>
              <a:t>省略其余部分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};</a:t>
            </a:r>
            <a:r>
              <a:rPr lang="zh-CN" altLang="en-US" sz="1800" dirty="0">
                <a:latin typeface="宋体" panose="02010600030101010101" pitchFamily="2" charset="-122"/>
              </a:rPr>
              <a:t>  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58370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3"/>
          <p:cNvSpPr>
            <a:spLocks noGrp="1"/>
          </p:cNvSpPr>
          <p:nvPr>
            <p:ph idx="4294967295"/>
          </p:nvPr>
        </p:nvSpPr>
        <p:spPr>
          <a:xfrm>
            <a:off x="0" y="863600"/>
            <a:ext cx="9144000" cy="593725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UseSmartPointer</a:t>
            </a:r>
            <a:r>
              <a:rPr lang="zh-CN" altLang="en-US" sz="2400" dirty="0">
                <a:latin typeface="宋体" panose="02010600030101010101" pitchFamily="2" charset="-122"/>
              </a:rPr>
              <a:t>函数可使用下述等价形式：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UseSmartPointer ()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auto  sharedPtrSong = make_shared&lt;Song&gt;("Nothing on You");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sharedPtrSong-&gt;Play </a:t>
            </a:r>
            <a:r>
              <a:rPr lang="zh-CN" altLang="en-US" sz="2400" dirty="0">
                <a:latin typeface="宋体" panose="02010600030101010101" pitchFamily="2" charset="-122"/>
              </a:rPr>
              <a:t>（）</a:t>
            </a:r>
            <a:r>
              <a:rPr lang="en-US" altLang="zh-CN" sz="2400" dirty="0">
                <a:latin typeface="宋体" panose="02010600030101010101" pitchFamily="2" charset="-122"/>
              </a:rPr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// sharedPtrSong</a:t>
            </a:r>
            <a:r>
              <a:rPr lang="zh-CN" altLang="en-US" sz="2400" dirty="0">
                <a:latin typeface="宋体" panose="02010600030101010101" pitchFamily="2" charset="-122"/>
              </a:rPr>
              <a:t>自动析构，引用计数减为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，删除歌曲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智能指针</a:t>
            </a: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r>
              <a:rPr lang="zh-CN" altLang="en-US" sz="2400" dirty="0">
                <a:latin typeface="宋体" panose="02010600030101010101" pitchFamily="2" charset="-122"/>
              </a:rPr>
              <a:t>的典型用法：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(1) </a:t>
            </a:r>
            <a:r>
              <a:rPr lang="zh-CN" altLang="en-US" sz="2400" dirty="0">
                <a:latin typeface="宋体" panose="02010600030101010101" pitchFamily="2" charset="-122"/>
              </a:rPr>
              <a:t>动态资源的异常安全保证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利用其</a:t>
            </a:r>
            <a:r>
              <a:rPr lang="en-US" altLang="zh-CN" sz="2400" dirty="0">
                <a:latin typeface="宋体" panose="02010600030101010101" pitchFamily="2" charset="-122"/>
              </a:rPr>
              <a:t>RAII</a:t>
            </a:r>
            <a:r>
              <a:rPr lang="zh-CN" altLang="en-US" sz="2400" dirty="0">
                <a:latin typeface="宋体" panose="02010600030101010101" pitchFamily="2" charset="-122"/>
              </a:rPr>
              <a:t>特性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：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Foo1 (T  arg)   //arg</a:t>
            </a:r>
            <a:r>
              <a:rPr lang="zh-CN" altLang="en-US" sz="2400" dirty="0">
                <a:latin typeface="宋体" panose="02010600030101010101" pitchFamily="2" charset="-122"/>
              </a:rPr>
              <a:t>是构建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类对象的参数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 //</a:t>
            </a:r>
            <a:r>
              <a:rPr lang="zh-CN" altLang="en-US" sz="2400" dirty="0">
                <a:latin typeface="宋体" panose="02010600030101010101" pitchFamily="2" charset="-122"/>
              </a:rPr>
              <a:t>异常安全的代码，不存在内存泄露危险 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//</a:t>
            </a:r>
            <a:r>
              <a:rPr lang="zh-CN" altLang="en-US" sz="2400" dirty="0">
                <a:latin typeface="宋体" panose="02010600030101010101" pitchFamily="2" charset="-122"/>
              </a:rPr>
              <a:t>此处，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是一个类型名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latin typeface="宋体" panose="02010600030101010101" pitchFamily="2" charset="-122"/>
              </a:rPr>
              <a:t>shared_ptr&lt;X&gt;  px = make_shared&lt;X&gt; (arg); </a:t>
            </a:r>
            <a:r>
              <a:rPr lang="zh-CN" altLang="en-US" sz="2400" dirty="0">
                <a:latin typeface="宋体" panose="02010600030101010101" pitchFamily="2" charset="-122"/>
              </a:rPr>
              <a:t>  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   px-&gt;DoSome ();// </a:t>
            </a:r>
            <a:r>
              <a:rPr lang="zh-CN" altLang="en-US" sz="2400" dirty="0">
                <a:latin typeface="宋体" panose="02010600030101010101" pitchFamily="2" charset="-122"/>
              </a:rPr>
              <a:t>处理，可能发生异常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60418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智能指针</a:t>
            </a: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r>
              <a:rPr lang="zh-CN" altLang="en-US" sz="2400" dirty="0">
                <a:latin typeface="宋体" panose="02010600030101010101" pitchFamily="2" charset="-122"/>
              </a:rPr>
              <a:t>的典型用法：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</a:rPr>
              <a:t>通过函数参数传入动态资源，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为某个类名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void  Foo2 (shared_ptr&lt;X&gt; px)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px-&gt;DoSome ();// </a:t>
            </a:r>
            <a:r>
              <a:rPr lang="zh-CN" altLang="en-US" sz="2400" dirty="0">
                <a:latin typeface="宋体" panose="02010600030101010101" pitchFamily="2" charset="-122"/>
              </a:rPr>
              <a:t>处理，发生异常也不会造成内存泄漏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智能指针</a:t>
            </a:r>
            <a:r>
              <a:rPr lang="en-US" altLang="zh-CN" sz="2400" dirty="0">
                <a:latin typeface="宋体" panose="02010600030101010101" pitchFamily="2" charset="-122"/>
              </a:rPr>
              <a:t>shared_ptr</a:t>
            </a:r>
            <a:r>
              <a:rPr lang="zh-CN" altLang="en-US" sz="2400" dirty="0">
                <a:latin typeface="宋体" panose="02010600030101010101" pitchFamily="2" charset="-122"/>
              </a:rPr>
              <a:t>的典型用法：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</a:rPr>
              <a:t>返回函数内创建的动态资源，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为某个类名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shared_ptr&lt;X&gt;  Factory  (T  arg)  //arg</a:t>
            </a:r>
            <a:r>
              <a:rPr lang="zh-CN" altLang="en-US" sz="2400" dirty="0">
                <a:latin typeface="宋体" panose="02010600030101010101" pitchFamily="2" charset="-122"/>
              </a:rPr>
              <a:t>是构建</a:t>
            </a:r>
            <a:r>
              <a:rPr lang="en-US" altLang="zh-CN" sz="2400" dirty="0">
                <a:latin typeface="宋体" panose="02010600030101010101" pitchFamily="2" charset="-12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类对象的参数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  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return  make_shared&lt;X&gt; (arg); //</a:t>
            </a:r>
            <a:r>
              <a:rPr lang="zh-CN" altLang="en-US" sz="2400" dirty="0">
                <a:latin typeface="宋体" panose="02010600030101010101" pitchFamily="2" charset="-122"/>
              </a:rPr>
              <a:t>返回工厂构建好的对象 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 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62466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(4)</a:t>
            </a:r>
            <a:r>
              <a:rPr lang="zh-CN" altLang="en-US" sz="2000" dirty="0">
                <a:latin typeface="宋体" panose="02010600030101010101" pitchFamily="2" charset="-122"/>
              </a:rPr>
              <a:t>放在容器中使用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vector&lt;shared_ptr&lt;string&gt;&gt; v;  //</a:t>
            </a:r>
            <a:r>
              <a:rPr lang="zh-CN" altLang="en-US" sz="2000" dirty="0">
                <a:latin typeface="宋体" panose="02010600030101010101" pitchFamily="2" charset="-122"/>
              </a:rPr>
              <a:t>向量容器，元素类型为字符串智能指针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auto  p1 = make_shared&lt;string&gt;("abc");  //</a:t>
            </a:r>
            <a:r>
              <a:rPr lang="zh-CN" altLang="en-US" sz="2000" dirty="0">
                <a:latin typeface="宋体" panose="02010600030101010101" pitchFamily="2" charset="-122"/>
              </a:rPr>
              <a:t>字符串智能指针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v.push_back(p1); //</a:t>
            </a:r>
            <a:r>
              <a:rPr lang="zh-CN" altLang="en-US" sz="2000" dirty="0">
                <a:latin typeface="宋体" panose="02010600030101010101" pitchFamily="2" charset="-122"/>
              </a:rPr>
              <a:t>可复制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p1 = make_shared&lt;string&gt; ("Doug"); //</a:t>
            </a:r>
            <a:r>
              <a:rPr lang="zh-CN" altLang="en-US" sz="2000" dirty="0">
                <a:latin typeface="宋体" panose="02010600030101010101" pitchFamily="2" charset="-122"/>
              </a:rPr>
              <a:t>重置托管字符串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v.push_back(p1);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auto  p2 = make_shared&lt;string&gt;("hello");  //</a:t>
            </a:r>
            <a:r>
              <a:rPr lang="zh-CN" altLang="en-US" sz="2000" dirty="0">
                <a:latin typeface="宋体" panose="02010600030101010101" pitchFamily="2" charset="-122"/>
              </a:rPr>
              <a:t>字符串智能指针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v.push_back(p2);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cout &lt;&lt; *v[0] &lt;&lt; endl;   //</a:t>
            </a:r>
            <a:r>
              <a:rPr lang="zh-CN" altLang="en-US" sz="2000" dirty="0">
                <a:latin typeface="宋体" panose="02010600030101010101" pitchFamily="2" charset="-122"/>
              </a:rPr>
              <a:t>使用容器内智能指针对象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cout &lt;&lt; *v[1] &lt;&lt; endl;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cout &lt;&lt; *v[2] &lt;&lt; endl; 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异常处理的执行过程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sz="half" idx="1"/>
          </p:nvPr>
        </p:nvSpPr>
        <p:spPr>
          <a:xfrm>
            <a:off x="952500" y="1905000"/>
            <a:ext cx="3543300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buSzPct val="80000"/>
            </a:pPr>
            <a:r>
              <a:rPr kumimoji="1" lang="zh-CN" altLang="en-US" sz="2400" dirty="0">
                <a:latin typeface="宋体" panose="02010600030101010101" pitchFamily="2" charset="-122"/>
                <a:ea typeface="+mn-ea"/>
                <a:cs typeface="+mn-cs"/>
              </a:rPr>
              <a:t>抛掷异常的程序段</a:t>
            </a:r>
            <a:endParaRPr kumimoji="1" lang="zh-CN" altLang="en-US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lvl="1" eaLnBrk="1" hangingPunct="1">
              <a:buSzTx/>
              <a:buFontTx/>
              <a:buNone/>
            </a:pP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......</a:t>
            </a:r>
            <a:endParaRPr kumimoji="1" lang="en-US" altLang="zh-CN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throw </a:t>
            </a: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表达式</a:t>
            </a: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;</a:t>
            </a:r>
            <a:endParaRPr kumimoji="1" lang="en-US" altLang="zh-CN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......</a:t>
            </a:r>
            <a:endParaRPr kumimoji="1" lang="en-US" altLang="zh-CN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0244" name="Rectangle 4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27488" cy="4114800"/>
          </a:xfrm>
        </p:spPr>
        <p:txBody>
          <a:bodyPr vert="horz" wrap="square" lIns="92075" tIns="46038" rIns="92075" bIns="46038" anchor="t" anchorCtr="0"/>
          <a:p>
            <a:pPr eaLnBrk="1" hangingPunct="1">
              <a:buSzPct val="80000"/>
            </a:pPr>
            <a:r>
              <a:rPr kumimoji="1" lang="zh-CN" altLang="en-US" sz="2400" dirty="0">
                <a:latin typeface="宋体" panose="02010600030101010101" pitchFamily="2" charset="-122"/>
                <a:ea typeface="+mn-ea"/>
                <a:cs typeface="+mn-cs"/>
              </a:rPr>
              <a:t>捕获并处理异常的程序段</a:t>
            </a:r>
            <a:endParaRPr kumimoji="1" lang="zh-CN" altLang="en-US" sz="2400" dirty="0">
              <a:latin typeface="宋体" panose="02010600030101010101" pitchFamily="2" charset="-122"/>
              <a:ea typeface="+mn-ea"/>
              <a:cs typeface="+mn-cs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try</a:t>
            </a:r>
            <a:endParaRPr kumimoji="1" lang="en-US" altLang="zh-CN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   </a:t>
            </a: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复合语句</a:t>
            </a: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catch</a:t>
            </a: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（异常声明）</a:t>
            </a: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    复合语句</a:t>
            </a: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catch</a:t>
            </a: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（异常声明）</a:t>
            </a: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    复合语句</a:t>
            </a:r>
            <a:endParaRPr kumimoji="1" lang="zh-CN" altLang="en-US" dirty="0">
              <a:latin typeface="宋体" panose="02010600030101010101" pitchFamily="2" charset="-122"/>
              <a:ea typeface="+mn-ea"/>
            </a:endParaRPr>
          </a:p>
          <a:p>
            <a:pPr lvl="1" eaLnBrk="1" hangingPunct="1">
              <a:buSzTx/>
              <a:buFontTx/>
              <a:buNone/>
            </a:pPr>
            <a:r>
              <a:rPr kumimoji="1" lang="zh-CN" altLang="en-US" dirty="0">
                <a:latin typeface="宋体" panose="02010600030101010101" pitchFamily="2" charset="-122"/>
                <a:ea typeface="+mn-ea"/>
              </a:rPr>
              <a:t>    </a:t>
            </a:r>
            <a:r>
              <a:rPr kumimoji="1" lang="en-US" altLang="zh-CN" dirty="0">
                <a:latin typeface="宋体" panose="02010600030101010101" pitchFamily="2" charset="-122"/>
                <a:ea typeface="+mn-ea"/>
              </a:rPr>
              <a:t>…</a:t>
            </a:r>
            <a:endParaRPr kumimoji="1" lang="en-US" altLang="zh-CN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0245" name="Line 5"/>
          <p:cNvSpPr/>
          <p:nvPr/>
        </p:nvSpPr>
        <p:spPr>
          <a:xfrm>
            <a:off x="4572000" y="1981200"/>
            <a:ext cx="0" cy="441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</p:spPr>
      </p:sp>
      <p:sp>
        <p:nvSpPr>
          <p:cNvPr id="7177" name="Rectangle 9"/>
          <p:cNvSpPr/>
          <p:nvPr/>
        </p:nvSpPr>
        <p:spPr>
          <a:xfrm>
            <a:off x="4800600" y="6096000"/>
            <a:ext cx="1447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线形标注 1(无边框) 9"/>
          <p:cNvSpPr/>
          <p:nvPr/>
        </p:nvSpPr>
        <p:spPr>
          <a:xfrm>
            <a:off x="7429500" y="2500313"/>
            <a:ext cx="1071563" cy="357187"/>
          </a:xfrm>
          <a:prstGeom prst="callout1">
            <a:avLst>
              <a:gd name="adj1" fmla="val 124898"/>
              <a:gd name="adj2" fmla="val -34199"/>
              <a:gd name="adj3" fmla="val 78505"/>
              <a:gd name="adj4" fmla="val 11324"/>
            </a:avLst>
          </a:pr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/>
          <a:p>
            <a:pPr algn="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保护段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线形标注 1(无边框) 10"/>
          <p:cNvSpPr/>
          <p:nvPr/>
        </p:nvSpPr>
        <p:spPr>
          <a:xfrm>
            <a:off x="7715250" y="3357563"/>
            <a:ext cx="1143000" cy="357187"/>
          </a:xfrm>
          <a:prstGeom prst="callout1">
            <a:avLst>
              <a:gd name="adj1" fmla="val 162361"/>
              <a:gd name="adj2" fmla="val -46884"/>
              <a:gd name="adj3" fmla="val 97236"/>
              <a:gd name="adj4" fmla="val 18153"/>
            </a:avLst>
          </a:pr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/>
          <a:p>
            <a:pPr algn="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异常处理程序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Text Box 5"/>
          <p:cNvSpPr txBox="1"/>
          <p:nvPr/>
        </p:nvSpPr>
        <p:spPr>
          <a:xfrm>
            <a:off x="142875" y="1371600"/>
            <a:ext cx="800100" cy="4700588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sz="4000" dirty="0">
                <a:solidFill>
                  <a:srgbClr val="FFEB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4000" dirty="0">
                <a:solidFill>
                  <a:srgbClr val="FFEB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异常处理的实现</a:t>
            </a:r>
            <a:endParaRPr lang="zh-CN" altLang="en-US" dirty="0">
              <a:solidFill>
                <a:srgbClr val="FFEB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shared_ptr</a:t>
            </a:r>
            <a:r>
              <a:rPr lang="zh-CN" altLang="en-US" sz="2000" dirty="0">
                <a:latin typeface="宋体" panose="02010600030101010101" pitchFamily="2" charset="-122"/>
              </a:rPr>
              <a:t>的下列用法是否正确？为什么？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(1)   T   *p = new 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shared_ptr&lt;T&gt; sp (p);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sp-&gt;member ... //</a:t>
            </a:r>
            <a:r>
              <a:rPr lang="zh-CN" altLang="en-US" sz="2000" dirty="0">
                <a:latin typeface="宋体" panose="02010600030101010101" pitchFamily="2" charset="-122"/>
              </a:rPr>
              <a:t>访问成员，此处部分省略，下同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delete 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错误：导致p所指对象多次删除。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(2)   T   *p = new 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shared_ptr&lt;T&gt; sp1 (p), sp2 (p);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sp1-&gt;member...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错误：两个智能智能指针对象独立，导致p所指对象多次删除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(3)   shared_ptr&lt;T&gt;  sp = make_shared&lt;T&gt;  (T);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sp-&gt;member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T *p = sp.get ();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delete 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错误：导致p所指对象多次删除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(4)   shared_ptr&lt;T&gt;  sp;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sp-&gt;member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错误：sp是空指针，不能访问所指对象。</a:t>
            </a:r>
            <a:endParaRPr lang="en-US" altLang="zh-CN" sz="2000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(5)   auto sp1 = make_shared&lt;int&gt;  (543321);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   auto sp2  = make_shared&lt;string&gt;(“12345”);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      sp1 =sp2;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错误：不同类型智能指针对象不可赋值。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(6)   auto sp1 = make_shared&lt;int&gt;  (543321);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shared_ptr&lt;int&gt; sp2;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sp2 = sp1;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没有错误，资源使用次数为2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注意，不要在函数实参里创建</a:t>
            </a:r>
            <a:r>
              <a:rPr lang="en-US" altLang="zh-CN" sz="2000" dirty="0">
                <a:solidFill>
                  <a:srgbClr val="FFFF00"/>
                </a:solidFill>
                <a:latin typeface="宋体" panose="02010600030101010101" pitchFamily="2" charset="-122"/>
              </a:rPr>
              <a:t>shared_ptr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，下述使用方式存在缺陷</a:t>
            </a:r>
            <a:r>
              <a:rPr lang="zh-CN" altLang="en-US" sz="2000" dirty="0">
                <a:latin typeface="宋体" panose="02010600030101010101" pitchFamily="2" charset="-122"/>
              </a:rPr>
              <a:t>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fun ( shared_ptr&lt;int&gt;(new int (5)),  g( ) ); //</a:t>
            </a:r>
            <a:r>
              <a:rPr lang="zh-CN" altLang="en-US" sz="2000" dirty="0">
                <a:latin typeface="宋体" panose="02010600030101010101" pitchFamily="2" charset="-122"/>
              </a:rPr>
              <a:t>有缺陷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此函数调用有可能先执行</a:t>
            </a:r>
            <a:r>
              <a:rPr lang="en-US" altLang="zh-CN" sz="2000" dirty="0">
                <a:latin typeface="宋体" panose="02010600030101010101" pitchFamily="2" charset="-122"/>
              </a:rPr>
              <a:t>new int</a:t>
            </a:r>
            <a:r>
              <a:rPr lang="zh-CN" altLang="en-US" sz="2000" dirty="0">
                <a:latin typeface="宋体" panose="02010600030101010101" pitchFamily="2" charset="-122"/>
              </a:rPr>
              <a:t>，然后调用函数</a:t>
            </a:r>
            <a:r>
              <a:rPr lang="en-US" altLang="zh-CN" sz="2000" dirty="0">
                <a:latin typeface="宋体" panose="02010600030101010101" pitchFamily="2" charset="-122"/>
              </a:rPr>
              <a:t>g</a:t>
            </a:r>
            <a:r>
              <a:rPr lang="zh-CN" altLang="en-US" sz="2000" dirty="0">
                <a:latin typeface="宋体" panose="02010600030101010101" pitchFamily="2" charset="-122"/>
              </a:rPr>
              <a:t>，再构造智能指针对象；如果调用函数</a:t>
            </a:r>
            <a:r>
              <a:rPr lang="en-US" altLang="zh-CN" sz="2000" dirty="0">
                <a:latin typeface="宋体" panose="02010600030101010101" pitchFamily="2" charset="-122"/>
              </a:rPr>
              <a:t>g</a:t>
            </a:r>
            <a:r>
              <a:rPr lang="zh-CN" altLang="en-US" sz="2000" dirty="0">
                <a:latin typeface="宋体" panose="02010600030101010101" pitchFamily="2" charset="-122"/>
              </a:rPr>
              <a:t>期间发生异常，此时</a:t>
            </a:r>
            <a:r>
              <a:rPr lang="en-US" altLang="zh-CN" sz="2000" dirty="0">
                <a:latin typeface="宋体" panose="02010600030101010101" pitchFamily="2" charset="-122"/>
              </a:rPr>
              <a:t>shared_ptr&lt;int&gt;</a:t>
            </a:r>
            <a:r>
              <a:rPr lang="zh-CN" altLang="en-US" sz="2000" dirty="0">
                <a:latin typeface="宋体" panose="02010600030101010101" pitchFamily="2" charset="-122"/>
              </a:rPr>
              <a:t>智能指针对象没有创建，会造成</a:t>
            </a:r>
            <a:r>
              <a:rPr lang="en-US" altLang="zh-CN" sz="2000" dirty="0">
                <a:latin typeface="宋体" panose="02010600030101010101" pitchFamily="2" charset="-122"/>
              </a:rPr>
              <a:t>int</a:t>
            </a:r>
            <a:r>
              <a:rPr lang="zh-CN" altLang="en-US" sz="2000" dirty="0">
                <a:latin typeface="宋体" panose="02010600030101010101" pitchFamily="2" charset="-122"/>
              </a:rPr>
              <a:t>内存泄露。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</a:rPr>
              <a:t>正确的做法</a:t>
            </a:r>
            <a:r>
              <a:rPr lang="zh-CN" altLang="en-US" sz="2000" dirty="0">
                <a:latin typeface="宋体" panose="02010600030101010101" pitchFamily="2" charset="-122"/>
              </a:rPr>
              <a:t>是分步完成：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auto  p = make_shared&lt;int&gt;  (5);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fun (p, g());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3"/>
          <p:cNvSpPr>
            <a:spLocks noGrp="1"/>
          </p:cNvSpPr>
          <p:nvPr>
            <p:ph idx="4294967295"/>
          </p:nvPr>
        </p:nvSpPr>
        <p:spPr>
          <a:xfrm>
            <a:off x="814388" y="1839913"/>
            <a:ext cx="8070850" cy="4960937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weak_ptr</a:t>
            </a:r>
            <a:r>
              <a:rPr lang="zh-CN" altLang="en-US" sz="2800" dirty="0">
                <a:latin typeface="宋体" panose="02010600030101010101" pitchFamily="2" charset="-122"/>
              </a:rPr>
              <a:t>作为被保护的对象的成员时，可用于打破循环引用，解决无法释放资源问题。</a:t>
            </a:r>
            <a:r>
              <a:rPr lang="en-US" altLang="zh-CN" sz="2800" dirty="0">
                <a:latin typeface="宋体" panose="02010600030101010101" pitchFamily="2" charset="-122"/>
              </a:rPr>
              <a:t>weak_ptr</a:t>
            </a:r>
            <a:r>
              <a:rPr lang="zh-CN" altLang="en-US" sz="2800" dirty="0">
                <a:latin typeface="宋体" panose="02010600030101010101" pitchFamily="2" charset="-122"/>
              </a:rPr>
              <a:t>不改变所指向对象的引用计数，也不可像指针一样访问</a:t>
            </a:r>
            <a:r>
              <a:rPr lang="en-US" altLang="zh-CN" sz="2800" dirty="0">
                <a:latin typeface="宋体" panose="02010600030101010101" pitchFamily="2" charset="-122"/>
              </a:rPr>
              <a:t>weak_ptr</a:t>
            </a:r>
            <a:r>
              <a:rPr lang="zh-CN" altLang="en-US" sz="2800" dirty="0">
                <a:latin typeface="宋体" panose="02010600030101010101" pitchFamily="2" charset="-122"/>
              </a:rPr>
              <a:t>相关资源，因此，称为“弱指针”。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66562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66563" name="标题 1"/>
          <p:cNvSpPr>
            <a:spLocks noGrp="1"/>
          </p:cNvSpPr>
          <p:nvPr/>
        </p:nvSpPr>
        <p:spPr>
          <a:xfrm>
            <a:off x="1295400" y="228600"/>
            <a:ext cx="71628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eaLnBrk="0" hangingPunct="0"/>
            <a:r>
              <a:rPr lang="en-US" altLang="zh-CN" sz="48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weak</a:t>
            </a:r>
            <a:r>
              <a:rPr lang="zh-CN" altLang="en-US" sz="4800" b="1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_ptr</a:t>
            </a:r>
            <a:endParaRPr lang="zh-CN" altLang="en-US" sz="4800" b="1">
              <a:solidFill>
                <a:schemeClr val="tx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/>
          <p:cNvSpPr>
            <a:spLocks noGrp="1"/>
          </p:cNvSpPr>
          <p:nvPr>
            <p:ph idx="4294967295"/>
          </p:nvPr>
        </p:nvSpPr>
        <p:spPr>
          <a:xfrm>
            <a:off x="0" y="115888"/>
            <a:ext cx="9144000" cy="6684962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weak_ptr</a:t>
            </a:r>
            <a:r>
              <a:rPr lang="zh-CN" altLang="en-US" sz="2000" dirty="0">
                <a:latin typeface="宋体" panose="02010600030101010101" pitchFamily="2" charset="-122"/>
              </a:rPr>
              <a:t>类模板的常用接口：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template &lt;typename T&gt;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class weak_ptr //</a:t>
            </a:r>
            <a:r>
              <a:rPr lang="zh-CN" altLang="en-US" sz="2000" dirty="0">
                <a:latin typeface="宋体" panose="02010600030101010101" pitchFamily="2" charset="-122"/>
              </a:rPr>
              <a:t>弱指针模板原型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{public :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weak_ptr (); //1.</a:t>
            </a:r>
            <a:r>
              <a:rPr lang="zh-CN" altLang="en-US" sz="2000" dirty="0">
                <a:latin typeface="宋体" panose="02010600030101010101" pitchFamily="2" charset="-122"/>
              </a:rPr>
              <a:t>构造函数，建立空指针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explicit weak_ptr (const shared_ptr&lt;T&gt; &amp; anotherSP);//2.</a:t>
            </a:r>
            <a:r>
              <a:rPr lang="zh-CN" altLang="en-US" sz="2000" dirty="0">
                <a:latin typeface="宋体" panose="02010600030101010101" pitchFamily="2" charset="-122"/>
              </a:rPr>
              <a:t>建立关联共享智能指针的弱指针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weak_ptr&amp; operator = (const shared_ptr&lt;T&gt; &amp; anotherSP);//3</a:t>
            </a:r>
            <a:r>
              <a:rPr lang="zh-CN" altLang="en-US" sz="2000" dirty="0">
                <a:latin typeface="宋体" panose="02010600030101010101" pitchFamily="2" charset="-122"/>
              </a:rPr>
              <a:t>更新关联的共享智能指针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weak_ptr (const weak_ptr &amp; anotherWP); //4. </a:t>
            </a:r>
            <a:r>
              <a:rPr lang="zh-CN" altLang="en-US" sz="2000" dirty="0">
                <a:latin typeface="宋体" panose="02010600030101010101" pitchFamily="2" charset="-122"/>
              </a:rPr>
              <a:t>拷贝构造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weak_ptr&amp; operator = (const weak_ptr&amp; anotherWP); //5.</a:t>
            </a:r>
            <a:r>
              <a:rPr lang="zh-CN" altLang="en-US" sz="2000" dirty="0">
                <a:latin typeface="宋体" panose="02010600030101010101" pitchFamily="2" charset="-122"/>
              </a:rPr>
              <a:t>复制赋值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long use_count() const; //6. </a:t>
            </a:r>
            <a:r>
              <a:rPr lang="zh-CN" altLang="en-US" sz="2000" dirty="0">
                <a:latin typeface="宋体" panose="02010600030101010101" pitchFamily="2" charset="-122"/>
              </a:rPr>
              <a:t>返回关联的共享智能指针的资源对象引用计数，主要调试用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bool expired () const; //7. </a:t>
            </a:r>
            <a:r>
              <a:rPr lang="zh-CN" altLang="en-US" sz="2000" dirty="0">
                <a:latin typeface="宋体" panose="02010600030101010101" pitchFamily="2" charset="-122"/>
              </a:rPr>
              <a:t>关联的共享智能指针是否过期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shared_ptr&lt;T&gt;  lock (); //8. </a:t>
            </a:r>
            <a:r>
              <a:rPr lang="zh-CN" altLang="en-US" sz="2000" dirty="0">
                <a:latin typeface="宋体" panose="02010600030101010101" pitchFamily="2" charset="-122"/>
              </a:rPr>
              <a:t>返回关联的共享智能指针，过期时返回空状态指针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</a:rPr>
              <a:t>void reset (); //9. </a:t>
            </a:r>
            <a:r>
              <a:rPr lang="zh-CN" altLang="en-US" sz="2000" dirty="0">
                <a:latin typeface="宋体" panose="02010600030101010101" pitchFamily="2" charset="-122"/>
              </a:rPr>
              <a:t>重置为空空指针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</a:rPr>
              <a:t>省略其余部分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67586" name="页脚占位符 1"/>
          <p:cNvSpPr txBox="1">
            <a:spLocks noGrp="1"/>
          </p:cNvSpPr>
          <p:nvPr/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>
              <a:buClrTx/>
              <a:buFont typeface="Arial" panose="020B0604020202020204" pitchFamily="34" charset="0"/>
            </a:pPr>
            <a:r>
              <a:rPr lang="zh-CN" altLang="en-US" sz="1100" b="1" dirty="0">
                <a:solidFill>
                  <a:srgbClr val="636363"/>
                </a:solidFill>
                <a:latin typeface="Arial" panose="020B0604020202020204" pitchFamily="34" charset="0"/>
                <a:ea typeface="楷体_GB2312"/>
              </a:rPr>
              <a:t>计算机学院   李卫明</a:t>
            </a:r>
            <a:endParaRPr lang="en-US" altLang="zh-CN" sz="1100" b="1" dirty="0">
              <a:solidFill>
                <a:srgbClr val="636363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计算三角形面积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08330" y="1905000"/>
            <a:ext cx="8224520" cy="4692650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double Area(double a, double b, double c)	// 求三角形的面积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{ 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if (a + b &lt;= c || b + c &lt;= a || c + a &lt;= b)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    throw "不符合三角形的条件!";	// 抛出异常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double p = (a + b + c) / 2;	  // 三角形周长的一半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return std::sqrt(p * (p - a) * (p - b)  * (p - c) );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//返回面积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try   //可能抛出异常的语句序列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{   cout &lt;&lt; Area (3, 4, 5)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cout &lt;&lt; Area (3, 4, 8)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cout &lt;&lt; Area (3, 3, 3)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catch (const char *errMsg)//catch(类型 异常形参)  // 捕捉异常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{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 cout &lt;&lt; errMsg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b" anchorCtr="0"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处理除零异常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90880" y="1721485"/>
            <a:ext cx="7843520" cy="4876165"/>
          </a:xfrm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#include &lt;iostream&gt;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using namespace std;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int divide(int x, int y)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if (y == 0)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throw x;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return x / y;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int main()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try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cout &lt;&lt; "5 / 2 = " &lt;&lt; divide(5, 2)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cout &lt;&lt; "8 / 0 = " &lt;&lt; divide(8, 0)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cout &lt;&lt; "7 / 1 = " &lt;&lt; divide(7, 1)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}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  catch (int e) {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	cout &lt;&lt; e &lt;&lt; " is divided by zero!"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cout &lt;&lt; "That is ok." &lt;&lt; endl;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return 0;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8197" name="Text Box 6"/>
          <p:cNvSpPr txBox="1"/>
          <p:nvPr/>
        </p:nvSpPr>
        <p:spPr>
          <a:xfrm>
            <a:off x="4929188" y="2000250"/>
            <a:ext cx="3929062" cy="1570038"/>
          </a:xfrm>
          <a:prstGeom prst="rect">
            <a:avLst/>
          </a:prstGeom>
          <a:solidFill>
            <a:srgbClr val="99CCFF"/>
          </a:solidFill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程序运行结果如下：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/ 2 = 2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is divided by zero!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That is ok.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b" anchorCtr="0"/>
          <a:p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endParaRPr lang="zh-CN" altLang="en-US"/>
          </a:p>
        </p:txBody>
      </p:sp>
      <p:sp>
        <p:nvSpPr>
          <p:cNvPr id="18435" name="文本框 3"/>
          <p:cNvSpPr txBox="1"/>
          <p:nvPr/>
        </p:nvSpPr>
        <p:spPr>
          <a:xfrm>
            <a:off x="179388" y="44450"/>
            <a:ext cx="8847137" cy="6664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try 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下述语句序列可能抛出异常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语句序列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catch(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异常形参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1)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捕捉异常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异常处理语句序列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catch(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异常形参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2)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捕捉异常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异常处理语句序列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  ...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catch(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类型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异常形参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n)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捕捉异常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异常处理语句序列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[catch(...) 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捕捉任意异常，这里中括号代表该子句可选。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{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异常处理语句序列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2" charset="2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}]  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异常发生时栈展开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2730" y="1772920"/>
            <a:ext cx="4412615" cy="401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void func(){</a:t>
            </a:r>
            <a:endParaRPr lang="zh-CN" altLang="en-US"/>
          </a:p>
          <a:p>
            <a:r>
              <a:rPr lang="zh-CN" altLang="en-US"/>
              <a:t>   // 抛出异常</a:t>
            </a:r>
            <a:endParaRPr lang="zh-CN" altLang="en-US"/>
          </a:p>
          <a:p>
            <a:r>
              <a:rPr lang="zh-CN" altLang="en-US"/>
              <a:t>   int a = 100;</a:t>
            </a:r>
            <a:endParaRPr lang="zh-CN" altLang="en-US"/>
          </a:p>
          <a:p>
            <a:r>
              <a:rPr lang="zh-CN" altLang="en-US"/>
              <a:t>   int b = 0;</a:t>
            </a:r>
            <a:endParaRPr lang="zh-CN" altLang="en-US"/>
          </a:p>
          <a:p>
            <a:r>
              <a:rPr lang="zh-CN" altLang="en-US"/>
              <a:t>   try {</a:t>
            </a:r>
            <a:endParaRPr lang="zh-CN" altLang="en-US"/>
          </a:p>
          <a:p>
            <a:r>
              <a:rPr lang="zh-CN" altLang="en-US"/>
              <a:t>       // 可能抛出异常</a:t>
            </a:r>
            <a:endParaRPr lang="zh-CN" altLang="en-US"/>
          </a:p>
          <a:p>
            <a:r>
              <a:rPr lang="zh-CN" altLang="en-US"/>
              <a:t>       if(b == 0){</a:t>
            </a:r>
            <a:endParaRPr lang="zh-CN" altLang="en-US"/>
          </a:p>
          <a:p>
            <a:r>
              <a:rPr lang="zh-CN" altLang="en-US"/>
              <a:t>           throw string("除数为0");</a:t>
            </a:r>
            <a:endParaRPr lang="zh-CN" altLang="en-US"/>
          </a:p>
          <a:p>
            <a:r>
              <a:rPr lang="zh-CN" altLang="en-US"/>
              <a:t>       } else{</a:t>
            </a:r>
            <a:endParaRPr lang="zh-CN" altLang="en-US"/>
          </a:p>
          <a:p>
            <a:r>
              <a:rPr lang="zh-CN" altLang="en-US"/>
              <a:t>         int c = a / b;</a:t>
            </a:r>
            <a:endParaRPr lang="zh-CN" altLang="en-US"/>
          </a:p>
          <a:p>
            <a:r>
              <a:rPr lang="zh-CN" altLang="en-US"/>
              <a:t>       }</a:t>
            </a:r>
            <a:endParaRPr lang="zh-CN" altLang="en-US"/>
          </a:p>
          <a:p>
            <a:r>
              <a:rPr lang="zh-CN" altLang="en-US"/>
              <a:t>   }catch(int &amp;e) {</a:t>
            </a:r>
            <a:r>
              <a:rPr lang="en-US" altLang="zh-CN"/>
              <a:t> </a:t>
            </a:r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00245" y="1844675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int main() {</a:t>
            </a:r>
            <a:endParaRPr lang="zh-CN" altLang="en-US"/>
          </a:p>
          <a:p>
            <a:r>
              <a:rPr lang="zh-CN" altLang="en-US">
                <a:sym typeface="+mn-ea"/>
              </a:rPr>
              <a:t>    try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//捕获可能发生的异常</a:t>
            </a:r>
            <a:endParaRPr lang="zh-CN" altLang="en-US"/>
          </a:p>
          <a:p>
            <a:r>
              <a:rPr lang="zh-CN" altLang="en-US">
                <a:sym typeface="+mn-ea"/>
              </a:rPr>
              <a:t>        func();</a:t>
            </a:r>
            <a:endParaRPr lang="zh-CN" altLang="en-US"/>
          </a:p>
          <a:p>
            <a:r>
              <a:rPr lang="zh-CN" altLang="en-US">
                <a:sym typeface="+mn-ea"/>
              </a:rPr>
              <a:t>    }catch (string &amp;e){</a:t>
            </a:r>
            <a:endParaRPr lang="zh-CN" altLang="en-US"/>
          </a:p>
          <a:p>
            <a:r>
              <a:rPr lang="zh-CN" altLang="en-US">
                <a:sym typeface="+mn-ea"/>
              </a:rPr>
              <a:t>        // 处理异常</a:t>
            </a:r>
            <a:endParaRPr lang="zh-CN" altLang="en-US"/>
          </a:p>
          <a:p>
            <a:r>
              <a:rPr lang="zh-CN" altLang="en-US">
                <a:sym typeface="+mn-ea"/>
              </a:rPr>
              <a:t>        std::cout &lt;&lt; e &lt;&lt; std::endl;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r>
              <a:rPr lang="zh-CN" altLang="en-US">
                <a:sym typeface="+mn-ea"/>
              </a:rPr>
              <a:t>    return 0;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f421c9b-51e5-41f4-a790-b9970093ce00"/>
  <p:tag name="COMMONDATA" val="eyJoZGlkIjoiYTFmYTQzZmZkMzI3ZWUyN2Y4MWZjNmExNDFkYjVhN2MifQ=="/>
</p:tagLst>
</file>

<file path=ppt/theme/theme1.xml><?xml version="1.0" encoding="utf-8"?>
<a:theme xmlns:a="http://schemas.openxmlformats.org/drawingml/2006/main" name="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++11">
  <a:themeElements>
    <a:clrScheme name="c++11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c++11">
      <a:majorFont>
        <a:latin typeface="Arial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++11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++11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++1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D:\课程\C++讲稿\c++11.ppt</Template>
  <TotalTime>0</TotalTime>
  <Words>12905</Words>
  <Application>WPS 演示</Application>
  <PresentationFormat>全屏显示(4:3)</PresentationFormat>
  <Paragraphs>727</Paragraphs>
  <Slides>53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Arial</vt:lpstr>
      <vt:lpstr>宋体</vt:lpstr>
      <vt:lpstr>Wingdings</vt:lpstr>
      <vt:lpstr>Times New Roman</vt:lpstr>
      <vt:lpstr>隶书</vt:lpstr>
      <vt:lpstr>楷体_GB2312</vt:lpstr>
      <vt:lpstr>新宋体</vt:lpstr>
      <vt:lpstr>Wingdings 2</vt:lpstr>
      <vt:lpstr>微软雅黑</vt:lpstr>
      <vt:lpstr>Arial Unicode MS</vt:lpstr>
      <vt:lpstr>黑体</vt:lpstr>
      <vt:lpstr>楷体_GB2312</vt:lpstr>
      <vt:lpstr>c++11</vt:lpstr>
      <vt:lpstr>1_c++11</vt:lpstr>
      <vt:lpstr>2_c++11</vt:lpstr>
      <vt:lpstr>第7章 异常处理和智能指针</vt:lpstr>
      <vt:lpstr>为什么引入异常</vt:lpstr>
      <vt:lpstr>异常处理的基本思想</vt:lpstr>
      <vt:lpstr>异常处理的基本思想</vt:lpstr>
      <vt:lpstr>异常处理的执行过程</vt:lpstr>
      <vt:lpstr>例1计算三角形面积</vt:lpstr>
      <vt:lpstr>例2处理除零异常</vt:lpstr>
      <vt:lpstr>PowerPoint 演示文稿</vt:lpstr>
      <vt:lpstr>异常发生时栈展开</vt:lpstr>
      <vt:lpstr>异常发生时栈展开</vt:lpstr>
      <vt:lpstr>异常的再抛出</vt:lpstr>
      <vt:lpstr>异常的再抛出</vt:lpstr>
      <vt:lpstr>异常的再抛出</vt:lpstr>
      <vt:lpstr>*noexcept声明</vt:lpstr>
      <vt:lpstr>*noexcept声明</vt:lpstr>
      <vt:lpstr>*noexcept声明</vt:lpstr>
      <vt:lpstr>*noexcept声明</vt:lpstr>
      <vt:lpstr>异常接口声明</vt:lpstr>
      <vt:lpstr>异常处理中的构造与析构</vt:lpstr>
      <vt:lpstr>例2 异常处理时的析构</vt:lpstr>
      <vt:lpstr>PowerPoint 演示文稿</vt:lpstr>
      <vt:lpstr>PowerPoint 演示文稿</vt:lpstr>
      <vt:lpstr>PowerPoint 演示文稿</vt:lpstr>
      <vt:lpstr>标准程序库异常处理</vt:lpstr>
      <vt:lpstr>标准程序库的异常类</vt:lpstr>
      <vt:lpstr>例1: 计算三角形面积</vt:lpstr>
      <vt:lpstr>PowerPoint 演示文稿</vt:lpstr>
      <vt:lpstr>PowerPoint 演示文稿</vt:lpstr>
      <vt:lpstr>PowerPoint 演示文稿</vt:lpstr>
      <vt:lpstr>what()虚函数</vt:lpstr>
      <vt:lpstr>C++11智能指针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异常处理</dc:title>
  <dc:creator>zhengli</dc:creator>
  <cp:lastModifiedBy>WPS_503342631</cp:lastModifiedBy>
  <cp:revision>124</cp:revision>
  <dcterms:created xsi:type="dcterms:W3CDTF">2001-04-16T18:42:00Z</dcterms:created>
  <dcterms:modified xsi:type="dcterms:W3CDTF">2023-05-23T03:36:40Z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B8E153BCA84D460F86D9E29C0FF7BE92_12</vt:lpwstr>
  </property>
  <property fmtid="{D5CDD505-2E9C-101B-9397-08002B2CF9AE}" pid="3" name="KSOProductBuildVer">
    <vt:lpwstr>2052-11.1.0.14309</vt:lpwstr>
  </property>
</Properties>
</file>