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5"/>
  </p:notesMasterIdLst>
  <p:handoutMasterIdLst>
    <p:handoutMasterId r:id="rId72"/>
  </p:handoutMasterIdLst>
  <p:sldIdLst>
    <p:sldId id="412" r:id="rId4"/>
    <p:sldId id="418" r:id="rId6"/>
    <p:sldId id="493" r:id="rId7"/>
    <p:sldId id="440" r:id="rId8"/>
    <p:sldId id="439" r:id="rId9"/>
    <p:sldId id="494" r:id="rId10"/>
    <p:sldId id="495" r:id="rId11"/>
    <p:sldId id="444" r:id="rId12"/>
    <p:sldId id="497" r:id="rId13"/>
    <p:sldId id="504" r:id="rId14"/>
    <p:sldId id="505" r:id="rId15"/>
    <p:sldId id="506" r:id="rId16"/>
    <p:sldId id="507" r:id="rId17"/>
    <p:sldId id="509" r:id="rId18"/>
    <p:sldId id="508" r:id="rId19"/>
    <p:sldId id="510" r:id="rId20"/>
    <p:sldId id="511" r:id="rId21"/>
    <p:sldId id="416" r:id="rId22"/>
    <p:sldId id="446" r:id="rId23"/>
    <p:sldId id="422" r:id="rId24"/>
    <p:sldId id="447" r:id="rId25"/>
    <p:sldId id="421" r:id="rId26"/>
    <p:sldId id="448" r:id="rId27"/>
    <p:sldId id="449" r:id="rId28"/>
    <p:sldId id="450" r:id="rId29"/>
    <p:sldId id="451" r:id="rId30"/>
    <p:sldId id="452" r:id="rId31"/>
    <p:sldId id="453" r:id="rId32"/>
    <p:sldId id="454" r:id="rId33"/>
    <p:sldId id="457" r:id="rId34"/>
    <p:sldId id="455" r:id="rId35"/>
    <p:sldId id="456" r:id="rId36"/>
    <p:sldId id="458" r:id="rId37"/>
    <p:sldId id="459" r:id="rId38"/>
    <p:sldId id="460" r:id="rId39"/>
    <p:sldId id="471" r:id="rId40"/>
    <p:sldId id="463" r:id="rId41"/>
    <p:sldId id="512" r:id="rId42"/>
    <p:sldId id="465" r:id="rId43"/>
    <p:sldId id="467" r:id="rId44"/>
    <p:sldId id="461" r:id="rId45"/>
    <p:sldId id="514" r:id="rId46"/>
    <p:sldId id="515" r:id="rId47"/>
    <p:sldId id="516" r:id="rId48"/>
    <p:sldId id="517" r:id="rId49"/>
    <p:sldId id="518" r:id="rId50"/>
    <p:sldId id="519" r:id="rId51"/>
    <p:sldId id="520" r:id="rId52"/>
    <p:sldId id="469" r:id="rId53"/>
    <p:sldId id="513" r:id="rId54"/>
    <p:sldId id="524" r:id="rId55"/>
    <p:sldId id="521" r:id="rId56"/>
    <p:sldId id="522" r:id="rId57"/>
    <p:sldId id="523" r:id="rId58"/>
    <p:sldId id="525" r:id="rId59"/>
    <p:sldId id="526" r:id="rId60"/>
    <p:sldId id="527" r:id="rId61"/>
    <p:sldId id="528" r:id="rId62"/>
    <p:sldId id="529" r:id="rId63"/>
    <p:sldId id="530" r:id="rId64"/>
    <p:sldId id="531" r:id="rId65"/>
    <p:sldId id="558" r:id="rId66"/>
    <p:sldId id="562" r:id="rId67"/>
    <p:sldId id="559" r:id="rId68"/>
    <p:sldId id="560" r:id="rId69"/>
    <p:sldId id="561" r:id="rId70"/>
    <p:sldId id="486" r:id="rId71"/>
  </p:sldIdLst>
  <p:sldSz cx="9144000" cy="6858000" type="screen4x3"/>
  <p:notesSz cx="6850380" cy="9980930"/>
  <p:custDataLst>
    <p:tags r:id="rId76"/>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FF66"/>
    <a:srgbClr val="00CC99"/>
    <a:srgbClr val="6699FF"/>
    <a:srgbClr val="009999"/>
    <a:srgbClr val="66FFCC"/>
    <a:srgbClr val="CC99FF"/>
    <a:srgbClr val="FF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08"/>
    <p:restoredTop sz="86339"/>
  </p:normalViewPr>
  <p:slideViewPr>
    <p:cSldViewPr showGuides="1">
      <p:cViewPr>
        <p:scale>
          <a:sx n="66" d="100"/>
          <a:sy n="66" d="100"/>
        </p:scale>
        <p:origin x="-726" y="-84"/>
      </p:cViewPr>
      <p:guideLst>
        <p:guide orient="horz" pos="2159"/>
        <p:guide pos="2892"/>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66" d="100"/>
        <a:sy n="66" d="100"/>
      </p:scale>
      <p:origin x="0" y="181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gs" Target="tags/tag1.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68625" cy="500063"/>
          </a:xfrm>
          <a:prstGeom prst="rect">
            <a:avLst/>
          </a:prstGeom>
          <a:noFill/>
          <a:ln w="9525">
            <a:noFill/>
            <a:miter lim="800000"/>
          </a:ln>
          <a:effectLst/>
        </p:spPr>
        <p:txBody>
          <a:bodyPr vert="horz" wrap="square" lIns="96838" tIns="47625" rIns="96838" bIns="47625" numCol="1" anchor="t" anchorCtr="0" compatLnSpc="1"/>
          <a:lstStyle>
            <a:lvl1pPr defTabSz="962025">
              <a:defRPr sz="1300"/>
            </a:lvl1pPr>
          </a:lstStyle>
          <a:p>
            <a:pPr marL="0" marR="0" lvl="0" indent="0" algn="l" defTabSz="96202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sz="quarter" idx="1"/>
          </p:nvPr>
        </p:nvSpPr>
        <p:spPr bwMode="auto">
          <a:xfrm>
            <a:off x="3881438" y="0"/>
            <a:ext cx="2968625" cy="500063"/>
          </a:xfrm>
          <a:prstGeom prst="rect">
            <a:avLst/>
          </a:prstGeom>
          <a:noFill/>
          <a:ln w="9525">
            <a:noFill/>
            <a:miter lim="800000"/>
          </a:ln>
          <a:effectLst/>
        </p:spPr>
        <p:txBody>
          <a:bodyPr vert="horz" wrap="square" lIns="96838" tIns="47625" rIns="96838" bIns="47625" numCol="1" anchor="t" anchorCtr="0" compatLnSpc="1"/>
          <a:lstStyle>
            <a:lvl1pPr algn="r" defTabSz="962025">
              <a:defRPr sz="1300"/>
            </a:lvl1pPr>
          </a:lstStyle>
          <a:p>
            <a:pPr marL="0" marR="0" lvl="0" indent="0" algn="r" defTabSz="96202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ChangeArrowheads="1"/>
          </p:cNvSpPr>
          <p:nvPr>
            <p:ph type="ftr" sz="quarter" idx="2"/>
          </p:nvPr>
        </p:nvSpPr>
        <p:spPr bwMode="auto">
          <a:xfrm>
            <a:off x="0" y="9480550"/>
            <a:ext cx="2968625" cy="500063"/>
          </a:xfrm>
          <a:prstGeom prst="rect">
            <a:avLst/>
          </a:prstGeom>
          <a:noFill/>
          <a:ln w="9525">
            <a:noFill/>
            <a:miter lim="800000"/>
          </a:ln>
          <a:effectLst/>
        </p:spPr>
        <p:txBody>
          <a:bodyPr vert="horz" wrap="square" lIns="96838" tIns="47625" rIns="96838" bIns="47625" numCol="1" anchor="b" anchorCtr="0" compatLnSpc="1"/>
          <a:lstStyle>
            <a:lvl1pPr defTabSz="962025">
              <a:defRPr sz="1300"/>
            </a:lvl1pPr>
          </a:lstStyle>
          <a:p>
            <a:pPr marL="0" marR="0" lvl="0" indent="0" algn="l" defTabSz="96202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101" name="Rectangle 5"/>
          <p:cNvSpPr>
            <a:spLocks noGrp="1" noChangeArrowheads="1"/>
          </p:cNvSpPr>
          <p:nvPr>
            <p:ph type="sldNum" sz="quarter" idx="3"/>
          </p:nvPr>
        </p:nvSpPr>
        <p:spPr bwMode="auto">
          <a:xfrm>
            <a:off x="3881438" y="9480550"/>
            <a:ext cx="2968625" cy="500063"/>
          </a:xfrm>
          <a:prstGeom prst="rect">
            <a:avLst/>
          </a:prstGeom>
          <a:noFill/>
          <a:ln w="9525">
            <a:noFill/>
            <a:miter lim="800000"/>
          </a:ln>
          <a:effectLst/>
        </p:spPr>
        <p:txBody>
          <a:bodyPr vert="horz" wrap="square" lIns="96838" tIns="47625" rIns="96838" bIns="47625" numCol="1" anchor="b" anchorCtr="0" compatLnSpc="1"/>
          <a:p>
            <a:pPr lvl="0" algn="r" defTabSz="962025" fontAlgn="base">
              <a:buNone/>
            </a:pPr>
            <a:fld id="{9A0DB2DC-4C9A-4742-B13C-FB6460FD3503}" type="slidenum">
              <a:rPr lang="en-US" altLang="zh-CN" sz="1300" strike="noStrike" noProof="1" dirty="0">
                <a:latin typeface="Times New Roman" panose="02020603050405020304" pitchFamily="18" charset="0"/>
                <a:ea typeface="宋体" panose="02010600030101010101" pitchFamily="2" charset="-122"/>
                <a:cs typeface="+mn-cs"/>
              </a:rPr>
            </a:fld>
            <a:endParaRPr lang="en-US" altLang="zh-CN" sz="13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68625" cy="500063"/>
          </a:xfrm>
          <a:prstGeom prst="rect">
            <a:avLst/>
          </a:prstGeom>
          <a:noFill/>
          <a:ln w="9525">
            <a:noFill/>
            <a:miter lim="800000"/>
          </a:ln>
          <a:effectLst/>
        </p:spPr>
        <p:txBody>
          <a:bodyPr vert="horz" wrap="square" lIns="96838" tIns="47625" rIns="96838" bIns="47625" numCol="1" anchor="t" anchorCtr="0" compatLnSpc="1"/>
          <a:lstStyle>
            <a:lvl1pPr defTabSz="962025" eaLnBrk="1" hangingPunct="1">
              <a:defRPr sz="1300">
                <a:solidFill>
                  <a:schemeClr val="tx1"/>
                </a:solidFill>
                <a:ea typeface="隶书" panose="02010509060101010101" pitchFamily="49" charset="-122"/>
              </a:defRPr>
            </a:lvl1pPr>
          </a:lstStyle>
          <a:p>
            <a:pPr marL="0" marR="0" lvl="0" indent="0" algn="l" defTabSz="962025"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3075" name="Rectangle 3"/>
          <p:cNvSpPr>
            <a:spLocks noGrp="1" noChangeArrowheads="1"/>
          </p:cNvSpPr>
          <p:nvPr>
            <p:ph type="dt" idx="1"/>
          </p:nvPr>
        </p:nvSpPr>
        <p:spPr bwMode="auto">
          <a:xfrm>
            <a:off x="3881438" y="0"/>
            <a:ext cx="2968625" cy="500063"/>
          </a:xfrm>
          <a:prstGeom prst="rect">
            <a:avLst/>
          </a:prstGeom>
          <a:noFill/>
          <a:ln w="9525">
            <a:noFill/>
            <a:miter lim="800000"/>
          </a:ln>
          <a:effectLst/>
        </p:spPr>
        <p:txBody>
          <a:bodyPr vert="horz" wrap="square" lIns="96838" tIns="47625" rIns="96838" bIns="47625" numCol="1" anchor="t" anchorCtr="0" compatLnSpc="1"/>
          <a:lstStyle>
            <a:lvl1pPr algn="r" defTabSz="962025" eaLnBrk="1" hangingPunct="1">
              <a:defRPr sz="1300">
                <a:solidFill>
                  <a:schemeClr val="tx1"/>
                </a:solidFill>
                <a:ea typeface="隶书" panose="02010509060101010101" pitchFamily="49" charset="-122"/>
              </a:defRPr>
            </a:lvl1pPr>
          </a:lstStyle>
          <a:p>
            <a:pPr marL="0" marR="0" lvl="0" indent="0" algn="r" defTabSz="962025"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8196" name="Rectangle 4"/>
          <p:cNvSpPr>
            <a:spLocks noRot="1" noTextEdit="1"/>
          </p:cNvSpPr>
          <p:nvPr>
            <p:ph type="sldImg"/>
          </p:nvPr>
        </p:nvSpPr>
        <p:spPr>
          <a:xfrm>
            <a:off x="931863" y="749300"/>
            <a:ext cx="4987925" cy="3740150"/>
          </a:xfrm>
          <a:prstGeom prst="rect">
            <a:avLst/>
          </a:prstGeom>
          <a:noFill/>
          <a:ln w="12700"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740275"/>
            <a:ext cx="5021263" cy="4492625"/>
          </a:xfrm>
          <a:prstGeom prst="rect">
            <a:avLst/>
          </a:prstGeom>
          <a:noFill/>
          <a:ln w="9525">
            <a:noFill/>
            <a:miter lim="800000"/>
          </a:ln>
          <a:effectLst/>
        </p:spPr>
        <p:txBody>
          <a:bodyPr vert="horz" wrap="square" lIns="96838" tIns="47625" rIns="96838" bIns="47625"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480550"/>
            <a:ext cx="2968625" cy="500063"/>
          </a:xfrm>
          <a:prstGeom prst="rect">
            <a:avLst/>
          </a:prstGeom>
          <a:noFill/>
          <a:ln w="9525">
            <a:noFill/>
            <a:miter lim="800000"/>
          </a:ln>
          <a:effectLst/>
        </p:spPr>
        <p:txBody>
          <a:bodyPr vert="horz" wrap="square" lIns="96838" tIns="47625" rIns="96838" bIns="47625" numCol="1" anchor="b" anchorCtr="0" compatLnSpc="1"/>
          <a:lstStyle>
            <a:lvl1pPr defTabSz="962025" eaLnBrk="1" hangingPunct="1">
              <a:defRPr sz="1300">
                <a:solidFill>
                  <a:schemeClr val="tx1"/>
                </a:solidFill>
                <a:ea typeface="隶书" panose="02010509060101010101" pitchFamily="49" charset="-122"/>
              </a:defRPr>
            </a:lvl1pPr>
          </a:lstStyle>
          <a:p>
            <a:pPr marL="0" marR="0" lvl="0" indent="0" algn="l" defTabSz="962025"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3079" name="Rectangle 7"/>
          <p:cNvSpPr>
            <a:spLocks noGrp="1" noChangeArrowheads="1"/>
          </p:cNvSpPr>
          <p:nvPr>
            <p:ph type="sldNum" sz="quarter" idx="5"/>
          </p:nvPr>
        </p:nvSpPr>
        <p:spPr bwMode="auto">
          <a:xfrm>
            <a:off x="3881438" y="9480550"/>
            <a:ext cx="2968625" cy="500063"/>
          </a:xfrm>
          <a:prstGeom prst="rect">
            <a:avLst/>
          </a:prstGeom>
          <a:noFill/>
          <a:ln w="9525">
            <a:noFill/>
            <a:miter lim="800000"/>
          </a:ln>
          <a:effectLst/>
        </p:spPr>
        <p:txBody>
          <a:bodyPr vert="horz" wrap="square" lIns="96838" tIns="47625" rIns="96838" bIns="47625" numCol="1" anchor="b" anchorCtr="0" compatLnSpc="1"/>
          <a:p>
            <a:pPr lvl="0" algn="r" defTabSz="962025" eaLnBrk="1" fontAlgn="base" hangingPunct="1">
              <a:buNone/>
            </a:pPr>
            <a:fld id="{9A0DB2DC-4C9A-4742-B13C-FB6460FD3503}" type="slidenum">
              <a:rPr lang="en-US" altLang="zh-CN" sz="1300" strike="noStrike" noProof="1" dirty="0">
                <a:solidFill>
                  <a:schemeClr val="tx1"/>
                </a:solidFill>
                <a:latin typeface="Times New Roman" panose="02020603050405020304" pitchFamily="18" charset="0"/>
                <a:ea typeface="隶书" panose="02010509060101010101" pitchFamily="49" charset="-122"/>
                <a:cs typeface="+mn-cs"/>
              </a:rPr>
            </a:fld>
            <a:endParaRPr lang="en-US" altLang="zh-CN" sz="1300" strike="noStrike" noProof="1" dirty="0">
              <a:solidFill>
                <a:schemeClr val="tx1"/>
              </a:solidFill>
              <a:ea typeface="隶书" panose="02010509060101010101"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latin typeface="Times New Roman" panose="02020603050405020304" pitchFamily="18" charset="0"/>
                <a:ea typeface="隶书" panose="02010509060101010101" pitchFamily="49" charset="-122"/>
              </a:rPr>
            </a:fld>
            <a:endParaRPr lang="en-US" altLang="zh-CN" sz="1300" dirty="0">
              <a:solidFill>
                <a:schemeClr val="tx1"/>
              </a:solidFill>
              <a:latin typeface="Times New Roman" panose="02020603050405020304" pitchFamily="18" charset="0"/>
              <a:ea typeface="隶书" panose="02010509060101010101" pitchFamily="49" charset="-122"/>
            </a:endParaRPr>
          </a:p>
        </p:txBody>
      </p:sp>
      <p:sp>
        <p:nvSpPr>
          <p:cNvPr id="10242" name="Rectangle 2"/>
          <p:cNvSpPr>
            <a:spLocks noRot="1" noTextEdit="1"/>
          </p:cNvSpPr>
          <p:nvPr>
            <p:ph type="sldImg"/>
          </p:nvPr>
        </p:nvSpPr>
        <p:spPr/>
      </p:sp>
      <p:sp>
        <p:nvSpPr>
          <p:cNvPr id="10243" name="Rectangle 3"/>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ea typeface="隶书" panose="02010509060101010101" pitchFamily="49" charset="-122"/>
              </a:rPr>
            </a:fld>
            <a:endParaRPr lang="en-US" altLang="zh-CN" sz="1300" dirty="0">
              <a:solidFill>
                <a:schemeClr val="tx1"/>
              </a:solidFill>
              <a:ea typeface="隶书" panose="02010509060101010101" pitchFamily="49" charset="-122"/>
            </a:endParaRPr>
          </a:p>
        </p:txBody>
      </p:sp>
      <p:sp>
        <p:nvSpPr>
          <p:cNvPr id="12290" name="Rectangle 2"/>
          <p:cNvSpPr>
            <a:spLocks noRot="1" noTextEdit="1"/>
          </p:cNvSpPr>
          <p:nvPr>
            <p:ph type="sldImg"/>
          </p:nvPr>
        </p:nvSpPr>
        <p:spPr/>
      </p:sp>
      <p:sp>
        <p:nvSpPr>
          <p:cNvPr id="12291"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latin typeface="Times New Roman" panose="02020603050405020304" pitchFamily="18" charset="0"/>
                <a:ea typeface="隶书" panose="02010509060101010101" pitchFamily="49" charset="-122"/>
              </a:rPr>
            </a:fld>
            <a:endParaRPr lang="en-US" altLang="zh-CN" sz="1300" dirty="0">
              <a:solidFill>
                <a:schemeClr val="tx1"/>
              </a:solidFill>
              <a:latin typeface="Times New Roman" panose="02020603050405020304" pitchFamily="18" charset="0"/>
              <a:ea typeface="隶书" panose="02010509060101010101" pitchFamily="49" charset="-122"/>
            </a:endParaRPr>
          </a:p>
        </p:txBody>
      </p:sp>
      <p:sp>
        <p:nvSpPr>
          <p:cNvPr id="14338" name="Rectangle 2"/>
          <p:cNvSpPr>
            <a:spLocks noRot="1" noTextEdit="1"/>
          </p:cNvSpPr>
          <p:nvPr>
            <p:ph type="sldImg"/>
          </p:nvPr>
        </p:nvSpPr>
        <p:spPr/>
      </p:sp>
      <p:sp>
        <p:nvSpPr>
          <p:cNvPr id="14339"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latin typeface="Times New Roman" panose="02020603050405020304" pitchFamily="18" charset="0"/>
                <a:ea typeface="隶书" panose="02010509060101010101" pitchFamily="49" charset="-122"/>
              </a:rPr>
            </a:fld>
            <a:endParaRPr lang="en-US" altLang="zh-CN" sz="1300" dirty="0">
              <a:solidFill>
                <a:schemeClr val="tx1"/>
              </a:solidFill>
              <a:latin typeface="Times New Roman" panose="02020603050405020304" pitchFamily="18" charset="0"/>
              <a:ea typeface="隶书" panose="02010509060101010101" pitchFamily="49" charset="-122"/>
            </a:endParaRPr>
          </a:p>
        </p:txBody>
      </p:sp>
      <p:sp>
        <p:nvSpPr>
          <p:cNvPr id="23554" name="Rectangle 2"/>
          <p:cNvSpPr>
            <a:spLocks noRot="1" noTextEdit="1"/>
          </p:cNvSpPr>
          <p:nvPr>
            <p:ph type="sldImg"/>
          </p:nvPr>
        </p:nvSpPr>
        <p:spPr/>
      </p:sp>
      <p:sp>
        <p:nvSpPr>
          <p:cNvPr id="23555"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ea typeface="隶书" panose="02010509060101010101" pitchFamily="49" charset="-122"/>
              </a:rPr>
            </a:fld>
            <a:endParaRPr lang="en-US" altLang="zh-CN" sz="1300" dirty="0">
              <a:solidFill>
                <a:schemeClr val="tx1"/>
              </a:solidFill>
              <a:ea typeface="隶书" panose="02010509060101010101" pitchFamily="49" charset="-122"/>
            </a:endParaRPr>
          </a:p>
        </p:txBody>
      </p:sp>
      <p:sp>
        <p:nvSpPr>
          <p:cNvPr id="31746" name="Rectangle 2"/>
          <p:cNvSpPr>
            <a:spLocks noRot="1" noTextEdit="1"/>
          </p:cNvSpPr>
          <p:nvPr>
            <p:ph type="sldImg"/>
          </p:nvPr>
        </p:nvSpPr>
        <p:spPr/>
      </p:sp>
      <p:sp>
        <p:nvSpPr>
          <p:cNvPr id="31747"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ea typeface="隶书" panose="02010509060101010101" pitchFamily="49" charset="-122"/>
              </a:rPr>
            </a:fld>
            <a:endParaRPr lang="en-US" altLang="zh-CN" sz="1300" dirty="0">
              <a:solidFill>
                <a:schemeClr val="tx1"/>
              </a:solidFill>
              <a:ea typeface="隶书" panose="02010509060101010101" pitchFamily="49" charset="-122"/>
            </a:endParaRPr>
          </a:p>
        </p:txBody>
      </p:sp>
      <p:sp>
        <p:nvSpPr>
          <p:cNvPr id="34818" name="Rectangle 2"/>
          <p:cNvSpPr>
            <a:spLocks noRot="1" noTextEdit="1"/>
          </p:cNvSpPr>
          <p:nvPr>
            <p:ph type="sldImg"/>
          </p:nvPr>
        </p:nvSpPr>
        <p:spPr/>
      </p:sp>
      <p:sp>
        <p:nvSpPr>
          <p:cNvPr id="34819"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ea typeface="隶书" panose="02010509060101010101" pitchFamily="49" charset="-122"/>
              </a:rPr>
            </a:fld>
            <a:endParaRPr lang="en-US" altLang="zh-CN" sz="1300" dirty="0">
              <a:solidFill>
                <a:schemeClr val="tx1"/>
              </a:solidFill>
              <a:ea typeface="隶书" panose="02010509060101010101" pitchFamily="49" charset="-122"/>
            </a:endParaRPr>
          </a:p>
        </p:txBody>
      </p:sp>
      <p:sp>
        <p:nvSpPr>
          <p:cNvPr id="37890" name="Rectangle 2"/>
          <p:cNvSpPr>
            <a:spLocks noRot="1" noTextEdit="1"/>
          </p:cNvSpPr>
          <p:nvPr>
            <p:ph type="sldImg"/>
          </p:nvPr>
        </p:nvSpPr>
        <p:spPr/>
      </p:sp>
      <p:sp>
        <p:nvSpPr>
          <p:cNvPr id="37891" name="Rectangle 4"/>
          <p:cNvSpPr>
            <a:spLocks noGrp="1"/>
          </p:cNvSpPr>
          <p:nvPr>
            <p:ph type="body"/>
          </p:nvPr>
        </p:nvSpPr>
        <p:spPr/>
        <p:txBody>
          <a:bodyPr wrap="square" lIns="96838" tIns="47625" rIns="96838" bIns="47625"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p:sp>
      <p:sp>
        <p:nvSpPr>
          <p:cNvPr id="48130" name="备注占位符 2"/>
          <p:cNvSpPr>
            <a:spLocks noGrp="1"/>
          </p:cNvSpPr>
          <p:nvPr>
            <p:ph type="body"/>
          </p:nvPr>
        </p:nvSpPr>
        <p:spPr/>
        <p:txBody>
          <a:bodyPr wrap="square" lIns="96838" tIns="47625" rIns="96838" bIns="47625" anchor="t" anchorCtr="0"/>
          <a:p>
            <a:pPr lvl="0"/>
            <a:endParaRPr lang="zh-CN" altLang="en-US" dirty="0"/>
          </a:p>
        </p:txBody>
      </p:sp>
      <p:sp>
        <p:nvSpPr>
          <p:cNvPr id="48131" name="灯片编号占位符 3"/>
          <p:cNvSpPr txBox="1">
            <a:spLocks noGrp="1"/>
          </p:cNvSpPr>
          <p:nvPr>
            <p:ph type="sldNum" sz="quarter"/>
          </p:nvPr>
        </p:nvSpPr>
        <p:spPr>
          <a:xfrm>
            <a:off x="3881438" y="9480550"/>
            <a:ext cx="2968625" cy="500063"/>
          </a:xfrm>
          <a:prstGeom prst="rect">
            <a:avLst/>
          </a:prstGeom>
          <a:noFill/>
          <a:ln w="9525">
            <a:noFill/>
          </a:ln>
        </p:spPr>
        <p:txBody>
          <a:bodyPr vert="horz" wrap="square" lIns="96838" tIns="47625" rIns="96838" bIns="47625" anchor="b" anchorCtr="0"/>
          <a:p>
            <a:pPr lvl="0" algn="r" defTabSz="962025" eaLnBrk="1" hangingPunct="1"/>
            <a:fld id="{9A0DB2DC-4C9A-4742-B13C-FB6460FD3503}" type="slidenum">
              <a:rPr lang="en-US" altLang="zh-CN" sz="1300" dirty="0">
                <a:solidFill>
                  <a:schemeClr val="tx1"/>
                </a:solidFill>
                <a:ea typeface="隶书" panose="02010509060101010101" pitchFamily="49" charset="-122"/>
              </a:rPr>
            </a:fld>
            <a:endParaRPr lang="en-US" altLang="zh-CN" sz="1300" dirty="0">
              <a:solidFill>
                <a:schemeClr val="tx1"/>
              </a:solidFill>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2"/>
          <p:cNvSpPr>
            <a:spLocks noChangeArrowheads="1"/>
          </p:cNvSpPr>
          <p:nvPr/>
        </p:nvSpPr>
        <p:spPr bwMode="auto">
          <a:xfrm rot="1320000">
            <a:off x="396875" y="549275"/>
            <a:ext cx="882650" cy="88265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AutoShape 3"/>
          <p:cNvSpPr>
            <a:spLocks noChangeArrowheads="1"/>
          </p:cNvSpPr>
          <p:nvPr/>
        </p:nvSpPr>
        <p:spPr bwMode="auto">
          <a:xfrm rot="20940000">
            <a:off x="1828800" y="304800"/>
            <a:ext cx="457200" cy="45720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AutoShape 4"/>
          <p:cNvSpPr>
            <a:spLocks noChangeArrowheads="1"/>
          </p:cNvSpPr>
          <p:nvPr/>
        </p:nvSpPr>
        <p:spPr bwMode="auto">
          <a:xfrm>
            <a:off x="2609850" y="171450"/>
            <a:ext cx="419100" cy="41910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9" name="Group 13"/>
          <p:cNvGrpSpPr/>
          <p:nvPr/>
        </p:nvGrpSpPr>
        <p:grpSpPr>
          <a:xfrm>
            <a:off x="6934200" y="5181600"/>
            <a:ext cx="2033588" cy="1219200"/>
            <a:chOff x="4368" y="3264"/>
            <a:chExt cx="1281" cy="768"/>
          </a:xfrm>
        </p:grpSpPr>
        <p:sp>
          <p:nvSpPr>
            <p:cNvPr id="25" name="AutoShape 7"/>
            <p:cNvSpPr>
              <a:spLocks noChangeArrowheads="1"/>
            </p:cNvSpPr>
            <p:nvPr/>
          </p:nvSpPr>
          <p:spPr bwMode="auto">
            <a:xfrm rot="20940000">
              <a:off x="4368" y="3681"/>
              <a:ext cx="288" cy="288"/>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AutoShape 8"/>
            <p:cNvSpPr>
              <a:spLocks noChangeArrowheads="1"/>
            </p:cNvSpPr>
            <p:nvPr/>
          </p:nvSpPr>
          <p:spPr bwMode="auto">
            <a:xfrm>
              <a:off x="4845" y="3324"/>
              <a:ext cx="264" cy="26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9"/>
            <p:cNvSpPr>
              <a:spLocks noChangeArrowheads="1"/>
            </p:cNvSpPr>
            <p:nvPr/>
          </p:nvSpPr>
          <p:spPr bwMode="auto">
            <a:xfrm rot="1320000">
              <a:off x="5217" y="3264"/>
              <a:ext cx="384" cy="38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AutoShape 10"/>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AutoShape 11"/>
            <p:cNvSpPr>
              <a:spLocks noChangeArrowheads="1"/>
            </p:cNvSpPr>
            <p:nvPr/>
          </p:nvSpPr>
          <p:spPr bwMode="auto">
            <a:xfrm>
              <a:off x="4893" y="3372"/>
              <a:ext cx="264" cy="26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 name="AutoShape 12"/>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87" name="Group 22"/>
          <p:cNvGrpSpPr/>
          <p:nvPr/>
        </p:nvGrpSpPr>
        <p:grpSpPr>
          <a:xfrm>
            <a:off x="457200" y="2057400"/>
            <a:ext cx="8305800" cy="381000"/>
            <a:chOff x="288" y="1296"/>
            <a:chExt cx="5232" cy="240"/>
          </a:xfrm>
        </p:grpSpPr>
        <p:sp>
          <p:nvSpPr>
            <p:cNvPr id="33" name="Rectangle 20"/>
            <p:cNvSpPr>
              <a:spLocks noChangeArrowheads="1"/>
            </p:cNvSpPr>
            <p:nvPr/>
          </p:nvSpPr>
          <p:spPr bwMode="auto">
            <a:xfrm>
              <a:off x="432" y="1440"/>
              <a:ext cx="5088" cy="96"/>
            </a:xfrm>
            <a:prstGeom prst="rect">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Rectangle 21"/>
            <p:cNvSpPr>
              <a:spLocks noChangeArrowheads="1"/>
            </p:cNvSpPr>
            <p:nvPr/>
          </p:nvSpPr>
          <p:spPr bwMode="auto">
            <a:xfrm>
              <a:off x="288" y="1296"/>
              <a:ext cx="5088" cy="96"/>
            </a:xfrm>
            <a:prstGeom prst="rect">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63"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067" name="Rectangle 19"/>
          <p:cNvSpPr>
            <a:spLocks noGrp="1" noChangeArrowheads="1"/>
          </p:cNvSpPr>
          <p:nvPr>
            <p:ph type="ctrTitle" sz="quarter"/>
          </p:nvPr>
        </p:nvSpPr>
        <p:spPr>
          <a:xfrm>
            <a:off x="685800" y="9144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5" name="Rectangle 16"/>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7"/>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8"/>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sp>
        <p:nvSpPr>
          <p:cNvPr id="19" name="日期占位符 2"/>
          <p:cNvSpPr>
            <a:spLocks noGrp="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页脚占位符 3"/>
          <p:cNvSpPr>
            <a:spLocks noGrp="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p>
            <a:pPr algn="r"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9" name="AutoShape 2"/>
          <p:cNvSpPr>
            <a:spLocks noChangeArrowheads="1"/>
          </p:cNvSpPr>
          <p:nvPr/>
        </p:nvSpPr>
        <p:spPr bwMode="auto">
          <a:xfrm rot="1320000">
            <a:off x="396875" y="549275"/>
            <a:ext cx="882650" cy="88265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AutoShape 3"/>
          <p:cNvSpPr>
            <a:spLocks noChangeArrowheads="1"/>
          </p:cNvSpPr>
          <p:nvPr/>
        </p:nvSpPr>
        <p:spPr bwMode="auto">
          <a:xfrm rot="20940000">
            <a:off x="1828800" y="304800"/>
            <a:ext cx="457200" cy="45720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AutoShape 4"/>
          <p:cNvSpPr>
            <a:spLocks noChangeArrowheads="1"/>
          </p:cNvSpPr>
          <p:nvPr/>
        </p:nvSpPr>
        <p:spPr bwMode="auto">
          <a:xfrm>
            <a:off x="2609850" y="171450"/>
            <a:ext cx="419100" cy="419100"/>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AutoShape 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AutoShape 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27" name="Group 13"/>
          <p:cNvGrpSpPr/>
          <p:nvPr/>
        </p:nvGrpSpPr>
        <p:grpSpPr>
          <a:xfrm>
            <a:off x="6934200" y="5181600"/>
            <a:ext cx="2033588" cy="1219200"/>
            <a:chOff x="4368" y="3264"/>
            <a:chExt cx="1281" cy="768"/>
          </a:xfrm>
        </p:grpSpPr>
        <p:sp>
          <p:nvSpPr>
            <p:cNvPr id="25" name="AutoShape 7"/>
            <p:cNvSpPr>
              <a:spLocks noChangeArrowheads="1"/>
            </p:cNvSpPr>
            <p:nvPr/>
          </p:nvSpPr>
          <p:spPr bwMode="auto">
            <a:xfrm rot="20940000">
              <a:off x="4368" y="3681"/>
              <a:ext cx="288" cy="288"/>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AutoShape 8"/>
            <p:cNvSpPr>
              <a:spLocks noChangeArrowheads="1"/>
            </p:cNvSpPr>
            <p:nvPr/>
          </p:nvSpPr>
          <p:spPr bwMode="auto">
            <a:xfrm>
              <a:off x="4845" y="3324"/>
              <a:ext cx="264" cy="26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9"/>
            <p:cNvSpPr>
              <a:spLocks noChangeArrowheads="1"/>
            </p:cNvSpPr>
            <p:nvPr/>
          </p:nvSpPr>
          <p:spPr bwMode="auto">
            <a:xfrm rot="1320000">
              <a:off x="5217" y="3264"/>
              <a:ext cx="384" cy="38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AutoShape 10"/>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AutoShape 11"/>
            <p:cNvSpPr>
              <a:spLocks noChangeArrowheads="1"/>
            </p:cNvSpPr>
            <p:nvPr/>
          </p:nvSpPr>
          <p:spPr bwMode="auto">
            <a:xfrm>
              <a:off x="4893" y="3372"/>
              <a:ext cx="264" cy="26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 name="AutoShape 12"/>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1" name="AutoShape 1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35" name="Group 22"/>
          <p:cNvGrpSpPr/>
          <p:nvPr/>
        </p:nvGrpSpPr>
        <p:grpSpPr>
          <a:xfrm>
            <a:off x="457200" y="2057400"/>
            <a:ext cx="8305800" cy="381000"/>
            <a:chOff x="288" y="1296"/>
            <a:chExt cx="5232" cy="240"/>
          </a:xfrm>
        </p:grpSpPr>
        <p:sp>
          <p:nvSpPr>
            <p:cNvPr id="33" name="Rectangle 20"/>
            <p:cNvSpPr>
              <a:spLocks noChangeArrowheads="1"/>
            </p:cNvSpPr>
            <p:nvPr/>
          </p:nvSpPr>
          <p:spPr bwMode="auto">
            <a:xfrm>
              <a:off x="432" y="1440"/>
              <a:ext cx="5088" cy="96"/>
            </a:xfrm>
            <a:prstGeom prst="rect">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Rectangle 21"/>
            <p:cNvSpPr>
              <a:spLocks noChangeArrowheads="1"/>
            </p:cNvSpPr>
            <p:nvPr/>
          </p:nvSpPr>
          <p:spPr bwMode="auto">
            <a:xfrm>
              <a:off x="288" y="1296"/>
              <a:ext cx="5088" cy="96"/>
            </a:xfrm>
            <a:prstGeom prst="rect">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63" name="Rectangle 15"/>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067" name="Rectangle 19"/>
          <p:cNvSpPr>
            <a:spLocks noGrp="1" noChangeArrowheads="1"/>
          </p:cNvSpPr>
          <p:nvPr>
            <p:ph type="ctrTitle" sz="quarter"/>
          </p:nvPr>
        </p:nvSpPr>
        <p:spPr>
          <a:xfrm>
            <a:off x="685800" y="9144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5" name="Rectangle 16"/>
          <p:cNvSpPr>
            <a:spLocks noGrp="1" noChangeArrowheads="1"/>
          </p:cNvSpPr>
          <p:nvPr>
            <p:ph type="dt" sz="quarter" idx="2"/>
          </p:nvPr>
        </p:nvSpPr>
        <p:spPr bwMode="auto">
          <a:xfrm>
            <a:off x="76200" y="6323013"/>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Rectangle 17"/>
          <p:cNvSpPr>
            <a:spLocks noGrp="1" noChangeArrowheads="1"/>
          </p:cNvSpPr>
          <p:nvPr>
            <p:ph type="ftr" sz="quarter" idx="3"/>
          </p:nvPr>
        </p:nvSpPr>
        <p:spPr bwMode="auto">
          <a:xfrm>
            <a:off x="3124200" y="63246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Rectangle 18"/>
          <p:cNvSpPr>
            <a:spLocks noGrp="1" noChangeArrowheads="1"/>
          </p:cNvSpPr>
          <p:nvPr>
            <p:ph type="sldNum" sz="quarter" idx="4"/>
          </p:nvPr>
        </p:nvSpPr>
        <p:spPr bwMode="auto">
          <a:xfrm>
            <a:off x="7162800" y="6324600"/>
            <a:ext cx="1905000" cy="457200"/>
          </a:xfrm>
          <a:prstGeom prst="rect">
            <a:avLst/>
          </a:prstGeom>
          <a:noFill/>
          <a:ln w="9525">
            <a:noFill/>
            <a:miter lim="800000"/>
          </a:ln>
          <a:effectLst/>
        </p:spPr>
        <p:txBody>
          <a:bodyPr vert="horz" wrap="none" lIns="92075" tIns="46038" rIns="92075" bIns="46038" numCol="1" anchor="ctr" anchorCtr="0" compatLnSpc="1"/>
          <a:p>
            <a:pPr algn="r"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228600"/>
            <a:ext cx="180975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95400" y="228600"/>
            <a:ext cx="527685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sp>
        <p:nvSpPr>
          <p:cNvPr id="19" name="日期占位符 2"/>
          <p:cNvSpPr>
            <a:spLocks noGrp="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页脚占位符 3"/>
          <p:cNvSpPr>
            <a:spLocks noGrp="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灯片编号占位符 4"/>
          <p:cNvSpPr>
            <a:spLocks noGrp="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p>
            <a:pPr algn="r"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954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91100" y="1905000"/>
            <a:ext cx="3543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8"/>
          <p:cNvGrpSpPr/>
          <p:nvPr/>
        </p:nvGrpSpPr>
        <p:grpSpPr>
          <a:xfrm>
            <a:off x="6934200" y="5257800"/>
            <a:ext cx="2033588" cy="1219200"/>
            <a:chOff x="4368" y="3312"/>
            <a:chExt cx="1281" cy="768"/>
          </a:xfrm>
        </p:grpSpPr>
        <p:sp>
          <p:nvSpPr>
            <p:cNvPr id="2" name="AutoShape 2"/>
            <p:cNvSpPr>
              <a:spLocks noChangeArrowheads="1"/>
            </p:cNvSpPr>
            <p:nvPr/>
          </p:nvSpPr>
          <p:spPr bwMode="auto">
            <a:xfrm rot="20940000">
              <a:off x="4368" y="3729"/>
              <a:ext cx="288" cy="288"/>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AutoShape 3"/>
            <p:cNvSpPr>
              <a:spLocks noChangeArrowheads="1"/>
            </p:cNvSpPr>
            <p:nvPr/>
          </p:nvSpPr>
          <p:spPr bwMode="auto">
            <a:xfrm>
              <a:off x="4845" y="3372"/>
              <a:ext cx="264" cy="26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AutoShape 4"/>
            <p:cNvSpPr>
              <a:spLocks noChangeArrowheads="1"/>
            </p:cNvSpPr>
            <p:nvPr/>
          </p:nvSpPr>
          <p:spPr bwMode="auto">
            <a:xfrm rot="1320000">
              <a:off x="5217" y="3312"/>
              <a:ext cx="384" cy="38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AutoShape 5"/>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AutoShape 6"/>
            <p:cNvSpPr>
              <a:spLocks noChangeArrowheads="1"/>
            </p:cNvSpPr>
            <p:nvPr/>
          </p:nvSpPr>
          <p:spPr bwMode="auto">
            <a:xfrm>
              <a:off x="4893" y="3420"/>
              <a:ext cx="264" cy="26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AutoShape 7"/>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3"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4"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eaLnBrk="1" hangingPunct="1">
              <a:defRPr sz="14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eaLnBrk="1" hangingPunct="1">
              <a:defRPr sz="140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solidFill>
                  <a:schemeClr val="tx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1037" name="Group 15"/>
          <p:cNvGrpSpPr/>
          <p:nvPr/>
        </p:nvGrpSpPr>
        <p:grpSpPr>
          <a:xfrm>
            <a:off x="914400" y="1219200"/>
            <a:ext cx="7696200" cy="381000"/>
            <a:chOff x="576" y="768"/>
            <a:chExt cx="4848" cy="240"/>
          </a:xfrm>
        </p:grpSpPr>
        <p:sp>
          <p:nvSpPr>
            <p:cNvPr id="5" name="Rectangle 13"/>
            <p:cNvSpPr>
              <a:spLocks noChangeArrowheads="1"/>
            </p:cNvSpPr>
            <p:nvPr/>
          </p:nvSpPr>
          <p:spPr bwMode="auto">
            <a:xfrm>
              <a:off x="709" y="912"/>
              <a:ext cx="4715" cy="96"/>
            </a:xfrm>
            <a:prstGeom prst="rect">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Rectangle 14"/>
            <p:cNvSpPr>
              <a:spLocks noChangeArrowheads="1"/>
            </p:cNvSpPr>
            <p:nvPr/>
          </p:nvSpPr>
          <p:spPr bwMode="auto">
            <a:xfrm>
              <a:off x="576" y="768"/>
              <a:ext cx="4715" cy="96"/>
            </a:xfrm>
            <a:prstGeom prst="rect">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40"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800" b="1">
          <a:solidFill>
            <a:schemeClr val="tx2"/>
          </a:solidFill>
          <a:latin typeface="+mj-lt"/>
          <a:ea typeface="+mj-ea"/>
          <a:cs typeface="+mj-cs"/>
        </a:defRPr>
      </a:lvl1pPr>
      <a:lvl2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8"/>
          <p:cNvGrpSpPr/>
          <p:nvPr/>
        </p:nvGrpSpPr>
        <p:grpSpPr>
          <a:xfrm>
            <a:off x="6934200" y="5257800"/>
            <a:ext cx="2033588" cy="1219200"/>
            <a:chOff x="4368" y="3312"/>
            <a:chExt cx="1281" cy="768"/>
          </a:xfrm>
        </p:grpSpPr>
        <p:sp>
          <p:nvSpPr>
            <p:cNvPr id="2" name="AutoShape 2"/>
            <p:cNvSpPr>
              <a:spLocks noChangeArrowheads="1"/>
            </p:cNvSpPr>
            <p:nvPr/>
          </p:nvSpPr>
          <p:spPr bwMode="auto">
            <a:xfrm rot="20940000">
              <a:off x="4368" y="3729"/>
              <a:ext cx="288" cy="288"/>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AutoShape 3"/>
            <p:cNvSpPr>
              <a:spLocks noChangeArrowheads="1"/>
            </p:cNvSpPr>
            <p:nvPr/>
          </p:nvSpPr>
          <p:spPr bwMode="auto">
            <a:xfrm>
              <a:off x="4845" y="3372"/>
              <a:ext cx="264" cy="26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AutoShape 4"/>
            <p:cNvSpPr>
              <a:spLocks noChangeArrowheads="1"/>
            </p:cNvSpPr>
            <p:nvPr/>
          </p:nvSpPr>
          <p:spPr bwMode="auto">
            <a:xfrm rot="1320000">
              <a:off x="5217" y="3312"/>
              <a:ext cx="384" cy="384"/>
            </a:xfrm>
            <a:prstGeom prst="star5">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AutoShape 5"/>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AutoShape 6"/>
            <p:cNvSpPr>
              <a:spLocks noChangeArrowheads="1"/>
            </p:cNvSpPr>
            <p:nvPr/>
          </p:nvSpPr>
          <p:spPr bwMode="auto">
            <a:xfrm>
              <a:off x="4893" y="3420"/>
              <a:ext cx="264" cy="26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AutoShape 7"/>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7" name="Rectangle 9"/>
          <p:cNvSpPr>
            <a:spLocks noGrp="1"/>
          </p:cNvSpPr>
          <p:nvPr>
            <p:ph type="body"/>
          </p:nvPr>
        </p:nvSpPr>
        <p:spPr>
          <a:xfrm>
            <a:off x="1295400" y="1905000"/>
            <a:ext cx="7239000" cy="4114800"/>
          </a:xfrm>
          <a:prstGeom prst="rect">
            <a:avLst/>
          </a:prstGeom>
          <a:noFill/>
          <a:ln w="9525">
            <a:noFill/>
          </a:ln>
        </p:spPr>
        <p:txBody>
          <a:bodyPr lIns="92075" tIns="46038" rIns="92075" bIns="46038"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4" name="Rectangle 10"/>
          <p:cNvSpPr>
            <a:spLocks noGrp="1" noChangeArrowheads="1"/>
          </p:cNvSpPr>
          <p:nvPr>
            <p:ph type="dt" sz="half" idx="2"/>
          </p:nvPr>
        </p:nvSpPr>
        <p:spPr bwMode="auto">
          <a:xfrm>
            <a:off x="2209800" y="6376988"/>
            <a:ext cx="1905000" cy="457200"/>
          </a:xfrm>
          <a:prstGeom prst="rect">
            <a:avLst/>
          </a:prstGeom>
          <a:noFill/>
          <a:ln w="9525">
            <a:noFill/>
            <a:miter lim="800000"/>
          </a:ln>
          <a:effectLst/>
        </p:spPr>
        <p:txBody>
          <a:bodyPr vert="horz" wrap="none" lIns="92075" tIns="46038" rIns="92075" bIns="46038" numCol="1" anchor="ctr" anchorCtr="0" compatLnSpc="1"/>
          <a:lstStyle>
            <a:lvl1pPr eaLnBrk="1" hangingPunct="1">
              <a:defRPr sz="14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11"/>
          <p:cNvSpPr>
            <a:spLocks noGrp="1" noChangeArrowheads="1"/>
          </p:cNvSpPr>
          <p:nvPr>
            <p:ph type="ftr" sz="quarter" idx="3"/>
          </p:nvPr>
        </p:nvSpPr>
        <p:spPr bwMode="auto">
          <a:xfrm>
            <a:off x="4233863" y="6400800"/>
            <a:ext cx="2895600" cy="457200"/>
          </a:xfrm>
          <a:prstGeom prst="rect">
            <a:avLst/>
          </a:prstGeom>
          <a:noFill/>
          <a:ln w="9525">
            <a:noFill/>
            <a:miter lim="800000"/>
          </a:ln>
          <a:effectLst/>
        </p:spPr>
        <p:txBody>
          <a:bodyPr vert="horz" wrap="none" lIns="92075" tIns="46038" rIns="92075" bIns="46038" numCol="1" anchor="ctr" anchorCtr="0" compatLnSpc="1"/>
          <a:lstStyle>
            <a:lvl1pPr algn="ctr" eaLnBrk="1" hangingPunct="1">
              <a:defRPr sz="140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Rectangle 12"/>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none" lIns="92075" tIns="46038" rIns="92075" bIns="46038" numCol="1" anchor="ctr" anchorCtr="0" compatLnSpc="1"/>
          <a:lstStyle>
            <a:lvl1pPr algn="r">
              <a:defRPr sz="1400">
                <a:solidFill>
                  <a:schemeClr val="tx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2061" name="Group 15"/>
          <p:cNvGrpSpPr/>
          <p:nvPr/>
        </p:nvGrpSpPr>
        <p:grpSpPr>
          <a:xfrm>
            <a:off x="914400" y="1219200"/>
            <a:ext cx="7696200" cy="381000"/>
            <a:chOff x="576" y="768"/>
            <a:chExt cx="4848" cy="240"/>
          </a:xfrm>
        </p:grpSpPr>
        <p:sp>
          <p:nvSpPr>
            <p:cNvPr id="1037" name="Rectangle 13"/>
            <p:cNvSpPr>
              <a:spLocks noChangeArrowheads="1"/>
            </p:cNvSpPr>
            <p:nvPr/>
          </p:nvSpPr>
          <p:spPr bwMode="auto">
            <a:xfrm>
              <a:off x="709" y="912"/>
              <a:ext cx="4715" cy="96"/>
            </a:xfrm>
            <a:prstGeom prst="rect">
              <a:avLst/>
            </a:prstGeom>
            <a:gradFill rotWithShape="0">
              <a:gsLst>
                <a:gs pos="0">
                  <a:schemeClr val="hlink"/>
                </a:gs>
                <a:gs pos="100000">
                  <a:schemeClr val="hlink">
                    <a:gamma/>
                    <a:shade val="49804"/>
                    <a:invGamma/>
                  </a:schemeClr>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Rectangle 14"/>
            <p:cNvSpPr>
              <a:spLocks noChangeArrowheads="1"/>
            </p:cNvSpPr>
            <p:nvPr/>
          </p:nvSpPr>
          <p:spPr bwMode="auto">
            <a:xfrm>
              <a:off x="576" y="768"/>
              <a:ext cx="4715" cy="96"/>
            </a:xfrm>
            <a:prstGeom prst="rect">
              <a:avLst/>
            </a:prstGeom>
            <a:gradFill rotWithShape="0">
              <a:gsLst>
                <a:gs pos="0">
                  <a:schemeClr val="bg1">
                    <a:gamma/>
                    <a:shade val="49804"/>
                    <a:invGamma/>
                  </a:schemeClr>
                </a:gs>
                <a:gs pos="100000">
                  <a:schemeClr val="bg1"/>
                </a:gs>
              </a:gsLst>
              <a:path path="shape">
                <a:fillToRect l="50000" t="50000" r="50000" b="50000"/>
              </a:path>
            </a:gradFill>
            <a:ln w="9525">
              <a:noFill/>
              <a:miter lim="800000"/>
            </a:ln>
            <a:effectLst/>
          </p:spPr>
          <p:txBody>
            <a:bodyPr lIns="92075" tIns="46038" rIns="92075" bIns="46038"/>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64" name="Rectangle 16"/>
          <p:cNvSpPr>
            <a:spLocks noGrp="1"/>
          </p:cNvSpPr>
          <p:nvPr>
            <p:ph type="title"/>
          </p:nvPr>
        </p:nvSpPr>
        <p:spPr>
          <a:xfrm>
            <a:off x="1295400" y="228600"/>
            <a:ext cx="7162800" cy="1143000"/>
          </a:xfrm>
          <a:prstGeom prst="rect">
            <a:avLst/>
          </a:prstGeom>
          <a:noFill/>
          <a:ln w="9525">
            <a:noFill/>
          </a:ln>
        </p:spPr>
        <p:txBody>
          <a:bodyPr lIns="92075" tIns="46038" rIns="92075" bIns="46038" anchor="b" anchorCtr="0"/>
          <a:p>
            <a:pPr lvl="0"/>
            <a:r>
              <a:rPr lang="zh-CN" altLang="en-US" dirty="0"/>
              <a:t>单击此处编辑母版标题样式</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sz="4800" b="1">
          <a:solidFill>
            <a:schemeClr val="tx2"/>
          </a:solidFill>
          <a:latin typeface="+mj-lt"/>
          <a:ea typeface="+mj-ea"/>
          <a:cs typeface="+mj-cs"/>
        </a:defRPr>
      </a:lvl1pPr>
      <a:lvl2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4800" b="1">
          <a:solidFill>
            <a:schemeClr val="tx2"/>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sz="48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rgbClr val="99FFCC"/>
          </a:solidFill>
          <a:latin typeface="+mn-lt"/>
          <a:ea typeface="+mn-ea"/>
        </a:defRPr>
      </a:lvl2pPr>
      <a:lvl3pPr marL="108585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5pPr>
      <a:lvl6pPr marL="22288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6pPr>
      <a:lvl7pPr marL="26860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7pPr>
      <a:lvl8pPr marL="31432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8pPr>
      <a:lvl9pPr marL="3600450" indent="-228600" algn="l" rtl="0" fontAlgn="base">
        <a:spcBef>
          <a:spcPct val="20000"/>
        </a:spcBef>
        <a:spcAft>
          <a:spcPct val="0"/>
        </a:spcAft>
        <a:buClr>
          <a:schemeClr val="accent2"/>
        </a:buClr>
        <a:buSzPct val="7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sz="quarter"/>
          </p:nvPr>
        </p:nvSpPr>
        <p:spPr>
          <a:xfrm>
            <a:off x="304800" y="2590800"/>
            <a:ext cx="8534400" cy="1295400"/>
          </a:xfrm>
        </p:spPr>
        <p:txBody>
          <a:bodyPr vert="horz" wrap="square" lIns="92075" tIns="46038" rIns="92075" bIns="46038" anchor="b" anchorCtr="0"/>
          <a:p>
            <a:pPr algn="ctr" eaLnBrk="1" hangingPunct="1">
              <a:buClrTx/>
              <a:buSzTx/>
              <a:buFontTx/>
            </a:pPr>
            <a:r>
              <a:rPr lang="zh-CN" altLang="en-US" sz="5400" dirty="0">
                <a:latin typeface="隶书" panose="02010509060101010101" pitchFamily="49" charset="-122"/>
                <a:ea typeface="+mj-ea"/>
                <a:cs typeface="+mj-cs"/>
              </a:rPr>
              <a:t>第八章 </a:t>
            </a:r>
            <a:r>
              <a:rPr lang="en-US" altLang="zh-CN" sz="5400" dirty="0">
                <a:latin typeface="+mj-lt"/>
                <a:ea typeface="+mj-ea"/>
                <a:cs typeface="+mj-cs"/>
              </a:rPr>
              <a:t>C++</a:t>
            </a:r>
            <a:r>
              <a:rPr lang="zh-CN" altLang="en-US" sz="5400" dirty="0">
                <a:latin typeface="+mj-lt"/>
                <a:ea typeface="+mj-ea"/>
                <a:cs typeface="+mj-cs"/>
              </a:rPr>
              <a:t>标准模板库</a:t>
            </a:r>
            <a:endParaRPr lang="zh-CN" altLang="en-US" sz="5400" dirty="0">
              <a:latin typeface="+mj-lt"/>
              <a:ea typeface="+mj-ea"/>
              <a:cs typeface="+mj-cs"/>
            </a:endParaRPr>
          </a:p>
        </p:txBody>
      </p:sp>
      <p:sp>
        <p:nvSpPr>
          <p:cNvPr id="4099" name="Rectangle 3"/>
          <p:cNvSpPr>
            <a:spLocks noGrp="1"/>
          </p:cNvSpPr>
          <p:nvPr>
            <p:ph type="subTitle" sz="quarter" idx="1"/>
          </p:nvPr>
        </p:nvSpPr>
        <p:spPr>
          <a:xfrm>
            <a:off x="1371600" y="3663950"/>
            <a:ext cx="6400800" cy="2279650"/>
          </a:xfrm>
        </p:spPr>
        <p:txBody>
          <a:bodyPr vert="horz" wrap="square" lIns="92075" tIns="46038" rIns="92075" bIns="46038" anchor="ctr" anchorCtr="0"/>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0" lang="zh-CN" altLang="en-US" sz="3200" b="1" i="0" u="none" strike="noStrike" kern="0" cap="none" spc="0" normalizeH="0" baseline="0" noProof="1" dirty="0">
                <a:solidFill>
                  <a:schemeClr val="tx1"/>
                </a:solidFill>
                <a:latin typeface="楷体_GB2312" pitchFamily="49" charset="-122"/>
                <a:ea typeface="楷体_GB2312" pitchFamily="49" charset="-122"/>
                <a:cs typeface="+mn-cs"/>
              </a:rPr>
              <a:t>许金兰</a:t>
            </a:r>
            <a:endParaRPr kumimoji="0" lang="zh-CN" altLang="en-US" sz="3200" b="1" i="0" u="none" strike="noStrike" kern="0" cap="none" spc="0" normalizeH="0" baseline="0" noProof="1" dirty="0">
              <a:solidFill>
                <a:schemeClr val="tx1"/>
              </a:solidFill>
              <a:latin typeface="楷体_GB2312" pitchFamily="49" charset="-122"/>
              <a:ea typeface="楷体_GB2312" pitchFamily="49" charset="-122"/>
              <a:cs typeface="+mn-cs"/>
            </a:endParaRPr>
          </a:p>
          <a:p>
            <a:pPr marL="0" marR="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0" lang="en-US" altLang="zh-CN" sz="3200" b="1" i="0" u="none" strike="noStrike" kern="0" cap="none" spc="0" normalizeH="0" baseline="0" noProof="1" dirty="0">
                <a:solidFill>
                  <a:schemeClr val="tx1"/>
                </a:solidFill>
                <a:latin typeface="楷体_GB2312" pitchFamily="49" charset="-122"/>
                <a:ea typeface="楷体_GB2312" pitchFamily="49" charset="-122"/>
                <a:cs typeface="+mn-cs"/>
              </a:rPr>
              <a:t>jlxu@hdu.edu.cn</a:t>
            </a:r>
            <a:endParaRPr kumimoji="0" lang="en-US" altLang="zh-CN" sz="3200" b="1" i="0" u="none" strike="noStrike" kern="0" cap="none" spc="0" normalizeH="0" baseline="0" noProof="1" dirty="0">
              <a:solidFill>
                <a:schemeClr val="tx1"/>
              </a:solidFill>
              <a:latin typeface="楷体_GB2312" pitchFamily="49" charset="-122"/>
              <a:ea typeface="楷体_GB2312" pitchFamily="49" charset="-122"/>
              <a:cs typeface="+mn-cs"/>
            </a:endParaRPr>
          </a:p>
        </p:txBody>
      </p:sp>
      <p:sp>
        <p:nvSpPr>
          <p:cNvPr id="9219" name="Rectangle 4"/>
          <p:cNvSpPr/>
          <p:nvPr/>
        </p:nvSpPr>
        <p:spPr>
          <a:xfrm>
            <a:off x="838200" y="1219200"/>
            <a:ext cx="7772400" cy="1066800"/>
          </a:xfrm>
          <a:prstGeom prst="rect">
            <a:avLst/>
          </a:prstGeom>
          <a:noFill/>
          <a:ln w="9525">
            <a:noFill/>
          </a:ln>
        </p:spPr>
        <p:txBody>
          <a:bodyPr lIns="92075" tIns="46038" rIns="92075" bIns="46038" anchor="ctr" anchorCtr="0"/>
          <a:p>
            <a:r>
              <a:rPr lang="en-US" altLang="zh-CN" sz="4000" dirty="0">
                <a:solidFill>
                  <a:schemeClr val="tx1"/>
                </a:solidFill>
                <a:latin typeface="楷体_GB2312" pitchFamily="49" charset="-122"/>
                <a:ea typeface="楷体_GB2312" pitchFamily="49" charset="-122"/>
              </a:rPr>
              <a:t>C++</a:t>
            </a:r>
            <a:r>
              <a:rPr lang="zh-CN" altLang="en-US" sz="4000" dirty="0">
                <a:solidFill>
                  <a:schemeClr val="tx1"/>
                </a:solidFill>
                <a:latin typeface="楷体_GB2312" pitchFamily="49" charset="-122"/>
                <a:ea typeface="楷体_GB2312" pitchFamily="49" charset="-122"/>
              </a:rPr>
              <a:t>面向对象程序设计</a:t>
            </a:r>
            <a:endParaRPr lang="zh-CN" altLang="en-US" sz="4000" dirty="0">
              <a:solidFill>
                <a:schemeClr val="tx1"/>
              </a:solidFill>
              <a:latin typeface="楷体_GB2312" pitchFamily="49" charset="-122"/>
              <a:ea typeface="楷体_GB2312" pitchFamily="49" charset="-122"/>
            </a:endParaRPr>
          </a:p>
        </p:txBody>
      </p:sp>
    </p:spTree>
  </p:cSld>
  <p:clrMapOvr>
    <a:overrideClrMapping bg1="dk2" tx1="lt1" bg2="dk1"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p:txBody>
          <a:bodyPr vert="horz" wrap="square" lIns="92075" tIns="46038" rIns="92075" bIns="46038" anchor="b" anchorCtr="0"/>
          <a:p>
            <a:r>
              <a:rPr lang="zh-CN" altLang="en-US" dirty="0"/>
              <a:t>迭代器的概念图</a:t>
            </a:r>
            <a:endParaRPr lang="zh-CN" altLang="en-US" dirty="0"/>
          </a:p>
        </p:txBody>
      </p:sp>
      <p:sp>
        <p:nvSpPr>
          <p:cNvPr id="21506"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grpSp>
        <p:nvGrpSpPr>
          <p:cNvPr id="21507" name="组合 13"/>
          <p:cNvGrpSpPr/>
          <p:nvPr/>
        </p:nvGrpSpPr>
        <p:grpSpPr>
          <a:xfrm>
            <a:off x="2428875" y="2095500"/>
            <a:ext cx="4714875" cy="3333750"/>
            <a:chOff x="2905116" y="2825752"/>
            <a:chExt cx="2828925" cy="2508250"/>
          </a:xfrm>
        </p:grpSpPr>
        <p:sp>
          <p:nvSpPr>
            <p:cNvPr id="69634" name="Text Box 2"/>
            <p:cNvSpPr txBox="1">
              <a:spLocks noChangeArrowheads="1"/>
            </p:cNvSpPr>
            <p:nvPr/>
          </p:nvSpPr>
          <p:spPr bwMode="auto">
            <a:xfrm>
              <a:off x="2905116" y="2825752"/>
              <a:ext cx="1047750" cy="514789"/>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输入迭代器</a:t>
              </a:r>
              <a:b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(Input </a:t>
              </a:r>
              <a:r>
                <a:rPr kumimoji="0" lang="en-US" altLang="zh-CN" sz="1800" b="1"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Iterator</a:t>
              </a:r>
              <a:r>
                <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t>
              </a:r>
              <a:endPar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69635" name="Text Box 3"/>
            <p:cNvSpPr txBox="1">
              <a:spLocks noChangeArrowheads="1"/>
            </p:cNvSpPr>
            <p:nvPr/>
          </p:nvSpPr>
          <p:spPr bwMode="auto">
            <a:xfrm>
              <a:off x="4619616" y="2825752"/>
              <a:ext cx="1114425" cy="514789"/>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输出迭代器</a:t>
              </a:r>
              <a:b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br>
              <a:r>
                <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(Output Iterator)</a:t>
              </a:r>
              <a:endPar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69636" name="Text Box 4"/>
            <p:cNvSpPr txBox="1">
              <a:spLocks noChangeArrowheads="1"/>
            </p:cNvSpPr>
            <p:nvPr/>
          </p:nvSpPr>
          <p:spPr bwMode="auto">
            <a:xfrm>
              <a:off x="3286116" y="3714389"/>
              <a:ext cx="2114550" cy="286657"/>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前向迭代器</a:t>
              </a:r>
              <a:r>
                <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(Forward Iterator)</a:t>
              </a:r>
              <a:endPar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69637" name="Text Box 5"/>
            <p:cNvSpPr txBox="1">
              <a:spLocks noChangeArrowheads="1"/>
            </p:cNvSpPr>
            <p:nvPr/>
          </p:nvSpPr>
          <p:spPr bwMode="auto">
            <a:xfrm>
              <a:off x="3286116" y="4372507"/>
              <a:ext cx="2114550" cy="285462"/>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双向迭代器</a:t>
              </a:r>
              <a:r>
                <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rPr>
                <a:t>(Bidirectional Iterator)</a:t>
              </a:r>
              <a:endParaRPr kumimoji="0" lang="en-US" altLang="zh-CN" sz="1800" b="1"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69638" name="Text Box 6"/>
            <p:cNvSpPr txBox="1">
              <a:spLocks noChangeArrowheads="1"/>
            </p:cNvSpPr>
            <p:nvPr/>
          </p:nvSpPr>
          <p:spPr bwMode="auto">
            <a:xfrm>
              <a:off x="3076566" y="5048540"/>
              <a:ext cx="2533650" cy="285462"/>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随机访问迭代器</a:t>
              </a:r>
              <a:r>
                <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(Random Access </a:t>
              </a:r>
              <a:r>
                <a:rPr kumimoji="0" lang="en-US" altLang="zh-CN" sz="1800" b="1"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Iterator</a:t>
              </a:r>
              <a:r>
                <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t>
              </a:r>
              <a:endParaRPr kumimoji="0" lang="en-US" altLang="zh-CN" sz="1800" b="1"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cxnSp>
          <p:nvCxnSpPr>
            <p:cNvPr id="69639" name="AutoShape 7"/>
            <p:cNvCxnSpPr>
              <a:cxnSpLocks noChangeShapeType="1"/>
            </p:cNvCxnSpPr>
            <p:nvPr/>
          </p:nvCxnSpPr>
          <p:spPr bwMode="auto">
            <a:xfrm>
              <a:off x="3428991" y="3340541"/>
              <a:ext cx="445770" cy="373848"/>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cxnSp>
          <p:nvCxnSpPr>
            <p:cNvPr id="69640" name="AutoShape 8"/>
            <p:cNvCxnSpPr>
              <a:cxnSpLocks noChangeShapeType="1"/>
            </p:cNvCxnSpPr>
            <p:nvPr/>
          </p:nvCxnSpPr>
          <p:spPr bwMode="auto">
            <a:xfrm flipH="1">
              <a:off x="4708199" y="3340541"/>
              <a:ext cx="468630" cy="373848"/>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cxnSp>
          <p:nvCxnSpPr>
            <p:cNvPr id="69641" name="AutoShape 9"/>
            <p:cNvCxnSpPr>
              <a:cxnSpLocks noChangeShapeType="1"/>
            </p:cNvCxnSpPr>
            <p:nvPr/>
          </p:nvCxnSpPr>
          <p:spPr bwMode="auto">
            <a:xfrm>
              <a:off x="4343391" y="4001046"/>
              <a:ext cx="0" cy="371460"/>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cxnSp>
          <p:nvCxnSpPr>
            <p:cNvPr id="69642" name="AutoShape 10"/>
            <p:cNvCxnSpPr>
              <a:cxnSpLocks noChangeShapeType="1"/>
            </p:cNvCxnSpPr>
            <p:nvPr/>
          </p:nvCxnSpPr>
          <p:spPr bwMode="auto">
            <a:xfrm>
              <a:off x="4343391" y="4657969"/>
              <a:ext cx="0" cy="390571"/>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sp>
        <p:nvSpPr>
          <p:cNvPr id="21517"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迭代器</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2530" name="Rectangle 2"/>
          <p:cNvSpPr>
            <a:spLocks noGrp="1"/>
          </p:cNvSpPr>
          <p:nvPr>
            <p:ph type="title"/>
          </p:nvPr>
        </p:nvSpPr>
        <p:spPr/>
        <p:txBody>
          <a:bodyPr vert="horz" wrap="square" lIns="92075" tIns="46038" rIns="92075" bIns="46038" anchor="b" anchorCtr="0"/>
          <a:p>
            <a:pPr eaLnBrk="1" hangingPunct="1"/>
            <a:r>
              <a:rPr lang="zh-CN" altLang="en-US" dirty="0"/>
              <a:t>迭代器支持的操作</a:t>
            </a:r>
            <a:endParaRPr lang="zh-CN" altLang="en-US" dirty="0"/>
          </a:p>
        </p:txBody>
      </p:sp>
      <p:sp>
        <p:nvSpPr>
          <p:cNvPr id="23556" name="Rectangle 3"/>
          <p:cNvSpPr>
            <a:spLocks noGrp="1" noChangeArrowheads="1"/>
          </p:cNvSpPr>
          <p:nvPr>
            <p:ph idx="1"/>
          </p:nvPr>
        </p:nvSpPr>
        <p:spPr>
          <a:xfrm>
            <a:off x="1295400" y="1905000"/>
            <a:ext cx="7239000" cy="4495800"/>
          </a:xfrm>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迭代器是泛化的指针，提供了类似指针的操作（诸如</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-&gt;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运算符）</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输入迭代器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可以用来从序列中读取数据，如输入流迭代器</a:t>
            </a:r>
            <a:endParaRPr kumimoji="0" lang="zh-CN" altLang="en-US" sz="2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输出迭代器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允许向序列中写入数据，如输出流迭代器</a:t>
            </a:r>
            <a:endParaRPr kumimoji="0" lang="zh-CN" altLang="en-US" sz="2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前向迭代器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既是输入迭代器又是输出迭代器，并且可以对序列进行单向的遍历</a:t>
            </a:r>
            <a:endParaRPr kumimoji="0" lang="zh-CN" altLang="en-US" sz="2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双向迭代器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与前向迭代器相似，但是在两个方向上都可以对数据遍历</a:t>
            </a:r>
            <a:endParaRPr kumimoji="0" lang="zh-CN" altLang="en-US" sz="2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随机访问迭代器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也是双向迭代器，但能够在序列中的任意两个位置之间进行跳转，如指针、使用</a:t>
            </a:r>
            <a:r>
              <a:rPr kumimoji="0" lang="en-US" altLang="zh-CN" sz="2000" b="0" i="0" u="none" strike="noStrike" kern="0" cap="none" spc="0" normalizeH="0" baseline="0" noProof="0" dirty="0" smtClean="0">
                <a:ln>
                  <a:noFill/>
                </a:ln>
                <a:solidFill>
                  <a:srgbClr val="99FFCC"/>
                </a:solidFill>
                <a:effectLst/>
                <a:uLnTx/>
                <a:uFillTx/>
                <a:latin typeface="+mn-lt"/>
                <a:ea typeface="+mn-ea"/>
                <a:cs typeface="+mn-ea"/>
              </a:rPr>
              <a:t>vector</a:t>
            </a: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的</a:t>
            </a:r>
            <a:r>
              <a:rPr kumimoji="0" lang="en-US" altLang="zh-CN" sz="2000" b="0" i="0" u="none" strike="noStrike" kern="0" cap="none" spc="0" normalizeH="0" baseline="0" noProof="0" dirty="0" smtClean="0">
                <a:ln>
                  <a:noFill/>
                </a:ln>
                <a:solidFill>
                  <a:srgbClr val="99FFCC"/>
                </a:solidFill>
                <a:effectLst/>
                <a:uLnTx/>
                <a:uFillTx/>
                <a:latin typeface="+mn-lt"/>
                <a:ea typeface="+mn-ea"/>
                <a:cs typeface="+mn-ea"/>
              </a:rPr>
              <a:t>begin()</a:t>
            </a: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000" b="0" i="0" u="none" strike="noStrike" kern="0" cap="none" spc="0" normalizeH="0" baseline="0" noProof="0" dirty="0" smtClean="0">
                <a:ln>
                  <a:noFill/>
                </a:ln>
                <a:solidFill>
                  <a:srgbClr val="99FFCC"/>
                </a:solidFill>
                <a:effectLst/>
                <a:uLnTx/>
                <a:uFillTx/>
                <a:latin typeface="+mn-lt"/>
                <a:ea typeface="+mn-ea"/>
                <a:cs typeface="+mn-ea"/>
              </a:rPr>
              <a:t>end()</a:t>
            </a:r>
            <a:r>
              <a:rPr kumimoji="0" lang="zh-CN" altLang="en-US" sz="2000" b="0" i="0" u="none" strike="noStrike" kern="0" cap="none" spc="0" normalizeH="0" baseline="0" noProof="0" dirty="0" smtClean="0">
                <a:ln>
                  <a:noFill/>
                </a:ln>
                <a:solidFill>
                  <a:srgbClr val="99FFCC"/>
                </a:solidFill>
                <a:effectLst/>
                <a:uLnTx/>
                <a:uFillTx/>
                <a:latin typeface="+mn-lt"/>
                <a:ea typeface="+mn-ea"/>
                <a:cs typeface="+mn-ea"/>
              </a:rPr>
              <a:t>函数得到的迭代器</a:t>
            </a:r>
            <a:endParaRPr kumimoji="0" lang="zh-CN" altLang="en-US" sz="20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22532"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迭代器</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p:txBody>
          <a:bodyPr vert="horz" wrap="square" lIns="92075" tIns="46038" rIns="92075" bIns="46038" anchor="b" anchorCtr="0"/>
          <a:p>
            <a:r>
              <a:rPr lang="zh-CN" altLang="en-US" dirty="0"/>
              <a:t>迭代器的区间</a:t>
            </a:r>
            <a:endParaRPr lang="zh-CN" altLang="en-US" dirty="0"/>
          </a:p>
        </p:txBody>
      </p:sp>
      <p:sp>
        <p:nvSpPr>
          <p:cNvPr id="24578" name="内容占位符 2"/>
          <p:cNvSpPr>
            <a:spLocks noGrp="1"/>
          </p:cNvSpPr>
          <p:nvPr>
            <p:ph idx="1"/>
          </p:nvPr>
        </p:nvSpPr>
        <p:spPr/>
        <p:txBody>
          <a:bodyPr vert="horz" wrap="square" lIns="92075" tIns="46038" rIns="92075" bIns="46038" anchor="t" anchorCtr="0"/>
          <a:p>
            <a:r>
              <a:rPr lang="zh-CN" altLang="en-US" dirty="0"/>
              <a:t>两个迭代器表示一个区间：</a:t>
            </a:r>
            <a:r>
              <a:rPr lang="en-US" altLang="zh-CN" dirty="0"/>
              <a:t>[p1, p2)</a:t>
            </a:r>
            <a:endParaRPr lang="en-US" altLang="zh-CN" dirty="0"/>
          </a:p>
          <a:p>
            <a:r>
              <a:rPr lang="en-US" altLang="zh-CN" dirty="0"/>
              <a:t>STL</a:t>
            </a:r>
            <a:r>
              <a:rPr lang="zh-CN" altLang="en-US" dirty="0"/>
              <a:t>算法常以迭代器的区间作为输入，传递输入数据</a:t>
            </a:r>
            <a:endParaRPr lang="en-US" altLang="zh-CN" dirty="0"/>
          </a:p>
          <a:p>
            <a:r>
              <a:rPr lang="zh-CN" altLang="en-US" dirty="0"/>
              <a:t>合法的区间</a:t>
            </a:r>
            <a:endParaRPr lang="en-US" altLang="zh-CN" dirty="0"/>
          </a:p>
          <a:p>
            <a:pPr lvl="1"/>
            <a:r>
              <a:rPr lang="en-US" altLang="zh-CN" dirty="0"/>
              <a:t>p1</a:t>
            </a:r>
            <a:r>
              <a:rPr lang="zh-CN" altLang="en-US" dirty="0"/>
              <a:t>经过</a:t>
            </a:r>
            <a:r>
              <a:rPr lang="en-US" altLang="zh-CN" dirty="0"/>
              <a:t>n</a:t>
            </a:r>
            <a:r>
              <a:rPr lang="zh-CN" altLang="en-US" dirty="0"/>
              <a:t>次</a:t>
            </a:r>
            <a:r>
              <a:rPr lang="en-US" altLang="zh-CN" dirty="0"/>
              <a:t>(n &gt; 0)</a:t>
            </a:r>
            <a:r>
              <a:rPr lang="zh-CN" altLang="en-US" dirty="0"/>
              <a:t>自增</a:t>
            </a:r>
            <a:r>
              <a:rPr lang="en-US" altLang="zh-CN" dirty="0"/>
              <a:t>(++)</a:t>
            </a:r>
            <a:r>
              <a:rPr lang="zh-CN" altLang="en-US" dirty="0"/>
              <a:t>操作后满足</a:t>
            </a:r>
            <a:r>
              <a:rPr lang="en-US" altLang="zh-CN" dirty="0"/>
              <a:t>p1 == p2</a:t>
            </a:r>
            <a:endParaRPr lang="en-US" altLang="zh-CN" dirty="0"/>
          </a:p>
          <a:p>
            <a:r>
              <a:rPr lang="zh-CN" altLang="en-US" dirty="0"/>
              <a:t>区间包含</a:t>
            </a:r>
            <a:r>
              <a:rPr lang="en-US" altLang="zh-CN" dirty="0"/>
              <a:t>p1</a:t>
            </a:r>
            <a:r>
              <a:rPr lang="zh-CN" altLang="en-US" dirty="0"/>
              <a:t>，但不包含</a:t>
            </a:r>
            <a:r>
              <a:rPr lang="en-US" altLang="zh-CN" dirty="0"/>
              <a:t>p2</a:t>
            </a:r>
            <a:endParaRPr lang="en-US" altLang="zh-CN" dirty="0"/>
          </a:p>
          <a:p>
            <a:endParaRPr lang="zh-CN" altLang="en-US" dirty="0"/>
          </a:p>
        </p:txBody>
      </p:sp>
      <p:sp>
        <p:nvSpPr>
          <p:cNvPr id="24579"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4580"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迭代器</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vert="horz" wrap="square" lIns="92075" tIns="46038" rIns="92075" bIns="46038" anchor="b" anchorCtr="0"/>
          <a:p>
            <a:r>
              <a:rPr lang="zh-CN" altLang="en-US" dirty="0"/>
              <a:t>迭代器的辅助函数</a:t>
            </a:r>
            <a:endParaRPr lang="zh-CN" altLang="en-US" dirty="0"/>
          </a:p>
        </p:txBody>
      </p:sp>
      <p:sp>
        <p:nvSpPr>
          <p:cNvPr id="25602" name="内容占位符 2"/>
          <p:cNvSpPr>
            <a:spLocks noGrp="1"/>
          </p:cNvSpPr>
          <p:nvPr>
            <p:ph idx="1"/>
          </p:nvPr>
        </p:nvSpPr>
        <p:spPr/>
        <p:txBody>
          <a:bodyPr vert="horz" wrap="square" lIns="92075" tIns="46038" rIns="92075" bIns="46038" anchor="t" anchorCtr="0"/>
          <a:p>
            <a:r>
              <a:rPr lang="en-US" altLang="zh-CN" dirty="0"/>
              <a:t>advance(p, n)</a:t>
            </a:r>
            <a:endParaRPr lang="en-US" altLang="zh-CN" dirty="0"/>
          </a:p>
          <a:p>
            <a:pPr lvl="1"/>
            <a:r>
              <a:rPr lang="zh-CN" altLang="en-US" dirty="0"/>
              <a:t>对</a:t>
            </a:r>
            <a:r>
              <a:rPr lang="en-US" altLang="zh-CN" dirty="0"/>
              <a:t>p</a:t>
            </a:r>
            <a:r>
              <a:rPr lang="zh-CN" altLang="en-US" dirty="0"/>
              <a:t>执行</a:t>
            </a:r>
            <a:r>
              <a:rPr lang="en-US" altLang="zh-CN" dirty="0"/>
              <a:t>n</a:t>
            </a:r>
            <a:r>
              <a:rPr lang="zh-CN" altLang="en-US" dirty="0"/>
              <a:t>次自增操作</a:t>
            </a:r>
            <a:endParaRPr lang="en-US" altLang="zh-CN" dirty="0"/>
          </a:p>
          <a:p>
            <a:r>
              <a:rPr lang="en-US" altLang="zh-CN" dirty="0"/>
              <a:t>distance(first, last)</a:t>
            </a:r>
            <a:endParaRPr lang="en-US" altLang="zh-CN" dirty="0"/>
          </a:p>
          <a:p>
            <a:pPr lvl="1"/>
            <a:r>
              <a:rPr lang="zh-CN" altLang="en-US" dirty="0"/>
              <a:t>计算两个迭代器</a:t>
            </a:r>
            <a:r>
              <a:rPr lang="en-US" altLang="zh-CN" dirty="0"/>
              <a:t>first</a:t>
            </a:r>
            <a:r>
              <a:rPr lang="zh-CN" altLang="en-US" dirty="0"/>
              <a:t>和</a:t>
            </a:r>
            <a:r>
              <a:rPr lang="en-US" altLang="zh-CN" dirty="0"/>
              <a:t>last</a:t>
            </a:r>
            <a:r>
              <a:rPr lang="zh-CN" altLang="en-US" dirty="0"/>
              <a:t>的距离，即对</a:t>
            </a:r>
            <a:r>
              <a:rPr lang="en-US" altLang="zh-CN" dirty="0"/>
              <a:t>first</a:t>
            </a:r>
            <a:r>
              <a:rPr lang="zh-CN" altLang="en-US" dirty="0"/>
              <a:t>执行多少次“</a:t>
            </a:r>
            <a:r>
              <a:rPr lang="en-US" altLang="zh-CN" dirty="0"/>
              <a:t>++</a:t>
            </a:r>
            <a:r>
              <a:rPr lang="zh-CN" altLang="en-US" dirty="0"/>
              <a:t>”操作后能够使得</a:t>
            </a:r>
            <a:r>
              <a:rPr lang="en-US" altLang="zh-CN" dirty="0"/>
              <a:t>first == last</a:t>
            </a:r>
            <a:endParaRPr lang="zh-CN" altLang="en-US" dirty="0"/>
          </a:p>
        </p:txBody>
      </p:sp>
      <p:sp>
        <p:nvSpPr>
          <p:cNvPr id="25603"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5604"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迭代器</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lIns="92075" tIns="46038" rIns="92075" bIns="46038" anchor="b" anchorCtr="0"/>
          <a:p>
            <a:r>
              <a:rPr lang="zh-CN" altLang="en-US"/>
              <a:t>迭代器使用</a:t>
            </a:r>
            <a:endParaRPr lang="zh-CN" altLang="en-US"/>
          </a:p>
        </p:txBody>
      </p:sp>
      <p:sp>
        <p:nvSpPr>
          <p:cNvPr id="3" name="内容占位符 2"/>
          <p:cNvSpPr>
            <a:spLocks noGrp="1"/>
          </p:cNvSpPr>
          <p:nvPr>
            <p:ph idx="1"/>
          </p:nvPr>
        </p:nvSpPr>
        <p:spPr>
          <a:xfrm>
            <a:off x="581025" y="1844675"/>
            <a:ext cx="8093075" cy="2727325"/>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vector&lt;int&gt; V1 (5), V2;</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set &lt;int&gt; S1 {1, 3, 5};</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auto  it1 = V1.begin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auto  it2 = V2.</a:t>
            </a: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begin </a:t>
            </a: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auto  it3 = S1.begin (</a:t>
            </a: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sym typeface="+mn-ea"/>
              </a:rPr>
              <a:t>auto  it4 = V1.end ();</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4" name="文本框 3"/>
          <p:cNvSpPr txBox="1"/>
          <p:nvPr/>
        </p:nvSpPr>
        <p:spPr>
          <a:xfrm>
            <a:off x="539750" y="4365625"/>
            <a:ext cx="8174038" cy="1506538"/>
          </a:xfrm>
          <a:prstGeom prst="rect">
            <a:avLst/>
          </a:prstGeom>
          <a:noFill/>
        </p:spPr>
        <p:txBody>
          <a:bodyPr wrap="square" rtlCol="0" anchor="t">
            <a:spAutoFit/>
          </a:bodyPr>
          <a:p>
            <a:pPr marR="0" defTabSz="914400" eaLnBrk="0" hangingPunct="0">
              <a:spcBef>
                <a:spcPct val="20000"/>
              </a:spcBef>
              <a:buClr>
                <a:schemeClr val="tx2"/>
              </a:buClr>
              <a:buSzPct val="50000"/>
              <a:buFont typeface="Wingdings 2" panose="05020102010507070707" pitchFamily="2" charset="2"/>
              <a:buNone/>
              <a:defRPr/>
            </a:pPr>
            <a:r>
              <a:rPr kumimoji="0" lang="zh-CN" altLang="en-US" sz="2000" b="1" kern="1200" cap="none" spc="0" normalizeH="0" baseline="0" noProof="0" dirty="0">
                <a:solidFill>
                  <a:schemeClr val="tx1"/>
                </a:solidFill>
                <a:latin typeface="+mn-ea"/>
                <a:ea typeface="+mn-ea"/>
                <a:cs typeface="+mn-cs"/>
                <a:sym typeface="+mn-ea"/>
              </a:rPr>
              <a:t>*</a:t>
            </a:r>
            <a:r>
              <a:rPr kumimoji="0" lang="en-US" altLang="zh-CN" sz="2000" b="1" kern="1200" cap="none" spc="0" normalizeH="0" baseline="0" noProof="0" dirty="0">
                <a:solidFill>
                  <a:schemeClr val="tx1"/>
                </a:solidFill>
                <a:latin typeface="+mn-ea"/>
                <a:ea typeface="+mn-ea"/>
                <a:cs typeface="+mn-cs"/>
                <a:sym typeface="+mn-ea"/>
              </a:rPr>
              <a:t>it1 = 10; //</a:t>
            </a:r>
            <a:r>
              <a:rPr kumimoji="0" lang="zh-CN" altLang="en-US" sz="2000" b="1" kern="1200" cap="none" spc="0" normalizeH="0" baseline="0" noProof="0" dirty="0">
                <a:solidFill>
                  <a:schemeClr val="tx1"/>
                </a:solidFill>
                <a:latin typeface="+mn-ea"/>
                <a:ea typeface="+mn-ea"/>
                <a:cs typeface="+mn-cs"/>
                <a:sym typeface="+mn-ea"/>
              </a:rPr>
              <a:t>正确，将第一个元素修改为</a:t>
            </a:r>
            <a:r>
              <a:rPr kumimoji="0" lang="en-US" altLang="zh-CN" sz="2000" b="1" kern="1200" cap="none" spc="0" normalizeH="0" baseline="0" noProof="0" dirty="0">
                <a:solidFill>
                  <a:schemeClr val="tx1"/>
                </a:solidFill>
                <a:latin typeface="+mn-ea"/>
                <a:ea typeface="+mn-ea"/>
                <a:cs typeface="+mn-cs"/>
                <a:sym typeface="+mn-ea"/>
              </a:rPr>
              <a:t>10</a:t>
            </a:r>
            <a:endParaRPr kumimoji="0" lang="en-US" altLang="zh-CN" sz="2000"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dirty="0">
                <a:solidFill>
                  <a:schemeClr val="tx1"/>
                </a:solidFill>
                <a:latin typeface="+mn-ea"/>
                <a:ea typeface="+mn-ea"/>
                <a:cs typeface="+mn-cs"/>
                <a:sym typeface="+mn-ea"/>
              </a:rPr>
              <a:t>*it2 = 10; //</a:t>
            </a:r>
            <a:r>
              <a:rPr kumimoji="0" lang="zh-CN" altLang="en-US" sz="2000" b="1" kern="1200" cap="none" spc="0" normalizeH="0" baseline="0" noProof="0" dirty="0">
                <a:solidFill>
                  <a:schemeClr val="tx1"/>
                </a:solidFill>
                <a:latin typeface="+mn-ea"/>
                <a:ea typeface="+mn-ea"/>
                <a:cs typeface="+mn-cs"/>
                <a:sym typeface="+mn-ea"/>
              </a:rPr>
              <a:t>语义错误，</a:t>
            </a:r>
            <a:r>
              <a:rPr kumimoji="0" lang="en-US" altLang="zh-CN" sz="2000" b="1" kern="1200" cap="none" spc="0" normalizeH="0" baseline="0" noProof="0" dirty="0">
                <a:solidFill>
                  <a:schemeClr val="tx1"/>
                </a:solidFill>
                <a:latin typeface="+mn-ea"/>
                <a:ea typeface="+mn-ea"/>
                <a:cs typeface="+mn-cs"/>
                <a:sym typeface="+mn-ea"/>
              </a:rPr>
              <a:t>it2</a:t>
            </a:r>
            <a:r>
              <a:rPr kumimoji="0" lang="zh-CN" altLang="en-US" sz="2000" b="1" kern="1200" cap="none" spc="0" normalizeH="0" baseline="0" noProof="0" dirty="0">
                <a:solidFill>
                  <a:schemeClr val="tx1"/>
                </a:solidFill>
                <a:latin typeface="+mn-ea"/>
                <a:ea typeface="+mn-ea"/>
                <a:cs typeface="+mn-cs"/>
                <a:sym typeface="+mn-ea"/>
              </a:rPr>
              <a:t>也代表容器的实际结束位置，不可访问</a:t>
            </a:r>
            <a:endParaRPr kumimoji="0" lang="zh-CN" altLang="en-US" sz="2000"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dirty="0">
                <a:solidFill>
                  <a:schemeClr val="tx1"/>
                </a:solidFill>
                <a:latin typeface="+mn-ea"/>
                <a:ea typeface="+mn-ea"/>
                <a:cs typeface="+mn-cs"/>
                <a:sym typeface="+mn-ea"/>
              </a:rPr>
              <a:t>//*it3 = 10; //</a:t>
            </a:r>
            <a:r>
              <a:rPr kumimoji="0" lang="zh-CN" altLang="en-US" sz="2000" b="1" kern="1200" cap="none" spc="0" normalizeH="0" baseline="0" noProof="0" dirty="0">
                <a:solidFill>
                  <a:schemeClr val="tx1"/>
                </a:solidFill>
                <a:latin typeface="+mn-ea"/>
                <a:ea typeface="+mn-ea"/>
                <a:cs typeface="+mn-cs"/>
                <a:sym typeface="+mn-ea"/>
              </a:rPr>
              <a:t>语法错，关联容器和无序关联容器不可修改键（</a:t>
            </a:r>
            <a:r>
              <a:rPr kumimoji="0" lang="en-US" altLang="zh-CN" sz="2000" b="1" kern="1200" cap="none" spc="0" normalizeH="0" baseline="0" noProof="0" dirty="0">
                <a:solidFill>
                  <a:schemeClr val="tx1"/>
                </a:solidFill>
                <a:latin typeface="+mn-ea"/>
                <a:ea typeface="+mn-ea"/>
                <a:cs typeface="+mn-cs"/>
                <a:sym typeface="+mn-ea"/>
              </a:rPr>
              <a:t>key</a:t>
            </a:r>
            <a:r>
              <a:rPr kumimoji="0" lang="zh-CN" altLang="en-US" sz="2000" b="1" kern="1200" cap="none" spc="0" normalizeH="0" baseline="0" noProof="0" dirty="0">
                <a:solidFill>
                  <a:schemeClr val="tx1"/>
                </a:solidFill>
                <a:latin typeface="+mn-ea"/>
                <a:ea typeface="+mn-ea"/>
                <a:cs typeface="+mn-cs"/>
                <a:sym typeface="+mn-ea"/>
              </a:rPr>
              <a:t>）</a:t>
            </a:r>
            <a:endParaRPr kumimoji="0" lang="zh-CN" altLang="en-US" sz="2000"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zh-CN" altLang="en-US" sz="2000" b="1" kern="1200" cap="none" spc="0" normalizeH="0" baseline="0" noProof="0" dirty="0">
                <a:solidFill>
                  <a:schemeClr val="tx1"/>
                </a:solidFill>
                <a:latin typeface="+mn-ea"/>
                <a:ea typeface="+mn-ea"/>
                <a:cs typeface="+mn-cs"/>
                <a:sym typeface="+mn-ea"/>
              </a:rPr>
              <a:t>*</a:t>
            </a:r>
            <a:r>
              <a:rPr kumimoji="0" lang="en-US" altLang="zh-CN" sz="2000" b="1" kern="1200" cap="none" spc="0" normalizeH="0" baseline="0" noProof="0" dirty="0">
                <a:solidFill>
                  <a:schemeClr val="tx1"/>
                </a:solidFill>
                <a:latin typeface="+mn-ea"/>
                <a:ea typeface="+mn-ea"/>
                <a:cs typeface="+mn-cs"/>
                <a:sym typeface="+mn-ea"/>
              </a:rPr>
              <a:t>it4 = 10; //</a:t>
            </a:r>
            <a:r>
              <a:rPr kumimoji="0" lang="zh-CN" altLang="en-US" sz="2000" b="1" kern="1200" cap="none" spc="0" normalizeH="0" baseline="0" noProof="0" dirty="0">
                <a:solidFill>
                  <a:schemeClr val="tx1"/>
                </a:solidFill>
                <a:latin typeface="+mn-ea"/>
                <a:ea typeface="+mn-ea"/>
                <a:cs typeface="+mn-cs"/>
                <a:sym typeface="+mn-ea"/>
              </a:rPr>
              <a:t>语义错误，</a:t>
            </a:r>
            <a:r>
              <a:rPr kumimoji="0" lang="en-US" altLang="zh-CN" sz="2000" b="1" kern="1200" cap="none" spc="0" normalizeH="0" baseline="0" noProof="0" dirty="0">
                <a:solidFill>
                  <a:schemeClr val="tx1"/>
                </a:solidFill>
                <a:latin typeface="+mn-ea"/>
                <a:ea typeface="+mn-ea"/>
                <a:cs typeface="+mn-cs"/>
                <a:sym typeface="+mn-ea"/>
              </a:rPr>
              <a:t>it4</a:t>
            </a:r>
            <a:r>
              <a:rPr kumimoji="0" lang="zh-CN" altLang="en-US" sz="2000" b="1" kern="1200" cap="none" spc="0" normalizeH="0" baseline="0" noProof="0" dirty="0">
                <a:solidFill>
                  <a:schemeClr val="tx1"/>
                </a:solidFill>
                <a:latin typeface="+mn-ea"/>
                <a:ea typeface="+mn-ea"/>
                <a:cs typeface="+mn-cs"/>
                <a:sym typeface="+mn-ea"/>
              </a:rPr>
              <a:t>代表容器的结束位置，不可访问</a:t>
            </a:r>
            <a:endParaRPr kumimoji="0" lang="zh-CN" altLang="en-US" sz="2000" b="1" kern="1200" cap="none" spc="0" normalizeH="0" baseline="0" noProof="0" dirty="0">
              <a:solidFill>
                <a:schemeClr val="tx1"/>
              </a:solidFill>
              <a:latin typeface="+mn-ea"/>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95400" y="228600"/>
            <a:ext cx="7348538" cy="1143000"/>
          </a:xfrm>
        </p:spPr>
        <p:txBody>
          <a:bodyPr vert="horz" wrap="square" lIns="92075" tIns="46038" rIns="92075" bIns="46038"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uLnTx/>
                <a:uFillTx/>
                <a:latin typeface="+mj-lt"/>
                <a:ea typeface="+mj-ea"/>
                <a:cs typeface="+mj-cs"/>
              </a:rPr>
              <a:t>输入流迭代器和输出流迭代器</a:t>
            </a:r>
            <a:endParaRPr kumimoji="0" lang="zh-CN" altLang="en-US" sz="4800" b="1" i="0" u="none" strike="noStrike" kern="0" cap="none" spc="0" normalizeH="0" baseline="0" noProof="0" dirty="0">
              <a:ln>
                <a:noFill/>
              </a:ln>
              <a:solidFill>
                <a:schemeClr val="tx2"/>
              </a:solidFill>
              <a:effectLst/>
              <a:uLnTx/>
              <a:uFillTx/>
              <a:latin typeface="+mj-lt"/>
              <a:ea typeface="+mj-ea"/>
              <a:cs typeface="+mj-cs"/>
            </a:endParaRPr>
          </a:p>
        </p:txBody>
      </p:sp>
      <p:sp>
        <p:nvSpPr>
          <p:cNvPr id="10243" name="内容占位符 2"/>
          <p:cNvSpPr>
            <a:spLocks noGrp="1"/>
          </p:cNvSpPr>
          <p:nvPr>
            <p:ph idx="1"/>
          </p:nvPr>
        </p:nvSpPr>
        <p:spPr/>
        <p:txBody>
          <a:bodyPr vert="horz" wrap="square" lIns="92075" tIns="46038" rIns="92075" bIns="46038" numCol="1" anchor="t" anchorCtr="0" compatLnSpc="1">
            <a:normAutofit fontScale="77500" lnSpcReduction="2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输入流迭代器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istream_iterator</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&lt;T&gt;</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以输入流（如</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cin</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）为参数构造</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可用</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*(p++)</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获得下一个输入的元素</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输出流迭代器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ostream_iterator</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&lt;T&gt;</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构造时需要提供输出流（如</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cout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可用</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(*p++) = x</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将</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x</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输出到输出流</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二者都属于适配器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适配器是用来为已有对象提供新的接口的对象</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输入流适配器和输出流适配器为流对象提供了迭代器的接口</a:t>
            </a:r>
            <a:endParaRPr kumimoji="0" lang="zh-CN" altLang="en-US" sz="28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27651"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7652"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迭代器</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p:txBody>
          <a:bodyPr lIns="92075" tIns="46038" rIns="92075" bIns="46038" anchor="b" anchorCtr="0"/>
          <a:p>
            <a:endParaRPr lang="zh-CN" altLang="en-US"/>
          </a:p>
        </p:txBody>
      </p:sp>
      <p:sp>
        <p:nvSpPr>
          <p:cNvPr id="3" name="内容占位符 2"/>
          <p:cNvSpPr>
            <a:spLocks noGrp="1"/>
          </p:cNvSpPr>
          <p:nvPr>
            <p:ph idx="1"/>
          </p:nvPr>
        </p:nvSpPr>
        <p:spPr>
          <a:xfrm>
            <a:off x="230188" y="476250"/>
            <a:ext cx="8734425" cy="4114800"/>
          </a:xfrm>
          <a:solidFill>
            <a:schemeClr val="bg1"/>
          </a:solidFill>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template&lt;class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class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OutputIterator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&gt;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OutputIterator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copy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first,   </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last, </a:t>
            </a:r>
            <a:r>
              <a:rPr kumimoji="0" lang="en-US" altLang="zh-CN" sz="2600" b="1" i="0" u="none" strike="noStrike" kern="1200" cap="none" spc="0" normalizeH="0" baseline="0" noProof="0" dirty="0" err="1">
                <a:ln>
                  <a:noFill/>
                </a:ln>
                <a:solidFill>
                  <a:schemeClr val="tx1"/>
                </a:solidFill>
                <a:effectLst/>
                <a:uLnTx/>
                <a:uFillTx/>
                <a:latin typeface="+mn-ea"/>
                <a:ea typeface="+mn-ea"/>
                <a:cs typeface="+mn-cs"/>
                <a:sym typeface="+mn-ea"/>
              </a:rPr>
              <a:t>OutputIterator</a:t>
            </a: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result)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while (first!=last)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   *result = *first;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++result;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++first;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    return result;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6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lIns="92075" tIns="46038" rIns="92075" bIns="46038" anchor="b" anchorCtr="0"/>
          <a:p>
            <a:endParaRPr lang="zh-CN" altLang="en-US"/>
          </a:p>
        </p:txBody>
      </p:sp>
      <p:sp>
        <p:nvSpPr>
          <p:cNvPr id="3" name="内容占位符 2"/>
          <p:cNvSpPr>
            <a:spLocks noGrp="1"/>
          </p:cNvSpPr>
          <p:nvPr>
            <p:ph idx="1"/>
          </p:nvPr>
        </p:nvSpPr>
        <p:spPr>
          <a:xfrm>
            <a:off x="466725" y="476250"/>
            <a:ext cx="8245475" cy="4114800"/>
          </a:xfrm>
          <a:solidFill>
            <a:schemeClr val="bg1"/>
          </a:solidFill>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#include &lt;iostream&gt;</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#include &lt;iterator&gt;</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#include &lt;algorithm&gt;</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using namespace std;</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int main(void)</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       </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   copy(istream_iterator&lt;int&gt;(cin),</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         istream_iterator&lt;int&gt;(),   </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        ostream_iterator&lt;int&gt;(cout, " "));</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600" b="1" i="0" u="none" strike="noStrike" kern="1200" cap="none" spc="0" normalizeH="0" baseline="0" noProof="0">
                <a:ln>
                  <a:noFill/>
                </a:ln>
                <a:solidFill>
                  <a:schemeClr val="tx1"/>
                </a:solidFill>
                <a:effectLst/>
                <a:uLnTx/>
                <a:uFillTx/>
                <a:latin typeface="+mn-ea"/>
                <a:ea typeface="+mn-ea"/>
                <a:cs typeface="+mn-cs"/>
                <a:sym typeface="+mn-ea"/>
              </a:rPr>
              <a:t>}</a:t>
            </a:r>
            <a:endParaRPr kumimoji="0" lang="en-US" altLang="zh-CN" sz="2600" b="1" i="0" u="none" strike="noStrike" kern="1200" cap="none" spc="0" normalizeH="0" baseline="0" noProof="0">
              <a:ln>
                <a:noFill/>
              </a:ln>
              <a:solidFill>
                <a:schemeClr val="tx1"/>
              </a:solidFill>
              <a:effectLst/>
              <a:uLnTx/>
              <a:uFillTx/>
              <a:latin typeface="+mn-ea"/>
              <a:ea typeface="+mn-ea"/>
              <a:cs typeface="+mn-c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0722" name="Rectangle 2"/>
          <p:cNvSpPr>
            <a:spLocks noGrp="1"/>
          </p:cNvSpPr>
          <p:nvPr>
            <p:ph type="title"/>
          </p:nvPr>
        </p:nvSpPr>
        <p:spPr>
          <a:xfrm>
            <a:off x="1447800" y="381000"/>
            <a:ext cx="7162800" cy="1143000"/>
          </a:xfrm>
        </p:spPr>
        <p:txBody>
          <a:bodyPr vert="horz" wrap="square" lIns="92075" tIns="46038" rIns="92075" bIns="46038" anchor="b" anchorCtr="0"/>
          <a:p>
            <a:pPr eaLnBrk="1" hangingPunct="1"/>
            <a:r>
              <a:rPr lang="zh-CN" altLang="en-US" dirty="0"/>
              <a:t>容器</a:t>
            </a:r>
            <a:endParaRPr lang="zh-CN" altLang="en-US" dirty="0"/>
          </a:p>
        </p:txBody>
      </p:sp>
      <p:sp>
        <p:nvSpPr>
          <p:cNvPr id="30723" name="Rectangle 3"/>
          <p:cNvSpPr>
            <a:spLocks noGrp="1"/>
          </p:cNvSpPr>
          <p:nvPr>
            <p:ph idx="1"/>
          </p:nvPr>
        </p:nvSpPr>
        <p:spPr>
          <a:xfrm>
            <a:off x="1295400" y="1905000"/>
            <a:ext cx="7239000" cy="4495800"/>
          </a:xfrm>
        </p:spPr>
        <p:txBody>
          <a:bodyPr vert="horz" wrap="square" lIns="92075" tIns="46038" rIns="92075" bIns="46038" anchor="t" anchorCtr="0"/>
          <a:p>
            <a:pPr eaLnBrk="1" hangingPunct="1">
              <a:lnSpc>
                <a:spcPct val="90000"/>
              </a:lnSpc>
            </a:pPr>
            <a:r>
              <a:rPr lang="zh-CN" altLang="en-US" dirty="0"/>
              <a:t>容器类是容纳、包含一组元素或元素集合的对象。</a:t>
            </a:r>
            <a:endParaRPr lang="zh-CN" altLang="en-US" dirty="0"/>
          </a:p>
          <a:p>
            <a:pPr eaLnBrk="1" hangingPunct="1">
              <a:lnSpc>
                <a:spcPct val="90000"/>
              </a:lnSpc>
            </a:pPr>
            <a:r>
              <a:rPr lang="zh-CN" altLang="en-US" dirty="0"/>
              <a:t>七种基本容器：</a:t>
            </a:r>
            <a:endParaRPr lang="zh-CN" altLang="en-US" dirty="0"/>
          </a:p>
          <a:p>
            <a:pPr lvl="1" eaLnBrk="1" hangingPunct="1">
              <a:lnSpc>
                <a:spcPct val="90000"/>
              </a:lnSpc>
            </a:pPr>
            <a:r>
              <a:rPr lang="zh-CN" altLang="en-US" dirty="0"/>
              <a:t>向量（</a:t>
            </a:r>
            <a:r>
              <a:rPr lang="en-US" altLang="zh-CN" dirty="0"/>
              <a:t>vector</a:t>
            </a:r>
            <a:r>
              <a:rPr lang="zh-CN" altLang="en-US" dirty="0"/>
              <a:t>）、双端队列（</a:t>
            </a:r>
            <a:r>
              <a:rPr lang="en-US" altLang="zh-CN" dirty="0"/>
              <a:t>deque</a:t>
            </a:r>
            <a:r>
              <a:rPr lang="zh-CN" altLang="en-US" dirty="0"/>
              <a:t>）、列表（</a:t>
            </a:r>
            <a:r>
              <a:rPr lang="en-US" altLang="zh-CN" dirty="0"/>
              <a:t>list</a:t>
            </a:r>
            <a:r>
              <a:rPr lang="zh-CN" altLang="en-US" dirty="0"/>
              <a:t>）、集合（</a:t>
            </a:r>
            <a:r>
              <a:rPr lang="en-US" altLang="zh-CN" dirty="0"/>
              <a:t>set</a:t>
            </a:r>
            <a:r>
              <a:rPr lang="zh-CN" altLang="en-US" dirty="0"/>
              <a:t>）、多重集合（</a:t>
            </a:r>
            <a:r>
              <a:rPr lang="en-US" altLang="zh-CN" dirty="0"/>
              <a:t>multiset</a:t>
            </a:r>
            <a:r>
              <a:rPr lang="zh-CN" altLang="en-US" dirty="0"/>
              <a:t>）、映射（</a:t>
            </a:r>
            <a:r>
              <a:rPr lang="en-US" altLang="zh-CN" dirty="0"/>
              <a:t>map</a:t>
            </a:r>
            <a:r>
              <a:rPr lang="zh-CN" altLang="en-US" dirty="0"/>
              <a:t>）和多重映射（</a:t>
            </a:r>
            <a:r>
              <a:rPr lang="en-US" altLang="zh-CN" dirty="0"/>
              <a:t>multimap</a:t>
            </a:r>
            <a:r>
              <a:rPr lang="zh-CN" altLang="en-US" dirty="0"/>
              <a:t>）</a:t>
            </a:r>
            <a:endParaRPr lang="zh-CN" altLang="en-US" dirty="0"/>
          </a:p>
        </p:txBody>
      </p:sp>
      <p:sp>
        <p:nvSpPr>
          <p:cNvPr id="30724"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容   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p:txBody>
          <a:bodyPr vert="horz" wrap="square" lIns="92075" tIns="46038" rIns="92075" bIns="46038" anchor="b" anchorCtr="0"/>
          <a:p>
            <a:r>
              <a:rPr lang="zh-CN" altLang="en-US" dirty="0"/>
              <a:t>容器的概念图</a:t>
            </a:r>
            <a:endParaRPr lang="zh-CN" altLang="en-US" dirty="0"/>
          </a:p>
        </p:txBody>
      </p:sp>
      <p:sp>
        <p:nvSpPr>
          <p:cNvPr id="32770"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2771"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容   器</a:t>
            </a:r>
            <a:endParaRPr lang="zh-CN" altLang="en-US" sz="4000" dirty="0">
              <a:solidFill>
                <a:srgbClr val="66FFCC"/>
              </a:solidFill>
              <a:latin typeface="隶书" panose="02010509060101010101" pitchFamily="49" charset="-122"/>
              <a:ea typeface="隶书" panose="02010509060101010101" pitchFamily="49" charset="-122"/>
            </a:endParaRPr>
          </a:p>
        </p:txBody>
      </p:sp>
      <p:sp>
        <p:nvSpPr>
          <p:cNvPr id="74754" name="Text Box 2"/>
          <p:cNvSpPr txBox="1">
            <a:spLocks noChangeArrowheads="1"/>
          </p:cNvSpPr>
          <p:nvPr/>
        </p:nvSpPr>
        <p:spPr bwMode="auto">
          <a:xfrm>
            <a:off x="1630363" y="2500313"/>
            <a:ext cx="1931988" cy="357188"/>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容器</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(Container)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2" name="组合 59"/>
          <p:cNvGrpSpPr/>
          <p:nvPr/>
        </p:nvGrpSpPr>
        <p:grpSpPr>
          <a:xfrm>
            <a:off x="1500188" y="4391025"/>
            <a:ext cx="2500312" cy="1252538"/>
            <a:chOff x="5715008" y="4390421"/>
            <a:chExt cx="2500013" cy="1253473"/>
          </a:xfrm>
        </p:grpSpPr>
        <p:sp>
          <p:nvSpPr>
            <p:cNvPr id="74756" name="Text Box 4"/>
            <p:cNvSpPr txBox="1">
              <a:spLocks noChangeArrowheads="1"/>
            </p:cNvSpPr>
            <p:nvPr/>
          </p:nvSpPr>
          <p:spPr bwMode="auto">
            <a:xfrm>
              <a:off x="5715008" y="4777131"/>
              <a:ext cx="2500013" cy="866763"/>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随机访问容器</a:t>
              </a:r>
              <a:b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(Random Access Container)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cxnSp>
          <p:nvCxnSpPr>
            <p:cNvPr id="74757" name="AutoShape 5"/>
            <p:cNvCxnSpPr>
              <a:cxnSpLocks noChangeShapeType="1"/>
              <a:stCxn id="74755" idx="2"/>
              <a:endCxn id="74756" idx="0"/>
            </p:cNvCxnSpPr>
            <p:nvPr/>
          </p:nvCxnSpPr>
          <p:spPr bwMode="auto">
            <a:xfrm>
              <a:off x="6965332" y="4390421"/>
              <a:ext cx="0" cy="386710"/>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grpSp>
        <p:nvGrpSpPr>
          <p:cNvPr id="3" name="组合 58"/>
          <p:cNvGrpSpPr/>
          <p:nvPr/>
        </p:nvGrpSpPr>
        <p:grpSpPr>
          <a:xfrm>
            <a:off x="1500188" y="2857500"/>
            <a:ext cx="2500312" cy="1533525"/>
            <a:chOff x="5715008" y="2858132"/>
            <a:chExt cx="2500013" cy="1531496"/>
          </a:xfrm>
        </p:grpSpPr>
        <p:sp>
          <p:nvSpPr>
            <p:cNvPr id="74755" name="Text Box 3"/>
            <p:cNvSpPr txBox="1">
              <a:spLocks noChangeArrowheads="1"/>
            </p:cNvSpPr>
            <p:nvPr/>
          </p:nvSpPr>
          <p:spPr bwMode="auto">
            <a:xfrm>
              <a:off x="5715008" y="3657201"/>
              <a:ext cx="2500013" cy="732427"/>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可逆容器</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(Reversible Container)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cxnSp>
          <p:nvCxnSpPr>
            <p:cNvPr id="74758" name="AutoShape 6"/>
            <p:cNvCxnSpPr>
              <a:cxnSpLocks noChangeShapeType="1"/>
              <a:stCxn id="74754" idx="2"/>
              <a:endCxn id="74755" idx="0"/>
            </p:cNvCxnSpPr>
            <p:nvPr/>
          </p:nvCxnSpPr>
          <p:spPr bwMode="auto">
            <a:xfrm>
              <a:off x="6811026" y="2858132"/>
              <a:ext cx="154306" cy="799069"/>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sp>
        <p:nvSpPr>
          <p:cNvPr id="74760" name="Text Box 8"/>
          <p:cNvSpPr txBox="1">
            <a:spLocks noChangeArrowheads="1"/>
          </p:cNvSpPr>
          <p:nvPr/>
        </p:nvSpPr>
        <p:spPr bwMode="auto">
          <a:xfrm>
            <a:off x="4979988" y="1714500"/>
            <a:ext cx="1898650" cy="384175"/>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容器</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(Container)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4" name="组合 57"/>
          <p:cNvGrpSpPr/>
          <p:nvPr/>
        </p:nvGrpSpPr>
        <p:grpSpPr>
          <a:xfrm>
            <a:off x="4246563" y="2098675"/>
            <a:ext cx="3919537" cy="1325563"/>
            <a:chOff x="1510352" y="2098663"/>
            <a:chExt cx="3918587" cy="1325252"/>
          </a:xfrm>
        </p:grpSpPr>
        <p:cxnSp>
          <p:nvCxnSpPr>
            <p:cNvPr id="74759" name="AutoShape 7"/>
            <p:cNvCxnSpPr>
              <a:cxnSpLocks noChangeShapeType="1"/>
              <a:stCxn id="74754" idx="2"/>
              <a:endCxn id="74755" idx="0"/>
            </p:cNvCxnSpPr>
            <p:nvPr/>
          </p:nvCxnSpPr>
          <p:spPr bwMode="auto">
            <a:xfrm rot="5400000">
              <a:off x="2533652" y="1828789"/>
              <a:ext cx="427040" cy="966789"/>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sp>
          <p:nvSpPr>
            <p:cNvPr id="74761" name="Text Box 9"/>
            <p:cNvSpPr txBox="1">
              <a:spLocks noChangeArrowheads="1"/>
            </p:cNvSpPr>
            <p:nvPr/>
          </p:nvSpPr>
          <p:spPr bwMode="auto">
            <a:xfrm>
              <a:off x="1510352" y="2526020"/>
              <a:ext cx="1352551" cy="679454"/>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顺序容器</a:t>
              </a:r>
              <a:r>
                <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(Sequence)</a:t>
              </a:r>
              <a:endPar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4762" name="Text Box 10"/>
            <p:cNvSpPr txBox="1">
              <a:spLocks noChangeArrowheads="1"/>
            </p:cNvSpPr>
            <p:nvPr/>
          </p:nvSpPr>
          <p:spPr bwMode="auto">
            <a:xfrm>
              <a:off x="3255968" y="2526020"/>
              <a:ext cx="2172971" cy="897895"/>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关联容器</a:t>
              </a:r>
              <a:b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(Associative Container)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cxnSp>
          <p:nvCxnSpPr>
            <p:cNvPr id="74763" name="AutoShape 11"/>
            <p:cNvCxnSpPr>
              <a:cxnSpLocks noChangeShapeType="1"/>
              <a:stCxn id="74760" idx="2"/>
              <a:endCxn id="74762" idx="0"/>
            </p:cNvCxnSpPr>
            <p:nvPr/>
          </p:nvCxnSpPr>
          <p:spPr bwMode="auto">
            <a:xfrm>
              <a:off x="3192468" y="2098663"/>
              <a:ext cx="1149986" cy="427357"/>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grpSp>
        <p:nvGrpSpPr>
          <p:cNvPr id="5" name="组合 54"/>
          <p:cNvGrpSpPr/>
          <p:nvPr/>
        </p:nvGrpSpPr>
        <p:grpSpPr>
          <a:xfrm>
            <a:off x="4522788" y="4929188"/>
            <a:ext cx="928687" cy="785812"/>
            <a:chOff x="1785918" y="4929198"/>
            <a:chExt cx="928694" cy="785818"/>
          </a:xfrm>
        </p:grpSpPr>
        <p:sp>
          <p:nvSpPr>
            <p:cNvPr id="32786" name="矩形 23"/>
            <p:cNvSpPr/>
            <p:nvPr/>
          </p:nvSpPr>
          <p:spPr>
            <a:xfrm>
              <a:off x="1785918" y="4929198"/>
              <a:ext cx="928694"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vector</a:t>
              </a:r>
              <a:endParaRPr lang="zh-CN" altLang="en-US" sz="1600" dirty="0">
                <a:latin typeface="Times New Roman" panose="02020603050405020304" pitchFamily="18" charset="0"/>
                <a:ea typeface="宋体" panose="02010600030101010101" pitchFamily="2" charset="-122"/>
              </a:endParaRPr>
            </a:p>
          </p:txBody>
        </p:sp>
        <p:sp>
          <p:nvSpPr>
            <p:cNvPr id="32787" name="矩形 23"/>
            <p:cNvSpPr/>
            <p:nvPr/>
          </p:nvSpPr>
          <p:spPr>
            <a:xfrm>
              <a:off x="1785918" y="5357826"/>
              <a:ext cx="928694"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deque</a:t>
              </a:r>
              <a:endParaRPr lang="zh-CN" altLang="en-US" sz="1600" dirty="0">
                <a:latin typeface="Times New Roman" panose="02020603050405020304" pitchFamily="18" charset="0"/>
                <a:ea typeface="宋体" panose="02010600030101010101" pitchFamily="2" charset="-122"/>
              </a:endParaRPr>
            </a:p>
          </p:txBody>
        </p:sp>
      </p:grpSp>
      <p:sp>
        <p:nvSpPr>
          <p:cNvPr id="36" name="矩形 23"/>
          <p:cNvSpPr/>
          <p:nvPr/>
        </p:nvSpPr>
        <p:spPr>
          <a:xfrm>
            <a:off x="4522788" y="3857625"/>
            <a:ext cx="928687" cy="357188"/>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list</a:t>
            </a:r>
            <a:endParaRPr lang="zh-CN" altLang="en-US" sz="1600" dirty="0">
              <a:latin typeface="Times New Roman" panose="02020603050405020304" pitchFamily="18" charset="0"/>
              <a:ea typeface="宋体" panose="02010600030101010101" pitchFamily="2" charset="-122"/>
            </a:endParaRPr>
          </a:p>
        </p:txBody>
      </p:sp>
      <p:grpSp>
        <p:nvGrpSpPr>
          <p:cNvPr id="6" name="组合 53"/>
          <p:cNvGrpSpPr/>
          <p:nvPr/>
        </p:nvGrpSpPr>
        <p:grpSpPr>
          <a:xfrm>
            <a:off x="6237288" y="3643313"/>
            <a:ext cx="1714500" cy="785812"/>
            <a:chOff x="3500430" y="4929198"/>
            <a:chExt cx="1714512" cy="785818"/>
          </a:xfrm>
        </p:grpSpPr>
        <p:sp>
          <p:nvSpPr>
            <p:cNvPr id="32790" name="矩形 23"/>
            <p:cNvSpPr/>
            <p:nvPr/>
          </p:nvSpPr>
          <p:spPr>
            <a:xfrm>
              <a:off x="4143372" y="4929198"/>
              <a:ext cx="1071570"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multiset</a:t>
              </a:r>
              <a:endParaRPr lang="zh-CN" altLang="en-US" sz="1600" dirty="0">
                <a:latin typeface="Times New Roman" panose="02020603050405020304" pitchFamily="18" charset="0"/>
                <a:ea typeface="宋体" panose="02010600030101010101" pitchFamily="2" charset="-122"/>
              </a:endParaRPr>
            </a:p>
          </p:txBody>
        </p:sp>
        <p:sp>
          <p:nvSpPr>
            <p:cNvPr id="32791" name="矩形 23"/>
            <p:cNvSpPr/>
            <p:nvPr/>
          </p:nvSpPr>
          <p:spPr>
            <a:xfrm>
              <a:off x="4143372" y="5357826"/>
              <a:ext cx="1071570"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multimap</a:t>
              </a:r>
              <a:endParaRPr lang="zh-CN" altLang="en-US" sz="1600" dirty="0">
                <a:latin typeface="Times New Roman" panose="02020603050405020304" pitchFamily="18" charset="0"/>
                <a:ea typeface="宋体" panose="02010600030101010101" pitchFamily="2" charset="-122"/>
              </a:endParaRPr>
            </a:p>
          </p:txBody>
        </p:sp>
        <p:sp>
          <p:nvSpPr>
            <p:cNvPr id="32792" name="矩形 23"/>
            <p:cNvSpPr/>
            <p:nvPr/>
          </p:nvSpPr>
          <p:spPr>
            <a:xfrm>
              <a:off x="3500430" y="4929198"/>
              <a:ext cx="571504"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set</a:t>
              </a:r>
              <a:endParaRPr lang="zh-CN" altLang="en-US" sz="1600" dirty="0">
                <a:latin typeface="Times New Roman" panose="02020603050405020304" pitchFamily="18" charset="0"/>
                <a:ea typeface="宋体" panose="02010600030101010101" pitchFamily="2" charset="-122"/>
              </a:endParaRPr>
            </a:p>
          </p:txBody>
        </p:sp>
        <p:sp>
          <p:nvSpPr>
            <p:cNvPr id="32793" name="矩形 23"/>
            <p:cNvSpPr/>
            <p:nvPr/>
          </p:nvSpPr>
          <p:spPr>
            <a:xfrm>
              <a:off x="3500430" y="5357826"/>
              <a:ext cx="571504" cy="357190"/>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map</a:t>
              </a:r>
              <a:endParaRPr lang="zh-CN" altLang="en-US" sz="1600" dirty="0">
                <a:latin typeface="Times New Roman" panose="02020603050405020304" pitchFamily="18" charset="0"/>
                <a:ea typeface="宋体" panose="02010600030101010101" pitchFamily="2" charset="-122"/>
              </a:endParaRPr>
            </a:p>
          </p:txBody>
        </p:sp>
      </p:grpSp>
      <p:grpSp>
        <p:nvGrpSpPr>
          <p:cNvPr id="7" name="组合 55"/>
          <p:cNvGrpSpPr/>
          <p:nvPr/>
        </p:nvGrpSpPr>
        <p:grpSpPr>
          <a:xfrm>
            <a:off x="1500188" y="3500438"/>
            <a:ext cx="6786562" cy="2428875"/>
            <a:chOff x="1500166" y="3500438"/>
            <a:chExt cx="6786610" cy="2428892"/>
          </a:xfrm>
        </p:grpSpPr>
        <p:cxnSp>
          <p:nvCxnSpPr>
            <p:cNvPr id="43" name="直接连接符 42"/>
            <p:cNvCxnSpPr>
              <a:stCxn id="74760" idx="2"/>
              <a:endCxn id="74762" idx="0"/>
            </p:cNvCxnSpPr>
            <p:nvPr/>
          </p:nvCxnSpPr>
          <p:spPr bwMode="auto">
            <a:xfrm>
              <a:off x="1500166" y="350043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44" name="直接连接符 43"/>
            <p:cNvCxnSpPr>
              <a:stCxn id="74760" idx="2"/>
              <a:endCxn id="74762" idx="0"/>
            </p:cNvCxnSpPr>
            <p:nvPr/>
          </p:nvCxnSpPr>
          <p:spPr bwMode="auto">
            <a:xfrm>
              <a:off x="1500166" y="4643446"/>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45" name="直接连接符 44"/>
            <p:cNvCxnSpPr>
              <a:stCxn id="74760" idx="2"/>
              <a:endCxn id="74762" idx="0"/>
            </p:cNvCxnSpPr>
            <p:nvPr/>
          </p:nvCxnSpPr>
          <p:spPr bwMode="auto">
            <a:xfrm>
              <a:off x="1500166" y="592933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8" name="组合 56"/>
          <p:cNvGrpSpPr/>
          <p:nvPr/>
        </p:nvGrpSpPr>
        <p:grpSpPr>
          <a:xfrm>
            <a:off x="4143375" y="2500313"/>
            <a:ext cx="4143375" cy="3429000"/>
            <a:chOff x="1428728" y="2500306"/>
            <a:chExt cx="4143404" cy="3429024"/>
          </a:xfrm>
        </p:grpSpPr>
        <p:cxnSp>
          <p:nvCxnSpPr>
            <p:cNvPr id="51" name="直接连接符 50"/>
            <p:cNvCxnSpPr>
              <a:stCxn id="74760" idx="2"/>
              <a:endCxn id="74762" idx="0"/>
            </p:cNvCxnSpPr>
            <p:nvPr/>
          </p:nvCxnSpPr>
          <p:spPr bwMode="auto">
            <a:xfrm rot="5400000">
              <a:off x="-285784"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2" name="直接连接符 51"/>
            <p:cNvCxnSpPr>
              <a:stCxn id="74760" idx="2"/>
              <a:endCxn id="74762" idx="0"/>
            </p:cNvCxnSpPr>
            <p:nvPr/>
          </p:nvCxnSpPr>
          <p:spPr bwMode="auto">
            <a:xfrm rot="5400000">
              <a:off x="1285852"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3" name="直接连接符 52"/>
            <p:cNvCxnSpPr>
              <a:stCxn id="74760" idx="2"/>
              <a:endCxn id="74762" idx="0"/>
            </p:cNvCxnSpPr>
            <p:nvPr/>
          </p:nvCxnSpPr>
          <p:spPr bwMode="auto">
            <a:xfrm rot="5400000">
              <a:off x="385762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7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To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760" grpId="0" bldLvl="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11266" name="Rectangle 2"/>
          <p:cNvSpPr>
            <a:spLocks noGrp="1"/>
          </p:cNvSpPr>
          <p:nvPr>
            <p:ph type="title"/>
          </p:nvPr>
        </p:nvSpPr>
        <p:spPr/>
        <p:txBody>
          <a:bodyPr vert="horz" wrap="square" lIns="92075" tIns="46038" rIns="92075" bIns="46038" anchor="b" anchorCtr="0"/>
          <a:p>
            <a:pPr eaLnBrk="1" hangingPunct="1"/>
            <a:r>
              <a:rPr lang="zh-CN" altLang="en-US" dirty="0"/>
              <a:t>泛型程序设计</a:t>
            </a:r>
            <a:endParaRPr lang="zh-CN" altLang="en-US" dirty="0"/>
          </a:p>
        </p:txBody>
      </p:sp>
      <p:sp>
        <p:nvSpPr>
          <p:cNvPr id="5124" name="Rectangle 3"/>
          <p:cNvSpPr>
            <a:spLocks noGrp="1" noChangeArrowheads="1"/>
          </p:cNvSpPr>
          <p:nvPr>
            <p:ph idx="1"/>
          </p:nvPr>
        </p:nvSpPr>
        <p:spPr>
          <a:xfrm>
            <a:off x="1295400" y="1905000"/>
            <a:ext cx="7239000" cy="4419600"/>
          </a:xfrm>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编写不依赖于具体数据类型的程序</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将算法从特定的数据结构中抽象出来，成为通用的</a:t>
            </a:r>
            <a:endPar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C++</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的模板为泛型程序设计奠定了关键的基础</a:t>
            </a:r>
            <a:endParaRPr kumimoji="0" lang="en-US" altLang="zh-CN"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cs"/>
            </a:endParaRPr>
          </a:p>
        </p:txBody>
      </p:sp>
      <p:sp>
        <p:nvSpPr>
          <p:cNvPr id="11268"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B5B5"/>
                </a:solidFill>
                <a:latin typeface="隶书" panose="02010509060101010101" pitchFamily="49" charset="-122"/>
                <a:ea typeface="隶书" panose="02010509060101010101" pitchFamily="49" charset="-122"/>
              </a:rPr>
              <a:t>泛型程序设计</a:t>
            </a:r>
            <a:endParaRPr lang="zh-CN" altLang="en-US" sz="4000" dirty="0">
              <a:solidFill>
                <a:srgbClr val="FFB5B5"/>
              </a:solidFill>
              <a:latin typeface="隶书" panose="02010509060101010101" pitchFamily="49" charset="-122"/>
              <a:ea typeface="隶书"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3794" name="Rectangle 2"/>
          <p:cNvSpPr>
            <a:spLocks noGrp="1"/>
          </p:cNvSpPr>
          <p:nvPr>
            <p:ph type="title"/>
          </p:nvPr>
        </p:nvSpPr>
        <p:spPr/>
        <p:txBody>
          <a:bodyPr vert="horz" wrap="square" lIns="92075" tIns="46038" rIns="92075" bIns="46038" anchor="b" anchorCtr="0"/>
          <a:p>
            <a:pPr eaLnBrk="1" hangingPunct="1"/>
            <a:r>
              <a:rPr lang="zh-CN" altLang="en-US" dirty="0"/>
              <a:t>容器的通用功能</a:t>
            </a:r>
            <a:endParaRPr lang="zh-CN" altLang="en-US" dirty="0"/>
          </a:p>
        </p:txBody>
      </p:sp>
      <p:sp>
        <p:nvSpPr>
          <p:cNvPr id="15364" name="Rectangle 3"/>
          <p:cNvSpPr>
            <a:spLocks noGrp="1" noChangeArrowheads="1"/>
          </p:cNvSpPr>
          <p:nvPr>
            <p:ph idx="1"/>
          </p:nvPr>
        </p:nvSpPr>
        <p:spPr>
          <a:xfrm>
            <a:off x="1295400" y="1905000"/>
            <a:ext cx="7239000" cy="4595813"/>
          </a:xfrm>
        </p:spPr>
        <p:txBody>
          <a:bodyPr vert="horz" wrap="square" lIns="92075" tIns="46038" rIns="92075" bIns="46038" numCol="1" anchor="t" anchorCtr="0" compatLnSpc="1">
            <a:normAutofit fontScale="85000" lnSpcReduction="20000"/>
          </a:bodyPr>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容器的通用功能</a:t>
            </a:r>
            <a:endParaRPr kumimoji="0" lang="en-US" altLang="zh-CN"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用默认构造函数构造空容器</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支持关系运算符：</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&lt;</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&lt;=</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&gt;</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&gt;=</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begin()</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end()</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：获得容器首、尾迭代器</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clear()</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：将容器清空</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empty()</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：判断容器是否为空</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size()</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：得到容器元素个数</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s1.swap(s2)</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：将</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s1</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和</a:t>
            </a:r>
            <a:r>
              <a:rPr kumimoji="0" lang="en-US" altLang="zh-CN" sz="3000" b="0" i="0" u="none" strike="noStrike" kern="0" cap="none" spc="0" normalizeH="0" baseline="0" noProof="0" dirty="0" smtClean="0">
                <a:ln>
                  <a:noFill/>
                </a:ln>
                <a:solidFill>
                  <a:srgbClr val="99FFCC"/>
                </a:solidFill>
                <a:effectLst/>
                <a:uLnTx/>
                <a:uFillTx/>
                <a:latin typeface="+mn-lt"/>
                <a:ea typeface="+mn-ea"/>
                <a:cs typeface="+mn-ea"/>
              </a:rPr>
              <a:t>s2</a:t>
            </a:r>
            <a:r>
              <a:rPr kumimoji="0" lang="zh-CN" altLang="en-US" sz="3000" b="0" i="0" u="none" strike="noStrike" kern="0" cap="none" spc="0" normalizeH="0" baseline="0" noProof="0" dirty="0" smtClean="0">
                <a:ln>
                  <a:noFill/>
                </a:ln>
                <a:solidFill>
                  <a:srgbClr val="99FFCC"/>
                </a:solidFill>
                <a:effectLst/>
                <a:uLnTx/>
                <a:uFillTx/>
                <a:latin typeface="+mn-lt"/>
                <a:ea typeface="+mn-ea"/>
                <a:cs typeface="+mn-ea"/>
              </a:rPr>
              <a:t>两容器内容交换</a:t>
            </a:r>
            <a:endParaRPr kumimoji="0" lang="en-US" altLang="zh-CN" sz="3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相关数据类型（</a:t>
            </a:r>
            <a:r>
              <a:rPr kumimoji="0" lang="en-US" altLang="zh-CN"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S</a:t>
            </a:r>
            <a:r>
              <a:rPr kumimoji="0" lang="zh-CN" altLang="en-US"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表示容器类型）</a:t>
            </a:r>
            <a:endParaRPr kumimoji="0" lang="en-US" altLang="zh-CN" sz="32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100" b="0" i="0" u="none" strike="noStrike" kern="0" cap="none" spc="0" normalizeH="0" baseline="0" noProof="0" dirty="0" smtClean="0">
                <a:ln>
                  <a:noFill/>
                </a:ln>
                <a:solidFill>
                  <a:srgbClr val="99FFCC"/>
                </a:solidFill>
                <a:effectLst/>
                <a:uLnTx/>
                <a:uFillTx/>
                <a:latin typeface="+mn-lt"/>
                <a:ea typeface="+mn-ea"/>
                <a:cs typeface="+mn-ea"/>
              </a:rPr>
              <a:t>S::</a:t>
            </a:r>
            <a:r>
              <a:rPr kumimoji="0" lang="en-US" altLang="zh-CN" sz="3100" b="0" i="0" u="none" strike="noStrike" kern="0" cap="none" spc="0" normalizeH="0" baseline="0" noProof="0" dirty="0" err="1" smtClean="0">
                <a:ln>
                  <a:noFill/>
                </a:ln>
                <a:solidFill>
                  <a:srgbClr val="99FFCC"/>
                </a:solidFill>
                <a:effectLst/>
                <a:uLnTx/>
                <a:uFillTx/>
                <a:latin typeface="+mn-lt"/>
                <a:ea typeface="+mn-ea"/>
                <a:cs typeface="+mn-ea"/>
              </a:rPr>
              <a:t>iterator</a:t>
            </a:r>
            <a:r>
              <a:rPr kumimoji="0" lang="zh-CN" altLang="en-US" sz="3100" b="0" i="0" u="none" strike="noStrike" kern="0" cap="none" spc="0" normalizeH="0" baseline="0" noProof="0" dirty="0" smtClean="0">
                <a:ln>
                  <a:noFill/>
                </a:ln>
                <a:solidFill>
                  <a:srgbClr val="99FFCC"/>
                </a:solidFill>
                <a:effectLst/>
                <a:uLnTx/>
                <a:uFillTx/>
                <a:latin typeface="+mn-lt"/>
                <a:ea typeface="+mn-ea"/>
                <a:cs typeface="+mn-ea"/>
              </a:rPr>
              <a:t>：指向容器元素的迭代器类型</a:t>
            </a:r>
            <a:endParaRPr kumimoji="0" lang="en-US" altLang="zh-CN" sz="31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3100" b="0" i="0" u="none" strike="noStrike" kern="0" cap="none" spc="0" normalizeH="0" baseline="0" noProof="0" dirty="0" smtClean="0">
                <a:ln>
                  <a:noFill/>
                </a:ln>
                <a:solidFill>
                  <a:srgbClr val="99FFCC"/>
                </a:solidFill>
                <a:effectLst/>
                <a:uLnTx/>
                <a:uFillTx/>
                <a:latin typeface="+mn-lt"/>
                <a:ea typeface="+mn-ea"/>
                <a:cs typeface="+mn-ea"/>
              </a:rPr>
              <a:t>S::</a:t>
            </a:r>
            <a:r>
              <a:rPr kumimoji="0" lang="en-US" altLang="zh-CN" sz="3100" b="0" i="0" u="none" strike="noStrike" kern="0" cap="none" spc="0" normalizeH="0" baseline="0" noProof="0" dirty="0" err="1" smtClean="0">
                <a:ln>
                  <a:noFill/>
                </a:ln>
                <a:solidFill>
                  <a:srgbClr val="99FFCC"/>
                </a:solidFill>
                <a:effectLst/>
                <a:uLnTx/>
                <a:uFillTx/>
                <a:latin typeface="+mn-lt"/>
                <a:ea typeface="+mn-ea"/>
                <a:cs typeface="+mn-ea"/>
              </a:rPr>
              <a:t>const_iterator</a:t>
            </a:r>
            <a:r>
              <a:rPr kumimoji="0" lang="zh-CN" altLang="en-US" sz="3100" b="0" i="0" u="none" strike="noStrike" kern="0" cap="none" spc="0" normalizeH="0" baseline="0" noProof="0" dirty="0" smtClean="0">
                <a:ln>
                  <a:noFill/>
                </a:ln>
                <a:solidFill>
                  <a:srgbClr val="99FFCC"/>
                </a:solidFill>
                <a:effectLst/>
                <a:uLnTx/>
                <a:uFillTx/>
                <a:latin typeface="+mn-lt"/>
                <a:ea typeface="+mn-ea"/>
                <a:cs typeface="+mn-ea"/>
              </a:rPr>
              <a:t>：常迭代器类型</a:t>
            </a:r>
            <a:endParaRPr kumimoji="0" lang="en-US" altLang="zh-CN" sz="31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endParaRPr kumimoji="0" lang="en-US" altLang="zh-CN" sz="24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33796"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容   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vert="horz" wrap="square" lIns="92075" tIns="46038" rIns="92075" bIns="46038" anchor="b" anchorCtr="0"/>
          <a:p>
            <a:r>
              <a:rPr lang="zh-CN" altLang="en-US" dirty="0"/>
              <a:t>可逆容器、随机访问容器</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可逆容器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reverse_iterator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：逆向迭代器类型</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const_reverse_iterator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：逆向常迭代器类型</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rbegin</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 ：指向容器尾的逆向迭代器</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rend()</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：指向容器首的逆向迭代器</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随机访问容器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s[n]</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：获得容器</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的第</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n</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个元素</a:t>
            </a:r>
            <a:endParaRPr kumimoji="0" lang="zh-CN" altLang="en-US" sz="2800" b="0" i="0" u="none" strike="noStrike" kern="0" cap="none" spc="0" normalizeH="0" baseline="0" noProof="0" dirty="0">
              <a:ln>
                <a:noFill/>
              </a:ln>
              <a:solidFill>
                <a:srgbClr val="99FFCC"/>
              </a:solidFill>
              <a:effectLst/>
              <a:uLnTx/>
              <a:uFillTx/>
              <a:latin typeface="+mn-lt"/>
              <a:ea typeface="+mn-ea"/>
              <a:cs typeface="+mn-ea"/>
            </a:endParaRPr>
          </a:p>
        </p:txBody>
      </p:sp>
      <p:sp>
        <p:nvSpPr>
          <p:cNvPr id="35843"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5844"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容   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6866" name="Rectangle 2"/>
          <p:cNvSpPr>
            <a:spLocks noGrp="1"/>
          </p:cNvSpPr>
          <p:nvPr>
            <p:ph type="title"/>
          </p:nvPr>
        </p:nvSpPr>
        <p:spPr/>
        <p:txBody>
          <a:bodyPr vert="horz" wrap="square" lIns="92075" tIns="46038" rIns="92075" bIns="46038" anchor="b" anchorCtr="0"/>
          <a:p>
            <a:pPr eaLnBrk="1" hangingPunct="1"/>
            <a:r>
              <a:rPr lang="zh-CN" altLang="en-US" dirty="0"/>
              <a:t>顺序容器</a:t>
            </a:r>
            <a:endParaRPr lang="zh-CN" altLang="en-US" dirty="0"/>
          </a:p>
        </p:txBody>
      </p:sp>
      <p:sp>
        <p:nvSpPr>
          <p:cNvPr id="18436" name="Rectangle 3"/>
          <p:cNvSpPr>
            <a:spLocks noGrp="1" noChangeArrowheads="1"/>
          </p:cNvSpPr>
          <p:nvPr>
            <p:ph idx="1"/>
          </p:nvPr>
        </p:nvSpPr>
        <p:spPr>
          <a:xfrm>
            <a:off x="1295400" y="1617980"/>
            <a:ext cx="7239000" cy="4114800"/>
          </a:xfrm>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顺序容器的接口</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赋值</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assign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插入函数</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insert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push_front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（只对</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list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和</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deque</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push_back</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删除函数</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erase</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clear</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pop_front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（只对</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list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和</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deque</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ea"/>
              </a:rPr>
              <a:t>pop_back</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其他顺序容器访问函数</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front</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back</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改变大小</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1085850" marR="0" lvl="2" indent="-2286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l"/>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ea"/>
              </a:rPr>
              <a:t>resize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ea"/>
            </a:endParaRPr>
          </a:p>
        </p:txBody>
      </p:sp>
      <p:sp>
        <p:nvSpPr>
          <p:cNvPr id="36868"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vert="horz" wrap="square" lIns="92075" tIns="46038" rIns="92075" bIns="46038" anchor="b" anchorCtr="0"/>
          <a:p>
            <a:r>
              <a:rPr lang="zh-CN" altLang="en-US" dirty="0"/>
              <a:t>例</a:t>
            </a:r>
            <a:r>
              <a:rPr lang="en-US" altLang="zh-CN" dirty="0"/>
              <a:t>4</a:t>
            </a:r>
            <a:endParaRPr lang="zh-CN" altLang="en-US" dirty="0"/>
          </a:p>
        </p:txBody>
      </p:sp>
      <p:sp>
        <p:nvSpPr>
          <p:cNvPr id="38914"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38915" name="Rectangle 2"/>
          <p:cNvSpPr txBox="1"/>
          <p:nvPr/>
        </p:nvSpPr>
        <p:spPr>
          <a:xfrm>
            <a:off x="1000125" y="1643063"/>
            <a:ext cx="8001000" cy="4857750"/>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包含的头文件略去</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template &lt;class T&gt;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void </a:t>
            </a:r>
            <a:r>
              <a:rPr lang="en-US" altLang="zh-CN" sz="2000" b="1" dirty="0" err="1">
                <a:solidFill>
                  <a:schemeClr val="tx1"/>
                </a:solidFill>
                <a:latin typeface="宋体" panose="02010600030101010101" pitchFamily="2" charset="-122"/>
                <a:ea typeface="宋体" panose="02010600030101010101" pitchFamily="2" charset="-122"/>
              </a:rPr>
              <a:t>printContainer</a:t>
            </a:r>
            <a:r>
              <a:rPr lang="en-US" altLang="zh-CN" sz="2000" b="1" dirty="0">
                <a:solidFill>
                  <a:schemeClr val="tx1"/>
                </a:solidFill>
                <a:latin typeface="宋体" panose="02010600030101010101" pitchFamily="2" charset="-122"/>
                <a:ea typeface="宋体" panose="02010600030101010101" pitchFamily="2" charset="-122"/>
              </a:rPr>
              <a:t>(const char* </a:t>
            </a:r>
            <a:r>
              <a:rPr lang="en-US" altLang="zh-CN" sz="2000" b="1" dirty="0" err="1">
                <a:solidFill>
                  <a:schemeClr val="tx1"/>
                </a:solidFill>
                <a:latin typeface="宋体" panose="02010600030101010101" pitchFamily="2" charset="-122"/>
                <a:ea typeface="宋体" panose="02010600030101010101" pitchFamily="2" charset="-122"/>
              </a:rPr>
              <a:t>msg</a:t>
            </a:r>
            <a:r>
              <a:rPr lang="en-US" altLang="zh-CN" sz="2000" b="1" dirty="0">
                <a:solidFill>
                  <a:schemeClr val="tx1"/>
                </a:solidFill>
                <a:latin typeface="宋体" panose="02010600030101010101" pitchFamily="2" charset="-122"/>
                <a:ea typeface="宋体" panose="02010600030101010101" pitchFamily="2" charset="-122"/>
              </a:rPr>
              <a:t>, const T&amp; s)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a:t>
            </a:r>
            <a:r>
              <a:rPr lang="en-US" altLang="zh-CN" sz="2000" b="1" dirty="0" err="1">
                <a:solidFill>
                  <a:schemeClr val="tx1"/>
                </a:solidFill>
                <a:latin typeface="宋体" panose="02010600030101010101" pitchFamily="2" charset="-122"/>
                <a:ea typeface="宋体" panose="02010600030101010101" pitchFamily="2" charset="-122"/>
              </a:rPr>
              <a:t>msg</a:t>
            </a:r>
            <a:r>
              <a:rPr lang="en-US" altLang="zh-CN" sz="2000" b="1" dirty="0">
                <a:solidFill>
                  <a:schemeClr val="tx1"/>
                </a:solidFill>
                <a:latin typeface="宋体" panose="02010600030101010101" pitchFamily="2" charset="-122"/>
                <a:ea typeface="宋体" panose="02010600030101010101" pitchFamily="2" charset="-122"/>
              </a:rPr>
              <a:t> &lt;&lt; ":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copy(</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begin</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end</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ostream_iterator</a:t>
            </a:r>
            <a:r>
              <a:rPr lang="en-US" altLang="zh-CN" sz="2000" b="1" dirty="0">
                <a:solidFill>
                  <a:schemeClr val="tx1"/>
                </a:solidFill>
                <a:latin typeface="宋体" panose="02010600030101010101" pitchFamily="2" charset="-122"/>
                <a:ea typeface="宋体" panose="02010600030101010101" pitchFamily="2" charset="-122"/>
              </a:rPr>
              <a:t>&lt;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&gt;(</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a:t>
            </a:r>
            <a:r>
              <a:rPr lang="en-US" altLang="zh-CN" sz="2000" b="1" dirty="0" err="1">
                <a:solidFill>
                  <a:schemeClr val="tx1"/>
                </a:solidFill>
                <a:latin typeface="宋体" panose="02010600030101010101" pitchFamily="2" charset="-122"/>
                <a:ea typeface="宋体" panose="02010600030101010101" pitchFamily="2" charset="-122"/>
              </a:rPr>
              <a:t>endl</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main()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deque</a:t>
            </a:r>
            <a:r>
              <a:rPr lang="en-US" altLang="zh-CN" sz="2000" b="1" dirty="0">
                <a:solidFill>
                  <a:schemeClr val="tx1"/>
                </a:solidFill>
                <a:latin typeface="宋体" panose="02010600030101010101" pitchFamily="2" charset="-122"/>
                <a:ea typeface="宋体" panose="02010600030101010101" pitchFamily="2" charset="-122"/>
              </a:rPr>
              <a:t>&lt;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&gt; s;</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for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a:t>
            </a:r>
            <a:r>
              <a:rPr lang="en-US" altLang="zh-CN" sz="2000" b="1" dirty="0">
                <a:solidFill>
                  <a:schemeClr val="tx1"/>
                </a:solidFill>
                <a:latin typeface="宋体" panose="02010600030101010101" pitchFamily="2" charset="-122"/>
                <a:ea typeface="宋体" panose="02010600030101010101" pitchFamily="2" charset="-122"/>
              </a:rPr>
              <a:t> = 0; </a:t>
            </a:r>
            <a:r>
              <a:rPr lang="en-US" altLang="zh-CN" sz="2000" b="1" dirty="0" err="1">
                <a:solidFill>
                  <a:schemeClr val="tx1"/>
                </a:solidFill>
                <a:latin typeface="宋体" panose="02010600030101010101" pitchFamily="2" charset="-122"/>
                <a:ea typeface="宋体" panose="02010600030101010101" pitchFamily="2" charset="-122"/>
              </a:rPr>
              <a:t>i</a:t>
            </a:r>
            <a:r>
              <a:rPr lang="en-US" altLang="zh-CN" sz="2000" b="1" dirty="0">
                <a:solidFill>
                  <a:schemeClr val="tx1"/>
                </a:solidFill>
                <a:latin typeface="宋体" panose="02010600030101010101" pitchFamily="2" charset="-122"/>
                <a:ea typeface="宋体" panose="02010600030101010101" pitchFamily="2" charset="-122"/>
              </a:rPr>
              <a:t> &lt; 10; </a:t>
            </a:r>
            <a:r>
              <a:rPr lang="en-US" altLang="zh-CN" sz="2000" b="1" dirty="0" err="1">
                <a:solidFill>
                  <a:schemeClr val="tx1"/>
                </a:solidFill>
                <a:latin typeface="宋体" panose="02010600030101010101" pitchFamily="2" charset="-122"/>
                <a:ea typeface="宋体" panose="02010600030101010101" pitchFamily="2" charset="-122"/>
              </a:rPr>
              <a:t>i</a:t>
            </a: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x;</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cin</a:t>
            </a:r>
            <a:r>
              <a:rPr lang="en-US" altLang="zh-CN" sz="2000" b="1" dirty="0">
                <a:solidFill>
                  <a:schemeClr val="tx1"/>
                </a:solidFill>
                <a:latin typeface="宋体" panose="02010600030101010101" pitchFamily="2" charset="-122"/>
                <a:ea typeface="宋体" panose="02010600030101010101" pitchFamily="2" charset="-122"/>
              </a:rPr>
              <a:t> &gt;&gt; x;</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push_front</a:t>
            </a:r>
            <a:r>
              <a:rPr lang="en-US" altLang="zh-CN" sz="2000" b="1" dirty="0">
                <a:solidFill>
                  <a:schemeClr val="tx1"/>
                </a:solidFill>
                <a:latin typeface="宋体" panose="02010600030101010101" pitchFamily="2" charset="-122"/>
                <a:ea typeface="宋体" panose="02010600030101010101" pitchFamily="2" charset="-122"/>
              </a:rPr>
              <a:t>(x);</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3"/>
          <p:cNvSpPr>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39938" name="Rectangle 2"/>
          <p:cNvSpPr txBox="1"/>
          <p:nvPr/>
        </p:nvSpPr>
        <p:spPr>
          <a:xfrm>
            <a:off x="1000125" y="285750"/>
            <a:ext cx="8001000" cy="6215063"/>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printContainer</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deque</a:t>
            </a:r>
            <a:r>
              <a:rPr lang="en-US" altLang="zh-CN" sz="2000" b="1" dirty="0">
                <a:solidFill>
                  <a:schemeClr val="tx1"/>
                </a:solidFill>
                <a:latin typeface="宋体" panose="02010600030101010101" pitchFamily="2" charset="-122"/>
                <a:ea typeface="宋体" panose="02010600030101010101" pitchFamily="2" charset="-122"/>
              </a:rPr>
              <a:t> at first", s);</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rgbClr val="00CC99"/>
                </a:solidFill>
                <a:latin typeface="宋体" panose="02010600030101010101" pitchFamily="2" charset="-122"/>
                <a:ea typeface="宋体" panose="02010600030101010101" pitchFamily="2" charset="-122"/>
              </a:rPr>
              <a:t>	//</a:t>
            </a:r>
            <a:r>
              <a:rPr lang="zh-CN" altLang="en-US" sz="2000" b="1" dirty="0">
                <a:solidFill>
                  <a:srgbClr val="00CC99"/>
                </a:solidFill>
                <a:latin typeface="宋体" panose="02010600030101010101" pitchFamily="2" charset="-122"/>
                <a:ea typeface="宋体" panose="02010600030101010101" pitchFamily="2" charset="-122"/>
              </a:rPr>
              <a:t>用</a:t>
            </a:r>
            <a:r>
              <a:rPr lang="en-US" altLang="zh-CN" sz="2000" b="1" dirty="0">
                <a:solidFill>
                  <a:srgbClr val="00CC99"/>
                </a:solidFill>
                <a:latin typeface="宋体" panose="02010600030101010101" pitchFamily="2" charset="-122"/>
                <a:ea typeface="宋体" panose="02010600030101010101" pitchFamily="2" charset="-122"/>
              </a:rPr>
              <a:t>s</a:t>
            </a:r>
            <a:r>
              <a:rPr lang="zh-CN" altLang="en-US" sz="2000" b="1" dirty="0">
                <a:solidFill>
                  <a:srgbClr val="00CC99"/>
                </a:solidFill>
                <a:latin typeface="宋体" panose="02010600030101010101" pitchFamily="2" charset="-122"/>
                <a:ea typeface="宋体" panose="02010600030101010101" pitchFamily="2" charset="-122"/>
              </a:rPr>
              <a:t>容器的内容的逆序构造链表容器</a:t>
            </a:r>
            <a:r>
              <a:rPr lang="en-US" altLang="zh-CN" sz="2000" b="1" dirty="0">
                <a:solidFill>
                  <a:srgbClr val="00CC99"/>
                </a:solidFill>
                <a:latin typeface="宋体" panose="02010600030101010101" pitchFamily="2" charset="-122"/>
                <a:ea typeface="宋体" panose="02010600030101010101" pitchFamily="2" charset="-122"/>
              </a:rPr>
              <a:t>l</a:t>
            </a:r>
            <a:endParaRPr lang="en-US" altLang="zh-CN" sz="2000" b="1" dirty="0">
              <a:solidFill>
                <a:srgbClr val="00CC99"/>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list&lt;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&gt; l(</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rbegin</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rend</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printContainer</a:t>
            </a:r>
            <a:r>
              <a:rPr lang="en-US" altLang="zh-CN" sz="2000" b="1" dirty="0">
                <a:solidFill>
                  <a:schemeClr val="tx1"/>
                </a:solidFill>
                <a:latin typeface="宋体" panose="02010600030101010101" pitchFamily="2" charset="-122"/>
                <a:ea typeface="宋体" panose="02010600030101010101" pitchFamily="2" charset="-122"/>
              </a:rPr>
              <a:t>("list at first", l);</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rgbClr val="00CC99"/>
                </a:solidFill>
                <a:latin typeface="宋体" panose="02010600030101010101" pitchFamily="2" charset="-122"/>
                <a:ea typeface="宋体" panose="02010600030101010101" pitchFamily="2" charset="-122"/>
              </a:rPr>
              <a:t>	//</a:t>
            </a:r>
            <a:r>
              <a:rPr lang="zh-CN" altLang="en-US" sz="2000" b="1" dirty="0">
                <a:solidFill>
                  <a:srgbClr val="00CC99"/>
                </a:solidFill>
                <a:latin typeface="宋体" panose="02010600030101010101" pitchFamily="2" charset="-122"/>
                <a:ea typeface="宋体" panose="02010600030101010101" pitchFamily="2" charset="-122"/>
              </a:rPr>
              <a:t>将列表容器</a:t>
            </a:r>
            <a:r>
              <a:rPr lang="en-US" altLang="zh-CN" sz="2000" b="1" dirty="0">
                <a:solidFill>
                  <a:srgbClr val="00CC99"/>
                </a:solidFill>
                <a:latin typeface="宋体" panose="02010600030101010101" pitchFamily="2" charset="-122"/>
                <a:ea typeface="宋体" panose="02010600030101010101" pitchFamily="2" charset="-122"/>
              </a:rPr>
              <a:t>l</a:t>
            </a:r>
            <a:r>
              <a:rPr lang="zh-CN" altLang="en-US" sz="2000" b="1" dirty="0">
                <a:solidFill>
                  <a:srgbClr val="00CC99"/>
                </a:solidFill>
                <a:latin typeface="宋体" panose="02010600030101010101" pitchFamily="2" charset="-122"/>
                <a:ea typeface="宋体" panose="02010600030101010101" pitchFamily="2" charset="-122"/>
              </a:rPr>
              <a:t>的每相邻两个容器顺序颠倒</a:t>
            </a:r>
            <a:endParaRPr lang="en-US" altLang="zh-CN" sz="2000" b="1" dirty="0">
              <a:solidFill>
                <a:srgbClr val="00CC99"/>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list&lt;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&gt;::</a:t>
            </a:r>
            <a:r>
              <a:rPr lang="en-US" altLang="zh-CN" sz="2000" b="1" dirty="0" err="1">
                <a:solidFill>
                  <a:srgbClr val="FFFF66"/>
                </a:solidFill>
                <a:latin typeface="宋体" panose="02010600030101010101" pitchFamily="2" charset="-122"/>
                <a:ea typeface="宋体" panose="02010600030101010101" pitchFamily="2" charset="-122"/>
              </a:rPr>
              <a:t>iterator</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dirty="0" err="1">
                <a:solidFill>
                  <a:schemeClr val="tx1"/>
                </a:solidFill>
                <a:latin typeface="宋体" panose="02010600030101010101" pitchFamily="2" charset="-122"/>
                <a:ea typeface="宋体" panose="02010600030101010101" pitchFamily="2" charset="-122"/>
              </a:rPr>
              <a:t>l.</a:t>
            </a:r>
            <a:r>
              <a:rPr lang="en-US" altLang="zh-CN" sz="2000" b="1" dirty="0" err="1">
                <a:solidFill>
                  <a:srgbClr val="FFFF66"/>
                </a:solidFill>
                <a:latin typeface="宋体" panose="02010600030101010101" pitchFamily="2" charset="-122"/>
                <a:ea typeface="宋体" panose="02010600030101010101" pitchFamily="2" charset="-122"/>
              </a:rPr>
              <a:t>begin</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while (</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dirty="0" err="1">
                <a:solidFill>
                  <a:schemeClr val="tx1"/>
                </a:solidFill>
                <a:latin typeface="宋体" panose="02010600030101010101" pitchFamily="2" charset="-122"/>
                <a:ea typeface="宋体" panose="02010600030101010101" pitchFamily="2" charset="-122"/>
              </a:rPr>
              <a:t>l.end</a:t>
            </a: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v = *</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dirty="0" err="1">
                <a:solidFill>
                  <a:schemeClr val="tx1"/>
                </a:solidFill>
                <a:latin typeface="宋体" panose="02010600030101010101" pitchFamily="2" charset="-122"/>
                <a:ea typeface="宋体" panose="02010600030101010101" pitchFamily="2" charset="-122"/>
              </a:rPr>
              <a:t>l.</a:t>
            </a:r>
            <a:r>
              <a:rPr lang="en-US" altLang="zh-CN" sz="2000" b="1" dirty="0" err="1">
                <a:solidFill>
                  <a:srgbClr val="FFFF66"/>
                </a:solidFill>
                <a:latin typeface="宋体" panose="02010600030101010101" pitchFamily="2" charset="-122"/>
                <a:ea typeface="宋体" panose="02010600030101010101" pitchFamily="2" charset="-122"/>
              </a:rPr>
              <a:t>erase</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l.</a:t>
            </a:r>
            <a:r>
              <a:rPr lang="en-US" altLang="zh-CN" sz="2000" b="1" dirty="0" err="1">
                <a:solidFill>
                  <a:srgbClr val="FFFF66"/>
                </a:solidFill>
                <a:latin typeface="宋体" panose="02010600030101010101" pitchFamily="2" charset="-122"/>
                <a:ea typeface="宋体" panose="02010600030101010101" pitchFamily="2" charset="-122"/>
              </a:rPr>
              <a:t>insert</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v);</a:t>
            </a:r>
            <a:endParaRPr lang="zh-CN" altLang="en-US"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printContainer</a:t>
            </a:r>
            <a:r>
              <a:rPr lang="en-US" altLang="zh-CN" sz="2000" b="1" dirty="0">
                <a:solidFill>
                  <a:schemeClr val="tx1"/>
                </a:solidFill>
                <a:latin typeface="宋体" panose="02010600030101010101" pitchFamily="2" charset="-122"/>
                <a:ea typeface="宋体" panose="02010600030101010101" pitchFamily="2" charset="-122"/>
              </a:rPr>
              <a:t>("list at last", l);</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rgbClr val="00CC99"/>
                </a:solidFill>
                <a:latin typeface="宋体" panose="02010600030101010101" pitchFamily="2" charset="-122"/>
                <a:ea typeface="宋体" panose="02010600030101010101" pitchFamily="2" charset="-122"/>
              </a:rPr>
              <a:t>	//</a:t>
            </a:r>
            <a:r>
              <a:rPr lang="zh-CN" altLang="en-US" sz="2000" b="1" dirty="0">
                <a:solidFill>
                  <a:srgbClr val="00CC99"/>
                </a:solidFill>
                <a:latin typeface="宋体" panose="02010600030101010101" pitchFamily="2" charset="-122"/>
                <a:ea typeface="宋体" panose="02010600030101010101" pitchFamily="2" charset="-122"/>
              </a:rPr>
              <a:t>用列表容器</a:t>
            </a:r>
            <a:r>
              <a:rPr lang="en-US" altLang="zh-CN" sz="2000" b="1" dirty="0">
                <a:solidFill>
                  <a:srgbClr val="00CC99"/>
                </a:solidFill>
                <a:latin typeface="宋体" panose="02010600030101010101" pitchFamily="2" charset="-122"/>
                <a:ea typeface="宋体" panose="02010600030101010101" pitchFamily="2" charset="-122"/>
              </a:rPr>
              <a:t>l</a:t>
            </a:r>
            <a:r>
              <a:rPr lang="zh-CN" altLang="en-US" sz="2000" b="1" dirty="0">
                <a:solidFill>
                  <a:srgbClr val="00CC99"/>
                </a:solidFill>
                <a:latin typeface="宋体" panose="02010600030101010101" pitchFamily="2" charset="-122"/>
                <a:ea typeface="宋体" panose="02010600030101010101" pitchFamily="2" charset="-122"/>
              </a:rPr>
              <a:t>的内容给</a:t>
            </a:r>
            <a:r>
              <a:rPr lang="en-US" altLang="zh-CN" sz="2000" b="1" dirty="0">
                <a:solidFill>
                  <a:srgbClr val="00CC99"/>
                </a:solidFill>
                <a:latin typeface="宋体" panose="02010600030101010101" pitchFamily="2" charset="-122"/>
                <a:ea typeface="宋体" panose="02010600030101010101" pitchFamily="2" charset="-122"/>
              </a:rPr>
              <a:t>s</a:t>
            </a:r>
            <a:r>
              <a:rPr lang="zh-CN" altLang="en-US" sz="2000" b="1" dirty="0">
                <a:solidFill>
                  <a:srgbClr val="00CC99"/>
                </a:solidFill>
                <a:latin typeface="宋体" panose="02010600030101010101" pitchFamily="2" charset="-122"/>
                <a:ea typeface="宋体" panose="02010600030101010101" pitchFamily="2" charset="-122"/>
              </a:rPr>
              <a:t>赋值，将</a:t>
            </a:r>
            <a:r>
              <a:rPr lang="en-US" altLang="zh-CN" sz="2000" b="1" dirty="0">
                <a:solidFill>
                  <a:srgbClr val="00CC99"/>
                </a:solidFill>
                <a:latin typeface="宋体" panose="02010600030101010101" pitchFamily="2" charset="-122"/>
                <a:ea typeface="宋体" panose="02010600030101010101" pitchFamily="2" charset="-122"/>
              </a:rPr>
              <a:t>s</a:t>
            </a:r>
            <a:r>
              <a:rPr lang="zh-CN" altLang="en-US" sz="2000" b="1" dirty="0">
                <a:solidFill>
                  <a:srgbClr val="00CC99"/>
                </a:solidFill>
                <a:latin typeface="宋体" panose="02010600030101010101" pitchFamily="2" charset="-122"/>
                <a:ea typeface="宋体" panose="02010600030101010101" pitchFamily="2" charset="-122"/>
              </a:rPr>
              <a:t>输出</a:t>
            </a:r>
            <a:endParaRPr lang="en-US" altLang="zh-CN" sz="2000" b="1" dirty="0">
              <a:solidFill>
                <a:srgbClr val="00CC99"/>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s.</a:t>
            </a:r>
            <a:r>
              <a:rPr lang="en-US" altLang="zh-CN" sz="2000" b="1" dirty="0" err="1">
                <a:solidFill>
                  <a:srgbClr val="FFFF66"/>
                </a:solidFill>
                <a:latin typeface="宋体" panose="02010600030101010101" pitchFamily="2" charset="-122"/>
                <a:ea typeface="宋体" panose="02010600030101010101" pitchFamily="2" charset="-122"/>
              </a:rPr>
              <a:t>assign</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l.</a:t>
            </a:r>
            <a:r>
              <a:rPr lang="en-US" altLang="zh-CN" sz="2000" b="1" dirty="0" err="1">
                <a:solidFill>
                  <a:srgbClr val="FFFF66"/>
                </a:solidFill>
                <a:latin typeface="宋体" panose="02010600030101010101" pitchFamily="2" charset="-122"/>
                <a:ea typeface="宋体" panose="02010600030101010101" pitchFamily="2" charset="-122"/>
              </a:rPr>
              <a:t>begin</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l.</a:t>
            </a:r>
            <a:r>
              <a:rPr lang="en-US" altLang="zh-CN" sz="2000" b="1" dirty="0" err="1">
                <a:solidFill>
                  <a:srgbClr val="FFFF66"/>
                </a:solidFill>
                <a:latin typeface="宋体" panose="02010600030101010101" pitchFamily="2" charset="-122"/>
                <a:ea typeface="宋体" panose="02010600030101010101" pitchFamily="2" charset="-122"/>
              </a:rPr>
              <a:t>end</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printContainer</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deque</a:t>
            </a:r>
            <a:r>
              <a:rPr lang="en-US" altLang="zh-CN" sz="2000" b="1" dirty="0">
                <a:solidFill>
                  <a:schemeClr val="tx1"/>
                </a:solidFill>
                <a:latin typeface="宋体" panose="02010600030101010101" pitchFamily="2" charset="-122"/>
                <a:ea typeface="宋体" panose="02010600030101010101" pitchFamily="2" charset="-122"/>
              </a:rPr>
              <a:t> at last", s);</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	return 0;</a:t>
            </a:r>
            <a:endParaRPr lang="en-US" altLang="zh-CN" sz="20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7"/>
          <p:cNvSpPr>
            <a:spLocks noGrp="1"/>
          </p:cNvSpPr>
          <p:nvPr>
            <p:ph type="title"/>
          </p:nvPr>
        </p:nvSpPr>
        <p:spPr/>
        <p:txBody>
          <a:bodyPr vert="horz" wrap="square" lIns="92075" tIns="46038" rIns="92075" bIns="46038" anchor="b" anchorCtr="0"/>
          <a:p>
            <a:r>
              <a:rPr lang="zh-CN" altLang="en-US" dirty="0"/>
              <a:t>向量</a:t>
            </a:r>
            <a:r>
              <a:rPr lang="en-US" altLang="zh-CN" dirty="0"/>
              <a:t>(vector)</a:t>
            </a:r>
            <a:endParaRPr lang="zh-CN" altLang="en-US" dirty="0"/>
          </a:p>
        </p:txBody>
      </p:sp>
      <p:sp>
        <p:nvSpPr>
          <p:cNvPr id="9" name="内容占位符 8"/>
          <p:cNvSpPr>
            <a:spLocks noGrp="1"/>
          </p:cNvSpPr>
          <p:nvPr>
            <p:ph idx="1"/>
          </p:nvPr>
        </p:nvSpPr>
        <p:spPr/>
        <p:txBody>
          <a:bodyPr vert="horz" wrap="square" lIns="92075" tIns="46038" rIns="92075" bIns="46038" numCol="1" anchor="t" anchorCtr="0" compatLnSpc="1">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特点</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一个可以扩展的动态数组</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随机访问、在尾部插入或删除元素快</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在中间或头部插入或删除元素慢</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向量的容量</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容量</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(capacity)</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：实际分配空间的大小</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s.capacity</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 ：返回当前容量</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s.reserve</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(n)</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：若容量小于</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n</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，则对</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进行扩展，使其容量至少为</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n</a:t>
            </a:r>
            <a:endParaRPr kumimoji="0" lang="zh-CN" altLang="en-US" sz="2800" b="0" i="0" u="none" strike="noStrike" kern="0" cap="none" spc="0" normalizeH="0" baseline="0" noProof="0" dirty="0">
              <a:ln>
                <a:noFill/>
              </a:ln>
              <a:solidFill>
                <a:srgbClr val="99FFCC"/>
              </a:solidFill>
              <a:effectLst/>
              <a:uLnTx/>
              <a:uFillTx/>
              <a:latin typeface="+mn-lt"/>
              <a:ea typeface="+mn-ea"/>
              <a:cs typeface="+mn-ea"/>
            </a:endParaRPr>
          </a:p>
        </p:txBody>
      </p:sp>
      <p:sp>
        <p:nvSpPr>
          <p:cNvPr id="40963" name="灯片编号占位符 1"/>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0964"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7"/>
          <p:cNvSpPr>
            <a:spLocks noGrp="1"/>
          </p:cNvSpPr>
          <p:nvPr>
            <p:ph type="title"/>
          </p:nvPr>
        </p:nvSpPr>
        <p:spPr/>
        <p:txBody>
          <a:bodyPr vert="horz" wrap="square" lIns="92075" tIns="46038" rIns="92075" bIns="46038" anchor="b" anchorCtr="0"/>
          <a:p>
            <a:r>
              <a:rPr lang="zh-CN" altLang="en-US" dirty="0"/>
              <a:t>双端队列</a:t>
            </a:r>
            <a:r>
              <a:rPr lang="en-US" altLang="zh-CN" dirty="0"/>
              <a:t>(deque)</a:t>
            </a:r>
            <a:endParaRPr lang="zh-CN" altLang="en-US" dirty="0"/>
          </a:p>
        </p:txBody>
      </p:sp>
      <p:sp>
        <p:nvSpPr>
          <p:cNvPr id="41986" name="内容占位符 8"/>
          <p:cNvSpPr>
            <a:spLocks noGrp="1"/>
          </p:cNvSpPr>
          <p:nvPr>
            <p:ph idx="1"/>
          </p:nvPr>
        </p:nvSpPr>
        <p:spPr/>
        <p:txBody>
          <a:bodyPr vert="horz" wrap="square" lIns="92075" tIns="46038" rIns="92075" bIns="46038" anchor="t" anchorCtr="0"/>
          <a:p>
            <a:r>
              <a:rPr lang="zh-CN" altLang="en-US" dirty="0"/>
              <a:t>特点</a:t>
            </a:r>
            <a:endParaRPr lang="en-US" altLang="zh-CN" dirty="0"/>
          </a:p>
          <a:p>
            <a:pPr lvl="1"/>
            <a:r>
              <a:rPr lang="zh-CN" altLang="en-US" dirty="0"/>
              <a:t>在两端插入或删除元素快</a:t>
            </a:r>
            <a:endParaRPr lang="en-US" altLang="zh-CN" dirty="0"/>
          </a:p>
          <a:p>
            <a:pPr lvl="1"/>
            <a:r>
              <a:rPr lang="zh-CN" altLang="en-US" dirty="0"/>
              <a:t>在中间插入或删除元素慢</a:t>
            </a:r>
            <a:endParaRPr lang="en-US" altLang="zh-CN" dirty="0"/>
          </a:p>
          <a:p>
            <a:pPr lvl="1"/>
            <a:r>
              <a:rPr lang="zh-CN" altLang="en-US" dirty="0"/>
              <a:t>随机访问较快，但比向量容器慢</a:t>
            </a:r>
            <a:endParaRPr lang="en-US" altLang="zh-CN" dirty="0"/>
          </a:p>
        </p:txBody>
      </p:sp>
      <p:sp>
        <p:nvSpPr>
          <p:cNvPr id="41987" name="灯片编号占位符 1"/>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1988"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7"/>
          <p:cNvSpPr>
            <a:spLocks noGrp="1"/>
          </p:cNvSpPr>
          <p:nvPr>
            <p:ph type="title"/>
          </p:nvPr>
        </p:nvSpPr>
        <p:spPr/>
        <p:txBody>
          <a:bodyPr vert="horz" wrap="square" lIns="92075" tIns="46038" rIns="92075" bIns="46038" anchor="b" anchorCtr="0"/>
          <a:p>
            <a:r>
              <a:rPr lang="zh-CN" altLang="en-US" dirty="0"/>
              <a:t>列表</a:t>
            </a:r>
            <a:r>
              <a:rPr lang="en-US" altLang="zh-CN" dirty="0"/>
              <a:t>(list)</a:t>
            </a:r>
            <a:endParaRPr lang="zh-CN" altLang="en-US" dirty="0"/>
          </a:p>
        </p:txBody>
      </p:sp>
      <p:sp>
        <p:nvSpPr>
          <p:cNvPr id="43010" name="内容占位符 8"/>
          <p:cNvSpPr>
            <a:spLocks noGrp="1"/>
          </p:cNvSpPr>
          <p:nvPr>
            <p:ph idx="1"/>
          </p:nvPr>
        </p:nvSpPr>
        <p:spPr/>
        <p:txBody>
          <a:bodyPr vert="horz" wrap="square" lIns="92075" tIns="46038" rIns="92075" bIns="46038" anchor="t" anchorCtr="0"/>
          <a:p>
            <a:r>
              <a:rPr lang="zh-CN" altLang="en-US" dirty="0"/>
              <a:t>特点</a:t>
            </a:r>
            <a:endParaRPr lang="en-US" altLang="zh-CN" dirty="0"/>
          </a:p>
          <a:p>
            <a:pPr lvl="1"/>
            <a:r>
              <a:rPr lang="zh-CN" altLang="en-US" dirty="0"/>
              <a:t>在任意位置插入和删除元素都很快</a:t>
            </a:r>
            <a:endParaRPr lang="en-US" altLang="zh-CN" dirty="0"/>
          </a:p>
          <a:p>
            <a:pPr lvl="1"/>
            <a:r>
              <a:rPr lang="zh-CN" altLang="en-US" dirty="0"/>
              <a:t>不支持随机访问</a:t>
            </a:r>
            <a:endParaRPr lang="en-US" altLang="zh-CN" dirty="0"/>
          </a:p>
          <a:p>
            <a:r>
              <a:rPr lang="zh-CN" altLang="en-US" dirty="0"/>
              <a:t>接合</a:t>
            </a:r>
            <a:r>
              <a:rPr lang="en-US" altLang="zh-CN" dirty="0"/>
              <a:t>(splice)</a:t>
            </a:r>
            <a:r>
              <a:rPr lang="zh-CN" altLang="en-US" dirty="0"/>
              <a:t>操作</a:t>
            </a:r>
            <a:endParaRPr lang="en-US" altLang="zh-CN" dirty="0"/>
          </a:p>
          <a:p>
            <a:pPr lvl="1"/>
            <a:r>
              <a:rPr lang="en-US" altLang="zh-CN" dirty="0"/>
              <a:t>s1.splice(p, s2, q1, q2)</a:t>
            </a:r>
            <a:r>
              <a:rPr lang="zh-CN" altLang="en-US" dirty="0"/>
              <a:t>：将</a:t>
            </a:r>
            <a:r>
              <a:rPr lang="en-US" altLang="zh-CN" dirty="0"/>
              <a:t>s2</a:t>
            </a:r>
            <a:r>
              <a:rPr lang="zh-CN" altLang="en-US" dirty="0"/>
              <a:t>中</a:t>
            </a:r>
            <a:r>
              <a:rPr lang="en-US" altLang="zh-CN" dirty="0"/>
              <a:t>[q1, q2)</a:t>
            </a:r>
            <a:r>
              <a:rPr lang="zh-CN" altLang="en-US" dirty="0"/>
              <a:t>移动到</a:t>
            </a:r>
            <a:r>
              <a:rPr lang="en-US" altLang="zh-CN" dirty="0"/>
              <a:t>s1</a:t>
            </a:r>
            <a:r>
              <a:rPr lang="zh-CN" altLang="en-US" dirty="0"/>
              <a:t>中</a:t>
            </a:r>
            <a:r>
              <a:rPr lang="en-US" altLang="zh-CN" dirty="0"/>
              <a:t>p</a:t>
            </a:r>
            <a:r>
              <a:rPr lang="zh-CN" altLang="en-US" dirty="0"/>
              <a:t>所指向元素之前</a:t>
            </a:r>
            <a:endParaRPr lang="en-US" altLang="zh-CN" dirty="0"/>
          </a:p>
          <a:p>
            <a:pPr lvl="1"/>
            <a:endParaRPr lang="zh-CN" altLang="en-US" dirty="0"/>
          </a:p>
        </p:txBody>
      </p:sp>
      <p:sp>
        <p:nvSpPr>
          <p:cNvPr id="43011" name="灯片编号占位符 1"/>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3012"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p:txBody>
          <a:bodyPr vert="horz" wrap="square" lIns="92075" tIns="46038" rIns="92075" bIns="46038" anchor="b" anchorCtr="0"/>
          <a:p>
            <a:r>
              <a:rPr lang="zh-CN" altLang="en-US" dirty="0"/>
              <a:t>顺序容器的插入迭代器</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插入迭代器</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用于向容器头部、尾部或中间指定位置插入元素的迭代器</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包括前插迭代器（</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front_inserter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）、后插迭代器（</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back_insrter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）和任意位置插入迭代器（</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inserter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例：</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None/>
              <a:defRPr/>
            </a:pP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list&lt;</a:t>
            </a:r>
            <a:r>
              <a:rPr kumimoji="0" lang="en-US" altLang="zh-CN" sz="2200" b="1" i="0" u="none" strike="noStrike" kern="0" cap="none" spc="0" normalizeH="0" baseline="0" noProof="0" dirty="0" err="1" smtClean="0">
                <a:ln>
                  <a:noFill/>
                </a:ln>
                <a:solidFill>
                  <a:srgbClr val="99FFCC"/>
                </a:solidFill>
                <a:effectLst/>
                <a:uLnTx/>
                <a:uFillTx/>
                <a:latin typeface="+mn-ea"/>
                <a:ea typeface="+mn-ea"/>
                <a:cs typeface="+mn-ea"/>
              </a:rPr>
              <a:t>int</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&gt; s;</a:t>
            </a:r>
            <a:endParaRPr kumimoji="0" lang="en-US" altLang="zh-CN" sz="2200" b="1" i="0" u="none" strike="noStrike" kern="0" cap="none" spc="0" normalizeH="0" baseline="0" noProof="0" dirty="0" smtClean="0">
              <a:ln>
                <a:noFill/>
              </a:ln>
              <a:solidFill>
                <a:srgbClr val="99FFCC"/>
              </a:solidFill>
              <a:effectLst/>
              <a:uLnTx/>
              <a:uFillTx/>
              <a:latin typeface="+mn-ea"/>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None/>
              <a:defRPr/>
            </a:pPr>
            <a:r>
              <a:rPr kumimoji="0" lang="en-US" altLang="zh-CN" sz="2200" b="1" i="0" u="none" strike="noStrike" kern="0" cap="none" spc="0" normalizeH="0" baseline="0" noProof="0" dirty="0" err="1" smtClean="0">
                <a:ln>
                  <a:noFill/>
                </a:ln>
                <a:solidFill>
                  <a:srgbClr val="99FFCC"/>
                </a:solidFill>
                <a:effectLst/>
                <a:uLnTx/>
                <a:uFillTx/>
                <a:latin typeface="+mn-ea"/>
                <a:ea typeface="+mn-ea"/>
                <a:cs typeface="+mn-ea"/>
              </a:rPr>
              <a:t>back_inserter</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 </a:t>
            </a:r>
            <a:r>
              <a:rPr kumimoji="0" lang="en-US" altLang="zh-CN" sz="2200" b="1" i="0" u="none" strike="noStrike" kern="0" cap="none" spc="0" normalizeH="0" baseline="0" noProof="0" dirty="0" err="1" smtClean="0">
                <a:ln>
                  <a:noFill/>
                </a:ln>
                <a:solidFill>
                  <a:srgbClr val="99FFCC"/>
                </a:solidFill>
                <a:effectLst/>
                <a:uLnTx/>
                <a:uFillTx/>
                <a:latin typeface="+mn-ea"/>
                <a:ea typeface="+mn-ea"/>
                <a:cs typeface="+mn-ea"/>
              </a:rPr>
              <a:t>iter</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(s);</a:t>
            </a:r>
            <a:endParaRPr kumimoji="0" lang="en-US" altLang="zh-CN" sz="2200" b="1" i="0" u="none" strike="noStrike" kern="0" cap="none" spc="0" normalizeH="0" baseline="0" noProof="0" dirty="0" smtClean="0">
              <a:ln>
                <a:noFill/>
              </a:ln>
              <a:solidFill>
                <a:srgbClr val="99FFCC"/>
              </a:solidFill>
              <a:effectLst/>
              <a:uLnTx/>
              <a:uFillTx/>
              <a:latin typeface="+mn-ea"/>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None/>
              <a:defRPr/>
            </a:pP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a:t>
            </a:r>
            <a:r>
              <a:rPr kumimoji="0" lang="en-US" altLang="zh-CN" sz="2200" b="1" i="0" u="none" strike="noStrike" kern="0" cap="none" spc="0" normalizeH="0" baseline="0" noProof="0" dirty="0" err="1" smtClean="0">
                <a:ln>
                  <a:noFill/>
                </a:ln>
                <a:solidFill>
                  <a:srgbClr val="99FFCC"/>
                </a:solidFill>
                <a:effectLst/>
                <a:uLnTx/>
                <a:uFillTx/>
                <a:latin typeface="+mn-ea"/>
                <a:ea typeface="+mn-ea"/>
                <a:cs typeface="+mn-ea"/>
              </a:rPr>
              <a:t>iter</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 = 5; //</a:t>
            </a:r>
            <a:r>
              <a:rPr kumimoji="0" lang="zh-CN" altLang="en-US" sz="2200" b="1" i="0" u="none" strike="noStrike" kern="0" cap="none" spc="0" normalizeH="0" baseline="0" noProof="0" dirty="0" smtClean="0">
                <a:ln>
                  <a:noFill/>
                </a:ln>
                <a:solidFill>
                  <a:srgbClr val="99FFCC"/>
                </a:solidFill>
                <a:effectLst/>
                <a:uLnTx/>
                <a:uFillTx/>
                <a:latin typeface="+mn-ea"/>
                <a:ea typeface="+mn-ea"/>
                <a:cs typeface="+mn-ea"/>
              </a:rPr>
              <a:t>通过</a:t>
            </a:r>
            <a:r>
              <a:rPr kumimoji="0" lang="en-US" altLang="zh-CN" sz="2200" b="1" i="0" u="none" strike="noStrike" kern="0" cap="none" spc="0" normalizeH="0" baseline="0" noProof="0" dirty="0" err="1" smtClean="0">
                <a:ln>
                  <a:noFill/>
                </a:ln>
                <a:solidFill>
                  <a:srgbClr val="99FFCC"/>
                </a:solidFill>
                <a:effectLst/>
                <a:uLnTx/>
                <a:uFillTx/>
                <a:latin typeface="+mn-ea"/>
                <a:ea typeface="+mn-ea"/>
                <a:cs typeface="+mn-ea"/>
              </a:rPr>
              <a:t>iter</a:t>
            </a:r>
            <a:r>
              <a:rPr kumimoji="0" lang="zh-CN" altLang="en-US" sz="2200" b="1" i="0" u="none" strike="noStrike" kern="0" cap="none" spc="0" normalizeH="0" baseline="0" noProof="0" dirty="0" smtClean="0">
                <a:ln>
                  <a:noFill/>
                </a:ln>
                <a:solidFill>
                  <a:srgbClr val="99FFCC"/>
                </a:solidFill>
                <a:effectLst/>
                <a:uLnTx/>
                <a:uFillTx/>
                <a:latin typeface="+mn-ea"/>
                <a:ea typeface="+mn-ea"/>
                <a:cs typeface="+mn-ea"/>
              </a:rPr>
              <a:t>把</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5</a:t>
            </a:r>
            <a:r>
              <a:rPr kumimoji="0" lang="zh-CN" altLang="en-US" sz="2200" b="1" i="0" u="none" strike="noStrike" kern="0" cap="none" spc="0" normalizeH="0" baseline="0" noProof="0" dirty="0" smtClean="0">
                <a:ln>
                  <a:noFill/>
                </a:ln>
                <a:solidFill>
                  <a:srgbClr val="99FFCC"/>
                </a:solidFill>
                <a:effectLst/>
                <a:uLnTx/>
                <a:uFillTx/>
                <a:latin typeface="+mn-ea"/>
                <a:ea typeface="+mn-ea"/>
                <a:cs typeface="+mn-ea"/>
              </a:rPr>
              <a:t>插入</a:t>
            </a:r>
            <a:r>
              <a:rPr kumimoji="0" lang="en-US" altLang="zh-CN" sz="2200" b="1" i="0" u="none" strike="noStrike" kern="0" cap="none" spc="0" normalizeH="0" baseline="0" noProof="0" dirty="0" smtClean="0">
                <a:ln>
                  <a:noFill/>
                </a:ln>
                <a:solidFill>
                  <a:srgbClr val="99FFCC"/>
                </a:solidFill>
                <a:effectLst/>
                <a:uLnTx/>
                <a:uFillTx/>
                <a:latin typeface="+mn-ea"/>
                <a:ea typeface="+mn-ea"/>
                <a:cs typeface="+mn-ea"/>
              </a:rPr>
              <a:t>s</a:t>
            </a:r>
            <a:r>
              <a:rPr kumimoji="0" lang="zh-CN" altLang="en-US" sz="2200" b="1" i="0" u="none" strike="noStrike" kern="0" cap="none" spc="0" normalizeH="0" baseline="0" noProof="0" dirty="0" smtClean="0">
                <a:ln>
                  <a:noFill/>
                </a:ln>
                <a:solidFill>
                  <a:srgbClr val="99FFCC"/>
                </a:solidFill>
                <a:effectLst/>
                <a:uLnTx/>
                <a:uFillTx/>
                <a:latin typeface="+mn-ea"/>
                <a:ea typeface="+mn-ea"/>
                <a:cs typeface="+mn-ea"/>
              </a:rPr>
              <a:t>末尾</a:t>
            </a:r>
            <a:endParaRPr kumimoji="0" lang="zh-CN" altLang="en-US" sz="2200" b="1" i="0" u="none" strike="noStrike" kern="0" cap="none" spc="0" normalizeH="0" baseline="0" noProof="0" dirty="0" smtClean="0">
              <a:ln>
                <a:noFill/>
              </a:ln>
              <a:solidFill>
                <a:srgbClr val="99FFCC"/>
              </a:solidFill>
              <a:effectLst/>
              <a:uLnTx/>
              <a:uFillTx/>
              <a:latin typeface="+mn-ea"/>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None/>
              <a:defRPr/>
            </a:pP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44035"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4036"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p:txBody>
          <a:bodyPr vert="horz" wrap="square" lIns="92075" tIns="46038" rIns="92075" bIns="46038" anchor="b" anchorCtr="0"/>
          <a:p>
            <a:r>
              <a:rPr lang="zh-CN" altLang="en-US" dirty="0"/>
              <a:t>顺序容器的适配器</a:t>
            </a:r>
            <a:endParaRPr lang="zh-CN" altLang="en-US" dirty="0"/>
          </a:p>
        </p:txBody>
      </p:sp>
      <p:sp>
        <p:nvSpPr>
          <p:cNvPr id="45058" name="内容占位符 2"/>
          <p:cNvSpPr>
            <a:spLocks noGrp="1"/>
          </p:cNvSpPr>
          <p:nvPr>
            <p:ph idx="1"/>
          </p:nvPr>
        </p:nvSpPr>
        <p:spPr/>
        <p:txBody>
          <a:bodyPr vert="horz" wrap="square" lIns="92075" tIns="46038" rIns="92075" bIns="46038" anchor="t" anchorCtr="0"/>
          <a:p>
            <a:r>
              <a:rPr lang="zh-CN" altLang="en-US" dirty="0"/>
              <a:t>以顺序容器为基础构建一些常用数据结构</a:t>
            </a:r>
            <a:endParaRPr lang="en-US" altLang="zh-CN" dirty="0"/>
          </a:p>
          <a:p>
            <a:pPr lvl="1"/>
            <a:r>
              <a:rPr lang="zh-CN" altLang="en-US" dirty="0"/>
              <a:t>栈</a:t>
            </a:r>
            <a:r>
              <a:rPr lang="en-US" altLang="zh-CN" dirty="0"/>
              <a:t>(stack)</a:t>
            </a:r>
            <a:r>
              <a:rPr lang="zh-CN" altLang="en-US" dirty="0"/>
              <a:t>：最先压入的元素最后被弹出</a:t>
            </a:r>
            <a:endParaRPr lang="en-US" altLang="zh-CN" dirty="0"/>
          </a:p>
          <a:p>
            <a:pPr lvl="1"/>
            <a:r>
              <a:rPr lang="zh-CN" altLang="en-US" dirty="0"/>
              <a:t>队列</a:t>
            </a:r>
            <a:r>
              <a:rPr lang="en-US" altLang="zh-CN" dirty="0"/>
              <a:t>(queue)</a:t>
            </a:r>
            <a:r>
              <a:rPr lang="zh-CN" altLang="en-US" dirty="0"/>
              <a:t>：最先压入的元素最先被弹出</a:t>
            </a:r>
            <a:endParaRPr lang="en-US" altLang="zh-CN" dirty="0"/>
          </a:p>
          <a:p>
            <a:pPr lvl="1"/>
            <a:r>
              <a:rPr lang="zh-CN" altLang="en-US" dirty="0"/>
              <a:t>优先级队列</a:t>
            </a:r>
            <a:r>
              <a:rPr lang="en-US" altLang="zh-CN" dirty="0"/>
              <a:t>(priority_queue)</a:t>
            </a:r>
            <a:r>
              <a:rPr lang="zh-CN" altLang="en-US" dirty="0"/>
              <a:t>：最“大”的元素最先被弹出</a:t>
            </a:r>
            <a:endParaRPr lang="en-US" altLang="zh-CN" dirty="0"/>
          </a:p>
          <a:p>
            <a:pPr lvl="1"/>
            <a:endParaRPr lang="zh-CN" altLang="en-US" dirty="0"/>
          </a:p>
        </p:txBody>
      </p:sp>
      <p:sp>
        <p:nvSpPr>
          <p:cNvPr id="45059"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5060"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66FFCC"/>
                </a:solidFill>
                <a:latin typeface="隶书" panose="02010509060101010101" pitchFamily="49" charset="-122"/>
                <a:ea typeface="隶书" panose="02010509060101010101" pitchFamily="49" charset="-122"/>
              </a:rPr>
              <a:t>顺序容器</a:t>
            </a:r>
            <a:endParaRPr lang="zh-CN" altLang="en-US" sz="4000" dirty="0">
              <a:solidFill>
                <a:srgbClr val="66FFCC"/>
              </a:solidFill>
              <a:latin typeface="隶书" panose="02010509060101010101" pitchFamily="49" charset="-122"/>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13314" name="Rectangle 2"/>
          <p:cNvSpPr>
            <a:spLocks noGrp="1"/>
          </p:cNvSpPr>
          <p:nvPr>
            <p:ph type="title"/>
          </p:nvPr>
        </p:nvSpPr>
        <p:spPr/>
        <p:txBody>
          <a:bodyPr vert="horz" wrap="square" lIns="92075" tIns="46038" rIns="92075" bIns="46038" anchor="b" anchorCtr="0"/>
          <a:p>
            <a:pPr eaLnBrk="1" hangingPunct="1"/>
            <a:r>
              <a:rPr lang="zh-CN" altLang="en-US" dirty="0"/>
              <a:t>泛型程序设计</a:t>
            </a:r>
            <a:endParaRPr lang="zh-CN" altLang="en-US" dirty="0"/>
          </a:p>
        </p:txBody>
      </p:sp>
      <p:sp>
        <p:nvSpPr>
          <p:cNvPr id="5124" name="Rectangle 3"/>
          <p:cNvSpPr>
            <a:spLocks noGrp="1" noChangeArrowheads="1"/>
          </p:cNvSpPr>
          <p:nvPr>
            <p:ph idx="1"/>
          </p:nvPr>
        </p:nvSpPr>
        <p:spPr>
          <a:xfrm>
            <a:off x="1295400" y="1905000"/>
            <a:ext cx="7239000" cy="4419600"/>
          </a:xfrm>
        </p:spPr>
        <p:txBody>
          <a:bodyPr vert="horz" wrap="square" lIns="92075" tIns="46038" rIns="92075" bIns="46038" numCol="1" anchor="t" anchorCtr="0" compatLnSpc="1">
            <a:normAutofit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几个术语</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概念（</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concept</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）：用来界定具备一定功能的数据类型，如“支持‘</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&lt;</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’运算符”的数据类型构成</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Comparable</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这一概念；</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模型（</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model</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）：符合一个概念的数据类型称为该概念的模型，如</a:t>
            </a:r>
            <a:r>
              <a:rPr kumimoji="0" lang="en-US" altLang="zh-CN" sz="2400" b="0" i="0" u="none" strike="noStrike" kern="0" cap="none" spc="0" normalizeH="0" baseline="0" noProof="0" dirty="0" err="1" smtClean="0">
                <a:ln>
                  <a:noFill/>
                </a:ln>
                <a:solidFill>
                  <a:srgbClr val="99FFCC"/>
                </a:solidFill>
                <a:effectLst/>
                <a:uLnTx/>
                <a:uFillTx/>
                <a:latin typeface="+mn-lt"/>
                <a:ea typeface="+mn-ea"/>
                <a:cs typeface="+mn-ea"/>
              </a:rPr>
              <a:t>int</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型是</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Comparable</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概念的模型。</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13316"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B5B5"/>
                </a:solidFill>
                <a:latin typeface="隶书" panose="02010509060101010101" pitchFamily="49" charset="-122"/>
                <a:ea typeface="隶书" panose="02010509060101010101" pitchFamily="49" charset="-122"/>
              </a:rPr>
              <a:t>泛型程序设计</a:t>
            </a:r>
            <a:endParaRPr lang="zh-CN" altLang="en-US" sz="4000" dirty="0">
              <a:solidFill>
                <a:srgbClr val="FFB5B5"/>
              </a:solidFill>
              <a:latin typeface="隶书" panose="02010509060101010101" pitchFamily="49" charset="-122"/>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p:txBody>
          <a:bodyPr vert="horz" wrap="square" lIns="92075" tIns="46038" rIns="92075" bIns="46038" anchor="b" anchorCtr="0"/>
          <a:p>
            <a:r>
              <a:rPr lang="zh-CN" altLang="en-US" dirty="0"/>
              <a:t>关联容器的一般特性</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fontScale="925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关联容器的特点</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每个关联容器都有一个键</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(key)</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可以根据键高效地查找元素</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接口</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插入：</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insert</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删除：</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erase</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查找：</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find</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定界：</a:t>
            </a:r>
            <a:r>
              <a:rPr kumimoji="0" lang="en-US" altLang="zh-CN" sz="2400" b="0" i="0" u="none" strike="noStrike" kern="0" cap="none" spc="0" normalizeH="0" baseline="0" noProof="0" dirty="0" err="1" smtClean="0">
                <a:ln>
                  <a:noFill/>
                </a:ln>
                <a:solidFill>
                  <a:srgbClr val="99FFCC"/>
                </a:solidFill>
                <a:effectLst/>
                <a:uLnTx/>
                <a:uFillTx/>
                <a:latin typeface="+mn-lt"/>
                <a:ea typeface="+mn-ea"/>
                <a:cs typeface="+mn-ea"/>
              </a:rPr>
              <a:t>lower_bound</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400" b="0" i="0" u="none" strike="noStrike" kern="0" cap="none" spc="0" normalizeH="0" baseline="0" noProof="0" dirty="0" err="1" smtClean="0">
                <a:ln>
                  <a:noFill/>
                </a:ln>
                <a:solidFill>
                  <a:srgbClr val="99FFCC"/>
                </a:solidFill>
                <a:effectLst/>
                <a:uLnTx/>
                <a:uFillTx/>
                <a:latin typeface="+mn-lt"/>
                <a:ea typeface="+mn-ea"/>
                <a:cs typeface="+mn-ea"/>
              </a:rPr>
              <a:t>upper_bound</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400" b="0" i="0" u="none" strike="noStrike" kern="0" cap="none" spc="0" normalizeH="0" baseline="0" noProof="0" dirty="0" err="1" smtClean="0">
                <a:ln>
                  <a:noFill/>
                </a:ln>
                <a:solidFill>
                  <a:srgbClr val="99FFCC"/>
                </a:solidFill>
                <a:effectLst/>
                <a:uLnTx/>
                <a:uFillTx/>
                <a:latin typeface="+mn-lt"/>
                <a:ea typeface="+mn-ea"/>
                <a:cs typeface="+mn-ea"/>
              </a:rPr>
              <a:t>equal_range</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计数：</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count</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Tx/>
              <a:buChar char="–"/>
              <a:defRPr/>
            </a:pPr>
            <a:endParaRPr kumimoji="0" lang="en-US" altLang="zh-CN" sz="20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
        <p:nvSpPr>
          <p:cNvPr id="46083"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6084"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CC99FF"/>
                </a:solidFill>
                <a:latin typeface="隶书" panose="02010509060101010101" pitchFamily="49" charset="-122"/>
                <a:ea typeface="隶书" panose="02010509060101010101" pitchFamily="49" charset="-122"/>
              </a:rPr>
              <a:t>关联容器</a:t>
            </a:r>
            <a:endParaRPr lang="zh-CN" altLang="en-US" sz="4000" dirty="0">
              <a:solidFill>
                <a:srgbClr val="CC99FF"/>
              </a:solidFill>
              <a:latin typeface="隶书" panose="02010509060101010101" pitchFamily="49" charset="-122"/>
              <a:ea typeface="隶书" panose="020105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p:txBody>
          <a:bodyPr vert="horz" wrap="square" lIns="92075" tIns="46038" rIns="92075" bIns="46038" anchor="b" anchorCtr="0"/>
          <a:p>
            <a:r>
              <a:rPr lang="zh-CN" altLang="en-US" dirty="0"/>
              <a:t>关联容器概念图</a:t>
            </a:r>
            <a:endParaRPr lang="zh-CN" altLang="en-US" dirty="0"/>
          </a:p>
        </p:txBody>
      </p:sp>
      <p:sp>
        <p:nvSpPr>
          <p:cNvPr id="47106"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19" name="Text Box 8"/>
          <p:cNvSpPr txBox="1">
            <a:spLocks noChangeArrowheads="1"/>
          </p:cNvSpPr>
          <p:nvPr/>
        </p:nvSpPr>
        <p:spPr bwMode="auto">
          <a:xfrm>
            <a:off x="5429250" y="1785938"/>
            <a:ext cx="2286000" cy="571500"/>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(Associative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2" name="组合 33"/>
          <p:cNvGrpSpPr/>
          <p:nvPr/>
        </p:nvGrpSpPr>
        <p:grpSpPr>
          <a:xfrm>
            <a:off x="4643438" y="2357438"/>
            <a:ext cx="3643312" cy="1428750"/>
            <a:chOff x="714348" y="2571744"/>
            <a:chExt cx="3642995" cy="1428746"/>
          </a:xfrm>
        </p:grpSpPr>
        <p:grpSp>
          <p:nvGrpSpPr>
            <p:cNvPr id="47109" name="组合 32"/>
            <p:cNvGrpSpPr/>
            <p:nvPr/>
          </p:nvGrpSpPr>
          <p:grpSpPr>
            <a:xfrm>
              <a:off x="714348" y="2927342"/>
              <a:ext cx="3642995" cy="1073148"/>
              <a:chOff x="714348" y="2927342"/>
              <a:chExt cx="3642995" cy="1073148"/>
            </a:xfrm>
          </p:grpSpPr>
          <p:sp>
            <p:nvSpPr>
              <p:cNvPr id="20" name="Text Box 9"/>
              <p:cNvSpPr txBox="1">
                <a:spLocks noChangeArrowheads="1"/>
              </p:cNvSpPr>
              <p:nvPr/>
            </p:nvSpPr>
            <p:spPr bwMode="auto">
              <a:xfrm>
                <a:off x="714348" y="2927342"/>
                <a:ext cx="1704975" cy="1062988"/>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单重关联容器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(Unique </a:t>
                </a: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Asso</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b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ciative</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21" name="Text Box 10"/>
              <p:cNvSpPr txBox="1">
                <a:spLocks noChangeArrowheads="1"/>
              </p:cNvSpPr>
              <p:nvPr/>
            </p:nvSpPr>
            <p:spPr bwMode="auto">
              <a:xfrm>
                <a:off x="2642843" y="2927342"/>
                <a:ext cx="1714500" cy="1073148"/>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多重关联容器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(Multiple </a:t>
                </a: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Asso</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b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ciative</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grpSp>
          <p:nvGrpSpPr>
            <p:cNvPr id="47112" name="组合 26"/>
            <p:cNvGrpSpPr/>
            <p:nvPr/>
          </p:nvGrpSpPr>
          <p:grpSpPr>
            <a:xfrm>
              <a:off x="1674785" y="2571744"/>
              <a:ext cx="1830388" cy="355598"/>
              <a:chOff x="1674785" y="2285992"/>
              <a:chExt cx="1830388" cy="641350"/>
            </a:xfrm>
          </p:grpSpPr>
          <p:cxnSp>
            <p:nvCxnSpPr>
              <p:cNvPr id="18" name="AutoShape 7"/>
              <p:cNvCxnSpPr>
                <a:cxnSpLocks noChangeShapeType="1"/>
              </p:cNvCxnSpPr>
              <p:nvPr/>
            </p:nvCxnSpPr>
            <p:spPr bwMode="auto">
              <a:xfrm flipH="1">
                <a:off x="1674785" y="2285992"/>
                <a:ext cx="947738" cy="641352"/>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cxnSp>
            <p:nvCxnSpPr>
              <p:cNvPr id="22" name="AutoShape 11"/>
              <p:cNvCxnSpPr>
                <a:cxnSpLocks noChangeShapeType="1"/>
              </p:cNvCxnSpPr>
              <p:nvPr/>
            </p:nvCxnSpPr>
            <p:spPr bwMode="auto">
              <a:xfrm>
                <a:off x="2622523" y="2285992"/>
                <a:ext cx="882650" cy="641352"/>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grpSp>
      <p:sp>
        <p:nvSpPr>
          <p:cNvPr id="29" name="Text Box 8"/>
          <p:cNvSpPr txBox="1">
            <a:spLocks noChangeArrowheads="1"/>
          </p:cNvSpPr>
          <p:nvPr/>
        </p:nvSpPr>
        <p:spPr bwMode="auto">
          <a:xfrm flipH="1">
            <a:off x="1044575" y="4572000"/>
            <a:ext cx="1285875" cy="812800"/>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(Associative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pSp>
        <p:nvGrpSpPr>
          <p:cNvPr id="5" name="组合 45"/>
          <p:cNvGrpSpPr/>
          <p:nvPr/>
        </p:nvGrpSpPr>
        <p:grpSpPr>
          <a:xfrm flipH="1">
            <a:off x="2330450" y="3883025"/>
            <a:ext cx="2000250" cy="2189163"/>
            <a:chOff x="5214942" y="3883034"/>
            <a:chExt cx="1928825" cy="2189172"/>
          </a:xfrm>
        </p:grpSpPr>
        <p:sp>
          <p:nvSpPr>
            <p:cNvPr id="30" name="Text Box 9"/>
            <p:cNvSpPr txBox="1">
              <a:spLocks noChangeArrowheads="1"/>
            </p:cNvSpPr>
            <p:nvPr/>
          </p:nvSpPr>
          <p:spPr bwMode="auto">
            <a:xfrm>
              <a:off x="5237904" y="3883034"/>
              <a:ext cx="1703796" cy="831853"/>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简单关联容器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(Simple </a:t>
              </a: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Asso</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b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ciative</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31" name="Text Box 10"/>
            <p:cNvSpPr txBox="1">
              <a:spLocks noChangeArrowheads="1"/>
            </p:cNvSpPr>
            <p:nvPr/>
          </p:nvSpPr>
          <p:spPr bwMode="auto">
            <a:xfrm>
              <a:off x="5214942" y="5240353"/>
              <a:ext cx="1714511" cy="831853"/>
            </a:xfrm>
            <a:prstGeom prst="rect">
              <a:avLst/>
            </a:prstGeom>
          </p:spPr>
          <p:style>
            <a:lnRef idx="3">
              <a:schemeClr val="lt1"/>
            </a:lnRef>
            <a:fillRef idx="1">
              <a:schemeClr val="accent2"/>
            </a:fillRef>
            <a:effectRef idx="1">
              <a:schemeClr val="accent2"/>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二元关联容器</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(Pair </a:t>
              </a: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Asso</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b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br>
              <a:r>
                <a:rPr kumimoji="0" lang="en-US" altLang="zh-CN" sz="1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ciative</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Container)</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cxnSp>
          <p:nvCxnSpPr>
            <p:cNvPr id="36" name="AutoShape 11"/>
            <p:cNvCxnSpPr>
              <a:cxnSpLocks noChangeShapeType="1"/>
              <a:stCxn id="29" idx="1"/>
              <a:endCxn id="30" idx="3"/>
            </p:cNvCxnSpPr>
            <p:nvPr/>
          </p:nvCxnSpPr>
          <p:spPr bwMode="auto">
            <a:xfrm flipH="1" flipV="1">
              <a:off x="6941700" y="4298961"/>
              <a:ext cx="202067" cy="679453"/>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cxnSp>
          <p:nvCxnSpPr>
            <p:cNvPr id="39" name="AutoShape 11"/>
            <p:cNvCxnSpPr>
              <a:cxnSpLocks noChangeShapeType="1"/>
              <a:stCxn id="29" idx="1"/>
              <a:endCxn id="31" idx="3"/>
            </p:cNvCxnSpPr>
            <p:nvPr/>
          </p:nvCxnSpPr>
          <p:spPr bwMode="auto">
            <a:xfrm flipH="1">
              <a:off x="6929453" y="4978414"/>
              <a:ext cx="214314" cy="677866"/>
            </a:xfrm>
            <a:prstGeom prst="straightConnector1">
              <a:avLst/>
            </a:prstGeom>
            <a:ln>
              <a:tailEnd type="triangle" w="med" len="med"/>
            </a:ln>
          </p:spPr>
          <p:style>
            <a:lnRef idx="3">
              <a:schemeClr val="lt1"/>
            </a:lnRef>
            <a:fillRef idx="1">
              <a:schemeClr val="accent2"/>
            </a:fillRef>
            <a:effectRef idx="1">
              <a:schemeClr val="accent2"/>
            </a:effectRef>
            <a:fontRef idx="minor">
              <a:schemeClr val="lt1"/>
            </a:fontRef>
          </p:style>
        </p:cxnSp>
      </p:grpSp>
      <p:grpSp>
        <p:nvGrpSpPr>
          <p:cNvPr id="6" name="组合 56"/>
          <p:cNvGrpSpPr/>
          <p:nvPr/>
        </p:nvGrpSpPr>
        <p:grpSpPr>
          <a:xfrm>
            <a:off x="2500313" y="3786188"/>
            <a:ext cx="6000750" cy="2428875"/>
            <a:chOff x="1000100" y="3786190"/>
            <a:chExt cx="6786610" cy="2428892"/>
          </a:xfrm>
        </p:grpSpPr>
        <p:cxnSp>
          <p:nvCxnSpPr>
            <p:cNvPr id="49" name="直接连接符 48"/>
            <p:cNvCxnSpPr>
              <a:stCxn id="29" idx="1"/>
              <a:endCxn id="31" idx="3"/>
            </p:cNvCxnSpPr>
            <p:nvPr/>
          </p:nvCxnSpPr>
          <p:spPr bwMode="auto">
            <a:xfrm>
              <a:off x="1000100" y="378619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0" name="直接连接符 49"/>
            <p:cNvCxnSpPr>
              <a:stCxn id="29" idx="1"/>
              <a:endCxn id="31" idx="3"/>
            </p:cNvCxnSpPr>
            <p:nvPr/>
          </p:nvCxnSpPr>
          <p:spPr bwMode="auto">
            <a:xfrm>
              <a:off x="1000100" y="492919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1" name="直接连接符 50"/>
            <p:cNvCxnSpPr>
              <a:stCxn id="29" idx="1"/>
              <a:endCxn id="31" idx="3"/>
            </p:cNvCxnSpPr>
            <p:nvPr/>
          </p:nvCxnSpPr>
          <p:spPr bwMode="auto">
            <a:xfrm>
              <a:off x="1000100" y="6215082"/>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7" name="组合 55"/>
          <p:cNvGrpSpPr/>
          <p:nvPr/>
        </p:nvGrpSpPr>
        <p:grpSpPr>
          <a:xfrm>
            <a:off x="4473575" y="2571750"/>
            <a:ext cx="4000500" cy="3643313"/>
            <a:chOff x="1000100" y="2786058"/>
            <a:chExt cx="4000528" cy="3429024"/>
          </a:xfrm>
        </p:grpSpPr>
        <p:cxnSp>
          <p:nvCxnSpPr>
            <p:cNvPr id="53" name="直接连接符 52"/>
            <p:cNvCxnSpPr>
              <a:stCxn id="29" idx="1"/>
              <a:endCxn id="31" idx="3"/>
            </p:cNvCxnSpPr>
            <p:nvPr/>
          </p:nvCxnSpPr>
          <p:spPr bwMode="auto">
            <a:xfrm rot="5400000">
              <a:off x="-714413"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4" name="直接连接符 53"/>
            <p:cNvCxnSpPr>
              <a:stCxn id="29" idx="1"/>
              <a:endCxn id="31" idx="3"/>
            </p:cNvCxnSpPr>
            <p:nvPr/>
          </p:nvCxnSpPr>
          <p:spPr bwMode="auto">
            <a:xfrm rot="5400000">
              <a:off x="1269976"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5" name="直接连接符 54"/>
            <p:cNvCxnSpPr>
              <a:stCxn id="29" idx="1"/>
              <a:endCxn id="31" idx="3"/>
            </p:cNvCxnSpPr>
            <p:nvPr/>
          </p:nvCxnSpPr>
          <p:spPr bwMode="auto">
            <a:xfrm rot="5400000">
              <a:off x="3286115"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58" name="矩形 23"/>
          <p:cNvSpPr/>
          <p:nvPr/>
        </p:nvSpPr>
        <p:spPr>
          <a:xfrm>
            <a:off x="7000875" y="4143375"/>
            <a:ext cx="1071563" cy="357188"/>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multiset</a:t>
            </a:r>
            <a:endParaRPr lang="zh-CN" altLang="en-US" sz="1600" dirty="0">
              <a:latin typeface="Times New Roman" panose="02020603050405020304" pitchFamily="18" charset="0"/>
              <a:ea typeface="宋体" panose="02010600030101010101" pitchFamily="2" charset="-122"/>
            </a:endParaRPr>
          </a:p>
        </p:txBody>
      </p:sp>
      <p:sp>
        <p:nvSpPr>
          <p:cNvPr id="59" name="矩形 23"/>
          <p:cNvSpPr/>
          <p:nvPr/>
        </p:nvSpPr>
        <p:spPr>
          <a:xfrm>
            <a:off x="7000875" y="5429250"/>
            <a:ext cx="1071563" cy="357188"/>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multimap</a:t>
            </a:r>
            <a:endParaRPr lang="zh-CN" altLang="en-US" sz="1600" dirty="0">
              <a:latin typeface="Times New Roman" panose="02020603050405020304" pitchFamily="18" charset="0"/>
              <a:ea typeface="宋体" panose="02010600030101010101" pitchFamily="2" charset="-122"/>
            </a:endParaRPr>
          </a:p>
        </p:txBody>
      </p:sp>
      <p:sp>
        <p:nvSpPr>
          <p:cNvPr id="60" name="矩形 23"/>
          <p:cNvSpPr/>
          <p:nvPr/>
        </p:nvSpPr>
        <p:spPr>
          <a:xfrm>
            <a:off x="5000625" y="4143375"/>
            <a:ext cx="1071563" cy="357188"/>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set</a:t>
            </a:r>
            <a:endParaRPr lang="zh-CN" altLang="en-US" sz="1600" dirty="0">
              <a:latin typeface="Times New Roman" panose="02020603050405020304" pitchFamily="18" charset="0"/>
              <a:ea typeface="宋体" panose="02010600030101010101" pitchFamily="2" charset="-122"/>
            </a:endParaRPr>
          </a:p>
        </p:txBody>
      </p:sp>
      <p:sp>
        <p:nvSpPr>
          <p:cNvPr id="61" name="矩形 23"/>
          <p:cNvSpPr/>
          <p:nvPr/>
        </p:nvSpPr>
        <p:spPr>
          <a:xfrm>
            <a:off x="5000625" y="5429250"/>
            <a:ext cx="1071563" cy="357188"/>
          </a:xfrm>
          <a:prstGeom prst="rect">
            <a:avLst/>
          </a:prstGeom>
          <a:solidFill>
            <a:schemeClr val="accent1"/>
          </a:solidFill>
          <a:ln w="12700" cap="flat" cmpd="sng">
            <a:solidFill>
              <a:srgbClr val="000000"/>
            </a:solidFill>
            <a:prstDash val="solid"/>
            <a:round/>
            <a:headEnd type="none" w="sm" len="sm"/>
            <a:tailEnd type="none" w="sm" len="sm"/>
          </a:ln>
        </p:spPr>
        <p:txBody>
          <a:bodyPr anchor="t" anchorCtr="0"/>
          <a:p>
            <a:pPr algn="ctr" eaLnBrk="0" hangingPunct="0"/>
            <a:r>
              <a:rPr lang="en-US" altLang="zh-CN" sz="1600" dirty="0">
                <a:latin typeface="Times New Roman" panose="02020603050405020304" pitchFamily="18" charset="0"/>
                <a:ea typeface="宋体" panose="02010600030101010101" pitchFamily="2" charset="-122"/>
              </a:rPr>
              <a:t>map</a:t>
            </a:r>
            <a:endParaRPr lang="zh-CN" altLang="en-US" sz="1600" dirty="0">
              <a:latin typeface="Times New Roman" panose="02020603050405020304" pitchFamily="18" charset="0"/>
              <a:ea typeface="宋体" panose="02010600030101010101" pitchFamily="2" charset="-122"/>
            </a:endParaRPr>
          </a:p>
        </p:txBody>
      </p:sp>
      <p:sp>
        <p:nvSpPr>
          <p:cNvPr id="47133"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CC99FF"/>
                </a:solidFill>
                <a:latin typeface="隶书" panose="02010509060101010101" pitchFamily="49" charset="-122"/>
                <a:ea typeface="隶书" panose="02010509060101010101" pitchFamily="49" charset="-122"/>
              </a:rPr>
              <a:t>关联容器</a:t>
            </a:r>
            <a:endParaRPr lang="zh-CN" altLang="en-US" sz="4000" dirty="0">
              <a:solidFill>
                <a:srgbClr val="CC99FF"/>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dissolve">
                                      <p:cBhvr>
                                        <p:cTn id="35" dur="500"/>
                                        <p:tgtEl>
                                          <p:spTgt spid="6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dissolve">
                                      <p:cBhvr>
                                        <p:cTn id="38" dur="500"/>
                                        <p:tgtEl>
                                          <p:spTgt spid="5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dissolve">
                                      <p:cBhvr>
                                        <p:cTn id="4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9" grpId="0" bldLvl="0" animBg="1"/>
      <p:bldP spid="58" grpId="0" animBg="1"/>
      <p:bldP spid="59" grpId="0" animBg="1"/>
      <p:bldP spid="60"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1295400" y="228600"/>
            <a:ext cx="7348538" cy="1143000"/>
          </a:xfrm>
        </p:spPr>
        <p:txBody>
          <a:bodyPr vert="horz" wrap="square" lIns="92075" tIns="46038" rIns="92075" bIns="46038"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uLnTx/>
                <a:uFillTx/>
                <a:latin typeface="+mj-lt"/>
                <a:ea typeface="+mj-ea"/>
                <a:cs typeface="+mj-cs"/>
              </a:rPr>
              <a:t>单重关联容器与多重关联容器</a:t>
            </a:r>
            <a:endParaRPr kumimoji="0" lang="zh-CN" altLang="en-US" sz="48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9154" name="内容占位符 2"/>
          <p:cNvSpPr>
            <a:spLocks noGrp="1"/>
          </p:cNvSpPr>
          <p:nvPr>
            <p:ph idx="1"/>
          </p:nvPr>
        </p:nvSpPr>
        <p:spPr/>
        <p:txBody>
          <a:bodyPr vert="horz" wrap="square" lIns="92075" tIns="46038" rIns="92075" bIns="46038" anchor="t" anchorCtr="0"/>
          <a:p>
            <a:r>
              <a:rPr lang="zh-CN" altLang="en-US" dirty="0"/>
              <a:t>单重关联容器</a:t>
            </a:r>
            <a:r>
              <a:rPr lang="en-US" altLang="zh-CN" dirty="0"/>
              <a:t>(set</a:t>
            </a:r>
            <a:r>
              <a:rPr lang="zh-CN" altLang="en-US" dirty="0"/>
              <a:t>和</a:t>
            </a:r>
            <a:r>
              <a:rPr lang="en-US" altLang="zh-CN" dirty="0"/>
              <a:t>map)</a:t>
            </a:r>
            <a:endParaRPr lang="en-US" altLang="zh-CN" dirty="0"/>
          </a:p>
          <a:p>
            <a:pPr lvl="1"/>
            <a:r>
              <a:rPr lang="zh-CN" altLang="en-US" dirty="0"/>
              <a:t>键值是唯一的，一个键值只能对应一个元素</a:t>
            </a:r>
            <a:endParaRPr lang="en-US" altLang="zh-CN" dirty="0"/>
          </a:p>
          <a:p>
            <a:r>
              <a:rPr lang="zh-CN" altLang="en-US" dirty="0"/>
              <a:t>多重关联容器</a:t>
            </a:r>
            <a:r>
              <a:rPr lang="en-US" altLang="zh-CN" dirty="0"/>
              <a:t>(multiset</a:t>
            </a:r>
            <a:r>
              <a:rPr lang="zh-CN" altLang="en-US" dirty="0"/>
              <a:t>和</a:t>
            </a:r>
            <a:r>
              <a:rPr lang="en-US" altLang="zh-CN" dirty="0"/>
              <a:t>multimap)</a:t>
            </a:r>
            <a:endParaRPr lang="en-US" altLang="zh-CN" dirty="0"/>
          </a:p>
          <a:p>
            <a:pPr lvl="1"/>
            <a:r>
              <a:rPr lang="zh-CN" altLang="en-US" dirty="0"/>
              <a:t>键值是不唯一的，一个键值可以对应多个元素</a:t>
            </a:r>
            <a:endParaRPr lang="zh-CN" altLang="en-US" dirty="0"/>
          </a:p>
        </p:txBody>
      </p:sp>
      <p:sp>
        <p:nvSpPr>
          <p:cNvPr id="49155"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49156"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CC99FF"/>
                </a:solidFill>
                <a:latin typeface="隶书" panose="02010509060101010101" pitchFamily="49" charset="-122"/>
                <a:ea typeface="隶书" panose="02010509060101010101" pitchFamily="49" charset="-122"/>
              </a:rPr>
              <a:t>关联容器</a:t>
            </a:r>
            <a:endParaRPr lang="zh-CN" altLang="en-US" sz="4000" dirty="0">
              <a:solidFill>
                <a:srgbClr val="CC99FF"/>
              </a:solidFill>
              <a:latin typeface="隶书" panose="02010509060101010101" pitchFamily="49" charset="-122"/>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95400" y="228600"/>
            <a:ext cx="7348538" cy="1143000"/>
          </a:xfrm>
        </p:spPr>
        <p:txBody>
          <a:bodyPr vert="horz" wrap="square" lIns="92075" tIns="46038" rIns="92075" bIns="46038" numCol="1" anchor="b"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uLnTx/>
                <a:uFillTx/>
                <a:latin typeface="+mj-lt"/>
                <a:ea typeface="+mj-ea"/>
                <a:cs typeface="+mj-cs"/>
              </a:rPr>
              <a:t>简单关联容器和二元关联容器</a:t>
            </a:r>
            <a:endParaRPr kumimoji="0" lang="zh-CN" altLang="en-US" sz="4800" b="1"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ph idx="1"/>
          </p:nvPr>
        </p:nvSpPr>
        <p:spPr/>
        <p:txBody>
          <a:bodyPr vert="horz" wrap="square" lIns="92075" tIns="46038" rIns="92075" bIns="46038" numCol="1" anchor="t" anchorCtr="0" compatLnSpc="1">
            <a:normAutofit fontScale="92500" lnSpcReduction="2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简单关联容器</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(set</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3200" b="1" i="0" u="none" strike="noStrike" kern="0" cap="none" spc="0" normalizeH="0" baseline="0" noProof="0" dirty="0" err="1" smtClean="0">
                <a:ln>
                  <a:noFill/>
                </a:ln>
                <a:solidFill>
                  <a:schemeClr val="tx1"/>
                </a:solidFill>
                <a:effectLst/>
                <a:uLnTx/>
                <a:uFillTx/>
                <a:latin typeface="+mn-lt"/>
                <a:ea typeface="+mn-ea"/>
                <a:cs typeface="+mn-cs"/>
              </a:rPr>
              <a:t>multiset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容器只有一个类型参数，如</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set&lt;K&gt;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multiset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&lt;K&gt;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，表示键类型</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容器的元素就是键本身</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二元关联容器</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(map</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3200" b="1" i="0" u="none" strike="noStrike" kern="0" cap="none" spc="0" normalizeH="0" baseline="0" noProof="0" dirty="0" err="1" smtClean="0">
                <a:ln>
                  <a:noFill/>
                </a:ln>
                <a:solidFill>
                  <a:schemeClr val="tx1"/>
                </a:solidFill>
                <a:effectLst/>
                <a:uLnTx/>
                <a:uFillTx/>
                <a:latin typeface="+mn-lt"/>
                <a:ea typeface="+mn-ea"/>
                <a:cs typeface="+mn-cs"/>
              </a:rPr>
              <a:t>multimap</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容器有两个类型参数，如</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map&lt;K,V&gt;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multimap</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&lt;K,V&gt;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，分别表示键和附加数据的类型</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容器的元素类型是</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pair&lt;K,V&gt;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，即由键类型和元素类型复合而成的二元组</a:t>
            </a:r>
            <a:endParaRPr kumimoji="0" lang="zh-CN" altLang="en-US" sz="2800" b="0" i="0" u="none" strike="noStrike" kern="0" cap="none" spc="0" normalizeH="0" baseline="0" noProof="0" dirty="0">
              <a:ln>
                <a:noFill/>
              </a:ln>
              <a:solidFill>
                <a:srgbClr val="99FFCC"/>
              </a:solidFill>
              <a:effectLst/>
              <a:uLnTx/>
              <a:uFillTx/>
              <a:latin typeface="+mn-lt"/>
              <a:ea typeface="+mn-ea"/>
              <a:cs typeface="+mn-ea"/>
            </a:endParaRPr>
          </a:p>
        </p:txBody>
      </p:sp>
      <p:sp>
        <p:nvSpPr>
          <p:cNvPr id="50179"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50180"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CC99FF"/>
                </a:solidFill>
                <a:latin typeface="隶书" panose="02010509060101010101" pitchFamily="49" charset="-122"/>
                <a:ea typeface="隶书" panose="02010509060101010101" pitchFamily="49" charset="-122"/>
              </a:rPr>
              <a:t>关联容器</a:t>
            </a:r>
            <a:endParaRPr lang="zh-CN" altLang="en-US" sz="4000" dirty="0">
              <a:solidFill>
                <a:srgbClr val="CC99FF"/>
              </a:solidFill>
              <a:latin typeface="隶书" panose="02010509060101010101" pitchFamily="49" charset="-122"/>
              <a:ea typeface="隶书"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p:txBody>
          <a:bodyPr vert="horz" wrap="square" lIns="92075" tIns="46038" rIns="92075" bIns="46038" anchor="b" anchorCtr="0"/>
          <a:p>
            <a:r>
              <a:rPr lang="zh-CN" altLang="en-US" dirty="0"/>
              <a:t>例</a:t>
            </a:r>
            <a:r>
              <a:rPr lang="en-US" altLang="zh-CN" dirty="0"/>
              <a:t>5</a:t>
            </a:r>
            <a:endParaRPr lang="zh-CN" altLang="en-US" dirty="0"/>
          </a:p>
        </p:txBody>
      </p:sp>
      <p:sp>
        <p:nvSpPr>
          <p:cNvPr id="51202"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51203" name="Rectangle 2"/>
          <p:cNvSpPr txBox="1"/>
          <p:nvPr/>
        </p:nvSpPr>
        <p:spPr>
          <a:xfrm>
            <a:off x="1044575" y="1700213"/>
            <a:ext cx="8001000" cy="4857750"/>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Tx/>
            </a:pPr>
            <a:r>
              <a:rPr lang="en-US" altLang="zh-CN" b="1" dirty="0" err="1">
                <a:solidFill>
                  <a:schemeClr val="tx1"/>
                </a:solidFill>
                <a:latin typeface="宋体" panose="02010600030101010101" pitchFamily="2" charset="-122"/>
                <a:ea typeface="宋体" panose="02010600030101010101" pitchFamily="2" charset="-122"/>
              </a:rPr>
              <a:t>int</a:t>
            </a:r>
            <a:r>
              <a:rPr lang="en-US" altLang="zh-CN" b="1" dirty="0">
                <a:solidFill>
                  <a:schemeClr val="tx1"/>
                </a:solidFill>
                <a:latin typeface="宋体" panose="02010600030101010101" pitchFamily="2" charset="-122"/>
                <a:ea typeface="宋体" panose="02010600030101010101" pitchFamily="2" charset="-122"/>
              </a:rPr>
              <a:t> main() {</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a:solidFill>
                  <a:srgbClr val="FFC000"/>
                </a:solidFill>
                <a:latin typeface="宋体" panose="02010600030101010101" pitchFamily="2" charset="-122"/>
                <a:ea typeface="宋体" panose="02010600030101010101" pitchFamily="2" charset="-122"/>
              </a:rPr>
              <a:t>map&lt;string, </a:t>
            </a:r>
            <a:r>
              <a:rPr lang="en-US" altLang="zh-CN" b="1" dirty="0" err="1">
                <a:solidFill>
                  <a:srgbClr val="FFC000"/>
                </a:solidFill>
                <a:latin typeface="宋体" panose="02010600030101010101" pitchFamily="2" charset="-122"/>
                <a:ea typeface="宋体" panose="02010600030101010101" pitchFamily="2" charset="-122"/>
              </a:rPr>
              <a:t>int</a:t>
            </a:r>
            <a:r>
              <a:rPr lang="en-US" altLang="zh-CN" b="1" dirty="0">
                <a:solidFill>
                  <a:srgbClr val="FFC000"/>
                </a:solidFill>
                <a:latin typeface="宋体" panose="02010600030101010101" pitchFamily="2" charset="-122"/>
                <a:ea typeface="宋体" panose="02010600030101010101" pitchFamily="2" charset="-122"/>
              </a:rPr>
              <a:t>&gt; </a:t>
            </a:r>
            <a:r>
              <a:rPr lang="en-US" altLang="zh-CN" b="1" dirty="0">
                <a:solidFill>
                  <a:schemeClr val="tx1"/>
                </a:solidFill>
                <a:latin typeface="宋体" panose="02010600030101010101" pitchFamily="2" charset="-122"/>
                <a:ea typeface="宋体" panose="02010600030101010101" pitchFamily="2" charset="-122"/>
              </a:rPr>
              <a:t>courses;</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rgbClr val="66FFCC"/>
                </a:solidFill>
                <a:latin typeface="宋体" panose="02010600030101010101" pitchFamily="2" charset="-122"/>
                <a:ea typeface="宋体" panose="02010600030101010101" pitchFamily="2" charset="-122"/>
              </a:rPr>
              <a:t>	</a:t>
            </a:r>
            <a:r>
              <a:rPr lang="en-US" altLang="zh-CN" b="1" dirty="0">
                <a:solidFill>
                  <a:srgbClr val="00CC99"/>
                </a:solidFill>
                <a:latin typeface="宋体" panose="02010600030101010101" pitchFamily="2" charset="-122"/>
                <a:ea typeface="宋体" panose="02010600030101010101" pitchFamily="2" charset="-122"/>
              </a:rPr>
              <a:t>//</a:t>
            </a:r>
            <a:r>
              <a:rPr lang="zh-CN" altLang="en-US" b="1" dirty="0">
                <a:solidFill>
                  <a:srgbClr val="00CC99"/>
                </a:solidFill>
                <a:latin typeface="宋体" panose="02010600030101010101" pitchFamily="2" charset="-122"/>
                <a:ea typeface="宋体" panose="02010600030101010101" pitchFamily="2" charset="-122"/>
              </a:rPr>
              <a:t>将课程名称和学分插入</a:t>
            </a:r>
            <a:r>
              <a:rPr lang="en-US" altLang="zh-CN" b="1" dirty="0">
                <a:solidFill>
                  <a:srgbClr val="00CC99"/>
                </a:solidFill>
                <a:latin typeface="宋体" panose="02010600030101010101" pitchFamily="2" charset="-122"/>
                <a:ea typeface="宋体" panose="02010600030101010101" pitchFamily="2" charset="-122"/>
              </a:rPr>
              <a:t>courses</a:t>
            </a:r>
            <a:r>
              <a:rPr lang="zh-CN" altLang="en-US" b="1" dirty="0">
                <a:solidFill>
                  <a:srgbClr val="00CC99"/>
                </a:solidFill>
                <a:latin typeface="宋体" panose="02010600030101010101" pitchFamily="2" charset="-122"/>
                <a:ea typeface="宋体" panose="02010600030101010101" pitchFamily="2" charset="-122"/>
              </a:rPr>
              <a:t>映射中</a:t>
            </a:r>
            <a:endParaRPr lang="zh-CN" altLang="en-US" b="1" dirty="0">
              <a:solidFill>
                <a:srgbClr val="00CC99"/>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courses.</a:t>
            </a:r>
            <a:r>
              <a:rPr lang="en-US" altLang="zh-CN" b="1" dirty="0" err="1">
                <a:solidFill>
                  <a:srgbClr val="FFC000"/>
                </a:solidFill>
                <a:latin typeface="宋体" panose="02010600030101010101" pitchFamily="2" charset="-122"/>
                <a:ea typeface="宋体" panose="02010600030101010101" pitchFamily="2" charset="-122"/>
              </a:rPr>
              <a:t>insert</a:t>
            </a:r>
            <a:r>
              <a:rPr lang="en-US" altLang="zh-CN" b="1" dirty="0">
                <a:solidFill>
                  <a:schemeClr val="tx1"/>
                </a:solidFill>
                <a:latin typeface="宋体" panose="02010600030101010101" pitchFamily="2" charset="-122"/>
                <a:ea typeface="宋体" panose="02010600030101010101" pitchFamily="2" charset="-122"/>
              </a:rPr>
              <a:t>(</a:t>
            </a:r>
            <a:r>
              <a:rPr lang="en-US" altLang="zh-CN" b="1" dirty="0" err="1">
                <a:solidFill>
                  <a:srgbClr val="FFC000"/>
                </a:solidFill>
                <a:latin typeface="宋体" panose="02010600030101010101" pitchFamily="2" charset="-122"/>
                <a:ea typeface="宋体" panose="02010600030101010101" pitchFamily="2" charset="-122"/>
              </a:rPr>
              <a:t>make_pair</a:t>
            </a:r>
            <a:r>
              <a:rPr lang="en-US" altLang="zh-CN" b="1" dirty="0">
                <a:solidFill>
                  <a:schemeClr val="tx1"/>
                </a:solidFill>
                <a:latin typeface="宋体" panose="02010600030101010101" pitchFamily="2" charset="-122"/>
                <a:ea typeface="宋体" panose="02010600030101010101" pitchFamily="2" charset="-122"/>
              </a:rPr>
              <a:t>("CSAPP", 3));</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courses.insert</a:t>
            </a:r>
            <a:r>
              <a:rPr lang="en-US" altLang="zh-CN" b="1" dirty="0">
                <a:solidFill>
                  <a:schemeClr val="tx1"/>
                </a:solidFill>
                <a:latin typeface="宋体" panose="02010600030101010101" pitchFamily="2" charset="-122"/>
                <a:ea typeface="宋体" panose="02010600030101010101" pitchFamily="2" charset="-122"/>
              </a:rPr>
              <a:t>(</a:t>
            </a:r>
            <a:r>
              <a:rPr lang="en-US" altLang="zh-CN" b="1" dirty="0" err="1">
                <a:solidFill>
                  <a:schemeClr val="tx1"/>
                </a:solidFill>
                <a:latin typeface="宋体" panose="02010600030101010101" pitchFamily="2" charset="-122"/>
                <a:ea typeface="宋体" panose="02010600030101010101" pitchFamily="2" charset="-122"/>
              </a:rPr>
              <a:t>make_pair</a:t>
            </a:r>
            <a:r>
              <a:rPr lang="en-US" altLang="zh-CN" b="1" dirty="0">
                <a:solidFill>
                  <a:schemeClr val="tx1"/>
                </a:solidFill>
                <a:latin typeface="宋体" panose="02010600030101010101" pitchFamily="2" charset="-122"/>
                <a:ea typeface="宋体" panose="02010600030101010101" pitchFamily="2" charset="-122"/>
              </a:rPr>
              <a:t>("C++", 2));</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courses.insert</a:t>
            </a:r>
            <a:r>
              <a:rPr lang="en-US" altLang="zh-CN" b="1" dirty="0">
                <a:solidFill>
                  <a:schemeClr val="tx1"/>
                </a:solidFill>
                <a:latin typeface="宋体" panose="02010600030101010101" pitchFamily="2" charset="-122"/>
                <a:ea typeface="宋体" panose="02010600030101010101" pitchFamily="2" charset="-122"/>
              </a:rPr>
              <a:t>(</a:t>
            </a:r>
            <a:r>
              <a:rPr lang="en-US" altLang="zh-CN" b="1" dirty="0" err="1">
                <a:solidFill>
                  <a:schemeClr val="tx1"/>
                </a:solidFill>
                <a:latin typeface="宋体" panose="02010600030101010101" pitchFamily="2" charset="-122"/>
                <a:ea typeface="宋体" panose="02010600030101010101" pitchFamily="2" charset="-122"/>
              </a:rPr>
              <a:t>make_pair</a:t>
            </a:r>
            <a:r>
              <a:rPr lang="en-US" altLang="zh-CN" b="1" dirty="0">
                <a:solidFill>
                  <a:schemeClr val="tx1"/>
                </a:solidFill>
                <a:latin typeface="宋体" panose="02010600030101010101" pitchFamily="2" charset="-122"/>
                <a:ea typeface="宋体" panose="02010600030101010101" pitchFamily="2" charset="-122"/>
              </a:rPr>
              <a:t>("CSARCH", 4));</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courses.insert</a:t>
            </a:r>
            <a:r>
              <a:rPr lang="en-US" altLang="zh-CN" b="1" dirty="0">
                <a:solidFill>
                  <a:schemeClr val="tx1"/>
                </a:solidFill>
                <a:latin typeface="宋体" panose="02010600030101010101" pitchFamily="2" charset="-122"/>
                <a:ea typeface="宋体" panose="02010600030101010101" pitchFamily="2" charset="-122"/>
              </a:rPr>
              <a:t>(</a:t>
            </a:r>
            <a:r>
              <a:rPr lang="en-US" altLang="zh-CN" b="1" dirty="0" err="1">
                <a:solidFill>
                  <a:schemeClr val="tx1"/>
                </a:solidFill>
                <a:latin typeface="宋体" panose="02010600030101010101" pitchFamily="2" charset="-122"/>
                <a:ea typeface="宋体" panose="02010600030101010101" pitchFamily="2" charset="-122"/>
              </a:rPr>
              <a:t>make_pair</a:t>
            </a:r>
            <a:r>
              <a:rPr lang="en-US" altLang="zh-CN" b="1" dirty="0">
                <a:solidFill>
                  <a:schemeClr val="tx1"/>
                </a:solidFill>
                <a:latin typeface="宋体" panose="02010600030101010101" pitchFamily="2" charset="-122"/>
                <a:ea typeface="宋体" panose="02010600030101010101" pitchFamily="2" charset="-122"/>
              </a:rPr>
              <a:t>("COMPILER", 4));</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courses.insert</a:t>
            </a:r>
            <a:r>
              <a:rPr lang="en-US" altLang="zh-CN" b="1" dirty="0">
                <a:solidFill>
                  <a:schemeClr val="tx1"/>
                </a:solidFill>
                <a:latin typeface="宋体" panose="02010600030101010101" pitchFamily="2" charset="-122"/>
                <a:ea typeface="宋体" panose="02010600030101010101" pitchFamily="2" charset="-122"/>
              </a:rPr>
              <a:t>(</a:t>
            </a:r>
            <a:r>
              <a:rPr lang="en-US" altLang="zh-CN" b="1" dirty="0" err="1">
                <a:solidFill>
                  <a:schemeClr val="tx1"/>
                </a:solidFill>
                <a:latin typeface="宋体" panose="02010600030101010101" pitchFamily="2" charset="-122"/>
                <a:ea typeface="宋体" panose="02010600030101010101" pitchFamily="2" charset="-122"/>
              </a:rPr>
              <a:t>make_pair</a:t>
            </a:r>
            <a:r>
              <a:rPr lang="en-US" altLang="zh-CN" b="1" dirty="0">
                <a:solidFill>
                  <a:schemeClr val="tx1"/>
                </a:solidFill>
                <a:latin typeface="宋体" panose="02010600030101010101" pitchFamily="2" charset="-122"/>
                <a:ea typeface="宋体" panose="02010600030101010101" pitchFamily="2" charset="-122"/>
              </a:rPr>
              <a:t>("OS", 5));</a:t>
            </a: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endParaRPr lang="en-US" altLang="zh-CN"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int</a:t>
            </a:r>
            <a:r>
              <a:rPr lang="en-US" altLang="zh-CN" b="1" dirty="0">
                <a:solidFill>
                  <a:schemeClr val="tx1"/>
                </a:solidFill>
                <a:latin typeface="宋体" panose="02010600030101010101" pitchFamily="2" charset="-122"/>
                <a:ea typeface="宋体" panose="02010600030101010101" pitchFamily="2" charset="-122"/>
              </a:rPr>
              <a:t> n = 3;		</a:t>
            </a:r>
            <a:r>
              <a:rPr lang="en-US" altLang="zh-CN" b="1" dirty="0">
                <a:solidFill>
                  <a:srgbClr val="00CC99"/>
                </a:solidFill>
                <a:latin typeface="宋体" panose="02010600030101010101" pitchFamily="2" charset="-122"/>
                <a:ea typeface="宋体" panose="02010600030101010101" pitchFamily="2" charset="-122"/>
              </a:rPr>
              <a:t>//</a:t>
            </a:r>
            <a:r>
              <a:rPr lang="zh-CN" altLang="en-US" b="1" dirty="0">
                <a:solidFill>
                  <a:srgbClr val="00CC99"/>
                </a:solidFill>
                <a:latin typeface="宋体" panose="02010600030101010101" pitchFamily="2" charset="-122"/>
                <a:ea typeface="宋体" panose="02010600030101010101" pitchFamily="2" charset="-122"/>
              </a:rPr>
              <a:t>剩下的可选次数</a:t>
            </a:r>
            <a:endParaRPr lang="zh-CN" altLang="en-US" b="1" dirty="0">
              <a:solidFill>
                <a:srgbClr val="00CC99"/>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b="1" dirty="0">
                <a:solidFill>
                  <a:schemeClr val="tx1"/>
                </a:solidFill>
                <a:latin typeface="宋体" panose="02010600030101010101" pitchFamily="2" charset="-122"/>
                <a:ea typeface="宋体" panose="02010600030101010101" pitchFamily="2" charset="-122"/>
              </a:rPr>
              <a:t>	</a:t>
            </a:r>
            <a:r>
              <a:rPr lang="en-US" altLang="zh-CN" b="1" dirty="0" err="1">
                <a:solidFill>
                  <a:schemeClr val="tx1"/>
                </a:solidFill>
                <a:latin typeface="宋体" panose="02010600030101010101" pitchFamily="2" charset="-122"/>
                <a:ea typeface="宋体" panose="02010600030101010101" pitchFamily="2" charset="-122"/>
              </a:rPr>
              <a:t>int</a:t>
            </a:r>
            <a:r>
              <a:rPr lang="en-US" altLang="zh-CN" b="1" dirty="0">
                <a:solidFill>
                  <a:schemeClr val="tx1"/>
                </a:solidFill>
                <a:latin typeface="宋体" panose="02010600030101010101" pitchFamily="2" charset="-122"/>
                <a:ea typeface="宋体" panose="02010600030101010101" pitchFamily="2" charset="-122"/>
              </a:rPr>
              <a:t> sum = 0;	</a:t>
            </a:r>
            <a:r>
              <a:rPr lang="en-US" altLang="zh-CN" b="1" dirty="0">
                <a:solidFill>
                  <a:srgbClr val="00CC99"/>
                </a:solidFill>
                <a:latin typeface="宋体" panose="02010600030101010101" pitchFamily="2" charset="-122"/>
                <a:ea typeface="宋体" panose="02010600030101010101" pitchFamily="2" charset="-122"/>
              </a:rPr>
              <a:t>//</a:t>
            </a:r>
            <a:r>
              <a:rPr lang="zh-CN" altLang="en-US" b="1" dirty="0">
                <a:solidFill>
                  <a:srgbClr val="00CC99"/>
                </a:solidFill>
                <a:latin typeface="宋体" panose="02010600030101010101" pitchFamily="2" charset="-122"/>
                <a:ea typeface="宋体" panose="02010600030101010101" pitchFamily="2" charset="-122"/>
              </a:rPr>
              <a:t>学分总和</a:t>
            </a:r>
            <a:endParaRPr lang="zh-CN" altLang="en-US" b="1" dirty="0">
              <a:solidFill>
                <a:srgbClr val="00CC99"/>
              </a:solidFill>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3"/>
          <p:cNvSpPr>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52226" name="Rectangle 2"/>
          <p:cNvSpPr txBox="1"/>
          <p:nvPr/>
        </p:nvSpPr>
        <p:spPr>
          <a:xfrm>
            <a:off x="1000125" y="285750"/>
            <a:ext cx="8001000" cy="6215063"/>
          </a:xfrm>
          <a:prstGeom prst="rect">
            <a:avLst/>
          </a:prstGeom>
          <a:noFill/>
          <a:ln w="9525">
            <a:noFill/>
          </a:ln>
        </p:spPr>
        <p:txBody>
          <a:bodyPr lIns="92075" tIns="46038" rIns="92075" bIns="46038" anchor="t" anchorCtr="0"/>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while (n &gt; 0)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string name;</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cin</a:t>
            </a:r>
            <a:r>
              <a:rPr lang="en-US" altLang="zh-CN" sz="2000" b="1" dirty="0">
                <a:solidFill>
                  <a:schemeClr val="tx1"/>
                </a:solidFill>
                <a:latin typeface="宋体" panose="02010600030101010101" pitchFamily="2" charset="-122"/>
                <a:ea typeface="宋体" panose="02010600030101010101" pitchFamily="2" charset="-122"/>
              </a:rPr>
              <a:t> &gt;&gt; name;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输入课程名称</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br>
              <a:rPr lang="en-US" altLang="zh-CN" sz="2000" b="1" dirty="0">
                <a:solidFill>
                  <a:schemeClr val="tx1"/>
                </a:solidFill>
                <a:latin typeface="宋体" panose="02010600030101010101" pitchFamily="2" charset="-122"/>
                <a:ea typeface="宋体" panose="02010600030101010101" pitchFamily="2" charset="-122"/>
              </a:rPr>
            </a:b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rgbClr val="FFC000"/>
                </a:solidFill>
                <a:latin typeface="宋体" panose="02010600030101010101" pitchFamily="2" charset="-122"/>
                <a:ea typeface="宋体" panose="02010600030101010101" pitchFamily="2" charset="-122"/>
              </a:rPr>
              <a:t>map&lt;string, </a:t>
            </a:r>
            <a:r>
              <a:rPr lang="en-US" altLang="zh-CN" sz="2000" b="1" dirty="0" err="1">
                <a:solidFill>
                  <a:srgbClr val="FFC000"/>
                </a:solidFill>
                <a:latin typeface="宋体" panose="02010600030101010101" pitchFamily="2" charset="-122"/>
                <a:ea typeface="宋体" panose="02010600030101010101" pitchFamily="2" charset="-122"/>
              </a:rPr>
              <a:t>int</a:t>
            </a:r>
            <a:r>
              <a:rPr lang="en-US" altLang="zh-CN" sz="2000" b="1" dirty="0">
                <a:solidFill>
                  <a:srgbClr val="FFC000"/>
                </a:solidFill>
                <a:latin typeface="宋体" panose="02010600030101010101" pitchFamily="2" charset="-122"/>
                <a:ea typeface="宋体" panose="02010600030101010101" pitchFamily="2" charset="-122"/>
              </a:rPr>
              <a:t>&gt;::</a:t>
            </a:r>
            <a:r>
              <a:rPr lang="en-US" altLang="zh-CN" sz="2000" b="1" dirty="0" err="1">
                <a:solidFill>
                  <a:srgbClr val="FFC000"/>
                </a:solidFill>
                <a:latin typeface="宋体" panose="02010600030101010101" pitchFamily="2" charset="-122"/>
                <a:ea typeface="宋体" panose="02010600030101010101" pitchFamily="2" charset="-122"/>
              </a:rPr>
              <a:t>iterator</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iter</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dirty="0" err="1">
                <a:solidFill>
                  <a:schemeClr val="tx1"/>
                </a:solidFill>
                <a:latin typeface="宋体" panose="02010600030101010101" pitchFamily="2" charset="-122"/>
                <a:ea typeface="宋体" panose="02010600030101010101" pitchFamily="2" charset="-122"/>
              </a:rPr>
              <a:t>courses.</a:t>
            </a:r>
            <a:r>
              <a:rPr lang="en-US" altLang="zh-CN" sz="2000" b="1" dirty="0" err="1">
                <a:solidFill>
                  <a:srgbClr val="FFC000"/>
                </a:solidFill>
                <a:latin typeface="宋体" panose="02010600030101010101" pitchFamily="2" charset="-122"/>
                <a:ea typeface="宋体" panose="02010600030101010101" pitchFamily="2" charset="-122"/>
              </a:rPr>
              <a:t>find</a:t>
            </a:r>
            <a:r>
              <a:rPr lang="en-US" altLang="zh-CN" sz="2000" b="1" dirty="0">
                <a:solidFill>
                  <a:schemeClr val="tx1"/>
                </a:solidFill>
                <a:latin typeface="宋体" panose="02010600030101010101" pitchFamily="2" charset="-122"/>
                <a:ea typeface="宋体" panose="02010600030101010101" pitchFamily="2" charset="-122"/>
              </a:rPr>
              <a:t>(name);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查找课程</a:t>
            </a:r>
            <a:endParaRPr lang="zh-CN" altLang="en-US"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if (</a:t>
            </a:r>
            <a:r>
              <a:rPr lang="en-US" altLang="zh-CN" sz="2000" b="1" dirty="0" err="1">
                <a:solidFill>
                  <a:srgbClr val="FFC000"/>
                </a:solidFill>
                <a:latin typeface="宋体" panose="02010600030101010101" pitchFamily="2" charset="-122"/>
                <a:ea typeface="宋体" panose="02010600030101010101" pitchFamily="2" charset="-122"/>
              </a:rPr>
              <a:t>iter</a:t>
            </a:r>
            <a:r>
              <a:rPr lang="en-US" altLang="zh-CN" sz="2000" b="1" dirty="0">
                <a:solidFill>
                  <a:srgbClr val="FFC000"/>
                </a:solidFill>
                <a:latin typeface="宋体" panose="02010600030101010101" pitchFamily="2" charset="-122"/>
                <a:ea typeface="宋体" panose="02010600030101010101" pitchFamily="2" charset="-122"/>
              </a:rPr>
              <a:t> == </a:t>
            </a:r>
            <a:r>
              <a:rPr lang="en-US" altLang="zh-CN" sz="2000" b="1" dirty="0" err="1">
                <a:solidFill>
                  <a:srgbClr val="FFC000"/>
                </a:solidFill>
                <a:latin typeface="宋体" panose="02010600030101010101" pitchFamily="2" charset="-122"/>
                <a:ea typeface="宋体" panose="02010600030101010101" pitchFamily="2" charset="-122"/>
              </a:rPr>
              <a:t>courses.end</a:t>
            </a:r>
            <a:r>
              <a:rPr lang="en-US" altLang="zh-CN" sz="2000" b="1" dirty="0">
                <a:solidFill>
                  <a:srgbClr val="FFC000"/>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判断是否找到</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name &lt;&lt; " is not available" &lt;&lt; </a:t>
            </a:r>
            <a:r>
              <a:rPr lang="en-US" altLang="zh-CN" sz="2000" b="1" dirty="0" err="1">
                <a:solidFill>
                  <a:schemeClr val="tx1"/>
                </a:solidFill>
                <a:latin typeface="宋体" panose="02010600030101010101" pitchFamily="2" charset="-122"/>
                <a:ea typeface="宋体" panose="02010600030101010101" pitchFamily="2" charset="-122"/>
              </a:rPr>
              <a:t>endl</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 else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sum += </a:t>
            </a:r>
            <a:r>
              <a:rPr lang="en-US" altLang="zh-CN" sz="2000" b="1" dirty="0" err="1">
                <a:solidFill>
                  <a:srgbClr val="FFC000"/>
                </a:solidFill>
                <a:latin typeface="宋体" panose="02010600030101010101" pitchFamily="2" charset="-122"/>
                <a:ea typeface="宋体" panose="02010600030101010101" pitchFamily="2" charset="-122"/>
              </a:rPr>
              <a:t>iter</a:t>
            </a:r>
            <a:r>
              <a:rPr lang="en-US" altLang="zh-CN" sz="2000" b="1" dirty="0">
                <a:solidFill>
                  <a:srgbClr val="FFC000"/>
                </a:solidFill>
                <a:latin typeface="宋体" panose="02010600030101010101" pitchFamily="2" charset="-122"/>
                <a:ea typeface="宋体" panose="02010600030101010101" pitchFamily="2" charset="-122"/>
              </a:rPr>
              <a:t>-&gt;second</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累加学分</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courses.</a:t>
            </a:r>
            <a:r>
              <a:rPr lang="en-US" altLang="zh-CN" sz="2000" b="1" dirty="0" err="1">
                <a:solidFill>
                  <a:srgbClr val="FFC000"/>
                </a:solidFill>
                <a:latin typeface="宋体" panose="02010600030101010101" pitchFamily="2" charset="-122"/>
                <a:ea typeface="宋体" panose="02010600030101010101" pitchFamily="2" charset="-122"/>
              </a:rPr>
              <a:t>erase</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iter</a:t>
            </a: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将刚选过的课程从映射中删除</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n--;</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"Total credit: " &lt;&lt; sum &lt;&lt; </a:t>
            </a:r>
            <a:r>
              <a:rPr lang="en-US" altLang="zh-CN" sz="2000" b="1" dirty="0" err="1">
                <a:solidFill>
                  <a:schemeClr val="tx1"/>
                </a:solidFill>
                <a:latin typeface="宋体" panose="02010600030101010101" pitchFamily="2" charset="-122"/>
                <a:ea typeface="宋体" panose="02010600030101010101" pitchFamily="2" charset="-122"/>
              </a:rPr>
              <a:t>endl</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输出总学分</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return 0;</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xfrm>
            <a:off x="1295400" y="228600"/>
            <a:ext cx="7348538" cy="1143000"/>
          </a:xfrm>
        </p:spPr>
        <p:txBody>
          <a:bodyPr vert="horz" wrap="square" lIns="92075" tIns="46038" rIns="92075" bIns="46038" anchor="b" anchorCtr="0"/>
          <a:p>
            <a:r>
              <a:rPr lang="zh-CN" altLang="en-US" dirty="0"/>
              <a:t>函数对象</a:t>
            </a:r>
            <a:endParaRPr lang="zh-CN" altLang="en-US" dirty="0"/>
          </a:p>
        </p:txBody>
      </p:sp>
      <p:sp>
        <p:nvSpPr>
          <p:cNvPr id="29699" name="内容占位符 2"/>
          <p:cNvSpPr>
            <a:spLocks noGrp="1"/>
          </p:cNvSpPr>
          <p:nvPr>
            <p:ph idx="1"/>
          </p:nvPr>
        </p:nvSpPr>
        <p:spPr>
          <a:xfrm>
            <a:off x="1295400" y="1905000"/>
            <a:ext cx="7610475" cy="4114800"/>
          </a:xfrm>
        </p:spPr>
        <p:txBody>
          <a:bodyPr vert="horz" wrap="square" lIns="92075" tIns="46038" rIns="92075" bIns="46038" numCol="1" anchor="t" anchorCtr="0" compatLnSpc="1">
            <a:normAutofit fontScale="925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函数对象</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一个行为类似函数的对象</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可以没有参数，也可以带有若干参数</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其功能是获取一个值，或者改变操作的状态。</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例</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普通函数就是函数对象</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重载了“</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”运算符的类的实例是函数对象</a:t>
            </a:r>
            <a:endParaRPr kumimoji="0" lang="zh-CN" altLang="en-US" sz="28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53251"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53252"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00CC99"/>
                </a:solidFill>
                <a:latin typeface="隶书" panose="02010509060101010101" pitchFamily="49" charset="-122"/>
                <a:ea typeface="隶书" panose="02010509060101010101" pitchFamily="49" charset="-122"/>
              </a:rPr>
              <a:t>函数对象</a:t>
            </a:r>
            <a:endParaRPr lang="zh-CN" altLang="en-US" sz="4000" dirty="0">
              <a:solidFill>
                <a:srgbClr val="00CC99"/>
              </a:solidFill>
              <a:latin typeface="隶书" panose="02010509060101010101" pitchFamily="49" charset="-122"/>
              <a:ea typeface="隶书"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p:txBody>
          <a:bodyPr vert="horz" wrap="square" lIns="92075" tIns="46038" rIns="92075" bIns="46038" anchor="b" anchorCtr="0"/>
          <a:p>
            <a:r>
              <a:rPr lang="zh-CN" altLang="en-US" dirty="0"/>
              <a:t>例</a:t>
            </a:r>
            <a:r>
              <a:rPr lang="en-US" altLang="zh-CN" dirty="0"/>
              <a:t>6</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使用两种方式定义表示乘法的函数对象</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通过定义普通函数</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通过重载类的“</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”运算符</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
        <p:nvSpPr>
          <p:cNvPr id="54275"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54276"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00CC99"/>
                </a:solidFill>
                <a:latin typeface="隶书" panose="02010509060101010101" pitchFamily="49" charset="-122"/>
                <a:ea typeface="隶书" panose="02010509060101010101" pitchFamily="49" charset="-122"/>
              </a:rPr>
              <a:t>函数对象</a:t>
            </a:r>
            <a:endParaRPr lang="zh-CN" altLang="en-US" sz="4000" dirty="0">
              <a:solidFill>
                <a:srgbClr val="00CC99"/>
              </a:solidFill>
              <a:latin typeface="隶书" panose="02010509060101010101" pitchFamily="49" charset="-122"/>
              <a:ea typeface="隶书"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p:txBody>
          <a:bodyPr vert="horz" wrap="square" lIns="92075" tIns="46038" rIns="92075" bIns="46038" anchor="b" anchorCtr="0"/>
          <a:p>
            <a:r>
              <a:rPr lang="zh-CN" altLang="en-US" dirty="0"/>
              <a:t>例</a:t>
            </a:r>
            <a:r>
              <a:rPr lang="en-US" altLang="zh-CN" dirty="0"/>
              <a:t>6</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用到以下算法：</a:t>
            </a:r>
            <a:b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b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template&lt;class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InputIterator</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 class Type, class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BinaryFunction</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&gt;</a:t>
            </a:r>
            <a:b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b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Type accumulate(</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InputIterator</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 first,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InputIterator</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 last, Type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val</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BinaryFunction</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0" lang="en-US" altLang="zh-CN" sz="2000" b="1" i="0" u="none" strike="noStrike" kern="0" cap="none" spc="0" normalizeH="0" baseline="0" noProof="0" dirty="0" err="1" smtClean="0">
                <a:ln>
                  <a:noFill/>
                </a:ln>
                <a:solidFill>
                  <a:schemeClr val="tx1"/>
                </a:solidFill>
                <a:effectLst/>
                <a:uLnTx/>
                <a:uFillTx/>
                <a:latin typeface="+mn-ea"/>
                <a:ea typeface="+mn-ea"/>
                <a:cs typeface="+mn-cs"/>
              </a:rPr>
              <a:t>binaryOp</a:t>
            </a:r>
            <a:r>
              <a:rPr kumimoji="0" lang="en-US" altLang="zh-CN" sz="2000" b="1" i="0" u="none" strike="noStrike" kern="0" cap="none" spc="0" normalizeH="0" baseline="0" noProof="0" dirty="0" smtClean="0">
                <a:ln>
                  <a:noFill/>
                </a:ln>
                <a:solidFill>
                  <a:schemeClr val="tx1"/>
                </a:solidFill>
                <a:effectLst/>
                <a:uLnTx/>
                <a:uFillTx/>
                <a:latin typeface="+mn-ea"/>
                <a:ea typeface="+mn-ea"/>
                <a:cs typeface="+mn-cs"/>
              </a:rPr>
              <a:t>);</a:t>
            </a:r>
            <a:endParaRPr kumimoji="0"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对</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[first, last)</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区间内的数据进行累“加”，</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binaryOp</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为用二元函数对象表示的“加”运算符，</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val</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为累“加”的初值</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
        <p:nvSpPr>
          <p:cNvPr id="55299"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55300"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00CC99"/>
                </a:solidFill>
                <a:latin typeface="隶书" panose="02010509060101010101" pitchFamily="49" charset="-122"/>
                <a:ea typeface="隶书" panose="02010509060101010101" pitchFamily="49" charset="-122"/>
              </a:rPr>
              <a:t>函数对象</a:t>
            </a:r>
            <a:endParaRPr lang="zh-CN" altLang="en-US" sz="4000" dirty="0">
              <a:solidFill>
                <a:srgbClr val="00CC99"/>
              </a:solidFill>
              <a:latin typeface="隶书" panose="02010509060101010101" pitchFamily="49" charset="-122"/>
              <a:ea typeface="隶书"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3"/>
          <p:cNvSpPr>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56322" name="Rectangle 2"/>
          <p:cNvSpPr txBox="1"/>
          <p:nvPr/>
        </p:nvSpPr>
        <p:spPr>
          <a:xfrm>
            <a:off x="1000125" y="285750"/>
            <a:ext cx="8001000" cy="6215063"/>
          </a:xfrm>
          <a:prstGeom prst="rect">
            <a:avLst/>
          </a:prstGeom>
          <a:noFill/>
          <a:ln w="9525">
            <a:noFill/>
          </a:ln>
        </p:spPr>
        <p:txBody>
          <a:bodyPr lIns="92075" tIns="46038" rIns="92075" bIns="46038" anchor="t" anchorCtr="0"/>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#include &lt;</a:t>
            </a:r>
            <a:r>
              <a:rPr lang="en-US" altLang="zh-CN" sz="2000" b="1" dirty="0" err="1">
                <a:solidFill>
                  <a:schemeClr val="tx1"/>
                </a:solidFill>
                <a:latin typeface="宋体" panose="02010600030101010101" pitchFamily="2" charset="-122"/>
                <a:ea typeface="宋体" panose="02010600030101010101" pitchFamily="2" charset="-122"/>
              </a:rPr>
              <a:t>iostream</a:t>
            </a:r>
            <a:r>
              <a:rPr lang="en-US" altLang="zh-CN" sz="2000" b="1" dirty="0">
                <a:solidFill>
                  <a:schemeClr val="tx1"/>
                </a:solidFill>
                <a:latin typeface="宋体" panose="02010600030101010101" pitchFamily="2" charset="-122"/>
                <a:ea typeface="宋体" panose="02010600030101010101" pitchFamily="2" charset="-122"/>
              </a:rPr>
              <a:t>&gt;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#include &lt;numeric&gt;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包含数值算法头文件</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using namespace std;</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endParaRPr lang="en-US" altLang="zh-CN"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定义一个普通函数</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a:t>
            </a:r>
            <a:r>
              <a:rPr lang="en-US" altLang="zh-CN" sz="2000" b="1" dirty="0" err="1">
                <a:solidFill>
                  <a:srgbClr val="FFFF66"/>
                </a:solidFill>
                <a:latin typeface="宋体" panose="02010600030101010101" pitchFamily="2" charset="-122"/>
                <a:ea typeface="宋体" panose="02010600030101010101" pitchFamily="2" charset="-122"/>
              </a:rPr>
              <a:t>mult</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x, </a:t>
            </a: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y) { return x * y; };	</a:t>
            </a:r>
            <a:endParaRPr lang="en-US" altLang="zh-CN" sz="2000" b="1" dirty="0">
              <a:solidFill>
                <a:srgbClr val="FFFF66"/>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main()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a[] = { 1, 2, 3, 4, 5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const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N = </a:t>
            </a:r>
            <a:r>
              <a:rPr lang="en-US" altLang="zh-CN" sz="2000" b="1" dirty="0" err="1">
                <a:solidFill>
                  <a:schemeClr val="tx1"/>
                </a:solidFill>
                <a:latin typeface="宋体" panose="02010600030101010101" pitchFamily="2" charset="-122"/>
                <a:ea typeface="宋体" panose="02010600030101010101" pitchFamily="2" charset="-122"/>
              </a:rPr>
              <a:t>sizeof</a:t>
            </a:r>
            <a:r>
              <a:rPr lang="en-US" altLang="zh-CN" sz="2000" b="1" dirty="0">
                <a:solidFill>
                  <a:schemeClr val="tx1"/>
                </a:solidFill>
                <a:latin typeface="宋体" panose="02010600030101010101" pitchFamily="2" charset="-122"/>
                <a:ea typeface="宋体" panose="02010600030101010101" pitchFamily="2" charset="-122"/>
              </a:rPr>
              <a:t>(a) / </a:t>
            </a:r>
            <a:r>
              <a:rPr lang="en-US" altLang="zh-CN" sz="2000" b="1" dirty="0" err="1">
                <a:solidFill>
                  <a:schemeClr val="tx1"/>
                </a:solidFill>
                <a:latin typeface="宋体" panose="02010600030101010101" pitchFamily="2" charset="-122"/>
                <a:ea typeface="宋体" panose="02010600030101010101" pitchFamily="2" charset="-122"/>
              </a:rPr>
              <a:t>sizeof</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"The result by </a:t>
            </a:r>
            <a:r>
              <a:rPr lang="en-US" altLang="zh-CN" sz="2000" b="1" dirty="0" err="1">
                <a:solidFill>
                  <a:schemeClr val="tx1"/>
                </a:solidFill>
                <a:latin typeface="宋体" panose="02010600030101010101" pitchFamily="2" charset="-122"/>
                <a:ea typeface="宋体" panose="02010600030101010101" pitchFamily="2" charset="-122"/>
              </a:rPr>
              <a:t>multipling</a:t>
            </a:r>
            <a:r>
              <a:rPr lang="en-US" altLang="zh-CN" sz="2000" b="1" dirty="0">
                <a:solidFill>
                  <a:schemeClr val="tx1"/>
                </a:solidFill>
                <a:latin typeface="宋体" panose="02010600030101010101" pitchFamily="2" charset="-122"/>
                <a:ea typeface="宋体" panose="02010600030101010101" pitchFamily="2" charset="-122"/>
              </a:rPr>
              <a:t> all elements in a is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&lt;&lt; accumulate(a, a + N, 1, </a:t>
            </a:r>
            <a:r>
              <a:rPr lang="en-US" altLang="zh-CN" sz="2000" b="1" dirty="0" err="1">
                <a:solidFill>
                  <a:srgbClr val="FFFF66"/>
                </a:solidFill>
                <a:latin typeface="宋体" panose="02010600030101010101" pitchFamily="2" charset="-122"/>
                <a:ea typeface="宋体" panose="02010600030101010101" pitchFamily="2" charset="-122"/>
              </a:rPr>
              <a:t>mult</a:t>
            </a: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&lt;&lt; </a:t>
            </a:r>
            <a:r>
              <a:rPr lang="en-US" altLang="zh-CN" sz="2000" b="1" dirty="0" err="1">
                <a:solidFill>
                  <a:schemeClr val="tx1"/>
                </a:solidFill>
                <a:latin typeface="宋体" panose="02010600030101010101" pitchFamily="2" charset="-122"/>
                <a:ea typeface="宋体" panose="02010600030101010101" pitchFamily="2" charset="-122"/>
              </a:rPr>
              <a:t>endl</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return 0;</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4" name="TextBox 3"/>
          <p:cNvSpPr txBox="1"/>
          <p:nvPr/>
        </p:nvSpPr>
        <p:spPr>
          <a:xfrm>
            <a:off x="6300788" y="5876925"/>
            <a:ext cx="2011363" cy="46037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使用普通函数</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p:txBody>
          <a:bodyPr vert="horz" wrap="square" lIns="92075" tIns="46038" rIns="92075" bIns="46038" anchor="b" anchorCtr="0"/>
          <a:p>
            <a:r>
              <a:rPr lang="en-US" altLang="zh-CN" dirty="0"/>
              <a:t>STL</a:t>
            </a:r>
            <a:r>
              <a:rPr lang="zh-CN" altLang="en-US" dirty="0"/>
              <a:t>程序实例</a:t>
            </a:r>
            <a:r>
              <a:rPr lang="en-US" altLang="zh-CN" dirty="0"/>
              <a:t>(</a:t>
            </a:r>
            <a:r>
              <a:rPr lang="zh-CN" altLang="en-US" dirty="0"/>
              <a:t>例</a:t>
            </a:r>
            <a:r>
              <a:rPr lang="en-US" altLang="zh-CN" dirty="0"/>
              <a:t>1)</a:t>
            </a:r>
            <a:endParaRPr lang="zh-CN" altLang="en-US" dirty="0"/>
          </a:p>
        </p:txBody>
      </p:sp>
      <p:sp>
        <p:nvSpPr>
          <p:cNvPr id="15362"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15363" name="Rectangle 2"/>
          <p:cNvSpPr txBox="1"/>
          <p:nvPr/>
        </p:nvSpPr>
        <p:spPr>
          <a:xfrm>
            <a:off x="928688" y="1714500"/>
            <a:ext cx="8001000" cy="4857750"/>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包含的头文件略去</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using namespace std;</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 main() {</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const </a:t>
            </a: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 N = 5;</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vector&lt;</a:t>
            </a: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&gt; s(N);</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zh-CN" altLang="en-US" sz="2200" b="1" dirty="0">
                <a:solidFill>
                  <a:schemeClr val="tx1"/>
                </a:solidFill>
                <a:latin typeface="宋体" panose="02010600030101010101" pitchFamily="2" charset="-122"/>
                <a:ea typeface="宋体" panose="02010600030101010101" pitchFamily="2" charset="-122"/>
              </a:rPr>
              <a:t>	</a:t>
            </a:r>
            <a:r>
              <a:rPr lang="en-US" altLang="zh-CN" sz="2200" b="1" dirty="0">
                <a:solidFill>
                  <a:schemeClr val="tx1"/>
                </a:solidFill>
                <a:latin typeface="宋体" panose="02010600030101010101" pitchFamily="2" charset="-122"/>
                <a:ea typeface="宋体" panose="02010600030101010101" pitchFamily="2" charset="-122"/>
              </a:rPr>
              <a:t>for (</a:t>
            </a: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i</a:t>
            </a:r>
            <a:r>
              <a:rPr lang="en-US" altLang="zh-CN" sz="2200" b="1" dirty="0">
                <a:solidFill>
                  <a:schemeClr val="tx1"/>
                </a:solidFill>
                <a:latin typeface="宋体" panose="02010600030101010101" pitchFamily="2" charset="-122"/>
                <a:ea typeface="宋体" panose="02010600030101010101" pitchFamily="2" charset="-122"/>
              </a:rPr>
              <a:t> = 0; </a:t>
            </a:r>
            <a:r>
              <a:rPr lang="en-US" altLang="zh-CN" sz="2200" b="1" dirty="0" err="1">
                <a:solidFill>
                  <a:schemeClr val="tx1"/>
                </a:solidFill>
                <a:latin typeface="宋体" panose="02010600030101010101" pitchFamily="2" charset="-122"/>
                <a:ea typeface="宋体" panose="02010600030101010101" pitchFamily="2" charset="-122"/>
              </a:rPr>
              <a:t>i</a:t>
            </a:r>
            <a:r>
              <a:rPr lang="en-US" altLang="zh-CN" sz="2200" b="1" dirty="0">
                <a:solidFill>
                  <a:schemeClr val="tx1"/>
                </a:solidFill>
                <a:latin typeface="宋体" panose="02010600030101010101" pitchFamily="2" charset="-122"/>
                <a:ea typeface="宋体" panose="02010600030101010101" pitchFamily="2" charset="-122"/>
              </a:rPr>
              <a:t> &lt; N; </a:t>
            </a:r>
            <a:r>
              <a:rPr lang="en-US" altLang="zh-CN" sz="2200" b="1" dirty="0" err="1">
                <a:solidFill>
                  <a:schemeClr val="tx1"/>
                </a:solidFill>
                <a:latin typeface="宋体" panose="02010600030101010101" pitchFamily="2" charset="-122"/>
                <a:ea typeface="宋体" panose="02010600030101010101" pitchFamily="2" charset="-122"/>
              </a:rPr>
              <a:t>i</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cin</a:t>
            </a:r>
            <a:r>
              <a:rPr lang="en-US" altLang="zh-CN" sz="2200" b="1" dirty="0">
                <a:solidFill>
                  <a:schemeClr val="tx1"/>
                </a:solidFill>
                <a:latin typeface="宋体" panose="02010600030101010101" pitchFamily="2" charset="-122"/>
                <a:ea typeface="宋体" panose="02010600030101010101" pitchFamily="2" charset="-122"/>
              </a:rPr>
              <a:t> &gt;&gt; s[</a:t>
            </a:r>
            <a:r>
              <a:rPr lang="en-US" altLang="zh-CN" sz="2200" b="1" dirty="0" err="1">
                <a:solidFill>
                  <a:schemeClr val="tx1"/>
                </a:solidFill>
                <a:latin typeface="宋体" panose="02010600030101010101" pitchFamily="2" charset="-122"/>
                <a:ea typeface="宋体" panose="02010600030101010101" pitchFamily="2" charset="-122"/>
              </a:rPr>
              <a:t>i</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zh-CN" altLang="en-US" sz="2200" b="1" dirty="0">
                <a:solidFill>
                  <a:schemeClr val="tx1"/>
                </a:solidFill>
                <a:latin typeface="宋体" panose="02010600030101010101" pitchFamily="2" charset="-122"/>
                <a:ea typeface="宋体" panose="02010600030101010101" pitchFamily="2" charset="-122"/>
              </a:rPr>
              <a:t>	</a:t>
            </a:r>
            <a:r>
              <a:rPr lang="en-US" altLang="zh-CN" sz="2200" b="1" dirty="0">
                <a:solidFill>
                  <a:schemeClr val="tx1"/>
                </a:solidFill>
                <a:latin typeface="宋体" panose="02010600030101010101" pitchFamily="2" charset="-122"/>
                <a:ea typeface="宋体" panose="02010600030101010101" pitchFamily="2" charset="-122"/>
              </a:rPr>
              <a:t>transform(</a:t>
            </a:r>
            <a:r>
              <a:rPr lang="en-US" altLang="zh-CN" sz="2200" b="1" dirty="0" err="1">
                <a:solidFill>
                  <a:schemeClr val="tx1"/>
                </a:solidFill>
                <a:latin typeface="宋体" panose="02010600030101010101" pitchFamily="2" charset="-122"/>
                <a:ea typeface="宋体" panose="02010600030101010101" pitchFamily="2" charset="-122"/>
              </a:rPr>
              <a:t>s.begin</a:t>
            </a: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s.end</a:t>
            </a:r>
            <a:r>
              <a:rPr lang="en-US" altLang="zh-CN" sz="2200" b="1" dirty="0">
                <a:solidFill>
                  <a:schemeClr val="tx1"/>
                </a:solidFill>
                <a:latin typeface="宋体" panose="02010600030101010101" pitchFamily="2" charset="-122"/>
                <a:ea typeface="宋体" panose="02010600030101010101" pitchFamily="2" charset="-122"/>
              </a:rPr>
              <a:t>(),</a:t>
            </a:r>
            <a:br>
              <a:rPr lang="en-US" altLang="zh-CN" sz="2200" b="1" dirty="0">
                <a:solidFill>
                  <a:schemeClr val="tx1"/>
                </a:solidFill>
                <a:latin typeface="宋体" panose="02010600030101010101" pitchFamily="2" charset="-122"/>
                <a:ea typeface="宋体" panose="02010600030101010101" pitchFamily="2" charset="-122"/>
              </a:rPr>
            </a:b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ostream_iterator</a:t>
            </a:r>
            <a:r>
              <a:rPr lang="en-US" altLang="zh-CN" sz="2200" b="1" dirty="0">
                <a:solidFill>
                  <a:schemeClr val="tx1"/>
                </a:solidFill>
                <a:latin typeface="宋体" panose="02010600030101010101" pitchFamily="2" charset="-122"/>
                <a:ea typeface="宋体" panose="02010600030101010101" pitchFamily="2" charset="-122"/>
              </a:rPr>
              <a:t>&lt;</a:t>
            </a: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&gt;(</a:t>
            </a:r>
            <a:r>
              <a:rPr lang="en-US" altLang="zh-CN" sz="2200" b="1" dirty="0" err="1">
                <a:solidFill>
                  <a:schemeClr val="tx1"/>
                </a:solidFill>
                <a:latin typeface="宋体" panose="02010600030101010101" pitchFamily="2" charset="-122"/>
                <a:ea typeface="宋体" panose="02010600030101010101" pitchFamily="2" charset="-122"/>
              </a:rPr>
              <a:t>cout</a:t>
            </a:r>
            <a:r>
              <a:rPr lang="en-US" altLang="zh-CN" sz="2200" b="1" dirty="0">
                <a:solidFill>
                  <a:schemeClr val="tx1"/>
                </a:solidFill>
                <a:latin typeface="宋体" panose="02010600030101010101" pitchFamily="2" charset="-122"/>
                <a:ea typeface="宋体" panose="02010600030101010101" pitchFamily="2" charset="-122"/>
              </a:rPr>
              <a:t>, " "), negate&lt;</a:t>
            </a: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&gt;());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cout</a:t>
            </a:r>
            <a:r>
              <a:rPr lang="en-US" altLang="zh-CN" sz="2200" b="1" dirty="0">
                <a:solidFill>
                  <a:schemeClr val="tx1"/>
                </a:solidFill>
                <a:latin typeface="宋体" panose="02010600030101010101" pitchFamily="2" charset="-122"/>
                <a:ea typeface="宋体" panose="02010600030101010101" pitchFamily="2" charset="-122"/>
              </a:rPr>
              <a:t> &lt;&lt; </a:t>
            </a:r>
            <a:r>
              <a:rPr lang="en-US" altLang="zh-CN" sz="2200" b="1" dirty="0" err="1">
                <a:solidFill>
                  <a:schemeClr val="tx1"/>
                </a:solidFill>
                <a:latin typeface="宋体" panose="02010600030101010101" pitchFamily="2" charset="-122"/>
                <a:ea typeface="宋体" panose="02010600030101010101" pitchFamily="2" charset="-122"/>
              </a:rPr>
              <a:t>endl</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return 0;</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p:txBody>
      </p:sp>
      <p:sp>
        <p:nvSpPr>
          <p:cNvPr id="9" name="线形标注 1(无边框) 8"/>
          <p:cNvSpPr/>
          <p:nvPr/>
        </p:nvSpPr>
        <p:spPr bwMode="auto">
          <a:xfrm>
            <a:off x="5072063" y="2786063"/>
            <a:ext cx="857250" cy="428625"/>
          </a:xfrm>
          <a:prstGeom prst="callout1">
            <a:avLst>
              <a:gd name="adj1" fmla="val 50225"/>
              <a:gd name="adj2" fmla="val -5625"/>
              <a:gd name="adj3" fmla="val 133484"/>
              <a:gd name="adj4" fmla="val -138984"/>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dk1"/>
                </a:solidFill>
                <a:effectLst/>
                <a:uLnTx/>
                <a:uFillTx/>
                <a:latin typeface="+mn-lt"/>
                <a:ea typeface="+mn-ea"/>
                <a:cs typeface="+mn-cs"/>
              </a:rPr>
              <a:t>容器</a:t>
            </a:r>
            <a:endPar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endParaRPr>
          </a:p>
        </p:txBody>
      </p:sp>
      <p:sp>
        <p:nvSpPr>
          <p:cNvPr id="10" name="线形标注 1(无边框) 9"/>
          <p:cNvSpPr/>
          <p:nvPr/>
        </p:nvSpPr>
        <p:spPr bwMode="auto">
          <a:xfrm>
            <a:off x="7000875" y="3929063"/>
            <a:ext cx="1428750" cy="428625"/>
          </a:xfrm>
          <a:prstGeom prst="callout1">
            <a:avLst>
              <a:gd name="adj1" fmla="val 123667"/>
              <a:gd name="adj2" fmla="val 46738"/>
              <a:gd name="adj3" fmla="val 238401"/>
              <a:gd name="adj4" fmla="val 19683"/>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函数对象</a:t>
            </a:r>
            <a:endPar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endParaRPr>
          </a:p>
        </p:txBody>
      </p:sp>
      <p:sp>
        <p:nvSpPr>
          <p:cNvPr id="12" name="线形标注 1(无边框) 11"/>
          <p:cNvSpPr/>
          <p:nvPr/>
        </p:nvSpPr>
        <p:spPr bwMode="auto">
          <a:xfrm>
            <a:off x="285750" y="5214938"/>
            <a:ext cx="857250" cy="428625"/>
          </a:xfrm>
          <a:prstGeom prst="callout1">
            <a:avLst>
              <a:gd name="adj1" fmla="val 22248"/>
              <a:gd name="adj2" fmla="val 108977"/>
              <a:gd name="adj3" fmla="val -62361"/>
              <a:gd name="adj4" fmla="val 14711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算法</a:t>
            </a:r>
            <a:endPar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endParaRPr>
          </a:p>
        </p:txBody>
      </p:sp>
      <p:grpSp>
        <p:nvGrpSpPr>
          <p:cNvPr id="2" name="组合 15"/>
          <p:cNvGrpSpPr/>
          <p:nvPr/>
        </p:nvGrpSpPr>
        <p:grpSpPr>
          <a:xfrm>
            <a:off x="5000625" y="3643313"/>
            <a:ext cx="1571625" cy="1000125"/>
            <a:chOff x="5000628" y="3643314"/>
            <a:chExt cx="1571636" cy="1000132"/>
          </a:xfrm>
        </p:grpSpPr>
        <p:sp>
          <p:nvSpPr>
            <p:cNvPr id="13" name="线形标注 1(无边框) 12"/>
            <p:cNvSpPr/>
            <p:nvPr/>
          </p:nvSpPr>
          <p:spPr bwMode="auto">
            <a:xfrm>
              <a:off x="5429256" y="3643314"/>
              <a:ext cx="1143008" cy="428628"/>
            </a:xfrm>
            <a:prstGeom prst="callout1">
              <a:avLst>
                <a:gd name="adj1" fmla="val 109677"/>
                <a:gd name="adj2" fmla="val -5625"/>
                <a:gd name="adj3" fmla="val 217418"/>
                <a:gd name="adj4" fmla="val -133738"/>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rPr>
                <a:t>迭代器</a:t>
              </a:r>
              <a:endParaRPr kumimoji="0" lang="zh-CN" alt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mn-cs"/>
              </a:endParaRPr>
            </a:p>
          </p:txBody>
        </p:sp>
        <p:cxnSp>
          <p:nvCxnSpPr>
            <p:cNvPr id="15" name="直接连接符 14"/>
            <p:cNvCxnSpPr/>
            <p:nvPr/>
          </p:nvCxnSpPr>
          <p:spPr bwMode="auto">
            <a:xfrm rot="10800000" flipV="1">
              <a:off x="5000628" y="4143379"/>
              <a:ext cx="571504" cy="500067"/>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sp>
        <p:nvSpPr>
          <p:cNvPr id="15370"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B5B5"/>
                </a:solidFill>
                <a:latin typeface="隶书" panose="02010509060101010101" pitchFamily="49" charset="-122"/>
                <a:ea typeface="隶书" panose="02010509060101010101" pitchFamily="49" charset="-122"/>
              </a:rPr>
              <a:t>泛型程序设计</a:t>
            </a:r>
            <a:endParaRPr lang="zh-CN" altLang="en-US" sz="4000" dirty="0">
              <a:solidFill>
                <a:srgbClr val="FFB5B5"/>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Left)">
                                      <p:cBhvr>
                                        <p:cTn id="13" dur="500"/>
                                        <p:tgtEl>
                                          <p:spTgt spid="1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3"/>
          <p:cNvSpPr>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57346" name="Rectangle 2"/>
          <p:cNvSpPr txBox="1"/>
          <p:nvPr/>
        </p:nvSpPr>
        <p:spPr>
          <a:xfrm>
            <a:off x="1000125" y="285750"/>
            <a:ext cx="8001000" cy="6215063"/>
          </a:xfrm>
          <a:prstGeom prst="rect">
            <a:avLst/>
          </a:prstGeom>
          <a:noFill/>
          <a:ln w="9525">
            <a:noFill/>
          </a:ln>
        </p:spPr>
        <p:txBody>
          <a:bodyPr lIns="92075" tIns="46038" rIns="92075" bIns="46038" anchor="t" anchorCtr="0"/>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#include &lt;</a:t>
            </a:r>
            <a:r>
              <a:rPr lang="en-US" altLang="zh-CN" sz="2000" b="1" dirty="0" err="1">
                <a:solidFill>
                  <a:schemeClr val="tx1"/>
                </a:solidFill>
                <a:latin typeface="宋体" panose="02010600030101010101" pitchFamily="2" charset="-122"/>
                <a:ea typeface="宋体" panose="02010600030101010101" pitchFamily="2" charset="-122"/>
              </a:rPr>
              <a:t>iostream</a:t>
            </a:r>
            <a:r>
              <a:rPr lang="en-US" altLang="zh-CN" sz="2000" b="1" dirty="0">
                <a:solidFill>
                  <a:schemeClr val="tx1"/>
                </a:solidFill>
                <a:latin typeface="宋体" panose="02010600030101010101" pitchFamily="2" charset="-122"/>
                <a:ea typeface="宋体" panose="02010600030101010101" pitchFamily="2" charset="-122"/>
              </a:rPr>
              <a:t>&gt;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#include &lt;numeric&gt;	</a:t>
            </a:r>
            <a:r>
              <a:rPr lang="en-US" altLang="zh-CN" sz="2000" b="1" dirty="0">
                <a:solidFill>
                  <a:srgbClr val="00CC99"/>
                </a:solidFill>
                <a:latin typeface="宋体" panose="02010600030101010101" pitchFamily="2" charset="-122"/>
                <a:ea typeface="宋体" panose="02010600030101010101" pitchFamily="2" charset="-122"/>
              </a:rPr>
              <a:t>//</a:t>
            </a:r>
            <a:r>
              <a:rPr lang="zh-CN" altLang="en-US" sz="2000" b="1" dirty="0">
                <a:solidFill>
                  <a:srgbClr val="00CC99"/>
                </a:solidFill>
                <a:latin typeface="宋体" panose="02010600030101010101" pitchFamily="2" charset="-122"/>
                <a:ea typeface="宋体" panose="02010600030101010101" pitchFamily="2" charset="-122"/>
              </a:rPr>
              <a:t>包含数值算法头文件</a:t>
            </a:r>
            <a:endParaRPr lang="zh-CN" altLang="en-US" sz="2000" b="1" dirty="0">
              <a:solidFill>
                <a:srgbClr val="00CC99"/>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using namespace std;</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class </a:t>
            </a:r>
            <a:r>
              <a:rPr lang="en-US" altLang="zh-CN" sz="2000" b="1" dirty="0" err="1">
                <a:solidFill>
                  <a:schemeClr val="tx1"/>
                </a:solidFill>
                <a:latin typeface="宋体" panose="02010600030101010101" pitchFamily="2" charset="-122"/>
                <a:ea typeface="宋体" panose="02010600030101010101" pitchFamily="2" charset="-122"/>
              </a:rPr>
              <a:t>MultClass</a:t>
            </a:r>
            <a:r>
              <a:rPr lang="en-US" altLang="zh-CN" sz="2000" b="1" dirty="0">
                <a:solidFill>
                  <a:schemeClr val="tx1"/>
                </a:solidFill>
                <a:latin typeface="宋体" panose="02010600030101010101" pitchFamily="2" charset="-122"/>
                <a:ea typeface="宋体" panose="02010600030101010101" pitchFamily="2"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public:</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operator() (</a:t>
            </a: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x, </a:t>
            </a:r>
            <a:r>
              <a:rPr lang="en-US" altLang="zh-CN" sz="2000" b="1" dirty="0" err="1">
                <a:solidFill>
                  <a:srgbClr val="FFFF66"/>
                </a:solidFill>
                <a:latin typeface="宋体" panose="02010600030101010101" pitchFamily="2" charset="-122"/>
                <a:ea typeface="宋体" panose="02010600030101010101" pitchFamily="2" charset="-122"/>
              </a:rPr>
              <a:t>int</a:t>
            </a:r>
            <a:r>
              <a:rPr lang="en-US" altLang="zh-CN" sz="2000" b="1" dirty="0">
                <a:solidFill>
                  <a:srgbClr val="FFFF66"/>
                </a:solidFill>
                <a:latin typeface="宋体" panose="02010600030101010101" pitchFamily="2" charset="-122"/>
                <a:ea typeface="宋体" panose="02010600030101010101" pitchFamily="2" charset="-122"/>
              </a:rPr>
              <a:t> y) const { return x * y; }</a:t>
            </a:r>
            <a:r>
              <a:rPr lang="en-US" altLang="zh-CN" sz="2000" b="1" dirty="0">
                <a:solidFill>
                  <a:schemeClr val="tx1"/>
                </a:solidFill>
                <a:latin typeface="宋体" panose="02010600030101010101" pitchFamily="2" charset="-122"/>
                <a:ea typeface="宋体" panose="02010600030101010101" pitchFamily="2" charset="-122"/>
              </a:rPr>
              <a:t>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main()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a[] = { 1, 2, 3, 4, 5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const </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 N = </a:t>
            </a:r>
            <a:r>
              <a:rPr lang="en-US" altLang="zh-CN" sz="2000" b="1" dirty="0" err="1">
                <a:solidFill>
                  <a:schemeClr val="tx1"/>
                </a:solidFill>
                <a:latin typeface="宋体" panose="02010600030101010101" pitchFamily="2" charset="-122"/>
                <a:ea typeface="宋体" panose="02010600030101010101" pitchFamily="2" charset="-122"/>
              </a:rPr>
              <a:t>sizeof</a:t>
            </a:r>
            <a:r>
              <a:rPr lang="en-US" altLang="zh-CN" sz="2000" b="1" dirty="0">
                <a:solidFill>
                  <a:schemeClr val="tx1"/>
                </a:solidFill>
                <a:latin typeface="宋体" panose="02010600030101010101" pitchFamily="2" charset="-122"/>
                <a:ea typeface="宋体" panose="02010600030101010101" pitchFamily="2" charset="-122"/>
              </a:rPr>
              <a:t>(a) / </a:t>
            </a:r>
            <a:r>
              <a:rPr lang="en-US" altLang="zh-CN" sz="2000" b="1" dirty="0" err="1">
                <a:solidFill>
                  <a:schemeClr val="tx1"/>
                </a:solidFill>
                <a:latin typeface="宋体" panose="02010600030101010101" pitchFamily="2" charset="-122"/>
                <a:ea typeface="宋体" panose="02010600030101010101" pitchFamily="2" charset="-122"/>
              </a:rPr>
              <a:t>sizeof</a:t>
            </a:r>
            <a:r>
              <a:rPr lang="en-US" altLang="zh-CN" sz="2000" b="1" dirty="0">
                <a:solidFill>
                  <a:schemeClr val="tx1"/>
                </a:solidFill>
                <a:latin typeface="宋体" panose="02010600030101010101" pitchFamily="2" charset="-122"/>
                <a:ea typeface="宋体" panose="02010600030101010101" pitchFamily="2" charset="-122"/>
              </a:rPr>
              <a:t>(</a:t>
            </a:r>
            <a:r>
              <a:rPr lang="en-US" altLang="zh-CN" sz="2000" b="1" dirty="0" err="1">
                <a:solidFill>
                  <a:schemeClr val="tx1"/>
                </a:solidFill>
                <a:latin typeface="宋体" panose="02010600030101010101" pitchFamily="2" charset="-122"/>
                <a:ea typeface="宋体" panose="02010600030101010101" pitchFamily="2" charset="-122"/>
              </a:rPr>
              <a:t>int</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a:t>
            </a:r>
            <a:r>
              <a:rPr lang="en-US" altLang="zh-CN" sz="2000" b="1" dirty="0" err="1">
                <a:solidFill>
                  <a:schemeClr val="tx1"/>
                </a:solidFill>
                <a:latin typeface="宋体" panose="02010600030101010101" pitchFamily="2" charset="-122"/>
                <a:ea typeface="宋体" panose="02010600030101010101" pitchFamily="2" charset="-122"/>
              </a:rPr>
              <a:t>cout</a:t>
            </a:r>
            <a:r>
              <a:rPr lang="en-US" altLang="zh-CN" sz="2000" b="1" dirty="0">
                <a:solidFill>
                  <a:schemeClr val="tx1"/>
                </a:solidFill>
                <a:latin typeface="宋体" panose="02010600030101010101" pitchFamily="2" charset="-122"/>
                <a:ea typeface="宋体" panose="02010600030101010101" pitchFamily="2" charset="-122"/>
              </a:rPr>
              <a:t> &lt;&lt; "The result by </a:t>
            </a:r>
            <a:r>
              <a:rPr lang="en-US" altLang="zh-CN" sz="2000" b="1" dirty="0" err="1">
                <a:solidFill>
                  <a:schemeClr val="tx1"/>
                </a:solidFill>
                <a:latin typeface="宋体" panose="02010600030101010101" pitchFamily="2" charset="-122"/>
                <a:ea typeface="宋体" panose="02010600030101010101" pitchFamily="2" charset="-122"/>
              </a:rPr>
              <a:t>multipling</a:t>
            </a:r>
            <a:r>
              <a:rPr lang="en-US" altLang="zh-CN" sz="2000" b="1" dirty="0">
                <a:solidFill>
                  <a:schemeClr val="tx1"/>
                </a:solidFill>
                <a:latin typeface="宋体" panose="02010600030101010101" pitchFamily="2" charset="-122"/>
                <a:ea typeface="宋体" panose="02010600030101010101" pitchFamily="2" charset="-122"/>
              </a:rPr>
              <a:t> all elements in a is "</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&lt;&lt; accumulate(a, a + N, 1, </a:t>
            </a:r>
            <a:r>
              <a:rPr lang="en-US" altLang="zh-CN" sz="2000" b="1" dirty="0" err="1">
                <a:solidFill>
                  <a:srgbClr val="FFFF66"/>
                </a:solidFill>
                <a:latin typeface="宋体" panose="02010600030101010101" pitchFamily="2" charset="-122"/>
                <a:ea typeface="宋体" panose="02010600030101010101" pitchFamily="2" charset="-122"/>
              </a:rPr>
              <a:t>MultClass</a:t>
            </a:r>
            <a:r>
              <a:rPr lang="en-US" altLang="zh-CN" sz="2000" b="1" dirty="0">
                <a:solidFill>
                  <a:srgbClr val="FFFF66"/>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&lt;&lt; </a:t>
            </a:r>
            <a:r>
              <a:rPr lang="en-US" altLang="zh-CN" sz="2000" b="1" dirty="0" err="1">
                <a:solidFill>
                  <a:schemeClr val="tx1"/>
                </a:solidFill>
                <a:latin typeface="宋体" panose="02010600030101010101" pitchFamily="2" charset="-122"/>
                <a:ea typeface="宋体" panose="02010600030101010101" pitchFamily="2" charset="-122"/>
              </a:rPr>
              <a:t>endl</a:t>
            </a: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	return 0;</a:t>
            </a:r>
            <a:endParaRPr lang="en-US" altLang="zh-CN" sz="2000" b="1" dirty="0">
              <a:solidFill>
                <a:schemeClr val="tx1"/>
              </a:solidFill>
              <a:latin typeface="宋体" panose="02010600030101010101" pitchFamily="2" charset="-122"/>
              <a:ea typeface="宋体" panose="02010600030101010101" pitchFamily="2" charset="-122"/>
            </a:endParaRPr>
          </a:p>
          <a:p>
            <a:pPr defTabSz="914400">
              <a:spcBef>
                <a:spcPct val="20000"/>
              </a:spcBef>
              <a:buClr>
                <a:schemeClr val="accent2"/>
              </a:buClr>
              <a:buSzPct val="80000"/>
              <a:buFontTx/>
              <a:tabLst>
                <a:tab pos="354330" algn="l"/>
                <a:tab pos="633730" algn="l"/>
                <a:tab pos="900430" algn="l"/>
                <a:tab pos="1165225" algn="l"/>
              </a:tabLst>
            </a:pPr>
            <a:r>
              <a:rPr lang="en-US" altLang="zh-CN"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4" name="TextBox 3"/>
          <p:cNvSpPr txBox="1"/>
          <p:nvPr/>
        </p:nvSpPr>
        <p:spPr>
          <a:xfrm>
            <a:off x="6011863" y="5949950"/>
            <a:ext cx="2519363" cy="460375"/>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mn-lt"/>
                <a:ea typeface="+mn-ea"/>
                <a:cs typeface="+mn-cs"/>
              </a:rPr>
              <a:t>重载“</a:t>
            </a:r>
            <a:r>
              <a:rPr kumimoji="0" lang="en-US" altLang="zh-CN" sz="2400" b="0" i="0" u="none" strike="noStrike" kern="1200" cap="none" spc="0" normalizeH="0" baseline="0" noProof="0" dirty="0">
                <a:ln>
                  <a:noFill/>
                </a:ln>
                <a:solidFill>
                  <a:schemeClr val="lt1"/>
                </a:solidFill>
                <a:effectLst/>
                <a:uLnTx/>
                <a:uFillTx/>
                <a:latin typeface="+mn-lt"/>
                <a:ea typeface="+mn-ea"/>
                <a:cs typeface="+mn-cs"/>
              </a:rPr>
              <a:t>()</a:t>
            </a:r>
            <a:r>
              <a:rPr kumimoji="0" lang="zh-CN" altLang="en-US" sz="2400" b="0" i="0" u="none" strike="noStrike" kern="1200" cap="none" spc="0" normalizeH="0" baseline="0" noProof="0" dirty="0">
                <a:ln>
                  <a:noFill/>
                </a:ln>
                <a:solidFill>
                  <a:schemeClr val="lt1"/>
                </a:solidFill>
                <a:effectLst/>
                <a:uLnTx/>
                <a:uFillTx/>
                <a:latin typeface="+mn-lt"/>
                <a:ea typeface="+mn-ea"/>
                <a:cs typeface="+mn-cs"/>
              </a:rPr>
              <a:t>”运算符</a:t>
            </a:r>
            <a:endParaRPr kumimoji="0"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p:txBody>
          <a:bodyPr vert="horz" wrap="square" lIns="92075" tIns="46038" rIns="92075" bIns="46038" anchor="b" anchorCtr="0"/>
          <a:p>
            <a:r>
              <a:rPr lang="en-US" altLang="zh-CN" dirty="0"/>
              <a:t>STL</a:t>
            </a:r>
            <a:r>
              <a:rPr lang="zh-CN" altLang="en-US" dirty="0"/>
              <a:t>提供的函数对象</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用于算术运算的函数对象：</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一元函数对象：</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negate</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二元函数对象：</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plus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minus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multiplies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divides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modulus</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用于关系运算、逻辑运算的函数对象</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一元谓词：</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logical_not</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二元谓词：</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equal_to</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not_equal_to</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greater</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smtClean="0">
                <a:ln>
                  <a:noFill/>
                </a:ln>
                <a:solidFill>
                  <a:srgbClr val="99FFCC"/>
                </a:solidFill>
                <a:effectLst/>
                <a:uLnTx/>
                <a:uFillTx/>
                <a:latin typeface="+mn-lt"/>
                <a:ea typeface="+mn-ea"/>
                <a:cs typeface="+mn-ea"/>
              </a:rPr>
              <a:t>less</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greater_equal</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less_equal</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logical_and</a:t>
            </a: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a:t>
            </a:r>
            <a:r>
              <a:rPr kumimoji="0" lang="en-US" altLang="zh-CN" sz="2800" b="0" i="0" u="none" strike="noStrike" kern="0" cap="none" spc="0" normalizeH="0" baseline="0" noProof="0" dirty="0" err="1" smtClean="0">
                <a:ln>
                  <a:noFill/>
                </a:ln>
                <a:solidFill>
                  <a:srgbClr val="99FFCC"/>
                </a:solidFill>
                <a:effectLst/>
                <a:uLnTx/>
                <a:uFillTx/>
                <a:latin typeface="+mn-lt"/>
                <a:ea typeface="+mn-ea"/>
                <a:cs typeface="+mn-ea"/>
              </a:rPr>
              <a:t>logical_or</a:t>
            </a:r>
            <a:endParaRPr kumimoji="0" lang="zh-CN" altLang="en-US" sz="2800" b="0" i="0" u="none" strike="noStrike" kern="0" cap="none" spc="0" normalizeH="0" baseline="0" noProof="0" dirty="0">
              <a:ln>
                <a:noFill/>
              </a:ln>
              <a:solidFill>
                <a:srgbClr val="99FFCC"/>
              </a:solidFill>
              <a:effectLst/>
              <a:uLnTx/>
              <a:uFillTx/>
              <a:latin typeface="+mn-lt"/>
              <a:ea typeface="+mn-ea"/>
              <a:cs typeface="+mn-ea"/>
            </a:endParaRPr>
          </a:p>
        </p:txBody>
      </p:sp>
      <p:sp>
        <p:nvSpPr>
          <p:cNvPr id="58371"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58372"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00CC99"/>
                </a:solidFill>
                <a:latin typeface="隶书" panose="02010509060101010101" pitchFamily="49" charset="-122"/>
                <a:ea typeface="隶书" panose="02010509060101010101" pitchFamily="49" charset="-122"/>
              </a:rPr>
              <a:t>函数对象</a:t>
            </a:r>
            <a:endParaRPr lang="zh-CN" altLang="en-US" sz="4000" dirty="0">
              <a:solidFill>
                <a:srgbClr val="00CC99"/>
              </a:solidFill>
              <a:latin typeface="隶书" panose="02010509060101010101" pitchFamily="49" charset="-122"/>
              <a:ea typeface="隶书"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p:txBody>
          <a:bodyPr lIns="92075" tIns="46038" rIns="92075" bIns="46038" anchor="b" anchorCtr="0"/>
          <a:p>
            <a:r>
              <a:rPr lang="zh-CN" altLang="en-US" dirty="0"/>
              <a:t>lambda表达式简介</a:t>
            </a:r>
            <a:endParaRPr lang="zh-CN" altLang="en-US"/>
          </a:p>
        </p:txBody>
      </p:sp>
      <p:sp>
        <p:nvSpPr>
          <p:cNvPr id="3" name="内容占位符 2"/>
          <p:cNvSpPr>
            <a:spLocks noGrp="1"/>
          </p:cNvSpPr>
          <p:nvPr>
            <p:ph idx="1"/>
          </p:nvPr>
        </p:nvSpPr>
        <p:spPr>
          <a:xfrm>
            <a:off x="381000" y="1905000"/>
            <a:ext cx="8551863"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copy_if</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L.begin</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L.end</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back_inserter</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(V), [](int x) {return x % 2 == 0;});</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copy_if</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L.begin</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L.end</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 inserter(S,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S.begin</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 ()), [](int x) {return x % 2 == 0;});</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文本框 4"/>
          <p:cNvSpPr txBox="1"/>
          <p:nvPr/>
        </p:nvSpPr>
        <p:spPr>
          <a:xfrm>
            <a:off x="325438" y="4787900"/>
            <a:ext cx="8540750" cy="1382713"/>
          </a:xfrm>
          <a:prstGeom prst="rect">
            <a:avLst/>
          </a:prstGeom>
          <a:noFill/>
        </p:spPr>
        <p:txBody>
          <a:bodyPr wrap="square" rtlCol="0">
            <a:spAutoFit/>
          </a:bodyPr>
          <a:p>
            <a:pPr marR="0" defTabSz="914400" eaLnBrk="0" hangingPunct="0">
              <a:buClrTx/>
              <a:buSzTx/>
              <a:buFontTx/>
              <a:buNone/>
            </a:pPr>
            <a:r>
              <a:rPr kumimoji="0" lang="zh-CN" altLang="en-US" sz="2800" b="1" kern="1200" cap="none" spc="0" normalizeH="0" baseline="0" noProof="0" dirty="0">
                <a:solidFill>
                  <a:srgbClr val="FFFF00"/>
                </a:solidFill>
                <a:latin typeface="+mn-ea"/>
                <a:ea typeface="+mn-ea"/>
                <a:cs typeface="+mn-cs"/>
                <a:sym typeface="+mn-ea"/>
              </a:rPr>
              <a:t>编译器在编译</a:t>
            </a:r>
            <a:r>
              <a:rPr kumimoji="0" lang="en-US" altLang="zh-CN" sz="2800" b="1" kern="1200" cap="none" spc="0" normalizeH="0" baseline="0" noProof="0" dirty="0">
                <a:solidFill>
                  <a:srgbClr val="FFFF00"/>
                </a:solidFill>
                <a:latin typeface="+mn-ea"/>
                <a:ea typeface="+mn-ea"/>
                <a:cs typeface="+mn-cs"/>
                <a:sym typeface="+mn-ea"/>
              </a:rPr>
              <a:t>lambda</a:t>
            </a:r>
            <a:r>
              <a:rPr kumimoji="0" lang="zh-CN" altLang="en-US" sz="2800" b="1" kern="1200" cap="none" spc="0" normalizeH="0" baseline="0" noProof="0" dirty="0">
                <a:solidFill>
                  <a:srgbClr val="FFFF00"/>
                </a:solidFill>
                <a:latin typeface="+mn-ea"/>
                <a:ea typeface="+mn-ea"/>
                <a:cs typeface="+mn-cs"/>
                <a:sym typeface="+mn-ea"/>
              </a:rPr>
              <a:t>表达式时会自动产生</a:t>
            </a:r>
            <a:r>
              <a:rPr kumimoji="0" lang="en-US" altLang="zh-CN" sz="2800" b="1" kern="1200" cap="none" spc="0" normalizeH="0" baseline="0" noProof="0" dirty="0">
                <a:solidFill>
                  <a:srgbClr val="FFFF00"/>
                </a:solidFill>
                <a:latin typeface="+mn-ea"/>
                <a:ea typeface="+mn-ea"/>
                <a:cs typeface="+mn-cs"/>
                <a:sym typeface="+mn-ea"/>
              </a:rPr>
              <a:t>lambda</a:t>
            </a:r>
            <a:r>
              <a:rPr kumimoji="0" lang="zh-CN" altLang="en-US" sz="2800" b="1" kern="1200" cap="none" spc="0" normalizeH="0" baseline="0" noProof="0" dirty="0">
                <a:solidFill>
                  <a:srgbClr val="FFFF00"/>
                </a:solidFill>
                <a:latin typeface="+mn-ea"/>
                <a:ea typeface="+mn-ea"/>
                <a:cs typeface="+mn-cs"/>
                <a:sym typeface="+mn-ea"/>
              </a:rPr>
              <a:t>匿名类，并用此</a:t>
            </a:r>
            <a:r>
              <a:rPr kumimoji="0" lang="en-US" altLang="zh-CN" sz="2800" b="1" kern="1200" cap="none" spc="0" normalizeH="0" baseline="0" noProof="0" dirty="0">
                <a:solidFill>
                  <a:srgbClr val="FFFF00"/>
                </a:solidFill>
                <a:latin typeface="+mn-ea"/>
                <a:ea typeface="+mn-ea"/>
                <a:cs typeface="+mn-cs"/>
                <a:sym typeface="+mn-ea"/>
              </a:rPr>
              <a:t>lambda</a:t>
            </a:r>
            <a:r>
              <a:rPr kumimoji="0" lang="zh-CN" altLang="en-US" sz="2800" b="1" kern="1200" cap="none" spc="0" normalizeH="0" baseline="0" noProof="0" dirty="0">
                <a:solidFill>
                  <a:srgbClr val="FFFF00"/>
                </a:solidFill>
                <a:latin typeface="+mn-ea"/>
                <a:ea typeface="+mn-ea"/>
                <a:cs typeface="+mn-cs"/>
                <a:sym typeface="+mn-ea"/>
              </a:rPr>
              <a:t>匿名类的一个匿名对象替换</a:t>
            </a:r>
            <a:r>
              <a:rPr kumimoji="0" lang="en-US" altLang="zh-CN" sz="2800" b="1" kern="1200" cap="none" spc="0" normalizeH="0" baseline="0" noProof="0" dirty="0">
                <a:solidFill>
                  <a:srgbClr val="FFFF00"/>
                </a:solidFill>
                <a:latin typeface="+mn-ea"/>
                <a:ea typeface="+mn-ea"/>
                <a:cs typeface="+mn-cs"/>
                <a:sym typeface="+mn-ea"/>
              </a:rPr>
              <a:t>lambda</a:t>
            </a:r>
            <a:r>
              <a:rPr kumimoji="0" lang="zh-CN" altLang="en-US" sz="2800" b="1" kern="1200" cap="none" spc="0" normalizeH="0" baseline="0" noProof="0" dirty="0">
                <a:solidFill>
                  <a:srgbClr val="FFFF00"/>
                </a:solidFill>
                <a:latin typeface="+mn-ea"/>
                <a:ea typeface="+mn-ea"/>
                <a:cs typeface="+mn-cs"/>
                <a:sym typeface="+mn-ea"/>
              </a:rPr>
              <a:t>表达式。</a:t>
            </a:r>
            <a:endParaRPr kumimoji="0" lang="zh-CN" altLang="en-US" sz="2800" b="1" kern="1200" cap="none" spc="0" normalizeH="0" baseline="0" noProof="0" dirty="0">
              <a:solidFill>
                <a:srgbClr val="FFFF00"/>
              </a:solidFill>
              <a:latin typeface="+mn-ea"/>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827088" y="1773238"/>
            <a:ext cx="7213600"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class lambda</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public:</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    bool operator () (int x) const</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        return x % 2 == 0;</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en-US" altLang="zh-CN" sz="32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827088" y="1773238"/>
            <a:ext cx="7694613"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lambda</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函数是可以定义在表达式内部的函数，以</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开始，以函数体定义结束，下述语句序列定义了</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lambda</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对象</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，再通过对象</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调用函数：</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zh-CN" altLang="en-US" sz="2800" b="1" i="0" u="none" strike="noStrike" kern="1200" cap="none" spc="0" normalizeH="0" baseline="0" noProof="0" dirty="0">
                <a:ln>
                  <a:noFill/>
                </a:ln>
                <a:solidFill>
                  <a:srgbClr val="FFFF00"/>
                </a:solidFill>
                <a:effectLst/>
                <a:uLnTx/>
                <a:uFillTx/>
                <a:latin typeface="+mn-ea"/>
                <a:ea typeface="+mn-ea"/>
                <a:cs typeface="+mn-cs"/>
                <a:sym typeface="+mn-ea"/>
              </a:rPr>
              <a:t> </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auto l = []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r>
              <a:rPr kumimoji="0" lang="en-US" altLang="zh-CN" sz="2800" b="1" i="0" u="none" strike="noStrike" kern="1200" cap="none" spc="0" normalizeH="0" baseline="0" noProof="0" dirty="0" err="1">
                <a:ln>
                  <a:noFill/>
                </a:ln>
                <a:solidFill>
                  <a:srgbClr val="FFFF00"/>
                </a:solidFill>
                <a:effectLst/>
                <a:uLnTx/>
                <a:uFillTx/>
                <a:latin typeface="+mn-ea"/>
                <a:ea typeface="+mn-ea"/>
                <a:cs typeface="+mn-cs"/>
                <a:sym typeface="+mn-ea"/>
              </a:rPr>
              <a:t>cout</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&lt;&lt; "Hello, lambda" &lt;&lt;</a:t>
            </a:r>
            <a:r>
              <a:rPr kumimoji="0" lang="en-US" altLang="zh-CN" sz="2800" b="1" i="0" u="none" strike="noStrike" kern="1200" cap="none" spc="0" normalizeH="0" baseline="0" noProof="0" dirty="0" err="1">
                <a:ln>
                  <a:noFill/>
                </a:ln>
                <a:solidFill>
                  <a:srgbClr val="FFFF00"/>
                </a:solidFill>
                <a:effectLst/>
                <a:uLnTx/>
                <a:uFillTx/>
                <a:latin typeface="+mn-ea"/>
                <a:ea typeface="+mn-ea"/>
                <a:cs typeface="+mn-cs"/>
                <a:sym typeface="+mn-ea"/>
              </a:rPr>
              <a:t>endl</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l(); </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调用</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lambda</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函数</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827088" y="1773238"/>
            <a:ext cx="7694613"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也可以在定义</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lambda</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函数时直接调用它，下述语句输出相同：</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a:t>
            </a:r>
            <a:r>
              <a:rPr kumimoji="0" lang="en-US" altLang="zh-CN" sz="2800" b="1" i="0" u="none" strike="noStrike" kern="1200" cap="none" spc="0" normalizeH="0" baseline="0" noProof="0" dirty="0" err="1">
                <a:ln>
                  <a:noFill/>
                </a:ln>
                <a:solidFill>
                  <a:srgbClr val="FFFF00"/>
                </a:solidFill>
                <a:effectLst/>
                <a:uLnTx/>
                <a:uFillTx/>
                <a:latin typeface="+mn-ea"/>
                <a:ea typeface="+mn-ea"/>
                <a:cs typeface="+mn-cs"/>
                <a:sym typeface="+mn-ea"/>
              </a:rPr>
              <a:t>cout</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&lt;&lt; "Hello, lambda" &lt;&lt;</a:t>
            </a:r>
            <a:r>
              <a:rPr kumimoji="0" lang="en-US" altLang="zh-CN" sz="2800" b="1" i="0" u="none" strike="noStrike" kern="1200" cap="none" spc="0" normalizeH="0" baseline="0" noProof="0" dirty="0" err="1">
                <a:ln>
                  <a:noFill/>
                </a:ln>
                <a:solidFill>
                  <a:srgbClr val="FFFF00"/>
                </a:solidFill>
                <a:effectLst/>
                <a:uLnTx/>
                <a:uFillTx/>
                <a:latin typeface="+mn-ea"/>
                <a:ea typeface="+mn-ea"/>
                <a:cs typeface="+mn-cs"/>
                <a:sym typeface="+mn-ea"/>
              </a:rPr>
              <a:t>endl</a:t>
            </a: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800" b="1" i="0" u="none" strike="noStrike" kern="1200" cap="none" spc="0" normalizeH="0" baseline="0" noProof="0" dirty="0">
                <a:ln>
                  <a:noFill/>
                </a:ln>
                <a:solidFill>
                  <a:srgbClr val="FFFF00"/>
                </a:solidFill>
                <a:effectLst/>
                <a:uLnTx/>
                <a:uFillTx/>
                <a:latin typeface="+mn-ea"/>
                <a:ea typeface="+mn-ea"/>
                <a:cs typeface="+mn-cs"/>
                <a:sym typeface="+mn-ea"/>
              </a:rPr>
              <a:t>    } ();</a:t>
            </a:r>
            <a:endParaRPr kumimoji="0" lang="en-US" altLang="zh-CN" sz="2800" b="1" i="0" u="none" strike="noStrike" kern="1200" cap="none" spc="0" normalizeH="0" baseline="0" noProof="0" dirty="0">
              <a:ln>
                <a:noFill/>
              </a:ln>
              <a:solidFill>
                <a:srgbClr val="FFFF00"/>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611188" y="1773238"/>
            <a:ext cx="8075613" cy="4114800"/>
          </a:xfrm>
        </p:spPr>
        <p:txBody>
          <a:bodyPr/>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int  x = 1, y = 2, z = 3;</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auto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f1 = [x,&amp;y](int 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cout &lt;&lt; "x = "&lt;&lt; x &lt;&lt;",\t y = "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&lt;&lt;  y &lt;&lt; ",\t z= " &lt;&lt; z &lt;&lt; endl;</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x; 传值变量不可修改，除非mutable</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y;</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611188" y="1773238"/>
            <a:ext cx="8075613" cy="4114800"/>
          </a:xfrm>
        </p:spPr>
        <p:txBody>
          <a:bodyPr/>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auto </a:t>
            </a:r>
            <a:r>
              <a:rPr kumimoji="0" lang="zh-CN" altLang="en-US" sz="2400" b="1" i="0" u="none" strike="noStrike" kern="1200" cap="none" spc="0" normalizeH="0" baseline="0" noProof="0" dirty="0">
                <a:ln>
                  <a:noFill/>
                </a:ln>
                <a:solidFill>
                  <a:srgbClr val="FFFF00"/>
                </a:solidFill>
                <a:effectLst/>
                <a:uLnTx/>
                <a:uFillTx/>
                <a:latin typeface="+mn-ea"/>
                <a:ea typeface="+mn-ea"/>
                <a:cs typeface="+mn-cs"/>
              </a:rPr>
              <a:t>f2 = [=,&amp;y](int z) mutable</a:t>
            </a:r>
            <a:endParaRPr kumimoji="0" lang="zh-CN" altLang="en-US" sz="2400" b="1" i="0" u="none" strike="noStrike" kern="1200" cap="none" spc="0" normalizeH="0" baseline="0" noProof="0" dirty="0">
              <a:ln>
                <a:noFill/>
              </a:ln>
              <a:solidFill>
                <a:srgbClr val="FFFF00"/>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cout &lt;&lt; "x = "&lt;&lt; x &lt;&lt;",\t y = "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&lt;&lt;  y &lt;&lt; ",\t z= " &lt;&lt; z &lt;&lt; endl;</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x; //mutable，传值变量可修改</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y;</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 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lIns="92075" tIns="46038" rIns="92075" bIns="46038" anchor="b" anchorCtr="0"/>
          <a:p>
            <a:r>
              <a:rPr lang="zh-CN" altLang="en-US" dirty="0">
                <a:sym typeface="宋体" panose="02010600030101010101" pitchFamily="2" charset="-122"/>
              </a:rPr>
              <a:t>lambda表达式简介</a:t>
            </a:r>
            <a:endParaRPr lang="zh-CN" altLang="en-US"/>
          </a:p>
        </p:txBody>
      </p:sp>
      <p:sp>
        <p:nvSpPr>
          <p:cNvPr id="3" name="内容占位符 2"/>
          <p:cNvSpPr>
            <a:spLocks noGrp="1"/>
          </p:cNvSpPr>
          <p:nvPr>
            <p:ph idx="1"/>
          </p:nvPr>
        </p:nvSpPr>
        <p:spPr>
          <a:xfrm>
            <a:off x="611188" y="1628775"/>
            <a:ext cx="8075613" cy="4114800"/>
          </a:xfrm>
        </p:spPr>
        <p:txBody>
          <a:bodyPr/>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x = 10;</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y = 11;</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z = 12;</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f1(z);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f1(z);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cout &lt;&lt; "x = "&lt;&lt; x &lt;&lt;",\t y = "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&lt;&lt;  y &lt;&lt; ",\t z= " &lt;&lt; z &lt;&lt; endl;</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f2(z);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f2(z);</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cout &lt;&lt; "x = "&lt;&lt; x &lt;&lt;",\t y = "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&lt;&lt;  y &lt;&lt; ",\t z= " &lt;&lt; z &lt;&lt; endl;</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p:txBody>
          <a:bodyPr vert="horz" wrap="square" lIns="92075" tIns="46038" rIns="92075" bIns="46038" anchor="b" anchorCtr="0"/>
          <a:p>
            <a:pPr>
              <a:buNone/>
            </a:pPr>
            <a:r>
              <a:rPr lang="zh-CN" altLang="en-US" dirty="0"/>
              <a:t>算法</a:t>
            </a:r>
            <a:endParaRPr lang="zh-CN" altLang="en-US" dirty="0"/>
          </a:p>
        </p:txBody>
      </p:sp>
      <p:sp>
        <p:nvSpPr>
          <p:cNvPr id="3" name="内容占位符 2"/>
          <p:cNvSpPr>
            <a:spLocks noGrp="1"/>
          </p:cNvSpPr>
          <p:nvPr>
            <p:ph idx="1"/>
          </p:nvPr>
        </p:nvSpPr>
        <p:spPr>
          <a:xfrm>
            <a:off x="1295400" y="1905000"/>
            <a:ext cx="7354888" cy="4114800"/>
          </a:xfrm>
        </p:spPr>
        <p:txBody>
          <a:bodyPr vert="horz" wrap="square" lIns="92075" tIns="46038" rIns="92075" bIns="46038" numCol="1" anchor="t" anchorCtr="0" compatLnSpc="1">
            <a:normAutofit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STL</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算法本身是一种函数模版</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通过迭代器获得输入数据</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通过函数对象对数据进行处理</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accent2"/>
              </a:buClr>
              <a:buSzTx/>
              <a:buFontTx/>
              <a:buChar char="–"/>
              <a:defRPr/>
            </a:pPr>
            <a:r>
              <a:rPr kumimoji="0" lang="zh-CN" altLang="en-US" sz="2800" b="0" i="0" u="none" strike="noStrike" kern="0" cap="none" spc="0" normalizeH="0" baseline="0" noProof="0" dirty="0" smtClean="0">
                <a:ln>
                  <a:noFill/>
                </a:ln>
                <a:solidFill>
                  <a:srgbClr val="99FFCC"/>
                </a:solidFill>
                <a:effectLst/>
                <a:uLnTx/>
                <a:uFillTx/>
                <a:latin typeface="+mn-lt"/>
                <a:ea typeface="+mn-ea"/>
                <a:cs typeface="+mn-ea"/>
              </a:rPr>
              <a:t>通过迭代器将结果输出</a:t>
            </a:r>
            <a:endParaRPr kumimoji="0" lang="en-US" altLang="zh-CN" sz="2800" b="0" i="0" u="none" strike="noStrike" kern="0" cap="none" spc="0" normalizeH="0" baseline="0" noProof="0" dirty="0" smtClean="0">
              <a:ln>
                <a:noFill/>
              </a:ln>
              <a:solidFill>
                <a:srgbClr val="99FFCC"/>
              </a:solidFill>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STL</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算法是通用的，独立于具体的数据类型、容器类型</a:t>
            </a:r>
            <a:endParaRPr kumimoji="0" lang="zh-CN" alt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sym typeface="+mn-ea"/>
              </a:rPr>
              <a:t>使用STL算法，需包含头文件&lt;algorithm&gt;</a:t>
            </a:r>
            <a:endParaRPr kumimoji="0" lang="zh-CN" altLang="en-US" sz="32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66563"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66564" name="Rectangle 4"/>
          <p:cNvSpPr/>
          <p:nvPr/>
        </p:nvSpPr>
        <p:spPr>
          <a:xfrm>
            <a:off x="273050" y="914400"/>
            <a:ext cx="793750"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FF66"/>
                </a:solidFill>
                <a:latin typeface="隶书" panose="02010509060101010101" pitchFamily="49" charset="-122"/>
                <a:ea typeface="隶书" panose="02010509060101010101" pitchFamily="49" charset="-122"/>
              </a:rPr>
              <a:t>算  法</a:t>
            </a:r>
            <a:endParaRPr lang="zh-CN" altLang="en-US" sz="4000" dirty="0">
              <a:solidFill>
                <a:srgbClr val="FFFF66"/>
              </a:solidFill>
              <a:latin typeface="隶书" panose="02010509060101010101" pitchFamily="49" charset="-122"/>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vert="horz" wrap="square" lIns="92075" tIns="46038" rIns="92075" bIns="46038" anchor="b" anchorCtr="0"/>
          <a:p>
            <a:pPr eaLnBrk="1" hangingPunct="1"/>
            <a:r>
              <a:rPr lang="en-US" altLang="zh-CN" dirty="0"/>
              <a:t>STL</a:t>
            </a:r>
            <a:r>
              <a:rPr lang="zh-CN" altLang="en-US" dirty="0"/>
              <a:t>的组成部分</a:t>
            </a:r>
            <a:endParaRPr lang="zh-CN" altLang="en-US" dirty="0"/>
          </a:p>
        </p:txBody>
      </p:sp>
      <p:sp>
        <p:nvSpPr>
          <p:cNvPr id="7171" name="内容占位符 2"/>
          <p:cNvSpPr>
            <a:spLocks noGrp="1"/>
          </p:cNvSpPr>
          <p:nvPr>
            <p:ph idx="1"/>
          </p:nvPr>
        </p:nvSpPr>
        <p:spPr>
          <a:xfrm>
            <a:off x="1295400" y="1905000"/>
            <a:ext cx="7239000" cy="1881188"/>
          </a:xfrm>
        </p:spPr>
        <p:txBody>
          <a:bodyPr vert="horz" wrap="square" lIns="92075" tIns="46038" rIns="92075" bIns="46038" numCol="1" anchor="t" anchorCtr="0" compatLnSpc="1">
            <a:normAutofit fontScale="92500" lnSpcReduction="10000"/>
          </a:bodyPr>
          <a:lstStyle/>
          <a:p>
            <a:pPr marL="342900" marR="0" lvl="0" indent="-342900" algn="l"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Char char="l"/>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STL</a:t>
            </a:r>
            <a:r>
              <a:rPr kumimoji="0" lang="zh-CN" altLang="en-US" sz="28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是泛型程序设计的一个范例</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容器（</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container</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迭代器（</a:t>
            </a:r>
            <a:r>
              <a:rPr kumimoji="0" lang="en-US" altLang="zh-CN" sz="2400" b="0" i="0" u="none" strike="noStrike" kern="0" cap="none" spc="0" normalizeH="0" baseline="0" noProof="0" dirty="0" err="1" smtClean="0">
                <a:ln>
                  <a:noFill/>
                </a:ln>
                <a:solidFill>
                  <a:srgbClr val="99FFCC"/>
                </a:solidFill>
                <a:effectLst/>
                <a:uLnTx/>
                <a:uFillTx/>
                <a:latin typeface="+mn-lt"/>
                <a:ea typeface="+mn-ea"/>
                <a:cs typeface="+mn-ea"/>
              </a:rPr>
              <a:t>iterator</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endParaRPr kumimoji="0" lang="en-US" altLang="zh-CN"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算法（</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algorithms</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endParaRPr kumimoji="0" lang="zh-CN" altLang="en-US" sz="2400" b="0" i="0" u="none" strike="noStrike" kern="0" cap="none" spc="0" normalizeH="0" baseline="0" noProof="0" dirty="0" smtClean="0">
              <a:ln>
                <a:noFill/>
              </a:ln>
              <a:solidFill>
                <a:srgbClr val="99FFCC"/>
              </a:solidFill>
              <a:effectLst/>
              <a:uLnTx/>
              <a:uFillTx/>
              <a:latin typeface="+mn-lt"/>
              <a:ea typeface="+mn-ea"/>
              <a:cs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Tx/>
              <a:buFontTx/>
              <a:buChar char="–"/>
              <a:defRPr/>
            </a:pP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函数对象（</a:t>
            </a:r>
            <a:r>
              <a:rPr kumimoji="0" lang="en-US" altLang="zh-CN" sz="2400" b="0" i="0" u="none" strike="noStrike" kern="0" cap="none" spc="0" normalizeH="0" baseline="0" noProof="0" dirty="0" smtClean="0">
                <a:ln>
                  <a:noFill/>
                </a:ln>
                <a:solidFill>
                  <a:srgbClr val="99FFCC"/>
                </a:solidFill>
                <a:effectLst/>
                <a:uLnTx/>
                <a:uFillTx/>
                <a:latin typeface="+mn-lt"/>
                <a:ea typeface="+mn-ea"/>
                <a:cs typeface="+mn-ea"/>
              </a:rPr>
              <a:t>function object</a:t>
            </a:r>
            <a:r>
              <a:rPr kumimoji="0" lang="zh-CN" altLang="en-US" sz="2400" b="0" i="0" u="none" strike="noStrike" kern="0" cap="none" spc="0" normalizeH="0" baseline="0" noProof="0" dirty="0" smtClean="0">
                <a:ln>
                  <a:noFill/>
                </a:ln>
                <a:solidFill>
                  <a:srgbClr val="99FFCC"/>
                </a:solidFill>
                <a:effectLst/>
                <a:uLnTx/>
                <a:uFillTx/>
                <a:latin typeface="+mn-lt"/>
                <a:ea typeface="+mn-ea"/>
                <a:cs typeface="+mn-ea"/>
              </a:rPr>
              <a:t>）</a:t>
            </a:r>
            <a:endParaRPr kumimoji="0" lang="zh-CN" altLang="en-US" sz="2800" b="0" i="0" u="none" strike="noStrike" kern="0" cap="none" spc="0" normalizeH="0" baseline="0" noProof="0" dirty="0" smtClean="0">
              <a:ln>
                <a:noFill/>
              </a:ln>
              <a:solidFill>
                <a:srgbClr val="99FFCC"/>
              </a:solidFill>
              <a:effectLst/>
              <a:uLnTx/>
              <a:uFillTx/>
              <a:latin typeface="+mn-lt"/>
              <a:ea typeface="+mn-ea"/>
              <a:cs typeface="+mn-ea"/>
            </a:endParaRPr>
          </a:p>
        </p:txBody>
      </p:sp>
      <p:sp>
        <p:nvSpPr>
          <p:cNvPr id="16387"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16388"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B5B5"/>
                </a:solidFill>
                <a:latin typeface="隶书" panose="02010509060101010101" pitchFamily="49" charset="-122"/>
                <a:ea typeface="隶书" panose="02010509060101010101" pitchFamily="49" charset="-122"/>
              </a:rPr>
              <a:t>泛型程序设计</a:t>
            </a:r>
            <a:endParaRPr lang="zh-CN" altLang="en-US" sz="4000" dirty="0">
              <a:solidFill>
                <a:srgbClr val="FFB5B5"/>
              </a:solidFill>
              <a:latin typeface="隶书" panose="02010509060101010101" pitchFamily="49" charset="-122"/>
              <a:ea typeface="隶书" panose="02010509060101010101" pitchFamily="49" charset="-122"/>
            </a:endParaRPr>
          </a:p>
        </p:txBody>
      </p:sp>
      <p:grpSp>
        <p:nvGrpSpPr>
          <p:cNvPr id="16389" name="组合 13"/>
          <p:cNvGrpSpPr/>
          <p:nvPr/>
        </p:nvGrpSpPr>
        <p:grpSpPr>
          <a:xfrm>
            <a:off x="1500188" y="3714750"/>
            <a:ext cx="6864350" cy="2519363"/>
            <a:chOff x="1366838" y="4443413"/>
            <a:chExt cx="4831525" cy="2302137"/>
          </a:xfrm>
        </p:grpSpPr>
        <p:sp>
          <p:nvSpPr>
            <p:cNvPr id="6150" name="AutoShape 6"/>
            <p:cNvSpPr>
              <a:spLocks noChangeArrowheads="1"/>
            </p:cNvSpPr>
            <p:nvPr/>
          </p:nvSpPr>
          <p:spPr bwMode="auto">
            <a:xfrm>
              <a:off x="1366838" y="4443413"/>
              <a:ext cx="1058153" cy="116775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容器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(container)</a:t>
              </a:r>
              <a:endParaRPr kumimoji="0" lang="en-US"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1" name="AutoShape 7"/>
            <p:cNvSpPr>
              <a:spLocks noChangeArrowheads="1"/>
            </p:cNvSpPr>
            <p:nvPr/>
          </p:nvSpPr>
          <p:spPr bwMode="auto">
            <a:xfrm>
              <a:off x="3132289" y="4443413"/>
              <a:ext cx="1414595" cy="1167751"/>
            </a:xfrm>
            <a:prstGeom prst="cube">
              <a:avLst>
                <a:gd name="adj"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算法</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(algorithm)</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2" name="AutoShape 8"/>
            <p:cNvSpPr>
              <a:spLocks noChangeArrowheads="1"/>
            </p:cNvSpPr>
            <p:nvPr/>
          </p:nvSpPr>
          <p:spPr bwMode="auto">
            <a:xfrm>
              <a:off x="5137975" y="4443413"/>
              <a:ext cx="1060388" cy="121417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容器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(container)</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3" name="AutoShape 9"/>
            <p:cNvSpPr>
              <a:spLocks noChangeArrowheads="1"/>
            </p:cNvSpPr>
            <p:nvPr/>
          </p:nvSpPr>
          <p:spPr bwMode="auto">
            <a:xfrm>
              <a:off x="4427325" y="4594278"/>
              <a:ext cx="707298" cy="890682"/>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迭代器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r>
                <a:rPr kumimoji="0" lang="en-US" altLang="zh-CN" sz="1400" b="1" i="0" u="none" strike="noStrike" kern="1200" cap="none" spc="0" normalizeH="0" baseline="0" noProof="0" dirty="0" err="1">
                  <a:ln>
                    <a:noFill/>
                  </a:ln>
                  <a:solidFill>
                    <a:srgbClr val="009999"/>
                  </a:solidFill>
                  <a:effectLst/>
                  <a:uLnTx/>
                  <a:uFillTx/>
                  <a:latin typeface="Calibri" panose="020F0502020204030204" pitchFamily="34" charset="0"/>
                  <a:ea typeface="+mn-ea"/>
                  <a:cs typeface="+mn-cs"/>
                </a:rPr>
                <a:t>iterator</a:t>
              </a: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4" name="AutoShape 10"/>
            <p:cNvSpPr>
              <a:spLocks noChangeArrowheads="1"/>
            </p:cNvSpPr>
            <p:nvPr/>
          </p:nvSpPr>
          <p:spPr bwMode="auto">
            <a:xfrm>
              <a:off x="3172514" y="6075363"/>
              <a:ext cx="1374370" cy="670187"/>
            </a:xfrm>
            <a:prstGeom prst="flowChartMagneticDrum">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函数对象</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(function</a:t>
              </a:r>
              <a:b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b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object)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5" name="AutoShape 11"/>
            <p:cNvSpPr>
              <a:spLocks noChangeArrowheads="1"/>
            </p:cNvSpPr>
            <p:nvPr/>
          </p:nvSpPr>
          <p:spPr bwMode="auto">
            <a:xfrm>
              <a:off x="3603821" y="5611164"/>
              <a:ext cx="353090" cy="464199"/>
            </a:xfrm>
            <a:prstGeom prst="downArrow">
              <a:avLst>
                <a:gd name="adj1" fmla="val 50000"/>
                <a:gd name="adj2" fmla="val 41441"/>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rgbClr val="009999"/>
                </a:solidFill>
                <a:effectLst/>
                <a:uLnTx/>
                <a:uFillTx/>
                <a:latin typeface="+mn-lt"/>
                <a:ea typeface="+mn-ea"/>
                <a:cs typeface="+mn-cs"/>
              </a:endParaRPr>
            </a:p>
          </p:txBody>
        </p:sp>
        <p:sp>
          <p:nvSpPr>
            <p:cNvPr id="6156" name="AutoShape 12"/>
            <p:cNvSpPr>
              <a:spLocks noChangeArrowheads="1"/>
            </p:cNvSpPr>
            <p:nvPr/>
          </p:nvSpPr>
          <p:spPr bwMode="auto">
            <a:xfrm>
              <a:off x="2424991" y="4594278"/>
              <a:ext cx="732997" cy="890682"/>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迭代器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r>
                <a:rPr kumimoji="0" lang="en-US" altLang="zh-CN" sz="1400" b="1" i="0" u="none" strike="noStrike" kern="1200" cap="none" spc="0" normalizeH="0" baseline="0" noProof="0" dirty="0" err="1">
                  <a:ln>
                    <a:noFill/>
                  </a:ln>
                  <a:solidFill>
                    <a:srgbClr val="009999"/>
                  </a:solidFill>
                  <a:effectLst/>
                  <a:uLnTx/>
                  <a:uFillTx/>
                  <a:latin typeface="Calibri" panose="020F0502020204030204" pitchFamily="34" charset="0"/>
                  <a:ea typeface="+mn-ea"/>
                  <a:cs typeface="+mn-cs"/>
                </a:rPr>
                <a:t>iterator</a:t>
              </a: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p:txBody>
          <a:bodyPr vert="horz" wrap="square" lIns="92075" tIns="46038" rIns="92075" bIns="46038" anchor="b" anchorCtr="0"/>
          <a:p>
            <a:pPr>
              <a:buNone/>
            </a:pPr>
            <a:r>
              <a:rPr lang="zh-CN" altLang="en-US" dirty="0"/>
              <a:t>for_each</a:t>
            </a:r>
            <a:endParaRPr lang="zh-CN" altLang="en-US" dirty="0"/>
          </a:p>
        </p:txBody>
      </p:sp>
      <p:sp>
        <p:nvSpPr>
          <p:cNvPr id="3" name="内容占位符 2"/>
          <p:cNvSpPr>
            <a:spLocks noGrp="1"/>
          </p:cNvSpPr>
          <p:nvPr>
            <p:ph idx="1"/>
          </p:nvPr>
        </p:nvSpPr>
        <p:spPr>
          <a:xfrm>
            <a:off x="658813" y="1773238"/>
            <a:ext cx="7799388" cy="41148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STL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mn-ea"/>
              </a:rPr>
              <a:t>for_each</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算法针对输入迭代器区间内每个元素，调用函数对象进行处理。</a:t>
            </a:r>
            <a:endParaRPr kumimoji="0" lang="en-US" altLang="zh-CN" sz="2800" b="1" i="0" u="none" strike="noStrike" kern="1200" cap="none" spc="0" normalizeH="0" baseline="0" noProof="0" dirty="0">
              <a:ln>
                <a:noFill/>
              </a:ln>
              <a:solidFill>
                <a:srgbClr val="99FFCC"/>
              </a:solidFill>
              <a:effectLst/>
              <a:uLnTx/>
              <a:uFillTx/>
              <a:latin typeface="+mn-ea"/>
              <a:ea typeface="+mn-ea"/>
              <a:cs typeface="+mn-cs"/>
              <a:sym typeface="+mn-ea"/>
            </a:endParaRPr>
          </a:p>
        </p:txBody>
      </p:sp>
      <p:sp>
        <p:nvSpPr>
          <p:cNvPr id="67587"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 name="文本框 1"/>
          <p:cNvSpPr txBox="1"/>
          <p:nvPr/>
        </p:nvSpPr>
        <p:spPr>
          <a:xfrm>
            <a:off x="684213" y="2709228"/>
            <a:ext cx="8116888" cy="3932238"/>
          </a:xfrm>
          <a:prstGeom prst="rect">
            <a:avLst/>
          </a:prstGeom>
          <a:noFill/>
        </p:spPr>
        <p:txBody>
          <a:bodyPr wrap="square" rtlCol="0" anchor="t">
            <a:spAutoFit/>
          </a:bodyPr>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template&lt;class </a:t>
            </a:r>
            <a:r>
              <a:rPr kumimoji="0" lang="en-US" altLang="zh-CN" b="1" kern="1200" cap="none" spc="0" normalizeH="0" baseline="0" noProof="0" dirty="0" err="1">
                <a:solidFill>
                  <a:schemeClr val="tx1"/>
                </a:solidFill>
                <a:latin typeface="+mn-ea"/>
                <a:ea typeface="+mn-ea"/>
                <a:cs typeface="+mn-cs"/>
                <a:sym typeface="+mn-ea"/>
              </a:rPr>
              <a:t>InputIterator</a:t>
            </a:r>
            <a:r>
              <a:rPr kumimoji="0" lang="en-US" altLang="zh-CN" b="1" kern="1200" cap="none" spc="0" normalizeH="0" baseline="0" noProof="0" dirty="0">
                <a:solidFill>
                  <a:schemeClr val="tx1"/>
                </a:solidFill>
                <a:latin typeface="+mn-ea"/>
                <a:ea typeface="+mn-ea"/>
                <a:cs typeface="+mn-cs"/>
                <a:sym typeface="+mn-ea"/>
              </a:rPr>
              <a:t>, class Function&gt;</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Function </a:t>
            </a:r>
            <a:r>
              <a:rPr kumimoji="0" lang="en-US" altLang="zh-CN" b="1" kern="1200" cap="none" spc="0" normalizeH="0" baseline="0" noProof="0" dirty="0" err="1">
                <a:solidFill>
                  <a:srgbClr val="FFFF00"/>
                </a:solidFill>
                <a:latin typeface="+mn-ea"/>
                <a:ea typeface="+mn-ea"/>
                <a:cs typeface="+mn-cs"/>
                <a:sym typeface="+mn-ea"/>
              </a:rPr>
              <a:t>for_each</a:t>
            </a:r>
            <a:r>
              <a:rPr kumimoji="0" lang="en-US" altLang="zh-CN" b="1" kern="1200" cap="none" spc="0" normalizeH="0" baseline="0" noProof="0" dirty="0">
                <a:solidFill>
                  <a:schemeClr val="tx1"/>
                </a:solidFill>
                <a:latin typeface="+mn-ea"/>
                <a:ea typeface="+mn-ea"/>
                <a:cs typeface="+mn-cs"/>
                <a:sym typeface="+mn-ea"/>
              </a:rPr>
              <a:t>(</a:t>
            </a:r>
            <a:r>
              <a:rPr kumimoji="0" lang="en-US" altLang="zh-CN" b="1" kern="1200" cap="none" spc="0" normalizeH="0" baseline="0" noProof="0" dirty="0" err="1">
                <a:solidFill>
                  <a:schemeClr val="tx1"/>
                </a:solidFill>
                <a:latin typeface="+mn-ea"/>
                <a:ea typeface="+mn-ea"/>
                <a:cs typeface="+mn-cs"/>
                <a:sym typeface="+mn-ea"/>
              </a:rPr>
              <a:t>InputIterator</a:t>
            </a:r>
            <a:r>
              <a:rPr kumimoji="0" lang="en-US" altLang="zh-CN" b="1" kern="1200" cap="none" spc="0" normalizeH="0" baseline="0" noProof="0" dirty="0">
                <a:solidFill>
                  <a:schemeClr val="tx1"/>
                </a:solidFill>
                <a:latin typeface="+mn-ea"/>
                <a:ea typeface="+mn-ea"/>
                <a:cs typeface="+mn-cs"/>
                <a:sym typeface="+mn-ea"/>
              </a:rPr>
              <a:t> </a:t>
            </a:r>
            <a:r>
              <a:rPr kumimoji="0" lang="en-US" altLang="zh-CN" b="1" kern="1200" cap="none" spc="0" normalizeH="0" baseline="0" noProof="0" dirty="0" err="1">
                <a:solidFill>
                  <a:schemeClr val="tx1"/>
                </a:solidFill>
                <a:latin typeface="+mn-ea"/>
                <a:ea typeface="+mn-ea"/>
                <a:cs typeface="+mn-cs"/>
                <a:sym typeface="+mn-ea"/>
              </a:rPr>
              <a:t>first,InputIterator</a:t>
            </a:r>
            <a:r>
              <a:rPr kumimoji="0" lang="en-US" altLang="zh-CN" b="1" kern="1200" cap="none" spc="0" normalizeH="0" baseline="0" noProof="0" dirty="0">
                <a:solidFill>
                  <a:schemeClr val="tx1"/>
                </a:solidFill>
                <a:latin typeface="+mn-ea"/>
                <a:ea typeface="+mn-ea"/>
                <a:cs typeface="+mn-cs"/>
                <a:sym typeface="+mn-ea"/>
              </a:rPr>
              <a:t> </a:t>
            </a:r>
            <a:r>
              <a:rPr kumimoji="0" lang="en-US" altLang="zh-CN" b="1" kern="1200" cap="none" spc="0" normalizeH="0" baseline="0" noProof="0" dirty="0" err="1">
                <a:solidFill>
                  <a:schemeClr val="tx1"/>
                </a:solidFill>
                <a:latin typeface="+mn-ea"/>
                <a:ea typeface="+mn-ea"/>
                <a:cs typeface="+mn-cs"/>
                <a:sym typeface="+mn-ea"/>
              </a:rPr>
              <a:t>last,Function</a:t>
            </a:r>
            <a:r>
              <a:rPr kumimoji="0" lang="en-US" altLang="zh-CN" b="1" kern="1200" cap="none" spc="0" normalizeH="0" baseline="0" noProof="0" dirty="0">
                <a:solidFill>
                  <a:schemeClr val="tx1"/>
                </a:solidFill>
                <a:latin typeface="+mn-ea"/>
                <a:ea typeface="+mn-ea"/>
                <a:cs typeface="+mn-cs"/>
                <a:sym typeface="+mn-ea"/>
              </a:rPr>
              <a:t> </a:t>
            </a:r>
            <a:r>
              <a:rPr kumimoji="0" lang="en-US" altLang="zh-CN" b="1" kern="1200" cap="none" spc="0" normalizeH="0" baseline="0" noProof="0" dirty="0" err="1">
                <a:solidFill>
                  <a:schemeClr val="tx1"/>
                </a:solidFill>
                <a:latin typeface="+mn-ea"/>
                <a:ea typeface="+mn-ea"/>
                <a:cs typeface="+mn-cs"/>
                <a:sym typeface="+mn-ea"/>
              </a:rPr>
              <a:t>fn</a:t>
            </a:r>
            <a:r>
              <a:rPr kumimoji="0" lang="en-US" altLang="zh-CN" b="1" kern="1200" cap="none" spc="0" normalizeH="0" baseline="0" noProof="0" dirty="0">
                <a:solidFill>
                  <a:schemeClr val="tx1"/>
                </a:solidFill>
                <a:latin typeface="+mn-ea"/>
                <a:ea typeface="+mn-ea"/>
                <a:cs typeface="+mn-cs"/>
                <a:sym typeface="+mn-ea"/>
              </a:rPr>
              <a:t>)</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   while (first!=last)</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    {   </a:t>
            </a:r>
            <a:r>
              <a:rPr kumimoji="0" lang="en-US" altLang="zh-CN" b="1" kern="1200" cap="none" spc="0" normalizeH="0" baseline="0" noProof="0" dirty="0" err="1">
                <a:solidFill>
                  <a:schemeClr val="tx1"/>
                </a:solidFill>
                <a:latin typeface="+mn-ea"/>
                <a:ea typeface="+mn-ea"/>
                <a:cs typeface="+mn-cs"/>
                <a:sym typeface="+mn-ea"/>
              </a:rPr>
              <a:t>fn</a:t>
            </a:r>
            <a:r>
              <a:rPr kumimoji="0" lang="en-US" altLang="zh-CN" b="1" kern="1200" cap="none" spc="0" normalizeH="0" baseline="0" noProof="0" dirty="0">
                <a:solidFill>
                  <a:schemeClr val="tx1"/>
                </a:solidFill>
                <a:latin typeface="+mn-ea"/>
                <a:ea typeface="+mn-ea"/>
                <a:cs typeface="+mn-cs"/>
                <a:sym typeface="+mn-ea"/>
              </a:rPr>
              <a:t> (*first);</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        ++first;</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    }</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    return </a:t>
            </a:r>
            <a:r>
              <a:rPr kumimoji="0" lang="en-US" altLang="zh-CN" b="1" kern="1200" cap="none" spc="0" normalizeH="0" baseline="0" noProof="0" dirty="0" err="1">
                <a:solidFill>
                  <a:schemeClr val="tx1"/>
                </a:solidFill>
                <a:latin typeface="+mn-ea"/>
                <a:ea typeface="+mn-ea"/>
                <a:cs typeface="+mn-cs"/>
                <a:sym typeface="+mn-ea"/>
              </a:rPr>
              <a:t>fn</a:t>
            </a:r>
            <a:r>
              <a:rPr kumimoji="0" lang="en-US" altLang="zh-CN" b="1" kern="1200" cap="none" spc="0" normalizeH="0" baseline="0" noProof="0" dirty="0">
                <a:solidFill>
                  <a:schemeClr val="tx1"/>
                </a:solidFill>
                <a:latin typeface="+mn-ea"/>
                <a:ea typeface="+mn-ea"/>
                <a:cs typeface="+mn-cs"/>
                <a:sym typeface="+mn-ea"/>
              </a:rPr>
              <a:t>;      </a:t>
            </a:r>
            <a:endParaRPr kumimoji="0" lang="en-US" altLang="zh-CN" b="1" kern="1200" cap="none" spc="0" normalizeH="0" baseline="0" noProof="0" dirty="0">
              <a:solidFill>
                <a:schemeClr val="tx1"/>
              </a:solidFill>
              <a:latin typeface="+mn-ea"/>
              <a:ea typeface="+mn-ea"/>
              <a:cs typeface="+mn-cs"/>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b="1" kern="1200" cap="none" spc="0" normalizeH="0" baseline="0" noProof="0" dirty="0">
                <a:solidFill>
                  <a:schemeClr val="tx1"/>
                </a:solidFill>
                <a:latin typeface="+mn-ea"/>
                <a:ea typeface="+mn-ea"/>
                <a:cs typeface="+mn-cs"/>
                <a:sym typeface="+mn-ea"/>
              </a:rPr>
              <a:t>}</a:t>
            </a:r>
            <a:endParaRPr kumimoji="0" lang="zh-CN" altLang="en-US" b="1" kern="1200" cap="none" spc="0" normalizeH="0" baseline="0" noProof="1">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p:txBody>
          <a:bodyPr lIns="92075" tIns="46038" rIns="92075" bIns="46038" anchor="b" anchorCtr="0"/>
          <a:p>
            <a:endParaRPr lang="zh-CN" altLang="en-US"/>
          </a:p>
        </p:txBody>
      </p:sp>
      <p:sp>
        <p:nvSpPr>
          <p:cNvPr id="68610" name="内容占位符 2"/>
          <p:cNvSpPr>
            <a:spLocks noGrp="1"/>
          </p:cNvSpPr>
          <p:nvPr>
            <p:ph idx="1"/>
          </p:nvPr>
        </p:nvSpPr>
        <p:spPr/>
        <p:txBody>
          <a:bodyPr lIns="92075" tIns="46038" rIns="92075" bIns="46038" anchor="t" anchorCtr="0"/>
          <a:p>
            <a:endParaRPr lang="zh-CN" altLang="en-US"/>
          </a:p>
        </p:txBody>
      </p:sp>
      <p:sp>
        <p:nvSpPr>
          <p:cNvPr id="68611" name="文本框 4"/>
          <p:cNvSpPr txBox="1"/>
          <p:nvPr/>
        </p:nvSpPr>
        <p:spPr>
          <a:xfrm>
            <a:off x="95250" y="109538"/>
            <a:ext cx="8940800" cy="6015037"/>
          </a:xfrm>
          <a:prstGeom prst="rect">
            <a:avLst/>
          </a:prstGeom>
          <a:solidFill>
            <a:schemeClr val="bg1"/>
          </a:solidFill>
          <a:ln w="9525">
            <a:noFill/>
          </a:ln>
        </p:spPr>
        <p:txBody>
          <a:bodyPr wrap="square" anchor="t" anchorCtr="0">
            <a:spAutoFit/>
          </a:bodyPr>
          <a:p>
            <a:pPr eaLnBrk="0" hangingPunct="0">
              <a:lnSpc>
                <a:spcPts val="3300"/>
              </a:lnSpc>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a:t>
            </a:r>
            <a:r>
              <a:rPr lang="zh-CN" altLang="en-US" b="1">
                <a:solidFill>
                  <a:schemeClr val="tx1"/>
                </a:solidFill>
                <a:latin typeface="Times New Roman" panose="02020603050405020304" pitchFamily="18" charset="0"/>
                <a:ea typeface="宋体" panose="02010600030101010101" pitchFamily="2" charset="-122"/>
              </a:rPr>
              <a:t>int A[] = {1,2,3,4,5,7,9};</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vector&lt;int&gt;  V;</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//拷贝奇数至向量尾部插入，begin、end可同样适用于容器对象</a:t>
            </a:r>
            <a:r>
              <a:rPr lang="en-US" altLang="zh-CN" b="1">
                <a:solidFill>
                  <a:schemeClr val="tx1"/>
                </a:solidFill>
                <a:latin typeface="Times New Roman" panose="02020603050405020304" pitchFamily="18" charset="0"/>
                <a:ea typeface="宋体" panose="02010600030101010101" pitchFamily="2" charset="-122"/>
              </a:rPr>
              <a:t> //</a:t>
            </a:r>
            <a:r>
              <a:rPr lang="zh-CN" altLang="en-US" b="1">
                <a:solidFill>
                  <a:schemeClr val="tx1"/>
                </a:solidFill>
                <a:latin typeface="Times New Roman" panose="02020603050405020304" pitchFamily="18" charset="0"/>
                <a:ea typeface="宋体" panose="02010600030101010101" pitchFamily="2" charset="-122"/>
              </a:rPr>
              <a:t>和数组</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copy_if (begin (A), end(A), back_inserter(V),</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 (int x) {return x % 2 != 0;});</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//拷贝至输出流迭代器显示</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copy (begin (V), end (V), ostream_iterator&lt;int&gt; (cout, "\t"));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cout &lt;&lt; endl;</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//针对向量容器内每个元素作平方运算</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for_each (begin (V), end (V), [] (int &amp;x) {x = x*x;});</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//拷贝至输出流迭代器显示</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copy (begin (V), end (V), ostream_iterator&lt;int&gt; (cout, "\t"));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lnSpc>
                <a:spcPts val="3300"/>
              </a:lnSpc>
            </a:pPr>
            <a:r>
              <a:rPr lang="zh-CN" altLang="en-US" b="1">
                <a:solidFill>
                  <a:schemeClr val="tx1"/>
                </a:solidFill>
                <a:latin typeface="Times New Roman" panose="02020603050405020304" pitchFamily="18" charset="0"/>
                <a:ea typeface="宋体" panose="02010600030101010101" pitchFamily="2" charset="-122"/>
              </a:rPr>
              <a:t>    cout &lt;&lt; endl;</a:t>
            </a:r>
            <a:endParaRPr lang="zh-CN" altLang="en-US" b="1">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p:txBody>
          <a:bodyPr vert="horz" wrap="square" lIns="92075" tIns="46038" rIns="92075" bIns="46038" anchor="b" anchorCtr="0"/>
          <a:p>
            <a:pPr>
              <a:buNone/>
            </a:pPr>
            <a:r>
              <a:rPr lang="zh-CN" altLang="en-US" dirty="0"/>
              <a:t>count和count_if</a:t>
            </a:r>
            <a:endParaRPr lang="zh-CN" altLang="en-US" dirty="0"/>
          </a:p>
        </p:txBody>
      </p:sp>
      <p:sp>
        <p:nvSpPr>
          <p:cNvPr id="3" name="内容占位符 2"/>
          <p:cNvSpPr>
            <a:spLocks noGrp="1"/>
          </p:cNvSpPr>
          <p:nvPr>
            <p:ph idx="1"/>
          </p:nvPr>
        </p:nvSpPr>
        <p:spPr>
          <a:xfrm>
            <a:off x="658813" y="1773238"/>
            <a:ext cx="7799388" cy="41148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sz="2800" b="1" i="0" u="none" strike="noStrike" kern="1200" cap="none" spc="0" normalizeH="0" baseline="0" noProof="0">
                <a:ln>
                  <a:noFill/>
                </a:ln>
                <a:solidFill>
                  <a:schemeClr val="tx1"/>
                </a:solidFill>
                <a:effectLst/>
                <a:uLnTx/>
                <a:uFillTx/>
                <a:latin typeface="+mn-ea"/>
                <a:ea typeface="+mn-ea"/>
                <a:cs typeface="+mn-cs"/>
                <a:sym typeface="+mn-ea"/>
              </a:rPr>
              <a:t>STL count算法计算输入迭代器区间内与指定值相等的元素个数</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800" b="1" i="0" u="none" strike="noStrike" kern="1200" cap="none" spc="0" normalizeH="0" baseline="0" noProof="0" dirty="0">
              <a:ln>
                <a:noFill/>
              </a:ln>
              <a:solidFill>
                <a:srgbClr val="99FFCC"/>
              </a:solidFill>
              <a:effectLst/>
              <a:uLnTx/>
              <a:uFillTx/>
              <a:latin typeface="+mn-ea"/>
              <a:ea typeface="+mn-ea"/>
              <a:cs typeface="+mn-cs"/>
              <a:sym typeface="+mn-ea"/>
            </a:endParaRPr>
          </a:p>
        </p:txBody>
      </p:sp>
      <p:sp>
        <p:nvSpPr>
          <p:cNvPr id="69635"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p:txBody>
          <a:bodyPr vert="horz" wrap="square" lIns="92075" tIns="46038" rIns="92075" bIns="46038" anchor="b" anchorCtr="0"/>
          <a:p>
            <a:pPr>
              <a:buNone/>
            </a:pPr>
            <a:r>
              <a:rPr lang="zh-CN" altLang="en-US" dirty="0"/>
              <a:t>count和count_if</a:t>
            </a:r>
            <a:endParaRPr lang="zh-CN" altLang="en-US" dirty="0"/>
          </a:p>
        </p:txBody>
      </p:sp>
      <p:sp>
        <p:nvSpPr>
          <p:cNvPr id="70658"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 name="文本框 1"/>
          <p:cNvSpPr txBox="1"/>
          <p:nvPr/>
        </p:nvSpPr>
        <p:spPr>
          <a:xfrm>
            <a:off x="34925" y="1770063"/>
            <a:ext cx="9061450" cy="4460875"/>
          </a:xfrm>
          <a:prstGeom prst="rect">
            <a:avLst/>
          </a:prstGeom>
          <a:solidFill>
            <a:schemeClr val="bg1"/>
          </a:solidFill>
        </p:spPr>
        <p:txBody>
          <a:bodyPr wrap="square" rtlCol="0" anchor="t">
            <a:spAutoFit/>
          </a:bodyPr>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template &lt;class InputIterator, class T&gt;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typename iterator_traits&lt;InputIterator&gt;::difference_type</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rgbClr val="FFFF00"/>
                </a:solidFill>
                <a:latin typeface="+mn-ea"/>
                <a:ea typeface="+mn-ea"/>
                <a:cs typeface="+mn-cs"/>
                <a:sym typeface="+mn-ea"/>
              </a:rPr>
              <a:t>count</a:t>
            </a:r>
            <a:r>
              <a:rPr kumimoji="0" lang="en-US" altLang="zh-CN" sz="2000" b="1" kern="1200" cap="none" spc="0" normalizeH="0" baseline="0" noProof="0">
                <a:solidFill>
                  <a:schemeClr val="tx1"/>
                </a:solidFill>
                <a:latin typeface="+mn-ea"/>
                <a:ea typeface="+mn-ea"/>
                <a:cs typeface="+mn-cs"/>
                <a:sym typeface="+mn-ea"/>
              </a:rPr>
              <a:t> (InputIterator first, InputIterator last, const T&amp; val)</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typename iterator_traits&lt;InputIterator&gt;::difference_type ret = 0;</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while (first!=last)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if (*first == val) ++ret;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++first;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return ret;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a:t>
            </a:r>
            <a:endParaRPr kumimoji="0" lang="en-US" altLang="zh-CN" sz="2000" b="1" kern="1200" cap="none" spc="0" normalizeH="0" baseline="0" noProof="0">
              <a:solidFill>
                <a:schemeClr val="tx1"/>
              </a:solidFill>
              <a:latin typeface="+mn-ea"/>
              <a:ea typeface="+mn-ea"/>
              <a:cs typeface="+mn-cs"/>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p:txBody>
          <a:bodyPr vert="horz" wrap="square" lIns="92075" tIns="46038" rIns="92075" bIns="46038" anchor="b" anchorCtr="0"/>
          <a:p>
            <a:pPr>
              <a:buNone/>
            </a:pPr>
            <a:r>
              <a:rPr lang="zh-CN" altLang="en-US" dirty="0"/>
              <a:t>count和count_if</a:t>
            </a:r>
            <a:endParaRPr lang="zh-CN" altLang="en-US" dirty="0"/>
          </a:p>
        </p:txBody>
      </p:sp>
      <p:sp>
        <p:nvSpPr>
          <p:cNvPr id="71682"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 name="文本框 1"/>
          <p:cNvSpPr txBox="1"/>
          <p:nvPr/>
        </p:nvSpPr>
        <p:spPr>
          <a:xfrm>
            <a:off x="34925" y="1770063"/>
            <a:ext cx="9061450" cy="4460875"/>
          </a:xfrm>
          <a:prstGeom prst="rect">
            <a:avLst/>
          </a:prstGeom>
          <a:solidFill>
            <a:schemeClr val="bg1"/>
          </a:solidFill>
        </p:spPr>
        <p:txBody>
          <a:bodyPr wrap="square" rtlCol="0" anchor="t">
            <a:spAutoFit/>
          </a:bodyPr>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template &lt;class InputIterator, class UnaryPredicate&gt;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typename iterator_traits&lt;InputIterator&gt;::difference_type</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rgbClr val="FFFF00"/>
                </a:solidFill>
                <a:latin typeface="+mn-ea"/>
                <a:ea typeface="+mn-ea"/>
                <a:cs typeface="+mn-cs"/>
                <a:sym typeface="+mn-ea"/>
              </a:rPr>
              <a:t>count_if</a:t>
            </a:r>
            <a:r>
              <a:rPr kumimoji="0" lang="en-US" altLang="zh-CN" sz="2000" b="1" kern="1200" cap="none" spc="0" normalizeH="0" baseline="0" noProof="0">
                <a:solidFill>
                  <a:schemeClr val="tx1"/>
                </a:solidFill>
                <a:latin typeface="+mn-ea"/>
                <a:ea typeface="+mn-ea"/>
                <a:cs typeface="+mn-cs"/>
                <a:sym typeface="+mn-ea"/>
              </a:rPr>
              <a:t> (InputIterator first,InputIterator last,</a:t>
            </a:r>
            <a:r>
              <a:rPr kumimoji="0" lang="en-US" altLang="zh-CN" sz="2000" b="1" kern="1200" cap="none" spc="0" normalizeH="0" baseline="0" noProof="0">
                <a:solidFill>
                  <a:srgbClr val="FFFF00"/>
                </a:solidFill>
                <a:latin typeface="+mn-ea"/>
                <a:ea typeface="+mn-ea"/>
                <a:cs typeface="+mn-cs"/>
                <a:sym typeface="+mn-ea"/>
              </a:rPr>
              <a:t>UnaryPredicate pred</a:t>
            </a:r>
            <a:r>
              <a:rPr kumimoji="0" lang="en-US" altLang="zh-CN" sz="2000" b="1" kern="1200" cap="none" spc="0" normalizeH="0" baseline="0" noProof="0">
                <a:solidFill>
                  <a:schemeClr val="tx1"/>
                </a:solidFill>
                <a:latin typeface="+mn-ea"/>
                <a:ea typeface="+mn-ea"/>
                <a:cs typeface="+mn-cs"/>
                <a:sym typeface="+mn-ea"/>
              </a:rPr>
              <a: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typename iterator_traits&lt;InputIterator&gt;::difference_type ret = 0;</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while (first!=last)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if (pred(*first)) ++ret;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++first;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    return ret;</a:t>
            </a:r>
            <a:endParaRPr kumimoji="0" lang="en-US" altLang="zh-CN" sz="2000" b="1" kern="1200" cap="none" spc="0" normalizeH="0" baseline="0" noProof="0">
              <a:solidFill>
                <a:schemeClr val="tx1"/>
              </a:solidFill>
              <a:latin typeface="+mn-ea"/>
              <a:ea typeface="+mn-ea"/>
              <a:cs typeface="+mn-cs"/>
              <a:sym typeface="+mn-ea"/>
            </a:endParaRPr>
          </a:p>
          <a:p>
            <a:pPr marR="0" defTabSz="914400" eaLnBrk="0" hangingPunct="0">
              <a:spcBef>
                <a:spcPct val="20000"/>
              </a:spcBef>
              <a:buClr>
                <a:schemeClr val="tx2"/>
              </a:buClr>
              <a:buSzPct val="50000"/>
              <a:buFont typeface="Wingdings 2" panose="05020102010507070707" pitchFamily="2" charset="2"/>
              <a:buNone/>
              <a:defRPr/>
            </a:pPr>
            <a:r>
              <a:rPr kumimoji="0" lang="en-US" altLang="zh-CN" sz="2000" b="1" kern="1200" cap="none" spc="0" normalizeH="0" baseline="0" noProof="0">
                <a:solidFill>
                  <a:schemeClr val="tx1"/>
                </a:solidFill>
                <a:latin typeface="+mn-ea"/>
                <a:ea typeface="+mn-ea"/>
                <a:cs typeface="+mn-cs"/>
                <a:sym typeface="+mn-ea"/>
              </a:rPr>
              <a:t>}</a:t>
            </a:r>
            <a:endParaRPr kumimoji="0" lang="en-US" altLang="zh-CN" sz="2000" b="1" kern="1200" cap="none" spc="0" normalizeH="0" baseline="0" noProof="0">
              <a:solidFill>
                <a:schemeClr val="tx1"/>
              </a:solidFill>
              <a:latin typeface="+mn-ea"/>
              <a:ea typeface="+mn-ea"/>
              <a:cs typeface="+mn-cs"/>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p:txBody>
          <a:bodyPr lIns="92075" tIns="46038" rIns="92075" bIns="46038" anchor="b" anchorCtr="0"/>
          <a:p>
            <a:endParaRPr lang="zh-CN" altLang="en-US"/>
          </a:p>
        </p:txBody>
      </p:sp>
      <p:sp>
        <p:nvSpPr>
          <p:cNvPr id="72706" name="内容占位符 2"/>
          <p:cNvSpPr>
            <a:spLocks noGrp="1"/>
          </p:cNvSpPr>
          <p:nvPr>
            <p:ph idx="1"/>
          </p:nvPr>
        </p:nvSpPr>
        <p:spPr/>
        <p:txBody>
          <a:bodyPr lIns="92075" tIns="46038" rIns="92075" bIns="46038" anchor="t" anchorCtr="0"/>
          <a:p>
            <a:endParaRPr lang="zh-CN" altLang="en-US"/>
          </a:p>
        </p:txBody>
      </p:sp>
      <p:sp>
        <p:nvSpPr>
          <p:cNvPr id="72707" name="文本框 3"/>
          <p:cNvSpPr txBox="1"/>
          <p:nvPr/>
        </p:nvSpPr>
        <p:spPr>
          <a:xfrm>
            <a:off x="46038" y="228600"/>
            <a:ext cx="9063037" cy="5168900"/>
          </a:xfrm>
          <a:prstGeom prst="rect">
            <a:avLst/>
          </a:prstGeom>
          <a:solidFill>
            <a:schemeClr val="bg1"/>
          </a:solidFill>
          <a:ln w="9525">
            <a:noFill/>
          </a:ln>
        </p:spPr>
        <p:txBody>
          <a:bodyPr wrap="square" anchor="t" anchorCtr="0">
            <a:spAutoFit/>
          </a:bodyPr>
          <a:p>
            <a:pPr eaLnBrk="0" hangingPunct="0">
              <a:lnSpc>
                <a:spcPct val="150000"/>
              </a:lnSpc>
            </a:pPr>
            <a:r>
              <a:rPr lang="zh-CN" altLang="en-US" sz="2000">
                <a:latin typeface="Times New Roman" panose="02020603050405020304" pitchFamily="18" charset="0"/>
                <a:ea typeface="宋体" panose="02010600030101010101" pitchFamily="2" charset="-122"/>
              </a:rPr>
              <a:t>   </a:t>
            </a:r>
            <a:r>
              <a:rPr lang="zh-CN" altLang="en-US" sz="2000" b="1">
                <a:solidFill>
                  <a:schemeClr val="tx1"/>
                </a:solidFill>
                <a:latin typeface="Times New Roman" panose="02020603050405020304" pitchFamily="18" charset="0"/>
                <a:ea typeface="宋体" panose="02010600030101010101" pitchFamily="2" charset="-122"/>
              </a:rPr>
              <a:t>vector&lt;string&gt; namesVect {"She", "Sells","Sea","Shells","by","the", "Sea"} ;</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namesVect.push_back ("shore");</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string value("Sea") ;</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copy (namesVect.begin (), namesVect.end (), ostream_iterator&lt;string&gt; (cout, "\t"));</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cout&lt;&lt; endl;</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size_t result1 = </a:t>
            </a:r>
            <a:r>
              <a:rPr lang="zh-CN" altLang="en-US" sz="2000" b="1">
                <a:solidFill>
                  <a:srgbClr val="FFFF00"/>
                </a:solidFill>
                <a:latin typeface="Times New Roman" panose="02020603050405020304" pitchFamily="18" charset="0"/>
                <a:ea typeface="宋体" panose="02010600030101010101" pitchFamily="2" charset="-122"/>
              </a:rPr>
              <a:t>count</a:t>
            </a:r>
            <a:r>
              <a:rPr lang="zh-CN" altLang="en-US" sz="2000" b="1">
                <a:solidFill>
                  <a:schemeClr val="tx1"/>
                </a:solidFill>
                <a:latin typeface="Times New Roman" panose="02020603050405020304" pitchFamily="18" charset="0"/>
                <a:ea typeface="宋体" panose="02010600030101010101" pitchFamily="2" charset="-122"/>
              </a:rPr>
              <a:t>(begin (namesVect), end (namesVect), value);</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cout &lt;&lt; "Number of elements that match \"Sea\" = " &lt;&lt; result1 &lt;&lt; endl;</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size_t result2 = </a:t>
            </a:r>
            <a:r>
              <a:rPr lang="zh-CN" altLang="en-US" sz="2000" b="1">
                <a:solidFill>
                  <a:srgbClr val="FFFF00"/>
                </a:solidFill>
                <a:latin typeface="Times New Roman" panose="02020603050405020304" pitchFamily="18" charset="0"/>
                <a:ea typeface="宋体" panose="02010600030101010101" pitchFamily="2" charset="-122"/>
              </a:rPr>
              <a:t>count_if</a:t>
            </a:r>
            <a:r>
              <a:rPr lang="zh-CN" altLang="en-US" sz="2000" b="1">
                <a:solidFill>
                  <a:schemeClr val="tx1"/>
                </a:solidFill>
                <a:latin typeface="Times New Roman" panose="02020603050405020304" pitchFamily="18" charset="0"/>
                <a:ea typeface="宋体" panose="02010600030101010101" pitchFamily="2" charset="-122"/>
              </a:rPr>
              <a:t> (begin (namesVect), end (namesVect),</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 (const string &amp;str) {return !str.empty () &amp;&amp; str [0] == 'S';});</a:t>
            </a:r>
            <a:endParaRPr lang="zh-CN" altLang="en-US" sz="2000" b="1">
              <a:solidFill>
                <a:schemeClr val="tx1"/>
              </a:solidFill>
              <a:latin typeface="Times New Roman" panose="02020603050405020304" pitchFamily="18" charset="0"/>
              <a:ea typeface="宋体" panose="02010600030101010101" pitchFamily="2" charset="-122"/>
            </a:endParaRPr>
          </a:p>
          <a:p>
            <a:pPr eaLnBrk="0" hangingPunct="0">
              <a:lnSpc>
                <a:spcPct val="150000"/>
              </a:lnSpc>
            </a:pPr>
            <a:r>
              <a:rPr lang="zh-CN" altLang="en-US" sz="2000" b="1">
                <a:solidFill>
                  <a:schemeClr val="tx1"/>
                </a:solidFill>
                <a:latin typeface="Times New Roman" panose="02020603050405020304" pitchFamily="18" charset="0"/>
                <a:ea typeface="宋体" panose="02010600030101010101" pitchFamily="2" charset="-122"/>
              </a:rPr>
              <a:t>    cout &lt;&lt; "Number of elements that start with  \'S\' = " &lt;&lt; result2 &lt;&lt; endl;</a:t>
            </a:r>
            <a:endParaRPr lang="zh-CN" altLang="en-US" sz="2000" b="1">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p:txBody>
          <a:bodyPr lIns="92075" tIns="46038" rIns="92075" bIns="46038" anchor="b" anchorCtr="0"/>
          <a:p>
            <a:r>
              <a:rPr lang="zh-CN" altLang="en-US"/>
              <a:t>find和find_if</a:t>
            </a:r>
            <a:endParaRPr lang="zh-CN" altLang="en-US"/>
          </a:p>
        </p:txBody>
      </p:sp>
      <p:sp>
        <p:nvSpPr>
          <p:cNvPr id="3" name="内容占位符 2"/>
          <p:cNvSpPr>
            <a:spLocks noGrp="1"/>
          </p:cNvSpPr>
          <p:nvPr>
            <p:ph idx="1"/>
          </p:nvPr>
        </p:nvSpPr>
        <p:spPr>
          <a:xfrm>
            <a:off x="1111250" y="1905000"/>
            <a:ext cx="7423150" cy="4114800"/>
          </a:xfrm>
        </p:spPr>
        <p:txBody>
          <a:bodyPr/>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0" lang="en-US" altLang="zh-CN" sz="3200" b="1" i="0" u="none" strike="noStrike" kern="1200" cap="none" spc="0" normalizeH="0" baseline="0" noProof="0" dirty="0">
                <a:ln>
                  <a:noFill/>
                </a:ln>
                <a:solidFill>
                  <a:schemeClr val="tx1"/>
                </a:solidFill>
                <a:effectLst/>
                <a:uLnTx/>
                <a:uFillTx/>
                <a:latin typeface="+mn-ea"/>
                <a:ea typeface="+mn-ea"/>
                <a:cs typeface="+mn-cs"/>
                <a:sym typeface="+mn-ea"/>
              </a:rPr>
              <a:t>STL find</a:t>
            </a:r>
            <a:r>
              <a:rPr kumimoji="0" lang="zh-CN" altLang="en-US" sz="3200" b="1" i="0" u="none" strike="noStrike" kern="1200" cap="none" spc="0" normalizeH="0" baseline="0" noProof="0" dirty="0">
                <a:ln>
                  <a:noFill/>
                </a:ln>
                <a:solidFill>
                  <a:schemeClr val="tx1"/>
                </a:solidFill>
                <a:effectLst/>
                <a:uLnTx/>
                <a:uFillTx/>
                <a:latin typeface="+mn-ea"/>
                <a:ea typeface="+mn-ea"/>
                <a:cs typeface="+mn-cs"/>
                <a:sym typeface="+mn-ea"/>
              </a:rPr>
              <a:t>算法顺序查找输入迭代器区间内与指定值相等的首个元素，如果未找到，算法返回结束位置迭代器；如果找到，算法返回首个符合要求的元素所在位置的迭代器，循环调用本算法可找出所有符合要求的元素。</a:t>
            </a:r>
            <a:endParaRPr kumimoji="0" lang="zh-CN" altLang="en-US" sz="3200" b="1"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p:txBody>
          <a:bodyPr lIns="92075" tIns="46038" rIns="92075" bIns="46038" anchor="b" anchorCtr="0"/>
          <a:p>
            <a:r>
              <a:rPr lang="zh-CN" altLang="en-US"/>
              <a:t>find和find_if</a:t>
            </a:r>
            <a:endParaRPr lang="zh-CN" altLang="en-US"/>
          </a:p>
        </p:txBody>
      </p:sp>
      <p:sp>
        <p:nvSpPr>
          <p:cNvPr id="3" name="内容占位符 2"/>
          <p:cNvSpPr>
            <a:spLocks noGrp="1"/>
          </p:cNvSpPr>
          <p:nvPr>
            <p:ph idx="1"/>
          </p:nvPr>
        </p:nvSpPr>
        <p:spPr>
          <a:xfrm>
            <a:off x="539750" y="1773238"/>
            <a:ext cx="8116888"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template&lt;class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class 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find(</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InputIterator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first, </a:t>
            </a:r>
            <a:endPar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             InputIterator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last,const</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T&amp;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val</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while (first!=last)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if (*first==</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val</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return first;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++first;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return last;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p:txBody>
          <a:bodyPr lIns="92075" tIns="46038" rIns="92075" bIns="46038" anchor="b" anchorCtr="0"/>
          <a:p>
            <a:r>
              <a:rPr lang="zh-CN" altLang="en-US"/>
              <a:t>find和find_if</a:t>
            </a:r>
            <a:endParaRPr lang="zh-CN" altLang="en-US"/>
          </a:p>
        </p:txBody>
      </p:sp>
      <p:sp>
        <p:nvSpPr>
          <p:cNvPr id="3" name="内容占位符 2"/>
          <p:cNvSpPr>
            <a:spLocks noGrp="1"/>
          </p:cNvSpPr>
          <p:nvPr>
            <p:ph idx="1"/>
          </p:nvPr>
        </p:nvSpPr>
        <p:spPr>
          <a:xfrm>
            <a:off x="512763" y="1700213"/>
            <a:ext cx="8118475" cy="4114800"/>
          </a:xfrm>
        </p:spPr>
        <p:txBody>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template&lt;class InputIterator, class UnaryPredicate&gt;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InputIterator find_if (InputIterator first,  </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InputIterator last,  UnaryPredicate pred)</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while (first!=last)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if (pred(*first)) return first;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++first;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    return last;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a:ln>
                  <a:noFill/>
                </a:ln>
                <a:solidFill>
                  <a:schemeClr val="tx1"/>
                </a:solidFill>
                <a:effectLst/>
                <a:uLnTx/>
                <a:uFillTx/>
                <a:latin typeface="+mn-ea"/>
                <a:ea typeface="+mn-ea"/>
                <a:cs typeface="+mn-cs"/>
                <a:sym typeface="+mn-ea"/>
              </a:rPr>
              <a:t>}</a:t>
            </a:r>
            <a:endParaRPr kumimoji="0" lang="en-US" altLang="zh-CN" sz="2400" b="1" i="0" u="none" strike="noStrike" kern="1200" cap="none" spc="0" normalizeH="0" baseline="0" noProof="0">
              <a:ln>
                <a:noFill/>
              </a:ln>
              <a:solidFill>
                <a:schemeClr val="tx1"/>
              </a:solidFill>
              <a:effectLst/>
              <a:uLnTx/>
              <a:uFillTx/>
              <a:latin typeface="+mn-ea"/>
              <a:ea typeface="+mn-ea"/>
              <a:cs typeface="+mn-cs"/>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p:txBody>
          <a:bodyPr lIns="92075" tIns="46038" rIns="92075" bIns="46038" anchor="b" anchorCtr="0"/>
          <a:p>
            <a:endParaRPr lang="zh-CN" altLang="en-US"/>
          </a:p>
        </p:txBody>
      </p:sp>
      <p:sp>
        <p:nvSpPr>
          <p:cNvPr id="76802" name="内容占位符 2"/>
          <p:cNvSpPr>
            <a:spLocks noGrp="1"/>
          </p:cNvSpPr>
          <p:nvPr>
            <p:ph idx="1"/>
          </p:nvPr>
        </p:nvSpPr>
        <p:spPr/>
        <p:txBody>
          <a:bodyPr lIns="92075" tIns="46038" rIns="92075" bIns="46038" anchor="t" anchorCtr="0"/>
          <a:p>
            <a:endParaRPr lang="zh-CN" altLang="en-US"/>
          </a:p>
        </p:txBody>
      </p:sp>
      <p:sp>
        <p:nvSpPr>
          <p:cNvPr id="76803" name="文本框 3"/>
          <p:cNvSpPr txBox="1"/>
          <p:nvPr/>
        </p:nvSpPr>
        <p:spPr>
          <a:xfrm>
            <a:off x="95250" y="238125"/>
            <a:ext cx="8940800" cy="6370638"/>
          </a:xfrm>
          <a:prstGeom prst="rect">
            <a:avLst/>
          </a:prstGeom>
          <a:solidFill>
            <a:schemeClr val="bg1"/>
          </a:solidFill>
          <a:ln w="9525">
            <a:noFill/>
          </a:ln>
        </p:spPr>
        <p:txBody>
          <a:bodyPr wrap="square" anchor="t" anchorCtr="0">
            <a:spAutoFit/>
          </a:bodyPr>
          <a:p>
            <a:pPr eaLnBrk="0" hangingPunct="0"/>
            <a:r>
              <a:rPr lang="zh-CN" altLang="en-US" b="1">
                <a:solidFill>
                  <a:schemeClr val="tx1"/>
                </a:solidFill>
                <a:latin typeface="Times New Roman" panose="02020603050405020304" pitchFamily="18" charset="0"/>
                <a:ea typeface="宋体" panose="02010600030101010101" pitchFamily="2" charset="-122"/>
              </a:rPr>
              <a:t> list&lt;string&gt; namesList {"She", Sells","Sea","Shells","by","the", "Sea"} ;</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namesList.push_back ("shore");</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string value("Sea") ;</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copy (namesList.begin (), namesList.end (), </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宋体" panose="02010600030101010101" pitchFamily="2" charset="-122"/>
            </a:endParaRPr>
          </a:p>
          <a:p>
            <a:pPr eaLnBrk="0" hangingPunct="0"/>
            <a:r>
              <a:rPr lang="en-US" altLang="zh-CN" b="1">
                <a:solidFill>
                  <a:schemeClr val="tx1"/>
                </a:solidFill>
                <a:latin typeface="Times New Roman" panose="02020603050405020304" pitchFamily="18" charset="0"/>
                <a:ea typeface="宋体" panose="02010600030101010101" pitchFamily="2" charset="-122"/>
              </a:rPr>
              <a:t>             </a:t>
            </a:r>
            <a:r>
              <a:rPr lang="zh-CN" altLang="en-US" b="1">
                <a:solidFill>
                  <a:schemeClr val="tx1"/>
                </a:solidFill>
                <a:latin typeface="Times New Roman" panose="02020603050405020304" pitchFamily="18" charset="0"/>
                <a:ea typeface="宋体" panose="02010600030101010101" pitchFamily="2" charset="-122"/>
              </a:rPr>
              <a:t>ostream_iterator&lt;string&gt; (cout, "\t"));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cout&lt;&lt; endl;</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auto it =  begin (namesList);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while (true)</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it = find (it, end (namesList), value);</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if (it == end (namesList))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break;</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cout &lt;&lt; *it &lt;&lt; "\t";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cout &lt;&lt; endl;</a:t>
            </a:r>
            <a:endParaRPr lang="zh-CN" altLang="en-US" b="1">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p:txBody>
          <a:bodyPr lIns="92075" tIns="46038" rIns="92075" bIns="46038" anchor="b" anchorCtr="0"/>
          <a:p>
            <a:r>
              <a:rPr lang="en-US" altLang="zh-CN" dirty="0"/>
              <a:t>STL</a:t>
            </a:r>
            <a:r>
              <a:rPr lang="zh-CN" altLang="en-US" dirty="0"/>
              <a:t>程序实例</a:t>
            </a:r>
            <a:r>
              <a:rPr lang="en-US" altLang="zh-CN" dirty="0"/>
              <a:t>(</a:t>
            </a:r>
            <a:r>
              <a:rPr lang="zh-CN" altLang="en-US" dirty="0"/>
              <a:t>例</a:t>
            </a:r>
            <a:r>
              <a:rPr lang="en-US" altLang="zh-CN" dirty="0"/>
              <a:t>2)</a:t>
            </a:r>
            <a:endParaRPr lang="zh-CN" altLang="en-US"/>
          </a:p>
        </p:txBody>
      </p:sp>
      <p:sp>
        <p:nvSpPr>
          <p:cNvPr id="17410" name="内容占位符 2"/>
          <p:cNvSpPr>
            <a:spLocks noGrp="1"/>
          </p:cNvSpPr>
          <p:nvPr>
            <p:ph idx="1"/>
          </p:nvPr>
        </p:nvSpPr>
        <p:spPr>
          <a:xfrm>
            <a:off x="250825" y="1628775"/>
            <a:ext cx="8737600" cy="4757738"/>
          </a:xfrm>
        </p:spPr>
        <p:txBody>
          <a:bodyPr lIns="92075" tIns="46038" rIns="92075" bIns="46038" anchor="t" anchorCtr="0"/>
          <a:p>
            <a:pPr marL="0" indent="0">
              <a:buNone/>
            </a:pPr>
            <a:r>
              <a:rPr lang="zh-CN" altLang="en-US" sz="2200" dirty="0">
                <a:latin typeface="宋体" panose="02010600030101010101" pitchFamily="2" charset="-122"/>
              </a:rPr>
              <a:t>//输出容器内容</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template &lt;typename ContainerT&gt;</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void PrintContents (string title, const ContainerT &amp;con, const char *delim = nullptr)</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cout &lt;&lt; title &lt;&lt;" : ";</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for (auto it = con.begin (); it != con.end (); ++it) {</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cout &lt;&lt; *it;</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if (delim)</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cout &lt;&lt; delim;</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    cout &lt;&lt; endl;</a:t>
            </a:r>
            <a:endParaRPr lang="zh-CN" altLang="en-US" sz="2200" dirty="0">
              <a:latin typeface="宋体" panose="02010600030101010101" pitchFamily="2" charset="-122"/>
            </a:endParaRPr>
          </a:p>
          <a:p>
            <a:pPr marL="0" indent="0">
              <a:buNone/>
            </a:pPr>
            <a:r>
              <a:rPr lang="zh-CN" altLang="en-US" sz="2200" dirty="0">
                <a:latin typeface="宋体" panose="02010600030101010101" pitchFamily="2" charset="-122"/>
              </a:rPr>
              <a:t>}</a:t>
            </a:r>
            <a:endParaRPr lang="zh-CN" altLang="en-US" sz="2200" dirty="0">
              <a:latin typeface="宋体" panose="02010600030101010101" pitchFamily="2" charset="-122"/>
            </a:endParaRPr>
          </a:p>
          <a:p>
            <a:pPr marL="0" indent="0">
              <a:buNone/>
            </a:pPr>
            <a:endParaRPr lang="zh-CN" altLang="en-US" sz="2200" dirty="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p:txBody>
          <a:bodyPr lIns="92075" tIns="46038" rIns="92075" bIns="46038" anchor="b" anchorCtr="0"/>
          <a:p>
            <a:endParaRPr lang="zh-CN" altLang="en-US"/>
          </a:p>
        </p:txBody>
      </p:sp>
      <p:sp>
        <p:nvSpPr>
          <p:cNvPr id="77826" name="内容占位符 2"/>
          <p:cNvSpPr>
            <a:spLocks noGrp="1"/>
          </p:cNvSpPr>
          <p:nvPr>
            <p:ph idx="1"/>
          </p:nvPr>
        </p:nvSpPr>
        <p:spPr/>
        <p:txBody>
          <a:bodyPr lIns="92075" tIns="46038" rIns="92075" bIns="46038" anchor="t" anchorCtr="0"/>
          <a:p>
            <a:endParaRPr lang="zh-CN" altLang="en-US"/>
          </a:p>
        </p:txBody>
      </p:sp>
      <p:sp>
        <p:nvSpPr>
          <p:cNvPr id="77827" name="文本框 3"/>
          <p:cNvSpPr txBox="1"/>
          <p:nvPr/>
        </p:nvSpPr>
        <p:spPr>
          <a:xfrm>
            <a:off x="71438" y="44450"/>
            <a:ext cx="8942387" cy="6738938"/>
          </a:xfrm>
          <a:prstGeom prst="rect">
            <a:avLst/>
          </a:prstGeom>
          <a:solidFill>
            <a:schemeClr val="bg1"/>
          </a:solidFill>
          <a:ln w="9525">
            <a:noFill/>
          </a:ln>
        </p:spPr>
        <p:txBody>
          <a:bodyPr wrap="square" anchor="t" anchorCtr="0">
            <a:spAutoFit/>
          </a:bodyPr>
          <a:p>
            <a:pPr eaLnBrk="0" hangingPunct="0"/>
            <a:r>
              <a:rPr lang="zh-CN" altLang="en-US" b="1">
                <a:solidFill>
                  <a:schemeClr val="tx1"/>
                </a:solidFill>
                <a:latin typeface="Times New Roman" panose="02020603050405020304" pitchFamily="18" charset="0"/>
                <a:ea typeface="宋体" panose="02010600030101010101" pitchFamily="2" charset="-122"/>
              </a:rPr>
              <a:t> list&lt;string&gt; namesList {"She", Sells","Sea","Shells","by","the", "Sea"} ;</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namesList.push_back ("shore");</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string value("Sea") ;</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copy (namesList.begin (), namesList.end (), </a:t>
            </a:r>
            <a:r>
              <a:rPr lang="en-US" altLang="zh-CN" b="1">
                <a:solidFill>
                  <a:schemeClr val="tx1"/>
                </a:solidFill>
                <a:latin typeface="Times New Roman" panose="02020603050405020304" pitchFamily="18" charset="0"/>
                <a:ea typeface="宋体" panose="02010600030101010101" pitchFamily="2" charset="-122"/>
              </a:rPr>
              <a:t> </a:t>
            </a:r>
            <a:endParaRPr lang="en-US" altLang="zh-CN" b="1">
              <a:solidFill>
                <a:schemeClr val="tx1"/>
              </a:solidFill>
              <a:latin typeface="Times New Roman" panose="02020603050405020304" pitchFamily="18" charset="0"/>
              <a:ea typeface="宋体" panose="02010600030101010101" pitchFamily="2" charset="-122"/>
            </a:endParaRPr>
          </a:p>
          <a:p>
            <a:pPr eaLnBrk="0" hangingPunct="0"/>
            <a:r>
              <a:rPr lang="en-US" altLang="zh-CN" b="1">
                <a:solidFill>
                  <a:schemeClr val="tx1"/>
                </a:solidFill>
                <a:latin typeface="Times New Roman" panose="02020603050405020304" pitchFamily="18" charset="0"/>
                <a:ea typeface="宋体" panose="02010600030101010101" pitchFamily="2" charset="-122"/>
              </a:rPr>
              <a:t>             </a:t>
            </a:r>
            <a:r>
              <a:rPr lang="zh-CN" altLang="en-US" b="1">
                <a:solidFill>
                  <a:schemeClr val="tx1"/>
                </a:solidFill>
                <a:latin typeface="Times New Roman" panose="02020603050405020304" pitchFamily="18" charset="0"/>
                <a:ea typeface="宋体" panose="02010600030101010101" pitchFamily="2" charset="-122"/>
              </a:rPr>
              <a:t>ostream_iterator&lt;string&gt; (cout, "\t"));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 cout&lt;&lt; endl;</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auto it =  begin (namesList);</a:t>
            </a:r>
            <a:endParaRPr lang="zh-CN" altLang="en-US" b="1">
              <a:solidFill>
                <a:schemeClr val="tx1"/>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while (true)</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it = find_if (it, end (namesList),  [] (const string &amp;str) {</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return !str.empty () &amp;&amp; str [0] == 'S';});</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if (it == end (namesList))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break;</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cout &lt;&lt; *it &lt;&lt; "\t";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        ++it;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rgbClr val="FFFF00"/>
                </a:solidFill>
                <a:latin typeface="Times New Roman" panose="02020603050405020304" pitchFamily="18" charset="0"/>
                <a:ea typeface="宋体" panose="02010600030101010101" pitchFamily="2" charset="-122"/>
              </a:rPr>
              <a:t>}</a:t>
            </a:r>
            <a:endParaRPr lang="zh-CN" altLang="en-US" b="1">
              <a:solidFill>
                <a:srgbClr val="FFFF00"/>
              </a:solidFill>
              <a:latin typeface="Times New Roman" panose="02020603050405020304" pitchFamily="18" charset="0"/>
              <a:ea typeface="宋体" panose="02010600030101010101" pitchFamily="2" charset="-122"/>
            </a:endParaRPr>
          </a:p>
          <a:p>
            <a:pPr eaLnBrk="0" hangingPunct="0"/>
            <a:r>
              <a:rPr lang="zh-CN" altLang="en-US" b="1">
                <a:solidFill>
                  <a:schemeClr val="tx1"/>
                </a:solidFill>
                <a:latin typeface="Times New Roman" panose="02020603050405020304" pitchFamily="18" charset="0"/>
                <a:ea typeface="宋体" panose="02010600030101010101" pitchFamily="2" charset="-122"/>
              </a:rPr>
              <a:t>cout &lt;&lt; endl;</a:t>
            </a:r>
            <a:endParaRPr lang="zh-CN" altLang="en-US" b="1">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p:txBody>
          <a:bodyPr lIns="92075" tIns="46038" rIns="92075" bIns="46038" anchor="b" anchorCtr="0"/>
          <a:p>
            <a:r>
              <a:rPr lang="zh-CN" altLang="en-US"/>
              <a:t>sort</a:t>
            </a:r>
            <a:endParaRPr lang="zh-CN" altLang="en-US"/>
          </a:p>
        </p:txBody>
      </p:sp>
      <p:sp>
        <p:nvSpPr>
          <p:cNvPr id="3" name="内容占位符 2"/>
          <p:cNvSpPr>
            <a:spLocks noGrp="1"/>
          </p:cNvSpPr>
          <p:nvPr>
            <p:ph idx="1"/>
          </p:nvPr>
        </p:nvSpPr>
        <p:spPr>
          <a:xfrm>
            <a:off x="762000" y="1905000"/>
            <a:ext cx="8035925" cy="4114800"/>
          </a:xfrm>
        </p:spPr>
        <p:txBody>
          <a:bodyPr/>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mn-ea"/>
              </a:rPr>
              <a:t>STL sort</a:t>
            </a: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rPr>
              <a:t>算法对随机迭代器指定区间内元素进行排序。</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template &lt;class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void sort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first,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last);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template &lt;class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class Compare&gt;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void sort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first,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sym typeface="+mn-ea"/>
              </a:rPr>
              <a:t>RandomAccessIterator</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rPr>
              <a:t> last, Compare comp);</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070" y="188595"/>
            <a:ext cx="8827135" cy="6554470"/>
          </a:xfrm>
          <a:prstGeom prst="rect">
            <a:avLst/>
          </a:prstGeom>
          <a:solidFill>
            <a:schemeClr val="bg1"/>
          </a:solidFill>
        </p:spPr>
        <p:txBody>
          <a:bodyPr wrap="square" rtlCol="0" anchor="t">
            <a:spAutoFit/>
          </a:bodyPr>
          <a:p>
            <a:r>
              <a:rPr lang="zh-CN" altLang="en-US" sz="2000">
                <a:solidFill>
                  <a:schemeClr val="tx1"/>
                </a:solidFill>
              </a:rPr>
              <a:t>#include &lt;iostream&gt;</a:t>
            </a:r>
            <a:endParaRPr lang="zh-CN" altLang="en-US" sz="2000">
              <a:solidFill>
                <a:schemeClr val="tx1"/>
              </a:solidFill>
            </a:endParaRPr>
          </a:p>
          <a:p>
            <a:r>
              <a:rPr lang="zh-CN" altLang="en-US" sz="2000">
                <a:solidFill>
                  <a:schemeClr val="tx1"/>
                </a:solidFill>
              </a:rPr>
              <a:t>#include &lt;algorithm&gt;</a:t>
            </a:r>
            <a:endParaRPr lang="zh-CN" altLang="en-US" sz="2000">
              <a:solidFill>
                <a:schemeClr val="tx1"/>
              </a:solidFill>
            </a:endParaRPr>
          </a:p>
          <a:p>
            <a:r>
              <a:rPr lang="zh-CN" altLang="en-US" sz="2000">
                <a:solidFill>
                  <a:schemeClr val="tx1"/>
                </a:solidFill>
              </a:rPr>
              <a:t>#include &lt;functional&gt;</a:t>
            </a:r>
            <a:endParaRPr lang="zh-CN" altLang="en-US" sz="2000">
              <a:solidFill>
                <a:schemeClr val="tx1"/>
              </a:solidFill>
            </a:endParaRPr>
          </a:p>
          <a:p>
            <a:r>
              <a:rPr lang="zh-CN" altLang="en-US" sz="2000">
                <a:solidFill>
                  <a:schemeClr val="tx1"/>
                </a:solidFill>
              </a:rPr>
              <a:t>#include &lt;deque&gt;</a:t>
            </a:r>
            <a:endParaRPr lang="zh-CN" altLang="en-US" sz="2000">
              <a:solidFill>
                <a:schemeClr val="tx1"/>
              </a:solidFill>
            </a:endParaRPr>
          </a:p>
          <a:p>
            <a:r>
              <a:rPr lang="zh-CN" altLang="en-US" sz="2000">
                <a:solidFill>
                  <a:schemeClr val="tx1"/>
                </a:solidFill>
              </a:rPr>
              <a:t>using namespace std;</a:t>
            </a:r>
            <a:endParaRPr lang="zh-CN" altLang="en-US" sz="2000">
              <a:solidFill>
                <a:schemeClr val="tx1"/>
              </a:solidFill>
            </a:endParaRPr>
          </a:p>
          <a:p>
            <a:r>
              <a:rPr lang="zh-CN" altLang="en-US" sz="2000">
                <a:solidFill>
                  <a:schemeClr val="tx1"/>
                </a:solidFill>
              </a:rPr>
              <a:t>class CSample</a:t>
            </a:r>
            <a:r>
              <a:rPr lang="en-US" altLang="zh-CN" sz="2000">
                <a:solidFill>
                  <a:schemeClr val="tx1"/>
                </a:solidFill>
              </a:rPr>
              <a:t> </a:t>
            </a:r>
            <a:r>
              <a:rPr lang="zh-CN" altLang="en-US" sz="2000">
                <a:solidFill>
                  <a:schemeClr val="tx1"/>
                </a:solidFill>
              </a:rPr>
              <a:t>{</a:t>
            </a:r>
            <a:endParaRPr lang="zh-CN" altLang="en-US" sz="2000">
              <a:solidFill>
                <a:schemeClr val="tx1"/>
              </a:solidFill>
            </a:endParaRPr>
          </a:p>
          <a:p>
            <a:r>
              <a:rPr lang="zh-CN" altLang="en-US" sz="2000">
                <a:solidFill>
                  <a:schemeClr val="tx1"/>
                </a:solidFill>
              </a:rPr>
              <a:t>public:</a:t>
            </a:r>
            <a:endParaRPr lang="zh-CN" altLang="en-US" sz="2000">
              <a:solidFill>
                <a:schemeClr val="tx1"/>
              </a:solidFill>
            </a:endParaRPr>
          </a:p>
          <a:p>
            <a:r>
              <a:rPr lang="zh-CN" altLang="en-US" sz="2000">
                <a:solidFill>
                  <a:schemeClr val="tx1"/>
                </a:solidFill>
              </a:rPr>
              <a:t>    CSample(int a, int b) :first(a), second(b) {}</a:t>
            </a:r>
            <a:endParaRPr lang="zh-CN" altLang="en-US" sz="2000">
              <a:solidFill>
                <a:schemeClr val="tx1"/>
              </a:solidFill>
            </a:endParaRPr>
          </a:p>
          <a:p>
            <a:r>
              <a:rPr lang="zh-CN" altLang="en-US" sz="2000">
                <a:solidFill>
                  <a:schemeClr val="tx1"/>
                </a:solidFill>
              </a:rPr>
              <a:t>    int first;</a:t>
            </a:r>
            <a:endParaRPr lang="zh-CN" altLang="en-US" sz="2000">
              <a:solidFill>
                <a:schemeClr val="tx1"/>
              </a:solidFill>
            </a:endParaRPr>
          </a:p>
          <a:p>
            <a:r>
              <a:rPr lang="zh-CN" altLang="en-US" sz="2000">
                <a:solidFill>
                  <a:schemeClr val="tx1"/>
                </a:solidFill>
              </a:rPr>
              <a:t>    int second;</a:t>
            </a:r>
            <a:endParaRPr lang="zh-CN" altLang="en-US" sz="2000">
              <a:solidFill>
                <a:schemeClr val="tx1"/>
              </a:solidFill>
            </a:endParaRPr>
          </a:p>
          <a:p>
            <a:r>
              <a:rPr lang="zh-CN" altLang="en-US" sz="2000">
                <a:solidFill>
                  <a:schemeClr val="tx1"/>
                </a:solidFill>
              </a:rPr>
              <a:t>    bool operator &lt; (const CSample &amp;m)const</a:t>
            </a:r>
            <a:endParaRPr lang="zh-CN" altLang="en-US" sz="2000">
              <a:solidFill>
                <a:schemeClr val="tx1"/>
              </a:solidFill>
            </a:endParaRPr>
          </a:p>
          <a:p>
            <a:r>
              <a:rPr lang="zh-CN" altLang="en-US" sz="2000">
                <a:solidFill>
                  <a:schemeClr val="tx1"/>
                </a:solidFill>
              </a:rPr>
              <a:t>    {</a:t>
            </a:r>
            <a:endParaRPr lang="zh-CN" altLang="en-US" sz="2000">
              <a:solidFill>
                <a:schemeClr val="tx1"/>
              </a:solidFill>
            </a:endParaRPr>
          </a:p>
          <a:p>
            <a:r>
              <a:rPr lang="zh-CN" altLang="en-US" sz="2000">
                <a:solidFill>
                  <a:schemeClr val="tx1"/>
                </a:solidFill>
              </a:rPr>
              <a:t>        return first &lt; m.first || (first == m.first &amp;&amp; second &lt; m.second);</a:t>
            </a:r>
            <a:endParaRPr lang="zh-CN" altLang="en-US" sz="2000">
              <a:solidFill>
                <a:schemeClr val="tx1"/>
              </a:solidFill>
            </a:endParaRPr>
          </a:p>
          <a:p>
            <a:r>
              <a:rPr lang="zh-CN" altLang="en-US" sz="2000">
                <a:solidFill>
                  <a:schemeClr val="tx1"/>
                </a:solidFill>
              </a:rPr>
              <a:t>    }</a:t>
            </a:r>
            <a:endParaRPr lang="zh-CN" altLang="en-US" sz="2000">
              <a:solidFill>
                <a:schemeClr val="tx1"/>
              </a:solidFill>
            </a:endParaRPr>
          </a:p>
          <a:p>
            <a:r>
              <a:rPr lang="zh-CN" altLang="en-US" sz="2000">
                <a:solidFill>
                  <a:schemeClr val="tx1"/>
                </a:solidFill>
              </a:rPr>
              <a:t>};</a:t>
            </a:r>
            <a:endParaRPr lang="zh-CN" altLang="en-US" sz="2000">
              <a:solidFill>
                <a:schemeClr val="tx1"/>
              </a:solidFill>
            </a:endParaRPr>
          </a:p>
          <a:p>
            <a:endParaRPr lang="zh-CN" altLang="en-US" sz="2000">
              <a:solidFill>
                <a:schemeClr val="tx1"/>
              </a:solidFill>
            </a:endParaRPr>
          </a:p>
          <a:p>
            <a:r>
              <a:rPr lang="zh-CN" altLang="en-US" sz="2000">
                <a:solidFill>
                  <a:schemeClr val="tx1"/>
                </a:solidFill>
              </a:rPr>
              <a:t>bool less_second(const CSample &amp; m1, const CSample &amp; m2)</a:t>
            </a:r>
            <a:endParaRPr lang="zh-CN" altLang="en-US" sz="2000">
              <a:solidFill>
                <a:schemeClr val="tx1"/>
              </a:solidFill>
            </a:endParaRPr>
          </a:p>
          <a:p>
            <a:r>
              <a:rPr lang="zh-CN" altLang="en-US" sz="2000">
                <a:solidFill>
                  <a:schemeClr val="tx1"/>
                </a:solidFill>
              </a:rPr>
              <a:t>{</a:t>
            </a:r>
            <a:endParaRPr lang="zh-CN" altLang="en-US" sz="2000">
              <a:solidFill>
                <a:schemeClr val="tx1"/>
              </a:solidFill>
            </a:endParaRPr>
          </a:p>
          <a:p>
            <a:r>
              <a:rPr lang="zh-CN" altLang="en-US" sz="2000">
                <a:solidFill>
                  <a:schemeClr val="tx1"/>
                </a:solidFill>
              </a:rPr>
              <a:t>    return m1.second &lt; m2.second || (m1.first &lt; m2.first &amp;&amp; m1.second == m2.second);</a:t>
            </a:r>
            <a:endParaRPr lang="zh-CN" altLang="en-US" sz="2000">
              <a:solidFill>
                <a:schemeClr val="tx1"/>
              </a:solidFill>
            </a:endParaRPr>
          </a:p>
          <a:p>
            <a:r>
              <a:rPr lang="zh-CN" altLang="en-US" sz="2000">
                <a:solidFill>
                  <a:schemeClr val="tx1"/>
                </a:solidFill>
              </a:rPr>
              <a:t>}</a:t>
            </a:r>
            <a:endParaRPr lang="zh-CN" altLang="en-US" sz="200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315" y="259715"/>
            <a:ext cx="8929370" cy="6286500"/>
          </a:xfrm>
          <a:prstGeom prst="rect">
            <a:avLst/>
          </a:prstGeom>
          <a:solidFill>
            <a:schemeClr val="bg1"/>
          </a:solidFill>
        </p:spPr>
        <p:txBody>
          <a:bodyPr wrap="square" rtlCol="0" anchor="t">
            <a:noAutofit/>
          </a:bodyPr>
          <a:p>
            <a:r>
              <a:rPr lang="zh-CN" altLang="en-US" sz="2000">
                <a:solidFill>
                  <a:schemeClr val="tx1"/>
                </a:solidFill>
              </a:rPr>
              <a:t>int main()</a:t>
            </a:r>
            <a:r>
              <a:rPr lang="en-US" altLang="zh-CN" sz="2000">
                <a:solidFill>
                  <a:schemeClr val="tx1"/>
                </a:solidFill>
              </a:rPr>
              <a:t> </a:t>
            </a:r>
            <a:r>
              <a:rPr lang="zh-CN" altLang="en-US" sz="2000">
                <a:solidFill>
                  <a:schemeClr val="tx1"/>
                </a:solidFill>
              </a:rPr>
              <a:t>{</a:t>
            </a:r>
            <a:endParaRPr lang="zh-CN" altLang="en-US" sz="2000">
              <a:solidFill>
                <a:schemeClr val="tx1"/>
              </a:solidFill>
            </a:endParaRPr>
          </a:p>
          <a:p>
            <a:r>
              <a:rPr lang="zh-CN" altLang="en-US" sz="2000">
                <a:solidFill>
                  <a:schemeClr val="tx1"/>
                </a:solidFill>
              </a:rPr>
              <a:t>    deque&lt; CSample &gt; dqCont;</a:t>
            </a:r>
            <a:endParaRPr lang="zh-CN" altLang="en-US" sz="2000">
              <a:solidFill>
                <a:schemeClr val="tx1"/>
              </a:solidFill>
            </a:endParaRPr>
          </a:p>
          <a:p>
            <a:r>
              <a:rPr lang="zh-CN" altLang="en-US" sz="2000">
                <a:solidFill>
                  <a:schemeClr val="tx1"/>
                </a:solidFill>
              </a:rPr>
              <a:t>    for (int i = 0; i &lt; 8; i++)</a:t>
            </a:r>
            <a:r>
              <a:rPr lang="en-US" altLang="zh-CN" sz="2000">
                <a:solidFill>
                  <a:schemeClr val="tx1"/>
                </a:solidFill>
              </a:rPr>
              <a:t> </a:t>
            </a:r>
            <a:r>
              <a:rPr lang="zh-CN" altLang="en-US" sz="2000">
                <a:solidFill>
                  <a:schemeClr val="tx1"/>
                </a:solidFill>
              </a:rPr>
              <a:t>    {</a:t>
            </a:r>
            <a:endParaRPr lang="zh-CN" altLang="en-US" sz="2000">
              <a:solidFill>
                <a:schemeClr val="tx1"/>
              </a:solidFill>
            </a:endParaRPr>
          </a:p>
          <a:p>
            <a:r>
              <a:rPr lang="zh-CN" altLang="en-US" sz="2000">
                <a:solidFill>
                  <a:schemeClr val="tx1"/>
                </a:solidFill>
              </a:rPr>
              <a:t>      </a:t>
            </a:r>
            <a:r>
              <a:rPr lang="en-US" altLang="zh-CN" sz="2000">
                <a:solidFill>
                  <a:schemeClr val="tx1"/>
                </a:solidFill>
              </a:rPr>
              <a:t> </a:t>
            </a:r>
            <a:r>
              <a:rPr lang="zh-CN" altLang="en-US" sz="2000">
                <a:solidFill>
                  <a:schemeClr val="tx1"/>
                </a:solidFill>
              </a:rPr>
              <a:t>  CSample my(8 - i, i * i - i * 2);</a:t>
            </a:r>
            <a:endParaRPr lang="zh-CN" altLang="en-US" sz="2000">
              <a:solidFill>
                <a:schemeClr val="tx1"/>
              </a:solidFill>
            </a:endParaRPr>
          </a:p>
          <a:p>
            <a:r>
              <a:rPr lang="zh-CN" altLang="en-US" sz="2000">
                <a:solidFill>
                  <a:schemeClr val="tx1"/>
                </a:solidFill>
              </a:rPr>
              <a:t>        </a:t>
            </a:r>
            <a:r>
              <a:rPr lang="en-US" altLang="zh-CN" sz="2000">
                <a:solidFill>
                  <a:schemeClr val="tx1"/>
                </a:solidFill>
              </a:rPr>
              <a:t> </a:t>
            </a:r>
            <a:r>
              <a:rPr lang="zh-CN" altLang="en-US" sz="2000">
                <a:solidFill>
                  <a:schemeClr val="tx1"/>
                </a:solidFill>
              </a:rPr>
              <a:t>dqCont.push_back(my);</a:t>
            </a:r>
            <a:endParaRPr lang="zh-CN" altLang="en-US" sz="2000">
              <a:solidFill>
                <a:schemeClr val="tx1"/>
              </a:solidFill>
            </a:endParaRPr>
          </a:p>
          <a:p>
            <a:r>
              <a:rPr lang="zh-CN" altLang="en-US" sz="2000">
                <a:solidFill>
                  <a:schemeClr val="tx1"/>
                </a:solidFill>
              </a:rPr>
              <a:t>    }</a:t>
            </a:r>
            <a:endParaRPr lang="zh-CN" altLang="en-US" sz="2000">
              <a:solidFill>
                <a:schemeClr val="tx1"/>
              </a:solidFill>
            </a:endParaRPr>
          </a:p>
          <a:p>
            <a:r>
              <a:rPr lang="zh-CN" altLang="en-US" sz="2000">
                <a:solidFill>
                  <a:schemeClr val="tx1"/>
                </a:solidFill>
              </a:rPr>
              <a:t>    for (size_t i = 0; i &lt; dqCont.size(); i++)</a:t>
            </a:r>
            <a:endParaRPr lang="zh-CN" altLang="en-US" sz="2000">
              <a:solidFill>
                <a:schemeClr val="tx1"/>
              </a:solidFill>
            </a:endParaRPr>
          </a:p>
          <a:p>
            <a:r>
              <a:rPr lang="zh-CN" altLang="en-US" sz="2000">
                <a:solidFill>
                  <a:schemeClr val="tx1"/>
                </a:solidFill>
              </a:rPr>
              <a:t>        cout &lt;&lt; "(" &lt;&lt; dqCont[i].first &lt;&lt; "," &lt;&lt; dqCont[i].second &lt;&lt; ")\n";</a:t>
            </a:r>
            <a:endParaRPr lang="zh-CN" altLang="en-US" sz="2000">
              <a:solidFill>
                <a:schemeClr val="tx1"/>
              </a:solidFill>
            </a:endParaRPr>
          </a:p>
          <a:p>
            <a:r>
              <a:rPr lang="zh-CN" altLang="en-US" sz="2000">
                <a:solidFill>
                  <a:schemeClr val="tx1"/>
                </a:solidFill>
              </a:rPr>
              <a:t>    </a:t>
            </a:r>
            <a:r>
              <a:rPr lang="zh-CN" altLang="en-US" sz="2000">
                <a:solidFill>
                  <a:srgbClr val="FFFF00"/>
                </a:solidFill>
              </a:rPr>
              <a:t>sort(dqCont.begin(), dqCont.end());</a:t>
            </a:r>
            <a:endParaRPr lang="zh-CN" altLang="en-US" sz="2000">
              <a:solidFill>
                <a:schemeClr val="tx1"/>
              </a:solidFill>
            </a:endParaRPr>
          </a:p>
          <a:p>
            <a:r>
              <a:rPr lang="zh-CN" altLang="en-US" sz="2000">
                <a:solidFill>
                  <a:schemeClr val="tx1"/>
                </a:solidFill>
              </a:rPr>
              <a:t>    cout &lt;&lt; "after sorted by first:" &lt;&lt; endl;</a:t>
            </a:r>
            <a:endParaRPr lang="zh-CN" altLang="en-US" sz="2000">
              <a:solidFill>
                <a:schemeClr val="tx1"/>
              </a:solidFill>
            </a:endParaRPr>
          </a:p>
          <a:p>
            <a:r>
              <a:rPr lang="zh-CN" altLang="en-US" sz="2000">
                <a:solidFill>
                  <a:schemeClr val="tx1"/>
                </a:solidFill>
              </a:rPr>
              <a:t>    for (size_t i = 0; i &lt; dqCont.size(); i++)</a:t>
            </a:r>
            <a:endParaRPr lang="zh-CN" altLang="en-US" sz="2000">
              <a:solidFill>
                <a:schemeClr val="tx1"/>
              </a:solidFill>
            </a:endParaRPr>
          </a:p>
          <a:p>
            <a:r>
              <a:rPr lang="zh-CN" altLang="en-US" sz="2000">
                <a:solidFill>
                  <a:schemeClr val="tx1"/>
                </a:solidFill>
              </a:rPr>
              <a:t>        cout &lt;&lt; "(" &lt;&lt; dqCont[i].first &lt;&lt; "," &lt;&lt; dqCont[i].second &lt;&lt; ")\n";</a:t>
            </a:r>
            <a:endParaRPr lang="zh-CN" altLang="en-US" sz="2000">
              <a:solidFill>
                <a:schemeClr val="tx1"/>
              </a:solidFill>
            </a:endParaRPr>
          </a:p>
          <a:p>
            <a:r>
              <a:rPr lang="zh-CN" altLang="en-US" sz="2000">
                <a:solidFill>
                  <a:schemeClr val="tx1"/>
                </a:solidFill>
              </a:rPr>
              <a:t>    </a:t>
            </a:r>
            <a:r>
              <a:rPr lang="zh-CN" altLang="en-US" sz="2000">
                <a:solidFill>
                  <a:srgbClr val="FFFF00"/>
                </a:solidFill>
              </a:rPr>
              <a:t>sort(dqCont.begin(), dqCont.end(), less_second);</a:t>
            </a:r>
            <a:endParaRPr lang="zh-CN" altLang="en-US" sz="2000">
              <a:solidFill>
                <a:srgbClr val="FFFF00"/>
              </a:solidFill>
            </a:endParaRPr>
          </a:p>
          <a:p>
            <a:r>
              <a:rPr lang="zh-CN" altLang="en-US" sz="2000">
                <a:solidFill>
                  <a:srgbClr val="FFFF00"/>
                </a:solidFill>
              </a:rPr>
              <a:t>    sort(dqCont.begin(), dqCont.end(),</a:t>
            </a:r>
            <a:r>
              <a:rPr lang="en-US" altLang="zh-CN" sz="2000">
                <a:solidFill>
                  <a:srgbClr val="FFFF00"/>
                </a:solidFill>
              </a:rPr>
              <a:t> </a:t>
            </a:r>
            <a:r>
              <a:rPr lang="zh-CN" altLang="en-US" sz="2000">
                <a:solidFill>
                  <a:srgbClr val="FFFF00"/>
                </a:solidFill>
              </a:rPr>
              <a:t> [](const CSample &amp;x, const CSample &amp;y)  {</a:t>
            </a:r>
            <a:endParaRPr lang="zh-CN" altLang="en-US" sz="2000">
              <a:solidFill>
                <a:srgbClr val="FFFF00"/>
              </a:solidFill>
            </a:endParaRPr>
          </a:p>
          <a:p>
            <a:r>
              <a:rPr lang="zh-CN" altLang="en-US" sz="2000">
                <a:solidFill>
                  <a:srgbClr val="FFFF00"/>
                </a:solidFill>
              </a:rPr>
              <a:t>        return x.second &lt; y.second || (x.first &lt; y.first &amp;&amp; x.second == y.second);  });</a:t>
            </a:r>
            <a:endParaRPr lang="zh-CN" altLang="en-US" sz="2000">
              <a:solidFill>
                <a:srgbClr val="FFFF00"/>
              </a:solidFill>
            </a:endParaRPr>
          </a:p>
          <a:p>
            <a:endParaRPr lang="zh-CN" altLang="en-US" sz="2000">
              <a:solidFill>
                <a:schemeClr val="tx1"/>
              </a:solidFill>
            </a:endParaRPr>
          </a:p>
          <a:p>
            <a:r>
              <a:rPr lang="zh-CN" altLang="en-US" sz="2000">
                <a:solidFill>
                  <a:schemeClr val="tx1"/>
                </a:solidFill>
              </a:rPr>
              <a:t>    cout &lt;&lt; "after sorted by second:" &lt;&lt; endl;</a:t>
            </a:r>
            <a:endParaRPr lang="zh-CN" altLang="en-US" sz="2000">
              <a:solidFill>
                <a:schemeClr val="tx1"/>
              </a:solidFill>
            </a:endParaRPr>
          </a:p>
          <a:p>
            <a:r>
              <a:rPr lang="zh-CN" altLang="en-US" sz="2000">
                <a:solidFill>
                  <a:schemeClr val="tx1"/>
                </a:solidFill>
              </a:rPr>
              <a:t>    for (size_t i = 0; i &lt; dqCont.size(); i++)</a:t>
            </a:r>
            <a:endParaRPr lang="zh-CN" altLang="en-US" sz="2000">
              <a:solidFill>
                <a:schemeClr val="tx1"/>
              </a:solidFill>
            </a:endParaRPr>
          </a:p>
          <a:p>
            <a:r>
              <a:rPr lang="zh-CN" altLang="en-US" sz="2000">
                <a:solidFill>
                  <a:schemeClr val="tx1"/>
                </a:solidFill>
              </a:rPr>
              <a:t>        cout &lt;&lt; "(" &lt;&lt; dqCont[i].first &lt;&lt; "," &lt;&lt; dqCont[i].second &lt;&lt; ")\n";</a:t>
            </a:r>
            <a:endParaRPr lang="zh-CN" altLang="en-US" sz="2000">
              <a:solidFill>
                <a:schemeClr val="tx1"/>
              </a:solidFill>
            </a:endParaRPr>
          </a:p>
          <a:p>
            <a:r>
              <a:rPr lang="zh-CN" altLang="en-US" sz="2000">
                <a:solidFill>
                  <a:schemeClr val="tx1"/>
                </a:solidFill>
              </a:rPr>
              <a:t>}</a:t>
            </a:r>
            <a:endParaRPr lang="zh-CN" altLang="en-US" sz="200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transform</a:t>
            </a:r>
            <a:endParaRPr lang="en-US" altLang="zh-CN"/>
          </a:p>
        </p:txBody>
      </p:sp>
      <p:sp>
        <p:nvSpPr>
          <p:cNvPr id="4" name="文本框 3"/>
          <p:cNvSpPr txBox="1"/>
          <p:nvPr/>
        </p:nvSpPr>
        <p:spPr>
          <a:xfrm>
            <a:off x="230505" y="1701800"/>
            <a:ext cx="8832850" cy="4759960"/>
          </a:xfrm>
          <a:prstGeom prst="rect">
            <a:avLst/>
          </a:prstGeom>
          <a:noFill/>
        </p:spPr>
        <p:txBody>
          <a:bodyPr wrap="square" rtlCol="0" anchor="t">
            <a:spAutoFit/>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a:t>
            </a:r>
            <a:r>
              <a:rPr lang="zh-CN" altLang="en-US" sz="2200" b="1" noProof="0" dirty="0">
                <a:ln>
                  <a:noFill/>
                </a:ln>
                <a:solidFill>
                  <a:schemeClr val="tx1"/>
                </a:solidFill>
                <a:effectLst/>
                <a:uLnTx/>
                <a:uFillTx/>
                <a:latin typeface="+mn-ea"/>
                <a:ea typeface="+mn-ea"/>
                <a:sym typeface="+mn-ea"/>
              </a:rPr>
              <a:t>版本</a:t>
            </a:r>
            <a:r>
              <a:rPr lang="en-US" altLang="zh-CN" sz="2200" b="1" noProof="0" dirty="0">
                <a:ln>
                  <a:noFill/>
                </a:ln>
                <a:solidFill>
                  <a:schemeClr val="tx1"/>
                </a:solidFill>
                <a:effectLst/>
                <a:uLnTx/>
                <a:uFillTx/>
                <a:latin typeface="+mn-ea"/>
                <a:ea typeface="+mn-ea"/>
                <a:sym typeface="+mn-ea"/>
              </a:rPr>
              <a:t>1</a:t>
            </a:r>
            <a:endParaRPr lang="en-US" altLang="zh-CN" sz="2200" b="1" noProof="0" dirty="0">
              <a:ln>
                <a:noFill/>
              </a:ln>
              <a:solidFill>
                <a:schemeClr val="tx1"/>
              </a:solidFill>
              <a:effectLst/>
              <a:uLnTx/>
              <a:uFillTx/>
              <a:latin typeface="+mn-ea"/>
              <a:ea typeface="+mn-ea"/>
              <a:sym typeface="+mn-ea"/>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template &lt;class </a:t>
            </a:r>
            <a:r>
              <a:rPr lang="en-US" altLang="zh-CN" sz="2200" b="1" noProof="0" dirty="0" err="1">
                <a:ln>
                  <a:noFill/>
                </a:ln>
                <a:solidFill>
                  <a:schemeClr val="tx1"/>
                </a:solidFill>
                <a:effectLst/>
                <a:uLnTx/>
                <a:uFillTx/>
                <a:latin typeface="+mn-ea"/>
                <a:ea typeface="+mn-ea"/>
                <a:sym typeface="+mn-ea"/>
              </a:rPr>
              <a:t>InputIterator</a:t>
            </a:r>
            <a:r>
              <a:rPr lang="en-US" altLang="zh-CN" sz="2200" b="1" noProof="0" dirty="0">
                <a:ln>
                  <a:noFill/>
                </a:ln>
                <a:solidFill>
                  <a:schemeClr val="tx1"/>
                </a:solidFill>
                <a:effectLst/>
                <a:uLnTx/>
                <a:uFillTx/>
                <a:latin typeface="+mn-ea"/>
                <a:ea typeface="+mn-ea"/>
                <a:sym typeface="+mn-ea"/>
              </a:rPr>
              <a:t>, class </a:t>
            </a: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class </a:t>
            </a:r>
            <a:r>
              <a:rPr lang="en-US" altLang="zh-CN" sz="2200" b="1" noProof="0" dirty="0" err="1">
                <a:ln>
                  <a:noFill/>
                </a:ln>
                <a:solidFill>
                  <a:schemeClr val="tx1"/>
                </a:solidFill>
                <a:effectLst/>
                <a:uLnTx/>
                <a:uFillTx/>
                <a:latin typeface="+mn-ea"/>
                <a:ea typeface="+mn-ea"/>
                <a:sym typeface="+mn-ea"/>
              </a:rPr>
              <a:t>UnaryOperator</a:t>
            </a:r>
            <a:r>
              <a:rPr lang="en-US" altLang="zh-CN" sz="2200" b="1" noProof="0" dirty="0">
                <a:ln>
                  <a:noFill/>
                </a:ln>
                <a:solidFill>
                  <a:schemeClr val="tx1"/>
                </a:solidFill>
                <a:effectLst/>
                <a:uLnTx/>
                <a:uFillTx/>
                <a:latin typeface="+mn-ea"/>
                <a:ea typeface="+mn-ea"/>
                <a:sym typeface="+mn-ea"/>
              </a:rPr>
              <a:t>&gt;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transform (</a:t>
            </a:r>
            <a:r>
              <a:rPr lang="en-US" altLang="zh-CN" sz="2200" b="1" noProof="0" dirty="0" err="1">
                <a:ln>
                  <a:noFill/>
                </a:ln>
                <a:solidFill>
                  <a:schemeClr val="tx1"/>
                </a:solidFill>
                <a:effectLst/>
                <a:uLnTx/>
                <a:uFillTx/>
                <a:latin typeface="+mn-ea"/>
                <a:ea typeface="+mn-ea"/>
                <a:sym typeface="+mn-ea"/>
              </a:rPr>
              <a:t>InputIterator</a:t>
            </a:r>
            <a:r>
              <a:rPr lang="en-US" altLang="zh-CN" sz="2200" b="1" noProof="0" dirty="0">
                <a:ln>
                  <a:noFill/>
                </a:ln>
                <a:solidFill>
                  <a:schemeClr val="tx1"/>
                </a:solidFill>
                <a:effectLst/>
                <a:uLnTx/>
                <a:uFillTx/>
                <a:latin typeface="+mn-ea"/>
                <a:ea typeface="+mn-ea"/>
                <a:sym typeface="+mn-ea"/>
              </a:rPr>
              <a:t> first1, </a:t>
            </a:r>
            <a:r>
              <a:rPr lang="en-US" altLang="zh-CN" sz="2200" b="1" noProof="0" dirty="0" err="1">
                <a:ln>
                  <a:noFill/>
                </a:ln>
                <a:solidFill>
                  <a:schemeClr val="tx1"/>
                </a:solidFill>
                <a:effectLst/>
                <a:uLnTx/>
                <a:uFillTx/>
                <a:latin typeface="+mn-ea"/>
                <a:ea typeface="+mn-ea"/>
                <a:sym typeface="+mn-ea"/>
              </a:rPr>
              <a:t>InputIterator</a:t>
            </a:r>
            <a:r>
              <a:rPr lang="en-US" altLang="zh-CN" sz="2200" b="1" noProof="0" dirty="0">
                <a:ln>
                  <a:noFill/>
                </a:ln>
                <a:solidFill>
                  <a:schemeClr val="tx1"/>
                </a:solidFill>
                <a:effectLst/>
                <a:uLnTx/>
                <a:uFillTx/>
                <a:latin typeface="+mn-ea"/>
                <a:ea typeface="+mn-ea"/>
                <a:sym typeface="+mn-ea"/>
              </a:rPr>
              <a:t> last1, </a:t>
            </a: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result, </a:t>
            </a:r>
            <a:r>
              <a:rPr lang="en-US" altLang="zh-CN" sz="2200" b="1" noProof="0" dirty="0" err="1">
                <a:ln>
                  <a:noFill/>
                </a:ln>
                <a:solidFill>
                  <a:schemeClr val="tx1"/>
                </a:solidFill>
                <a:effectLst/>
                <a:uLnTx/>
                <a:uFillTx/>
                <a:latin typeface="+mn-ea"/>
                <a:ea typeface="+mn-ea"/>
                <a:sym typeface="+mn-ea"/>
              </a:rPr>
              <a:t>UnaryOperator</a:t>
            </a:r>
            <a:r>
              <a:rPr lang="en-US" altLang="zh-CN" sz="2200" b="1" noProof="0" dirty="0">
                <a:ln>
                  <a:noFill/>
                </a:ln>
                <a:solidFill>
                  <a:schemeClr val="tx1"/>
                </a:solidFill>
                <a:effectLst/>
                <a:uLnTx/>
                <a:uFillTx/>
                <a:latin typeface="+mn-ea"/>
                <a:ea typeface="+mn-ea"/>
                <a:sym typeface="+mn-ea"/>
              </a:rPr>
              <a:t> op)</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while (first1 != last1)</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*result++ = op(*first1++); </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return result;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a:t>
            </a:r>
            <a:endParaRPr lang="en-US" altLang="zh-CN" sz="2200" b="1" noProof="0" dirty="0">
              <a:ln>
                <a:noFill/>
              </a:ln>
              <a:solidFill>
                <a:schemeClr val="tx1"/>
              </a:solidFill>
              <a:effectLst/>
              <a:uLnTx/>
              <a:uFillTx/>
              <a:latin typeface="+mn-ea"/>
              <a:ea typeface="+mn-ea"/>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transform</a:t>
            </a:r>
            <a:endParaRPr lang="en-US" altLang="zh-CN"/>
          </a:p>
        </p:txBody>
      </p:sp>
      <p:sp>
        <p:nvSpPr>
          <p:cNvPr id="4" name="文本框 3"/>
          <p:cNvSpPr txBox="1"/>
          <p:nvPr/>
        </p:nvSpPr>
        <p:spPr>
          <a:xfrm>
            <a:off x="374015" y="1630045"/>
            <a:ext cx="8593455" cy="5098415"/>
          </a:xfrm>
          <a:prstGeom prst="rect">
            <a:avLst/>
          </a:prstGeom>
          <a:noFill/>
        </p:spPr>
        <p:txBody>
          <a:bodyPr wrap="square" rtlCol="0" anchor="t">
            <a:spAutoFit/>
          </a:bodyPr>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noProof="0" dirty="0">
                <a:ln>
                  <a:noFill/>
                </a:ln>
                <a:solidFill>
                  <a:schemeClr val="tx1"/>
                </a:solidFill>
                <a:effectLst/>
                <a:uLnTx/>
                <a:uFillTx/>
                <a:latin typeface="+mn-ea"/>
                <a:ea typeface="+mn-ea"/>
                <a:sym typeface="+mn-ea"/>
              </a:rPr>
              <a:t>//</a:t>
            </a:r>
            <a:r>
              <a:rPr lang="zh-CN" altLang="en-US" sz="2200" noProof="0" dirty="0">
                <a:ln>
                  <a:noFill/>
                </a:ln>
                <a:solidFill>
                  <a:schemeClr val="tx1"/>
                </a:solidFill>
                <a:effectLst/>
                <a:uLnTx/>
                <a:uFillTx/>
                <a:latin typeface="+mn-ea"/>
                <a:ea typeface="+mn-ea"/>
                <a:sym typeface="+mn-ea"/>
              </a:rPr>
              <a:t>版本</a:t>
            </a:r>
            <a:r>
              <a:rPr lang="en-US" altLang="zh-CN" sz="2200" noProof="0" dirty="0">
                <a:ln>
                  <a:noFill/>
                </a:ln>
                <a:solidFill>
                  <a:schemeClr val="tx1"/>
                </a:solidFill>
                <a:effectLst/>
                <a:uLnTx/>
                <a:uFillTx/>
                <a:latin typeface="+mn-ea"/>
                <a:ea typeface="+mn-ea"/>
                <a:sym typeface="+mn-ea"/>
              </a:rPr>
              <a:t>2</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template &lt;class InputIterator1, class InputIterator2,class </a:t>
            </a: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class </a:t>
            </a:r>
            <a:r>
              <a:rPr lang="en-US" altLang="zh-CN" sz="2200" b="1" noProof="0" dirty="0" err="1">
                <a:ln>
                  <a:noFill/>
                </a:ln>
                <a:solidFill>
                  <a:schemeClr val="tx1"/>
                </a:solidFill>
                <a:effectLst/>
                <a:uLnTx/>
                <a:uFillTx/>
                <a:latin typeface="+mn-ea"/>
                <a:ea typeface="+mn-ea"/>
                <a:sym typeface="+mn-ea"/>
              </a:rPr>
              <a:t>BinaryOperator</a:t>
            </a:r>
            <a:r>
              <a:rPr lang="en-US" altLang="zh-CN" sz="2200" b="1" noProof="0" dirty="0">
                <a:ln>
                  <a:noFill/>
                </a:ln>
                <a:solidFill>
                  <a:schemeClr val="tx1"/>
                </a:solidFill>
                <a:effectLst/>
                <a:uLnTx/>
                <a:uFillTx/>
                <a:latin typeface="+mn-ea"/>
                <a:ea typeface="+mn-ea"/>
                <a:sym typeface="+mn-ea"/>
              </a:rPr>
              <a:t>&gt;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transform (InputIterator1 first1, InputIterator1 last1, InputIterator2 first2, </a:t>
            </a:r>
            <a:r>
              <a:rPr lang="en-US" altLang="zh-CN" sz="2200" b="1" noProof="0" dirty="0" err="1">
                <a:ln>
                  <a:noFill/>
                </a:ln>
                <a:solidFill>
                  <a:schemeClr val="tx1"/>
                </a:solidFill>
                <a:effectLst/>
                <a:uLnTx/>
                <a:uFillTx/>
                <a:latin typeface="+mn-ea"/>
                <a:ea typeface="+mn-ea"/>
                <a:sym typeface="+mn-ea"/>
              </a:rPr>
              <a:t>OutputIterator</a:t>
            </a:r>
            <a:r>
              <a:rPr lang="en-US" altLang="zh-CN" sz="2200" b="1" noProof="0" dirty="0">
                <a:ln>
                  <a:noFill/>
                </a:ln>
                <a:solidFill>
                  <a:schemeClr val="tx1"/>
                </a:solidFill>
                <a:effectLst/>
                <a:uLnTx/>
                <a:uFillTx/>
                <a:latin typeface="+mn-ea"/>
                <a:ea typeface="+mn-ea"/>
                <a:sym typeface="+mn-ea"/>
              </a:rPr>
              <a:t> result, </a:t>
            </a:r>
            <a:r>
              <a:rPr lang="en-US" altLang="zh-CN" sz="2200" b="1" noProof="0" dirty="0" err="1">
                <a:ln>
                  <a:noFill/>
                </a:ln>
                <a:solidFill>
                  <a:schemeClr val="tx1"/>
                </a:solidFill>
                <a:effectLst/>
                <a:uLnTx/>
                <a:uFillTx/>
                <a:latin typeface="+mn-ea"/>
                <a:ea typeface="+mn-ea"/>
                <a:sym typeface="+mn-ea"/>
              </a:rPr>
              <a:t>BinaryOperator</a:t>
            </a:r>
            <a:r>
              <a:rPr lang="en-US" altLang="zh-CN" sz="2200" b="1" noProof="0" dirty="0">
                <a:ln>
                  <a:noFill/>
                </a:ln>
                <a:solidFill>
                  <a:schemeClr val="tx1"/>
                </a:solidFill>
                <a:effectLst/>
                <a:uLnTx/>
                <a:uFillTx/>
                <a:latin typeface="+mn-ea"/>
                <a:ea typeface="+mn-ea"/>
                <a:sym typeface="+mn-ea"/>
              </a:rPr>
              <a:t> op)</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while (first1 != last1)</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*result++ = </a:t>
            </a:r>
            <a:r>
              <a:rPr lang="en-US" altLang="zh-CN" sz="2200" b="1" noProof="0" dirty="0" err="1">
                <a:ln>
                  <a:noFill/>
                </a:ln>
                <a:solidFill>
                  <a:schemeClr val="tx1"/>
                </a:solidFill>
                <a:effectLst/>
                <a:uLnTx/>
                <a:uFillTx/>
                <a:latin typeface="+mn-ea"/>
                <a:ea typeface="+mn-ea"/>
                <a:sym typeface="+mn-ea"/>
              </a:rPr>
              <a:t>binary_op</a:t>
            </a:r>
            <a:r>
              <a:rPr lang="en-US" altLang="zh-CN" sz="2200" b="1" noProof="0" dirty="0">
                <a:ln>
                  <a:noFill/>
                </a:ln>
                <a:solidFill>
                  <a:schemeClr val="tx1"/>
                </a:solidFill>
                <a:effectLst/>
                <a:uLnTx/>
                <a:uFillTx/>
                <a:latin typeface="+mn-ea"/>
                <a:ea typeface="+mn-ea"/>
                <a:sym typeface="+mn-ea"/>
              </a:rPr>
              <a:t>(*first1++,*first2++);</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    return result;</a:t>
            </a:r>
            <a:endParaRPr kumimoji="0" lang="en-US" altLang="zh-CN" sz="22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Pct val="50000"/>
              <a:buFont typeface="Wingdings 2" panose="05020102010507070707" pitchFamily="2" charset="2"/>
              <a:buNone/>
              <a:defRPr/>
            </a:pPr>
            <a:r>
              <a:rPr lang="en-US" altLang="zh-CN" sz="2200" b="1" noProof="0" dirty="0">
                <a:ln>
                  <a:noFill/>
                </a:ln>
                <a:solidFill>
                  <a:schemeClr val="tx1"/>
                </a:solidFill>
                <a:effectLst/>
                <a:uLnTx/>
                <a:uFillTx/>
                <a:latin typeface="+mn-ea"/>
                <a:ea typeface="+mn-ea"/>
                <a:sym typeface="+mn-ea"/>
              </a:rPr>
              <a:t>}</a:t>
            </a:r>
            <a:endParaRPr lang="en-US" altLang="zh-CN" sz="2200" b="1" noProof="0" dirty="0">
              <a:ln>
                <a:noFill/>
              </a:ln>
              <a:solidFill>
                <a:schemeClr val="tx1"/>
              </a:solidFill>
              <a:effectLst/>
              <a:uLnTx/>
              <a:uFillTx/>
              <a:latin typeface="+mn-ea"/>
              <a:ea typeface="+mn-ea"/>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705" y="45085"/>
            <a:ext cx="8846820" cy="6793865"/>
          </a:xfrm>
          <a:prstGeom prst="rect">
            <a:avLst/>
          </a:prstGeom>
          <a:solidFill>
            <a:schemeClr val="bg1"/>
          </a:solidFill>
        </p:spPr>
        <p:txBody>
          <a:bodyPr wrap="square" rtlCol="0" anchor="t">
            <a:noAutofit/>
          </a:bodyPr>
          <a:p>
            <a:r>
              <a:rPr lang="zh-CN" altLang="en-US" sz="1700">
                <a:solidFill>
                  <a:schemeClr val="tx1"/>
                </a:solidFill>
              </a:rPr>
              <a:t>#include &lt;iostream&gt;</a:t>
            </a:r>
            <a:endParaRPr lang="zh-CN" altLang="en-US" sz="1700">
              <a:solidFill>
                <a:schemeClr val="tx1"/>
              </a:solidFill>
            </a:endParaRPr>
          </a:p>
          <a:p>
            <a:r>
              <a:rPr lang="zh-CN" altLang="en-US" sz="1700">
                <a:solidFill>
                  <a:schemeClr val="tx1"/>
                </a:solidFill>
              </a:rPr>
              <a:t>#include &lt;vector&gt;</a:t>
            </a:r>
            <a:endParaRPr lang="zh-CN" altLang="en-US" sz="1700">
              <a:solidFill>
                <a:schemeClr val="tx1"/>
              </a:solidFill>
            </a:endParaRPr>
          </a:p>
          <a:p>
            <a:r>
              <a:rPr lang="zh-CN" altLang="en-US" sz="1700">
                <a:solidFill>
                  <a:schemeClr val="tx1"/>
                </a:solidFill>
              </a:rPr>
              <a:t>#include &lt;list&gt;</a:t>
            </a:r>
            <a:endParaRPr lang="zh-CN" altLang="en-US" sz="1700">
              <a:solidFill>
                <a:schemeClr val="tx1"/>
              </a:solidFill>
            </a:endParaRPr>
          </a:p>
          <a:p>
            <a:r>
              <a:rPr lang="zh-CN" altLang="en-US" sz="1700">
                <a:solidFill>
                  <a:schemeClr val="tx1"/>
                </a:solidFill>
              </a:rPr>
              <a:t>#include &lt;iterator&gt;</a:t>
            </a:r>
            <a:endParaRPr lang="zh-CN" altLang="en-US" sz="1700">
              <a:solidFill>
                <a:schemeClr val="tx1"/>
              </a:solidFill>
            </a:endParaRPr>
          </a:p>
          <a:p>
            <a:r>
              <a:rPr lang="zh-CN" altLang="en-US" sz="1700">
                <a:solidFill>
                  <a:schemeClr val="tx1"/>
                </a:solidFill>
              </a:rPr>
              <a:t>#include &lt;algorithm&gt;</a:t>
            </a:r>
            <a:endParaRPr lang="zh-CN" altLang="en-US" sz="1700">
              <a:solidFill>
                <a:schemeClr val="tx1"/>
              </a:solidFill>
            </a:endParaRPr>
          </a:p>
          <a:p>
            <a:r>
              <a:rPr lang="zh-CN" altLang="en-US" sz="1700">
                <a:solidFill>
                  <a:schemeClr val="tx1"/>
                </a:solidFill>
              </a:rPr>
              <a:t>using namespace std;</a:t>
            </a:r>
            <a:endParaRPr lang="zh-CN" altLang="en-US" sz="1700">
              <a:solidFill>
                <a:schemeClr val="tx1"/>
              </a:solidFill>
            </a:endParaRPr>
          </a:p>
          <a:p>
            <a:r>
              <a:rPr lang="zh-CN" altLang="en-US" sz="1700">
                <a:solidFill>
                  <a:schemeClr val="tx1"/>
                </a:solidFill>
              </a:rPr>
              <a:t>int main()</a:t>
            </a:r>
            <a:r>
              <a:rPr lang="en-US" altLang="zh-CN" sz="1700">
                <a:solidFill>
                  <a:schemeClr val="tx1"/>
                </a:solidFill>
              </a:rPr>
              <a:t> </a:t>
            </a:r>
            <a:r>
              <a:rPr lang="zh-CN" altLang="en-US" sz="1700">
                <a:solidFill>
                  <a:schemeClr val="tx1"/>
                </a:solidFill>
              </a:rPr>
              <a:t>{</a:t>
            </a:r>
            <a:endParaRPr lang="zh-CN" altLang="en-US" sz="1700">
              <a:solidFill>
                <a:schemeClr val="tx1"/>
              </a:solidFill>
            </a:endParaRPr>
          </a:p>
          <a:p>
            <a:r>
              <a:rPr lang="zh-CN" altLang="en-US" sz="1700">
                <a:solidFill>
                  <a:schemeClr val="tx1"/>
                </a:solidFill>
              </a:rPr>
              <a:t>    int A[] = {1,2,3,4,5,7,9};</a:t>
            </a:r>
            <a:endParaRPr lang="zh-CN" altLang="en-US" sz="1700">
              <a:solidFill>
                <a:schemeClr val="tx1"/>
              </a:solidFill>
            </a:endParaRPr>
          </a:p>
          <a:p>
            <a:r>
              <a:rPr lang="zh-CN" altLang="en-US" sz="1700">
                <a:solidFill>
                  <a:schemeClr val="tx1"/>
                </a:solidFill>
              </a:rPr>
              <a:t>    vector&lt;int&gt;  V;</a:t>
            </a:r>
            <a:endParaRPr lang="zh-CN" altLang="en-US" sz="1700">
              <a:solidFill>
                <a:schemeClr val="tx1"/>
              </a:solidFill>
            </a:endParaRPr>
          </a:p>
          <a:p>
            <a:r>
              <a:rPr lang="zh-CN" altLang="en-US" sz="1700">
                <a:solidFill>
                  <a:schemeClr val="tx1"/>
                </a:solidFill>
              </a:rPr>
              <a:t>    //拷贝奇数至向量尾部插入，begin、end可同样适用于容器对象和数组</a:t>
            </a:r>
            <a:endParaRPr lang="zh-CN" altLang="en-US" sz="1700">
              <a:solidFill>
                <a:schemeClr val="tx1"/>
              </a:solidFill>
            </a:endParaRPr>
          </a:p>
          <a:p>
            <a:r>
              <a:rPr lang="zh-CN" altLang="en-US" sz="1700">
                <a:solidFill>
                  <a:schemeClr val="tx1"/>
                </a:solidFill>
              </a:rPr>
              <a:t>    copy_if (begin (A), end(A), back_inserter(V),    [] (int x) {return x % 2 != 0;});</a:t>
            </a:r>
            <a:endParaRPr lang="zh-CN" altLang="en-US" sz="1700">
              <a:solidFill>
                <a:schemeClr val="tx1"/>
              </a:solidFill>
            </a:endParaRPr>
          </a:p>
          <a:p>
            <a:r>
              <a:rPr lang="zh-CN" altLang="en-US" sz="1700">
                <a:solidFill>
                  <a:schemeClr val="tx1"/>
                </a:solidFill>
              </a:rPr>
              <a:t>    //拷贝至输出流迭代器显示</a:t>
            </a:r>
            <a:endParaRPr lang="zh-CN" altLang="en-US" sz="1700">
              <a:solidFill>
                <a:schemeClr val="tx1"/>
              </a:solidFill>
            </a:endParaRPr>
          </a:p>
          <a:p>
            <a:r>
              <a:rPr lang="zh-CN" altLang="en-US" sz="1700">
                <a:solidFill>
                  <a:schemeClr val="tx1"/>
                </a:solidFill>
              </a:rPr>
              <a:t>    copy (begin (V), end (V), ostream_iterator&lt;int&gt; (cout, "\t"));</a:t>
            </a:r>
            <a:endParaRPr lang="zh-CN" altLang="en-US" sz="1700">
              <a:solidFill>
                <a:schemeClr val="tx1"/>
              </a:solidFill>
            </a:endParaRPr>
          </a:p>
          <a:p>
            <a:r>
              <a:rPr lang="zh-CN" altLang="en-US" sz="1700">
                <a:solidFill>
                  <a:schemeClr val="tx1"/>
                </a:solidFill>
              </a:rPr>
              <a:t>    cout &lt;&lt; endl;</a:t>
            </a:r>
            <a:endParaRPr lang="zh-CN" altLang="en-US" sz="1700">
              <a:solidFill>
                <a:schemeClr val="tx1"/>
              </a:solidFill>
            </a:endParaRPr>
          </a:p>
          <a:p>
            <a:r>
              <a:rPr lang="zh-CN" altLang="en-US" sz="1700">
                <a:solidFill>
                  <a:schemeClr val="tx1"/>
                </a:solidFill>
              </a:rPr>
              <a:t>    list&lt;int&gt;  L;</a:t>
            </a:r>
            <a:endParaRPr lang="zh-CN" altLang="en-US" sz="1700">
              <a:solidFill>
                <a:schemeClr val="tx1"/>
              </a:solidFill>
            </a:endParaRPr>
          </a:p>
          <a:p>
            <a:r>
              <a:rPr lang="zh-CN" altLang="en-US" sz="1700">
                <a:solidFill>
                  <a:schemeClr val="tx1"/>
                </a:solidFill>
              </a:rPr>
              <a:t>    //将向量容器内每个元素平方后插入链表容器尾部</a:t>
            </a:r>
            <a:endParaRPr lang="zh-CN" altLang="en-US" sz="1700">
              <a:solidFill>
                <a:schemeClr val="tx1"/>
              </a:solidFill>
            </a:endParaRPr>
          </a:p>
          <a:p>
            <a:r>
              <a:rPr lang="zh-CN" altLang="en-US" sz="1700">
                <a:solidFill>
                  <a:schemeClr val="tx1"/>
                </a:solidFill>
              </a:rPr>
              <a:t>    </a:t>
            </a:r>
            <a:r>
              <a:rPr lang="zh-CN" altLang="en-US" sz="1700">
                <a:solidFill>
                  <a:srgbClr val="FFFF00"/>
                </a:solidFill>
              </a:rPr>
              <a:t>transform (begin (V), end (V), back_inserter(L), [] (int x) {return x*x;});</a:t>
            </a:r>
            <a:endParaRPr lang="zh-CN" altLang="en-US" sz="1700">
              <a:solidFill>
                <a:srgbClr val="FFFF00"/>
              </a:solidFill>
            </a:endParaRPr>
          </a:p>
          <a:p>
            <a:r>
              <a:rPr lang="zh-CN" altLang="en-US" sz="1700">
                <a:solidFill>
                  <a:schemeClr val="tx1"/>
                </a:solidFill>
              </a:rPr>
              <a:t>    //拷贝至输出流迭代器显示</a:t>
            </a:r>
            <a:endParaRPr lang="zh-CN" altLang="en-US" sz="1700">
              <a:solidFill>
                <a:schemeClr val="tx1"/>
              </a:solidFill>
            </a:endParaRPr>
          </a:p>
          <a:p>
            <a:r>
              <a:rPr lang="zh-CN" altLang="en-US" sz="1700">
                <a:solidFill>
                  <a:schemeClr val="tx1"/>
                </a:solidFill>
              </a:rPr>
              <a:t>    copy (begin (L), end (L), ostream_iterator&lt;int&gt; (cout, "\t"));</a:t>
            </a:r>
            <a:endParaRPr lang="zh-CN" altLang="en-US" sz="1700">
              <a:solidFill>
                <a:schemeClr val="tx1"/>
              </a:solidFill>
            </a:endParaRPr>
          </a:p>
          <a:p>
            <a:r>
              <a:rPr lang="zh-CN" altLang="en-US" sz="1700">
                <a:solidFill>
                  <a:schemeClr val="tx1"/>
                </a:solidFill>
              </a:rPr>
              <a:t>    cout &lt;&lt; endl;</a:t>
            </a:r>
            <a:endParaRPr lang="zh-CN" altLang="en-US" sz="1700">
              <a:solidFill>
                <a:schemeClr val="tx1"/>
              </a:solidFill>
            </a:endParaRPr>
          </a:p>
          <a:p>
            <a:r>
              <a:rPr lang="zh-CN" altLang="en-US" sz="1700">
                <a:solidFill>
                  <a:schemeClr val="tx1"/>
                </a:solidFill>
              </a:rPr>
              <a:t>    //将向量容器内每个元素和链表容器内对应位置元素相加后输出替换链表容器内元素</a:t>
            </a:r>
            <a:endParaRPr lang="zh-CN" altLang="en-US" sz="1700">
              <a:solidFill>
                <a:schemeClr val="tx1"/>
              </a:solidFill>
            </a:endParaRPr>
          </a:p>
          <a:p>
            <a:r>
              <a:rPr lang="zh-CN" altLang="en-US" sz="1700">
                <a:solidFill>
                  <a:schemeClr val="tx1"/>
                </a:solidFill>
              </a:rPr>
              <a:t>   </a:t>
            </a:r>
            <a:r>
              <a:rPr lang="zh-CN" altLang="en-US" sz="1700">
                <a:solidFill>
                  <a:srgbClr val="FFFF00"/>
                </a:solidFill>
              </a:rPr>
              <a:t> transform (begin (V), end (V), begin (L), begin (L),   [] (int x, int y) {return x + y;});</a:t>
            </a:r>
            <a:endParaRPr lang="zh-CN" altLang="en-US" sz="1700">
              <a:solidFill>
                <a:srgbClr val="FFFF00"/>
              </a:solidFill>
            </a:endParaRPr>
          </a:p>
          <a:p>
            <a:r>
              <a:rPr lang="zh-CN" altLang="en-US" sz="1700">
                <a:solidFill>
                  <a:schemeClr val="tx1"/>
                </a:solidFill>
              </a:rPr>
              <a:t>    //拷贝至输出流迭代器显示</a:t>
            </a:r>
            <a:endParaRPr lang="zh-CN" altLang="en-US" sz="1700">
              <a:solidFill>
                <a:schemeClr val="tx1"/>
              </a:solidFill>
            </a:endParaRPr>
          </a:p>
          <a:p>
            <a:r>
              <a:rPr lang="zh-CN" altLang="en-US" sz="1700">
                <a:solidFill>
                  <a:schemeClr val="tx1"/>
                </a:solidFill>
              </a:rPr>
              <a:t>    copy (begin (L), end (L), ostream_iterator&lt;int&gt; (cout, "\t"));</a:t>
            </a:r>
            <a:endParaRPr lang="zh-CN" altLang="en-US" sz="1700">
              <a:solidFill>
                <a:schemeClr val="tx1"/>
              </a:solidFill>
            </a:endParaRPr>
          </a:p>
          <a:p>
            <a:r>
              <a:rPr lang="zh-CN" altLang="en-US" sz="1700">
                <a:solidFill>
                  <a:schemeClr val="tx1"/>
                </a:solidFill>
              </a:rPr>
              <a:t>    cout &lt;&lt; endl;</a:t>
            </a:r>
            <a:endParaRPr lang="zh-CN" altLang="en-US" sz="1700">
              <a:solidFill>
                <a:schemeClr val="tx1"/>
              </a:solidFill>
            </a:endParaRPr>
          </a:p>
          <a:p>
            <a:r>
              <a:rPr lang="zh-CN" altLang="en-US" sz="1700">
                <a:solidFill>
                  <a:schemeClr val="tx1"/>
                </a:solidFill>
              </a:rPr>
              <a:t>}</a:t>
            </a:r>
            <a:endParaRPr lang="zh-CN" altLang="en-US" sz="1700">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p:txBody>
          <a:bodyPr vert="horz" wrap="square" lIns="92075" tIns="46038" rIns="92075" bIns="46038" anchor="b" anchorCtr="0"/>
          <a:p>
            <a:pPr>
              <a:buNone/>
            </a:pPr>
            <a:r>
              <a:rPr lang="en-US" altLang="zh-CN" dirty="0"/>
              <a:t>Boost</a:t>
            </a:r>
            <a:r>
              <a:rPr lang="zh-CN" altLang="en-US" dirty="0"/>
              <a:t>简介</a:t>
            </a:r>
            <a:endParaRPr lang="zh-CN" altLang="en-US" dirty="0"/>
          </a:p>
        </p:txBody>
      </p:sp>
      <p:sp>
        <p:nvSpPr>
          <p:cNvPr id="3" name="内容占位符 2"/>
          <p:cNvSpPr>
            <a:spLocks noGrp="1"/>
          </p:cNvSpPr>
          <p:nvPr>
            <p:ph idx="1"/>
          </p:nvPr>
        </p:nvSpPr>
        <p:spPr/>
        <p:txBody>
          <a:bodyPr vert="horz" wrap="square" lIns="92075" tIns="46038" rIns="92075" bIns="46038" numCol="1" anchor="t" anchorCtr="0" compatLnSpc="1">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Boost</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是最具影响力的</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第三方程序库之一</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由几十个程序库构成</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一些程序库提供了</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STL</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之外的容器、函数对象和算法</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涉及到文本处理、数值计算、向量和矩阵计算、图像处理、内存管理、并行编程、分布式计算、模版元编程等方方面面</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
        <p:nvSpPr>
          <p:cNvPr id="79875"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p:txBody>
          <a:bodyPr lIns="92075" tIns="46038" rIns="92075" bIns="46038" anchor="b" anchorCtr="0"/>
          <a:p>
            <a:r>
              <a:rPr lang="en-US" altLang="zh-CN" dirty="0">
                <a:sym typeface="宋体" panose="02010600030101010101" pitchFamily="2" charset="-122"/>
              </a:rPr>
              <a:t>STL</a:t>
            </a:r>
            <a:r>
              <a:rPr lang="zh-CN" altLang="en-US" dirty="0">
                <a:sym typeface="宋体" panose="02010600030101010101" pitchFamily="2" charset="-122"/>
              </a:rPr>
              <a:t>程序实例</a:t>
            </a:r>
            <a:r>
              <a:rPr lang="en-US" altLang="zh-CN" dirty="0">
                <a:sym typeface="宋体" panose="02010600030101010101" pitchFamily="2" charset="-122"/>
              </a:rPr>
              <a:t>(</a:t>
            </a:r>
            <a:r>
              <a:rPr lang="zh-CN" altLang="en-US" dirty="0">
                <a:sym typeface="宋体" panose="02010600030101010101" pitchFamily="2" charset="-122"/>
              </a:rPr>
              <a:t>例</a:t>
            </a:r>
            <a:r>
              <a:rPr lang="en-US" altLang="zh-CN" dirty="0">
                <a:sym typeface="宋体" panose="02010600030101010101" pitchFamily="2" charset="-122"/>
              </a:rPr>
              <a:t>2)</a:t>
            </a:r>
            <a:endParaRPr lang="zh-CN" altLang="en-US"/>
          </a:p>
        </p:txBody>
      </p:sp>
      <p:sp>
        <p:nvSpPr>
          <p:cNvPr id="18434" name="内容占位符 2"/>
          <p:cNvSpPr>
            <a:spLocks noGrp="1"/>
          </p:cNvSpPr>
          <p:nvPr>
            <p:ph idx="1"/>
          </p:nvPr>
        </p:nvSpPr>
        <p:spPr>
          <a:xfrm>
            <a:off x="723900" y="1635125"/>
            <a:ext cx="8264525" cy="4751388"/>
          </a:xfrm>
        </p:spPr>
        <p:txBody>
          <a:bodyPr lIns="92075" tIns="46038" rIns="92075" bIns="46038" anchor="t" anchorCtr="0"/>
          <a:p>
            <a:pPr marL="0" indent="0">
              <a:buNone/>
            </a:pPr>
            <a:r>
              <a:rPr lang="zh-CN" altLang="en-US" sz="2200" dirty="0">
                <a:latin typeface="宋体" panose="02010600030101010101" pitchFamily="2" charset="-122"/>
                <a:sym typeface="宋体" panose="02010600030101010101" pitchFamily="2" charset="-122"/>
              </a:rPr>
              <a:t>int main ()</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set&lt;int&gt; S1 {1,3,9,7,5};</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unordered_set&lt;int&gt; S2 {1,3,9,7,5};</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list&lt;int&gt; L1 {1,3,9,7,5};</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deque&lt;int&gt; DQ1 {1,3,9,7,5};</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PrintContents ("set S1", S1, "\t");</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PrintContents ("unordered_set S2", S2, "\t");</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PrintContents ("list S1", L1, "\t");</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    PrintContents ("deque S1", DQ1, "\t");</a:t>
            </a:r>
            <a:endParaRPr lang="zh-CN" altLang="en-US" sz="2200" dirty="0">
              <a:latin typeface="宋体" panose="02010600030101010101" pitchFamily="2" charset="-122"/>
              <a:sym typeface="宋体" panose="02010600030101010101" pitchFamily="2" charset="-122"/>
            </a:endParaRPr>
          </a:p>
          <a:p>
            <a:pPr marL="0" indent="0">
              <a:buNone/>
            </a:pPr>
            <a:r>
              <a:rPr lang="zh-CN" altLang="en-US" sz="2200" dirty="0">
                <a:latin typeface="宋体" panose="02010600030101010101" pitchFamily="2" charset="-122"/>
                <a:sym typeface="宋体" panose="02010600030101010101" pitchFamily="2" charset="-122"/>
              </a:rPr>
              <a:t>}</a:t>
            </a:r>
            <a:endParaRPr lang="zh-CN" altLang="en-US" sz="2200" dirty="0">
              <a:latin typeface="宋体" panose="02010600030101010101" pitchFamily="2" charset="-122"/>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p:txBody>
          <a:bodyPr vert="horz" wrap="square" lIns="92075" tIns="46038" rIns="92075" bIns="46038" anchor="b" anchorCtr="0"/>
          <a:p>
            <a:r>
              <a:rPr lang="zh-CN" altLang="en-US" dirty="0"/>
              <a:t>例</a:t>
            </a:r>
            <a:r>
              <a:rPr lang="en-US" altLang="zh-CN" dirty="0"/>
              <a:t>3</a:t>
            </a:r>
            <a:endParaRPr lang="zh-CN" altLang="en-US" dirty="0"/>
          </a:p>
        </p:txBody>
      </p:sp>
      <p:sp>
        <p:nvSpPr>
          <p:cNvPr id="19458"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buSzTx/>
            </a:pPr>
            <a:fld id="{9A0DB2DC-4C9A-4742-B13C-FB6460FD3503}" type="slidenum">
              <a:rPr lang="en-US" altLang="zh-CN" sz="1400" dirty="0">
                <a:solidFill>
                  <a:schemeClr val="tx1"/>
                </a:solidFill>
              </a:rPr>
            </a:fld>
            <a:endParaRPr lang="en-US" altLang="zh-CN" sz="1400" dirty="0">
              <a:solidFill>
                <a:schemeClr val="tx1"/>
              </a:solidFill>
            </a:endParaRPr>
          </a:p>
        </p:txBody>
      </p:sp>
      <p:sp>
        <p:nvSpPr>
          <p:cNvPr id="19459" name="Rectangle 2"/>
          <p:cNvSpPr txBox="1"/>
          <p:nvPr/>
        </p:nvSpPr>
        <p:spPr>
          <a:xfrm>
            <a:off x="636588" y="1700213"/>
            <a:ext cx="7762875" cy="4857750"/>
          </a:xfrm>
          <a:prstGeom prst="rect">
            <a:avLst/>
          </a:prstGeom>
          <a:noFill/>
          <a:ln w="9525">
            <a:noFill/>
          </a:ln>
        </p:spPr>
        <p:txBody>
          <a:bodyPr lIns="92075" tIns="46038" rIns="92075" bIns="46038" anchor="t" anchorCtr="0"/>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a:t>
            </a:r>
            <a:r>
              <a:rPr lang="zh-CN" altLang="en-US" sz="2200" b="1" dirty="0">
                <a:solidFill>
                  <a:schemeClr val="tx1"/>
                </a:solidFill>
                <a:latin typeface="宋体" panose="02010600030101010101" pitchFamily="2" charset="-122"/>
                <a:ea typeface="宋体" panose="02010600030101010101" pitchFamily="2" charset="-122"/>
              </a:rPr>
              <a:t>包含的头文件略去</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using namespace std;</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double square(double x) {</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return x * x;</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err="1">
                <a:solidFill>
                  <a:schemeClr val="tx1"/>
                </a:solidFill>
                <a:latin typeface="宋体" panose="02010600030101010101" pitchFamily="2" charset="-122"/>
                <a:ea typeface="宋体" panose="02010600030101010101" pitchFamily="2" charset="-122"/>
              </a:rPr>
              <a:t>int</a:t>
            </a:r>
            <a:r>
              <a:rPr lang="en-US" altLang="zh-CN" sz="2200" b="1" dirty="0">
                <a:solidFill>
                  <a:schemeClr val="tx1"/>
                </a:solidFill>
                <a:latin typeface="宋体" panose="02010600030101010101" pitchFamily="2" charset="-122"/>
                <a:ea typeface="宋体" panose="02010600030101010101" pitchFamily="2" charset="-122"/>
              </a:rPr>
              <a:t> main() {</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transform(</a:t>
            </a:r>
            <a:r>
              <a:rPr lang="en-US" altLang="zh-CN" sz="2200" b="1" dirty="0" err="1">
                <a:solidFill>
                  <a:srgbClr val="FFFF66"/>
                </a:solidFill>
                <a:latin typeface="宋体" panose="02010600030101010101" pitchFamily="2" charset="-122"/>
                <a:ea typeface="宋体" panose="02010600030101010101" pitchFamily="2" charset="-122"/>
              </a:rPr>
              <a:t>istream_iterator</a:t>
            </a:r>
            <a:r>
              <a:rPr lang="en-US" altLang="zh-CN" sz="2200" b="1" dirty="0">
                <a:solidFill>
                  <a:srgbClr val="FFFF66"/>
                </a:solidFill>
                <a:latin typeface="宋体" panose="02010600030101010101" pitchFamily="2" charset="-122"/>
                <a:ea typeface="宋体" panose="02010600030101010101" pitchFamily="2" charset="-122"/>
              </a:rPr>
              <a:t>&lt;double&gt;(</a:t>
            </a:r>
            <a:r>
              <a:rPr lang="en-US" altLang="zh-CN" sz="2200" b="1" dirty="0" err="1">
                <a:solidFill>
                  <a:srgbClr val="FFFF66"/>
                </a:solidFill>
                <a:latin typeface="宋体" panose="02010600030101010101" pitchFamily="2" charset="-122"/>
                <a:ea typeface="宋体" panose="02010600030101010101" pitchFamily="2" charset="-122"/>
              </a:rPr>
              <a:t>cin</a:t>
            </a:r>
            <a:r>
              <a:rPr lang="en-US" altLang="zh-CN" sz="2200" b="1" dirty="0">
                <a:solidFill>
                  <a:srgbClr val="FFFF66"/>
                </a:solidFill>
                <a:latin typeface="宋体" panose="02010600030101010101" pitchFamily="2" charset="-122"/>
                <a:ea typeface="宋体" panose="02010600030101010101" pitchFamily="2" charset="-122"/>
              </a:rPr>
              <a:t>)</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rgbClr val="FFFF66"/>
                </a:solidFill>
                <a:latin typeface="宋体" panose="02010600030101010101" pitchFamily="2" charset="-122"/>
                <a:ea typeface="宋体" panose="02010600030101010101" pitchFamily="2" charset="-122"/>
              </a:rPr>
              <a:t>istream_iterator</a:t>
            </a:r>
            <a:r>
              <a:rPr lang="en-US" altLang="zh-CN" sz="2200" b="1" dirty="0">
                <a:solidFill>
                  <a:srgbClr val="FFFF66"/>
                </a:solidFill>
                <a:latin typeface="宋体" panose="02010600030101010101" pitchFamily="2" charset="-122"/>
                <a:ea typeface="宋体" panose="02010600030101010101" pitchFamily="2" charset="-122"/>
              </a:rPr>
              <a:t>&lt;double&gt;()</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rgbClr val="FFFF66"/>
                </a:solidFill>
                <a:latin typeface="宋体" panose="02010600030101010101" pitchFamily="2" charset="-122"/>
                <a:ea typeface="宋体" panose="02010600030101010101" pitchFamily="2" charset="-122"/>
              </a:rPr>
              <a:t>ostream_iterator</a:t>
            </a:r>
            <a:r>
              <a:rPr lang="en-US" altLang="zh-CN" sz="2200" b="1" dirty="0">
                <a:solidFill>
                  <a:srgbClr val="FFFF66"/>
                </a:solidFill>
                <a:latin typeface="宋体" panose="02010600030101010101" pitchFamily="2" charset="-122"/>
                <a:ea typeface="宋体" panose="02010600030101010101" pitchFamily="2" charset="-122"/>
              </a:rPr>
              <a:t>&lt;double&gt;(</a:t>
            </a:r>
            <a:r>
              <a:rPr lang="en-US" altLang="zh-CN" sz="2200" b="1" dirty="0" err="1">
                <a:solidFill>
                  <a:srgbClr val="FFFF66"/>
                </a:solidFill>
                <a:latin typeface="宋体" panose="02010600030101010101" pitchFamily="2" charset="-122"/>
                <a:ea typeface="宋体" panose="02010600030101010101" pitchFamily="2" charset="-122"/>
              </a:rPr>
              <a:t>cout</a:t>
            </a:r>
            <a:r>
              <a:rPr lang="en-US" altLang="zh-CN" sz="2200" b="1" dirty="0">
                <a:solidFill>
                  <a:srgbClr val="FFFF66"/>
                </a:solidFill>
                <a:latin typeface="宋体" panose="02010600030101010101" pitchFamily="2" charset="-122"/>
                <a:ea typeface="宋体" panose="02010600030101010101" pitchFamily="2" charset="-122"/>
              </a:rPr>
              <a:t>, "\t")</a:t>
            </a:r>
            <a:r>
              <a:rPr lang="en-US" altLang="zh-CN" sz="2200" b="1" dirty="0">
                <a:solidFill>
                  <a:schemeClr val="tx1"/>
                </a:solidFill>
                <a:latin typeface="宋体" panose="02010600030101010101" pitchFamily="2" charset="-122"/>
                <a:ea typeface="宋体" panose="02010600030101010101" pitchFamily="2" charset="-122"/>
              </a:rPr>
              <a:t>, square);</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a:t>
            </a:r>
            <a:r>
              <a:rPr lang="en-US" altLang="zh-CN" sz="2200" b="1" dirty="0" err="1">
                <a:solidFill>
                  <a:schemeClr val="tx1"/>
                </a:solidFill>
                <a:latin typeface="宋体" panose="02010600030101010101" pitchFamily="2" charset="-122"/>
                <a:ea typeface="宋体" panose="02010600030101010101" pitchFamily="2" charset="-122"/>
              </a:rPr>
              <a:t>cout</a:t>
            </a:r>
            <a:r>
              <a:rPr lang="en-US" altLang="zh-CN" sz="2200" b="1" dirty="0">
                <a:solidFill>
                  <a:schemeClr val="tx1"/>
                </a:solidFill>
                <a:latin typeface="宋体" panose="02010600030101010101" pitchFamily="2" charset="-122"/>
                <a:ea typeface="宋体" panose="02010600030101010101" pitchFamily="2" charset="-122"/>
              </a:rPr>
              <a:t> &lt;&lt; </a:t>
            </a:r>
            <a:r>
              <a:rPr lang="en-US" altLang="zh-CN" sz="2200" b="1" dirty="0" err="1">
                <a:solidFill>
                  <a:schemeClr val="tx1"/>
                </a:solidFill>
                <a:latin typeface="宋体" panose="02010600030101010101" pitchFamily="2" charset="-122"/>
                <a:ea typeface="宋体" panose="02010600030101010101" pitchFamily="2" charset="-122"/>
              </a:rPr>
              <a:t>endl</a:t>
            </a: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    return 0;</a:t>
            </a:r>
            <a:endParaRPr lang="en-US" altLang="zh-CN" sz="2200" b="1" dirty="0">
              <a:solidFill>
                <a:schemeClr val="tx1"/>
              </a:solidFill>
              <a:latin typeface="宋体" panose="02010600030101010101" pitchFamily="2" charset="-122"/>
              <a:ea typeface="宋体" panose="02010600030101010101" pitchFamily="2" charset="-122"/>
            </a:endParaRPr>
          </a:p>
          <a:p>
            <a:pPr marL="342900" indent="-342900">
              <a:spcBef>
                <a:spcPct val="20000"/>
              </a:spcBef>
              <a:buClr>
                <a:schemeClr val="accent2"/>
              </a:buClr>
              <a:buSzPct val="80000"/>
              <a:buFontTx/>
            </a:pPr>
            <a:r>
              <a:rPr lang="en-US" altLang="zh-CN" sz="2200" b="1" dirty="0">
                <a:solidFill>
                  <a:schemeClr val="tx1"/>
                </a:solidFill>
                <a:latin typeface="宋体" panose="02010600030101010101" pitchFamily="2" charset="-122"/>
                <a:ea typeface="宋体" panose="02010600030101010101" pitchFamily="2" charset="-122"/>
              </a:rPr>
              <a:t>}</a:t>
            </a:r>
            <a:endParaRPr lang="en-US" altLang="zh-CN" sz="22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vert="horz" wrap="square" lIns="92075" tIns="46038" rIns="92075" bIns="46038" anchor="b" anchorCtr="0"/>
          <a:p>
            <a:pPr eaLnBrk="1" hangingPunct="1"/>
            <a:r>
              <a:rPr lang="en-US" altLang="zh-CN" dirty="0"/>
              <a:t>STL</a:t>
            </a:r>
            <a:r>
              <a:rPr lang="zh-CN" altLang="en-US" dirty="0"/>
              <a:t>四大组件间关系</a:t>
            </a:r>
            <a:endParaRPr lang="zh-CN" altLang="en-US" dirty="0"/>
          </a:p>
        </p:txBody>
      </p:sp>
      <p:sp>
        <p:nvSpPr>
          <p:cNvPr id="20482" name="灯片编号占位符 3"/>
          <p:cNvSpPr>
            <a:spLocks noGrp="1"/>
          </p:cNvSpPr>
          <p:nvPr>
            <p:ph type="sldNum" sz="quarter" idx="12"/>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2"/>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dirty="0">
                <a:solidFill>
                  <a:schemeClr val="tx1"/>
                </a:solidFill>
                <a:latin typeface="Times New Roman" panose="02020603050405020304" pitchFamily="18" charset="0"/>
              </a:rPr>
            </a:fld>
            <a:endParaRPr lang="en-US" altLang="zh-CN" sz="1400" dirty="0">
              <a:solidFill>
                <a:schemeClr val="tx1"/>
              </a:solidFill>
              <a:latin typeface="Times New Roman" panose="02020603050405020304" pitchFamily="18" charset="0"/>
            </a:endParaRPr>
          </a:p>
        </p:txBody>
      </p:sp>
      <p:sp>
        <p:nvSpPr>
          <p:cNvPr id="20483" name="Rectangle 4"/>
          <p:cNvSpPr/>
          <p:nvPr/>
        </p:nvSpPr>
        <p:spPr>
          <a:xfrm>
            <a:off x="265113" y="914400"/>
            <a:ext cx="801687" cy="4953000"/>
          </a:xfrm>
          <a:prstGeom prst="rect">
            <a:avLst/>
          </a:prstGeom>
          <a:noFill/>
          <a:ln w="9525">
            <a:noFill/>
          </a:ln>
        </p:spPr>
        <p:txBody>
          <a:bodyPr vert="eaVert" lIns="92075" tIns="46038" rIns="92075" bIns="46038" anchor="t" anchorCtr="0">
            <a:spAutoFit/>
          </a:bodyPr>
          <a:p>
            <a:pPr algn="ctr">
              <a:spcBef>
                <a:spcPct val="50000"/>
              </a:spcBef>
            </a:pPr>
            <a:r>
              <a:rPr lang="zh-CN" altLang="en-US" sz="4000" dirty="0">
                <a:solidFill>
                  <a:srgbClr val="FFB5B5"/>
                </a:solidFill>
                <a:latin typeface="隶书" panose="02010509060101010101" pitchFamily="49" charset="-122"/>
                <a:ea typeface="隶书" panose="02010509060101010101" pitchFamily="49" charset="-122"/>
              </a:rPr>
              <a:t>泛型程序设计</a:t>
            </a:r>
            <a:endParaRPr lang="zh-CN" altLang="en-US" sz="4000" dirty="0">
              <a:solidFill>
                <a:srgbClr val="FFB5B5"/>
              </a:solidFill>
              <a:latin typeface="隶书" panose="02010509060101010101" pitchFamily="49" charset="-122"/>
              <a:ea typeface="隶书" panose="02010509060101010101" pitchFamily="49" charset="-122"/>
            </a:endParaRPr>
          </a:p>
        </p:txBody>
      </p:sp>
      <p:grpSp>
        <p:nvGrpSpPr>
          <p:cNvPr id="20484" name="组合 13"/>
          <p:cNvGrpSpPr/>
          <p:nvPr/>
        </p:nvGrpSpPr>
        <p:grpSpPr>
          <a:xfrm>
            <a:off x="1474788" y="2492375"/>
            <a:ext cx="6864350" cy="2519363"/>
            <a:chOff x="1366838" y="4443413"/>
            <a:chExt cx="4831525" cy="2302137"/>
          </a:xfrm>
        </p:grpSpPr>
        <p:sp>
          <p:nvSpPr>
            <p:cNvPr id="6150" name="AutoShape 6"/>
            <p:cNvSpPr>
              <a:spLocks noChangeArrowheads="1"/>
            </p:cNvSpPr>
            <p:nvPr/>
          </p:nvSpPr>
          <p:spPr bwMode="auto">
            <a:xfrm>
              <a:off x="1366838" y="4443413"/>
              <a:ext cx="1058153" cy="116775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容器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(container)</a:t>
              </a:r>
              <a:endParaRPr kumimoji="0" lang="en-US"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2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1" name="AutoShape 7"/>
            <p:cNvSpPr>
              <a:spLocks noChangeArrowheads="1"/>
            </p:cNvSpPr>
            <p:nvPr/>
          </p:nvSpPr>
          <p:spPr bwMode="auto">
            <a:xfrm>
              <a:off x="3132289" y="4443413"/>
              <a:ext cx="1414595" cy="1167751"/>
            </a:xfrm>
            <a:prstGeom prst="cube">
              <a:avLst>
                <a:gd name="adj"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算法</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(algorithm)</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2" name="AutoShape 8"/>
            <p:cNvSpPr>
              <a:spLocks noChangeArrowheads="1"/>
            </p:cNvSpPr>
            <p:nvPr/>
          </p:nvSpPr>
          <p:spPr bwMode="auto">
            <a:xfrm>
              <a:off x="5137975" y="4443413"/>
              <a:ext cx="1060388" cy="121417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容器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(container)</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3" name="AutoShape 9"/>
            <p:cNvSpPr>
              <a:spLocks noChangeArrowheads="1"/>
            </p:cNvSpPr>
            <p:nvPr/>
          </p:nvSpPr>
          <p:spPr bwMode="auto">
            <a:xfrm>
              <a:off x="4427325" y="4594278"/>
              <a:ext cx="707298" cy="890682"/>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迭代器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r>
                <a:rPr kumimoji="0" lang="en-US" altLang="zh-CN" sz="1400" b="1" i="0" u="none" strike="noStrike" kern="1200" cap="none" spc="0" normalizeH="0" baseline="0" noProof="0" dirty="0" err="1">
                  <a:ln>
                    <a:noFill/>
                  </a:ln>
                  <a:solidFill>
                    <a:srgbClr val="009999"/>
                  </a:solidFill>
                  <a:effectLst/>
                  <a:uLnTx/>
                  <a:uFillTx/>
                  <a:latin typeface="Calibri" panose="020F0502020204030204" pitchFamily="34" charset="0"/>
                  <a:ea typeface="+mn-ea"/>
                  <a:cs typeface="+mn-cs"/>
                </a:rPr>
                <a:t>iterator</a:t>
              </a: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4" name="AutoShape 10"/>
            <p:cNvSpPr>
              <a:spLocks noChangeArrowheads="1"/>
            </p:cNvSpPr>
            <p:nvPr/>
          </p:nvSpPr>
          <p:spPr bwMode="auto">
            <a:xfrm>
              <a:off x="3172514" y="6075363"/>
              <a:ext cx="1374370" cy="670187"/>
            </a:xfrm>
            <a:prstGeom prst="flowChartMagneticDrum">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函数对象</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(function</a:t>
              </a:r>
              <a:b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b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object)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sp>
          <p:nvSpPr>
            <p:cNvPr id="6155" name="AutoShape 11"/>
            <p:cNvSpPr>
              <a:spLocks noChangeArrowheads="1"/>
            </p:cNvSpPr>
            <p:nvPr/>
          </p:nvSpPr>
          <p:spPr bwMode="auto">
            <a:xfrm>
              <a:off x="3603821" y="5611164"/>
              <a:ext cx="353090" cy="464199"/>
            </a:xfrm>
            <a:prstGeom prst="downArrow">
              <a:avLst>
                <a:gd name="adj1" fmla="val 50000"/>
                <a:gd name="adj2" fmla="val 41441"/>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rgbClr val="009999"/>
                </a:solidFill>
                <a:effectLst/>
                <a:uLnTx/>
                <a:uFillTx/>
                <a:latin typeface="+mn-lt"/>
                <a:ea typeface="+mn-ea"/>
                <a:cs typeface="+mn-cs"/>
              </a:endParaRPr>
            </a:p>
          </p:txBody>
        </p:sp>
        <p:sp>
          <p:nvSpPr>
            <p:cNvPr id="6156" name="AutoShape 12"/>
            <p:cNvSpPr>
              <a:spLocks noChangeArrowheads="1"/>
            </p:cNvSpPr>
            <p:nvPr/>
          </p:nvSpPr>
          <p:spPr bwMode="auto">
            <a:xfrm>
              <a:off x="2424991" y="4594278"/>
              <a:ext cx="732997" cy="890682"/>
            </a:xfrm>
            <a:prstGeom prst="rightArrow">
              <a:avLst>
                <a:gd name="adj1" fmla="val 50000"/>
                <a:gd name="adj2" fmla="val 25000"/>
              </a:avLst>
            </a:prstGeom>
          </p:spPr>
          <p:style>
            <a:lnRef idx="2">
              <a:schemeClr val="accent4">
                <a:shade val="50000"/>
              </a:schemeClr>
            </a:lnRef>
            <a:fillRef idx="1">
              <a:schemeClr val="accent4"/>
            </a:fillRef>
            <a:effectRef idx="0">
              <a:schemeClr val="accent4"/>
            </a:effectRef>
            <a:fontRef idx="minor">
              <a:schemeClr val="lt1"/>
            </a:fontRef>
          </p:style>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迭代器</a:t>
              </a:r>
              <a:endParaRPr kumimoji="0" lang="zh-CN" altLang="en-US"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r>
                <a:rPr kumimoji="0" lang="en-US" altLang="zh-CN" sz="1400" b="1" i="0" u="none" strike="noStrike" kern="1200" cap="none" spc="0" normalizeH="0" baseline="0" noProof="0" dirty="0" err="1">
                  <a:ln>
                    <a:noFill/>
                  </a:ln>
                  <a:solidFill>
                    <a:srgbClr val="009999"/>
                  </a:solidFill>
                  <a:effectLst/>
                  <a:uLnTx/>
                  <a:uFillTx/>
                  <a:latin typeface="Calibri" panose="020F0502020204030204" pitchFamily="34" charset="0"/>
                  <a:ea typeface="+mn-ea"/>
                  <a:cs typeface="+mn-cs"/>
                </a:rPr>
                <a:t>iterator</a:t>
              </a:r>
              <a:r>
                <a:rPr kumimoji="0" lang="en-US" altLang="zh-CN" sz="1400" b="1" i="0" u="none" strike="noStrike" kern="1200" cap="none" spc="0" normalizeH="0" baseline="0" noProof="0" dirty="0">
                  <a:ln>
                    <a:noFill/>
                  </a:ln>
                  <a:solidFill>
                    <a:srgbClr val="009999"/>
                  </a:solidFill>
                  <a:effectLst/>
                  <a:uLnTx/>
                  <a:uFillTx/>
                  <a:latin typeface="Calibri" panose="020F0502020204030204" pitchFamily="34" charset="0"/>
                  <a:ea typeface="+mn-ea"/>
                  <a:cs typeface="+mn-cs"/>
                </a:rPr>
                <a:t>)</a:t>
              </a:r>
              <a:endParaRPr kumimoji="0" lang="zh-CN" altLang="zh-CN" sz="1400" b="1" i="0" u="none" strike="noStrike" kern="1200" cap="none" spc="0" normalizeH="0" baseline="0" noProof="0" dirty="0">
                <a:ln>
                  <a:noFill/>
                </a:ln>
                <a:solidFill>
                  <a:srgbClr val="009999"/>
                </a:solidFill>
                <a:effectLst/>
                <a:uLnTx/>
                <a:uFillTx/>
                <a:latin typeface="Times New Roman" panose="02020603050405020304" pitchFamily="18" charset="0"/>
                <a:ea typeface="+mn-ea"/>
                <a:cs typeface="+mn-cs"/>
              </a:endParaRPr>
            </a:p>
          </p:txBody>
        </p:sp>
      </p:grpSp>
    </p:spTree>
  </p:cSld>
  <p:clrMapOvr>
    <a:masterClrMapping/>
  </p:clrMapOvr>
</p:sld>
</file>

<file path=ppt/tags/tag1.xml><?xml version="1.0" encoding="utf-8"?>
<p:tagLst xmlns:p="http://schemas.openxmlformats.org/presentationml/2006/main">
  <p:tag name="KSO_WPP_MARK_KEY" val="7c87fa55-3539-4a35-b5c5-a9b8cf582db2"/>
  <p:tag name="COMMONDATA" val="eyJoZGlkIjoiYTFmYTQzZmZkMzI3ZWUyN2Y4MWZjNmExNDFkYjVhN2MifQ=="/>
</p:tagLst>
</file>

<file path=ppt/theme/theme1.xml><?xml version="1.0" encoding="utf-8"?>
<a:theme xmlns:a="http://schemas.openxmlformats.org/drawingml/2006/main" name="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00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rgbClr val="0000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cture">
  <a:themeElements>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c++lectur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0000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rgbClr val="0000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c++lecture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c++lecture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lecture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themeOverride>
</file>

<file path=docProps/app.xml><?xml version="1.0" encoding="utf-8"?>
<Properties xmlns="http://schemas.openxmlformats.org/officeDocument/2006/extended-properties" xmlns:vt="http://schemas.openxmlformats.org/officeDocument/2006/docPropsVTypes">
  <Template>C:\Microsoft Office\Templates\c++lecture.pot</Template>
  <TotalTime>0</TotalTime>
  <Words>16028</Words>
  <Application>WPS 演示</Application>
  <PresentationFormat>全屏显示(4:3)</PresentationFormat>
  <Paragraphs>1025</Paragraphs>
  <Slides>67</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67</vt:i4>
      </vt:variant>
    </vt:vector>
  </HeadingPairs>
  <TitlesOfParts>
    <vt:vector size="80" baseType="lpstr">
      <vt:lpstr>Arial</vt:lpstr>
      <vt:lpstr>宋体</vt:lpstr>
      <vt:lpstr>Wingdings</vt:lpstr>
      <vt:lpstr>Times New Roman</vt:lpstr>
      <vt:lpstr>隶书</vt:lpstr>
      <vt:lpstr>楷体_GB2312</vt:lpstr>
      <vt:lpstr>新宋体</vt:lpstr>
      <vt:lpstr>Calibri</vt:lpstr>
      <vt:lpstr>微软雅黑</vt:lpstr>
      <vt:lpstr>Arial Unicode MS</vt:lpstr>
      <vt:lpstr>Wingdings 2</vt:lpstr>
      <vt:lpstr>c++lecture</vt:lpstr>
      <vt:lpstr>1_c++lecture</vt:lpstr>
      <vt:lpstr>第八章 C++标准模板库</vt:lpstr>
      <vt:lpstr>泛型程序设计</vt:lpstr>
      <vt:lpstr>泛型程序设计</vt:lpstr>
      <vt:lpstr>STL程序实例(例1)</vt:lpstr>
      <vt:lpstr>STL的组成部分</vt:lpstr>
      <vt:lpstr>STL程序实例(例2)</vt:lpstr>
      <vt:lpstr>STL程序实例(例2)</vt:lpstr>
      <vt:lpstr>例3</vt:lpstr>
      <vt:lpstr>STL四大组件间关系</vt:lpstr>
      <vt:lpstr>迭代器的概念图</vt:lpstr>
      <vt:lpstr>迭代器支持的操作</vt:lpstr>
      <vt:lpstr>迭代器的区间</vt:lpstr>
      <vt:lpstr>迭代器的辅助函数</vt:lpstr>
      <vt:lpstr>迭代器使用</vt:lpstr>
      <vt:lpstr>输入流迭代器和输出流迭代器</vt:lpstr>
      <vt:lpstr>PowerPoint 演示文稿</vt:lpstr>
      <vt:lpstr>PowerPoint 演示文稿</vt:lpstr>
      <vt:lpstr>容器</vt:lpstr>
      <vt:lpstr>容器的概念图</vt:lpstr>
      <vt:lpstr>容器的通用功能</vt:lpstr>
      <vt:lpstr>可逆容器、随机访问容器</vt:lpstr>
      <vt:lpstr>顺序容器</vt:lpstr>
      <vt:lpstr>例4</vt:lpstr>
      <vt:lpstr>PowerPoint 演示文稿</vt:lpstr>
      <vt:lpstr>向量(vector)</vt:lpstr>
      <vt:lpstr>双端队列(deque)</vt:lpstr>
      <vt:lpstr>列表(list)</vt:lpstr>
      <vt:lpstr>顺序容器的插入迭代器</vt:lpstr>
      <vt:lpstr>顺序容器的适配器</vt:lpstr>
      <vt:lpstr>关联容器的一般特性</vt:lpstr>
      <vt:lpstr>关联容器概念图</vt:lpstr>
      <vt:lpstr>单重关联容器与多重关联容器</vt:lpstr>
      <vt:lpstr>简单关联容器和二元关联容器</vt:lpstr>
      <vt:lpstr>例5</vt:lpstr>
      <vt:lpstr>PowerPoint 演示文稿</vt:lpstr>
      <vt:lpstr>函数对象</vt:lpstr>
      <vt:lpstr>例6</vt:lpstr>
      <vt:lpstr>例6</vt:lpstr>
      <vt:lpstr>PowerPoint 演示文稿</vt:lpstr>
      <vt:lpstr>PowerPoint 演示文稿</vt:lpstr>
      <vt:lpstr>STL提供的函数对象</vt:lpstr>
      <vt:lpstr>lambda表达式简介</vt:lpstr>
      <vt:lpstr>lambda表达式简介</vt:lpstr>
      <vt:lpstr>lambda表达式简介</vt:lpstr>
      <vt:lpstr>lambda表达式简介</vt:lpstr>
      <vt:lpstr>lambda表达式简介</vt:lpstr>
      <vt:lpstr>lambda表达式简介</vt:lpstr>
      <vt:lpstr>lambda表达式简介</vt:lpstr>
      <vt:lpstr>算法</vt:lpstr>
      <vt:lpstr>for_each</vt:lpstr>
      <vt:lpstr>PowerPoint 演示文稿</vt:lpstr>
      <vt:lpstr>count和count_if</vt:lpstr>
      <vt:lpstr>count和count_if</vt:lpstr>
      <vt:lpstr>count和count_if</vt:lpstr>
      <vt:lpstr>PowerPoint 演示文稿</vt:lpstr>
      <vt:lpstr>find和find_if</vt:lpstr>
      <vt:lpstr>find和find_if</vt:lpstr>
      <vt:lpstr>find和find_if</vt:lpstr>
      <vt:lpstr>PowerPoint 演示文稿</vt:lpstr>
      <vt:lpstr>PowerPoint 演示文稿</vt:lpstr>
      <vt:lpstr>sort</vt:lpstr>
      <vt:lpstr>PowerPoint 演示文稿</vt:lpstr>
      <vt:lpstr>PowerPoint 演示文稿</vt:lpstr>
      <vt:lpstr>PowerPoint 演示文稿</vt:lpstr>
      <vt:lpstr>transform</vt:lpstr>
      <vt:lpstr>PowerPoint 演示文稿</vt:lpstr>
      <vt:lpstr>Boost简介</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C++标准模板库</dc:title>
  <dc:creator>zhengli</dc:creator>
  <cp:lastModifiedBy>WPS_503342631</cp:lastModifiedBy>
  <cp:revision>336</cp:revision>
  <dcterms:created xsi:type="dcterms:W3CDTF">1999-12-02T12:28:00Z</dcterms:created>
  <dcterms:modified xsi:type="dcterms:W3CDTF">2023-06-05T13:17:40Z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F0A1D2E09F4D406D81C75BE681B8EAAA_12</vt:lpwstr>
  </property>
  <property fmtid="{D5CDD505-2E9C-101B-9397-08002B2CF9AE}" pid="3" name="KSOProductBuildVer">
    <vt:lpwstr>2052-11.1.0.14309</vt:lpwstr>
  </property>
</Properties>
</file>