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5" r:id="rId2"/>
    <p:sldId id="993" r:id="rId3"/>
    <p:sldId id="994" r:id="rId4"/>
    <p:sldId id="995" r:id="rId5"/>
    <p:sldId id="996" r:id="rId6"/>
    <p:sldId id="997" r:id="rId7"/>
    <p:sldId id="9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E66CE-323C-47D4-B552-0C751D598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1D0F4-9C05-4B79-9D33-2323F80F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0700-E9CD-4806-B2C7-8E3970D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4E363-37F3-44F0-86A6-433F62EF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55E2-00EF-48B7-9863-46DFDA7A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0D17-9B2F-4DE1-847D-A70618C7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AE17F-D636-4B7A-AE8C-CC4FDCAA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D8CA7-64DB-4FEA-B7F7-833936F6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1097-00EB-4908-81D2-495ABAE5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754F0-B454-4B33-BDA9-363B03E3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1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B9104-9072-41EF-88D4-01CD82522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F74F3-4B2B-414D-A62D-813BF234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9A7DB-4AB4-4508-8436-F8B0482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3AAE3-C7E1-419F-B0A4-C5D7C18A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9F149-74AF-48C8-8333-1CCF1BA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14BD-E0D6-42E7-BA71-1497D60D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7C283-B3D6-4EFB-BAC4-B8E9238A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2BA6-5F11-4141-9C0B-2ECBE350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3AC86-E6E4-451E-BE37-B60E8D3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0D023-89E0-496B-AA4F-6E89296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30EFC-8A5F-4F6E-A9A9-0423585C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51A7-DC46-4F77-A381-1472771C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41044-CF80-4951-9E53-889C43D5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BA181-8CD3-4F40-840D-A407B314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9C09D-ABBA-42EE-ABFA-3FE5627E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324D-A685-4B82-9A01-4D65012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B82FA-D937-4E75-ABD1-83540B281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F1BE8-2807-4FAE-BCF5-75CBC7E4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AC11B-0F76-4324-B77C-CBED81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05E3-EF3A-4816-B150-D55F0004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800F7-493C-4937-9762-55E311C8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89D7-9838-487F-A2E7-B1DDB344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83B20-FBE7-4367-9644-8887A381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C7D16-C399-4F60-B464-6A87068E4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869A7-B22A-488F-A776-972C0D029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E1F65-C524-441B-B3B1-DB6196C5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8CB25-C42B-4DB3-ABA7-11853E55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04403-927D-4284-A680-A3A8EF43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24CD9-8D68-4CA1-8C7F-2F664FD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E5CC-6AB2-4F48-9E86-E8713E4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7B8DA7-A2C1-4A09-8BA5-C1E34922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25C38-2893-4389-BA88-F3DE3ECE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64354-DCB1-4814-817B-E85F708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9ACA4-3977-4162-9DF9-502DF95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DC76D-1928-4C99-8DE9-DEEC9B7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A1474F-FCCE-43B0-9A4B-BD03DCCC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5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08CE5-0B3E-4C57-9AF0-8F65B1FF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062C-FAD0-49D9-B79F-DDD09699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3E238-F012-45F6-99F2-A3EDB234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0293C-94B8-49D7-9AD6-EBFE56D5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5F1C-5175-4230-8D48-1EB0B2A1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35CE1-D8DD-4B7C-8A51-CCF95DDA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28E66-11F9-4219-84C4-71FFDA62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4295A-1161-4E8A-9361-E3DCD1727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CEC1A-8E4F-4F3E-909E-226381FA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7DD68-657F-462A-9250-694898D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867B6-59BA-4D9B-AE08-47164C7F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C5953-4EE6-431D-B6DB-2BBDAA61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267A2-5AD5-4480-8D8E-255660F2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27CEE-39D9-4426-95EE-2DC62F42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E09B4-3537-4959-9F35-48FC26114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BB93-B60C-42C2-AEB1-9FF83CF8B86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2BAA5-580B-4915-83B5-EF30E212B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210B-F0FC-44BF-9628-17E1BC7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5130-CBC1-4477-AFF4-CD065C165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1"/>
          <p:cNvSpPr txBox="1"/>
          <p:nvPr/>
        </p:nvSpPr>
        <p:spPr>
          <a:xfrm>
            <a:off x="625475" y="549275"/>
            <a:ext cx="11304588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b="1" dirty="0">
                <a:latin typeface="微软雅黑" panose="020B0503020204020204" pitchFamily="34" charset="-122"/>
              </a:rPr>
              <a:t>位运算</a:t>
            </a:r>
          </a:p>
          <a:p>
            <a:pPr marL="355600" lvl="1" indent="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</a:rPr>
              <a:t> 位运算符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43025" y="2133600"/>
          <a:ext cx="9577388" cy="3816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优先级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结合性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用法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65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按位取反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自右向左</a:t>
                      </a:r>
                      <a:endParaRPr lang="en-US" altLang="zh-CN" sz="24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（右结合性）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~a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&lt;&lt; 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位左移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自左向右</a:t>
                      </a:r>
                      <a:endParaRPr lang="en-US" altLang="zh-CN" sz="24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+mn-ea"/>
                          <a:ea typeface="+mn-ea"/>
                        </a:rPr>
                        <a:t>（左结合性）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a &lt;&lt; b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&gt;&gt; 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位右移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a &gt;&gt; b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按位与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a &amp; b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按位异或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a ^ b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61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endParaRPr lang="zh-CN" sz="240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ea"/>
                          <a:ea typeface="+mn-ea"/>
                        </a:rPr>
                        <a:t>a | b</a:t>
                      </a:r>
                      <a:endParaRPr lang="zh-CN" sz="24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2544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按位取反  </a:t>
            </a:r>
            <a:r>
              <a:rPr lang="en-US" altLang="zh-CN" sz="3200" dirty="0">
                <a:latin typeface="微软雅黑" panose="020B0503020204020204" pitchFamily="34" charset="-122"/>
              </a:rPr>
              <a:t>~A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dirty="0"/>
              <a:t>假设有定义</a:t>
            </a:r>
            <a:r>
              <a:rPr lang="en-US" altLang="zh-CN" dirty="0"/>
              <a:t>short int a = 6, b = -11;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dirty="0"/>
              <a:t>求表达式</a:t>
            </a:r>
            <a:r>
              <a:rPr lang="en-US" altLang="zh-CN" dirty="0"/>
              <a:t>~a</a:t>
            </a:r>
            <a:r>
              <a:rPr lang="zh-CN" altLang="zh-CN" dirty="0"/>
              <a:t>，</a:t>
            </a:r>
            <a:r>
              <a:rPr lang="en-US" altLang="zh-CN" dirty="0"/>
              <a:t>~b</a:t>
            </a:r>
            <a:r>
              <a:rPr lang="zh-CN" altLang="zh-CN" dirty="0"/>
              <a:t>，</a:t>
            </a:r>
            <a:r>
              <a:rPr lang="en-US" altLang="zh-CN" dirty="0"/>
              <a:t>~(a + b)</a:t>
            </a:r>
            <a:r>
              <a:rPr lang="zh-CN" altLang="zh-CN" dirty="0"/>
              <a:t>的值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35843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5845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5846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8090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349625"/>
            <a:ext cx="9432925" cy="1951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194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按位与  </a:t>
            </a:r>
            <a:r>
              <a:rPr lang="en-US" altLang="zh-CN" sz="3200" dirty="0">
                <a:latin typeface="微软雅黑" panose="020B0503020204020204" pitchFamily="34" charset="-122"/>
              </a:rPr>
              <a:t>A&amp;B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dirty="0"/>
              <a:t>假设有定义</a:t>
            </a:r>
            <a:r>
              <a:rPr lang="en-US" altLang="zh-CN" dirty="0"/>
              <a:t>short int a = 6, b = -11;</a:t>
            </a:r>
            <a:r>
              <a:rPr lang="zh-CN" altLang="en-US" dirty="0"/>
              <a:t>，则求表达式</a:t>
            </a:r>
            <a:r>
              <a:rPr lang="en-US" altLang="zh-CN" dirty="0"/>
              <a:t>a &amp; b</a:t>
            </a:r>
            <a:r>
              <a:rPr lang="zh-CN" altLang="en-US" dirty="0"/>
              <a:t>的值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36867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69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70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952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3" y="3048000"/>
            <a:ext cx="5256212" cy="116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194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按位或  </a:t>
            </a:r>
            <a:r>
              <a:rPr lang="en-US" altLang="zh-CN" sz="3200" dirty="0">
                <a:latin typeface="微软雅黑" panose="020B0503020204020204" pitchFamily="34" charset="-122"/>
              </a:rPr>
              <a:t>A | B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dirty="0"/>
              <a:t>假设有定义</a:t>
            </a:r>
            <a:r>
              <a:rPr lang="en-US" altLang="zh-CN" dirty="0"/>
              <a:t>short int a = 6, b = -11;</a:t>
            </a:r>
            <a:r>
              <a:rPr lang="zh-CN" altLang="en-US" dirty="0"/>
              <a:t>，则求表达式</a:t>
            </a:r>
            <a:r>
              <a:rPr lang="en-US" altLang="zh-CN" dirty="0"/>
              <a:t>a | b</a:t>
            </a:r>
            <a:r>
              <a:rPr lang="zh-CN" altLang="en-US" dirty="0"/>
              <a:t>的值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37891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7893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7894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962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2951163"/>
            <a:ext cx="5472112" cy="1208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1947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按位异或  </a:t>
            </a:r>
            <a:r>
              <a:rPr lang="en-US" altLang="zh-CN" sz="3200" dirty="0">
                <a:latin typeface="微软雅黑" panose="020B0503020204020204" pitchFamily="34" charset="-122"/>
              </a:rPr>
              <a:t>A ^ B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dirty="0"/>
              <a:t>假设有定义</a:t>
            </a:r>
            <a:r>
              <a:rPr lang="en-US" altLang="zh-CN" dirty="0"/>
              <a:t>short int a = 6, b = -11;</a:t>
            </a:r>
            <a:r>
              <a:rPr lang="zh-CN" altLang="en-US" dirty="0"/>
              <a:t>，则求表达式</a:t>
            </a:r>
            <a:r>
              <a:rPr lang="en-US" altLang="zh-CN" dirty="0"/>
              <a:t>a ^ b</a:t>
            </a:r>
            <a:r>
              <a:rPr lang="zh-CN" altLang="en-US" dirty="0"/>
              <a:t>的值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38915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8916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8917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8918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9728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3" y="2941638"/>
            <a:ext cx="5143500" cy="113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493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左移  </a:t>
            </a:r>
            <a:r>
              <a:rPr lang="en-US" altLang="zh-CN" sz="3200" dirty="0">
                <a:latin typeface="微软雅黑" panose="020B0503020204020204" pitchFamily="34" charset="-122"/>
              </a:rPr>
              <a:t>A &lt;&lt; B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是非负整数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a = 1;     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//1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的二进制补码：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0000 0000 0000 0001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b = -32767;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//-32767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的二进制补码：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1000 0000 0000 0001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c;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c = a &lt;&lt; 2;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//a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左移后得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0000 0000 0000 0100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）赋值给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值还是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b &lt;&lt;= 2;  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//b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左移后得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0000 0000 0000 0100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值改为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4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39939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9941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9942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625475" y="549275"/>
            <a:ext cx="11304588" cy="553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Tx/>
              <a:buFont typeface="微软雅黑" panose="020B0503020204020204" pitchFamily="34" charset="-122"/>
              <a:buChar char="▇"/>
            </a:pPr>
            <a:r>
              <a:rPr lang="zh-CN" altLang="en-US" sz="3200" dirty="0">
                <a:latin typeface="微软雅黑" panose="020B0503020204020204" pitchFamily="34" charset="-122"/>
              </a:rPr>
              <a:t>右移  </a:t>
            </a:r>
            <a:r>
              <a:rPr lang="en-US" altLang="zh-CN" sz="3200" dirty="0">
                <a:latin typeface="微软雅黑" panose="020B0503020204020204" pitchFamily="34" charset="-122"/>
              </a:rPr>
              <a:t>A &gt;&gt; B</a:t>
            </a:r>
            <a:endParaRPr lang="zh-CN" altLang="en-US" sz="3200" dirty="0">
              <a:latin typeface="微软雅黑" panose="020B0503020204020204" pitchFamily="34" charset="-122"/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zh-CN" dirty="0">
                <a:solidFill>
                  <a:srgbClr val="C00000"/>
                </a:solidFill>
              </a:rPr>
              <a:t>必须是整型或字符类型数据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是非负整数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a = 14;      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//14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的二进制补码：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0000 0000 0000 1110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b = -32767;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//-32767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的二进制补码：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1000 0000 0000 0001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unsigned short  u = 65535;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//65535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的二进制补码：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1111 1111 1111 1111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short int c;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c = a &gt;&gt; 2;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//a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右移后得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0000 0000 0000 0011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）赋值给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值还是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14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b &gt;&gt;= 2;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//b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右移后得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-8192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1110 0000 0000 0000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值改为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-8192</a:t>
            </a:r>
          </a:p>
          <a:p>
            <a:pPr marL="3556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u &gt;&gt;= 2;        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//u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右移后得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16383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0011 1111 1111 1111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>值改为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</a:rPr>
              <a:t>16383</a:t>
            </a:r>
          </a:p>
        </p:txBody>
      </p:sp>
      <p:sp>
        <p:nvSpPr>
          <p:cNvPr id="40963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Y沛 fiona</dc:creator>
  <cp:lastModifiedBy>Y沛 fiona</cp:lastModifiedBy>
  <cp:revision>1</cp:revision>
  <dcterms:created xsi:type="dcterms:W3CDTF">2022-09-23T07:25:14Z</dcterms:created>
  <dcterms:modified xsi:type="dcterms:W3CDTF">2022-09-23T07:25:40Z</dcterms:modified>
</cp:coreProperties>
</file>