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ags/tag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4" r:id="rId9"/>
    <p:sldId id="266" r:id="rId10"/>
    <p:sldId id="267" r:id="rId11"/>
    <p:sldId id="268" r:id="rId12"/>
    <p:sldId id="269" r:id="rId13"/>
    <p:sldId id="270" r:id="rId14"/>
    <p:sldId id="271" r:id="rId15"/>
    <p:sldId id="272" r:id="rId16"/>
    <p:sldId id="273" r:id="rId17"/>
    <p:sldId id="275" r:id="rId18"/>
    <p:sldId id="276" r:id="rId19"/>
    <p:sldId id="277" r:id="rId20"/>
    <p:sldId id="278" r:id="rId21"/>
    <p:sldId id="279" r:id="rId22"/>
    <p:sldId id="280" r:id="rId23"/>
    <p:sldId id="281" r:id="rId24"/>
    <p:sldId id="304" r:id="rId25"/>
    <p:sldId id="283" r:id="rId26"/>
    <p:sldId id="284" r:id="rId27"/>
    <p:sldId id="285" r:id="rId28"/>
    <p:sldId id="286" r:id="rId29"/>
    <p:sldId id="287" r:id="rId30"/>
    <p:sldId id="288" r:id="rId31"/>
    <p:sldId id="289" r:id="rId32"/>
    <p:sldId id="290" r:id="rId33"/>
    <p:sldId id="291" r:id="rId34"/>
    <p:sldId id="292" r:id="rId35"/>
    <p:sldId id="293" r:id="rId36"/>
    <p:sldId id="294" r:id="rId37"/>
    <p:sldId id="295" r:id="rId38"/>
    <p:sldId id="296" r:id="rId39"/>
    <p:sldId id="297" r:id="rId40"/>
    <p:sldId id="298" r:id="rId41"/>
    <p:sldId id="299" r:id="rId42"/>
    <p:sldId id="300" r:id="rId43"/>
    <p:sldId id="301" r:id="rId44"/>
    <p:sldId id="302" r:id="rId45"/>
    <p:sldId id="303" r:id="rId46"/>
  </p:sldIdLst>
  <p:sldSz cx="9144000" cy="6858000" type="screen4x3"/>
  <p:notesSz cx="6858000" cy="9144000"/>
  <p:defaultTextStyle>
    <a:defPPr>
      <a:defRPr lang="zh-CN"/>
    </a:defPPr>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9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f" initials="f"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3399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150" d="100"/>
          <a:sy n="150" d="100"/>
        </p:scale>
        <p:origin x="2094" y="126"/>
      </p:cViewPr>
      <p:guideLst>
        <p:guide orient="horz" pos="2190"/>
        <p:guide pos="2880"/>
      </p:guideLst>
    </p:cSldViewPr>
  </p:slideViewPr>
  <p:notesTextViewPr>
    <p:cViewPr>
      <p:scale>
        <a:sx n="100" d="100"/>
        <a:sy n="100" d="100"/>
      </p:scale>
      <p:origin x="0" y="0"/>
    </p:cViewPr>
  </p:notesTextViewPr>
  <p:sorterViewPr showFormatting="0">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commentAuthors" Target="commentAuthors.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p>
        </p:txBody>
      </p:sp>
      <p:sp>
        <p:nvSpPr>
          <p:cNvPr id="4" name="日期占位符 3"/>
          <p:cNvSpPr>
            <a:spLocks noGrp="1"/>
          </p:cNvSpPr>
          <p:nvPr>
            <p:ph type="dt" sz="half" idx="10"/>
          </p:nvPr>
        </p:nvSpPr>
        <p:spPr/>
        <p:txBody>
          <a:bodyPr/>
          <a:lstStyle/>
          <a:p>
            <a:pPr lvl="0"/>
            <a:fld id="{BB962C8B-B14F-4D97-AF65-F5344CB8AC3E}" type="datetime1">
              <a:rPr lang="zh-CN" altLang="en-US" dirty="0"/>
              <a:t>2022/9/13</a:t>
            </a:fld>
            <a:endParaRPr lang="zh-CN" altLang="en-US" dirty="0">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dirty="0"/>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t>‹#›</a:t>
            </a:fld>
            <a:endParaRPr lang="zh-CN" altLang="en-US" dirty="0">
              <a:latin typeface="Arial" panose="020B060402020202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lvl="0"/>
            <a:endParaRPr lang="zh-CN" altLang="en-US" dirty="0">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dirty="0"/>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t>‹#›</a:t>
            </a:fld>
            <a:endParaRPr lang="zh-CN" altLang="en-US" dirty="0">
              <a:latin typeface="Arial" panose="020B060402020202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69472" y="333375"/>
            <a:ext cx="2106216" cy="597535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250825" y="333375"/>
            <a:ext cx="6196548" cy="597535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lvl="0"/>
            <a:endParaRPr lang="zh-CN" altLang="en-US" dirty="0">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dirty="0"/>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t>‹#›</a:t>
            </a:fld>
            <a:endParaRPr lang="zh-CN" altLang="en-US" dirty="0">
              <a:latin typeface="Arial" panose="020B0604020202020204" pitchFamily="34" charset="0"/>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250825" y="333375"/>
            <a:ext cx="8424863" cy="59753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日期占位符 2"/>
          <p:cNvSpPr>
            <a:spLocks noGrp="1"/>
          </p:cNvSpPr>
          <p:nvPr>
            <p:ph type="dt" sz="half" idx="10"/>
          </p:nvPr>
        </p:nvSpPr>
        <p:spPr/>
        <p:txBody>
          <a:bodyPr/>
          <a:lstStyle/>
          <a:p>
            <a:pPr lvl="0"/>
            <a:fld id="{BB962C8B-B14F-4D97-AF65-F5344CB8AC3E}" type="datetime1">
              <a:rPr lang="zh-CN" altLang="en-US" dirty="0"/>
              <a:t>2022/9/13</a:t>
            </a:fld>
            <a:endParaRPr lang="zh-CN" altLang="en-US" dirty="0">
              <a:latin typeface="Arial" panose="020B0604020202020204" pitchFamily="34" charset="0"/>
            </a:endParaRPr>
          </a:p>
        </p:txBody>
      </p:sp>
      <p:sp>
        <p:nvSpPr>
          <p:cNvPr id="4" name="页脚占位符 3"/>
          <p:cNvSpPr>
            <a:spLocks noGrp="1"/>
          </p:cNvSpPr>
          <p:nvPr>
            <p:ph type="ftr" sz="quarter" idx="11"/>
          </p:nvPr>
        </p:nvSpPr>
        <p:spPr/>
        <p:txBody>
          <a:bodyPr/>
          <a:lstStyle/>
          <a:p>
            <a:pPr lvl="0"/>
            <a:endParaRPr lang="zh-CN" altLang="en-US" dirty="0"/>
          </a:p>
        </p:txBody>
      </p:sp>
      <p:sp>
        <p:nvSpPr>
          <p:cNvPr id="5" name="灯片编号占位符 4"/>
          <p:cNvSpPr>
            <a:spLocks noGrp="1"/>
          </p:cNvSpPr>
          <p:nvPr>
            <p:ph type="sldNum" sz="quarter" idx="12"/>
          </p:nvPr>
        </p:nvSpPr>
        <p:spPr/>
        <p:txBody>
          <a:bodyPr/>
          <a:lstStyle/>
          <a:p>
            <a:pPr lvl="0"/>
            <a:fld id="{9A0DB2DC-4C9A-4742-B13C-FB6460FD3503}" type="slidenum">
              <a:rPr lang="zh-CN" altLang="en-US" dirty="0"/>
              <a:t>‹#›</a:t>
            </a:fld>
            <a:endParaRPr lang="zh-CN" altLang="en-US" dirty="0">
              <a:latin typeface="Arial" panose="020B060402020202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lvl="0"/>
            <a:endParaRPr lang="zh-CN" altLang="en-US" dirty="0">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dirty="0"/>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t>‹#›</a:t>
            </a:fld>
            <a:endParaRPr lang="zh-CN" altLang="en-US" dirty="0">
              <a:latin typeface="Arial" panose="020B060402020202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pPr lvl="0"/>
            <a:endParaRPr lang="zh-CN" altLang="en-US" dirty="0">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dirty="0"/>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t>‹#›</a:t>
            </a:fld>
            <a:endParaRPr lang="zh-CN" altLang="en-US" dirty="0">
              <a:latin typeface="Arial" panose="020B060402020202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250825" y="1125538"/>
            <a:ext cx="4128183" cy="518318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547505" y="1125538"/>
            <a:ext cx="4128183" cy="518318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pPr lvl="0"/>
            <a:endParaRPr lang="zh-CN" altLang="en-US" dirty="0">
              <a:latin typeface="Arial" panose="020B0604020202020204" pitchFamily="34" charset="0"/>
            </a:endParaRPr>
          </a:p>
        </p:txBody>
      </p:sp>
      <p:sp>
        <p:nvSpPr>
          <p:cNvPr id="6" name="页脚占位符 5"/>
          <p:cNvSpPr>
            <a:spLocks noGrp="1"/>
          </p:cNvSpPr>
          <p:nvPr>
            <p:ph type="ftr" sz="quarter" idx="11"/>
          </p:nvPr>
        </p:nvSpPr>
        <p:spPr/>
        <p:txBody>
          <a:bodyPr/>
          <a:lstStyle/>
          <a:p>
            <a:pPr lvl="0"/>
            <a:endParaRPr lang="zh-CN" altLang="en-US" dirty="0"/>
          </a:p>
        </p:txBody>
      </p:sp>
      <p:sp>
        <p:nvSpPr>
          <p:cNvPr id="7" name="灯片编号占位符 6"/>
          <p:cNvSpPr>
            <a:spLocks noGrp="1"/>
          </p:cNvSpPr>
          <p:nvPr>
            <p:ph type="sldNum" sz="quarter" idx="12"/>
          </p:nvPr>
        </p:nvSpPr>
        <p:spPr/>
        <p:txBody>
          <a:bodyPr/>
          <a:lstStyle/>
          <a:p>
            <a:pPr lvl="0"/>
            <a:fld id="{9A0DB2DC-4C9A-4742-B13C-FB6460FD3503}" type="slidenum">
              <a:rPr lang="zh-CN" altLang="en-US" dirty="0"/>
              <a:t>‹#›</a:t>
            </a:fld>
            <a:endParaRPr lang="zh-CN" altLang="en-US" dirty="0">
              <a:latin typeface="Arial" panose="020B060402020202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a:t>单击此处编辑母版文本样式</a:t>
            </a:r>
          </a:p>
        </p:txBody>
      </p:sp>
      <p:sp>
        <p:nvSpPr>
          <p:cNvPr id="4" name="内容占位符 3"/>
          <p:cNvSpPr>
            <a:spLocks noGrp="1"/>
          </p:cNvSpPr>
          <p:nvPr>
            <p:ph sz="half" idx="2"/>
          </p:nvPr>
        </p:nvSpPr>
        <p:spPr>
          <a:xfrm>
            <a:off x="890081" y="2665379"/>
            <a:ext cx="3655181"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a:t>单击此处编辑母版文本样式</a:t>
            </a:r>
          </a:p>
        </p:txBody>
      </p:sp>
      <p:sp>
        <p:nvSpPr>
          <p:cNvPr id="6" name="内容占位符 5"/>
          <p:cNvSpPr>
            <a:spLocks noGrp="1"/>
          </p:cNvSpPr>
          <p:nvPr>
            <p:ph sz="quarter" idx="4"/>
          </p:nvPr>
        </p:nvSpPr>
        <p:spPr>
          <a:xfrm>
            <a:off x="4692704" y="2665379"/>
            <a:ext cx="3673182"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pPr lvl="0"/>
            <a:endParaRPr lang="zh-CN" altLang="en-US" dirty="0">
              <a:latin typeface="Arial" panose="020B0604020202020204" pitchFamily="34" charset="0"/>
            </a:endParaRPr>
          </a:p>
        </p:txBody>
      </p:sp>
      <p:sp>
        <p:nvSpPr>
          <p:cNvPr id="8" name="页脚占位符 7"/>
          <p:cNvSpPr>
            <a:spLocks noGrp="1"/>
          </p:cNvSpPr>
          <p:nvPr>
            <p:ph type="ftr" sz="quarter" idx="11"/>
          </p:nvPr>
        </p:nvSpPr>
        <p:spPr/>
        <p:txBody>
          <a:bodyPr/>
          <a:lstStyle/>
          <a:p>
            <a:pPr lvl="0"/>
            <a:endParaRPr lang="zh-CN" altLang="en-US" dirty="0"/>
          </a:p>
        </p:txBody>
      </p:sp>
      <p:sp>
        <p:nvSpPr>
          <p:cNvPr id="9" name="灯片编号占位符 8"/>
          <p:cNvSpPr>
            <a:spLocks noGrp="1"/>
          </p:cNvSpPr>
          <p:nvPr>
            <p:ph type="sldNum" sz="quarter" idx="12"/>
          </p:nvPr>
        </p:nvSpPr>
        <p:spPr/>
        <p:txBody>
          <a:bodyPr/>
          <a:lstStyle/>
          <a:p>
            <a:pPr lvl="0"/>
            <a:fld id="{9A0DB2DC-4C9A-4742-B13C-FB6460FD3503}" type="slidenum">
              <a:rPr lang="zh-CN" altLang="en-US" dirty="0"/>
              <a:t>‹#›</a:t>
            </a:fld>
            <a:endParaRPr lang="zh-CN" altLang="en-US" dirty="0">
              <a:latin typeface="Arial" panose="020B060402020202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pPr lvl="0"/>
            <a:endParaRPr lang="zh-CN" altLang="en-US" dirty="0">
              <a:latin typeface="Arial" panose="020B0604020202020204" pitchFamily="34" charset="0"/>
            </a:endParaRPr>
          </a:p>
        </p:txBody>
      </p:sp>
      <p:sp>
        <p:nvSpPr>
          <p:cNvPr id="4" name="页脚占位符 3"/>
          <p:cNvSpPr>
            <a:spLocks noGrp="1"/>
          </p:cNvSpPr>
          <p:nvPr>
            <p:ph type="ftr" sz="quarter" idx="11"/>
          </p:nvPr>
        </p:nvSpPr>
        <p:spPr/>
        <p:txBody>
          <a:bodyPr/>
          <a:lstStyle/>
          <a:p>
            <a:pPr lvl="0"/>
            <a:endParaRPr lang="zh-CN" altLang="en-US" dirty="0"/>
          </a:p>
        </p:txBody>
      </p:sp>
      <p:sp>
        <p:nvSpPr>
          <p:cNvPr id="5" name="灯片编号占位符 4"/>
          <p:cNvSpPr>
            <a:spLocks noGrp="1"/>
          </p:cNvSpPr>
          <p:nvPr>
            <p:ph type="sldNum" sz="quarter" idx="12"/>
          </p:nvPr>
        </p:nvSpPr>
        <p:spPr/>
        <p:txBody>
          <a:bodyPr/>
          <a:lstStyle/>
          <a:p>
            <a:pPr lvl="0"/>
            <a:fld id="{9A0DB2DC-4C9A-4742-B13C-FB6460FD3503}" type="slidenum">
              <a:rPr lang="zh-CN" altLang="en-US" dirty="0"/>
              <a:t>‹#›</a:t>
            </a:fld>
            <a:endParaRPr lang="zh-CN" altLang="en-US" dirty="0">
              <a:latin typeface="Arial" panose="020B060402020202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lvl="0"/>
            <a:endParaRPr lang="zh-CN" altLang="en-US" dirty="0">
              <a:latin typeface="Arial" panose="020B0604020202020204" pitchFamily="34" charset="0"/>
            </a:endParaRPr>
          </a:p>
        </p:txBody>
      </p:sp>
      <p:sp>
        <p:nvSpPr>
          <p:cNvPr id="3" name="页脚占位符 2"/>
          <p:cNvSpPr>
            <a:spLocks noGrp="1"/>
          </p:cNvSpPr>
          <p:nvPr>
            <p:ph type="ftr" sz="quarter" idx="11"/>
          </p:nvPr>
        </p:nvSpPr>
        <p:spPr/>
        <p:txBody>
          <a:bodyPr/>
          <a:lstStyle/>
          <a:p>
            <a:pPr lvl="0"/>
            <a:endParaRPr lang="zh-CN" altLang="en-US" dirty="0"/>
          </a:p>
        </p:txBody>
      </p:sp>
      <p:sp>
        <p:nvSpPr>
          <p:cNvPr id="4" name="灯片编号占位符 3"/>
          <p:cNvSpPr>
            <a:spLocks noGrp="1"/>
          </p:cNvSpPr>
          <p:nvPr>
            <p:ph type="sldNum" sz="quarter" idx="12"/>
          </p:nvPr>
        </p:nvSpPr>
        <p:spPr/>
        <p:txBody>
          <a:bodyPr/>
          <a:lstStyle/>
          <a:p>
            <a:pPr lvl="0"/>
            <a:fld id="{9A0DB2DC-4C9A-4742-B13C-FB6460FD3503}" type="slidenum">
              <a:rPr lang="zh-CN" altLang="en-US" dirty="0"/>
              <a:t>‹#›</a:t>
            </a:fld>
            <a:endParaRPr lang="zh-CN" altLang="en-US" dirty="0">
              <a:latin typeface="Arial" panose="020B060402020202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pPr lvl="0"/>
            <a:endParaRPr lang="zh-CN" altLang="en-US" dirty="0">
              <a:latin typeface="Arial" panose="020B0604020202020204" pitchFamily="34" charset="0"/>
            </a:endParaRPr>
          </a:p>
        </p:txBody>
      </p:sp>
      <p:sp>
        <p:nvSpPr>
          <p:cNvPr id="6" name="页脚占位符 5"/>
          <p:cNvSpPr>
            <a:spLocks noGrp="1"/>
          </p:cNvSpPr>
          <p:nvPr>
            <p:ph type="ftr" sz="quarter" idx="11"/>
          </p:nvPr>
        </p:nvSpPr>
        <p:spPr/>
        <p:txBody>
          <a:bodyPr/>
          <a:lstStyle/>
          <a:p>
            <a:pPr lvl="0"/>
            <a:endParaRPr lang="zh-CN" altLang="en-US" dirty="0"/>
          </a:p>
        </p:txBody>
      </p:sp>
      <p:sp>
        <p:nvSpPr>
          <p:cNvPr id="7" name="灯片编号占位符 6"/>
          <p:cNvSpPr>
            <a:spLocks noGrp="1"/>
          </p:cNvSpPr>
          <p:nvPr>
            <p:ph type="sldNum" sz="quarter" idx="12"/>
          </p:nvPr>
        </p:nvSpPr>
        <p:spPr/>
        <p:txBody>
          <a:bodyPr/>
          <a:lstStyle/>
          <a:p>
            <a:pPr lvl="0"/>
            <a:fld id="{9A0DB2DC-4C9A-4742-B13C-FB6460FD3503}" type="slidenum">
              <a:rPr lang="zh-CN" altLang="en-US" dirty="0"/>
              <a:t>‹#›</a:t>
            </a:fld>
            <a:endParaRPr lang="zh-CN" altLang="en-US" dirty="0">
              <a:latin typeface="Arial" panose="020B060402020202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a:t>单击此处编辑母版标题样式</a:t>
            </a:r>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pPr lvl="0"/>
            <a:endParaRPr lang="zh-CN" altLang="en-US" dirty="0">
              <a:latin typeface="Arial" panose="020B0604020202020204" pitchFamily="34" charset="0"/>
            </a:endParaRPr>
          </a:p>
        </p:txBody>
      </p:sp>
      <p:sp>
        <p:nvSpPr>
          <p:cNvPr id="6" name="页脚占位符 5"/>
          <p:cNvSpPr>
            <a:spLocks noGrp="1"/>
          </p:cNvSpPr>
          <p:nvPr>
            <p:ph type="ftr" sz="quarter" idx="11"/>
          </p:nvPr>
        </p:nvSpPr>
        <p:spPr/>
        <p:txBody>
          <a:bodyPr/>
          <a:lstStyle/>
          <a:p>
            <a:pPr lvl="0"/>
            <a:endParaRPr lang="zh-CN" altLang="en-US" dirty="0"/>
          </a:p>
        </p:txBody>
      </p:sp>
      <p:sp>
        <p:nvSpPr>
          <p:cNvPr id="7" name="灯片编号占位符 6"/>
          <p:cNvSpPr>
            <a:spLocks noGrp="1"/>
          </p:cNvSpPr>
          <p:nvPr>
            <p:ph type="sldNum" sz="quarter" idx="12"/>
          </p:nvPr>
        </p:nvSpPr>
        <p:spPr/>
        <p:txBody>
          <a:bodyPr/>
          <a:lstStyle/>
          <a:p>
            <a:pPr lvl="0"/>
            <a:fld id="{9A0DB2DC-4C9A-4742-B13C-FB6460FD3503}" type="slidenum">
              <a:rPr lang="zh-CN" altLang="en-US" dirty="0"/>
              <a:t>‹#›</a:t>
            </a:fld>
            <a:endParaRPr lang="zh-CN" altLang="en-US" dirty="0">
              <a:latin typeface="Arial" panose="020B060402020202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18" Type="http://schemas.openxmlformats.org/officeDocument/2006/relationships/image" Target="../media/image4.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png"/><Relationship Id="rId2" Type="http://schemas.openxmlformats.org/officeDocument/2006/relationships/slideLayout" Target="../slideLayouts/slideLayout2.xml"/><Relationship Id="rId16" Type="http://schemas.openxmlformats.org/officeDocument/2006/relationships/slide" Target="../slides/slide45.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19" Type="http://schemas.openxmlformats.org/officeDocument/2006/relationships/image" Target="../media/image5.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fillRect/>
          </a:stretch>
        </a:blipFill>
        <a:effectLst/>
      </p:bgPr>
    </p:bg>
    <p:spTree>
      <p:nvGrpSpPr>
        <p:cNvPr id="1" name=""/>
        <p:cNvGrpSpPr/>
        <p:nvPr/>
      </p:nvGrpSpPr>
      <p:grpSpPr>
        <a:xfrm>
          <a:off x="0" y="0"/>
          <a:ext cx="0" cy="0"/>
          <a:chOff x="0" y="0"/>
          <a:chExt cx="0" cy="0"/>
        </a:xfrm>
      </p:grpSpPr>
      <p:sp>
        <p:nvSpPr>
          <p:cNvPr id="23554" name="标题 23553"/>
          <p:cNvSpPr>
            <a:spLocks noGrp="1"/>
          </p:cNvSpPr>
          <p:nvPr>
            <p:ph type="title"/>
          </p:nvPr>
        </p:nvSpPr>
        <p:spPr>
          <a:xfrm>
            <a:off x="323850" y="333375"/>
            <a:ext cx="8281988" cy="647700"/>
          </a:xfrm>
          <a:prstGeom prst="rect">
            <a:avLst/>
          </a:prstGeom>
          <a:noFill/>
          <a:ln w="9525">
            <a:noFill/>
          </a:ln>
        </p:spPr>
        <p:txBody>
          <a:bodyPr anchor="ctr" anchorCtr="0"/>
          <a:lstStyle/>
          <a:p>
            <a:pPr lvl="0"/>
            <a:r>
              <a:rPr lang="zh-CN" altLang="en-US" dirty="0"/>
              <a:t>单击此处编辑母版标题样式</a:t>
            </a:r>
          </a:p>
        </p:txBody>
      </p:sp>
      <p:sp>
        <p:nvSpPr>
          <p:cNvPr id="23555" name="文本占位符 23554"/>
          <p:cNvSpPr>
            <a:spLocks noGrp="1"/>
          </p:cNvSpPr>
          <p:nvPr>
            <p:ph type="body" idx="1"/>
          </p:nvPr>
        </p:nvSpPr>
        <p:spPr>
          <a:xfrm>
            <a:off x="250825" y="1125538"/>
            <a:ext cx="8424863" cy="5183187"/>
          </a:xfrm>
          <a:prstGeom prst="rect">
            <a:avLst/>
          </a:prstGeom>
          <a:noFill/>
          <a:ln w="9525">
            <a:noFill/>
          </a:ln>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23556" name="日期占位符 23555"/>
          <p:cNvSpPr>
            <a:spLocks noGrp="1"/>
          </p:cNvSpPr>
          <p:nvPr>
            <p:ph type="dt" sz="half" idx="2"/>
          </p:nvPr>
        </p:nvSpPr>
        <p:spPr>
          <a:xfrm>
            <a:off x="835025" y="6356350"/>
            <a:ext cx="1905000" cy="457200"/>
          </a:xfrm>
          <a:prstGeom prst="rect">
            <a:avLst/>
          </a:prstGeom>
          <a:noFill/>
          <a:ln w="9525">
            <a:noFill/>
          </a:ln>
        </p:spPr>
        <p:txBody>
          <a:bodyPr/>
          <a:lstStyle>
            <a:lvl1pPr>
              <a:defRPr sz="1400">
                <a:latin typeface="Times New Roman" panose="02020603050405020304" pitchFamily="18" charset="0"/>
              </a:defRPr>
            </a:lvl1pPr>
          </a:lstStyle>
          <a:p>
            <a:pPr lvl="0"/>
            <a:fld id="{BB962C8B-B14F-4D97-AF65-F5344CB8AC3E}" type="datetime1">
              <a:rPr lang="zh-CN" altLang="en-US" dirty="0"/>
              <a:t>2022/9/13</a:t>
            </a:fld>
            <a:endParaRPr lang="zh-CN" altLang="en-US" dirty="0">
              <a:latin typeface="Arial" panose="020B0604020202020204" pitchFamily="34" charset="0"/>
            </a:endParaRPr>
          </a:p>
        </p:txBody>
      </p:sp>
      <p:sp>
        <p:nvSpPr>
          <p:cNvPr id="23557" name="页脚占位符 23556"/>
          <p:cNvSpPr>
            <a:spLocks noGrp="1"/>
          </p:cNvSpPr>
          <p:nvPr>
            <p:ph type="ftr" sz="quarter" idx="3"/>
          </p:nvPr>
        </p:nvSpPr>
        <p:spPr>
          <a:xfrm>
            <a:off x="3273425" y="6356350"/>
            <a:ext cx="2895600" cy="457200"/>
          </a:xfrm>
          <a:prstGeom prst="rect">
            <a:avLst/>
          </a:prstGeom>
          <a:noFill/>
          <a:ln w="9525">
            <a:noFill/>
          </a:ln>
        </p:spPr>
        <p:txBody>
          <a:bodyPr/>
          <a:lstStyle>
            <a:lvl1pPr algn="ctr">
              <a:defRPr sz="1400">
                <a:latin typeface="Times New Roman" panose="02020603050405020304" pitchFamily="18" charset="0"/>
              </a:defRPr>
            </a:lvl1pPr>
          </a:lstStyle>
          <a:p>
            <a:pPr lvl="0"/>
            <a:endParaRPr lang="zh-CN" altLang="en-US" dirty="0"/>
          </a:p>
        </p:txBody>
      </p:sp>
      <p:sp>
        <p:nvSpPr>
          <p:cNvPr id="23558" name="灯片编号占位符 23557"/>
          <p:cNvSpPr>
            <a:spLocks noGrp="1"/>
          </p:cNvSpPr>
          <p:nvPr>
            <p:ph type="sldNum" sz="quarter" idx="4"/>
          </p:nvPr>
        </p:nvSpPr>
        <p:spPr>
          <a:xfrm>
            <a:off x="5330825" y="6356350"/>
            <a:ext cx="1905000" cy="457200"/>
          </a:xfrm>
          <a:prstGeom prst="rect">
            <a:avLst/>
          </a:prstGeom>
          <a:noFill/>
          <a:ln w="9525">
            <a:noFill/>
          </a:ln>
        </p:spPr>
        <p:txBody>
          <a:bodyPr/>
          <a:lstStyle>
            <a:lvl1pPr algn="r">
              <a:defRPr sz="1400">
                <a:latin typeface="Times New Roman" panose="02020603050405020304" pitchFamily="18" charset="0"/>
              </a:defRPr>
            </a:lvl1pPr>
          </a:lstStyle>
          <a:p>
            <a:pPr lvl="0"/>
            <a:fld id="{9A0DB2DC-4C9A-4742-B13C-FB6460FD3503}" type="slidenum">
              <a:rPr lang="zh-CN" altLang="en-US" dirty="0"/>
              <a:t>‹#›</a:t>
            </a:fld>
            <a:endParaRPr lang="zh-CN" altLang="en-US" dirty="0">
              <a:latin typeface="Arial" panose="020B0604020202020204" pitchFamily="34" charset="0"/>
            </a:endParaRPr>
          </a:p>
        </p:txBody>
      </p:sp>
      <p:pic>
        <p:nvPicPr>
          <p:cNvPr id="23559" name="图片 23558" descr="back11">
            <a:hlinkClick r:id="" action="ppaction://hlinkshowjump?jump=firstslide"/>
          </p:cNvPr>
          <p:cNvPicPr>
            <a:picLocks noChangeAspect="1"/>
          </p:cNvPicPr>
          <p:nvPr/>
        </p:nvPicPr>
        <p:blipFill>
          <a:blip r:embed="rId15">
            <a:clrChange>
              <a:clrFrom>
                <a:srgbClr val="E2F0FB"/>
              </a:clrFrom>
              <a:clrTo>
                <a:srgbClr val="E2F0FB">
                  <a:alpha val="0"/>
                </a:srgbClr>
              </a:clrTo>
            </a:clrChange>
          </a:blip>
          <a:stretch>
            <a:fillRect/>
          </a:stretch>
        </p:blipFill>
        <p:spPr>
          <a:xfrm>
            <a:off x="7326313" y="6323013"/>
            <a:ext cx="419100" cy="419100"/>
          </a:xfrm>
          <a:prstGeom prst="rect">
            <a:avLst/>
          </a:prstGeom>
          <a:noFill/>
          <a:ln w="9525">
            <a:noFill/>
          </a:ln>
        </p:spPr>
      </p:pic>
      <p:pic>
        <p:nvPicPr>
          <p:cNvPr id="23560" name="图片 23559" descr="exit11">
            <a:hlinkClick r:id="rId16" action="ppaction://hlinksldjump"/>
          </p:cNvPr>
          <p:cNvPicPr>
            <a:picLocks noChangeAspect="1"/>
          </p:cNvPicPr>
          <p:nvPr/>
        </p:nvPicPr>
        <p:blipFill>
          <a:blip r:embed="rId17">
            <a:clrChange>
              <a:clrFrom>
                <a:srgbClr val="E4EEF5"/>
              </a:clrFrom>
              <a:clrTo>
                <a:srgbClr val="E4EEF5">
                  <a:alpha val="0"/>
                </a:srgbClr>
              </a:clrTo>
            </a:clrChange>
          </a:blip>
          <a:stretch>
            <a:fillRect/>
          </a:stretch>
        </p:blipFill>
        <p:spPr>
          <a:xfrm>
            <a:off x="8545513" y="6323013"/>
            <a:ext cx="419100" cy="419100"/>
          </a:xfrm>
          <a:prstGeom prst="rect">
            <a:avLst/>
          </a:prstGeom>
          <a:noFill/>
          <a:ln w="9525">
            <a:noFill/>
          </a:ln>
        </p:spPr>
      </p:pic>
      <p:pic>
        <p:nvPicPr>
          <p:cNvPr id="23561" name="图片 23560" descr="next11">
            <a:hlinkClick r:id="" action="ppaction://hlinkshowjump?jump=nextslide"/>
          </p:cNvPr>
          <p:cNvPicPr>
            <a:picLocks noChangeAspect="1"/>
          </p:cNvPicPr>
          <p:nvPr/>
        </p:nvPicPr>
        <p:blipFill>
          <a:blip r:embed="rId18">
            <a:clrChange>
              <a:clrFrom>
                <a:srgbClr val="E2F0FF"/>
              </a:clrFrom>
              <a:clrTo>
                <a:srgbClr val="E2F0FF">
                  <a:alpha val="0"/>
                </a:srgbClr>
              </a:clrTo>
            </a:clrChange>
          </a:blip>
          <a:stretch>
            <a:fillRect/>
          </a:stretch>
        </p:blipFill>
        <p:spPr>
          <a:xfrm>
            <a:off x="8135938" y="6323013"/>
            <a:ext cx="419100" cy="419100"/>
          </a:xfrm>
          <a:prstGeom prst="rect">
            <a:avLst/>
          </a:prstGeom>
          <a:noFill/>
          <a:ln w="9525">
            <a:noFill/>
          </a:ln>
        </p:spPr>
      </p:pic>
      <p:pic>
        <p:nvPicPr>
          <p:cNvPr id="23562" name="图片 23561" descr="prev11">
            <a:hlinkClick r:id="" action="ppaction://hlinkshowjump?jump=previousslide"/>
          </p:cNvPr>
          <p:cNvPicPr>
            <a:picLocks noChangeAspect="1"/>
          </p:cNvPicPr>
          <p:nvPr/>
        </p:nvPicPr>
        <p:blipFill>
          <a:blip r:embed="rId19">
            <a:clrChange>
              <a:clrFrom>
                <a:srgbClr val="E2F0FF"/>
              </a:clrFrom>
              <a:clrTo>
                <a:srgbClr val="E2F0FF">
                  <a:alpha val="0"/>
                </a:srgbClr>
              </a:clrTo>
            </a:clrChange>
          </a:blip>
          <a:stretch>
            <a:fillRect/>
          </a:stretch>
        </p:blipFill>
        <p:spPr>
          <a:xfrm>
            <a:off x="7732713" y="6323013"/>
            <a:ext cx="419100" cy="419100"/>
          </a:xfrm>
          <a:prstGeom prst="rect">
            <a:avLst/>
          </a:prstGeom>
          <a:noFill/>
          <a:ln w="9525">
            <a:noFill/>
          </a:ln>
        </p:spPr>
      </p:pic>
      <p:sp>
        <p:nvSpPr>
          <p:cNvPr id="23563" name="直接连接符 23562"/>
          <p:cNvSpPr/>
          <p:nvPr/>
        </p:nvSpPr>
        <p:spPr>
          <a:xfrm flipV="1">
            <a:off x="250825" y="1052513"/>
            <a:ext cx="8294688" cy="0"/>
          </a:xfrm>
          <a:prstGeom prst="line">
            <a:avLst/>
          </a:prstGeom>
          <a:ln w="76200" cap="flat" cmpd="tri">
            <a:solidFill>
              <a:srgbClr val="CBE5FF"/>
            </a:solidFill>
            <a:prstDash val="solid"/>
            <a:headEnd type="none" w="med" len="med"/>
            <a:tailEnd type="none" w="med" len="med"/>
          </a:ln>
        </p:spPr>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marL="0" lvl="0" indent="0" algn="ctr" defTabSz="914400" rtl="0" eaLnBrk="1" fontAlgn="base" latinLnBrk="0" hangingPunct="1">
        <a:lnSpc>
          <a:spcPct val="100000"/>
        </a:lnSpc>
        <a:spcBef>
          <a:spcPct val="0"/>
        </a:spcBef>
        <a:spcAft>
          <a:spcPct val="0"/>
        </a:spcAft>
        <a:buNone/>
        <a:defRPr sz="3200" b="1" i="0" u="none" kern="1200" baseline="0">
          <a:solidFill>
            <a:srgbClr val="6600CC"/>
          </a:solidFill>
          <a:effectLst>
            <a:outerShdw blurRad="38100" dist="38100" dir="2700000">
              <a:srgbClr val="000000"/>
            </a:outerShdw>
          </a:effectLst>
          <a:latin typeface="+mj-lt"/>
          <a:ea typeface="+mj-ea"/>
          <a:cs typeface="+mj-cs"/>
        </a:defRPr>
      </a:lvl1pPr>
    </p:titleStyle>
    <p:bodyStyle>
      <a:lvl1pPr marL="290830" lvl="0" indent="-290830" algn="l" defTabSz="914400" rtl="0" eaLnBrk="1" fontAlgn="base" latinLnBrk="0" hangingPunct="1">
        <a:lnSpc>
          <a:spcPct val="110000"/>
        </a:lnSpc>
        <a:spcBef>
          <a:spcPct val="20000"/>
        </a:spcBef>
        <a:spcAft>
          <a:spcPct val="20000"/>
        </a:spcAft>
        <a:buClr>
          <a:srgbClr val="CC0000"/>
        </a:buClr>
        <a:buSzPct val="110000"/>
        <a:buFont typeface="Wingdings" panose="05000000000000000000" pitchFamily="2" charset="2"/>
        <a:buChar char="v"/>
        <a:defRPr sz="2800" b="1" i="0" u="none" kern="1200" baseline="0">
          <a:solidFill>
            <a:srgbClr val="000099"/>
          </a:solidFill>
          <a:effectLst>
            <a:outerShdw blurRad="38100" dist="38100" dir="2700000">
              <a:srgbClr val="000000"/>
            </a:outerShdw>
          </a:effectLst>
          <a:latin typeface="+mn-lt"/>
          <a:ea typeface="+mn-ea"/>
          <a:cs typeface="+mn-cs"/>
        </a:defRPr>
      </a:lvl1pPr>
      <a:lvl2pPr marL="662305" lvl="1" indent="-180975" algn="l" defTabSz="914400" rtl="0" eaLnBrk="1" fontAlgn="base" latinLnBrk="0" hangingPunct="1">
        <a:lnSpc>
          <a:spcPct val="110000"/>
        </a:lnSpc>
        <a:spcBef>
          <a:spcPct val="20000"/>
        </a:spcBef>
        <a:spcAft>
          <a:spcPct val="20000"/>
        </a:spcAft>
        <a:buClr>
          <a:srgbClr val="00CC00"/>
        </a:buClr>
        <a:buSzPct val="120000"/>
        <a:buFont typeface="Wingdings" panose="05000000000000000000" pitchFamily="2" charset="2"/>
        <a:buChar char="§"/>
        <a:defRPr sz="2800" b="1" i="0" u="none" kern="1200" baseline="0">
          <a:solidFill>
            <a:srgbClr val="000099"/>
          </a:solidFill>
          <a:effectLst>
            <a:outerShdw blurRad="38100" dist="38100" dir="2700000">
              <a:srgbClr val="000000"/>
            </a:outerShdw>
          </a:effectLst>
          <a:latin typeface="+mn-lt"/>
          <a:ea typeface="+mn-ea"/>
          <a:cs typeface="+mn-cs"/>
        </a:defRPr>
      </a:lvl2pPr>
      <a:lvl3pPr marL="1044575" lvl="2" indent="-191770" algn="l" defTabSz="914400" rtl="0" eaLnBrk="1" fontAlgn="base" latinLnBrk="0" hangingPunct="1">
        <a:lnSpc>
          <a:spcPct val="110000"/>
        </a:lnSpc>
        <a:spcBef>
          <a:spcPct val="20000"/>
        </a:spcBef>
        <a:spcAft>
          <a:spcPct val="20000"/>
        </a:spcAft>
        <a:buClr>
          <a:srgbClr val="FF0066"/>
        </a:buClr>
        <a:buSzPct val="135000"/>
        <a:buFontTx/>
        <a:buChar char="•"/>
        <a:defRPr sz="2800" b="1" i="0" u="none" kern="1200" baseline="0">
          <a:solidFill>
            <a:srgbClr val="000099"/>
          </a:solidFill>
          <a:effectLst>
            <a:outerShdw blurRad="38100" dist="38100" dir="2700000">
              <a:srgbClr val="000000"/>
            </a:outerShdw>
          </a:effectLst>
          <a:latin typeface="+mn-lt"/>
          <a:ea typeface="+mn-ea"/>
          <a:cs typeface="+mn-cs"/>
        </a:defRPr>
      </a:lvl3pPr>
      <a:lvl4pPr marL="1428750" lvl="3" indent="-193675" algn="l" defTabSz="914400" rtl="0" eaLnBrk="1" fontAlgn="base" latinLnBrk="0" hangingPunct="1">
        <a:lnSpc>
          <a:spcPct val="110000"/>
        </a:lnSpc>
        <a:spcBef>
          <a:spcPct val="20000"/>
        </a:spcBef>
        <a:spcAft>
          <a:spcPct val="20000"/>
        </a:spcAft>
        <a:buSzTx/>
        <a:buFontTx/>
        <a:buChar char="–"/>
        <a:defRPr sz="2600" b="1" i="0" u="none" kern="1200" baseline="0">
          <a:solidFill>
            <a:srgbClr val="000099"/>
          </a:solidFill>
          <a:effectLst>
            <a:outerShdw blurRad="38100" dist="38100" dir="2700000">
              <a:srgbClr val="000000"/>
            </a:outerShdw>
          </a:effectLst>
          <a:latin typeface="+mn-lt"/>
          <a:ea typeface="+mn-ea"/>
          <a:cs typeface="+mn-cs"/>
        </a:defRPr>
      </a:lvl4pPr>
      <a:lvl5pPr marL="1812925" lvl="4" indent="-193675" algn="l" defTabSz="914400" rtl="0" eaLnBrk="1" fontAlgn="base" latinLnBrk="0" hangingPunct="1">
        <a:lnSpc>
          <a:spcPct val="110000"/>
        </a:lnSpc>
        <a:spcBef>
          <a:spcPct val="20000"/>
        </a:spcBef>
        <a:spcAft>
          <a:spcPct val="20000"/>
        </a:spcAft>
        <a:buSzTx/>
        <a:buFontTx/>
        <a:buChar char="–"/>
        <a:defRPr sz="2600" b="1" i="0" u="none" kern="1200" baseline="0">
          <a:solidFill>
            <a:srgbClr val="000099"/>
          </a:solidFill>
          <a:effectLst>
            <a:outerShdw blurRad="38100" dist="38100" dir="2700000">
              <a:srgbClr val="000000"/>
            </a:outerShdw>
          </a:effectLst>
          <a:latin typeface="+mn-lt"/>
          <a:ea typeface="+mn-ea"/>
          <a:cs typeface="+mn-cs"/>
        </a:defRPr>
      </a:lvl5pPr>
      <a:lvl6pPr marL="2514600" lvl="5" indent="-228600" algn="l" defTabSz="914400" rtl="0" eaLnBrk="1" fontAlgn="base" latinLnBrk="0" hangingPunct="1">
        <a:lnSpc>
          <a:spcPct val="110000"/>
        </a:lnSpc>
        <a:spcBef>
          <a:spcPct val="20000"/>
        </a:spcBef>
        <a:spcAft>
          <a:spcPct val="20000"/>
        </a:spcAft>
        <a:buSzTx/>
        <a:buFontTx/>
        <a:buChar char="–"/>
        <a:defRPr sz="2600" b="1" i="0" u="none" kern="1200" baseline="0">
          <a:solidFill>
            <a:srgbClr val="000099"/>
          </a:solidFill>
          <a:effectLst>
            <a:outerShdw blurRad="38100" dist="38100" dir="2700000">
              <a:srgbClr val="000000"/>
            </a:outerShdw>
          </a:effectLst>
          <a:latin typeface="+mn-lt"/>
          <a:ea typeface="+mn-ea"/>
          <a:cs typeface="+mn-cs"/>
        </a:defRPr>
      </a:lvl6pPr>
      <a:lvl7pPr marL="2971800" lvl="6" indent="-228600" algn="l" defTabSz="914400" rtl="0" eaLnBrk="1" fontAlgn="base" latinLnBrk="0" hangingPunct="1">
        <a:lnSpc>
          <a:spcPct val="110000"/>
        </a:lnSpc>
        <a:spcBef>
          <a:spcPct val="20000"/>
        </a:spcBef>
        <a:spcAft>
          <a:spcPct val="20000"/>
        </a:spcAft>
        <a:buSzTx/>
        <a:buFontTx/>
        <a:buChar char="–"/>
        <a:defRPr sz="2600" b="1" i="0" u="none" kern="1200" baseline="0">
          <a:solidFill>
            <a:srgbClr val="000099"/>
          </a:solidFill>
          <a:effectLst>
            <a:outerShdw blurRad="38100" dist="38100" dir="2700000">
              <a:srgbClr val="000000"/>
            </a:outerShdw>
          </a:effectLst>
          <a:latin typeface="+mn-lt"/>
          <a:ea typeface="+mn-ea"/>
          <a:cs typeface="+mn-cs"/>
        </a:defRPr>
      </a:lvl7pPr>
      <a:lvl8pPr marL="3429000" lvl="7" indent="-228600" algn="l" defTabSz="914400" rtl="0" eaLnBrk="1" fontAlgn="base" latinLnBrk="0" hangingPunct="1">
        <a:lnSpc>
          <a:spcPct val="110000"/>
        </a:lnSpc>
        <a:spcBef>
          <a:spcPct val="20000"/>
        </a:spcBef>
        <a:spcAft>
          <a:spcPct val="20000"/>
        </a:spcAft>
        <a:buSzTx/>
        <a:buFontTx/>
        <a:buChar char="–"/>
        <a:defRPr sz="2600" b="1" i="0" u="none" kern="1200" baseline="0">
          <a:solidFill>
            <a:srgbClr val="000099"/>
          </a:solidFill>
          <a:effectLst>
            <a:outerShdw blurRad="38100" dist="38100" dir="2700000">
              <a:srgbClr val="000000"/>
            </a:outerShdw>
          </a:effectLst>
          <a:latin typeface="+mn-lt"/>
          <a:ea typeface="+mn-ea"/>
          <a:cs typeface="+mn-cs"/>
        </a:defRPr>
      </a:lvl8pPr>
      <a:lvl9pPr marL="3886200" lvl="8" indent="-228600" algn="l" defTabSz="914400" rtl="0" eaLnBrk="1" fontAlgn="base" latinLnBrk="0" hangingPunct="1">
        <a:lnSpc>
          <a:spcPct val="110000"/>
        </a:lnSpc>
        <a:spcBef>
          <a:spcPct val="20000"/>
        </a:spcBef>
        <a:spcAft>
          <a:spcPct val="20000"/>
        </a:spcAft>
        <a:buSzTx/>
        <a:buFontTx/>
        <a:buChar char="–"/>
        <a:defRPr sz="2600" b="1" i="0" u="none" kern="1200" baseline="0">
          <a:solidFill>
            <a:srgbClr val="000099"/>
          </a:solidFill>
          <a:effectLst>
            <a:outerShdw blurRad="38100" dist="38100" dir="2700000">
              <a:srgbClr val="000000"/>
            </a:outerShdw>
          </a:effectLst>
          <a:latin typeface="+mn-lt"/>
          <a:ea typeface="+mn-ea"/>
          <a:cs typeface="+mn-cs"/>
        </a:defRPr>
      </a:lvl9pPr>
    </p:bodyStyle>
    <p:other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6.w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2.xml"/><Relationship Id="rId1" Type="http://schemas.openxmlformats.org/officeDocument/2006/relationships/vmlDrawing" Target="../drawings/vmlDrawing2.vml"/><Relationship Id="rId4" Type="http://schemas.openxmlformats.org/officeDocument/2006/relationships/image" Target="../media/image6.wmf"/></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标题 2049"/>
          <p:cNvSpPr>
            <a:spLocks noGrp="1"/>
          </p:cNvSpPr>
          <p:nvPr>
            <p:ph type="ctrTitle"/>
          </p:nvPr>
        </p:nvSpPr>
        <p:spPr>
          <a:xfrm>
            <a:off x="685800" y="2130425"/>
            <a:ext cx="7486650" cy="1470025"/>
          </a:xfrm>
          <a:ln/>
        </p:spPr>
        <p:txBody>
          <a:bodyPr anchor="ctr" anchorCtr="0"/>
          <a:lstStyle/>
          <a:p>
            <a:pPr defTabSz="914400">
              <a:buClrTx/>
              <a:buSzTx/>
              <a:buFontTx/>
              <a:buNone/>
            </a:pPr>
            <a:r>
              <a:rPr lang="zh-CN" altLang="en-US" sz="5400" kern="1200" baseline="0" dirty="0">
                <a:latin typeface="Times New Roman" panose="02020603050405020304" pitchFamily="18" charset="0"/>
                <a:ea typeface="隶书" panose="02010509060101010101" pitchFamily="49" charset="-122"/>
              </a:rPr>
              <a:t>第</a:t>
            </a:r>
            <a:r>
              <a:rPr lang="en-US" altLang="zh-CN" sz="5400" kern="1200" baseline="0">
                <a:latin typeface="Times New Roman" panose="02020603050405020304" pitchFamily="18" charset="0"/>
                <a:ea typeface="隶书" panose="02010509060101010101" pitchFamily="49" charset="-122"/>
              </a:rPr>
              <a:t>2</a:t>
            </a:r>
            <a:r>
              <a:rPr lang="zh-CN" altLang="en-US" sz="5400" kern="1200" baseline="0" dirty="0">
                <a:latin typeface="Times New Roman" panose="02020603050405020304" pitchFamily="18" charset="0"/>
                <a:ea typeface="隶书" panose="02010509060101010101" pitchFamily="49" charset="-122"/>
              </a:rPr>
              <a:t>章  基本数据类型与常用库函数</a:t>
            </a:r>
          </a:p>
        </p:txBody>
      </p:sp>
      <p:sp>
        <p:nvSpPr>
          <p:cNvPr id="2051" name="副标题 2050"/>
          <p:cNvSpPr>
            <a:spLocks noGrp="1"/>
          </p:cNvSpPr>
          <p:nvPr>
            <p:ph type="subTitle" idx="1"/>
          </p:nvPr>
        </p:nvSpPr>
        <p:spPr>
          <a:xfrm>
            <a:off x="1371600" y="3886200"/>
            <a:ext cx="6400800" cy="1752600"/>
          </a:xfrm>
          <a:ln/>
        </p:spPr>
        <p:txBody>
          <a:bodyPr/>
          <a:lstStyle/>
          <a:p>
            <a:pPr defTabSz="914400">
              <a:buSzPct val="110000"/>
            </a:pPr>
            <a:endParaRPr sz="2800" kern="1200" baseline="0" dirty="0">
              <a:latin typeface="Times New Roman" panose="02020603050405020304" pitchFamily="18" charset="0"/>
              <a:ea typeface="楷体_GB2312" pitchFamily="49"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文本占位符 64513"/>
          <p:cNvSpPr>
            <a:spLocks noGrp="1"/>
          </p:cNvSpPr>
          <p:nvPr>
            <p:ph type="body" idx="1"/>
          </p:nvPr>
        </p:nvSpPr>
        <p:spPr>
          <a:xfrm>
            <a:off x="323850" y="981075"/>
            <a:ext cx="8496300" cy="1800225"/>
          </a:xfrm>
          <a:ln/>
        </p:spPr>
        <p:txBody>
          <a:bodyPr/>
          <a:lstStyle/>
          <a:p>
            <a:r>
              <a:rPr lang="zh-CN" altLang="en-US" dirty="0"/>
              <a:t>字符类型的数据存储单元中存放的是对应字符的</a:t>
            </a:r>
            <a:r>
              <a:rPr lang="en-US" altLang="zh-CN"/>
              <a:t>ASCII</a:t>
            </a:r>
            <a:r>
              <a:rPr lang="zh-CN" altLang="en-US" dirty="0"/>
              <a:t>代码。</a:t>
            </a:r>
          </a:p>
          <a:p>
            <a:r>
              <a:rPr lang="zh-CN" altLang="en-US" dirty="0"/>
              <a:t>一个字节存储一个字符。</a:t>
            </a:r>
          </a:p>
          <a:p>
            <a:r>
              <a:rPr lang="en-US" altLang="zh-CN"/>
              <a:t>char a,b,c;</a:t>
            </a:r>
          </a:p>
        </p:txBody>
      </p:sp>
      <p:grpSp>
        <p:nvGrpSpPr>
          <p:cNvPr id="64515" name="组合 64514"/>
          <p:cNvGrpSpPr/>
          <p:nvPr/>
        </p:nvGrpSpPr>
        <p:grpSpPr>
          <a:xfrm>
            <a:off x="827088" y="3573463"/>
            <a:ext cx="3505200" cy="519112"/>
            <a:chOff x="528" y="1316"/>
            <a:chExt cx="2208" cy="327"/>
          </a:xfrm>
        </p:grpSpPr>
        <p:grpSp>
          <p:nvGrpSpPr>
            <p:cNvPr id="64516" name="组合 64515"/>
            <p:cNvGrpSpPr/>
            <p:nvPr/>
          </p:nvGrpSpPr>
          <p:grpSpPr>
            <a:xfrm>
              <a:off x="1248" y="1344"/>
              <a:ext cx="1488" cy="240"/>
              <a:chOff x="1104" y="1200"/>
              <a:chExt cx="1488" cy="240"/>
            </a:xfrm>
          </p:grpSpPr>
          <p:sp>
            <p:nvSpPr>
              <p:cNvPr id="64517" name="矩形 64516"/>
              <p:cNvSpPr/>
              <p:nvPr/>
            </p:nvSpPr>
            <p:spPr>
              <a:xfrm>
                <a:off x="1104" y="1200"/>
                <a:ext cx="1488" cy="240"/>
              </a:xfrm>
              <a:prstGeom prst="rect">
                <a:avLst/>
              </a:prstGeom>
              <a:noFill/>
              <a:ln w="19050" cap="sq" cmpd="sng">
                <a:solidFill>
                  <a:schemeClr val="tx1"/>
                </a:solidFill>
                <a:prstDash val="solid"/>
                <a:miter/>
                <a:headEnd type="none" w="sm" len="sm"/>
                <a:tailEnd type="none" w="sm" len="sm"/>
              </a:ln>
            </p:spPr>
            <p:txBody>
              <a:bodyPr wrap="none" lIns="92075" tIns="46038" rIns="92075" bIns="46038" anchor="ctr" anchorCtr="0"/>
              <a:lstStyle/>
              <a:p>
                <a:pPr algn="ctr" eaLnBrk="0" hangingPunct="0">
                  <a:spcBef>
                    <a:spcPct val="20000"/>
                  </a:spcBef>
                  <a:buClr>
                    <a:schemeClr val="accent2"/>
                  </a:buClr>
                  <a:buSzPct val="80000"/>
                  <a:buFont typeface="Wingdings" panose="05000000000000000000" pitchFamily="2" charset="2"/>
                </a:pPr>
                <a:r>
                  <a:rPr lang="en-US" altLang="zh-CN" sz="2000" b="1">
                    <a:solidFill>
                      <a:srgbClr val="FF0066"/>
                    </a:solidFill>
                    <a:effectLst>
                      <a:outerShdw blurRad="38100" dist="38100" dir="2700000">
                        <a:srgbClr val="000000"/>
                      </a:outerShdw>
                    </a:effectLst>
                    <a:latin typeface="Arial" panose="020B0604020202020204" pitchFamily="34" charset="0"/>
                  </a:rPr>
                  <a:t>0  1  0  0  0  0  0  1</a:t>
                </a:r>
              </a:p>
            </p:txBody>
          </p:sp>
          <p:sp>
            <p:nvSpPr>
              <p:cNvPr id="64518" name="直接连接符 64517"/>
              <p:cNvSpPr/>
              <p:nvPr/>
            </p:nvSpPr>
            <p:spPr>
              <a:xfrm>
                <a:off x="1296" y="1200"/>
                <a:ext cx="0" cy="240"/>
              </a:xfrm>
              <a:prstGeom prst="line">
                <a:avLst/>
              </a:prstGeom>
              <a:ln w="12700" cap="sq" cmpd="sng">
                <a:solidFill>
                  <a:schemeClr val="tx1"/>
                </a:solidFill>
                <a:prstDash val="solid"/>
                <a:headEnd type="none" w="sm" len="sm"/>
                <a:tailEnd type="none" w="sm" len="sm"/>
              </a:ln>
            </p:spPr>
          </p:sp>
          <p:sp>
            <p:nvSpPr>
              <p:cNvPr id="64519" name="直接连接符 64518"/>
              <p:cNvSpPr/>
              <p:nvPr/>
            </p:nvSpPr>
            <p:spPr>
              <a:xfrm>
                <a:off x="1680" y="1200"/>
                <a:ext cx="0" cy="240"/>
              </a:xfrm>
              <a:prstGeom prst="line">
                <a:avLst/>
              </a:prstGeom>
              <a:ln w="12700" cap="sq" cmpd="sng">
                <a:solidFill>
                  <a:schemeClr val="tx1"/>
                </a:solidFill>
                <a:prstDash val="solid"/>
                <a:headEnd type="none" w="sm" len="sm"/>
                <a:tailEnd type="none" w="sm" len="sm"/>
              </a:ln>
            </p:spPr>
          </p:sp>
          <p:sp>
            <p:nvSpPr>
              <p:cNvPr id="64520" name="直接连接符 64519"/>
              <p:cNvSpPr/>
              <p:nvPr/>
            </p:nvSpPr>
            <p:spPr>
              <a:xfrm>
                <a:off x="1824" y="1200"/>
                <a:ext cx="0" cy="240"/>
              </a:xfrm>
              <a:prstGeom prst="line">
                <a:avLst/>
              </a:prstGeom>
              <a:ln w="12700" cap="sq" cmpd="sng">
                <a:solidFill>
                  <a:schemeClr val="tx1"/>
                </a:solidFill>
                <a:prstDash val="solid"/>
                <a:headEnd type="none" w="sm" len="sm"/>
                <a:tailEnd type="none" w="sm" len="sm"/>
              </a:ln>
            </p:spPr>
          </p:sp>
          <p:sp>
            <p:nvSpPr>
              <p:cNvPr id="64521" name="直接连接符 64520"/>
              <p:cNvSpPr/>
              <p:nvPr/>
            </p:nvSpPr>
            <p:spPr>
              <a:xfrm>
                <a:off x="2016" y="1200"/>
                <a:ext cx="0" cy="240"/>
              </a:xfrm>
              <a:prstGeom prst="line">
                <a:avLst/>
              </a:prstGeom>
              <a:ln w="12700" cap="sq" cmpd="sng">
                <a:solidFill>
                  <a:schemeClr val="tx1"/>
                </a:solidFill>
                <a:prstDash val="solid"/>
                <a:headEnd type="none" w="sm" len="sm"/>
                <a:tailEnd type="none" w="sm" len="sm"/>
              </a:ln>
            </p:spPr>
          </p:sp>
          <p:sp>
            <p:nvSpPr>
              <p:cNvPr id="64522" name="直接连接符 64521"/>
              <p:cNvSpPr/>
              <p:nvPr/>
            </p:nvSpPr>
            <p:spPr>
              <a:xfrm>
                <a:off x="2208" y="1200"/>
                <a:ext cx="0" cy="240"/>
              </a:xfrm>
              <a:prstGeom prst="line">
                <a:avLst/>
              </a:prstGeom>
              <a:ln w="12700" cap="sq" cmpd="sng">
                <a:solidFill>
                  <a:schemeClr val="tx1"/>
                </a:solidFill>
                <a:prstDash val="solid"/>
                <a:headEnd type="none" w="sm" len="sm"/>
                <a:tailEnd type="none" w="sm" len="sm"/>
              </a:ln>
            </p:spPr>
          </p:sp>
          <p:sp>
            <p:nvSpPr>
              <p:cNvPr id="64523" name="直接连接符 64522"/>
              <p:cNvSpPr/>
              <p:nvPr/>
            </p:nvSpPr>
            <p:spPr>
              <a:xfrm>
                <a:off x="2400" y="1200"/>
                <a:ext cx="0" cy="240"/>
              </a:xfrm>
              <a:prstGeom prst="line">
                <a:avLst/>
              </a:prstGeom>
              <a:ln w="12700" cap="sq" cmpd="sng">
                <a:solidFill>
                  <a:schemeClr val="tx1"/>
                </a:solidFill>
                <a:prstDash val="solid"/>
                <a:headEnd type="none" w="sm" len="sm"/>
                <a:tailEnd type="none" w="sm" len="sm"/>
              </a:ln>
            </p:spPr>
          </p:sp>
          <p:sp>
            <p:nvSpPr>
              <p:cNvPr id="64524" name="直接连接符 64523"/>
              <p:cNvSpPr/>
              <p:nvPr/>
            </p:nvSpPr>
            <p:spPr>
              <a:xfrm>
                <a:off x="1488" y="1200"/>
                <a:ext cx="0" cy="240"/>
              </a:xfrm>
              <a:prstGeom prst="line">
                <a:avLst/>
              </a:prstGeom>
              <a:ln w="12700" cap="sq" cmpd="sng">
                <a:solidFill>
                  <a:schemeClr val="tx1"/>
                </a:solidFill>
                <a:prstDash val="solid"/>
                <a:headEnd type="none" w="sm" len="sm"/>
                <a:tailEnd type="none" w="sm" len="sm"/>
              </a:ln>
            </p:spPr>
          </p:sp>
        </p:grpSp>
        <p:sp>
          <p:nvSpPr>
            <p:cNvPr id="64525" name="文本框 64524"/>
            <p:cNvSpPr txBox="1"/>
            <p:nvPr/>
          </p:nvSpPr>
          <p:spPr>
            <a:xfrm>
              <a:off x="528" y="1316"/>
              <a:ext cx="733" cy="327"/>
            </a:xfrm>
            <a:prstGeom prst="rect">
              <a:avLst/>
            </a:prstGeom>
            <a:noFill/>
            <a:ln w="9525">
              <a:noFill/>
            </a:ln>
          </p:spPr>
          <p:txBody>
            <a:bodyPr wrap="none" anchor="t" anchorCtr="0">
              <a:spAutoFit/>
            </a:bodyPr>
            <a:lstStyle/>
            <a:p>
              <a:r>
                <a:rPr lang="en-US" altLang="zh-CN" sz="2800" b="1">
                  <a:solidFill>
                    <a:srgbClr val="000064"/>
                  </a:solidFill>
                  <a:effectLst>
                    <a:outerShdw blurRad="38100" dist="38100" dir="2700000">
                      <a:srgbClr val="000000"/>
                    </a:outerShdw>
                  </a:effectLst>
                  <a:latin typeface="Arial" panose="020B0604020202020204" pitchFamily="34" charset="0"/>
                  <a:ea typeface="楷体_GB2312" pitchFamily="49" charset="-122"/>
                </a:rPr>
                <a:t>a=‘A’;</a:t>
              </a:r>
            </a:p>
          </p:txBody>
        </p:sp>
      </p:grpSp>
      <p:grpSp>
        <p:nvGrpSpPr>
          <p:cNvPr id="64526" name="组合 64525"/>
          <p:cNvGrpSpPr/>
          <p:nvPr/>
        </p:nvGrpSpPr>
        <p:grpSpPr>
          <a:xfrm>
            <a:off x="811213" y="3987800"/>
            <a:ext cx="3521075" cy="519113"/>
            <a:chOff x="518" y="1577"/>
            <a:chExt cx="2218" cy="327"/>
          </a:xfrm>
        </p:grpSpPr>
        <p:grpSp>
          <p:nvGrpSpPr>
            <p:cNvPr id="64527" name="组合 64526"/>
            <p:cNvGrpSpPr/>
            <p:nvPr/>
          </p:nvGrpSpPr>
          <p:grpSpPr>
            <a:xfrm>
              <a:off x="1248" y="1632"/>
              <a:ext cx="1488" cy="240"/>
              <a:chOff x="1104" y="1200"/>
              <a:chExt cx="1488" cy="240"/>
            </a:xfrm>
          </p:grpSpPr>
          <p:sp>
            <p:nvSpPr>
              <p:cNvPr id="64528" name="矩形 64527"/>
              <p:cNvSpPr/>
              <p:nvPr/>
            </p:nvSpPr>
            <p:spPr>
              <a:xfrm>
                <a:off x="1104" y="1200"/>
                <a:ext cx="1488" cy="240"/>
              </a:xfrm>
              <a:prstGeom prst="rect">
                <a:avLst/>
              </a:prstGeom>
              <a:noFill/>
              <a:ln w="19050" cap="sq" cmpd="sng">
                <a:solidFill>
                  <a:schemeClr val="tx1"/>
                </a:solidFill>
                <a:prstDash val="solid"/>
                <a:miter/>
                <a:headEnd type="none" w="sm" len="sm"/>
                <a:tailEnd type="none" w="sm" len="sm"/>
              </a:ln>
            </p:spPr>
            <p:txBody>
              <a:bodyPr wrap="none" lIns="92075" tIns="46038" rIns="92075" bIns="46038" anchor="ctr" anchorCtr="0"/>
              <a:lstStyle/>
              <a:p>
                <a:pPr algn="ctr" eaLnBrk="0" hangingPunct="0">
                  <a:spcBef>
                    <a:spcPct val="20000"/>
                  </a:spcBef>
                  <a:buClr>
                    <a:schemeClr val="accent2"/>
                  </a:buClr>
                  <a:buSzPct val="80000"/>
                  <a:buFont typeface="Wingdings" panose="05000000000000000000" pitchFamily="2" charset="2"/>
                </a:pPr>
                <a:r>
                  <a:rPr lang="en-US" altLang="zh-CN" sz="2000" b="1">
                    <a:solidFill>
                      <a:schemeClr val="tx2"/>
                    </a:solidFill>
                    <a:effectLst>
                      <a:outerShdw blurRad="38100" dist="38100" dir="2700000">
                        <a:srgbClr val="000000"/>
                      </a:outerShdw>
                    </a:effectLst>
                    <a:latin typeface="Arial" panose="020B0604020202020204" pitchFamily="34" charset="0"/>
                  </a:rPr>
                  <a:t>0  0  1  1  1  0  0  0</a:t>
                </a:r>
              </a:p>
            </p:txBody>
          </p:sp>
          <p:sp>
            <p:nvSpPr>
              <p:cNvPr id="64529" name="直接连接符 64528"/>
              <p:cNvSpPr/>
              <p:nvPr/>
            </p:nvSpPr>
            <p:spPr>
              <a:xfrm>
                <a:off x="1296" y="1200"/>
                <a:ext cx="0" cy="240"/>
              </a:xfrm>
              <a:prstGeom prst="line">
                <a:avLst/>
              </a:prstGeom>
              <a:ln w="12700" cap="sq" cmpd="sng">
                <a:solidFill>
                  <a:schemeClr val="tx1"/>
                </a:solidFill>
                <a:prstDash val="solid"/>
                <a:headEnd type="none" w="sm" len="sm"/>
                <a:tailEnd type="none" w="sm" len="sm"/>
              </a:ln>
            </p:spPr>
          </p:sp>
          <p:sp>
            <p:nvSpPr>
              <p:cNvPr id="64530" name="直接连接符 64529"/>
              <p:cNvSpPr/>
              <p:nvPr/>
            </p:nvSpPr>
            <p:spPr>
              <a:xfrm>
                <a:off x="1680" y="1200"/>
                <a:ext cx="0" cy="240"/>
              </a:xfrm>
              <a:prstGeom prst="line">
                <a:avLst/>
              </a:prstGeom>
              <a:ln w="12700" cap="sq" cmpd="sng">
                <a:solidFill>
                  <a:schemeClr val="tx1"/>
                </a:solidFill>
                <a:prstDash val="solid"/>
                <a:headEnd type="none" w="sm" len="sm"/>
                <a:tailEnd type="none" w="sm" len="sm"/>
              </a:ln>
            </p:spPr>
          </p:sp>
          <p:sp>
            <p:nvSpPr>
              <p:cNvPr id="64531" name="直接连接符 64530"/>
              <p:cNvSpPr/>
              <p:nvPr/>
            </p:nvSpPr>
            <p:spPr>
              <a:xfrm>
                <a:off x="1824" y="1200"/>
                <a:ext cx="0" cy="240"/>
              </a:xfrm>
              <a:prstGeom prst="line">
                <a:avLst/>
              </a:prstGeom>
              <a:ln w="12700" cap="sq" cmpd="sng">
                <a:solidFill>
                  <a:schemeClr val="tx1"/>
                </a:solidFill>
                <a:prstDash val="solid"/>
                <a:headEnd type="none" w="sm" len="sm"/>
                <a:tailEnd type="none" w="sm" len="sm"/>
              </a:ln>
            </p:spPr>
          </p:sp>
          <p:sp>
            <p:nvSpPr>
              <p:cNvPr id="64532" name="直接连接符 64531"/>
              <p:cNvSpPr/>
              <p:nvPr/>
            </p:nvSpPr>
            <p:spPr>
              <a:xfrm>
                <a:off x="2016" y="1200"/>
                <a:ext cx="0" cy="240"/>
              </a:xfrm>
              <a:prstGeom prst="line">
                <a:avLst/>
              </a:prstGeom>
              <a:ln w="12700" cap="sq" cmpd="sng">
                <a:solidFill>
                  <a:schemeClr val="tx1"/>
                </a:solidFill>
                <a:prstDash val="solid"/>
                <a:headEnd type="none" w="sm" len="sm"/>
                <a:tailEnd type="none" w="sm" len="sm"/>
              </a:ln>
            </p:spPr>
          </p:sp>
          <p:sp>
            <p:nvSpPr>
              <p:cNvPr id="64533" name="直接连接符 64532"/>
              <p:cNvSpPr/>
              <p:nvPr/>
            </p:nvSpPr>
            <p:spPr>
              <a:xfrm>
                <a:off x="2208" y="1200"/>
                <a:ext cx="0" cy="240"/>
              </a:xfrm>
              <a:prstGeom prst="line">
                <a:avLst/>
              </a:prstGeom>
              <a:ln w="12700" cap="sq" cmpd="sng">
                <a:solidFill>
                  <a:schemeClr val="tx1"/>
                </a:solidFill>
                <a:prstDash val="solid"/>
                <a:headEnd type="none" w="sm" len="sm"/>
                <a:tailEnd type="none" w="sm" len="sm"/>
              </a:ln>
            </p:spPr>
          </p:sp>
          <p:sp>
            <p:nvSpPr>
              <p:cNvPr id="64534" name="直接连接符 64533"/>
              <p:cNvSpPr/>
              <p:nvPr/>
            </p:nvSpPr>
            <p:spPr>
              <a:xfrm>
                <a:off x="2400" y="1200"/>
                <a:ext cx="0" cy="240"/>
              </a:xfrm>
              <a:prstGeom prst="line">
                <a:avLst/>
              </a:prstGeom>
              <a:ln w="12700" cap="sq" cmpd="sng">
                <a:solidFill>
                  <a:schemeClr val="tx1"/>
                </a:solidFill>
                <a:prstDash val="solid"/>
                <a:headEnd type="none" w="sm" len="sm"/>
                <a:tailEnd type="none" w="sm" len="sm"/>
              </a:ln>
            </p:spPr>
          </p:sp>
          <p:sp>
            <p:nvSpPr>
              <p:cNvPr id="64535" name="直接连接符 64534"/>
              <p:cNvSpPr/>
              <p:nvPr/>
            </p:nvSpPr>
            <p:spPr>
              <a:xfrm>
                <a:off x="1488" y="1200"/>
                <a:ext cx="0" cy="240"/>
              </a:xfrm>
              <a:prstGeom prst="line">
                <a:avLst/>
              </a:prstGeom>
              <a:ln w="12700" cap="sq" cmpd="sng">
                <a:solidFill>
                  <a:schemeClr val="tx1"/>
                </a:solidFill>
                <a:prstDash val="solid"/>
                <a:headEnd type="none" w="sm" len="sm"/>
                <a:tailEnd type="none" w="sm" len="sm"/>
              </a:ln>
            </p:spPr>
          </p:sp>
        </p:grpSp>
        <p:sp>
          <p:nvSpPr>
            <p:cNvPr id="64536" name="文本框 64535"/>
            <p:cNvSpPr txBox="1"/>
            <p:nvPr/>
          </p:nvSpPr>
          <p:spPr>
            <a:xfrm>
              <a:off x="518" y="1577"/>
              <a:ext cx="708" cy="327"/>
            </a:xfrm>
            <a:prstGeom prst="rect">
              <a:avLst/>
            </a:prstGeom>
            <a:noFill/>
            <a:ln w="9525">
              <a:noFill/>
            </a:ln>
          </p:spPr>
          <p:txBody>
            <a:bodyPr wrap="none" anchor="t" anchorCtr="0">
              <a:spAutoFit/>
            </a:bodyPr>
            <a:lstStyle/>
            <a:p>
              <a:r>
                <a:rPr lang="en-US" altLang="zh-CN" sz="2800" b="1">
                  <a:solidFill>
                    <a:srgbClr val="000064"/>
                  </a:solidFill>
                  <a:effectLst>
                    <a:outerShdw blurRad="38100" dist="38100" dir="2700000">
                      <a:srgbClr val="000000"/>
                    </a:outerShdw>
                  </a:effectLst>
                  <a:latin typeface="Arial" panose="020B0604020202020204" pitchFamily="34" charset="0"/>
                  <a:ea typeface="楷体_GB2312" pitchFamily="49" charset="-122"/>
                </a:rPr>
                <a:t>b=‘8’;</a:t>
              </a:r>
            </a:p>
          </p:txBody>
        </p:sp>
      </p:grpSp>
      <p:grpSp>
        <p:nvGrpSpPr>
          <p:cNvPr id="64537" name="组合 64536"/>
          <p:cNvGrpSpPr/>
          <p:nvPr/>
        </p:nvGrpSpPr>
        <p:grpSpPr>
          <a:xfrm>
            <a:off x="750888" y="4411663"/>
            <a:ext cx="3581400" cy="519112"/>
            <a:chOff x="480" y="1844"/>
            <a:chExt cx="2256" cy="327"/>
          </a:xfrm>
        </p:grpSpPr>
        <p:grpSp>
          <p:nvGrpSpPr>
            <p:cNvPr id="64538" name="组合 64537"/>
            <p:cNvGrpSpPr/>
            <p:nvPr/>
          </p:nvGrpSpPr>
          <p:grpSpPr>
            <a:xfrm>
              <a:off x="1248" y="1920"/>
              <a:ext cx="1488" cy="240"/>
              <a:chOff x="1104" y="1200"/>
              <a:chExt cx="1488" cy="240"/>
            </a:xfrm>
          </p:grpSpPr>
          <p:sp>
            <p:nvSpPr>
              <p:cNvPr id="64539" name="矩形 64538"/>
              <p:cNvSpPr/>
              <p:nvPr/>
            </p:nvSpPr>
            <p:spPr>
              <a:xfrm>
                <a:off x="1104" y="1200"/>
                <a:ext cx="1488" cy="240"/>
              </a:xfrm>
              <a:prstGeom prst="rect">
                <a:avLst/>
              </a:prstGeom>
              <a:noFill/>
              <a:ln w="19050" cap="sq" cmpd="sng">
                <a:solidFill>
                  <a:schemeClr val="tx1"/>
                </a:solidFill>
                <a:prstDash val="solid"/>
                <a:miter/>
                <a:headEnd type="none" w="sm" len="sm"/>
                <a:tailEnd type="none" w="sm" len="sm"/>
              </a:ln>
            </p:spPr>
            <p:txBody>
              <a:bodyPr wrap="none" lIns="92075" tIns="46038" rIns="92075" bIns="46038" anchor="ctr" anchorCtr="0"/>
              <a:lstStyle/>
              <a:p>
                <a:pPr algn="ctr" eaLnBrk="0" hangingPunct="0">
                  <a:spcBef>
                    <a:spcPct val="20000"/>
                  </a:spcBef>
                  <a:buClr>
                    <a:schemeClr val="accent2"/>
                  </a:buClr>
                  <a:buSzPct val="80000"/>
                  <a:buFont typeface="Wingdings" panose="05000000000000000000" pitchFamily="2" charset="2"/>
                </a:pPr>
                <a:r>
                  <a:rPr lang="en-US" altLang="zh-CN" sz="2000" b="1">
                    <a:solidFill>
                      <a:srgbClr val="0000FF"/>
                    </a:solidFill>
                    <a:effectLst>
                      <a:outerShdw blurRad="38100" dist="38100" dir="2700000">
                        <a:srgbClr val="000000"/>
                      </a:outerShdw>
                    </a:effectLst>
                    <a:latin typeface="Arial" panose="020B0604020202020204" pitchFamily="34" charset="0"/>
                  </a:rPr>
                  <a:t>0  0  0  0  1  0  1  0</a:t>
                </a:r>
              </a:p>
            </p:txBody>
          </p:sp>
          <p:sp>
            <p:nvSpPr>
              <p:cNvPr id="64540" name="直接连接符 64539"/>
              <p:cNvSpPr/>
              <p:nvPr/>
            </p:nvSpPr>
            <p:spPr>
              <a:xfrm>
                <a:off x="1296" y="1200"/>
                <a:ext cx="0" cy="240"/>
              </a:xfrm>
              <a:prstGeom prst="line">
                <a:avLst/>
              </a:prstGeom>
              <a:ln w="12700" cap="sq" cmpd="sng">
                <a:solidFill>
                  <a:schemeClr val="tx1"/>
                </a:solidFill>
                <a:prstDash val="solid"/>
                <a:headEnd type="none" w="sm" len="sm"/>
                <a:tailEnd type="none" w="sm" len="sm"/>
              </a:ln>
            </p:spPr>
          </p:sp>
          <p:sp>
            <p:nvSpPr>
              <p:cNvPr id="64541" name="直接连接符 64540"/>
              <p:cNvSpPr/>
              <p:nvPr/>
            </p:nvSpPr>
            <p:spPr>
              <a:xfrm>
                <a:off x="1680" y="1200"/>
                <a:ext cx="0" cy="240"/>
              </a:xfrm>
              <a:prstGeom prst="line">
                <a:avLst/>
              </a:prstGeom>
              <a:ln w="12700" cap="sq" cmpd="sng">
                <a:solidFill>
                  <a:schemeClr val="tx1"/>
                </a:solidFill>
                <a:prstDash val="solid"/>
                <a:headEnd type="none" w="sm" len="sm"/>
                <a:tailEnd type="none" w="sm" len="sm"/>
              </a:ln>
            </p:spPr>
          </p:sp>
          <p:sp>
            <p:nvSpPr>
              <p:cNvPr id="64542" name="直接连接符 64541"/>
              <p:cNvSpPr/>
              <p:nvPr/>
            </p:nvSpPr>
            <p:spPr>
              <a:xfrm>
                <a:off x="1824" y="1200"/>
                <a:ext cx="0" cy="240"/>
              </a:xfrm>
              <a:prstGeom prst="line">
                <a:avLst/>
              </a:prstGeom>
              <a:ln w="12700" cap="sq" cmpd="sng">
                <a:solidFill>
                  <a:schemeClr val="tx1"/>
                </a:solidFill>
                <a:prstDash val="solid"/>
                <a:headEnd type="none" w="sm" len="sm"/>
                <a:tailEnd type="none" w="sm" len="sm"/>
              </a:ln>
            </p:spPr>
          </p:sp>
          <p:sp>
            <p:nvSpPr>
              <p:cNvPr id="64543" name="直接连接符 64542"/>
              <p:cNvSpPr/>
              <p:nvPr/>
            </p:nvSpPr>
            <p:spPr>
              <a:xfrm>
                <a:off x="2016" y="1200"/>
                <a:ext cx="0" cy="240"/>
              </a:xfrm>
              <a:prstGeom prst="line">
                <a:avLst/>
              </a:prstGeom>
              <a:ln w="12700" cap="sq" cmpd="sng">
                <a:solidFill>
                  <a:schemeClr val="tx1"/>
                </a:solidFill>
                <a:prstDash val="solid"/>
                <a:headEnd type="none" w="sm" len="sm"/>
                <a:tailEnd type="none" w="sm" len="sm"/>
              </a:ln>
            </p:spPr>
          </p:sp>
          <p:sp>
            <p:nvSpPr>
              <p:cNvPr id="64544" name="直接连接符 64543"/>
              <p:cNvSpPr/>
              <p:nvPr/>
            </p:nvSpPr>
            <p:spPr>
              <a:xfrm>
                <a:off x="2208" y="1200"/>
                <a:ext cx="0" cy="240"/>
              </a:xfrm>
              <a:prstGeom prst="line">
                <a:avLst/>
              </a:prstGeom>
              <a:ln w="12700" cap="sq" cmpd="sng">
                <a:solidFill>
                  <a:schemeClr val="tx1"/>
                </a:solidFill>
                <a:prstDash val="solid"/>
                <a:headEnd type="none" w="sm" len="sm"/>
                <a:tailEnd type="none" w="sm" len="sm"/>
              </a:ln>
            </p:spPr>
          </p:sp>
          <p:sp>
            <p:nvSpPr>
              <p:cNvPr id="64545" name="直接连接符 64544"/>
              <p:cNvSpPr/>
              <p:nvPr/>
            </p:nvSpPr>
            <p:spPr>
              <a:xfrm>
                <a:off x="2400" y="1200"/>
                <a:ext cx="0" cy="240"/>
              </a:xfrm>
              <a:prstGeom prst="line">
                <a:avLst/>
              </a:prstGeom>
              <a:ln w="12700" cap="sq" cmpd="sng">
                <a:solidFill>
                  <a:schemeClr val="tx1"/>
                </a:solidFill>
                <a:prstDash val="solid"/>
                <a:headEnd type="none" w="sm" len="sm"/>
                <a:tailEnd type="none" w="sm" len="sm"/>
              </a:ln>
            </p:spPr>
          </p:sp>
          <p:sp>
            <p:nvSpPr>
              <p:cNvPr id="64546" name="直接连接符 64545"/>
              <p:cNvSpPr/>
              <p:nvPr/>
            </p:nvSpPr>
            <p:spPr>
              <a:xfrm>
                <a:off x="1488" y="1200"/>
                <a:ext cx="0" cy="240"/>
              </a:xfrm>
              <a:prstGeom prst="line">
                <a:avLst/>
              </a:prstGeom>
              <a:ln w="12700" cap="sq" cmpd="sng">
                <a:solidFill>
                  <a:schemeClr val="tx1"/>
                </a:solidFill>
                <a:prstDash val="solid"/>
                <a:headEnd type="none" w="sm" len="sm"/>
                <a:tailEnd type="none" w="sm" len="sm"/>
              </a:ln>
            </p:spPr>
          </p:sp>
        </p:grpSp>
        <p:sp>
          <p:nvSpPr>
            <p:cNvPr id="64547" name="文本框 64546"/>
            <p:cNvSpPr txBox="1"/>
            <p:nvPr/>
          </p:nvSpPr>
          <p:spPr>
            <a:xfrm>
              <a:off x="480" y="1844"/>
              <a:ext cx="770" cy="327"/>
            </a:xfrm>
            <a:prstGeom prst="rect">
              <a:avLst/>
            </a:prstGeom>
            <a:noFill/>
            <a:ln w="9525">
              <a:noFill/>
            </a:ln>
          </p:spPr>
          <p:txBody>
            <a:bodyPr wrap="none" anchor="t" anchorCtr="0">
              <a:spAutoFit/>
            </a:bodyPr>
            <a:lstStyle/>
            <a:p>
              <a:r>
                <a:rPr lang="en-US" altLang="zh-CN" sz="2800" b="1">
                  <a:solidFill>
                    <a:srgbClr val="000064"/>
                  </a:solidFill>
                  <a:effectLst>
                    <a:outerShdw blurRad="38100" dist="38100" dir="2700000">
                      <a:srgbClr val="000000"/>
                    </a:outerShdw>
                  </a:effectLst>
                  <a:latin typeface="Arial" panose="020B0604020202020204" pitchFamily="34" charset="0"/>
                  <a:ea typeface="楷体_GB2312" pitchFamily="49" charset="-122"/>
                </a:rPr>
                <a:t>c=‘\n’;</a:t>
              </a:r>
            </a:p>
          </p:txBody>
        </p:sp>
      </p:grpSp>
      <p:sp>
        <p:nvSpPr>
          <p:cNvPr id="64548" name="文本框 64547"/>
          <p:cNvSpPr txBox="1"/>
          <p:nvPr/>
        </p:nvSpPr>
        <p:spPr>
          <a:xfrm>
            <a:off x="234950" y="5067300"/>
            <a:ext cx="7951788" cy="476250"/>
          </a:xfrm>
          <a:prstGeom prst="rect">
            <a:avLst/>
          </a:prstGeom>
          <a:noFill/>
          <a:ln w="9525">
            <a:noFill/>
          </a:ln>
        </p:spPr>
        <p:txBody>
          <a:bodyPr wrap="none" anchor="t" anchorCtr="0">
            <a:spAutoFit/>
          </a:bodyPr>
          <a:lstStyle/>
          <a:p>
            <a:pPr lvl="1">
              <a:lnSpc>
                <a:spcPct val="90000"/>
              </a:lnSpc>
              <a:spcBef>
                <a:spcPct val="20000"/>
              </a:spcBef>
              <a:buClr>
                <a:srgbClr val="00CC00"/>
              </a:buClr>
              <a:buFont typeface="Wingdings 2" panose="05020102010507070707" pitchFamily="18" charset="2"/>
              <a:buChar char="ö"/>
            </a:pPr>
            <a:r>
              <a:rPr lang="zh-CN" altLang="en-US" sz="2800" b="1">
                <a:solidFill>
                  <a:schemeClr val="hlink"/>
                </a:solidFill>
                <a:effectLst>
                  <a:outerShdw blurRad="38100" dist="38100" dir="2700000">
                    <a:srgbClr val="000000"/>
                  </a:outerShdw>
                </a:effectLst>
                <a:latin typeface="Tahoma" panose="020B0604030504040204" pitchFamily="34" charset="0"/>
              </a:rPr>
              <a:t>以</a:t>
            </a:r>
            <a:r>
              <a:rPr lang="en-US" altLang="zh-CN" sz="2800" b="1">
                <a:solidFill>
                  <a:schemeClr val="hlink"/>
                </a:solidFill>
                <a:effectLst>
                  <a:outerShdw blurRad="38100" dist="38100" dir="2700000">
                    <a:srgbClr val="000000"/>
                  </a:outerShdw>
                </a:effectLst>
                <a:latin typeface="Arial" panose="020B0604020202020204" pitchFamily="34" charset="0"/>
                <a:ea typeface="楷体_GB2312" pitchFamily="49" charset="-122"/>
              </a:rPr>
              <a:t>ASCII</a:t>
            </a:r>
            <a:r>
              <a:rPr lang="zh-CN" altLang="en-US" sz="2800" b="1" dirty="0">
                <a:solidFill>
                  <a:schemeClr val="hlink"/>
                </a:solidFill>
                <a:effectLst>
                  <a:outerShdw blurRad="38100" dist="38100" dir="2700000">
                    <a:srgbClr val="000000"/>
                  </a:outerShdw>
                </a:effectLst>
                <a:latin typeface="Tahoma" panose="020B0604030504040204" pitchFamily="34" charset="0"/>
              </a:rPr>
              <a:t>码参加运算，处理方法与整数相同。</a:t>
            </a:r>
            <a:endParaRPr lang="zh-CN" altLang="en-US" sz="2800">
              <a:solidFill>
                <a:schemeClr val="hlink"/>
              </a:solidFill>
              <a:latin typeface="Times New Roman" panose="02020603050405020304" pitchFamily="18" charset="0"/>
            </a:endParaRPr>
          </a:p>
        </p:txBody>
      </p:sp>
      <p:sp>
        <p:nvSpPr>
          <p:cNvPr id="64549" name="标题 64548"/>
          <p:cNvSpPr>
            <a:spLocks noGrp="1"/>
          </p:cNvSpPr>
          <p:nvPr>
            <p:ph type="title"/>
          </p:nvPr>
        </p:nvSpPr>
        <p:spPr>
          <a:xfrm>
            <a:off x="684213" y="188913"/>
            <a:ext cx="7772400" cy="719137"/>
          </a:xfrm>
          <a:ln/>
        </p:spPr>
        <p:txBody>
          <a:bodyPr anchor="ctr" anchorCtr="0"/>
          <a:lstStyle/>
          <a:p>
            <a:r>
              <a:rPr lang="en-US" altLang="zh-CN"/>
              <a:t>2.2.3 </a:t>
            </a:r>
            <a:r>
              <a:rPr lang="zh-CN" altLang="en-US" dirty="0"/>
              <a:t>字符型数据</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64515"/>
                                        </p:tgtEl>
                                        <p:attrNameLst>
                                          <p:attrName>style.visibility</p:attrName>
                                        </p:attrNameLst>
                                      </p:cBhvr>
                                      <p:to>
                                        <p:strVal val="visible"/>
                                      </p:to>
                                    </p:set>
                                    <p:anim calcmode="lin" valueType="num">
                                      <p:cBhvr additive="base">
                                        <p:cTn id="7" dur="500" fill="hold"/>
                                        <p:tgtEl>
                                          <p:spTgt spid="64515"/>
                                        </p:tgtEl>
                                        <p:attrNameLst>
                                          <p:attrName>ppt_x</p:attrName>
                                        </p:attrNameLst>
                                      </p:cBhvr>
                                      <p:tavLst>
                                        <p:tav tm="0">
                                          <p:val>
                                            <p:strVal val="0-#ppt_w/2"/>
                                          </p:val>
                                        </p:tav>
                                        <p:tav tm="100000">
                                          <p:val>
                                            <p:strVal val="#ppt_x"/>
                                          </p:val>
                                        </p:tav>
                                      </p:tavLst>
                                    </p:anim>
                                    <p:anim calcmode="lin" valueType="num">
                                      <p:cBhvr additive="base">
                                        <p:cTn id="8" dur="500" fill="hold"/>
                                        <p:tgtEl>
                                          <p:spTgt spid="6451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64526"/>
                                        </p:tgtEl>
                                        <p:attrNameLst>
                                          <p:attrName>style.visibility</p:attrName>
                                        </p:attrNameLst>
                                      </p:cBhvr>
                                      <p:to>
                                        <p:strVal val="visible"/>
                                      </p:to>
                                    </p:set>
                                    <p:anim calcmode="lin" valueType="num">
                                      <p:cBhvr additive="base">
                                        <p:cTn id="13" dur="500" fill="hold"/>
                                        <p:tgtEl>
                                          <p:spTgt spid="64526"/>
                                        </p:tgtEl>
                                        <p:attrNameLst>
                                          <p:attrName>ppt_x</p:attrName>
                                        </p:attrNameLst>
                                      </p:cBhvr>
                                      <p:tavLst>
                                        <p:tav tm="0">
                                          <p:val>
                                            <p:strVal val="0-#ppt_w/2"/>
                                          </p:val>
                                        </p:tav>
                                        <p:tav tm="100000">
                                          <p:val>
                                            <p:strVal val="#ppt_x"/>
                                          </p:val>
                                        </p:tav>
                                      </p:tavLst>
                                    </p:anim>
                                    <p:anim calcmode="lin" valueType="num">
                                      <p:cBhvr additive="base">
                                        <p:cTn id="14" dur="500" fill="hold"/>
                                        <p:tgtEl>
                                          <p:spTgt spid="64526"/>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64537"/>
                                        </p:tgtEl>
                                        <p:attrNameLst>
                                          <p:attrName>style.visibility</p:attrName>
                                        </p:attrNameLst>
                                      </p:cBhvr>
                                      <p:to>
                                        <p:strVal val="visible"/>
                                      </p:to>
                                    </p:set>
                                    <p:anim calcmode="lin" valueType="num">
                                      <p:cBhvr additive="base">
                                        <p:cTn id="19" dur="500" fill="hold"/>
                                        <p:tgtEl>
                                          <p:spTgt spid="64537"/>
                                        </p:tgtEl>
                                        <p:attrNameLst>
                                          <p:attrName>ppt_x</p:attrName>
                                        </p:attrNameLst>
                                      </p:cBhvr>
                                      <p:tavLst>
                                        <p:tav tm="0">
                                          <p:val>
                                            <p:strVal val="0-#ppt_w/2"/>
                                          </p:val>
                                        </p:tav>
                                        <p:tav tm="100000">
                                          <p:val>
                                            <p:strVal val="#ppt_x"/>
                                          </p:val>
                                        </p:tav>
                                      </p:tavLst>
                                    </p:anim>
                                    <p:anim calcmode="lin" valueType="num">
                                      <p:cBhvr additive="base">
                                        <p:cTn id="20" dur="500" fill="hold"/>
                                        <p:tgtEl>
                                          <p:spTgt spid="64537"/>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64548"/>
                                        </p:tgtEl>
                                        <p:attrNameLst>
                                          <p:attrName>style.visibility</p:attrName>
                                        </p:attrNameLst>
                                      </p:cBhvr>
                                      <p:to>
                                        <p:strVal val="visible"/>
                                      </p:to>
                                    </p:set>
                                    <p:anim calcmode="lin" valueType="num">
                                      <p:cBhvr additive="base">
                                        <p:cTn id="25" dur="500" fill="hold"/>
                                        <p:tgtEl>
                                          <p:spTgt spid="64548"/>
                                        </p:tgtEl>
                                        <p:attrNameLst>
                                          <p:attrName>ppt_x</p:attrName>
                                        </p:attrNameLst>
                                      </p:cBhvr>
                                      <p:tavLst>
                                        <p:tav tm="0">
                                          <p:val>
                                            <p:strVal val="0-#ppt_w/2"/>
                                          </p:val>
                                        </p:tav>
                                        <p:tav tm="100000">
                                          <p:val>
                                            <p:strVal val="#ppt_x"/>
                                          </p:val>
                                        </p:tav>
                                      </p:tavLst>
                                    </p:anim>
                                    <p:anim calcmode="lin" valueType="num">
                                      <p:cBhvr additive="base">
                                        <p:cTn id="26" dur="500" fill="hold"/>
                                        <p:tgtEl>
                                          <p:spTgt spid="6454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4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标题 65537"/>
          <p:cNvSpPr>
            <a:spLocks noGrp="1"/>
          </p:cNvSpPr>
          <p:nvPr>
            <p:ph type="title"/>
          </p:nvPr>
        </p:nvSpPr>
        <p:spPr>
          <a:xfrm>
            <a:off x="468313" y="115888"/>
            <a:ext cx="8229600" cy="936625"/>
          </a:xfrm>
          <a:ln/>
        </p:spPr>
        <p:txBody>
          <a:bodyPr anchor="ctr" anchorCtr="0"/>
          <a:lstStyle/>
          <a:p>
            <a:r>
              <a:rPr lang="en-US" altLang="zh-CN"/>
              <a:t>2.3  </a:t>
            </a:r>
            <a:r>
              <a:rPr lang="zh-CN" altLang="en-US" dirty="0"/>
              <a:t>常量与变量</a:t>
            </a:r>
          </a:p>
        </p:txBody>
      </p:sp>
      <p:sp>
        <p:nvSpPr>
          <p:cNvPr id="65539" name="文本占位符 65538"/>
          <p:cNvSpPr>
            <a:spLocks noGrp="1"/>
          </p:cNvSpPr>
          <p:nvPr>
            <p:ph type="body" idx="1"/>
          </p:nvPr>
        </p:nvSpPr>
        <p:spPr>
          <a:xfrm>
            <a:off x="468313" y="908050"/>
            <a:ext cx="8229600" cy="5689600"/>
          </a:xfrm>
          <a:ln/>
        </p:spPr>
        <p:txBody>
          <a:bodyPr/>
          <a:lstStyle/>
          <a:p>
            <a:pPr>
              <a:spcBef>
                <a:spcPct val="0"/>
              </a:spcBef>
              <a:spcAft>
                <a:spcPct val="0"/>
              </a:spcAft>
              <a:buNone/>
            </a:pPr>
            <a:r>
              <a:rPr lang="en-US" altLang="zh-CN"/>
              <a:t>2.3.1 </a:t>
            </a:r>
            <a:r>
              <a:rPr lang="zh-CN" altLang="en-US" dirty="0"/>
              <a:t>常量</a:t>
            </a:r>
            <a:endParaRPr lang="zh-CN" altLang="en-US" sz="2400" dirty="0"/>
          </a:p>
          <a:p>
            <a:pPr>
              <a:spcBef>
                <a:spcPct val="0"/>
              </a:spcBef>
              <a:spcAft>
                <a:spcPct val="0"/>
              </a:spcAft>
            </a:pPr>
            <a:r>
              <a:rPr lang="zh-CN" altLang="en-US" sz="2400" dirty="0">
                <a:solidFill>
                  <a:srgbClr val="FF0000"/>
                </a:solidFill>
              </a:rPr>
              <a:t>常量</a:t>
            </a:r>
            <a:r>
              <a:rPr lang="zh-CN" altLang="en-US" sz="2400" dirty="0"/>
              <a:t>：在程序执行过程中，其值不能被改变的量。常量的类型由其书写格式决定。</a:t>
            </a:r>
          </a:p>
          <a:p>
            <a:pPr>
              <a:spcBef>
                <a:spcPct val="0"/>
              </a:spcBef>
              <a:spcAft>
                <a:spcPct val="0"/>
              </a:spcAft>
            </a:pPr>
            <a:r>
              <a:rPr lang="zh-CN" altLang="en-US" sz="2400" dirty="0"/>
              <a:t>整型常量</a:t>
            </a:r>
            <a:r>
              <a:rPr lang="en-US" altLang="zh-CN" sz="2400"/>
              <a:t>(</a:t>
            </a:r>
            <a:r>
              <a:rPr lang="zh-CN" altLang="en-US" sz="2400" dirty="0"/>
              <a:t>三种形式</a:t>
            </a:r>
            <a:r>
              <a:rPr lang="en-US" altLang="zh-CN" sz="2400"/>
              <a:t>)</a:t>
            </a:r>
          </a:p>
          <a:p>
            <a:pPr lvl="1">
              <a:spcBef>
                <a:spcPct val="0"/>
              </a:spcBef>
              <a:spcAft>
                <a:spcPct val="0"/>
              </a:spcAft>
              <a:buNone/>
            </a:pPr>
            <a:r>
              <a:rPr lang="en-US" altLang="zh-CN" sz="2400"/>
              <a:t>1.</a:t>
            </a:r>
            <a:r>
              <a:rPr lang="zh-CN" altLang="en-US" sz="2400" dirty="0"/>
              <a:t>十进制整数</a:t>
            </a:r>
            <a:r>
              <a:rPr lang="en-US" altLang="zh-CN" sz="2400">
                <a:latin typeface="Times New Roman" panose="02020603050405020304" pitchFamily="18" charset="0"/>
              </a:rPr>
              <a:t>——</a:t>
            </a:r>
            <a:r>
              <a:rPr lang="zh-CN" altLang="en-US" sz="2400" dirty="0">
                <a:solidFill>
                  <a:srgbClr val="008000"/>
                </a:solidFill>
              </a:rPr>
              <a:t>由数字</a:t>
            </a:r>
            <a:r>
              <a:rPr lang="en-US" altLang="zh-CN" sz="2400">
                <a:solidFill>
                  <a:srgbClr val="008000"/>
                </a:solidFill>
              </a:rPr>
              <a:t>0~9</a:t>
            </a:r>
            <a:r>
              <a:rPr lang="zh-CN" altLang="en-US" sz="2400" dirty="0">
                <a:solidFill>
                  <a:srgbClr val="008000"/>
                </a:solidFill>
              </a:rPr>
              <a:t>和正负号表示。</a:t>
            </a:r>
          </a:p>
          <a:p>
            <a:pPr lvl="1">
              <a:spcBef>
                <a:spcPct val="0"/>
              </a:spcBef>
              <a:spcAft>
                <a:spcPct val="0"/>
              </a:spcAft>
              <a:buNone/>
            </a:pPr>
            <a:r>
              <a:rPr lang="zh-CN" altLang="en-US" sz="2400" dirty="0"/>
              <a:t>    </a:t>
            </a:r>
            <a:r>
              <a:rPr lang="en-US" altLang="zh-CN" sz="2400"/>
              <a:t>123, -56, 0, -19</a:t>
            </a:r>
          </a:p>
          <a:p>
            <a:pPr lvl="1">
              <a:spcBef>
                <a:spcPct val="0"/>
              </a:spcBef>
              <a:spcAft>
                <a:spcPct val="0"/>
              </a:spcAft>
              <a:buNone/>
            </a:pPr>
            <a:r>
              <a:rPr lang="en-US" altLang="zh-CN" sz="2400"/>
              <a:t>2.</a:t>
            </a:r>
            <a:r>
              <a:rPr lang="zh-CN" altLang="en-US" sz="2400" dirty="0"/>
              <a:t>八进制整数</a:t>
            </a:r>
            <a:r>
              <a:rPr lang="en-US" altLang="zh-CN" sz="2400">
                <a:latin typeface="Times New Roman" panose="02020603050405020304" pitchFamily="18" charset="0"/>
              </a:rPr>
              <a:t>——</a:t>
            </a:r>
            <a:r>
              <a:rPr lang="zh-CN" altLang="en-US" sz="2400" dirty="0">
                <a:solidFill>
                  <a:srgbClr val="008000"/>
                </a:solidFill>
              </a:rPr>
              <a:t>由数字</a:t>
            </a:r>
            <a:r>
              <a:rPr lang="en-US" altLang="zh-CN" sz="2400">
                <a:solidFill>
                  <a:srgbClr val="008000"/>
                </a:solidFill>
              </a:rPr>
              <a:t>0</a:t>
            </a:r>
            <a:r>
              <a:rPr lang="zh-CN" altLang="en-US" sz="2400" dirty="0">
                <a:solidFill>
                  <a:srgbClr val="008000"/>
                </a:solidFill>
              </a:rPr>
              <a:t>开头</a:t>
            </a:r>
            <a:r>
              <a:rPr lang="en-US" altLang="zh-CN" sz="2400">
                <a:solidFill>
                  <a:srgbClr val="008000"/>
                </a:solidFill>
              </a:rPr>
              <a:t>,</a:t>
            </a:r>
            <a:r>
              <a:rPr lang="zh-CN" altLang="en-US" sz="2400" dirty="0">
                <a:solidFill>
                  <a:srgbClr val="008000"/>
                </a:solidFill>
              </a:rPr>
              <a:t>后跟数字</a:t>
            </a:r>
            <a:r>
              <a:rPr lang="en-US" altLang="zh-CN" sz="2400">
                <a:solidFill>
                  <a:srgbClr val="008000"/>
                </a:solidFill>
              </a:rPr>
              <a:t>0~7</a:t>
            </a:r>
            <a:r>
              <a:rPr lang="zh-CN" altLang="en-US" sz="2400" dirty="0">
                <a:solidFill>
                  <a:srgbClr val="008000"/>
                </a:solidFill>
              </a:rPr>
              <a:t>表示。</a:t>
            </a:r>
          </a:p>
          <a:p>
            <a:pPr lvl="1">
              <a:spcBef>
                <a:spcPct val="0"/>
              </a:spcBef>
              <a:spcAft>
                <a:spcPct val="0"/>
              </a:spcAft>
              <a:buNone/>
            </a:pPr>
            <a:r>
              <a:rPr lang="zh-CN" altLang="en-US" sz="2400" dirty="0"/>
              <a:t>    </a:t>
            </a:r>
            <a:r>
              <a:rPr lang="en-US" altLang="zh-CN" sz="2400"/>
              <a:t>0123          </a:t>
            </a:r>
            <a:r>
              <a:rPr lang="zh-CN" altLang="en-US" sz="2400" dirty="0"/>
              <a:t>即十进制的 </a:t>
            </a:r>
            <a:r>
              <a:rPr lang="en-US" altLang="zh-CN" sz="2400"/>
              <a:t>83</a:t>
            </a:r>
          </a:p>
          <a:p>
            <a:pPr lvl="1">
              <a:spcBef>
                <a:spcPct val="0"/>
              </a:spcBef>
              <a:spcAft>
                <a:spcPct val="0"/>
              </a:spcAft>
              <a:buNone/>
            </a:pPr>
            <a:r>
              <a:rPr lang="en-US" altLang="zh-CN" sz="2400"/>
              <a:t>    -011                               -9</a:t>
            </a:r>
          </a:p>
          <a:p>
            <a:pPr lvl="1">
              <a:spcBef>
                <a:spcPct val="0"/>
              </a:spcBef>
              <a:spcAft>
                <a:spcPct val="0"/>
              </a:spcAft>
              <a:buNone/>
            </a:pPr>
            <a:r>
              <a:rPr lang="en-US" altLang="zh-CN" sz="2400"/>
              <a:t>     020                               16</a:t>
            </a:r>
          </a:p>
          <a:p>
            <a:pPr lvl="1">
              <a:spcBef>
                <a:spcPct val="0"/>
              </a:spcBef>
              <a:spcAft>
                <a:spcPct val="0"/>
              </a:spcAft>
              <a:buNone/>
            </a:pPr>
            <a:r>
              <a:rPr lang="en-US" altLang="zh-CN" sz="2400"/>
              <a:t>3.</a:t>
            </a:r>
            <a:r>
              <a:rPr lang="zh-CN" altLang="en-US" sz="2400" dirty="0"/>
              <a:t>十六进制整数</a:t>
            </a:r>
            <a:r>
              <a:rPr lang="en-US" altLang="zh-CN" sz="2400">
                <a:latin typeface="Times New Roman" panose="02020603050405020304" pitchFamily="18" charset="0"/>
              </a:rPr>
              <a:t>——</a:t>
            </a:r>
            <a:r>
              <a:rPr lang="zh-CN" altLang="en-US" sz="2400" dirty="0">
                <a:solidFill>
                  <a:srgbClr val="008000"/>
                </a:solidFill>
              </a:rPr>
              <a:t>由</a:t>
            </a:r>
            <a:r>
              <a:rPr lang="en-US" altLang="zh-CN" sz="2400">
                <a:solidFill>
                  <a:srgbClr val="008000"/>
                </a:solidFill>
              </a:rPr>
              <a:t>0x</a:t>
            </a:r>
            <a:r>
              <a:rPr lang="zh-CN" altLang="en-US" sz="2400" dirty="0">
                <a:solidFill>
                  <a:srgbClr val="008000"/>
                </a:solidFill>
              </a:rPr>
              <a:t>开头</a:t>
            </a:r>
            <a:r>
              <a:rPr lang="en-US" altLang="zh-CN" sz="2400">
                <a:solidFill>
                  <a:srgbClr val="008000"/>
                </a:solidFill>
              </a:rPr>
              <a:t>,</a:t>
            </a:r>
            <a:r>
              <a:rPr lang="zh-CN" altLang="en-US" sz="2400" dirty="0">
                <a:solidFill>
                  <a:srgbClr val="008000"/>
                </a:solidFill>
              </a:rPr>
              <a:t>后跟</a:t>
            </a:r>
            <a:r>
              <a:rPr lang="en-US" altLang="zh-CN" sz="2400">
                <a:solidFill>
                  <a:srgbClr val="008000"/>
                </a:solidFill>
              </a:rPr>
              <a:t>0~9,a~f,A~F</a:t>
            </a:r>
            <a:r>
              <a:rPr lang="zh-CN" altLang="en-US" sz="2400" dirty="0">
                <a:solidFill>
                  <a:srgbClr val="008000"/>
                </a:solidFill>
              </a:rPr>
              <a:t>表示。</a:t>
            </a:r>
          </a:p>
          <a:p>
            <a:pPr lvl="1">
              <a:spcBef>
                <a:spcPct val="0"/>
              </a:spcBef>
              <a:spcAft>
                <a:spcPct val="0"/>
              </a:spcAft>
              <a:buNone/>
            </a:pPr>
            <a:r>
              <a:rPr lang="zh-CN" altLang="en-US" sz="2400" dirty="0"/>
              <a:t>    </a:t>
            </a:r>
            <a:r>
              <a:rPr lang="en-US" altLang="zh-CN" sz="2400"/>
              <a:t>0x123       </a:t>
            </a:r>
            <a:r>
              <a:rPr lang="zh-CN" altLang="en-US" sz="2400" dirty="0"/>
              <a:t>即十进制的 </a:t>
            </a:r>
            <a:r>
              <a:rPr lang="en-US" altLang="zh-CN" sz="2400"/>
              <a:t>291</a:t>
            </a:r>
            <a:endParaRPr lang="zh-CN" altLang="zh-CN" sz="2400" dirty="0"/>
          </a:p>
          <a:p>
            <a:pPr lvl="1">
              <a:spcBef>
                <a:spcPct val="0"/>
              </a:spcBef>
              <a:spcAft>
                <a:spcPct val="0"/>
              </a:spcAft>
              <a:buNone/>
            </a:pPr>
            <a:r>
              <a:rPr lang="zh-CN" altLang="zh-CN" sz="2400" dirty="0"/>
              <a:t>    -0</a:t>
            </a:r>
            <a:r>
              <a:rPr lang="en-US" altLang="zh-CN" sz="2400"/>
              <a:t>x56        </a:t>
            </a:r>
            <a:r>
              <a:rPr lang="zh-CN" altLang="en-US" sz="2400" dirty="0"/>
              <a:t>即十进制的 </a:t>
            </a:r>
            <a:r>
              <a:rPr lang="en-US" altLang="zh-CN" sz="2400"/>
              <a:t>-86</a:t>
            </a:r>
            <a:endParaRPr lang="zh-CN" altLang="zh-CN" sz="2400" dirty="0"/>
          </a:p>
          <a:p>
            <a:pPr lvl="1">
              <a:spcBef>
                <a:spcPct val="0"/>
              </a:spcBef>
              <a:spcAft>
                <a:spcPct val="0"/>
              </a:spcAft>
              <a:buNone/>
            </a:pPr>
            <a:r>
              <a:rPr lang="zh-CN" altLang="zh-CN" sz="2400" dirty="0"/>
              <a:t>    0</a:t>
            </a:r>
            <a:r>
              <a:rPr lang="en-US" altLang="zh-CN" sz="2400"/>
              <a:t>x1a         </a:t>
            </a:r>
            <a:r>
              <a:rPr lang="zh-CN" altLang="en-US" sz="2400" dirty="0"/>
              <a:t>即十进制的 </a:t>
            </a:r>
            <a:r>
              <a:rPr lang="en-US" altLang="zh-CN" sz="2400"/>
              <a:t>26</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标题 66561"/>
          <p:cNvSpPr>
            <a:spLocks noGrp="1"/>
          </p:cNvSpPr>
          <p:nvPr>
            <p:ph type="title"/>
          </p:nvPr>
        </p:nvSpPr>
        <p:spPr>
          <a:xfrm>
            <a:off x="468313" y="115888"/>
            <a:ext cx="8229600" cy="936625"/>
          </a:xfrm>
          <a:ln/>
        </p:spPr>
        <p:txBody>
          <a:bodyPr anchor="ctr" anchorCtr="0"/>
          <a:lstStyle/>
          <a:p>
            <a:r>
              <a:rPr lang="en-US" altLang="zh-CN"/>
              <a:t>2.3  </a:t>
            </a:r>
            <a:r>
              <a:rPr lang="zh-CN" altLang="en-US" dirty="0"/>
              <a:t>常量与变量</a:t>
            </a:r>
          </a:p>
        </p:txBody>
      </p:sp>
      <p:sp>
        <p:nvSpPr>
          <p:cNvPr id="66563" name="文本占位符 66562"/>
          <p:cNvSpPr>
            <a:spLocks noGrp="1"/>
          </p:cNvSpPr>
          <p:nvPr>
            <p:ph type="body" idx="1"/>
          </p:nvPr>
        </p:nvSpPr>
        <p:spPr>
          <a:xfrm>
            <a:off x="468313" y="908050"/>
            <a:ext cx="8229600" cy="5949950"/>
          </a:xfrm>
          <a:ln/>
        </p:spPr>
        <p:txBody>
          <a:bodyPr/>
          <a:lstStyle/>
          <a:p>
            <a:r>
              <a:rPr lang="zh-CN" altLang="en-US" sz="2400" dirty="0"/>
              <a:t>整型常量的类型</a:t>
            </a:r>
          </a:p>
          <a:p>
            <a:pPr>
              <a:buNone/>
            </a:pPr>
            <a:r>
              <a:rPr lang="en-US" altLang="zh-CN" sz="2400"/>
              <a:t>1.</a:t>
            </a:r>
            <a:r>
              <a:rPr lang="zh-CN" altLang="zh-CN" sz="2400" dirty="0"/>
              <a:t> </a:t>
            </a:r>
            <a:r>
              <a:rPr lang="en-US" altLang="zh-CN" sz="2400" err="1"/>
              <a:t>int</a:t>
            </a:r>
            <a:r>
              <a:rPr lang="en-US" altLang="zh-CN" sz="2400"/>
              <a:t>     </a:t>
            </a:r>
          </a:p>
          <a:p>
            <a:pPr>
              <a:buNone/>
            </a:pPr>
            <a:r>
              <a:rPr lang="en-US" altLang="zh-CN" sz="2400"/>
              <a:t>2. long</a:t>
            </a:r>
          </a:p>
          <a:p>
            <a:pPr>
              <a:buNone/>
            </a:pPr>
            <a:r>
              <a:rPr lang="en-US" altLang="zh-CN" sz="2400"/>
              <a:t>3.  </a:t>
            </a:r>
            <a:r>
              <a:rPr lang="en-US" altLang="zh-CN" sz="2400" err="1"/>
              <a:t>int</a:t>
            </a:r>
            <a:r>
              <a:rPr lang="en-US" altLang="zh-CN" sz="2400"/>
              <a:t> short</a:t>
            </a:r>
          </a:p>
          <a:p>
            <a:pPr>
              <a:buNone/>
            </a:pPr>
            <a:r>
              <a:rPr lang="en-US" altLang="zh-CN" sz="2400"/>
              <a:t>4. unsigned short    </a:t>
            </a:r>
            <a:r>
              <a:rPr lang="en-US" altLang="zh-CN" sz="2400" err="1"/>
              <a:t>a,b</a:t>
            </a:r>
            <a:r>
              <a:rPr lang="en-US" altLang="zh-CN" sz="2400"/>
              <a:t>;</a:t>
            </a:r>
          </a:p>
          <a:p>
            <a:pPr lvl="1">
              <a:buNone/>
            </a:pPr>
            <a:r>
              <a:rPr lang="en-US" altLang="zh-CN" sz="2400"/>
              <a:t>unsigned </a:t>
            </a:r>
            <a:r>
              <a:rPr lang="en-US" altLang="zh-CN" sz="2400" err="1"/>
              <a:t>int</a:t>
            </a:r>
            <a:r>
              <a:rPr lang="en-US" altLang="zh-CN" sz="2400"/>
              <a:t>  </a:t>
            </a:r>
            <a:r>
              <a:rPr lang="en-US" altLang="zh-CN" sz="2400" err="1"/>
              <a:t>x,y</a:t>
            </a:r>
            <a:r>
              <a:rPr lang="en-US" altLang="zh-CN" sz="2400"/>
              <a:t>;</a:t>
            </a:r>
          </a:p>
          <a:p>
            <a:pPr lvl="1">
              <a:buNone/>
            </a:pPr>
            <a:r>
              <a:rPr lang="en-US" altLang="zh-CN" sz="2400"/>
              <a:t>a=50000;                        x=50000;</a:t>
            </a:r>
          </a:p>
          <a:p>
            <a:pPr lvl="1">
              <a:buNone/>
            </a:pPr>
            <a:r>
              <a:rPr lang="en-US" altLang="zh-CN" sz="2400"/>
              <a:t>b=70000;   </a:t>
            </a:r>
            <a:r>
              <a:rPr lang="zh-CN" altLang="en-US" sz="2400" dirty="0"/>
              <a:t>溢出             </a:t>
            </a:r>
            <a:r>
              <a:rPr lang="en-US" altLang="zh-CN" sz="2400"/>
              <a:t>y=70000;</a:t>
            </a:r>
          </a:p>
          <a:p>
            <a:pPr>
              <a:buNone/>
            </a:pPr>
            <a:r>
              <a:rPr lang="zh-CN" altLang="en-US" sz="2400" dirty="0">
                <a:solidFill>
                  <a:srgbClr val="008000"/>
                </a:solidFill>
              </a:rPr>
              <a:t>注意： 非负整型常数可视为无符号型常量，也可加</a:t>
            </a:r>
            <a:r>
              <a:rPr lang="zh-CN" altLang="en-US" sz="2400" dirty="0">
                <a:solidFill>
                  <a:srgbClr val="008000"/>
                </a:solidFill>
                <a:latin typeface="宋体" panose="02010600030101010101" pitchFamily="2" charset="-122"/>
              </a:rPr>
              <a:t>后缀字符</a:t>
            </a:r>
            <a:r>
              <a:rPr lang="en-US" altLang="zh-CN" sz="2400">
                <a:solidFill>
                  <a:srgbClr val="008000"/>
                </a:solidFill>
                <a:cs typeface="Times New Roman" panose="02020603050405020304" pitchFamily="18" charset="0"/>
              </a:rPr>
              <a:t>u</a:t>
            </a:r>
            <a:r>
              <a:rPr lang="zh-CN" altLang="en-US" sz="2400" dirty="0">
                <a:solidFill>
                  <a:srgbClr val="008000"/>
                </a:solidFill>
                <a:latin typeface="宋体" panose="02010600030101010101" pitchFamily="2" charset="-122"/>
              </a:rPr>
              <a:t>或</a:t>
            </a:r>
            <a:r>
              <a:rPr lang="en-US" altLang="zh-CN" sz="2400">
                <a:solidFill>
                  <a:srgbClr val="008000"/>
                </a:solidFill>
                <a:cs typeface="Times New Roman" panose="02020603050405020304" pitchFamily="18" charset="0"/>
              </a:rPr>
              <a:t>U</a:t>
            </a:r>
            <a:r>
              <a:rPr lang="zh-CN" altLang="en-US" sz="2400" dirty="0">
                <a:solidFill>
                  <a:srgbClr val="008000"/>
                </a:solidFill>
              </a:rPr>
              <a:t>，注意数的范围。</a:t>
            </a:r>
          </a:p>
          <a:p>
            <a:pPr>
              <a:buNone/>
            </a:pPr>
            <a:r>
              <a:rPr lang="zh-CN" altLang="zh-CN" sz="2400" dirty="0"/>
              <a:t>5. </a:t>
            </a:r>
            <a:r>
              <a:rPr lang="zh-CN" altLang="en-US" sz="2400" dirty="0"/>
              <a:t>整型数后加 </a:t>
            </a:r>
            <a:r>
              <a:rPr lang="en-US" altLang="zh-CN" sz="2400" err="1"/>
              <a:t>L,l</a:t>
            </a:r>
            <a:r>
              <a:rPr lang="en-US" altLang="zh-CN" sz="2400"/>
              <a:t> </a:t>
            </a:r>
            <a:r>
              <a:rPr lang="zh-CN" altLang="en-US" sz="2400" dirty="0"/>
              <a:t>表示</a:t>
            </a:r>
            <a:r>
              <a:rPr lang="en-US" altLang="zh-CN" sz="2400"/>
              <a:t>long </a:t>
            </a:r>
            <a:r>
              <a:rPr lang="en-US" altLang="zh-CN" sz="2400" err="1"/>
              <a:t>int</a:t>
            </a:r>
            <a:r>
              <a:rPr lang="en-US" altLang="zh-CN" sz="2400"/>
              <a:t> </a:t>
            </a:r>
            <a:r>
              <a:rPr lang="zh-CN" altLang="en-US" sz="2400" dirty="0"/>
              <a:t>型。 </a:t>
            </a:r>
            <a:r>
              <a:rPr lang="en-US" altLang="zh-CN" sz="2400"/>
              <a:t>12l, 89L, 02L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标题 67585"/>
          <p:cNvSpPr>
            <a:spLocks noGrp="1"/>
          </p:cNvSpPr>
          <p:nvPr>
            <p:ph type="title"/>
          </p:nvPr>
        </p:nvSpPr>
        <p:spPr>
          <a:xfrm>
            <a:off x="468313" y="115888"/>
            <a:ext cx="8229600" cy="936625"/>
          </a:xfrm>
          <a:ln/>
        </p:spPr>
        <p:txBody>
          <a:bodyPr anchor="ctr" anchorCtr="0"/>
          <a:lstStyle/>
          <a:p>
            <a:r>
              <a:rPr lang="en-US" altLang="zh-CN"/>
              <a:t>2.3  </a:t>
            </a:r>
            <a:r>
              <a:rPr lang="zh-CN" altLang="en-US" dirty="0"/>
              <a:t>常量与变量</a:t>
            </a:r>
          </a:p>
        </p:txBody>
      </p:sp>
      <p:sp>
        <p:nvSpPr>
          <p:cNvPr id="67587" name="文本占位符 67586"/>
          <p:cNvSpPr>
            <a:spLocks noGrp="1"/>
          </p:cNvSpPr>
          <p:nvPr>
            <p:ph type="body" idx="1"/>
          </p:nvPr>
        </p:nvSpPr>
        <p:spPr>
          <a:xfrm>
            <a:off x="468313" y="908050"/>
            <a:ext cx="8229600" cy="5949950"/>
          </a:xfrm>
          <a:ln/>
        </p:spPr>
        <p:txBody>
          <a:bodyPr/>
          <a:lstStyle/>
          <a:p>
            <a:pPr>
              <a:lnSpc>
                <a:spcPct val="100000"/>
              </a:lnSpc>
            </a:pPr>
            <a:r>
              <a:rPr lang="zh-CN" altLang="zh-CN" sz="2400" dirty="0"/>
              <a:t>实型常量的表示方法</a:t>
            </a:r>
          </a:p>
          <a:p>
            <a:pPr>
              <a:lnSpc>
                <a:spcPct val="100000"/>
              </a:lnSpc>
              <a:buNone/>
            </a:pPr>
            <a:r>
              <a:rPr lang="zh-CN" altLang="zh-CN" sz="2400" dirty="0"/>
              <a:t>   1.</a:t>
            </a:r>
            <a:r>
              <a:rPr lang="zh-CN" altLang="zh-CN" sz="2400" dirty="0">
                <a:solidFill>
                  <a:schemeClr val="tx2"/>
                </a:solidFill>
              </a:rPr>
              <a:t>十进制</a:t>
            </a:r>
            <a:r>
              <a:rPr lang="zh-CN" altLang="en-US" sz="2400" dirty="0">
                <a:solidFill>
                  <a:schemeClr val="tx2"/>
                </a:solidFill>
              </a:rPr>
              <a:t>小</a:t>
            </a:r>
            <a:r>
              <a:rPr lang="zh-CN" altLang="zh-CN" sz="2400" dirty="0">
                <a:solidFill>
                  <a:schemeClr val="tx2"/>
                </a:solidFill>
              </a:rPr>
              <a:t>数形式</a:t>
            </a:r>
            <a:r>
              <a:rPr lang="zh-CN" altLang="zh-CN" sz="2400" dirty="0"/>
              <a:t>。</a:t>
            </a:r>
            <a:endParaRPr lang="zh-CN" altLang="zh-CN" sz="2400" dirty="0">
              <a:solidFill>
                <a:schemeClr val="tx2"/>
              </a:solidFill>
            </a:endParaRPr>
          </a:p>
          <a:p>
            <a:pPr lvl="1">
              <a:lnSpc>
                <a:spcPct val="100000"/>
              </a:lnSpc>
              <a:buNone/>
            </a:pPr>
            <a:r>
              <a:rPr lang="zh-CN" altLang="zh-CN" sz="2400" dirty="0"/>
              <a:t>  0.123,   98.78 , 123.  0.0</a:t>
            </a:r>
          </a:p>
          <a:p>
            <a:pPr>
              <a:lnSpc>
                <a:spcPct val="100000"/>
              </a:lnSpc>
              <a:buNone/>
            </a:pPr>
            <a:r>
              <a:rPr lang="zh-CN" altLang="zh-CN" sz="2400" dirty="0"/>
              <a:t>   2. </a:t>
            </a:r>
            <a:r>
              <a:rPr lang="zh-CN" altLang="zh-CN" sz="2400" dirty="0">
                <a:solidFill>
                  <a:schemeClr val="tx2"/>
                </a:solidFill>
              </a:rPr>
              <a:t>指数形式</a:t>
            </a:r>
            <a:r>
              <a:rPr lang="zh-CN" altLang="zh-CN" sz="2400" dirty="0"/>
              <a:t>。</a:t>
            </a:r>
            <a:endParaRPr lang="zh-CN" altLang="en-US" sz="2400" dirty="0"/>
          </a:p>
          <a:p>
            <a:pPr>
              <a:lnSpc>
                <a:spcPct val="100000"/>
              </a:lnSpc>
              <a:buNone/>
            </a:pPr>
            <a:r>
              <a:rPr lang="zh-CN" altLang="en-US" sz="2400" dirty="0"/>
              <a:t>       </a:t>
            </a:r>
            <a:r>
              <a:rPr lang="zh-CN" altLang="zh-CN" sz="2400" dirty="0">
                <a:solidFill>
                  <a:srgbClr val="FF3300"/>
                </a:solidFill>
              </a:rPr>
              <a:t>注意</a:t>
            </a:r>
            <a:r>
              <a:rPr lang="zh-CN" altLang="zh-CN" sz="2400" dirty="0"/>
              <a:t> ： E 或e 前必须有数字，后为整数。</a:t>
            </a:r>
          </a:p>
          <a:p>
            <a:pPr lvl="1">
              <a:lnSpc>
                <a:spcPct val="100000"/>
              </a:lnSpc>
              <a:buNone/>
            </a:pPr>
            <a:r>
              <a:rPr lang="zh-CN" altLang="zh-CN" sz="2400" dirty="0"/>
              <a:t>   1e3,      (1*10</a:t>
            </a:r>
            <a:r>
              <a:rPr lang="zh-CN" altLang="zh-CN" sz="2400" baseline="30000" dirty="0"/>
              <a:t>3</a:t>
            </a:r>
            <a:r>
              <a:rPr lang="zh-CN" altLang="zh-CN" sz="2400" dirty="0"/>
              <a:t>=1000)</a:t>
            </a:r>
          </a:p>
          <a:p>
            <a:pPr lvl="1">
              <a:lnSpc>
                <a:spcPct val="100000"/>
              </a:lnSpc>
              <a:buNone/>
            </a:pPr>
            <a:r>
              <a:rPr lang="zh-CN" altLang="zh-CN" sz="2400" dirty="0"/>
              <a:t>   142e-3       (142*10</a:t>
            </a:r>
            <a:r>
              <a:rPr lang="zh-CN" altLang="zh-CN" sz="2400" baseline="30000" dirty="0"/>
              <a:t>-3</a:t>
            </a:r>
            <a:r>
              <a:rPr lang="zh-CN" altLang="zh-CN" sz="2400" dirty="0"/>
              <a:t>=0.142)</a:t>
            </a:r>
          </a:p>
          <a:p>
            <a:pPr lvl="1">
              <a:lnSpc>
                <a:spcPct val="100000"/>
              </a:lnSpc>
              <a:buNone/>
            </a:pPr>
            <a:r>
              <a:rPr lang="zh-CN" altLang="zh-CN" sz="2400" dirty="0"/>
              <a:t>   2.3E2      (2.3*10</a:t>
            </a:r>
            <a:r>
              <a:rPr lang="zh-CN" altLang="zh-CN" sz="2400" baseline="30000" dirty="0"/>
              <a:t>2</a:t>
            </a:r>
            <a:r>
              <a:rPr lang="zh-CN" altLang="zh-CN" sz="2400" dirty="0"/>
              <a:t>=230)</a:t>
            </a:r>
            <a:endParaRPr lang="zh-CN" altLang="en-US" sz="2400"/>
          </a:p>
          <a:p>
            <a:pPr>
              <a:lnSpc>
                <a:spcPct val="100000"/>
              </a:lnSpc>
              <a:buNone/>
            </a:pPr>
            <a:r>
              <a:rPr lang="zh-CN" altLang="en-US" sz="2400"/>
              <a:t>    </a:t>
            </a:r>
            <a:r>
              <a:rPr lang="en-US" altLang="zh-CN" sz="2400"/>
              <a:t>3. </a:t>
            </a:r>
            <a:r>
              <a:rPr lang="en-US" altLang="zh-CN" sz="2400">
                <a:solidFill>
                  <a:schemeClr val="tx2"/>
                </a:solidFill>
              </a:rPr>
              <a:t>float</a:t>
            </a:r>
            <a:r>
              <a:rPr lang="zh-CN" altLang="en-US" sz="2400" dirty="0">
                <a:solidFill>
                  <a:schemeClr val="tx2"/>
                </a:solidFill>
              </a:rPr>
              <a:t>类型实常量</a:t>
            </a:r>
          </a:p>
          <a:p>
            <a:pPr lvl="1">
              <a:lnSpc>
                <a:spcPct val="100000"/>
              </a:lnSpc>
              <a:buNone/>
            </a:pPr>
            <a:r>
              <a:rPr lang="zh-CN" altLang="en-US" sz="2400" dirty="0"/>
              <a:t>   实型常量均为</a:t>
            </a:r>
            <a:r>
              <a:rPr lang="en-US" altLang="zh-CN" sz="2400"/>
              <a:t>double</a:t>
            </a:r>
            <a:r>
              <a:rPr lang="zh-CN" altLang="en-US" sz="2400" dirty="0"/>
              <a:t>类型，即以</a:t>
            </a:r>
            <a:r>
              <a:rPr lang="en-US" altLang="zh-CN" sz="2400"/>
              <a:t>8</a:t>
            </a:r>
            <a:r>
              <a:rPr lang="zh-CN" altLang="en-US" sz="2400" dirty="0"/>
              <a:t>个字节存放，有效位数为</a:t>
            </a:r>
            <a:r>
              <a:rPr lang="en-US" altLang="zh-CN" sz="2400"/>
              <a:t>16</a:t>
            </a:r>
            <a:r>
              <a:rPr lang="zh-CN" altLang="en-US" sz="2400" dirty="0"/>
              <a:t>位，加</a:t>
            </a:r>
            <a:r>
              <a:rPr lang="en-US" altLang="zh-CN" sz="2400"/>
              <a:t>f</a:t>
            </a:r>
            <a:r>
              <a:rPr lang="zh-CN" altLang="en-US" sz="2400" dirty="0"/>
              <a:t>后缀则为</a:t>
            </a:r>
            <a:r>
              <a:rPr lang="en-US" altLang="zh-CN" sz="2400"/>
              <a:t>float</a:t>
            </a:r>
            <a:r>
              <a:rPr lang="zh-CN" altLang="en-US" sz="2400" dirty="0"/>
              <a:t>型实常量，有效位数为</a:t>
            </a:r>
            <a:r>
              <a:rPr lang="en-US" altLang="zh-CN" sz="2400"/>
              <a:t>6--7</a:t>
            </a:r>
            <a:r>
              <a:rPr lang="zh-CN" altLang="en-US" sz="2400" dirty="0"/>
              <a: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标题 68609"/>
          <p:cNvSpPr>
            <a:spLocks noGrp="1"/>
          </p:cNvSpPr>
          <p:nvPr>
            <p:ph type="title"/>
          </p:nvPr>
        </p:nvSpPr>
        <p:spPr>
          <a:xfrm>
            <a:off x="468313" y="115888"/>
            <a:ext cx="8229600" cy="936625"/>
          </a:xfrm>
          <a:ln/>
        </p:spPr>
        <p:txBody>
          <a:bodyPr anchor="ctr" anchorCtr="0"/>
          <a:lstStyle/>
          <a:p>
            <a:r>
              <a:rPr lang="en-US" altLang="zh-CN"/>
              <a:t>2.3  </a:t>
            </a:r>
            <a:r>
              <a:rPr lang="zh-CN" altLang="en-US" dirty="0"/>
              <a:t>常量与变量</a:t>
            </a:r>
          </a:p>
        </p:txBody>
      </p:sp>
      <p:sp>
        <p:nvSpPr>
          <p:cNvPr id="68611" name="文本占位符 68610"/>
          <p:cNvSpPr>
            <a:spLocks noGrp="1"/>
          </p:cNvSpPr>
          <p:nvPr>
            <p:ph type="body" idx="1"/>
          </p:nvPr>
        </p:nvSpPr>
        <p:spPr>
          <a:xfrm>
            <a:off x="468313" y="908050"/>
            <a:ext cx="8229600" cy="5949950"/>
          </a:xfrm>
          <a:ln/>
        </p:spPr>
        <p:txBody>
          <a:bodyPr/>
          <a:lstStyle/>
          <a:p>
            <a:pPr>
              <a:lnSpc>
                <a:spcPct val="100000"/>
              </a:lnSpc>
            </a:pPr>
            <a:r>
              <a:rPr lang="zh-CN" altLang="zh-CN" sz="2400" dirty="0"/>
              <a:t>字符常量</a:t>
            </a:r>
            <a:endParaRPr lang="en-US" altLang="zh-CN" sz="2400" dirty="0"/>
          </a:p>
          <a:p>
            <a:pPr lvl="1">
              <a:lnSpc>
                <a:spcPct val="100000"/>
              </a:lnSpc>
            </a:pPr>
            <a:r>
              <a:rPr lang="zh-CN" altLang="en-US" sz="2400" dirty="0">
                <a:latin typeface="隶书" panose="02010509060101010101" pitchFamily="49" charset="-122"/>
              </a:rPr>
              <a:t>定义</a:t>
            </a:r>
            <a:r>
              <a:rPr lang="en-US" altLang="zh-CN" sz="2400">
                <a:latin typeface="隶书" panose="02010509060101010101" pitchFamily="49" charset="-122"/>
              </a:rPr>
              <a:t>:</a:t>
            </a:r>
            <a:r>
              <a:rPr lang="zh-CN" altLang="en-US" sz="2400" dirty="0">
                <a:latin typeface="隶书" panose="02010509060101010101" pitchFamily="49" charset="-122"/>
              </a:rPr>
              <a:t>用</a:t>
            </a:r>
            <a:r>
              <a:rPr lang="zh-CN" altLang="en-US" sz="2400" dirty="0">
                <a:solidFill>
                  <a:schemeClr val="tx2"/>
                </a:solidFill>
                <a:latin typeface="隶书" panose="02010509060101010101" pitchFamily="49" charset="-122"/>
              </a:rPr>
              <a:t>单引号</a:t>
            </a:r>
            <a:r>
              <a:rPr lang="zh-CN" altLang="en-US" sz="2400" dirty="0">
                <a:latin typeface="隶书" panose="02010509060101010101" pitchFamily="49" charset="-122"/>
              </a:rPr>
              <a:t>括起来的单个</a:t>
            </a:r>
            <a:r>
              <a:rPr lang="zh-CN" altLang="en-US" sz="2400" dirty="0">
                <a:solidFill>
                  <a:srgbClr val="0000FF"/>
                </a:solidFill>
                <a:latin typeface="隶书" panose="02010509060101010101" pitchFamily="49" charset="-122"/>
              </a:rPr>
              <a:t>普通字符</a:t>
            </a:r>
            <a:r>
              <a:rPr lang="zh-CN" altLang="en-US" sz="2400" dirty="0">
                <a:latin typeface="隶书" panose="02010509060101010101" pitchFamily="49" charset="-122"/>
              </a:rPr>
              <a:t>或</a:t>
            </a:r>
            <a:r>
              <a:rPr lang="zh-CN" altLang="zh-CN" sz="2400" dirty="0">
                <a:solidFill>
                  <a:srgbClr val="0000FF"/>
                </a:solidFill>
                <a:latin typeface="隶书" panose="02010509060101010101" pitchFamily="49" charset="-122"/>
              </a:rPr>
              <a:t>转义字符</a:t>
            </a:r>
            <a:endParaRPr lang="zh-CN" altLang="en-US" sz="2400" dirty="0">
              <a:solidFill>
                <a:srgbClr val="0000FF"/>
              </a:solidFill>
              <a:latin typeface="隶书" panose="02010509060101010101" pitchFamily="49" charset="-122"/>
            </a:endParaRPr>
          </a:p>
          <a:p>
            <a:pPr lvl="1">
              <a:lnSpc>
                <a:spcPct val="100000"/>
              </a:lnSpc>
            </a:pPr>
            <a:r>
              <a:rPr lang="zh-CN" altLang="en-US" sz="2400" dirty="0">
                <a:latin typeface="隶书" panose="02010509060101010101" pitchFamily="49" charset="-122"/>
              </a:rPr>
              <a:t>字符常量的</a:t>
            </a:r>
            <a:r>
              <a:rPr lang="zh-CN" altLang="en-US" sz="2400" dirty="0">
                <a:solidFill>
                  <a:srgbClr val="FF0000"/>
                </a:solidFill>
                <a:latin typeface="隶书" panose="02010509060101010101" pitchFamily="49" charset="-122"/>
              </a:rPr>
              <a:t>值</a:t>
            </a:r>
            <a:r>
              <a:rPr lang="zh-CN" altLang="en-US" sz="2400" dirty="0">
                <a:latin typeface="隶书" panose="02010509060101010101" pitchFamily="49" charset="-122"/>
              </a:rPr>
              <a:t>：该字符的</a:t>
            </a:r>
            <a:r>
              <a:rPr lang="en-US" altLang="zh-CN" sz="2400">
                <a:solidFill>
                  <a:srgbClr val="FF0000"/>
                </a:solidFill>
                <a:latin typeface="隶书" panose="02010509060101010101" pitchFamily="49" charset="-122"/>
              </a:rPr>
              <a:t>ASCII</a:t>
            </a:r>
            <a:r>
              <a:rPr lang="zh-CN" altLang="zh-CN" sz="2400" dirty="0">
                <a:solidFill>
                  <a:srgbClr val="FF0000"/>
                </a:solidFill>
                <a:latin typeface="隶书" panose="02010509060101010101" pitchFamily="49" charset="-122"/>
              </a:rPr>
              <a:t>码</a:t>
            </a:r>
            <a:r>
              <a:rPr lang="zh-CN" altLang="en-US" sz="2400" dirty="0">
                <a:solidFill>
                  <a:srgbClr val="FF0000"/>
                </a:solidFill>
                <a:latin typeface="隶书" panose="02010509060101010101" pitchFamily="49" charset="-122"/>
              </a:rPr>
              <a:t>值</a:t>
            </a:r>
          </a:p>
          <a:p>
            <a:pPr lvl="1">
              <a:lnSpc>
                <a:spcPct val="100000"/>
              </a:lnSpc>
            </a:pPr>
            <a:r>
              <a:rPr lang="zh-CN" altLang="zh-CN" sz="2400" dirty="0">
                <a:solidFill>
                  <a:srgbClr val="0000FF"/>
                </a:solidFill>
                <a:latin typeface="隶书" panose="02010509060101010101" pitchFamily="49" charset="-122"/>
              </a:rPr>
              <a:t>转义字符</a:t>
            </a:r>
            <a:r>
              <a:rPr lang="zh-CN" altLang="zh-CN" sz="2400" dirty="0">
                <a:latin typeface="隶书" panose="02010509060101010101" pitchFamily="49" charset="-122"/>
              </a:rPr>
              <a:t>:</a:t>
            </a:r>
            <a:r>
              <a:rPr lang="zh-CN" altLang="en-US" sz="2400" dirty="0">
                <a:latin typeface="隶书" panose="02010509060101010101" pitchFamily="49" charset="-122"/>
              </a:rPr>
              <a:t>反斜线后面跟一个字符或一个代码值表示</a:t>
            </a:r>
          </a:p>
          <a:p>
            <a:pPr lvl="1">
              <a:lnSpc>
                <a:spcPct val="100000"/>
              </a:lnSpc>
            </a:pPr>
            <a:r>
              <a:rPr lang="zh-CN" altLang="en-US" sz="2400" dirty="0">
                <a:solidFill>
                  <a:srgbClr val="000064"/>
                </a:solidFill>
                <a:latin typeface="隶书" panose="02010509060101010101" pitchFamily="49" charset="-122"/>
              </a:rPr>
              <a:t>转义字符及其含义：</a:t>
            </a:r>
          </a:p>
        </p:txBody>
      </p:sp>
      <p:grpSp>
        <p:nvGrpSpPr>
          <p:cNvPr id="68716" name="组合 68715"/>
          <p:cNvGrpSpPr/>
          <p:nvPr/>
        </p:nvGrpSpPr>
        <p:grpSpPr>
          <a:xfrm>
            <a:off x="323850" y="3429000"/>
            <a:ext cx="8651875" cy="3294063"/>
            <a:chOff x="202" y="1584"/>
            <a:chExt cx="5450" cy="2075"/>
          </a:xfrm>
        </p:grpSpPr>
        <p:grpSp>
          <p:nvGrpSpPr>
            <p:cNvPr id="68717" name="组合 68716"/>
            <p:cNvGrpSpPr/>
            <p:nvPr/>
          </p:nvGrpSpPr>
          <p:grpSpPr>
            <a:xfrm>
              <a:off x="202" y="1584"/>
              <a:ext cx="5450" cy="2075"/>
              <a:chOff x="202" y="1584"/>
              <a:chExt cx="5450" cy="2075"/>
            </a:xfrm>
          </p:grpSpPr>
          <p:sp>
            <p:nvSpPr>
              <p:cNvPr id="68718" name="矩形 68717"/>
              <p:cNvSpPr/>
              <p:nvPr/>
            </p:nvSpPr>
            <p:spPr>
              <a:xfrm>
                <a:off x="202" y="1584"/>
                <a:ext cx="5450" cy="2075"/>
              </a:xfrm>
              <a:prstGeom prst="rect">
                <a:avLst/>
              </a:prstGeom>
              <a:solidFill>
                <a:schemeClr val="bg1"/>
              </a:solidFill>
              <a:ln w="38100" cap="flat" cmpd="sng">
                <a:solidFill>
                  <a:schemeClr val="folHlink"/>
                </a:solidFill>
                <a:prstDash val="solid"/>
                <a:miter/>
                <a:headEnd type="none" w="med" len="med"/>
                <a:tailEnd type="none" w="med" len="med"/>
              </a:ln>
            </p:spPr>
            <p:txBody>
              <a:bodyPr wrap="none" anchor="ctr" anchorCtr="0"/>
              <a:lstStyle/>
              <a:p>
                <a:pPr algn="ctr" eaLnBrk="0" hangingPunct="0"/>
                <a:endParaRPr sz="4000" b="1" dirty="0">
                  <a:latin typeface="Times New Roman" panose="02020603050405020304" pitchFamily="18" charset="0"/>
                </a:endParaRPr>
              </a:p>
            </p:txBody>
          </p:sp>
          <p:grpSp>
            <p:nvGrpSpPr>
              <p:cNvPr id="68719" name="组合 68718"/>
              <p:cNvGrpSpPr/>
              <p:nvPr/>
            </p:nvGrpSpPr>
            <p:grpSpPr>
              <a:xfrm>
                <a:off x="333" y="1640"/>
                <a:ext cx="5165" cy="2019"/>
                <a:chOff x="333" y="1640"/>
                <a:chExt cx="5165" cy="2019"/>
              </a:xfrm>
            </p:grpSpPr>
            <p:sp>
              <p:nvSpPr>
                <p:cNvPr id="68720" name="文本框 68719"/>
                <p:cNvSpPr txBox="1"/>
                <p:nvPr/>
              </p:nvSpPr>
              <p:spPr>
                <a:xfrm>
                  <a:off x="333" y="1640"/>
                  <a:ext cx="785" cy="250"/>
                </a:xfrm>
                <a:prstGeom prst="rect">
                  <a:avLst/>
                </a:prstGeom>
                <a:solidFill>
                  <a:schemeClr val="bg1"/>
                </a:solidFill>
                <a:ln w="9525">
                  <a:noFill/>
                </a:ln>
              </p:spPr>
              <p:txBody>
                <a:bodyPr anchor="t" anchorCtr="0">
                  <a:spAutoFit/>
                </a:bodyPr>
                <a:lstStyle/>
                <a:p>
                  <a:pPr eaLnBrk="0" hangingPunct="0"/>
                  <a:r>
                    <a:rPr lang="zh-CN" altLang="en-US" sz="2000" b="1" dirty="0">
                      <a:latin typeface="Times New Roman" panose="02020603050405020304" pitchFamily="18" charset="0"/>
                    </a:rPr>
                    <a:t>转义字符</a:t>
                  </a:r>
                  <a:endParaRPr lang="zh-CN" altLang="en-US" sz="4000" b="1">
                    <a:latin typeface="Times New Roman" panose="02020603050405020304" pitchFamily="18" charset="0"/>
                  </a:endParaRPr>
                </a:p>
              </p:txBody>
            </p:sp>
            <p:sp>
              <p:nvSpPr>
                <p:cNvPr id="68721" name="文本框 68720"/>
                <p:cNvSpPr txBox="1"/>
                <p:nvPr/>
              </p:nvSpPr>
              <p:spPr>
                <a:xfrm>
                  <a:off x="1697" y="1640"/>
                  <a:ext cx="452" cy="250"/>
                </a:xfrm>
                <a:prstGeom prst="rect">
                  <a:avLst/>
                </a:prstGeom>
                <a:solidFill>
                  <a:schemeClr val="bg1"/>
                </a:solidFill>
                <a:ln w="9525">
                  <a:noFill/>
                </a:ln>
              </p:spPr>
              <p:txBody>
                <a:bodyPr anchor="t" anchorCtr="0">
                  <a:spAutoFit/>
                </a:bodyPr>
                <a:lstStyle/>
                <a:p>
                  <a:pPr eaLnBrk="0" hangingPunct="0"/>
                  <a:r>
                    <a:rPr lang="zh-CN" altLang="en-US" sz="2000" b="1" dirty="0">
                      <a:latin typeface="Times New Roman" panose="02020603050405020304" pitchFamily="18" charset="0"/>
                    </a:rPr>
                    <a:t>含义</a:t>
                  </a:r>
                  <a:endParaRPr lang="zh-CN" altLang="en-US" sz="4000" b="1">
                    <a:latin typeface="Times New Roman" panose="02020603050405020304" pitchFamily="18" charset="0"/>
                  </a:endParaRPr>
                </a:p>
              </p:txBody>
            </p:sp>
            <p:sp>
              <p:nvSpPr>
                <p:cNvPr id="68722" name="文本框 68721"/>
                <p:cNvSpPr txBox="1"/>
                <p:nvPr/>
              </p:nvSpPr>
              <p:spPr>
                <a:xfrm>
                  <a:off x="437" y="1939"/>
                  <a:ext cx="257" cy="250"/>
                </a:xfrm>
                <a:prstGeom prst="rect">
                  <a:avLst/>
                </a:prstGeom>
                <a:solidFill>
                  <a:schemeClr val="bg1"/>
                </a:solidFill>
                <a:ln w="9525">
                  <a:noFill/>
                </a:ln>
              </p:spPr>
              <p:txBody>
                <a:bodyPr anchor="t" anchorCtr="0">
                  <a:spAutoFit/>
                </a:bodyPr>
                <a:lstStyle/>
                <a:p>
                  <a:pPr eaLnBrk="0" hangingPunct="0"/>
                  <a:r>
                    <a:rPr lang="en-US" altLang="zh-CN" sz="2000" b="1">
                      <a:solidFill>
                        <a:srgbClr val="FF0000"/>
                      </a:solidFill>
                      <a:latin typeface="Times New Roman" panose="02020603050405020304" pitchFamily="18" charset="0"/>
                    </a:rPr>
                    <a:t>\n</a:t>
                  </a:r>
                  <a:endParaRPr lang="en-US" altLang="zh-CN" sz="2000" b="1">
                    <a:latin typeface="Times New Roman" panose="02020603050405020304" pitchFamily="18" charset="0"/>
                  </a:endParaRPr>
                </a:p>
              </p:txBody>
            </p:sp>
            <p:sp>
              <p:nvSpPr>
                <p:cNvPr id="68723" name="文本框 68722"/>
                <p:cNvSpPr txBox="1"/>
                <p:nvPr/>
              </p:nvSpPr>
              <p:spPr>
                <a:xfrm>
                  <a:off x="428" y="2233"/>
                  <a:ext cx="248" cy="250"/>
                </a:xfrm>
                <a:prstGeom prst="rect">
                  <a:avLst/>
                </a:prstGeom>
                <a:solidFill>
                  <a:schemeClr val="bg1"/>
                </a:solidFill>
                <a:ln w="9525">
                  <a:noFill/>
                </a:ln>
              </p:spPr>
              <p:txBody>
                <a:bodyPr anchor="t" anchorCtr="0">
                  <a:spAutoFit/>
                </a:bodyPr>
                <a:lstStyle/>
                <a:p>
                  <a:pPr eaLnBrk="0" hangingPunct="0"/>
                  <a:r>
                    <a:rPr lang="en-US" altLang="zh-CN" sz="2000" b="1">
                      <a:latin typeface="Times New Roman" panose="02020603050405020304" pitchFamily="18" charset="0"/>
                    </a:rPr>
                    <a:t>\v</a:t>
                  </a:r>
                  <a:endParaRPr lang="en-US" altLang="zh-CN" sz="4000" b="1">
                    <a:latin typeface="Times New Roman" panose="02020603050405020304" pitchFamily="18" charset="0"/>
                  </a:endParaRPr>
                </a:p>
              </p:txBody>
            </p:sp>
            <p:sp>
              <p:nvSpPr>
                <p:cNvPr id="68724" name="文本框 68723"/>
                <p:cNvSpPr txBox="1"/>
                <p:nvPr/>
              </p:nvSpPr>
              <p:spPr>
                <a:xfrm>
                  <a:off x="465" y="2527"/>
                  <a:ext cx="238" cy="250"/>
                </a:xfrm>
                <a:prstGeom prst="rect">
                  <a:avLst/>
                </a:prstGeom>
                <a:solidFill>
                  <a:schemeClr val="bg1"/>
                </a:solidFill>
                <a:ln w="9525">
                  <a:noFill/>
                </a:ln>
              </p:spPr>
              <p:txBody>
                <a:bodyPr anchor="t" anchorCtr="0">
                  <a:spAutoFit/>
                </a:bodyPr>
                <a:lstStyle/>
                <a:p>
                  <a:pPr eaLnBrk="0" hangingPunct="0"/>
                  <a:r>
                    <a:rPr lang="en-US" altLang="zh-CN" sz="2000" b="1">
                      <a:latin typeface="Times New Roman" panose="02020603050405020304" pitchFamily="18" charset="0"/>
                    </a:rPr>
                    <a:t>\r</a:t>
                  </a:r>
                  <a:endParaRPr lang="en-US" altLang="zh-CN" sz="4000" b="1">
                    <a:latin typeface="Times New Roman" panose="02020603050405020304" pitchFamily="18" charset="0"/>
                  </a:endParaRPr>
                </a:p>
              </p:txBody>
            </p:sp>
            <p:sp>
              <p:nvSpPr>
                <p:cNvPr id="68725" name="文本框 68724"/>
                <p:cNvSpPr txBox="1"/>
                <p:nvPr/>
              </p:nvSpPr>
              <p:spPr>
                <a:xfrm>
                  <a:off x="445" y="2821"/>
                  <a:ext cx="248" cy="250"/>
                </a:xfrm>
                <a:prstGeom prst="rect">
                  <a:avLst/>
                </a:prstGeom>
                <a:solidFill>
                  <a:schemeClr val="bg1"/>
                </a:solidFill>
                <a:ln w="9525">
                  <a:noFill/>
                </a:ln>
              </p:spPr>
              <p:txBody>
                <a:bodyPr anchor="t" anchorCtr="0">
                  <a:spAutoFit/>
                </a:bodyPr>
                <a:lstStyle/>
                <a:p>
                  <a:pPr eaLnBrk="0" hangingPunct="0"/>
                  <a:r>
                    <a:rPr lang="en-US" altLang="zh-CN" sz="2000" b="1">
                      <a:latin typeface="Times New Roman" panose="02020603050405020304" pitchFamily="18" charset="0"/>
                    </a:rPr>
                    <a:t>\a</a:t>
                  </a:r>
                  <a:endParaRPr lang="en-US" altLang="zh-CN" sz="4000" b="1">
                    <a:latin typeface="Times New Roman" panose="02020603050405020304" pitchFamily="18" charset="0"/>
                  </a:endParaRPr>
                </a:p>
              </p:txBody>
            </p:sp>
            <p:sp>
              <p:nvSpPr>
                <p:cNvPr id="68726" name="文本框 68725"/>
                <p:cNvSpPr txBox="1"/>
                <p:nvPr/>
              </p:nvSpPr>
              <p:spPr>
                <a:xfrm>
                  <a:off x="465" y="3071"/>
                  <a:ext cx="220" cy="250"/>
                </a:xfrm>
                <a:prstGeom prst="rect">
                  <a:avLst/>
                </a:prstGeom>
                <a:solidFill>
                  <a:schemeClr val="bg1"/>
                </a:solidFill>
                <a:ln w="9525">
                  <a:noFill/>
                </a:ln>
              </p:spPr>
              <p:txBody>
                <a:bodyPr anchor="t" anchorCtr="0">
                  <a:spAutoFit/>
                </a:bodyPr>
                <a:lstStyle/>
                <a:p>
                  <a:pPr eaLnBrk="0" hangingPunct="0"/>
                  <a:r>
                    <a:rPr lang="en-US" altLang="zh-CN" sz="2000" b="1">
                      <a:solidFill>
                        <a:srgbClr val="FF0000"/>
                      </a:solidFill>
                      <a:latin typeface="Times New Roman" panose="02020603050405020304" pitchFamily="18" charset="0"/>
                    </a:rPr>
                    <a:t>\‘</a:t>
                  </a:r>
                  <a:endParaRPr lang="en-US" altLang="zh-CN" sz="4000" b="1">
                    <a:latin typeface="Times New Roman" panose="02020603050405020304" pitchFamily="18" charset="0"/>
                  </a:endParaRPr>
                </a:p>
              </p:txBody>
            </p:sp>
            <p:sp>
              <p:nvSpPr>
                <p:cNvPr id="68727" name="文本框 68726"/>
                <p:cNvSpPr txBox="1"/>
                <p:nvPr/>
              </p:nvSpPr>
              <p:spPr>
                <a:xfrm>
                  <a:off x="432" y="3408"/>
                  <a:ext cx="558" cy="250"/>
                </a:xfrm>
                <a:prstGeom prst="rect">
                  <a:avLst/>
                </a:prstGeom>
                <a:noFill/>
                <a:ln w="9525">
                  <a:noFill/>
                </a:ln>
              </p:spPr>
              <p:txBody>
                <a:bodyPr>
                  <a:spAutoFit/>
                </a:bodyPr>
                <a:lstStyle/>
                <a:p>
                  <a:pPr eaLnBrk="0" hangingPunct="0"/>
                  <a:r>
                    <a:rPr lang="en-US" altLang="zh-CN" sz="2000" b="1">
                      <a:solidFill>
                        <a:srgbClr val="0000FF"/>
                      </a:solidFill>
                      <a:latin typeface="Times New Roman" panose="02020603050405020304" pitchFamily="18" charset="0"/>
                    </a:rPr>
                    <a:t>\</a:t>
                  </a:r>
                  <a:r>
                    <a:rPr lang="en-US" altLang="zh-CN" sz="2000" b="1" err="1">
                      <a:solidFill>
                        <a:srgbClr val="0000FF"/>
                      </a:solidFill>
                      <a:latin typeface="Times New Roman" panose="02020603050405020304" pitchFamily="18" charset="0"/>
                    </a:rPr>
                    <a:t>ddd</a:t>
                  </a:r>
                  <a:endParaRPr lang="en-US" altLang="zh-CN" sz="4000" b="1">
                    <a:latin typeface="Times New Roman" panose="02020603050405020304" pitchFamily="18" charset="0"/>
                  </a:endParaRPr>
                </a:p>
              </p:txBody>
            </p:sp>
            <p:sp>
              <p:nvSpPr>
                <p:cNvPr id="68728" name="文本框 68727"/>
                <p:cNvSpPr txBox="1"/>
                <p:nvPr/>
              </p:nvSpPr>
              <p:spPr>
                <a:xfrm>
                  <a:off x="2976" y="1896"/>
                  <a:ext cx="220" cy="250"/>
                </a:xfrm>
                <a:prstGeom prst="rect">
                  <a:avLst/>
                </a:prstGeom>
                <a:solidFill>
                  <a:schemeClr val="bg1"/>
                </a:solidFill>
                <a:ln w="9525">
                  <a:noFill/>
                </a:ln>
              </p:spPr>
              <p:txBody>
                <a:bodyPr anchor="t" anchorCtr="0">
                  <a:spAutoFit/>
                </a:bodyPr>
                <a:lstStyle/>
                <a:p>
                  <a:pPr eaLnBrk="0" hangingPunct="0"/>
                  <a:r>
                    <a:rPr lang="en-US" altLang="zh-CN" sz="2000" b="1">
                      <a:solidFill>
                        <a:srgbClr val="FF0000"/>
                      </a:solidFill>
                      <a:latin typeface="Times New Roman" panose="02020603050405020304" pitchFamily="18" charset="0"/>
                    </a:rPr>
                    <a:t>\t</a:t>
                  </a:r>
                  <a:endParaRPr lang="en-US" altLang="zh-CN" sz="4000" b="1">
                    <a:latin typeface="Times New Roman" panose="02020603050405020304" pitchFamily="18" charset="0"/>
                  </a:endParaRPr>
                </a:p>
              </p:txBody>
            </p:sp>
            <p:sp>
              <p:nvSpPr>
                <p:cNvPr id="68729" name="文本框 68728"/>
                <p:cNvSpPr txBox="1"/>
                <p:nvPr/>
              </p:nvSpPr>
              <p:spPr>
                <a:xfrm>
                  <a:off x="2976" y="2212"/>
                  <a:ext cx="257" cy="250"/>
                </a:xfrm>
                <a:prstGeom prst="rect">
                  <a:avLst/>
                </a:prstGeom>
                <a:solidFill>
                  <a:schemeClr val="bg1"/>
                </a:solidFill>
                <a:ln w="9525">
                  <a:noFill/>
                </a:ln>
              </p:spPr>
              <p:txBody>
                <a:bodyPr anchor="t" anchorCtr="0">
                  <a:spAutoFit/>
                </a:bodyPr>
                <a:lstStyle/>
                <a:p>
                  <a:pPr eaLnBrk="0" hangingPunct="0"/>
                  <a:r>
                    <a:rPr lang="en-US" altLang="zh-CN" sz="2000" b="1">
                      <a:latin typeface="Times New Roman" panose="02020603050405020304" pitchFamily="18" charset="0"/>
                    </a:rPr>
                    <a:t>\b</a:t>
                  </a:r>
                  <a:endParaRPr lang="en-US" altLang="zh-CN" sz="4000" b="1">
                    <a:latin typeface="Times New Roman" panose="02020603050405020304" pitchFamily="18" charset="0"/>
                  </a:endParaRPr>
                </a:p>
              </p:txBody>
            </p:sp>
            <p:sp>
              <p:nvSpPr>
                <p:cNvPr id="68730" name="文本框 68729"/>
                <p:cNvSpPr txBox="1"/>
                <p:nvPr/>
              </p:nvSpPr>
              <p:spPr>
                <a:xfrm>
                  <a:off x="2976" y="2527"/>
                  <a:ext cx="220" cy="250"/>
                </a:xfrm>
                <a:prstGeom prst="rect">
                  <a:avLst/>
                </a:prstGeom>
                <a:solidFill>
                  <a:schemeClr val="bg1"/>
                </a:solidFill>
                <a:ln w="9525">
                  <a:noFill/>
                </a:ln>
              </p:spPr>
              <p:txBody>
                <a:bodyPr anchor="t" anchorCtr="0">
                  <a:spAutoFit/>
                </a:bodyPr>
                <a:lstStyle/>
                <a:p>
                  <a:pPr eaLnBrk="0" hangingPunct="0"/>
                  <a:r>
                    <a:rPr lang="en-US" altLang="zh-CN" sz="2000" b="1">
                      <a:latin typeface="Times New Roman" panose="02020603050405020304" pitchFamily="18" charset="0"/>
                    </a:rPr>
                    <a:t>\f</a:t>
                  </a:r>
                  <a:endParaRPr lang="en-US" altLang="zh-CN" sz="4000" b="1">
                    <a:latin typeface="Times New Roman" panose="02020603050405020304" pitchFamily="18" charset="0"/>
                  </a:endParaRPr>
                </a:p>
              </p:txBody>
            </p:sp>
            <p:sp>
              <p:nvSpPr>
                <p:cNvPr id="68731" name="文本框 68730"/>
                <p:cNvSpPr txBox="1"/>
                <p:nvPr/>
              </p:nvSpPr>
              <p:spPr>
                <a:xfrm>
                  <a:off x="3013" y="2821"/>
                  <a:ext cx="211" cy="250"/>
                </a:xfrm>
                <a:prstGeom prst="rect">
                  <a:avLst/>
                </a:prstGeom>
                <a:solidFill>
                  <a:schemeClr val="bg1"/>
                </a:solidFill>
                <a:ln w="9525">
                  <a:noFill/>
                </a:ln>
              </p:spPr>
              <p:txBody>
                <a:bodyPr anchor="t" anchorCtr="0">
                  <a:spAutoFit/>
                </a:bodyPr>
                <a:lstStyle/>
                <a:p>
                  <a:pPr eaLnBrk="0" hangingPunct="0"/>
                  <a:r>
                    <a:rPr lang="en-US" altLang="zh-CN" sz="2000" b="1">
                      <a:solidFill>
                        <a:srgbClr val="FF0000"/>
                      </a:solidFill>
                      <a:latin typeface="Times New Roman" panose="02020603050405020304" pitchFamily="18" charset="0"/>
                    </a:rPr>
                    <a:t>\\</a:t>
                  </a:r>
                  <a:endParaRPr lang="en-US" altLang="zh-CN" sz="4000" b="1">
                    <a:latin typeface="Times New Roman" panose="02020603050405020304" pitchFamily="18" charset="0"/>
                  </a:endParaRPr>
                </a:p>
              </p:txBody>
            </p:sp>
            <p:sp>
              <p:nvSpPr>
                <p:cNvPr id="68732" name="文本框 68731"/>
                <p:cNvSpPr txBox="1"/>
                <p:nvPr/>
              </p:nvSpPr>
              <p:spPr>
                <a:xfrm>
                  <a:off x="3012" y="3071"/>
                  <a:ext cx="248" cy="250"/>
                </a:xfrm>
                <a:prstGeom prst="rect">
                  <a:avLst/>
                </a:prstGeom>
                <a:solidFill>
                  <a:schemeClr val="bg1"/>
                </a:solidFill>
                <a:ln w="9525">
                  <a:noFill/>
                </a:ln>
              </p:spPr>
              <p:txBody>
                <a:bodyPr anchor="t" anchorCtr="0">
                  <a:spAutoFit/>
                </a:bodyPr>
                <a:lstStyle/>
                <a:p>
                  <a:pPr eaLnBrk="0" hangingPunct="0"/>
                  <a:r>
                    <a:rPr lang="en-US" altLang="zh-CN" sz="2000" b="1">
                      <a:solidFill>
                        <a:srgbClr val="FF0000"/>
                      </a:solidFill>
                      <a:latin typeface="Times New Roman" panose="02020603050405020304" pitchFamily="18" charset="0"/>
                    </a:rPr>
                    <a:t>\“</a:t>
                  </a:r>
                  <a:endParaRPr lang="en-US" altLang="zh-CN" sz="4000" b="1">
                    <a:latin typeface="Times New Roman" panose="02020603050405020304" pitchFamily="18" charset="0"/>
                  </a:endParaRPr>
                </a:p>
              </p:txBody>
            </p:sp>
            <p:sp>
              <p:nvSpPr>
                <p:cNvPr id="68733" name="文本框 68732"/>
                <p:cNvSpPr txBox="1"/>
                <p:nvPr/>
              </p:nvSpPr>
              <p:spPr>
                <a:xfrm>
                  <a:off x="2969" y="3409"/>
                  <a:ext cx="432" cy="250"/>
                </a:xfrm>
                <a:prstGeom prst="rect">
                  <a:avLst/>
                </a:prstGeom>
                <a:noFill/>
                <a:ln w="9525">
                  <a:noFill/>
                </a:ln>
              </p:spPr>
              <p:txBody>
                <a:bodyPr anchor="t" anchorCtr="0">
                  <a:spAutoFit/>
                </a:bodyPr>
                <a:lstStyle/>
                <a:p>
                  <a:pPr eaLnBrk="0" hangingPunct="0"/>
                  <a:r>
                    <a:rPr lang="en-US" altLang="zh-CN" sz="2000" b="1">
                      <a:solidFill>
                        <a:srgbClr val="0000FF"/>
                      </a:solidFill>
                      <a:latin typeface="Times New Roman" panose="02020603050405020304" pitchFamily="18" charset="0"/>
                    </a:rPr>
                    <a:t>\</a:t>
                  </a:r>
                  <a:r>
                    <a:rPr lang="en-US" altLang="zh-CN" sz="2000" b="1" err="1">
                      <a:solidFill>
                        <a:srgbClr val="0000FF"/>
                      </a:solidFill>
                      <a:latin typeface="Times New Roman" panose="02020603050405020304" pitchFamily="18" charset="0"/>
                    </a:rPr>
                    <a:t>xhh</a:t>
                  </a:r>
                  <a:endParaRPr lang="en-US" altLang="zh-CN" sz="4000" b="1">
                    <a:latin typeface="Times New Roman" panose="02020603050405020304" pitchFamily="18" charset="0"/>
                  </a:endParaRPr>
                </a:p>
              </p:txBody>
            </p:sp>
            <p:sp>
              <p:nvSpPr>
                <p:cNvPr id="68734" name="文本框 68733"/>
                <p:cNvSpPr txBox="1"/>
                <p:nvPr/>
              </p:nvSpPr>
              <p:spPr>
                <a:xfrm>
                  <a:off x="2773" y="1640"/>
                  <a:ext cx="785" cy="250"/>
                </a:xfrm>
                <a:prstGeom prst="rect">
                  <a:avLst/>
                </a:prstGeom>
                <a:solidFill>
                  <a:schemeClr val="bg1"/>
                </a:solidFill>
                <a:ln w="9525">
                  <a:noFill/>
                </a:ln>
              </p:spPr>
              <p:txBody>
                <a:bodyPr anchor="t" anchorCtr="0">
                  <a:spAutoFit/>
                </a:bodyPr>
                <a:lstStyle/>
                <a:p>
                  <a:pPr eaLnBrk="0" hangingPunct="0"/>
                  <a:r>
                    <a:rPr lang="zh-CN" altLang="en-US" sz="2000" b="1" dirty="0">
                      <a:latin typeface="Times New Roman" panose="02020603050405020304" pitchFamily="18" charset="0"/>
                    </a:rPr>
                    <a:t>转义字符</a:t>
                  </a:r>
                  <a:endParaRPr lang="zh-CN" altLang="en-US" sz="4000" b="1">
                    <a:latin typeface="Times New Roman" panose="02020603050405020304" pitchFamily="18" charset="0"/>
                  </a:endParaRPr>
                </a:p>
              </p:txBody>
            </p:sp>
            <p:sp>
              <p:nvSpPr>
                <p:cNvPr id="68735" name="文本框 68734"/>
                <p:cNvSpPr txBox="1"/>
                <p:nvPr/>
              </p:nvSpPr>
              <p:spPr>
                <a:xfrm>
                  <a:off x="4176" y="1640"/>
                  <a:ext cx="452" cy="250"/>
                </a:xfrm>
                <a:prstGeom prst="rect">
                  <a:avLst/>
                </a:prstGeom>
                <a:solidFill>
                  <a:schemeClr val="bg1"/>
                </a:solidFill>
                <a:ln w="9525">
                  <a:noFill/>
                </a:ln>
              </p:spPr>
              <p:txBody>
                <a:bodyPr anchor="t" anchorCtr="0">
                  <a:spAutoFit/>
                </a:bodyPr>
                <a:lstStyle/>
                <a:p>
                  <a:pPr eaLnBrk="0" hangingPunct="0"/>
                  <a:r>
                    <a:rPr lang="zh-CN" altLang="en-US" sz="2000" b="1" dirty="0">
                      <a:latin typeface="Times New Roman" panose="02020603050405020304" pitchFamily="18" charset="0"/>
                    </a:rPr>
                    <a:t>含义</a:t>
                  </a:r>
                  <a:endParaRPr lang="zh-CN" altLang="en-US" sz="4000" b="1">
                    <a:latin typeface="Times New Roman" panose="02020603050405020304" pitchFamily="18" charset="0"/>
                  </a:endParaRPr>
                </a:p>
              </p:txBody>
            </p:sp>
            <p:sp>
              <p:nvSpPr>
                <p:cNvPr id="68736" name="文本框 68735"/>
                <p:cNvSpPr txBox="1"/>
                <p:nvPr/>
              </p:nvSpPr>
              <p:spPr>
                <a:xfrm>
                  <a:off x="1640" y="1939"/>
                  <a:ext cx="452" cy="250"/>
                </a:xfrm>
                <a:prstGeom prst="rect">
                  <a:avLst/>
                </a:prstGeom>
                <a:solidFill>
                  <a:schemeClr val="bg1"/>
                </a:solidFill>
                <a:ln w="9525">
                  <a:noFill/>
                </a:ln>
              </p:spPr>
              <p:txBody>
                <a:bodyPr anchor="t" anchorCtr="0">
                  <a:spAutoFit/>
                </a:bodyPr>
                <a:lstStyle/>
                <a:p>
                  <a:pPr eaLnBrk="0" hangingPunct="0"/>
                  <a:r>
                    <a:rPr lang="zh-CN" altLang="en-US" sz="2000" b="1" dirty="0">
                      <a:latin typeface="Times New Roman" panose="02020603050405020304" pitchFamily="18" charset="0"/>
                    </a:rPr>
                    <a:t>换行</a:t>
                  </a:r>
                  <a:endParaRPr lang="zh-CN" altLang="en-US" sz="4000" b="1">
                    <a:latin typeface="Times New Roman" panose="02020603050405020304" pitchFamily="18" charset="0"/>
                  </a:endParaRPr>
                </a:p>
              </p:txBody>
            </p:sp>
            <p:sp>
              <p:nvSpPr>
                <p:cNvPr id="68737" name="文本框 68736"/>
                <p:cNvSpPr txBox="1"/>
                <p:nvPr/>
              </p:nvSpPr>
              <p:spPr>
                <a:xfrm>
                  <a:off x="1451" y="2212"/>
                  <a:ext cx="785" cy="250"/>
                </a:xfrm>
                <a:prstGeom prst="rect">
                  <a:avLst/>
                </a:prstGeom>
                <a:solidFill>
                  <a:schemeClr val="bg1"/>
                </a:solidFill>
                <a:ln w="9525">
                  <a:noFill/>
                </a:ln>
              </p:spPr>
              <p:txBody>
                <a:bodyPr anchor="t" anchorCtr="0">
                  <a:spAutoFit/>
                </a:bodyPr>
                <a:lstStyle/>
                <a:p>
                  <a:pPr eaLnBrk="0" hangingPunct="0"/>
                  <a:r>
                    <a:rPr lang="zh-CN" altLang="en-US" sz="2000" b="1" dirty="0">
                      <a:latin typeface="Times New Roman" panose="02020603050405020304" pitchFamily="18" charset="0"/>
                    </a:rPr>
                    <a:t>垂直制表</a:t>
                  </a:r>
                  <a:endParaRPr lang="zh-CN" altLang="en-US" sz="4000" b="1">
                    <a:latin typeface="Times New Roman" panose="02020603050405020304" pitchFamily="18" charset="0"/>
                  </a:endParaRPr>
                </a:p>
              </p:txBody>
            </p:sp>
            <p:sp>
              <p:nvSpPr>
                <p:cNvPr id="68738" name="文本框 68737"/>
                <p:cNvSpPr txBox="1"/>
                <p:nvPr/>
              </p:nvSpPr>
              <p:spPr>
                <a:xfrm>
                  <a:off x="1640" y="2527"/>
                  <a:ext cx="452" cy="250"/>
                </a:xfrm>
                <a:prstGeom prst="rect">
                  <a:avLst/>
                </a:prstGeom>
                <a:solidFill>
                  <a:schemeClr val="bg1"/>
                </a:solidFill>
                <a:ln w="9525">
                  <a:noFill/>
                </a:ln>
              </p:spPr>
              <p:txBody>
                <a:bodyPr anchor="t" anchorCtr="0">
                  <a:spAutoFit/>
                </a:bodyPr>
                <a:lstStyle/>
                <a:p>
                  <a:pPr eaLnBrk="0" hangingPunct="0"/>
                  <a:r>
                    <a:rPr lang="zh-CN" altLang="en-US" sz="2000" b="1" dirty="0">
                      <a:latin typeface="Times New Roman" panose="02020603050405020304" pitchFamily="18" charset="0"/>
                    </a:rPr>
                    <a:t>回车</a:t>
                  </a:r>
                  <a:endParaRPr lang="zh-CN" altLang="en-US" sz="4000" b="1">
                    <a:latin typeface="Times New Roman" panose="02020603050405020304" pitchFamily="18" charset="0"/>
                  </a:endParaRPr>
                </a:p>
              </p:txBody>
            </p:sp>
            <p:sp>
              <p:nvSpPr>
                <p:cNvPr id="68739" name="文本框 68738"/>
                <p:cNvSpPr txBox="1"/>
                <p:nvPr/>
              </p:nvSpPr>
              <p:spPr>
                <a:xfrm>
                  <a:off x="1640" y="2821"/>
                  <a:ext cx="452" cy="250"/>
                </a:xfrm>
                <a:prstGeom prst="rect">
                  <a:avLst/>
                </a:prstGeom>
                <a:solidFill>
                  <a:schemeClr val="bg1"/>
                </a:solidFill>
                <a:ln w="9525">
                  <a:noFill/>
                </a:ln>
              </p:spPr>
              <p:txBody>
                <a:bodyPr anchor="t" anchorCtr="0">
                  <a:spAutoFit/>
                </a:bodyPr>
                <a:lstStyle/>
                <a:p>
                  <a:pPr eaLnBrk="0" hangingPunct="0"/>
                  <a:r>
                    <a:rPr lang="zh-CN" altLang="en-US" sz="2000" b="1" dirty="0">
                      <a:latin typeface="Times New Roman" panose="02020603050405020304" pitchFamily="18" charset="0"/>
                    </a:rPr>
                    <a:t>响铃</a:t>
                  </a:r>
                  <a:endParaRPr lang="zh-CN" altLang="en-US" sz="4000" b="1">
                    <a:latin typeface="Times New Roman" panose="02020603050405020304" pitchFamily="18" charset="0"/>
                  </a:endParaRPr>
                </a:p>
              </p:txBody>
            </p:sp>
            <p:sp>
              <p:nvSpPr>
                <p:cNvPr id="68740" name="文本框 68739"/>
                <p:cNvSpPr txBox="1"/>
                <p:nvPr/>
              </p:nvSpPr>
              <p:spPr>
                <a:xfrm>
                  <a:off x="1532" y="3071"/>
                  <a:ext cx="618" cy="250"/>
                </a:xfrm>
                <a:prstGeom prst="rect">
                  <a:avLst/>
                </a:prstGeom>
                <a:solidFill>
                  <a:schemeClr val="bg1"/>
                </a:solidFill>
                <a:ln w="9525">
                  <a:noFill/>
                </a:ln>
              </p:spPr>
              <p:txBody>
                <a:bodyPr anchor="t" anchorCtr="0">
                  <a:spAutoFit/>
                </a:bodyPr>
                <a:lstStyle/>
                <a:p>
                  <a:pPr eaLnBrk="0" hangingPunct="0"/>
                  <a:r>
                    <a:rPr lang="zh-CN" altLang="en-US" sz="2000" b="1" dirty="0">
                      <a:latin typeface="Times New Roman" panose="02020603050405020304" pitchFamily="18" charset="0"/>
                    </a:rPr>
                    <a:t>单引号</a:t>
                  </a:r>
                  <a:endParaRPr lang="zh-CN" altLang="en-US" sz="4000" b="1">
                    <a:latin typeface="Times New Roman" panose="02020603050405020304" pitchFamily="18" charset="0"/>
                  </a:endParaRPr>
                </a:p>
              </p:txBody>
            </p:sp>
            <p:sp>
              <p:nvSpPr>
                <p:cNvPr id="68741" name="文本框 68740"/>
                <p:cNvSpPr txBox="1"/>
                <p:nvPr/>
              </p:nvSpPr>
              <p:spPr>
                <a:xfrm>
                  <a:off x="1032" y="3409"/>
                  <a:ext cx="1781" cy="250"/>
                </a:xfrm>
                <a:prstGeom prst="rect">
                  <a:avLst/>
                </a:prstGeom>
                <a:noFill/>
                <a:ln w="9525">
                  <a:noFill/>
                </a:ln>
              </p:spPr>
              <p:txBody>
                <a:bodyPr anchor="t" anchorCtr="0">
                  <a:spAutoFit/>
                </a:bodyPr>
                <a:lstStyle/>
                <a:p>
                  <a:pPr eaLnBrk="0" hangingPunct="0"/>
                  <a:r>
                    <a:rPr lang="en-US" altLang="zh-CN" sz="2000" b="1">
                      <a:latin typeface="Times New Roman" panose="02020603050405020304" pitchFamily="18" charset="0"/>
                    </a:rPr>
                    <a:t>3</a:t>
                  </a:r>
                  <a:r>
                    <a:rPr lang="zh-CN" altLang="en-US" sz="2000" b="1">
                      <a:latin typeface="Times New Roman" panose="02020603050405020304" pitchFamily="18" charset="0"/>
                    </a:rPr>
                    <a:t>位</a:t>
                  </a:r>
                  <a:r>
                    <a:rPr lang="en-US" altLang="zh-CN" sz="2000" b="1">
                      <a:latin typeface="Times New Roman" panose="02020603050405020304" pitchFamily="18" charset="0"/>
                    </a:rPr>
                    <a:t>8</a:t>
                  </a:r>
                  <a:r>
                    <a:rPr lang="zh-CN" altLang="en-US" sz="2000" b="1" dirty="0">
                      <a:latin typeface="Times New Roman" panose="02020603050405020304" pitchFamily="18" charset="0"/>
                    </a:rPr>
                    <a:t>进制数代表的字符</a:t>
                  </a:r>
                  <a:endParaRPr lang="zh-CN" altLang="en-US" sz="4000" b="1">
                    <a:latin typeface="Times New Roman" panose="02020603050405020304" pitchFamily="18" charset="0"/>
                  </a:endParaRPr>
                </a:p>
              </p:txBody>
            </p:sp>
            <p:sp>
              <p:nvSpPr>
                <p:cNvPr id="68742" name="文本框 68741"/>
                <p:cNvSpPr txBox="1"/>
                <p:nvPr/>
              </p:nvSpPr>
              <p:spPr>
                <a:xfrm>
                  <a:off x="4182" y="1939"/>
                  <a:ext cx="785" cy="250"/>
                </a:xfrm>
                <a:prstGeom prst="rect">
                  <a:avLst/>
                </a:prstGeom>
                <a:solidFill>
                  <a:schemeClr val="bg1"/>
                </a:solidFill>
                <a:ln w="9525">
                  <a:noFill/>
                </a:ln>
              </p:spPr>
              <p:txBody>
                <a:bodyPr anchor="t" anchorCtr="0">
                  <a:spAutoFit/>
                </a:bodyPr>
                <a:lstStyle/>
                <a:p>
                  <a:pPr eaLnBrk="0" hangingPunct="0"/>
                  <a:r>
                    <a:rPr lang="zh-CN" altLang="en-US" sz="2000" b="1" dirty="0">
                      <a:latin typeface="Times New Roman" panose="02020603050405020304" pitchFamily="18" charset="0"/>
                    </a:rPr>
                    <a:t>水平制表</a:t>
                  </a:r>
                  <a:endParaRPr lang="zh-CN" altLang="en-US" sz="4000" b="1">
                    <a:latin typeface="Times New Roman" panose="02020603050405020304" pitchFamily="18" charset="0"/>
                  </a:endParaRPr>
                </a:p>
              </p:txBody>
            </p:sp>
            <p:sp>
              <p:nvSpPr>
                <p:cNvPr id="68743" name="文本框 68742"/>
                <p:cNvSpPr txBox="1"/>
                <p:nvPr/>
              </p:nvSpPr>
              <p:spPr>
                <a:xfrm>
                  <a:off x="4353" y="2212"/>
                  <a:ext cx="452" cy="250"/>
                </a:xfrm>
                <a:prstGeom prst="rect">
                  <a:avLst/>
                </a:prstGeom>
                <a:solidFill>
                  <a:schemeClr val="bg1"/>
                </a:solidFill>
                <a:ln w="9525">
                  <a:noFill/>
                </a:ln>
              </p:spPr>
              <p:txBody>
                <a:bodyPr anchor="t" anchorCtr="0">
                  <a:spAutoFit/>
                </a:bodyPr>
                <a:lstStyle/>
                <a:p>
                  <a:pPr eaLnBrk="0" hangingPunct="0"/>
                  <a:r>
                    <a:rPr lang="zh-CN" altLang="en-US" sz="2000" b="1" dirty="0">
                      <a:latin typeface="Times New Roman" panose="02020603050405020304" pitchFamily="18" charset="0"/>
                    </a:rPr>
                    <a:t>退格</a:t>
                  </a:r>
                  <a:endParaRPr lang="zh-CN" altLang="en-US" sz="4000" b="1">
                    <a:latin typeface="Times New Roman" panose="02020603050405020304" pitchFamily="18" charset="0"/>
                  </a:endParaRPr>
                </a:p>
              </p:txBody>
            </p:sp>
            <p:sp>
              <p:nvSpPr>
                <p:cNvPr id="68744" name="文本框 68743"/>
                <p:cNvSpPr txBox="1"/>
                <p:nvPr/>
              </p:nvSpPr>
              <p:spPr>
                <a:xfrm>
                  <a:off x="4353" y="2527"/>
                  <a:ext cx="452" cy="250"/>
                </a:xfrm>
                <a:prstGeom prst="rect">
                  <a:avLst/>
                </a:prstGeom>
                <a:solidFill>
                  <a:schemeClr val="bg1"/>
                </a:solidFill>
                <a:ln w="9525">
                  <a:noFill/>
                </a:ln>
              </p:spPr>
              <p:txBody>
                <a:bodyPr anchor="t" anchorCtr="0">
                  <a:spAutoFit/>
                </a:bodyPr>
                <a:lstStyle/>
                <a:p>
                  <a:pPr eaLnBrk="0" hangingPunct="0"/>
                  <a:r>
                    <a:rPr lang="zh-CN" altLang="en-US" sz="2000" b="1" dirty="0">
                      <a:latin typeface="Times New Roman" panose="02020603050405020304" pitchFamily="18" charset="0"/>
                    </a:rPr>
                    <a:t>换页</a:t>
                  </a:r>
                  <a:endParaRPr lang="zh-CN" altLang="en-US" sz="4000" b="1">
                    <a:latin typeface="Times New Roman" panose="02020603050405020304" pitchFamily="18" charset="0"/>
                  </a:endParaRPr>
                </a:p>
              </p:txBody>
            </p:sp>
            <p:sp>
              <p:nvSpPr>
                <p:cNvPr id="68745" name="文本框 68744"/>
                <p:cNvSpPr txBox="1"/>
                <p:nvPr/>
              </p:nvSpPr>
              <p:spPr>
                <a:xfrm>
                  <a:off x="4348" y="2821"/>
                  <a:ext cx="618" cy="250"/>
                </a:xfrm>
                <a:prstGeom prst="rect">
                  <a:avLst/>
                </a:prstGeom>
                <a:solidFill>
                  <a:schemeClr val="bg1"/>
                </a:solidFill>
                <a:ln w="9525">
                  <a:noFill/>
                </a:ln>
              </p:spPr>
              <p:txBody>
                <a:bodyPr anchor="t" anchorCtr="0">
                  <a:spAutoFit/>
                </a:bodyPr>
                <a:lstStyle/>
                <a:p>
                  <a:pPr eaLnBrk="0" hangingPunct="0"/>
                  <a:r>
                    <a:rPr lang="zh-CN" altLang="en-US" sz="2000" b="1" dirty="0">
                      <a:latin typeface="Times New Roman" panose="02020603050405020304" pitchFamily="18" charset="0"/>
                    </a:rPr>
                    <a:t>反斜线</a:t>
                  </a:r>
                  <a:endParaRPr lang="zh-CN" altLang="en-US" sz="4000" b="1">
                    <a:latin typeface="Times New Roman" panose="02020603050405020304" pitchFamily="18" charset="0"/>
                  </a:endParaRPr>
                </a:p>
              </p:txBody>
            </p:sp>
            <p:sp>
              <p:nvSpPr>
                <p:cNvPr id="68746" name="文本框 68745"/>
                <p:cNvSpPr txBox="1"/>
                <p:nvPr/>
              </p:nvSpPr>
              <p:spPr>
                <a:xfrm>
                  <a:off x="4348" y="3115"/>
                  <a:ext cx="618" cy="250"/>
                </a:xfrm>
                <a:prstGeom prst="rect">
                  <a:avLst/>
                </a:prstGeom>
                <a:solidFill>
                  <a:schemeClr val="bg1"/>
                </a:solidFill>
                <a:ln w="9525">
                  <a:noFill/>
                </a:ln>
              </p:spPr>
              <p:txBody>
                <a:bodyPr anchor="t" anchorCtr="0">
                  <a:spAutoFit/>
                </a:bodyPr>
                <a:lstStyle/>
                <a:p>
                  <a:pPr eaLnBrk="0" hangingPunct="0"/>
                  <a:r>
                    <a:rPr lang="zh-CN" altLang="en-US" sz="2000" b="1" dirty="0">
                      <a:latin typeface="Times New Roman" panose="02020603050405020304" pitchFamily="18" charset="0"/>
                    </a:rPr>
                    <a:t>双引号</a:t>
                  </a:r>
                  <a:endParaRPr lang="zh-CN" altLang="en-US" sz="4000" b="1">
                    <a:latin typeface="Times New Roman" panose="02020603050405020304" pitchFamily="18" charset="0"/>
                  </a:endParaRPr>
                </a:p>
              </p:txBody>
            </p:sp>
            <p:sp>
              <p:nvSpPr>
                <p:cNvPr id="68747" name="文本框 68746"/>
                <p:cNvSpPr txBox="1"/>
                <p:nvPr/>
              </p:nvSpPr>
              <p:spPr>
                <a:xfrm>
                  <a:off x="3634" y="3365"/>
                  <a:ext cx="1864" cy="250"/>
                </a:xfrm>
                <a:prstGeom prst="rect">
                  <a:avLst/>
                </a:prstGeom>
                <a:solidFill>
                  <a:schemeClr val="bg1"/>
                </a:solidFill>
                <a:ln w="9525">
                  <a:noFill/>
                </a:ln>
              </p:spPr>
              <p:txBody>
                <a:bodyPr anchor="t" anchorCtr="0">
                  <a:spAutoFit/>
                </a:bodyPr>
                <a:lstStyle/>
                <a:p>
                  <a:pPr eaLnBrk="0" hangingPunct="0"/>
                  <a:r>
                    <a:rPr lang="en-US" altLang="zh-CN" sz="2000" b="1">
                      <a:latin typeface="Times New Roman" panose="02020603050405020304" pitchFamily="18" charset="0"/>
                    </a:rPr>
                    <a:t>2</a:t>
                  </a:r>
                  <a:r>
                    <a:rPr lang="zh-CN" altLang="en-US" sz="2000" b="1">
                      <a:latin typeface="Times New Roman" panose="02020603050405020304" pitchFamily="18" charset="0"/>
                    </a:rPr>
                    <a:t>位</a:t>
                  </a:r>
                  <a:r>
                    <a:rPr lang="en-US" altLang="zh-CN" sz="2000" b="1">
                      <a:latin typeface="Times New Roman" panose="02020603050405020304" pitchFamily="18" charset="0"/>
                    </a:rPr>
                    <a:t>16</a:t>
                  </a:r>
                  <a:r>
                    <a:rPr lang="zh-CN" altLang="en-US" sz="2000" b="1" dirty="0">
                      <a:latin typeface="Times New Roman" panose="02020603050405020304" pitchFamily="18" charset="0"/>
                    </a:rPr>
                    <a:t>进制数代表的字符</a:t>
                  </a:r>
                  <a:endParaRPr lang="zh-CN" altLang="en-US" sz="4000" b="1">
                    <a:latin typeface="Times New Roman" panose="02020603050405020304" pitchFamily="18" charset="0"/>
                  </a:endParaRPr>
                </a:p>
              </p:txBody>
            </p:sp>
          </p:grpSp>
        </p:grpSp>
        <p:sp>
          <p:nvSpPr>
            <p:cNvPr id="68748" name="直接连接符 68747"/>
            <p:cNvSpPr/>
            <p:nvPr/>
          </p:nvSpPr>
          <p:spPr>
            <a:xfrm>
              <a:off x="2798" y="1584"/>
              <a:ext cx="0" cy="2075"/>
            </a:xfrm>
            <a:prstGeom prst="line">
              <a:avLst/>
            </a:prstGeom>
            <a:ln w="9525" cap="flat" cmpd="sng">
              <a:solidFill>
                <a:schemeClr val="folHlink"/>
              </a:solidFill>
              <a:prstDash val="solid"/>
              <a:headEnd type="none" w="med" len="med"/>
              <a:tailEnd type="none" w="med" len="med"/>
            </a:ln>
          </p:spPr>
        </p:sp>
        <p:sp>
          <p:nvSpPr>
            <p:cNvPr id="68749" name="直接连接符 68748"/>
            <p:cNvSpPr/>
            <p:nvPr/>
          </p:nvSpPr>
          <p:spPr>
            <a:xfrm>
              <a:off x="1088" y="1584"/>
              <a:ext cx="0" cy="2075"/>
            </a:xfrm>
            <a:prstGeom prst="line">
              <a:avLst/>
            </a:prstGeom>
            <a:ln w="9525" cap="flat" cmpd="sng">
              <a:solidFill>
                <a:schemeClr val="folHlink"/>
              </a:solidFill>
              <a:prstDash val="solid"/>
              <a:headEnd type="none" w="med" len="med"/>
              <a:tailEnd type="none" w="med" len="med"/>
            </a:ln>
          </p:spPr>
        </p:sp>
        <p:sp>
          <p:nvSpPr>
            <p:cNvPr id="68750" name="直接连接符 68749"/>
            <p:cNvSpPr/>
            <p:nvPr/>
          </p:nvSpPr>
          <p:spPr>
            <a:xfrm>
              <a:off x="3694" y="1584"/>
              <a:ext cx="0" cy="2075"/>
            </a:xfrm>
            <a:prstGeom prst="line">
              <a:avLst/>
            </a:prstGeom>
            <a:ln w="9525" cap="flat" cmpd="sng">
              <a:solidFill>
                <a:schemeClr val="folHlink"/>
              </a:solidFill>
              <a:prstDash val="solid"/>
              <a:headEnd type="none" w="med" len="med"/>
              <a:tailEnd type="none" w="med" len="med"/>
            </a:ln>
          </p:spPr>
        </p:sp>
        <p:sp>
          <p:nvSpPr>
            <p:cNvPr id="68751" name="直接连接符 68750"/>
            <p:cNvSpPr/>
            <p:nvPr/>
          </p:nvSpPr>
          <p:spPr>
            <a:xfrm>
              <a:off x="202" y="1896"/>
              <a:ext cx="5450" cy="0"/>
            </a:xfrm>
            <a:prstGeom prst="line">
              <a:avLst/>
            </a:prstGeom>
            <a:ln w="9525" cap="flat" cmpd="sng">
              <a:solidFill>
                <a:schemeClr val="folHlink"/>
              </a:solidFill>
              <a:prstDash val="solid"/>
              <a:headEnd type="none" w="med" len="med"/>
              <a:tailEnd type="none" w="med" len="med"/>
            </a:ln>
          </p:spPr>
        </p:sp>
        <p:sp>
          <p:nvSpPr>
            <p:cNvPr id="68752" name="直接连接符 68751"/>
            <p:cNvSpPr/>
            <p:nvPr/>
          </p:nvSpPr>
          <p:spPr>
            <a:xfrm>
              <a:off x="202" y="2189"/>
              <a:ext cx="5450" cy="0"/>
            </a:xfrm>
            <a:prstGeom prst="line">
              <a:avLst/>
            </a:prstGeom>
            <a:ln w="9525" cap="flat" cmpd="sng">
              <a:solidFill>
                <a:schemeClr val="folHlink"/>
              </a:solidFill>
              <a:prstDash val="solid"/>
              <a:headEnd type="none" w="med" len="med"/>
              <a:tailEnd type="none" w="med" len="med"/>
            </a:ln>
          </p:spPr>
        </p:sp>
        <p:sp>
          <p:nvSpPr>
            <p:cNvPr id="68753" name="直接连接符 68752"/>
            <p:cNvSpPr/>
            <p:nvPr/>
          </p:nvSpPr>
          <p:spPr>
            <a:xfrm>
              <a:off x="202" y="2483"/>
              <a:ext cx="5450" cy="0"/>
            </a:xfrm>
            <a:prstGeom prst="line">
              <a:avLst/>
            </a:prstGeom>
            <a:ln w="9525" cap="flat" cmpd="sng">
              <a:solidFill>
                <a:schemeClr val="folHlink"/>
              </a:solidFill>
              <a:prstDash val="solid"/>
              <a:headEnd type="none" w="med" len="med"/>
              <a:tailEnd type="none" w="med" len="med"/>
            </a:ln>
          </p:spPr>
        </p:sp>
        <p:sp>
          <p:nvSpPr>
            <p:cNvPr id="68754" name="直接连接符 68753"/>
            <p:cNvSpPr/>
            <p:nvPr/>
          </p:nvSpPr>
          <p:spPr>
            <a:xfrm>
              <a:off x="202" y="2777"/>
              <a:ext cx="5450" cy="0"/>
            </a:xfrm>
            <a:prstGeom prst="line">
              <a:avLst/>
            </a:prstGeom>
            <a:ln w="9525" cap="flat" cmpd="sng">
              <a:solidFill>
                <a:schemeClr val="folHlink"/>
              </a:solidFill>
              <a:prstDash val="solid"/>
              <a:headEnd type="none" w="med" len="med"/>
              <a:tailEnd type="none" w="med" len="med"/>
            </a:ln>
          </p:spPr>
        </p:sp>
        <p:sp>
          <p:nvSpPr>
            <p:cNvPr id="68755" name="直接连接符 68754"/>
            <p:cNvSpPr/>
            <p:nvPr/>
          </p:nvSpPr>
          <p:spPr>
            <a:xfrm>
              <a:off x="202" y="3071"/>
              <a:ext cx="5450" cy="0"/>
            </a:xfrm>
            <a:prstGeom prst="line">
              <a:avLst/>
            </a:prstGeom>
            <a:ln w="9525" cap="flat" cmpd="sng">
              <a:solidFill>
                <a:schemeClr val="folHlink"/>
              </a:solidFill>
              <a:prstDash val="solid"/>
              <a:headEnd type="none" w="med" len="med"/>
              <a:tailEnd type="none" w="med" len="med"/>
            </a:ln>
          </p:spPr>
        </p:sp>
        <p:sp>
          <p:nvSpPr>
            <p:cNvPr id="68756" name="直接连接符 68755"/>
            <p:cNvSpPr/>
            <p:nvPr/>
          </p:nvSpPr>
          <p:spPr>
            <a:xfrm>
              <a:off x="202" y="3365"/>
              <a:ext cx="5450" cy="0"/>
            </a:xfrm>
            <a:prstGeom prst="line">
              <a:avLst/>
            </a:prstGeom>
            <a:ln w="9525" cap="flat" cmpd="sng">
              <a:solidFill>
                <a:schemeClr val="folHlink"/>
              </a:solidFill>
              <a:prstDash val="solid"/>
              <a:headEnd type="none" w="med" len="med"/>
              <a:tailEnd type="none" w="med" len="med"/>
            </a:ln>
          </p:spPr>
        </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矩形 69633"/>
          <p:cNvSpPr/>
          <p:nvPr/>
        </p:nvSpPr>
        <p:spPr>
          <a:xfrm>
            <a:off x="611188" y="549275"/>
            <a:ext cx="7993062" cy="6308725"/>
          </a:xfrm>
          <a:prstGeom prst="rect">
            <a:avLst/>
          </a:prstGeom>
          <a:noFill/>
          <a:ln w="9525">
            <a:noFill/>
          </a:ln>
        </p:spPr>
        <p:txBody>
          <a:bodyPr/>
          <a:lstStyle>
            <a:lvl1pPr marL="290830" lvl="0" indent="-290830" algn="l" defTabSz="914400" rtl="0" eaLnBrk="1" fontAlgn="base" latinLnBrk="0" hangingPunct="1">
              <a:lnSpc>
                <a:spcPct val="110000"/>
              </a:lnSpc>
              <a:spcBef>
                <a:spcPct val="20000"/>
              </a:spcBef>
              <a:spcAft>
                <a:spcPct val="20000"/>
              </a:spcAft>
              <a:buClr>
                <a:srgbClr val="CC0000"/>
              </a:buClr>
              <a:buSzPct val="110000"/>
              <a:buFont typeface="Wingdings" panose="05000000000000000000" pitchFamily="2" charset="2"/>
              <a:buChar char="v"/>
              <a:defRPr sz="2400" b="1" u="none" kern="1200" baseline="0">
                <a:solidFill>
                  <a:srgbClr val="000099"/>
                </a:solidFill>
                <a:effectLst>
                  <a:outerShdw blurRad="38100" dist="38100" dir="2700000">
                    <a:srgbClr val="000000"/>
                  </a:outerShdw>
                </a:effectLst>
                <a:latin typeface="Times New Roman" panose="02020603050405020304" pitchFamily="18" charset="0"/>
                <a:ea typeface="楷体_GB2312" pitchFamily="49" charset="-122"/>
              </a:defRPr>
            </a:lvl1pPr>
            <a:lvl2pPr marL="662305" lvl="1" indent="-180975" algn="l" defTabSz="914400" rtl="0" eaLnBrk="1" fontAlgn="base" latinLnBrk="0" hangingPunct="1">
              <a:lnSpc>
                <a:spcPct val="110000"/>
              </a:lnSpc>
              <a:spcBef>
                <a:spcPct val="20000"/>
              </a:spcBef>
              <a:spcAft>
                <a:spcPct val="20000"/>
              </a:spcAft>
              <a:buClr>
                <a:srgbClr val="00CC00"/>
              </a:buClr>
              <a:buSzPct val="120000"/>
              <a:buFont typeface="Wingdings" panose="05000000000000000000" pitchFamily="2" charset="2"/>
              <a:buChar char="§"/>
              <a:defRPr sz="2400" b="1" i="0" u="none" kern="1200" baseline="0">
                <a:solidFill>
                  <a:srgbClr val="000099"/>
                </a:solidFill>
                <a:effectLst>
                  <a:outerShdw blurRad="38100" dist="38100" dir="2700000">
                    <a:srgbClr val="000000"/>
                  </a:outerShdw>
                </a:effectLst>
                <a:latin typeface="Times New Roman" panose="02020603050405020304" pitchFamily="18" charset="0"/>
                <a:ea typeface="楷体_GB2312" pitchFamily="49" charset="-122"/>
              </a:defRPr>
            </a:lvl2pPr>
            <a:lvl3pPr marL="1044575" lvl="2" indent="-191770" algn="l" defTabSz="914400" rtl="0" eaLnBrk="1" fontAlgn="base" latinLnBrk="0" hangingPunct="1">
              <a:lnSpc>
                <a:spcPct val="110000"/>
              </a:lnSpc>
              <a:spcBef>
                <a:spcPct val="20000"/>
              </a:spcBef>
              <a:spcAft>
                <a:spcPct val="20000"/>
              </a:spcAft>
              <a:buClr>
                <a:srgbClr val="FF0066"/>
              </a:buClr>
              <a:buSzPct val="135000"/>
              <a:buFontTx/>
              <a:buChar char="•"/>
              <a:defRPr sz="2400" b="1" i="0" u="none" kern="1200" baseline="0">
                <a:solidFill>
                  <a:srgbClr val="000099"/>
                </a:solidFill>
                <a:effectLst>
                  <a:outerShdw blurRad="38100" dist="38100" dir="2700000">
                    <a:srgbClr val="000000"/>
                  </a:outerShdw>
                </a:effectLst>
                <a:latin typeface="Times New Roman" panose="02020603050405020304" pitchFamily="18" charset="0"/>
                <a:ea typeface="楷体_GB2312" pitchFamily="49" charset="-122"/>
              </a:defRPr>
            </a:lvl3pPr>
            <a:lvl4pPr marL="1428750" lvl="3" indent="-193675" algn="l" defTabSz="914400" rtl="0" eaLnBrk="1" fontAlgn="base" latinLnBrk="0" hangingPunct="1">
              <a:lnSpc>
                <a:spcPct val="110000"/>
              </a:lnSpc>
              <a:spcBef>
                <a:spcPct val="20000"/>
              </a:spcBef>
              <a:spcAft>
                <a:spcPct val="20000"/>
              </a:spcAft>
              <a:buClrTx/>
              <a:buSzTx/>
              <a:buFontTx/>
              <a:buChar char="–"/>
              <a:defRPr sz="2200" b="1" i="0" u="none" kern="1200" baseline="0">
                <a:solidFill>
                  <a:srgbClr val="000099"/>
                </a:solidFill>
                <a:effectLst>
                  <a:outerShdw blurRad="38100" dist="38100" dir="2700000">
                    <a:srgbClr val="000000"/>
                  </a:outerShdw>
                </a:effectLst>
                <a:latin typeface="Times New Roman" panose="02020603050405020304" pitchFamily="18" charset="0"/>
                <a:ea typeface="楷体_GB2312" pitchFamily="49" charset="-122"/>
              </a:defRPr>
            </a:lvl4pPr>
            <a:lvl5pPr marL="1812925" lvl="4" indent="-193675" algn="l" defTabSz="914400" rtl="0" eaLnBrk="1" fontAlgn="base" latinLnBrk="0" hangingPunct="1">
              <a:lnSpc>
                <a:spcPct val="110000"/>
              </a:lnSpc>
              <a:spcBef>
                <a:spcPct val="20000"/>
              </a:spcBef>
              <a:spcAft>
                <a:spcPct val="20000"/>
              </a:spcAft>
              <a:buClrTx/>
              <a:buSzTx/>
              <a:buFontTx/>
              <a:buChar char="–"/>
              <a:defRPr sz="2200" b="1" i="0" u="none" kern="1200" baseline="0">
                <a:solidFill>
                  <a:srgbClr val="000099"/>
                </a:solidFill>
                <a:effectLst>
                  <a:outerShdw blurRad="38100" dist="38100" dir="2700000">
                    <a:srgbClr val="000000"/>
                  </a:outerShdw>
                </a:effectLst>
                <a:latin typeface="Times New Roman" panose="02020603050405020304" pitchFamily="18" charset="0"/>
                <a:ea typeface="楷体_GB2312" pitchFamily="49" charset="-122"/>
              </a:defRPr>
            </a:lvl5pPr>
          </a:lstStyle>
          <a:p>
            <a:pPr lvl="0" algn="just">
              <a:spcBef>
                <a:spcPct val="10000"/>
              </a:spcBef>
              <a:spcAft>
                <a:spcPct val="10000"/>
              </a:spcAft>
              <a:buNone/>
            </a:pPr>
            <a:r>
              <a:rPr lang="zh-CN" altLang="en-US" dirty="0"/>
              <a:t>例 </a:t>
            </a:r>
            <a:r>
              <a:rPr lang="en-US" altLang="zh-CN"/>
              <a:t>2-1  </a:t>
            </a:r>
            <a:r>
              <a:rPr lang="zh-CN" altLang="en-US" dirty="0"/>
              <a:t>输入一个字符，输出该字符的字形及其</a:t>
            </a:r>
            <a:r>
              <a:rPr lang="en-US" altLang="zh-CN"/>
              <a:t>ASCII</a:t>
            </a:r>
            <a:r>
              <a:rPr lang="zh-CN" altLang="en-US" dirty="0"/>
              <a:t>码。</a:t>
            </a:r>
          </a:p>
          <a:p>
            <a:pPr lvl="0">
              <a:buNone/>
            </a:pPr>
            <a:r>
              <a:rPr lang="en-US" altLang="zh-CN"/>
              <a:t>#include &lt;</a:t>
            </a:r>
            <a:r>
              <a:rPr lang="en-US" altLang="zh-CN" err="1"/>
              <a:t>stdio.h</a:t>
            </a:r>
            <a:r>
              <a:rPr lang="en-US" altLang="zh-CN"/>
              <a:t>&gt;</a:t>
            </a:r>
          </a:p>
          <a:p>
            <a:pPr lvl="0">
              <a:buNone/>
            </a:pPr>
            <a:r>
              <a:rPr lang="en-US" altLang="zh-CN"/>
              <a:t>void main()</a:t>
            </a:r>
          </a:p>
          <a:p>
            <a:pPr lvl="0">
              <a:buNone/>
            </a:pPr>
            <a:r>
              <a:rPr lang="en-US" altLang="zh-CN"/>
              <a:t>{   </a:t>
            </a:r>
          </a:p>
          <a:p>
            <a:pPr lvl="0">
              <a:buNone/>
            </a:pPr>
            <a:r>
              <a:rPr lang="en-US" altLang="zh-CN"/>
              <a:t>    char </a:t>
            </a:r>
            <a:r>
              <a:rPr lang="en-US" altLang="zh-CN" err="1"/>
              <a:t>ch</a:t>
            </a:r>
            <a:r>
              <a:rPr lang="en-US" altLang="zh-CN"/>
              <a:t>;</a:t>
            </a:r>
          </a:p>
          <a:p>
            <a:pPr lvl="0">
              <a:buNone/>
            </a:pPr>
            <a:r>
              <a:rPr lang="en-US" altLang="zh-CN"/>
              <a:t>    </a:t>
            </a:r>
            <a:r>
              <a:rPr lang="en-US" altLang="zh-CN" err="1"/>
              <a:t>scanf(“%c”,&amp;ch</a:t>
            </a:r>
            <a:r>
              <a:rPr lang="en-US" altLang="zh-CN"/>
              <a:t>);    </a:t>
            </a:r>
            <a:r>
              <a:rPr lang="en-US" altLang="zh-CN">
                <a:solidFill>
                  <a:srgbClr val="008000"/>
                </a:solidFill>
              </a:rPr>
              <a:t>// </a:t>
            </a:r>
            <a:r>
              <a:rPr lang="zh-CN" altLang="en-US" dirty="0">
                <a:solidFill>
                  <a:srgbClr val="008000"/>
                </a:solidFill>
              </a:rPr>
              <a:t>输入一个字符</a:t>
            </a:r>
            <a:r>
              <a:rPr lang="zh-CN" altLang="en-US" dirty="0"/>
              <a:t> </a:t>
            </a:r>
          </a:p>
          <a:p>
            <a:pPr lvl="0">
              <a:buNone/>
            </a:pPr>
            <a:r>
              <a:rPr lang="zh-CN" altLang="en-US" dirty="0"/>
              <a:t>    </a:t>
            </a:r>
            <a:r>
              <a:rPr lang="en-US" altLang="zh-CN" err="1"/>
              <a:t>printf(“%c</a:t>
            </a:r>
            <a:r>
              <a:rPr lang="en-US" altLang="zh-CN"/>
              <a:t> </a:t>
            </a:r>
            <a:r>
              <a:rPr lang="en-US" altLang="zh-CN" err="1"/>
              <a:t>ASCII:%d\n”,ch,ch</a:t>
            </a:r>
            <a:r>
              <a:rPr lang="en-US" altLang="zh-CN"/>
              <a:t>);   </a:t>
            </a:r>
          </a:p>
          <a:p>
            <a:pPr lvl="0">
              <a:buNone/>
            </a:pPr>
            <a:r>
              <a:rPr lang="en-US" altLang="zh-CN"/>
              <a:t>          </a:t>
            </a:r>
            <a:r>
              <a:rPr lang="en-US" altLang="zh-CN">
                <a:solidFill>
                  <a:srgbClr val="008000"/>
                </a:solidFill>
              </a:rPr>
              <a:t>// </a:t>
            </a:r>
            <a:r>
              <a:rPr lang="zh-CN" altLang="en-US" dirty="0">
                <a:solidFill>
                  <a:srgbClr val="008000"/>
                </a:solidFill>
              </a:rPr>
              <a:t>输出该字符的字形及其</a:t>
            </a:r>
            <a:r>
              <a:rPr lang="en-US" altLang="zh-CN">
                <a:solidFill>
                  <a:srgbClr val="008000"/>
                </a:solidFill>
              </a:rPr>
              <a:t>ASCII</a:t>
            </a:r>
            <a:r>
              <a:rPr lang="zh-CN" altLang="en-US" dirty="0">
                <a:solidFill>
                  <a:srgbClr val="008000"/>
                </a:solidFill>
              </a:rPr>
              <a:t>码</a:t>
            </a:r>
          </a:p>
          <a:p>
            <a:pPr lvl="0">
              <a:buNone/>
            </a:pPr>
            <a:r>
              <a:rPr lang="zh-CN" altLang="en-US" dirty="0"/>
              <a:t> </a:t>
            </a:r>
            <a:r>
              <a:rPr lang="en-US" altLang="zh-CN"/>
              <a:t>}</a:t>
            </a:r>
          </a:p>
        </p:txBody>
      </p:sp>
      <p:sp>
        <p:nvSpPr>
          <p:cNvPr id="69635" name="文本框 69634"/>
          <p:cNvSpPr txBox="1"/>
          <p:nvPr/>
        </p:nvSpPr>
        <p:spPr>
          <a:xfrm>
            <a:off x="6877050" y="4149725"/>
            <a:ext cx="1798638" cy="1225550"/>
          </a:xfrm>
          <a:prstGeom prst="rect">
            <a:avLst/>
          </a:prstGeom>
          <a:solidFill>
            <a:schemeClr val="bg1"/>
          </a:solidFill>
          <a:ln w="38100" cap="flat" cmpd="sng">
            <a:solidFill>
              <a:schemeClr val="tx2"/>
            </a:solidFill>
            <a:prstDash val="solid"/>
            <a:miter/>
            <a:headEnd type="none" w="med" len="med"/>
            <a:tailEnd type="none" w="med" len="med"/>
          </a:ln>
        </p:spPr>
        <p:txBody>
          <a:bodyPr lIns="90000" tIns="46800" rIns="90000" bIns="46800">
            <a:spAutoFit/>
          </a:bodyPr>
          <a:lstStyle/>
          <a:p>
            <a:pPr eaLnBrk="0" hangingPunct="0"/>
            <a:r>
              <a:rPr lang="zh-CN" altLang="en-US" b="1" dirty="0">
                <a:solidFill>
                  <a:srgbClr val="0000FF"/>
                </a:solidFill>
                <a:effectLst>
                  <a:outerShdw blurRad="38100" dist="38100" dir="2700000">
                    <a:srgbClr val="000000"/>
                  </a:outerShdw>
                </a:effectLst>
                <a:latin typeface="Arial" panose="020B0604020202020204" pitchFamily="34" charset="0"/>
              </a:rPr>
              <a:t>运行结果：</a:t>
            </a:r>
          </a:p>
          <a:p>
            <a:pPr eaLnBrk="0" hangingPunct="0"/>
            <a:r>
              <a:rPr lang="en-US" altLang="zh-CN" b="1">
                <a:solidFill>
                  <a:srgbClr val="0000FF"/>
                </a:solidFill>
                <a:effectLst>
                  <a:outerShdw blurRad="38100" dist="38100" dir="2700000">
                    <a:srgbClr val="000000"/>
                  </a:outerShdw>
                </a:effectLst>
                <a:latin typeface="Arial" panose="020B0604020202020204" pitchFamily="34" charset="0"/>
              </a:rPr>
              <a:t>A↙</a:t>
            </a:r>
          </a:p>
          <a:p>
            <a:pPr eaLnBrk="0" hangingPunct="0"/>
            <a:r>
              <a:rPr lang="en-US" altLang="zh-CN" b="1">
                <a:solidFill>
                  <a:srgbClr val="0000FF"/>
                </a:solidFill>
                <a:effectLst>
                  <a:outerShdw blurRad="38100" dist="38100" dir="2700000">
                    <a:srgbClr val="000000"/>
                  </a:outerShdw>
                </a:effectLst>
                <a:latin typeface="Arial" panose="020B0604020202020204" pitchFamily="34" charset="0"/>
              </a:rPr>
              <a:t>A ASCII:65</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69635"/>
                                        </p:tgtEl>
                                        <p:attrNameLst>
                                          <p:attrName>style.visibility</p:attrName>
                                        </p:attrNameLst>
                                      </p:cBhvr>
                                      <p:to>
                                        <p:strVal val="visible"/>
                                      </p:to>
                                    </p:set>
                                    <p:animEffect transition="in" filter="box(in)">
                                      <p:cBhvr>
                                        <p:cTn id="7" dur="500"/>
                                        <p:tgtEl>
                                          <p:spTgt spid="696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35"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标题 70657"/>
          <p:cNvSpPr>
            <a:spLocks noGrp="1"/>
          </p:cNvSpPr>
          <p:nvPr>
            <p:ph type="title"/>
          </p:nvPr>
        </p:nvSpPr>
        <p:spPr>
          <a:ln/>
        </p:spPr>
        <p:txBody>
          <a:bodyPr anchor="ctr" anchorCtr="0"/>
          <a:lstStyle/>
          <a:p>
            <a:r>
              <a:rPr lang="en-US" altLang="zh-CN"/>
              <a:t>2.3  </a:t>
            </a:r>
            <a:r>
              <a:rPr lang="zh-CN" altLang="en-US" dirty="0"/>
              <a:t>常量与变量</a:t>
            </a:r>
          </a:p>
        </p:txBody>
      </p:sp>
      <p:sp>
        <p:nvSpPr>
          <p:cNvPr id="70659" name="文本占位符 70658"/>
          <p:cNvSpPr>
            <a:spLocks noGrp="1"/>
          </p:cNvSpPr>
          <p:nvPr>
            <p:ph type="body" idx="1"/>
          </p:nvPr>
        </p:nvSpPr>
        <p:spPr>
          <a:xfrm>
            <a:off x="250825" y="908050"/>
            <a:ext cx="8424863" cy="1225550"/>
          </a:xfrm>
          <a:ln/>
        </p:spPr>
        <p:txBody>
          <a:bodyPr/>
          <a:lstStyle/>
          <a:p>
            <a:pPr>
              <a:lnSpc>
                <a:spcPct val="100000"/>
              </a:lnSpc>
              <a:spcBef>
                <a:spcPct val="0"/>
              </a:spcBef>
              <a:spcAft>
                <a:spcPct val="0"/>
              </a:spcAft>
            </a:pPr>
            <a:r>
              <a:rPr lang="zh-CN" altLang="en-US" sz="2400" dirty="0"/>
              <a:t>符号常量</a:t>
            </a:r>
            <a:endParaRPr lang="zh-CN" altLang="en-US" sz="2400" dirty="0">
              <a:latin typeface="宋体" panose="02010600030101010101" pitchFamily="2" charset="-122"/>
            </a:endParaRPr>
          </a:p>
          <a:p>
            <a:pPr lvl="1">
              <a:lnSpc>
                <a:spcPct val="100000"/>
              </a:lnSpc>
              <a:spcBef>
                <a:spcPct val="0"/>
              </a:spcBef>
              <a:spcAft>
                <a:spcPct val="0"/>
              </a:spcAft>
            </a:pPr>
            <a:r>
              <a:rPr lang="zh-CN" altLang="en-US" sz="2400" dirty="0">
                <a:latin typeface="宋体" panose="02010600030101010101" pitchFamily="2" charset="-122"/>
              </a:rPr>
              <a:t>在程序中指定用符号名代表一个常量，程序中可以使用符号名代替常量。</a:t>
            </a:r>
          </a:p>
        </p:txBody>
      </p:sp>
      <p:sp>
        <p:nvSpPr>
          <p:cNvPr id="70660" name="文本框 70659"/>
          <p:cNvSpPr txBox="1"/>
          <p:nvPr/>
        </p:nvSpPr>
        <p:spPr>
          <a:xfrm>
            <a:off x="539750" y="2205038"/>
            <a:ext cx="6837363" cy="4437062"/>
          </a:xfrm>
          <a:prstGeom prst="rect">
            <a:avLst/>
          </a:prstGeom>
          <a:noFill/>
          <a:ln w="9525">
            <a:noFill/>
          </a:ln>
        </p:spPr>
        <p:txBody>
          <a:bodyPr wrap="none" anchor="t" anchorCtr="0">
            <a:spAutoFit/>
          </a:bodyPr>
          <a:lstStyle/>
          <a:p>
            <a:pPr lvl="1">
              <a:lnSpc>
                <a:spcPct val="90000"/>
              </a:lnSpc>
              <a:spcBef>
                <a:spcPct val="20000"/>
              </a:spcBef>
              <a:buClr>
                <a:srgbClr val="00CC00"/>
              </a:buClr>
              <a:buFont typeface="Wingdings 2" panose="05020102010507070707" pitchFamily="18" charset="2"/>
            </a:pPr>
            <a:r>
              <a:rPr lang="zh-CN" altLang="en-US" sz="2400" b="1" dirty="0">
                <a:solidFill>
                  <a:srgbClr val="000099"/>
                </a:solidFill>
                <a:effectLst>
                  <a:outerShdw blurRad="38100" dist="38100" dir="2700000">
                    <a:srgbClr val="000000"/>
                  </a:outerShdw>
                </a:effectLst>
                <a:latin typeface="Arial" panose="020B0604020202020204" pitchFamily="34" charset="0"/>
                <a:cs typeface="Courier New" panose="02070309020205020404" pitchFamily="49" charset="0"/>
              </a:rPr>
              <a:t>例 </a:t>
            </a:r>
            <a:r>
              <a:rPr lang="en-US" altLang="zh-CN" sz="2400" b="1">
                <a:solidFill>
                  <a:srgbClr val="000099"/>
                </a:solidFill>
                <a:effectLst>
                  <a:outerShdw blurRad="38100" dist="38100" dir="2700000">
                    <a:srgbClr val="000000"/>
                  </a:outerShdw>
                </a:effectLst>
                <a:latin typeface="Arial" panose="020B0604020202020204" pitchFamily="34" charset="0"/>
                <a:cs typeface="Courier New" panose="02070309020205020404" pitchFamily="49" charset="0"/>
              </a:rPr>
              <a:t>2-2  </a:t>
            </a:r>
            <a:r>
              <a:rPr lang="zh-CN" altLang="en-US" sz="2400" b="1" dirty="0">
                <a:solidFill>
                  <a:srgbClr val="000099"/>
                </a:solidFill>
                <a:effectLst>
                  <a:outerShdw blurRad="38100" dist="38100" dir="2700000">
                    <a:srgbClr val="000000"/>
                  </a:outerShdw>
                </a:effectLst>
                <a:latin typeface="Arial" panose="020B0604020202020204" pitchFamily="34" charset="0"/>
                <a:cs typeface="Courier New" panose="02070309020205020404" pitchFamily="49" charset="0"/>
              </a:rPr>
              <a:t>输入一个半径值，求圆周长和圆面积。</a:t>
            </a:r>
          </a:p>
          <a:p>
            <a:pPr lvl="1"/>
            <a:r>
              <a:rPr lang="en-US" altLang="zh-CN" sz="2400" b="1">
                <a:solidFill>
                  <a:srgbClr val="000099"/>
                </a:solidFill>
                <a:effectLst>
                  <a:outerShdw blurRad="38100" dist="38100" dir="2700000">
                    <a:srgbClr val="000000"/>
                  </a:outerShdw>
                </a:effectLst>
                <a:latin typeface="Arial" panose="020B0604020202020204" pitchFamily="34" charset="0"/>
                <a:cs typeface="Courier New" panose="02070309020205020404" pitchFamily="49" charset="0"/>
              </a:rPr>
              <a:t>#include &lt;</a:t>
            </a:r>
            <a:r>
              <a:rPr lang="en-US" altLang="zh-CN" sz="2400" b="1" err="1">
                <a:solidFill>
                  <a:srgbClr val="000099"/>
                </a:solidFill>
                <a:effectLst>
                  <a:outerShdw blurRad="38100" dist="38100" dir="2700000">
                    <a:srgbClr val="000000"/>
                  </a:outerShdw>
                </a:effectLst>
                <a:latin typeface="Arial" panose="020B0604020202020204" pitchFamily="34" charset="0"/>
                <a:cs typeface="Courier New" panose="02070309020205020404" pitchFamily="49" charset="0"/>
              </a:rPr>
              <a:t>stdio.h</a:t>
            </a:r>
            <a:r>
              <a:rPr lang="en-US" altLang="zh-CN" sz="2400" b="1">
                <a:solidFill>
                  <a:srgbClr val="000099"/>
                </a:solidFill>
                <a:effectLst>
                  <a:outerShdw blurRad="38100" dist="38100" dir="2700000">
                    <a:srgbClr val="000000"/>
                  </a:outerShdw>
                </a:effectLst>
                <a:latin typeface="Arial" panose="020B0604020202020204" pitchFamily="34" charset="0"/>
                <a:cs typeface="Courier New" panose="02070309020205020404" pitchFamily="49" charset="0"/>
              </a:rPr>
              <a:t>&gt;</a:t>
            </a:r>
          </a:p>
          <a:p>
            <a:pPr lvl="1"/>
            <a:r>
              <a:rPr lang="en-US" altLang="zh-CN" sz="2400" b="1">
                <a:solidFill>
                  <a:srgbClr val="000099"/>
                </a:solidFill>
                <a:effectLst>
                  <a:outerShdw blurRad="38100" dist="38100" dir="2700000">
                    <a:srgbClr val="000000"/>
                  </a:outerShdw>
                </a:effectLst>
                <a:latin typeface="Arial" panose="020B0604020202020204" pitchFamily="34" charset="0"/>
                <a:cs typeface="Courier New" panose="02070309020205020404" pitchFamily="49" charset="0"/>
              </a:rPr>
              <a:t>#define  PI  3.14159</a:t>
            </a:r>
          </a:p>
          <a:p>
            <a:pPr lvl="1"/>
            <a:r>
              <a:rPr lang="en-US" altLang="zh-CN" sz="2400" b="1">
                <a:solidFill>
                  <a:srgbClr val="000099"/>
                </a:solidFill>
                <a:effectLst>
                  <a:outerShdw blurRad="38100" dist="38100" dir="2700000">
                    <a:srgbClr val="000000"/>
                  </a:outerShdw>
                </a:effectLst>
                <a:latin typeface="Arial" panose="020B0604020202020204" pitchFamily="34" charset="0"/>
                <a:cs typeface="Courier New" panose="02070309020205020404" pitchFamily="49" charset="0"/>
              </a:rPr>
              <a:t>void main()</a:t>
            </a:r>
          </a:p>
          <a:p>
            <a:pPr lvl="1"/>
            <a:r>
              <a:rPr lang="en-US" altLang="zh-CN" sz="2400" b="1">
                <a:solidFill>
                  <a:srgbClr val="000099"/>
                </a:solidFill>
                <a:effectLst>
                  <a:outerShdw blurRad="38100" dist="38100" dir="2700000">
                    <a:srgbClr val="000000"/>
                  </a:outerShdw>
                </a:effectLst>
                <a:latin typeface="Arial" panose="020B0604020202020204" pitchFamily="34" charset="0"/>
                <a:cs typeface="Courier New" panose="02070309020205020404" pitchFamily="49" charset="0"/>
              </a:rPr>
              <a:t>{   </a:t>
            </a:r>
          </a:p>
          <a:p>
            <a:pPr lvl="1"/>
            <a:r>
              <a:rPr lang="en-US" altLang="zh-CN" sz="2400" b="1">
                <a:solidFill>
                  <a:srgbClr val="000099"/>
                </a:solidFill>
                <a:effectLst>
                  <a:outerShdw blurRad="38100" dist="38100" dir="2700000">
                    <a:srgbClr val="000000"/>
                  </a:outerShdw>
                </a:effectLst>
                <a:latin typeface="Arial" panose="020B0604020202020204" pitchFamily="34" charset="0"/>
                <a:cs typeface="Courier New" panose="02070309020205020404" pitchFamily="49" charset="0"/>
              </a:rPr>
              <a:t>    double r,k,s;  </a:t>
            </a:r>
          </a:p>
          <a:p>
            <a:pPr lvl="1"/>
            <a:r>
              <a:rPr lang="en-US" altLang="zh-CN" sz="2400" b="1">
                <a:solidFill>
                  <a:srgbClr val="000099"/>
                </a:solidFill>
                <a:effectLst>
                  <a:outerShdw blurRad="38100" dist="38100" dir="2700000">
                    <a:srgbClr val="000000"/>
                  </a:outerShdw>
                </a:effectLst>
                <a:latin typeface="Arial" panose="020B0604020202020204" pitchFamily="34" charset="0"/>
                <a:cs typeface="Courier New" panose="02070309020205020404" pitchFamily="49" charset="0"/>
              </a:rPr>
              <a:t>    </a:t>
            </a:r>
            <a:r>
              <a:rPr lang="en-US" altLang="zh-CN" sz="2400" b="1" err="1">
                <a:solidFill>
                  <a:srgbClr val="000099"/>
                </a:solidFill>
                <a:effectLst>
                  <a:outerShdw blurRad="38100" dist="38100" dir="2700000">
                    <a:srgbClr val="000000"/>
                  </a:outerShdw>
                </a:effectLst>
                <a:latin typeface="Arial" panose="020B0604020202020204" pitchFamily="34" charset="0"/>
                <a:cs typeface="Courier New" panose="02070309020205020404" pitchFamily="49" charset="0"/>
              </a:rPr>
              <a:t>scanf("%lf",&amp;r</a:t>
            </a:r>
            <a:r>
              <a:rPr lang="en-US" altLang="zh-CN" sz="2400" b="1">
                <a:solidFill>
                  <a:srgbClr val="000099"/>
                </a:solidFill>
                <a:effectLst>
                  <a:outerShdw blurRad="38100" dist="38100" dir="2700000">
                    <a:srgbClr val="000000"/>
                  </a:outerShdw>
                </a:effectLst>
                <a:latin typeface="Arial" panose="020B0604020202020204" pitchFamily="34" charset="0"/>
                <a:cs typeface="Courier New" panose="02070309020205020404" pitchFamily="49" charset="0"/>
              </a:rPr>
              <a:t>);      </a:t>
            </a:r>
            <a:r>
              <a:rPr lang="en-US" altLang="zh-CN" sz="2400" b="1">
                <a:solidFill>
                  <a:srgbClr val="008000"/>
                </a:solidFill>
                <a:effectLst>
                  <a:outerShdw blurRad="38100" dist="38100" dir="2700000">
                    <a:srgbClr val="000000"/>
                  </a:outerShdw>
                </a:effectLst>
                <a:latin typeface="Arial" panose="020B0604020202020204" pitchFamily="34" charset="0"/>
                <a:cs typeface="Courier New" panose="02070309020205020404" pitchFamily="49" charset="0"/>
              </a:rPr>
              <a:t>// </a:t>
            </a:r>
            <a:r>
              <a:rPr lang="zh-CN" altLang="en-US" sz="2400" b="1" dirty="0">
                <a:solidFill>
                  <a:srgbClr val="008000"/>
                </a:solidFill>
                <a:effectLst>
                  <a:outerShdw blurRad="38100" dist="38100" dir="2700000">
                    <a:srgbClr val="000000"/>
                  </a:outerShdw>
                </a:effectLst>
                <a:latin typeface="Arial" panose="020B0604020202020204" pitchFamily="34" charset="0"/>
                <a:cs typeface="Courier New" panose="02070309020205020404" pitchFamily="49" charset="0"/>
              </a:rPr>
              <a:t>输入半径</a:t>
            </a:r>
          </a:p>
          <a:p>
            <a:pPr lvl="1"/>
            <a:r>
              <a:rPr lang="zh-CN" altLang="en-US" sz="2400" b="1" dirty="0">
                <a:solidFill>
                  <a:srgbClr val="000099"/>
                </a:solidFill>
                <a:effectLst>
                  <a:outerShdw blurRad="38100" dist="38100" dir="2700000">
                    <a:srgbClr val="000000"/>
                  </a:outerShdw>
                </a:effectLst>
                <a:latin typeface="Arial" panose="020B0604020202020204" pitchFamily="34" charset="0"/>
                <a:cs typeface="Courier New" panose="02070309020205020404" pitchFamily="49" charset="0"/>
              </a:rPr>
              <a:t>    </a:t>
            </a:r>
            <a:r>
              <a:rPr lang="en-US" altLang="zh-CN" sz="2400" b="1">
                <a:solidFill>
                  <a:srgbClr val="000099"/>
                </a:solidFill>
                <a:effectLst>
                  <a:outerShdw blurRad="38100" dist="38100" dir="2700000">
                    <a:srgbClr val="000000"/>
                  </a:outerShdw>
                </a:effectLst>
                <a:latin typeface="Arial" panose="020B0604020202020204" pitchFamily="34" charset="0"/>
                <a:cs typeface="Courier New" panose="02070309020205020404" pitchFamily="49" charset="0"/>
              </a:rPr>
              <a:t>k=2*PI*r;</a:t>
            </a:r>
          </a:p>
          <a:p>
            <a:pPr lvl="1"/>
            <a:r>
              <a:rPr lang="en-US" altLang="zh-CN" sz="2400" b="1">
                <a:solidFill>
                  <a:srgbClr val="000099"/>
                </a:solidFill>
                <a:effectLst>
                  <a:outerShdw blurRad="38100" dist="38100" dir="2700000">
                    <a:srgbClr val="000000"/>
                  </a:outerShdw>
                </a:effectLst>
                <a:latin typeface="Arial" panose="020B0604020202020204" pitchFamily="34" charset="0"/>
                <a:cs typeface="Courier New" panose="02070309020205020404" pitchFamily="49" charset="0"/>
              </a:rPr>
              <a:t>    s=PI*r*r; </a:t>
            </a:r>
          </a:p>
          <a:p>
            <a:pPr lvl="1"/>
            <a:r>
              <a:rPr lang="en-US" altLang="zh-CN" sz="2400" b="1">
                <a:solidFill>
                  <a:srgbClr val="000099"/>
                </a:solidFill>
                <a:effectLst>
                  <a:outerShdw blurRad="38100" dist="38100" dir="2700000">
                    <a:srgbClr val="000000"/>
                  </a:outerShdw>
                </a:effectLst>
                <a:latin typeface="Arial" panose="020B0604020202020204" pitchFamily="34" charset="0"/>
                <a:cs typeface="Courier New" panose="02070309020205020404" pitchFamily="49" charset="0"/>
              </a:rPr>
              <a:t>    </a:t>
            </a:r>
            <a:r>
              <a:rPr lang="en-US" altLang="zh-CN" sz="2400" b="1" err="1">
                <a:solidFill>
                  <a:srgbClr val="000099"/>
                </a:solidFill>
                <a:effectLst>
                  <a:outerShdw blurRad="38100" dist="38100" dir="2700000">
                    <a:srgbClr val="000000"/>
                  </a:outerShdw>
                </a:effectLst>
                <a:latin typeface="Arial" panose="020B0604020202020204" pitchFamily="34" charset="0"/>
                <a:cs typeface="Courier New" panose="02070309020205020404" pitchFamily="49" charset="0"/>
              </a:rPr>
              <a:t>printf("circle</a:t>
            </a:r>
            <a:r>
              <a:rPr lang="zh-CN" altLang="en-US" sz="2400" b="1">
                <a:solidFill>
                  <a:srgbClr val="000099"/>
                </a:solidFill>
                <a:effectLst>
                  <a:outerShdw blurRad="38100" dist="38100" dir="2700000">
                    <a:srgbClr val="000000"/>
                  </a:outerShdw>
                </a:effectLst>
                <a:latin typeface="Arial" panose="020B0604020202020204" pitchFamily="34" charset="0"/>
                <a:cs typeface="Courier New" panose="02070309020205020404" pitchFamily="49" charset="0"/>
              </a:rPr>
              <a:t>：</a:t>
            </a:r>
            <a:r>
              <a:rPr lang="en-US" altLang="zh-CN" sz="2400" b="1">
                <a:solidFill>
                  <a:srgbClr val="000099"/>
                </a:solidFill>
                <a:effectLst>
                  <a:outerShdw blurRad="38100" dist="38100" dir="2700000">
                    <a:srgbClr val="000000"/>
                  </a:outerShdw>
                </a:effectLst>
                <a:latin typeface="Arial" panose="020B0604020202020204" pitchFamily="34" charset="0"/>
                <a:cs typeface="Courier New" panose="02070309020205020404" pitchFamily="49" charset="0"/>
              </a:rPr>
              <a:t>%.2f    area</a:t>
            </a:r>
            <a:r>
              <a:rPr lang="zh-CN" altLang="en-US" sz="2400" b="1">
                <a:solidFill>
                  <a:srgbClr val="000099"/>
                </a:solidFill>
                <a:effectLst>
                  <a:outerShdw blurRad="38100" dist="38100" dir="2700000">
                    <a:srgbClr val="000000"/>
                  </a:outerShdw>
                </a:effectLst>
                <a:latin typeface="Arial" panose="020B0604020202020204" pitchFamily="34" charset="0"/>
                <a:cs typeface="Courier New" panose="02070309020205020404" pitchFamily="49" charset="0"/>
              </a:rPr>
              <a:t>：</a:t>
            </a:r>
            <a:r>
              <a:rPr lang="en-US" altLang="zh-CN" sz="2400" b="1">
                <a:solidFill>
                  <a:srgbClr val="000099"/>
                </a:solidFill>
                <a:effectLst>
                  <a:outerShdw blurRad="38100" dist="38100" dir="2700000">
                    <a:srgbClr val="000000"/>
                  </a:outerShdw>
                </a:effectLst>
                <a:latin typeface="Arial" panose="020B0604020202020204" pitchFamily="34" charset="0"/>
                <a:cs typeface="Courier New" panose="02070309020205020404" pitchFamily="49" charset="0"/>
              </a:rPr>
              <a:t>%.2f\n",k,s); </a:t>
            </a:r>
          </a:p>
          <a:p>
            <a:pPr lvl="1"/>
            <a:r>
              <a:rPr lang="en-US" altLang="zh-CN" sz="2400" b="1">
                <a:solidFill>
                  <a:srgbClr val="000099"/>
                </a:solidFill>
                <a:effectLst>
                  <a:outerShdw blurRad="38100" dist="38100" dir="2700000">
                    <a:srgbClr val="000000"/>
                  </a:outerShdw>
                </a:effectLst>
                <a:latin typeface="Arial" panose="020B0604020202020204" pitchFamily="34" charset="0"/>
                <a:cs typeface="Courier New" panose="02070309020205020404" pitchFamily="49" charset="0"/>
              </a:rPr>
              <a:t>           </a:t>
            </a:r>
            <a:r>
              <a:rPr lang="en-US" altLang="zh-CN" sz="2400" b="1">
                <a:solidFill>
                  <a:srgbClr val="008000"/>
                </a:solidFill>
                <a:effectLst>
                  <a:outerShdw blurRad="38100" dist="38100" dir="2700000">
                    <a:srgbClr val="000000"/>
                  </a:outerShdw>
                </a:effectLst>
                <a:latin typeface="Arial" panose="020B0604020202020204" pitchFamily="34" charset="0"/>
                <a:cs typeface="Courier New" panose="02070309020205020404" pitchFamily="49" charset="0"/>
              </a:rPr>
              <a:t>// </a:t>
            </a:r>
            <a:r>
              <a:rPr lang="zh-CN" altLang="en-US" sz="2400" b="1" dirty="0">
                <a:solidFill>
                  <a:srgbClr val="008000"/>
                </a:solidFill>
                <a:effectLst>
                  <a:outerShdw blurRad="38100" dist="38100" dir="2700000">
                    <a:srgbClr val="000000"/>
                  </a:outerShdw>
                </a:effectLst>
                <a:latin typeface="Arial" panose="020B0604020202020204" pitchFamily="34" charset="0"/>
                <a:cs typeface="Courier New" panose="02070309020205020404" pitchFamily="49" charset="0"/>
              </a:rPr>
              <a:t>其中</a:t>
            </a:r>
            <a:r>
              <a:rPr lang="en-US" altLang="zh-CN" sz="2400" b="1">
                <a:solidFill>
                  <a:srgbClr val="008000"/>
                </a:solidFill>
                <a:effectLst>
                  <a:outerShdw blurRad="38100" dist="38100" dir="2700000">
                    <a:srgbClr val="000000"/>
                  </a:outerShdw>
                </a:effectLst>
                <a:latin typeface="Arial" panose="020B0604020202020204" pitchFamily="34" charset="0"/>
                <a:cs typeface="Courier New" panose="02070309020205020404" pitchFamily="49" charset="0"/>
              </a:rPr>
              <a:t>%.2f</a:t>
            </a:r>
            <a:r>
              <a:rPr lang="zh-CN" altLang="en-US" sz="2400" b="1" dirty="0">
                <a:solidFill>
                  <a:srgbClr val="008000"/>
                </a:solidFill>
                <a:effectLst>
                  <a:outerShdw blurRad="38100" dist="38100" dir="2700000">
                    <a:srgbClr val="000000"/>
                  </a:outerShdw>
                </a:effectLst>
                <a:latin typeface="Arial" panose="020B0604020202020204" pitchFamily="34" charset="0"/>
                <a:cs typeface="Courier New" panose="02070309020205020404" pitchFamily="49" charset="0"/>
              </a:rPr>
              <a:t>表示保留</a:t>
            </a:r>
            <a:r>
              <a:rPr lang="en-US" altLang="zh-CN" sz="2400" b="1">
                <a:solidFill>
                  <a:srgbClr val="008000"/>
                </a:solidFill>
                <a:effectLst>
                  <a:outerShdw blurRad="38100" dist="38100" dir="2700000">
                    <a:srgbClr val="000000"/>
                  </a:outerShdw>
                </a:effectLst>
                <a:latin typeface="Arial" panose="020B0604020202020204" pitchFamily="34" charset="0"/>
                <a:cs typeface="Courier New" panose="02070309020205020404" pitchFamily="49" charset="0"/>
              </a:rPr>
              <a:t>2</a:t>
            </a:r>
            <a:r>
              <a:rPr lang="zh-CN" altLang="en-US" sz="2400" b="1" dirty="0">
                <a:solidFill>
                  <a:srgbClr val="008000"/>
                </a:solidFill>
                <a:effectLst>
                  <a:outerShdw blurRad="38100" dist="38100" dir="2700000">
                    <a:srgbClr val="000000"/>
                  </a:outerShdw>
                </a:effectLst>
                <a:latin typeface="Arial" panose="020B0604020202020204" pitchFamily="34" charset="0"/>
                <a:cs typeface="Courier New" panose="02070309020205020404" pitchFamily="49" charset="0"/>
              </a:rPr>
              <a:t>位小数</a:t>
            </a:r>
          </a:p>
          <a:p>
            <a:pPr lvl="1"/>
            <a:r>
              <a:rPr lang="zh-CN" altLang="en-US" sz="2400" b="1" dirty="0">
                <a:solidFill>
                  <a:srgbClr val="000099"/>
                </a:solidFill>
                <a:effectLst>
                  <a:outerShdw blurRad="38100" dist="38100" dir="2700000">
                    <a:srgbClr val="000000"/>
                  </a:outerShdw>
                </a:effectLst>
                <a:latin typeface="Arial" panose="020B0604020202020204" pitchFamily="34" charset="0"/>
                <a:cs typeface="Courier New" panose="02070309020205020404" pitchFamily="49" charset="0"/>
              </a:rPr>
              <a:t> </a:t>
            </a:r>
            <a:r>
              <a:rPr lang="en-US" altLang="zh-CN" sz="2400" b="1">
                <a:solidFill>
                  <a:srgbClr val="000099"/>
                </a:solidFill>
                <a:effectLst>
                  <a:outerShdw blurRad="38100" dist="38100" dir="2700000">
                    <a:srgbClr val="000000"/>
                  </a:outerShdw>
                </a:effectLst>
                <a:latin typeface="Arial" panose="020B0604020202020204" pitchFamily="34" charset="0"/>
                <a:cs typeface="Courier New" panose="02070309020205020404" pitchFamily="49" charset="0"/>
              </a:rPr>
              <a:t>}</a:t>
            </a:r>
            <a:endParaRPr lang="en-US" altLang="zh-CN" sz="2400" b="1">
              <a:solidFill>
                <a:srgbClr val="000099"/>
              </a:solidFill>
              <a:effectLst>
                <a:outerShdw blurRad="38100" dist="38100" dir="2700000">
                  <a:srgbClr val="000000"/>
                </a:outerShdw>
              </a:effectLst>
              <a:latin typeface="Arial" panose="020B0604020202020204" pitchFamily="34" charset="0"/>
              <a:ea typeface="Courier New" panose="02070309020205020404" pitchFamily="49" charset="0"/>
            </a:endParaRPr>
          </a:p>
        </p:txBody>
      </p:sp>
      <p:sp>
        <p:nvSpPr>
          <p:cNvPr id="70661" name="文本框 70660"/>
          <p:cNvSpPr txBox="1"/>
          <p:nvPr/>
        </p:nvSpPr>
        <p:spPr>
          <a:xfrm>
            <a:off x="4356100" y="2852738"/>
            <a:ext cx="3924300" cy="1225550"/>
          </a:xfrm>
          <a:prstGeom prst="rect">
            <a:avLst/>
          </a:prstGeom>
          <a:solidFill>
            <a:schemeClr val="bg1"/>
          </a:solidFill>
          <a:ln w="38100" cap="flat" cmpd="sng">
            <a:solidFill>
              <a:schemeClr val="tx2"/>
            </a:solidFill>
            <a:prstDash val="solid"/>
            <a:miter/>
            <a:headEnd type="none" w="med" len="med"/>
            <a:tailEnd type="none" w="med" len="med"/>
          </a:ln>
        </p:spPr>
        <p:txBody>
          <a:bodyPr lIns="90000" tIns="46800" rIns="90000" bIns="46800">
            <a:spAutoFit/>
          </a:bodyPr>
          <a:lstStyle/>
          <a:p>
            <a:pPr eaLnBrk="0" hangingPunct="0"/>
            <a:r>
              <a:rPr lang="zh-CN" altLang="en-US" b="1" dirty="0">
                <a:solidFill>
                  <a:srgbClr val="0000FF"/>
                </a:solidFill>
                <a:effectLst>
                  <a:outerShdw blurRad="38100" dist="38100" dir="2700000">
                    <a:srgbClr val="000000"/>
                  </a:outerShdw>
                </a:effectLst>
                <a:latin typeface="Arial" panose="020B0604020202020204" pitchFamily="34" charset="0"/>
              </a:rPr>
              <a:t>运行结果：</a:t>
            </a:r>
          </a:p>
          <a:p>
            <a:pPr eaLnBrk="0" hangingPunct="0"/>
            <a:r>
              <a:rPr lang="en-US" altLang="zh-CN" b="1">
                <a:solidFill>
                  <a:srgbClr val="0000FF"/>
                </a:solidFill>
                <a:effectLst>
                  <a:outerShdw blurRad="38100" dist="38100" dir="2700000">
                    <a:srgbClr val="000000"/>
                  </a:outerShdw>
                </a:effectLst>
                <a:latin typeface="Arial" panose="020B0604020202020204" pitchFamily="34" charset="0"/>
              </a:rPr>
              <a:t>1↙</a:t>
            </a:r>
          </a:p>
          <a:p>
            <a:pPr eaLnBrk="0" hangingPunct="0"/>
            <a:r>
              <a:rPr lang="en-US" altLang="zh-CN" b="1">
                <a:solidFill>
                  <a:srgbClr val="0000FF"/>
                </a:solidFill>
                <a:effectLst>
                  <a:outerShdw blurRad="38100" dist="38100" dir="2700000">
                    <a:srgbClr val="000000"/>
                  </a:outerShdw>
                </a:effectLst>
                <a:latin typeface="Arial" panose="020B0604020202020204" pitchFamily="34" charset="0"/>
              </a:rPr>
              <a:t>circle</a:t>
            </a:r>
            <a:r>
              <a:rPr lang="zh-CN" altLang="en-US" b="1">
                <a:solidFill>
                  <a:srgbClr val="0000FF"/>
                </a:solidFill>
                <a:effectLst>
                  <a:outerShdw blurRad="38100" dist="38100" dir="2700000">
                    <a:srgbClr val="000000"/>
                  </a:outerShdw>
                </a:effectLst>
                <a:latin typeface="Arial" panose="020B0604020202020204" pitchFamily="34" charset="0"/>
              </a:rPr>
              <a:t>：</a:t>
            </a:r>
            <a:r>
              <a:rPr lang="en-US" altLang="zh-CN" b="1">
                <a:solidFill>
                  <a:srgbClr val="0000FF"/>
                </a:solidFill>
                <a:effectLst>
                  <a:outerShdw blurRad="38100" dist="38100" dir="2700000">
                    <a:srgbClr val="000000"/>
                  </a:outerShdw>
                </a:effectLst>
                <a:latin typeface="Arial" panose="020B0604020202020204" pitchFamily="34" charset="0"/>
              </a:rPr>
              <a:t>6.28    area</a:t>
            </a:r>
            <a:r>
              <a:rPr lang="zh-CN" altLang="en-US" b="1">
                <a:solidFill>
                  <a:srgbClr val="0000FF"/>
                </a:solidFill>
                <a:effectLst>
                  <a:outerShdw blurRad="38100" dist="38100" dir="2700000">
                    <a:srgbClr val="000000"/>
                  </a:outerShdw>
                </a:effectLst>
                <a:latin typeface="Arial" panose="020B0604020202020204" pitchFamily="34" charset="0"/>
              </a:rPr>
              <a:t>：</a:t>
            </a:r>
            <a:r>
              <a:rPr lang="en-US" altLang="zh-CN" b="1">
                <a:solidFill>
                  <a:srgbClr val="0000FF"/>
                </a:solidFill>
                <a:effectLst>
                  <a:outerShdw blurRad="38100" dist="38100" dir="2700000">
                    <a:srgbClr val="000000"/>
                  </a:outerShdw>
                </a:effectLst>
                <a:latin typeface="Arial" panose="020B0604020202020204" pitchFamily="34" charset="0"/>
              </a:rPr>
              <a:t>3.14</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0660"/>
                                        </p:tgtEl>
                                        <p:attrNameLst>
                                          <p:attrName>style.visibility</p:attrName>
                                        </p:attrNameLst>
                                      </p:cBhvr>
                                      <p:to>
                                        <p:strVal val="visible"/>
                                      </p:to>
                                    </p:set>
                                    <p:anim calcmode="lin" valueType="num">
                                      <p:cBhvr additive="base">
                                        <p:cTn id="7" dur="500" fill="hold"/>
                                        <p:tgtEl>
                                          <p:spTgt spid="70660"/>
                                        </p:tgtEl>
                                        <p:attrNameLst>
                                          <p:attrName>ppt_x</p:attrName>
                                        </p:attrNameLst>
                                      </p:cBhvr>
                                      <p:tavLst>
                                        <p:tav tm="0">
                                          <p:val>
                                            <p:strVal val="0-#ppt_w/2"/>
                                          </p:val>
                                        </p:tav>
                                        <p:tav tm="100000">
                                          <p:val>
                                            <p:strVal val="#ppt_x"/>
                                          </p:val>
                                        </p:tav>
                                      </p:tavLst>
                                    </p:anim>
                                    <p:anim calcmode="lin" valueType="num">
                                      <p:cBhvr additive="base">
                                        <p:cTn id="8" dur="500" fill="hold"/>
                                        <p:tgtEl>
                                          <p:spTgt spid="7066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 presetClass="entr" presetSubtype="16" fill="hold" grpId="0" nodeType="clickEffect">
                                  <p:stCondLst>
                                    <p:cond delay="0"/>
                                  </p:stCondLst>
                                  <p:childTnLst>
                                    <p:set>
                                      <p:cBhvr>
                                        <p:cTn id="12" dur="1" fill="hold">
                                          <p:stCondLst>
                                            <p:cond delay="0"/>
                                          </p:stCondLst>
                                        </p:cTn>
                                        <p:tgtEl>
                                          <p:spTgt spid="70661"/>
                                        </p:tgtEl>
                                        <p:attrNameLst>
                                          <p:attrName>style.visibility</p:attrName>
                                        </p:attrNameLst>
                                      </p:cBhvr>
                                      <p:to>
                                        <p:strVal val="visible"/>
                                      </p:to>
                                    </p:set>
                                    <p:animEffect transition="in" filter="box(in)">
                                      <p:cBhvr>
                                        <p:cTn id="13" dur="500"/>
                                        <p:tgtEl>
                                          <p:spTgt spid="706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660" grpId="0"/>
      <p:bldP spid="70661"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标题 72705"/>
          <p:cNvSpPr>
            <a:spLocks noGrp="1"/>
          </p:cNvSpPr>
          <p:nvPr>
            <p:ph type="title"/>
          </p:nvPr>
        </p:nvSpPr>
        <p:spPr>
          <a:ln/>
        </p:spPr>
        <p:txBody>
          <a:bodyPr anchor="ctr" anchorCtr="0"/>
          <a:lstStyle/>
          <a:p>
            <a:r>
              <a:rPr lang="en-US" altLang="zh-CN"/>
              <a:t>2.3.2  </a:t>
            </a:r>
            <a:r>
              <a:rPr lang="zh-CN" altLang="en-US" dirty="0"/>
              <a:t>变量</a:t>
            </a:r>
            <a:endParaRPr lang="zh-CN" altLang="en-US" b="0" dirty="0"/>
          </a:p>
        </p:txBody>
      </p:sp>
      <p:sp>
        <p:nvSpPr>
          <p:cNvPr id="72707" name="文本占位符 72706"/>
          <p:cNvSpPr>
            <a:spLocks noGrp="1"/>
          </p:cNvSpPr>
          <p:nvPr>
            <p:ph type="body" idx="1"/>
          </p:nvPr>
        </p:nvSpPr>
        <p:spPr>
          <a:xfrm>
            <a:off x="250825" y="908050"/>
            <a:ext cx="8424863" cy="1873250"/>
          </a:xfrm>
          <a:ln/>
        </p:spPr>
        <p:txBody>
          <a:bodyPr/>
          <a:lstStyle/>
          <a:p>
            <a:pPr>
              <a:spcAft>
                <a:spcPct val="0"/>
              </a:spcAft>
            </a:pPr>
            <a:r>
              <a:rPr lang="zh-CN" altLang="en-US" sz="2400" dirty="0"/>
              <a:t>概念：在程序运行过程中，其值可以被改变</a:t>
            </a:r>
          </a:p>
          <a:p>
            <a:pPr>
              <a:spcAft>
                <a:spcPct val="0"/>
              </a:spcAft>
            </a:pPr>
            <a:r>
              <a:rPr lang="zh-CN" altLang="en-US" sz="2400" dirty="0"/>
              <a:t>变量定义的一般格式：</a:t>
            </a:r>
          </a:p>
          <a:p>
            <a:pPr>
              <a:spcAft>
                <a:spcPct val="0"/>
              </a:spcAft>
              <a:buNone/>
            </a:pPr>
            <a:r>
              <a:rPr lang="zh-CN" altLang="en-US" sz="2400" dirty="0">
                <a:solidFill>
                  <a:srgbClr val="FF0000"/>
                </a:solidFill>
              </a:rPr>
              <a:t>    数据类型</a:t>
            </a:r>
            <a:r>
              <a:rPr lang="zh-CN" altLang="en-US" sz="2400" dirty="0">
                <a:solidFill>
                  <a:srgbClr val="3333FF"/>
                </a:solidFill>
              </a:rPr>
              <a:t>  变量</a:t>
            </a:r>
            <a:r>
              <a:rPr lang="en-US" altLang="zh-CN" sz="2400">
                <a:solidFill>
                  <a:srgbClr val="3333FF"/>
                </a:solidFill>
              </a:rPr>
              <a:t>1[</a:t>
            </a:r>
            <a:r>
              <a:rPr lang="zh-CN" altLang="en-US" sz="2400" dirty="0">
                <a:solidFill>
                  <a:srgbClr val="3333FF"/>
                </a:solidFill>
              </a:rPr>
              <a:t>，变量</a:t>
            </a:r>
            <a:r>
              <a:rPr lang="en-US" altLang="zh-CN" sz="2400">
                <a:solidFill>
                  <a:srgbClr val="3333FF"/>
                </a:solidFill>
              </a:rPr>
              <a:t>2</a:t>
            </a:r>
            <a:r>
              <a:rPr lang="zh-CN" altLang="en-US" sz="2400" dirty="0">
                <a:solidFill>
                  <a:srgbClr val="3333FF"/>
                </a:solidFill>
              </a:rPr>
              <a:t>，</a:t>
            </a:r>
            <a:r>
              <a:rPr lang="en-US" altLang="zh-CN" sz="2400">
                <a:solidFill>
                  <a:srgbClr val="3333FF"/>
                </a:solidFill>
                <a:latin typeface="Times New Roman" panose="02020603050405020304" pitchFamily="18" charset="0"/>
              </a:rPr>
              <a:t>…</a:t>
            </a:r>
            <a:r>
              <a:rPr lang="zh-CN" altLang="en-US" sz="2400" dirty="0">
                <a:solidFill>
                  <a:srgbClr val="3333FF"/>
                </a:solidFill>
              </a:rPr>
              <a:t>，变量</a:t>
            </a:r>
            <a:r>
              <a:rPr lang="en-US" altLang="zh-CN" sz="2400">
                <a:solidFill>
                  <a:srgbClr val="3333FF"/>
                </a:solidFill>
              </a:rPr>
              <a:t>n];</a:t>
            </a:r>
          </a:p>
        </p:txBody>
      </p:sp>
      <p:sp>
        <p:nvSpPr>
          <p:cNvPr id="72710" name="矩形标注 72709"/>
          <p:cNvSpPr/>
          <p:nvPr/>
        </p:nvSpPr>
        <p:spPr>
          <a:xfrm>
            <a:off x="179388" y="2852738"/>
            <a:ext cx="1997075" cy="739775"/>
          </a:xfrm>
          <a:prstGeom prst="wedgeRectCallout">
            <a:avLst>
              <a:gd name="adj1" fmla="val 13389"/>
              <a:gd name="adj2" fmla="val -130806"/>
            </a:avLst>
          </a:prstGeom>
          <a:solidFill>
            <a:schemeClr val="bg1"/>
          </a:solidFill>
          <a:ln w="38100" cap="flat" cmpd="sng">
            <a:solidFill>
              <a:schemeClr val="folHlink"/>
            </a:solidFill>
            <a:prstDash val="solid"/>
            <a:miter/>
            <a:headEnd type="none" w="med" len="med"/>
            <a:tailEnd type="none" w="med" len="med"/>
          </a:ln>
        </p:spPr>
        <p:txBody>
          <a:bodyPr wrap="none" lIns="90000" tIns="46800" rIns="90000" bIns="46800" anchor="ctr" anchorCtr="0">
            <a:spAutoFit/>
          </a:bodyPr>
          <a:lstStyle/>
          <a:p>
            <a:pPr algn="ctr" eaLnBrk="0" hangingPunct="0"/>
            <a:r>
              <a:rPr lang="zh-CN" altLang="en-US" sz="2000" b="1" dirty="0">
                <a:latin typeface="Arial" panose="020B0604020202020204" pitchFamily="34" charset="0"/>
                <a:ea typeface="隶书" panose="02010509060101010101" pitchFamily="49" charset="-122"/>
              </a:rPr>
              <a:t>决定分配字节数</a:t>
            </a:r>
          </a:p>
          <a:p>
            <a:pPr algn="ctr" eaLnBrk="0" hangingPunct="0"/>
            <a:r>
              <a:rPr lang="zh-CN" altLang="en-US" sz="2000" b="1" dirty="0">
                <a:latin typeface="Arial" panose="020B0604020202020204" pitchFamily="34" charset="0"/>
                <a:ea typeface="隶书" panose="02010509060101010101" pitchFamily="49" charset="-122"/>
              </a:rPr>
              <a:t>和数的表示范围</a:t>
            </a:r>
            <a:endParaRPr lang="zh-CN" altLang="en-US" sz="2000" b="1">
              <a:latin typeface="Arial" panose="020B0604020202020204" pitchFamily="34" charset="0"/>
              <a:ea typeface="隶书" panose="02010509060101010101" pitchFamily="49" charset="-122"/>
            </a:endParaRPr>
          </a:p>
        </p:txBody>
      </p:sp>
      <p:sp>
        <p:nvSpPr>
          <p:cNvPr id="72711" name="矩形标注 72710"/>
          <p:cNvSpPr/>
          <p:nvPr/>
        </p:nvSpPr>
        <p:spPr>
          <a:xfrm>
            <a:off x="2339975" y="2924175"/>
            <a:ext cx="2044700" cy="434975"/>
          </a:xfrm>
          <a:prstGeom prst="wedgeRectCallout">
            <a:avLst>
              <a:gd name="adj1" fmla="val -36491"/>
              <a:gd name="adj2" fmla="val -196875"/>
            </a:avLst>
          </a:prstGeom>
          <a:solidFill>
            <a:schemeClr val="bg1"/>
          </a:solidFill>
          <a:ln w="38100" cap="flat" cmpd="sng">
            <a:solidFill>
              <a:schemeClr val="folHlink"/>
            </a:solidFill>
            <a:prstDash val="solid"/>
            <a:miter/>
            <a:headEnd type="none" w="med" len="med"/>
            <a:tailEnd type="none" w="med" len="med"/>
          </a:ln>
        </p:spPr>
        <p:txBody>
          <a:bodyPr lIns="90000" tIns="46800" rIns="90000" bIns="46800" anchor="ctr" anchorCtr="0">
            <a:spAutoFit/>
          </a:bodyPr>
          <a:lstStyle/>
          <a:p>
            <a:pPr algn="ctr" eaLnBrk="0" hangingPunct="0"/>
            <a:r>
              <a:rPr lang="zh-CN" altLang="en-US" sz="2000" b="1" dirty="0">
                <a:latin typeface="Arial" panose="020B0604020202020204" pitchFamily="34" charset="0"/>
                <a:ea typeface="隶书" panose="02010509060101010101" pitchFamily="49" charset="-122"/>
              </a:rPr>
              <a:t>合法标识符</a:t>
            </a:r>
            <a:endParaRPr lang="zh-CN" altLang="en-US" sz="2000" b="1">
              <a:latin typeface="Arial" panose="020B0604020202020204" pitchFamily="34" charset="0"/>
              <a:ea typeface="隶书" panose="02010509060101010101" pitchFamily="49" charset="-122"/>
            </a:endParaRPr>
          </a:p>
        </p:txBody>
      </p:sp>
      <p:sp>
        <p:nvSpPr>
          <p:cNvPr id="72712" name="文本框 72711"/>
          <p:cNvSpPr txBox="1"/>
          <p:nvPr/>
        </p:nvSpPr>
        <p:spPr>
          <a:xfrm>
            <a:off x="3276600" y="2420938"/>
            <a:ext cx="1928813" cy="1225550"/>
          </a:xfrm>
          <a:prstGeom prst="rect">
            <a:avLst/>
          </a:prstGeom>
          <a:solidFill>
            <a:schemeClr val="bg1"/>
          </a:solidFill>
          <a:ln w="38100" cap="flat" cmpd="sng">
            <a:solidFill>
              <a:schemeClr val="folHlink"/>
            </a:solidFill>
            <a:prstDash val="solid"/>
            <a:miter/>
            <a:headEnd type="none" w="med" len="med"/>
            <a:tailEnd type="none" w="med" len="med"/>
          </a:ln>
        </p:spPr>
        <p:txBody>
          <a:bodyPr wrap="none" lIns="90000" tIns="46800" rIns="90000" bIns="46800" anchor="t" anchorCtr="0">
            <a:spAutoFit/>
          </a:bodyPr>
          <a:lstStyle/>
          <a:p>
            <a:pPr eaLnBrk="0" hangingPunct="0"/>
            <a:r>
              <a:rPr lang="zh-CN" altLang="en-US" b="1">
                <a:latin typeface="Times New Roman" panose="02020603050405020304" pitchFamily="18" charset="0"/>
                <a:ea typeface="隶书" panose="02010509060101010101" pitchFamily="49" charset="-122"/>
              </a:rPr>
              <a:t>例</a:t>
            </a:r>
            <a:r>
              <a:rPr lang="en-US" altLang="zh-CN" b="1">
                <a:latin typeface="Times New Roman" panose="02020603050405020304" pitchFamily="18" charset="0"/>
                <a:ea typeface="隶书" panose="02010509060101010101" pitchFamily="49" charset="-122"/>
              </a:rPr>
              <a:t>:</a:t>
            </a:r>
            <a:r>
              <a:rPr lang="en-US" altLang="zh-CN" b="1">
                <a:latin typeface="Times New Roman" panose="02020603050405020304" pitchFamily="18" charset="0"/>
              </a:rPr>
              <a:t> float  </a:t>
            </a:r>
            <a:r>
              <a:rPr lang="en-US" altLang="zh-CN" b="1" err="1">
                <a:latin typeface="Times New Roman" panose="02020603050405020304" pitchFamily="18" charset="0"/>
              </a:rPr>
              <a:t>x,y</a:t>
            </a:r>
            <a:r>
              <a:rPr lang="en-US" altLang="zh-CN" b="1">
                <a:latin typeface="Times New Roman" panose="02020603050405020304" pitchFamily="18" charset="0"/>
              </a:rPr>
              <a:t>;</a:t>
            </a:r>
          </a:p>
          <a:p>
            <a:pPr eaLnBrk="0" hangingPunct="0"/>
            <a:r>
              <a:rPr lang="en-US" altLang="zh-CN" b="1">
                <a:latin typeface="Times New Roman" panose="02020603050405020304" pitchFamily="18" charset="0"/>
              </a:rPr>
              <a:t>       </a:t>
            </a:r>
            <a:r>
              <a:rPr lang="en-US" altLang="zh-CN" b="1" err="1">
                <a:latin typeface="Times New Roman" panose="02020603050405020304" pitchFamily="18" charset="0"/>
              </a:rPr>
              <a:t>int</a:t>
            </a:r>
            <a:r>
              <a:rPr lang="en-US" altLang="zh-CN" b="1">
                <a:latin typeface="Times New Roman" panose="02020603050405020304" pitchFamily="18" charset="0"/>
              </a:rPr>
              <a:t>  </a:t>
            </a:r>
            <a:r>
              <a:rPr lang="en-US" altLang="zh-CN" b="1" err="1">
                <a:latin typeface="Times New Roman" panose="02020603050405020304" pitchFamily="18" charset="0"/>
              </a:rPr>
              <a:t>i,j</a:t>
            </a:r>
            <a:r>
              <a:rPr lang="en-US" altLang="zh-CN" b="1">
                <a:latin typeface="Times New Roman" panose="02020603050405020304" pitchFamily="18" charset="0"/>
              </a:rPr>
              <a:t>;</a:t>
            </a:r>
          </a:p>
          <a:p>
            <a:pPr eaLnBrk="0" hangingPunct="0"/>
            <a:r>
              <a:rPr lang="en-US" altLang="zh-CN" b="1">
                <a:latin typeface="Times New Roman" panose="02020603050405020304" pitchFamily="18" charset="0"/>
              </a:rPr>
              <a:t>       char  c;</a:t>
            </a:r>
          </a:p>
        </p:txBody>
      </p:sp>
      <p:sp>
        <p:nvSpPr>
          <p:cNvPr id="72713" name="矩形 72712"/>
          <p:cNvSpPr/>
          <p:nvPr/>
        </p:nvSpPr>
        <p:spPr>
          <a:xfrm>
            <a:off x="250825" y="2420938"/>
            <a:ext cx="8593138" cy="503237"/>
          </a:xfrm>
          <a:noFill/>
          <a:ln w="9525">
            <a:noFill/>
          </a:ln>
        </p:spPr>
        <p:txBody>
          <a:bodyPr/>
          <a:lstStyle>
            <a:lvl1pPr marL="290830" lvl="0" indent="-290830" algn="l" defTabSz="914400" rtl="0" eaLnBrk="1" fontAlgn="base" latinLnBrk="0" hangingPunct="1">
              <a:lnSpc>
                <a:spcPct val="110000"/>
              </a:lnSpc>
              <a:spcBef>
                <a:spcPct val="20000"/>
              </a:spcBef>
              <a:spcAft>
                <a:spcPct val="20000"/>
              </a:spcAft>
              <a:buClr>
                <a:srgbClr val="CC0000"/>
              </a:buClr>
              <a:buSzPct val="110000"/>
              <a:buFont typeface="Wingdings" panose="05000000000000000000" pitchFamily="2" charset="2"/>
              <a:buChar char="v"/>
              <a:defRPr sz="2800" b="1" u="none" kern="1200" baseline="0">
                <a:solidFill>
                  <a:srgbClr val="000099"/>
                </a:solidFill>
                <a:effectLst>
                  <a:outerShdw blurRad="38100" dist="38100" dir="2700000">
                    <a:srgbClr val="000000"/>
                  </a:outerShdw>
                </a:effectLst>
                <a:latin typeface="Times New Roman" panose="02020603050405020304" pitchFamily="18" charset="0"/>
                <a:ea typeface="楷体_GB2312" pitchFamily="49" charset="-122"/>
              </a:defRPr>
            </a:lvl1pPr>
            <a:lvl2pPr marL="662305" lvl="1" indent="-180975" algn="l" defTabSz="914400" rtl="0" eaLnBrk="1" fontAlgn="base" latinLnBrk="0" hangingPunct="1">
              <a:lnSpc>
                <a:spcPct val="110000"/>
              </a:lnSpc>
              <a:spcBef>
                <a:spcPct val="20000"/>
              </a:spcBef>
              <a:spcAft>
                <a:spcPct val="20000"/>
              </a:spcAft>
              <a:buClr>
                <a:srgbClr val="00CC00"/>
              </a:buClr>
              <a:buSzPct val="120000"/>
              <a:buFont typeface="Wingdings" panose="05000000000000000000" pitchFamily="2" charset="2"/>
              <a:buChar char="§"/>
              <a:defRPr sz="2800" b="1" i="0" u="none" kern="1200" baseline="0">
                <a:solidFill>
                  <a:srgbClr val="000099"/>
                </a:solidFill>
                <a:effectLst>
                  <a:outerShdw blurRad="38100" dist="38100" dir="2700000">
                    <a:srgbClr val="000000"/>
                  </a:outerShdw>
                </a:effectLst>
                <a:latin typeface="Times New Roman" panose="02020603050405020304" pitchFamily="18" charset="0"/>
                <a:ea typeface="楷体_GB2312" pitchFamily="49" charset="-122"/>
              </a:defRPr>
            </a:lvl2pPr>
            <a:lvl3pPr marL="1044575" lvl="2" indent="-191770" algn="l" defTabSz="914400" rtl="0" eaLnBrk="1" fontAlgn="base" latinLnBrk="0" hangingPunct="1">
              <a:lnSpc>
                <a:spcPct val="110000"/>
              </a:lnSpc>
              <a:spcBef>
                <a:spcPct val="20000"/>
              </a:spcBef>
              <a:spcAft>
                <a:spcPct val="20000"/>
              </a:spcAft>
              <a:buClr>
                <a:srgbClr val="FF0066"/>
              </a:buClr>
              <a:buSzPct val="135000"/>
              <a:buFontTx/>
              <a:buChar char="•"/>
              <a:defRPr sz="2800" b="1" i="0" u="none" kern="1200" baseline="0">
                <a:solidFill>
                  <a:srgbClr val="000099"/>
                </a:solidFill>
                <a:effectLst>
                  <a:outerShdw blurRad="38100" dist="38100" dir="2700000">
                    <a:srgbClr val="000000"/>
                  </a:outerShdw>
                </a:effectLst>
                <a:latin typeface="Times New Roman" panose="02020603050405020304" pitchFamily="18" charset="0"/>
                <a:ea typeface="楷体_GB2312" pitchFamily="49" charset="-122"/>
              </a:defRPr>
            </a:lvl3pPr>
            <a:lvl4pPr marL="1428750" lvl="3" indent="-193675" algn="l" defTabSz="914400" rtl="0" eaLnBrk="1" fontAlgn="base" latinLnBrk="0" hangingPunct="1">
              <a:lnSpc>
                <a:spcPct val="110000"/>
              </a:lnSpc>
              <a:spcBef>
                <a:spcPct val="20000"/>
              </a:spcBef>
              <a:spcAft>
                <a:spcPct val="20000"/>
              </a:spcAft>
              <a:buSzTx/>
              <a:buFontTx/>
              <a:buChar char="–"/>
              <a:defRPr sz="2600" b="1" i="0" u="none" kern="1200" baseline="0">
                <a:solidFill>
                  <a:srgbClr val="000099"/>
                </a:solidFill>
                <a:effectLst>
                  <a:outerShdw blurRad="38100" dist="38100" dir="2700000">
                    <a:srgbClr val="000000"/>
                  </a:outerShdw>
                </a:effectLst>
                <a:latin typeface="Times New Roman" panose="02020603050405020304" pitchFamily="18" charset="0"/>
                <a:ea typeface="楷体_GB2312" pitchFamily="49" charset="-122"/>
              </a:defRPr>
            </a:lvl4pPr>
            <a:lvl5pPr marL="1812925" lvl="4" indent="-193675" algn="l" defTabSz="914400" rtl="0" eaLnBrk="1" fontAlgn="base" latinLnBrk="0" hangingPunct="1">
              <a:lnSpc>
                <a:spcPct val="110000"/>
              </a:lnSpc>
              <a:spcBef>
                <a:spcPct val="20000"/>
              </a:spcBef>
              <a:spcAft>
                <a:spcPct val="20000"/>
              </a:spcAft>
              <a:buSzTx/>
              <a:buFontTx/>
              <a:buChar char="–"/>
              <a:defRPr sz="2600" b="1" i="0" u="none" kern="1200" baseline="0">
                <a:solidFill>
                  <a:srgbClr val="000099"/>
                </a:solidFill>
                <a:effectLst>
                  <a:outerShdw blurRad="38100" dist="38100" dir="2700000">
                    <a:srgbClr val="000000"/>
                  </a:outerShdw>
                </a:effectLst>
                <a:latin typeface="Times New Roman" panose="02020603050405020304" pitchFamily="18" charset="0"/>
                <a:ea typeface="楷体_GB2312" pitchFamily="49" charset="-122"/>
              </a:defRPr>
            </a:lvl5pPr>
          </a:lstStyle>
          <a:p>
            <a:pPr lvl="0"/>
            <a:r>
              <a:rPr lang="zh-CN" altLang="en-US" sz="2400" dirty="0"/>
              <a:t>变量初始化</a:t>
            </a:r>
            <a:r>
              <a:rPr lang="en-US" altLang="zh-CN" sz="2400"/>
              <a:t>:</a:t>
            </a:r>
            <a:r>
              <a:rPr lang="zh-CN" altLang="en-US" sz="2400" dirty="0"/>
              <a:t>定义时写作“变量名</a:t>
            </a:r>
            <a:r>
              <a:rPr lang="en-US" altLang="zh-CN" sz="2400">
                <a:cs typeface="Times New Roman" panose="02020603050405020304" pitchFamily="18" charset="0"/>
              </a:rPr>
              <a:t>=</a:t>
            </a:r>
            <a:r>
              <a:rPr lang="zh-CN" altLang="en-US" sz="2400" dirty="0"/>
              <a:t>表达式”的形式赋初值</a:t>
            </a:r>
          </a:p>
        </p:txBody>
      </p:sp>
      <p:grpSp>
        <p:nvGrpSpPr>
          <p:cNvPr id="72714" name="组合 72713"/>
          <p:cNvGrpSpPr/>
          <p:nvPr/>
        </p:nvGrpSpPr>
        <p:grpSpPr>
          <a:xfrm>
            <a:off x="1303338" y="2705100"/>
            <a:ext cx="7840662" cy="4152900"/>
            <a:chOff x="1255" y="1704"/>
            <a:chExt cx="4781" cy="2616"/>
          </a:xfrm>
        </p:grpSpPr>
        <p:sp>
          <p:nvSpPr>
            <p:cNvPr id="72715" name="圆角矩形标注 72714"/>
            <p:cNvSpPr/>
            <p:nvPr/>
          </p:nvSpPr>
          <p:spPr>
            <a:xfrm>
              <a:off x="1255" y="3501"/>
              <a:ext cx="2135" cy="478"/>
            </a:xfrm>
            <a:prstGeom prst="wedgeRoundRectCallout">
              <a:avLst>
                <a:gd name="adj1" fmla="val 63000"/>
                <a:gd name="adj2" fmla="val -150000"/>
                <a:gd name="adj3" fmla="val 16667"/>
              </a:avLst>
            </a:prstGeom>
            <a:solidFill>
              <a:schemeClr val="bg1"/>
            </a:solidFill>
            <a:ln w="9525" cap="flat" cmpd="sng">
              <a:solidFill>
                <a:schemeClr val="folHlink"/>
              </a:solidFill>
              <a:prstDash val="solid"/>
              <a:miter/>
              <a:headEnd type="none" w="med" len="med"/>
              <a:tailEnd type="none" w="med" len="med"/>
            </a:ln>
          </p:spPr>
          <p:txBody>
            <a:bodyPr wrap="none" lIns="90000" tIns="46800" rIns="90000" bIns="46800" anchor="ctr" anchorCtr="0">
              <a:spAutoFit/>
            </a:bodyPr>
            <a:lstStyle/>
            <a:p>
              <a:pPr algn="ctr" eaLnBrk="0" hangingPunct="0"/>
              <a:r>
                <a:rPr lang="zh-CN" altLang="en-US" sz="2000" b="1" dirty="0">
                  <a:solidFill>
                    <a:srgbClr val="FF0000"/>
                  </a:solidFill>
                  <a:latin typeface="Arial" panose="020B0604020202020204" pitchFamily="34" charset="0"/>
                  <a:ea typeface="隶书" panose="02010509060101010101" pitchFamily="49" charset="-122"/>
                </a:rPr>
                <a:t>编译程序根据变量定义为其</a:t>
              </a:r>
            </a:p>
            <a:p>
              <a:pPr algn="ctr" eaLnBrk="0" hangingPunct="0"/>
              <a:r>
                <a:rPr lang="zh-CN" altLang="en-US" sz="2000" b="1" dirty="0">
                  <a:solidFill>
                    <a:srgbClr val="FF0000"/>
                  </a:solidFill>
                  <a:latin typeface="Arial" panose="020B0604020202020204" pitchFamily="34" charset="0"/>
                  <a:ea typeface="隶书" panose="02010509060101010101" pitchFamily="49" charset="-122"/>
                </a:rPr>
                <a:t>分配指定字节的内存单元</a:t>
              </a:r>
              <a:endParaRPr lang="zh-CN" altLang="en-US" sz="2000" b="1">
                <a:solidFill>
                  <a:srgbClr val="FF0000"/>
                </a:solidFill>
                <a:latin typeface="Arial" panose="020B0604020202020204" pitchFamily="34" charset="0"/>
                <a:ea typeface="隶书" panose="02010509060101010101" pitchFamily="49" charset="-122"/>
              </a:endParaRPr>
            </a:p>
          </p:txBody>
        </p:sp>
        <p:grpSp>
          <p:nvGrpSpPr>
            <p:cNvPr id="72716" name="组合 72715"/>
            <p:cNvGrpSpPr/>
            <p:nvPr/>
          </p:nvGrpSpPr>
          <p:grpSpPr>
            <a:xfrm>
              <a:off x="3039" y="1704"/>
              <a:ext cx="2997" cy="2616"/>
              <a:chOff x="1515" y="769"/>
              <a:chExt cx="2997" cy="2616"/>
            </a:xfrm>
          </p:grpSpPr>
          <p:sp>
            <p:nvSpPr>
              <p:cNvPr id="72717" name="矩形 72716"/>
              <p:cNvSpPr/>
              <p:nvPr/>
            </p:nvSpPr>
            <p:spPr>
              <a:xfrm>
                <a:off x="2220" y="1044"/>
                <a:ext cx="1188" cy="2088"/>
              </a:xfrm>
              <a:prstGeom prst="rect">
                <a:avLst/>
              </a:prstGeom>
              <a:solidFill>
                <a:schemeClr val="bg1"/>
              </a:solidFill>
              <a:ln w="9525" cap="flat" cmpd="sng">
                <a:solidFill>
                  <a:schemeClr val="folHlink"/>
                </a:solidFill>
                <a:prstDash val="solid"/>
                <a:miter/>
                <a:headEnd type="none" w="med" len="med"/>
                <a:tailEnd type="none" w="med" len="med"/>
              </a:ln>
            </p:spPr>
            <p:txBody>
              <a:bodyPr/>
              <a:lstStyle/>
              <a:p>
                <a:endParaRPr lang="zh-CN" altLang="en-US"/>
              </a:p>
            </p:txBody>
          </p:sp>
          <p:sp>
            <p:nvSpPr>
              <p:cNvPr id="72718" name="直接连接符 72717"/>
              <p:cNvSpPr/>
              <p:nvPr/>
            </p:nvSpPr>
            <p:spPr>
              <a:xfrm>
                <a:off x="2220" y="1368"/>
                <a:ext cx="1188" cy="0"/>
              </a:xfrm>
              <a:prstGeom prst="line">
                <a:avLst/>
              </a:prstGeom>
              <a:ln w="9525" cap="flat" cmpd="sng">
                <a:solidFill>
                  <a:schemeClr val="folHlink"/>
                </a:solidFill>
                <a:prstDash val="solid"/>
                <a:headEnd type="none" w="med" len="med"/>
                <a:tailEnd type="none" w="med" len="med"/>
              </a:ln>
            </p:spPr>
          </p:sp>
          <p:sp>
            <p:nvSpPr>
              <p:cNvPr id="72719" name="直接连接符 72718"/>
              <p:cNvSpPr/>
              <p:nvPr/>
            </p:nvSpPr>
            <p:spPr>
              <a:xfrm>
                <a:off x="2220" y="1618"/>
                <a:ext cx="1188" cy="0"/>
              </a:xfrm>
              <a:prstGeom prst="line">
                <a:avLst/>
              </a:prstGeom>
              <a:ln w="9525" cap="flat" cmpd="sng">
                <a:solidFill>
                  <a:schemeClr val="folHlink"/>
                </a:solidFill>
                <a:prstDash val="solid"/>
                <a:headEnd type="none" w="med" len="med"/>
                <a:tailEnd type="none" w="med" len="med"/>
              </a:ln>
            </p:spPr>
          </p:sp>
          <p:sp>
            <p:nvSpPr>
              <p:cNvPr id="72720" name="直接连接符 72719"/>
              <p:cNvSpPr/>
              <p:nvPr/>
            </p:nvSpPr>
            <p:spPr>
              <a:xfrm>
                <a:off x="2220" y="1868"/>
                <a:ext cx="1188" cy="0"/>
              </a:xfrm>
              <a:prstGeom prst="line">
                <a:avLst/>
              </a:prstGeom>
              <a:ln w="9525" cap="flat" cmpd="sng">
                <a:solidFill>
                  <a:schemeClr val="folHlink"/>
                </a:solidFill>
                <a:prstDash val="solid"/>
                <a:headEnd type="none" w="med" len="med"/>
                <a:tailEnd type="none" w="med" len="med"/>
              </a:ln>
            </p:spPr>
          </p:sp>
          <p:sp>
            <p:nvSpPr>
              <p:cNvPr id="72721" name="直接连接符 72720"/>
              <p:cNvSpPr/>
              <p:nvPr/>
            </p:nvSpPr>
            <p:spPr>
              <a:xfrm>
                <a:off x="2220" y="2118"/>
                <a:ext cx="1188" cy="0"/>
              </a:xfrm>
              <a:prstGeom prst="line">
                <a:avLst/>
              </a:prstGeom>
              <a:ln w="9525" cap="flat" cmpd="sng">
                <a:solidFill>
                  <a:schemeClr val="folHlink"/>
                </a:solidFill>
                <a:prstDash val="solid"/>
                <a:headEnd type="none" w="med" len="med"/>
                <a:tailEnd type="none" w="med" len="med"/>
              </a:ln>
            </p:spPr>
          </p:sp>
          <p:sp>
            <p:nvSpPr>
              <p:cNvPr id="72722" name="直接连接符 72721"/>
              <p:cNvSpPr/>
              <p:nvPr/>
            </p:nvSpPr>
            <p:spPr>
              <a:xfrm>
                <a:off x="2220" y="2368"/>
                <a:ext cx="1188" cy="0"/>
              </a:xfrm>
              <a:prstGeom prst="line">
                <a:avLst/>
              </a:prstGeom>
              <a:ln w="9525" cap="flat" cmpd="sng">
                <a:solidFill>
                  <a:schemeClr val="folHlink"/>
                </a:solidFill>
                <a:prstDash val="solid"/>
                <a:headEnd type="none" w="med" len="med"/>
                <a:tailEnd type="none" w="med" len="med"/>
              </a:ln>
            </p:spPr>
          </p:sp>
          <p:sp>
            <p:nvSpPr>
              <p:cNvPr id="72723" name="直接连接符 72722"/>
              <p:cNvSpPr/>
              <p:nvPr/>
            </p:nvSpPr>
            <p:spPr>
              <a:xfrm>
                <a:off x="2220" y="2618"/>
                <a:ext cx="1188" cy="0"/>
              </a:xfrm>
              <a:prstGeom prst="line">
                <a:avLst/>
              </a:prstGeom>
              <a:ln w="9525" cap="flat" cmpd="sng">
                <a:solidFill>
                  <a:schemeClr val="folHlink"/>
                </a:solidFill>
                <a:prstDash val="solid"/>
                <a:headEnd type="none" w="med" len="med"/>
                <a:tailEnd type="none" w="med" len="med"/>
              </a:ln>
            </p:spPr>
          </p:sp>
          <p:sp>
            <p:nvSpPr>
              <p:cNvPr id="72724" name="直接连接符 72723"/>
              <p:cNvSpPr/>
              <p:nvPr/>
            </p:nvSpPr>
            <p:spPr>
              <a:xfrm>
                <a:off x="2220" y="2868"/>
                <a:ext cx="1188" cy="0"/>
              </a:xfrm>
              <a:prstGeom prst="line">
                <a:avLst/>
              </a:prstGeom>
              <a:ln w="9525" cap="flat" cmpd="sng">
                <a:solidFill>
                  <a:schemeClr val="folHlink"/>
                </a:solidFill>
                <a:prstDash val="solid"/>
                <a:headEnd type="none" w="med" len="med"/>
                <a:tailEnd type="none" w="med" len="med"/>
              </a:ln>
            </p:spPr>
          </p:sp>
          <p:sp>
            <p:nvSpPr>
              <p:cNvPr id="72725" name="文本框 72724"/>
              <p:cNvSpPr txBox="1"/>
              <p:nvPr/>
            </p:nvSpPr>
            <p:spPr>
              <a:xfrm>
                <a:off x="2701" y="2827"/>
                <a:ext cx="296" cy="350"/>
              </a:xfrm>
              <a:prstGeom prst="rect">
                <a:avLst/>
              </a:prstGeom>
              <a:noFill/>
              <a:ln w="9525">
                <a:noFill/>
              </a:ln>
            </p:spPr>
            <p:txBody>
              <a:bodyPr vert="eaVert" wrap="none" lIns="90000" tIns="46800" rIns="90000" bIns="46800" anchor="t" anchorCtr="0">
                <a:spAutoFit/>
              </a:bodyPr>
              <a:lstStyle/>
              <a:p>
                <a:pPr eaLnBrk="0" hangingPunct="0"/>
                <a:r>
                  <a:rPr lang="en-US" altLang="zh-CN" sz="2000" b="1">
                    <a:latin typeface="Arial" panose="020B0604020202020204" pitchFamily="34" charset="0"/>
                    <a:ea typeface="隶书" panose="02010509060101010101" pitchFamily="49" charset="-122"/>
                  </a:rPr>
                  <a:t>…...</a:t>
                </a:r>
              </a:p>
            </p:txBody>
          </p:sp>
          <p:grpSp>
            <p:nvGrpSpPr>
              <p:cNvPr id="72726" name="组合 72725"/>
              <p:cNvGrpSpPr/>
              <p:nvPr/>
            </p:nvGrpSpPr>
            <p:grpSpPr>
              <a:xfrm>
                <a:off x="1515" y="1210"/>
                <a:ext cx="705" cy="250"/>
                <a:chOff x="1515" y="922"/>
                <a:chExt cx="705" cy="250"/>
              </a:xfrm>
            </p:grpSpPr>
            <p:sp>
              <p:nvSpPr>
                <p:cNvPr id="72727" name="直接连接符 72726"/>
                <p:cNvSpPr/>
                <p:nvPr/>
              </p:nvSpPr>
              <p:spPr>
                <a:xfrm>
                  <a:off x="1872" y="1068"/>
                  <a:ext cx="348" cy="0"/>
                </a:xfrm>
                <a:prstGeom prst="line">
                  <a:avLst/>
                </a:prstGeom>
                <a:ln w="9525" cap="flat" cmpd="sng">
                  <a:solidFill>
                    <a:srgbClr val="0000FF"/>
                  </a:solidFill>
                  <a:prstDash val="solid"/>
                  <a:headEnd type="none" w="med" len="med"/>
                  <a:tailEnd type="triangle" w="med" len="med"/>
                </a:ln>
              </p:spPr>
            </p:sp>
            <p:sp>
              <p:nvSpPr>
                <p:cNvPr id="72728" name="文本框 72727"/>
                <p:cNvSpPr txBox="1"/>
                <p:nvPr/>
              </p:nvSpPr>
              <p:spPr>
                <a:xfrm>
                  <a:off x="1515" y="922"/>
                  <a:ext cx="422" cy="250"/>
                </a:xfrm>
                <a:prstGeom prst="rect">
                  <a:avLst/>
                </a:prstGeom>
                <a:noFill/>
                <a:ln w="9525">
                  <a:noFill/>
                </a:ln>
              </p:spPr>
              <p:txBody>
                <a:bodyPr wrap="none" lIns="90000" tIns="46800" rIns="90000" bIns="46800" anchor="t" anchorCtr="0">
                  <a:spAutoFit/>
                </a:bodyPr>
                <a:lstStyle/>
                <a:p>
                  <a:pPr eaLnBrk="0" hangingPunct="0"/>
                  <a:r>
                    <a:rPr lang="zh-CN" altLang="en-US" sz="2000" b="1" dirty="0">
                      <a:solidFill>
                        <a:srgbClr val="0000FF"/>
                      </a:solidFill>
                      <a:latin typeface="Arial" panose="020B0604020202020204" pitchFamily="34" charset="0"/>
                      <a:ea typeface="隶书" panose="02010509060101010101" pitchFamily="49" charset="-122"/>
                    </a:rPr>
                    <a:t>地址</a:t>
                  </a:r>
                  <a:endParaRPr lang="zh-CN" altLang="en-US" sz="2000" b="1">
                    <a:solidFill>
                      <a:srgbClr val="0000FF"/>
                    </a:solidFill>
                    <a:latin typeface="Arial" panose="020B0604020202020204" pitchFamily="34" charset="0"/>
                    <a:ea typeface="隶书" panose="02010509060101010101" pitchFamily="49" charset="-122"/>
                  </a:endParaRPr>
                </a:p>
              </p:txBody>
            </p:sp>
          </p:grpSp>
          <p:sp>
            <p:nvSpPr>
              <p:cNvPr id="72729" name="文本框 72728"/>
              <p:cNvSpPr txBox="1"/>
              <p:nvPr/>
            </p:nvSpPr>
            <p:spPr>
              <a:xfrm>
                <a:off x="2139" y="769"/>
                <a:ext cx="1513" cy="288"/>
              </a:xfrm>
              <a:prstGeom prst="rect">
                <a:avLst/>
              </a:prstGeom>
              <a:noFill/>
              <a:ln w="9525">
                <a:noFill/>
              </a:ln>
            </p:spPr>
            <p:txBody>
              <a:bodyPr wrap="none" lIns="90000" tIns="46800" rIns="90000" bIns="46800" anchor="t" anchorCtr="0">
                <a:spAutoFit/>
              </a:bodyPr>
              <a:lstStyle/>
              <a:p>
                <a:pPr eaLnBrk="0" hangingPunct="0"/>
                <a:r>
                  <a:rPr lang="en-US" altLang="zh-CN" b="1" err="1">
                    <a:latin typeface="Arial" panose="020B0604020202020204" pitchFamily="34" charset="0"/>
                    <a:ea typeface="隶书" panose="02010509060101010101" pitchFamily="49" charset="-122"/>
                  </a:rPr>
                  <a:t>int</a:t>
                </a:r>
                <a:r>
                  <a:rPr lang="en-US" altLang="zh-CN" b="1">
                    <a:latin typeface="Arial" panose="020B0604020202020204" pitchFamily="34" charset="0"/>
                    <a:ea typeface="隶书" panose="02010509060101010101" pitchFamily="49" charset="-122"/>
                  </a:rPr>
                  <a:t>   a=1, b=-3,c;</a:t>
                </a:r>
                <a:endParaRPr lang="en-US" altLang="zh-CN" sz="2000" b="1">
                  <a:latin typeface="Arial" panose="020B0604020202020204" pitchFamily="34" charset="0"/>
                  <a:ea typeface="隶书" panose="02010509060101010101" pitchFamily="49" charset="-122"/>
                </a:endParaRPr>
              </a:p>
            </p:txBody>
          </p:sp>
          <p:sp>
            <p:nvSpPr>
              <p:cNvPr id="72730" name="文本框 72729"/>
              <p:cNvSpPr txBox="1"/>
              <p:nvPr/>
            </p:nvSpPr>
            <p:spPr>
              <a:xfrm>
                <a:off x="1971" y="1465"/>
                <a:ext cx="214" cy="288"/>
              </a:xfrm>
              <a:prstGeom prst="rect">
                <a:avLst/>
              </a:prstGeom>
              <a:noFill/>
              <a:ln w="9525">
                <a:noFill/>
              </a:ln>
            </p:spPr>
            <p:txBody>
              <a:bodyPr wrap="none" lIns="90000" tIns="46800" rIns="90000" bIns="46800" anchor="t" anchorCtr="0">
                <a:spAutoFit/>
              </a:bodyPr>
              <a:lstStyle/>
              <a:p>
                <a:pPr eaLnBrk="0" hangingPunct="0"/>
                <a:r>
                  <a:rPr lang="en-US" altLang="zh-CN" b="1">
                    <a:solidFill>
                      <a:srgbClr val="FF0000"/>
                    </a:solidFill>
                    <a:latin typeface="Arial" panose="020B0604020202020204" pitchFamily="34" charset="0"/>
                    <a:ea typeface="隶书" panose="02010509060101010101" pitchFamily="49" charset="-122"/>
                  </a:rPr>
                  <a:t>a</a:t>
                </a:r>
              </a:p>
            </p:txBody>
          </p:sp>
          <p:sp>
            <p:nvSpPr>
              <p:cNvPr id="72731" name="文本框 72730"/>
              <p:cNvSpPr txBox="1"/>
              <p:nvPr/>
            </p:nvSpPr>
            <p:spPr>
              <a:xfrm>
                <a:off x="1971" y="1957"/>
                <a:ext cx="224" cy="288"/>
              </a:xfrm>
              <a:prstGeom prst="rect">
                <a:avLst/>
              </a:prstGeom>
              <a:noFill/>
              <a:ln w="9525">
                <a:noFill/>
              </a:ln>
            </p:spPr>
            <p:txBody>
              <a:bodyPr wrap="none" lIns="90000" tIns="46800" rIns="90000" bIns="46800" anchor="t" anchorCtr="0">
                <a:spAutoFit/>
              </a:bodyPr>
              <a:lstStyle/>
              <a:p>
                <a:pPr eaLnBrk="0" hangingPunct="0"/>
                <a:r>
                  <a:rPr lang="en-US" altLang="zh-CN" b="1">
                    <a:solidFill>
                      <a:srgbClr val="FF0000"/>
                    </a:solidFill>
                    <a:latin typeface="Arial" panose="020B0604020202020204" pitchFamily="34" charset="0"/>
                    <a:ea typeface="隶书" panose="02010509060101010101" pitchFamily="49" charset="-122"/>
                  </a:rPr>
                  <a:t>b</a:t>
                </a:r>
              </a:p>
            </p:txBody>
          </p:sp>
          <p:sp>
            <p:nvSpPr>
              <p:cNvPr id="72732" name="文本框 72731"/>
              <p:cNvSpPr txBox="1"/>
              <p:nvPr/>
            </p:nvSpPr>
            <p:spPr>
              <a:xfrm>
                <a:off x="1971" y="2485"/>
                <a:ext cx="214" cy="288"/>
              </a:xfrm>
              <a:prstGeom prst="rect">
                <a:avLst/>
              </a:prstGeom>
              <a:noFill/>
              <a:ln w="9525">
                <a:noFill/>
              </a:ln>
            </p:spPr>
            <p:txBody>
              <a:bodyPr wrap="none" lIns="90000" tIns="46800" rIns="90000" bIns="46800" anchor="t" anchorCtr="0">
                <a:spAutoFit/>
              </a:bodyPr>
              <a:lstStyle/>
              <a:p>
                <a:pPr eaLnBrk="0" hangingPunct="0"/>
                <a:r>
                  <a:rPr lang="en-US" altLang="zh-CN" b="1">
                    <a:solidFill>
                      <a:srgbClr val="FF0000"/>
                    </a:solidFill>
                    <a:latin typeface="Arial" panose="020B0604020202020204" pitchFamily="34" charset="0"/>
                    <a:ea typeface="隶书" panose="02010509060101010101" pitchFamily="49" charset="-122"/>
                  </a:rPr>
                  <a:t>c</a:t>
                </a:r>
              </a:p>
            </p:txBody>
          </p:sp>
          <p:sp>
            <p:nvSpPr>
              <p:cNvPr id="72733" name="右大括号 72732"/>
              <p:cNvSpPr/>
              <p:nvPr/>
            </p:nvSpPr>
            <p:spPr>
              <a:xfrm>
                <a:off x="3420" y="1368"/>
                <a:ext cx="60" cy="504"/>
              </a:xfrm>
              <a:prstGeom prst="rightBrace">
                <a:avLst>
                  <a:gd name="adj1" fmla="val 70000"/>
                  <a:gd name="adj2" fmla="val 50000"/>
                </a:avLst>
              </a:prstGeom>
              <a:noFill/>
              <a:ln w="9525" cap="flat" cmpd="sng">
                <a:solidFill>
                  <a:schemeClr val="folHlink"/>
                </a:solidFill>
                <a:prstDash val="solid"/>
                <a:headEnd type="none" w="med" len="med"/>
                <a:tailEnd type="none" w="med" len="med"/>
              </a:ln>
            </p:spPr>
            <p:txBody>
              <a:bodyPr/>
              <a:lstStyle/>
              <a:p>
                <a:endParaRPr lang="zh-CN" altLang="en-US"/>
              </a:p>
            </p:txBody>
          </p:sp>
          <p:sp>
            <p:nvSpPr>
              <p:cNvPr id="72734" name="右大括号 72733"/>
              <p:cNvSpPr/>
              <p:nvPr/>
            </p:nvSpPr>
            <p:spPr>
              <a:xfrm>
                <a:off x="3420" y="1860"/>
                <a:ext cx="60" cy="504"/>
              </a:xfrm>
              <a:prstGeom prst="rightBrace">
                <a:avLst>
                  <a:gd name="adj1" fmla="val 70000"/>
                  <a:gd name="adj2" fmla="val 50000"/>
                </a:avLst>
              </a:prstGeom>
              <a:noFill/>
              <a:ln w="9525" cap="flat" cmpd="sng">
                <a:solidFill>
                  <a:schemeClr val="folHlink"/>
                </a:solidFill>
                <a:prstDash val="solid"/>
                <a:headEnd type="none" w="med" len="med"/>
                <a:tailEnd type="none" w="med" len="med"/>
              </a:ln>
            </p:spPr>
            <p:txBody>
              <a:bodyPr/>
              <a:lstStyle/>
              <a:p>
                <a:endParaRPr lang="zh-CN" altLang="en-US"/>
              </a:p>
            </p:txBody>
          </p:sp>
          <p:sp>
            <p:nvSpPr>
              <p:cNvPr id="72735" name="右大括号 72734"/>
              <p:cNvSpPr/>
              <p:nvPr/>
            </p:nvSpPr>
            <p:spPr>
              <a:xfrm>
                <a:off x="3420" y="2364"/>
                <a:ext cx="60" cy="504"/>
              </a:xfrm>
              <a:prstGeom prst="rightBrace">
                <a:avLst>
                  <a:gd name="adj1" fmla="val 70000"/>
                  <a:gd name="adj2" fmla="val 50000"/>
                </a:avLst>
              </a:prstGeom>
              <a:noFill/>
              <a:ln w="9525" cap="flat" cmpd="sng">
                <a:solidFill>
                  <a:schemeClr val="folHlink"/>
                </a:solidFill>
                <a:prstDash val="solid"/>
                <a:headEnd type="none" w="med" len="med"/>
                <a:tailEnd type="none" w="med" len="med"/>
              </a:ln>
            </p:spPr>
            <p:txBody>
              <a:bodyPr/>
              <a:lstStyle/>
              <a:p>
                <a:endParaRPr lang="zh-CN" altLang="en-US"/>
              </a:p>
            </p:txBody>
          </p:sp>
          <p:sp>
            <p:nvSpPr>
              <p:cNvPr id="72736" name="文本框 72735"/>
              <p:cNvSpPr txBox="1"/>
              <p:nvPr/>
            </p:nvSpPr>
            <p:spPr>
              <a:xfrm>
                <a:off x="3471" y="1483"/>
                <a:ext cx="509" cy="250"/>
              </a:xfrm>
              <a:prstGeom prst="rect">
                <a:avLst/>
              </a:prstGeom>
              <a:noFill/>
              <a:ln w="9525">
                <a:noFill/>
              </a:ln>
            </p:spPr>
            <p:txBody>
              <a:bodyPr wrap="none" lIns="90000" tIns="46800" rIns="90000" bIns="46800" anchor="t" anchorCtr="0">
                <a:spAutoFit/>
              </a:bodyPr>
              <a:lstStyle/>
              <a:p>
                <a:pPr eaLnBrk="0" hangingPunct="0"/>
                <a:r>
                  <a:rPr lang="en-US" altLang="zh-CN" sz="2000" b="1">
                    <a:latin typeface="Arial" panose="020B0604020202020204" pitchFamily="34" charset="0"/>
                    <a:ea typeface="隶书" panose="02010509060101010101" pitchFamily="49" charset="-122"/>
                  </a:rPr>
                  <a:t>4</a:t>
                </a:r>
                <a:r>
                  <a:rPr lang="zh-CN" altLang="en-US" sz="2000" b="1" dirty="0">
                    <a:latin typeface="Arial" panose="020B0604020202020204" pitchFamily="34" charset="0"/>
                    <a:ea typeface="隶书" panose="02010509060101010101" pitchFamily="49" charset="-122"/>
                  </a:rPr>
                  <a:t>字节</a:t>
                </a:r>
                <a:endParaRPr lang="zh-CN" altLang="en-US" sz="2000" b="1">
                  <a:latin typeface="Arial" panose="020B0604020202020204" pitchFamily="34" charset="0"/>
                  <a:ea typeface="隶书" panose="02010509060101010101" pitchFamily="49" charset="-122"/>
                </a:endParaRPr>
              </a:p>
            </p:txBody>
          </p:sp>
          <p:sp>
            <p:nvSpPr>
              <p:cNvPr id="72737" name="文本框 72736"/>
              <p:cNvSpPr txBox="1"/>
              <p:nvPr/>
            </p:nvSpPr>
            <p:spPr>
              <a:xfrm>
                <a:off x="3471" y="1987"/>
                <a:ext cx="509" cy="250"/>
              </a:xfrm>
              <a:prstGeom prst="rect">
                <a:avLst/>
              </a:prstGeom>
              <a:noFill/>
              <a:ln w="9525">
                <a:noFill/>
              </a:ln>
            </p:spPr>
            <p:txBody>
              <a:bodyPr wrap="none" lIns="90000" tIns="46800" rIns="90000" bIns="46800" anchor="t" anchorCtr="0">
                <a:spAutoFit/>
              </a:bodyPr>
              <a:lstStyle/>
              <a:p>
                <a:pPr eaLnBrk="0" hangingPunct="0"/>
                <a:r>
                  <a:rPr lang="en-US" altLang="zh-CN" sz="2000" b="1">
                    <a:latin typeface="Arial" panose="020B0604020202020204" pitchFamily="34" charset="0"/>
                    <a:ea typeface="隶书" panose="02010509060101010101" pitchFamily="49" charset="-122"/>
                  </a:rPr>
                  <a:t>4</a:t>
                </a:r>
                <a:r>
                  <a:rPr lang="zh-CN" altLang="en-US" sz="2000" b="1" dirty="0">
                    <a:latin typeface="Arial" panose="020B0604020202020204" pitchFamily="34" charset="0"/>
                    <a:ea typeface="隶书" panose="02010509060101010101" pitchFamily="49" charset="-122"/>
                  </a:rPr>
                  <a:t>字节</a:t>
                </a:r>
                <a:endParaRPr lang="zh-CN" altLang="en-US" sz="2000" b="1">
                  <a:latin typeface="Arial" panose="020B0604020202020204" pitchFamily="34" charset="0"/>
                  <a:ea typeface="隶书" panose="02010509060101010101" pitchFamily="49" charset="-122"/>
                </a:endParaRPr>
              </a:p>
            </p:txBody>
          </p:sp>
          <p:sp>
            <p:nvSpPr>
              <p:cNvPr id="72738" name="文本框 72737"/>
              <p:cNvSpPr txBox="1"/>
              <p:nvPr/>
            </p:nvSpPr>
            <p:spPr>
              <a:xfrm>
                <a:off x="3471" y="2491"/>
                <a:ext cx="509" cy="250"/>
              </a:xfrm>
              <a:prstGeom prst="rect">
                <a:avLst/>
              </a:prstGeom>
              <a:noFill/>
              <a:ln w="9525">
                <a:noFill/>
              </a:ln>
            </p:spPr>
            <p:txBody>
              <a:bodyPr wrap="none" lIns="90000" tIns="46800" rIns="90000" bIns="46800" anchor="t" anchorCtr="0">
                <a:spAutoFit/>
              </a:bodyPr>
              <a:lstStyle/>
              <a:p>
                <a:pPr eaLnBrk="0" hangingPunct="0"/>
                <a:r>
                  <a:rPr lang="en-US" altLang="zh-CN" sz="2000" b="1">
                    <a:latin typeface="Arial" panose="020B0604020202020204" pitchFamily="34" charset="0"/>
                    <a:ea typeface="隶书" panose="02010509060101010101" pitchFamily="49" charset="-122"/>
                  </a:rPr>
                  <a:t>4</a:t>
                </a:r>
                <a:r>
                  <a:rPr lang="zh-CN" altLang="en-US" sz="2000" b="1" dirty="0">
                    <a:latin typeface="Arial" panose="020B0604020202020204" pitchFamily="34" charset="0"/>
                    <a:ea typeface="隶书" panose="02010509060101010101" pitchFamily="49" charset="-122"/>
                  </a:rPr>
                  <a:t>字节</a:t>
                </a:r>
                <a:endParaRPr lang="zh-CN" altLang="en-US" sz="2000" b="1">
                  <a:latin typeface="Arial" panose="020B0604020202020204" pitchFamily="34" charset="0"/>
                  <a:ea typeface="隶书" panose="02010509060101010101" pitchFamily="49" charset="-122"/>
                </a:endParaRPr>
              </a:p>
            </p:txBody>
          </p:sp>
          <p:grpSp>
            <p:nvGrpSpPr>
              <p:cNvPr id="72739" name="组合 72738"/>
              <p:cNvGrpSpPr/>
              <p:nvPr/>
            </p:nvGrpSpPr>
            <p:grpSpPr>
              <a:xfrm>
                <a:off x="1515" y="1714"/>
                <a:ext cx="705" cy="250"/>
                <a:chOff x="1515" y="922"/>
                <a:chExt cx="705" cy="250"/>
              </a:xfrm>
            </p:grpSpPr>
            <p:sp>
              <p:nvSpPr>
                <p:cNvPr id="72740" name="直接连接符 72739"/>
                <p:cNvSpPr/>
                <p:nvPr/>
              </p:nvSpPr>
              <p:spPr>
                <a:xfrm>
                  <a:off x="1872" y="1068"/>
                  <a:ext cx="348" cy="0"/>
                </a:xfrm>
                <a:prstGeom prst="line">
                  <a:avLst/>
                </a:prstGeom>
                <a:ln w="9525" cap="flat" cmpd="sng">
                  <a:solidFill>
                    <a:srgbClr val="0000FF"/>
                  </a:solidFill>
                  <a:prstDash val="solid"/>
                  <a:headEnd type="none" w="med" len="med"/>
                  <a:tailEnd type="triangle" w="med" len="med"/>
                </a:ln>
              </p:spPr>
            </p:sp>
            <p:sp>
              <p:nvSpPr>
                <p:cNvPr id="72741" name="文本框 72740"/>
                <p:cNvSpPr txBox="1"/>
                <p:nvPr/>
              </p:nvSpPr>
              <p:spPr>
                <a:xfrm>
                  <a:off x="1515" y="922"/>
                  <a:ext cx="422" cy="250"/>
                </a:xfrm>
                <a:prstGeom prst="rect">
                  <a:avLst/>
                </a:prstGeom>
                <a:noFill/>
                <a:ln w="9525">
                  <a:noFill/>
                </a:ln>
              </p:spPr>
              <p:txBody>
                <a:bodyPr wrap="none" lIns="90000" tIns="46800" rIns="90000" bIns="46800" anchor="t" anchorCtr="0">
                  <a:spAutoFit/>
                </a:bodyPr>
                <a:lstStyle/>
                <a:p>
                  <a:pPr eaLnBrk="0" hangingPunct="0"/>
                  <a:r>
                    <a:rPr lang="zh-CN" altLang="en-US" sz="2000" b="1" dirty="0">
                      <a:solidFill>
                        <a:srgbClr val="0000FF"/>
                      </a:solidFill>
                      <a:latin typeface="Arial" panose="020B0604020202020204" pitchFamily="34" charset="0"/>
                      <a:ea typeface="隶书" panose="02010509060101010101" pitchFamily="49" charset="-122"/>
                    </a:rPr>
                    <a:t>地址</a:t>
                  </a:r>
                  <a:endParaRPr lang="zh-CN" altLang="en-US" sz="2000" b="1">
                    <a:solidFill>
                      <a:srgbClr val="0000FF"/>
                    </a:solidFill>
                    <a:latin typeface="Arial" panose="020B0604020202020204" pitchFamily="34" charset="0"/>
                    <a:ea typeface="隶书" panose="02010509060101010101" pitchFamily="49" charset="-122"/>
                  </a:endParaRPr>
                </a:p>
              </p:txBody>
            </p:sp>
          </p:grpSp>
          <p:grpSp>
            <p:nvGrpSpPr>
              <p:cNvPr id="72742" name="组合 72741"/>
              <p:cNvGrpSpPr/>
              <p:nvPr/>
            </p:nvGrpSpPr>
            <p:grpSpPr>
              <a:xfrm>
                <a:off x="1515" y="2218"/>
                <a:ext cx="705" cy="250"/>
                <a:chOff x="1515" y="922"/>
                <a:chExt cx="705" cy="250"/>
              </a:xfrm>
            </p:grpSpPr>
            <p:sp>
              <p:nvSpPr>
                <p:cNvPr id="72743" name="直接连接符 72742"/>
                <p:cNvSpPr/>
                <p:nvPr/>
              </p:nvSpPr>
              <p:spPr>
                <a:xfrm>
                  <a:off x="1872" y="1068"/>
                  <a:ext cx="348" cy="0"/>
                </a:xfrm>
                <a:prstGeom prst="line">
                  <a:avLst/>
                </a:prstGeom>
                <a:ln w="9525" cap="flat" cmpd="sng">
                  <a:solidFill>
                    <a:srgbClr val="0000FF"/>
                  </a:solidFill>
                  <a:prstDash val="solid"/>
                  <a:headEnd type="none" w="med" len="med"/>
                  <a:tailEnd type="triangle" w="med" len="med"/>
                </a:ln>
              </p:spPr>
            </p:sp>
            <p:sp>
              <p:nvSpPr>
                <p:cNvPr id="72744" name="文本框 72743"/>
                <p:cNvSpPr txBox="1"/>
                <p:nvPr/>
              </p:nvSpPr>
              <p:spPr>
                <a:xfrm>
                  <a:off x="1515" y="922"/>
                  <a:ext cx="434" cy="250"/>
                </a:xfrm>
                <a:prstGeom prst="rect">
                  <a:avLst/>
                </a:prstGeom>
                <a:noFill/>
                <a:ln w="9525">
                  <a:noFill/>
                </a:ln>
              </p:spPr>
              <p:txBody>
                <a:bodyPr lIns="90000" tIns="46800" rIns="90000" bIns="46800">
                  <a:spAutoFit/>
                </a:bodyPr>
                <a:lstStyle/>
                <a:p>
                  <a:pPr eaLnBrk="0" hangingPunct="0"/>
                  <a:r>
                    <a:rPr lang="zh-CN" altLang="en-US" sz="2000" b="1" dirty="0">
                      <a:solidFill>
                        <a:srgbClr val="0000FF"/>
                      </a:solidFill>
                      <a:latin typeface="Arial" panose="020B0604020202020204" pitchFamily="34" charset="0"/>
                      <a:ea typeface="隶书" panose="02010509060101010101" pitchFamily="49" charset="-122"/>
                    </a:rPr>
                    <a:t>地址</a:t>
                  </a:r>
                  <a:endParaRPr lang="zh-CN" altLang="en-US" sz="2000" b="1">
                    <a:solidFill>
                      <a:srgbClr val="0000FF"/>
                    </a:solidFill>
                    <a:latin typeface="Arial" panose="020B0604020202020204" pitchFamily="34" charset="0"/>
                    <a:ea typeface="隶书" panose="02010509060101010101" pitchFamily="49" charset="-122"/>
                  </a:endParaRPr>
                </a:p>
              </p:txBody>
            </p:sp>
          </p:grpSp>
          <p:sp>
            <p:nvSpPr>
              <p:cNvPr id="72745" name="文本框 72744"/>
              <p:cNvSpPr txBox="1"/>
              <p:nvPr/>
            </p:nvSpPr>
            <p:spPr>
              <a:xfrm>
                <a:off x="2677" y="1039"/>
                <a:ext cx="296" cy="350"/>
              </a:xfrm>
              <a:prstGeom prst="rect">
                <a:avLst/>
              </a:prstGeom>
              <a:noFill/>
              <a:ln w="9525">
                <a:noFill/>
              </a:ln>
            </p:spPr>
            <p:txBody>
              <a:bodyPr vert="eaVert" wrap="none" lIns="90000" tIns="46800" rIns="90000" bIns="46800" anchor="t" anchorCtr="0">
                <a:spAutoFit/>
              </a:bodyPr>
              <a:lstStyle/>
              <a:p>
                <a:pPr eaLnBrk="0" hangingPunct="0"/>
                <a:r>
                  <a:rPr lang="en-US" altLang="zh-CN" sz="2000" b="1">
                    <a:latin typeface="Arial" panose="020B0604020202020204" pitchFamily="34" charset="0"/>
                    <a:ea typeface="隶书" panose="02010509060101010101" pitchFamily="49" charset="-122"/>
                  </a:rPr>
                  <a:t>…...</a:t>
                </a:r>
              </a:p>
            </p:txBody>
          </p:sp>
          <p:sp>
            <p:nvSpPr>
              <p:cNvPr id="72746" name="文本框 72745"/>
              <p:cNvSpPr txBox="1"/>
              <p:nvPr/>
            </p:nvSpPr>
            <p:spPr>
              <a:xfrm>
                <a:off x="2571" y="3097"/>
                <a:ext cx="484" cy="288"/>
              </a:xfrm>
              <a:prstGeom prst="rect">
                <a:avLst/>
              </a:prstGeom>
              <a:noFill/>
              <a:ln w="9525">
                <a:noFill/>
              </a:ln>
            </p:spPr>
            <p:txBody>
              <a:bodyPr wrap="none" lIns="90000" tIns="46800" rIns="90000" bIns="46800" anchor="t" anchorCtr="0">
                <a:spAutoFit/>
              </a:bodyPr>
              <a:lstStyle/>
              <a:p>
                <a:pPr eaLnBrk="0" hangingPunct="0"/>
                <a:r>
                  <a:rPr lang="zh-CN" altLang="en-US" b="1" dirty="0">
                    <a:latin typeface="Arial" panose="020B0604020202020204" pitchFamily="34" charset="0"/>
                    <a:ea typeface="隶书" panose="02010509060101010101" pitchFamily="49" charset="-122"/>
                  </a:rPr>
                  <a:t>内存</a:t>
                </a:r>
                <a:endParaRPr lang="zh-CN" altLang="en-US" sz="2000" b="1">
                  <a:latin typeface="Arial" panose="020B0604020202020204" pitchFamily="34" charset="0"/>
                  <a:ea typeface="隶书" panose="02010509060101010101" pitchFamily="49" charset="-122"/>
                </a:endParaRPr>
              </a:p>
            </p:txBody>
          </p:sp>
          <p:sp>
            <p:nvSpPr>
              <p:cNvPr id="72747" name="文本框 72746"/>
              <p:cNvSpPr txBox="1"/>
              <p:nvPr/>
            </p:nvSpPr>
            <p:spPr>
              <a:xfrm>
                <a:off x="2631" y="1453"/>
                <a:ext cx="214" cy="288"/>
              </a:xfrm>
              <a:prstGeom prst="rect">
                <a:avLst/>
              </a:prstGeom>
              <a:noFill/>
              <a:ln w="9525">
                <a:noFill/>
              </a:ln>
            </p:spPr>
            <p:txBody>
              <a:bodyPr wrap="none" lIns="90000" tIns="46800" rIns="90000" bIns="46800" anchor="t" anchorCtr="0">
                <a:spAutoFit/>
              </a:bodyPr>
              <a:lstStyle/>
              <a:p>
                <a:pPr eaLnBrk="0" hangingPunct="0"/>
                <a:r>
                  <a:rPr lang="en-US" altLang="zh-CN" b="1">
                    <a:solidFill>
                      <a:srgbClr val="CC6600"/>
                    </a:solidFill>
                    <a:latin typeface="Arial" panose="020B0604020202020204" pitchFamily="34" charset="0"/>
                    <a:ea typeface="隶书" panose="02010509060101010101" pitchFamily="49" charset="-122"/>
                  </a:rPr>
                  <a:t>1</a:t>
                </a:r>
              </a:p>
            </p:txBody>
          </p:sp>
          <p:sp>
            <p:nvSpPr>
              <p:cNvPr id="72748" name="文本框 72747"/>
              <p:cNvSpPr txBox="1"/>
              <p:nvPr/>
            </p:nvSpPr>
            <p:spPr>
              <a:xfrm>
                <a:off x="2631" y="1969"/>
                <a:ext cx="276" cy="288"/>
              </a:xfrm>
              <a:prstGeom prst="rect">
                <a:avLst/>
              </a:prstGeom>
              <a:noFill/>
              <a:ln w="9525">
                <a:noFill/>
              </a:ln>
            </p:spPr>
            <p:txBody>
              <a:bodyPr wrap="none" lIns="90000" tIns="46800" rIns="90000" bIns="46800" anchor="t" anchorCtr="0">
                <a:spAutoFit/>
              </a:bodyPr>
              <a:lstStyle/>
              <a:p>
                <a:pPr eaLnBrk="0" hangingPunct="0"/>
                <a:r>
                  <a:rPr lang="en-US" altLang="zh-CN" b="1">
                    <a:solidFill>
                      <a:srgbClr val="CC6600"/>
                    </a:solidFill>
                    <a:latin typeface="Arial" panose="020B0604020202020204" pitchFamily="34" charset="0"/>
                    <a:ea typeface="隶书" panose="02010509060101010101" pitchFamily="49" charset="-122"/>
                  </a:rPr>
                  <a:t>-3</a:t>
                </a:r>
              </a:p>
            </p:txBody>
          </p:sp>
          <p:sp>
            <p:nvSpPr>
              <p:cNvPr id="72749" name="文本框 72748"/>
              <p:cNvSpPr txBox="1"/>
              <p:nvPr/>
            </p:nvSpPr>
            <p:spPr>
              <a:xfrm>
                <a:off x="2631" y="2470"/>
                <a:ext cx="314" cy="288"/>
              </a:xfrm>
              <a:prstGeom prst="rect">
                <a:avLst/>
              </a:prstGeom>
              <a:noFill/>
              <a:ln w="9525">
                <a:noFill/>
              </a:ln>
            </p:spPr>
            <p:txBody>
              <a:bodyPr wrap="none" lIns="90000" tIns="46800" rIns="90000" bIns="46800" anchor="t" anchorCtr="0">
                <a:spAutoFit/>
              </a:bodyPr>
              <a:lstStyle/>
              <a:p>
                <a:pPr eaLnBrk="0" hangingPunct="0"/>
                <a:r>
                  <a:rPr lang="en-US" altLang="zh-CN" b="1" dirty="0">
                    <a:solidFill>
                      <a:schemeClr val="folHlink"/>
                    </a:solidFill>
                    <a:latin typeface="Arial" panose="020B0604020202020204" pitchFamily="34" charset="0"/>
                    <a:ea typeface="隶书" panose="02010509060101010101" pitchFamily="49" charset="-122"/>
                    <a:sym typeface="Symbol" panose="05050102010706020507" pitchFamily="18" charset="2"/>
                  </a:rPr>
                  <a:t></a:t>
                </a:r>
                <a:endParaRPr lang="en-US" altLang="zh-CN" b="1">
                  <a:solidFill>
                    <a:srgbClr val="CC6600"/>
                  </a:solidFill>
                  <a:latin typeface="Arial" panose="020B0604020202020204" pitchFamily="34" charset="0"/>
                  <a:ea typeface="隶书" panose="02010509060101010101" pitchFamily="49" charset="-122"/>
                </a:endParaRPr>
              </a:p>
            </p:txBody>
          </p:sp>
          <p:sp>
            <p:nvSpPr>
              <p:cNvPr id="72750" name="线形标注 2(无边框) 72749"/>
              <p:cNvSpPr/>
              <p:nvPr/>
            </p:nvSpPr>
            <p:spPr>
              <a:xfrm>
                <a:off x="3576" y="2932"/>
                <a:ext cx="936" cy="294"/>
              </a:xfrm>
              <a:prstGeom prst="callout2">
                <a:avLst>
                  <a:gd name="adj1" fmla="val 24491"/>
                  <a:gd name="adj2" fmla="val -5130"/>
                  <a:gd name="adj3" fmla="val 24491"/>
                  <a:gd name="adj4" fmla="val -24250"/>
                  <a:gd name="adj5" fmla="val -87755"/>
                  <a:gd name="adj6" fmla="val -77778"/>
                </a:avLst>
              </a:prstGeom>
              <a:noFill/>
              <a:ln w="9525" cap="flat" cmpd="sng">
                <a:solidFill>
                  <a:srgbClr val="0000FF"/>
                </a:solidFill>
                <a:prstDash val="solid"/>
                <a:miter/>
                <a:headEnd type="none" w="med" len="med"/>
                <a:tailEnd type="none" w="med" len="med"/>
              </a:ln>
            </p:spPr>
            <p:txBody>
              <a:bodyPr lIns="90000" tIns="46800" rIns="90000" bIns="46800">
                <a:spAutoFit/>
              </a:bodyPr>
              <a:lstStyle/>
              <a:p>
                <a:pPr eaLnBrk="0" hangingPunct="0"/>
                <a:r>
                  <a:rPr lang="zh-CN" altLang="en-US" b="1" dirty="0">
                    <a:solidFill>
                      <a:srgbClr val="FF0000"/>
                    </a:solidFill>
                    <a:latin typeface="Arial" panose="020B0604020202020204" pitchFamily="34" charset="0"/>
                    <a:ea typeface="隶书" panose="02010509060101010101" pitchFamily="49" charset="-122"/>
                  </a:rPr>
                  <a:t>随机数</a:t>
                </a:r>
                <a:endParaRPr lang="zh-CN" altLang="en-US" b="1">
                  <a:latin typeface="Arial" panose="020B0604020202020204" pitchFamily="34" charset="0"/>
                  <a:ea typeface="隶书" panose="02010509060101010101" pitchFamily="49" charset="-122"/>
                </a:endParaRPr>
              </a:p>
            </p:txBody>
          </p:sp>
        </p:grpSp>
      </p:grpSp>
      <p:sp>
        <p:nvSpPr>
          <p:cNvPr id="72751" name="矩形 72750"/>
          <p:cNvSpPr/>
          <p:nvPr/>
        </p:nvSpPr>
        <p:spPr>
          <a:xfrm>
            <a:off x="250825" y="2924175"/>
            <a:ext cx="8569325" cy="1657350"/>
          </a:xfrm>
          <a:noFill/>
          <a:ln w="9525">
            <a:noFill/>
          </a:ln>
        </p:spPr>
        <p:txBody>
          <a:bodyPr/>
          <a:lstStyle>
            <a:lvl1pPr marL="290830" lvl="0" indent="-290830" algn="l" defTabSz="914400" rtl="0" eaLnBrk="1" fontAlgn="base" latinLnBrk="0" hangingPunct="1">
              <a:lnSpc>
                <a:spcPct val="110000"/>
              </a:lnSpc>
              <a:spcBef>
                <a:spcPct val="20000"/>
              </a:spcBef>
              <a:spcAft>
                <a:spcPct val="20000"/>
              </a:spcAft>
              <a:buClr>
                <a:srgbClr val="CC0000"/>
              </a:buClr>
              <a:buSzPct val="110000"/>
              <a:buFont typeface="Wingdings" panose="05000000000000000000" pitchFamily="2" charset="2"/>
              <a:buChar char="v"/>
              <a:defRPr sz="2800" b="1" u="none" kern="1200" baseline="0">
                <a:solidFill>
                  <a:srgbClr val="000099"/>
                </a:solidFill>
                <a:effectLst>
                  <a:outerShdw blurRad="38100" dist="38100" dir="2700000">
                    <a:srgbClr val="000000"/>
                  </a:outerShdw>
                </a:effectLst>
                <a:latin typeface="Times New Roman" panose="02020603050405020304" pitchFamily="18" charset="0"/>
                <a:ea typeface="楷体_GB2312" pitchFamily="49" charset="-122"/>
              </a:defRPr>
            </a:lvl1pPr>
            <a:lvl2pPr marL="662305" lvl="1" indent="-180975" algn="l" defTabSz="914400" rtl="0" eaLnBrk="1" fontAlgn="base" latinLnBrk="0" hangingPunct="1">
              <a:lnSpc>
                <a:spcPct val="110000"/>
              </a:lnSpc>
              <a:spcBef>
                <a:spcPct val="20000"/>
              </a:spcBef>
              <a:spcAft>
                <a:spcPct val="20000"/>
              </a:spcAft>
              <a:buClr>
                <a:srgbClr val="00CC00"/>
              </a:buClr>
              <a:buSzPct val="120000"/>
              <a:buFont typeface="Wingdings" panose="05000000000000000000" pitchFamily="2" charset="2"/>
              <a:buChar char="§"/>
              <a:defRPr sz="2800" b="1" i="0" u="none" kern="1200" baseline="0">
                <a:solidFill>
                  <a:srgbClr val="000099"/>
                </a:solidFill>
                <a:effectLst>
                  <a:outerShdw blurRad="38100" dist="38100" dir="2700000">
                    <a:srgbClr val="000000"/>
                  </a:outerShdw>
                </a:effectLst>
                <a:latin typeface="Times New Roman" panose="02020603050405020304" pitchFamily="18" charset="0"/>
                <a:ea typeface="楷体_GB2312" pitchFamily="49" charset="-122"/>
              </a:defRPr>
            </a:lvl2pPr>
            <a:lvl3pPr marL="1044575" lvl="2" indent="-191770" algn="l" defTabSz="914400" rtl="0" eaLnBrk="1" fontAlgn="base" latinLnBrk="0" hangingPunct="1">
              <a:lnSpc>
                <a:spcPct val="110000"/>
              </a:lnSpc>
              <a:spcBef>
                <a:spcPct val="20000"/>
              </a:spcBef>
              <a:spcAft>
                <a:spcPct val="20000"/>
              </a:spcAft>
              <a:buClr>
                <a:srgbClr val="FF0066"/>
              </a:buClr>
              <a:buSzPct val="135000"/>
              <a:buFontTx/>
              <a:buChar char="•"/>
              <a:defRPr sz="2800" b="1" i="0" u="none" kern="1200" baseline="0">
                <a:solidFill>
                  <a:srgbClr val="000099"/>
                </a:solidFill>
                <a:effectLst>
                  <a:outerShdw blurRad="38100" dist="38100" dir="2700000">
                    <a:srgbClr val="000000"/>
                  </a:outerShdw>
                </a:effectLst>
                <a:latin typeface="Times New Roman" panose="02020603050405020304" pitchFamily="18" charset="0"/>
                <a:ea typeface="楷体_GB2312" pitchFamily="49" charset="-122"/>
              </a:defRPr>
            </a:lvl3pPr>
            <a:lvl4pPr marL="1428750" lvl="3" indent="-193675" algn="l" defTabSz="914400" rtl="0" eaLnBrk="1" fontAlgn="base" latinLnBrk="0" hangingPunct="1">
              <a:lnSpc>
                <a:spcPct val="110000"/>
              </a:lnSpc>
              <a:spcBef>
                <a:spcPct val="20000"/>
              </a:spcBef>
              <a:spcAft>
                <a:spcPct val="20000"/>
              </a:spcAft>
              <a:buSzTx/>
              <a:buFontTx/>
              <a:buChar char="–"/>
              <a:defRPr sz="2600" b="1" i="0" u="none" kern="1200" baseline="0">
                <a:solidFill>
                  <a:srgbClr val="000099"/>
                </a:solidFill>
                <a:effectLst>
                  <a:outerShdw blurRad="38100" dist="38100" dir="2700000">
                    <a:srgbClr val="000000"/>
                  </a:outerShdw>
                </a:effectLst>
                <a:latin typeface="Times New Roman" panose="02020603050405020304" pitchFamily="18" charset="0"/>
                <a:ea typeface="楷体_GB2312" pitchFamily="49" charset="-122"/>
              </a:defRPr>
            </a:lvl4pPr>
            <a:lvl5pPr marL="1812925" lvl="4" indent="-193675" algn="l" defTabSz="914400" rtl="0" eaLnBrk="1" fontAlgn="base" latinLnBrk="0" hangingPunct="1">
              <a:lnSpc>
                <a:spcPct val="110000"/>
              </a:lnSpc>
              <a:spcBef>
                <a:spcPct val="20000"/>
              </a:spcBef>
              <a:spcAft>
                <a:spcPct val="20000"/>
              </a:spcAft>
              <a:buSzTx/>
              <a:buFontTx/>
              <a:buChar char="–"/>
              <a:defRPr sz="2600" b="1" i="0" u="none" kern="1200" baseline="0">
                <a:solidFill>
                  <a:srgbClr val="000099"/>
                </a:solidFill>
                <a:effectLst>
                  <a:outerShdw blurRad="38100" dist="38100" dir="2700000">
                    <a:srgbClr val="000000"/>
                  </a:outerShdw>
                </a:effectLst>
                <a:latin typeface="Times New Roman" panose="02020603050405020304" pitchFamily="18" charset="0"/>
                <a:ea typeface="楷体_GB2312" pitchFamily="49" charset="-122"/>
              </a:defRPr>
            </a:lvl5pPr>
          </a:lstStyle>
          <a:p>
            <a:pPr lvl="0"/>
            <a:r>
              <a:rPr lang="zh-CN" altLang="en-US" sz="2400" dirty="0"/>
              <a:t>变量的使用：</a:t>
            </a:r>
            <a:r>
              <a:rPr lang="zh-CN" altLang="en-US" sz="2400" dirty="0">
                <a:solidFill>
                  <a:srgbClr val="FF3300"/>
                </a:solidFill>
              </a:rPr>
              <a:t>先定义，后使用</a:t>
            </a:r>
          </a:p>
          <a:p>
            <a:pPr lvl="0"/>
            <a:r>
              <a:rPr lang="zh-CN" altLang="en-US" sz="2400" dirty="0"/>
              <a:t>变量定义位置：</a:t>
            </a:r>
            <a:r>
              <a:rPr lang="zh-CN" altLang="en-US" sz="2400" dirty="0">
                <a:solidFill>
                  <a:srgbClr val="0000FF"/>
                </a:solidFill>
              </a:rPr>
              <a:t>一般</a:t>
            </a:r>
            <a:r>
              <a:rPr lang="zh-CN" altLang="en-US" sz="2400" dirty="0"/>
              <a:t>放在函数开头</a:t>
            </a:r>
          </a:p>
          <a:p>
            <a:pPr lvl="0"/>
            <a:r>
              <a:rPr lang="zh-CN" altLang="en-US" sz="2400" dirty="0">
                <a:solidFill>
                  <a:srgbClr val="0000FF"/>
                </a:solidFill>
              </a:rPr>
              <a:t>变量名</a:t>
            </a:r>
            <a:r>
              <a:rPr lang="zh-CN" altLang="en-US" sz="2400" dirty="0">
                <a:solidFill>
                  <a:schemeClr val="tx1"/>
                </a:solidFill>
              </a:rPr>
              <a:t>与</a:t>
            </a:r>
            <a:r>
              <a:rPr lang="zh-CN" altLang="en-US" sz="2400" dirty="0">
                <a:solidFill>
                  <a:schemeClr val="folHlink"/>
                </a:solidFill>
              </a:rPr>
              <a:t>变量值</a:t>
            </a:r>
          </a:p>
        </p:txBody>
      </p:sp>
      <p:grpSp>
        <p:nvGrpSpPr>
          <p:cNvPr id="72752" name="组合 72751"/>
          <p:cNvGrpSpPr/>
          <p:nvPr/>
        </p:nvGrpSpPr>
        <p:grpSpPr>
          <a:xfrm>
            <a:off x="684213" y="4652963"/>
            <a:ext cx="2209800" cy="1828800"/>
            <a:chOff x="768" y="1584"/>
            <a:chExt cx="1392" cy="1152"/>
          </a:xfrm>
        </p:grpSpPr>
        <p:sp>
          <p:nvSpPr>
            <p:cNvPr id="72753" name="矩形 72752"/>
            <p:cNvSpPr/>
            <p:nvPr/>
          </p:nvSpPr>
          <p:spPr>
            <a:xfrm>
              <a:off x="768" y="2112"/>
              <a:ext cx="432" cy="288"/>
            </a:xfrm>
            <a:prstGeom prst="rect">
              <a:avLst/>
            </a:prstGeom>
            <a:noFill/>
            <a:ln w="28575" cap="sq" cmpd="sng">
              <a:solidFill>
                <a:schemeClr val="tx1"/>
              </a:solidFill>
              <a:prstDash val="solid"/>
              <a:miter/>
              <a:headEnd type="none" w="sm" len="sm"/>
              <a:tailEnd type="none" w="sm" len="sm"/>
            </a:ln>
          </p:spPr>
          <p:txBody>
            <a:bodyPr wrap="none" lIns="92075" tIns="46038" rIns="92075" bIns="46038" anchor="ctr" anchorCtr="0"/>
            <a:lstStyle/>
            <a:p>
              <a:pPr>
                <a:spcBef>
                  <a:spcPct val="20000"/>
                </a:spcBef>
                <a:buClr>
                  <a:schemeClr val="accent2"/>
                </a:buClr>
                <a:buSzPct val="80000"/>
                <a:buFont typeface="Wingdings" panose="05000000000000000000" pitchFamily="2" charset="2"/>
              </a:pPr>
              <a:r>
                <a:rPr lang="en-US" altLang="zh-CN" b="1">
                  <a:effectLst>
                    <a:outerShdw blurRad="38100" dist="38100" dir="2700000">
                      <a:srgbClr val="FFFFFF"/>
                    </a:outerShdw>
                  </a:effectLst>
                  <a:latin typeface="Arial" panose="020B0604020202020204" pitchFamily="34" charset="0"/>
                </a:rPr>
                <a:t>  1</a:t>
              </a:r>
            </a:p>
          </p:txBody>
        </p:sp>
        <p:sp>
          <p:nvSpPr>
            <p:cNvPr id="72754" name="文本框 72753"/>
            <p:cNvSpPr txBox="1"/>
            <p:nvPr/>
          </p:nvSpPr>
          <p:spPr>
            <a:xfrm>
              <a:off x="903" y="1805"/>
              <a:ext cx="223" cy="288"/>
            </a:xfrm>
            <a:prstGeom prst="rect">
              <a:avLst/>
            </a:prstGeom>
            <a:noFill/>
            <a:ln w="12700">
              <a:noFill/>
            </a:ln>
          </p:spPr>
          <p:txBody>
            <a:bodyPr wrap="none" lIns="92075" tIns="46038" rIns="92075" bIns="46038" anchor="ctr" anchorCtr="0">
              <a:spAutoFit/>
            </a:bodyPr>
            <a:lstStyle/>
            <a:p>
              <a:pPr algn="ctr">
                <a:spcBef>
                  <a:spcPct val="20000"/>
                </a:spcBef>
                <a:buClr>
                  <a:schemeClr val="accent2"/>
                </a:buClr>
                <a:buSzPct val="80000"/>
                <a:buFont typeface="Wingdings" panose="05000000000000000000" pitchFamily="2" charset="2"/>
              </a:pPr>
              <a:r>
                <a:rPr lang="en-US" altLang="zh-CN" b="1">
                  <a:effectLst>
                    <a:outerShdw blurRad="38100" dist="38100" dir="2700000">
                      <a:srgbClr val="FFFFFF"/>
                    </a:outerShdw>
                  </a:effectLst>
                  <a:latin typeface="Arial" panose="020B0604020202020204" pitchFamily="34" charset="0"/>
                </a:rPr>
                <a:t>a</a:t>
              </a:r>
            </a:p>
          </p:txBody>
        </p:sp>
        <p:sp>
          <p:nvSpPr>
            <p:cNvPr id="72755" name="椭圆形标注 72754"/>
            <p:cNvSpPr/>
            <p:nvPr/>
          </p:nvSpPr>
          <p:spPr>
            <a:xfrm>
              <a:off x="1200" y="1584"/>
              <a:ext cx="720" cy="336"/>
            </a:xfrm>
            <a:prstGeom prst="wedgeEllipseCallout">
              <a:avLst>
                <a:gd name="adj1" fmla="val -67500"/>
                <a:gd name="adj2" fmla="val 59227"/>
              </a:avLst>
            </a:prstGeom>
            <a:solidFill>
              <a:srgbClr val="FF99CC"/>
            </a:solidFill>
            <a:ln w="12700" cap="sq" cmpd="sng">
              <a:solidFill>
                <a:schemeClr val="tx1"/>
              </a:solidFill>
              <a:prstDash val="solid"/>
              <a:miter/>
              <a:headEnd type="none" w="sm" len="sm"/>
              <a:tailEnd type="none" w="sm" len="sm"/>
            </a:ln>
          </p:spPr>
          <p:txBody>
            <a:bodyPr wrap="none" lIns="92075" tIns="46038" rIns="92075" bIns="46038" anchor="ctr" anchorCtr="0"/>
            <a:lstStyle/>
            <a:p>
              <a:pPr algn="ctr">
                <a:spcBef>
                  <a:spcPct val="20000"/>
                </a:spcBef>
                <a:buClr>
                  <a:schemeClr val="accent2"/>
                </a:buClr>
                <a:buSzPct val="80000"/>
                <a:buFont typeface="Wingdings" panose="05000000000000000000" pitchFamily="2" charset="2"/>
              </a:pPr>
              <a:r>
                <a:rPr lang="zh-CN" altLang="en-US" sz="2000" b="1" dirty="0">
                  <a:effectLst>
                    <a:outerShdw blurRad="38100" dist="38100" dir="2700000">
                      <a:srgbClr val="FFFFFF"/>
                    </a:outerShdw>
                  </a:effectLst>
                  <a:latin typeface="Arial" panose="020B0604020202020204" pitchFamily="34" charset="0"/>
                </a:rPr>
                <a:t>变量名</a:t>
              </a:r>
            </a:p>
          </p:txBody>
        </p:sp>
        <p:sp>
          <p:nvSpPr>
            <p:cNvPr id="72756" name="圆角矩形标注 72755"/>
            <p:cNvSpPr/>
            <p:nvPr/>
          </p:nvSpPr>
          <p:spPr>
            <a:xfrm>
              <a:off x="1488" y="2016"/>
              <a:ext cx="672" cy="288"/>
            </a:xfrm>
            <a:prstGeom prst="wedgeRoundRectCallout">
              <a:avLst>
                <a:gd name="adj1" fmla="val -104315"/>
                <a:gd name="adj2" fmla="val 32639"/>
                <a:gd name="adj3" fmla="val 16667"/>
              </a:avLst>
            </a:prstGeom>
            <a:solidFill>
              <a:srgbClr val="FFCC99"/>
            </a:solidFill>
            <a:ln w="12700" cap="sq" cmpd="sng">
              <a:solidFill>
                <a:schemeClr val="tx1"/>
              </a:solidFill>
              <a:prstDash val="solid"/>
              <a:miter/>
              <a:headEnd type="none" w="sm" len="sm"/>
              <a:tailEnd type="none" w="sm" len="sm"/>
            </a:ln>
          </p:spPr>
          <p:txBody>
            <a:bodyPr wrap="none" lIns="92075" tIns="46038" rIns="92075" bIns="46038" anchor="ctr" anchorCtr="0"/>
            <a:lstStyle/>
            <a:p>
              <a:pPr algn="ctr">
                <a:spcBef>
                  <a:spcPct val="20000"/>
                </a:spcBef>
                <a:buClr>
                  <a:schemeClr val="accent2"/>
                </a:buClr>
                <a:buSzPct val="80000"/>
                <a:buFont typeface="Wingdings" panose="05000000000000000000" pitchFamily="2" charset="2"/>
              </a:pPr>
              <a:r>
                <a:rPr lang="zh-CN" altLang="en-US" sz="2000" b="1" dirty="0">
                  <a:effectLst>
                    <a:outerShdw blurRad="38100" dist="38100" dir="2700000">
                      <a:srgbClr val="FFFFFF"/>
                    </a:outerShdw>
                  </a:effectLst>
                  <a:latin typeface="Arial" panose="020B0604020202020204" pitchFamily="34" charset="0"/>
                </a:rPr>
                <a:t>变量值</a:t>
              </a:r>
            </a:p>
          </p:txBody>
        </p:sp>
        <p:sp>
          <p:nvSpPr>
            <p:cNvPr id="72757" name="矩形标注 72756"/>
            <p:cNvSpPr/>
            <p:nvPr/>
          </p:nvSpPr>
          <p:spPr>
            <a:xfrm>
              <a:off x="1296" y="2448"/>
              <a:ext cx="720" cy="288"/>
            </a:xfrm>
            <a:prstGeom prst="wedgeRectCallout">
              <a:avLst>
                <a:gd name="adj1" fmla="val -87917"/>
                <a:gd name="adj2" fmla="val -65278"/>
              </a:avLst>
            </a:prstGeom>
            <a:solidFill>
              <a:srgbClr val="99CCFF"/>
            </a:solidFill>
            <a:ln w="12700" cap="sq" cmpd="sng">
              <a:solidFill>
                <a:schemeClr val="tx1"/>
              </a:solidFill>
              <a:prstDash val="solid"/>
              <a:miter/>
              <a:headEnd type="none" w="sm" len="sm"/>
              <a:tailEnd type="none" w="sm" len="sm"/>
            </a:ln>
          </p:spPr>
          <p:txBody>
            <a:bodyPr wrap="none" lIns="92075" tIns="46038" rIns="92075" bIns="46038" anchor="ctr" anchorCtr="0"/>
            <a:lstStyle/>
            <a:p>
              <a:pPr algn="ctr">
                <a:spcBef>
                  <a:spcPct val="20000"/>
                </a:spcBef>
                <a:buClr>
                  <a:schemeClr val="accent2"/>
                </a:buClr>
                <a:buSzPct val="80000"/>
                <a:buFont typeface="Wingdings" panose="05000000000000000000" pitchFamily="2" charset="2"/>
              </a:pPr>
              <a:r>
                <a:rPr lang="zh-CN" altLang="en-US" sz="2000" b="1" dirty="0">
                  <a:effectLst>
                    <a:outerShdw blurRad="38100" dist="38100" dir="2700000">
                      <a:srgbClr val="FFFFFF"/>
                    </a:outerShdw>
                  </a:effectLst>
                  <a:latin typeface="Arial" panose="020B0604020202020204" pitchFamily="34" charset="0"/>
                </a:rPr>
                <a:t>存储单元</a:t>
              </a:r>
            </a:p>
          </p:txBody>
        </p:sp>
      </p:grpSp>
      <p:sp>
        <p:nvSpPr>
          <p:cNvPr id="72758" name="文本框 72757"/>
          <p:cNvSpPr txBox="1"/>
          <p:nvPr/>
        </p:nvSpPr>
        <p:spPr>
          <a:xfrm>
            <a:off x="5605463" y="3032125"/>
            <a:ext cx="2778125" cy="2320925"/>
          </a:xfrm>
          <a:prstGeom prst="rect">
            <a:avLst/>
          </a:prstGeom>
          <a:solidFill>
            <a:schemeClr val="bg1"/>
          </a:solidFill>
          <a:ln w="38100" cap="flat" cmpd="sng">
            <a:solidFill>
              <a:schemeClr val="folHlink"/>
            </a:solidFill>
            <a:prstDash val="solid"/>
            <a:miter/>
            <a:headEnd type="none" w="med" len="med"/>
            <a:tailEnd type="none" w="med" len="med"/>
          </a:ln>
        </p:spPr>
        <p:txBody>
          <a:bodyPr wrap="none" lIns="90000" tIns="46800" rIns="90000" bIns="46800" anchor="t" anchorCtr="0">
            <a:spAutoFit/>
          </a:bodyPr>
          <a:lstStyle/>
          <a:p>
            <a:pPr eaLnBrk="0" hangingPunct="0"/>
            <a:r>
              <a:rPr lang="zh-CN" altLang="en-US" b="1">
                <a:latin typeface="Times New Roman" panose="02020603050405020304" pitchFamily="18" charset="0"/>
                <a:ea typeface="隶书" panose="02010509060101010101" pitchFamily="49" charset="-122"/>
              </a:rPr>
              <a:t>例</a:t>
            </a:r>
            <a:r>
              <a:rPr lang="en-US" altLang="zh-CN" b="1">
                <a:latin typeface="Times New Roman" panose="02020603050405020304" pitchFamily="18" charset="0"/>
                <a:ea typeface="隶书" panose="02010509060101010101" pitchFamily="49" charset="-122"/>
              </a:rPr>
              <a:t>:</a:t>
            </a:r>
            <a:endParaRPr lang="en-US" altLang="zh-CN" b="1">
              <a:latin typeface="Times New Roman" panose="02020603050405020304" pitchFamily="18" charset="0"/>
            </a:endParaRPr>
          </a:p>
          <a:p>
            <a:pPr eaLnBrk="0" hangingPunct="0"/>
            <a:r>
              <a:rPr lang="en-US" altLang="zh-CN" b="1">
                <a:latin typeface="Times New Roman" panose="02020603050405020304" pitchFamily="18" charset="0"/>
              </a:rPr>
              <a:t>     </a:t>
            </a:r>
            <a:r>
              <a:rPr lang="en-US" altLang="zh-CN" b="1" err="1">
                <a:latin typeface="Times New Roman" panose="02020603050405020304" pitchFamily="18" charset="0"/>
              </a:rPr>
              <a:t>int</a:t>
            </a:r>
            <a:r>
              <a:rPr lang="en-US" altLang="zh-CN" b="1">
                <a:latin typeface="Times New Roman" panose="02020603050405020304" pitchFamily="18" charset="0"/>
              </a:rPr>
              <a:t>  a=2,b,c=4;</a:t>
            </a:r>
          </a:p>
          <a:p>
            <a:pPr eaLnBrk="0" hangingPunct="0"/>
            <a:r>
              <a:rPr lang="en-US" altLang="zh-CN" b="1">
                <a:latin typeface="Times New Roman" panose="02020603050405020304" pitchFamily="18" charset="0"/>
              </a:rPr>
              <a:t>     float  data=3.67;</a:t>
            </a:r>
          </a:p>
          <a:p>
            <a:pPr eaLnBrk="0" hangingPunct="0"/>
            <a:r>
              <a:rPr lang="en-US" altLang="zh-CN" b="1">
                <a:latin typeface="Times New Roman" panose="02020603050405020304" pitchFamily="18" charset="0"/>
              </a:rPr>
              <a:t>     char  </a:t>
            </a:r>
            <a:r>
              <a:rPr lang="en-US" altLang="zh-CN" b="1" err="1">
                <a:latin typeface="Times New Roman" panose="02020603050405020304" pitchFamily="18" charset="0"/>
              </a:rPr>
              <a:t>ch</a:t>
            </a:r>
            <a:r>
              <a:rPr lang="en-US" altLang="zh-CN" b="1">
                <a:latin typeface="Times New Roman" panose="02020603050405020304" pitchFamily="18" charset="0"/>
              </a:rPr>
              <a:t>=‘A’;</a:t>
            </a:r>
          </a:p>
          <a:p>
            <a:pPr eaLnBrk="0" hangingPunct="0"/>
            <a:r>
              <a:rPr lang="en-US" altLang="zh-CN" b="1">
                <a:latin typeface="Times New Roman" panose="02020603050405020304" pitchFamily="18" charset="0"/>
              </a:rPr>
              <a:t>     </a:t>
            </a:r>
            <a:r>
              <a:rPr lang="en-US" altLang="zh-CN" b="1" err="1">
                <a:latin typeface="Times New Roman" panose="02020603050405020304" pitchFamily="18" charset="0"/>
              </a:rPr>
              <a:t>int</a:t>
            </a:r>
            <a:r>
              <a:rPr lang="en-US" altLang="zh-CN" b="1">
                <a:latin typeface="Times New Roman" panose="02020603050405020304" pitchFamily="18" charset="0"/>
              </a:rPr>
              <a:t>  x=1,y=1,z=1;</a:t>
            </a:r>
          </a:p>
          <a:p>
            <a:pPr eaLnBrk="0" hangingPunct="0"/>
            <a:r>
              <a:rPr lang="en-US" altLang="zh-CN" b="1">
                <a:latin typeface="Times New Roman" panose="02020603050405020304" pitchFamily="18" charset="0"/>
              </a:rPr>
              <a:t>     </a:t>
            </a:r>
            <a:r>
              <a:rPr lang="en-US" altLang="zh-CN" b="1" err="1">
                <a:solidFill>
                  <a:srgbClr val="FF0000"/>
                </a:solidFill>
                <a:latin typeface="Times New Roman" panose="02020603050405020304" pitchFamily="18" charset="0"/>
              </a:rPr>
              <a:t>int</a:t>
            </a:r>
            <a:r>
              <a:rPr lang="en-US" altLang="zh-CN" b="1">
                <a:solidFill>
                  <a:srgbClr val="FF0000"/>
                </a:solidFill>
                <a:latin typeface="Times New Roman" panose="02020603050405020304" pitchFamily="18" charset="0"/>
              </a:rPr>
              <a:t>  x=y=z=1; </a:t>
            </a:r>
            <a:r>
              <a:rPr lang="en-US" altLang="zh-CN" b="1">
                <a:solidFill>
                  <a:srgbClr val="FF0000"/>
                </a:solidFill>
                <a:latin typeface="Times New Roman" panose="02020603050405020304" pitchFamily="18" charset="0"/>
                <a:sym typeface="Wingdings 2" panose="05020102010507070707" pitchFamily="18" charset="2"/>
              </a:rPr>
              <a:t></a:t>
            </a:r>
            <a:endParaRPr lang="en-US" altLang="zh-CN" b="1">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72710"/>
                                        </p:tgtEl>
                                        <p:attrNameLst>
                                          <p:attrName>style.visibility</p:attrName>
                                        </p:attrNameLst>
                                      </p:cBhvr>
                                      <p:to>
                                        <p:strVal val="visible"/>
                                      </p:to>
                                    </p:set>
                                    <p:animEffect transition="in" filter="box(out)">
                                      <p:cBhvr>
                                        <p:cTn id="7" dur="500"/>
                                        <p:tgtEl>
                                          <p:spTgt spid="72710"/>
                                        </p:tgtEl>
                                      </p:cBhvr>
                                    </p:animEffect>
                                  </p:childTnLst>
                                  <p:subTnLst>
                                    <p:set>
                                      <p:cBhvr override="childStyle">
                                        <p:cTn dur="1" fill="hold" display="0" masterRel="nextClick" afterEffect="1"/>
                                        <p:tgtEl>
                                          <p:spTgt spid="72710"/>
                                        </p:tgtEl>
                                        <p:attrNameLst>
                                          <p:attrName>style.visibility</p:attrName>
                                        </p:attrNameLst>
                                      </p:cBhvr>
                                      <p:to>
                                        <p:strVal val="hidden"/>
                                      </p:to>
                                    </p:set>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72711"/>
                                        </p:tgtEl>
                                        <p:attrNameLst>
                                          <p:attrName>style.visibility</p:attrName>
                                        </p:attrNameLst>
                                      </p:cBhvr>
                                      <p:to>
                                        <p:strVal val="visible"/>
                                      </p:to>
                                    </p:set>
                                    <p:animEffect transition="in" filter="box(out)">
                                      <p:cBhvr>
                                        <p:cTn id="12" dur="500"/>
                                        <p:tgtEl>
                                          <p:spTgt spid="72711"/>
                                        </p:tgtEl>
                                      </p:cBhvr>
                                    </p:animEffect>
                                  </p:childTnLst>
                                  <p:subTnLst>
                                    <p:set>
                                      <p:cBhvr override="childStyle">
                                        <p:cTn dur="1" fill="hold" display="0" masterRel="nextClick" afterEffect="1"/>
                                        <p:tgtEl>
                                          <p:spTgt spid="72711"/>
                                        </p:tgtEl>
                                        <p:attrNameLst>
                                          <p:attrName>style.visibility</p:attrName>
                                        </p:attrNameLst>
                                      </p:cBhvr>
                                      <p:to>
                                        <p:strVal val="hidden"/>
                                      </p:to>
                                    </p:set>
                                  </p:sub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72712"/>
                                        </p:tgtEl>
                                        <p:attrNameLst>
                                          <p:attrName>style.visibility</p:attrName>
                                        </p:attrNameLst>
                                      </p:cBhvr>
                                      <p:to>
                                        <p:strVal val="visible"/>
                                      </p:to>
                                    </p:set>
                                    <p:animEffect transition="in" filter="box(out)">
                                      <p:cBhvr>
                                        <p:cTn id="17" dur="500"/>
                                        <p:tgtEl>
                                          <p:spTgt spid="72712"/>
                                        </p:tgtEl>
                                      </p:cBhvr>
                                    </p:animEffect>
                                  </p:childTnLst>
                                  <p:subTnLst>
                                    <p:set>
                                      <p:cBhvr override="childStyle">
                                        <p:cTn dur="1" fill="hold" display="0" masterRel="nextClick" afterEffect="1"/>
                                        <p:tgtEl>
                                          <p:spTgt spid="72712"/>
                                        </p:tgtEl>
                                        <p:attrNameLst>
                                          <p:attrName>style.visibility</p:attrName>
                                        </p:attrNameLst>
                                      </p:cBhvr>
                                      <p:to>
                                        <p:strVal val="hidden"/>
                                      </p:to>
                                    </p:set>
                                  </p:subTnLst>
                                </p:cTn>
                              </p:par>
                            </p:childTnLst>
                          </p:cTn>
                        </p:par>
                      </p:childTnLst>
                    </p:cTn>
                  </p:par>
                  <p:par>
                    <p:cTn id="18" fill="hold">
                      <p:stCondLst>
                        <p:cond delay="indefinite"/>
                      </p:stCondLst>
                      <p:childTnLst>
                        <p:par>
                          <p:cTn id="19" fill="hold">
                            <p:stCondLst>
                              <p:cond delay="0"/>
                            </p:stCondLst>
                            <p:childTnLst>
                              <p:par>
                                <p:cTn id="20" presetID="2" presetClass="entr" presetSubtype="8" fill="hold" grpId="0" nodeType="clickEffect">
                                  <p:stCondLst>
                                    <p:cond delay="0"/>
                                  </p:stCondLst>
                                  <p:childTnLst>
                                    <p:set>
                                      <p:cBhvr>
                                        <p:cTn id="21" dur="1" fill="hold">
                                          <p:stCondLst>
                                            <p:cond delay="0"/>
                                          </p:stCondLst>
                                        </p:cTn>
                                        <p:tgtEl>
                                          <p:spTgt spid="72713">
                                            <p:txEl>
                                              <p:pRg st="0" end="0"/>
                                            </p:txEl>
                                          </p:spTgt>
                                        </p:tgtEl>
                                        <p:attrNameLst>
                                          <p:attrName>style.visibility</p:attrName>
                                        </p:attrNameLst>
                                      </p:cBhvr>
                                      <p:to>
                                        <p:strVal val="visible"/>
                                      </p:to>
                                    </p:set>
                                    <p:anim calcmode="lin" valueType="num">
                                      <p:cBhvr additive="base">
                                        <p:cTn id="22" dur="500" fill="hold"/>
                                        <p:tgtEl>
                                          <p:spTgt spid="72713">
                                            <p:txEl>
                                              <p:pRg st="0" end="0"/>
                                            </p:txEl>
                                          </p:spTgt>
                                        </p:tgtEl>
                                        <p:attrNameLst>
                                          <p:attrName>ppt_x</p:attrName>
                                        </p:attrNameLst>
                                      </p:cBhvr>
                                      <p:tavLst>
                                        <p:tav tm="0">
                                          <p:val>
                                            <p:strVal val="0-#ppt_w/2"/>
                                          </p:val>
                                        </p:tav>
                                        <p:tav tm="100000">
                                          <p:val>
                                            <p:strVal val="#ppt_x"/>
                                          </p:val>
                                        </p:tav>
                                      </p:tavLst>
                                    </p:anim>
                                    <p:anim calcmode="lin" valueType="num">
                                      <p:cBhvr additive="base">
                                        <p:cTn id="23" dur="500" fill="hold"/>
                                        <p:tgtEl>
                                          <p:spTgt spid="7271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 presetClass="entr" presetSubtype="32" fill="hold" grpId="0" nodeType="clickEffect">
                                  <p:stCondLst>
                                    <p:cond delay="0"/>
                                  </p:stCondLst>
                                  <p:childTnLst>
                                    <p:set>
                                      <p:cBhvr>
                                        <p:cTn id="27" dur="1" fill="hold">
                                          <p:stCondLst>
                                            <p:cond delay="0"/>
                                          </p:stCondLst>
                                        </p:cTn>
                                        <p:tgtEl>
                                          <p:spTgt spid="72758"/>
                                        </p:tgtEl>
                                        <p:attrNameLst>
                                          <p:attrName>style.visibility</p:attrName>
                                        </p:attrNameLst>
                                      </p:cBhvr>
                                      <p:to>
                                        <p:strVal val="visible"/>
                                      </p:to>
                                    </p:set>
                                    <p:animEffect transition="in" filter="box(out)">
                                      <p:cBhvr>
                                        <p:cTn id="28" dur="500"/>
                                        <p:tgtEl>
                                          <p:spTgt spid="72758"/>
                                        </p:tgtEl>
                                      </p:cBhvr>
                                    </p:animEffect>
                                  </p:childTnLst>
                                  <p:subTnLst>
                                    <p:set>
                                      <p:cBhvr override="childStyle">
                                        <p:cTn dur="1" fill="hold" display="0" masterRel="nextClick" afterEffect="1"/>
                                        <p:tgtEl>
                                          <p:spTgt spid="72758"/>
                                        </p:tgtEl>
                                        <p:attrNameLst>
                                          <p:attrName>style.visibility</p:attrName>
                                        </p:attrNameLst>
                                      </p:cBhvr>
                                      <p:to>
                                        <p:strVal val="hidden"/>
                                      </p:to>
                                    </p:set>
                                  </p:subTnLst>
                                </p:cTn>
                              </p:par>
                            </p:childTnLst>
                          </p:cTn>
                        </p:par>
                      </p:childTnLst>
                    </p:cTn>
                  </p:par>
                  <p:par>
                    <p:cTn id="29" fill="hold">
                      <p:stCondLst>
                        <p:cond delay="indefinite"/>
                      </p:stCondLst>
                      <p:childTnLst>
                        <p:par>
                          <p:cTn id="30" fill="hold">
                            <p:stCondLst>
                              <p:cond delay="0"/>
                            </p:stCondLst>
                            <p:childTnLst>
                              <p:par>
                                <p:cTn id="31" presetID="4" presetClass="entr" presetSubtype="32" fill="hold" nodeType="clickEffect">
                                  <p:stCondLst>
                                    <p:cond delay="0"/>
                                  </p:stCondLst>
                                  <p:childTnLst>
                                    <p:set>
                                      <p:cBhvr>
                                        <p:cTn id="32" dur="1" fill="hold">
                                          <p:stCondLst>
                                            <p:cond delay="0"/>
                                          </p:stCondLst>
                                        </p:cTn>
                                        <p:tgtEl>
                                          <p:spTgt spid="72714"/>
                                        </p:tgtEl>
                                        <p:attrNameLst>
                                          <p:attrName>style.visibility</p:attrName>
                                        </p:attrNameLst>
                                      </p:cBhvr>
                                      <p:to>
                                        <p:strVal val="visible"/>
                                      </p:to>
                                    </p:set>
                                    <p:animEffect transition="in" filter="box(out)">
                                      <p:cBhvr>
                                        <p:cTn id="33" dur="500"/>
                                        <p:tgtEl>
                                          <p:spTgt spid="72714"/>
                                        </p:tgtEl>
                                      </p:cBhvr>
                                    </p:animEffect>
                                  </p:childTnLst>
                                  <p:subTnLst>
                                    <p:set>
                                      <p:cBhvr override="childStyle">
                                        <p:cTn dur="1" fill="hold" display="0" masterRel="nextClick" afterEffect="1"/>
                                        <p:tgtEl>
                                          <p:spTgt spid="72714"/>
                                        </p:tgtEl>
                                        <p:attrNameLst>
                                          <p:attrName>style.visibility</p:attrName>
                                        </p:attrNameLst>
                                      </p:cBhvr>
                                      <p:to>
                                        <p:strVal val="hidden"/>
                                      </p:to>
                                    </p:set>
                                  </p:subTnLst>
                                </p:cTn>
                              </p:par>
                            </p:childTnLst>
                          </p:cTn>
                        </p:par>
                      </p:childTnLst>
                    </p:cTn>
                  </p:par>
                  <p:par>
                    <p:cTn id="34" fill="hold">
                      <p:stCondLst>
                        <p:cond delay="indefinite"/>
                      </p:stCondLst>
                      <p:childTnLst>
                        <p:par>
                          <p:cTn id="35" fill="hold">
                            <p:stCondLst>
                              <p:cond delay="0"/>
                            </p:stCondLst>
                            <p:childTnLst>
                              <p:par>
                                <p:cTn id="36" presetID="2" presetClass="entr" presetSubtype="8" fill="hold" grpId="0" nodeType="clickEffect">
                                  <p:stCondLst>
                                    <p:cond delay="0"/>
                                  </p:stCondLst>
                                  <p:childTnLst>
                                    <p:set>
                                      <p:cBhvr>
                                        <p:cTn id="37" dur="1" fill="hold">
                                          <p:stCondLst>
                                            <p:cond delay="0"/>
                                          </p:stCondLst>
                                        </p:cTn>
                                        <p:tgtEl>
                                          <p:spTgt spid="72751">
                                            <p:txEl>
                                              <p:pRg st="0" end="0"/>
                                            </p:txEl>
                                          </p:spTgt>
                                        </p:tgtEl>
                                        <p:attrNameLst>
                                          <p:attrName>style.visibility</p:attrName>
                                        </p:attrNameLst>
                                      </p:cBhvr>
                                      <p:to>
                                        <p:strVal val="visible"/>
                                      </p:to>
                                    </p:set>
                                    <p:anim calcmode="lin" valueType="num">
                                      <p:cBhvr additive="base">
                                        <p:cTn id="38" dur="500" fill="hold"/>
                                        <p:tgtEl>
                                          <p:spTgt spid="72751">
                                            <p:txEl>
                                              <p:pRg st="0" end="0"/>
                                            </p:txEl>
                                          </p:spTgt>
                                        </p:tgtEl>
                                        <p:attrNameLst>
                                          <p:attrName>ppt_x</p:attrName>
                                        </p:attrNameLst>
                                      </p:cBhvr>
                                      <p:tavLst>
                                        <p:tav tm="0">
                                          <p:val>
                                            <p:strVal val="0-#ppt_w/2"/>
                                          </p:val>
                                        </p:tav>
                                        <p:tav tm="100000">
                                          <p:val>
                                            <p:strVal val="#ppt_x"/>
                                          </p:val>
                                        </p:tav>
                                      </p:tavLst>
                                    </p:anim>
                                    <p:anim calcmode="lin" valueType="num">
                                      <p:cBhvr additive="base">
                                        <p:cTn id="39" dur="500" fill="hold"/>
                                        <p:tgtEl>
                                          <p:spTgt spid="7275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2" presetClass="entr" presetSubtype="8" fill="hold" grpId="0" nodeType="clickEffect">
                                  <p:stCondLst>
                                    <p:cond delay="0"/>
                                  </p:stCondLst>
                                  <p:childTnLst>
                                    <p:set>
                                      <p:cBhvr>
                                        <p:cTn id="43" dur="1" fill="hold">
                                          <p:stCondLst>
                                            <p:cond delay="0"/>
                                          </p:stCondLst>
                                        </p:cTn>
                                        <p:tgtEl>
                                          <p:spTgt spid="72751">
                                            <p:txEl>
                                              <p:pRg st="1" end="1"/>
                                            </p:txEl>
                                          </p:spTgt>
                                        </p:tgtEl>
                                        <p:attrNameLst>
                                          <p:attrName>style.visibility</p:attrName>
                                        </p:attrNameLst>
                                      </p:cBhvr>
                                      <p:to>
                                        <p:strVal val="visible"/>
                                      </p:to>
                                    </p:set>
                                    <p:anim calcmode="lin" valueType="num">
                                      <p:cBhvr additive="base">
                                        <p:cTn id="44" dur="500" fill="hold"/>
                                        <p:tgtEl>
                                          <p:spTgt spid="72751">
                                            <p:txEl>
                                              <p:pRg st="1" end="1"/>
                                            </p:txEl>
                                          </p:spTgt>
                                        </p:tgtEl>
                                        <p:attrNameLst>
                                          <p:attrName>ppt_x</p:attrName>
                                        </p:attrNameLst>
                                      </p:cBhvr>
                                      <p:tavLst>
                                        <p:tav tm="0">
                                          <p:val>
                                            <p:strVal val="0-#ppt_w/2"/>
                                          </p:val>
                                        </p:tav>
                                        <p:tav tm="100000">
                                          <p:val>
                                            <p:strVal val="#ppt_x"/>
                                          </p:val>
                                        </p:tav>
                                      </p:tavLst>
                                    </p:anim>
                                    <p:anim calcmode="lin" valueType="num">
                                      <p:cBhvr additive="base">
                                        <p:cTn id="45" dur="500" fill="hold"/>
                                        <p:tgtEl>
                                          <p:spTgt spid="7275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2" presetClass="entr" presetSubtype="8" fill="hold" grpId="0" nodeType="clickEffect">
                                  <p:stCondLst>
                                    <p:cond delay="0"/>
                                  </p:stCondLst>
                                  <p:childTnLst>
                                    <p:set>
                                      <p:cBhvr>
                                        <p:cTn id="49" dur="1" fill="hold">
                                          <p:stCondLst>
                                            <p:cond delay="0"/>
                                          </p:stCondLst>
                                        </p:cTn>
                                        <p:tgtEl>
                                          <p:spTgt spid="72751">
                                            <p:txEl>
                                              <p:pRg st="2" end="2"/>
                                            </p:txEl>
                                          </p:spTgt>
                                        </p:tgtEl>
                                        <p:attrNameLst>
                                          <p:attrName>style.visibility</p:attrName>
                                        </p:attrNameLst>
                                      </p:cBhvr>
                                      <p:to>
                                        <p:strVal val="visible"/>
                                      </p:to>
                                    </p:set>
                                    <p:anim calcmode="lin" valueType="num">
                                      <p:cBhvr additive="base">
                                        <p:cTn id="50" dur="500" fill="hold"/>
                                        <p:tgtEl>
                                          <p:spTgt spid="72751">
                                            <p:txEl>
                                              <p:pRg st="2" end="2"/>
                                            </p:txEl>
                                          </p:spTgt>
                                        </p:tgtEl>
                                        <p:attrNameLst>
                                          <p:attrName>ppt_x</p:attrName>
                                        </p:attrNameLst>
                                      </p:cBhvr>
                                      <p:tavLst>
                                        <p:tav tm="0">
                                          <p:val>
                                            <p:strVal val="0-#ppt_w/2"/>
                                          </p:val>
                                        </p:tav>
                                        <p:tav tm="100000">
                                          <p:val>
                                            <p:strVal val="#ppt_x"/>
                                          </p:val>
                                        </p:tav>
                                      </p:tavLst>
                                    </p:anim>
                                    <p:anim calcmode="lin" valueType="num">
                                      <p:cBhvr additive="base">
                                        <p:cTn id="51" dur="500" fill="hold"/>
                                        <p:tgtEl>
                                          <p:spTgt spid="72751">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2" presetClass="entr" presetSubtype="8" fill="hold" nodeType="clickEffect">
                                  <p:stCondLst>
                                    <p:cond delay="0"/>
                                  </p:stCondLst>
                                  <p:childTnLst>
                                    <p:set>
                                      <p:cBhvr>
                                        <p:cTn id="55" dur="1" fill="hold">
                                          <p:stCondLst>
                                            <p:cond delay="0"/>
                                          </p:stCondLst>
                                        </p:cTn>
                                        <p:tgtEl>
                                          <p:spTgt spid="72752"/>
                                        </p:tgtEl>
                                        <p:attrNameLst>
                                          <p:attrName>style.visibility</p:attrName>
                                        </p:attrNameLst>
                                      </p:cBhvr>
                                      <p:to>
                                        <p:strVal val="visible"/>
                                      </p:to>
                                    </p:set>
                                    <p:anim calcmode="lin" valueType="num">
                                      <p:cBhvr additive="base">
                                        <p:cTn id="56" dur="500" fill="hold"/>
                                        <p:tgtEl>
                                          <p:spTgt spid="72752"/>
                                        </p:tgtEl>
                                        <p:attrNameLst>
                                          <p:attrName>ppt_x</p:attrName>
                                        </p:attrNameLst>
                                      </p:cBhvr>
                                      <p:tavLst>
                                        <p:tav tm="0">
                                          <p:val>
                                            <p:strVal val="0-#ppt_w/2"/>
                                          </p:val>
                                        </p:tav>
                                        <p:tav tm="100000">
                                          <p:val>
                                            <p:strVal val="#ppt_x"/>
                                          </p:val>
                                        </p:tav>
                                      </p:tavLst>
                                    </p:anim>
                                    <p:anim calcmode="lin" valueType="num">
                                      <p:cBhvr additive="base">
                                        <p:cTn id="57" dur="500" fill="hold"/>
                                        <p:tgtEl>
                                          <p:spTgt spid="7275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710" grpId="0" animBg="1"/>
      <p:bldP spid="72711" grpId="0" animBg="1"/>
      <p:bldP spid="72712" grpId="0" animBg="1"/>
      <p:bldP spid="72713" grpId="0" build="p" bldLvl="5"/>
      <p:bldP spid="72751" grpId="0" build="p" bldLvl="5"/>
      <p:bldP spid="72758"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标题 73729"/>
          <p:cNvSpPr>
            <a:spLocks noGrp="1"/>
          </p:cNvSpPr>
          <p:nvPr>
            <p:ph type="title"/>
          </p:nvPr>
        </p:nvSpPr>
        <p:spPr>
          <a:ln/>
        </p:spPr>
        <p:txBody>
          <a:bodyPr anchor="ctr" anchorCtr="0"/>
          <a:lstStyle/>
          <a:p>
            <a:r>
              <a:rPr lang="en-US" altLang="zh-CN"/>
              <a:t>2.3.2  </a:t>
            </a:r>
            <a:r>
              <a:rPr lang="zh-CN" altLang="en-US" dirty="0"/>
              <a:t>变量</a:t>
            </a:r>
          </a:p>
        </p:txBody>
      </p:sp>
      <p:sp>
        <p:nvSpPr>
          <p:cNvPr id="73731" name="文本占位符 73730"/>
          <p:cNvSpPr>
            <a:spLocks noGrp="1"/>
          </p:cNvSpPr>
          <p:nvPr>
            <p:ph type="body" idx="1"/>
          </p:nvPr>
        </p:nvSpPr>
        <p:spPr>
          <a:xfrm>
            <a:off x="250825" y="908050"/>
            <a:ext cx="8893175" cy="5616575"/>
          </a:xfrm>
          <a:ln/>
        </p:spPr>
        <p:txBody>
          <a:bodyPr/>
          <a:lstStyle/>
          <a:p>
            <a:r>
              <a:rPr lang="zh-CN" altLang="en-US" sz="2400" dirty="0">
                <a:solidFill>
                  <a:schemeClr val="tx1"/>
                </a:solidFill>
              </a:rPr>
              <a:t>整型变量</a:t>
            </a:r>
          </a:p>
          <a:p>
            <a:pPr lvl="1"/>
            <a:r>
              <a:rPr lang="zh-CN" altLang="en-US" sz="2400" dirty="0">
                <a:solidFill>
                  <a:schemeClr val="tx1"/>
                </a:solidFill>
              </a:rPr>
              <a:t>占字节数随机器不同而不同</a:t>
            </a:r>
            <a:r>
              <a:rPr lang="en-US" altLang="zh-CN" sz="2400">
                <a:solidFill>
                  <a:schemeClr val="tx1"/>
                </a:solidFill>
              </a:rPr>
              <a:t>,</a:t>
            </a:r>
            <a:r>
              <a:rPr lang="zh-CN" altLang="en-US" sz="2400" dirty="0">
                <a:solidFill>
                  <a:schemeClr val="tx1"/>
                </a:solidFill>
              </a:rPr>
              <a:t>一般占一个机器字</a:t>
            </a:r>
          </a:p>
          <a:p>
            <a:pPr lvl="1"/>
            <a:r>
              <a:rPr lang="en-US" altLang="zh-CN" sz="2400" err="1">
                <a:solidFill>
                  <a:schemeClr val="tx1"/>
                </a:solidFill>
              </a:rPr>
              <a:t>short≤int≤long</a:t>
            </a:r>
            <a:endParaRPr lang="en-US" altLang="zh-CN" sz="2400">
              <a:solidFill>
                <a:schemeClr val="tx1"/>
              </a:solidFill>
            </a:endParaRPr>
          </a:p>
          <a:p>
            <a:pPr lvl="1"/>
            <a:r>
              <a:rPr lang="zh-CN" altLang="en-US" sz="2400" dirty="0">
                <a:solidFill>
                  <a:schemeClr val="tx1"/>
                </a:solidFill>
              </a:rPr>
              <a:t>可用</a:t>
            </a:r>
            <a:r>
              <a:rPr lang="en-US" altLang="zh-CN" sz="2400" err="1">
                <a:solidFill>
                  <a:srgbClr val="0000FF"/>
                </a:solidFill>
              </a:rPr>
              <a:t>sizeof</a:t>
            </a:r>
            <a:r>
              <a:rPr lang="en-US" altLang="zh-CN" sz="2400">
                <a:solidFill>
                  <a:schemeClr val="tx1"/>
                </a:solidFill>
              </a:rPr>
              <a:t>(</a:t>
            </a:r>
            <a:r>
              <a:rPr lang="zh-CN" altLang="zh-CN" sz="2400" dirty="0">
                <a:solidFill>
                  <a:schemeClr val="tx1"/>
                </a:solidFill>
              </a:rPr>
              <a:t>类型标识符）</a:t>
            </a:r>
            <a:r>
              <a:rPr lang="zh-CN" altLang="en-US" sz="2400" dirty="0">
                <a:solidFill>
                  <a:schemeClr val="tx1"/>
                </a:solidFill>
              </a:rPr>
              <a:t>或</a:t>
            </a:r>
            <a:r>
              <a:rPr lang="en-US" altLang="zh-CN" sz="2400" err="1">
                <a:solidFill>
                  <a:srgbClr val="0000FF"/>
                </a:solidFill>
              </a:rPr>
              <a:t>sizeof</a:t>
            </a:r>
            <a:r>
              <a:rPr lang="en-US" altLang="zh-CN" sz="2400">
                <a:solidFill>
                  <a:schemeClr val="tx1"/>
                </a:solidFill>
              </a:rPr>
              <a:t>(</a:t>
            </a:r>
            <a:r>
              <a:rPr lang="zh-CN" altLang="zh-CN" sz="2400" dirty="0">
                <a:solidFill>
                  <a:schemeClr val="tx1"/>
                </a:solidFill>
              </a:rPr>
              <a:t>变量名）测量</a:t>
            </a:r>
            <a:endParaRPr lang="en-US" altLang="zh-CN" sz="2400" dirty="0">
              <a:latin typeface="隶书" panose="02010509060101010101" pitchFamily="49" charset="-122"/>
            </a:endParaRPr>
          </a:p>
          <a:p>
            <a:r>
              <a:rPr lang="zh-CN" altLang="en-US" dirty="0">
                <a:latin typeface="隶书" panose="02010509060101010101" pitchFamily="49" charset="-122"/>
              </a:rPr>
              <a:t>实型变量</a:t>
            </a:r>
          </a:p>
          <a:p>
            <a:pPr lvl="1"/>
            <a:r>
              <a:rPr lang="en-US" altLang="zh-CN" sz="2400">
                <a:latin typeface="隶书" panose="02010509060101010101" pitchFamily="49" charset="-122"/>
              </a:rPr>
              <a:t>float</a:t>
            </a:r>
            <a:r>
              <a:rPr lang="zh-CN" altLang="en-US" sz="2400" dirty="0">
                <a:latin typeface="隶书" panose="02010509060101010101" pitchFamily="49" charset="-122"/>
              </a:rPr>
              <a:t>：</a:t>
            </a:r>
            <a:r>
              <a:rPr lang="zh-CN" altLang="zh-CN" sz="2400" dirty="0">
                <a:latin typeface="隶书" panose="02010509060101010101" pitchFamily="49" charset="-122"/>
              </a:rPr>
              <a:t>占4字节，提供</a:t>
            </a:r>
            <a:r>
              <a:rPr lang="en-US" altLang="zh-CN" sz="2400">
                <a:latin typeface="隶书" panose="02010509060101010101" pitchFamily="49" charset="-122"/>
              </a:rPr>
              <a:t>6</a:t>
            </a:r>
            <a:r>
              <a:rPr lang="zh-CN" altLang="en-US" sz="2400" dirty="0">
                <a:latin typeface="隶书" panose="02010509060101010101" pitchFamily="49" charset="-122"/>
              </a:rPr>
              <a:t>～</a:t>
            </a:r>
            <a:r>
              <a:rPr lang="en-US" altLang="zh-CN" sz="2400">
                <a:latin typeface="隶书" panose="02010509060101010101" pitchFamily="49" charset="-122"/>
              </a:rPr>
              <a:t>7</a:t>
            </a:r>
            <a:r>
              <a:rPr lang="zh-CN" altLang="zh-CN" sz="2400" dirty="0">
                <a:latin typeface="隶书" panose="02010509060101010101" pitchFamily="49" charset="-122"/>
              </a:rPr>
              <a:t>位有效数字</a:t>
            </a:r>
            <a:endParaRPr lang="en-US" altLang="zh-CN" sz="2400" dirty="0">
              <a:latin typeface="隶书" panose="02010509060101010101" pitchFamily="49" charset="-122"/>
            </a:endParaRPr>
          </a:p>
          <a:p>
            <a:pPr lvl="1"/>
            <a:r>
              <a:rPr lang="en-US" altLang="zh-CN" sz="2400">
                <a:latin typeface="隶书" panose="02010509060101010101" pitchFamily="49" charset="-122"/>
              </a:rPr>
              <a:t>double</a:t>
            </a:r>
            <a:r>
              <a:rPr lang="zh-CN" altLang="en-US" sz="2400" dirty="0">
                <a:latin typeface="隶书" panose="02010509060101010101" pitchFamily="49" charset="-122"/>
              </a:rPr>
              <a:t>：</a:t>
            </a:r>
            <a:r>
              <a:rPr lang="zh-CN" altLang="zh-CN" sz="2400" dirty="0">
                <a:latin typeface="隶书" panose="02010509060101010101" pitchFamily="49" charset="-122"/>
              </a:rPr>
              <a:t>占8字节，提供16位有效数字</a:t>
            </a:r>
            <a:endParaRPr lang="zh-CN" altLang="en-US" sz="2400" dirty="0">
              <a:latin typeface="隶书" panose="02010509060101010101" pitchFamily="49" charset="-122"/>
            </a:endParaRPr>
          </a:p>
          <a:p>
            <a:r>
              <a:rPr lang="zh-CN" altLang="en-US" dirty="0">
                <a:latin typeface="隶书" panose="02010509060101010101" pitchFamily="49" charset="-122"/>
              </a:rPr>
              <a:t>字符型变量</a:t>
            </a:r>
          </a:p>
          <a:p>
            <a:pPr lvl="1"/>
            <a:r>
              <a:rPr lang="zh-CN" altLang="en-US" sz="2400" dirty="0">
                <a:latin typeface="隶书" panose="02010509060101010101" pitchFamily="49" charset="-122"/>
              </a:rPr>
              <a:t>字符变量存放字符</a:t>
            </a:r>
            <a:r>
              <a:rPr lang="en-US" altLang="zh-CN" sz="2400">
                <a:latin typeface="隶书" panose="02010509060101010101" pitchFamily="49" charset="-122"/>
              </a:rPr>
              <a:t>ASCII</a:t>
            </a:r>
            <a:r>
              <a:rPr lang="zh-CN" altLang="zh-CN" sz="2400" dirty="0">
                <a:latin typeface="隶书" panose="02010509060101010101" pitchFamily="49" charset="-122"/>
              </a:rPr>
              <a:t>码</a:t>
            </a:r>
            <a:endParaRPr lang="en-US" altLang="zh-CN" sz="2400" dirty="0">
              <a:latin typeface="隶书" panose="02010509060101010101" pitchFamily="49" charset="-122"/>
            </a:endParaRPr>
          </a:p>
          <a:p>
            <a:pPr lvl="1"/>
            <a:r>
              <a:rPr lang="en-US" altLang="zh-CN" sz="2400">
                <a:latin typeface="隶书" panose="02010509060101010101" pitchFamily="49" charset="-122"/>
              </a:rPr>
              <a:t>char</a:t>
            </a:r>
            <a:r>
              <a:rPr lang="zh-CN" altLang="zh-CN" sz="2400" dirty="0">
                <a:latin typeface="隶书" panose="02010509060101010101" pitchFamily="49" charset="-122"/>
              </a:rPr>
              <a:t>与</a:t>
            </a:r>
            <a:r>
              <a:rPr lang="en-US" altLang="zh-CN" sz="2400" err="1">
                <a:latin typeface="隶书" panose="02010509060101010101" pitchFamily="49" charset="-122"/>
              </a:rPr>
              <a:t>int</a:t>
            </a:r>
            <a:r>
              <a:rPr lang="zh-CN" altLang="zh-CN" sz="2400" dirty="0">
                <a:latin typeface="隶书" panose="02010509060101010101" pitchFamily="49" charset="-122"/>
              </a:rPr>
              <a:t>数据间可进行算术运算</a:t>
            </a:r>
            <a:endParaRPr lang="en-US" altLang="zh-CN" sz="2400" dirty="0">
              <a:latin typeface="隶书" panose="02010509060101010101" pitchFamily="49" charset="-122"/>
            </a:endParaRPr>
          </a:p>
        </p:txBody>
      </p:sp>
      <p:sp>
        <p:nvSpPr>
          <p:cNvPr id="73733" name="文本框 73732"/>
          <p:cNvSpPr txBox="1"/>
          <p:nvPr/>
        </p:nvSpPr>
        <p:spPr>
          <a:xfrm>
            <a:off x="1476375" y="4149725"/>
            <a:ext cx="5349875" cy="1225550"/>
          </a:xfrm>
          <a:prstGeom prst="rect">
            <a:avLst/>
          </a:prstGeom>
          <a:solidFill>
            <a:schemeClr val="bg1"/>
          </a:solidFill>
          <a:ln w="38100" cap="flat" cmpd="sng">
            <a:solidFill>
              <a:schemeClr val="folHlink"/>
            </a:solidFill>
            <a:prstDash val="solid"/>
            <a:miter/>
            <a:headEnd type="none" w="med" len="med"/>
            <a:tailEnd type="none" w="med" len="med"/>
          </a:ln>
        </p:spPr>
        <p:txBody>
          <a:bodyPr wrap="none" lIns="90000" tIns="46800" rIns="90000" bIns="46800">
            <a:spAutoFit/>
          </a:bodyPr>
          <a:lstStyle/>
          <a:p>
            <a:pPr eaLnBrk="0" hangingPunct="0"/>
            <a:r>
              <a:rPr lang="zh-CN" altLang="en-US" b="1" dirty="0">
                <a:latin typeface="隶书" panose="02010509060101010101" pitchFamily="49" charset="-122"/>
                <a:ea typeface="隶书" panose="02010509060101010101" pitchFamily="49" charset="-122"/>
              </a:rPr>
              <a:t>例    </a:t>
            </a:r>
            <a:r>
              <a:rPr lang="en-US" altLang="zh-CN" b="1">
                <a:latin typeface="隶书" panose="02010509060101010101" pitchFamily="49" charset="-122"/>
                <a:ea typeface="隶书" panose="02010509060101010101" pitchFamily="49" charset="-122"/>
              </a:rPr>
              <a:t>a=‘D’;     /*  a=68;  */</a:t>
            </a:r>
          </a:p>
          <a:p>
            <a:pPr eaLnBrk="0" hangingPunct="0"/>
            <a:r>
              <a:rPr lang="en-US" altLang="zh-CN" b="1">
                <a:latin typeface="隶书" panose="02010509060101010101" pitchFamily="49" charset="-122"/>
                <a:ea typeface="隶书" panose="02010509060101010101" pitchFamily="49" charset="-122"/>
              </a:rPr>
              <a:t>      x=‘A’+5;   /*   x=65+5;  */</a:t>
            </a:r>
          </a:p>
          <a:p>
            <a:pPr eaLnBrk="0" hangingPunct="0"/>
            <a:r>
              <a:rPr lang="en-US" altLang="zh-CN" b="1">
                <a:latin typeface="隶书" panose="02010509060101010101" pitchFamily="49" charset="-122"/>
                <a:ea typeface="隶书" panose="02010509060101010101" pitchFamily="49" charset="-122"/>
              </a:rPr>
              <a:t>      s=‘!’+‘G’   /*   s=33+71;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73733"/>
                                        </p:tgtEl>
                                        <p:attrNameLst>
                                          <p:attrName>style.visibility</p:attrName>
                                        </p:attrNameLst>
                                      </p:cBhvr>
                                      <p:to>
                                        <p:strVal val="visible"/>
                                      </p:to>
                                    </p:set>
                                    <p:animEffect transition="in" filter="box(out)">
                                      <p:cBhvr>
                                        <p:cTn id="7" dur="500"/>
                                        <p:tgtEl>
                                          <p:spTgt spid="73733"/>
                                        </p:tgtEl>
                                      </p:cBhvr>
                                    </p:animEffect>
                                  </p:childTnLst>
                                  <p:subTnLst>
                                    <p:set>
                                      <p:cBhvr override="childStyle">
                                        <p:cTn dur="1" fill="hold" display="0" masterRel="nextClick" afterEffect="1"/>
                                        <p:tgtEl>
                                          <p:spTgt spid="73733"/>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733"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标题 74753"/>
          <p:cNvSpPr>
            <a:spLocks noGrp="1"/>
          </p:cNvSpPr>
          <p:nvPr>
            <p:ph type="title" idx="4294967295"/>
          </p:nvPr>
        </p:nvSpPr>
        <p:spPr>
          <a:xfrm>
            <a:off x="0" y="274638"/>
            <a:ext cx="8229600" cy="1143000"/>
          </a:xfrm>
          <a:ln/>
        </p:spPr>
        <p:txBody>
          <a:bodyPr anchor="ctr" anchorCtr="0"/>
          <a:lstStyle/>
          <a:p>
            <a:r>
              <a:rPr lang="en-US" altLang="zh-CN"/>
              <a:t>2.4  </a:t>
            </a:r>
            <a:r>
              <a:rPr lang="zh-CN" altLang="en-US" dirty="0"/>
              <a:t>输入</a:t>
            </a:r>
            <a:r>
              <a:rPr lang="en-US" altLang="zh-CN"/>
              <a:t>/</a:t>
            </a:r>
            <a:r>
              <a:rPr lang="zh-CN" altLang="en-US" dirty="0"/>
              <a:t>输出函数 </a:t>
            </a:r>
          </a:p>
        </p:txBody>
      </p:sp>
      <p:sp>
        <p:nvSpPr>
          <p:cNvPr id="74755" name="文本占位符 74754"/>
          <p:cNvSpPr>
            <a:spLocks noGrp="1"/>
          </p:cNvSpPr>
          <p:nvPr>
            <p:ph type="body" idx="4294967295"/>
          </p:nvPr>
        </p:nvSpPr>
        <p:spPr>
          <a:xfrm>
            <a:off x="611188" y="1412875"/>
            <a:ext cx="7905750" cy="4525963"/>
          </a:xfrm>
          <a:ln/>
        </p:spPr>
        <p:txBody>
          <a:bodyPr/>
          <a:lstStyle/>
          <a:p>
            <a:r>
              <a:rPr lang="en-US" altLang="zh-CN"/>
              <a:t>C</a:t>
            </a:r>
            <a:r>
              <a:rPr lang="zh-CN" altLang="zh-CN" dirty="0"/>
              <a:t>语言无</a:t>
            </a:r>
            <a:r>
              <a:rPr lang="en-US" altLang="zh-CN"/>
              <a:t>I/O</a:t>
            </a:r>
            <a:r>
              <a:rPr lang="zh-CN" altLang="zh-CN" dirty="0"/>
              <a:t>语句，</a:t>
            </a:r>
            <a:r>
              <a:rPr lang="en-US" altLang="zh-CN"/>
              <a:t>I/O</a:t>
            </a:r>
            <a:r>
              <a:rPr lang="zh-CN" altLang="zh-CN" dirty="0"/>
              <a:t>操作由函数实现</a:t>
            </a:r>
          </a:p>
          <a:p>
            <a:pPr lvl="1"/>
            <a:r>
              <a:rPr lang="zh-CN" altLang="zh-CN" dirty="0"/>
              <a:t> </a:t>
            </a:r>
            <a:r>
              <a:rPr lang="zh-CN" altLang="en-US" dirty="0"/>
              <a:t>如</a:t>
            </a:r>
            <a:r>
              <a:rPr lang="en-US" altLang="zh-CN"/>
              <a:t>:</a:t>
            </a:r>
            <a:r>
              <a:rPr lang="en-US" altLang="zh-CN" err="1"/>
              <a:t>scanf</a:t>
            </a:r>
            <a:r>
              <a:rPr lang="en-US" altLang="zh-CN"/>
              <a:t>()</a:t>
            </a:r>
            <a:r>
              <a:rPr lang="zh-CN" altLang="en-US" dirty="0"/>
              <a:t>、</a:t>
            </a:r>
            <a:r>
              <a:rPr lang="en-US" altLang="zh-CN" err="1"/>
              <a:t>printf</a:t>
            </a:r>
            <a:r>
              <a:rPr lang="en-US" altLang="zh-CN"/>
              <a:t>()</a:t>
            </a:r>
            <a:r>
              <a:rPr lang="zh-CN" altLang="en-US" dirty="0"/>
              <a:t>、</a:t>
            </a:r>
            <a:r>
              <a:rPr lang="en-US" altLang="zh-CN" err="1"/>
              <a:t>putchar</a:t>
            </a:r>
            <a:r>
              <a:rPr lang="en-US" altLang="zh-CN"/>
              <a:t>()</a:t>
            </a:r>
            <a:r>
              <a:rPr lang="zh-CN" altLang="en-US" dirty="0"/>
              <a:t>、</a:t>
            </a:r>
            <a:r>
              <a:rPr lang="en-US" altLang="zh-CN" err="1"/>
              <a:t>getchar</a:t>
            </a:r>
            <a:r>
              <a:rPr lang="en-US" altLang="zh-CN"/>
              <a:t>()</a:t>
            </a:r>
            <a:r>
              <a:rPr lang="zh-CN" altLang="en-US" dirty="0"/>
              <a:t>、</a:t>
            </a:r>
            <a:r>
              <a:rPr lang="en-US" altLang="zh-CN"/>
              <a:t>puts()</a:t>
            </a:r>
            <a:r>
              <a:rPr lang="zh-CN" altLang="en-US" dirty="0"/>
              <a:t>、</a:t>
            </a:r>
            <a:r>
              <a:rPr lang="en-US" altLang="zh-CN"/>
              <a:t>gets()</a:t>
            </a:r>
            <a:r>
              <a:rPr lang="zh-CN" altLang="en-US" dirty="0"/>
              <a:t>等函数</a:t>
            </a:r>
          </a:p>
          <a:p>
            <a:r>
              <a:rPr lang="zh-CN" altLang="en-US" dirty="0"/>
              <a:t>使用时应在源文件中包含头文件</a:t>
            </a:r>
            <a:r>
              <a:rPr lang="en-US" altLang="zh-CN" err="1"/>
              <a:t>stdio.h</a:t>
            </a:r>
            <a:r>
              <a:rPr lang="en-US" altLang="zh-CN"/>
              <a:t> </a:t>
            </a:r>
          </a:p>
          <a:p>
            <a:pPr lvl="1">
              <a:buNone/>
            </a:pPr>
            <a:r>
              <a:rPr lang="zh-CN" altLang="zh-CN" dirty="0"/>
              <a:t>#</a:t>
            </a:r>
            <a:r>
              <a:rPr lang="en-US" altLang="zh-CN"/>
              <a:t>include &lt;</a:t>
            </a:r>
            <a:r>
              <a:rPr lang="en-US" altLang="zh-CN" err="1"/>
              <a:t>stdio.h</a:t>
            </a:r>
            <a:r>
              <a:rPr lang="en-US" altLang="zh-CN"/>
              <a:t>&gt;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20481"/>
          <p:cNvSpPr>
            <a:spLocks noGrp="1"/>
          </p:cNvSpPr>
          <p:nvPr>
            <p:ph type="title"/>
          </p:nvPr>
        </p:nvSpPr>
        <p:spPr>
          <a:ln/>
        </p:spPr>
        <p:txBody>
          <a:bodyPr anchor="ctr" anchorCtr="0"/>
          <a:lstStyle/>
          <a:p>
            <a:r>
              <a:rPr lang="zh-CN" altLang="en-US" dirty="0"/>
              <a:t>第</a:t>
            </a:r>
            <a:r>
              <a:rPr lang="en-US" altLang="zh-CN"/>
              <a:t>2</a:t>
            </a:r>
            <a:r>
              <a:rPr lang="zh-CN" altLang="en-US" dirty="0"/>
              <a:t>章  基本数据类型与常用库函数</a:t>
            </a:r>
          </a:p>
        </p:txBody>
      </p:sp>
      <p:sp>
        <p:nvSpPr>
          <p:cNvPr id="20483" name="文本占位符 20482"/>
          <p:cNvSpPr>
            <a:spLocks noGrp="1"/>
          </p:cNvSpPr>
          <p:nvPr>
            <p:ph type="body" idx="1"/>
          </p:nvPr>
        </p:nvSpPr>
        <p:spPr>
          <a:xfrm>
            <a:off x="1403350" y="1125538"/>
            <a:ext cx="7272338" cy="5183187"/>
          </a:xfrm>
          <a:ln/>
        </p:spPr>
        <p:txBody>
          <a:bodyPr/>
          <a:lstStyle/>
          <a:p>
            <a:r>
              <a:rPr lang="en-US" altLang="zh-CN"/>
              <a:t>2.1  </a:t>
            </a:r>
            <a:r>
              <a:rPr lang="zh-CN" altLang="en-US" dirty="0"/>
              <a:t>字符集与标识符 </a:t>
            </a:r>
          </a:p>
          <a:p>
            <a:r>
              <a:rPr lang="en-US" altLang="zh-CN"/>
              <a:t>2.2  </a:t>
            </a:r>
            <a:r>
              <a:rPr lang="zh-CN" altLang="en-US" dirty="0"/>
              <a:t>基本数据类型</a:t>
            </a:r>
          </a:p>
          <a:p>
            <a:r>
              <a:rPr lang="en-US" altLang="zh-CN"/>
              <a:t>2.3  </a:t>
            </a:r>
            <a:r>
              <a:rPr lang="zh-CN" altLang="en-US" dirty="0"/>
              <a:t>常量与变量</a:t>
            </a:r>
          </a:p>
          <a:p>
            <a:r>
              <a:rPr lang="en-US" altLang="zh-CN"/>
              <a:t>2.4  </a:t>
            </a:r>
            <a:r>
              <a:rPr lang="zh-CN" altLang="en-US" dirty="0"/>
              <a:t>输入</a:t>
            </a:r>
            <a:r>
              <a:rPr lang="en-US" altLang="zh-CN"/>
              <a:t>/</a:t>
            </a:r>
            <a:r>
              <a:rPr lang="zh-CN" altLang="en-US" dirty="0"/>
              <a:t>输出函数</a:t>
            </a:r>
          </a:p>
          <a:p>
            <a:r>
              <a:rPr lang="en-US" altLang="zh-CN"/>
              <a:t>2.5  </a:t>
            </a:r>
            <a:r>
              <a:rPr lang="zh-CN" altLang="en-US" dirty="0"/>
              <a:t>常 用 函 数</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矩形 75777"/>
          <p:cNvSpPr/>
          <p:nvPr/>
        </p:nvSpPr>
        <p:spPr>
          <a:xfrm>
            <a:off x="228600" y="228600"/>
            <a:ext cx="8915400" cy="609600"/>
          </a:xfrm>
          <a:prstGeom prst="rect">
            <a:avLst/>
          </a:prstGeom>
          <a:noFill/>
          <a:ln w="9525">
            <a:noFill/>
          </a:ln>
        </p:spPr>
        <p:txBody>
          <a:bodyPr lIns="92075" tIns="46038" rIns="92075" bIns="46038"/>
          <a:lstStyle>
            <a:lvl1pPr marL="290830" lvl="0" indent="-290830" algn="l" defTabSz="914400" rtl="0" eaLnBrk="1" fontAlgn="base" latinLnBrk="0" hangingPunct="1">
              <a:lnSpc>
                <a:spcPct val="110000"/>
              </a:lnSpc>
              <a:spcBef>
                <a:spcPct val="20000"/>
              </a:spcBef>
              <a:spcAft>
                <a:spcPct val="20000"/>
              </a:spcAft>
              <a:buClr>
                <a:srgbClr val="CC0000"/>
              </a:buClr>
              <a:buSzPct val="110000"/>
              <a:buFont typeface="Wingdings" panose="05000000000000000000" pitchFamily="2" charset="2"/>
              <a:buChar char="v"/>
              <a:defRPr sz="2800" b="1" u="none" kern="1200" baseline="0">
                <a:solidFill>
                  <a:srgbClr val="000099"/>
                </a:solidFill>
                <a:effectLst>
                  <a:outerShdw blurRad="38100" dist="38100" dir="2700000">
                    <a:srgbClr val="000000"/>
                  </a:outerShdw>
                </a:effectLst>
                <a:latin typeface="Times New Roman" panose="02020603050405020304" pitchFamily="18" charset="0"/>
                <a:ea typeface="楷体_GB2312" pitchFamily="49" charset="-122"/>
              </a:defRPr>
            </a:lvl1pPr>
            <a:lvl2pPr marL="662305" lvl="1" indent="-180975" algn="l" defTabSz="914400" rtl="0" eaLnBrk="1" fontAlgn="base" latinLnBrk="0" hangingPunct="1">
              <a:lnSpc>
                <a:spcPct val="110000"/>
              </a:lnSpc>
              <a:spcBef>
                <a:spcPct val="20000"/>
              </a:spcBef>
              <a:spcAft>
                <a:spcPct val="20000"/>
              </a:spcAft>
              <a:buClr>
                <a:srgbClr val="00CC00"/>
              </a:buClr>
              <a:buSzPct val="120000"/>
              <a:buFont typeface="Wingdings" panose="05000000000000000000" pitchFamily="2" charset="2"/>
              <a:buChar char="§"/>
              <a:defRPr sz="2800" b="1" i="0" u="none" kern="1200" baseline="0">
                <a:solidFill>
                  <a:srgbClr val="000099"/>
                </a:solidFill>
                <a:effectLst>
                  <a:outerShdw blurRad="38100" dist="38100" dir="2700000">
                    <a:srgbClr val="000000"/>
                  </a:outerShdw>
                </a:effectLst>
                <a:latin typeface="Times New Roman" panose="02020603050405020304" pitchFamily="18" charset="0"/>
                <a:ea typeface="楷体_GB2312" pitchFamily="49" charset="-122"/>
              </a:defRPr>
            </a:lvl2pPr>
            <a:lvl3pPr marL="1044575" lvl="2" indent="-191770" algn="l" defTabSz="914400" rtl="0" eaLnBrk="1" fontAlgn="base" latinLnBrk="0" hangingPunct="1">
              <a:lnSpc>
                <a:spcPct val="110000"/>
              </a:lnSpc>
              <a:spcBef>
                <a:spcPct val="20000"/>
              </a:spcBef>
              <a:spcAft>
                <a:spcPct val="20000"/>
              </a:spcAft>
              <a:buClr>
                <a:srgbClr val="FF0066"/>
              </a:buClr>
              <a:buSzPct val="135000"/>
              <a:buFontTx/>
              <a:buChar char="•"/>
              <a:defRPr sz="2800" b="1" i="0" u="none" kern="1200" baseline="0">
                <a:solidFill>
                  <a:srgbClr val="000099"/>
                </a:solidFill>
                <a:effectLst>
                  <a:outerShdw blurRad="38100" dist="38100" dir="2700000">
                    <a:srgbClr val="000000"/>
                  </a:outerShdw>
                </a:effectLst>
                <a:latin typeface="Times New Roman" panose="02020603050405020304" pitchFamily="18" charset="0"/>
                <a:ea typeface="楷体_GB2312" pitchFamily="49" charset="-122"/>
              </a:defRPr>
            </a:lvl3pPr>
            <a:lvl4pPr marL="1428750" lvl="3" indent="-193675" algn="l" defTabSz="914400" rtl="0" eaLnBrk="1" fontAlgn="base" latinLnBrk="0" hangingPunct="1">
              <a:lnSpc>
                <a:spcPct val="110000"/>
              </a:lnSpc>
              <a:spcBef>
                <a:spcPct val="20000"/>
              </a:spcBef>
              <a:spcAft>
                <a:spcPct val="20000"/>
              </a:spcAft>
              <a:buSzTx/>
              <a:buFontTx/>
              <a:buChar char="–"/>
              <a:defRPr sz="2600" b="1" i="0" u="none" kern="1200" baseline="0">
                <a:solidFill>
                  <a:srgbClr val="000099"/>
                </a:solidFill>
                <a:effectLst>
                  <a:outerShdw blurRad="38100" dist="38100" dir="2700000">
                    <a:srgbClr val="000000"/>
                  </a:outerShdw>
                </a:effectLst>
                <a:latin typeface="Times New Roman" panose="02020603050405020304" pitchFamily="18" charset="0"/>
                <a:ea typeface="楷体_GB2312" pitchFamily="49" charset="-122"/>
              </a:defRPr>
            </a:lvl4pPr>
            <a:lvl5pPr marL="1812925" lvl="4" indent="-193675" algn="l" defTabSz="914400" rtl="0" eaLnBrk="1" fontAlgn="base" latinLnBrk="0" hangingPunct="1">
              <a:lnSpc>
                <a:spcPct val="110000"/>
              </a:lnSpc>
              <a:spcBef>
                <a:spcPct val="20000"/>
              </a:spcBef>
              <a:spcAft>
                <a:spcPct val="20000"/>
              </a:spcAft>
              <a:buSzTx/>
              <a:buFontTx/>
              <a:buChar char="–"/>
              <a:defRPr sz="2600" b="1" i="0" u="none" kern="1200" baseline="0">
                <a:solidFill>
                  <a:srgbClr val="000099"/>
                </a:solidFill>
                <a:effectLst>
                  <a:outerShdw blurRad="38100" dist="38100" dir="2700000">
                    <a:srgbClr val="000000"/>
                  </a:outerShdw>
                </a:effectLst>
                <a:latin typeface="Times New Roman" panose="02020603050405020304" pitchFamily="18" charset="0"/>
                <a:ea typeface="楷体_GB2312" pitchFamily="49" charset="-122"/>
              </a:defRPr>
            </a:lvl5pPr>
          </a:lstStyle>
          <a:p>
            <a:pPr lvl="0" algn="ctr">
              <a:buNone/>
            </a:pPr>
            <a:r>
              <a:rPr lang="en-US" altLang="zh-CN" sz="3200">
                <a:solidFill>
                  <a:srgbClr val="6600CC"/>
                </a:solidFill>
                <a:ea typeface="隶书" panose="02010509060101010101" pitchFamily="49" charset="-122"/>
              </a:rPr>
              <a:t>2.4.1  </a:t>
            </a:r>
            <a:r>
              <a:rPr lang="zh-CN" altLang="en-US" sz="3200" dirty="0">
                <a:solidFill>
                  <a:srgbClr val="6600CC"/>
                </a:solidFill>
                <a:ea typeface="隶书" panose="02010509060101010101" pitchFamily="49" charset="-122"/>
              </a:rPr>
              <a:t>格式化输入输出函数</a:t>
            </a:r>
            <a:r>
              <a:rPr lang="zh-CN" altLang="en-US" dirty="0"/>
              <a:t> </a:t>
            </a:r>
            <a:endParaRPr lang="zh-CN" altLang="en-US"/>
          </a:p>
        </p:txBody>
      </p:sp>
      <p:sp>
        <p:nvSpPr>
          <p:cNvPr id="75779" name="矩形 75778"/>
          <p:cNvSpPr/>
          <p:nvPr/>
        </p:nvSpPr>
        <p:spPr>
          <a:xfrm>
            <a:off x="755650" y="908050"/>
            <a:ext cx="7924800" cy="1235075"/>
          </a:xfrm>
          <a:prstGeom prst="rect">
            <a:avLst/>
          </a:prstGeom>
          <a:noFill/>
          <a:ln w="38100" cap="flat" cmpd="sng">
            <a:solidFill>
              <a:schemeClr val="tx2"/>
            </a:solidFill>
            <a:prstDash val="solid"/>
            <a:miter/>
            <a:headEnd type="none" w="med" len="med"/>
            <a:tailEnd type="none" w="med" len="med"/>
          </a:ln>
        </p:spPr>
        <p:txBody>
          <a:bodyPr wrap="none" anchor="ctr" anchorCtr="0"/>
          <a:lstStyle/>
          <a:p>
            <a:pPr lvl="1" eaLnBrk="0" hangingPunct="0"/>
            <a:r>
              <a:rPr lang="zh-CN" altLang="en-US" sz="2400" b="1" dirty="0">
                <a:solidFill>
                  <a:srgbClr val="FF0000"/>
                </a:solidFill>
                <a:effectLst>
                  <a:outerShdw blurRad="38100" dist="38100" dir="2700000">
                    <a:srgbClr val="000000"/>
                  </a:outerShdw>
                </a:effectLst>
                <a:latin typeface="Arial" panose="020B0604020202020204" pitchFamily="34" charset="0"/>
              </a:rPr>
              <a:t>格   式：</a:t>
            </a:r>
            <a:r>
              <a:rPr lang="en-US" altLang="zh-CN" sz="2400" b="1" err="1">
                <a:effectLst>
                  <a:outerShdw blurRad="38100" dist="38100" dir="2700000">
                    <a:srgbClr val="FFFFFF"/>
                  </a:outerShdw>
                </a:effectLst>
                <a:latin typeface="Arial" panose="020B0604020202020204" pitchFamily="34" charset="0"/>
              </a:rPr>
              <a:t>printf</a:t>
            </a:r>
            <a:r>
              <a:rPr lang="en-US" altLang="zh-CN" sz="2400" b="1">
                <a:effectLst>
                  <a:outerShdw blurRad="38100" dist="38100" dir="2700000">
                    <a:srgbClr val="FFFFFF"/>
                  </a:outerShdw>
                </a:effectLst>
                <a:latin typeface="Arial" panose="020B0604020202020204" pitchFamily="34" charset="0"/>
              </a:rPr>
              <a:t>(“</a:t>
            </a:r>
            <a:r>
              <a:rPr lang="zh-CN" altLang="zh-CN" sz="2400" b="1" dirty="0">
                <a:effectLst>
                  <a:outerShdw blurRad="38100" dist="38100" dir="2700000">
                    <a:srgbClr val="FFFFFF"/>
                  </a:outerShdw>
                </a:effectLst>
                <a:latin typeface="Arial" panose="020B0604020202020204" pitchFamily="34" charset="0"/>
              </a:rPr>
              <a:t>格式控制串”，输出表)</a:t>
            </a:r>
          </a:p>
          <a:p>
            <a:pPr lvl="1" eaLnBrk="0" hangingPunct="0"/>
            <a:r>
              <a:rPr lang="zh-CN" altLang="zh-CN" sz="2400" b="1" dirty="0">
                <a:solidFill>
                  <a:srgbClr val="FF0000"/>
                </a:solidFill>
                <a:effectLst>
                  <a:outerShdw blurRad="38100" dist="38100" dir="2700000">
                    <a:srgbClr val="000000"/>
                  </a:outerShdw>
                </a:effectLst>
                <a:latin typeface="Arial" panose="020B0604020202020204" pitchFamily="34" charset="0"/>
              </a:rPr>
              <a:t>功</a:t>
            </a:r>
            <a:r>
              <a:rPr lang="en-US" altLang="zh-CN" sz="2400" b="1">
                <a:solidFill>
                  <a:srgbClr val="FF0000"/>
                </a:solidFill>
                <a:effectLst>
                  <a:outerShdw blurRad="38100" dist="38100" dir="2700000">
                    <a:srgbClr val="000000"/>
                  </a:outerShdw>
                </a:effectLst>
                <a:latin typeface="Arial" panose="020B0604020202020204" pitchFamily="34" charset="0"/>
              </a:rPr>
              <a:t>   </a:t>
            </a:r>
            <a:r>
              <a:rPr lang="zh-CN" altLang="zh-CN" sz="2400" b="1" dirty="0">
                <a:solidFill>
                  <a:srgbClr val="FF0000"/>
                </a:solidFill>
                <a:effectLst>
                  <a:outerShdw blurRad="38100" dist="38100" dir="2700000">
                    <a:srgbClr val="000000"/>
                  </a:outerShdw>
                </a:effectLst>
                <a:latin typeface="Arial" panose="020B0604020202020204" pitchFamily="34" charset="0"/>
              </a:rPr>
              <a:t>能：</a:t>
            </a:r>
            <a:r>
              <a:rPr lang="zh-CN" altLang="zh-CN" sz="2400" b="1" dirty="0">
                <a:effectLst>
                  <a:outerShdw blurRad="38100" dist="38100" dir="2700000">
                    <a:srgbClr val="FFFFFF"/>
                  </a:outerShdw>
                </a:effectLst>
                <a:latin typeface="Arial" panose="020B0604020202020204" pitchFamily="34" charset="0"/>
              </a:rPr>
              <a:t>按指定格式向显示器输出数据</a:t>
            </a:r>
          </a:p>
          <a:p>
            <a:pPr lvl="1" eaLnBrk="0" hangingPunct="0"/>
            <a:r>
              <a:rPr lang="zh-CN" altLang="zh-CN" sz="2400" b="1" dirty="0">
                <a:solidFill>
                  <a:srgbClr val="FF0000"/>
                </a:solidFill>
                <a:effectLst>
                  <a:outerShdw blurRad="38100" dist="38100" dir="2700000">
                    <a:srgbClr val="000000"/>
                  </a:outerShdw>
                </a:effectLst>
                <a:latin typeface="Arial" panose="020B0604020202020204" pitchFamily="34" charset="0"/>
              </a:rPr>
              <a:t>返</a:t>
            </a:r>
            <a:r>
              <a:rPr lang="zh-CN" altLang="en-US" sz="2400" b="1">
                <a:solidFill>
                  <a:srgbClr val="FF0000"/>
                </a:solidFill>
                <a:effectLst>
                  <a:outerShdw blurRad="38100" dist="38100" dir="2700000">
                    <a:srgbClr val="000000"/>
                  </a:outerShdw>
                </a:effectLst>
                <a:latin typeface="Arial" panose="020B0604020202020204" pitchFamily="34" charset="0"/>
              </a:rPr>
              <a:t>回</a:t>
            </a:r>
            <a:r>
              <a:rPr lang="zh-CN" altLang="zh-CN" sz="2400" b="1" dirty="0">
                <a:solidFill>
                  <a:srgbClr val="FF0000"/>
                </a:solidFill>
                <a:effectLst>
                  <a:outerShdw blurRad="38100" dist="38100" dir="2700000">
                    <a:srgbClr val="000000"/>
                  </a:outerShdw>
                </a:effectLst>
                <a:latin typeface="Arial" panose="020B0604020202020204" pitchFamily="34" charset="0"/>
              </a:rPr>
              <a:t>值：</a:t>
            </a:r>
            <a:r>
              <a:rPr lang="zh-CN" altLang="zh-CN" sz="2400" b="1" dirty="0">
                <a:effectLst>
                  <a:outerShdw blurRad="38100" dist="38100" dir="2700000">
                    <a:srgbClr val="FFFFFF"/>
                  </a:outerShdw>
                </a:effectLst>
                <a:latin typeface="Arial" panose="020B0604020202020204" pitchFamily="34" charset="0"/>
              </a:rPr>
              <a:t>正常，返回输出字节数；出错，返回</a:t>
            </a:r>
            <a:r>
              <a:rPr lang="en-US" altLang="zh-CN" sz="2400" b="1">
                <a:effectLst>
                  <a:outerShdw blurRad="38100" dist="38100" dir="2700000">
                    <a:srgbClr val="FFFFFF"/>
                  </a:outerShdw>
                </a:effectLst>
                <a:latin typeface="Arial" panose="020B0604020202020204" pitchFamily="34" charset="0"/>
              </a:rPr>
              <a:t>EOF(-1)</a:t>
            </a:r>
          </a:p>
        </p:txBody>
      </p:sp>
      <p:sp>
        <p:nvSpPr>
          <p:cNvPr id="75780" name="矩形 75779"/>
          <p:cNvSpPr/>
          <p:nvPr/>
        </p:nvSpPr>
        <p:spPr>
          <a:xfrm>
            <a:off x="179388" y="2276475"/>
            <a:ext cx="8763000" cy="2808288"/>
          </a:xfrm>
          <a:noFill/>
          <a:ln w="9525">
            <a:noFill/>
          </a:ln>
        </p:spPr>
        <p:txBody>
          <a:bodyPr/>
          <a:lstStyle>
            <a:lvl1pPr marL="290830" lvl="0" indent="-290830" algn="l" defTabSz="914400" rtl="0" eaLnBrk="1" fontAlgn="base" latinLnBrk="0" hangingPunct="1">
              <a:lnSpc>
                <a:spcPct val="110000"/>
              </a:lnSpc>
              <a:spcBef>
                <a:spcPct val="20000"/>
              </a:spcBef>
              <a:spcAft>
                <a:spcPct val="20000"/>
              </a:spcAft>
              <a:buClr>
                <a:srgbClr val="CC0000"/>
              </a:buClr>
              <a:buSzPct val="110000"/>
              <a:buFont typeface="Wingdings" panose="05000000000000000000" pitchFamily="2" charset="2"/>
              <a:buChar char="v"/>
              <a:defRPr sz="2800" b="1" u="none" kern="1200" baseline="0">
                <a:solidFill>
                  <a:srgbClr val="000099"/>
                </a:solidFill>
                <a:effectLst>
                  <a:outerShdw blurRad="38100" dist="38100" dir="2700000">
                    <a:srgbClr val="000000"/>
                  </a:outerShdw>
                </a:effectLst>
                <a:latin typeface="Times New Roman" panose="02020603050405020304" pitchFamily="18" charset="0"/>
                <a:ea typeface="楷体_GB2312" pitchFamily="49" charset="-122"/>
              </a:defRPr>
            </a:lvl1pPr>
            <a:lvl2pPr marL="662305" lvl="1" indent="-180975" algn="l" defTabSz="914400" rtl="0" eaLnBrk="1" fontAlgn="base" latinLnBrk="0" hangingPunct="1">
              <a:lnSpc>
                <a:spcPct val="110000"/>
              </a:lnSpc>
              <a:spcBef>
                <a:spcPct val="20000"/>
              </a:spcBef>
              <a:spcAft>
                <a:spcPct val="20000"/>
              </a:spcAft>
              <a:buClr>
                <a:srgbClr val="00CC00"/>
              </a:buClr>
              <a:buSzPct val="120000"/>
              <a:buFont typeface="Wingdings" panose="05000000000000000000" pitchFamily="2" charset="2"/>
              <a:buChar char="§"/>
              <a:defRPr sz="2800" b="1" i="0" u="none" kern="1200" baseline="0">
                <a:solidFill>
                  <a:srgbClr val="000099"/>
                </a:solidFill>
                <a:effectLst>
                  <a:outerShdw blurRad="38100" dist="38100" dir="2700000">
                    <a:srgbClr val="000000"/>
                  </a:outerShdw>
                </a:effectLst>
                <a:latin typeface="Times New Roman" panose="02020603050405020304" pitchFamily="18" charset="0"/>
                <a:ea typeface="楷体_GB2312" pitchFamily="49" charset="-122"/>
              </a:defRPr>
            </a:lvl2pPr>
            <a:lvl3pPr marL="1044575" lvl="2" indent="-191770" algn="l" defTabSz="914400" rtl="0" eaLnBrk="1" fontAlgn="base" latinLnBrk="0" hangingPunct="1">
              <a:lnSpc>
                <a:spcPct val="110000"/>
              </a:lnSpc>
              <a:spcBef>
                <a:spcPct val="20000"/>
              </a:spcBef>
              <a:spcAft>
                <a:spcPct val="20000"/>
              </a:spcAft>
              <a:buClr>
                <a:srgbClr val="FF0066"/>
              </a:buClr>
              <a:buSzPct val="135000"/>
              <a:buFontTx/>
              <a:buChar char="•"/>
              <a:defRPr sz="2800" b="1" i="0" u="none" kern="1200" baseline="0">
                <a:solidFill>
                  <a:srgbClr val="000099"/>
                </a:solidFill>
                <a:effectLst>
                  <a:outerShdw blurRad="38100" dist="38100" dir="2700000">
                    <a:srgbClr val="000000"/>
                  </a:outerShdw>
                </a:effectLst>
                <a:latin typeface="Times New Roman" panose="02020603050405020304" pitchFamily="18" charset="0"/>
                <a:ea typeface="楷体_GB2312" pitchFamily="49" charset="-122"/>
              </a:defRPr>
            </a:lvl3pPr>
            <a:lvl4pPr marL="1428750" lvl="3" indent="-193675" algn="l" defTabSz="914400" rtl="0" eaLnBrk="1" fontAlgn="base" latinLnBrk="0" hangingPunct="1">
              <a:lnSpc>
                <a:spcPct val="110000"/>
              </a:lnSpc>
              <a:spcBef>
                <a:spcPct val="20000"/>
              </a:spcBef>
              <a:spcAft>
                <a:spcPct val="20000"/>
              </a:spcAft>
              <a:buSzTx/>
              <a:buFontTx/>
              <a:buChar char="–"/>
              <a:defRPr sz="2600" b="1" i="0" u="none" kern="1200" baseline="0">
                <a:solidFill>
                  <a:srgbClr val="000099"/>
                </a:solidFill>
                <a:effectLst>
                  <a:outerShdw blurRad="38100" dist="38100" dir="2700000">
                    <a:srgbClr val="000000"/>
                  </a:outerShdw>
                </a:effectLst>
                <a:latin typeface="Times New Roman" panose="02020603050405020304" pitchFamily="18" charset="0"/>
                <a:ea typeface="楷体_GB2312" pitchFamily="49" charset="-122"/>
              </a:defRPr>
            </a:lvl4pPr>
            <a:lvl5pPr marL="1812925" lvl="4" indent="-193675" algn="l" defTabSz="914400" rtl="0" eaLnBrk="1" fontAlgn="base" latinLnBrk="0" hangingPunct="1">
              <a:lnSpc>
                <a:spcPct val="110000"/>
              </a:lnSpc>
              <a:spcBef>
                <a:spcPct val="20000"/>
              </a:spcBef>
              <a:spcAft>
                <a:spcPct val="20000"/>
              </a:spcAft>
              <a:buSzTx/>
              <a:buFontTx/>
              <a:buChar char="–"/>
              <a:defRPr sz="2600" b="1" i="0" u="none" kern="1200" baseline="0">
                <a:solidFill>
                  <a:srgbClr val="000099"/>
                </a:solidFill>
                <a:effectLst>
                  <a:outerShdw blurRad="38100" dist="38100" dir="2700000">
                    <a:srgbClr val="000000"/>
                  </a:outerShdw>
                </a:effectLst>
                <a:latin typeface="Times New Roman" panose="02020603050405020304" pitchFamily="18" charset="0"/>
                <a:ea typeface="楷体_GB2312" pitchFamily="49" charset="-122"/>
              </a:defRPr>
            </a:lvl5pPr>
          </a:lstStyle>
          <a:p>
            <a:pPr lvl="1">
              <a:spcBef>
                <a:spcPct val="10000"/>
              </a:spcBef>
              <a:spcAft>
                <a:spcPct val="10000"/>
              </a:spcAft>
            </a:pPr>
            <a:r>
              <a:rPr lang="zh-CN" altLang="zh-CN" sz="2400" dirty="0"/>
              <a:t>输出表：要输出的数据（可以没有，多个时以“</a:t>
            </a:r>
            <a:r>
              <a:rPr lang="zh-CN" altLang="zh-CN" sz="2400" dirty="0">
                <a:solidFill>
                  <a:srgbClr val="FF3300"/>
                </a:solidFill>
              </a:rPr>
              <a:t>,</a:t>
            </a:r>
            <a:r>
              <a:rPr lang="zh-CN" altLang="zh-CN" sz="2400" dirty="0"/>
              <a:t>”分隔）</a:t>
            </a:r>
          </a:p>
          <a:p>
            <a:pPr lvl="1">
              <a:spcBef>
                <a:spcPct val="10000"/>
              </a:spcBef>
              <a:spcAft>
                <a:spcPct val="10000"/>
              </a:spcAft>
            </a:pPr>
            <a:r>
              <a:rPr lang="zh-CN" altLang="zh-CN" sz="2400" dirty="0"/>
              <a:t>格式控制串：包含两种信息</a:t>
            </a:r>
          </a:p>
          <a:p>
            <a:pPr lvl="2">
              <a:spcBef>
                <a:spcPct val="10000"/>
              </a:spcBef>
              <a:spcAft>
                <a:spcPct val="10000"/>
              </a:spcAft>
            </a:pPr>
            <a:r>
              <a:rPr lang="zh-CN" altLang="en-US" sz="2400" dirty="0"/>
              <a:t>格式说明：</a:t>
            </a:r>
            <a:r>
              <a:rPr lang="zh-CN" altLang="en-US" sz="2400" dirty="0">
                <a:solidFill>
                  <a:srgbClr val="FFFFCC"/>
                </a:solidFill>
              </a:rPr>
              <a:t> </a:t>
            </a:r>
            <a:r>
              <a:rPr lang="en-US" altLang="zh-CN" sz="2400">
                <a:solidFill>
                  <a:srgbClr val="FF3300"/>
                </a:solidFill>
              </a:rPr>
              <a:t>%</a:t>
            </a:r>
            <a:r>
              <a:rPr lang="en-US" altLang="zh-CN" sz="2400">
                <a:solidFill>
                  <a:schemeClr val="tx2"/>
                </a:solidFill>
              </a:rPr>
              <a:t>[</a:t>
            </a:r>
            <a:r>
              <a:rPr lang="zh-CN" altLang="en-US" sz="2400" dirty="0">
                <a:solidFill>
                  <a:schemeClr val="tx2"/>
                </a:solidFill>
              </a:rPr>
              <a:t>修饰符</a:t>
            </a:r>
            <a:r>
              <a:rPr lang="en-US" altLang="zh-CN" sz="2400">
                <a:solidFill>
                  <a:schemeClr val="tx2"/>
                </a:solidFill>
              </a:rPr>
              <a:t>]</a:t>
            </a:r>
            <a:r>
              <a:rPr lang="zh-CN" altLang="en-US" sz="2400" dirty="0">
                <a:solidFill>
                  <a:srgbClr val="FF6600"/>
                </a:solidFill>
              </a:rPr>
              <a:t>格式字符</a:t>
            </a:r>
            <a:r>
              <a:rPr lang="zh-CN" altLang="en-US" sz="2400" dirty="0">
                <a:solidFill>
                  <a:srgbClr val="FF0000"/>
                </a:solidFill>
              </a:rPr>
              <a:t>  </a:t>
            </a:r>
            <a:r>
              <a:rPr lang="zh-CN" altLang="en-US" sz="2400" dirty="0"/>
              <a:t>，用于指定输出格式</a:t>
            </a:r>
          </a:p>
          <a:p>
            <a:pPr lvl="2">
              <a:spcBef>
                <a:spcPct val="10000"/>
              </a:spcBef>
              <a:spcAft>
                <a:spcPct val="10000"/>
              </a:spcAft>
            </a:pPr>
            <a:r>
              <a:rPr lang="zh-CN" altLang="en-US" sz="2400" dirty="0"/>
              <a:t>普通字符或转义序列：原样输出</a:t>
            </a:r>
          </a:p>
          <a:p>
            <a:pPr lvl="2">
              <a:spcBef>
                <a:spcPct val="10000"/>
              </a:spcBef>
              <a:spcAft>
                <a:spcPct val="10000"/>
              </a:spcAft>
            </a:pPr>
            <a:r>
              <a:rPr lang="zh-CN" altLang="en-US" sz="2400" dirty="0"/>
              <a:t>例：</a:t>
            </a:r>
            <a:r>
              <a:rPr lang="en-US" altLang="zh-CN" sz="2400" err="1"/>
              <a:t>int</a:t>
            </a:r>
            <a:r>
              <a:rPr lang="en-US" altLang="zh-CN" sz="2400"/>
              <a:t> a=1,b=2; </a:t>
            </a:r>
          </a:p>
          <a:p>
            <a:pPr lvl="2">
              <a:spcBef>
                <a:spcPct val="10000"/>
              </a:spcBef>
              <a:spcAft>
                <a:spcPct val="10000"/>
              </a:spcAft>
              <a:buNone/>
            </a:pPr>
            <a:r>
              <a:rPr lang="en-US" altLang="zh-CN" sz="2400"/>
              <a:t>          </a:t>
            </a:r>
            <a:r>
              <a:rPr lang="en-US" altLang="zh-CN" sz="2400" err="1"/>
              <a:t>printf(“a</a:t>
            </a:r>
            <a:r>
              <a:rPr lang="en-US" altLang="zh-CN" sz="2400"/>
              <a:t>=%d,b=%d”,a,b);</a:t>
            </a:r>
          </a:p>
        </p:txBody>
      </p:sp>
      <p:sp>
        <p:nvSpPr>
          <p:cNvPr id="75781" name="文本框 75780"/>
          <p:cNvSpPr txBox="1"/>
          <p:nvPr/>
        </p:nvSpPr>
        <p:spPr>
          <a:xfrm>
            <a:off x="2124075" y="5229225"/>
            <a:ext cx="3124200" cy="860425"/>
          </a:xfrm>
          <a:prstGeom prst="rect">
            <a:avLst/>
          </a:prstGeom>
          <a:solidFill>
            <a:schemeClr val="bg1"/>
          </a:solidFill>
          <a:ln w="38100" cap="flat" cmpd="sng">
            <a:solidFill>
              <a:schemeClr val="tx2"/>
            </a:solidFill>
            <a:prstDash val="solid"/>
            <a:miter/>
            <a:headEnd type="none" w="med" len="med"/>
            <a:tailEnd type="none" w="med" len="med"/>
          </a:ln>
        </p:spPr>
        <p:txBody>
          <a:bodyPr lIns="90000" tIns="46800" rIns="90000" bIns="46800">
            <a:spAutoFit/>
          </a:bodyPr>
          <a:lstStyle/>
          <a:p>
            <a:pPr eaLnBrk="0" hangingPunct="0"/>
            <a:r>
              <a:rPr lang="zh-CN" altLang="en-US" b="1" dirty="0">
                <a:solidFill>
                  <a:srgbClr val="0000FF"/>
                </a:solidFill>
                <a:effectLst>
                  <a:outerShdw blurRad="38100" dist="38100" dir="2700000">
                    <a:srgbClr val="000000"/>
                  </a:outerShdw>
                </a:effectLst>
                <a:latin typeface="Arial" panose="020B0604020202020204" pitchFamily="34" charset="0"/>
                <a:sym typeface="Symbol" panose="05050102010706020507" pitchFamily="18" charset="2"/>
              </a:rPr>
              <a:t>运行结果：</a:t>
            </a:r>
          </a:p>
          <a:p>
            <a:pPr eaLnBrk="0" hangingPunct="0"/>
            <a:r>
              <a:rPr lang="en-US" altLang="zh-CN" b="1">
                <a:solidFill>
                  <a:srgbClr val="0000FF"/>
                </a:solidFill>
                <a:effectLst>
                  <a:outerShdw blurRad="38100" dist="38100" dir="2700000">
                    <a:srgbClr val="000000"/>
                  </a:outerShdw>
                </a:effectLst>
                <a:latin typeface="Arial" panose="020B0604020202020204" pitchFamily="34" charset="0"/>
                <a:sym typeface="Symbol" panose="05050102010706020507" pitchFamily="18" charset="2"/>
              </a:rPr>
              <a:t>a=1,b=2</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5779"/>
                                        </p:tgtEl>
                                        <p:attrNameLst>
                                          <p:attrName>style.visibility</p:attrName>
                                        </p:attrNameLst>
                                      </p:cBhvr>
                                      <p:to>
                                        <p:strVal val="visible"/>
                                      </p:to>
                                    </p:set>
                                    <p:anim calcmode="lin" valueType="num">
                                      <p:cBhvr additive="base">
                                        <p:cTn id="7" dur="500" fill="hold"/>
                                        <p:tgtEl>
                                          <p:spTgt spid="75779"/>
                                        </p:tgtEl>
                                        <p:attrNameLst>
                                          <p:attrName>ppt_x</p:attrName>
                                        </p:attrNameLst>
                                      </p:cBhvr>
                                      <p:tavLst>
                                        <p:tav tm="0">
                                          <p:val>
                                            <p:strVal val="0-#ppt_w/2"/>
                                          </p:val>
                                        </p:tav>
                                        <p:tav tm="100000">
                                          <p:val>
                                            <p:strVal val="#ppt_x"/>
                                          </p:val>
                                        </p:tav>
                                      </p:tavLst>
                                    </p:anim>
                                    <p:anim calcmode="lin" valueType="num">
                                      <p:cBhvr additive="base">
                                        <p:cTn id="8" dur="500" fill="hold"/>
                                        <p:tgtEl>
                                          <p:spTgt spid="7577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5780">
                                            <p:txEl>
                                              <p:pRg st="0" end="0"/>
                                            </p:txEl>
                                          </p:spTgt>
                                        </p:tgtEl>
                                        <p:attrNameLst>
                                          <p:attrName>style.visibility</p:attrName>
                                        </p:attrNameLst>
                                      </p:cBhvr>
                                      <p:to>
                                        <p:strVal val="visible"/>
                                      </p:to>
                                    </p:set>
                                    <p:anim calcmode="lin" valueType="num">
                                      <p:cBhvr additive="base">
                                        <p:cTn id="13" dur="500" fill="hold"/>
                                        <p:tgtEl>
                                          <p:spTgt spid="75780">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75780">
                                            <p:txEl>
                                              <p:pRg st="0" end="0"/>
                                            </p:txEl>
                                          </p:spTgt>
                                        </p:tgtEl>
                                        <p:attrNameLst>
                                          <p:attrName>ppt_y</p:attrName>
                                        </p:attrNameLst>
                                      </p:cBhvr>
                                      <p:tavLst>
                                        <p:tav tm="0">
                                          <p:val>
                                            <p:strVal val="#ppt_y"/>
                                          </p:val>
                                        </p:tav>
                                        <p:tav tm="100000">
                                          <p:val>
                                            <p:strVal val="#ppt_y"/>
                                          </p:val>
                                        </p:tav>
                                      </p:tavLst>
                                    </p:anim>
                                  </p:childTnLst>
                                </p:cTn>
                              </p:par>
                              <p:par>
                                <p:cTn id="15" presetID="2" presetClass="entr" presetSubtype="8" fill="hold" grpId="0" nodeType="withEffect">
                                  <p:stCondLst>
                                    <p:cond delay="0"/>
                                  </p:stCondLst>
                                  <p:childTnLst>
                                    <p:set>
                                      <p:cBhvr>
                                        <p:cTn id="16" dur="1" fill="hold">
                                          <p:stCondLst>
                                            <p:cond delay="0"/>
                                          </p:stCondLst>
                                        </p:cTn>
                                        <p:tgtEl>
                                          <p:spTgt spid="75780">
                                            <p:txEl>
                                              <p:pRg st="1" end="1"/>
                                            </p:txEl>
                                          </p:spTgt>
                                        </p:tgtEl>
                                        <p:attrNameLst>
                                          <p:attrName>style.visibility</p:attrName>
                                        </p:attrNameLst>
                                      </p:cBhvr>
                                      <p:to>
                                        <p:strVal val="visible"/>
                                      </p:to>
                                    </p:set>
                                    <p:anim calcmode="lin" valueType="num">
                                      <p:cBhvr additive="base">
                                        <p:cTn id="17" dur="500" fill="hold"/>
                                        <p:tgtEl>
                                          <p:spTgt spid="75780">
                                            <p:txEl>
                                              <p:pRg st="1" end="1"/>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75780">
                                            <p:txEl>
                                              <p:pRg st="1" end="1"/>
                                            </p:txEl>
                                          </p:spTgt>
                                        </p:tgtEl>
                                        <p:attrNameLst>
                                          <p:attrName>ppt_y</p:attrName>
                                        </p:attrNameLst>
                                      </p:cBhvr>
                                      <p:tavLst>
                                        <p:tav tm="0">
                                          <p:val>
                                            <p:strVal val="#ppt_y"/>
                                          </p:val>
                                        </p:tav>
                                        <p:tav tm="100000">
                                          <p:val>
                                            <p:strVal val="#ppt_y"/>
                                          </p:val>
                                        </p:tav>
                                      </p:tavLst>
                                    </p:anim>
                                  </p:childTnLst>
                                </p:cTn>
                              </p:par>
                              <p:par>
                                <p:cTn id="19" presetID="2" presetClass="entr" presetSubtype="8" fill="hold" grpId="0" nodeType="withEffect">
                                  <p:stCondLst>
                                    <p:cond delay="0"/>
                                  </p:stCondLst>
                                  <p:childTnLst>
                                    <p:set>
                                      <p:cBhvr>
                                        <p:cTn id="20" dur="1" fill="hold">
                                          <p:stCondLst>
                                            <p:cond delay="0"/>
                                          </p:stCondLst>
                                        </p:cTn>
                                        <p:tgtEl>
                                          <p:spTgt spid="75780">
                                            <p:txEl>
                                              <p:pRg st="2" end="2"/>
                                            </p:txEl>
                                          </p:spTgt>
                                        </p:tgtEl>
                                        <p:attrNameLst>
                                          <p:attrName>style.visibility</p:attrName>
                                        </p:attrNameLst>
                                      </p:cBhvr>
                                      <p:to>
                                        <p:strVal val="visible"/>
                                      </p:to>
                                    </p:set>
                                    <p:anim calcmode="lin" valueType="num">
                                      <p:cBhvr additive="base">
                                        <p:cTn id="21" dur="500" fill="hold"/>
                                        <p:tgtEl>
                                          <p:spTgt spid="75780">
                                            <p:txEl>
                                              <p:pRg st="2" end="2"/>
                                            </p:tx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75780">
                                            <p:txEl>
                                              <p:pRg st="2" end="2"/>
                                            </p:txEl>
                                          </p:spTgt>
                                        </p:tgtEl>
                                        <p:attrNameLst>
                                          <p:attrName>ppt_y</p:attrName>
                                        </p:attrNameLst>
                                      </p:cBhvr>
                                      <p:tavLst>
                                        <p:tav tm="0">
                                          <p:val>
                                            <p:strVal val="#ppt_y"/>
                                          </p:val>
                                        </p:tav>
                                        <p:tav tm="100000">
                                          <p:val>
                                            <p:strVal val="#ppt_y"/>
                                          </p:val>
                                        </p:tav>
                                      </p:tavLst>
                                    </p:anim>
                                  </p:childTnLst>
                                </p:cTn>
                              </p:par>
                              <p:par>
                                <p:cTn id="23" presetID="2" presetClass="entr" presetSubtype="8" fill="hold" grpId="0" nodeType="withEffect">
                                  <p:stCondLst>
                                    <p:cond delay="0"/>
                                  </p:stCondLst>
                                  <p:childTnLst>
                                    <p:set>
                                      <p:cBhvr>
                                        <p:cTn id="24" dur="1" fill="hold">
                                          <p:stCondLst>
                                            <p:cond delay="0"/>
                                          </p:stCondLst>
                                        </p:cTn>
                                        <p:tgtEl>
                                          <p:spTgt spid="75780">
                                            <p:txEl>
                                              <p:pRg st="3" end="3"/>
                                            </p:txEl>
                                          </p:spTgt>
                                        </p:tgtEl>
                                        <p:attrNameLst>
                                          <p:attrName>style.visibility</p:attrName>
                                        </p:attrNameLst>
                                      </p:cBhvr>
                                      <p:to>
                                        <p:strVal val="visible"/>
                                      </p:to>
                                    </p:set>
                                    <p:anim calcmode="lin" valueType="num">
                                      <p:cBhvr additive="base">
                                        <p:cTn id="25" dur="500" fill="hold"/>
                                        <p:tgtEl>
                                          <p:spTgt spid="75780">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75780">
                                            <p:txEl>
                                              <p:pRg st="3" end="3"/>
                                            </p:txEl>
                                          </p:spTgt>
                                        </p:tgtEl>
                                        <p:attrNameLst>
                                          <p:attrName>ppt_y</p:attrName>
                                        </p:attrNameLst>
                                      </p:cBhvr>
                                      <p:tavLst>
                                        <p:tav tm="0">
                                          <p:val>
                                            <p:strVal val="#ppt_y"/>
                                          </p:val>
                                        </p:tav>
                                        <p:tav tm="100000">
                                          <p:val>
                                            <p:strVal val="#ppt_y"/>
                                          </p:val>
                                        </p:tav>
                                      </p:tavLst>
                                    </p:anim>
                                  </p:childTnLst>
                                </p:cTn>
                              </p:par>
                              <p:par>
                                <p:cTn id="27" presetID="2" presetClass="entr" presetSubtype="8" fill="hold" grpId="0" nodeType="withEffect">
                                  <p:stCondLst>
                                    <p:cond delay="0"/>
                                  </p:stCondLst>
                                  <p:childTnLst>
                                    <p:set>
                                      <p:cBhvr>
                                        <p:cTn id="28" dur="1" fill="hold">
                                          <p:stCondLst>
                                            <p:cond delay="0"/>
                                          </p:stCondLst>
                                        </p:cTn>
                                        <p:tgtEl>
                                          <p:spTgt spid="75780">
                                            <p:txEl>
                                              <p:pRg st="4" end="4"/>
                                            </p:txEl>
                                          </p:spTgt>
                                        </p:tgtEl>
                                        <p:attrNameLst>
                                          <p:attrName>style.visibility</p:attrName>
                                        </p:attrNameLst>
                                      </p:cBhvr>
                                      <p:to>
                                        <p:strVal val="visible"/>
                                      </p:to>
                                    </p:set>
                                    <p:anim calcmode="lin" valueType="num">
                                      <p:cBhvr additive="base">
                                        <p:cTn id="29" dur="500" fill="hold"/>
                                        <p:tgtEl>
                                          <p:spTgt spid="75780">
                                            <p:txEl>
                                              <p:pRg st="4" end="4"/>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75780">
                                            <p:txEl>
                                              <p:pRg st="4" end="4"/>
                                            </p:txEl>
                                          </p:spTgt>
                                        </p:tgtEl>
                                        <p:attrNameLst>
                                          <p:attrName>ppt_y</p:attrName>
                                        </p:attrNameLst>
                                      </p:cBhvr>
                                      <p:tavLst>
                                        <p:tav tm="0">
                                          <p:val>
                                            <p:strVal val="#ppt_y"/>
                                          </p:val>
                                        </p:tav>
                                        <p:tav tm="100000">
                                          <p:val>
                                            <p:strVal val="#ppt_y"/>
                                          </p:val>
                                        </p:tav>
                                      </p:tavLst>
                                    </p:anim>
                                  </p:childTnLst>
                                </p:cTn>
                              </p:par>
                              <p:par>
                                <p:cTn id="31" presetID="2" presetClass="entr" presetSubtype="8" fill="hold" grpId="0" nodeType="withEffect">
                                  <p:stCondLst>
                                    <p:cond delay="0"/>
                                  </p:stCondLst>
                                  <p:childTnLst>
                                    <p:set>
                                      <p:cBhvr>
                                        <p:cTn id="32" dur="1" fill="hold">
                                          <p:stCondLst>
                                            <p:cond delay="0"/>
                                          </p:stCondLst>
                                        </p:cTn>
                                        <p:tgtEl>
                                          <p:spTgt spid="75780">
                                            <p:txEl>
                                              <p:pRg st="5" end="5"/>
                                            </p:txEl>
                                          </p:spTgt>
                                        </p:tgtEl>
                                        <p:attrNameLst>
                                          <p:attrName>style.visibility</p:attrName>
                                        </p:attrNameLst>
                                      </p:cBhvr>
                                      <p:to>
                                        <p:strVal val="visible"/>
                                      </p:to>
                                    </p:set>
                                    <p:anim calcmode="lin" valueType="num">
                                      <p:cBhvr additive="base">
                                        <p:cTn id="33" dur="500" fill="hold"/>
                                        <p:tgtEl>
                                          <p:spTgt spid="75780">
                                            <p:txEl>
                                              <p:pRg st="5" end="5"/>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75780">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4" presetClass="entr" presetSubtype="32" fill="hold" grpId="0" nodeType="clickEffect">
                                  <p:stCondLst>
                                    <p:cond delay="0"/>
                                  </p:stCondLst>
                                  <p:childTnLst>
                                    <p:set>
                                      <p:cBhvr>
                                        <p:cTn id="38" dur="1" fill="hold">
                                          <p:stCondLst>
                                            <p:cond delay="0"/>
                                          </p:stCondLst>
                                        </p:cTn>
                                        <p:tgtEl>
                                          <p:spTgt spid="75781"/>
                                        </p:tgtEl>
                                        <p:attrNameLst>
                                          <p:attrName>style.visibility</p:attrName>
                                        </p:attrNameLst>
                                      </p:cBhvr>
                                      <p:to>
                                        <p:strVal val="visible"/>
                                      </p:to>
                                    </p:set>
                                    <p:animEffect transition="in" filter="box(out)">
                                      <p:cBhvr>
                                        <p:cTn id="39" dur="500"/>
                                        <p:tgtEl>
                                          <p:spTgt spid="757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779" grpId="0" animBg="1"/>
      <p:bldP spid="75780" grpId="0" uiExpand="1" build="allAtOnce" bldLvl="5"/>
      <p:bldP spid="75781"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矩形 76801"/>
          <p:cNvSpPr/>
          <p:nvPr/>
        </p:nvSpPr>
        <p:spPr>
          <a:xfrm>
            <a:off x="179388" y="4508500"/>
            <a:ext cx="8515350" cy="2205038"/>
          </a:xfrm>
          <a:noFill/>
          <a:ln w="28575">
            <a:noFill/>
          </a:ln>
        </p:spPr>
        <p:txBody>
          <a:bodyPr vert="horz" wrap="square" lIns="90000" tIns="46800" rIns="90000" bIns="46800" anchor="t" anchorCtr="0"/>
          <a:lstStyle>
            <a:lvl1pPr marL="290830" lvl="0" indent="-290830" algn="l" defTabSz="914400" rtl="0" eaLnBrk="1" fontAlgn="base" latinLnBrk="0" hangingPunct="1">
              <a:lnSpc>
                <a:spcPct val="110000"/>
              </a:lnSpc>
              <a:spcBef>
                <a:spcPct val="20000"/>
              </a:spcBef>
              <a:spcAft>
                <a:spcPct val="20000"/>
              </a:spcAft>
              <a:buClr>
                <a:srgbClr val="CC0000"/>
              </a:buClr>
              <a:buSzPct val="110000"/>
              <a:buFont typeface="Wingdings" panose="05000000000000000000" pitchFamily="2" charset="2"/>
              <a:buChar char="v"/>
              <a:defRPr sz="2800" b="1" u="none" kern="1200" baseline="0">
                <a:solidFill>
                  <a:srgbClr val="000099"/>
                </a:solidFill>
                <a:effectLst>
                  <a:outerShdw blurRad="38100" dist="38100" dir="2700000">
                    <a:srgbClr val="000000"/>
                  </a:outerShdw>
                </a:effectLst>
                <a:latin typeface="Times New Roman" panose="02020603050405020304" pitchFamily="18" charset="0"/>
                <a:ea typeface="楷体_GB2312" pitchFamily="49" charset="-122"/>
              </a:defRPr>
            </a:lvl1pPr>
            <a:lvl2pPr marL="662305" lvl="1" indent="-180975" algn="l" defTabSz="914400" rtl="0" eaLnBrk="1" fontAlgn="base" latinLnBrk="0" hangingPunct="1">
              <a:lnSpc>
                <a:spcPct val="110000"/>
              </a:lnSpc>
              <a:spcBef>
                <a:spcPct val="20000"/>
              </a:spcBef>
              <a:spcAft>
                <a:spcPct val="20000"/>
              </a:spcAft>
              <a:buClr>
                <a:srgbClr val="00CC00"/>
              </a:buClr>
              <a:buSzPct val="120000"/>
              <a:buFont typeface="Wingdings" panose="05000000000000000000" pitchFamily="2" charset="2"/>
              <a:buChar char="§"/>
              <a:defRPr sz="2800" b="1" i="0" u="none" kern="1200" baseline="0">
                <a:solidFill>
                  <a:srgbClr val="000099"/>
                </a:solidFill>
                <a:effectLst>
                  <a:outerShdw blurRad="38100" dist="38100" dir="2700000">
                    <a:srgbClr val="000000"/>
                  </a:outerShdw>
                </a:effectLst>
                <a:latin typeface="Times New Roman" panose="02020603050405020304" pitchFamily="18" charset="0"/>
                <a:ea typeface="楷体_GB2312" pitchFamily="49" charset="-122"/>
              </a:defRPr>
            </a:lvl2pPr>
            <a:lvl3pPr marL="1044575" lvl="2" indent="-191770" algn="l" defTabSz="914400" rtl="0" eaLnBrk="1" fontAlgn="base" latinLnBrk="0" hangingPunct="1">
              <a:lnSpc>
                <a:spcPct val="110000"/>
              </a:lnSpc>
              <a:spcBef>
                <a:spcPct val="20000"/>
              </a:spcBef>
              <a:spcAft>
                <a:spcPct val="20000"/>
              </a:spcAft>
              <a:buClr>
                <a:srgbClr val="FF0066"/>
              </a:buClr>
              <a:buSzPct val="135000"/>
              <a:buFontTx/>
              <a:buChar char="•"/>
              <a:defRPr sz="2800" b="1" i="0" u="none" kern="1200" baseline="0">
                <a:solidFill>
                  <a:srgbClr val="000099"/>
                </a:solidFill>
                <a:effectLst>
                  <a:outerShdw blurRad="38100" dist="38100" dir="2700000">
                    <a:srgbClr val="000000"/>
                  </a:outerShdw>
                </a:effectLst>
                <a:latin typeface="Times New Roman" panose="02020603050405020304" pitchFamily="18" charset="0"/>
                <a:ea typeface="楷体_GB2312" pitchFamily="49" charset="-122"/>
              </a:defRPr>
            </a:lvl3pPr>
            <a:lvl4pPr marL="1428750" lvl="3" indent="-193675" algn="l" defTabSz="914400" rtl="0" eaLnBrk="1" fontAlgn="base" latinLnBrk="0" hangingPunct="1">
              <a:lnSpc>
                <a:spcPct val="110000"/>
              </a:lnSpc>
              <a:spcBef>
                <a:spcPct val="20000"/>
              </a:spcBef>
              <a:spcAft>
                <a:spcPct val="20000"/>
              </a:spcAft>
              <a:buSzTx/>
              <a:buFontTx/>
              <a:buChar char="–"/>
              <a:defRPr sz="2600" b="1" i="0" u="none" kern="1200" baseline="0">
                <a:solidFill>
                  <a:srgbClr val="000099"/>
                </a:solidFill>
                <a:effectLst>
                  <a:outerShdw blurRad="38100" dist="38100" dir="2700000">
                    <a:srgbClr val="000000"/>
                  </a:outerShdw>
                </a:effectLst>
                <a:latin typeface="Times New Roman" panose="02020603050405020304" pitchFamily="18" charset="0"/>
                <a:ea typeface="楷体_GB2312" pitchFamily="49" charset="-122"/>
              </a:defRPr>
            </a:lvl4pPr>
            <a:lvl5pPr marL="1812925" lvl="4" indent="-193675" algn="l" defTabSz="914400" rtl="0" eaLnBrk="1" fontAlgn="base" latinLnBrk="0" hangingPunct="1">
              <a:lnSpc>
                <a:spcPct val="110000"/>
              </a:lnSpc>
              <a:spcBef>
                <a:spcPct val="20000"/>
              </a:spcBef>
              <a:spcAft>
                <a:spcPct val="20000"/>
              </a:spcAft>
              <a:buSzTx/>
              <a:buFontTx/>
              <a:buChar char="–"/>
              <a:defRPr sz="2600" b="1" i="0" u="none" kern="1200" baseline="0">
                <a:solidFill>
                  <a:srgbClr val="000099"/>
                </a:solidFill>
                <a:effectLst>
                  <a:outerShdw blurRad="38100" dist="38100" dir="2700000">
                    <a:srgbClr val="000000"/>
                  </a:outerShdw>
                </a:effectLst>
                <a:latin typeface="Times New Roman" panose="02020603050405020304" pitchFamily="18" charset="0"/>
                <a:ea typeface="楷体_GB2312" pitchFamily="49" charset="-122"/>
              </a:defRPr>
            </a:lvl5pPr>
          </a:lstStyle>
          <a:p>
            <a:pPr lvl="1">
              <a:spcBef>
                <a:spcPct val="10000"/>
              </a:spcBef>
              <a:spcAft>
                <a:spcPct val="10000"/>
              </a:spcAft>
            </a:pPr>
            <a:r>
              <a:rPr lang="zh-CN" altLang="en-US" sz="2400" dirty="0"/>
              <a:t>说明	</a:t>
            </a:r>
          </a:p>
          <a:p>
            <a:pPr lvl="2">
              <a:spcBef>
                <a:spcPct val="10000"/>
              </a:spcBef>
              <a:spcAft>
                <a:spcPct val="10000"/>
              </a:spcAft>
            </a:pPr>
            <a:r>
              <a:rPr lang="zh-CN" altLang="en-US" sz="2400" dirty="0"/>
              <a:t>格式字符要用小写</a:t>
            </a:r>
          </a:p>
          <a:p>
            <a:pPr lvl="2">
              <a:spcBef>
                <a:spcPct val="10000"/>
              </a:spcBef>
              <a:spcAft>
                <a:spcPct val="10000"/>
              </a:spcAft>
            </a:pPr>
            <a:r>
              <a:rPr lang="zh-CN" altLang="en-US" sz="2400" dirty="0"/>
              <a:t>格式字符与输出项个数应相同，按先后顺序一一对应</a:t>
            </a:r>
          </a:p>
          <a:p>
            <a:pPr lvl="2">
              <a:spcBef>
                <a:spcPct val="10000"/>
              </a:spcBef>
              <a:spcAft>
                <a:spcPct val="10000"/>
              </a:spcAft>
            </a:pPr>
            <a:r>
              <a:rPr lang="zh-CN" altLang="en-US" sz="2400" dirty="0">
                <a:solidFill>
                  <a:srgbClr val="FF6600"/>
                </a:solidFill>
              </a:rPr>
              <a:t>输出转换</a:t>
            </a:r>
            <a:r>
              <a:rPr lang="en-US" altLang="zh-CN" sz="2400"/>
              <a:t>:</a:t>
            </a:r>
            <a:r>
              <a:rPr lang="zh-CN" altLang="en-US" sz="2400" dirty="0"/>
              <a:t>格式字符与输出项类型不一致</a:t>
            </a:r>
            <a:r>
              <a:rPr lang="en-US" altLang="zh-CN" sz="2400"/>
              <a:t>,</a:t>
            </a:r>
            <a:r>
              <a:rPr lang="zh-CN" altLang="en-US" sz="2400" dirty="0"/>
              <a:t>自动按指定格式输出</a:t>
            </a:r>
          </a:p>
        </p:txBody>
      </p:sp>
      <p:grpSp>
        <p:nvGrpSpPr>
          <p:cNvPr id="76803" name="组合 76802"/>
          <p:cNvGrpSpPr/>
          <p:nvPr/>
        </p:nvGrpSpPr>
        <p:grpSpPr>
          <a:xfrm>
            <a:off x="434975" y="0"/>
            <a:ext cx="8397875" cy="4503738"/>
            <a:chOff x="265" y="94"/>
            <a:chExt cx="5290" cy="2879"/>
          </a:xfrm>
        </p:grpSpPr>
        <p:grpSp>
          <p:nvGrpSpPr>
            <p:cNvPr id="76804" name="组合 76803"/>
            <p:cNvGrpSpPr/>
            <p:nvPr/>
          </p:nvGrpSpPr>
          <p:grpSpPr>
            <a:xfrm>
              <a:off x="265" y="94"/>
              <a:ext cx="5290" cy="2879"/>
              <a:chOff x="265" y="94"/>
              <a:chExt cx="5290" cy="2879"/>
            </a:xfrm>
          </p:grpSpPr>
          <p:grpSp>
            <p:nvGrpSpPr>
              <p:cNvPr id="76805" name="组合 76804"/>
              <p:cNvGrpSpPr/>
              <p:nvPr/>
            </p:nvGrpSpPr>
            <p:grpSpPr>
              <a:xfrm>
                <a:off x="265" y="94"/>
                <a:ext cx="5290" cy="2879"/>
                <a:chOff x="265" y="94"/>
                <a:chExt cx="5290" cy="2879"/>
              </a:xfrm>
            </p:grpSpPr>
            <p:sp>
              <p:nvSpPr>
                <p:cNvPr id="76806" name="矩形 76805"/>
                <p:cNvSpPr/>
                <p:nvPr/>
              </p:nvSpPr>
              <p:spPr>
                <a:xfrm>
                  <a:off x="280" y="384"/>
                  <a:ext cx="5272" cy="2589"/>
                </a:xfrm>
                <a:prstGeom prst="rect">
                  <a:avLst/>
                </a:prstGeom>
                <a:solidFill>
                  <a:schemeClr val="bg1"/>
                </a:solidFill>
                <a:ln w="38100" cap="flat" cmpd="sng">
                  <a:solidFill>
                    <a:srgbClr val="009900"/>
                  </a:solidFill>
                  <a:prstDash val="solid"/>
                  <a:miter/>
                  <a:headEnd type="none" w="med" len="med"/>
                  <a:tailEnd type="none" w="med" len="med"/>
                </a:ln>
              </p:spPr>
              <p:txBody>
                <a:bodyPr/>
                <a:lstStyle/>
                <a:p>
                  <a:endParaRPr lang="zh-CN" altLang="en-US"/>
                </a:p>
              </p:txBody>
            </p:sp>
            <p:sp>
              <p:nvSpPr>
                <p:cNvPr id="76807" name="文本框 76806"/>
                <p:cNvSpPr txBox="1"/>
                <p:nvPr/>
              </p:nvSpPr>
              <p:spPr>
                <a:xfrm>
                  <a:off x="265" y="94"/>
                  <a:ext cx="3619" cy="332"/>
                </a:xfrm>
                <a:prstGeom prst="rect">
                  <a:avLst/>
                </a:prstGeom>
                <a:noFill/>
                <a:ln w="9525">
                  <a:noFill/>
                </a:ln>
              </p:spPr>
              <p:txBody>
                <a:bodyPr wrap="none" anchor="ctr" anchorCtr="0">
                  <a:spAutoFit/>
                </a:bodyPr>
                <a:lstStyle/>
                <a:p>
                  <a:pPr eaLnBrk="0" hangingPunct="0"/>
                  <a:r>
                    <a:rPr lang="en-US" altLang="zh-CN" sz="1800" dirty="0">
                      <a:latin typeface="Arial" panose="020B0604020202020204" pitchFamily="34" charset="0"/>
                    </a:rPr>
                    <a:t> </a:t>
                  </a:r>
                  <a:r>
                    <a:rPr lang="en-US" altLang="zh-CN" sz="2800" b="1" err="1">
                      <a:solidFill>
                        <a:srgbClr val="0000B6"/>
                      </a:solidFill>
                      <a:latin typeface="Arial" panose="020B0604020202020204" pitchFamily="34" charset="0"/>
                      <a:ea typeface="楷体_GB2312" pitchFamily="49" charset="-122"/>
                    </a:rPr>
                    <a:t>printf</a:t>
                  </a:r>
                  <a:r>
                    <a:rPr lang="en-US" altLang="zh-CN" sz="2800" b="1">
                      <a:solidFill>
                        <a:srgbClr val="0000B6"/>
                      </a:solidFill>
                      <a:latin typeface="Arial" panose="020B0604020202020204" pitchFamily="34" charset="0"/>
                      <a:ea typeface="楷体_GB2312" pitchFamily="49" charset="-122"/>
                    </a:rPr>
                    <a:t>()</a:t>
                  </a:r>
                  <a:r>
                    <a:rPr lang="zh-CN" altLang="en-US" sz="2800" b="1" dirty="0">
                      <a:solidFill>
                        <a:srgbClr val="0000B6"/>
                      </a:solidFill>
                      <a:latin typeface="Arial" panose="020B0604020202020204" pitchFamily="34" charset="0"/>
                      <a:ea typeface="楷体_GB2312" pitchFamily="49" charset="-122"/>
                    </a:rPr>
                    <a:t>函数的格式说明符及其作用</a:t>
                  </a:r>
                  <a:r>
                    <a:rPr lang="zh-CN" altLang="en-US" sz="1800" dirty="0">
                      <a:latin typeface="Arial" panose="020B0604020202020204" pitchFamily="34" charset="0"/>
                    </a:rPr>
                    <a:t> </a:t>
                  </a:r>
                  <a:endParaRPr lang="zh-CN" altLang="en-US" sz="1800">
                    <a:latin typeface="Arial" panose="020B0604020202020204" pitchFamily="34" charset="0"/>
                  </a:endParaRPr>
                </a:p>
              </p:txBody>
            </p:sp>
            <p:grpSp>
              <p:nvGrpSpPr>
                <p:cNvPr id="76808" name="组合 76807"/>
                <p:cNvGrpSpPr/>
                <p:nvPr/>
              </p:nvGrpSpPr>
              <p:grpSpPr>
                <a:xfrm>
                  <a:off x="698" y="382"/>
                  <a:ext cx="1570" cy="2502"/>
                  <a:chOff x="698" y="382"/>
                  <a:chExt cx="1570" cy="2502"/>
                </a:xfrm>
              </p:grpSpPr>
              <p:sp>
                <p:nvSpPr>
                  <p:cNvPr id="76809" name="文本框 76808"/>
                  <p:cNvSpPr txBox="1"/>
                  <p:nvPr/>
                </p:nvSpPr>
                <p:spPr>
                  <a:xfrm>
                    <a:off x="703" y="632"/>
                    <a:ext cx="1565" cy="253"/>
                  </a:xfrm>
                  <a:prstGeom prst="rect">
                    <a:avLst/>
                  </a:prstGeom>
                  <a:noFill/>
                  <a:ln w="9525">
                    <a:noFill/>
                  </a:ln>
                </p:spPr>
                <p:txBody>
                  <a:bodyPr anchor="ctr" anchorCtr="0">
                    <a:spAutoFit/>
                  </a:bodyPr>
                  <a:lstStyle/>
                  <a:p>
                    <a:pPr algn="ctr" eaLnBrk="0" hangingPunct="0"/>
                    <a:r>
                      <a:rPr lang="zh-CN" altLang="zh-CN" sz="2000" b="1" dirty="0">
                        <a:solidFill>
                          <a:srgbClr val="003366"/>
                        </a:solidFill>
                        <a:latin typeface="Arial" panose="020B0604020202020204" pitchFamily="34" charset="0"/>
                        <a:ea typeface="楷体_GB2312" pitchFamily="49" charset="-122"/>
                      </a:rPr>
                      <a:t>十六进制无符号整数</a:t>
                    </a:r>
                    <a:endParaRPr lang="en-US" altLang="zh-CN" sz="4000" b="1">
                      <a:solidFill>
                        <a:srgbClr val="003366"/>
                      </a:solidFill>
                      <a:latin typeface="Arial" panose="020B0604020202020204" pitchFamily="34" charset="0"/>
                      <a:ea typeface="楷体_GB2312" pitchFamily="49" charset="-122"/>
                    </a:endParaRPr>
                  </a:p>
                </p:txBody>
              </p:sp>
              <p:sp>
                <p:nvSpPr>
                  <p:cNvPr id="76810" name="文本框 76809"/>
                  <p:cNvSpPr txBox="1"/>
                  <p:nvPr/>
                </p:nvSpPr>
                <p:spPr>
                  <a:xfrm>
                    <a:off x="707" y="1137"/>
                    <a:ext cx="1556" cy="254"/>
                  </a:xfrm>
                  <a:prstGeom prst="rect">
                    <a:avLst/>
                  </a:prstGeom>
                  <a:noFill/>
                  <a:ln w="9525">
                    <a:noFill/>
                  </a:ln>
                </p:spPr>
                <p:txBody>
                  <a:bodyPr wrap="none" anchor="ctr" anchorCtr="0">
                    <a:spAutoFit/>
                  </a:bodyPr>
                  <a:lstStyle/>
                  <a:p>
                    <a:pPr algn="ctr" eaLnBrk="0" hangingPunct="0"/>
                    <a:r>
                      <a:rPr lang="zh-CN" altLang="zh-CN" sz="2000" b="1" dirty="0">
                        <a:solidFill>
                          <a:srgbClr val="003366"/>
                        </a:solidFill>
                        <a:latin typeface="Arial" panose="020B0604020202020204" pitchFamily="34" charset="0"/>
                        <a:ea typeface="楷体_GB2312" pitchFamily="49" charset="-122"/>
                      </a:rPr>
                      <a:t>不带符号十进制整数</a:t>
                    </a:r>
                    <a:endParaRPr lang="en-US" altLang="zh-CN" sz="4000" b="1">
                      <a:solidFill>
                        <a:srgbClr val="003366"/>
                      </a:solidFill>
                      <a:latin typeface="Arial" panose="020B0604020202020204" pitchFamily="34" charset="0"/>
                      <a:ea typeface="楷体_GB2312" pitchFamily="49" charset="-122"/>
                    </a:endParaRPr>
                  </a:p>
                </p:txBody>
              </p:sp>
              <p:sp>
                <p:nvSpPr>
                  <p:cNvPr id="76811" name="文本框 76810"/>
                  <p:cNvSpPr txBox="1"/>
                  <p:nvPr/>
                </p:nvSpPr>
                <p:spPr>
                  <a:xfrm>
                    <a:off x="720" y="382"/>
                    <a:ext cx="921" cy="254"/>
                  </a:xfrm>
                  <a:prstGeom prst="rect">
                    <a:avLst/>
                  </a:prstGeom>
                  <a:noFill/>
                  <a:ln w="9525">
                    <a:noFill/>
                  </a:ln>
                </p:spPr>
                <p:txBody>
                  <a:bodyPr anchor="ctr" anchorCtr="0">
                    <a:spAutoFit/>
                  </a:bodyPr>
                  <a:lstStyle/>
                  <a:p>
                    <a:pPr algn="ctr" eaLnBrk="0" hangingPunct="0"/>
                    <a:r>
                      <a:rPr lang="zh-CN" altLang="zh-CN" sz="2000" b="1" dirty="0">
                        <a:solidFill>
                          <a:srgbClr val="003366"/>
                        </a:solidFill>
                        <a:latin typeface="Arial" panose="020B0604020202020204" pitchFamily="34" charset="0"/>
                        <a:ea typeface="楷体_GB2312" pitchFamily="49" charset="-122"/>
                      </a:rPr>
                      <a:t>十进制整数</a:t>
                    </a:r>
                    <a:endParaRPr lang="en-US" altLang="zh-CN" sz="4000" b="1">
                      <a:solidFill>
                        <a:srgbClr val="003366"/>
                      </a:solidFill>
                      <a:latin typeface="Arial" panose="020B0604020202020204" pitchFamily="34" charset="0"/>
                      <a:ea typeface="楷体_GB2312" pitchFamily="49" charset="-122"/>
                    </a:endParaRPr>
                  </a:p>
                </p:txBody>
              </p:sp>
              <p:sp>
                <p:nvSpPr>
                  <p:cNvPr id="76812" name="文本框 76811"/>
                  <p:cNvSpPr txBox="1"/>
                  <p:nvPr/>
                </p:nvSpPr>
                <p:spPr>
                  <a:xfrm>
                    <a:off x="707" y="1881"/>
                    <a:ext cx="1396" cy="254"/>
                  </a:xfrm>
                  <a:prstGeom prst="rect">
                    <a:avLst/>
                  </a:prstGeom>
                  <a:noFill/>
                  <a:ln w="9525">
                    <a:noFill/>
                  </a:ln>
                </p:spPr>
                <p:txBody>
                  <a:bodyPr wrap="none" anchor="ctr" anchorCtr="0">
                    <a:spAutoFit/>
                  </a:bodyPr>
                  <a:lstStyle/>
                  <a:p>
                    <a:pPr algn="ctr" eaLnBrk="0" hangingPunct="0"/>
                    <a:r>
                      <a:rPr lang="zh-CN" altLang="zh-CN" sz="2000" b="1" dirty="0">
                        <a:solidFill>
                          <a:srgbClr val="003366"/>
                        </a:solidFill>
                        <a:latin typeface="Arial" panose="020B0604020202020204" pitchFamily="34" charset="0"/>
                        <a:ea typeface="楷体_GB2312" pitchFamily="49" charset="-122"/>
                      </a:rPr>
                      <a:t>指数形式浮点小数</a:t>
                    </a:r>
                    <a:endParaRPr lang="en-US" altLang="zh-CN" sz="4000" b="1">
                      <a:solidFill>
                        <a:srgbClr val="003366"/>
                      </a:solidFill>
                      <a:latin typeface="Arial" panose="020B0604020202020204" pitchFamily="34" charset="0"/>
                      <a:ea typeface="楷体_GB2312" pitchFamily="49" charset="-122"/>
                    </a:endParaRPr>
                  </a:p>
                </p:txBody>
              </p:sp>
              <p:sp>
                <p:nvSpPr>
                  <p:cNvPr id="76813" name="文本框 76812"/>
                  <p:cNvSpPr txBox="1"/>
                  <p:nvPr/>
                </p:nvSpPr>
                <p:spPr>
                  <a:xfrm>
                    <a:off x="707" y="1383"/>
                    <a:ext cx="756" cy="254"/>
                  </a:xfrm>
                  <a:prstGeom prst="rect">
                    <a:avLst/>
                  </a:prstGeom>
                  <a:noFill/>
                  <a:ln w="9525">
                    <a:noFill/>
                  </a:ln>
                </p:spPr>
                <p:txBody>
                  <a:bodyPr wrap="none" anchor="ctr" anchorCtr="0">
                    <a:spAutoFit/>
                  </a:bodyPr>
                  <a:lstStyle/>
                  <a:p>
                    <a:pPr algn="ctr" eaLnBrk="0" hangingPunct="0"/>
                    <a:r>
                      <a:rPr lang="zh-CN" altLang="zh-CN" sz="2000" b="1" dirty="0">
                        <a:solidFill>
                          <a:srgbClr val="003366"/>
                        </a:solidFill>
                        <a:latin typeface="Arial" panose="020B0604020202020204" pitchFamily="34" charset="0"/>
                        <a:ea typeface="楷体_GB2312" pitchFamily="49" charset="-122"/>
                      </a:rPr>
                      <a:t>单一字符</a:t>
                    </a:r>
                    <a:endParaRPr lang="en-US" altLang="zh-CN" sz="4000" b="1">
                      <a:solidFill>
                        <a:srgbClr val="003366"/>
                      </a:solidFill>
                      <a:latin typeface="Arial" panose="020B0604020202020204" pitchFamily="34" charset="0"/>
                      <a:ea typeface="楷体_GB2312" pitchFamily="49" charset="-122"/>
                    </a:endParaRPr>
                  </a:p>
                </p:txBody>
              </p:sp>
              <p:sp>
                <p:nvSpPr>
                  <p:cNvPr id="76814" name="文本框 76813"/>
                  <p:cNvSpPr txBox="1"/>
                  <p:nvPr/>
                </p:nvSpPr>
                <p:spPr>
                  <a:xfrm>
                    <a:off x="707" y="1634"/>
                    <a:ext cx="596" cy="253"/>
                  </a:xfrm>
                  <a:prstGeom prst="rect">
                    <a:avLst/>
                  </a:prstGeom>
                  <a:noFill/>
                  <a:ln w="9525">
                    <a:noFill/>
                  </a:ln>
                </p:spPr>
                <p:txBody>
                  <a:bodyPr wrap="none" anchor="ctr" anchorCtr="0">
                    <a:spAutoFit/>
                  </a:bodyPr>
                  <a:lstStyle/>
                  <a:p>
                    <a:pPr algn="ctr" eaLnBrk="0" hangingPunct="0"/>
                    <a:r>
                      <a:rPr lang="zh-CN" altLang="zh-CN" sz="2000" b="1" dirty="0">
                        <a:solidFill>
                          <a:srgbClr val="003366"/>
                        </a:solidFill>
                        <a:latin typeface="Arial" panose="020B0604020202020204" pitchFamily="34" charset="0"/>
                        <a:ea typeface="楷体_GB2312" pitchFamily="49" charset="-122"/>
                      </a:rPr>
                      <a:t>字符串</a:t>
                    </a:r>
                    <a:endParaRPr lang="en-US" altLang="zh-CN" sz="4000" b="1">
                      <a:solidFill>
                        <a:srgbClr val="003366"/>
                      </a:solidFill>
                      <a:latin typeface="Arial" panose="020B0604020202020204" pitchFamily="34" charset="0"/>
                      <a:ea typeface="楷体_GB2312" pitchFamily="49" charset="-122"/>
                    </a:endParaRPr>
                  </a:p>
                </p:txBody>
              </p:sp>
              <p:sp>
                <p:nvSpPr>
                  <p:cNvPr id="76815" name="文本框 76814"/>
                  <p:cNvSpPr txBox="1"/>
                  <p:nvPr/>
                </p:nvSpPr>
                <p:spPr>
                  <a:xfrm>
                    <a:off x="703" y="900"/>
                    <a:ext cx="1404" cy="253"/>
                  </a:xfrm>
                  <a:prstGeom prst="rect">
                    <a:avLst/>
                  </a:prstGeom>
                  <a:noFill/>
                  <a:ln w="9525">
                    <a:noFill/>
                  </a:ln>
                </p:spPr>
                <p:txBody>
                  <a:bodyPr anchor="ctr" anchorCtr="0">
                    <a:spAutoFit/>
                  </a:bodyPr>
                  <a:lstStyle/>
                  <a:p>
                    <a:pPr algn="ctr" eaLnBrk="0" hangingPunct="0"/>
                    <a:r>
                      <a:rPr lang="zh-CN" altLang="zh-CN" sz="2000" b="1" dirty="0">
                        <a:solidFill>
                          <a:srgbClr val="003366"/>
                        </a:solidFill>
                        <a:latin typeface="Arial" panose="020B0604020202020204" pitchFamily="34" charset="0"/>
                        <a:ea typeface="楷体_GB2312" pitchFamily="49" charset="-122"/>
                      </a:rPr>
                      <a:t>八进制无符号整数</a:t>
                    </a:r>
                    <a:endParaRPr lang="en-US" altLang="zh-CN" sz="4000" b="1">
                      <a:solidFill>
                        <a:srgbClr val="003366"/>
                      </a:solidFill>
                      <a:latin typeface="Arial" panose="020B0604020202020204" pitchFamily="34" charset="0"/>
                      <a:ea typeface="楷体_GB2312" pitchFamily="49" charset="-122"/>
                    </a:endParaRPr>
                  </a:p>
                </p:txBody>
              </p:sp>
              <p:sp>
                <p:nvSpPr>
                  <p:cNvPr id="76816" name="文本框 76815"/>
                  <p:cNvSpPr txBox="1"/>
                  <p:nvPr/>
                </p:nvSpPr>
                <p:spPr>
                  <a:xfrm>
                    <a:off x="707" y="2133"/>
                    <a:ext cx="1396" cy="254"/>
                  </a:xfrm>
                  <a:prstGeom prst="rect">
                    <a:avLst/>
                  </a:prstGeom>
                  <a:noFill/>
                  <a:ln w="9525">
                    <a:noFill/>
                  </a:ln>
                </p:spPr>
                <p:txBody>
                  <a:bodyPr wrap="none" anchor="ctr" anchorCtr="0">
                    <a:spAutoFit/>
                  </a:bodyPr>
                  <a:lstStyle/>
                  <a:p>
                    <a:pPr algn="ctr" eaLnBrk="0" hangingPunct="0"/>
                    <a:r>
                      <a:rPr lang="zh-CN" altLang="zh-CN" sz="2000" b="1" dirty="0">
                        <a:solidFill>
                          <a:srgbClr val="003366"/>
                        </a:solidFill>
                        <a:latin typeface="Arial" panose="020B0604020202020204" pitchFamily="34" charset="0"/>
                        <a:ea typeface="楷体_GB2312" pitchFamily="49" charset="-122"/>
                      </a:rPr>
                      <a:t>小数形式浮点小数</a:t>
                    </a:r>
                    <a:endParaRPr lang="en-US" altLang="zh-CN" sz="4000" b="1">
                      <a:solidFill>
                        <a:srgbClr val="003366"/>
                      </a:solidFill>
                      <a:latin typeface="Arial" panose="020B0604020202020204" pitchFamily="34" charset="0"/>
                      <a:ea typeface="楷体_GB2312" pitchFamily="49" charset="-122"/>
                    </a:endParaRPr>
                  </a:p>
                </p:txBody>
              </p:sp>
              <p:sp>
                <p:nvSpPr>
                  <p:cNvPr id="76817" name="文本框 76816"/>
                  <p:cNvSpPr txBox="1"/>
                  <p:nvPr/>
                </p:nvSpPr>
                <p:spPr>
                  <a:xfrm>
                    <a:off x="698" y="2381"/>
                    <a:ext cx="1218" cy="253"/>
                  </a:xfrm>
                  <a:prstGeom prst="rect">
                    <a:avLst/>
                  </a:prstGeom>
                  <a:noFill/>
                  <a:ln w="9525">
                    <a:noFill/>
                  </a:ln>
                </p:spPr>
                <p:txBody>
                  <a:bodyPr wrap="none" anchor="ctr" anchorCtr="0">
                    <a:spAutoFit/>
                  </a:bodyPr>
                  <a:lstStyle/>
                  <a:p>
                    <a:pPr algn="ctr" eaLnBrk="0" hangingPunct="0"/>
                    <a:r>
                      <a:rPr lang="en-US" altLang="zh-CN" sz="2000" b="1">
                        <a:solidFill>
                          <a:srgbClr val="003366"/>
                        </a:solidFill>
                        <a:latin typeface="Arial" panose="020B0604020202020204" pitchFamily="34" charset="0"/>
                        <a:ea typeface="楷体_GB2312" pitchFamily="49" charset="-122"/>
                      </a:rPr>
                      <a:t>e</a:t>
                    </a:r>
                    <a:r>
                      <a:rPr lang="zh-CN" altLang="zh-CN" sz="2000" b="1">
                        <a:solidFill>
                          <a:srgbClr val="003366"/>
                        </a:solidFill>
                        <a:latin typeface="Arial" panose="020B0604020202020204" pitchFamily="34" charset="0"/>
                        <a:ea typeface="楷体_GB2312" pitchFamily="49" charset="-122"/>
                      </a:rPr>
                      <a:t>和</a:t>
                    </a:r>
                    <a:r>
                      <a:rPr lang="en-US" altLang="zh-CN" sz="2000" b="1">
                        <a:solidFill>
                          <a:srgbClr val="003366"/>
                        </a:solidFill>
                        <a:latin typeface="Arial" panose="020B0604020202020204" pitchFamily="34" charset="0"/>
                        <a:ea typeface="楷体_GB2312" pitchFamily="49" charset="-122"/>
                      </a:rPr>
                      <a:t>f</a:t>
                    </a:r>
                    <a:r>
                      <a:rPr lang="zh-CN" altLang="zh-CN" sz="2000" b="1" dirty="0">
                        <a:solidFill>
                          <a:srgbClr val="003366"/>
                        </a:solidFill>
                        <a:latin typeface="Arial" panose="020B0604020202020204" pitchFamily="34" charset="0"/>
                        <a:ea typeface="楷体_GB2312" pitchFamily="49" charset="-122"/>
                      </a:rPr>
                      <a:t>中较短一种</a:t>
                    </a:r>
                    <a:endParaRPr lang="en-US" altLang="zh-CN" sz="4000" b="1">
                      <a:solidFill>
                        <a:srgbClr val="003366"/>
                      </a:solidFill>
                      <a:latin typeface="Arial" panose="020B0604020202020204" pitchFamily="34" charset="0"/>
                      <a:ea typeface="楷体_GB2312" pitchFamily="49" charset="-122"/>
                    </a:endParaRPr>
                  </a:p>
                </p:txBody>
              </p:sp>
              <p:sp>
                <p:nvSpPr>
                  <p:cNvPr id="76818" name="文本框 76817"/>
                  <p:cNvSpPr txBox="1"/>
                  <p:nvPr/>
                </p:nvSpPr>
                <p:spPr>
                  <a:xfrm>
                    <a:off x="707" y="2630"/>
                    <a:ext cx="916" cy="254"/>
                  </a:xfrm>
                  <a:prstGeom prst="rect">
                    <a:avLst/>
                  </a:prstGeom>
                  <a:noFill/>
                  <a:ln w="9525">
                    <a:noFill/>
                  </a:ln>
                </p:spPr>
                <p:txBody>
                  <a:bodyPr wrap="none" anchor="ctr" anchorCtr="0">
                    <a:spAutoFit/>
                  </a:bodyPr>
                  <a:lstStyle/>
                  <a:p>
                    <a:pPr algn="ctr" eaLnBrk="0" hangingPunct="0"/>
                    <a:r>
                      <a:rPr lang="zh-CN" altLang="zh-CN" sz="2000" b="1" dirty="0">
                        <a:solidFill>
                          <a:srgbClr val="003366"/>
                        </a:solidFill>
                        <a:latin typeface="Arial" panose="020B0604020202020204" pitchFamily="34" charset="0"/>
                        <a:ea typeface="楷体_GB2312" pitchFamily="49" charset="-122"/>
                      </a:rPr>
                      <a:t>百分号本身</a:t>
                    </a:r>
                    <a:endParaRPr lang="en-US" altLang="zh-CN" sz="4000" b="1">
                      <a:solidFill>
                        <a:srgbClr val="003366"/>
                      </a:solidFill>
                      <a:latin typeface="Arial" panose="020B0604020202020204" pitchFamily="34" charset="0"/>
                      <a:ea typeface="楷体_GB2312" pitchFamily="49" charset="-122"/>
                    </a:endParaRPr>
                  </a:p>
                </p:txBody>
              </p:sp>
            </p:grpSp>
            <p:grpSp>
              <p:nvGrpSpPr>
                <p:cNvPr id="76819" name="组合 76818"/>
                <p:cNvGrpSpPr/>
                <p:nvPr/>
              </p:nvGrpSpPr>
              <p:grpSpPr>
                <a:xfrm>
                  <a:off x="2147" y="430"/>
                  <a:ext cx="2410" cy="2462"/>
                  <a:chOff x="2147" y="430"/>
                  <a:chExt cx="2410" cy="2462"/>
                </a:xfrm>
              </p:grpSpPr>
              <p:sp>
                <p:nvSpPr>
                  <p:cNvPr id="76820" name="文本框 76819"/>
                  <p:cNvSpPr txBox="1"/>
                  <p:nvPr/>
                </p:nvSpPr>
                <p:spPr>
                  <a:xfrm>
                    <a:off x="2172" y="430"/>
                    <a:ext cx="2045" cy="254"/>
                  </a:xfrm>
                  <a:prstGeom prst="rect">
                    <a:avLst/>
                  </a:prstGeom>
                  <a:noFill/>
                  <a:ln w="9525">
                    <a:noFill/>
                  </a:ln>
                </p:spPr>
                <p:txBody>
                  <a:bodyPr wrap="none" anchor="ctr" anchorCtr="0">
                    <a:spAutoFit/>
                  </a:bodyPr>
                  <a:lstStyle/>
                  <a:p>
                    <a:pPr algn="ctr" eaLnBrk="0" hangingPunct="0"/>
                    <a:r>
                      <a:rPr lang="en-US" altLang="zh-CN" sz="2000" b="1" err="1">
                        <a:solidFill>
                          <a:srgbClr val="006600"/>
                        </a:solidFill>
                        <a:latin typeface="Arial" panose="020B0604020202020204" pitchFamily="34" charset="0"/>
                        <a:ea typeface="楷体_GB2312" pitchFamily="49" charset="-122"/>
                      </a:rPr>
                      <a:t>int</a:t>
                    </a:r>
                    <a:r>
                      <a:rPr lang="en-US" altLang="zh-CN" sz="2000" b="1">
                        <a:solidFill>
                          <a:srgbClr val="006600"/>
                        </a:solidFill>
                        <a:latin typeface="Arial" panose="020B0604020202020204" pitchFamily="34" charset="0"/>
                        <a:ea typeface="楷体_GB2312" pitchFamily="49" charset="-122"/>
                      </a:rPr>
                      <a:t> a=567;printf ( “%d”,a);</a:t>
                    </a:r>
                    <a:endParaRPr lang="en-US" altLang="zh-CN" sz="4000" b="1">
                      <a:solidFill>
                        <a:srgbClr val="006600"/>
                      </a:solidFill>
                      <a:latin typeface="Arial" panose="020B0604020202020204" pitchFamily="34" charset="0"/>
                      <a:ea typeface="楷体_GB2312" pitchFamily="49" charset="-122"/>
                    </a:endParaRPr>
                  </a:p>
                </p:txBody>
              </p:sp>
              <p:sp>
                <p:nvSpPr>
                  <p:cNvPr id="76821" name="文本框 76820"/>
                  <p:cNvSpPr txBox="1"/>
                  <p:nvPr/>
                </p:nvSpPr>
                <p:spPr>
                  <a:xfrm>
                    <a:off x="2176" y="670"/>
                    <a:ext cx="1948" cy="254"/>
                  </a:xfrm>
                  <a:prstGeom prst="rect">
                    <a:avLst/>
                  </a:prstGeom>
                  <a:noFill/>
                  <a:ln w="9525">
                    <a:noFill/>
                  </a:ln>
                </p:spPr>
                <p:txBody>
                  <a:bodyPr wrap="none" anchor="ctr" anchorCtr="0">
                    <a:spAutoFit/>
                  </a:bodyPr>
                  <a:lstStyle/>
                  <a:p>
                    <a:pPr algn="ctr" eaLnBrk="0" hangingPunct="0"/>
                    <a:r>
                      <a:rPr lang="en-US" altLang="zh-CN" sz="2000" b="1" err="1">
                        <a:solidFill>
                          <a:srgbClr val="006600"/>
                        </a:solidFill>
                        <a:latin typeface="Arial" panose="020B0604020202020204" pitchFamily="34" charset="0"/>
                        <a:ea typeface="楷体_GB2312" pitchFamily="49" charset="-122"/>
                      </a:rPr>
                      <a:t>int</a:t>
                    </a:r>
                    <a:r>
                      <a:rPr lang="en-US" altLang="zh-CN" sz="2000" b="1">
                        <a:solidFill>
                          <a:srgbClr val="006600"/>
                        </a:solidFill>
                        <a:latin typeface="Arial" panose="020B0604020202020204" pitchFamily="34" charset="0"/>
                        <a:ea typeface="楷体_GB2312" pitchFamily="49" charset="-122"/>
                      </a:rPr>
                      <a:t> a=255;printf(“%x”,a);</a:t>
                    </a:r>
                    <a:endParaRPr lang="en-US" altLang="zh-CN" sz="4000" b="1">
                      <a:solidFill>
                        <a:srgbClr val="006600"/>
                      </a:solidFill>
                      <a:latin typeface="Arial" panose="020B0604020202020204" pitchFamily="34" charset="0"/>
                      <a:ea typeface="楷体_GB2312" pitchFamily="49" charset="-122"/>
                    </a:endParaRPr>
                  </a:p>
                </p:txBody>
              </p:sp>
              <p:sp>
                <p:nvSpPr>
                  <p:cNvPr id="76822" name="文本框 76821"/>
                  <p:cNvSpPr txBox="1"/>
                  <p:nvPr/>
                </p:nvSpPr>
                <p:spPr>
                  <a:xfrm>
                    <a:off x="2176" y="910"/>
                    <a:ext cx="1868" cy="254"/>
                  </a:xfrm>
                  <a:prstGeom prst="rect">
                    <a:avLst/>
                  </a:prstGeom>
                  <a:noFill/>
                  <a:ln w="9525">
                    <a:noFill/>
                  </a:ln>
                </p:spPr>
                <p:txBody>
                  <a:bodyPr wrap="none" anchor="ctr" anchorCtr="0">
                    <a:spAutoFit/>
                  </a:bodyPr>
                  <a:lstStyle/>
                  <a:p>
                    <a:pPr algn="ctr" eaLnBrk="0" hangingPunct="0"/>
                    <a:r>
                      <a:rPr lang="en-US" altLang="zh-CN" sz="2000" b="1" err="1">
                        <a:solidFill>
                          <a:srgbClr val="006600"/>
                        </a:solidFill>
                        <a:latin typeface="Arial" panose="020B0604020202020204" pitchFamily="34" charset="0"/>
                        <a:ea typeface="楷体_GB2312" pitchFamily="49" charset="-122"/>
                      </a:rPr>
                      <a:t>int</a:t>
                    </a:r>
                    <a:r>
                      <a:rPr lang="en-US" altLang="zh-CN" sz="2000" b="1">
                        <a:solidFill>
                          <a:srgbClr val="006600"/>
                        </a:solidFill>
                        <a:latin typeface="Arial" panose="020B0604020202020204" pitchFamily="34" charset="0"/>
                        <a:ea typeface="楷体_GB2312" pitchFamily="49" charset="-122"/>
                      </a:rPr>
                      <a:t> a=65;printf(“%o”,a);</a:t>
                    </a:r>
                    <a:endParaRPr lang="en-US" altLang="zh-CN" sz="4000" b="1">
                      <a:solidFill>
                        <a:srgbClr val="006600"/>
                      </a:solidFill>
                      <a:latin typeface="Arial" panose="020B0604020202020204" pitchFamily="34" charset="0"/>
                      <a:ea typeface="楷体_GB2312" pitchFamily="49" charset="-122"/>
                    </a:endParaRPr>
                  </a:p>
                </p:txBody>
              </p:sp>
              <p:sp>
                <p:nvSpPr>
                  <p:cNvPr id="76823" name="文本框 76822"/>
                  <p:cNvSpPr txBox="1"/>
                  <p:nvPr/>
                </p:nvSpPr>
                <p:spPr>
                  <a:xfrm>
                    <a:off x="2176" y="1151"/>
                    <a:ext cx="1957" cy="253"/>
                  </a:xfrm>
                  <a:prstGeom prst="rect">
                    <a:avLst/>
                  </a:prstGeom>
                  <a:noFill/>
                  <a:ln w="9525">
                    <a:noFill/>
                  </a:ln>
                </p:spPr>
                <p:txBody>
                  <a:bodyPr wrap="none" anchor="ctr" anchorCtr="0">
                    <a:spAutoFit/>
                  </a:bodyPr>
                  <a:lstStyle/>
                  <a:p>
                    <a:pPr algn="ctr" eaLnBrk="0" hangingPunct="0"/>
                    <a:r>
                      <a:rPr lang="en-US" altLang="zh-CN" sz="2000" b="1" err="1">
                        <a:solidFill>
                          <a:srgbClr val="006600"/>
                        </a:solidFill>
                        <a:latin typeface="Arial" panose="020B0604020202020204" pitchFamily="34" charset="0"/>
                        <a:ea typeface="楷体_GB2312" pitchFamily="49" charset="-122"/>
                      </a:rPr>
                      <a:t>int</a:t>
                    </a:r>
                    <a:r>
                      <a:rPr lang="en-US" altLang="zh-CN" sz="2000" b="1">
                        <a:solidFill>
                          <a:srgbClr val="006600"/>
                        </a:solidFill>
                        <a:latin typeface="Arial" panose="020B0604020202020204" pitchFamily="34" charset="0"/>
                        <a:ea typeface="楷体_GB2312" pitchFamily="49" charset="-122"/>
                      </a:rPr>
                      <a:t> a=567;printf(“%u”,a);</a:t>
                    </a:r>
                    <a:endParaRPr lang="en-US" altLang="zh-CN" sz="4000" b="1">
                      <a:solidFill>
                        <a:srgbClr val="006600"/>
                      </a:solidFill>
                      <a:latin typeface="Arial" panose="020B0604020202020204" pitchFamily="34" charset="0"/>
                      <a:ea typeface="楷体_GB2312" pitchFamily="49" charset="-122"/>
                    </a:endParaRPr>
                  </a:p>
                </p:txBody>
              </p:sp>
              <p:sp>
                <p:nvSpPr>
                  <p:cNvPr id="76824" name="文本框 76823"/>
                  <p:cNvSpPr txBox="1"/>
                  <p:nvPr/>
                </p:nvSpPr>
                <p:spPr>
                  <a:xfrm>
                    <a:off x="2167" y="1390"/>
                    <a:ext cx="2002" cy="254"/>
                  </a:xfrm>
                  <a:prstGeom prst="rect">
                    <a:avLst/>
                  </a:prstGeom>
                  <a:noFill/>
                  <a:ln w="9525">
                    <a:noFill/>
                  </a:ln>
                </p:spPr>
                <p:txBody>
                  <a:bodyPr wrap="none" anchor="ctr" anchorCtr="0">
                    <a:spAutoFit/>
                  </a:bodyPr>
                  <a:lstStyle/>
                  <a:p>
                    <a:pPr algn="ctr" eaLnBrk="0" hangingPunct="0"/>
                    <a:r>
                      <a:rPr lang="en-US" altLang="zh-CN" sz="2000" b="1">
                        <a:solidFill>
                          <a:srgbClr val="006600"/>
                        </a:solidFill>
                        <a:latin typeface="Arial" panose="020B0604020202020204" pitchFamily="34" charset="0"/>
                        <a:ea typeface="楷体_GB2312" pitchFamily="49" charset="-122"/>
                      </a:rPr>
                      <a:t>char a=65;printf(“%c”,a);</a:t>
                    </a:r>
                    <a:endParaRPr lang="en-US" altLang="zh-CN" sz="4000" b="1">
                      <a:solidFill>
                        <a:srgbClr val="006600"/>
                      </a:solidFill>
                      <a:latin typeface="Arial" panose="020B0604020202020204" pitchFamily="34" charset="0"/>
                      <a:ea typeface="楷体_GB2312" pitchFamily="49" charset="-122"/>
                    </a:endParaRPr>
                  </a:p>
                </p:txBody>
              </p:sp>
              <p:sp>
                <p:nvSpPr>
                  <p:cNvPr id="76825" name="文本框 76824"/>
                  <p:cNvSpPr txBox="1"/>
                  <p:nvPr/>
                </p:nvSpPr>
                <p:spPr>
                  <a:xfrm>
                    <a:off x="2193" y="1631"/>
                    <a:ext cx="1707" cy="253"/>
                  </a:xfrm>
                  <a:prstGeom prst="rect">
                    <a:avLst/>
                  </a:prstGeom>
                  <a:noFill/>
                  <a:ln w="9525">
                    <a:noFill/>
                  </a:ln>
                </p:spPr>
                <p:txBody>
                  <a:bodyPr wrap="none" anchor="ctr" anchorCtr="0">
                    <a:spAutoFit/>
                  </a:bodyPr>
                  <a:lstStyle/>
                  <a:p>
                    <a:pPr algn="ctr" eaLnBrk="0" hangingPunct="0"/>
                    <a:r>
                      <a:rPr lang="en-US" altLang="zh-CN" sz="2000" b="1" err="1">
                        <a:solidFill>
                          <a:srgbClr val="006600"/>
                        </a:solidFill>
                        <a:latin typeface="Arial" panose="020B0604020202020204" pitchFamily="34" charset="0"/>
                        <a:ea typeface="楷体_GB2312" pitchFamily="49" charset="-122"/>
                      </a:rPr>
                      <a:t>printf(“%s”,“ABC</a:t>
                    </a:r>
                    <a:r>
                      <a:rPr lang="en-US" altLang="zh-CN" sz="2000" b="1">
                        <a:solidFill>
                          <a:srgbClr val="006600"/>
                        </a:solidFill>
                        <a:latin typeface="Arial" panose="020B0604020202020204" pitchFamily="34" charset="0"/>
                        <a:ea typeface="楷体_GB2312" pitchFamily="49" charset="-122"/>
                      </a:rPr>
                      <a:t>”);</a:t>
                    </a:r>
                    <a:endParaRPr lang="en-US" altLang="zh-CN" sz="4000" b="1">
                      <a:solidFill>
                        <a:srgbClr val="006600"/>
                      </a:solidFill>
                      <a:latin typeface="Arial" panose="020B0604020202020204" pitchFamily="34" charset="0"/>
                      <a:ea typeface="楷体_GB2312" pitchFamily="49" charset="-122"/>
                    </a:endParaRPr>
                  </a:p>
                </p:txBody>
              </p:sp>
              <p:sp>
                <p:nvSpPr>
                  <p:cNvPr id="76826" name="文本框 76825"/>
                  <p:cNvSpPr txBox="1"/>
                  <p:nvPr/>
                </p:nvSpPr>
                <p:spPr>
                  <a:xfrm>
                    <a:off x="2147" y="1870"/>
                    <a:ext cx="2401" cy="254"/>
                  </a:xfrm>
                  <a:prstGeom prst="rect">
                    <a:avLst/>
                  </a:prstGeom>
                  <a:noFill/>
                  <a:ln w="9525">
                    <a:noFill/>
                  </a:ln>
                </p:spPr>
                <p:txBody>
                  <a:bodyPr wrap="none" anchor="ctr" anchorCtr="0">
                    <a:spAutoFit/>
                  </a:bodyPr>
                  <a:lstStyle/>
                  <a:p>
                    <a:pPr algn="ctr" eaLnBrk="0" hangingPunct="0"/>
                    <a:r>
                      <a:rPr lang="en-US" altLang="zh-CN" sz="2000" b="1">
                        <a:solidFill>
                          <a:srgbClr val="006600"/>
                        </a:solidFill>
                        <a:latin typeface="Arial" panose="020B0604020202020204" pitchFamily="34" charset="0"/>
                        <a:ea typeface="楷体_GB2312" pitchFamily="49" charset="-122"/>
                      </a:rPr>
                      <a:t>float a=567.789;printf(“%e”,a);</a:t>
                    </a:r>
                    <a:endParaRPr lang="en-US" altLang="zh-CN" sz="4000" b="1">
                      <a:solidFill>
                        <a:srgbClr val="006600"/>
                      </a:solidFill>
                      <a:latin typeface="Arial" panose="020B0604020202020204" pitchFamily="34" charset="0"/>
                      <a:ea typeface="楷体_GB2312" pitchFamily="49" charset="-122"/>
                    </a:endParaRPr>
                  </a:p>
                </p:txBody>
              </p:sp>
              <p:sp>
                <p:nvSpPr>
                  <p:cNvPr id="76827" name="文本框 76826"/>
                  <p:cNvSpPr txBox="1"/>
                  <p:nvPr/>
                </p:nvSpPr>
                <p:spPr>
                  <a:xfrm>
                    <a:off x="2156" y="2158"/>
                    <a:ext cx="2365" cy="254"/>
                  </a:xfrm>
                  <a:prstGeom prst="rect">
                    <a:avLst/>
                  </a:prstGeom>
                  <a:noFill/>
                  <a:ln w="9525">
                    <a:noFill/>
                  </a:ln>
                </p:spPr>
                <p:txBody>
                  <a:bodyPr wrap="none" anchor="ctr" anchorCtr="0">
                    <a:spAutoFit/>
                  </a:bodyPr>
                  <a:lstStyle/>
                  <a:p>
                    <a:pPr algn="ctr" eaLnBrk="0" hangingPunct="0"/>
                    <a:r>
                      <a:rPr lang="en-US" altLang="zh-CN" sz="2000" b="1">
                        <a:solidFill>
                          <a:srgbClr val="006600"/>
                        </a:solidFill>
                        <a:latin typeface="Arial" panose="020B0604020202020204" pitchFamily="34" charset="0"/>
                        <a:ea typeface="楷体_GB2312" pitchFamily="49" charset="-122"/>
                      </a:rPr>
                      <a:t>float a=567.789;printf(“%f”,a);</a:t>
                    </a:r>
                    <a:endParaRPr lang="en-US" altLang="zh-CN" sz="4000" b="1">
                      <a:solidFill>
                        <a:srgbClr val="006600"/>
                      </a:solidFill>
                      <a:latin typeface="Arial" panose="020B0604020202020204" pitchFamily="34" charset="0"/>
                      <a:ea typeface="楷体_GB2312" pitchFamily="49" charset="-122"/>
                    </a:endParaRPr>
                  </a:p>
                </p:txBody>
              </p:sp>
              <p:sp>
                <p:nvSpPr>
                  <p:cNvPr id="76828" name="文本框 76827"/>
                  <p:cNvSpPr txBox="1"/>
                  <p:nvPr/>
                </p:nvSpPr>
                <p:spPr>
                  <a:xfrm>
                    <a:off x="2147" y="2399"/>
                    <a:ext cx="2410" cy="253"/>
                  </a:xfrm>
                  <a:prstGeom prst="rect">
                    <a:avLst/>
                  </a:prstGeom>
                  <a:noFill/>
                  <a:ln w="9525">
                    <a:noFill/>
                  </a:ln>
                </p:spPr>
                <p:txBody>
                  <a:bodyPr wrap="none" anchor="ctr" anchorCtr="0">
                    <a:spAutoFit/>
                  </a:bodyPr>
                  <a:lstStyle/>
                  <a:p>
                    <a:pPr algn="ctr" eaLnBrk="0" hangingPunct="0"/>
                    <a:r>
                      <a:rPr lang="en-US" altLang="zh-CN" sz="2000" b="1">
                        <a:solidFill>
                          <a:srgbClr val="006600"/>
                        </a:solidFill>
                        <a:latin typeface="Arial" panose="020B0604020202020204" pitchFamily="34" charset="0"/>
                        <a:ea typeface="楷体_GB2312" pitchFamily="49" charset="-122"/>
                      </a:rPr>
                      <a:t>float a=567.789;printf(“%g”,a);</a:t>
                    </a:r>
                    <a:endParaRPr lang="en-US" altLang="zh-CN" sz="4000" b="1">
                      <a:solidFill>
                        <a:srgbClr val="006600"/>
                      </a:solidFill>
                      <a:latin typeface="Arial" panose="020B0604020202020204" pitchFamily="34" charset="0"/>
                      <a:ea typeface="楷体_GB2312" pitchFamily="49" charset="-122"/>
                    </a:endParaRPr>
                  </a:p>
                </p:txBody>
              </p:sp>
              <p:sp>
                <p:nvSpPr>
                  <p:cNvPr id="76829" name="文本框 76828"/>
                  <p:cNvSpPr txBox="1"/>
                  <p:nvPr/>
                </p:nvSpPr>
                <p:spPr>
                  <a:xfrm>
                    <a:off x="2269" y="2638"/>
                    <a:ext cx="1127" cy="254"/>
                  </a:xfrm>
                  <a:prstGeom prst="rect">
                    <a:avLst/>
                  </a:prstGeom>
                  <a:noFill/>
                  <a:ln w="9525">
                    <a:noFill/>
                  </a:ln>
                </p:spPr>
                <p:txBody>
                  <a:bodyPr wrap="none" anchor="ctr" anchorCtr="0">
                    <a:spAutoFit/>
                  </a:bodyPr>
                  <a:lstStyle/>
                  <a:p>
                    <a:pPr algn="ctr" eaLnBrk="0" hangingPunct="0"/>
                    <a:r>
                      <a:rPr lang="en-US" altLang="zh-CN" sz="2000" b="1" err="1">
                        <a:solidFill>
                          <a:srgbClr val="006600"/>
                        </a:solidFill>
                        <a:latin typeface="Arial" panose="020B0604020202020204" pitchFamily="34" charset="0"/>
                        <a:ea typeface="楷体_GB2312" pitchFamily="49" charset="-122"/>
                      </a:rPr>
                      <a:t>printf</a:t>
                    </a:r>
                    <a:r>
                      <a:rPr lang="en-US" altLang="zh-CN" sz="2000" b="1">
                        <a:solidFill>
                          <a:srgbClr val="006600"/>
                        </a:solidFill>
                        <a:latin typeface="Arial" panose="020B0604020202020204" pitchFamily="34" charset="0"/>
                        <a:ea typeface="楷体_GB2312" pitchFamily="49" charset="-122"/>
                      </a:rPr>
                      <a:t>(“%%”);</a:t>
                    </a:r>
                    <a:endParaRPr lang="en-US" altLang="zh-CN" sz="4000" b="1">
                      <a:solidFill>
                        <a:srgbClr val="006600"/>
                      </a:solidFill>
                      <a:latin typeface="Arial" panose="020B0604020202020204" pitchFamily="34" charset="0"/>
                      <a:ea typeface="楷体_GB2312" pitchFamily="49" charset="-122"/>
                    </a:endParaRPr>
                  </a:p>
                </p:txBody>
              </p:sp>
            </p:grpSp>
            <p:grpSp>
              <p:nvGrpSpPr>
                <p:cNvPr id="76830" name="组合 76829"/>
                <p:cNvGrpSpPr/>
                <p:nvPr/>
              </p:nvGrpSpPr>
              <p:grpSpPr>
                <a:xfrm>
                  <a:off x="4412" y="382"/>
                  <a:ext cx="1143" cy="2558"/>
                  <a:chOff x="4412" y="382"/>
                  <a:chExt cx="1143" cy="2558"/>
                </a:xfrm>
              </p:grpSpPr>
              <p:sp>
                <p:nvSpPr>
                  <p:cNvPr id="76831" name="文本框 76830"/>
                  <p:cNvSpPr txBox="1"/>
                  <p:nvPr/>
                </p:nvSpPr>
                <p:spPr>
                  <a:xfrm>
                    <a:off x="4451" y="382"/>
                    <a:ext cx="383" cy="254"/>
                  </a:xfrm>
                  <a:prstGeom prst="rect">
                    <a:avLst/>
                  </a:prstGeom>
                  <a:noFill/>
                  <a:ln w="9525">
                    <a:noFill/>
                  </a:ln>
                </p:spPr>
                <p:txBody>
                  <a:bodyPr wrap="none" anchor="ctr" anchorCtr="0">
                    <a:spAutoFit/>
                  </a:bodyPr>
                  <a:lstStyle/>
                  <a:p>
                    <a:pPr algn="ctr" eaLnBrk="0" hangingPunct="0"/>
                    <a:r>
                      <a:rPr lang="zh-CN" altLang="zh-CN" sz="2000" b="1" dirty="0">
                        <a:solidFill>
                          <a:srgbClr val="0000FF"/>
                        </a:solidFill>
                        <a:latin typeface="Arial" panose="020B0604020202020204" pitchFamily="34" charset="0"/>
                        <a:ea typeface="楷体_GB2312" pitchFamily="49" charset="-122"/>
                      </a:rPr>
                      <a:t>567</a:t>
                    </a:r>
                    <a:endParaRPr lang="en-US" altLang="zh-CN" sz="4000" b="1">
                      <a:solidFill>
                        <a:srgbClr val="0000FF"/>
                      </a:solidFill>
                      <a:latin typeface="Arial" panose="020B0604020202020204" pitchFamily="34" charset="0"/>
                      <a:ea typeface="楷体_GB2312" pitchFamily="49" charset="-122"/>
                    </a:endParaRPr>
                  </a:p>
                </p:txBody>
              </p:sp>
              <p:sp>
                <p:nvSpPr>
                  <p:cNvPr id="76832" name="文本框 76831"/>
                  <p:cNvSpPr txBox="1"/>
                  <p:nvPr/>
                </p:nvSpPr>
                <p:spPr>
                  <a:xfrm>
                    <a:off x="4464" y="670"/>
                    <a:ext cx="222" cy="254"/>
                  </a:xfrm>
                  <a:prstGeom prst="rect">
                    <a:avLst/>
                  </a:prstGeom>
                  <a:noFill/>
                  <a:ln w="9525">
                    <a:noFill/>
                  </a:ln>
                </p:spPr>
                <p:txBody>
                  <a:bodyPr wrap="none" anchor="ctr" anchorCtr="0">
                    <a:spAutoFit/>
                  </a:bodyPr>
                  <a:lstStyle/>
                  <a:p>
                    <a:pPr algn="ctr" eaLnBrk="0" hangingPunct="0"/>
                    <a:r>
                      <a:rPr lang="en-US" altLang="zh-CN" sz="2000" b="1">
                        <a:solidFill>
                          <a:srgbClr val="0000FF"/>
                        </a:solidFill>
                        <a:latin typeface="Arial" panose="020B0604020202020204" pitchFamily="34" charset="0"/>
                        <a:ea typeface="楷体_GB2312" pitchFamily="49" charset="-122"/>
                      </a:rPr>
                      <a:t>ff</a:t>
                    </a:r>
                    <a:endParaRPr lang="en-US" altLang="zh-CN" sz="4000" b="1">
                      <a:solidFill>
                        <a:srgbClr val="0000FF"/>
                      </a:solidFill>
                      <a:latin typeface="Arial" panose="020B0604020202020204" pitchFamily="34" charset="0"/>
                      <a:ea typeface="楷体_GB2312" pitchFamily="49" charset="-122"/>
                    </a:endParaRPr>
                  </a:p>
                </p:txBody>
              </p:sp>
              <p:sp>
                <p:nvSpPr>
                  <p:cNvPr id="76833" name="文本框 76832"/>
                  <p:cNvSpPr txBox="1"/>
                  <p:nvPr/>
                </p:nvSpPr>
                <p:spPr>
                  <a:xfrm>
                    <a:off x="4451" y="910"/>
                    <a:ext cx="383" cy="254"/>
                  </a:xfrm>
                  <a:prstGeom prst="rect">
                    <a:avLst/>
                  </a:prstGeom>
                  <a:noFill/>
                  <a:ln w="9525">
                    <a:noFill/>
                  </a:ln>
                </p:spPr>
                <p:txBody>
                  <a:bodyPr wrap="none" anchor="ctr" anchorCtr="0">
                    <a:spAutoFit/>
                  </a:bodyPr>
                  <a:lstStyle/>
                  <a:p>
                    <a:pPr algn="ctr" eaLnBrk="0" hangingPunct="0"/>
                    <a:r>
                      <a:rPr lang="zh-CN" altLang="zh-CN" sz="2000" b="1" dirty="0">
                        <a:solidFill>
                          <a:srgbClr val="0000FF"/>
                        </a:solidFill>
                        <a:latin typeface="Arial" panose="020B0604020202020204" pitchFamily="34" charset="0"/>
                        <a:ea typeface="楷体_GB2312" pitchFamily="49" charset="-122"/>
                      </a:rPr>
                      <a:t>101</a:t>
                    </a:r>
                    <a:endParaRPr lang="en-US" altLang="zh-CN" sz="4000" b="1">
                      <a:solidFill>
                        <a:srgbClr val="0000FF"/>
                      </a:solidFill>
                      <a:latin typeface="Arial" panose="020B0604020202020204" pitchFamily="34" charset="0"/>
                      <a:ea typeface="楷体_GB2312" pitchFamily="49" charset="-122"/>
                    </a:endParaRPr>
                  </a:p>
                </p:txBody>
              </p:sp>
              <p:sp>
                <p:nvSpPr>
                  <p:cNvPr id="76834" name="文本框 76833"/>
                  <p:cNvSpPr txBox="1"/>
                  <p:nvPr/>
                </p:nvSpPr>
                <p:spPr>
                  <a:xfrm>
                    <a:off x="4451" y="1150"/>
                    <a:ext cx="383" cy="254"/>
                  </a:xfrm>
                  <a:prstGeom prst="rect">
                    <a:avLst/>
                  </a:prstGeom>
                  <a:noFill/>
                  <a:ln w="9525">
                    <a:noFill/>
                  </a:ln>
                </p:spPr>
                <p:txBody>
                  <a:bodyPr wrap="none" anchor="ctr" anchorCtr="0">
                    <a:spAutoFit/>
                  </a:bodyPr>
                  <a:lstStyle/>
                  <a:p>
                    <a:pPr algn="ctr" eaLnBrk="0" hangingPunct="0"/>
                    <a:r>
                      <a:rPr lang="zh-CN" altLang="zh-CN" sz="2000" b="1" dirty="0">
                        <a:solidFill>
                          <a:srgbClr val="0000FF"/>
                        </a:solidFill>
                        <a:latin typeface="Arial" panose="020B0604020202020204" pitchFamily="34" charset="0"/>
                        <a:ea typeface="楷体_GB2312" pitchFamily="49" charset="-122"/>
                      </a:rPr>
                      <a:t>567</a:t>
                    </a:r>
                    <a:endParaRPr lang="en-US" altLang="zh-CN" sz="4000" b="1">
                      <a:solidFill>
                        <a:srgbClr val="0000FF"/>
                      </a:solidFill>
                      <a:latin typeface="Arial" panose="020B0604020202020204" pitchFamily="34" charset="0"/>
                      <a:ea typeface="楷体_GB2312" pitchFamily="49" charset="-122"/>
                    </a:endParaRPr>
                  </a:p>
                </p:txBody>
              </p:sp>
              <p:sp>
                <p:nvSpPr>
                  <p:cNvPr id="76835" name="文本框 76834"/>
                  <p:cNvSpPr txBox="1"/>
                  <p:nvPr/>
                </p:nvSpPr>
                <p:spPr>
                  <a:xfrm>
                    <a:off x="4464" y="1390"/>
                    <a:ext cx="232" cy="254"/>
                  </a:xfrm>
                  <a:prstGeom prst="rect">
                    <a:avLst/>
                  </a:prstGeom>
                  <a:noFill/>
                  <a:ln w="9525">
                    <a:noFill/>
                  </a:ln>
                </p:spPr>
                <p:txBody>
                  <a:bodyPr wrap="none" anchor="ctr" anchorCtr="0">
                    <a:spAutoFit/>
                  </a:bodyPr>
                  <a:lstStyle/>
                  <a:p>
                    <a:pPr algn="ctr" eaLnBrk="0" hangingPunct="0"/>
                    <a:r>
                      <a:rPr lang="en-US" altLang="zh-CN" sz="2000" b="1">
                        <a:solidFill>
                          <a:srgbClr val="0000FF"/>
                        </a:solidFill>
                        <a:latin typeface="Arial" panose="020B0604020202020204" pitchFamily="34" charset="0"/>
                        <a:ea typeface="楷体_GB2312" pitchFamily="49" charset="-122"/>
                      </a:rPr>
                      <a:t>A</a:t>
                    </a:r>
                    <a:endParaRPr lang="en-US" altLang="zh-CN" sz="4000" b="1">
                      <a:solidFill>
                        <a:srgbClr val="0000FF"/>
                      </a:solidFill>
                      <a:latin typeface="Arial" panose="020B0604020202020204" pitchFamily="34" charset="0"/>
                      <a:ea typeface="楷体_GB2312" pitchFamily="49" charset="-122"/>
                    </a:endParaRPr>
                  </a:p>
                </p:txBody>
              </p:sp>
              <p:sp>
                <p:nvSpPr>
                  <p:cNvPr id="76836" name="文本框 76835"/>
                  <p:cNvSpPr txBox="1"/>
                  <p:nvPr/>
                </p:nvSpPr>
                <p:spPr>
                  <a:xfrm>
                    <a:off x="4460" y="1631"/>
                    <a:ext cx="464" cy="253"/>
                  </a:xfrm>
                  <a:prstGeom prst="rect">
                    <a:avLst/>
                  </a:prstGeom>
                  <a:noFill/>
                  <a:ln w="9525">
                    <a:noFill/>
                  </a:ln>
                </p:spPr>
                <p:txBody>
                  <a:bodyPr wrap="none" anchor="ctr" anchorCtr="0">
                    <a:spAutoFit/>
                  </a:bodyPr>
                  <a:lstStyle/>
                  <a:p>
                    <a:pPr algn="ctr" eaLnBrk="0" hangingPunct="0"/>
                    <a:r>
                      <a:rPr lang="en-US" altLang="zh-CN" sz="2000" b="1">
                        <a:solidFill>
                          <a:srgbClr val="0000FF"/>
                        </a:solidFill>
                        <a:latin typeface="Arial" panose="020B0604020202020204" pitchFamily="34" charset="0"/>
                        <a:ea typeface="楷体_GB2312" pitchFamily="49" charset="-122"/>
                      </a:rPr>
                      <a:t>ABC</a:t>
                    </a:r>
                    <a:endParaRPr lang="en-US" altLang="zh-CN" sz="4000" b="1">
                      <a:solidFill>
                        <a:srgbClr val="0000FF"/>
                      </a:solidFill>
                      <a:latin typeface="Arial" panose="020B0604020202020204" pitchFamily="34" charset="0"/>
                      <a:ea typeface="楷体_GB2312" pitchFamily="49" charset="-122"/>
                    </a:endParaRPr>
                  </a:p>
                </p:txBody>
              </p:sp>
              <p:sp>
                <p:nvSpPr>
                  <p:cNvPr id="76837" name="文本框 76836"/>
                  <p:cNvSpPr txBox="1"/>
                  <p:nvPr/>
                </p:nvSpPr>
                <p:spPr>
                  <a:xfrm>
                    <a:off x="4412" y="1870"/>
                    <a:ext cx="1143" cy="254"/>
                  </a:xfrm>
                  <a:prstGeom prst="rect">
                    <a:avLst/>
                  </a:prstGeom>
                  <a:noFill/>
                  <a:ln w="9525">
                    <a:noFill/>
                  </a:ln>
                </p:spPr>
                <p:txBody>
                  <a:bodyPr wrap="none" anchor="ctr" anchorCtr="0">
                    <a:spAutoFit/>
                  </a:bodyPr>
                  <a:lstStyle/>
                  <a:p>
                    <a:pPr algn="ctr" eaLnBrk="0" hangingPunct="0"/>
                    <a:r>
                      <a:rPr lang="zh-CN" altLang="zh-CN" sz="2000" b="1" dirty="0">
                        <a:solidFill>
                          <a:srgbClr val="0000FF"/>
                        </a:solidFill>
                        <a:latin typeface="Arial" panose="020B0604020202020204" pitchFamily="34" charset="0"/>
                        <a:ea typeface="楷体_GB2312" pitchFamily="49" charset="-122"/>
                      </a:rPr>
                      <a:t>5.677890</a:t>
                    </a:r>
                    <a:r>
                      <a:rPr lang="en-US" altLang="zh-CN" sz="2000" b="1">
                        <a:solidFill>
                          <a:srgbClr val="0000FF"/>
                        </a:solidFill>
                        <a:latin typeface="Arial" panose="020B0604020202020204" pitchFamily="34" charset="0"/>
                        <a:ea typeface="楷体_GB2312" pitchFamily="49" charset="-122"/>
                      </a:rPr>
                      <a:t>e+02</a:t>
                    </a:r>
                    <a:endParaRPr lang="en-US" altLang="zh-CN" sz="4000" b="1">
                      <a:solidFill>
                        <a:srgbClr val="0000FF"/>
                      </a:solidFill>
                      <a:latin typeface="Arial" panose="020B0604020202020204" pitchFamily="34" charset="0"/>
                      <a:ea typeface="楷体_GB2312" pitchFamily="49" charset="-122"/>
                    </a:endParaRPr>
                  </a:p>
                </p:txBody>
              </p:sp>
              <p:sp>
                <p:nvSpPr>
                  <p:cNvPr id="76838" name="文本框 76837"/>
                  <p:cNvSpPr txBox="1"/>
                  <p:nvPr/>
                </p:nvSpPr>
                <p:spPr>
                  <a:xfrm>
                    <a:off x="4422" y="2158"/>
                    <a:ext cx="961" cy="254"/>
                  </a:xfrm>
                  <a:prstGeom prst="rect">
                    <a:avLst/>
                  </a:prstGeom>
                  <a:noFill/>
                  <a:ln w="9525">
                    <a:noFill/>
                  </a:ln>
                </p:spPr>
                <p:txBody>
                  <a:bodyPr wrap="none" anchor="ctr" anchorCtr="0">
                    <a:spAutoFit/>
                  </a:bodyPr>
                  <a:lstStyle/>
                  <a:p>
                    <a:pPr algn="ctr" eaLnBrk="0" hangingPunct="0"/>
                    <a:r>
                      <a:rPr lang="zh-CN" altLang="zh-CN" sz="2000" b="1" dirty="0">
                        <a:solidFill>
                          <a:srgbClr val="0000FF"/>
                        </a:solidFill>
                        <a:latin typeface="Arial" panose="020B0604020202020204" pitchFamily="34" charset="0"/>
                        <a:ea typeface="楷体_GB2312" pitchFamily="49" charset="-122"/>
                      </a:rPr>
                      <a:t>567.789000</a:t>
                    </a:r>
                    <a:endParaRPr lang="en-US" altLang="zh-CN" sz="4000" b="1">
                      <a:solidFill>
                        <a:srgbClr val="0000FF"/>
                      </a:solidFill>
                      <a:latin typeface="Arial" panose="020B0604020202020204" pitchFamily="34" charset="0"/>
                      <a:ea typeface="楷体_GB2312" pitchFamily="49" charset="-122"/>
                    </a:endParaRPr>
                  </a:p>
                </p:txBody>
              </p:sp>
              <p:sp>
                <p:nvSpPr>
                  <p:cNvPr id="76839" name="文本框 76838"/>
                  <p:cNvSpPr txBox="1"/>
                  <p:nvPr/>
                </p:nvSpPr>
                <p:spPr>
                  <a:xfrm>
                    <a:off x="4435" y="2398"/>
                    <a:ext cx="694" cy="254"/>
                  </a:xfrm>
                  <a:prstGeom prst="rect">
                    <a:avLst/>
                  </a:prstGeom>
                  <a:noFill/>
                  <a:ln w="9525">
                    <a:noFill/>
                  </a:ln>
                </p:spPr>
                <p:txBody>
                  <a:bodyPr wrap="none" anchor="ctr" anchorCtr="0">
                    <a:spAutoFit/>
                  </a:bodyPr>
                  <a:lstStyle/>
                  <a:p>
                    <a:pPr algn="ctr" eaLnBrk="0" hangingPunct="0"/>
                    <a:r>
                      <a:rPr lang="zh-CN" altLang="zh-CN" sz="2000" b="1" dirty="0">
                        <a:solidFill>
                          <a:srgbClr val="0000FF"/>
                        </a:solidFill>
                        <a:latin typeface="Arial" panose="020B0604020202020204" pitchFamily="34" charset="0"/>
                        <a:ea typeface="楷体_GB2312" pitchFamily="49" charset="-122"/>
                      </a:rPr>
                      <a:t>567.789</a:t>
                    </a:r>
                    <a:endParaRPr lang="en-US" altLang="zh-CN" sz="4000" b="1">
                      <a:solidFill>
                        <a:srgbClr val="0000FF"/>
                      </a:solidFill>
                      <a:latin typeface="Arial" panose="020B0604020202020204" pitchFamily="34" charset="0"/>
                      <a:ea typeface="楷体_GB2312" pitchFamily="49" charset="-122"/>
                    </a:endParaRPr>
                  </a:p>
                </p:txBody>
              </p:sp>
              <p:sp>
                <p:nvSpPr>
                  <p:cNvPr id="76840" name="文本框 76839"/>
                  <p:cNvSpPr txBox="1"/>
                  <p:nvPr/>
                </p:nvSpPr>
                <p:spPr>
                  <a:xfrm>
                    <a:off x="4521" y="2686"/>
                    <a:ext cx="258" cy="254"/>
                  </a:xfrm>
                  <a:prstGeom prst="rect">
                    <a:avLst/>
                  </a:prstGeom>
                  <a:noFill/>
                  <a:ln w="9525">
                    <a:noFill/>
                  </a:ln>
                </p:spPr>
                <p:txBody>
                  <a:bodyPr wrap="none" anchor="ctr" anchorCtr="0">
                    <a:spAutoFit/>
                  </a:bodyPr>
                  <a:lstStyle/>
                  <a:p>
                    <a:pPr algn="ctr" eaLnBrk="0" hangingPunct="0"/>
                    <a:r>
                      <a:rPr lang="zh-CN" altLang="zh-CN" sz="2000" b="1">
                        <a:solidFill>
                          <a:srgbClr val="0000FF"/>
                        </a:solidFill>
                        <a:latin typeface="Arial" panose="020B0604020202020204" pitchFamily="34" charset="0"/>
                        <a:ea typeface="楷体_GB2312" pitchFamily="49" charset="-122"/>
                      </a:rPr>
                      <a:t>%</a:t>
                    </a:r>
                    <a:endParaRPr lang="en-US" altLang="zh-CN" sz="4000" b="1">
                      <a:solidFill>
                        <a:srgbClr val="0000FF"/>
                      </a:solidFill>
                      <a:latin typeface="Arial" panose="020B0604020202020204" pitchFamily="34" charset="0"/>
                      <a:ea typeface="楷体_GB2312" pitchFamily="49" charset="-122"/>
                    </a:endParaRPr>
                  </a:p>
                </p:txBody>
              </p:sp>
            </p:grpSp>
          </p:grpSp>
          <p:sp>
            <p:nvSpPr>
              <p:cNvPr id="76841" name="直接连接符 76840"/>
              <p:cNvSpPr/>
              <p:nvPr/>
            </p:nvSpPr>
            <p:spPr>
              <a:xfrm>
                <a:off x="289" y="647"/>
                <a:ext cx="5263" cy="0"/>
              </a:xfrm>
              <a:prstGeom prst="line">
                <a:avLst/>
              </a:prstGeom>
              <a:ln w="9525" cap="flat" cmpd="sng">
                <a:solidFill>
                  <a:srgbClr val="009900"/>
                </a:solidFill>
                <a:prstDash val="solid"/>
                <a:headEnd type="none" w="med" len="med"/>
                <a:tailEnd type="none" w="med" len="med"/>
              </a:ln>
            </p:spPr>
          </p:sp>
          <p:sp>
            <p:nvSpPr>
              <p:cNvPr id="76842" name="直接连接符 76841"/>
              <p:cNvSpPr/>
              <p:nvPr/>
            </p:nvSpPr>
            <p:spPr>
              <a:xfrm>
                <a:off x="289" y="897"/>
                <a:ext cx="5263" cy="0"/>
              </a:xfrm>
              <a:prstGeom prst="line">
                <a:avLst/>
              </a:prstGeom>
              <a:ln w="9525" cap="flat" cmpd="sng">
                <a:solidFill>
                  <a:srgbClr val="009900"/>
                </a:solidFill>
                <a:prstDash val="solid"/>
                <a:headEnd type="none" w="med" len="med"/>
                <a:tailEnd type="none" w="med" len="med"/>
              </a:ln>
            </p:spPr>
          </p:sp>
          <p:sp>
            <p:nvSpPr>
              <p:cNvPr id="76843" name="直接连接符 76842"/>
              <p:cNvSpPr/>
              <p:nvPr/>
            </p:nvSpPr>
            <p:spPr>
              <a:xfrm>
                <a:off x="272" y="1150"/>
                <a:ext cx="5280" cy="0"/>
              </a:xfrm>
              <a:prstGeom prst="line">
                <a:avLst/>
              </a:prstGeom>
              <a:ln w="9525" cap="flat" cmpd="sng">
                <a:solidFill>
                  <a:srgbClr val="009900"/>
                </a:solidFill>
                <a:prstDash val="solid"/>
                <a:headEnd type="none" w="med" len="med"/>
                <a:tailEnd type="none" w="med" len="med"/>
              </a:ln>
            </p:spPr>
          </p:sp>
          <p:sp>
            <p:nvSpPr>
              <p:cNvPr id="76844" name="直接连接符 76843"/>
              <p:cNvSpPr/>
              <p:nvPr/>
            </p:nvSpPr>
            <p:spPr>
              <a:xfrm>
                <a:off x="289" y="1391"/>
                <a:ext cx="5263" cy="0"/>
              </a:xfrm>
              <a:prstGeom prst="line">
                <a:avLst/>
              </a:prstGeom>
              <a:ln w="9525" cap="flat" cmpd="sng">
                <a:solidFill>
                  <a:srgbClr val="009900"/>
                </a:solidFill>
                <a:prstDash val="solid"/>
                <a:headEnd type="none" w="med" len="med"/>
                <a:tailEnd type="none" w="med" len="med"/>
              </a:ln>
            </p:spPr>
          </p:sp>
          <p:sp>
            <p:nvSpPr>
              <p:cNvPr id="76845" name="直接连接符 76844"/>
              <p:cNvSpPr/>
              <p:nvPr/>
            </p:nvSpPr>
            <p:spPr>
              <a:xfrm>
                <a:off x="289" y="1633"/>
                <a:ext cx="5263" cy="6"/>
              </a:xfrm>
              <a:prstGeom prst="line">
                <a:avLst/>
              </a:prstGeom>
              <a:ln w="9525" cap="flat" cmpd="sng">
                <a:solidFill>
                  <a:srgbClr val="009900"/>
                </a:solidFill>
                <a:prstDash val="solid"/>
                <a:headEnd type="none" w="med" len="med"/>
                <a:tailEnd type="none" w="med" len="med"/>
              </a:ln>
            </p:spPr>
          </p:sp>
          <p:sp>
            <p:nvSpPr>
              <p:cNvPr id="76846" name="直接连接符 76845"/>
              <p:cNvSpPr/>
              <p:nvPr/>
            </p:nvSpPr>
            <p:spPr>
              <a:xfrm>
                <a:off x="280" y="1887"/>
                <a:ext cx="5272" cy="2"/>
              </a:xfrm>
              <a:prstGeom prst="line">
                <a:avLst/>
              </a:prstGeom>
              <a:ln w="9525" cap="flat" cmpd="sng">
                <a:solidFill>
                  <a:srgbClr val="009900"/>
                </a:solidFill>
                <a:prstDash val="solid"/>
                <a:headEnd type="none" w="med" len="med"/>
                <a:tailEnd type="none" w="med" len="med"/>
              </a:ln>
            </p:spPr>
          </p:sp>
          <p:sp>
            <p:nvSpPr>
              <p:cNvPr id="76847" name="直接连接符 76846"/>
              <p:cNvSpPr/>
              <p:nvPr/>
            </p:nvSpPr>
            <p:spPr>
              <a:xfrm>
                <a:off x="280" y="2132"/>
                <a:ext cx="5272" cy="1"/>
              </a:xfrm>
              <a:prstGeom prst="line">
                <a:avLst/>
              </a:prstGeom>
              <a:ln w="9525" cap="flat" cmpd="sng">
                <a:solidFill>
                  <a:srgbClr val="009900"/>
                </a:solidFill>
                <a:prstDash val="solid"/>
                <a:headEnd type="none" w="med" len="med"/>
                <a:tailEnd type="none" w="med" len="med"/>
              </a:ln>
            </p:spPr>
          </p:sp>
          <p:sp>
            <p:nvSpPr>
              <p:cNvPr id="76848" name="直接连接符 76847"/>
              <p:cNvSpPr/>
              <p:nvPr/>
            </p:nvSpPr>
            <p:spPr>
              <a:xfrm>
                <a:off x="289" y="2385"/>
                <a:ext cx="5263" cy="0"/>
              </a:xfrm>
              <a:prstGeom prst="line">
                <a:avLst/>
              </a:prstGeom>
              <a:ln w="9525" cap="flat" cmpd="sng">
                <a:solidFill>
                  <a:srgbClr val="009900"/>
                </a:solidFill>
                <a:prstDash val="solid"/>
                <a:headEnd type="none" w="med" len="med"/>
                <a:tailEnd type="none" w="med" len="med"/>
              </a:ln>
            </p:spPr>
          </p:sp>
          <p:sp>
            <p:nvSpPr>
              <p:cNvPr id="76849" name="直接连接符 76848"/>
              <p:cNvSpPr/>
              <p:nvPr/>
            </p:nvSpPr>
            <p:spPr>
              <a:xfrm>
                <a:off x="289" y="2632"/>
                <a:ext cx="5263" cy="0"/>
              </a:xfrm>
              <a:prstGeom prst="line">
                <a:avLst/>
              </a:prstGeom>
              <a:ln w="9525" cap="flat" cmpd="sng">
                <a:solidFill>
                  <a:srgbClr val="009900"/>
                </a:solidFill>
                <a:prstDash val="solid"/>
                <a:headEnd type="none" w="med" len="med"/>
                <a:tailEnd type="none" w="med" len="med"/>
              </a:ln>
            </p:spPr>
          </p:sp>
        </p:grpSp>
        <p:sp>
          <p:nvSpPr>
            <p:cNvPr id="76850" name="直接连接符 76849"/>
            <p:cNvSpPr/>
            <p:nvPr/>
          </p:nvSpPr>
          <p:spPr>
            <a:xfrm>
              <a:off x="4464" y="384"/>
              <a:ext cx="0" cy="2580"/>
            </a:xfrm>
            <a:prstGeom prst="line">
              <a:avLst/>
            </a:prstGeom>
            <a:ln w="9525" cap="flat" cmpd="sng">
              <a:solidFill>
                <a:srgbClr val="009900"/>
              </a:solidFill>
              <a:prstDash val="solid"/>
              <a:headEnd type="none" w="med" len="med"/>
              <a:tailEnd type="none" w="med" len="med"/>
            </a:ln>
          </p:spPr>
        </p:sp>
        <p:sp>
          <p:nvSpPr>
            <p:cNvPr id="76851" name="直接连接符 76850"/>
            <p:cNvSpPr/>
            <p:nvPr/>
          </p:nvSpPr>
          <p:spPr>
            <a:xfrm>
              <a:off x="2204" y="387"/>
              <a:ext cx="0" cy="2580"/>
            </a:xfrm>
            <a:prstGeom prst="line">
              <a:avLst/>
            </a:prstGeom>
            <a:ln w="9525" cap="flat" cmpd="sng">
              <a:solidFill>
                <a:srgbClr val="009900"/>
              </a:solidFill>
              <a:prstDash val="solid"/>
              <a:headEnd type="none" w="med" len="med"/>
              <a:tailEnd type="none" w="med" len="med"/>
            </a:ln>
          </p:spPr>
        </p:sp>
        <p:sp>
          <p:nvSpPr>
            <p:cNvPr id="76852" name="直接连接符 76851"/>
            <p:cNvSpPr/>
            <p:nvPr/>
          </p:nvSpPr>
          <p:spPr>
            <a:xfrm>
              <a:off x="704" y="387"/>
              <a:ext cx="0" cy="2580"/>
            </a:xfrm>
            <a:prstGeom prst="line">
              <a:avLst/>
            </a:prstGeom>
            <a:ln w="9525" cap="flat" cmpd="sng">
              <a:solidFill>
                <a:srgbClr val="009900"/>
              </a:solidFill>
              <a:prstDash val="solid"/>
              <a:headEnd type="none" w="med" len="med"/>
              <a:tailEnd type="none" w="med" len="med"/>
            </a:ln>
          </p:spPr>
        </p:sp>
      </p:grpSp>
      <p:grpSp>
        <p:nvGrpSpPr>
          <p:cNvPr id="76853" name="组合 76852"/>
          <p:cNvGrpSpPr/>
          <p:nvPr/>
        </p:nvGrpSpPr>
        <p:grpSpPr>
          <a:xfrm>
            <a:off x="395288" y="479425"/>
            <a:ext cx="838200" cy="3957638"/>
            <a:chOff x="240" y="400"/>
            <a:chExt cx="528" cy="2530"/>
          </a:xfrm>
        </p:grpSpPr>
        <p:sp>
          <p:nvSpPr>
            <p:cNvPr id="76854" name="文本框 76853"/>
            <p:cNvSpPr txBox="1"/>
            <p:nvPr/>
          </p:nvSpPr>
          <p:spPr>
            <a:xfrm>
              <a:off x="322" y="400"/>
              <a:ext cx="339" cy="292"/>
            </a:xfrm>
            <a:prstGeom prst="rect">
              <a:avLst/>
            </a:prstGeom>
            <a:noFill/>
            <a:ln w="9525">
              <a:noFill/>
            </a:ln>
          </p:spPr>
          <p:txBody>
            <a:bodyPr wrap="none" anchor="ctr" anchorCtr="0">
              <a:spAutoFit/>
            </a:bodyPr>
            <a:lstStyle/>
            <a:p>
              <a:pPr algn="ctr" eaLnBrk="0" hangingPunct="0"/>
              <a:r>
                <a:rPr lang="en-US" altLang="zh-CN" b="1">
                  <a:solidFill>
                    <a:srgbClr val="FF0000"/>
                  </a:solidFill>
                  <a:latin typeface="Arial" panose="020B0604020202020204" pitchFamily="34" charset="0"/>
                  <a:ea typeface="楷体_GB2312" pitchFamily="49" charset="-122"/>
                </a:rPr>
                <a:t>d,i</a:t>
              </a:r>
            </a:p>
          </p:txBody>
        </p:sp>
        <p:sp>
          <p:nvSpPr>
            <p:cNvPr id="76855" name="文本框 76854"/>
            <p:cNvSpPr txBox="1"/>
            <p:nvPr/>
          </p:nvSpPr>
          <p:spPr>
            <a:xfrm>
              <a:off x="289" y="648"/>
              <a:ext cx="404" cy="292"/>
            </a:xfrm>
            <a:prstGeom prst="rect">
              <a:avLst/>
            </a:prstGeom>
            <a:noFill/>
            <a:ln w="9525">
              <a:noFill/>
            </a:ln>
          </p:spPr>
          <p:txBody>
            <a:bodyPr wrap="none" anchor="ctr" anchorCtr="0">
              <a:spAutoFit/>
            </a:bodyPr>
            <a:lstStyle/>
            <a:p>
              <a:pPr algn="ctr" eaLnBrk="0" hangingPunct="0"/>
              <a:r>
                <a:rPr lang="en-US" altLang="zh-CN" b="1">
                  <a:solidFill>
                    <a:srgbClr val="FF0000"/>
                  </a:solidFill>
                  <a:latin typeface="Arial" panose="020B0604020202020204" pitchFamily="34" charset="0"/>
                  <a:ea typeface="楷体_GB2312" pitchFamily="49" charset="-122"/>
                </a:rPr>
                <a:t>x,X</a:t>
              </a:r>
            </a:p>
          </p:txBody>
        </p:sp>
        <p:sp>
          <p:nvSpPr>
            <p:cNvPr id="76856" name="文本框 76855"/>
            <p:cNvSpPr txBox="1"/>
            <p:nvPr/>
          </p:nvSpPr>
          <p:spPr>
            <a:xfrm>
              <a:off x="374" y="896"/>
              <a:ext cx="233" cy="293"/>
            </a:xfrm>
            <a:prstGeom prst="rect">
              <a:avLst/>
            </a:prstGeom>
            <a:noFill/>
            <a:ln w="9525">
              <a:noFill/>
            </a:ln>
          </p:spPr>
          <p:txBody>
            <a:bodyPr wrap="none" anchor="ctr" anchorCtr="0">
              <a:spAutoFit/>
            </a:bodyPr>
            <a:lstStyle/>
            <a:p>
              <a:pPr algn="ctr" eaLnBrk="0" hangingPunct="0"/>
              <a:r>
                <a:rPr lang="en-US" altLang="zh-CN" b="1">
                  <a:solidFill>
                    <a:srgbClr val="FF0000"/>
                  </a:solidFill>
                  <a:latin typeface="Arial" panose="020B0604020202020204" pitchFamily="34" charset="0"/>
                  <a:ea typeface="楷体_GB2312" pitchFamily="49" charset="-122"/>
                </a:rPr>
                <a:t>o</a:t>
              </a:r>
            </a:p>
          </p:txBody>
        </p:sp>
        <p:sp>
          <p:nvSpPr>
            <p:cNvPr id="76857" name="文本框 76856"/>
            <p:cNvSpPr txBox="1"/>
            <p:nvPr/>
          </p:nvSpPr>
          <p:spPr>
            <a:xfrm>
              <a:off x="374" y="1144"/>
              <a:ext cx="233" cy="292"/>
            </a:xfrm>
            <a:prstGeom prst="rect">
              <a:avLst/>
            </a:prstGeom>
            <a:noFill/>
            <a:ln w="9525">
              <a:noFill/>
            </a:ln>
          </p:spPr>
          <p:txBody>
            <a:bodyPr wrap="none" anchor="ctr" anchorCtr="0">
              <a:spAutoFit/>
            </a:bodyPr>
            <a:lstStyle/>
            <a:p>
              <a:pPr algn="ctr" eaLnBrk="0" hangingPunct="0"/>
              <a:r>
                <a:rPr lang="en-US" altLang="zh-CN" b="1">
                  <a:solidFill>
                    <a:srgbClr val="FF0000"/>
                  </a:solidFill>
                  <a:latin typeface="Arial" panose="020B0604020202020204" pitchFamily="34" charset="0"/>
                  <a:ea typeface="楷体_GB2312" pitchFamily="49" charset="-122"/>
                </a:rPr>
                <a:t>u</a:t>
              </a:r>
            </a:p>
          </p:txBody>
        </p:sp>
        <p:sp>
          <p:nvSpPr>
            <p:cNvPr id="76858" name="文本框 76857"/>
            <p:cNvSpPr txBox="1"/>
            <p:nvPr/>
          </p:nvSpPr>
          <p:spPr>
            <a:xfrm>
              <a:off x="378" y="1391"/>
              <a:ext cx="223" cy="293"/>
            </a:xfrm>
            <a:prstGeom prst="rect">
              <a:avLst/>
            </a:prstGeom>
            <a:noFill/>
            <a:ln w="9525">
              <a:noFill/>
            </a:ln>
          </p:spPr>
          <p:txBody>
            <a:bodyPr wrap="none" anchor="ctr" anchorCtr="0">
              <a:spAutoFit/>
            </a:bodyPr>
            <a:lstStyle/>
            <a:p>
              <a:pPr algn="ctr" eaLnBrk="0" hangingPunct="0"/>
              <a:r>
                <a:rPr lang="en-US" altLang="zh-CN" b="1">
                  <a:solidFill>
                    <a:srgbClr val="FF0000"/>
                  </a:solidFill>
                  <a:latin typeface="Arial" panose="020B0604020202020204" pitchFamily="34" charset="0"/>
                  <a:ea typeface="楷体_GB2312" pitchFamily="49" charset="-122"/>
                </a:rPr>
                <a:t>c</a:t>
              </a:r>
            </a:p>
          </p:txBody>
        </p:sp>
        <p:sp>
          <p:nvSpPr>
            <p:cNvPr id="76859" name="文本框 76858"/>
            <p:cNvSpPr txBox="1"/>
            <p:nvPr/>
          </p:nvSpPr>
          <p:spPr>
            <a:xfrm>
              <a:off x="378" y="1640"/>
              <a:ext cx="223" cy="292"/>
            </a:xfrm>
            <a:prstGeom prst="rect">
              <a:avLst/>
            </a:prstGeom>
            <a:noFill/>
            <a:ln w="9525">
              <a:noFill/>
            </a:ln>
          </p:spPr>
          <p:txBody>
            <a:bodyPr wrap="none" anchor="ctr" anchorCtr="0">
              <a:spAutoFit/>
            </a:bodyPr>
            <a:lstStyle/>
            <a:p>
              <a:pPr algn="ctr" eaLnBrk="0" hangingPunct="0"/>
              <a:r>
                <a:rPr lang="en-US" altLang="zh-CN" b="1">
                  <a:solidFill>
                    <a:srgbClr val="FF0000"/>
                  </a:solidFill>
                  <a:latin typeface="Arial" panose="020B0604020202020204" pitchFamily="34" charset="0"/>
                  <a:ea typeface="楷体_GB2312" pitchFamily="49" charset="-122"/>
                </a:rPr>
                <a:t>s</a:t>
              </a:r>
            </a:p>
          </p:txBody>
        </p:sp>
        <p:sp>
          <p:nvSpPr>
            <p:cNvPr id="76860" name="文本框 76859"/>
            <p:cNvSpPr txBox="1"/>
            <p:nvPr/>
          </p:nvSpPr>
          <p:spPr>
            <a:xfrm>
              <a:off x="290" y="1888"/>
              <a:ext cx="404" cy="292"/>
            </a:xfrm>
            <a:prstGeom prst="rect">
              <a:avLst/>
            </a:prstGeom>
            <a:noFill/>
            <a:ln w="9525">
              <a:noFill/>
            </a:ln>
          </p:spPr>
          <p:txBody>
            <a:bodyPr wrap="none" anchor="ctr" anchorCtr="0">
              <a:spAutoFit/>
            </a:bodyPr>
            <a:lstStyle/>
            <a:p>
              <a:pPr algn="ctr" eaLnBrk="0" hangingPunct="0"/>
              <a:r>
                <a:rPr lang="en-US" altLang="zh-CN" b="1">
                  <a:solidFill>
                    <a:srgbClr val="FF0000"/>
                  </a:solidFill>
                  <a:latin typeface="Arial" panose="020B0604020202020204" pitchFamily="34" charset="0"/>
                  <a:ea typeface="楷体_GB2312" pitchFamily="49" charset="-122"/>
                </a:rPr>
                <a:t>e,E</a:t>
              </a:r>
            </a:p>
          </p:txBody>
        </p:sp>
        <p:sp>
          <p:nvSpPr>
            <p:cNvPr id="76861" name="文本框 76860"/>
            <p:cNvSpPr txBox="1"/>
            <p:nvPr/>
          </p:nvSpPr>
          <p:spPr>
            <a:xfrm>
              <a:off x="400" y="2136"/>
              <a:ext cx="180" cy="293"/>
            </a:xfrm>
            <a:prstGeom prst="rect">
              <a:avLst/>
            </a:prstGeom>
            <a:noFill/>
            <a:ln w="9525">
              <a:noFill/>
            </a:ln>
          </p:spPr>
          <p:txBody>
            <a:bodyPr wrap="none" anchor="ctr" anchorCtr="0">
              <a:spAutoFit/>
            </a:bodyPr>
            <a:lstStyle/>
            <a:p>
              <a:pPr algn="ctr" eaLnBrk="0" hangingPunct="0"/>
              <a:r>
                <a:rPr lang="en-US" altLang="zh-CN" b="1">
                  <a:solidFill>
                    <a:srgbClr val="FF0000"/>
                  </a:solidFill>
                  <a:latin typeface="Arial" panose="020B0604020202020204" pitchFamily="34" charset="0"/>
                  <a:ea typeface="楷体_GB2312" pitchFamily="49" charset="-122"/>
                </a:rPr>
                <a:t>f</a:t>
              </a:r>
            </a:p>
          </p:txBody>
        </p:sp>
        <p:sp>
          <p:nvSpPr>
            <p:cNvPr id="76862" name="文本框 76861"/>
            <p:cNvSpPr txBox="1"/>
            <p:nvPr/>
          </p:nvSpPr>
          <p:spPr>
            <a:xfrm>
              <a:off x="374" y="2350"/>
              <a:ext cx="233" cy="292"/>
            </a:xfrm>
            <a:prstGeom prst="rect">
              <a:avLst/>
            </a:prstGeom>
            <a:noFill/>
            <a:ln w="9525">
              <a:noFill/>
            </a:ln>
          </p:spPr>
          <p:txBody>
            <a:bodyPr wrap="none" anchor="ctr" anchorCtr="0">
              <a:spAutoFit/>
            </a:bodyPr>
            <a:lstStyle/>
            <a:p>
              <a:pPr algn="ctr" eaLnBrk="0" hangingPunct="0"/>
              <a:r>
                <a:rPr lang="en-US" altLang="zh-CN" b="1">
                  <a:solidFill>
                    <a:srgbClr val="FF0000"/>
                  </a:solidFill>
                  <a:latin typeface="Arial" panose="020B0604020202020204" pitchFamily="34" charset="0"/>
                  <a:ea typeface="楷体_GB2312" pitchFamily="49" charset="-122"/>
                </a:rPr>
                <a:t>g</a:t>
              </a:r>
            </a:p>
          </p:txBody>
        </p:sp>
        <p:sp>
          <p:nvSpPr>
            <p:cNvPr id="76863" name="文本框 76862"/>
            <p:cNvSpPr txBox="1"/>
            <p:nvPr/>
          </p:nvSpPr>
          <p:spPr>
            <a:xfrm>
              <a:off x="240" y="2638"/>
              <a:ext cx="528" cy="292"/>
            </a:xfrm>
            <a:prstGeom prst="rect">
              <a:avLst/>
            </a:prstGeom>
            <a:noFill/>
            <a:ln w="9525">
              <a:noFill/>
            </a:ln>
          </p:spPr>
          <p:txBody>
            <a:bodyPr anchor="ctr" anchorCtr="0">
              <a:spAutoFit/>
            </a:bodyPr>
            <a:lstStyle/>
            <a:p>
              <a:pPr algn="ctr" eaLnBrk="0" hangingPunct="0"/>
              <a:r>
                <a:rPr lang="zh-CN" altLang="zh-CN" b="1" dirty="0">
                  <a:solidFill>
                    <a:srgbClr val="FF0000"/>
                  </a:solidFill>
                  <a:latin typeface="Arial" panose="020B0604020202020204" pitchFamily="34" charset="0"/>
                  <a:ea typeface="楷体_GB2312" pitchFamily="49" charset="-122"/>
                </a:rPr>
                <a:t>%%</a:t>
              </a:r>
              <a:endParaRPr lang="en-US" altLang="zh-CN" b="1">
                <a:solidFill>
                  <a:srgbClr val="FF0000"/>
                </a:solidFill>
                <a:latin typeface="Arial" panose="020B0604020202020204" pitchFamily="34" charset="0"/>
                <a:ea typeface="楷体_GB2312" pitchFamily="49"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6802">
                                            <p:txEl>
                                              <p:pRg st="0" end="0"/>
                                            </p:txEl>
                                          </p:spTgt>
                                        </p:tgtEl>
                                        <p:attrNameLst>
                                          <p:attrName>style.visibility</p:attrName>
                                        </p:attrNameLst>
                                      </p:cBhvr>
                                      <p:to>
                                        <p:strVal val="visible"/>
                                      </p:to>
                                    </p:set>
                                    <p:anim calcmode="lin" valueType="num">
                                      <p:cBhvr additive="base">
                                        <p:cTn id="7" dur="500" fill="hold"/>
                                        <p:tgtEl>
                                          <p:spTgt spid="76802">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76802">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6802">
                                            <p:txEl>
                                              <p:pRg st="1" end="1"/>
                                            </p:txEl>
                                          </p:spTgt>
                                        </p:tgtEl>
                                        <p:attrNameLst>
                                          <p:attrName>style.visibility</p:attrName>
                                        </p:attrNameLst>
                                      </p:cBhvr>
                                      <p:to>
                                        <p:strVal val="visible"/>
                                      </p:to>
                                    </p:set>
                                    <p:anim calcmode="lin" valueType="num">
                                      <p:cBhvr additive="base">
                                        <p:cTn id="13" dur="500" fill="hold"/>
                                        <p:tgtEl>
                                          <p:spTgt spid="76802">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76802">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76802">
                                            <p:txEl>
                                              <p:pRg st="2" end="2"/>
                                            </p:txEl>
                                          </p:spTgt>
                                        </p:tgtEl>
                                        <p:attrNameLst>
                                          <p:attrName>style.visibility</p:attrName>
                                        </p:attrNameLst>
                                      </p:cBhvr>
                                      <p:to>
                                        <p:strVal val="visible"/>
                                      </p:to>
                                    </p:set>
                                    <p:anim calcmode="lin" valueType="num">
                                      <p:cBhvr additive="base">
                                        <p:cTn id="19" dur="500" fill="hold"/>
                                        <p:tgtEl>
                                          <p:spTgt spid="76802">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76802">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76802">
                                            <p:txEl>
                                              <p:pRg st="3" end="3"/>
                                            </p:txEl>
                                          </p:spTgt>
                                        </p:tgtEl>
                                        <p:attrNameLst>
                                          <p:attrName>style.visibility</p:attrName>
                                        </p:attrNameLst>
                                      </p:cBhvr>
                                      <p:to>
                                        <p:strVal val="visible"/>
                                      </p:to>
                                    </p:set>
                                    <p:anim calcmode="lin" valueType="num">
                                      <p:cBhvr additive="base">
                                        <p:cTn id="25" dur="500" fill="hold"/>
                                        <p:tgtEl>
                                          <p:spTgt spid="76802">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76802">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802" grpId="0" build="p" bldLvl="5"/>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7" name="矩形 77826"/>
          <p:cNvSpPr/>
          <p:nvPr/>
        </p:nvSpPr>
        <p:spPr>
          <a:xfrm>
            <a:off x="250825" y="333375"/>
            <a:ext cx="8569325" cy="4967288"/>
          </a:xfrm>
          <a:prstGeom prst="rect">
            <a:avLst/>
          </a:prstGeom>
          <a:noFill/>
          <a:ln w="9525">
            <a:noFill/>
          </a:ln>
        </p:spPr>
        <p:txBody>
          <a:bodyPr/>
          <a:lstStyle>
            <a:lvl1pPr marL="290830" lvl="0" indent="-290830" algn="l" defTabSz="914400" rtl="0" eaLnBrk="1" fontAlgn="base" latinLnBrk="0" hangingPunct="1">
              <a:lnSpc>
                <a:spcPct val="110000"/>
              </a:lnSpc>
              <a:spcBef>
                <a:spcPct val="20000"/>
              </a:spcBef>
              <a:spcAft>
                <a:spcPct val="20000"/>
              </a:spcAft>
              <a:buClr>
                <a:srgbClr val="CC0000"/>
              </a:buClr>
              <a:buSzPct val="110000"/>
              <a:buFont typeface="Wingdings" panose="05000000000000000000" pitchFamily="2" charset="2"/>
              <a:buChar char="v"/>
              <a:defRPr sz="2800" b="1" u="none" kern="1200" baseline="0">
                <a:solidFill>
                  <a:srgbClr val="000099"/>
                </a:solidFill>
                <a:effectLst>
                  <a:outerShdw blurRad="38100" dist="38100" dir="2700000">
                    <a:srgbClr val="000000"/>
                  </a:outerShdw>
                </a:effectLst>
                <a:latin typeface="Times New Roman" panose="02020603050405020304" pitchFamily="18" charset="0"/>
                <a:ea typeface="楷体_GB2312" pitchFamily="49" charset="-122"/>
              </a:defRPr>
            </a:lvl1pPr>
            <a:lvl2pPr marL="662305" lvl="1" indent="-180975" algn="l" defTabSz="914400" rtl="0" eaLnBrk="1" fontAlgn="base" latinLnBrk="0" hangingPunct="1">
              <a:lnSpc>
                <a:spcPct val="110000"/>
              </a:lnSpc>
              <a:spcBef>
                <a:spcPct val="20000"/>
              </a:spcBef>
              <a:spcAft>
                <a:spcPct val="20000"/>
              </a:spcAft>
              <a:buClr>
                <a:srgbClr val="00CC00"/>
              </a:buClr>
              <a:buSzPct val="120000"/>
              <a:buFont typeface="Wingdings" panose="05000000000000000000" pitchFamily="2" charset="2"/>
              <a:buChar char="§"/>
              <a:defRPr sz="2800" b="1" i="0" u="none" kern="1200" baseline="0">
                <a:solidFill>
                  <a:srgbClr val="000099"/>
                </a:solidFill>
                <a:effectLst>
                  <a:outerShdw blurRad="38100" dist="38100" dir="2700000">
                    <a:srgbClr val="000000"/>
                  </a:outerShdw>
                </a:effectLst>
                <a:latin typeface="Times New Roman" panose="02020603050405020304" pitchFamily="18" charset="0"/>
                <a:ea typeface="楷体_GB2312" pitchFamily="49" charset="-122"/>
              </a:defRPr>
            </a:lvl2pPr>
            <a:lvl3pPr marL="1044575" lvl="2" indent="-191770" algn="l" defTabSz="914400" rtl="0" eaLnBrk="1" fontAlgn="base" latinLnBrk="0" hangingPunct="1">
              <a:lnSpc>
                <a:spcPct val="110000"/>
              </a:lnSpc>
              <a:spcBef>
                <a:spcPct val="20000"/>
              </a:spcBef>
              <a:spcAft>
                <a:spcPct val="20000"/>
              </a:spcAft>
              <a:buClr>
                <a:srgbClr val="FF0066"/>
              </a:buClr>
              <a:buSzPct val="135000"/>
              <a:buFontTx/>
              <a:buChar char="•"/>
              <a:defRPr sz="2800" b="1" i="0" u="none" kern="1200" baseline="0">
                <a:solidFill>
                  <a:srgbClr val="000099"/>
                </a:solidFill>
                <a:effectLst>
                  <a:outerShdw blurRad="38100" dist="38100" dir="2700000">
                    <a:srgbClr val="000000"/>
                  </a:outerShdw>
                </a:effectLst>
                <a:latin typeface="Times New Roman" panose="02020603050405020304" pitchFamily="18" charset="0"/>
                <a:ea typeface="楷体_GB2312" pitchFamily="49" charset="-122"/>
              </a:defRPr>
            </a:lvl3pPr>
            <a:lvl4pPr marL="1428750" lvl="3" indent="-193675" algn="l" defTabSz="914400" rtl="0" eaLnBrk="1" fontAlgn="base" latinLnBrk="0" hangingPunct="1">
              <a:lnSpc>
                <a:spcPct val="110000"/>
              </a:lnSpc>
              <a:spcBef>
                <a:spcPct val="20000"/>
              </a:spcBef>
              <a:spcAft>
                <a:spcPct val="20000"/>
              </a:spcAft>
              <a:buSzTx/>
              <a:buFontTx/>
              <a:buChar char="–"/>
              <a:defRPr sz="2600" b="1" i="0" u="none" kern="1200" baseline="0">
                <a:solidFill>
                  <a:srgbClr val="000099"/>
                </a:solidFill>
                <a:effectLst>
                  <a:outerShdw blurRad="38100" dist="38100" dir="2700000">
                    <a:srgbClr val="000000"/>
                  </a:outerShdw>
                </a:effectLst>
                <a:latin typeface="Times New Roman" panose="02020603050405020304" pitchFamily="18" charset="0"/>
                <a:ea typeface="楷体_GB2312" pitchFamily="49" charset="-122"/>
              </a:defRPr>
            </a:lvl4pPr>
            <a:lvl5pPr marL="1812925" lvl="4" indent="-193675" algn="l" defTabSz="914400" rtl="0" eaLnBrk="1" fontAlgn="base" latinLnBrk="0" hangingPunct="1">
              <a:lnSpc>
                <a:spcPct val="110000"/>
              </a:lnSpc>
              <a:spcBef>
                <a:spcPct val="20000"/>
              </a:spcBef>
              <a:spcAft>
                <a:spcPct val="20000"/>
              </a:spcAft>
              <a:buSzTx/>
              <a:buFontTx/>
              <a:buChar char="–"/>
              <a:defRPr sz="2600" b="1" i="0" u="none" kern="1200" baseline="0">
                <a:solidFill>
                  <a:srgbClr val="000099"/>
                </a:solidFill>
                <a:effectLst>
                  <a:outerShdw blurRad="38100" dist="38100" dir="2700000">
                    <a:srgbClr val="000000"/>
                  </a:outerShdw>
                </a:effectLst>
                <a:latin typeface="Times New Roman" panose="02020603050405020304" pitchFamily="18" charset="0"/>
                <a:ea typeface="楷体_GB2312" pitchFamily="49" charset="-122"/>
              </a:defRPr>
            </a:lvl5pPr>
          </a:lstStyle>
          <a:p>
            <a:pPr lvl="0">
              <a:buNone/>
            </a:pPr>
            <a:r>
              <a:rPr lang="zh-CN" altLang="en-US" sz="2400" dirty="0"/>
              <a:t>例</a:t>
            </a:r>
            <a:r>
              <a:rPr lang="en-US" altLang="zh-CN" sz="2400"/>
              <a:t>2.3  </a:t>
            </a:r>
            <a:r>
              <a:rPr lang="zh-CN" altLang="en-US" sz="2400" dirty="0"/>
              <a:t>分别用十、八、十六进制形式输出整型数据。</a:t>
            </a:r>
          </a:p>
          <a:p>
            <a:pPr lvl="0">
              <a:buNone/>
            </a:pPr>
            <a:r>
              <a:rPr lang="en-US" altLang="zh-CN" sz="2400"/>
              <a:t>#include &lt;</a:t>
            </a:r>
            <a:r>
              <a:rPr lang="en-US" altLang="zh-CN" sz="2400" err="1"/>
              <a:t>stdio.h</a:t>
            </a:r>
            <a:r>
              <a:rPr lang="en-US" altLang="zh-CN" sz="2400"/>
              <a:t>&gt;</a:t>
            </a:r>
          </a:p>
          <a:p>
            <a:pPr lvl="0">
              <a:buNone/>
            </a:pPr>
            <a:r>
              <a:rPr lang="en-US" altLang="zh-CN" sz="2400"/>
              <a:t>void main()</a:t>
            </a:r>
          </a:p>
          <a:p>
            <a:pPr lvl="0">
              <a:buNone/>
            </a:pPr>
            <a:r>
              <a:rPr lang="en-US" altLang="zh-CN" sz="2400"/>
              <a:t>{   </a:t>
            </a:r>
          </a:p>
          <a:p>
            <a:pPr lvl="0">
              <a:buNone/>
            </a:pPr>
            <a:r>
              <a:rPr lang="en-US" altLang="zh-CN" sz="2400"/>
              <a:t>      </a:t>
            </a:r>
            <a:r>
              <a:rPr lang="en-US" altLang="zh-CN" sz="2400" err="1"/>
              <a:t>int</a:t>
            </a:r>
            <a:r>
              <a:rPr lang="en-US" altLang="zh-CN" sz="2400"/>
              <a:t> a=27;  </a:t>
            </a:r>
          </a:p>
          <a:p>
            <a:pPr lvl="0">
              <a:buNone/>
            </a:pPr>
            <a:r>
              <a:rPr lang="en-US" altLang="zh-CN" sz="2400"/>
              <a:t>      </a:t>
            </a:r>
            <a:r>
              <a:rPr lang="en-US" altLang="zh-CN" sz="2400" err="1"/>
              <a:t>printf("%d%o%x%u\n",a,a,a,a</a:t>
            </a:r>
            <a:r>
              <a:rPr lang="en-US" altLang="zh-CN" sz="2400"/>
              <a:t>); // </a:t>
            </a:r>
            <a:r>
              <a:rPr lang="zh-CN" altLang="en-US" sz="2400" dirty="0"/>
              <a:t>输出各数间无分隔符</a:t>
            </a:r>
          </a:p>
          <a:p>
            <a:pPr lvl="0">
              <a:buNone/>
            </a:pPr>
            <a:r>
              <a:rPr lang="zh-CN" altLang="en-US" sz="2400"/>
              <a:t>      </a:t>
            </a:r>
            <a:r>
              <a:rPr lang="en-US" altLang="zh-CN" sz="2400" err="1"/>
              <a:t>printf(“%d,%o,%x\n”,a,a,a</a:t>
            </a:r>
            <a:r>
              <a:rPr lang="en-US" altLang="zh-CN" sz="2400"/>
              <a:t>); // </a:t>
            </a:r>
            <a:r>
              <a:rPr lang="zh-CN" altLang="en-US" sz="2400" dirty="0"/>
              <a:t>输出各数间用逗号分隔       </a:t>
            </a:r>
          </a:p>
          <a:p>
            <a:pPr lvl="0">
              <a:buNone/>
            </a:pPr>
            <a:r>
              <a:rPr lang="zh-CN" altLang="en-US" sz="2400"/>
              <a:t>      </a:t>
            </a:r>
            <a:r>
              <a:rPr lang="en-US" altLang="zh-CN" sz="2400" err="1"/>
              <a:t>printf("a</a:t>
            </a:r>
            <a:r>
              <a:rPr lang="en-US" altLang="zh-CN" sz="2400"/>
              <a:t>=%5d,a=%5o,a=%5x\n",a,a,a,a);</a:t>
            </a:r>
          </a:p>
          <a:p>
            <a:pPr lvl="0">
              <a:buNone/>
            </a:pPr>
            <a:r>
              <a:rPr lang="en-US" altLang="zh-CN" sz="2400"/>
              <a:t>         </a:t>
            </a:r>
            <a:r>
              <a:rPr lang="en-US" altLang="zh-CN" sz="2400">
                <a:solidFill>
                  <a:srgbClr val="339933"/>
                </a:solidFill>
              </a:rPr>
              <a:t>// %5d</a:t>
            </a:r>
            <a:r>
              <a:rPr lang="zh-CN" altLang="en-US" sz="2400" dirty="0">
                <a:solidFill>
                  <a:srgbClr val="339933"/>
                </a:solidFill>
              </a:rPr>
              <a:t>指定</a:t>
            </a:r>
            <a:r>
              <a:rPr lang="en-US" altLang="zh-CN" sz="2400">
                <a:solidFill>
                  <a:srgbClr val="339933"/>
                </a:solidFill>
              </a:rPr>
              <a:t>a</a:t>
            </a:r>
            <a:r>
              <a:rPr lang="zh-CN" altLang="en-US" sz="2400" dirty="0">
                <a:solidFill>
                  <a:srgbClr val="339933"/>
                </a:solidFill>
              </a:rPr>
              <a:t>的输出宽度占</a:t>
            </a:r>
            <a:r>
              <a:rPr lang="en-US" altLang="zh-CN" sz="2400">
                <a:solidFill>
                  <a:srgbClr val="339933"/>
                </a:solidFill>
              </a:rPr>
              <a:t>5</a:t>
            </a:r>
            <a:r>
              <a:rPr lang="zh-CN" altLang="en-US" sz="2400" dirty="0">
                <a:solidFill>
                  <a:srgbClr val="339933"/>
                </a:solidFill>
              </a:rPr>
              <a:t>列</a:t>
            </a:r>
          </a:p>
          <a:p>
            <a:pPr lvl="0">
              <a:buNone/>
            </a:pPr>
            <a:r>
              <a:rPr lang="en-US" altLang="zh-CN" sz="2400"/>
              <a:t>} </a:t>
            </a:r>
          </a:p>
        </p:txBody>
      </p:sp>
      <p:sp>
        <p:nvSpPr>
          <p:cNvPr id="77826" name="文本框 77825"/>
          <p:cNvSpPr txBox="1"/>
          <p:nvPr/>
        </p:nvSpPr>
        <p:spPr>
          <a:xfrm>
            <a:off x="3563938" y="4724400"/>
            <a:ext cx="4752975" cy="1590675"/>
          </a:xfrm>
          <a:prstGeom prst="rect">
            <a:avLst/>
          </a:prstGeom>
          <a:solidFill>
            <a:schemeClr val="bg1"/>
          </a:solidFill>
          <a:ln w="38100" cap="flat" cmpd="sng">
            <a:solidFill>
              <a:schemeClr val="tx2"/>
            </a:solidFill>
            <a:prstDash val="solid"/>
            <a:miter/>
            <a:headEnd type="none" w="med" len="med"/>
            <a:tailEnd type="none" w="med" len="med"/>
          </a:ln>
        </p:spPr>
        <p:txBody>
          <a:bodyPr lIns="90000" tIns="46800" rIns="90000" bIns="46800">
            <a:spAutoFit/>
          </a:bodyPr>
          <a:lstStyle/>
          <a:p>
            <a:pPr eaLnBrk="0" hangingPunct="0"/>
            <a:r>
              <a:rPr lang="zh-CN" altLang="en-US" b="1" dirty="0">
                <a:solidFill>
                  <a:srgbClr val="0000FF"/>
                </a:solidFill>
                <a:effectLst>
                  <a:outerShdw blurRad="38100" dist="38100" dir="2700000">
                    <a:srgbClr val="000000"/>
                  </a:outerShdw>
                </a:effectLst>
                <a:latin typeface="Arial" panose="020B0604020202020204" pitchFamily="34" charset="0"/>
                <a:sym typeface="Symbol" panose="05050102010706020507" pitchFamily="18" charset="2"/>
              </a:rPr>
              <a:t>程序执行：</a:t>
            </a:r>
          </a:p>
          <a:p>
            <a:pPr eaLnBrk="0" hangingPunct="0"/>
            <a:r>
              <a:rPr lang="en-US" altLang="zh-CN" b="1">
                <a:solidFill>
                  <a:srgbClr val="0000FF"/>
                </a:solidFill>
                <a:effectLst>
                  <a:outerShdw blurRad="38100" dist="38100" dir="2700000">
                    <a:srgbClr val="000000"/>
                  </a:outerShdw>
                </a:effectLst>
                <a:latin typeface="Arial" panose="020B0604020202020204" pitchFamily="34" charset="0"/>
                <a:sym typeface="Symbol" panose="05050102010706020507" pitchFamily="18" charset="2"/>
              </a:rPr>
              <a:t>27331b27</a:t>
            </a:r>
          </a:p>
          <a:p>
            <a:pPr eaLnBrk="0" hangingPunct="0"/>
            <a:r>
              <a:rPr lang="en-US" altLang="zh-CN" b="1">
                <a:solidFill>
                  <a:srgbClr val="0000FF"/>
                </a:solidFill>
                <a:effectLst>
                  <a:outerShdw blurRad="38100" dist="38100" dir="2700000">
                    <a:srgbClr val="000000"/>
                  </a:outerShdw>
                </a:effectLst>
                <a:latin typeface="Arial" panose="020B0604020202020204" pitchFamily="34" charset="0"/>
                <a:sym typeface="Symbol" panose="05050102010706020507" pitchFamily="18" charset="2"/>
              </a:rPr>
              <a:t>27,33,1b</a:t>
            </a:r>
          </a:p>
          <a:p>
            <a:pPr eaLnBrk="0" hangingPunct="0"/>
            <a:r>
              <a:rPr lang="en-US" altLang="zh-CN" b="1">
                <a:solidFill>
                  <a:srgbClr val="0000FF"/>
                </a:solidFill>
                <a:effectLst>
                  <a:outerShdw blurRad="38100" dist="38100" dir="2700000">
                    <a:srgbClr val="000000"/>
                  </a:outerShdw>
                </a:effectLst>
                <a:latin typeface="Arial" panose="020B0604020202020204" pitchFamily="34" charset="0"/>
                <a:sym typeface="Symbol" panose="05050102010706020507" pitchFamily="18" charset="2"/>
              </a:rPr>
              <a:t>a=   27,a=   33,a=   1b</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77826"/>
                                        </p:tgtEl>
                                        <p:attrNameLst>
                                          <p:attrName>style.visibility</p:attrName>
                                        </p:attrNameLst>
                                      </p:cBhvr>
                                      <p:to>
                                        <p:strVal val="visible"/>
                                      </p:to>
                                    </p:set>
                                    <p:animEffect transition="in" filter="box(out)">
                                      <p:cBhvr>
                                        <p:cTn id="7" dur="500"/>
                                        <p:tgtEl>
                                          <p:spTgt spid="778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826"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1" name="矩形 78850"/>
          <p:cNvSpPr/>
          <p:nvPr/>
        </p:nvSpPr>
        <p:spPr>
          <a:xfrm>
            <a:off x="250825" y="333375"/>
            <a:ext cx="8713788" cy="4967288"/>
          </a:xfrm>
          <a:prstGeom prst="rect">
            <a:avLst/>
          </a:prstGeom>
          <a:noFill/>
          <a:ln w="9525">
            <a:noFill/>
          </a:ln>
        </p:spPr>
        <p:txBody>
          <a:bodyPr/>
          <a:lstStyle>
            <a:lvl1pPr marL="290830" lvl="0" indent="-290830" algn="l" defTabSz="914400" rtl="0" eaLnBrk="1" fontAlgn="base" latinLnBrk="0" hangingPunct="1">
              <a:lnSpc>
                <a:spcPct val="110000"/>
              </a:lnSpc>
              <a:spcBef>
                <a:spcPct val="20000"/>
              </a:spcBef>
              <a:spcAft>
                <a:spcPct val="20000"/>
              </a:spcAft>
              <a:buClr>
                <a:srgbClr val="CC0000"/>
              </a:buClr>
              <a:buSzPct val="110000"/>
              <a:buFont typeface="Wingdings" panose="05000000000000000000" pitchFamily="2" charset="2"/>
              <a:buChar char="v"/>
              <a:defRPr sz="2800" b="1" u="none" kern="1200" baseline="0">
                <a:solidFill>
                  <a:srgbClr val="000099"/>
                </a:solidFill>
                <a:effectLst>
                  <a:outerShdw blurRad="38100" dist="38100" dir="2700000">
                    <a:srgbClr val="000000"/>
                  </a:outerShdw>
                </a:effectLst>
                <a:latin typeface="Times New Roman" panose="02020603050405020304" pitchFamily="18" charset="0"/>
                <a:ea typeface="楷体_GB2312" pitchFamily="49" charset="-122"/>
              </a:defRPr>
            </a:lvl1pPr>
            <a:lvl2pPr marL="662305" lvl="1" indent="-180975" algn="l" defTabSz="914400" rtl="0" eaLnBrk="1" fontAlgn="base" latinLnBrk="0" hangingPunct="1">
              <a:lnSpc>
                <a:spcPct val="110000"/>
              </a:lnSpc>
              <a:spcBef>
                <a:spcPct val="20000"/>
              </a:spcBef>
              <a:spcAft>
                <a:spcPct val="20000"/>
              </a:spcAft>
              <a:buClr>
                <a:srgbClr val="00CC00"/>
              </a:buClr>
              <a:buSzPct val="120000"/>
              <a:buFont typeface="Wingdings" panose="05000000000000000000" pitchFamily="2" charset="2"/>
              <a:buChar char="§"/>
              <a:defRPr sz="2800" b="1" i="0" u="none" kern="1200" baseline="0">
                <a:solidFill>
                  <a:srgbClr val="000099"/>
                </a:solidFill>
                <a:effectLst>
                  <a:outerShdw blurRad="38100" dist="38100" dir="2700000">
                    <a:srgbClr val="000000"/>
                  </a:outerShdw>
                </a:effectLst>
                <a:latin typeface="Times New Roman" panose="02020603050405020304" pitchFamily="18" charset="0"/>
                <a:ea typeface="楷体_GB2312" pitchFamily="49" charset="-122"/>
              </a:defRPr>
            </a:lvl2pPr>
            <a:lvl3pPr marL="1044575" lvl="2" indent="-191770" algn="l" defTabSz="914400" rtl="0" eaLnBrk="1" fontAlgn="base" latinLnBrk="0" hangingPunct="1">
              <a:lnSpc>
                <a:spcPct val="110000"/>
              </a:lnSpc>
              <a:spcBef>
                <a:spcPct val="20000"/>
              </a:spcBef>
              <a:spcAft>
                <a:spcPct val="20000"/>
              </a:spcAft>
              <a:buClr>
                <a:srgbClr val="FF0066"/>
              </a:buClr>
              <a:buSzPct val="135000"/>
              <a:buFontTx/>
              <a:buChar char="•"/>
              <a:defRPr sz="2800" b="1" i="0" u="none" kern="1200" baseline="0">
                <a:solidFill>
                  <a:srgbClr val="000099"/>
                </a:solidFill>
                <a:effectLst>
                  <a:outerShdw blurRad="38100" dist="38100" dir="2700000">
                    <a:srgbClr val="000000"/>
                  </a:outerShdw>
                </a:effectLst>
                <a:latin typeface="Times New Roman" panose="02020603050405020304" pitchFamily="18" charset="0"/>
                <a:ea typeface="楷体_GB2312" pitchFamily="49" charset="-122"/>
              </a:defRPr>
            </a:lvl3pPr>
            <a:lvl4pPr marL="1428750" lvl="3" indent="-193675" algn="l" defTabSz="914400" rtl="0" eaLnBrk="1" fontAlgn="base" latinLnBrk="0" hangingPunct="1">
              <a:lnSpc>
                <a:spcPct val="110000"/>
              </a:lnSpc>
              <a:spcBef>
                <a:spcPct val="20000"/>
              </a:spcBef>
              <a:spcAft>
                <a:spcPct val="20000"/>
              </a:spcAft>
              <a:buSzTx/>
              <a:buFontTx/>
              <a:buChar char="–"/>
              <a:defRPr sz="2600" b="1" i="0" u="none" kern="1200" baseline="0">
                <a:solidFill>
                  <a:srgbClr val="000099"/>
                </a:solidFill>
                <a:effectLst>
                  <a:outerShdw blurRad="38100" dist="38100" dir="2700000">
                    <a:srgbClr val="000000"/>
                  </a:outerShdw>
                </a:effectLst>
                <a:latin typeface="Times New Roman" panose="02020603050405020304" pitchFamily="18" charset="0"/>
                <a:ea typeface="楷体_GB2312" pitchFamily="49" charset="-122"/>
              </a:defRPr>
            </a:lvl4pPr>
            <a:lvl5pPr marL="1812925" lvl="4" indent="-193675" algn="l" defTabSz="914400" rtl="0" eaLnBrk="1" fontAlgn="base" latinLnBrk="0" hangingPunct="1">
              <a:lnSpc>
                <a:spcPct val="110000"/>
              </a:lnSpc>
              <a:spcBef>
                <a:spcPct val="20000"/>
              </a:spcBef>
              <a:spcAft>
                <a:spcPct val="20000"/>
              </a:spcAft>
              <a:buSzTx/>
              <a:buFontTx/>
              <a:buChar char="–"/>
              <a:defRPr sz="2600" b="1" i="0" u="none" kern="1200" baseline="0">
                <a:solidFill>
                  <a:srgbClr val="000099"/>
                </a:solidFill>
                <a:effectLst>
                  <a:outerShdw blurRad="38100" dist="38100" dir="2700000">
                    <a:srgbClr val="000000"/>
                  </a:outerShdw>
                </a:effectLst>
                <a:latin typeface="Times New Roman" panose="02020603050405020304" pitchFamily="18" charset="0"/>
                <a:ea typeface="楷体_GB2312" pitchFamily="49" charset="-122"/>
              </a:defRPr>
            </a:lvl5pPr>
          </a:lstStyle>
          <a:p>
            <a:pPr lvl="0">
              <a:buNone/>
            </a:pPr>
            <a:r>
              <a:rPr lang="zh-CN" altLang="en-US" dirty="0"/>
              <a:t>例</a:t>
            </a:r>
            <a:r>
              <a:rPr lang="en-US" altLang="zh-CN"/>
              <a:t>2.4  </a:t>
            </a:r>
            <a:r>
              <a:rPr lang="zh-CN" altLang="en-US" dirty="0"/>
              <a:t>字符的输出。</a:t>
            </a:r>
          </a:p>
          <a:p>
            <a:pPr lvl="0">
              <a:buNone/>
            </a:pPr>
            <a:r>
              <a:rPr lang="en-US" altLang="zh-CN" sz="2400">
                <a:latin typeface="Arial" panose="020B0604020202020204" pitchFamily="34" charset="0"/>
              </a:rPr>
              <a:t>#include &lt;</a:t>
            </a:r>
            <a:r>
              <a:rPr lang="en-US" altLang="zh-CN" sz="2400" err="1">
                <a:latin typeface="Arial" panose="020B0604020202020204" pitchFamily="34" charset="0"/>
              </a:rPr>
              <a:t>stdio.h</a:t>
            </a:r>
            <a:r>
              <a:rPr lang="en-US" altLang="zh-CN" sz="2400">
                <a:latin typeface="Arial" panose="020B0604020202020204" pitchFamily="34" charset="0"/>
              </a:rPr>
              <a:t>&gt;</a:t>
            </a:r>
          </a:p>
          <a:p>
            <a:pPr lvl="0">
              <a:buNone/>
            </a:pPr>
            <a:r>
              <a:rPr lang="en-US" altLang="zh-CN" sz="2400">
                <a:latin typeface="Arial" panose="020B0604020202020204" pitchFamily="34" charset="0"/>
              </a:rPr>
              <a:t>void main()</a:t>
            </a:r>
          </a:p>
          <a:p>
            <a:pPr lvl="0">
              <a:buNone/>
            </a:pPr>
            <a:r>
              <a:rPr lang="en-US" altLang="zh-CN" sz="2400">
                <a:latin typeface="Arial" panose="020B0604020202020204" pitchFamily="34" charset="0"/>
              </a:rPr>
              <a:t>{   char c='a'; </a:t>
            </a:r>
          </a:p>
          <a:p>
            <a:pPr lvl="0">
              <a:buNone/>
            </a:pPr>
            <a:r>
              <a:rPr lang="en-US" altLang="zh-CN" sz="2400">
                <a:latin typeface="Arial" panose="020B0604020202020204" pitchFamily="34" charset="0"/>
              </a:rPr>
              <a:t>    </a:t>
            </a:r>
            <a:r>
              <a:rPr lang="en-US" altLang="zh-CN" sz="2400" err="1">
                <a:latin typeface="Arial" panose="020B0604020202020204" pitchFamily="34" charset="0"/>
              </a:rPr>
              <a:t>int</a:t>
            </a:r>
            <a:r>
              <a:rPr lang="en-US" altLang="zh-CN" sz="2400">
                <a:latin typeface="Arial" panose="020B0604020202020204" pitchFamily="34" charset="0"/>
              </a:rPr>
              <a:t> b=97; </a:t>
            </a:r>
          </a:p>
          <a:p>
            <a:pPr lvl="0">
              <a:buNone/>
            </a:pPr>
            <a:r>
              <a:rPr lang="en-US" altLang="zh-CN" sz="2400">
                <a:latin typeface="Arial" panose="020B0604020202020204" pitchFamily="34" charset="0"/>
              </a:rPr>
              <a:t>    </a:t>
            </a:r>
            <a:r>
              <a:rPr lang="en-US" altLang="zh-CN" sz="2400" err="1">
                <a:latin typeface="Arial" panose="020B0604020202020204" pitchFamily="34" charset="0"/>
              </a:rPr>
              <a:t>printf("%c,%d\n",c,c</a:t>
            </a:r>
            <a:r>
              <a:rPr lang="en-US" altLang="zh-CN" sz="2400">
                <a:latin typeface="Arial" panose="020B0604020202020204" pitchFamily="34" charset="0"/>
              </a:rPr>
              <a:t>);</a:t>
            </a:r>
          </a:p>
          <a:p>
            <a:pPr lvl="0">
              <a:buNone/>
            </a:pPr>
            <a:r>
              <a:rPr lang="en-US" altLang="zh-CN" sz="2400">
                <a:latin typeface="Arial" panose="020B0604020202020204" pitchFamily="34" charset="0"/>
              </a:rPr>
              <a:t>    </a:t>
            </a:r>
            <a:r>
              <a:rPr lang="en-US" altLang="zh-CN" sz="2400" err="1">
                <a:latin typeface="Arial" panose="020B0604020202020204" pitchFamily="34" charset="0"/>
              </a:rPr>
              <a:t>printf("%c,%d\n",b,b</a:t>
            </a:r>
            <a:r>
              <a:rPr lang="en-US" altLang="zh-CN" sz="2400">
                <a:latin typeface="Arial" panose="020B0604020202020204" pitchFamily="34" charset="0"/>
              </a:rPr>
              <a:t>);</a:t>
            </a:r>
          </a:p>
          <a:p>
            <a:pPr lvl="0">
              <a:buNone/>
            </a:pPr>
            <a:r>
              <a:rPr lang="en-US" altLang="zh-CN" sz="2400">
                <a:latin typeface="Arial" panose="020B0604020202020204" pitchFamily="34" charset="0"/>
              </a:rPr>
              <a:t>    printf("%c,%d\n",c+1,c+1);	</a:t>
            </a:r>
            <a:r>
              <a:rPr lang="en-US" altLang="zh-CN" sz="2400">
                <a:solidFill>
                  <a:srgbClr val="339933"/>
                </a:solidFill>
                <a:latin typeface="Arial" panose="020B0604020202020204" pitchFamily="34" charset="0"/>
              </a:rPr>
              <a:t>// </a:t>
            </a:r>
            <a:r>
              <a:rPr lang="zh-CN" altLang="en-US" sz="2400" dirty="0">
                <a:solidFill>
                  <a:srgbClr val="339933"/>
                </a:solidFill>
                <a:latin typeface="Arial" panose="020B0604020202020204" pitchFamily="34" charset="0"/>
              </a:rPr>
              <a:t>计算</a:t>
            </a:r>
            <a:r>
              <a:rPr lang="en-US" altLang="zh-CN" sz="2400">
                <a:solidFill>
                  <a:srgbClr val="339933"/>
                </a:solidFill>
                <a:latin typeface="Arial" panose="020B0604020202020204" pitchFamily="34" charset="0"/>
              </a:rPr>
              <a:t>c+1</a:t>
            </a:r>
            <a:r>
              <a:rPr lang="zh-CN" altLang="en-US" sz="2400" dirty="0">
                <a:solidFill>
                  <a:srgbClr val="339933"/>
                </a:solidFill>
                <a:latin typeface="Arial" panose="020B0604020202020204" pitchFamily="34" charset="0"/>
              </a:rPr>
              <a:t>的值为</a:t>
            </a:r>
            <a:r>
              <a:rPr lang="en-US" altLang="zh-CN" sz="2400">
                <a:solidFill>
                  <a:srgbClr val="339933"/>
                </a:solidFill>
                <a:latin typeface="Arial" panose="020B0604020202020204" pitchFamily="34" charset="0"/>
              </a:rPr>
              <a:t>98</a:t>
            </a:r>
            <a:r>
              <a:rPr lang="zh-CN" altLang="en-US" sz="2400" dirty="0">
                <a:solidFill>
                  <a:srgbClr val="339933"/>
                </a:solidFill>
                <a:latin typeface="Arial" panose="020B0604020202020204" pitchFamily="34" charset="0"/>
              </a:rPr>
              <a:t>，即</a:t>
            </a:r>
            <a:r>
              <a:rPr lang="en-US" altLang="zh-CN" sz="2400">
                <a:solidFill>
                  <a:srgbClr val="339933"/>
                </a:solidFill>
                <a:latin typeface="Arial" panose="020B0604020202020204" pitchFamily="34" charset="0"/>
              </a:rPr>
              <a:t>b</a:t>
            </a:r>
          </a:p>
          <a:p>
            <a:pPr lvl="0">
              <a:buNone/>
            </a:pPr>
            <a:r>
              <a:rPr lang="en-US" altLang="zh-CN" sz="2400">
                <a:latin typeface="Arial" panose="020B0604020202020204" pitchFamily="34" charset="0"/>
              </a:rPr>
              <a:t>    printf("%c,%d\n",c-32,c-32);  </a:t>
            </a:r>
            <a:r>
              <a:rPr lang="en-US" altLang="zh-CN" sz="2400">
                <a:solidFill>
                  <a:srgbClr val="339933"/>
                </a:solidFill>
                <a:latin typeface="Arial" panose="020B0604020202020204" pitchFamily="34" charset="0"/>
              </a:rPr>
              <a:t>// </a:t>
            </a:r>
            <a:r>
              <a:rPr lang="zh-CN" altLang="en-US" sz="2400" dirty="0">
                <a:solidFill>
                  <a:srgbClr val="339933"/>
                </a:solidFill>
                <a:latin typeface="Arial" panose="020B0604020202020204" pitchFamily="34" charset="0"/>
              </a:rPr>
              <a:t>将小写字母转换为大写字母</a:t>
            </a:r>
          </a:p>
          <a:p>
            <a:pPr lvl="0">
              <a:buNone/>
            </a:pPr>
            <a:r>
              <a:rPr lang="en-US" altLang="zh-CN" sz="2400">
                <a:latin typeface="Arial" panose="020B0604020202020204" pitchFamily="34" charset="0"/>
              </a:rPr>
              <a:t>}</a:t>
            </a:r>
          </a:p>
        </p:txBody>
      </p:sp>
      <p:sp>
        <p:nvSpPr>
          <p:cNvPr id="78850" name="文本框 78849"/>
          <p:cNvSpPr txBox="1"/>
          <p:nvPr/>
        </p:nvSpPr>
        <p:spPr>
          <a:xfrm>
            <a:off x="3708400" y="1052513"/>
            <a:ext cx="4752975" cy="1955800"/>
          </a:xfrm>
          <a:prstGeom prst="rect">
            <a:avLst/>
          </a:prstGeom>
          <a:solidFill>
            <a:schemeClr val="bg1"/>
          </a:solidFill>
          <a:ln w="38100" cap="flat" cmpd="sng">
            <a:solidFill>
              <a:schemeClr val="tx2"/>
            </a:solidFill>
            <a:prstDash val="solid"/>
            <a:miter/>
            <a:headEnd type="none" w="med" len="med"/>
            <a:tailEnd type="none" w="med" len="med"/>
          </a:ln>
        </p:spPr>
        <p:txBody>
          <a:bodyPr lIns="90000" tIns="46800" rIns="90000" bIns="46800">
            <a:spAutoFit/>
          </a:bodyPr>
          <a:lstStyle/>
          <a:p>
            <a:pPr eaLnBrk="0" hangingPunct="0"/>
            <a:r>
              <a:rPr lang="zh-CN" altLang="en-US" b="1" dirty="0">
                <a:solidFill>
                  <a:srgbClr val="0000FF"/>
                </a:solidFill>
                <a:effectLst>
                  <a:outerShdw blurRad="38100" dist="38100" dir="2700000">
                    <a:srgbClr val="000000"/>
                  </a:outerShdw>
                </a:effectLst>
                <a:latin typeface="Arial" panose="020B0604020202020204" pitchFamily="34" charset="0"/>
                <a:sym typeface="Symbol" panose="05050102010706020507" pitchFamily="18" charset="2"/>
              </a:rPr>
              <a:t>程序执行：</a:t>
            </a:r>
          </a:p>
          <a:p>
            <a:pPr eaLnBrk="0" hangingPunct="0"/>
            <a:r>
              <a:rPr lang="en-US" altLang="zh-CN" b="1">
                <a:solidFill>
                  <a:srgbClr val="0000FF"/>
                </a:solidFill>
                <a:effectLst>
                  <a:outerShdw blurRad="38100" dist="38100" dir="2700000">
                    <a:srgbClr val="000000"/>
                  </a:outerShdw>
                </a:effectLst>
                <a:latin typeface="Arial" panose="020B0604020202020204" pitchFamily="34" charset="0"/>
                <a:sym typeface="Symbol" panose="05050102010706020507" pitchFamily="18" charset="2"/>
              </a:rPr>
              <a:t>a,97</a:t>
            </a:r>
          </a:p>
          <a:p>
            <a:pPr eaLnBrk="0" hangingPunct="0"/>
            <a:r>
              <a:rPr lang="en-US" altLang="zh-CN" b="1">
                <a:solidFill>
                  <a:srgbClr val="0000FF"/>
                </a:solidFill>
                <a:effectLst>
                  <a:outerShdw blurRad="38100" dist="38100" dir="2700000">
                    <a:srgbClr val="000000"/>
                  </a:outerShdw>
                </a:effectLst>
                <a:latin typeface="Arial" panose="020B0604020202020204" pitchFamily="34" charset="0"/>
                <a:sym typeface="Symbol" panose="05050102010706020507" pitchFamily="18" charset="2"/>
              </a:rPr>
              <a:t>a,97</a:t>
            </a:r>
          </a:p>
          <a:p>
            <a:pPr eaLnBrk="0" hangingPunct="0"/>
            <a:r>
              <a:rPr lang="en-US" altLang="zh-CN" b="1">
                <a:solidFill>
                  <a:srgbClr val="0000FF"/>
                </a:solidFill>
                <a:effectLst>
                  <a:outerShdw blurRad="38100" dist="38100" dir="2700000">
                    <a:srgbClr val="000000"/>
                  </a:outerShdw>
                </a:effectLst>
                <a:latin typeface="Arial" panose="020B0604020202020204" pitchFamily="34" charset="0"/>
                <a:sym typeface="Symbol" panose="05050102010706020507" pitchFamily="18" charset="2"/>
              </a:rPr>
              <a:t>b,98</a:t>
            </a:r>
          </a:p>
          <a:p>
            <a:pPr eaLnBrk="0" hangingPunct="0"/>
            <a:r>
              <a:rPr lang="en-US" altLang="zh-CN" b="1">
                <a:solidFill>
                  <a:srgbClr val="0000FF"/>
                </a:solidFill>
                <a:effectLst>
                  <a:outerShdw blurRad="38100" dist="38100" dir="2700000">
                    <a:srgbClr val="000000"/>
                  </a:outerShdw>
                </a:effectLst>
                <a:latin typeface="Arial" panose="020B0604020202020204" pitchFamily="34" charset="0"/>
                <a:sym typeface="Symbol" panose="05050102010706020507" pitchFamily="18" charset="2"/>
              </a:rPr>
              <a:t>A,65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78850"/>
                                        </p:tgtEl>
                                        <p:attrNameLst>
                                          <p:attrName>style.visibility</p:attrName>
                                        </p:attrNameLst>
                                      </p:cBhvr>
                                      <p:to>
                                        <p:strVal val="visible"/>
                                      </p:to>
                                    </p:set>
                                    <p:animEffect transition="in" filter="box(out)">
                                      <p:cBhvr>
                                        <p:cTn id="7" dur="500"/>
                                        <p:tgtEl>
                                          <p:spTgt spid="788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850"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1027"/>
          <p:cNvSpPr>
            <a:spLocks noGrp="1"/>
          </p:cNvSpPr>
          <p:nvPr>
            <p:ph idx="1"/>
          </p:nvPr>
        </p:nvSpPr>
        <p:spPr>
          <a:xfrm>
            <a:off x="183356" y="998935"/>
            <a:ext cx="8964216" cy="539353"/>
          </a:xfrm>
        </p:spPr>
        <p:txBody>
          <a:bodyPr vert="horz" wrap="square" lIns="68580" tIns="34290" rIns="68580" bIns="34290" anchor="t" anchorCtr="0"/>
          <a:lstStyle/>
          <a:p>
            <a:pPr marL="342900" lvl="1" indent="-342900">
              <a:lnSpc>
                <a:spcPct val="150000"/>
              </a:lnSpc>
              <a:spcBef>
                <a:spcPct val="0"/>
              </a:spcBef>
              <a:buClr>
                <a:srgbClr val="C00000"/>
              </a:buClr>
              <a:buFont typeface="微软雅黑" panose="020B0503020204020204" charset="-122"/>
              <a:buChar char="▇"/>
            </a:pPr>
            <a:r>
              <a:rPr lang="en-US" altLang="zh-CN" sz="2400" dirty="0"/>
              <a:t>printf</a:t>
            </a:r>
            <a:r>
              <a:rPr lang="zh-CN" altLang="zh-CN" sz="2400" dirty="0"/>
              <a:t>函数的格式控制修饰符</a:t>
            </a:r>
            <a:r>
              <a:rPr lang="en-US" altLang="zh-CN" sz="2400" dirty="0"/>
              <a:t>   </a:t>
            </a:r>
            <a:r>
              <a:rPr lang="en-US" altLang="zh-CN" sz="2400" dirty="0">
                <a:solidFill>
                  <a:srgbClr val="0000FF"/>
                </a:solidFill>
              </a:rPr>
              <a:t>%</a:t>
            </a:r>
            <a:r>
              <a:rPr lang="en-US" altLang="zh-CN" sz="2400" dirty="0">
                <a:solidFill>
                  <a:schemeClr val="tx2"/>
                </a:solidFill>
              </a:rPr>
              <a:t>[</a:t>
            </a:r>
            <a:r>
              <a:rPr lang="zh-CN" altLang="en-US" sz="2400" dirty="0">
                <a:solidFill>
                  <a:schemeClr val="tx2"/>
                </a:solidFill>
              </a:rPr>
              <a:t>修饰符</a:t>
            </a:r>
            <a:r>
              <a:rPr lang="en-US" altLang="zh-CN" sz="2400" dirty="0">
                <a:solidFill>
                  <a:schemeClr val="tx2"/>
                </a:solidFill>
              </a:rPr>
              <a:t>]</a:t>
            </a:r>
            <a:r>
              <a:rPr lang="zh-CN" altLang="en-US" sz="2400" dirty="0">
                <a:solidFill>
                  <a:srgbClr val="0000FF"/>
                </a:solidFill>
              </a:rPr>
              <a:t>格式字符</a:t>
            </a:r>
            <a:endParaRPr lang="zh-CN" altLang="en-US" dirty="0">
              <a:solidFill>
                <a:srgbClr val="0000FF"/>
              </a:solidFill>
            </a:endParaRPr>
          </a:p>
        </p:txBody>
      </p:sp>
      <p:graphicFrame>
        <p:nvGraphicFramePr>
          <p:cNvPr id="3" name="表格 2"/>
          <p:cNvGraphicFramePr>
            <a:graphicFrameLocks noGrp="1"/>
          </p:cNvGraphicFramePr>
          <p:nvPr>
            <p:custDataLst>
              <p:tags r:id="rId1"/>
            </p:custDataLst>
          </p:nvPr>
        </p:nvGraphicFramePr>
        <p:xfrm>
          <a:off x="521494" y="1646635"/>
          <a:ext cx="8100695" cy="3823970"/>
        </p:xfrm>
        <a:graphic>
          <a:graphicData uri="http://schemas.openxmlformats.org/drawingml/2006/table">
            <a:tbl>
              <a:tblPr firstRow="1" firstCol="1" bandRow="1">
                <a:tableStyleId>{5C22544A-7EE6-4342-B048-85BDC9FD1C3A}</a:tableStyleId>
              </a:tblPr>
              <a:tblGrid>
                <a:gridCol w="1296035">
                  <a:extLst>
                    <a:ext uri="{9D8B030D-6E8A-4147-A177-3AD203B41FA5}">
                      <a16:colId xmlns:a16="http://schemas.microsoft.com/office/drawing/2014/main" val="20000"/>
                    </a:ext>
                  </a:extLst>
                </a:gridCol>
                <a:gridCol w="6804660">
                  <a:extLst>
                    <a:ext uri="{9D8B030D-6E8A-4147-A177-3AD203B41FA5}">
                      <a16:colId xmlns:a16="http://schemas.microsoft.com/office/drawing/2014/main" val="20001"/>
                    </a:ext>
                  </a:extLst>
                </a:gridCol>
              </a:tblGrid>
              <a:tr h="323850">
                <a:tc>
                  <a:txBody>
                    <a:bodyPr/>
                    <a:lstStyle/>
                    <a:p>
                      <a:pPr algn="just">
                        <a:lnSpc>
                          <a:spcPct val="125000"/>
                        </a:lnSpc>
                        <a:spcAft>
                          <a:spcPts val="0"/>
                        </a:spcAft>
                      </a:pPr>
                      <a:r>
                        <a:rPr lang="zh-CN" sz="1500" kern="0" dirty="0">
                          <a:effectLst/>
                        </a:rPr>
                        <a:t>附加说明符</a:t>
                      </a:r>
                      <a:endParaRPr lang="zh-CN" sz="1500" kern="100" dirty="0">
                        <a:effectLst/>
                        <a:latin typeface="Times New Roman" panose="02020603050405020304"/>
                        <a:ea typeface="宋体" panose="02010600030101010101" pitchFamily="2" charset="-122"/>
                      </a:endParaRPr>
                    </a:p>
                  </a:txBody>
                  <a:tcPr marL="51435" marR="51435" marT="0" marB="0">
                    <a:solidFill>
                      <a:schemeClr val="bg2"/>
                    </a:solidFill>
                  </a:tcPr>
                </a:tc>
                <a:tc>
                  <a:txBody>
                    <a:bodyPr/>
                    <a:lstStyle/>
                    <a:p>
                      <a:pPr algn="ctr">
                        <a:lnSpc>
                          <a:spcPct val="125000"/>
                        </a:lnSpc>
                        <a:spcAft>
                          <a:spcPts val="0"/>
                        </a:spcAft>
                      </a:pPr>
                      <a:r>
                        <a:rPr lang="zh-CN" sz="1500" kern="0" dirty="0">
                          <a:effectLst/>
                        </a:rPr>
                        <a:t>作用</a:t>
                      </a:r>
                      <a:endParaRPr lang="zh-CN" sz="1500" kern="100" dirty="0">
                        <a:effectLst/>
                        <a:latin typeface="Times New Roman" panose="02020603050405020304"/>
                        <a:ea typeface="宋体" panose="02010600030101010101" pitchFamily="2" charset="-122"/>
                      </a:endParaRPr>
                    </a:p>
                  </a:txBody>
                  <a:tcPr marL="51435" marR="51435" marT="0" marB="0">
                    <a:solidFill>
                      <a:schemeClr val="bg2"/>
                    </a:solidFill>
                  </a:tcPr>
                </a:tc>
                <a:extLst>
                  <a:ext uri="{0D108BD9-81ED-4DB2-BD59-A6C34878D82A}">
                    <a16:rowId xmlns:a16="http://schemas.microsoft.com/office/drawing/2014/main" val="10000"/>
                  </a:ext>
                </a:extLst>
              </a:tr>
              <a:tr h="918210">
                <a:tc>
                  <a:txBody>
                    <a:bodyPr/>
                    <a:lstStyle/>
                    <a:p>
                      <a:pPr algn="just">
                        <a:lnSpc>
                          <a:spcPct val="125000"/>
                        </a:lnSpc>
                        <a:spcAft>
                          <a:spcPts val="0"/>
                        </a:spcAft>
                      </a:pPr>
                      <a:r>
                        <a:rPr lang="en-US" sz="1500" kern="0" dirty="0">
                          <a:effectLst/>
                        </a:rPr>
                        <a:t>m (</a:t>
                      </a:r>
                      <a:r>
                        <a:rPr lang="zh-CN" sz="1500" kern="0" dirty="0">
                          <a:effectLst/>
                        </a:rPr>
                        <a:t>正整数</a:t>
                      </a:r>
                      <a:r>
                        <a:rPr lang="en-US" sz="1500" kern="0" dirty="0">
                          <a:effectLst/>
                        </a:rPr>
                        <a:t>)</a:t>
                      </a:r>
                      <a:endParaRPr lang="zh-CN" sz="1500" kern="100" dirty="0">
                        <a:effectLst/>
                        <a:latin typeface="Times New Roman" panose="02020603050405020304"/>
                        <a:ea typeface="宋体" panose="02010600030101010101" pitchFamily="2" charset="-122"/>
                      </a:endParaRPr>
                    </a:p>
                  </a:txBody>
                  <a:tcPr marL="51435" marR="51435" marT="0" marB="0" anchor="ctr">
                    <a:solidFill>
                      <a:schemeClr val="accent2"/>
                    </a:solidFill>
                  </a:tcPr>
                </a:tc>
                <a:tc>
                  <a:txBody>
                    <a:bodyPr/>
                    <a:lstStyle/>
                    <a:p>
                      <a:pPr algn="just">
                        <a:lnSpc>
                          <a:spcPct val="125000"/>
                        </a:lnSpc>
                        <a:spcAft>
                          <a:spcPts val="0"/>
                        </a:spcAft>
                      </a:pPr>
                      <a:r>
                        <a:rPr lang="zh-CN" sz="1500" kern="0" dirty="0">
                          <a:effectLst/>
                        </a:rPr>
                        <a:t>数据输出的</a:t>
                      </a:r>
                      <a:r>
                        <a:rPr lang="zh-CN" sz="1500" kern="0" dirty="0">
                          <a:solidFill>
                            <a:srgbClr val="FF0000"/>
                          </a:solidFill>
                          <a:effectLst/>
                        </a:rPr>
                        <a:t>域宽（列数）</a:t>
                      </a:r>
                      <a:r>
                        <a:rPr lang="zh-CN" sz="1500" kern="0" dirty="0">
                          <a:effectLst/>
                        </a:rPr>
                        <a:t>，输出数据实际宽度</a:t>
                      </a:r>
                      <a:r>
                        <a:rPr lang="zh-CN" sz="1500" kern="0" dirty="0">
                          <a:solidFill>
                            <a:srgbClr val="FF0000"/>
                          </a:solidFill>
                          <a:effectLst/>
                        </a:rPr>
                        <a:t>小于</a:t>
                      </a:r>
                      <a:r>
                        <a:rPr lang="en-US" sz="1500" kern="0" dirty="0">
                          <a:solidFill>
                            <a:srgbClr val="FF0000"/>
                          </a:solidFill>
                          <a:effectLst/>
                        </a:rPr>
                        <a:t>m</a:t>
                      </a:r>
                      <a:r>
                        <a:rPr lang="zh-CN" sz="1500" kern="0" dirty="0">
                          <a:effectLst/>
                        </a:rPr>
                        <a:t>时，在数据</a:t>
                      </a:r>
                      <a:r>
                        <a:rPr lang="zh-CN" sz="1500" kern="0" dirty="0">
                          <a:solidFill>
                            <a:srgbClr val="FF0000"/>
                          </a:solidFill>
                          <a:effectLst/>
                        </a:rPr>
                        <a:t>左侧补空格至</a:t>
                      </a:r>
                      <a:r>
                        <a:rPr lang="en-US" sz="1500" kern="0" dirty="0">
                          <a:solidFill>
                            <a:srgbClr val="FF0000"/>
                          </a:solidFill>
                          <a:effectLst/>
                        </a:rPr>
                        <a:t>m</a:t>
                      </a:r>
                      <a:r>
                        <a:rPr lang="zh-CN" sz="1500" kern="0" dirty="0">
                          <a:effectLst/>
                        </a:rPr>
                        <a:t>列</a:t>
                      </a:r>
                      <a:r>
                        <a:rPr lang="zh-CN" sz="1500" b="1" u="sng" kern="0" dirty="0">
                          <a:effectLst/>
                        </a:rPr>
                        <a:t>（正负号、小数点都占</a:t>
                      </a:r>
                      <a:r>
                        <a:rPr lang="en-US" sz="1500" b="1" u="sng" kern="0" dirty="0">
                          <a:effectLst/>
                        </a:rPr>
                        <a:t>1</a:t>
                      </a:r>
                      <a:r>
                        <a:rPr lang="zh-CN" sz="1500" b="1" u="sng" kern="0" dirty="0">
                          <a:effectLst/>
                        </a:rPr>
                        <a:t>列）</a:t>
                      </a:r>
                      <a:r>
                        <a:rPr lang="zh-CN" sz="1500" kern="0" dirty="0">
                          <a:effectLst/>
                        </a:rPr>
                        <a:t>；输出数据实际宽度大于</a:t>
                      </a:r>
                      <a:r>
                        <a:rPr lang="en-US" sz="1500" kern="0" dirty="0">
                          <a:effectLst/>
                        </a:rPr>
                        <a:t>m</a:t>
                      </a:r>
                      <a:r>
                        <a:rPr lang="zh-CN" sz="1500" kern="0" dirty="0">
                          <a:effectLst/>
                        </a:rPr>
                        <a:t>时，</a:t>
                      </a:r>
                      <a:r>
                        <a:rPr lang="en-US" sz="1500" kern="0" dirty="0">
                          <a:effectLst/>
                        </a:rPr>
                        <a:t>m</a:t>
                      </a:r>
                      <a:r>
                        <a:rPr lang="zh-CN" sz="1500" kern="0" dirty="0">
                          <a:effectLst/>
                        </a:rPr>
                        <a:t>不起作用，按数据实际宽度输出</a:t>
                      </a:r>
                      <a:endParaRPr lang="zh-CN" sz="1500" kern="100" dirty="0">
                        <a:effectLst/>
                        <a:latin typeface="Times New Roman" panose="02020603050405020304"/>
                        <a:ea typeface="宋体" panose="02010600030101010101" pitchFamily="2" charset="-122"/>
                      </a:endParaRPr>
                    </a:p>
                  </a:txBody>
                  <a:tcPr marL="51435" marR="51435" marT="0" marB="0"/>
                </a:tc>
                <a:extLst>
                  <a:ext uri="{0D108BD9-81ED-4DB2-BD59-A6C34878D82A}">
                    <a16:rowId xmlns:a16="http://schemas.microsoft.com/office/drawing/2014/main" val="10001"/>
                  </a:ext>
                </a:extLst>
              </a:tr>
              <a:tr h="322580">
                <a:tc rowSpan="2">
                  <a:txBody>
                    <a:bodyPr/>
                    <a:lstStyle/>
                    <a:p>
                      <a:pPr algn="just">
                        <a:lnSpc>
                          <a:spcPct val="125000"/>
                        </a:lnSpc>
                        <a:spcAft>
                          <a:spcPts val="0"/>
                        </a:spcAft>
                      </a:pPr>
                      <a:r>
                        <a:rPr lang="en-US" sz="1500" kern="0" dirty="0">
                          <a:effectLst/>
                        </a:rPr>
                        <a:t>.n (</a:t>
                      </a:r>
                      <a:r>
                        <a:rPr lang="zh-CN" sz="1500" kern="0" dirty="0">
                          <a:effectLst/>
                        </a:rPr>
                        <a:t>正整数</a:t>
                      </a:r>
                      <a:r>
                        <a:rPr lang="en-US" sz="1500" kern="0" dirty="0">
                          <a:effectLst/>
                        </a:rPr>
                        <a:t>)</a:t>
                      </a:r>
                      <a:endParaRPr lang="zh-CN" sz="1500" kern="100" dirty="0">
                        <a:effectLst/>
                        <a:latin typeface="Times New Roman" panose="02020603050405020304"/>
                        <a:ea typeface="宋体" panose="02010600030101010101" pitchFamily="2" charset="-122"/>
                      </a:endParaRPr>
                    </a:p>
                  </a:txBody>
                  <a:tcPr marL="51435" marR="51435" marT="0" marB="0" anchor="ctr">
                    <a:solidFill>
                      <a:schemeClr val="accent2"/>
                    </a:solidFill>
                  </a:tcPr>
                </a:tc>
                <a:tc>
                  <a:txBody>
                    <a:bodyPr/>
                    <a:lstStyle/>
                    <a:p>
                      <a:pPr algn="just">
                        <a:lnSpc>
                          <a:spcPct val="125000"/>
                        </a:lnSpc>
                        <a:spcAft>
                          <a:spcPts val="0"/>
                        </a:spcAft>
                      </a:pPr>
                      <a:r>
                        <a:rPr lang="zh-CN" sz="1500" kern="0">
                          <a:effectLst/>
                        </a:rPr>
                        <a:t>对</a:t>
                      </a:r>
                      <a:r>
                        <a:rPr lang="en-US" sz="1500" kern="0">
                          <a:effectLst/>
                        </a:rPr>
                        <a:t>%f</a:t>
                      </a:r>
                      <a:r>
                        <a:rPr lang="zh-CN" sz="1500" kern="0">
                          <a:effectLst/>
                        </a:rPr>
                        <a:t>、</a:t>
                      </a:r>
                      <a:r>
                        <a:rPr lang="en-US" sz="1500" kern="0">
                          <a:effectLst/>
                        </a:rPr>
                        <a:t>%e</a:t>
                      </a:r>
                      <a:r>
                        <a:rPr lang="zh-CN" sz="1500" kern="0">
                          <a:effectLst/>
                        </a:rPr>
                        <a:t>实数格式，表示</a:t>
                      </a:r>
                      <a:r>
                        <a:rPr lang="zh-CN" sz="1500" kern="0">
                          <a:solidFill>
                            <a:srgbClr val="FF0000"/>
                          </a:solidFill>
                          <a:effectLst/>
                        </a:rPr>
                        <a:t>小数点右边数字的位数</a:t>
                      </a:r>
                      <a:r>
                        <a:rPr lang="en-US" sz="1500" kern="0">
                          <a:effectLst/>
                        </a:rPr>
                        <a:t>(</a:t>
                      </a:r>
                      <a:r>
                        <a:rPr lang="zh-CN" sz="1500" kern="0">
                          <a:effectLst/>
                        </a:rPr>
                        <a:t>第</a:t>
                      </a:r>
                      <a:r>
                        <a:rPr lang="en-US" sz="1500" kern="0">
                          <a:effectLst/>
                        </a:rPr>
                        <a:t>n+1</a:t>
                      </a:r>
                      <a:r>
                        <a:rPr lang="zh-CN" sz="1500" kern="0">
                          <a:effectLst/>
                        </a:rPr>
                        <a:t>位四舍五入</a:t>
                      </a:r>
                      <a:r>
                        <a:rPr lang="en-US" sz="1500" kern="0">
                          <a:effectLst/>
                        </a:rPr>
                        <a:t>)</a:t>
                      </a:r>
                      <a:endParaRPr lang="zh-CN" sz="1500" kern="100">
                        <a:effectLst/>
                        <a:latin typeface="Times New Roman" panose="02020603050405020304"/>
                        <a:ea typeface="宋体" panose="02010600030101010101" pitchFamily="2" charset="-122"/>
                      </a:endParaRPr>
                    </a:p>
                  </a:txBody>
                  <a:tcPr marL="51435" marR="51435" marT="0" marB="0"/>
                </a:tc>
                <a:extLst>
                  <a:ext uri="{0D108BD9-81ED-4DB2-BD59-A6C34878D82A}">
                    <a16:rowId xmlns:a16="http://schemas.microsoft.com/office/drawing/2014/main" val="10002"/>
                  </a:ext>
                </a:extLst>
              </a:tr>
              <a:tr h="322580">
                <a:tc vMerge="1">
                  <a:txBody>
                    <a:bodyPr/>
                    <a:lstStyle/>
                    <a:p>
                      <a:endParaRPr lang="zh-CN"/>
                    </a:p>
                  </a:txBody>
                  <a:tcPr/>
                </a:tc>
                <a:tc>
                  <a:txBody>
                    <a:bodyPr/>
                    <a:lstStyle/>
                    <a:p>
                      <a:pPr algn="just">
                        <a:lnSpc>
                          <a:spcPct val="125000"/>
                        </a:lnSpc>
                        <a:spcAft>
                          <a:spcPts val="0"/>
                        </a:spcAft>
                      </a:pPr>
                      <a:r>
                        <a:rPr lang="zh-CN" sz="1500" kern="0" dirty="0">
                          <a:effectLst/>
                        </a:rPr>
                        <a:t>对</a:t>
                      </a:r>
                      <a:r>
                        <a:rPr lang="en-US" sz="1500" kern="0" dirty="0">
                          <a:effectLst/>
                        </a:rPr>
                        <a:t>%s</a:t>
                      </a:r>
                      <a:r>
                        <a:rPr lang="zh-CN" sz="1500" kern="0" dirty="0">
                          <a:effectLst/>
                        </a:rPr>
                        <a:t>字符串格式，表述输出字符串的字符个数</a:t>
                      </a:r>
                      <a:endParaRPr lang="zh-CN" sz="1500" kern="100" dirty="0">
                        <a:effectLst/>
                        <a:latin typeface="Times New Roman" panose="02020603050405020304"/>
                        <a:ea typeface="宋体" panose="02010600030101010101" pitchFamily="2" charset="-122"/>
                      </a:endParaRPr>
                    </a:p>
                  </a:txBody>
                  <a:tcPr marL="51435" marR="51435" marT="0" marB="0"/>
                </a:tc>
                <a:extLst>
                  <a:ext uri="{0D108BD9-81ED-4DB2-BD59-A6C34878D82A}">
                    <a16:rowId xmlns:a16="http://schemas.microsoft.com/office/drawing/2014/main" val="10003"/>
                  </a:ext>
                </a:extLst>
              </a:tr>
              <a:tr h="322580">
                <a:tc>
                  <a:txBody>
                    <a:bodyPr/>
                    <a:lstStyle/>
                    <a:p>
                      <a:pPr algn="just">
                        <a:lnSpc>
                          <a:spcPct val="125000"/>
                        </a:lnSpc>
                        <a:spcAft>
                          <a:spcPts val="0"/>
                        </a:spcAft>
                      </a:pPr>
                      <a:r>
                        <a:rPr lang="en-US" sz="1500" kern="0" dirty="0">
                          <a:effectLst/>
                        </a:rPr>
                        <a:t>-</a:t>
                      </a:r>
                      <a:endParaRPr lang="zh-CN" sz="1500" kern="100" dirty="0">
                        <a:effectLst/>
                        <a:latin typeface="Times New Roman" panose="02020603050405020304"/>
                        <a:ea typeface="宋体" panose="02010600030101010101" pitchFamily="2" charset="-122"/>
                      </a:endParaRPr>
                    </a:p>
                  </a:txBody>
                  <a:tcPr marL="51435" marR="51435" marT="0" marB="0" anchor="ctr">
                    <a:solidFill>
                      <a:schemeClr val="accent2"/>
                    </a:solidFill>
                  </a:tcPr>
                </a:tc>
                <a:tc>
                  <a:txBody>
                    <a:bodyPr/>
                    <a:lstStyle/>
                    <a:p>
                      <a:pPr algn="just">
                        <a:lnSpc>
                          <a:spcPct val="125000"/>
                        </a:lnSpc>
                        <a:spcAft>
                          <a:spcPts val="0"/>
                        </a:spcAft>
                      </a:pPr>
                      <a:r>
                        <a:rPr lang="zh-CN" sz="1500" kern="0" dirty="0">
                          <a:effectLst/>
                        </a:rPr>
                        <a:t>输出的数据在域内</a:t>
                      </a:r>
                      <a:r>
                        <a:rPr lang="zh-CN" sz="1500" kern="0" dirty="0">
                          <a:solidFill>
                            <a:srgbClr val="FF0000"/>
                          </a:solidFill>
                          <a:effectLst/>
                        </a:rPr>
                        <a:t>左</a:t>
                      </a:r>
                      <a:r>
                        <a:rPr lang="zh-CN" sz="1500" kern="0" dirty="0">
                          <a:effectLst/>
                        </a:rPr>
                        <a:t>对齐（缺省右对齐</a:t>
                      </a:r>
                      <a:r>
                        <a:rPr lang="en-US" sz="1500" kern="0" dirty="0">
                          <a:effectLst/>
                        </a:rPr>
                        <a:t>)</a:t>
                      </a:r>
                      <a:endParaRPr lang="zh-CN" sz="1500" kern="100" dirty="0">
                        <a:effectLst/>
                        <a:latin typeface="Times New Roman" panose="02020603050405020304"/>
                        <a:ea typeface="宋体" panose="02010600030101010101" pitchFamily="2" charset="-122"/>
                      </a:endParaRPr>
                    </a:p>
                  </a:txBody>
                  <a:tcPr marL="51435" marR="51435" marT="0" marB="0"/>
                </a:tc>
                <a:extLst>
                  <a:ext uri="{0D108BD9-81ED-4DB2-BD59-A6C34878D82A}">
                    <a16:rowId xmlns:a16="http://schemas.microsoft.com/office/drawing/2014/main" val="10004"/>
                  </a:ext>
                </a:extLst>
              </a:tr>
              <a:tr h="323850">
                <a:tc>
                  <a:txBody>
                    <a:bodyPr/>
                    <a:lstStyle/>
                    <a:p>
                      <a:pPr algn="just">
                        <a:lnSpc>
                          <a:spcPct val="125000"/>
                        </a:lnSpc>
                        <a:spcAft>
                          <a:spcPts val="0"/>
                        </a:spcAft>
                      </a:pPr>
                      <a:r>
                        <a:rPr lang="en-US" sz="1500" kern="0" dirty="0">
                          <a:effectLst/>
                        </a:rPr>
                        <a:t>+</a:t>
                      </a:r>
                      <a:endParaRPr lang="zh-CN" sz="1500" kern="100" dirty="0">
                        <a:effectLst/>
                        <a:latin typeface="Times New Roman" panose="02020603050405020304"/>
                        <a:ea typeface="宋体" panose="02010600030101010101" pitchFamily="2" charset="-122"/>
                      </a:endParaRPr>
                    </a:p>
                  </a:txBody>
                  <a:tcPr marL="51435" marR="51435" marT="0" marB="0" anchor="ctr">
                    <a:solidFill>
                      <a:schemeClr val="accent2"/>
                    </a:solidFill>
                  </a:tcPr>
                </a:tc>
                <a:tc>
                  <a:txBody>
                    <a:bodyPr/>
                    <a:lstStyle/>
                    <a:p>
                      <a:pPr algn="just">
                        <a:lnSpc>
                          <a:spcPct val="125000"/>
                        </a:lnSpc>
                        <a:spcAft>
                          <a:spcPts val="0"/>
                        </a:spcAft>
                      </a:pPr>
                      <a:r>
                        <a:rPr lang="zh-CN" sz="1500" kern="0">
                          <a:effectLst/>
                        </a:rPr>
                        <a:t>输出的数据前带有正负号</a:t>
                      </a:r>
                      <a:endParaRPr lang="zh-CN" sz="1500" kern="100">
                        <a:effectLst/>
                        <a:latin typeface="Times New Roman" panose="02020603050405020304"/>
                        <a:ea typeface="宋体" panose="02010600030101010101" pitchFamily="2" charset="-122"/>
                      </a:endParaRPr>
                    </a:p>
                  </a:txBody>
                  <a:tcPr marL="51435" marR="51435" marT="0" marB="0"/>
                </a:tc>
                <a:extLst>
                  <a:ext uri="{0D108BD9-81ED-4DB2-BD59-A6C34878D82A}">
                    <a16:rowId xmlns:a16="http://schemas.microsoft.com/office/drawing/2014/main" val="10005"/>
                  </a:ext>
                </a:extLst>
              </a:tr>
              <a:tr h="322580">
                <a:tc>
                  <a:txBody>
                    <a:bodyPr/>
                    <a:lstStyle/>
                    <a:p>
                      <a:pPr algn="just">
                        <a:lnSpc>
                          <a:spcPct val="125000"/>
                        </a:lnSpc>
                        <a:spcAft>
                          <a:spcPts val="0"/>
                        </a:spcAft>
                      </a:pPr>
                      <a:r>
                        <a:rPr lang="en-US" sz="1500" kern="0" dirty="0">
                          <a:effectLst/>
                        </a:rPr>
                        <a:t>0</a:t>
                      </a:r>
                      <a:endParaRPr lang="zh-CN" sz="1500" kern="100" dirty="0">
                        <a:effectLst/>
                        <a:latin typeface="Times New Roman" panose="02020603050405020304"/>
                        <a:ea typeface="宋体" panose="02010600030101010101" pitchFamily="2" charset="-122"/>
                      </a:endParaRPr>
                    </a:p>
                  </a:txBody>
                  <a:tcPr marL="51435" marR="51435" marT="0" marB="0" anchor="ctr">
                    <a:solidFill>
                      <a:schemeClr val="accent2"/>
                    </a:solidFill>
                  </a:tcPr>
                </a:tc>
                <a:tc>
                  <a:txBody>
                    <a:bodyPr/>
                    <a:lstStyle/>
                    <a:p>
                      <a:pPr algn="just">
                        <a:lnSpc>
                          <a:spcPct val="125000"/>
                        </a:lnSpc>
                        <a:spcAft>
                          <a:spcPts val="0"/>
                        </a:spcAft>
                      </a:pPr>
                      <a:r>
                        <a:rPr lang="zh-CN" sz="1500" kern="0">
                          <a:effectLst/>
                        </a:rPr>
                        <a:t>输出数据右对齐时，在左面不使用的空格位置自动填</a:t>
                      </a:r>
                      <a:r>
                        <a:rPr lang="en-US" sz="1500" kern="0">
                          <a:effectLst/>
                        </a:rPr>
                        <a:t>0</a:t>
                      </a:r>
                      <a:endParaRPr lang="zh-CN" sz="1500" kern="100">
                        <a:effectLst/>
                        <a:latin typeface="Times New Roman" panose="02020603050405020304"/>
                        <a:ea typeface="宋体" panose="02010600030101010101" pitchFamily="2" charset="-122"/>
                      </a:endParaRPr>
                    </a:p>
                  </a:txBody>
                  <a:tcPr marL="51435" marR="51435" marT="0" marB="0"/>
                </a:tc>
                <a:extLst>
                  <a:ext uri="{0D108BD9-81ED-4DB2-BD59-A6C34878D82A}">
                    <a16:rowId xmlns:a16="http://schemas.microsoft.com/office/drawing/2014/main" val="10006"/>
                  </a:ext>
                </a:extLst>
              </a:tr>
              <a:tr h="322580">
                <a:tc>
                  <a:txBody>
                    <a:bodyPr/>
                    <a:lstStyle/>
                    <a:p>
                      <a:pPr algn="just">
                        <a:lnSpc>
                          <a:spcPct val="125000"/>
                        </a:lnSpc>
                        <a:spcAft>
                          <a:spcPts val="0"/>
                        </a:spcAft>
                      </a:pPr>
                      <a:r>
                        <a:rPr lang="en-US" sz="1500" kern="0" dirty="0">
                          <a:effectLst/>
                        </a:rPr>
                        <a:t>#</a:t>
                      </a:r>
                      <a:endParaRPr lang="zh-CN" sz="1500" kern="100" dirty="0">
                        <a:effectLst/>
                        <a:latin typeface="Times New Roman" panose="02020603050405020304"/>
                        <a:ea typeface="宋体" panose="02010600030101010101" pitchFamily="2" charset="-122"/>
                      </a:endParaRPr>
                    </a:p>
                  </a:txBody>
                  <a:tcPr marL="51435" marR="51435" marT="0" marB="0" anchor="ctr">
                    <a:solidFill>
                      <a:schemeClr val="accent2"/>
                    </a:solidFill>
                  </a:tcPr>
                </a:tc>
                <a:tc>
                  <a:txBody>
                    <a:bodyPr/>
                    <a:lstStyle/>
                    <a:p>
                      <a:pPr algn="just">
                        <a:lnSpc>
                          <a:spcPct val="125000"/>
                        </a:lnSpc>
                        <a:spcAft>
                          <a:spcPts val="0"/>
                        </a:spcAft>
                      </a:pPr>
                      <a:r>
                        <a:rPr lang="zh-CN" sz="1500" kern="0">
                          <a:effectLst/>
                        </a:rPr>
                        <a:t>在八进制</a:t>
                      </a:r>
                      <a:r>
                        <a:rPr lang="en-US" sz="1500" kern="0">
                          <a:effectLst/>
                        </a:rPr>
                        <a:t>%o</a:t>
                      </a:r>
                      <a:r>
                        <a:rPr lang="zh-CN" sz="1500" kern="0">
                          <a:effectLst/>
                        </a:rPr>
                        <a:t>和十六进制</a:t>
                      </a:r>
                      <a:r>
                        <a:rPr lang="en-US" sz="1500" kern="0">
                          <a:effectLst/>
                        </a:rPr>
                        <a:t>%x</a:t>
                      </a:r>
                      <a:r>
                        <a:rPr lang="zh-CN" sz="1500" kern="0">
                          <a:effectLst/>
                        </a:rPr>
                        <a:t>、</a:t>
                      </a:r>
                      <a:r>
                        <a:rPr lang="en-US" sz="1500" kern="0">
                          <a:effectLst/>
                        </a:rPr>
                        <a:t>%X</a:t>
                      </a:r>
                      <a:r>
                        <a:rPr lang="zh-CN" sz="1500" kern="0">
                          <a:effectLst/>
                        </a:rPr>
                        <a:t>数前，使输出数据前带前缀</a:t>
                      </a:r>
                      <a:r>
                        <a:rPr lang="en-US" sz="1500" kern="0">
                          <a:effectLst/>
                        </a:rPr>
                        <a:t>0</a:t>
                      </a:r>
                      <a:r>
                        <a:rPr lang="zh-CN" sz="1500" kern="0">
                          <a:effectLst/>
                        </a:rPr>
                        <a:t>或</a:t>
                      </a:r>
                      <a:r>
                        <a:rPr lang="en-US" sz="1500" kern="0">
                          <a:effectLst/>
                        </a:rPr>
                        <a:t>0x</a:t>
                      </a:r>
                      <a:endParaRPr lang="zh-CN" sz="1500" kern="100">
                        <a:effectLst/>
                        <a:latin typeface="Times New Roman" panose="02020603050405020304"/>
                        <a:ea typeface="宋体" panose="02010600030101010101" pitchFamily="2" charset="-122"/>
                      </a:endParaRPr>
                    </a:p>
                  </a:txBody>
                  <a:tcPr marL="51435" marR="51435" marT="0" marB="0"/>
                </a:tc>
                <a:extLst>
                  <a:ext uri="{0D108BD9-81ED-4DB2-BD59-A6C34878D82A}">
                    <a16:rowId xmlns:a16="http://schemas.microsoft.com/office/drawing/2014/main" val="10007"/>
                  </a:ext>
                </a:extLst>
              </a:tr>
              <a:tr h="322580">
                <a:tc>
                  <a:txBody>
                    <a:bodyPr/>
                    <a:lstStyle/>
                    <a:p>
                      <a:pPr algn="just">
                        <a:lnSpc>
                          <a:spcPct val="125000"/>
                        </a:lnSpc>
                        <a:spcAft>
                          <a:spcPts val="0"/>
                        </a:spcAft>
                      </a:pPr>
                      <a:r>
                        <a:rPr lang="en-US" sz="1500" kern="0" dirty="0">
                          <a:effectLst/>
                        </a:rPr>
                        <a:t>l</a:t>
                      </a:r>
                      <a:r>
                        <a:rPr lang="zh-CN" sz="1500" kern="0" dirty="0">
                          <a:effectLst/>
                        </a:rPr>
                        <a:t>或</a:t>
                      </a:r>
                      <a:r>
                        <a:rPr lang="en-US" sz="1500" kern="0" dirty="0">
                          <a:effectLst/>
                        </a:rPr>
                        <a:t>L</a:t>
                      </a:r>
                      <a:endParaRPr lang="zh-CN" sz="1500" kern="100" dirty="0">
                        <a:effectLst/>
                        <a:latin typeface="Times New Roman" panose="02020603050405020304"/>
                        <a:ea typeface="宋体" panose="02010600030101010101" pitchFamily="2" charset="-122"/>
                      </a:endParaRPr>
                    </a:p>
                  </a:txBody>
                  <a:tcPr marL="51435" marR="51435" marT="0" marB="0" anchor="ctr">
                    <a:solidFill>
                      <a:schemeClr val="accent2"/>
                    </a:solidFill>
                  </a:tcPr>
                </a:tc>
                <a:tc>
                  <a:txBody>
                    <a:bodyPr/>
                    <a:lstStyle/>
                    <a:p>
                      <a:pPr algn="just">
                        <a:lnSpc>
                          <a:spcPct val="125000"/>
                        </a:lnSpc>
                        <a:spcAft>
                          <a:spcPts val="0"/>
                        </a:spcAft>
                      </a:pPr>
                      <a:r>
                        <a:rPr lang="zh-CN" sz="1500" kern="0">
                          <a:effectLst/>
                        </a:rPr>
                        <a:t>在</a:t>
                      </a:r>
                      <a:r>
                        <a:rPr lang="en-US" sz="1500" kern="0">
                          <a:effectLst/>
                        </a:rPr>
                        <a:t>d, i, o, x, X, u</a:t>
                      </a:r>
                      <a:r>
                        <a:rPr lang="zh-CN" sz="1500" kern="0">
                          <a:effectLst/>
                        </a:rPr>
                        <a:t>前，指定输出精度为</a:t>
                      </a:r>
                      <a:r>
                        <a:rPr lang="en-US" sz="1500" kern="0">
                          <a:effectLst/>
                        </a:rPr>
                        <a:t>long int</a:t>
                      </a:r>
                      <a:r>
                        <a:rPr lang="zh-CN" sz="1500" kern="0">
                          <a:effectLst/>
                        </a:rPr>
                        <a:t>型</a:t>
                      </a:r>
                      <a:endParaRPr lang="zh-CN" sz="1500" kern="100">
                        <a:effectLst/>
                        <a:latin typeface="Times New Roman" panose="02020603050405020304"/>
                        <a:ea typeface="宋体" panose="02010600030101010101" pitchFamily="2" charset="-122"/>
                      </a:endParaRPr>
                    </a:p>
                  </a:txBody>
                  <a:tcPr marL="51435" marR="51435" marT="0" marB="0"/>
                </a:tc>
                <a:extLst>
                  <a:ext uri="{0D108BD9-81ED-4DB2-BD59-A6C34878D82A}">
                    <a16:rowId xmlns:a16="http://schemas.microsoft.com/office/drawing/2014/main" val="10008"/>
                  </a:ext>
                </a:extLst>
              </a:tr>
              <a:tr h="322580">
                <a:tc>
                  <a:txBody>
                    <a:bodyPr/>
                    <a:lstStyle/>
                    <a:p>
                      <a:pPr algn="just">
                        <a:lnSpc>
                          <a:spcPct val="125000"/>
                        </a:lnSpc>
                        <a:spcAft>
                          <a:spcPts val="0"/>
                        </a:spcAft>
                      </a:pPr>
                      <a:r>
                        <a:rPr lang="en-US" sz="1500" kern="0" dirty="0">
                          <a:effectLst/>
                        </a:rPr>
                        <a:t>h</a:t>
                      </a:r>
                      <a:r>
                        <a:rPr lang="zh-CN" sz="1500" kern="0" dirty="0">
                          <a:effectLst/>
                        </a:rPr>
                        <a:t>或</a:t>
                      </a:r>
                      <a:r>
                        <a:rPr lang="en-US" sz="1500" kern="0" dirty="0">
                          <a:effectLst/>
                        </a:rPr>
                        <a:t>H</a:t>
                      </a:r>
                      <a:endParaRPr lang="zh-CN" sz="1500" kern="100" dirty="0">
                        <a:effectLst/>
                        <a:latin typeface="Times New Roman" panose="02020603050405020304"/>
                        <a:ea typeface="宋体" panose="02010600030101010101" pitchFamily="2" charset="-122"/>
                      </a:endParaRPr>
                    </a:p>
                  </a:txBody>
                  <a:tcPr marL="51435" marR="51435" marT="0" marB="0" anchor="ctr">
                    <a:solidFill>
                      <a:schemeClr val="accent2"/>
                    </a:solidFill>
                  </a:tcPr>
                </a:tc>
                <a:tc>
                  <a:txBody>
                    <a:bodyPr/>
                    <a:lstStyle/>
                    <a:p>
                      <a:pPr algn="just">
                        <a:lnSpc>
                          <a:spcPct val="125000"/>
                        </a:lnSpc>
                        <a:spcAft>
                          <a:spcPts val="0"/>
                        </a:spcAft>
                      </a:pPr>
                      <a:r>
                        <a:rPr lang="zh-CN" sz="1500" kern="0" dirty="0">
                          <a:effectLst/>
                        </a:rPr>
                        <a:t>在</a:t>
                      </a:r>
                      <a:r>
                        <a:rPr lang="en-US" sz="1500" kern="0" dirty="0">
                          <a:effectLst/>
                        </a:rPr>
                        <a:t>d, </a:t>
                      </a:r>
                      <a:r>
                        <a:rPr lang="en-US" sz="1500" kern="0" dirty="0" err="1">
                          <a:effectLst/>
                        </a:rPr>
                        <a:t>i</a:t>
                      </a:r>
                      <a:r>
                        <a:rPr lang="en-US" sz="1500" kern="0" dirty="0">
                          <a:effectLst/>
                        </a:rPr>
                        <a:t>, o, x, X, u</a:t>
                      </a:r>
                      <a:r>
                        <a:rPr lang="zh-CN" sz="1500" kern="0" dirty="0">
                          <a:effectLst/>
                        </a:rPr>
                        <a:t>前，指定输出精度为</a:t>
                      </a:r>
                      <a:r>
                        <a:rPr lang="en-US" sz="1500" kern="0" dirty="0">
                          <a:effectLst/>
                        </a:rPr>
                        <a:t>short </a:t>
                      </a:r>
                      <a:r>
                        <a:rPr lang="en-US" sz="1500" kern="0" dirty="0" err="1">
                          <a:effectLst/>
                        </a:rPr>
                        <a:t>int</a:t>
                      </a:r>
                      <a:r>
                        <a:rPr lang="zh-CN" sz="1500" kern="0" dirty="0">
                          <a:effectLst/>
                        </a:rPr>
                        <a:t>型</a:t>
                      </a:r>
                      <a:endParaRPr lang="zh-CN" sz="1500" kern="100" dirty="0">
                        <a:effectLst/>
                        <a:latin typeface="Times New Roman" panose="02020603050405020304"/>
                        <a:ea typeface="宋体" panose="02010600030101010101" pitchFamily="2" charset="-122"/>
                      </a:endParaRPr>
                    </a:p>
                  </a:txBody>
                  <a:tcPr marL="51435" marR="51435" marT="0" marB="0"/>
                </a:tc>
                <a:extLst>
                  <a:ext uri="{0D108BD9-81ED-4DB2-BD59-A6C34878D82A}">
                    <a16:rowId xmlns:a16="http://schemas.microsoft.com/office/drawing/2014/main" val="10009"/>
                  </a:ext>
                </a:extLst>
              </a:tr>
            </a:tbl>
          </a:graphicData>
        </a:graphic>
      </p:graphicFrame>
    </p:spTree>
  </p:cSld>
  <p:clrMapOvr>
    <a:masterClrMapping/>
  </p:clrMapOvr>
  <p:transition>
    <p:random/>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文本占位符 80897"/>
          <p:cNvSpPr>
            <a:spLocks noGrp="1"/>
          </p:cNvSpPr>
          <p:nvPr>
            <p:ph type="body" idx="1"/>
          </p:nvPr>
        </p:nvSpPr>
        <p:spPr>
          <a:xfrm>
            <a:off x="457200" y="333375"/>
            <a:ext cx="8229600" cy="5792788"/>
          </a:xfrm>
          <a:ln/>
        </p:spPr>
        <p:txBody>
          <a:bodyPr/>
          <a:lstStyle/>
          <a:p>
            <a:pPr>
              <a:buNone/>
            </a:pPr>
            <a:r>
              <a:rPr lang="zh-CN" altLang="en-US" sz="2400" dirty="0"/>
              <a:t>例</a:t>
            </a:r>
            <a:r>
              <a:rPr lang="en-US" altLang="zh-CN" sz="2400"/>
              <a:t>2.5  </a:t>
            </a:r>
            <a:r>
              <a:rPr lang="zh-CN" altLang="en-US" sz="2400" dirty="0"/>
              <a:t>单、双精度实型数据的输出。</a:t>
            </a:r>
          </a:p>
          <a:p>
            <a:pPr>
              <a:buNone/>
            </a:pPr>
            <a:r>
              <a:rPr lang="en-US" altLang="zh-CN" sz="2400"/>
              <a:t>#include &lt;</a:t>
            </a:r>
            <a:r>
              <a:rPr lang="en-US" altLang="zh-CN" sz="2400" err="1"/>
              <a:t>stdio.h</a:t>
            </a:r>
            <a:r>
              <a:rPr lang="en-US" altLang="zh-CN" sz="2400"/>
              <a:t>&gt;</a:t>
            </a:r>
          </a:p>
          <a:p>
            <a:pPr>
              <a:buNone/>
            </a:pPr>
            <a:r>
              <a:rPr lang="en-US" altLang="zh-CN" sz="2400"/>
              <a:t>void main()</a:t>
            </a:r>
          </a:p>
          <a:p>
            <a:pPr>
              <a:buNone/>
            </a:pPr>
            <a:r>
              <a:rPr lang="en-US" altLang="zh-CN" sz="2400"/>
              <a:t>{    float f=314.15;  </a:t>
            </a:r>
          </a:p>
          <a:p>
            <a:pPr>
              <a:buNone/>
            </a:pPr>
            <a:r>
              <a:rPr lang="en-US" altLang="zh-CN" sz="2400"/>
              <a:t>     double d=3.1415926;</a:t>
            </a:r>
          </a:p>
          <a:p>
            <a:pPr>
              <a:buNone/>
            </a:pPr>
            <a:r>
              <a:rPr lang="en-US" altLang="zh-CN" sz="2400"/>
              <a:t>     </a:t>
            </a:r>
            <a:r>
              <a:rPr lang="en-US" altLang="zh-CN" sz="2400" err="1"/>
              <a:t>printf("f</a:t>
            </a:r>
            <a:r>
              <a:rPr lang="en-US" altLang="zh-CN" sz="2400"/>
              <a:t>=%f, f=%</a:t>
            </a:r>
            <a:r>
              <a:rPr lang="en-US" altLang="zh-CN" sz="2400" err="1"/>
              <a:t>e\n",f,f</a:t>
            </a:r>
            <a:r>
              <a:rPr lang="en-US" altLang="zh-CN" sz="2400"/>
              <a:t>);</a:t>
            </a:r>
          </a:p>
          <a:p>
            <a:pPr>
              <a:buNone/>
            </a:pPr>
            <a:r>
              <a:rPr lang="en-US" altLang="zh-CN" sz="2400"/>
              <a:t>     </a:t>
            </a:r>
            <a:r>
              <a:rPr lang="en-US" altLang="zh-CN" sz="2400" err="1"/>
              <a:t>printf("d</a:t>
            </a:r>
            <a:r>
              <a:rPr lang="en-US" altLang="zh-CN" sz="2400"/>
              <a:t>=%f, d=%</a:t>
            </a:r>
            <a:r>
              <a:rPr lang="en-US" altLang="zh-CN" sz="2400" err="1"/>
              <a:t>e\n",d,d</a:t>
            </a:r>
            <a:r>
              <a:rPr lang="en-US" altLang="zh-CN" sz="2400"/>
              <a:t>);</a:t>
            </a:r>
          </a:p>
          <a:p>
            <a:pPr>
              <a:buNone/>
            </a:pPr>
            <a:r>
              <a:rPr lang="en-US" altLang="zh-CN" sz="2400"/>
              <a:t>     </a:t>
            </a:r>
            <a:r>
              <a:rPr lang="en-US" altLang="zh-CN" sz="2400" err="1"/>
              <a:t>printf("d</a:t>
            </a:r>
            <a:r>
              <a:rPr lang="en-US" altLang="zh-CN" sz="2400"/>
              <a:t>=%6.3f, d=%6.2f, d=%.3f\n",d,d,d);     </a:t>
            </a:r>
          </a:p>
          <a:p>
            <a:pPr>
              <a:buNone/>
            </a:pPr>
            <a:r>
              <a:rPr lang="en-US" altLang="zh-CN" sz="2400"/>
              <a:t>}</a:t>
            </a:r>
          </a:p>
        </p:txBody>
      </p:sp>
      <p:sp>
        <p:nvSpPr>
          <p:cNvPr id="80899" name="文本框 80898"/>
          <p:cNvSpPr txBox="1"/>
          <p:nvPr/>
        </p:nvSpPr>
        <p:spPr>
          <a:xfrm>
            <a:off x="1763713" y="4724400"/>
            <a:ext cx="4752975" cy="1590675"/>
          </a:xfrm>
          <a:prstGeom prst="rect">
            <a:avLst/>
          </a:prstGeom>
          <a:solidFill>
            <a:schemeClr val="bg1"/>
          </a:solidFill>
          <a:ln w="38100" cap="flat" cmpd="sng">
            <a:solidFill>
              <a:schemeClr val="tx2"/>
            </a:solidFill>
            <a:prstDash val="solid"/>
            <a:miter/>
            <a:headEnd type="none" w="med" len="med"/>
            <a:tailEnd type="none" w="med" len="med"/>
          </a:ln>
        </p:spPr>
        <p:txBody>
          <a:bodyPr lIns="90000" tIns="46800" rIns="90000" bIns="46800">
            <a:spAutoFit/>
          </a:bodyPr>
          <a:lstStyle/>
          <a:p>
            <a:pPr eaLnBrk="0" hangingPunct="0"/>
            <a:r>
              <a:rPr lang="zh-CN" altLang="en-US" b="1" dirty="0">
                <a:solidFill>
                  <a:srgbClr val="0000FF"/>
                </a:solidFill>
                <a:effectLst>
                  <a:outerShdw blurRad="38100" dist="38100" dir="2700000">
                    <a:srgbClr val="000000"/>
                  </a:outerShdw>
                </a:effectLst>
                <a:latin typeface="Arial" panose="020B0604020202020204" pitchFamily="34" charset="0"/>
                <a:sym typeface="Symbol" panose="05050102010706020507" pitchFamily="18" charset="2"/>
              </a:rPr>
              <a:t>程序执行：</a:t>
            </a:r>
          </a:p>
          <a:p>
            <a:pPr eaLnBrk="0" hangingPunct="0"/>
            <a:r>
              <a:rPr lang="en-US" altLang="zh-CN" b="1">
                <a:solidFill>
                  <a:srgbClr val="0000FF"/>
                </a:solidFill>
                <a:effectLst>
                  <a:outerShdw blurRad="38100" dist="38100" dir="2700000">
                    <a:srgbClr val="000000"/>
                  </a:outerShdw>
                </a:effectLst>
                <a:latin typeface="Arial" panose="020B0604020202020204" pitchFamily="34" charset="0"/>
                <a:sym typeface="Symbol" panose="05050102010706020507" pitchFamily="18" charset="2"/>
              </a:rPr>
              <a:t>f=314.149994, f=3.141500e+002</a:t>
            </a:r>
          </a:p>
          <a:p>
            <a:pPr eaLnBrk="0" hangingPunct="0"/>
            <a:r>
              <a:rPr lang="en-US" altLang="zh-CN" b="1">
                <a:solidFill>
                  <a:srgbClr val="0000FF"/>
                </a:solidFill>
                <a:effectLst>
                  <a:outerShdw blurRad="38100" dist="38100" dir="2700000">
                    <a:srgbClr val="000000"/>
                  </a:outerShdw>
                </a:effectLst>
                <a:latin typeface="Arial" panose="020B0604020202020204" pitchFamily="34" charset="0"/>
                <a:sym typeface="Symbol" panose="05050102010706020507" pitchFamily="18" charset="2"/>
              </a:rPr>
              <a:t>d=3.141593, d=3.141593e+000</a:t>
            </a:r>
          </a:p>
          <a:p>
            <a:pPr eaLnBrk="0" hangingPunct="0"/>
            <a:r>
              <a:rPr lang="en-US" altLang="zh-CN" b="1">
                <a:solidFill>
                  <a:srgbClr val="0000FF"/>
                </a:solidFill>
                <a:effectLst>
                  <a:outerShdw blurRad="38100" dist="38100" dir="2700000">
                    <a:srgbClr val="000000"/>
                  </a:outerShdw>
                </a:effectLst>
                <a:latin typeface="Arial" panose="020B0604020202020204" pitchFamily="34" charset="0"/>
                <a:sym typeface="Symbol" panose="05050102010706020507" pitchFamily="18" charset="2"/>
              </a:rPr>
              <a:t>d= 3.142, d=  3.14, d=3.142</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80899"/>
                                        </p:tgtEl>
                                        <p:attrNameLst>
                                          <p:attrName>style.visibility</p:attrName>
                                        </p:attrNameLst>
                                      </p:cBhvr>
                                      <p:to>
                                        <p:strVal val="visible"/>
                                      </p:to>
                                    </p:set>
                                    <p:animEffect transition="in" filter="box(out)">
                                      <p:cBhvr>
                                        <p:cTn id="7" dur="500"/>
                                        <p:tgtEl>
                                          <p:spTgt spid="808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899"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文本占位符 81921"/>
          <p:cNvSpPr>
            <a:spLocks noGrp="1"/>
          </p:cNvSpPr>
          <p:nvPr>
            <p:ph type="body" idx="1"/>
          </p:nvPr>
        </p:nvSpPr>
        <p:spPr>
          <a:xfrm>
            <a:off x="457200" y="333375"/>
            <a:ext cx="8229600" cy="5792788"/>
          </a:xfrm>
          <a:ln/>
        </p:spPr>
        <p:txBody>
          <a:bodyPr/>
          <a:lstStyle/>
          <a:p>
            <a:pPr>
              <a:lnSpc>
                <a:spcPct val="90000"/>
              </a:lnSpc>
              <a:buNone/>
            </a:pPr>
            <a:r>
              <a:rPr lang="zh-CN" altLang="en-US" sz="2400" dirty="0"/>
              <a:t>例</a:t>
            </a:r>
            <a:r>
              <a:rPr lang="en-US" altLang="zh-CN" sz="2400"/>
              <a:t>2.6</a:t>
            </a:r>
            <a:r>
              <a:rPr lang="en-US" altLang="zh-CN" sz="2400" b="0"/>
              <a:t>  </a:t>
            </a:r>
            <a:r>
              <a:rPr lang="zh-CN" altLang="en-US" sz="2400" dirty="0"/>
              <a:t>输入一个整数，表示时间秒数，转换成时间格式</a:t>
            </a:r>
            <a:r>
              <a:rPr lang="en-US" altLang="zh-CN" sz="2400" err="1"/>
              <a:t>hh</a:t>
            </a:r>
            <a:r>
              <a:rPr lang="zh-CN" altLang="en-US" sz="2400" dirty="0"/>
              <a:t>：</a:t>
            </a:r>
            <a:r>
              <a:rPr lang="en-US" altLang="zh-CN" sz="2400"/>
              <a:t>mm</a:t>
            </a:r>
            <a:r>
              <a:rPr lang="zh-CN" altLang="en-US" sz="2400" dirty="0"/>
              <a:t>：</a:t>
            </a:r>
            <a:r>
              <a:rPr lang="en-US" altLang="zh-CN" sz="2400" err="1"/>
              <a:t>ss</a:t>
            </a:r>
            <a:r>
              <a:rPr lang="zh-CN" altLang="en-US" sz="2400" dirty="0"/>
              <a:t>输出。</a:t>
            </a:r>
          </a:p>
          <a:p>
            <a:pPr>
              <a:lnSpc>
                <a:spcPct val="90000"/>
              </a:lnSpc>
              <a:buNone/>
            </a:pPr>
            <a:r>
              <a:rPr lang="en-US" altLang="zh-CN" sz="2400"/>
              <a:t>#include &lt;</a:t>
            </a:r>
            <a:r>
              <a:rPr lang="en-US" altLang="zh-CN" sz="2400" err="1"/>
              <a:t>stdio.h</a:t>
            </a:r>
            <a:r>
              <a:rPr lang="en-US" altLang="zh-CN" sz="2400"/>
              <a:t>&gt;</a:t>
            </a:r>
          </a:p>
          <a:p>
            <a:pPr>
              <a:lnSpc>
                <a:spcPct val="90000"/>
              </a:lnSpc>
              <a:buNone/>
            </a:pPr>
            <a:r>
              <a:rPr lang="en-US" altLang="zh-CN" sz="2400"/>
              <a:t>void main()</a:t>
            </a:r>
          </a:p>
          <a:p>
            <a:pPr>
              <a:lnSpc>
                <a:spcPct val="90000"/>
              </a:lnSpc>
              <a:buNone/>
            </a:pPr>
            <a:r>
              <a:rPr lang="en-US" altLang="zh-CN" sz="2400"/>
              <a:t>{    </a:t>
            </a:r>
            <a:r>
              <a:rPr lang="en-US" altLang="zh-CN" sz="2400" err="1"/>
              <a:t>int</a:t>
            </a:r>
            <a:r>
              <a:rPr lang="en-US" altLang="zh-CN" sz="2400"/>
              <a:t> </a:t>
            </a:r>
            <a:r>
              <a:rPr lang="en-US" altLang="zh-CN" sz="2400" err="1"/>
              <a:t>t,h,m,s</a:t>
            </a:r>
            <a:r>
              <a:rPr lang="en-US" altLang="zh-CN" sz="2400"/>
              <a:t>;</a:t>
            </a:r>
          </a:p>
          <a:p>
            <a:pPr>
              <a:lnSpc>
                <a:spcPct val="90000"/>
              </a:lnSpc>
              <a:buNone/>
            </a:pPr>
            <a:r>
              <a:rPr lang="en-US" altLang="zh-CN" sz="2400"/>
              <a:t>     </a:t>
            </a:r>
            <a:r>
              <a:rPr lang="en-US" altLang="zh-CN" sz="2400" err="1"/>
              <a:t>scanf("%d",&amp;t</a:t>
            </a:r>
            <a:r>
              <a:rPr lang="en-US" altLang="zh-CN" sz="2400"/>
              <a:t>); </a:t>
            </a:r>
          </a:p>
          <a:p>
            <a:pPr>
              <a:lnSpc>
                <a:spcPct val="90000"/>
              </a:lnSpc>
              <a:buNone/>
            </a:pPr>
            <a:r>
              <a:rPr lang="en-US" altLang="zh-CN" sz="2400"/>
              <a:t>     h=t/3600;                 // </a:t>
            </a:r>
            <a:r>
              <a:rPr lang="zh-CN" altLang="en-US" sz="2400" dirty="0"/>
              <a:t>小时数，</a:t>
            </a:r>
            <a:r>
              <a:rPr lang="en-US" altLang="zh-CN" sz="2400"/>
              <a:t>1</a:t>
            </a:r>
            <a:r>
              <a:rPr lang="zh-CN" altLang="en-US" sz="2400" dirty="0"/>
              <a:t>小时合</a:t>
            </a:r>
            <a:r>
              <a:rPr lang="en-US" altLang="zh-CN" sz="2400"/>
              <a:t>3600</a:t>
            </a:r>
            <a:r>
              <a:rPr lang="zh-CN" altLang="en-US" sz="2400" dirty="0"/>
              <a:t>秒</a:t>
            </a:r>
          </a:p>
          <a:p>
            <a:pPr>
              <a:lnSpc>
                <a:spcPct val="90000"/>
              </a:lnSpc>
              <a:buNone/>
            </a:pPr>
            <a:r>
              <a:rPr lang="zh-CN" altLang="en-US" sz="2400"/>
              <a:t>     </a:t>
            </a:r>
            <a:r>
              <a:rPr lang="en-US" altLang="zh-CN" sz="2400"/>
              <a:t>m=(</a:t>
            </a:r>
            <a:r>
              <a:rPr lang="en-US" altLang="zh-CN" sz="2400" err="1"/>
              <a:t>t-h</a:t>
            </a:r>
            <a:r>
              <a:rPr lang="en-US" altLang="zh-CN" sz="2400"/>
              <a:t>*3600)/60;	    // </a:t>
            </a:r>
            <a:r>
              <a:rPr lang="zh-CN" altLang="en-US" sz="2400" dirty="0"/>
              <a:t>分钟数，</a:t>
            </a:r>
            <a:r>
              <a:rPr lang="en-US" altLang="zh-CN" sz="2400"/>
              <a:t>1</a:t>
            </a:r>
            <a:r>
              <a:rPr lang="zh-CN" altLang="en-US" sz="2400" dirty="0"/>
              <a:t>分钟合</a:t>
            </a:r>
            <a:r>
              <a:rPr lang="en-US" altLang="zh-CN" sz="2400"/>
              <a:t>60</a:t>
            </a:r>
            <a:r>
              <a:rPr lang="zh-CN" altLang="en-US" sz="2400" dirty="0"/>
              <a:t>秒</a:t>
            </a:r>
          </a:p>
          <a:p>
            <a:pPr>
              <a:lnSpc>
                <a:spcPct val="90000"/>
              </a:lnSpc>
              <a:buNone/>
            </a:pPr>
            <a:r>
              <a:rPr lang="zh-CN" altLang="en-US" sz="2400"/>
              <a:t>     </a:t>
            </a:r>
            <a:r>
              <a:rPr lang="en-US" altLang="zh-CN" sz="2400"/>
              <a:t>s=</a:t>
            </a:r>
            <a:r>
              <a:rPr lang="en-US" altLang="zh-CN" sz="2400" err="1"/>
              <a:t>t-h</a:t>
            </a:r>
            <a:r>
              <a:rPr lang="en-US" altLang="zh-CN" sz="2400"/>
              <a:t>*3600-m*60;   // </a:t>
            </a:r>
            <a:r>
              <a:rPr lang="zh-CN" altLang="en-US" sz="2400" dirty="0"/>
              <a:t>秒数</a:t>
            </a:r>
          </a:p>
          <a:p>
            <a:pPr>
              <a:lnSpc>
                <a:spcPct val="90000"/>
              </a:lnSpc>
              <a:buNone/>
            </a:pPr>
            <a:r>
              <a:rPr lang="zh-CN" altLang="en-US" sz="2400"/>
              <a:t>     </a:t>
            </a:r>
            <a:r>
              <a:rPr lang="en-US" altLang="zh-CN" sz="2400"/>
              <a:t>printf("%02d:%02d:%02d\n ",</a:t>
            </a:r>
            <a:r>
              <a:rPr lang="en-US" altLang="zh-CN" sz="2400" err="1"/>
              <a:t>h,m,s</a:t>
            </a:r>
            <a:r>
              <a:rPr lang="en-US" altLang="zh-CN" sz="2400"/>
              <a:t>);</a:t>
            </a:r>
          </a:p>
          <a:p>
            <a:pPr>
              <a:lnSpc>
                <a:spcPct val="90000"/>
              </a:lnSpc>
              <a:buNone/>
            </a:pPr>
            <a:r>
              <a:rPr lang="en-US" altLang="zh-CN" sz="2400"/>
              <a:t>}</a:t>
            </a:r>
          </a:p>
        </p:txBody>
      </p:sp>
      <p:sp>
        <p:nvSpPr>
          <p:cNvPr id="81923" name="文本框 81922"/>
          <p:cNvSpPr txBox="1"/>
          <p:nvPr/>
        </p:nvSpPr>
        <p:spPr>
          <a:xfrm>
            <a:off x="2700338" y="4941888"/>
            <a:ext cx="4752975" cy="1225550"/>
          </a:xfrm>
          <a:prstGeom prst="rect">
            <a:avLst/>
          </a:prstGeom>
          <a:solidFill>
            <a:schemeClr val="bg1"/>
          </a:solidFill>
          <a:ln w="38100" cap="flat" cmpd="sng">
            <a:solidFill>
              <a:schemeClr val="tx2"/>
            </a:solidFill>
            <a:prstDash val="solid"/>
            <a:miter/>
            <a:headEnd type="none" w="med" len="med"/>
            <a:tailEnd type="none" w="med" len="med"/>
          </a:ln>
        </p:spPr>
        <p:txBody>
          <a:bodyPr lIns="90000" tIns="46800" rIns="90000" bIns="46800">
            <a:spAutoFit/>
          </a:bodyPr>
          <a:lstStyle/>
          <a:p>
            <a:pPr eaLnBrk="0" hangingPunct="0"/>
            <a:r>
              <a:rPr lang="zh-CN" altLang="en-US" b="1" dirty="0">
                <a:solidFill>
                  <a:srgbClr val="0000FF"/>
                </a:solidFill>
                <a:effectLst>
                  <a:outerShdw blurRad="38100" dist="38100" dir="2700000">
                    <a:srgbClr val="000000"/>
                  </a:outerShdw>
                </a:effectLst>
                <a:latin typeface="Arial" panose="020B0604020202020204" pitchFamily="34" charset="0"/>
                <a:sym typeface="Symbol" panose="05050102010706020507" pitchFamily="18" charset="2"/>
              </a:rPr>
              <a:t>程序执行：</a:t>
            </a:r>
          </a:p>
          <a:p>
            <a:pPr eaLnBrk="0" hangingPunct="0"/>
            <a:r>
              <a:rPr lang="en-US" altLang="zh-CN" b="1">
                <a:solidFill>
                  <a:srgbClr val="0000FF"/>
                </a:solidFill>
                <a:effectLst>
                  <a:outerShdw blurRad="38100" dist="38100" dir="2700000">
                    <a:srgbClr val="000000"/>
                  </a:outerShdw>
                </a:effectLst>
                <a:latin typeface="Arial" panose="020B0604020202020204" pitchFamily="34" charset="0"/>
                <a:sym typeface="Symbol" panose="05050102010706020507" pitchFamily="18" charset="2"/>
              </a:rPr>
              <a:t>10000↙</a:t>
            </a:r>
          </a:p>
          <a:p>
            <a:pPr eaLnBrk="0" hangingPunct="0"/>
            <a:r>
              <a:rPr lang="en-US" altLang="zh-CN" b="1">
                <a:solidFill>
                  <a:srgbClr val="0000FF"/>
                </a:solidFill>
                <a:effectLst>
                  <a:outerShdw blurRad="38100" dist="38100" dir="2700000">
                    <a:srgbClr val="000000"/>
                  </a:outerShdw>
                </a:effectLst>
                <a:latin typeface="Arial" panose="020B0604020202020204" pitchFamily="34" charset="0"/>
                <a:sym typeface="Symbol" panose="05050102010706020507" pitchFamily="18" charset="2"/>
              </a:rPr>
              <a:t>02:46:05</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81923"/>
                                        </p:tgtEl>
                                        <p:attrNameLst>
                                          <p:attrName>style.visibility</p:attrName>
                                        </p:attrNameLst>
                                      </p:cBhvr>
                                      <p:to>
                                        <p:strVal val="visible"/>
                                      </p:to>
                                    </p:set>
                                    <p:animEffect transition="in" filter="box(out)">
                                      <p:cBhvr>
                                        <p:cTn id="7" dur="500"/>
                                        <p:tgtEl>
                                          <p:spTgt spid="819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23"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矩形 82945"/>
          <p:cNvSpPr/>
          <p:nvPr/>
        </p:nvSpPr>
        <p:spPr>
          <a:xfrm>
            <a:off x="250825" y="1125538"/>
            <a:ext cx="8499475" cy="1752600"/>
          </a:xfrm>
          <a:prstGeom prst="rect">
            <a:avLst/>
          </a:prstGeom>
          <a:noFill/>
          <a:ln w="38100" cap="flat" cmpd="sng">
            <a:solidFill>
              <a:schemeClr val="tx2"/>
            </a:solidFill>
            <a:prstDash val="solid"/>
            <a:miter/>
            <a:headEnd type="none" w="med" len="med"/>
            <a:tailEnd type="none" w="med" len="med"/>
          </a:ln>
        </p:spPr>
        <p:txBody>
          <a:bodyPr wrap="none" anchor="ctr" anchorCtr="0"/>
          <a:lstStyle/>
          <a:p>
            <a:pPr lvl="1" eaLnBrk="0" hangingPunct="0"/>
            <a:r>
              <a:rPr lang="zh-CN" altLang="en-US" sz="2400" b="1" dirty="0">
                <a:solidFill>
                  <a:srgbClr val="FF0000"/>
                </a:solidFill>
                <a:effectLst>
                  <a:outerShdw blurRad="38100" dist="38100" dir="2700000">
                    <a:srgbClr val="000000"/>
                  </a:outerShdw>
                </a:effectLst>
                <a:latin typeface="Arial" panose="020B0604020202020204" pitchFamily="34" charset="0"/>
              </a:rPr>
              <a:t>格  式</a:t>
            </a:r>
            <a:r>
              <a:rPr lang="en-US" altLang="zh-CN" sz="2400" b="1" dirty="0">
                <a:effectLst>
                  <a:outerShdw blurRad="38100" dist="38100" dir="2700000">
                    <a:srgbClr val="FFFFFF"/>
                  </a:outerShdw>
                </a:effectLst>
                <a:latin typeface="Arial" panose="020B0604020202020204" pitchFamily="34" charset="0"/>
              </a:rPr>
              <a:t>: </a:t>
            </a:r>
            <a:r>
              <a:rPr lang="en-US" altLang="zh-CN" sz="2400" b="1" dirty="0" err="1">
                <a:effectLst>
                  <a:outerShdw blurRad="38100" dist="38100" dir="2700000">
                    <a:srgbClr val="FFFFFF"/>
                  </a:outerShdw>
                </a:effectLst>
                <a:latin typeface="Arial" panose="020B0604020202020204" pitchFamily="34" charset="0"/>
              </a:rPr>
              <a:t>scanf</a:t>
            </a:r>
            <a:r>
              <a:rPr lang="en-US" altLang="zh-CN" sz="2400" b="1" dirty="0">
                <a:effectLst>
                  <a:outerShdw blurRad="38100" dist="38100" dir="2700000">
                    <a:srgbClr val="FFFFFF"/>
                  </a:outerShdw>
                </a:effectLst>
                <a:latin typeface="Arial" panose="020B0604020202020204" pitchFamily="34" charset="0"/>
              </a:rPr>
              <a:t>(“</a:t>
            </a:r>
            <a:r>
              <a:rPr lang="zh-CN" altLang="zh-CN" sz="2400" b="1" dirty="0">
                <a:effectLst>
                  <a:outerShdw blurRad="38100" dist="38100" dir="2700000">
                    <a:srgbClr val="FFFFFF"/>
                  </a:outerShdw>
                </a:effectLst>
                <a:latin typeface="Arial" panose="020B0604020202020204" pitchFamily="34" charset="0"/>
              </a:rPr>
              <a:t>格式控制串”，</a:t>
            </a:r>
            <a:r>
              <a:rPr lang="zh-CN" altLang="zh-CN" sz="2400" b="1" dirty="0">
                <a:effectLst>
                  <a:outerShdw blurRad="38100" dist="38100" dir="2700000">
                    <a:srgbClr val="FFFFFF"/>
                  </a:outerShdw>
                </a:effectLst>
                <a:highlight>
                  <a:srgbClr val="FFFF00"/>
                </a:highlight>
                <a:latin typeface="Arial" panose="020B0604020202020204" pitchFamily="34" charset="0"/>
              </a:rPr>
              <a:t>地址表</a:t>
            </a:r>
            <a:r>
              <a:rPr lang="zh-CN" altLang="zh-CN" sz="2400" b="1" dirty="0">
                <a:effectLst>
                  <a:outerShdw blurRad="38100" dist="38100" dir="2700000">
                    <a:srgbClr val="FFFFFF"/>
                  </a:outerShdw>
                </a:effectLst>
                <a:latin typeface="Arial" panose="020B0604020202020204" pitchFamily="34" charset="0"/>
              </a:rPr>
              <a:t>）</a:t>
            </a:r>
          </a:p>
          <a:p>
            <a:pPr lvl="1" eaLnBrk="0" hangingPunct="0"/>
            <a:r>
              <a:rPr lang="zh-CN" altLang="zh-CN" sz="2400" b="1" dirty="0">
                <a:solidFill>
                  <a:srgbClr val="FF0000"/>
                </a:solidFill>
                <a:effectLst>
                  <a:outerShdw blurRad="38100" dist="38100" dir="2700000">
                    <a:srgbClr val="000000"/>
                  </a:outerShdw>
                </a:effectLst>
                <a:latin typeface="Arial" panose="020B0604020202020204" pitchFamily="34" charset="0"/>
              </a:rPr>
              <a:t>功</a:t>
            </a:r>
            <a:r>
              <a:rPr lang="en-US" altLang="zh-CN" sz="2400" b="1" dirty="0">
                <a:solidFill>
                  <a:srgbClr val="FF0000"/>
                </a:solidFill>
                <a:effectLst>
                  <a:outerShdw blurRad="38100" dist="38100" dir="2700000">
                    <a:srgbClr val="000000"/>
                  </a:outerShdw>
                </a:effectLst>
                <a:latin typeface="Arial" panose="020B0604020202020204" pitchFamily="34" charset="0"/>
              </a:rPr>
              <a:t>  </a:t>
            </a:r>
            <a:r>
              <a:rPr lang="zh-CN" altLang="zh-CN" sz="2400" b="1" dirty="0">
                <a:solidFill>
                  <a:srgbClr val="FF0000"/>
                </a:solidFill>
                <a:effectLst>
                  <a:outerShdw blurRad="38100" dist="38100" dir="2700000">
                    <a:srgbClr val="000000"/>
                  </a:outerShdw>
                </a:effectLst>
                <a:latin typeface="Arial" panose="020B0604020202020204" pitchFamily="34" charset="0"/>
              </a:rPr>
              <a:t>能：</a:t>
            </a:r>
            <a:r>
              <a:rPr lang="zh-CN" altLang="zh-CN" sz="2400" b="1" dirty="0">
                <a:effectLst>
                  <a:outerShdw blurRad="38100" dist="38100" dir="2700000">
                    <a:srgbClr val="FFFFFF"/>
                  </a:outerShdw>
                </a:effectLst>
                <a:latin typeface="Arial" panose="020B0604020202020204" pitchFamily="34" charset="0"/>
              </a:rPr>
              <a:t>按指定格式从键盘读入数据，存入地址表指定的</a:t>
            </a:r>
          </a:p>
          <a:p>
            <a:pPr lvl="1" eaLnBrk="0" hangingPunct="0"/>
            <a:r>
              <a:rPr lang="zh-CN" altLang="zh-CN" sz="2400" b="1" dirty="0">
                <a:effectLst>
                  <a:outerShdw blurRad="38100" dist="38100" dir="2700000">
                    <a:srgbClr val="FFFFFF"/>
                  </a:outerShdw>
                </a:effectLst>
                <a:latin typeface="Arial" panose="020B0604020202020204" pitchFamily="34" charset="0"/>
              </a:rPr>
              <a:t>      </a:t>
            </a:r>
            <a:r>
              <a:rPr lang="en-US" altLang="zh-CN" sz="2400" b="1" dirty="0">
                <a:effectLst>
                  <a:outerShdw blurRad="38100" dist="38100" dir="2700000">
                    <a:srgbClr val="FFFFFF"/>
                  </a:outerShdw>
                </a:effectLst>
                <a:latin typeface="Arial" panose="020B0604020202020204" pitchFamily="34" charset="0"/>
              </a:rPr>
              <a:t>       </a:t>
            </a:r>
            <a:r>
              <a:rPr lang="zh-CN" altLang="zh-CN" sz="2400" b="1" dirty="0">
                <a:effectLst>
                  <a:outerShdw blurRad="38100" dist="38100" dir="2700000">
                    <a:srgbClr val="FFFFFF"/>
                  </a:outerShdw>
                </a:effectLst>
                <a:latin typeface="Arial" panose="020B0604020202020204" pitchFamily="34" charset="0"/>
              </a:rPr>
              <a:t>存储单元中,并按回车键结束</a:t>
            </a:r>
          </a:p>
          <a:p>
            <a:pPr lvl="1" eaLnBrk="0" hangingPunct="0"/>
            <a:r>
              <a:rPr lang="zh-CN" altLang="zh-CN" sz="2400" b="1" dirty="0">
                <a:solidFill>
                  <a:srgbClr val="FF0000"/>
                </a:solidFill>
                <a:effectLst>
                  <a:outerShdw blurRad="38100" dist="38100" dir="2700000">
                    <a:srgbClr val="000000"/>
                  </a:outerShdw>
                </a:effectLst>
                <a:latin typeface="Arial" panose="020B0604020202020204" pitchFamily="34" charset="0"/>
              </a:rPr>
              <a:t>返回值：</a:t>
            </a:r>
            <a:r>
              <a:rPr lang="zh-CN" altLang="zh-CN" sz="2400" b="1" dirty="0">
                <a:effectLst>
                  <a:outerShdw blurRad="38100" dist="38100" dir="2700000">
                    <a:srgbClr val="FFFFFF"/>
                  </a:outerShdw>
                </a:effectLst>
                <a:latin typeface="Arial" panose="020B0604020202020204" pitchFamily="34" charset="0"/>
              </a:rPr>
              <a:t>正常，返回输入数据个数</a:t>
            </a:r>
            <a:endParaRPr lang="en-US" altLang="zh-CN" sz="2400" b="1" dirty="0">
              <a:effectLst>
                <a:outerShdw blurRad="38100" dist="38100" dir="2700000">
                  <a:srgbClr val="FFFFFF"/>
                </a:outerShdw>
              </a:effectLst>
              <a:latin typeface="Arial" panose="020B0604020202020204" pitchFamily="34" charset="0"/>
            </a:endParaRPr>
          </a:p>
        </p:txBody>
      </p:sp>
      <p:sp>
        <p:nvSpPr>
          <p:cNvPr id="82947" name="矩形 82946"/>
          <p:cNvSpPr/>
          <p:nvPr/>
        </p:nvSpPr>
        <p:spPr>
          <a:xfrm>
            <a:off x="685800" y="260350"/>
            <a:ext cx="7772400" cy="1008063"/>
          </a:xfrm>
          <a:prstGeom prst="rect">
            <a:avLst/>
          </a:prstGeom>
          <a:noFill/>
          <a:ln w="9525">
            <a:noFill/>
          </a:ln>
        </p:spPr>
        <p:txBody>
          <a:bodyPr anchor="ctr" anchorCtr="0"/>
          <a:lstStyle>
            <a:lvl1pPr marL="0" lvl="0" indent="0" algn="ctr" defTabSz="914400" rtl="0" eaLnBrk="1" fontAlgn="base" latinLnBrk="0" hangingPunct="1">
              <a:lnSpc>
                <a:spcPct val="100000"/>
              </a:lnSpc>
              <a:spcBef>
                <a:spcPct val="0"/>
              </a:spcBef>
              <a:spcAft>
                <a:spcPct val="0"/>
              </a:spcAft>
              <a:buNone/>
              <a:defRPr sz="3200" b="1" u="none" kern="1200" baseline="0">
                <a:solidFill>
                  <a:srgbClr val="6600CC"/>
                </a:solidFill>
                <a:effectLst>
                  <a:outerShdw blurRad="38100" dist="38100" dir="2700000">
                    <a:srgbClr val="000000"/>
                  </a:outerShdw>
                </a:effectLst>
                <a:latin typeface="Times New Roman" panose="02020603050405020304" pitchFamily="18" charset="0"/>
                <a:ea typeface="隶书" panose="02010509060101010101" pitchFamily="49" charset="-122"/>
              </a:defRPr>
            </a:lvl1pPr>
          </a:lstStyle>
          <a:p>
            <a:pPr lvl="0"/>
            <a:r>
              <a:rPr lang="en-US" altLang="zh-CN" err="1"/>
              <a:t>scanf</a:t>
            </a:r>
            <a:r>
              <a:rPr lang="zh-CN" altLang="en-US" dirty="0"/>
              <a:t>函数</a:t>
            </a:r>
          </a:p>
        </p:txBody>
      </p:sp>
      <p:sp>
        <p:nvSpPr>
          <p:cNvPr id="82948" name="矩形 82947"/>
          <p:cNvSpPr/>
          <p:nvPr/>
        </p:nvSpPr>
        <p:spPr>
          <a:xfrm>
            <a:off x="395288" y="3068638"/>
            <a:ext cx="8280400" cy="3122612"/>
          </a:xfrm>
          <a:prstGeom prst="rect">
            <a:avLst/>
          </a:prstGeom>
          <a:noFill/>
          <a:ln w="9525">
            <a:noFill/>
          </a:ln>
        </p:spPr>
        <p:txBody>
          <a:bodyPr/>
          <a:lstStyle>
            <a:lvl1pPr marL="290830" lvl="0" indent="-290830" algn="l" defTabSz="914400" rtl="0" eaLnBrk="1" fontAlgn="base" latinLnBrk="0" hangingPunct="1">
              <a:lnSpc>
                <a:spcPct val="110000"/>
              </a:lnSpc>
              <a:spcBef>
                <a:spcPct val="20000"/>
              </a:spcBef>
              <a:spcAft>
                <a:spcPct val="20000"/>
              </a:spcAft>
              <a:buClr>
                <a:srgbClr val="CC0000"/>
              </a:buClr>
              <a:buSzPct val="110000"/>
              <a:buFont typeface="Wingdings" panose="05000000000000000000" pitchFamily="2" charset="2"/>
              <a:buChar char="v"/>
              <a:defRPr sz="2800" b="1" u="none" kern="1200" baseline="0">
                <a:solidFill>
                  <a:srgbClr val="000099"/>
                </a:solidFill>
                <a:effectLst>
                  <a:outerShdw blurRad="38100" dist="38100" dir="2700000">
                    <a:srgbClr val="000000"/>
                  </a:outerShdw>
                </a:effectLst>
                <a:latin typeface="Times New Roman" panose="02020603050405020304" pitchFamily="18" charset="0"/>
                <a:ea typeface="楷体_GB2312" pitchFamily="49" charset="-122"/>
              </a:defRPr>
            </a:lvl1pPr>
            <a:lvl2pPr marL="662305" lvl="1" indent="-180975" algn="l" defTabSz="914400" rtl="0" eaLnBrk="1" fontAlgn="base" latinLnBrk="0" hangingPunct="1">
              <a:lnSpc>
                <a:spcPct val="110000"/>
              </a:lnSpc>
              <a:spcBef>
                <a:spcPct val="20000"/>
              </a:spcBef>
              <a:spcAft>
                <a:spcPct val="20000"/>
              </a:spcAft>
              <a:buClr>
                <a:srgbClr val="00CC00"/>
              </a:buClr>
              <a:buSzPct val="120000"/>
              <a:buFont typeface="Wingdings" panose="05000000000000000000" pitchFamily="2" charset="2"/>
              <a:buChar char="§"/>
              <a:defRPr sz="2800" b="1" i="0" u="none" kern="1200" baseline="0">
                <a:solidFill>
                  <a:srgbClr val="000099"/>
                </a:solidFill>
                <a:effectLst>
                  <a:outerShdw blurRad="38100" dist="38100" dir="2700000">
                    <a:srgbClr val="000000"/>
                  </a:outerShdw>
                </a:effectLst>
                <a:latin typeface="Times New Roman" panose="02020603050405020304" pitchFamily="18" charset="0"/>
                <a:ea typeface="楷体_GB2312" pitchFamily="49" charset="-122"/>
              </a:defRPr>
            </a:lvl2pPr>
            <a:lvl3pPr marL="1044575" lvl="2" indent="-191770" algn="l" defTabSz="914400" rtl="0" eaLnBrk="1" fontAlgn="base" latinLnBrk="0" hangingPunct="1">
              <a:lnSpc>
                <a:spcPct val="110000"/>
              </a:lnSpc>
              <a:spcBef>
                <a:spcPct val="20000"/>
              </a:spcBef>
              <a:spcAft>
                <a:spcPct val="20000"/>
              </a:spcAft>
              <a:buClr>
                <a:srgbClr val="FF0066"/>
              </a:buClr>
              <a:buSzPct val="135000"/>
              <a:buFontTx/>
              <a:buChar char="•"/>
              <a:defRPr sz="2800" b="1" i="0" u="none" kern="1200" baseline="0">
                <a:solidFill>
                  <a:srgbClr val="000099"/>
                </a:solidFill>
                <a:effectLst>
                  <a:outerShdw blurRad="38100" dist="38100" dir="2700000">
                    <a:srgbClr val="000000"/>
                  </a:outerShdw>
                </a:effectLst>
                <a:latin typeface="Times New Roman" panose="02020603050405020304" pitchFamily="18" charset="0"/>
                <a:ea typeface="楷体_GB2312" pitchFamily="49" charset="-122"/>
              </a:defRPr>
            </a:lvl3pPr>
            <a:lvl4pPr marL="1428750" lvl="3" indent="-193675" algn="l" defTabSz="914400" rtl="0" eaLnBrk="1" fontAlgn="base" latinLnBrk="0" hangingPunct="1">
              <a:lnSpc>
                <a:spcPct val="110000"/>
              </a:lnSpc>
              <a:spcBef>
                <a:spcPct val="20000"/>
              </a:spcBef>
              <a:spcAft>
                <a:spcPct val="20000"/>
              </a:spcAft>
              <a:buSzTx/>
              <a:buFontTx/>
              <a:buChar char="–"/>
              <a:defRPr sz="2600" b="1" i="0" u="none" kern="1200" baseline="0">
                <a:solidFill>
                  <a:srgbClr val="000099"/>
                </a:solidFill>
                <a:effectLst>
                  <a:outerShdw blurRad="38100" dist="38100" dir="2700000">
                    <a:srgbClr val="000000"/>
                  </a:outerShdw>
                </a:effectLst>
                <a:latin typeface="Times New Roman" panose="02020603050405020304" pitchFamily="18" charset="0"/>
                <a:ea typeface="楷体_GB2312" pitchFamily="49" charset="-122"/>
              </a:defRPr>
            </a:lvl4pPr>
            <a:lvl5pPr marL="1812925" lvl="4" indent="-193675" algn="l" defTabSz="914400" rtl="0" eaLnBrk="1" fontAlgn="base" latinLnBrk="0" hangingPunct="1">
              <a:lnSpc>
                <a:spcPct val="110000"/>
              </a:lnSpc>
              <a:spcBef>
                <a:spcPct val="20000"/>
              </a:spcBef>
              <a:spcAft>
                <a:spcPct val="20000"/>
              </a:spcAft>
              <a:buSzTx/>
              <a:buFontTx/>
              <a:buChar char="–"/>
              <a:defRPr sz="2600" b="1" i="0" u="none" kern="1200" baseline="0">
                <a:solidFill>
                  <a:srgbClr val="000099"/>
                </a:solidFill>
                <a:effectLst>
                  <a:outerShdw blurRad="38100" dist="38100" dir="2700000">
                    <a:srgbClr val="000000"/>
                  </a:outerShdw>
                </a:effectLst>
                <a:latin typeface="Times New Roman" panose="02020603050405020304" pitchFamily="18" charset="0"/>
                <a:ea typeface="楷体_GB2312" pitchFamily="49" charset="-122"/>
              </a:defRPr>
            </a:lvl5pPr>
          </a:lstStyle>
          <a:p>
            <a:pPr lvl="0"/>
            <a:r>
              <a:rPr lang="zh-CN" altLang="en-US" sz="2400" dirty="0">
                <a:solidFill>
                  <a:schemeClr val="tx2"/>
                </a:solidFill>
              </a:rPr>
              <a:t>地址表</a:t>
            </a:r>
            <a:r>
              <a:rPr lang="zh-CN" altLang="en-US" sz="2400" dirty="0"/>
              <a:t>：变量的地址，常用取地址运算符</a:t>
            </a:r>
            <a:r>
              <a:rPr lang="en-US" altLang="zh-CN" sz="2400">
                <a:solidFill>
                  <a:srgbClr val="FF3300"/>
                </a:solidFill>
              </a:rPr>
              <a:t>&amp;</a:t>
            </a:r>
          </a:p>
          <a:p>
            <a:pPr lvl="0">
              <a:spcBef>
                <a:spcPct val="10000"/>
              </a:spcBef>
              <a:spcAft>
                <a:spcPct val="10000"/>
              </a:spcAft>
            </a:pPr>
            <a:r>
              <a:rPr lang="en-US" altLang="zh-CN" sz="2400" err="1"/>
              <a:t>scanf</a:t>
            </a:r>
            <a:r>
              <a:rPr lang="zh-CN" altLang="en-US" sz="2400" dirty="0"/>
              <a:t>函数从格式控制字符串的首字符开始输入，到格式控制字符串尾部结束输入。</a:t>
            </a:r>
          </a:p>
          <a:p>
            <a:pPr lvl="1">
              <a:spcBef>
                <a:spcPct val="10000"/>
              </a:spcBef>
              <a:spcAft>
                <a:spcPct val="10000"/>
              </a:spcAft>
            </a:pPr>
            <a:r>
              <a:rPr lang="zh-CN" altLang="en-US" sz="2400" dirty="0"/>
              <a:t>遇非格式说明符则必须原样输入与之抵消。 </a:t>
            </a:r>
          </a:p>
          <a:p>
            <a:pPr lvl="1">
              <a:spcBef>
                <a:spcPct val="10000"/>
              </a:spcBef>
              <a:spcAft>
                <a:spcPct val="10000"/>
              </a:spcAft>
            </a:pPr>
            <a:r>
              <a:rPr lang="zh-CN" altLang="en-US" sz="2400" dirty="0"/>
              <a:t>遇格式说明符则以此格式输入数据存放到地址列表中对应的变量内存单元中。</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82946"/>
                                        </p:tgtEl>
                                        <p:attrNameLst>
                                          <p:attrName>style.visibility</p:attrName>
                                        </p:attrNameLst>
                                      </p:cBhvr>
                                      <p:to>
                                        <p:strVal val="visible"/>
                                      </p:to>
                                    </p:set>
                                    <p:animEffect transition="in" filter="box(out)">
                                      <p:cBhvr>
                                        <p:cTn id="7" dur="500"/>
                                        <p:tgtEl>
                                          <p:spTgt spid="82946"/>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82948">
                                            <p:txEl>
                                              <p:pRg st="0" end="0"/>
                                            </p:txEl>
                                          </p:spTgt>
                                        </p:tgtEl>
                                        <p:attrNameLst>
                                          <p:attrName>style.visibility</p:attrName>
                                        </p:attrNameLst>
                                      </p:cBhvr>
                                      <p:to>
                                        <p:strVal val="visible"/>
                                      </p:to>
                                    </p:set>
                                    <p:animEffect transition="in" filter="box(in)">
                                      <p:cBhvr>
                                        <p:cTn id="12" dur="500"/>
                                        <p:tgtEl>
                                          <p:spTgt spid="82948">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82948">
                                            <p:txEl>
                                              <p:pRg st="1" end="1"/>
                                            </p:txEl>
                                          </p:spTgt>
                                        </p:tgtEl>
                                        <p:attrNameLst>
                                          <p:attrName>style.visibility</p:attrName>
                                        </p:attrNameLst>
                                      </p:cBhvr>
                                      <p:to>
                                        <p:strVal val="visible"/>
                                      </p:to>
                                    </p:set>
                                    <p:animEffect transition="in" filter="box(in)">
                                      <p:cBhvr>
                                        <p:cTn id="17" dur="500"/>
                                        <p:tgtEl>
                                          <p:spTgt spid="82948">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82948">
                                            <p:txEl>
                                              <p:pRg st="2" end="2"/>
                                            </p:txEl>
                                          </p:spTgt>
                                        </p:tgtEl>
                                        <p:attrNameLst>
                                          <p:attrName>style.visibility</p:attrName>
                                        </p:attrNameLst>
                                      </p:cBhvr>
                                      <p:to>
                                        <p:strVal val="visible"/>
                                      </p:to>
                                    </p:set>
                                    <p:animEffect transition="in" filter="box(in)">
                                      <p:cBhvr>
                                        <p:cTn id="22" dur="500"/>
                                        <p:tgtEl>
                                          <p:spTgt spid="82948">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82948">
                                            <p:txEl>
                                              <p:pRg st="3" end="3"/>
                                            </p:txEl>
                                          </p:spTgt>
                                        </p:tgtEl>
                                        <p:attrNameLst>
                                          <p:attrName>style.visibility</p:attrName>
                                        </p:attrNameLst>
                                      </p:cBhvr>
                                      <p:to>
                                        <p:strVal val="visible"/>
                                      </p:to>
                                    </p:set>
                                    <p:animEffect transition="in" filter="box(in)">
                                      <p:cBhvr>
                                        <p:cTn id="27" dur="500"/>
                                        <p:tgtEl>
                                          <p:spTgt spid="8294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946" grpId="0" animBg="1"/>
      <p:bldP spid="82948" grpId="0" build="p" bldLvl="2"/>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矩形 83969"/>
          <p:cNvSpPr/>
          <p:nvPr/>
        </p:nvSpPr>
        <p:spPr>
          <a:xfrm>
            <a:off x="304800" y="152400"/>
            <a:ext cx="8837613" cy="609600"/>
          </a:xfrm>
          <a:prstGeom prst="rect">
            <a:avLst/>
          </a:prstGeom>
          <a:noFill/>
          <a:ln w="9525">
            <a:noFill/>
          </a:ln>
        </p:spPr>
        <p:txBody>
          <a:bodyPr lIns="92075" tIns="46038" rIns="92075" bIns="46038"/>
          <a:lstStyle/>
          <a:p>
            <a:pPr marL="342900" indent="-342900">
              <a:spcBef>
                <a:spcPct val="20000"/>
              </a:spcBef>
            </a:pPr>
            <a:r>
              <a:rPr lang="en-US" altLang="zh-CN" sz="3600" b="1" err="1">
                <a:solidFill>
                  <a:srgbClr val="006600"/>
                </a:solidFill>
                <a:effectLst>
                  <a:outerShdw blurRad="38100" dist="38100" dir="2700000">
                    <a:srgbClr val="000000"/>
                  </a:outerShdw>
                </a:effectLst>
                <a:latin typeface="Times New Roman" panose="02020603050405020304" pitchFamily="18" charset="0"/>
              </a:rPr>
              <a:t>scanf</a:t>
            </a:r>
            <a:r>
              <a:rPr lang="en-US" altLang="zh-CN" sz="3600" b="1">
                <a:solidFill>
                  <a:srgbClr val="006600"/>
                </a:solidFill>
                <a:effectLst>
                  <a:outerShdw blurRad="38100" dist="38100" dir="2700000">
                    <a:srgbClr val="000000"/>
                  </a:outerShdw>
                </a:effectLst>
                <a:latin typeface="Times New Roman" panose="02020603050405020304" pitchFamily="18" charset="0"/>
              </a:rPr>
              <a:t>()</a:t>
            </a:r>
            <a:r>
              <a:rPr lang="zh-CN" altLang="en-US" sz="3600" b="1" dirty="0">
                <a:solidFill>
                  <a:srgbClr val="006600"/>
                </a:solidFill>
                <a:effectLst>
                  <a:outerShdw blurRad="38100" dist="38100" dir="2700000">
                    <a:srgbClr val="000000"/>
                  </a:outerShdw>
                </a:effectLst>
                <a:latin typeface="Times New Roman" panose="02020603050405020304" pitchFamily="18" charset="0"/>
              </a:rPr>
              <a:t>的格式说明符及其作用 </a:t>
            </a:r>
          </a:p>
        </p:txBody>
      </p:sp>
      <p:grpSp>
        <p:nvGrpSpPr>
          <p:cNvPr id="83971" name="组合 83970"/>
          <p:cNvGrpSpPr/>
          <p:nvPr/>
        </p:nvGrpSpPr>
        <p:grpSpPr>
          <a:xfrm>
            <a:off x="228600" y="762000"/>
            <a:ext cx="8610600" cy="5641975"/>
            <a:chOff x="144" y="480"/>
            <a:chExt cx="5424" cy="3554"/>
          </a:xfrm>
        </p:grpSpPr>
        <p:grpSp>
          <p:nvGrpSpPr>
            <p:cNvPr id="83972" name="组合 83971"/>
            <p:cNvGrpSpPr/>
            <p:nvPr/>
          </p:nvGrpSpPr>
          <p:grpSpPr>
            <a:xfrm>
              <a:off x="149" y="483"/>
              <a:ext cx="5414" cy="3548"/>
              <a:chOff x="149" y="483"/>
              <a:chExt cx="5414" cy="3548"/>
            </a:xfrm>
          </p:grpSpPr>
          <p:grpSp>
            <p:nvGrpSpPr>
              <p:cNvPr id="83973" name="组合 83972"/>
              <p:cNvGrpSpPr/>
              <p:nvPr/>
            </p:nvGrpSpPr>
            <p:grpSpPr>
              <a:xfrm>
                <a:off x="1309" y="3186"/>
                <a:ext cx="4254" cy="459"/>
                <a:chOff x="718" y="2485"/>
                <a:chExt cx="2634" cy="422"/>
              </a:xfrm>
            </p:grpSpPr>
            <p:sp>
              <p:nvSpPr>
                <p:cNvPr id="83974" name="矩形 83973"/>
                <p:cNvSpPr/>
                <p:nvPr/>
              </p:nvSpPr>
              <p:spPr>
                <a:xfrm>
                  <a:off x="761" y="2485"/>
                  <a:ext cx="2548" cy="422"/>
                </a:xfrm>
                <a:prstGeom prst="rect">
                  <a:avLst/>
                </a:prstGeom>
                <a:noFill/>
                <a:ln w="9525">
                  <a:noFill/>
                </a:ln>
              </p:spPr>
              <p:txBody>
                <a:bodyPr/>
                <a:lstStyle/>
                <a:p>
                  <a:r>
                    <a:rPr lang="zh-CN" altLang="en-US" sz="1600" b="1" dirty="0">
                      <a:effectLst>
                        <a:outerShdw blurRad="38100" dist="38100" dir="2700000">
                          <a:srgbClr val="FFFFFF"/>
                        </a:outerShdw>
                      </a:effectLst>
                      <a:latin typeface="Arial" panose="020B0604020202020204" pitchFamily="34" charset="0"/>
                    </a:rPr>
                    <a:t>输入一个字符串，将输入的整个字符串存入到一个字符数组中。遇空格或回车键结束，并自动在最后加存一个’</a:t>
                  </a:r>
                  <a:r>
                    <a:rPr lang="en-US" altLang="zh-CN" sz="1600" b="1">
                      <a:effectLst>
                        <a:outerShdw blurRad="38100" dist="38100" dir="2700000">
                          <a:srgbClr val="FFFFFF"/>
                        </a:outerShdw>
                      </a:effectLst>
                      <a:latin typeface="Arial" panose="020B0604020202020204" pitchFamily="34" charset="0"/>
                    </a:rPr>
                    <a:t>\0’</a:t>
                  </a:r>
                  <a:r>
                    <a:rPr lang="zh-CN" altLang="en-US" sz="1600" b="1" dirty="0">
                      <a:effectLst>
                        <a:outerShdw blurRad="38100" dist="38100" dir="2700000">
                          <a:srgbClr val="FFFFFF"/>
                        </a:outerShdw>
                      </a:effectLst>
                      <a:latin typeface="Arial" panose="020B0604020202020204" pitchFamily="34" charset="0"/>
                    </a:rPr>
                    <a:t>，作为字符串的结束标志</a:t>
                  </a:r>
                  <a:endParaRPr lang="zh-CN" altLang="en-US" sz="2000" b="1" dirty="0">
                    <a:effectLst>
                      <a:outerShdw blurRad="38100" dist="38100" dir="2700000">
                        <a:srgbClr val="FFFFFF"/>
                      </a:outerShdw>
                    </a:effectLst>
                    <a:latin typeface="Arial" panose="020B0604020202020204" pitchFamily="34" charset="0"/>
                  </a:endParaRPr>
                </a:p>
              </p:txBody>
            </p:sp>
            <p:sp>
              <p:nvSpPr>
                <p:cNvPr id="83975" name="矩形 83974"/>
                <p:cNvSpPr/>
                <p:nvPr/>
              </p:nvSpPr>
              <p:spPr>
                <a:xfrm>
                  <a:off x="718" y="2485"/>
                  <a:ext cx="2634" cy="422"/>
                </a:xfrm>
                <a:prstGeom prst="rect">
                  <a:avLst/>
                </a:prstGeom>
                <a:noFill/>
                <a:ln w="7" cap="flat" cmpd="sng">
                  <a:solidFill>
                    <a:srgbClr val="A0A0A0"/>
                  </a:solidFill>
                  <a:prstDash val="solid"/>
                  <a:miter/>
                  <a:headEnd type="none" w="med" len="med"/>
                  <a:tailEnd type="none" w="med" len="med"/>
                </a:ln>
              </p:spPr>
              <p:txBody>
                <a:bodyPr/>
                <a:lstStyle/>
                <a:p>
                  <a:endParaRPr lang="zh-CN" altLang="en-US"/>
                </a:p>
              </p:txBody>
            </p:sp>
          </p:grpSp>
          <p:grpSp>
            <p:nvGrpSpPr>
              <p:cNvPr id="83976" name="组合 83975"/>
              <p:cNvGrpSpPr/>
              <p:nvPr/>
            </p:nvGrpSpPr>
            <p:grpSpPr>
              <a:xfrm>
                <a:off x="1309" y="2800"/>
                <a:ext cx="4254" cy="386"/>
                <a:chOff x="718" y="2130"/>
                <a:chExt cx="2634" cy="355"/>
              </a:xfrm>
            </p:grpSpPr>
            <p:sp>
              <p:nvSpPr>
                <p:cNvPr id="83977" name="矩形 83976"/>
                <p:cNvSpPr/>
                <p:nvPr/>
              </p:nvSpPr>
              <p:spPr>
                <a:xfrm>
                  <a:off x="761" y="2130"/>
                  <a:ext cx="2548" cy="355"/>
                </a:xfrm>
                <a:prstGeom prst="rect">
                  <a:avLst/>
                </a:prstGeom>
                <a:noFill/>
                <a:ln w="9525">
                  <a:noFill/>
                </a:ln>
              </p:spPr>
              <p:txBody>
                <a:bodyPr/>
                <a:lstStyle/>
                <a:p>
                  <a:r>
                    <a:rPr lang="zh-CN" altLang="en-US" sz="2000" b="1" dirty="0">
                      <a:effectLst>
                        <a:outerShdw blurRad="38100" dist="38100" dir="2700000">
                          <a:srgbClr val="FFFFFF"/>
                        </a:outerShdw>
                      </a:effectLst>
                      <a:latin typeface="Times New Roman" panose="02020603050405020304" pitchFamily="18" charset="0"/>
                    </a:rPr>
                    <a:t>用来输入一个字符</a:t>
                  </a:r>
                  <a:endParaRPr lang="zh-CN" altLang="en-US" sz="2000" b="1" dirty="0">
                    <a:effectLst>
                      <a:outerShdw blurRad="38100" dist="38100" dir="2700000">
                        <a:srgbClr val="FFFFFF"/>
                      </a:outerShdw>
                    </a:effectLst>
                    <a:latin typeface="宋体" panose="02010600030101010101" pitchFamily="2" charset="-122"/>
                  </a:endParaRPr>
                </a:p>
                <a:p>
                  <a:pPr eaLnBrk="0" hangingPunct="0"/>
                  <a:endParaRPr lang="zh-CN" altLang="en-US" sz="2000" b="1" dirty="0">
                    <a:effectLst>
                      <a:outerShdw blurRad="38100" dist="38100" dir="2700000">
                        <a:srgbClr val="FFFFFF"/>
                      </a:outerShdw>
                    </a:effectLst>
                    <a:latin typeface="Times New Roman" panose="02020603050405020304" pitchFamily="18" charset="0"/>
                  </a:endParaRPr>
                </a:p>
              </p:txBody>
            </p:sp>
            <p:sp>
              <p:nvSpPr>
                <p:cNvPr id="83978" name="矩形 83977"/>
                <p:cNvSpPr/>
                <p:nvPr/>
              </p:nvSpPr>
              <p:spPr>
                <a:xfrm>
                  <a:off x="718" y="2130"/>
                  <a:ext cx="2634" cy="355"/>
                </a:xfrm>
                <a:prstGeom prst="rect">
                  <a:avLst/>
                </a:prstGeom>
                <a:noFill/>
                <a:ln w="7" cap="flat" cmpd="sng">
                  <a:solidFill>
                    <a:srgbClr val="A0A0A0"/>
                  </a:solidFill>
                  <a:prstDash val="solid"/>
                  <a:miter/>
                  <a:headEnd type="none" w="med" len="med"/>
                  <a:tailEnd type="none" w="med" len="med"/>
                </a:ln>
              </p:spPr>
              <p:txBody>
                <a:bodyPr/>
                <a:lstStyle/>
                <a:p>
                  <a:endParaRPr lang="zh-CN" altLang="en-US"/>
                </a:p>
              </p:txBody>
            </p:sp>
          </p:grpSp>
          <p:grpSp>
            <p:nvGrpSpPr>
              <p:cNvPr id="83979" name="组合 83978"/>
              <p:cNvGrpSpPr/>
              <p:nvPr/>
            </p:nvGrpSpPr>
            <p:grpSpPr>
              <a:xfrm>
                <a:off x="149" y="483"/>
                <a:ext cx="1195" cy="386"/>
                <a:chOff x="149" y="483"/>
                <a:chExt cx="1195" cy="386"/>
              </a:xfrm>
            </p:grpSpPr>
            <p:sp>
              <p:nvSpPr>
                <p:cNvPr id="83980" name="矩形 83979"/>
                <p:cNvSpPr/>
                <p:nvPr/>
              </p:nvSpPr>
              <p:spPr>
                <a:xfrm>
                  <a:off x="218" y="483"/>
                  <a:ext cx="1126" cy="386"/>
                </a:xfrm>
                <a:prstGeom prst="rect">
                  <a:avLst/>
                </a:prstGeom>
                <a:noFill/>
                <a:ln w="9525">
                  <a:noFill/>
                </a:ln>
              </p:spPr>
              <p:txBody>
                <a:bodyPr/>
                <a:lstStyle/>
                <a:p>
                  <a:r>
                    <a:rPr lang="zh-CN" altLang="en-US" b="1" dirty="0">
                      <a:solidFill>
                        <a:srgbClr val="FF6600"/>
                      </a:solidFill>
                      <a:effectLst>
                        <a:outerShdw blurRad="38100" dist="38100" dir="2700000">
                          <a:srgbClr val="000000"/>
                        </a:outerShdw>
                      </a:effectLst>
                      <a:latin typeface="Times New Roman" panose="02020603050405020304" pitchFamily="18" charset="0"/>
                    </a:rPr>
                    <a:t>格式说明符</a:t>
                  </a:r>
                </a:p>
              </p:txBody>
            </p:sp>
            <p:sp>
              <p:nvSpPr>
                <p:cNvPr id="83981" name="矩形 83980"/>
                <p:cNvSpPr/>
                <p:nvPr/>
              </p:nvSpPr>
              <p:spPr>
                <a:xfrm>
                  <a:off x="149" y="483"/>
                  <a:ext cx="1160" cy="386"/>
                </a:xfrm>
                <a:prstGeom prst="rect">
                  <a:avLst/>
                </a:prstGeom>
                <a:noFill/>
                <a:ln w="7" cap="flat" cmpd="sng">
                  <a:solidFill>
                    <a:srgbClr val="A0A0A0"/>
                  </a:solidFill>
                  <a:prstDash val="solid"/>
                  <a:miter/>
                  <a:headEnd type="none" w="med" len="med"/>
                  <a:tailEnd type="none" w="med" len="med"/>
                </a:ln>
              </p:spPr>
              <p:txBody>
                <a:bodyPr/>
                <a:lstStyle/>
                <a:p>
                  <a:endParaRPr lang="zh-CN" altLang="en-US"/>
                </a:p>
              </p:txBody>
            </p:sp>
          </p:grpSp>
          <p:grpSp>
            <p:nvGrpSpPr>
              <p:cNvPr id="83982" name="组合 83981"/>
              <p:cNvGrpSpPr/>
              <p:nvPr/>
            </p:nvGrpSpPr>
            <p:grpSpPr>
              <a:xfrm>
                <a:off x="1309" y="483"/>
                <a:ext cx="4254" cy="386"/>
                <a:chOff x="718" y="0"/>
                <a:chExt cx="2634" cy="355"/>
              </a:xfrm>
            </p:grpSpPr>
            <p:sp>
              <p:nvSpPr>
                <p:cNvPr id="83983" name="矩形 83982"/>
                <p:cNvSpPr/>
                <p:nvPr/>
              </p:nvSpPr>
              <p:spPr>
                <a:xfrm>
                  <a:off x="761" y="0"/>
                  <a:ext cx="2548" cy="355"/>
                </a:xfrm>
                <a:prstGeom prst="rect">
                  <a:avLst/>
                </a:prstGeom>
                <a:noFill/>
                <a:ln w="9525">
                  <a:noFill/>
                </a:ln>
              </p:spPr>
              <p:txBody>
                <a:bodyPr/>
                <a:lstStyle/>
                <a:p>
                  <a:pPr algn="ctr"/>
                  <a:r>
                    <a:rPr lang="zh-CN" altLang="en-US" b="1" dirty="0">
                      <a:solidFill>
                        <a:srgbClr val="006600"/>
                      </a:solidFill>
                      <a:effectLst>
                        <a:outerShdw blurRad="38100" dist="38100" dir="2700000">
                          <a:srgbClr val="000000"/>
                        </a:outerShdw>
                      </a:effectLst>
                      <a:latin typeface="Times New Roman" panose="02020603050405020304" pitchFamily="18" charset="0"/>
                    </a:rPr>
                    <a:t>作</a:t>
                  </a:r>
                  <a:r>
                    <a:rPr lang="zh-CN" altLang="en-US" b="1" dirty="0">
                      <a:solidFill>
                        <a:srgbClr val="006600"/>
                      </a:solidFill>
                      <a:effectLst>
                        <a:outerShdw blurRad="38100" dist="38100" dir="2700000">
                          <a:srgbClr val="000000"/>
                        </a:outerShdw>
                      </a:effectLst>
                      <a:latin typeface="宋体" panose="02010600030101010101" pitchFamily="2" charset="-122"/>
                    </a:rPr>
                    <a:t>    </a:t>
                  </a:r>
                  <a:r>
                    <a:rPr lang="zh-CN" altLang="en-US" b="1" dirty="0">
                      <a:solidFill>
                        <a:srgbClr val="006600"/>
                      </a:solidFill>
                      <a:effectLst>
                        <a:outerShdw blurRad="38100" dist="38100" dir="2700000">
                          <a:srgbClr val="000000"/>
                        </a:outerShdw>
                      </a:effectLst>
                      <a:latin typeface="Times New Roman" panose="02020603050405020304" pitchFamily="18" charset="0"/>
                    </a:rPr>
                    <a:t>用</a:t>
                  </a:r>
                  <a:endParaRPr lang="zh-CN" altLang="en-US" b="1" dirty="0">
                    <a:solidFill>
                      <a:srgbClr val="006600"/>
                    </a:solidFill>
                    <a:effectLst>
                      <a:outerShdw blurRad="38100" dist="38100" dir="2700000">
                        <a:srgbClr val="000000"/>
                      </a:outerShdw>
                    </a:effectLst>
                    <a:latin typeface="宋体" panose="02010600030101010101" pitchFamily="2" charset="-122"/>
                  </a:endParaRPr>
                </a:p>
                <a:p>
                  <a:pPr eaLnBrk="0" hangingPunct="0"/>
                  <a:endParaRPr lang="zh-CN" altLang="en-US" sz="2000" b="1" dirty="0">
                    <a:effectLst>
                      <a:outerShdw blurRad="38100" dist="38100" dir="2700000">
                        <a:srgbClr val="FFFFFF"/>
                      </a:outerShdw>
                    </a:effectLst>
                    <a:latin typeface="Times New Roman" panose="02020603050405020304" pitchFamily="18" charset="0"/>
                  </a:endParaRPr>
                </a:p>
              </p:txBody>
            </p:sp>
            <p:sp>
              <p:nvSpPr>
                <p:cNvPr id="83984" name="矩形 83983"/>
                <p:cNvSpPr/>
                <p:nvPr/>
              </p:nvSpPr>
              <p:spPr>
                <a:xfrm>
                  <a:off x="718" y="0"/>
                  <a:ext cx="2634" cy="355"/>
                </a:xfrm>
                <a:prstGeom prst="rect">
                  <a:avLst/>
                </a:prstGeom>
                <a:noFill/>
                <a:ln w="7" cap="flat" cmpd="sng">
                  <a:solidFill>
                    <a:srgbClr val="A0A0A0"/>
                  </a:solidFill>
                  <a:prstDash val="solid"/>
                  <a:miter/>
                  <a:headEnd type="none" w="med" len="med"/>
                  <a:tailEnd type="none" w="med" len="med"/>
                </a:ln>
              </p:spPr>
              <p:txBody>
                <a:bodyPr/>
                <a:lstStyle/>
                <a:p>
                  <a:endParaRPr lang="zh-CN" altLang="en-US"/>
                </a:p>
              </p:txBody>
            </p:sp>
          </p:grpSp>
          <p:grpSp>
            <p:nvGrpSpPr>
              <p:cNvPr id="83985" name="组合 83984"/>
              <p:cNvGrpSpPr/>
              <p:nvPr/>
            </p:nvGrpSpPr>
            <p:grpSpPr>
              <a:xfrm>
                <a:off x="149" y="869"/>
                <a:ext cx="1160" cy="386"/>
                <a:chOff x="0" y="355"/>
                <a:chExt cx="718" cy="355"/>
              </a:xfrm>
            </p:grpSpPr>
            <p:sp>
              <p:nvSpPr>
                <p:cNvPr id="83986" name="矩形 83985"/>
                <p:cNvSpPr/>
                <p:nvPr/>
              </p:nvSpPr>
              <p:spPr>
                <a:xfrm>
                  <a:off x="43" y="355"/>
                  <a:ext cx="632" cy="355"/>
                </a:xfrm>
                <a:prstGeom prst="rect">
                  <a:avLst/>
                </a:prstGeom>
                <a:noFill/>
                <a:ln w="9525">
                  <a:noFill/>
                </a:ln>
              </p:spPr>
              <p:txBody>
                <a:bodyPr/>
                <a:lstStyle/>
                <a:p>
                  <a:pPr algn="ctr"/>
                  <a:r>
                    <a:rPr lang="en-US" altLang="zh-CN" b="1">
                      <a:solidFill>
                        <a:srgbClr val="FF6600"/>
                      </a:solidFill>
                      <a:effectLst>
                        <a:outerShdw blurRad="38100" dist="38100" dir="2700000">
                          <a:srgbClr val="000000"/>
                        </a:outerShdw>
                      </a:effectLst>
                      <a:latin typeface="Arial" panose="020B0604020202020204" pitchFamily="34" charset="0"/>
                    </a:rPr>
                    <a:t>%d</a:t>
                  </a:r>
                </a:p>
              </p:txBody>
            </p:sp>
            <p:sp>
              <p:nvSpPr>
                <p:cNvPr id="83987" name="矩形 83986"/>
                <p:cNvSpPr/>
                <p:nvPr/>
              </p:nvSpPr>
              <p:spPr>
                <a:xfrm>
                  <a:off x="0" y="355"/>
                  <a:ext cx="718" cy="355"/>
                </a:xfrm>
                <a:prstGeom prst="rect">
                  <a:avLst/>
                </a:prstGeom>
                <a:noFill/>
                <a:ln w="7" cap="flat" cmpd="sng">
                  <a:solidFill>
                    <a:srgbClr val="A0A0A0"/>
                  </a:solidFill>
                  <a:prstDash val="solid"/>
                  <a:miter/>
                  <a:headEnd type="none" w="med" len="med"/>
                  <a:tailEnd type="none" w="med" len="med"/>
                </a:ln>
              </p:spPr>
              <p:txBody>
                <a:bodyPr/>
                <a:lstStyle/>
                <a:p>
                  <a:endParaRPr lang="zh-CN" altLang="en-US"/>
                </a:p>
              </p:txBody>
            </p:sp>
          </p:grpSp>
          <p:grpSp>
            <p:nvGrpSpPr>
              <p:cNvPr id="83988" name="组合 83987"/>
              <p:cNvGrpSpPr/>
              <p:nvPr/>
            </p:nvGrpSpPr>
            <p:grpSpPr>
              <a:xfrm>
                <a:off x="1309" y="869"/>
                <a:ext cx="4254" cy="386"/>
                <a:chOff x="718" y="355"/>
                <a:chExt cx="2634" cy="355"/>
              </a:xfrm>
            </p:grpSpPr>
            <p:sp>
              <p:nvSpPr>
                <p:cNvPr id="83989" name="矩形 83988"/>
                <p:cNvSpPr/>
                <p:nvPr/>
              </p:nvSpPr>
              <p:spPr>
                <a:xfrm>
                  <a:off x="761" y="355"/>
                  <a:ext cx="2548" cy="355"/>
                </a:xfrm>
                <a:prstGeom prst="rect">
                  <a:avLst/>
                </a:prstGeom>
                <a:noFill/>
                <a:ln w="9525">
                  <a:noFill/>
                </a:ln>
              </p:spPr>
              <p:txBody>
                <a:bodyPr/>
                <a:lstStyle/>
                <a:p>
                  <a:r>
                    <a:rPr lang="zh-CN" altLang="en-US" sz="2000" b="1" dirty="0">
                      <a:effectLst>
                        <a:outerShdw blurRad="38100" dist="38100" dir="2700000">
                          <a:srgbClr val="FFFFFF"/>
                        </a:outerShdw>
                      </a:effectLst>
                      <a:latin typeface="Times New Roman" panose="02020603050405020304" pitchFamily="18" charset="0"/>
                    </a:rPr>
                    <a:t>输入一个十进制整数</a:t>
                  </a:r>
                </a:p>
              </p:txBody>
            </p:sp>
            <p:sp>
              <p:nvSpPr>
                <p:cNvPr id="83990" name="矩形 83989"/>
                <p:cNvSpPr/>
                <p:nvPr/>
              </p:nvSpPr>
              <p:spPr>
                <a:xfrm>
                  <a:off x="718" y="355"/>
                  <a:ext cx="2634" cy="355"/>
                </a:xfrm>
                <a:prstGeom prst="rect">
                  <a:avLst/>
                </a:prstGeom>
                <a:noFill/>
                <a:ln w="7" cap="flat" cmpd="sng">
                  <a:solidFill>
                    <a:srgbClr val="A0A0A0"/>
                  </a:solidFill>
                  <a:prstDash val="solid"/>
                  <a:miter/>
                  <a:headEnd type="none" w="med" len="med"/>
                  <a:tailEnd type="none" w="med" len="med"/>
                </a:ln>
              </p:spPr>
              <p:txBody>
                <a:bodyPr/>
                <a:lstStyle/>
                <a:p>
                  <a:endParaRPr lang="zh-CN" altLang="en-US"/>
                </a:p>
              </p:txBody>
            </p:sp>
          </p:grpSp>
          <p:grpSp>
            <p:nvGrpSpPr>
              <p:cNvPr id="83991" name="组合 83990"/>
              <p:cNvGrpSpPr/>
              <p:nvPr/>
            </p:nvGrpSpPr>
            <p:grpSpPr>
              <a:xfrm>
                <a:off x="149" y="1255"/>
                <a:ext cx="1160" cy="386"/>
                <a:chOff x="0" y="710"/>
                <a:chExt cx="718" cy="355"/>
              </a:xfrm>
            </p:grpSpPr>
            <p:sp>
              <p:nvSpPr>
                <p:cNvPr id="83992" name="矩形 83991"/>
                <p:cNvSpPr/>
                <p:nvPr/>
              </p:nvSpPr>
              <p:spPr>
                <a:xfrm>
                  <a:off x="43" y="710"/>
                  <a:ext cx="632" cy="355"/>
                </a:xfrm>
                <a:prstGeom prst="rect">
                  <a:avLst/>
                </a:prstGeom>
                <a:noFill/>
                <a:ln w="9525">
                  <a:noFill/>
                </a:ln>
              </p:spPr>
              <p:txBody>
                <a:bodyPr/>
                <a:lstStyle/>
                <a:p>
                  <a:pPr algn="ctr"/>
                  <a:r>
                    <a:rPr lang="en-US" altLang="zh-CN" b="1">
                      <a:solidFill>
                        <a:srgbClr val="FF6600"/>
                      </a:solidFill>
                      <a:effectLst>
                        <a:outerShdw blurRad="38100" dist="38100" dir="2700000">
                          <a:srgbClr val="000000"/>
                        </a:outerShdw>
                      </a:effectLst>
                      <a:latin typeface="Arial" panose="020B0604020202020204" pitchFamily="34" charset="0"/>
                    </a:rPr>
                    <a:t>%I</a:t>
                  </a:r>
                  <a:r>
                    <a:rPr lang="zh-CN" altLang="en-US" b="1">
                      <a:solidFill>
                        <a:srgbClr val="FF6600"/>
                      </a:solidFill>
                      <a:effectLst>
                        <a:outerShdw blurRad="38100" dist="38100" dir="2700000">
                          <a:srgbClr val="000000"/>
                        </a:outerShdw>
                      </a:effectLst>
                      <a:latin typeface="Arial" panose="020B0604020202020204" pitchFamily="34" charset="0"/>
                    </a:rPr>
                    <a:t>或</a:t>
                  </a:r>
                  <a:r>
                    <a:rPr lang="en-US" altLang="zh-CN" b="1">
                      <a:solidFill>
                        <a:srgbClr val="FF6600"/>
                      </a:solidFill>
                      <a:effectLst>
                        <a:outerShdw blurRad="38100" dist="38100" dir="2700000">
                          <a:srgbClr val="000000"/>
                        </a:outerShdw>
                      </a:effectLst>
                      <a:latin typeface="Arial" panose="020B0604020202020204" pitchFamily="34" charset="0"/>
                    </a:rPr>
                    <a:t>%i</a:t>
                  </a:r>
                  <a:endParaRPr lang="en-US" altLang="zh-CN" b="1">
                    <a:effectLst>
                      <a:outerShdw blurRad="38100" dist="38100" dir="2700000">
                        <a:srgbClr val="FFFFFF"/>
                      </a:outerShdw>
                    </a:effectLst>
                    <a:latin typeface="Arial" panose="020B0604020202020204" pitchFamily="34" charset="0"/>
                  </a:endParaRPr>
                </a:p>
              </p:txBody>
            </p:sp>
            <p:sp>
              <p:nvSpPr>
                <p:cNvPr id="83993" name="矩形 83992"/>
                <p:cNvSpPr/>
                <p:nvPr/>
              </p:nvSpPr>
              <p:spPr>
                <a:xfrm>
                  <a:off x="0" y="710"/>
                  <a:ext cx="718" cy="355"/>
                </a:xfrm>
                <a:prstGeom prst="rect">
                  <a:avLst/>
                </a:prstGeom>
                <a:noFill/>
                <a:ln w="7" cap="flat" cmpd="sng">
                  <a:solidFill>
                    <a:srgbClr val="A0A0A0"/>
                  </a:solidFill>
                  <a:prstDash val="solid"/>
                  <a:miter/>
                  <a:headEnd type="none" w="med" len="med"/>
                  <a:tailEnd type="none" w="med" len="med"/>
                </a:ln>
              </p:spPr>
              <p:txBody>
                <a:bodyPr/>
                <a:lstStyle/>
                <a:p>
                  <a:endParaRPr dirty="0">
                    <a:latin typeface="Arial" panose="020B0604020202020204" pitchFamily="34" charset="0"/>
                  </a:endParaRPr>
                </a:p>
              </p:txBody>
            </p:sp>
          </p:grpSp>
          <p:grpSp>
            <p:nvGrpSpPr>
              <p:cNvPr id="83994" name="组合 83993"/>
              <p:cNvGrpSpPr/>
              <p:nvPr/>
            </p:nvGrpSpPr>
            <p:grpSpPr>
              <a:xfrm>
                <a:off x="1296" y="1200"/>
                <a:ext cx="4254" cy="386"/>
                <a:chOff x="718" y="710"/>
                <a:chExt cx="2634" cy="355"/>
              </a:xfrm>
            </p:grpSpPr>
            <p:sp>
              <p:nvSpPr>
                <p:cNvPr id="83995" name="矩形 83994"/>
                <p:cNvSpPr/>
                <p:nvPr/>
              </p:nvSpPr>
              <p:spPr>
                <a:xfrm>
                  <a:off x="761" y="710"/>
                  <a:ext cx="2548" cy="355"/>
                </a:xfrm>
                <a:prstGeom prst="rect">
                  <a:avLst/>
                </a:prstGeom>
                <a:noFill/>
                <a:ln w="9525">
                  <a:noFill/>
                </a:ln>
              </p:spPr>
              <p:txBody>
                <a:bodyPr/>
                <a:lstStyle/>
                <a:p>
                  <a:r>
                    <a:rPr lang="zh-CN" altLang="en-US" sz="2000" b="1" dirty="0">
                      <a:effectLst>
                        <a:outerShdw blurRad="38100" dist="38100" dir="2700000">
                          <a:srgbClr val="FFFFFF"/>
                        </a:outerShdw>
                      </a:effectLst>
                      <a:latin typeface="Times New Roman" panose="02020603050405020304" pitchFamily="18" charset="0"/>
                    </a:rPr>
                    <a:t>用来输入一个整数，可以是十进制数、带前导</a:t>
                  </a:r>
                  <a:r>
                    <a:rPr lang="en-US" altLang="zh-CN" sz="2000" b="1">
                      <a:effectLst>
                        <a:outerShdw blurRad="38100" dist="38100" dir="2700000">
                          <a:srgbClr val="FFFFFF"/>
                        </a:outerShdw>
                      </a:effectLst>
                      <a:latin typeface="宋体" panose="02010600030101010101" pitchFamily="2" charset="-122"/>
                    </a:rPr>
                    <a:t>0</a:t>
                  </a:r>
                  <a:r>
                    <a:rPr lang="zh-CN" altLang="en-US" sz="2000" b="1">
                      <a:effectLst>
                        <a:outerShdw blurRad="38100" dist="38100" dir="2700000">
                          <a:srgbClr val="FFFFFF"/>
                        </a:outerShdw>
                      </a:effectLst>
                      <a:latin typeface="Times New Roman" panose="02020603050405020304" pitchFamily="18" charset="0"/>
                    </a:rPr>
                    <a:t>或</a:t>
                  </a:r>
                  <a:r>
                    <a:rPr lang="en-US" altLang="zh-CN" sz="2000" b="1">
                      <a:effectLst>
                        <a:outerShdw blurRad="38100" dist="38100" dir="2700000">
                          <a:srgbClr val="FFFFFF"/>
                        </a:outerShdw>
                      </a:effectLst>
                      <a:latin typeface="宋体" panose="02010600030101010101" pitchFamily="2" charset="-122"/>
                    </a:rPr>
                    <a:t>0x</a:t>
                  </a:r>
                  <a:r>
                    <a:rPr lang="zh-CN" altLang="en-US" sz="2000" b="1" dirty="0">
                      <a:effectLst>
                        <a:outerShdw blurRad="38100" dist="38100" dir="2700000">
                          <a:srgbClr val="FFFFFF"/>
                        </a:outerShdw>
                      </a:effectLst>
                      <a:latin typeface="Times New Roman" panose="02020603050405020304" pitchFamily="18" charset="0"/>
                    </a:rPr>
                    <a:t>的八进制或十六进制数</a:t>
                  </a:r>
                </a:p>
              </p:txBody>
            </p:sp>
            <p:sp>
              <p:nvSpPr>
                <p:cNvPr id="83996" name="矩形 83995"/>
                <p:cNvSpPr/>
                <p:nvPr/>
              </p:nvSpPr>
              <p:spPr>
                <a:xfrm>
                  <a:off x="718" y="710"/>
                  <a:ext cx="2634" cy="355"/>
                </a:xfrm>
                <a:prstGeom prst="rect">
                  <a:avLst/>
                </a:prstGeom>
                <a:noFill/>
                <a:ln w="7">
                  <a:noFill/>
                </a:ln>
              </p:spPr>
              <p:txBody>
                <a:bodyPr/>
                <a:lstStyle/>
                <a:p>
                  <a:endParaRPr lang="zh-CN" altLang="en-US"/>
                </a:p>
              </p:txBody>
            </p:sp>
          </p:grpSp>
          <p:grpSp>
            <p:nvGrpSpPr>
              <p:cNvPr id="83997" name="组合 83996"/>
              <p:cNvGrpSpPr/>
              <p:nvPr/>
            </p:nvGrpSpPr>
            <p:grpSpPr>
              <a:xfrm>
                <a:off x="149" y="1641"/>
                <a:ext cx="1160" cy="387"/>
                <a:chOff x="0" y="1065"/>
                <a:chExt cx="718" cy="355"/>
              </a:xfrm>
            </p:grpSpPr>
            <p:sp>
              <p:nvSpPr>
                <p:cNvPr id="83998" name="矩形 83997"/>
                <p:cNvSpPr/>
                <p:nvPr/>
              </p:nvSpPr>
              <p:spPr>
                <a:xfrm>
                  <a:off x="43" y="1065"/>
                  <a:ext cx="632" cy="355"/>
                </a:xfrm>
                <a:prstGeom prst="rect">
                  <a:avLst/>
                </a:prstGeom>
                <a:noFill/>
                <a:ln w="9525">
                  <a:noFill/>
                </a:ln>
              </p:spPr>
              <p:txBody>
                <a:bodyPr/>
                <a:lstStyle/>
                <a:p>
                  <a:pPr algn="ctr"/>
                  <a:r>
                    <a:rPr lang="en-US" altLang="zh-CN" b="1">
                      <a:solidFill>
                        <a:srgbClr val="FF6600"/>
                      </a:solidFill>
                      <a:effectLst>
                        <a:outerShdw blurRad="38100" dist="38100" dir="2700000">
                          <a:srgbClr val="000000"/>
                        </a:outerShdw>
                      </a:effectLst>
                      <a:latin typeface="Arial" panose="020B0604020202020204" pitchFamily="34" charset="0"/>
                    </a:rPr>
                    <a:t>%o</a:t>
                  </a:r>
                  <a:endParaRPr lang="en-US" altLang="zh-CN" b="1">
                    <a:effectLst>
                      <a:outerShdw blurRad="38100" dist="38100" dir="2700000">
                        <a:srgbClr val="FFFFFF"/>
                      </a:outerShdw>
                    </a:effectLst>
                    <a:latin typeface="Arial" panose="020B0604020202020204" pitchFamily="34" charset="0"/>
                  </a:endParaRPr>
                </a:p>
              </p:txBody>
            </p:sp>
            <p:sp>
              <p:nvSpPr>
                <p:cNvPr id="83999" name="矩形 83998"/>
                <p:cNvSpPr/>
                <p:nvPr/>
              </p:nvSpPr>
              <p:spPr>
                <a:xfrm>
                  <a:off x="0" y="1065"/>
                  <a:ext cx="718" cy="355"/>
                </a:xfrm>
                <a:prstGeom prst="rect">
                  <a:avLst/>
                </a:prstGeom>
                <a:noFill/>
                <a:ln w="7" cap="flat" cmpd="sng">
                  <a:solidFill>
                    <a:srgbClr val="A0A0A0"/>
                  </a:solidFill>
                  <a:prstDash val="solid"/>
                  <a:miter/>
                  <a:headEnd type="none" w="med" len="med"/>
                  <a:tailEnd type="none" w="med" len="med"/>
                </a:ln>
              </p:spPr>
              <p:txBody>
                <a:bodyPr/>
                <a:lstStyle/>
                <a:p>
                  <a:endParaRPr lang="zh-CN" altLang="en-US"/>
                </a:p>
              </p:txBody>
            </p:sp>
          </p:grpSp>
          <p:grpSp>
            <p:nvGrpSpPr>
              <p:cNvPr id="84000" name="组合 83999"/>
              <p:cNvGrpSpPr/>
              <p:nvPr/>
            </p:nvGrpSpPr>
            <p:grpSpPr>
              <a:xfrm>
                <a:off x="1309" y="1641"/>
                <a:ext cx="4254" cy="387"/>
                <a:chOff x="718" y="1065"/>
                <a:chExt cx="2634" cy="355"/>
              </a:xfrm>
            </p:grpSpPr>
            <p:sp>
              <p:nvSpPr>
                <p:cNvPr id="84001" name="矩形 84000"/>
                <p:cNvSpPr/>
                <p:nvPr/>
              </p:nvSpPr>
              <p:spPr>
                <a:xfrm>
                  <a:off x="761" y="1065"/>
                  <a:ext cx="2548" cy="355"/>
                </a:xfrm>
                <a:prstGeom prst="rect">
                  <a:avLst/>
                </a:prstGeom>
                <a:noFill/>
                <a:ln w="9525">
                  <a:noFill/>
                </a:ln>
              </p:spPr>
              <p:txBody>
                <a:bodyPr/>
                <a:lstStyle/>
                <a:p>
                  <a:r>
                    <a:rPr lang="zh-CN" altLang="en-US" sz="2000" b="1" dirty="0">
                      <a:effectLst>
                        <a:outerShdw blurRad="38100" dist="38100" dir="2700000">
                          <a:srgbClr val="FFFFFF"/>
                        </a:outerShdw>
                      </a:effectLst>
                      <a:latin typeface="Arial" panose="020B0604020202020204" pitchFamily="34" charset="0"/>
                    </a:rPr>
                    <a:t>以八进制形式输入一个整数（可带前导</a:t>
                  </a:r>
                  <a:r>
                    <a:rPr lang="en-US" altLang="zh-CN" sz="2000" b="1">
                      <a:effectLst>
                        <a:outerShdw blurRad="38100" dist="38100" dir="2700000">
                          <a:srgbClr val="FFFFFF"/>
                        </a:outerShdw>
                      </a:effectLst>
                      <a:latin typeface="Arial" panose="020B0604020202020204" pitchFamily="34" charset="0"/>
                    </a:rPr>
                    <a:t>0</a:t>
                  </a:r>
                  <a:r>
                    <a:rPr lang="zh-CN" altLang="en-US" sz="2000" b="1" dirty="0">
                      <a:effectLst>
                        <a:outerShdw blurRad="38100" dist="38100" dir="2700000">
                          <a:srgbClr val="FFFFFF"/>
                        </a:outerShdw>
                      </a:effectLst>
                      <a:latin typeface="Arial" panose="020B0604020202020204" pitchFamily="34" charset="0"/>
                    </a:rPr>
                    <a:t>，也可不带）</a:t>
                  </a:r>
                </a:p>
              </p:txBody>
            </p:sp>
            <p:sp>
              <p:nvSpPr>
                <p:cNvPr id="84002" name="矩形 84001"/>
                <p:cNvSpPr/>
                <p:nvPr/>
              </p:nvSpPr>
              <p:spPr>
                <a:xfrm>
                  <a:off x="718" y="1065"/>
                  <a:ext cx="2634" cy="355"/>
                </a:xfrm>
                <a:prstGeom prst="rect">
                  <a:avLst/>
                </a:prstGeom>
                <a:noFill/>
                <a:ln w="7" cap="flat" cmpd="sng">
                  <a:solidFill>
                    <a:srgbClr val="A0A0A0"/>
                  </a:solidFill>
                  <a:prstDash val="solid"/>
                  <a:miter/>
                  <a:headEnd type="none" w="med" len="med"/>
                  <a:tailEnd type="none" w="med" len="med"/>
                </a:ln>
              </p:spPr>
              <p:txBody>
                <a:bodyPr/>
                <a:lstStyle/>
                <a:p>
                  <a:endParaRPr lang="zh-CN" altLang="en-US"/>
                </a:p>
              </p:txBody>
            </p:sp>
          </p:grpSp>
          <p:grpSp>
            <p:nvGrpSpPr>
              <p:cNvPr id="84003" name="组合 84002"/>
              <p:cNvGrpSpPr/>
              <p:nvPr/>
            </p:nvGrpSpPr>
            <p:grpSpPr>
              <a:xfrm>
                <a:off x="149" y="2028"/>
                <a:ext cx="1160" cy="386"/>
                <a:chOff x="0" y="1420"/>
                <a:chExt cx="718" cy="355"/>
              </a:xfrm>
            </p:grpSpPr>
            <p:sp>
              <p:nvSpPr>
                <p:cNvPr id="84004" name="矩形 84003"/>
                <p:cNvSpPr/>
                <p:nvPr/>
              </p:nvSpPr>
              <p:spPr>
                <a:xfrm>
                  <a:off x="43" y="1420"/>
                  <a:ext cx="632" cy="355"/>
                </a:xfrm>
                <a:prstGeom prst="rect">
                  <a:avLst/>
                </a:prstGeom>
                <a:noFill/>
                <a:ln w="9525">
                  <a:noFill/>
                </a:ln>
              </p:spPr>
              <p:txBody>
                <a:bodyPr/>
                <a:lstStyle/>
                <a:p>
                  <a:pPr algn="ctr"/>
                  <a:r>
                    <a:rPr lang="en-US" altLang="zh-CN" b="1">
                      <a:solidFill>
                        <a:srgbClr val="FF6600"/>
                      </a:solidFill>
                      <a:effectLst>
                        <a:outerShdw blurRad="38100" dist="38100" dir="2700000">
                          <a:srgbClr val="000000"/>
                        </a:outerShdw>
                      </a:effectLst>
                      <a:latin typeface="Arial" panose="020B0604020202020204" pitchFamily="34" charset="0"/>
                    </a:rPr>
                    <a:t>%x</a:t>
                  </a:r>
                  <a:endParaRPr lang="en-US" altLang="zh-CN" b="1">
                    <a:effectLst>
                      <a:outerShdw blurRad="38100" dist="38100" dir="2700000">
                        <a:srgbClr val="FFFFFF"/>
                      </a:outerShdw>
                    </a:effectLst>
                    <a:latin typeface="Arial" panose="020B0604020202020204" pitchFamily="34" charset="0"/>
                  </a:endParaRPr>
                </a:p>
              </p:txBody>
            </p:sp>
            <p:sp>
              <p:nvSpPr>
                <p:cNvPr id="84005" name="矩形 84004"/>
                <p:cNvSpPr/>
                <p:nvPr/>
              </p:nvSpPr>
              <p:spPr>
                <a:xfrm>
                  <a:off x="0" y="1420"/>
                  <a:ext cx="718" cy="355"/>
                </a:xfrm>
                <a:prstGeom prst="rect">
                  <a:avLst/>
                </a:prstGeom>
                <a:noFill/>
                <a:ln w="7" cap="flat" cmpd="sng">
                  <a:solidFill>
                    <a:srgbClr val="A0A0A0"/>
                  </a:solidFill>
                  <a:prstDash val="solid"/>
                  <a:miter/>
                  <a:headEnd type="none" w="med" len="med"/>
                  <a:tailEnd type="none" w="med" len="med"/>
                </a:ln>
              </p:spPr>
              <p:txBody>
                <a:bodyPr/>
                <a:lstStyle/>
                <a:p>
                  <a:endParaRPr lang="zh-CN" altLang="en-US"/>
                </a:p>
              </p:txBody>
            </p:sp>
          </p:grpSp>
          <p:grpSp>
            <p:nvGrpSpPr>
              <p:cNvPr id="84006" name="组合 84005"/>
              <p:cNvGrpSpPr/>
              <p:nvPr/>
            </p:nvGrpSpPr>
            <p:grpSpPr>
              <a:xfrm>
                <a:off x="1296" y="1968"/>
                <a:ext cx="4254" cy="386"/>
                <a:chOff x="718" y="1420"/>
                <a:chExt cx="2634" cy="355"/>
              </a:xfrm>
            </p:grpSpPr>
            <p:sp>
              <p:nvSpPr>
                <p:cNvPr id="84007" name="矩形 84006"/>
                <p:cNvSpPr/>
                <p:nvPr/>
              </p:nvSpPr>
              <p:spPr>
                <a:xfrm>
                  <a:off x="761" y="1420"/>
                  <a:ext cx="2548" cy="355"/>
                </a:xfrm>
                <a:prstGeom prst="rect">
                  <a:avLst/>
                </a:prstGeom>
                <a:noFill/>
                <a:ln w="9525">
                  <a:noFill/>
                </a:ln>
              </p:spPr>
              <p:txBody>
                <a:bodyPr/>
                <a:lstStyle/>
                <a:p>
                  <a:r>
                    <a:rPr lang="zh-CN" altLang="en-US" sz="2000" b="1" dirty="0">
                      <a:effectLst>
                        <a:outerShdw blurRad="38100" dist="38100" dir="2700000">
                          <a:srgbClr val="FFFFFF"/>
                        </a:outerShdw>
                      </a:effectLst>
                      <a:latin typeface="Arial" panose="020B0604020202020204" pitchFamily="34" charset="0"/>
                    </a:rPr>
                    <a:t>以十六进制形式输入一个整数（可带前导</a:t>
                  </a:r>
                  <a:r>
                    <a:rPr lang="en-US" altLang="zh-CN" sz="2000" b="1">
                      <a:effectLst>
                        <a:outerShdw blurRad="38100" dist="38100" dir="2700000">
                          <a:srgbClr val="FFFFFF"/>
                        </a:outerShdw>
                      </a:effectLst>
                      <a:latin typeface="Arial" panose="020B0604020202020204" pitchFamily="34" charset="0"/>
                    </a:rPr>
                    <a:t>0x</a:t>
                  </a:r>
                  <a:r>
                    <a:rPr lang="zh-CN" altLang="en-US" sz="2000" b="1">
                      <a:effectLst>
                        <a:outerShdw blurRad="38100" dist="38100" dir="2700000">
                          <a:srgbClr val="FFFFFF"/>
                        </a:outerShdw>
                      </a:effectLst>
                      <a:latin typeface="Arial" panose="020B0604020202020204" pitchFamily="34" charset="0"/>
                    </a:rPr>
                    <a:t>或</a:t>
                  </a:r>
                  <a:r>
                    <a:rPr lang="en-US" altLang="zh-CN" sz="2000" b="1">
                      <a:effectLst>
                        <a:outerShdw blurRad="38100" dist="38100" dir="2700000">
                          <a:srgbClr val="FFFFFF"/>
                        </a:outerShdw>
                      </a:effectLst>
                      <a:latin typeface="Arial" panose="020B0604020202020204" pitchFamily="34" charset="0"/>
                    </a:rPr>
                    <a:t>0X</a:t>
                  </a:r>
                  <a:r>
                    <a:rPr lang="zh-CN" altLang="en-US" sz="2000" b="1">
                      <a:effectLst>
                        <a:outerShdw blurRad="38100" dist="38100" dir="2700000">
                          <a:srgbClr val="FFFFFF"/>
                        </a:outerShdw>
                      </a:effectLst>
                      <a:latin typeface="Arial" panose="020B0604020202020204" pitchFamily="34" charset="0"/>
                    </a:rPr>
                    <a:t>，</a:t>
                  </a:r>
                  <a:r>
                    <a:rPr lang="zh-CN" altLang="en-US" sz="2000" b="1" dirty="0">
                      <a:effectLst>
                        <a:outerShdw blurRad="38100" dist="38100" dir="2700000">
                          <a:srgbClr val="FFFFFF"/>
                        </a:outerShdw>
                      </a:effectLst>
                      <a:latin typeface="Arial" panose="020B0604020202020204" pitchFamily="34" charset="0"/>
                    </a:rPr>
                    <a:t>也可不带）</a:t>
                  </a:r>
                </a:p>
              </p:txBody>
            </p:sp>
            <p:sp>
              <p:nvSpPr>
                <p:cNvPr id="84008" name="矩形 84007"/>
                <p:cNvSpPr/>
                <p:nvPr/>
              </p:nvSpPr>
              <p:spPr>
                <a:xfrm>
                  <a:off x="718" y="1420"/>
                  <a:ext cx="2634" cy="355"/>
                </a:xfrm>
                <a:prstGeom prst="rect">
                  <a:avLst/>
                </a:prstGeom>
                <a:noFill/>
                <a:ln w="7">
                  <a:noFill/>
                </a:ln>
              </p:spPr>
              <p:txBody>
                <a:bodyPr/>
                <a:lstStyle/>
                <a:p>
                  <a:endParaRPr lang="zh-CN" altLang="en-US"/>
                </a:p>
              </p:txBody>
            </p:sp>
          </p:grpSp>
          <p:grpSp>
            <p:nvGrpSpPr>
              <p:cNvPr id="84009" name="组合 84008"/>
              <p:cNvGrpSpPr/>
              <p:nvPr/>
            </p:nvGrpSpPr>
            <p:grpSpPr>
              <a:xfrm>
                <a:off x="149" y="2414"/>
                <a:ext cx="1160" cy="386"/>
                <a:chOff x="0" y="1775"/>
                <a:chExt cx="718" cy="355"/>
              </a:xfrm>
            </p:grpSpPr>
            <p:sp>
              <p:nvSpPr>
                <p:cNvPr id="84010" name="矩形 84009"/>
                <p:cNvSpPr/>
                <p:nvPr/>
              </p:nvSpPr>
              <p:spPr>
                <a:xfrm>
                  <a:off x="43" y="1775"/>
                  <a:ext cx="632" cy="355"/>
                </a:xfrm>
                <a:prstGeom prst="rect">
                  <a:avLst/>
                </a:prstGeom>
                <a:noFill/>
                <a:ln w="9525">
                  <a:noFill/>
                </a:ln>
              </p:spPr>
              <p:txBody>
                <a:bodyPr/>
                <a:lstStyle/>
                <a:p>
                  <a:pPr algn="ctr"/>
                  <a:r>
                    <a:rPr lang="en-US" altLang="zh-CN" b="1">
                      <a:solidFill>
                        <a:srgbClr val="FF6600"/>
                      </a:solidFill>
                      <a:effectLst>
                        <a:outerShdw blurRad="38100" dist="38100" dir="2700000">
                          <a:srgbClr val="000000"/>
                        </a:outerShdw>
                      </a:effectLst>
                      <a:latin typeface="Arial" panose="020B0604020202020204" pitchFamily="34" charset="0"/>
                    </a:rPr>
                    <a:t>%u</a:t>
                  </a:r>
                  <a:endParaRPr lang="en-US" altLang="zh-CN" b="1">
                    <a:effectLst>
                      <a:outerShdw blurRad="38100" dist="38100" dir="2700000">
                        <a:srgbClr val="FFFFFF"/>
                      </a:outerShdw>
                    </a:effectLst>
                    <a:latin typeface="Arial" panose="020B0604020202020204" pitchFamily="34" charset="0"/>
                  </a:endParaRPr>
                </a:p>
              </p:txBody>
            </p:sp>
            <p:sp>
              <p:nvSpPr>
                <p:cNvPr id="84011" name="矩形 84010"/>
                <p:cNvSpPr/>
                <p:nvPr/>
              </p:nvSpPr>
              <p:spPr>
                <a:xfrm>
                  <a:off x="0" y="1775"/>
                  <a:ext cx="718" cy="355"/>
                </a:xfrm>
                <a:prstGeom prst="rect">
                  <a:avLst/>
                </a:prstGeom>
                <a:noFill/>
                <a:ln w="7" cap="flat" cmpd="sng">
                  <a:solidFill>
                    <a:srgbClr val="A0A0A0"/>
                  </a:solidFill>
                  <a:prstDash val="solid"/>
                  <a:miter/>
                  <a:headEnd type="none" w="med" len="med"/>
                  <a:tailEnd type="none" w="med" len="med"/>
                </a:ln>
              </p:spPr>
              <p:txBody>
                <a:bodyPr/>
                <a:lstStyle/>
                <a:p>
                  <a:endParaRPr lang="zh-CN" altLang="en-US"/>
                </a:p>
              </p:txBody>
            </p:sp>
          </p:grpSp>
          <p:grpSp>
            <p:nvGrpSpPr>
              <p:cNvPr id="84012" name="组合 84011"/>
              <p:cNvGrpSpPr/>
              <p:nvPr/>
            </p:nvGrpSpPr>
            <p:grpSpPr>
              <a:xfrm>
                <a:off x="1309" y="2414"/>
                <a:ext cx="4254" cy="386"/>
                <a:chOff x="718" y="1775"/>
                <a:chExt cx="2634" cy="355"/>
              </a:xfrm>
            </p:grpSpPr>
            <p:sp>
              <p:nvSpPr>
                <p:cNvPr id="84013" name="矩形 84012"/>
                <p:cNvSpPr/>
                <p:nvPr/>
              </p:nvSpPr>
              <p:spPr>
                <a:xfrm>
                  <a:off x="761" y="1775"/>
                  <a:ext cx="2548" cy="355"/>
                </a:xfrm>
                <a:prstGeom prst="rect">
                  <a:avLst/>
                </a:prstGeom>
                <a:noFill/>
                <a:ln w="9525">
                  <a:noFill/>
                </a:ln>
              </p:spPr>
              <p:txBody>
                <a:bodyPr/>
                <a:lstStyle/>
                <a:p>
                  <a:r>
                    <a:rPr lang="zh-CN" altLang="en-US" sz="2000" b="1" dirty="0">
                      <a:effectLst>
                        <a:outerShdw blurRad="38100" dist="38100" dir="2700000">
                          <a:srgbClr val="FFFFFF"/>
                        </a:outerShdw>
                      </a:effectLst>
                      <a:latin typeface="Times New Roman" panose="02020603050405020304" pitchFamily="18" charset="0"/>
                    </a:rPr>
                    <a:t>输入一个无符号的十进制整数</a:t>
                  </a:r>
                  <a:endParaRPr lang="zh-CN" altLang="en-US" sz="2000" b="1" dirty="0">
                    <a:effectLst>
                      <a:outerShdw blurRad="38100" dist="38100" dir="2700000">
                        <a:srgbClr val="FFFFFF"/>
                      </a:outerShdw>
                    </a:effectLst>
                    <a:latin typeface="宋体" panose="02010600030101010101" pitchFamily="2" charset="-122"/>
                  </a:endParaRPr>
                </a:p>
                <a:p>
                  <a:pPr eaLnBrk="0" hangingPunct="0"/>
                  <a:endParaRPr lang="zh-CN" altLang="en-US" sz="2000" b="1" dirty="0">
                    <a:effectLst>
                      <a:outerShdw blurRad="38100" dist="38100" dir="2700000">
                        <a:srgbClr val="FFFFFF"/>
                      </a:outerShdw>
                    </a:effectLst>
                    <a:latin typeface="Times New Roman" panose="02020603050405020304" pitchFamily="18" charset="0"/>
                  </a:endParaRPr>
                </a:p>
              </p:txBody>
            </p:sp>
            <p:sp>
              <p:nvSpPr>
                <p:cNvPr id="84014" name="矩形 84013"/>
                <p:cNvSpPr/>
                <p:nvPr/>
              </p:nvSpPr>
              <p:spPr>
                <a:xfrm>
                  <a:off x="718" y="1775"/>
                  <a:ext cx="2634" cy="355"/>
                </a:xfrm>
                <a:prstGeom prst="rect">
                  <a:avLst/>
                </a:prstGeom>
                <a:noFill/>
                <a:ln w="7" cap="flat" cmpd="sng">
                  <a:solidFill>
                    <a:srgbClr val="A0A0A0"/>
                  </a:solidFill>
                  <a:prstDash val="solid"/>
                  <a:miter/>
                  <a:headEnd type="none" w="med" len="med"/>
                  <a:tailEnd type="none" w="med" len="med"/>
                </a:ln>
              </p:spPr>
              <p:txBody>
                <a:bodyPr/>
                <a:lstStyle/>
                <a:p>
                  <a:endParaRPr lang="zh-CN" altLang="en-US"/>
                </a:p>
              </p:txBody>
            </p:sp>
          </p:grpSp>
          <p:grpSp>
            <p:nvGrpSpPr>
              <p:cNvPr id="84015" name="组合 84014"/>
              <p:cNvGrpSpPr/>
              <p:nvPr/>
            </p:nvGrpSpPr>
            <p:grpSpPr>
              <a:xfrm>
                <a:off x="149" y="2800"/>
                <a:ext cx="1160" cy="386"/>
                <a:chOff x="0" y="2130"/>
                <a:chExt cx="718" cy="355"/>
              </a:xfrm>
            </p:grpSpPr>
            <p:sp>
              <p:nvSpPr>
                <p:cNvPr id="84016" name="矩形 84015"/>
                <p:cNvSpPr/>
                <p:nvPr/>
              </p:nvSpPr>
              <p:spPr>
                <a:xfrm>
                  <a:off x="43" y="2130"/>
                  <a:ext cx="632" cy="355"/>
                </a:xfrm>
                <a:prstGeom prst="rect">
                  <a:avLst/>
                </a:prstGeom>
                <a:noFill/>
                <a:ln w="9525">
                  <a:noFill/>
                </a:ln>
              </p:spPr>
              <p:txBody>
                <a:bodyPr/>
                <a:lstStyle/>
                <a:p>
                  <a:pPr algn="ctr"/>
                  <a:r>
                    <a:rPr lang="en-US" altLang="zh-CN" b="1">
                      <a:solidFill>
                        <a:srgbClr val="FF6600"/>
                      </a:solidFill>
                      <a:effectLst>
                        <a:outerShdw blurRad="38100" dist="38100" dir="2700000">
                          <a:srgbClr val="000000"/>
                        </a:outerShdw>
                      </a:effectLst>
                      <a:latin typeface="Arial" panose="020B0604020202020204" pitchFamily="34" charset="0"/>
                    </a:rPr>
                    <a:t>%c</a:t>
                  </a:r>
                  <a:endParaRPr lang="en-US" altLang="zh-CN" b="1">
                    <a:effectLst>
                      <a:outerShdw blurRad="38100" dist="38100" dir="2700000">
                        <a:srgbClr val="FFFFFF"/>
                      </a:outerShdw>
                    </a:effectLst>
                    <a:latin typeface="Arial" panose="020B0604020202020204" pitchFamily="34" charset="0"/>
                  </a:endParaRPr>
                </a:p>
              </p:txBody>
            </p:sp>
            <p:sp>
              <p:nvSpPr>
                <p:cNvPr id="84017" name="矩形 84016"/>
                <p:cNvSpPr/>
                <p:nvPr/>
              </p:nvSpPr>
              <p:spPr>
                <a:xfrm>
                  <a:off x="0" y="2130"/>
                  <a:ext cx="718" cy="355"/>
                </a:xfrm>
                <a:prstGeom prst="rect">
                  <a:avLst/>
                </a:prstGeom>
                <a:noFill/>
                <a:ln w="7" cap="flat" cmpd="sng">
                  <a:solidFill>
                    <a:srgbClr val="A0A0A0"/>
                  </a:solidFill>
                  <a:prstDash val="solid"/>
                  <a:miter/>
                  <a:headEnd type="none" w="med" len="med"/>
                  <a:tailEnd type="none" w="med" len="med"/>
                </a:ln>
              </p:spPr>
              <p:txBody>
                <a:bodyPr/>
                <a:lstStyle/>
                <a:p>
                  <a:endParaRPr lang="zh-CN" altLang="en-US"/>
                </a:p>
              </p:txBody>
            </p:sp>
          </p:grpSp>
          <p:grpSp>
            <p:nvGrpSpPr>
              <p:cNvPr id="84018" name="组合 84017"/>
              <p:cNvGrpSpPr/>
              <p:nvPr/>
            </p:nvGrpSpPr>
            <p:grpSpPr>
              <a:xfrm>
                <a:off x="149" y="3186"/>
                <a:ext cx="1160" cy="459"/>
                <a:chOff x="0" y="2485"/>
                <a:chExt cx="718" cy="422"/>
              </a:xfrm>
            </p:grpSpPr>
            <p:sp>
              <p:nvSpPr>
                <p:cNvPr id="84019" name="矩形 84018"/>
                <p:cNvSpPr/>
                <p:nvPr/>
              </p:nvSpPr>
              <p:spPr>
                <a:xfrm>
                  <a:off x="43" y="2485"/>
                  <a:ext cx="632" cy="422"/>
                </a:xfrm>
                <a:prstGeom prst="rect">
                  <a:avLst/>
                </a:prstGeom>
                <a:noFill/>
                <a:ln w="9525">
                  <a:noFill/>
                </a:ln>
              </p:spPr>
              <p:txBody>
                <a:bodyPr/>
                <a:lstStyle/>
                <a:p>
                  <a:pPr algn="ctr"/>
                  <a:r>
                    <a:rPr lang="en-US" altLang="zh-CN" b="1">
                      <a:solidFill>
                        <a:srgbClr val="FF6600"/>
                      </a:solidFill>
                      <a:effectLst>
                        <a:outerShdw blurRad="38100" dist="38100" dir="2700000">
                          <a:srgbClr val="000000"/>
                        </a:outerShdw>
                      </a:effectLst>
                      <a:latin typeface="Arial" panose="020B0604020202020204" pitchFamily="34" charset="0"/>
                    </a:rPr>
                    <a:t>%s</a:t>
                  </a:r>
                  <a:endParaRPr lang="en-US" altLang="zh-CN" b="1">
                    <a:effectLst>
                      <a:outerShdw blurRad="38100" dist="38100" dir="2700000">
                        <a:srgbClr val="FFFFFF"/>
                      </a:outerShdw>
                    </a:effectLst>
                    <a:latin typeface="Arial" panose="020B0604020202020204" pitchFamily="34" charset="0"/>
                  </a:endParaRPr>
                </a:p>
              </p:txBody>
            </p:sp>
            <p:sp>
              <p:nvSpPr>
                <p:cNvPr id="84020" name="矩形 84019"/>
                <p:cNvSpPr/>
                <p:nvPr/>
              </p:nvSpPr>
              <p:spPr>
                <a:xfrm>
                  <a:off x="0" y="2485"/>
                  <a:ext cx="718" cy="422"/>
                </a:xfrm>
                <a:prstGeom prst="rect">
                  <a:avLst/>
                </a:prstGeom>
                <a:noFill/>
                <a:ln w="7" cap="flat" cmpd="sng">
                  <a:solidFill>
                    <a:srgbClr val="A0A0A0"/>
                  </a:solidFill>
                  <a:prstDash val="solid"/>
                  <a:miter/>
                  <a:headEnd type="none" w="med" len="med"/>
                  <a:tailEnd type="none" w="med" len="med"/>
                </a:ln>
              </p:spPr>
              <p:txBody>
                <a:bodyPr/>
                <a:lstStyle/>
                <a:p>
                  <a:endParaRPr lang="zh-CN" altLang="en-US"/>
                </a:p>
              </p:txBody>
            </p:sp>
          </p:grpSp>
          <p:grpSp>
            <p:nvGrpSpPr>
              <p:cNvPr id="84021" name="组合 84020"/>
              <p:cNvGrpSpPr/>
              <p:nvPr/>
            </p:nvGrpSpPr>
            <p:grpSpPr>
              <a:xfrm>
                <a:off x="149" y="3645"/>
                <a:ext cx="1160" cy="386"/>
                <a:chOff x="0" y="2907"/>
                <a:chExt cx="718" cy="355"/>
              </a:xfrm>
            </p:grpSpPr>
            <p:sp>
              <p:nvSpPr>
                <p:cNvPr id="84022" name="矩形 84021"/>
                <p:cNvSpPr/>
                <p:nvPr/>
              </p:nvSpPr>
              <p:spPr>
                <a:xfrm>
                  <a:off x="43" y="2907"/>
                  <a:ext cx="632" cy="355"/>
                </a:xfrm>
                <a:prstGeom prst="rect">
                  <a:avLst/>
                </a:prstGeom>
                <a:noFill/>
                <a:ln w="9525">
                  <a:noFill/>
                </a:ln>
              </p:spPr>
              <p:txBody>
                <a:bodyPr/>
                <a:lstStyle/>
                <a:p>
                  <a:pPr algn="ctr"/>
                  <a:r>
                    <a:rPr lang="en-US" altLang="zh-CN" b="1">
                      <a:solidFill>
                        <a:srgbClr val="FF6600"/>
                      </a:solidFill>
                      <a:effectLst>
                        <a:outerShdw blurRad="38100" dist="38100" dir="2700000">
                          <a:srgbClr val="000000"/>
                        </a:outerShdw>
                      </a:effectLst>
                      <a:latin typeface="Arial" panose="020B0604020202020204" pitchFamily="34" charset="0"/>
                    </a:rPr>
                    <a:t>%f</a:t>
                  </a:r>
                  <a:r>
                    <a:rPr lang="zh-CN" altLang="en-US" b="1">
                      <a:solidFill>
                        <a:srgbClr val="FF6600"/>
                      </a:solidFill>
                      <a:effectLst>
                        <a:outerShdw blurRad="38100" dist="38100" dir="2700000">
                          <a:srgbClr val="000000"/>
                        </a:outerShdw>
                      </a:effectLst>
                      <a:latin typeface="Arial" panose="020B0604020202020204" pitchFamily="34" charset="0"/>
                    </a:rPr>
                    <a:t>或</a:t>
                  </a:r>
                  <a:r>
                    <a:rPr lang="en-US" altLang="zh-CN" b="1">
                      <a:solidFill>
                        <a:srgbClr val="FF6600"/>
                      </a:solidFill>
                      <a:effectLst>
                        <a:outerShdw blurRad="38100" dist="38100" dir="2700000">
                          <a:srgbClr val="000000"/>
                        </a:outerShdw>
                      </a:effectLst>
                      <a:latin typeface="Arial" panose="020B0604020202020204" pitchFamily="34" charset="0"/>
                    </a:rPr>
                    <a:t>%e</a:t>
                  </a:r>
                  <a:endParaRPr lang="en-US" altLang="zh-CN" b="1">
                    <a:effectLst>
                      <a:outerShdw blurRad="38100" dist="38100" dir="2700000">
                        <a:srgbClr val="FFFFFF"/>
                      </a:outerShdw>
                    </a:effectLst>
                    <a:latin typeface="Arial" panose="020B0604020202020204" pitchFamily="34" charset="0"/>
                  </a:endParaRPr>
                </a:p>
              </p:txBody>
            </p:sp>
            <p:sp>
              <p:nvSpPr>
                <p:cNvPr id="84023" name="矩形 84022"/>
                <p:cNvSpPr/>
                <p:nvPr/>
              </p:nvSpPr>
              <p:spPr>
                <a:xfrm>
                  <a:off x="0" y="2907"/>
                  <a:ext cx="718" cy="355"/>
                </a:xfrm>
                <a:prstGeom prst="rect">
                  <a:avLst/>
                </a:prstGeom>
                <a:noFill/>
                <a:ln w="7" cap="flat" cmpd="sng">
                  <a:solidFill>
                    <a:srgbClr val="A0A0A0"/>
                  </a:solidFill>
                  <a:prstDash val="solid"/>
                  <a:miter/>
                  <a:headEnd type="none" w="med" len="med"/>
                  <a:tailEnd type="none" w="med" len="med"/>
                </a:ln>
              </p:spPr>
              <p:txBody>
                <a:bodyPr/>
                <a:lstStyle/>
                <a:p>
                  <a:endParaRPr lang="zh-CN" altLang="en-US"/>
                </a:p>
              </p:txBody>
            </p:sp>
          </p:grpSp>
          <p:grpSp>
            <p:nvGrpSpPr>
              <p:cNvPr id="84024" name="组合 84023"/>
              <p:cNvGrpSpPr/>
              <p:nvPr/>
            </p:nvGrpSpPr>
            <p:grpSpPr>
              <a:xfrm>
                <a:off x="1296" y="3600"/>
                <a:ext cx="4254" cy="386"/>
                <a:chOff x="718" y="2907"/>
                <a:chExt cx="2634" cy="355"/>
              </a:xfrm>
            </p:grpSpPr>
            <p:sp>
              <p:nvSpPr>
                <p:cNvPr id="84025" name="矩形 84024"/>
                <p:cNvSpPr/>
                <p:nvPr/>
              </p:nvSpPr>
              <p:spPr>
                <a:xfrm>
                  <a:off x="761" y="2907"/>
                  <a:ext cx="2548" cy="355"/>
                </a:xfrm>
                <a:prstGeom prst="rect">
                  <a:avLst/>
                </a:prstGeom>
                <a:noFill/>
                <a:ln w="9525">
                  <a:noFill/>
                </a:ln>
              </p:spPr>
              <p:txBody>
                <a:bodyPr/>
                <a:lstStyle/>
                <a:p>
                  <a:r>
                    <a:rPr lang="zh-CN" altLang="en-US" sz="2000" b="1" dirty="0">
                      <a:effectLst>
                        <a:outerShdw blurRad="38100" dist="38100" dir="2700000">
                          <a:srgbClr val="FFFFFF"/>
                        </a:outerShdw>
                      </a:effectLst>
                      <a:latin typeface="Times New Roman" panose="02020603050405020304" pitchFamily="18" charset="0"/>
                    </a:rPr>
                    <a:t>两个格式相同，用来输入实数，可以以小数形式或指数形式输入</a:t>
                  </a:r>
                </a:p>
              </p:txBody>
            </p:sp>
            <p:sp>
              <p:nvSpPr>
                <p:cNvPr id="84026" name="矩形 84025"/>
                <p:cNvSpPr/>
                <p:nvPr/>
              </p:nvSpPr>
              <p:spPr>
                <a:xfrm>
                  <a:off x="718" y="2907"/>
                  <a:ext cx="2634" cy="355"/>
                </a:xfrm>
                <a:prstGeom prst="rect">
                  <a:avLst/>
                </a:prstGeom>
                <a:noFill/>
                <a:ln w="7">
                  <a:noFill/>
                </a:ln>
              </p:spPr>
              <p:txBody>
                <a:bodyPr/>
                <a:lstStyle/>
                <a:p>
                  <a:endParaRPr lang="zh-CN" altLang="en-US"/>
                </a:p>
              </p:txBody>
            </p:sp>
          </p:grpSp>
        </p:grpSp>
        <p:sp>
          <p:nvSpPr>
            <p:cNvPr id="84027" name="矩形 84026"/>
            <p:cNvSpPr/>
            <p:nvPr/>
          </p:nvSpPr>
          <p:spPr>
            <a:xfrm>
              <a:off x="144" y="480"/>
              <a:ext cx="5424" cy="3554"/>
            </a:xfrm>
            <a:prstGeom prst="rect">
              <a:avLst/>
            </a:prstGeom>
            <a:noFill/>
            <a:ln w="9525" cap="flat" cmpd="sng">
              <a:solidFill>
                <a:srgbClr val="A0A0A0"/>
              </a:solidFill>
              <a:prstDash val="solid"/>
              <a:miter/>
              <a:headEnd type="none" w="med" len="med"/>
              <a:tailEnd type="none" w="med" len="med"/>
            </a:ln>
          </p:spPr>
          <p:txBody>
            <a:bodyPr/>
            <a:lstStyle/>
            <a:p>
              <a:endParaRPr lang="zh-CN" altLang="en-US"/>
            </a:p>
          </p:txBody>
        </p:sp>
      </p:gr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文本占位符 84993"/>
          <p:cNvSpPr>
            <a:spLocks noGrp="1"/>
          </p:cNvSpPr>
          <p:nvPr>
            <p:ph type="body" idx="1"/>
          </p:nvPr>
        </p:nvSpPr>
        <p:spPr>
          <a:xfrm>
            <a:off x="457200" y="333375"/>
            <a:ext cx="8229600" cy="5792788"/>
          </a:xfrm>
          <a:ln/>
        </p:spPr>
        <p:txBody>
          <a:bodyPr/>
          <a:lstStyle/>
          <a:p>
            <a:pPr>
              <a:buNone/>
            </a:pPr>
            <a:r>
              <a:rPr lang="zh-CN" altLang="en-US" sz="2400" dirty="0"/>
              <a:t>例</a:t>
            </a:r>
            <a:r>
              <a:rPr lang="en-US" altLang="zh-CN" sz="2400"/>
              <a:t>2.7  </a:t>
            </a:r>
            <a:r>
              <a:rPr lang="zh-CN" altLang="en-US" sz="2400" dirty="0"/>
              <a:t>以</a:t>
            </a:r>
            <a:r>
              <a:rPr lang="en-US" altLang="zh-CN" sz="2400" err="1"/>
              <a:t>hh:mm:ss</a:t>
            </a:r>
            <a:r>
              <a:rPr lang="zh-CN" altLang="en-US" sz="2400" dirty="0"/>
              <a:t>形式输入当前时间，输出合时间秒数。</a:t>
            </a:r>
          </a:p>
          <a:p>
            <a:pPr>
              <a:buNone/>
            </a:pPr>
            <a:r>
              <a:rPr lang="en-US" altLang="zh-CN" sz="2400"/>
              <a:t>#include &lt;</a:t>
            </a:r>
            <a:r>
              <a:rPr lang="en-US" altLang="zh-CN" sz="2400" err="1"/>
              <a:t>stdio.h</a:t>
            </a:r>
            <a:r>
              <a:rPr lang="en-US" altLang="zh-CN" sz="2400"/>
              <a:t>&gt;</a:t>
            </a:r>
          </a:p>
          <a:p>
            <a:pPr>
              <a:buNone/>
            </a:pPr>
            <a:r>
              <a:rPr lang="en-US" altLang="zh-CN" sz="2400"/>
              <a:t>void main()</a:t>
            </a:r>
          </a:p>
          <a:p>
            <a:pPr>
              <a:buNone/>
            </a:pPr>
            <a:r>
              <a:rPr lang="en-US" altLang="zh-CN" sz="2400"/>
              <a:t>{    </a:t>
            </a:r>
            <a:r>
              <a:rPr lang="en-US" altLang="zh-CN" sz="2400" err="1"/>
              <a:t>int</a:t>
            </a:r>
            <a:r>
              <a:rPr lang="en-US" altLang="zh-CN" sz="2400"/>
              <a:t> </a:t>
            </a:r>
            <a:r>
              <a:rPr lang="en-US" altLang="zh-CN" sz="2400" err="1"/>
              <a:t>t,h,m,s</a:t>
            </a:r>
            <a:r>
              <a:rPr lang="en-US" altLang="zh-CN" sz="2400"/>
              <a:t>;</a:t>
            </a:r>
          </a:p>
          <a:p>
            <a:pPr>
              <a:buNone/>
            </a:pPr>
            <a:r>
              <a:rPr lang="en-US" altLang="zh-CN" sz="2400"/>
              <a:t>     </a:t>
            </a:r>
            <a:r>
              <a:rPr lang="en-US" altLang="zh-CN" sz="2400" err="1"/>
              <a:t>scanf("%d:%d:%d",&amp;h,&amp;m,&amp;s</a:t>
            </a:r>
            <a:r>
              <a:rPr lang="en-US" altLang="zh-CN" sz="2400"/>
              <a:t>);  </a:t>
            </a:r>
            <a:r>
              <a:rPr lang="en-US" altLang="zh-CN" sz="2400">
                <a:solidFill>
                  <a:srgbClr val="339933"/>
                </a:solidFill>
              </a:rPr>
              <a:t>// </a:t>
            </a:r>
            <a:r>
              <a:rPr lang="zh-CN" altLang="en-US" sz="2400" dirty="0">
                <a:solidFill>
                  <a:srgbClr val="339933"/>
                </a:solidFill>
              </a:rPr>
              <a:t>输入时间</a:t>
            </a:r>
          </a:p>
          <a:p>
            <a:pPr>
              <a:buNone/>
            </a:pPr>
            <a:r>
              <a:rPr lang="zh-CN" altLang="en-US" sz="2400"/>
              <a:t>     </a:t>
            </a:r>
            <a:r>
              <a:rPr lang="en-US" altLang="zh-CN" sz="2400"/>
              <a:t>t=h*3600+m*60+s;     </a:t>
            </a:r>
            <a:r>
              <a:rPr lang="en-US" altLang="zh-CN" sz="2400">
                <a:solidFill>
                  <a:srgbClr val="339933"/>
                </a:solidFill>
              </a:rPr>
              <a:t>// </a:t>
            </a:r>
            <a:r>
              <a:rPr lang="zh-CN" altLang="en-US" sz="2400" dirty="0">
                <a:solidFill>
                  <a:srgbClr val="339933"/>
                </a:solidFill>
              </a:rPr>
              <a:t>计算合时间秒数</a:t>
            </a:r>
          </a:p>
          <a:p>
            <a:pPr>
              <a:buNone/>
            </a:pPr>
            <a:r>
              <a:rPr lang="zh-CN" altLang="en-US" sz="2400"/>
              <a:t>     </a:t>
            </a:r>
            <a:r>
              <a:rPr lang="en-US" altLang="zh-CN" sz="2400" err="1"/>
              <a:t>printf("%d\n",t</a:t>
            </a:r>
            <a:r>
              <a:rPr lang="en-US" altLang="zh-CN" sz="2400"/>
              <a:t>);</a:t>
            </a:r>
          </a:p>
          <a:p>
            <a:pPr>
              <a:buNone/>
            </a:pPr>
            <a:r>
              <a:rPr lang="en-US" altLang="zh-CN" sz="2400"/>
              <a:t>} </a:t>
            </a:r>
          </a:p>
        </p:txBody>
      </p:sp>
      <p:sp>
        <p:nvSpPr>
          <p:cNvPr id="84995" name="文本框 84994"/>
          <p:cNvSpPr txBox="1"/>
          <p:nvPr/>
        </p:nvSpPr>
        <p:spPr>
          <a:xfrm>
            <a:off x="2124075" y="4221163"/>
            <a:ext cx="4752975" cy="2320925"/>
          </a:xfrm>
          <a:prstGeom prst="rect">
            <a:avLst/>
          </a:prstGeom>
          <a:solidFill>
            <a:schemeClr val="bg1"/>
          </a:solidFill>
          <a:ln w="38100" cap="flat" cmpd="sng">
            <a:solidFill>
              <a:schemeClr val="tx2"/>
            </a:solidFill>
            <a:prstDash val="solid"/>
            <a:miter/>
            <a:headEnd type="none" w="med" len="med"/>
            <a:tailEnd type="none" w="med" len="med"/>
          </a:ln>
        </p:spPr>
        <p:txBody>
          <a:bodyPr lIns="90000" tIns="46800" rIns="90000" bIns="46800">
            <a:spAutoFit/>
          </a:bodyPr>
          <a:lstStyle/>
          <a:p>
            <a:pPr eaLnBrk="0" hangingPunct="0"/>
            <a:r>
              <a:rPr lang="zh-CN" altLang="en-US" b="1" dirty="0">
                <a:solidFill>
                  <a:srgbClr val="0000FF"/>
                </a:solidFill>
                <a:effectLst>
                  <a:outerShdw blurRad="38100" dist="38100" dir="2700000">
                    <a:srgbClr val="000000"/>
                  </a:outerShdw>
                </a:effectLst>
                <a:latin typeface="Arial" panose="020B0604020202020204" pitchFamily="34" charset="0"/>
                <a:sym typeface="Symbol" panose="05050102010706020507" pitchFamily="18" charset="2"/>
              </a:rPr>
              <a:t>程序执行</a:t>
            </a:r>
            <a:r>
              <a:rPr lang="en-US" altLang="zh-CN" b="1">
                <a:solidFill>
                  <a:srgbClr val="0000FF"/>
                </a:solidFill>
                <a:effectLst>
                  <a:outerShdw blurRad="38100" dist="38100" dir="2700000">
                    <a:srgbClr val="000000"/>
                  </a:outerShdw>
                </a:effectLst>
                <a:latin typeface="Arial" panose="020B0604020202020204" pitchFamily="34" charset="0"/>
                <a:sym typeface="Symbol" panose="05050102010706020507" pitchFamily="18" charset="2"/>
              </a:rPr>
              <a:t>1</a:t>
            </a:r>
            <a:r>
              <a:rPr lang="zh-CN" altLang="en-US" b="1" dirty="0">
                <a:solidFill>
                  <a:srgbClr val="0000FF"/>
                </a:solidFill>
                <a:effectLst>
                  <a:outerShdw blurRad="38100" dist="38100" dir="2700000">
                    <a:srgbClr val="000000"/>
                  </a:outerShdw>
                </a:effectLst>
                <a:latin typeface="Arial" panose="020B0604020202020204" pitchFamily="34" charset="0"/>
                <a:sym typeface="Symbol" panose="05050102010706020507" pitchFamily="18" charset="2"/>
              </a:rPr>
              <a:t>：</a:t>
            </a:r>
          </a:p>
          <a:p>
            <a:pPr eaLnBrk="0" hangingPunct="0"/>
            <a:r>
              <a:rPr lang="en-US" altLang="zh-CN" b="1">
                <a:solidFill>
                  <a:srgbClr val="0000FF"/>
                </a:solidFill>
                <a:effectLst>
                  <a:outerShdw blurRad="38100" dist="38100" dir="2700000">
                    <a:srgbClr val="000000"/>
                  </a:outerShdw>
                </a:effectLst>
                <a:latin typeface="Arial" panose="020B0604020202020204" pitchFamily="34" charset="0"/>
                <a:sym typeface="Symbol" panose="05050102010706020507" pitchFamily="18" charset="2"/>
              </a:rPr>
              <a:t>8:10:12↙</a:t>
            </a:r>
          </a:p>
          <a:p>
            <a:pPr eaLnBrk="0" hangingPunct="0"/>
            <a:r>
              <a:rPr lang="en-US" altLang="zh-CN" b="1">
                <a:solidFill>
                  <a:srgbClr val="0000FF"/>
                </a:solidFill>
                <a:effectLst>
                  <a:outerShdw blurRad="38100" dist="38100" dir="2700000">
                    <a:srgbClr val="000000"/>
                  </a:outerShdw>
                </a:effectLst>
                <a:latin typeface="Arial" panose="020B0604020202020204" pitchFamily="34" charset="0"/>
                <a:sym typeface="Symbol" panose="05050102010706020507" pitchFamily="18" charset="2"/>
              </a:rPr>
              <a:t>    29412</a:t>
            </a:r>
          </a:p>
          <a:p>
            <a:pPr eaLnBrk="0" hangingPunct="0"/>
            <a:r>
              <a:rPr lang="zh-CN" altLang="en-US" b="1" dirty="0">
                <a:solidFill>
                  <a:srgbClr val="0000FF"/>
                </a:solidFill>
                <a:effectLst>
                  <a:outerShdw blurRad="38100" dist="38100" dir="2700000">
                    <a:srgbClr val="000000"/>
                  </a:outerShdw>
                </a:effectLst>
                <a:latin typeface="Arial" panose="020B0604020202020204" pitchFamily="34" charset="0"/>
                <a:sym typeface="Symbol" panose="05050102010706020507" pitchFamily="18" charset="2"/>
              </a:rPr>
              <a:t>程序执行</a:t>
            </a:r>
            <a:r>
              <a:rPr lang="en-US" altLang="zh-CN" b="1">
                <a:solidFill>
                  <a:srgbClr val="0000FF"/>
                </a:solidFill>
                <a:effectLst>
                  <a:outerShdw blurRad="38100" dist="38100" dir="2700000">
                    <a:srgbClr val="000000"/>
                  </a:outerShdw>
                </a:effectLst>
                <a:latin typeface="Arial" panose="020B0604020202020204" pitchFamily="34" charset="0"/>
                <a:sym typeface="Symbol" panose="05050102010706020507" pitchFamily="18" charset="2"/>
              </a:rPr>
              <a:t>2</a:t>
            </a:r>
            <a:r>
              <a:rPr lang="zh-CN" altLang="en-US" b="1" dirty="0">
                <a:solidFill>
                  <a:srgbClr val="0000FF"/>
                </a:solidFill>
                <a:effectLst>
                  <a:outerShdw blurRad="38100" dist="38100" dir="2700000">
                    <a:srgbClr val="000000"/>
                  </a:outerShdw>
                </a:effectLst>
                <a:latin typeface="Arial" panose="020B0604020202020204" pitchFamily="34" charset="0"/>
                <a:sym typeface="Symbol" panose="05050102010706020507" pitchFamily="18" charset="2"/>
              </a:rPr>
              <a:t>：</a:t>
            </a:r>
          </a:p>
          <a:p>
            <a:pPr eaLnBrk="0" hangingPunct="0"/>
            <a:r>
              <a:rPr lang="en-US" altLang="zh-CN" b="1">
                <a:solidFill>
                  <a:srgbClr val="0000FF"/>
                </a:solidFill>
                <a:effectLst>
                  <a:outerShdw blurRad="38100" dist="38100" dir="2700000">
                    <a:srgbClr val="000000"/>
                  </a:outerShdw>
                </a:effectLst>
                <a:latin typeface="Arial" panose="020B0604020202020204" pitchFamily="34" charset="0"/>
                <a:sym typeface="Symbol" panose="05050102010706020507" pitchFamily="18" charset="2"/>
              </a:rPr>
              <a:t>8 10 12↙</a:t>
            </a:r>
          </a:p>
          <a:p>
            <a:pPr eaLnBrk="0" hangingPunct="0"/>
            <a:r>
              <a:rPr lang="en-US" altLang="zh-CN" b="1">
                <a:solidFill>
                  <a:srgbClr val="0000FF"/>
                </a:solidFill>
                <a:effectLst>
                  <a:outerShdw blurRad="38100" dist="38100" dir="2700000">
                    <a:srgbClr val="000000"/>
                  </a:outerShdw>
                </a:effectLst>
                <a:latin typeface="Arial" panose="020B0604020202020204" pitchFamily="34" charset="0"/>
                <a:sym typeface="Symbol" panose="05050102010706020507" pitchFamily="18" charset="2"/>
              </a:rPr>
              <a:t>-858964708</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84995"/>
                                        </p:tgtEl>
                                        <p:attrNameLst>
                                          <p:attrName>style.visibility</p:attrName>
                                        </p:attrNameLst>
                                      </p:cBhvr>
                                      <p:to>
                                        <p:strVal val="visible"/>
                                      </p:to>
                                    </p:set>
                                    <p:animEffect transition="in" filter="box(out)">
                                      <p:cBhvr>
                                        <p:cTn id="7" dur="500"/>
                                        <p:tgtEl>
                                          <p:spTgt spid="849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99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标题 55297"/>
          <p:cNvSpPr>
            <a:spLocks noGrp="1"/>
          </p:cNvSpPr>
          <p:nvPr>
            <p:ph type="title"/>
          </p:nvPr>
        </p:nvSpPr>
        <p:spPr>
          <a:ln/>
        </p:spPr>
        <p:txBody>
          <a:bodyPr anchor="ctr" anchorCtr="0"/>
          <a:lstStyle/>
          <a:p>
            <a:r>
              <a:rPr lang="zh-CN" altLang="en-US" dirty="0"/>
              <a:t>学习目标</a:t>
            </a:r>
          </a:p>
        </p:txBody>
      </p:sp>
      <p:sp>
        <p:nvSpPr>
          <p:cNvPr id="55299" name="文本占位符 55298"/>
          <p:cNvSpPr>
            <a:spLocks noGrp="1"/>
          </p:cNvSpPr>
          <p:nvPr>
            <p:ph type="body" idx="1"/>
          </p:nvPr>
        </p:nvSpPr>
        <p:spPr>
          <a:ln/>
        </p:spPr>
        <p:txBody>
          <a:bodyPr/>
          <a:lstStyle/>
          <a:p>
            <a:r>
              <a:rPr lang="zh-CN" altLang="en-US" dirty="0"/>
              <a:t>掌握标识符的命名规则</a:t>
            </a:r>
          </a:p>
          <a:p>
            <a:r>
              <a:rPr lang="zh-CN" altLang="en-US" dirty="0"/>
              <a:t>掌握标识符的命名规则</a:t>
            </a:r>
          </a:p>
          <a:p>
            <a:r>
              <a:rPr lang="zh-CN" altLang="en-US" dirty="0"/>
              <a:t>掌握各种基本类型常量的使用</a:t>
            </a:r>
          </a:p>
          <a:p>
            <a:r>
              <a:rPr lang="zh-CN" altLang="en-US" dirty="0"/>
              <a:t>学会变量的定义和初始化</a:t>
            </a:r>
          </a:p>
          <a:p>
            <a:r>
              <a:rPr lang="zh-CN" altLang="en-US" dirty="0"/>
              <a:t>理解整型数据的内存存储形式</a:t>
            </a:r>
          </a:p>
          <a:p>
            <a:r>
              <a:rPr lang="zh-CN" altLang="en-US" dirty="0"/>
              <a:t>学会使用基本数据的输入、输出函数</a:t>
            </a:r>
          </a:p>
          <a:p>
            <a:r>
              <a:rPr lang="zh-CN" altLang="en-US" dirty="0"/>
              <a:t>学会常用库函数的使用</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文本占位符 86017"/>
          <p:cNvSpPr>
            <a:spLocks noGrp="1"/>
          </p:cNvSpPr>
          <p:nvPr>
            <p:ph type="body" idx="1"/>
          </p:nvPr>
        </p:nvSpPr>
        <p:spPr>
          <a:xfrm>
            <a:off x="457200" y="333375"/>
            <a:ext cx="8229600" cy="5792788"/>
          </a:xfrm>
          <a:ln/>
        </p:spPr>
        <p:txBody>
          <a:bodyPr/>
          <a:lstStyle/>
          <a:p>
            <a:pPr>
              <a:buNone/>
            </a:pPr>
            <a:r>
              <a:rPr lang="zh-CN" altLang="en-US" sz="2400" dirty="0"/>
              <a:t>例</a:t>
            </a:r>
            <a:r>
              <a:rPr lang="en-US" altLang="zh-CN" sz="2400"/>
              <a:t>2.8  </a:t>
            </a:r>
            <a:r>
              <a:rPr lang="zh-CN" altLang="en-US" sz="2400" dirty="0"/>
              <a:t>整型数据的输入。</a:t>
            </a:r>
          </a:p>
          <a:p>
            <a:pPr>
              <a:buNone/>
            </a:pPr>
            <a:r>
              <a:rPr lang="en-US" altLang="zh-CN" sz="2400"/>
              <a:t>#include &lt;</a:t>
            </a:r>
            <a:r>
              <a:rPr lang="en-US" altLang="zh-CN" sz="2400" err="1"/>
              <a:t>stdio.h</a:t>
            </a:r>
            <a:r>
              <a:rPr lang="en-US" altLang="zh-CN" sz="2400"/>
              <a:t>&gt;</a:t>
            </a:r>
          </a:p>
          <a:p>
            <a:pPr>
              <a:buNone/>
            </a:pPr>
            <a:r>
              <a:rPr lang="en-US" altLang="zh-CN" sz="2400"/>
              <a:t>void main()</a:t>
            </a:r>
          </a:p>
          <a:p>
            <a:pPr>
              <a:buNone/>
            </a:pPr>
            <a:r>
              <a:rPr lang="en-US" altLang="zh-CN" sz="2400"/>
              <a:t>{   </a:t>
            </a:r>
            <a:r>
              <a:rPr lang="en-US" altLang="zh-CN" sz="2400" err="1"/>
              <a:t>int</a:t>
            </a:r>
            <a:r>
              <a:rPr lang="en-US" altLang="zh-CN" sz="2400"/>
              <a:t> </a:t>
            </a:r>
            <a:r>
              <a:rPr lang="en-US" altLang="zh-CN" sz="2400" err="1"/>
              <a:t>a,b</a:t>
            </a:r>
            <a:r>
              <a:rPr lang="en-US" altLang="zh-CN" sz="2400"/>
              <a:t>;</a:t>
            </a:r>
          </a:p>
          <a:p>
            <a:pPr>
              <a:buNone/>
            </a:pPr>
            <a:r>
              <a:rPr lang="en-US" altLang="zh-CN" sz="2400"/>
              <a:t>    </a:t>
            </a:r>
            <a:r>
              <a:rPr lang="en-US" altLang="zh-CN" sz="2400" err="1"/>
              <a:t>scanf("%d%x",&amp;a,&amp;b</a:t>
            </a:r>
            <a:r>
              <a:rPr lang="en-US" altLang="zh-CN" sz="2400"/>
              <a:t>);	</a:t>
            </a:r>
          </a:p>
          <a:p>
            <a:pPr>
              <a:buNone/>
            </a:pPr>
            <a:r>
              <a:rPr lang="en-US" altLang="zh-CN" sz="2400"/>
              <a:t>      </a:t>
            </a:r>
            <a:r>
              <a:rPr lang="en-US" altLang="zh-CN" sz="2400">
                <a:solidFill>
                  <a:srgbClr val="339933"/>
                </a:solidFill>
              </a:rPr>
              <a:t>// </a:t>
            </a:r>
            <a:r>
              <a:rPr lang="zh-CN" altLang="en-US" sz="2400" dirty="0">
                <a:solidFill>
                  <a:srgbClr val="339933"/>
                </a:solidFill>
              </a:rPr>
              <a:t>分别以十进制、十六进制形式输入</a:t>
            </a:r>
            <a:r>
              <a:rPr lang="en-US" altLang="zh-CN" sz="2400">
                <a:solidFill>
                  <a:srgbClr val="339933"/>
                </a:solidFill>
              </a:rPr>
              <a:t>a</a:t>
            </a:r>
            <a:r>
              <a:rPr lang="zh-CN" altLang="en-US" sz="2400" dirty="0">
                <a:solidFill>
                  <a:srgbClr val="339933"/>
                </a:solidFill>
              </a:rPr>
              <a:t>、</a:t>
            </a:r>
            <a:r>
              <a:rPr lang="en-US" altLang="zh-CN" sz="2400">
                <a:solidFill>
                  <a:srgbClr val="339933"/>
                </a:solidFill>
              </a:rPr>
              <a:t>b</a:t>
            </a:r>
            <a:r>
              <a:rPr lang="en-US" altLang="zh-CN" sz="2400"/>
              <a:t> </a:t>
            </a:r>
          </a:p>
          <a:p>
            <a:pPr>
              <a:buNone/>
            </a:pPr>
            <a:r>
              <a:rPr lang="en-US" altLang="zh-CN" sz="2400"/>
              <a:t>    </a:t>
            </a:r>
            <a:r>
              <a:rPr lang="en-US" altLang="zh-CN" sz="2400" err="1"/>
              <a:t>printf("a</a:t>
            </a:r>
            <a:r>
              <a:rPr lang="en-US" altLang="zh-CN" sz="2400"/>
              <a:t>=%</a:t>
            </a:r>
            <a:r>
              <a:rPr lang="en-US" altLang="zh-CN" sz="2400" err="1"/>
              <a:t>d,b</a:t>
            </a:r>
            <a:r>
              <a:rPr lang="en-US" altLang="zh-CN" sz="2400"/>
              <a:t>=%</a:t>
            </a:r>
            <a:r>
              <a:rPr lang="en-US" altLang="zh-CN" sz="2400" err="1"/>
              <a:t>d\n",a,b</a:t>
            </a:r>
            <a:r>
              <a:rPr lang="en-US" altLang="zh-CN" sz="2400"/>
              <a:t>);</a:t>
            </a:r>
          </a:p>
          <a:p>
            <a:pPr>
              <a:buNone/>
            </a:pPr>
            <a:r>
              <a:rPr lang="en-US" altLang="zh-CN" sz="2400"/>
              <a:t>}</a:t>
            </a:r>
          </a:p>
        </p:txBody>
      </p:sp>
      <p:sp>
        <p:nvSpPr>
          <p:cNvPr id="86019" name="文本框 86018"/>
          <p:cNvSpPr txBox="1"/>
          <p:nvPr/>
        </p:nvSpPr>
        <p:spPr>
          <a:xfrm>
            <a:off x="1835150" y="4149725"/>
            <a:ext cx="4752975" cy="2320925"/>
          </a:xfrm>
          <a:prstGeom prst="rect">
            <a:avLst/>
          </a:prstGeom>
          <a:solidFill>
            <a:schemeClr val="bg1"/>
          </a:solidFill>
          <a:ln w="38100" cap="flat" cmpd="sng">
            <a:solidFill>
              <a:schemeClr val="tx2"/>
            </a:solidFill>
            <a:prstDash val="solid"/>
            <a:miter/>
            <a:headEnd type="none" w="med" len="med"/>
            <a:tailEnd type="none" w="med" len="med"/>
          </a:ln>
        </p:spPr>
        <p:txBody>
          <a:bodyPr lIns="90000" tIns="46800" rIns="90000" bIns="46800">
            <a:spAutoFit/>
          </a:bodyPr>
          <a:lstStyle/>
          <a:p>
            <a:pPr eaLnBrk="0" hangingPunct="0"/>
            <a:r>
              <a:rPr lang="zh-CN" altLang="en-US" b="1" dirty="0">
                <a:solidFill>
                  <a:srgbClr val="0000FF"/>
                </a:solidFill>
                <a:effectLst>
                  <a:outerShdw blurRad="38100" dist="38100" dir="2700000">
                    <a:srgbClr val="000000"/>
                  </a:outerShdw>
                </a:effectLst>
                <a:latin typeface="Arial" panose="020B0604020202020204" pitchFamily="34" charset="0"/>
                <a:sym typeface="Symbol" panose="05050102010706020507" pitchFamily="18" charset="2"/>
              </a:rPr>
              <a:t>程序执行</a:t>
            </a:r>
            <a:r>
              <a:rPr lang="en-US" altLang="zh-CN" b="1">
                <a:solidFill>
                  <a:srgbClr val="0000FF"/>
                </a:solidFill>
                <a:effectLst>
                  <a:outerShdw blurRad="38100" dist="38100" dir="2700000">
                    <a:srgbClr val="000000"/>
                  </a:outerShdw>
                </a:effectLst>
                <a:latin typeface="Arial" panose="020B0604020202020204" pitchFamily="34" charset="0"/>
                <a:sym typeface="Symbol" panose="05050102010706020507" pitchFamily="18" charset="2"/>
              </a:rPr>
              <a:t>1</a:t>
            </a:r>
            <a:r>
              <a:rPr lang="zh-CN" altLang="en-US" b="1" dirty="0">
                <a:solidFill>
                  <a:srgbClr val="0000FF"/>
                </a:solidFill>
                <a:effectLst>
                  <a:outerShdw blurRad="38100" dist="38100" dir="2700000">
                    <a:srgbClr val="000000"/>
                  </a:outerShdw>
                </a:effectLst>
                <a:latin typeface="Arial" panose="020B0604020202020204" pitchFamily="34" charset="0"/>
                <a:sym typeface="Symbol" panose="05050102010706020507" pitchFamily="18" charset="2"/>
              </a:rPr>
              <a:t>：</a:t>
            </a:r>
          </a:p>
          <a:p>
            <a:pPr eaLnBrk="0" hangingPunct="0"/>
            <a:r>
              <a:rPr lang="en-US" altLang="zh-CN" b="1">
                <a:solidFill>
                  <a:srgbClr val="0000FF"/>
                </a:solidFill>
                <a:effectLst>
                  <a:outerShdw blurRad="38100" dist="38100" dir="2700000">
                    <a:srgbClr val="000000"/>
                  </a:outerShdw>
                </a:effectLst>
                <a:latin typeface="Arial" panose="020B0604020202020204" pitchFamily="34" charset="0"/>
                <a:sym typeface="Symbol" panose="05050102010706020507" pitchFamily="18" charset="2"/>
              </a:rPr>
              <a:t>27 </a:t>
            </a:r>
            <a:r>
              <a:rPr lang="en-US" altLang="zh-CN" b="1" err="1">
                <a:solidFill>
                  <a:srgbClr val="0000FF"/>
                </a:solidFill>
                <a:effectLst>
                  <a:outerShdw blurRad="38100" dist="38100" dir="2700000">
                    <a:srgbClr val="000000"/>
                  </a:outerShdw>
                </a:effectLst>
                <a:latin typeface="Arial" panose="020B0604020202020204" pitchFamily="34" charset="0"/>
                <a:sym typeface="Symbol" panose="05050102010706020507" pitchFamily="18" charset="2"/>
              </a:rPr>
              <a:t>27</a:t>
            </a:r>
            <a:r>
              <a:rPr lang="en-US" altLang="zh-CN" b="1">
                <a:solidFill>
                  <a:srgbClr val="0000FF"/>
                </a:solidFill>
                <a:effectLst>
                  <a:outerShdw blurRad="38100" dist="38100" dir="2700000">
                    <a:srgbClr val="000000"/>
                  </a:outerShdw>
                </a:effectLst>
                <a:latin typeface="Arial" panose="020B0604020202020204" pitchFamily="34" charset="0"/>
                <a:sym typeface="Symbol" panose="05050102010706020507" pitchFamily="18" charset="2"/>
              </a:rPr>
              <a:t>↙</a:t>
            </a:r>
          </a:p>
          <a:p>
            <a:pPr eaLnBrk="0" hangingPunct="0"/>
            <a:r>
              <a:rPr lang="en-US" altLang="zh-CN" b="1">
                <a:solidFill>
                  <a:srgbClr val="0000FF"/>
                </a:solidFill>
                <a:effectLst>
                  <a:outerShdw blurRad="38100" dist="38100" dir="2700000">
                    <a:srgbClr val="000000"/>
                  </a:outerShdw>
                </a:effectLst>
                <a:latin typeface="Arial" panose="020B0604020202020204" pitchFamily="34" charset="0"/>
                <a:sym typeface="Symbol" panose="05050102010706020507" pitchFamily="18" charset="2"/>
              </a:rPr>
              <a:t>a=27,b=39</a:t>
            </a:r>
          </a:p>
          <a:p>
            <a:pPr eaLnBrk="0" hangingPunct="0"/>
            <a:r>
              <a:rPr lang="zh-CN" altLang="en-US" b="1" dirty="0">
                <a:solidFill>
                  <a:srgbClr val="0000FF"/>
                </a:solidFill>
                <a:effectLst>
                  <a:outerShdw blurRad="38100" dist="38100" dir="2700000">
                    <a:srgbClr val="000000"/>
                  </a:outerShdw>
                </a:effectLst>
                <a:latin typeface="Arial" panose="020B0604020202020204" pitchFamily="34" charset="0"/>
                <a:sym typeface="Symbol" panose="05050102010706020507" pitchFamily="18" charset="2"/>
              </a:rPr>
              <a:t>程序执行</a:t>
            </a:r>
            <a:r>
              <a:rPr lang="en-US" altLang="zh-CN" b="1">
                <a:solidFill>
                  <a:srgbClr val="0000FF"/>
                </a:solidFill>
                <a:effectLst>
                  <a:outerShdw blurRad="38100" dist="38100" dir="2700000">
                    <a:srgbClr val="000000"/>
                  </a:outerShdw>
                </a:effectLst>
                <a:latin typeface="Arial" panose="020B0604020202020204" pitchFamily="34" charset="0"/>
                <a:sym typeface="Symbol" panose="05050102010706020507" pitchFamily="18" charset="2"/>
              </a:rPr>
              <a:t>2</a:t>
            </a:r>
            <a:r>
              <a:rPr lang="zh-CN" altLang="en-US" b="1" dirty="0">
                <a:solidFill>
                  <a:srgbClr val="0000FF"/>
                </a:solidFill>
                <a:effectLst>
                  <a:outerShdw blurRad="38100" dist="38100" dir="2700000">
                    <a:srgbClr val="000000"/>
                  </a:outerShdw>
                </a:effectLst>
                <a:latin typeface="Arial" panose="020B0604020202020204" pitchFamily="34" charset="0"/>
                <a:sym typeface="Symbol" panose="05050102010706020507" pitchFamily="18" charset="2"/>
              </a:rPr>
              <a:t>：</a:t>
            </a:r>
          </a:p>
          <a:p>
            <a:pPr eaLnBrk="0" hangingPunct="0"/>
            <a:r>
              <a:rPr lang="en-US" altLang="zh-CN" b="1">
                <a:solidFill>
                  <a:srgbClr val="0000FF"/>
                </a:solidFill>
                <a:effectLst>
                  <a:outerShdw blurRad="38100" dist="38100" dir="2700000">
                    <a:srgbClr val="000000"/>
                  </a:outerShdw>
                </a:effectLst>
                <a:latin typeface="Arial" panose="020B0604020202020204" pitchFamily="34" charset="0"/>
                <a:sym typeface="Symbol" panose="05050102010706020507" pitchFamily="18" charset="2"/>
              </a:rPr>
              <a:t>27,27↙</a:t>
            </a:r>
          </a:p>
          <a:p>
            <a:pPr eaLnBrk="0" hangingPunct="0"/>
            <a:r>
              <a:rPr lang="en-US" altLang="zh-CN" b="1">
                <a:solidFill>
                  <a:srgbClr val="0000FF"/>
                </a:solidFill>
                <a:effectLst>
                  <a:outerShdw blurRad="38100" dist="38100" dir="2700000">
                    <a:srgbClr val="000000"/>
                  </a:outerShdw>
                </a:effectLst>
                <a:latin typeface="Arial" panose="020B0604020202020204" pitchFamily="34" charset="0"/>
                <a:sym typeface="Symbol" panose="05050102010706020507" pitchFamily="18" charset="2"/>
              </a:rPr>
              <a:t>a=27,b=-858993460</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86019"/>
                                        </p:tgtEl>
                                        <p:attrNameLst>
                                          <p:attrName>style.visibility</p:attrName>
                                        </p:attrNameLst>
                                      </p:cBhvr>
                                      <p:to>
                                        <p:strVal val="visible"/>
                                      </p:to>
                                    </p:set>
                                    <p:animEffect transition="in" filter="box(out)">
                                      <p:cBhvr>
                                        <p:cTn id="7" dur="500"/>
                                        <p:tgtEl>
                                          <p:spTgt spid="860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19"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文本占位符 87041"/>
          <p:cNvSpPr>
            <a:spLocks noGrp="1"/>
          </p:cNvSpPr>
          <p:nvPr>
            <p:ph type="body" idx="1"/>
          </p:nvPr>
        </p:nvSpPr>
        <p:spPr>
          <a:xfrm>
            <a:off x="457200" y="333375"/>
            <a:ext cx="8229600" cy="5792788"/>
          </a:xfrm>
          <a:ln/>
        </p:spPr>
        <p:txBody>
          <a:bodyPr/>
          <a:lstStyle/>
          <a:p>
            <a:pPr>
              <a:buNone/>
            </a:pPr>
            <a:r>
              <a:rPr lang="zh-CN" altLang="en-US" sz="2400" dirty="0"/>
              <a:t>例</a:t>
            </a:r>
            <a:r>
              <a:rPr lang="en-US" altLang="zh-CN" sz="2400"/>
              <a:t>2.9</a:t>
            </a:r>
            <a:r>
              <a:rPr lang="en-US" altLang="zh-CN" sz="2400" b="0"/>
              <a:t>  </a:t>
            </a:r>
            <a:r>
              <a:rPr lang="zh-CN" altLang="en-US" sz="2400" dirty="0"/>
              <a:t>字符型数据的输入。</a:t>
            </a:r>
          </a:p>
          <a:p>
            <a:pPr>
              <a:buNone/>
            </a:pPr>
            <a:r>
              <a:rPr lang="en-US" altLang="zh-CN" sz="2400"/>
              <a:t>#include &lt;</a:t>
            </a:r>
            <a:r>
              <a:rPr lang="en-US" altLang="zh-CN" sz="2400" err="1"/>
              <a:t>stdio.h</a:t>
            </a:r>
            <a:r>
              <a:rPr lang="en-US" altLang="zh-CN" sz="2400"/>
              <a:t>&gt;</a:t>
            </a:r>
          </a:p>
          <a:p>
            <a:pPr>
              <a:buNone/>
            </a:pPr>
            <a:r>
              <a:rPr lang="en-US" altLang="zh-CN" sz="2400"/>
              <a:t>void main()</a:t>
            </a:r>
          </a:p>
          <a:p>
            <a:pPr>
              <a:buNone/>
            </a:pPr>
            <a:r>
              <a:rPr lang="en-US" altLang="zh-CN" sz="2400"/>
              <a:t>{   char c1,c2,c3;</a:t>
            </a:r>
          </a:p>
          <a:p>
            <a:pPr>
              <a:buNone/>
            </a:pPr>
            <a:r>
              <a:rPr lang="en-US" altLang="zh-CN" sz="2400"/>
              <a:t>    scanf("%c%c%c",&amp;c1,&amp;c2,&amp;c3); </a:t>
            </a:r>
          </a:p>
          <a:p>
            <a:pPr>
              <a:buNone/>
            </a:pPr>
            <a:r>
              <a:rPr lang="en-US" altLang="zh-CN" sz="2400"/>
              <a:t>    printf("%c,%c,%c\n",c1,c2,c3);</a:t>
            </a:r>
          </a:p>
          <a:p>
            <a:pPr>
              <a:buNone/>
            </a:pPr>
            <a:r>
              <a:rPr lang="en-US" altLang="zh-CN" sz="2400"/>
              <a:t>}</a:t>
            </a:r>
          </a:p>
        </p:txBody>
      </p:sp>
      <p:sp>
        <p:nvSpPr>
          <p:cNvPr id="87043" name="文本框 87042"/>
          <p:cNvSpPr txBox="1"/>
          <p:nvPr/>
        </p:nvSpPr>
        <p:spPr>
          <a:xfrm>
            <a:off x="1763713" y="4005263"/>
            <a:ext cx="4752975" cy="2320925"/>
          </a:xfrm>
          <a:prstGeom prst="rect">
            <a:avLst/>
          </a:prstGeom>
          <a:solidFill>
            <a:schemeClr val="bg1"/>
          </a:solidFill>
          <a:ln w="38100" cap="flat" cmpd="sng">
            <a:solidFill>
              <a:schemeClr val="tx2"/>
            </a:solidFill>
            <a:prstDash val="solid"/>
            <a:miter/>
            <a:headEnd type="none" w="med" len="med"/>
            <a:tailEnd type="none" w="med" len="med"/>
          </a:ln>
        </p:spPr>
        <p:txBody>
          <a:bodyPr lIns="90000" tIns="46800" rIns="90000" bIns="46800">
            <a:spAutoFit/>
          </a:bodyPr>
          <a:lstStyle/>
          <a:p>
            <a:pPr eaLnBrk="0" hangingPunct="0"/>
            <a:r>
              <a:rPr lang="zh-CN" altLang="en-US" b="1" dirty="0">
                <a:solidFill>
                  <a:srgbClr val="0000FF"/>
                </a:solidFill>
                <a:effectLst>
                  <a:outerShdw blurRad="38100" dist="38100" dir="2700000">
                    <a:srgbClr val="000000"/>
                  </a:outerShdw>
                </a:effectLst>
                <a:latin typeface="Arial" panose="020B0604020202020204" pitchFamily="34" charset="0"/>
                <a:sym typeface="Symbol" panose="05050102010706020507" pitchFamily="18" charset="2"/>
              </a:rPr>
              <a:t>程序执行</a:t>
            </a:r>
            <a:r>
              <a:rPr lang="en-US" altLang="zh-CN" b="1">
                <a:solidFill>
                  <a:srgbClr val="0000FF"/>
                </a:solidFill>
                <a:effectLst>
                  <a:outerShdw blurRad="38100" dist="38100" dir="2700000">
                    <a:srgbClr val="000000"/>
                  </a:outerShdw>
                </a:effectLst>
                <a:latin typeface="Arial" panose="020B0604020202020204" pitchFamily="34" charset="0"/>
                <a:sym typeface="Symbol" panose="05050102010706020507" pitchFamily="18" charset="2"/>
              </a:rPr>
              <a:t>1</a:t>
            </a:r>
            <a:r>
              <a:rPr lang="zh-CN" altLang="en-US" b="1" dirty="0">
                <a:solidFill>
                  <a:srgbClr val="0000FF"/>
                </a:solidFill>
                <a:effectLst>
                  <a:outerShdw blurRad="38100" dist="38100" dir="2700000">
                    <a:srgbClr val="000000"/>
                  </a:outerShdw>
                </a:effectLst>
                <a:latin typeface="Arial" panose="020B0604020202020204" pitchFamily="34" charset="0"/>
                <a:sym typeface="Symbol" panose="05050102010706020507" pitchFamily="18" charset="2"/>
              </a:rPr>
              <a:t>：</a:t>
            </a:r>
          </a:p>
          <a:p>
            <a:pPr eaLnBrk="0" hangingPunct="0"/>
            <a:r>
              <a:rPr lang="en-US" altLang="zh-CN" b="1" err="1">
                <a:solidFill>
                  <a:srgbClr val="0000FF"/>
                </a:solidFill>
                <a:effectLst>
                  <a:outerShdw blurRad="38100" dist="38100" dir="2700000">
                    <a:srgbClr val="000000"/>
                  </a:outerShdw>
                </a:effectLst>
                <a:latin typeface="Arial" panose="020B0604020202020204" pitchFamily="34" charset="0"/>
                <a:sym typeface="Symbol" panose="05050102010706020507" pitchFamily="18" charset="2"/>
              </a:rPr>
              <a:t>abc</a:t>
            </a:r>
            <a:r>
              <a:rPr lang="en-US" altLang="zh-CN" b="1">
                <a:solidFill>
                  <a:srgbClr val="0000FF"/>
                </a:solidFill>
                <a:effectLst>
                  <a:outerShdw blurRad="38100" dist="38100" dir="2700000">
                    <a:srgbClr val="000000"/>
                  </a:outerShdw>
                </a:effectLst>
                <a:latin typeface="Arial" panose="020B0604020202020204" pitchFamily="34" charset="0"/>
                <a:sym typeface="Symbol" panose="05050102010706020507" pitchFamily="18" charset="2"/>
              </a:rPr>
              <a:t>↙</a:t>
            </a:r>
          </a:p>
          <a:p>
            <a:pPr eaLnBrk="0" hangingPunct="0"/>
            <a:r>
              <a:rPr lang="en-US" altLang="zh-CN" b="1" err="1">
                <a:solidFill>
                  <a:srgbClr val="0000FF"/>
                </a:solidFill>
                <a:effectLst>
                  <a:outerShdw blurRad="38100" dist="38100" dir="2700000">
                    <a:srgbClr val="000000"/>
                  </a:outerShdw>
                </a:effectLst>
                <a:latin typeface="Arial" panose="020B0604020202020204" pitchFamily="34" charset="0"/>
                <a:sym typeface="Symbol" panose="05050102010706020507" pitchFamily="18" charset="2"/>
              </a:rPr>
              <a:t>a,b,c</a:t>
            </a:r>
            <a:endParaRPr lang="en-US" altLang="zh-CN" b="1">
              <a:solidFill>
                <a:srgbClr val="0000FF"/>
              </a:solidFill>
              <a:effectLst>
                <a:outerShdw blurRad="38100" dist="38100" dir="2700000">
                  <a:srgbClr val="000000"/>
                </a:outerShdw>
              </a:effectLst>
              <a:latin typeface="Arial" panose="020B0604020202020204" pitchFamily="34" charset="0"/>
              <a:sym typeface="Symbol" panose="05050102010706020507" pitchFamily="18" charset="2"/>
            </a:endParaRPr>
          </a:p>
          <a:p>
            <a:pPr eaLnBrk="0" hangingPunct="0"/>
            <a:r>
              <a:rPr lang="zh-CN" altLang="en-US" b="1" dirty="0">
                <a:solidFill>
                  <a:srgbClr val="0000FF"/>
                </a:solidFill>
                <a:effectLst>
                  <a:outerShdw blurRad="38100" dist="38100" dir="2700000">
                    <a:srgbClr val="000000"/>
                  </a:outerShdw>
                </a:effectLst>
                <a:latin typeface="Arial" panose="020B0604020202020204" pitchFamily="34" charset="0"/>
                <a:sym typeface="Symbol" panose="05050102010706020507" pitchFamily="18" charset="2"/>
              </a:rPr>
              <a:t>程序执行</a:t>
            </a:r>
            <a:r>
              <a:rPr lang="en-US" altLang="zh-CN" b="1">
                <a:solidFill>
                  <a:srgbClr val="0000FF"/>
                </a:solidFill>
                <a:effectLst>
                  <a:outerShdw blurRad="38100" dist="38100" dir="2700000">
                    <a:srgbClr val="000000"/>
                  </a:outerShdw>
                </a:effectLst>
                <a:latin typeface="Arial" panose="020B0604020202020204" pitchFamily="34" charset="0"/>
                <a:sym typeface="Symbol" panose="05050102010706020507" pitchFamily="18" charset="2"/>
              </a:rPr>
              <a:t>2</a:t>
            </a:r>
            <a:r>
              <a:rPr lang="zh-CN" altLang="en-US" b="1" dirty="0">
                <a:solidFill>
                  <a:srgbClr val="0000FF"/>
                </a:solidFill>
                <a:effectLst>
                  <a:outerShdw blurRad="38100" dist="38100" dir="2700000">
                    <a:srgbClr val="000000"/>
                  </a:outerShdw>
                </a:effectLst>
                <a:latin typeface="Arial" panose="020B0604020202020204" pitchFamily="34" charset="0"/>
                <a:sym typeface="Symbol" panose="05050102010706020507" pitchFamily="18" charset="2"/>
              </a:rPr>
              <a:t>：</a:t>
            </a:r>
          </a:p>
          <a:p>
            <a:pPr eaLnBrk="0" hangingPunct="0"/>
            <a:r>
              <a:rPr lang="en-US" altLang="zh-CN" b="1">
                <a:solidFill>
                  <a:srgbClr val="0000FF"/>
                </a:solidFill>
                <a:effectLst>
                  <a:outerShdw blurRad="38100" dist="38100" dir="2700000">
                    <a:srgbClr val="000000"/>
                  </a:outerShdw>
                </a:effectLst>
                <a:latin typeface="Arial" panose="020B0604020202020204" pitchFamily="34" charset="0"/>
                <a:sym typeface="Symbol" panose="05050102010706020507" pitchFamily="18" charset="2"/>
              </a:rPr>
              <a:t>a b c↙</a:t>
            </a:r>
          </a:p>
          <a:p>
            <a:pPr eaLnBrk="0" hangingPunct="0"/>
            <a:r>
              <a:rPr lang="en-US" altLang="zh-CN" b="1">
                <a:solidFill>
                  <a:srgbClr val="0000FF"/>
                </a:solidFill>
                <a:effectLst>
                  <a:outerShdw blurRad="38100" dist="38100" dir="2700000">
                    <a:srgbClr val="000000"/>
                  </a:outerShdw>
                </a:effectLst>
                <a:latin typeface="Arial" panose="020B0604020202020204" pitchFamily="34" charset="0"/>
                <a:sym typeface="Symbol" panose="05050102010706020507" pitchFamily="18" charset="2"/>
              </a:rPr>
              <a:t>a, ,b</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87043"/>
                                        </p:tgtEl>
                                        <p:attrNameLst>
                                          <p:attrName>style.visibility</p:attrName>
                                        </p:attrNameLst>
                                      </p:cBhvr>
                                      <p:to>
                                        <p:strVal val="visible"/>
                                      </p:to>
                                    </p:set>
                                    <p:animEffect transition="in" filter="box(out)">
                                      <p:cBhvr>
                                        <p:cTn id="7" dur="500"/>
                                        <p:tgtEl>
                                          <p:spTgt spid="870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043"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文本占位符 88065"/>
          <p:cNvSpPr>
            <a:spLocks noGrp="1"/>
          </p:cNvSpPr>
          <p:nvPr>
            <p:ph type="body" idx="1"/>
          </p:nvPr>
        </p:nvSpPr>
        <p:spPr>
          <a:xfrm>
            <a:off x="457200" y="333375"/>
            <a:ext cx="8229600" cy="5792788"/>
          </a:xfrm>
          <a:ln/>
        </p:spPr>
        <p:txBody>
          <a:bodyPr/>
          <a:lstStyle/>
          <a:p>
            <a:pPr>
              <a:lnSpc>
                <a:spcPct val="90000"/>
              </a:lnSpc>
              <a:buNone/>
            </a:pPr>
            <a:r>
              <a:rPr lang="zh-CN" altLang="en-US" sz="2400" dirty="0"/>
              <a:t>例</a:t>
            </a:r>
            <a:r>
              <a:rPr lang="en-US" altLang="zh-CN" sz="2400"/>
              <a:t>2.10</a:t>
            </a:r>
            <a:r>
              <a:rPr lang="en-US" altLang="zh-CN" sz="2400" b="0"/>
              <a:t>  </a:t>
            </a:r>
            <a:r>
              <a:rPr lang="zh-CN" altLang="en-US" sz="2400" dirty="0"/>
              <a:t>浮点型数据的输入。输入两个数，求它们的和。</a:t>
            </a:r>
          </a:p>
          <a:p>
            <a:pPr>
              <a:lnSpc>
                <a:spcPct val="90000"/>
              </a:lnSpc>
              <a:buNone/>
            </a:pPr>
            <a:r>
              <a:rPr lang="en-US" altLang="zh-CN" sz="2400"/>
              <a:t>#include &lt;</a:t>
            </a:r>
            <a:r>
              <a:rPr lang="en-US" altLang="zh-CN" sz="2400" err="1"/>
              <a:t>stdio.h</a:t>
            </a:r>
            <a:r>
              <a:rPr lang="en-US" altLang="zh-CN" sz="2400"/>
              <a:t>&gt;  </a:t>
            </a:r>
          </a:p>
          <a:p>
            <a:pPr>
              <a:lnSpc>
                <a:spcPct val="90000"/>
              </a:lnSpc>
              <a:buNone/>
            </a:pPr>
            <a:r>
              <a:rPr lang="en-US" altLang="zh-CN" sz="2400"/>
              <a:t>void main()</a:t>
            </a:r>
          </a:p>
          <a:p>
            <a:pPr>
              <a:lnSpc>
                <a:spcPct val="90000"/>
              </a:lnSpc>
              <a:buNone/>
            </a:pPr>
            <a:r>
              <a:rPr lang="en-US" altLang="zh-CN" sz="2400"/>
              <a:t>{   double </a:t>
            </a:r>
            <a:r>
              <a:rPr lang="en-US" altLang="zh-CN" sz="2400" err="1"/>
              <a:t>x,y,sum</a:t>
            </a:r>
            <a:r>
              <a:rPr lang="en-US" altLang="zh-CN" sz="2400"/>
              <a:t>;</a:t>
            </a:r>
          </a:p>
          <a:p>
            <a:pPr>
              <a:lnSpc>
                <a:spcPct val="90000"/>
              </a:lnSpc>
              <a:buNone/>
            </a:pPr>
            <a:r>
              <a:rPr lang="en-US" altLang="zh-CN" sz="2400"/>
              <a:t>    </a:t>
            </a:r>
            <a:r>
              <a:rPr lang="en-US" altLang="zh-CN" sz="2400" err="1"/>
              <a:t>printf("Input</a:t>
            </a:r>
            <a:r>
              <a:rPr lang="en-US" altLang="zh-CN" sz="2400"/>
              <a:t> x </a:t>
            </a:r>
            <a:r>
              <a:rPr lang="en-US" altLang="zh-CN" sz="2400" err="1"/>
              <a:t>y:\n</a:t>
            </a:r>
            <a:r>
              <a:rPr lang="en-US" altLang="zh-CN" sz="2400"/>
              <a:t>");	</a:t>
            </a:r>
            <a:r>
              <a:rPr lang="en-US" altLang="zh-CN" sz="2400">
                <a:solidFill>
                  <a:srgbClr val="339933"/>
                </a:solidFill>
              </a:rPr>
              <a:t>// </a:t>
            </a:r>
            <a:r>
              <a:rPr lang="zh-CN" altLang="en-US" sz="2400" dirty="0">
                <a:solidFill>
                  <a:srgbClr val="339933"/>
                </a:solidFill>
              </a:rPr>
              <a:t>输入提示</a:t>
            </a:r>
          </a:p>
          <a:p>
            <a:pPr>
              <a:lnSpc>
                <a:spcPct val="90000"/>
              </a:lnSpc>
              <a:buNone/>
            </a:pPr>
            <a:r>
              <a:rPr lang="zh-CN" altLang="en-US" sz="2400"/>
              <a:t>    </a:t>
            </a:r>
            <a:r>
              <a:rPr lang="en-US" altLang="zh-CN" sz="2400" err="1"/>
              <a:t>scanf("%lf%le",&amp;x,&amp;y</a:t>
            </a:r>
            <a:r>
              <a:rPr lang="en-US" altLang="zh-CN" sz="2400"/>
              <a:t>);	</a:t>
            </a:r>
          </a:p>
          <a:p>
            <a:pPr>
              <a:lnSpc>
                <a:spcPct val="90000"/>
              </a:lnSpc>
              <a:buNone/>
            </a:pPr>
            <a:r>
              <a:rPr lang="en-US" altLang="zh-CN" sz="2400"/>
              <a:t>      </a:t>
            </a:r>
            <a:r>
              <a:rPr lang="en-US" altLang="zh-CN" sz="2400">
                <a:solidFill>
                  <a:srgbClr val="339933"/>
                </a:solidFill>
              </a:rPr>
              <a:t>// </a:t>
            </a:r>
            <a:r>
              <a:rPr lang="zh-CN" altLang="en-US" sz="2400" dirty="0">
                <a:solidFill>
                  <a:srgbClr val="339933"/>
                </a:solidFill>
              </a:rPr>
              <a:t>输入</a:t>
            </a:r>
            <a:r>
              <a:rPr lang="en-US" altLang="zh-CN" sz="2400">
                <a:solidFill>
                  <a:srgbClr val="339933"/>
                </a:solidFill>
              </a:rPr>
              <a:t>double</a:t>
            </a:r>
            <a:r>
              <a:rPr lang="zh-CN" altLang="en-US" sz="2400" dirty="0">
                <a:solidFill>
                  <a:srgbClr val="339933"/>
                </a:solidFill>
              </a:rPr>
              <a:t>类型数据要用格式符</a:t>
            </a:r>
            <a:r>
              <a:rPr lang="en-US" altLang="zh-CN" sz="2400">
                <a:solidFill>
                  <a:srgbClr val="339933"/>
                </a:solidFill>
              </a:rPr>
              <a:t>%lf</a:t>
            </a:r>
            <a:r>
              <a:rPr lang="zh-CN" altLang="en-US" sz="2400" dirty="0">
                <a:solidFill>
                  <a:srgbClr val="339933"/>
                </a:solidFill>
              </a:rPr>
              <a:t>或</a:t>
            </a:r>
            <a:r>
              <a:rPr lang="en-US" altLang="zh-CN" sz="2400">
                <a:solidFill>
                  <a:srgbClr val="339933"/>
                </a:solidFill>
              </a:rPr>
              <a:t>%le</a:t>
            </a:r>
          </a:p>
          <a:p>
            <a:pPr>
              <a:lnSpc>
                <a:spcPct val="90000"/>
              </a:lnSpc>
              <a:buNone/>
            </a:pPr>
            <a:r>
              <a:rPr lang="en-US" altLang="zh-CN" sz="2400"/>
              <a:t>    sum=</a:t>
            </a:r>
            <a:r>
              <a:rPr lang="en-US" altLang="zh-CN" sz="2400" err="1"/>
              <a:t>x+y</a:t>
            </a:r>
            <a:r>
              <a:rPr lang="en-US" altLang="zh-CN" sz="2400"/>
              <a:t>;</a:t>
            </a:r>
          </a:p>
          <a:p>
            <a:pPr>
              <a:lnSpc>
                <a:spcPct val="90000"/>
              </a:lnSpc>
              <a:buNone/>
            </a:pPr>
            <a:r>
              <a:rPr lang="en-US" altLang="zh-CN" sz="2400"/>
              <a:t>    </a:t>
            </a:r>
            <a:r>
              <a:rPr lang="en-US" altLang="zh-CN" sz="2400" err="1"/>
              <a:t>printf("sum</a:t>
            </a:r>
            <a:r>
              <a:rPr lang="en-US" altLang="zh-CN" sz="2400"/>
              <a:t>=%.3f\n",sum);</a:t>
            </a:r>
          </a:p>
          <a:p>
            <a:pPr>
              <a:lnSpc>
                <a:spcPct val="90000"/>
              </a:lnSpc>
              <a:buNone/>
            </a:pPr>
            <a:r>
              <a:rPr lang="en-US" altLang="zh-CN" sz="2400"/>
              <a:t>}</a:t>
            </a:r>
          </a:p>
        </p:txBody>
      </p:sp>
      <p:sp>
        <p:nvSpPr>
          <p:cNvPr id="88067" name="文本框 88066"/>
          <p:cNvSpPr txBox="1"/>
          <p:nvPr/>
        </p:nvSpPr>
        <p:spPr>
          <a:xfrm>
            <a:off x="1835150" y="4724400"/>
            <a:ext cx="4752975" cy="1225550"/>
          </a:xfrm>
          <a:prstGeom prst="rect">
            <a:avLst/>
          </a:prstGeom>
          <a:solidFill>
            <a:schemeClr val="bg1"/>
          </a:solidFill>
          <a:ln w="38100" cap="flat" cmpd="sng">
            <a:solidFill>
              <a:schemeClr val="tx2"/>
            </a:solidFill>
            <a:prstDash val="solid"/>
            <a:miter/>
            <a:headEnd type="none" w="med" len="med"/>
            <a:tailEnd type="none" w="med" len="med"/>
          </a:ln>
        </p:spPr>
        <p:txBody>
          <a:bodyPr lIns="90000" tIns="46800" rIns="90000" bIns="46800">
            <a:spAutoFit/>
          </a:bodyPr>
          <a:lstStyle/>
          <a:p>
            <a:pPr eaLnBrk="0" hangingPunct="0"/>
            <a:r>
              <a:rPr lang="zh-CN" altLang="en-US" b="1" dirty="0">
                <a:solidFill>
                  <a:srgbClr val="0000FF"/>
                </a:solidFill>
                <a:effectLst>
                  <a:outerShdw blurRad="38100" dist="38100" dir="2700000">
                    <a:srgbClr val="000000"/>
                  </a:outerShdw>
                </a:effectLst>
                <a:latin typeface="Arial" panose="020B0604020202020204" pitchFamily="34" charset="0"/>
                <a:sym typeface="Symbol" panose="05050102010706020507" pitchFamily="18" charset="2"/>
              </a:rPr>
              <a:t>程序执行：</a:t>
            </a:r>
          </a:p>
          <a:p>
            <a:pPr eaLnBrk="0" hangingPunct="0"/>
            <a:r>
              <a:rPr lang="en-US" altLang="zh-CN" b="1">
                <a:solidFill>
                  <a:srgbClr val="0000FF"/>
                </a:solidFill>
                <a:effectLst>
                  <a:outerShdw blurRad="38100" dist="38100" dir="2700000">
                    <a:srgbClr val="000000"/>
                  </a:outerShdw>
                </a:effectLst>
                <a:latin typeface="Arial" panose="020B0604020202020204" pitchFamily="34" charset="0"/>
                <a:sym typeface="Symbol" panose="05050102010706020507" pitchFamily="18" charset="2"/>
              </a:rPr>
              <a:t>1.2345  6.789↙</a:t>
            </a:r>
          </a:p>
          <a:p>
            <a:pPr eaLnBrk="0" hangingPunct="0"/>
            <a:r>
              <a:rPr lang="en-US" altLang="zh-CN" b="1">
                <a:solidFill>
                  <a:srgbClr val="0000FF"/>
                </a:solidFill>
                <a:effectLst>
                  <a:outerShdw blurRad="38100" dist="38100" dir="2700000">
                    <a:srgbClr val="000000"/>
                  </a:outerShdw>
                </a:effectLst>
                <a:latin typeface="Arial" panose="020B0604020202020204" pitchFamily="34" charset="0"/>
                <a:sym typeface="Symbol" panose="05050102010706020507" pitchFamily="18" charset="2"/>
              </a:rPr>
              <a:t>sum=8.024</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88067"/>
                                        </p:tgtEl>
                                        <p:attrNameLst>
                                          <p:attrName>style.visibility</p:attrName>
                                        </p:attrNameLst>
                                      </p:cBhvr>
                                      <p:to>
                                        <p:strVal val="visible"/>
                                      </p:to>
                                    </p:set>
                                    <p:animEffect transition="in" filter="box(out)">
                                      <p:cBhvr>
                                        <p:cTn id="7" dur="500"/>
                                        <p:tgtEl>
                                          <p:spTgt spid="880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067"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矩形 89089"/>
          <p:cNvSpPr/>
          <p:nvPr/>
        </p:nvSpPr>
        <p:spPr>
          <a:xfrm>
            <a:off x="1219200" y="4419600"/>
            <a:ext cx="6376988" cy="1746250"/>
          </a:xfrm>
          <a:solidFill>
            <a:srgbClr val="000000">
              <a:alpha val="100000"/>
            </a:srgbClr>
          </a:solidFill>
          <a:ln w="38100" cap="flat" cmpd="sng">
            <a:solidFill>
              <a:srgbClr val="009900">
                <a:alpha val="100000"/>
              </a:srgbClr>
            </a:solidFill>
            <a:prstDash val="solid"/>
            <a:headEnd type="none" w="med" len="med"/>
            <a:tailEnd type="none" w="med" len="med"/>
          </a:ln>
        </p:spPr>
        <p:txBody>
          <a:bodyPr vert="horz" wrap="square" lIns="90000" tIns="46800" rIns="90000" bIns="46800" anchor="t" anchorCtr="0"/>
          <a:lstStyle>
            <a:lvl1pPr marL="290830" lvl="0" indent="-290830" algn="l" defTabSz="914400" rtl="0" eaLnBrk="1" fontAlgn="base" latinLnBrk="0" hangingPunct="1">
              <a:lnSpc>
                <a:spcPct val="110000"/>
              </a:lnSpc>
              <a:spcBef>
                <a:spcPct val="20000"/>
              </a:spcBef>
              <a:spcAft>
                <a:spcPct val="20000"/>
              </a:spcAft>
              <a:buClr>
                <a:srgbClr val="CC0000"/>
              </a:buClr>
              <a:buSzPct val="110000"/>
              <a:buFont typeface="Wingdings" panose="05000000000000000000" pitchFamily="2" charset="2"/>
              <a:buChar char="v"/>
              <a:defRPr sz="2800" b="1" u="none" kern="1200" baseline="0">
                <a:solidFill>
                  <a:srgbClr val="000099"/>
                </a:solidFill>
                <a:effectLst>
                  <a:outerShdw blurRad="38100" dist="38100" dir="2700000">
                    <a:srgbClr val="000000"/>
                  </a:outerShdw>
                </a:effectLst>
                <a:latin typeface="Times New Roman" panose="02020603050405020304" pitchFamily="18" charset="0"/>
                <a:ea typeface="楷体_GB2312" pitchFamily="49" charset="-122"/>
              </a:defRPr>
            </a:lvl1pPr>
            <a:lvl2pPr marL="662305" lvl="1" indent="-180975" algn="l" defTabSz="914400" rtl="0" eaLnBrk="1" fontAlgn="base" latinLnBrk="0" hangingPunct="1">
              <a:lnSpc>
                <a:spcPct val="110000"/>
              </a:lnSpc>
              <a:spcBef>
                <a:spcPct val="20000"/>
              </a:spcBef>
              <a:spcAft>
                <a:spcPct val="20000"/>
              </a:spcAft>
              <a:buClr>
                <a:srgbClr val="00CC00"/>
              </a:buClr>
              <a:buSzPct val="120000"/>
              <a:buFont typeface="Wingdings" panose="05000000000000000000" pitchFamily="2" charset="2"/>
              <a:buChar char="§"/>
              <a:defRPr sz="2800" b="1" i="0" u="none" kern="1200" baseline="0">
                <a:solidFill>
                  <a:srgbClr val="000099"/>
                </a:solidFill>
                <a:effectLst>
                  <a:outerShdw blurRad="38100" dist="38100" dir="2700000">
                    <a:srgbClr val="000000"/>
                  </a:outerShdw>
                </a:effectLst>
                <a:latin typeface="Times New Roman" panose="02020603050405020304" pitchFamily="18" charset="0"/>
                <a:ea typeface="楷体_GB2312" pitchFamily="49" charset="-122"/>
              </a:defRPr>
            </a:lvl2pPr>
            <a:lvl3pPr marL="1044575" lvl="2" indent="-191770" algn="l" defTabSz="914400" rtl="0" eaLnBrk="1" fontAlgn="base" latinLnBrk="0" hangingPunct="1">
              <a:lnSpc>
                <a:spcPct val="110000"/>
              </a:lnSpc>
              <a:spcBef>
                <a:spcPct val="20000"/>
              </a:spcBef>
              <a:spcAft>
                <a:spcPct val="20000"/>
              </a:spcAft>
              <a:buClr>
                <a:srgbClr val="FF0066"/>
              </a:buClr>
              <a:buSzPct val="135000"/>
              <a:buFontTx/>
              <a:buChar char="•"/>
              <a:defRPr sz="2800" b="1" i="0" u="none" kern="1200" baseline="0">
                <a:solidFill>
                  <a:srgbClr val="000099"/>
                </a:solidFill>
                <a:effectLst>
                  <a:outerShdw blurRad="38100" dist="38100" dir="2700000">
                    <a:srgbClr val="000000"/>
                  </a:outerShdw>
                </a:effectLst>
                <a:latin typeface="Times New Roman" panose="02020603050405020304" pitchFamily="18" charset="0"/>
                <a:ea typeface="楷体_GB2312" pitchFamily="49" charset="-122"/>
              </a:defRPr>
            </a:lvl3pPr>
            <a:lvl4pPr marL="1428750" lvl="3" indent="-193675" algn="l" defTabSz="914400" rtl="0" eaLnBrk="1" fontAlgn="base" latinLnBrk="0" hangingPunct="1">
              <a:lnSpc>
                <a:spcPct val="110000"/>
              </a:lnSpc>
              <a:spcBef>
                <a:spcPct val="20000"/>
              </a:spcBef>
              <a:spcAft>
                <a:spcPct val="20000"/>
              </a:spcAft>
              <a:buSzTx/>
              <a:buFontTx/>
              <a:buChar char="–"/>
              <a:defRPr sz="2600" b="1" i="0" u="none" kern="1200" baseline="0">
                <a:solidFill>
                  <a:srgbClr val="000099"/>
                </a:solidFill>
                <a:effectLst>
                  <a:outerShdw blurRad="38100" dist="38100" dir="2700000">
                    <a:srgbClr val="000000"/>
                  </a:outerShdw>
                </a:effectLst>
                <a:latin typeface="Times New Roman" panose="02020603050405020304" pitchFamily="18" charset="0"/>
                <a:ea typeface="楷体_GB2312" pitchFamily="49" charset="-122"/>
              </a:defRPr>
            </a:lvl4pPr>
            <a:lvl5pPr marL="1812925" lvl="4" indent="-193675" algn="l" defTabSz="914400" rtl="0" eaLnBrk="1" fontAlgn="base" latinLnBrk="0" hangingPunct="1">
              <a:lnSpc>
                <a:spcPct val="110000"/>
              </a:lnSpc>
              <a:spcBef>
                <a:spcPct val="20000"/>
              </a:spcBef>
              <a:spcAft>
                <a:spcPct val="20000"/>
              </a:spcAft>
              <a:buSzTx/>
              <a:buFontTx/>
              <a:buChar char="–"/>
              <a:defRPr sz="2600" b="1" i="0" u="none" kern="1200" baseline="0">
                <a:solidFill>
                  <a:srgbClr val="000099"/>
                </a:solidFill>
                <a:effectLst>
                  <a:outerShdw blurRad="38100" dist="38100" dir="2700000">
                    <a:srgbClr val="000000"/>
                  </a:outerShdw>
                </a:effectLst>
                <a:latin typeface="Times New Roman" panose="02020603050405020304" pitchFamily="18" charset="0"/>
                <a:ea typeface="楷体_GB2312" pitchFamily="49" charset="-122"/>
              </a:defRPr>
            </a:lvl5pPr>
          </a:lstStyle>
          <a:p>
            <a:pPr lvl="3">
              <a:buNone/>
            </a:pPr>
            <a:r>
              <a:rPr lang="zh-CN" altLang="en-US" dirty="0">
                <a:solidFill>
                  <a:schemeClr val="bg1"/>
                </a:solidFill>
                <a:sym typeface="Symbol" panose="05050102010706020507" pitchFamily="18" charset="2"/>
              </a:rPr>
              <a:t>例  </a:t>
            </a:r>
            <a:r>
              <a:rPr lang="en-US" altLang="zh-CN">
                <a:solidFill>
                  <a:schemeClr val="bg1"/>
                </a:solidFill>
                <a:sym typeface="Symbol" panose="05050102010706020507" pitchFamily="18" charset="2"/>
              </a:rPr>
              <a:t>scanf(“%3c%2c”,&amp;c1,&amp;c2);</a:t>
            </a:r>
          </a:p>
          <a:p>
            <a:pPr lvl="3">
              <a:buNone/>
            </a:pPr>
            <a:r>
              <a:rPr lang="en-US" altLang="zh-CN">
                <a:solidFill>
                  <a:schemeClr val="bg1"/>
                </a:solidFill>
                <a:sym typeface="Symbol" panose="05050102010706020507" pitchFamily="18" charset="2"/>
              </a:rPr>
              <a:t>      </a:t>
            </a:r>
            <a:r>
              <a:rPr lang="zh-CN" altLang="zh-CN" dirty="0">
                <a:solidFill>
                  <a:schemeClr val="bg1"/>
                </a:solidFill>
                <a:sym typeface="Symbol" panose="05050102010706020507" pitchFamily="18" charset="2"/>
              </a:rPr>
              <a:t>输入  </a:t>
            </a:r>
            <a:r>
              <a:rPr lang="en-US" altLang="zh-CN" err="1">
                <a:solidFill>
                  <a:schemeClr val="bg1"/>
                </a:solidFill>
                <a:sym typeface="Symbol" panose="05050102010706020507" pitchFamily="18" charset="2"/>
              </a:rPr>
              <a:t>abcde</a:t>
            </a:r>
            <a:r>
              <a:rPr lang="en-US" altLang="zh-CN">
                <a:solidFill>
                  <a:schemeClr val="bg1"/>
                </a:solidFill>
                <a:sym typeface="Symbol" panose="05050102010706020507" pitchFamily="18" charset="2"/>
              </a:rPr>
              <a:t> </a:t>
            </a:r>
            <a:r>
              <a:rPr lang="en-US" altLang="zh-CN">
                <a:solidFill>
                  <a:schemeClr val="bg1"/>
                </a:solidFill>
              </a:rPr>
              <a:t> </a:t>
            </a:r>
            <a:r>
              <a:rPr lang="en-US" altLang="zh-CN">
                <a:solidFill>
                  <a:schemeClr val="bg1"/>
                </a:solidFill>
                <a:sym typeface="Symbol" panose="05050102010706020507" pitchFamily="18" charset="2"/>
              </a:rPr>
              <a:t> </a:t>
            </a:r>
          </a:p>
          <a:p>
            <a:pPr lvl="3">
              <a:buNone/>
            </a:pPr>
            <a:r>
              <a:rPr lang="en-US" altLang="zh-CN">
                <a:solidFill>
                  <a:srgbClr val="0000FF"/>
                </a:solidFill>
                <a:sym typeface="Symbol" panose="05050102010706020507" pitchFamily="18" charset="2"/>
              </a:rPr>
              <a:t>       </a:t>
            </a:r>
            <a:r>
              <a:rPr lang="zh-CN" altLang="zh-CN" dirty="0">
                <a:solidFill>
                  <a:schemeClr val="accent1"/>
                </a:solidFill>
                <a:sym typeface="Symbol" panose="05050102010706020507" pitchFamily="18" charset="2"/>
              </a:rPr>
              <a:t>则‘</a:t>
            </a:r>
            <a:r>
              <a:rPr lang="en-US" altLang="zh-CN">
                <a:solidFill>
                  <a:schemeClr val="accent1"/>
                </a:solidFill>
                <a:sym typeface="Symbol" panose="05050102010706020507" pitchFamily="18" charset="2"/>
              </a:rPr>
              <a:t>a’c1, ‘d’ c2</a:t>
            </a:r>
          </a:p>
        </p:txBody>
      </p:sp>
      <p:sp>
        <p:nvSpPr>
          <p:cNvPr id="89092" name="矩形 89091"/>
          <p:cNvSpPr/>
          <p:nvPr/>
        </p:nvSpPr>
        <p:spPr>
          <a:xfrm>
            <a:off x="1338263" y="4303078"/>
            <a:ext cx="6267450" cy="1225550"/>
          </a:xfrm>
          <a:prstGeom prst="rect">
            <a:avLst/>
          </a:prstGeom>
          <a:solidFill>
            <a:srgbClr val="000000"/>
          </a:solidFill>
          <a:ln w="38100" cap="flat" cmpd="sng">
            <a:solidFill>
              <a:srgbClr val="009900"/>
            </a:solidFill>
            <a:prstDash val="solid"/>
            <a:miter/>
            <a:headEnd type="none" w="med" len="med"/>
            <a:tailEnd type="none" w="med" len="med"/>
          </a:ln>
        </p:spPr>
        <p:txBody>
          <a:bodyPr wrap="none" lIns="90000" tIns="46800" rIns="90000" bIns="46800">
            <a:spAutoFit/>
          </a:bodyPr>
          <a:lstStyle/>
          <a:p>
            <a:pPr lvl="3" eaLnBrk="0" hangingPunct="0"/>
            <a:r>
              <a:rPr lang="zh-CN" altLang="zh-CN" sz="2400" b="1" dirty="0">
                <a:solidFill>
                  <a:schemeClr val="bg1"/>
                </a:solidFill>
                <a:latin typeface="Arial" panose="020B0604020202020204" pitchFamily="34" charset="0"/>
                <a:sym typeface="Symbol" panose="05050102010706020507" pitchFamily="18" charset="2"/>
              </a:rPr>
              <a:t>例  </a:t>
            </a:r>
            <a:r>
              <a:rPr lang="en-US" altLang="zh-CN" sz="2400" b="1">
                <a:solidFill>
                  <a:schemeClr val="bg1"/>
                </a:solidFill>
                <a:latin typeface="Arial" panose="020B0604020202020204" pitchFamily="34" charset="0"/>
                <a:sym typeface="Symbol" panose="05050102010706020507" pitchFamily="18" charset="2"/>
              </a:rPr>
              <a:t>scanf(“%3d%*4d%6f”,&amp;k,&amp;f);</a:t>
            </a:r>
          </a:p>
          <a:p>
            <a:pPr lvl="3" eaLnBrk="0" hangingPunct="0"/>
            <a:r>
              <a:rPr lang="en-US" altLang="zh-CN" sz="2400" b="1">
                <a:solidFill>
                  <a:schemeClr val="bg1"/>
                </a:solidFill>
                <a:latin typeface="Arial" panose="020B0604020202020204" pitchFamily="34" charset="0"/>
                <a:sym typeface="Symbol" panose="05050102010706020507" pitchFamily="18" charset="2"/>
              </a:rPr>
              <a:t>      </a:t>
            </a:r>
            <a:r>
              <a:rPr lang="zh-CN" altLang="zh-CN" sz="2400" b="1" dirty="0">
                <a:solidFill>
                  <a:schemeClr val="bg1"/>
                </a:solidFill>
                <a:latin typeface="Arial" panose="020B0604020202020204" pitchFamily="34" charset="0"/>
                <a:sym typeface="Symbol" panose="05050102010706020507" pitchFamily="18" charset="2"/>
              </a:rPr>
              <a:t>输入  12345678765.43</a:t>
            </a:r>
          </a:p>
          <a:p>
            <a:pPr lvl="3" eaLnBrk="0" hangingPunct="0"/>
            <a:r>
              <a:rPr lang="zh-CN" altLang="zh-CN" sz="2400" b="1" dirty="0">
                <a:solidFill>
                  <a:srgbClr val="0000FF"/>
                </a:solidFill>
                <a:latin typeface="Arial" panose="020B0604020202020204" pitchFamily="34" charset="0"/>
                <a:sym typeface="Symbol" panose="05050102010706020507" pitchFamily="18" charset="2"/>
              </a:rPr>
              <a:t>      </a:t>
            </a:r>
            <a:r>
              <a:rPr lang="zh-CN" altLang="zh-CN" sz="2400" b="1" dirty="0">
                <a:solidFill>
                  <a:schemeClr val="accent1"/>
                </a:solidFill>
                <a:latin typeface="Arial" panose="020B0604020202020204" pitchFamily="34" charset="0"/>
                <a:sym typeface="Symbol" panose="05050102010706020507" pitchFamily="18" charset="2"/>
              </a:rPr>
              <a:t>则123</a:t>
            </a:r>
            <a:r>
              <a:rPr lang="en-US" altLang="zh-CN" sz="2400" b="1">
                <a:solidFill>
                  <a:schemeClr val="accent1"/>
                </a:solidFill>
                <a:latin typeface="Arial" panose="020B0604020202020204" pitchFamily="34" charset="0"/>
                <a:sym typeface="Symbol" panose="05050102010706020507" pitchFamily="18" charset="2"/>
              </a:rPr>
              <a:t>k, 8765.4f</a:t>
            </a:r>
          </a:p>
        </p:txBody>
      </p:sp>
      <p:sp>
        <p:nvSpPr>
          <p:cNvPr id="89093" name="矩形 89092"/>
          <p:cNvSpPr/>
          <p:nvPr/>
        </p:nvSpPr>
        <p:spPr>
          <a:xfrm>
            <a:off x="422275" y="288925"/>
            <a:ext cx="8469313" cy="517525"/>
          </a:xfrm>
          <a:prstGeom prst="rect">
            <a:avLst/>
          </a:prstGeom>
          <a:noFill/>
          <a:ln w="9525">
            <a:noFill/>
          </a:ln>
        </p:spPr>
        <p:txBody>
          <a:bodyPr/>
          <a:lstStyle/>
          <a:p>
            <a:pPr marL="1143000" lvl="2" indent="-228600">
              <a:spcBef>
                <a:spcPct val="20000"/>
              </a:spcBef>
              <a:buClr>
                <a:srgbClr val="FF6600"/>
              </a:buClr>
              <a:buSzPct val="60000"/>
              <a:buFont typeface="Monotype Sorts" pitchFamily="2" charset="2"/>
            </a:pPr>
            <a:r>
              <a:rPr lang="en-US" altLang="zh-CN" sz="2800" b="1" err="1">
                <a:solidFill>
                  <a:schemeClr val="tx2"/>
                </a:solidFill>
                <a:effectLst>
                  <a:outerShdw blurRad="38100" dist="38100" dir="2700000">
                    <a:srgbClr val="000000"/>
                  </a:outerShdw>
                </a:effectLst>
                <a:latin typeface="Arial" panose="020B0604020202020204" pitchFamily="34" charset="0"/>
              </a:rPr>
              <a:t>scanf</a:t>
            </a:r>
            <a:r>
              <a:rPr lang="en-US" altLang="zh-CN" sz="2800" b="1">
                <a:solidFill>
                  <a:schemeClr val="tx2"/>
                </a:solidFill>
                <a:effectLst>
                  <a:outerShdw blurRad="38100" dist="38100" dir="2700000">
                    <a:srgbClr val="000000"/>
                  </a:outerShdw>
                </a:effectLst>
                <a:latin typeface="Arial" panose="020B0604020202020204" pitchFamily="34" charset="0"/>
              </a:rPr>
              <a:t>()</a:t>
            </a:r>
            <a:r>
              <a:rPr lang="zh-CN" altLang="en-US" sz="2800" b="1" dirty="0">
                <a:solidFill>
                  <a:schemeClr val="tx2"/>
                </a:solidFill>
                <a:effectLst>
                  <a:outerShdw blurRad="38100" dist="38100" dir="2700000">
                    <a:srgbClr val="000000"/>
                  </a:outerShdw>
                </a:effectLst>
                <a:latin typeface="Arial" panose="020B0604020202020204" pitchFamily="34" charset="0"/>
              </a:rPr>
              <a:t>的附加说明符及其意义</a:t>
            </a:r>
            <a:r>
              <a:rPr lang="zh-CN" altLang="en-US" sz="1800" dirty="0">
                <a:latin typeface="Arial" panose="020B0604020202020204" pitchFamily="34" charset="0"/>
              </a:rPr>
              <a:t> </a:t>
            </a:r>
            <a:endParaRPr lang="zh-CN" altLang="zh-CN" sz="1800" dirty="0">
              <a:latin typeface="Arial" panose="020B0604020202020204" pitchFamily="34" charset="0"/>
            </a:endParaRPr>
          </a:p>
        </p:txBody>
      </p:sp>
      <p:grpSp>
        <p:nvGrpSpPr>
          <p:cNvPr id="89094" name="组合 89093"/>
          <p:cNvGrpSpPr/>
          <p:nvPr/>
        </p:nvGrpSpPr>
        <p:grpSpPr>
          <a:xfrm>
            <a:off x="685800" y="762000"/>
            <a:ext cx="8072438" cy="3284538"/>
            <a:chOff x="411" y="480"/>
            <a:chExt cx="5085" cy="2069"/>
          </a:xfrm>
        </p:grpSpPr>
        <p:sp>
          <p:nvSpPr>
            <p:cNvPr id="89095" name="矩形 89094"/>
            <p:cNvSpPr/>
            <p:nvPr/>
          </p:nvSpPr>
          <p:spPr>
            <a:xfrm>
              <a:off x="416" y="480"/>
              <a:ext cx="5080" cy="2052"/>
            </a:xfrm>
            <a:prstGeom prst="rect">
              <a:avLst/>
            </a:prstGeom>
            <a:noFill/>
            <a:ln w="38100" cap="flat" cmpd="sng">
              <a:solidFill>
                <a:schemeClr val="hlink"/>
              </a:solidFill>
              <a:prstDash val="solid"/>
              <a:miter/>
              <a:headEnd type="none" w="med" len="med"/>
              <a:tailEnd type="none" w="med" len="med"/>
            </a:ln>
          </p:spPr>
          <p:txBody>
            <a:bodyPr wrap="none" lIns="90000" tIns="46800" rIns="90000" bIns="46800" anchor="ctr" anchorCtr="0"/>
            <a:lstStyle/>
            <a:p>
              <a:pPr algn="ctr"/>
              <a:endParaRPr sz="2000" b="1" dirty="0">
                <a:solidFill>
                  <a:srgbClr val="003366"/>
                </a:solidFill>
                <a:latin typeface="Arial" panose="020B0604020202020204" pitchFamily="34" charset="0"/>
              </a:endParaRPr>
            </a:p>
          </p:txBody>
        </p:sp>
        <p:sp>
          <p:nvSpPr>
            <p:cNvPr id="89096" name="直接连接符 89095"/>
            <p:cNvSpPr/>
            <p:nvPr/>
          </p:nvSpPr>
          <p:spPr>
            <a:xfrm>
              <a:off x="411" y="804"/>
              <a:ext cx="5066" cy="0"/>
            </a:xfrm>
            <a:prstGeom prst="line">
              <a:avLst/>
            </a:prstGeom>
            <a:ln w="9525" cap="flat" cmpd="sng">
              <a:solidFill>
                <a:srgbClr val="0000FF"/>
              </a:solidFill>
              <a:prstDash val="solid"/>
              <a:headEnd type="none" w="med" len="med"/>
              <a:tailEnd type="none" w="med" len="med"/>
            </a:ln>
          </p:spPr>
        </p:sp>
        <p:sp>
          <p:nvSpPr>
            <p:cNvPr id="89097" name="直接连接符 89096"/>
            <p:cNvSpPr/>
            <p:nvPr/>
          </p:nvSpPr>
          <p:spPr>
            <a:xfrm>
              <a:off x="1031" y="527"/>
              <a:ext cx="1" cy="2022"/>
            </a:xfrm>
            <a:prstGeom prst="line">
              <a:avLst/>
            </a:prstGeom>
            <a:ln w="9525" cap="flat" cmpd="sng">
              <a:solidFill>
                <a:schemeClr val="hlink"/>
              </a:solidFill>
              <a:prstDash val="solid"/>
              <a:headEnd type="none" w="med" len="med"/>
              <a:tailEnd type="none" w="med" len="med"/>
            </a:ln>
          </p:spPr>
        </p:sp>
        <p:sp>
          <p:nvSpPr>
            <p:cNvPr id="89098" name="直接连接符 89097"/>
            <p:cNvSpPr/>
            <p:nvPr/>
          </p:nvSpPr>
          <p:spPr>
            <a:xfrm>
              <a:off x="1035" y="1476"/>
              <a:ext cx="4442" cy="0"/>
            </a:xfrm>
            <a:prstGeom prst="line">
              <a:avLst/>
            </a:prstGeom>
            <a:ln w="9525" cap="flat" cmpd="sng">
              <a:solidFill>
                <a:srgbClr val="0000FF"/>
              </a:solidFill>
              <a:prstDash val="solid"/>
              <a:headEnd type="none" w="med" len="med"/>
              <a:tailEnd type="none" w="med" len="med"/>
            </a:ln>
          </p:spPr>
        </p:sp>
        <p:sp>
          <p:nvSpPr>
            <p:cNvPr id="89099" name="文本框 89098"/>
            <p:cNvSpPr txBox="1"/>
            <p:nvPr/>
          </p:nvSpPr>
          <p:spPr>
            <a:xfrm>
              <a:off x="591" y="1334"/>
              <a:ext cx="167" cy="288"/>
            </a:xfrm>
            <a:prstGeom prst="rect">
              <a:avLst/>
            </a:prstGeom>
            <a:noFill/>
            <a:ln w="9525">
              <a:noFill/>
            </a:ln>
          </p:spPr>
          <p:txBody>
            <a:bodyPr wrap="none" lIns="90000" tIns="46800" rIns="90000" bIns="46800" anchor="t" anchorCtr="0">
              <a:spAutoFit/>
            </a:bodyPr>
            <a:lstStyle/>
            <a:p>
              <a:r>
                <a:rPr lang="en-US" altLang="zh-CN" b="1">
                  <a:solidFill>
                    <a:srgbClr val="FF6600"/>
                  </a:solidFill>
                  <a:latin typeface="Arial" panose="020B0604020202020204" pitchFamily="34" charset="0"/>
                  <a:ea typeface="隶书" panose="02010509060101010101" pitchFamily="49" charset="-122"/>
                </a:rPr>
                <a:t>l</a:t>
              </a:r>
            </a:p>
          </p:txBody>
        </p:sp>
        <p:sp>
          <p:nvSpPr>
            <p:cNvPr id="89100" name="文本框 89099"/>
            <p:cNvSpPr txBox="1"/>
            <p:nvPr/>
          </p:nvSpPr>
          <p:spPr>
            <a:xfrm>
              <a:off x="411" y="541"/>
              <a:ext cx="693" cy="288"/>
            </a:xfrm>
            <a:prstGeom prst="rect">
              <a:avLst/>
            </a:prstGeom>
            <a:noFill/>
            <a:ln w="9525">
              <a:noFill/>
            </a:ln>
          </p:spPr>
          <p:txBody>
            <a:bodyPr wrap="none" lIns="90000" tIns="46800" rIns="90000" bIns="46800" anchor="t" anchorCtr="0">
              <a:spAutoFit/>
            </a:bodyPr>
            <a:lstStyle/>
            <a:p>
              <a:r>
                <a:rPr lang="zh-CN" altLang="en-US" b="1" dirty="0">
                  <a:solidFill>
                    <a:srgbClr val="FF6600"/>
                  </a:solidFill>
                  <a:latin typeface="Arial" panose="020B0604020202020204" pitchFamily="34" charset="0"/>
                  <a:ea typeface="隶书" panose="02010509060101010101" pitchFamily="49" charset="-122"/>
                </a:rPr>
                <a:t>修饰符</a:t>
              </a:r>
              <a:endParaRPr lang="zh-CN" altLang="en-US" b="1">
                <a:solidFill>
                  <a:srgbClr val="FF6600"/>
                </a:solidFill>
                <a:latin typeface="Arial" panose="020B0604020202020204" pitchFamily="34" charset="0"/>
                <a:ea typeface="隶书" panose="02010509060101010101" pitchFamily="49" charset="-122"/>
              </a:endParaRPr>
            </a:p>
          </p:txBody>
        </p:sp>
        <p:sp>
          <p:nvSpPr>
            <p:cNvPr id="89101" name="文本框 89100"/>
            <p:cNvSpPr txBox="1"/>
            <p:nvPr/>
          </p:nvSpPr>
          <p:spPr>
            <a:xfrm>
              <a:off x="2210" y="541"/>
              <a:ext cx="1613" cy="288"/>
            </a:xfrm>
            <a:prstGeom prst="rect">
              <a:avLst/>
            </a:prstGeom>
            <a:noFill/>
            <a:ln w="9525">
              <a:noFill/>
            </a:ln>
          </p:spPr>
          <p:txBody>
            <a:bodyPr wrap="none" lIns="90000" tIns="46800" rIns="90000" bIns="46800">
              <a:spAutoFit/>
            </a:bodyPr>
            <a:lstStyle/>
            <a:p>
              <a:r>
                <a:rPr lang="zh-CN" altLang="en-US" b="1" dirty="0">
                  <a:solidFill>
                    <a:srgbClr val="0000FF"/>
                  </a:solidFill>
                  <a:latin typeface="Arial" panose="020B0604020202020204" pitchFamily="34" charset="0"/>
                  <a:ea typeface="隶书" panose="02010509060101010101" pitchFamily="49" charset="-122"/>
                </a:rPr>
                <a:t>功                     能</a:t>
              </a:r>
              <a:endParaRPr lang="zh-CN" altLang="en-US" b="1">
                <a:solidFill>
                  <a:srgbClr val="0000FF"/>
                </a:solidFill>
                <a:latin typeface="Arial" panose="020B0604020202020204" pitchFamily="34" charset="0"/>
                <a:ea typeface="隶书" panose="02010509060101010101" pitchFamily="49" charset="-122"/>
              </a:endParaRPr>
            </a:p>
          </p:txBody>
        </p:sp>
        <p:sp>
          <p:nvSpPr>
            <p:cNvPr id="89102" name="直接连接符 89101"/>
            <p:cNvSpPr/>
            <p:nvPr/>
          </p:nvSpPr>
          <p:spPr>
            <a:xfrm>
              <a:off x="411" y="1140"/>
              <a:ext cx="5066" cy="0"/>
            </a:xfrm>
            <a:prstGeom prst="line">
              <a:avLst/>
            </a:prstGeom>
            <a:ln w="9525" cap="flat" cmpd="sng">
              <a:solidFill>
                <a:srgbClr val="0000FF"/>
              </a:solidFill>
              <a:prstDash val="solid"/>
              <a:headEnd type="none" w="med" len="med"/>
              <a:tailEnd type="none" w="med" len="med"/>
            </a:ln>
          </p:spPr>
        </p:sp>
        <p:sp>
          <p:nvSpPr>
            <p:cNvPr id="89103" name="文本框 89102"/>
            <p:cNvSpPr txBox="1"/>
            <p:nvPr/>
          </p:nvSpPr>
          <p:spPr>
            <a:xfrm>
              <a:off x="591" y="829"/>
              <a:ext cx="231" cy="288"/>
            </a:xfrm>
            <a:prstGeom prst="rect">
              <a:avLst/>
            </a:prstGeom>
            <a:noFill/>
            <a:ln w="9525">
              <a:noFill/>
            </a:ln>
          </p:spPr>
          <p:txBody>
            <a:bodyPr wrap="none" lIns="90000" tIns="46800" rIns="90000" bIns="46800" anchor="t" anchorCtr="0">
              <a:spAutoFit/>
            </a:bodyPr>
            <a:lstStyle/>
            <a:p>
              <a:r>
                <a:rPr lang="en-US" altLang="zh-CN" b="1">
                  <a:solidFill>
                    <a:srgbClr val="FF6600"/>
                  </a:solidFill>
                  <a:latin typeface="Arial" panose="020B0604020202020204" pitchFamily="34" charset="0"/>
                  <a:ea typeface="隶书" panose="02010509060101010101" pitchFamily="49" charset="-122"/>
                </a:rPr>
                <a:t>h</a:t>
              </a:r>
            </a:p>
          </p:txBody>
        </p:sp>
        <p:sp>
          <p:nvSpPr>
            <p:cNvPr id="89104" name="文本框 89103"/>
            <p:cNvSpPr txBox="1"/>
            <p:nvPr/>
          </p:nvSpPr>
          <p:spPr>
            <a:xfrm>
              <a:off x="591" y="1825"/>
              <a:ext cx="285" cy="288"/>
            </a:xfrm>
            <a:prstGeom prst="rect">
              <a:avLst/>
            </a:prstGeom>
            <a:noFill/>
            <a:ln w="9525">
              <a:noFill/>
            </a:ln>
          </p:spPr>
          <p:txBody>
            <a:bodyPr wrap="none" lIns="90000" tIns="46800" rIns="90000" bIns="46800" anchor="t" anchorCtr="0">
              <a:spAutoFit/>
            </a:bodyPr>
            <a:lstStyle/>
            <a:p>
              <a:r>
                <a:rPr lang="en-US" altLang="zh-CN" b="1">
                  <a:solidFill>
                    <a:srgbClr val="FF6600"/>
                  </a:solidFill>
                  <a:latin typeface="Arial" panose="020B0604020202020204" pitchFamily="34" charset="0"/>
                  <a:ea typeface="隶书" panose="02010509060101010101" pitchFamily="49" charset="-122"/>
                </a:rPr>
                <a:t>m</a:t>
              </a:r>
            </a:p>
          </p:txBody>
        </p:sp>
        <p:sp>
          <p:nvSpPr>
            <p:cNvPr id="89105" name="文本框 89104"/>
            <p:cNvSpPr txBox="1"/>
            <p:nvPr/>
          </p:nvSpPr>
          <p:spPr>
            <a:xfrm>
              <a:off x="1200" y="2257"/>
              <a:ext cx="114" cy="288"/>
            </a:xfrm>
            <a:prstGeom prst="rect">
              <a:avLst/>
            </a:prstGeom>
            <a:noFill/>
            <a:ln w="9525">
              <a:noFill/>
            </a:ln>
          </p:spPr>
          <p:txBody>
            <a:bodyPr lIns="90000" tIns="46800" rIns="90000" bIns="46800" anchor="t" anchorCtr="0">
              <a:spAutoFit/>
            </a:bodyPr>
            <a:lstStyle/>
            <a:p>
              <a:endParaRPr b="1" dirty="0">
                <a:solidFill>
                  <a:srgbClr val="003366"/>
                </a:solidFill>
                <a:latin typeface="Arial" panose="020B0604020202020204" pitchFamily="34" charset="0"/>
                <a:ea typeface="隶书" panose="02010509060101010101" pitchFamily="49" charset="-122"/>
              </a:endParaRPr>
            </a:p>
          </p:txBody>
        </p:sp>
        <p:sp>
          <p:nvSpPr>
            <p:cNvPr id="89106" name="文本框 89105"/>
            <p:cNvSpPr txBox="1"/>
            <p:nvPr/>
          </p:nvSpPr>
          <p:spPr>
            <a:xfrm>
              <a:off x="591" y="2239"/>
              <a:ext cx="189" cy="288"/>
            </a:xfrm>
            <a:prstGeom prst="rect">
              <a:avLst/>
            </a:prstGeom>
            <a:noFill/>
            <a:ln w="9525">
              <a:noFill/>
            </a:ln>
          </p:spPr>
          <p:txBody>
            <a:bodyPr wrap="none" lIns="90000" tIns="46800" rIns="90000" bIns="46800" anchor="t" anchorCtr="0">
              <a:spAutoFit/>
            </a:bodyPr>
            <a:lstStyle/>
            <a:p>
              <a:r>
                <a:rPr lang="en-US" altLang="zh-CN" b="1">
                  <a:solidFill>
                    <a:srgbClr val="FF6600"/>
                  </a:solidFill>
                  <a:latin typeface="Arial" panose="020B0604020202020204" pitchFamily="34" charset="0"/>
                  <a:ea typeface="隶书" panose="02010509060101010101" pitchFamily="49" charset="-122"/>
                </a:rPr>
                <a:t>*</a:t>
              </a:r>
            </a:p>
          </p:txBody>
        </p:sp>
        <p:sp>
          <p:nvSpPr>
            <p:cNvPr id="89107" name="直接连接符 89106"/>
            <p:cNvSpPr/>
            <p:nvPr/>
          </p:nvSpPr>
          <p:spPr>
            <a:xfrm>
              <a:off x="411" y="1812"/>
              <a:ext cx="5066" cy="0"/>
            </a:xfrm>
            <a:prstGeom prst="line">
              <a:avLst/>
            </a:prstGeom>
            <a:ln w="9525" cap="flat" cmpd="sng">
              <a:solidFill>
                <a:srgbClr val="0000FF"/>
              </a:solidFill>
              <a:prstDash val="solid"/>
              <a:headEnd type="none" w="med" len="med"/>
              <a:tailEnd type="none" w="med" len="med"/>
            </a:ln>
          </p:spPr>
        </p:sp>
        <p:sp>
          <p:nvSpPr>
            <p:cNvPr id="89108" name="直接连接符 89107"/>
            <p:cNvSpPr/>
            <p:nvPr/>
          </p:nvSpPr>
          <p:spPr>
            <a:xfrm>
              <a:off x="411" y="2148"/>
              <a:ext cx="5066" cy="0"/>
            </a:xfrm>
            <a:prstGeom prst="line">
              <a:avLst/>
            </a:prstGeom>
            <a:ln w="9525" cap="flat" cmpd="sng">
              <a:solidFill>
                <a:srgbClr val="0000FF"/>
              </a:solidFill>
              <a:prstDash val="solid"/>
              <a:headEnd type="none" w="med" len="med"/>
              <a:tailEnd type="none" w="med" len="med"/>
            </a:ln>
          </p:spPr>
        </p:sp>
        <p:sp>
          <p:nvSpPr>
            <p:cNvPr id="89109" name="文本框 89108"/>
            <p:cNvSpPr txBox="1"/>
            <p:nvPr/>
          </p:nvSpPr>
          <p:spPr>
            <a:xfrm>
              <a:off x="1059" y="853"/>
              <a:ext cx="3357" cy="288"/>
            </a:xfrm>
            <a:prstGeom prst="rect">
              <a:avLst/>
            </a:prstGeom>
            <a:noFill/>
            <a:ln w="9525">
              <a:noFill/>
            </a:ln>
          </p:spPr>
          <p:txBody>
            <a:bodyPr wrap="none" lIns="90000" tIns="46800" rIns="90000" bIns="46800" anchor="t" anchorCtr="0">
              <a:spAutoFit/>
            </a:bodyPr>
            <a:lstStyle/>
            <a:p>
              <a:r>
                <a:rPr lang="zh-CN" altLang="zh-CN" b="1" dirty="0">
                  <a:solidFill>
                    <a:srgbClr val="003366"/>
                  </a:solidFill>
                  <a:latin typeface="Arial" panose="020B0604020202020204" pitchFamily="34" charset="0"/>
                  <a:ea typeface="隶书" panose="02010509060101010101" pitchFamily="49" charset="-122"/>
                </a:rPr>
                <a:t>用于</a:t>
              </a:r>
              <a:r>
                <a:rPr lang="en-US" altLang="zh-CN" b="1">
                  <a:solidFill>
                    <a:srgbClr val="003366"/>
                  </a:solidFill>
                  <a:latin typeface="Arial" panose="020B0604020202020204" pitchFamily="34" charset="0"/>
                  <a:ea typeface="隶书" panose="02010509060101010101" pitchFamily="49" charset="-122"/>
                </a:rPr>
                <a:t>d,o,x</a:t>
              </a:r>
              <a:r>
                <a:rPr lang="zh-CN" altLang="zh-CN" b="1" dirty="0">
                  <a:solidFill>
                    <a:srgbClr val="003366"/>
                  </a:solidFill>
                  <a:latin typeface="Arial" panose="020B0604020202020204" pitchFamily="34" charset="0"/>
                  <a:ea typeface="隶书" panose="02010509060101010101" pitchFamily="49" charset="-122"/>
                </a:rPr>
                <a:t>前，指定输入为</a:t>
              </a:r>
              <a:r>
                <a:rPr lang="en-US" altLang="zh-CN" b="1">
                  <a:solidFill>
                    <a:srgbClr val="003366"/>
                  </a:solidFill>
                  <a:latin typeface="Arial" panose="020B0604020202020204" pitchFamily="34" charset="0"/>
                  <a:ea typeface="隶书" panose="02010509060101010101" pitchFamily="49" charset="-122"/>
                </a:rPr>
                <a:t>short</a:t>
              </a:r>
              <a:r>
                <a:rPr lang="zh-CN" altLang="zh-CN" b="1" dirty="0">
                  <a:solidFill>
                    <a:srgbClr val="003366"/>
                  </a:solidFill>
                  <a:latin typeface="Arial" panose="020B0604020202020204" pitchFamily="34" charset="0"/>
                  <a:ea typeface="隶书" panose="02010509060101010101" pitchFamily="49" charset="-122"/>
                </a:rPr>
                <a:t>型整数</a:t>
              </a:r>
              <a:endParaRPr lang="en-US" altLang="zh-CN" b="1">
                <a:solidFill>
                  <a:srgbClr val="003366"/>
                </a:solidFill>
                <a:latin typeface="Arial" panose="020B0604020202020204" pitchFamily="34" charset="0"/>
                <a:ea typeface="隶书" panose="02010509060101010101" pitchFamily="49" charset="-122"/>
              </a:endParaRPr>
            </a:p>
          </p:txBody>
        </p:sp>
        <p:sp>
          <p:nvSpPr>
            <p:cNvPr id="89110" name="文本框 89109"/>
            <p:cNvSpPr txBox="1"/>
            <p:nvPr/>
          </p:nvSpPr>
          <p:spPr>
            <a:xfrm>
              <a:off x="1047" y="1189"/>
              <a:ext cx="3281" cy="288"/>
            </a:xfrm>
            <a:prstGeom prst="rect">
              <a:avLst/>
            </a:prstGeom>
            <a:noFill/>
            <a:ln w="9525">
              <a:noFill/>
            </a:ln>
          </p:spPr>
          <p:txBody>
            <a:bodyPr wrap="none" lIns="90000" tIns="46800" rIns="90000" bIns="46800" anchor="t" anchorCtr="0">
              <a:spAutoFit/>
            </a:bodyPr>
            <a:lstStyle/>
            <a:p>
              <a:r>
                <a:rPr lang="zh-CN" altLang="zh-CN" b="1" dirty="0">
                  <a:solidFill>
                    <a:srgbClr val="003366"/>
                  </a:solidFill>
                  <a:latin typeface="Arial" panose="020B0604020202020204" pitchFamily="34" charset="0"/>
                  <a:ea typeface="隶书" panose="02010509060101010101" pitchFamily="49" charset="-122"/>
                </a:rPr>
                <a:t>用于</a:t>
              </a:r>
              <a:r>
                <a:rPr lang="en-US" altLang="zh-CN" b="1">
                  <a:solidFill>
                    <a:srgbClr val="003366"/>
                  </a:solidFill>
                  <a:latin typeface="Arial" panose="020B0604020202020204" pitchFamily="34" charset="0"/>
                  <a:ea typeface="隶书" panose="02010509060101010101" pitchFamily="49" charset="-122"/>
                </a:rPr>
                <a:t>d,o,x</a:t>
              </a:r>
              <a:r>
                <a:rPr lang="zh-CN" altLang="zh-CN" b="1" dirty="0">
                  <a:solidFill>
                    <a:srgbClr val="003366"/>
                  </a:solidFill>
                  <a:latin typeface="Arial" panose="020B0604020202020204" pitchFamily="34" charset="0"/>
                  <a:ea typeface="隶书" panose="02010509060101010101" pitchFamily="49" charset="-122"/>
                </a:rPr>
                <a:t>前，指定输入为</a:t>
              </a:r>
              <a:r>
                <a:rPr lang="en-US" altLang="zh-CN" b="1">
                  <a:solidFill>
                    <a:srgbClr val="003366"/>
                  </a:solidFill>
                  <a:latin typeface="Arial" panose="020B0604020202020204" pitchFamily="34" charset="0"/>
                  <a:ea typeface="隶书" panose="02010509060101010101" pitchFamily="49" charset="-122"/>
                </a:rPr>
                <a:t>long</a:t>
              </a:r>
              <a:r>
                <a:rPr lang="zh-CN" altLang="zh-CN" b="1" dirty="0">
                  <a:solidFill>
                    <a:srgbClr val="003366"/>
                  </a:solidFill>
                  <a:latin typeface="Arial" panose="020B0604020202020204" pitchFamily="34" charset="0"/>
                  <a:ea typeface="隶书" panose="02010509060101010101" pitchFamily="49" charset="-122"/>
                </a:rPr>
                <a:t>型整数</a:t>
              </a:r>
              <a:endParaRPr lang="en-US" altLang="zh-CN" b="1">
                <a:solidFill>
                  <a:srgbClr val="003366"/>
                </a:solidFill>
                <a:latin typeface="Arial" panose="020B0604020202020204" pitchFamily="34" charset="0"/>
                <a:ea typeface="隶书" panose="02010509060101010101" pitchFamily="49" charset="-122"/>
              </a:endParaRPr>
            </a:p>
          </p:txBody>
        </p:sp>
        <p:sp>
          <p:nvSpPr>
            <p:cNvPr id="89111" name="文本框 89110"/>
            <p:cNvSpPr txBox="1"/>
            <p:nvPr/>
          </p:nvSpPr>
          <p:spPr>
            <a:xfrm>
              <a:off x="1047" y="1501"/>
              <a:ext cx="3282" cy="288"/>
            </a:xfrm>
            <a:prstGeom prst="rect">
              <a:avLst/>
            </a:prstGeom>
            <a:noFill/>
            <a:ln w="9525">
              <a:noFill/>
            </a:ln>
          </p:spPr>
          <p:txBody>
            <a:bodyPr wrap="none" lIns="90000" tIns="46800" rIns="90000" bIns="46800" anchor="t" anchorCtr="0">
              <a:spAutoFit/>
            </a:bodyPr>
            <a:lstStyle/>
            <a:p>
              <a:r>
                <a:rPr lang="zh-CN" altLang="zh-CN" b="1" dirty="0">
                  <a:solidFill>
                    <a:srgbClr val="003366"/>
                  </a:solidFill>
                  <a:latin typeface="Arial" panose="020B0604020202020204" pitchFamily="34" charset="0"/>
                  <a:ea typeface="隶书" panose="02010509060101010101" pitchFamily="49" charset="-122"/>
                </a:rPr>
                <a:t>用于</a:t>
              </a:r>
              <a:r>
                <a:rPr lang="en-US" altLang="zh-CN" b="1">
                  <a:solidFill>
                    <a:srgbClr val="003366"/>
                  </a:solidFill>
                  <a:latin typeface="Arial" panose="020B0604020202020204" pitchFamily="34" charset="0"/>
                  <a:ea typeface="隶书" panose="02010509060101010101" pitchFamily="49" charset="-122"/>
                </a:rPr>
                <a:t>e,f</a:t>
              </a:r>
              <a:r>
                <a:rPr lang="zh-CN" altLang="zh-CN" b="1" dirty="0">
                  <a:solidFill>
                    <a:srgbClr val="003366"/>
                  </a:solidFill>
                  <a:latin typeface="Arial" panose="020B0604020202020204" pitchFamily="34" charset="0"/>
                  <a:ea typeface="隶书" panose="02010509060101010101" pitchFamily="49" charset="-122"/>
                </a:rPr>
                <a:t>前，指定输入为</a:t>
              </a:r>
              <a:r>
                <a:rPr lang="en-US" altLang="zh-CN" b="1">
                  <a:solidFill>
                    <a:srgbClr val="003366"/>
                  </a:solidFill>
                  <a:latin typeface="Arial" panose="020B0604020202020204" pitchFamily="34" charset="0"/>
                  <a:ea typeface="隶书" panose="02010509060101010101" pitchFamily="49" charset="-122"/>
                </a:rPr>
                <a:t>double</a:t>
              </a:r>
              <a:r>
                <a:rPr lang="zh-CN" altLang="zh-CN" b="1" dirty="0">
                  <a:solidFill>
                    <a:srgbClr val="003366"/>
                  </a:solidFill>
                  <a:latin typeface="Arial" panose="020B0604020202020204" pitchFamily="34" charset="0"/>
                  <a:ea typeface="隶书" panose="02010509060101010101" pitchFamily="49" charset="-122"/>
                </a:rPr>
                <a:t>型实数</a:t>
              </a:r>
              <a:endParaRPr lang="en-US" altLang="zh-CN" b="1">
                <a:solidFill>
                  <a:srgbClr val="003366"/>
                </a:solidFill>
                <a:latin typeface="Arial" panose="020B0604020202020204" pitchFamily="34" charset="0"/>
                <a:ea typeface="隶书" panose="02010509060101010101" pitchFamily="49" charset="-122"/>
              </a:endParaRPr>
            </a:p>
          </p:txBody>
        </p:sp>
        <p:sp>
          <p:nvSpPr>
            <p:cNvPr id="89112" name="文本框 89111"/>
            <p:cNvSpPr txBox="1"/>
            <p:nvPr/>
          </p:nvSpPr>
          <p:spPr>
            <a:xfrm>
              <a:off x="1047" y="1873"/>
              <a:ext cx="4360" cy="288"/>
            </a:xfrm>
            <a:prstGeom prst="rect">
              <a:avLst/>
            </a:prstGeom>
            <a:noFill/>
            <a:ln w="9525">
              <a:noFill/>
            </a:ln>
          </p:spPr>
          <p:txBody>
            <a:bodyPr wrap="none" lIns="90000" tIns="46800" rIns="90000" bIns="46800" anchor="t" anchorCtr="0">
              <a:spAutoFit/>
            </a:bodyPr>
            <a:lstStyle/>
            <a:p>
              <a:r>
                <a:rPr lang="zh-CN" altLang="zh-CN" b="1" dirty="0">
                  <a:solidFill>
                    <a:srgbClr val="003366"/>
                  </a:solidFill>
                  <a:latin typeface="Arial" panose="020B0604020202020204" pitchFamily="34" charset="0"/>
                  <a:ea typeface="隶书" panose="02010509060101010101" pitchFamily="49" charset="-122"/>
                </a:rPr>
                <a:t>指定输入数据宽度，遇空格或不可转换字符则结束</a:t>
              </a:r>
              <a:endParaRPr lang="en-US" altLang="zh-CN" sz="2800" b="1">
                <a:solidFill>
                  <a:srgbClr val="003366"/>
                </a:solidFill>
                <a:latin typeface="Arial" panose="020B0604020202020204" pitchFamily="34" charset="0"/>
              </a:endParaRPr>
            </a:p>
          </p:txBody>
        </p:sp>
        <p:sp>
          <p:nvSpPr>
            <p:cNvPr id="89113" name="文本框 89112"/>
            <p:cNvSpPr txBox="1"/>
            <p:nvPr/>
          </p:nvSpPr>
          <p:spPr>
            <a:xfrm>
              <a:off x="1023" y="2185"/>
              <a:ext cx="3395" cy="288"/>
            </a:xfrm>
            <a:prstGeom prst="rect">
              <a:avLst/>
            </a:prstGeom>
            <a:noFill/>
            <a:ln w="9525">
              <a:noFill/>
            </a:ln>
          </p:spPr>
          <p:txBody>
            <a:bodyPr wrap="none" lIns="90000" tIns="46800" rIns="90000" bIns="46800" anchor="t" anchorCtr="0">
              <a:spAutoFit/>
            </a:bodyPr>
            <a:lstStyle/>
            <a:p>
              <a:r>
                <a:rPr lang="zh-CN" altLang="zh-CN" b="1" dirty="0">
                  <a:solidFill>
                    <a:srgbClr val="003366"/>
                  </a:solidFill>
                  <a:latin typeface="Arial" panose="020B0604020202020204" pitchFamily="34" charset="0"/>
                  <a:ea typeface="隶书" panose="02010509060101010101" pitchFamily="49" charset="-122"/>
                </a:rPr>
                <a:t>抑制符，指定输入项读入后不赋给变量</a:t>
              </a:r>
              <a:endParaRPr lang="en-US" altLang="zh-CN" b="1">
                <a:solidFill>
                  <a:srgbClr val="003366"/>
                </a:solidFill>
                <a:latin typeface="Arial" panose="020B0604020202020204" pitchFamily="34" charset="0"/>
                <a:ea typeface="隶书" panose="02010509060101010101" pitchFamily="49" charset="-122"/>
              </a:endParaRPr>
            </a:p>
          </p:txBody>
        </p:sp>
      </p:grpSp>
      <p:sp>
        <p:nvSpPr>
          <p:cNvPr id="89114" name="矩形 89113"/>
          <p:cNvSpPr/>
          <p:nvPr/>
        </p:nvSpPr>
        <p:spPr>
          <a:xfrm>
            <a:off x="2343150" y="6400800"/>
            <a:ext cx="228600" cy="209550"/>
          </a:xfrm>
          <a:prstGeom prst="rect">
            <a:avLst/>
          </a:prstGeom>
          <a:noFill/>
          <a:ln w="38100">
            <a:noFill/>
          </a:ln>
        </p:spPr>
        <p:txBody>
          <a:bodyPr/>
          <a:lstStyle/>
          <a:p>
            <a:endParaRPr lang="zh-CN" altLang="en-US"/>
          </a:p>
        </p:txBody>
      </p:sp>
      <p:sp>
        <p:nvSpPr>
          <p:cNvPr id="89115" name="矩形 89114"/>
          <p:cNvSpPr/>
          <p:nvPr/>
        </p:nvSpPr>
        <p:spPr>
          <a:xfrm>
            <a:off x="438785" y="4021773"/>
            <a:ext cx="8435975" cy="1738312"/>
          </a:xfrm>
          <a:solidFill>
            <a:srgbClr val="000000">
              <a:alpha val="100000"/>
            </a:srgbClr>
          </a:solidFill>
          <a:ln w="38100" cap="flat" cmpd="sng">
            <a:solidFill>
              <a:srgbClr val="009900">
                <a:alpha val="100000"/>
              </a:srgbClr>
            </a:solidFill>
            <a:prstDash val="solid"/>
            <a:headEnd type="none" w="med" len="med"/>
            <a:tailEnd type="none" w="med" len="med"/>
          </a:ln>
        </p:spPr>
        <p:txBody>
          <a:bodyPr vert="horz" wrap="square" lIns="90000" tIns="46800" rIns="90000" bIns="46800" anchor="t" anchorCtr="0"/>
          <a:lstStyle>
            <a:lvl1pPr marL="290830" lvl="0" indent="-290830" algn="l" defTabSz="914400" rtl="0" eaLnBrk="1" fontAlgn="base" latinLnBrk="0" hangingPunct="1">
              <a:lnSpc>
                <a:spcPct val="110000"/>
              </a:lnSpc>
              <a:spcBef>
                <a:spcPct val="20000"/>
              </a:spcBef>
              <a:spcAft>
                <a:spcPct val="20000"/>
              </a:spcAft>
              <a:buClr>
                <a:srgbClr val="CC0000"/>
              </a:buClr>
              <a:buSzPct val="110000"/>
              <a:buFont typeface="Wingdings" panose="05000000000000000000" pitchFamily="2" charset="2"/>
              <a:buChar char="v"/>
              <a:defRPr sz="2800" b="1" u="none" kern="1200" baseline="0">
                <a:solidFill>
                  <a:srgbClr val="000099"/>
                </a:solidFill>
                <a:effectLst>
                  <a:outerShdw blurRad="38100" dist="38100" dir="2700000">
                    <a:srgbClr val="000000"/>
                  </a:outerShdw>
                </a:effectLst>
                <a:latin typeface="Times New Roman" panose="02020603050405020304" pitchFamily="18" charset="0"/>
                <a:ea typeface="楷体_GB2312" pitchFamily="49" charset="-122"/>
              </a:defRPr>
            </a:lvl1pPr>
            <a:lvl2pPr marL="662305" lvl="1" indent="-180975" algn="l" defTabSz="914400" rtl="0" eaLnBrk="1" fontAlgn="base" latinLnBrk="0" hangingPunct="1">
              <a:lnSpc>
                <a:spcPct val="110000"/>
              </a:lnSpc>
              <a:spcBef>
                <a:spcPct val="20000"/>
              </a:spcBef>
              <a:spcAft>
                <a:spcPct val="20000"/>
              </a:spcAft>
              <a:buClr>
                <a:srgbClr val="00CC00"/>
              </a:buClr>
              <a:buSzPct val="120000"/>
              <a:buFont typeface="Wingdings" panose="05000000000000000000" pitchFamily="2" charset="2"/>
              <a:buChar char="§"/>
              <a:defRPr sz="2800" b="1" i="0" u="none" kern="1200" baseline="0">
                <a:solidFill>
                  <a:srgbClr val="000099"/>
                </a:solidFill>
                <a:effectLst>
                  <a:outerShdw blurRad="38100" dist="38100" dir="2700000">
                    <a:srgbClr val="000000"/>
                  </a:outerShdw>
                </a:effectLst>
                <a:latin typeface="Times New Roman" panose="02020603050405020304" pitchFamily="18" charset="0"/>
                <a:ea typeface="楷体_GB2312" pitchFamily="49" charset="-122"/>
              </a:defRPr>
            </a:lvl2pPr>
            <a:lvl3pPr marL="1044575" lvl="2" indent="-191770" algn="l" defTabSz="914400" rtl="0" eaLnBrk="1" fontAlgn="base" latinLnBrk="0" hangingPunct="1">
              <a:lnSpc>
                <a:spcPct val="110000"/>
              </a:lnSpc>
              <a:spcBef>
                <a:spcPct val="20000"/>
              </a:spcBef>
              <a:spcAft>
                <a:spcPct val="20000"/>
              </a:spcAft>
              <a:buClr>
                <a:srgbClr val="FF0066"/>
              </a:buClr>
              <a:buSzPct val="135000"/>
              <a:buFontTx/>
              <a:buChar char="•"/>
              <a:defRPr sz="2800" b="1" i="0" u="none" kern="1200" baseline="0">
                <a:solidFill>
                  <a:srgbClr val="000099"/>
                </a:solidFill>
                <a:effectLst>
                  <a:outerShdw blurRad="38100" dist="38100" dir="2700000">
                    <a:srgbClr val="000000"/>
                  </a:outerShdw>
                </a:effectLst>
                <a:latin typeface="Times New Roman" panose="02020603050405020304" pitchFamily="18" charset="0"/>
                <a:ea typeface="楷体_GB2312" pitchFamily="49" charset="-122"/>
              </a:defRPr>
            </a:lvl3pPr>
            <a:lvl4pPr marL="1428750" lvl="3" indent="-193675" algn="l" defTabSz="914400" rtl="0" eaLnBrk="1" fontAlgn="base" latinLnBrk="0" hangingPunct="1">
              <a:lnSpc>
                <a:spcPct val="110000"/>
              </a:lnSpc>
              <a:spcBef>
                <a:spcPct val="20000"/>
              </a:spcBef>
              <a:spcAft>
                <a:spcPct val="20000"/>
              </a:spcAft>
              <a:buSzTx/>
              <a:buFontTx/>
              <a:buChar char="–"/>
              <a:defRPr sz="2600" b="1" i="0" u="none" kern="1200" baseline="0">
                <a:solidFill>
                  <a:srgbClr val="000099"/>
                </a:solidFill>
                <a:effectLst>
                  <a:outerShdw blurRad="38100" dist="38100" dir="2700000">
                    <a:srgbClr val="000000"/>
                  </a:outerShdw>
                </a:effectLst>
                <a:latin typeface="Times New Roman" panose="02020603050405020304" pitchFamily="18" charset="0"/>
                <a:ea typeface="楷体_GB2312" pitchFamily="49" charset="-122"/>
              </a:defRPr>
            </a:lvl4pPr>
            <a:lvl5pPr marL="1812925" lvl="4" indent="-193675" algn="l" defTabSz="914400" rtl="0" eaLnBrk="1" fontAlgn="base" latinLnBrk="0" hangingPunct="1">
              <a:lnSpc>
                <a:spcPct val="110000"/>
              </a:lnSpc>
              <a:spcBef>
                <a:spcPct val="20000"/>
              </a:spcBef>
              <a:spcAft>
                <a:spcPct val="20000"/>
              </a:spcAft>
              <a:buSzTx/>
              <a:buFontTx/>
              <a:buChar char="–"/>
              <a:defRPr sz="2600" b="1" i="0" u="none" kern="1200" baseline="0">
                <a:solidFill>
                  <a:srgbClr val="000099"/>
                </a:solidFill>
                <a:effectLst>
                  <a:outerShdw blurRad="38100" dist="38100" dir="2700000">
                    <a:srgbClr val="000000"/>
                  </a:outerShdw>
                </a:effectLst>
                <a:latin typeface="Times New Roman" panose="02020603050405020304" pitchFamily="18" charset="0"/>
                <a:ea typeface="楷体_GB2312" pitchFamily="49" charset="-122"/>
              </a:defRPr>
            </a:lvl5pPr>
          </a:lstStyle>
          <a:p>
            <a:pPr lvl="3">
              <a:buNone/>
            </a:pPr>
            <a:r>
              <a:rPr lang="zh-CN" altLang="en-US" dirty="0">
                <a:solidFill>
                  <a:schemeClr val="bg1"/>
                </a:solidFill>
                <a:sym typeface="Symbol" panose="05050102010706020507" pitchFamily="18" charset="2"/>
              </a:rPr>
              <a:t>例  </a:t>
            </a:r>
            <a:r>
              <a:rPr lang="en-US" altLang="zh-CN" dirty="0" err="1">
                <a:solidFill>
                  <a:schemeClr val="bg1"/>
                </a:solidFill>
                <a:sym typeface="Symbol" panose="05050102010706020507" pitchFamily="18" charset="2"/>
              </a:rPr>
              <a:t>scanf</a:t>
            </a:r>
            <a:r>
              <a:rPr lang="en-US" altLang="zh-CN" dirty="0">
                <a:solidFill>
                  <a:schemeClr val="bg1"/>
                </a:solidFill>
                <a:sym typeface="Symbol" panose="05050102010706020507" pitchFamily="18" charset="2"/>
              </a:rPr>
              <a:t>(“%4d%2d%2d”,&amp;yy,&amp;mm,&amp;dd);</a:t>
            </a:r>
          </a:p>
          <a:p>
            <a:pPr lvl="3">
              <a:buNone/>
            </a:pPr>
            <a:r>
              <a:rPr lang="en-US" altLang="zh-CN" dirty="0">
                <a:solidFill>
                  <a:schemeClr val="bg1"/>
                </a:solidFill>
                <a:sym typeface="Symbol" panose="05050102010706020507" pitchFamily="18" charset="2"/>
              </a:rPr>
              <a:t>      </a:t>
            </a:r>
            <a:r>
              <a:rPr lang="zh-CN" altLang="zh-CN" dirty="0">
                <a:solidFill>
                  <a:schemeClr val="bg1"/>
                </a:solidFill>
                <a:sym typeface="Symbol" panose="05050102010706020507" pitchFamily="18" charset="2"/>
              </a:rPr>
              <a:t>输入  </a:t>
            </a:r>
            <a:r>
              <a:rPr lang="en-US" altLang="zh-CN" dirty="0">
                <a:solidFill>
                  <a:schemeClr val="bg1"/>
                </a:solidFill>
                <a:sym typeface="Symbol" panose="05050102010706020507" pitchFamily="18" charset="2"/>
              </a:rPr>
              <a:t>20090308</a:t>
            </a:r>
            <a:r>
              <a:rPr lang="zh-CN" altLang="zh-CN" dirty="0">
                <a:solidFill>
                  <a:schemeClr val="bg1"/>
                </a:solidFill>
                <a:sym typeface="Symbol" panose="05050102010706020507" pitchFamily="18" charset="2"/>
              </a:rPr>
              <a:t> </a:t>
            </a:r>
            <a:r>
              <a:rPr lang="zh-CN" altLang="zh-CN" dirty="0">
                <a:solidFill>
                  <a:schemeClr val="bg1"/>
                </a:solidFill>
              </a:rPr>
              <a:t> </a:t>
            </a:r>
            <a:r>
              <a:rPr lang="zh-CN" altLang="zh-CN" dirty="0">
                <a:solidFill>
                  <a:schemeClr val="bg1"/>
                </a:solidFill>
                <a:sym typeface="Symbol" panose="05050102010706020507" pitchFamily="18" charset="2"/>
              </a:rPr>
              <a:t> </a:t>
            </a:r>
            <a:r>
              <a:rPr lang="zh-CN" altLang="en-US" dirty="0">
                <a:solidFill>
                  <a:schemeClr val="bg1"/>
                </a:solidFill>
                <a:sym typeface="Symbol" panose="05050102010706020507" pitchFamily="18" charset="2"/>
              </a:rPr>
              <a:t>或  </a:t>
            </a:r>
            <a:r>
              <a:rPr lang="zh-CN" altLang="zh-CN" dirty="0">
                <a:solidFill>
                  <a:schemeClr val="bg1"/>
                </a:solidFill>
                <a:sym typeface="Symbol" panose="05050102010706020507" pitchFamily="18" charset="2"/>
              </a:rPr>
              <a:t>输入  </a:t>
            </a:r>
            <a:r>
              <a:rPr lang="en-US" altLang="zh-CN" dirty="0">
                <a:solidFill>
                  <a:schemeClr val="bg1"/>
                </a:solidFill>
                <a:sym typeface="Symbol" panose="05050102010706020507" pitchFamily="18" charset="2"/>
              </a:rPr>
              <a:t>2009  3  8</a:t>
            </a:r>
            <a:r>
              <a:rPr lang="zh-CN" altLang="zh-CN" dirty="0">
                <a:solidFill>
                  <a:schemeClr val="bg1"/>
                </a:solidFill>
                <a:sym typeface="Symbol" panose="05050102010706020507" pitchFamily="18" charset="2"/>
              </a:rPr>
              <a:t> </a:t>
            </a:r>
          </a:p>
          <a:p>
            <a:pPr lvl="3">
              <a:buNone/>
            </a:pPr>
            <a:r>
              <a:rPr lang="zh-CN" altLang="zh-CN" dirty="0">
                <a:solidFill>
                  <a:srgbClr val="0000FF"/>
                </a:solidFill>
                <a:sym typeface="Symbol" panose="05050102010706020507" pitchFamily="18" charset="2"/>
              </a:rPr>
              <a:t>       </a:t>
            </a:r>
            <a:r>
              <a:rPr lang="zh-CN" altLang="zh-CN" dirty="0">
                <a:solidFill>
                  <a:schemeClr val="accent1"/>
                </a:solidFill>
                <a:sym typeface="Symbol" panose="05050102010706020507" pitchFamily="18" charset="2"/>
              </a:rPr>
              <a:t>则</a:t>
            </a:r>
            <a:r>
              <a:rPr lang="en-US" altLang="zh-CN" dirty="0">
                <a:solidFill>
                  <a:schemeClr val="accent1"/>
                </a:solidFill>
                <a:sym typeface="Symbol" panose="05050102010706020507" pitchFamily="18" charset="2"/>
              </a:rPr>
              <a:t>2009</a:t>
            </a:r>
            <a:r>
              <a:rPr lang="zh-CN" altLang="zh-CN" dirty="0">
                <a:solidFill>
                  <a:schemeClr val="accent1"/>
                </a:solidFill>
                <a:sym typeface="Symbol" panose="05050102010706020507" pitchFamily="18" charset="2"/>
              </a:rPr>
              <a:t></a:t>
            </a:r>
            <a:r>
              <a:rPr lang="en-US" altLang="zh-CN" dirty="0" err="1">
                <a:solidFill>
                  <a:schemeClr val="accent1"/>
                </a:solidFill>
                <a:sym typeface="Symbol" panose="05050102010706020507" pitchFamily="18" charset="2"/>
              </a:rPr>
              <a:t>yy</a:t>
            </a:r>
            <a:r>
              <a:rPr lang="en-US" altLang="zh-CN" dirty="0">
                <a:solidFill>
                  <a:schemeClr val="accent1"/>
                </a:solidFill>
                <a:sym typeface="Symbol" panose="05050102010706020507" pitchFamily="18" charset="2"/>
              </a:rPr>
              <a:t>, 3 mm, 8 dd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89115"/>
                                        </p:tgtEl>
                                        <p:attrNameLst>
                                          <p:attrName>style.visibility</p:attrName>
                                        </p:attrNameLst>
                                      </p:cBhvr>
                                      <p:to>
                                        <p:strVal val="visible"/>
                                      </p:to>
                                    </p:set>
                                    <p:animEffect transition="in" filter="box(out)">
                                      <p:cBhvr>
                                        <p:cTn id="7" dur="500"/>
                                        <p:tgtEl>
                                          <p:spTgt spid="89115"/>
                                        </p:tgtEl>
                                      </p:cBhvr>
                                    </p:animEffect>
                                  </p:childTnLst>
                                  <p:subTnLst>
                                    <p:set>
                                      <p:cBhvr override="childStyle">
                                        <p:cTn dur="1" fill="hold" display="0" masterRel="nextClick" afterEffect="1"/>
                                        <p:tgtEl>
                                          <p:spTgt spid="89115"/>
                                        </p:tgtEl>
                                        <p:attrNameLst>
                                          <p:attrName>style.visibility</p:attrName>
                                        </p:attrNameLst>
                                      </p:cBhvr>
                                      <p:to>
                                        <p:strVal val="hidden"/>
                                      </p:to>
                                    </p:set>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89090"/>
                                        </p:tgtEl>
                                        <p:attrNameLst>
                                          <p:attrName>style.visibility</p:attrName>
                                        </p:attrNameLst>
                                      </p:cBhvr>
                                      <p:to>
                                        <p:strVal val="visible"/>
                                      </p:to>
                                    </p:set>
                                    <p:animEffect transition="in" filter="box(out)">
                                      <p:cBhvr>
                                        <p:cTn id="12" dur="500"/>
                                        <p:tgtEl>
                                          <p:spTgt spid="89090"/>
                                        </p:tgtEl>
                                      </p:cBhvr>
                                    </p:animEffect>
                                  </p:childTnLst>
                                  <p:subTnLst>
                                    <p:set>
                                      <p:cBhvr override="childStyle">
                                        <p:cTn dur="1" fill="hold" display="0" masterRel="nextClick" afterEffect="1"/>
                                        <p:tgtEl>
                                          <p:spTgt spid="89090"/>
                                        </p:tgtEl>
                                        <p:attrNameLst>
                                          <p:attrName>style.visibility</p:attrName>
                                        </p:attrNameLst>
                                      </p:cBhvr>
                                      <p:to>
                                        <p:strVal val="hidden"/>
                                      </p:to>
                                    </p:set>
                                  </p:sub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89092"/>
                                        </p:tgtEl>
                                        <p:attrNameLst>
                                          <p:attrName>style.visibility</p:attrName>
                                        </p:attrNameLst>
                                      </p:cBhvr>
                                      <p:to>
                                        <p:strVal val="visible"/>
                                      </p:to>
                                    </p:set>
                                    <p:animEffect transition="in" filter="box(out)">
                                      <p:cBhvr>
                                        <p:cTn id="17" dur="500"/>
                                        <p:tgtEl>
                                          <p:spTgt spid="89092"/>
                                        </p:tgtEl>
                                      </p:cBhvr>
                                    </p:animEffect>
                                  </p:childTnLst>
                                  <p:subTnLst>
                                    <p:set>
                                      <p:cBhvr override="childStyle">
                                        <p:cTn dur="1" fill="hold" display="0" masterRel="nextClick" afterEffect="1"/>
                                        <p:tgtEl>
                                          <p:spTgt spid="89092"/>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090" grpId="0" animBg="1"/>
      <p:bldP spid="89092" grpId="0" bldLvl="0" animBg="1"/>
      <p:bldP spid="89115" grpId="0" bldLvl="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文本占位符 90113"/>
          <p:cNvSpPr>
            <a:spLocks noGrp="1"/>
          </p:cNvSpPr>
          <p:nvPr>
            <p:ph type="body" idx="1"/>
          </p:nvPr>
        </p:nvSpPr>
        <p:spPr>
          <a:xfrm>
            <a:off x="457200" y="333375"/>
            <a:ext cx="8229600" cy="5792788"/>
          </a:xfrm>
          <a:ln/>
        </p:spPr>
        <p:txBody>
          <a:bodyPr/>
          <a:lstStyle/>
          <a:p>
            <a:pPr>
              <a:lnSpc>
                <a:spcPct val="90000"/>
              </a:lnSpc>
              <a:buNone/>
            </a:pPr>
            <a:r>
              <a:rPr lang="zh-CN" altLang="en-US" sz="2400" dirty="0"/>
              <a:t>例</a:t>
            </a:r>
            <a:r>
              <a:rPr lang="en-US" altLang="zh-CN" sz="2400"/>
              <a:t>2.11  </a:t>
            </a:r>
            <a:r>
              <a:rPr lang="zh-CN" altLang="en-US" sz="2400" dirty="0"/>
              <a:t>输入数据时规定域宽。</a:t>
            </a:r>
          </a:p>
          <a:p>
            <a:pPr>
              <a:lnSpc>
                <a:spcPct val="90000"/>
              </a:lnSpc>
              <a:buNone/>
            </a:pPr>
            <a:r>
              <a:rPr lang="en-US" altLang="zh-CN" sz="2400"/>
              <a:t>#include &lt;</a:t>
            </a:r>
            <a:r>
              <a:rPr lang="en-US" altLang="zh-CN" sz="2400" err="1"/>
              <a:t>stdio.h</a:t>
            </a:r>
            <a:r>
              <a:rPr lang="en-US" altLang="zh-CN" sz="2400"/>
              <a:t>&gt;</a:t>
            </a:r>
          </a:p>
          <a:p>
            <a:pPr>
              <a:lnSpc>
                <a:spcPct val="90000"/>
              </a:lnSpc>
              <a:buNone/>
            </a:pPr>
            <a:r>
              <a:rPr lang="en-US" altLang="zh-CN" sz="2400"/>
              <a:t>void main()</a:t>
            </a:r>
          </a:p>
          <a:p>
            <a:pPr>
              <a:lnSpc>
                <a:spcPct val="90000"/>
              </a:lnSpc>
              <a:buNone/>
            </a:pPr>
            <a:r>
              <a:rPr lang="en-US" altLang="zh-CN" sz="2400"/>
              <a:t>{    </a:t>
            </a:r>
            <a:r>
              <a:rPr lang="en-US" altLang="zh-CN" sz="2400" err="1"/>
              <a:t>int</a:t>
            </a:r>
            <a:r>
              <a:rPr lang="en-US" altLang="zh-CN" sz="2400"/>
              <a:t> a;</a:t>
            </a:r>
          </a:p>
          <a:p>
            <a:pPr>
              <a:lnSpc>
                <a:spcPct val="90000"/>
              </a:lnSpc>
              <a:buNone/>
            </a:pPr>
            <a:r>
              <a:rPr lang="en-US" altLang="zh-CN" sz="2400"/>
              <a:t>     double  x; </a:t>
            </a:r>
          </a:p>
          <a:p>
            <a:pPr>
              <a:lnSpc>
                <a:spcPct val="90000"/>
              </a:lnSpc>
              <a:buNone/>
            </a:pPr>
            <a:r>
              <a:rPr lang="en-US" altLang="zh-CN" sz="2400"/>
              <a:t>	 scanf("%3d%lf ",&amp;</a:t>
            </a:r>
            <a:r>
              <a:rPr lang="en-US" altLang="zh-CN" sz="2400" err="1"/>
              <a:t>a,&amp;x</a:t>
            </a:r>
            <a:r>
              <a:rPr lang="en-US" altLang="zh-CN" sz="2400"/>
              <a:t>);</a:t>
            </a:r>
          </a:p>
          <a:p>
            <a:pPr>
              <a:lnSpc>
                <a:spcPct val="90000"/>
              </a:lnSpc>
              <a:buNone/>
            </a:pPr>
            <a:r>
              <a:rPr lang="en-US" altLang="zh-CN" sz="2400"/>
              <a:t>	 </a:t>
            </a:r>
            <a:r>
              <a:rPr lang="en-US" altLang="zh-CN" sz="2400" err="1"/>
              <a:t>printf("a</a:t>
            </a:r>
            <a:r>
              <a:rPr lang="en-US" altLang="zh-CN" sz="2400"/>
              <a:t>=%</a:t>
            </a:r>
            <a:r>
              <a:rPr lang="en-US" altLang="zh-CN" sz="2400" err="1"/>
              <a:t>d,x</a:t>
            </a:r>
            <a:r>
              <a:rPr lang="en-US" altLang="zh-CN" sz="2400"/>
              <a:t>=%</a:t>
            </a:r>
            <a:r>
              <a:rPr lang="en-US" altLang="zh-CN" sz="2400" err="1"/>
              <a:t>f\n",a,x</a:t>
            </a:r>
            <a:r>
              <a:rPr lang="en-US" altLang="zh-CN" sz="2400"/>
              <a:t>);</a:t>
            </a:r>
          </a:p>
          <a:p>
            <a:pPr>
              <a:lnSpc>
                <a:spcPct val="90000"/>
              </a:lnSpc>
              <a:buNone/>
            </a:pPr>
            <a:r>
              <a:rPr lang="en-US" altLang="zh-CN" sz="2400"/>
              <a:t>}</a:t>
            </a:r>
          </a:p>
        </p:txBody>
      </p:sp>
      <p:sp>
        <p:nvSpPr>
          <p:cNvPr id="90115" name="文本框 90114"/>
          <p:cNvSpPr txBox="1"/>
          <p:nvPr/>
        </p:nvSpPr>
        <p:spPr>
          <a:xfrm>
            <a:off x="1763713" y="4005263"/>
            <a:ext cx="4752975" cy="1225550"/>
          </a:xfrm>
          <a:prstGeom prst="rect">
            <a:avLst/>
          </a:prstGeom>
          <a:solidFill>
            <a:schemeClr val="bg1"/>
          </a:solidFill>
          <a:ln w="38100" cap="flat" cmpd="sng">
            <a:solidFill>
              <a:schemeClr val="tx2"/>
            </a:solidFill>
            <a:prstDash val="solid"/>
            <a:miter/>
            <a:headEnd type="none" w="med" len="med"/>
            <a:tailEnd type="none" w="med" len="med"/>
          </a:ln>
        </p:spPr>
        <p:txBody>
          <a:bodyPr lIns="90000" tIns="46800" rIns="90000" bIns="46800">
            <a:spAutoFit/>
          </a:bodyPr>
          <a:lstStyle/>
          <a:p>
            <a:pPr eaLnBrk="0" hangingPunct="0"/>
            <a:r>
              <a:rPr lang="zh-CN" altLang="en-US" b="1" dirty="0">
                <a:solidFill>
                  <a:srgbClr val="0000FF"/>
                </a:solidFill>
                <a:effectLst>
                  <a:outerShdw blurRad="38100" dist="38100" dir="2700000">
                    <a:srgbClr val="000000"/>
                  </a:outerShdw>
                </a:effectLst>
                <a:latin typeface="Arial" panose="020B0604020202020204" pitchFamily="34" charset="0"/>
                <a:sym typeface="Symbol" panose="05050102010706020507" pitchFamily="18" charset="2"/>
              </a:rPr>
              <a:t>程序执行：</a:t>
            </a:r>
          </a:p>
          <a:p>
            <a:pPr eaLnBrk="0" hangingPunct="0"/>
            <a:r>
              <a:rPr lang="en-US" altLang="zh-CN" b="1">
                <a:solidFill>
                  <a:srgbClr val="0000FF"/>
                </a:solidFill>
                <a:effectLst>
                  <a:outerShdw blurRad="38100" dist="38100" dir="2700000">
                    <a:srgbClr val="000000"/>
                  </a:outerShdw>
                </a:effectLst>
                <a:latin typeface="Arial" panose="020B0604020202020204" pitchFamily="34" charset="0"/>
                <a:sym typeface="Symbol" panose="05050102010706020507" pitchFamily="18" charset="2"/>
              </a:rPr>
              <a:t>–1234  56.78↙</a:t>
            </a:r>
          </a:p>
          <a:p>
            <a:pPr eaLnBrk="0" hangingPunct="0"/>
            <a:r>
              <a:rPr lang="en-US" altLang="zh-CN" b="1">
                <a:solidFill>
                  <a:srgbClr val="0000FF"/>
                </a:solidFill>
                <a:effectLst>
                  <a:outerShdw blurRad="38100" dist="38100" dir="2700000">
                    <a:srgbClr val="000000"/>
                  </a:outerShdw>
                </a:effectLst>
                <a:latin typeface="Arial" panose="020B0604020202020204" pitchFamily="34" charset="0"/>
                <a:sym typeface="Symbol" panose="05050102010706020507" pitchFamily="18" charset="2"/>
              </a:rPr>
              <a:t>a=-12,x=34.000000</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90115"/>
                                        </p:tgtEl>
                                        <p:attrNameLst>
                                          <p:attrName>style.visibility</p:attrName>
                                        </p:attrNameLst>
                                      </p:cBhvr>
                                      <p:to>
                                        <p:strVal val="visible"/>
                                      </p:to>
                                    </p:set>
                                    <p:animEffect transition="in" filter="box(out)">
                                      <p:cBhvr>
                                        <p:cTn id="7" dur="500"/>
                                        <p:tgtEl>
                                          <p:spTgt spid="901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115"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标题 91137"/>
          <p:cNvSpPr>
            <a:spLocks noGrp="1"/>
          </p:cNvSpPr>
          <p:nvPr>
            <p:ph type="title"/>
          </p:nvPr>
        </p:nvSpPr>
        <p:spPr>
          <a:ln/>
        </p:spPr>
        <p:txBody>
          <a:bodyPr anchor="ctr" anchorCtr="0"/>
          <a:lstStyle/>
          <a:p>
            <a:r>
              <a:rPr lang="en-US" altLang="zh-CN" err="1"/>
              <a:t>scanf</a:t>
            </a:r>
            <a:r>
              <a:rPr lang="zh-CN" altLang="en-US" dirty="0"/>
              <a:t>函数</a:t>
            </a:r>
          </a:p>
        </p:txBody>
      </p:sp>
      <p:sp>
        <p:nvSpPr>
          <p:cNvPr id="91139" name="文本占位符 91138"/>
          <p:cNvSpPr>
            <a:spLocks noGrp="1"/>
          </p:cNvSpPr>
          <p:nvPr>
            <p:ph type="body" idx="1"/>
          </p:nvPr>
        </p:nvSpPr>
        <p:spPr>
          <a:xfrm>
            <a:off x="250825" y="1125538"/>
            <a:ext cx="8424863" cy="5327650"/>
          </a:xfrm>
          <a:ln/>
        </p:spPr>
        <p:txBody>
          <a:bodyPr/>
          <a:lstStyle/>
          <a:p>
            <a:pPr>
              <a:spcBef>
                <a:spcPct val="10000"/>
              </a:spcBef>
              <a:spcAft>
                <a:spcPct val="10000"/>
              </a:spcAft>
            </a:pPr>
            <a:r>
              <a:rPr lang="zh-CN" altLang="en-US" sz="2400" dirty="0"/>
              <a:t>说明：</a:t>
            </a:r>
          </a:p>
          <a:p>
            <a:pPr lvl="1">
              <a:spcBef>
                <a:spcPct val="10000"/>
              </a:spcBef>
              <a:spcAft>
                <a:spcPct val="10000"/>
              </a:spcAft>
            </a:pPr>
            <a:r>
              <a:rPr lang="zh-CN" altLang="zh-CN" sz="2400" dirty="0"/>
              <a:t>用“%</a:t>
            </a:r>
            <a:r>
              <a:rPr lang="en-US" altLang="zh-CN" sz="2400"/>
              <a:t>c”</a:t>
            </a:r>
            <a:r>
              <a:rPr lang="zh-CN" altLang="zh-CN" sz="2400" dirty="0"/>
              <a:t>格式符时，空格和转义字符作为有效字符输入</a:t>
            </a:r>
            <a:endParaRPr lang="en-US" altLang="zh-CN" sz="2400" dirty="0"/>
          </a:p>
          <a:p>
            <a:pPr lvl="1">
              <a:spcBef>
                <a:spcPct val="10000"/>
              </a:spcBef>
              <a:spcAft>
                <a:spcPct val="10000"/>
              </a:spcAft>
            </a:pPr>
            <a:r>
              <a:rPr lang="zh-CN" altLang="en-US" sz="2400" dirty="0"/>
              <a:t>输入的数据项先存放在内存输入缓冲区中，在按回车键后，才按输入格式从缓冲区依次读数据，多出数据留在缓冲区内，可被下一个输入语句使用 </a:t>
            </a:r>
          </a:p>
          <a:p>
            <a:pPr lvl="1">
              <a:spcBef>
                <a:spcPct val="10000"/>
              </a:spcBef>
              <a:spcAft>
                <a:spcPct val="10000"/>
              </a:spcAft>
            </a:pPr>
            <a:r>
              <a:rPr lang="zh-CN" altLang="zh-CN" sz="2400" dirty="0"/>
              <a:t>输入数据时，遇以下情况认为该数据结束：</a:t>
            </a:r>
          </a:p>
          <a:p>
            <a:pPr lvl="2">
              <a:spcBef>
                <a:spcPct val="10000"/>
              </a:spcBef>
              <a:spcAft>
                <a:spcPct val="10000"/>
              </a:spcAft>
            </a:pPr>
            <a:r>
              <a:rPr lang="zh-CN" altLang="zh-CN" sz="2400" dirty="0"/>
              <a:t>遇空格、</a:t>
            </a:r>
            <a:r>
              <a:rPr lang="en-US" altLang="zh-CN" sz="2400"/>
              <a:t>TAB</a:t>
            </a:r>
            <a:r>
              <a:rPr lang="zh-CN" altLang="en-US" sz="2400" dirty="0"/>
              <a:t>、</a:t>
            </a:r>
            <a:r>
              <a:rPr lang="zh-CN" altLang="zh-CN" sz="2400" dirty="0"/>
              <a:t>或回车</a:t>
            </a:r>
          </a:p>
          <a:p>
            <a:pPr lvl="2">
              <a:spcBef>
                <a:spcPct val="10000"/>
              </a:spcBef>
              <a:spcAft>
                <a:spcPct val="10000"/>
              </a:spcAft>
            </a:pPr>
            <a:r>
              <a:rPr lang="zh-CN" altLang="zh-CN" sz="2400" dirty="0"/>
              <a:t>遇宽度结束</a:t>
            </a:r>
          </a:p>
          <a:p>
            <a:pPr lvl="2">
              <a:spcBef>
                <a:spcPct val="10000"/>
              </a:spcBef>
              <a:spcAft>
                <a:spcPct val="10000"/>
              </a:spcAft>
            </a:pPr>
            <a:r>
              <a:rPr lang="zh-CN" altLang="zh-CN" sz="2400" dirty="0"/>
              <a:t>遇非法输入</a:t>
            </a:r>
            <a:endParaRPr lang="zh-CN" altLang="en-US" sz="2400" dirty="0"/>
          </a:p>
        </p:txBody>
      </p:sp>
      <p:sp>
        <p:nvSpPr>
          <p:cNvPr id="91140" name="矩形 91139"/>
          <p:cNvSpPr/>
          <p:nvPr/>
        </p:nvSpPr>
        <p:spPr>
          <a:xfrm>
            <a:off x="1763713" y="3357563"/>
            <a:ext cx="5688012" cy="1373187"/>
          </a:xfrm>
          <a:prstGeom prst="rect">
            <a:avLst/>
          </a:prstGeom>
          <a:solidFill>
            <a:schemeClr val="bg1"/>
          </a:solidFill>
          <a:ln w="38100" cap="flat" cmpd="sng">
            <a:solidFill>
              <a:srgbClr val="009900"/>
            </a:solidFill>
            <a:prstDash val="solid"/>
            <a:miter/>
            <a:headEnd type="none" w="med" len="med"/>
            <a:tailEnd type="none" w="med" len="med"/>
          </a:ln>
        </p:spPr>
        <p:txBody>
          <a:bodyPr/>
          <a:lstStyle/>
          <a:p>
            <a:pPr marL="742950" lvl="1" indent="-285750">
              <a:spcBef>
                <a:spcPct val="20000"/>
              </a:spcBef>
              <a:buFont typeface="Wingdings" panose="05000000000000000000" pitchFamily="2" charset="2"/>
            </a:pPr>
            <a:r>
              <a:rPr lang="zh-CN" altLang="zh-CN" sz="2400" b="1" dirty="0">
                <a:solidFill>
                  <a:srgbClr val="003366"/>
                </a:solidFill>
                <a:latin typeface="Arial" panose="020B0604020202020204" pitchFamily="34" charset="0"/>
                <a:ea typeface="隶书" panose="02010509060101010101" pitchFamily="49" charset="-122"/>
              </a:rPr>
              <a:t>如  </a:t>
            </a:r>
            <a:r>
              <a:rPr lang="en-US" altLang="zh-CN" sz="2400" b="1" err="1">
                <a:solidFill>
                  <a:srgbClr val="003366"/>
                </a:solidFill>
                <a:latin typeface="Arial" panose="020B0604020202020204" pitchFamily="34" charset="0"/>
                <a:ea typeface="隶书" panose="02010509060101010101" pitchFamily="49" charset="-122"/>
              </a:rPr>
              <a:t>scanf(“%d%c%f”,&amp;a,&amp;b,&amp;c</a:t>
            </a:r>
            <a:r>
              <a:rPr lang="en-US" altLang="zh-CN" sz="2400" b="1">
                <a:solidFill>
                  <a:srgbClr val="003366"/>
                </a:solidFill>
                <a:latin typeface="Arial" panose="020B0604020202020204" pitchFamily="34" charset="0"/>
                <a:ea typeface="隶书" panose="02010509060101010101" pitchFamily="49" charset="-122"/>
              </a:rPr>
              <a:t>);</a:t>
            </a:r>
          </a:p>
          <a:p>
            <a:pPr marL="742950" lvl="1" indent="-285750">
              <a:spcBef>
                <a:spcPct val="20000"/>
              </a:spcBef>
              <a:buFont typeface="Wingdings" panose="05000000000000000000" pitchFamily="2" charset="2"/>
            </a:pPr>
            <a:r>
              <a:rPr lang="en-US" altLang="zh-CN" sz="2400" b="1">
                <a:solidFill>
                  <a:srgbClr val="003366"/>
                </a:solidFill>
                <a:latin typeface="Arial" panose="020B0604020202020204" pitchFamily="34" charset="0"/>
                <a:ea typeface="隶书" panose="02010509060101010101" pitchFamily="49" charset="-122"/>
              </a:rPr>
              <a:t>     </a:t>
            </a:r>
            <a:r>
              <a:rPr lang="zh-CN" altLang="zh-CN" sz="2400" b="1" dirty="0">
                <a:solidFill>
                  <a:srgbClr val="003366"/>
                </a:solidFill>
                <a:latin typeface="Arial" panose="020B0604020202020204" pitchFamily="34" charset="0"/>
                <a:ea typeface="隶书" panose="02010509060101010101" pitchFamily="49" charset="-122"/>
              </a:rPr>
              <a:t>若输入1234</a:t>
            </a:r>
            <a:r>
              <a:rPr lang="en-US" altLang="zh-CN" sz="2400" b="1">
                <a:solidFill>
                  <a:srgbClr val="003366"/>
                </a:solidFill>
                <a:latin typeface="Arial" panose="020B0604020202020204" pitchFamily="34" charset="0"/>
                <a:ea typeface="隶书" panose="02010509060101010101" pitchFamily="49" charset="-122"/>
              </a:rPr>
              <a:t>a123</a:t>
            </a:r>
            <a:r>
              <a:rPr lang="en-US" altLang="zh-CN" sz="2400" b="1">
                <a:solidFill>
                  <a:srgbClr val="FF3300"/>
                </a:solidFill>
                <a:latin typeface="Arial" panose="020B0604020202020204" pitchFamily="34" charset="0"/>
                <a:ea typeface="隶书" panose="02010509060101010101" pitchFamily="49" charset="-122"/>
              </a:rPr>
              <a:t>o</a:t>
            </a:r>
            <a:r>
              <a:rPr lang="en-US" altLang="zh-CN" sz="2400" b="1">
                <a:solidFill>
                  <a:srgbClr val="003366"/>
                </a:solidFill>
                <a:latin typeface="Arial" panose="020B0604020202020204" pitchFamily="34" charset="0"/>
                <a:ea typeface="隶书" panose="02010509060101010101" pitchFamily="49" charset="-122"/>
              </a:rPr>
              <a:t>.26 </a:t>
            </a:r>
            <a:r>
              <a:rPr lang="en-US" altLang="zh-CN" sz="2400" b="1">
                <a:solidFill>
                  <a:srgbClr val="003366"/>
                </a:solidFill>
                <a:latin typeface="Arial" panose="020B0604020202020204" pitchFamily="34" charset="0"/>
                <a:ea typeface="隶书" panose="02010509060101010101" pitchFamily="49" charset="-122"/>
                <a:sym typeface="Symbol" panose="05050102010706020507" pitchFamily="18" charset="2"/>
              </a:rPr>
              <a:t> </a:t>
            </a:r>
          </a:p>
          <a:p>
            <a:pPr marL="742950" lvl="1" indent="-285750">
              <a:spcBef>
                <a:spcPct val="20000"/>
              </a:spcBef>
              <a:buFont typeface="Wingdings" panose="05000000000000000000" pitchFamily="2" charset="2"/>
            </a:pPr>
            <a:r>
              <a:rPr lang="en-US" altLang="zh-CN" sz="2400" b="1">
                <a:solidFill>
                  <a:srgbClr val="0000FF"/>
                </a:solidFill>
                <a:latin typeface="Arial" panose="020B0604020202020204" pitchFamily="34" charset="0"/>
                <a:ea typeface="隶书" panose="02010509060101010101" pitchFamily="49" charset="-122"/>
                <a:sym typeface="Symbol" panose="05050102010706020507" pitchFamily="18" charset="2"/>
              </a:rPr>
              <a:t>     </a:t>
            </a:r>
            <a:r>
              <a:rPr lang="zh-CN" altLang="zh-CN" sz="2400" b="1" dirty="0">
                <a:solidFill>
                  <a:srgbClr val="0000FF"/>
                </a:solidFill>
                <a:latin typeface="Arial" panose="020B0604020202020204" pitchFamily="34" charset="0"/>
                <a:ea typeface="隶书" panose="02010509060101010101" pitchFamily="49" charset="-122"/>
                <a:sym typeface="Symbol" panose="05050102010706020507" pitchFamily="18" charset="2"/>
              </a:rPr>
              <a:t>则  1234 </a:t>
            </a:r>
            <a:r>
              <a:rPr lang="en-US" altLang="zh-CN" sz="2400" b="1">
                <a:solidFill>
                  <a:srgbClr val="0000FF"/>
                </a:solidFill>
                <a:latin typeface="Arial" panose="020B0604020202020204" pitchFamily="34" charset="0"/>
                <a:ea typeface="隶书" panose="02010509060101010101" pitchFamily="49" charset="-122"/>
                <a:sym typeface="Symbol" panose="05050102010706020507" pitchFamily="18" charset="2"/>
              </a:rPr>
              <a:t>a, ‘a’ b, 123 c</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91140"/>
                                        </p:tgtEl>
                                        <p:attrNameLst>
                                          <p:attrName>style.visibility</p:attrName>
                                        </p:attrNameLst>
                                      </p:cBhvr>
                                      <p:to>
                                        <p:strVal val="visible"/>
                                      </p:to>
                                    </p:set>
                                    <p:animEffect transition="in" filter="box(out)">
                                      <p:cBhvr>
                                        <p:cTn id="7" dur="500"/>
                                        <p:tgtEl>
                                          <p:spTgt spid="911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140"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标题 92161"/>
          <p:cNvSpPr>
            <a:spLocks noGrp="1"/>
          </p:cNvSpPr>
          <p:nvPr>
            <p:ph type="title" idx="4294967295"/>
          </p:nvPr>
        </p:nvSpPr>
        <p:spPr>
          <a:xfrm>
            <a:off x="0" y="274638"/>
            <a:ext cx="8229600" cy="706437"/>
          </a:xfrm>
          <a:ln/>
        </p:spPr>
        <p:txBody>
          <a:bodyPr anchor="ctr" anchorCtr="0"/>
          <a:lstStyle/>
          <a:p>
            <a:r>
              <a:rPr lang="en-US" altLang="zh-CN" sz="2800"/>
              <a:t>2.4.2  </a:t>
            </a:r>
            <a:r>
              <a:rPr lang="zh-CN" altLang="en-US" sz="2800" dirty="0"/>
              <a:t>单个字符的输入输出 </a:t>
            </a:r>
          </a:p>
        </p:txBody>
      </p:sp>
      <p:sp>
        <p:nvSpPr>
          <p:cNvPr id="92163" name="文本占位符 92162"/>
          <p:cNvSpPr>
            <a:spLocks noGrp="1"/>
          </p:cNvSpPr>
          <p:nvPr>
            <p:ph type="body" sz="half" idx="4294967295"/>
          </p:nvPr>
        </p:nvSpPr>
        <p:spPr>
          <a:xfrm>
            <a:off x="228600" y="981075"/>
            <a:ext cx="8915400" cy="431800"/>
          </a:xfrm>
          <a:ln/>
        </p:spPr>
        <p:txBody>
          <a:bodyPr vert="horz" wrap="square" lIns="92075" tIns="46038" rIns="92075" bIns="46038" anchor="t" anchorCtr="0"/>
          <a:lstStyle>
            <a:lvl1pPr lvl="0">
              <a:buClr>
                <a:srgbClr val="CC0000"/>
              </a:buClr>
              <a:buSzPct val="110000"/>
              <a:buFont typeface="Wingdings" panose="05000000000000000000" pitchFamily="2" charset="2"/>
              <a:defRPr sz="2400"/>
            </a:lvl1pPr>
            <a:lvl2pPr lvl="1">
              <a:buClr>
                <a:srgbClr val="00CC00"/>
              </a:buClr>
              <a:buSzPct val="120000"/>
              <a:buFont typeface="Wingdings" panose="05000000000000000000" pitchFamily="2" charset="2"/>
              <a:defRPr sz="2400"/>
            </a:lvl2pPr>
            <a:lvl3pPr lvl="2">
              <a:buClr>
                <a:srgbClr val="FF0066"/>
              </a:buClr>
              <a:buSzPct val="135000"/>
              <a:buFontTx/>
              <a:defRPr sz="2400"/>
            </a:lvl3pPr>
            <a:lvl4pPr lvl="3">
              <a:buClrTx/>
              <a:buSzTx/>
              <a:buFontTx/>
              <a:defRPr sz="2200"/>
            </a:lvl4pPr>
            <a:lvl5pPr lvl="4">
              <a:buClrTx/>
              <a:buSzTx/>
              <a:buFontTx/>
              <a:defRPr sz="2200"/>
            </a:lvl5pPr>
          </a:lstStyle>
          <a:p>
            <a:pPr lvl="0">
              <a:lnSpc>
                <a:spcPct val="90000"/>
              </a:lnSpc>
            </a:pPr>
            <a:r>
              <a:rPr lang="zh-CN" altLang="en-US" dirty="0"/>
              <a:t>字符输出函数</a:t>
            </a:r>
            <a:r>
              <a:rPr lang="en-US" altLang="zh-CN" err="1"/>
              <a:t>putchar</a:t>
            </a:r>
            <a:endParaRPr lang="en-US" altLang="zh-CN"/>
          </a:p>
        </p:txBody>
      </p:sp>
      <p:sp>
        <p:nvSpPr>
          <p:cNvPr id="92164" name="矩形 92163"/>
          <p:cNvSpPr/>
          <p:nvPr/>
        </p:nvSpPr>
        <p:spPr>
          <a:xfrm>
            <a:off x="468313" y="1412875"/>
            <a:ext cx="7772400" cy="1584325"/>
          </a:xfrm>
          <a:prstGeom prst="rect">
            <a:avLst/>
          </a:prstGeom>
          <a:noFill/>
          <a:ln w="38100" cap="flat" cmpd="sng">
            <a:solidFill>
              <a:schemeClr val="tx2"/>
            </a:solidFill>
            <a:prstDash val="solid"/>
            <a:miter/>
            <a:headEnd type="none" w="med" len="med"/>
            <a:tailEnd type="none" w="med" len="med"/>
          </a:ln>
        </p:spPr>
        <p:txBody>
          <a:bodyPr wrap="none" anchor="ctr" anchorCtr="0"/>
          <a:lstStyle/>
          <a:p>
            <a:pPr lvl="1" eaLnBrk="0" hangingPunct="0"/>
            <a:r>
              <a:rPr lang="zh-CN" altLang="en-US" sz="2400" b="1" dirty="0">
                <a:effectLst>
                  <a:outerShdw blurRad="38100" dist="38100" dir="2700000">
                    <a:srgbClr val="FFFFFF"/>
                  </a:outerShdw>
                </a:effectLst>
                <a:latin typeface="Arial" panose="020B0604020202020204" pitchFamily="34" charset="0"/>
              </a:rPr>
              <a:t>格  式</a:t>
            </a:r>
            <a:r>
              <a:rPr lang="en-US" altLang="zh-CN" sz="2400" b="1">
                <a:effectLst>
                  <a:outerShdw blurRad="38100" dist="38100" dir="2700000">
                    <a:srgbClr val="FFFFFF"/>
                  </a:outerShdw>
                </a:effectLst>
                <a:latin typeface="Arial" panose="020B0604020202020204" pitchFamily="34" charset="0"/>
              </a:rPr>
              <a:t>: </a:t>
            </a:r>
            <a:r>
              <a:rPr lang="en-US" altLang="zh-CN" sz="2400" b="1" err="1">
                <a:effectLst>
                  <a:outerShdw blurRad="38100" dist="38100" dir="2700000">
                    <a:srgbClr val="FFFFFF"/>
                  </a:outerShdw>
                </a:effectLst>
                <a:latin typeface="Arial" panose="020B0604020202020204" pitchFamily="34" charset="0"/>
              </a:rPr>
              <a:t>putchar</a:t>
            </a:r>
            <a:r>
              <a:rPr lang="en-US" altLang="zh-CN" sz="2400" b="1">
                <a:effectLst>
                  <a:outerShdw blurRad="38100" dist="38100" dir="2700000">
                    <a:srgbClr val="FFFFFF"/>
                  </a:outerShdw>
                </a:effectLst>
                <a:latin typeface="Arial" panose="020B0604020202020204" pitchFamily="34" charset="0"/>
              </a:rPr>
              <a:t>( c )</a:t>
            </a:r>
          </a:p>
          <a:p>
            <a:pPr lvl="1" eaLnBrk="0" hangingPunct="0"/>
            <a:r>
              <a:rPr lang="zh-CN" altLang="en-US" sz="2400" b="1" dirty="0">
                <a:effectLst>
                  <a:outerShdw blurRad="38100" dist="38100" dir="2700000">
                    <a:srgbClr val="FFFFFF"/>
                  </a:outerShdw>
                </a:effectLst>
                <a:latin typeface="Arial" panose="020B0604020202020204" pitchFamily="34" charset="0"/>
              </a:rPr>
              <a:t>参  数</a:t>
            </a:r>
            <a:r>
              <a:rPr lang="en-US" altLang="zh-CN" sz="2400" b="1">
                <a:effectLst>
                  <a:outerShdw blurRad="38100" dist="38100" dir="2700000">
                    <a:srgbClr val="FFFFFF"/>
                  </a:outerShdw>
                </a:effectLst>
                <a:latin typeface="Arial" panose="020B0604020202020204" pitchFamily="34" charset="0"/>
              </a:rPr>
              <a:t>: c</a:t>
            </a:r>
            <a:r>
              <a:rPr lang="zh-CN" altLang="en-US" sz="2400" b="1" dirty="0">
                <a:effectLst>
                  <a:outerShdw blurRad="38100" dist="38100" dir="2700000">
                    <a:srgbClr val="FFFFFF"/>
                  </a:outerShdw>
                </a:effectLst>
                <a:latin typeface="Arial" panose="020B0604020202020204" pitchFamily="34" charset="0"/>
              </a:rPr>
              <a:t>为字符常量、变量或表达式</a:t>
            </a:r>
            <a:endParaRPr lang="zh-CN" altLang="en-US" sz="2400" b="1">
              <a:effectLst>
                <a:outerShdw blurRad="38100" dist="38100" dir="2700000">
                  <a:srgbClr val="FFFFFF"/>
                </a:outerShdw>
              </a:effectLst>
              <a:latin typeface="Arial" panose="020B0604020202020204" pitchFamily="34" charset="0"/>
            </a:endParaRPr>
          </a:p>
          <a:p>
            <a:pPr lvl="1" eaLnBrk="0" hangingPunct="0"/>
            <a:r>
              <a:rPr lang="zh-CN" altLang="zh-CN" sz="2400" b="1" dirty="0">
                <a:effectLst>
                  <a:outerShdw blurRad="38100" dist="38100" dir="2700000">
                    <a:srgbClr val="FFFFFF"/>
                  </a:outerShdw>
                </a:effectLst>
                <a:latin typeface="Arial" panose="020B0604020202020204" pitchFamily="34" charset="0"/>
              </a:rPr>
              <a:t>功</a:t>
            </a:r>
            <a:r>
              <a:rPr lang="zh-CN" altLang="en-US" sz="2400" b="1">
                <a:effectLst>
                  <a:outerShdw blurRad="38100" dist="38100" dir="2700000">
                    <a:srgbClr val="FFFFFF"/>
                  </a:outerShdw>
                </a:effectLst>
                <a:latin typeface="Arial" panose="020B0604020202020204" pitchFamily="34" charset="0"/>
              </a:rPr>
              <a:t>  </a:t>
            </a:r>
            <a:r>
              <a:rPr lang="zh-CN" altLang="zh-CN" sz="2400" b="1" dirty="0">
                <a:effectLst>
                  <a:outerShdw blurRad="38100" dist="38100" dir="2700000">
                    <a:srgbClr val="FFFFFF"/>
                  </a:outerShdw>
                </a:effectLst>
                <a:latin typeface="Arial" panose="020B0604020202020204" pitchFamily="34" charset="0"/>
              </a:rPr>
              <a:t>能：把字符</a:t>
            </a:r>
            <a:r>
              <a:rPr lang="en-US" altLang="zh-CN" sz="2400" b="1">
                <a:effectLst>
                  <a:outerShdw blurRad="38100" dist="38100" dir="2700000">
                    <a:srgbClr val="FFFFFF"/>
                  </a:outerShdw>
                </a:effectLst>
                <a:latin typeface="Arial" panose="020B0604020202020204" pitchFamily="34" charset="0"/>
              </a:rPr>
              <a:t>c</a:t>
            </a:r>
            <a:r>
              <a:rPr lang="zh-CN" altLang="zh-CN" sz="2400" b="1" dirty="0">
                <a:effectLst>
                  <a:outerShdw blurRad="38100" dist="38100" dir="2700000">
                    <a:srgbClr val="FFFFFF"/>
                  </a:outerShdw>
                </a:effectLst>
                <a:latin typeface="Arial" panose="020B0604020202020204" pitchFamily="34" charset="0"/>
              </a:rPr>
              <a:t>输出到显示器上</a:t>
            </a:r>
          </a:p>
          <a:p>
            <a:pPr lvl="1" eaLnBrk="0" hangingPunct="0"/>
            <a:r>
              <a:rPr lang="zh-CN" altLang="zh-CN" sz="2400" b="1" dirty="0">
                <a:effectLst>
                  <a:outerShdw blurRad="38100" dist="38100" dir="2700000">
                    <a:srgbClr val="FFFFFF"/>
                  </a:outerShdw>
                </a:effectLst>
                <a:latin typeface="Arial" panose="020B0604020202020204" pitchFamily="34" charset="0"/>
              </a:rPr>
              <a:t>返回值：正常，为显示的代码值；出错，为</a:t>
            </a:r>
            <a:r>
              <a:rPr lang="en-US" altLang="zh-CN" sz="2400" b="1">
                <a:effectLst>
                  <a:outerShdw blurRad="38100" dist="38100" dir="2700000">
                    <a:srgbClr val="FFFFFF"/>
                  </a:outerShdw>
                </a:effectLst>
                <a:latin typeface="Arial" panose="020B0604020202020204" pitchFamily="34" charset="0"/>
              </a:rPr>
              <a:t>EOF(-1)</a:t>
            </a:r>
          </a:p>
        </p:txBody>
      </p:sp>
      <p:sp>
        <p:nvSpPr>
          <p:cNvPr id="92165" name="文本框 92164"/>
          <p:cNvSpPr txBox="1"/>
          <p:nvPr/>
        </p:nvSpPr>
        <p:spPr>
          <a:xfrm>
            <a:off x="323850" y="3076575"/>
            <a:ext cx="8712200" cy="3781425"/>
          </a:xfrm>
          <a:prstGeom prst="rect">
            <a:avLst/>
          </a:prstGeom>
          <a:solidFill>
            <a:schemeClr val="bg1"/>
          </a:solidFill>
          <a:ln w="38100" cap="flat" cmpd="sng">
            <a:solidFill>
              <a:srgbClr val="0000FF"/>
            </a:solidFill>
            <a:prstDash val="solid"/>
            <a:miter/>
            <a:headEnd type="none" w="med" len="med"/>
            <a:tailEnd type="none" w="med" len="med"/>
          </a:ln>
        </p:spPr>
        <p:txBody>
          <a:bodyPr>
            <a:spAutoFit/>
          </a:bodyPr>
          <a:lstStyle/>
          <a:p>
            <a:r>
              <a:rPr lang="zh-CN" altLang="en-US" b="1" dirty="0">
                <a:latin typeface="Arial" panose="020B0604020202020204" pitchFamily="34" charset="0"/>
              </a:rPr>
              <a:t>例</a:t>
            </a:r>
            <a:r>
              <a:rPr lang="en-US" altLang="zh-CN" b="1">
                <a:latin typeface="Arial" panose="020B0604020202020204" pitchFamily="34" charset="0"/>
              </a:rPr>
              <a:t>2.13  </a:t>
            </a:r>
            <a:r>
              <a:rPr lang="en-US" altLang="zh-CN" b="1" err="1">
                <a:latin typeface="Arial" panose="020B0604020202020204" pitchFamily="34" charset="0"/>
              </a:rPr>
              <a:t>putchar</a:t>
            </a:r>
            <a:r>
              <a:rPr lang="en-US" altLang="zh-CN" b="1">
                <a:latin typeface="Arial" panose="020B0604020202020204" pitchFamily="34" charset="0"/>
              </a:rPr>
              <a:t>()</a:t>
            </a:r>
            <a:r>
              <a:rPr lang="zh-CN" altLang="en-US" b="1" dirty="0">
                <a:latin typeface="Arial" panose="020B0604020202020204" pitchFamily="34" charset="0"/>
              </a:rPr>
              <a:t>函数的使用。</a:t>
            </a:r>
          </a:p>
          <a:p>
            <a:r>
              <a:rPr lang="en-US" altLang="zh-CN" b="1">
                <a:latin typeface="Arial" panose="020B0604020202020204" pitchFamily="34" charset="0"/>
              </a:rPr>
              <a:t>#include &lt;</a:t>
            </a:r>
            <a:r>
              <a:rPr lang="en-US" altLang="zh-CN" b="1" err="1">
                <a:latin typeface="Arial" panose="020B0604020202020204" pitchFamily="34" charset="0"/>
              </a:rPr>
              <a:t>stdio.h</a:t>
            </a:r>
            <a:r>
              <a:rPr lang="en-US" altLang="zh-CN" b="1">
                <a:latin typeface="Arial" panose="020B0604020202020204" pitchFamily="34" charset="0"/>
              </a:rPr>
              <a:t>&gt;</a:t>
            </a:r>
          </a:p>
          <a:p>
            <a:r>
              <a:rPr lang="en-US" altLang="zh-CN" b="1">
                <a:latin typeface="Arial" panose="020B0604020202020204" pitchFamily="34" charset="0"/>
              </a:rPr>
              <a:t>void main()</a:t>
            </a:r>
          </a:p>
          <a:p>
            <a:r>
              <a:rPr lang="en-US" altLang="zh-CN" b="1">
                <a:latin typeface="Arial" panose="020B0604020202020204" pitchFamily="34" charset="0"/>
              </a:rPr>
              <a:t>{   char c='A';</a:t>
            </a:r>
          </a:p>
          <a:p>
            <a:r>
              <a:rPr lang="en-US" altLang="zh-CN" b="1">
                <a:latin typeface="Arial" panose="020B0604020202020204" pitchFamily="34" charset="0"/>
              </a:rPr>
              <a:t>    </a:t>
            </a:r>
            <a:r>
              <a:rPr lang="en-US" altLang="zh-CN" b="1" err="1">
                <a:latin typeface="Arial" panose="020B0604020202020204" pitchFamily="34" charset="0"/>
              </a:rPr>
              <a:t>putchar(c</a:t>
            </a:r>
            <a:r>
              <a:rPr lang="en-US" altLang="zh-CN" b="1">
                <a:latin typeface="Arial" panose="020B0604020202020204" pitchFamily="34" charset="0"/>
              </a:rPr>
              <a:t>);               </a:t>
            </a:r>
          </a:p>
          <a:p>
            <a:r>
              <a:rPr lang="en-US" altLang="zh-CN" b="1">
                <a:latin typeface="Arial" panose="020B0604020202020204" pitchFamily="34" charset="0"/>
              </a:rPr>
              <a:t>    </a:t>
            </a:r>
            <a:r>
              <a:rPr lang="en-US" altLang="zh-CN" b="1" err="1">
                <a:latin typeface="Arial" panose="020B0604020202020204" pitchFamily="34" charset="0"/>
              </a:rPr>
              <a:t>putchar('A</a:t>
            </a:r>
            <a:r>
              <a:rPr lang="en-US" altLang="zh-CN" b="1">
                <a:latin typeface="Arial" panose="020B0604020202020204" pitchFamily="34" charset="0"/>
              </a:rPr>
              <a:t>');	</a:t>
            </a:r>
            <a:r>
              <a:rPr lang="en-US" altLang="zh-CN" sz="2000" b="1">
                <a:solidFill>
                  <a:srgbClr val="339933"/>
                </a:solidFill>
                <a:latin typeface="Arial" panose="020B0604020202020204" pitchFamily="34" charset="0"/>
              </a:rPr>
              <a:t>// </a:t>
            </a:r>
            <a:r>
              <a:rPr lang="zh-CN" altLang="en-US" sz="2000" b="1" dirty="0">
                <a:solidFill>
                  <a:srgbClr val="339933"/>
                </a:solidFill>
                <a:latin typeface="Arial" panose="020B0604020202020204" pitchFamily="34" charset="0"/>
              </a:rPr>
              <a:t>输出字符</a:t>
            </a:r>
            <a:r>
              <a:rPr lang="en-US" altLang="zh-CN" sz="2000" b="1">
                <a:solidFill>
                  <a:srgbClr val="339933"/>
                </a:solidFill>
                <a:latin typeface="Arial" panose="020B0604020202020204" pitchFamily="34" charset="0"/>
              </a:rPr>
              <a:t>A</a:t>
            </a:r>
          </a:p>
          <a:p>
            <a:r>
              <a:rPr lang="en-US" altLang="zh-CN" b="1">
                <a:latin typeface="Arial" panose="020B0604020202020204" pitchFamily="34" charset="0"/>
              </a:rPr>
              <a:t>    </a:t>
            </a:r>
            <a:r>
              <a:rPr lang="en-US" altLang="zh-CN" b="1" err="1">
                <a:latin typeface="Arial" panose="020B0604020202020204" pitchFamily="34" charset="0"/>
              </a:rPr>
              <a:t>putchar('\n</a:t>
            </a:r>
            <a:r>
              <a:rPr lang="en-US" altLang="zh-CN" b="1">
                <a:latin typeface="Arial" panose="020B0604020202020204" pitchFamily="34" charset="0"/>
              </a:rPr>
              <a:t>');	</a:t>
            </a:r>
            <a:r>
              <a:rPr lang="en-US" altLang="zh-CN" sz="2000" b="1">
                <a:solidFill>
                  <a:srgbClr val="339933"/>
                </a:solidFill>
                <a:latin typeface="Arial" panose="020B0604020202020204" pitchFamily="34" charset="0"/>
              </a:rPr>
              <a:t>// </a:t>
            </a:r>
            <a:r>
              <a:rPr lang="zh-CN" altLang="en-US" sz="2000" b="1" dirty="0">
                <a:solidFill>
                  <a:srgbClr val="339933"/>
                </a:solidFill>
                <a:latin typeface="Arial" panose="020B0604020202020204" pitchFamily="34" charset="0"/>
              </a:rPr>
              <a:t>输出一个回车换行符</a:t>
            </a:r>
          </a:p>
          <a:p>
            <a:r>
              <a:rPr lang="zh-CN" altLang="en-US" b="1" dirty="0">
                <a:latin typeface="Arial" panose="020B0604020202020204" pitchFamily="34" charset="0"/>
              </a:rPr>
              <a:t>    </a:t>
            </a:r>
            <a:r>
              <a:rPr lang="en-US" altLang="zh-CN" b="1">
                <a:latin typeface="Arial" panose="020B0604020202020204" pitchFamily="34" charset="0"/>
              </a:rPr>
              <a:t>putchar('\101');  </a:t>
            </a:r>
            <a:r>
              <a:rPr lang="en-US" altLang="zh-CN" sz="2000" b="1">
                <a:solidFill>
                  <a:srgbClr val="339933"/>
                </a:solidFill>
                <a:latin typeface="Arial" panose="020B0604020202020204" pitchFamily="34" charset="0"/>
              </a:rPr>
              <a:t>// </a:t>
            </a:r>
            <a:r>
              <a:rPr lang="zh-CN" altLang="en-US" sz="2000" b="1" dirty="0">
                <a:solidFill>
                  <a:srgbClr val="339933"/>
                </a:solidFill>
                <a:latin typeface="Arial" panose="020B0604020202020204" pitchFamily="34" charset="0"/>
              </a:rPr>
              <a:t>输出</a:t>
            </a:r>
            <a:r>
              <a:rPr lang="en-US" altLang="zh-CN" sz="2000" b="1">
                <a:solidFill>
                  <a:srgbClr val="339933"/>
                </a:solidFill>
                <a:latin typeface="Arial" panose="020B0604020202020204" pitchFamily="34" charset="0"/>
              </a:rPr>
              <a:t>ASCII</a:t>
            </a:r>
            <a:r>
              <a:rPr lang="zh-CN" altLang="en-US" sz="2000" b="1" dirty="0">
                <a:solidFill>
                  <a:srgbClr val="339933"/>
                </a:solidFill>
                <a:latin typeface="Arial" panose="020B0604020202020204" pitchFamily="34" charset="0"/>
              </a:rPr>
              <a:t>码为</a:t>
            </a:r>
            <a:r>
              <a:rPr lang="en-US" altLang="zh-CN" sz="2000" b="1">
                <a:solidFill>
                  <a:srgbClr val="339933"/>
                </a:solidFill>
                <a:latin typeface="Arial" panose="020B0604020202020204" pitchFamily="34" charset="0"/>
              </a:rPr>
              <a:t>101(</a:t>
            </a:r>
            <a:r>
              <a:rPr lang="zh-CN" altLang="en-US" sz="2000" b="1" dirty="0">
                <a:solidFill>
                  <a:srgbClr val="339933"/>
                </a:solidFill>
                <a:latin typeface="Arial" panose="020B0604020202020204" pitchFamily="34" charset="0"/>
              </a:rPr>
              <a:t>八进制</a:t>
            </a:r>
            <a:r>
              <a:rPr lang="en-US" altLang="zh-CN" sz="2000" b="1">
                <a:solidFill>
                  <a:srgbClr val="339933"/>
                </a:solidFill>
                <a:latin typeface="Arial" panose="020B0604020202020204" pitchFamily="34" charset="0"/>
              </a:rPr>
              <a:t>)</a:t>
            </a:r>
            <a:r>
              <a:rPr lang="zh-CN" altLang="en-US" sz="2000" b="1" dirty="0">
                <a:solidFill>
                  <a:srgbClr val="339933"/>
                </a:solidFill>
                <a:latin typeface="Arial" panose="020B0604020202020204" pitchFamily="34" charset="0"/>
              </a:rPr>
              <a:t>对应的字符</a:t>
            </a:r>
            <a:r>
              <a:rPr lang="en-US" altLang="zh-CN" sz="2000" b="1">
                <a:solidFill>
                  <a:srgbClr val="339933"/>
                </a:solidFill>
                <a:latin typeface="Arial" panose="020B0604020202020204" pitchFamily="34" charset="0"/>
              </a:rPr>
              <a:t>A</a:t>
            </a:r>
          </a:p>
          <a:p>
            <a:r>
              <a:rPr lang="en-US" altLang="zh-CN" b="1">
                <a:latin typeface="Arial" panose="020B0604020202020204" pitchFamily="34" charset="0"/>
              </a:rPr>
              <a:t>    putchar(65); </a:t>
            </a:r>
            <a:r>
              <a:rPr lang="en-US" altLang="zh-CN" sz="2000" b="1">
                <a:solidFill>
                  <a:srgbClr val="339933"/>
                </a:solidFill>
                <a:latin typeface="Arial" panose="020B0604020202020204" pitchFamily="34" charset="0"/>
              </a:rPr>
              <a:t>// </a:t>
            </a:r>
            <a:r>
              <a:rPr lang="zh-CN" altLang="en-US" sz="2000" b="1" dirty="0">
                <a:solidFill>
                  <a:srgbClr val="339933"/>
                </a:solidFill>
                <a:latin typeface="Arial" panose="020B0604020202020204" pitchFamily="34" charset="0"/>
              </a:rPr>
              <a:t>输出</a:t>
            </a:r>
            <a:r>
              <a:rPr lang="en-US" altLang="zh-CN" sz="2000" b="1">
                <a:solidFill>
                  <a:srgbClr val="339933"/>
                </a:solidFill>
                <a:latin typeface="Arial" panose="020B0604020202020204" pitchFamily="34" charset="0"/>
              </a:rPr>
              <a:t>ASCII</a:t>
            </a:r>
            <a:r>
              <a:rPr lang="zh-CN" altLang="en-US" sz="2000" b="1" dirty="0">
                <a:solidFill>
                  <a:srgbClr val="339933"/>
                </a:solidFill>
                <a:latin typeface="Arial" panose="020B0604020202020204" pitchFamily="34" charset="0"/>
              </a:rPr>
              <a:t>码为</a:t>
            </a:r>
            <a:r>
              <a:rPr lang="en-US" altLang="zh-CN" sz="2000" b="1">
                <a:solidFill>
                  <a:srgbClr val="339933"/>
                </a:solidFill>
                <a:latin typeface="Arial" panose="020B0604020202020204" pitchFamily="34" charset="0"/>
              </a:rPr>
              <a:t>65(</a:t>
            </a:r>
            <a:r>
              <a:rPr lang="zh-CN" altLang="en-US" sz="2000" b="1" dirty="0">
                <a:solidFill>
                  <a:srgbClr val="339933"/>
                </a:solidFill>
                <a:latin typeface="Arial" panose="020B0604020202020204" pitchFamily="34" charset="0"/>
              </a:rPr>
              <a:t>十进制</a:t>
            </a:r>
            <a:r>
              <a:rPr lang="en-US" altLang="zh-CN" sz="2000" b="1">
                <a:solidFill>
                  <a:srgbClr val="339933"/>
                </a:solidFill>
                <a:latin typeface="Arial" panose="020B0604020202020204" pitchFamily="34" charset="0"/>
              </a:rPr>
              <a:t>)</a:t>
            </a:r>
            <a:r>
              <a:rPr lang="zh-CN" altLang="en-US" sz="2000" b="1" dirty="0">
                <a:solidFill>
                  <a:srgbClr val="339933"/>
                </a:solidFill>
                <a:latin typeface="Arial" panose="020B0604020202020204" pitchFamily="34" charset="0"/>
              </a:rPr>
              <a:t>对应的字符</a:t>
            </a:r>
            <a:r>
              <a:rPr lang="en-US" altLang="zh-CN" sz="2000" b="1">
                <a:solidFill>
                  <a:srgbClr val="339933"/>
                </a:solidFill>
                <a:latin typeface="Arial" panose="020B0604020202020204" pitchFamily="34" charset="0"/>
              </a:rPr>
              <a:t>A</a:t>
            </a:r>
            <a:r>
              <a:rPr lang="en-US" altLang="zh-CN" b="1">
                <a:latin typeface="Arial" panose="020B0604020202020204" pitchFamily="34" charset="0"/>
              </a:rPr>
              <a:t>   </a:t>
            </a:r>
          </a:p>
          <a:p>
            <a:r>
              <a:rPr lang="en-US" altLang="zh-CN" b="1">
                <a:latin typeface="Arial" panose="020B0604020202020204" pitchFamily="34" charset="0"/>
              </a:rPr>
              <a:t>}</a:t>
            </a:r>
          </a:p>
        </p:txBody>
      </p:sp>
      <p:sp>
        <p:nvSpPr>
          <p:cNvPr id="92166" name="文本框 92165"/>
          <p:cNvSpPr txBox="1"/>
          <p:nvPr/>
        </p:nvSpPr>
        <p:spPr>
          <a:xfrm>
            <a:off x="5795963" y="3578225"/>
            <a:ext cx="2006600" cy="1225550"/>
          </a:xfrm>
          <a:prstGeom prst="rect">
            <a:avLst/>
          </a:prstGeom>
          <a:solidFill>
            <a:schemeClr val="bg1"/>
          </a:solidFill>
          <a:ln w="38100" cap="flat" cmpd="sng">
            <a:solidFill>
              <a:schemeClr val="tx2"/>
            </a:solidFill>
            <a:prstDash val="solid"/>
            <a:miter/>
            <a:headEnd type="none" w="med" len="med"/>
            <a:tailEnd type="none" w="med" len="med"/>
          </a:ln>
        </p:spPr>
        <p:txBody>
          <a:bodyPr lIns="90000" tIns="46800" rIns="90000" bIns="46800">
            <a:spAutoFit/>
          </a:bodyPr>
          <a:lstStyle/>
          <a:p>
            <a:pPr eaLnBrk="0" hangingPunct="0"/>
            <a:r>
              <a:rPr lang="zh-CN" altLang="en-US" b="1" dirty="0">
                <a:solidFill>
                  <a:srgbClr val="0000FF"/>
                </a:solidFill>
                <a:effectLst>
                  <a:outerShdw blurRad="38100" dist="38100" dir="2700000">
                    <a:srgbClr val="000000"/>
                  </a:outerShdw>
                </a:effectLst>
                <a:latin typeface="Arial" panose="020B0604020202020204" pitchFamily="34" charset="0"/>
              </a:rPr>
              <a:t>程序执行：   </a:t>
            </a:r>
          </a:p>
          <a:p>
            <a:pPr eaLnBrk="0" hangingPunct="0"/>
            <a:r>
              <a:rPr lang="en-US" altLang="zh-CN" b="1">
                <a:solidFill>
                  <a:srgbClr val="0000FF"/>
                </a:solidFill>
                <a:effectLst>
                  <a:outerShdw blurRad="38100" dist="38100" dir="2700000">
                    <a:srgbClr val="000000"/>
                  </a:outerShdw>
                </a:effectLst>
                <a:latin typeface="Arial" panose="020B0604020202020204" pitchFamily="34" charset="0"/>
              </a:rPr>
              <a:t>AA</a:t>
            </a:r>
          </a:p>
          <a:p>
            <a:pPr eaLnBrk="0" hangingPunct="0"/>
            <a:r>
              <a:rPr lang="en-US" altLang="zh-CN" b="1">
                <a:solidFill>
                  <a:srgbClr val="0000FF"/>
                </a:solidFill>
                <a:effectLst>
                  <a:outerShdw blurRad="38100" dist="38100" dir="2700000">
                    <a:srgbClr val="000000"/>
                  </a:outerShdw>
                </a:effectLst>
                <a:latin typeface="Arial" panose="020B0604020202020204" pitchFamily="34" charset="0"/>
              </a:rPr>
              <a:t>AA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92163">
                                            <p:txEl>
                                              <p:pRg st="0" end="0"/>
                                            </p:txEl>
                                          </p:spTgt>
                                        </p:tgtEl>
                                        <p:attrNameLst>
                                          <p:attrName>style.visibility</p:attrName>
                                        </p:attrNameLst>
                                      </p:cBhvr>
                                      <p:to>
                                        <p:strVal val="visible"/>
                                      </p:to>
                                    </p:set>
                                    <p:animEffect transition="in" filter="box(in)">
                                      <p:cBhvr>
                                        <p:cTn id="7" dur="500"/>
                                        <p:tgtEl>
                                          <p:spTgt spid="9216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92164"/>
                                        </p:tgtEl>
                                        <p:attrNameLst>
                                          <p:attrName>style.visibility</p:attrName>
                                        </p:attrNameLst>
                                      </p:cBhvr>
                                      <p:to>
                                        <p:strVal val="visible"/>
                                      </p:to>
                                    </p:set>
                                    <p:animEffect transition="in" filter="box(out)">
                                      <p:cBhvr>
                                        <p:cTn id="12" dur="500"/>
                                        <p:tgtEl>
                                          <p:spTgt spid="92164"/>
                                        </p:tgtEl>
                                      </p:cBhvr>
                                    </p:animEffect>
                                  </p:childTnLst>
                                </p:cTn>
                              </p:par>
                            </p:childTnLst>
                          </p:cTn>
                        </p:par>
                      </p:childTnLst>
                    </p:cTn>
                  </p:par>
                  <p:par>
                    <p:cTn id="13" fill="hold">
                      <p:stCondLst>
                        <p:cond delay="indefinite"/>
                      </p:stCondLst>
                      <p:childTnLst>
                        <p:par>
                          <p:cTn id="14" fill="hold">
                            <p:stCondLst>
                              <p:cond delay="0"/>
                            </p:stCondLst>
                            <p:childTnLst>
                              <p:par>
                                <p:cTn id="15" presetID="23" presetClass="entr" presetSubtype="36" fill="hold" grpId="0" nodeType="clickEffect">
                                  <p:stCondLst>
                                    <p:cond delay="0"/>
                                  </p:stCondLst>
                                  <p:childTnLst>
                                    <p:set>
                                      <p:cBhvr>
                                        <p:cTn id="16" dur="1" fill="hold">
                                          <p:stCondLst>
                                            <p:cond delay="0"/>
                                          </p:stCondLst>
                                        </p:cTn>
                                        <p:tgtEl>
                                          <p:spTgt spid="92165"/>
                                        </p:tgtEl>
                                        <p:attrNameLst>
                                          <p:attrName>style.visibility</p:attrName>
                                        </p:attrNameLst>
                                      </p:cBhvr>
                                      <p:to>
                                        <p:strVal val="visible"/>
                                      </p:to>
                                    </p:set>
                                    <p:anim calcmode="lin" valueType="num">
                                      <p:cBhvr>
                                        <p:cTn id="17" dur="500" fill="hold"/>
                                        <p:tgtEl>
                                          <p:spTgt spid="92165"/>
                                        </p:tgtEl>
                                        <p:attrNameLst>
                                          <p:attrName>ppt_w</p:attrName>
                                        </p:attrNameLst>
                                      </p:cBhvr>
                                      <p:tavLst>
                                        <p:tav tm="0">
                                          <p:val>
                                            <p:strVal val="(6*min(max(#ppt_w*#ppt_h,.3),1)-7.4)/-.7*#ppt_w"/>
                                          </p:val>
                                        </p:tav>
                                        <p:tav tm="100000">
                                          <p:val>
                                            <p:strVal val="#ppt_w"/>
                                          </p:val>
                                        </p:tav>
                                      </p:tavLst>
                                    </p:anim>
                                    <p:anim calcmode="lin" valueType="num">
                                      <p:cBhvr>
                                        <p:cTn id="18" dur="500" fill="hold"/>
                                        <p:tgtEl>
                                          <p:spTgt spid="92165"/>
                                        </p:tgtEl>
                                        <p:attrNameLst>
                                          <p:attrName>ppt_h</p:attrName>
                                        </p:attrNameLst>
                                      </p:cBhvr>
                                      <p:tavLst>
                                        <p:tav tm="0">
                                          <p:val>
                                            <p:strVal val="(6*min(max(#ppt_w*#ppt_h,.3),1)-7.4)/-.7*#ppt_h"/>
                                          </p:val>
                                        </p:tav>
                                        <p:tav tm="100000">
                                          <p:val>
                                            <p:strVal val="#ppt_h"/>
                                          </p:val>
                                        </p:tav>
                                      </p:tavLst>
                                    </p:anim>
                                    <p:anim calcmode="lin" valueType="num">
                                      <p:cBhvr>
                                        <p:cTn id="19" dur="500" fill="hold"/>
                                        <p:tgtEl>
                                          <p:spTgt spid="92165"/>
                                        </p:tgtEl>
                                        <p:attrNameLst>
                                          <p:attrName>ppt_x</p:attrName>
                                        </p:attrNameLst>
                                      </p:cBhvr>
                                      <p:tavLst>
                                        <p:tav tm="0">
                                          <p:val>
                                            <p:fltVal val="0.5"/>
                                          </p:val>
                                        </p:tav>
                                        <p:tav tm="100000">
                                          <p:val>
                                            <p:strVal val="#ppt_x"/>
                                          </p:val>
                                        </p:tav>
                                      </p:tavLst>
                                    </p:anim>
                                    <p:anim calcmode="lin" valueType="num">
                                      <p:cBhvr>
                                        <p:cTn id="20" dur="500" fill="hold"/>
                                        <p:tgtEl>
                                          <p:spTgt spid="92165"/>
                                        </p:tgtEl>
                                        <p:attrNameLst>
                                          <p:attrName>ppt_y</p:attrName>
                                        </p:attrNameLst>
                                      </p:cBhvr>
                                      <p:tavLst>
                                        <p:tav tm="0">
                                          <p:val>
                                            <p:strVal val="1+(6*min(max(#ppt_w*#ppt_h,.3),1)-7.4)/-.7*#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92166"/>
                                        </p:tgtEl>
                                        <p:attrNameLst>
                                          <p:attrName>style.visibility</p:attrName>
                                        </p:attrNameLst>
                                      </p:cBhvr>
                                      <p:to>
                                        <p:strVal val="visible"/>
                                      </p:to>
                                    </p:set>
                                    <p:anim calcmode="lin" valueType="num">
                                      <p:cBhvr additive="base">
                                        <p:cTn id="25" dur="500" fill="hold"/>
                                        <p:tgtEl>
                                          <p:spTgt spid="92166"/>
                                        </p:tgtEl>
                                        <p:attrNameLst>
                                          <p:attrName>ppt_x</p:attrName>
                                        </p:attrNameLst>
                                      </p:cBhvr>
                                      <p:tavLst>
                                        <p:tav tm="0">
                                          <p:val>
                                            <p:strVal val="0-#ppt_w/2"/>
                                          </p:val>
                                        </p:tav>
                                        <p:tav tm="100000">
                                          <p:val>
                                            <p:strVal val="#ppt_x"/>
                                          </p:val>
                                        </p:tav>
                                      </p:tavLst>
                                    </p:anim>
                                    <p:anim calcmode="lin" valueType="num">
                                      <p:cBhvr additive="base">
                                        <p:cTn id="26" dur="500" fill="hold"/>
                                        <p:tgtEl>
                                          <p:spTgt spid="9216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63" grpId="0" build="p" bldLvl="2"/>
      <p:bldP spid="92164" grpId="0" animBg="1"/>
      <p:bldP spid="92165" grpId="0" animBg="1"/>
      <p:bldP spid="92166"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矩形 93185"/>
          <p:cNvSpPr/>
          <p:nvPr/>
        </p:nvSpPr>
        <p:spPr>
          <a:xfrm>
            <a:off x="228600" y="228600"/>
            <a:ext cx="8913813" cy="533400"/>
          </a:xfrm>
          <a:prstGeom prst="rect">
            <a:avLst/>
          </a:prstGeom>
          <a:noFill/>
          <a:ln w="9525">
            <a:noFill/>
          </a:ln>
        </p:spPr>
        <p:txBody>
          <a:bodyPr lIns="92075" tIns="46038" rIns="92075" bIns="46038"/>
          <a:lstStyle>
            <a:lvl1pPr marL="290830" lvl="0" indent="-290830" algn="l" defTabSz="914400" rtl="0" eaLnBrk="1" fontAlgn="base" latinLnBrk="0" hangingPunct="1">
              <a:lnSpc>
                <a:spcPct val="110000"/>
              </a:lnSpc>
              <a:spcBef>
                <a:spcPct val="20000"/>
              </a:spcBef>
              <a:spcAft>
                <a:spcPct val="20000"/>
              </a:spcAft>
              <a:buClr>
                <a:srgbClr val="CC0000"/>
              </a:buClr>
              <a:buSzPct val="110000"/>
              <a:buFont typeface="Wingdings" panose="05000000000000000000" pitchFamily="2" charset="2"/>
              <a:buChar char="v"/>
              <a:defRPr sz="2800" b="1" u="none" kern="1200" baseline="0">
                <a:solidFill>
                  <a:srgbClr val="000099"/>
                </a:solidFill>
                <a:effectLst>
                  <a:outerShdw blurRad="38100" dist="38100" dir="2700000">
                    <a:srgbClr val="000000"/>
                  </a:outerShdw>
                </a:effectLst>
                <a:latin typeface="Times New Roman" panose="02020603050405020304" pitchFamily="18" charset="0"/>
                <a:ea typeface="楷体_GB2312" pitchFamily="49" charset="-122"/>
              </a:defRPr>
            </a:lvl1pPr>
            <a:lvl2pPr marL="662305" lvl="1" indent="-180975" algn="l" defTabSz="914400" rtl="0" eaLnBrk="1" fontAlgn="base" latinLnBrk="0" hangingPunct="1">
              <a:lnSpc>
                <a:spcPct val="110000"/>
              </a:lnSpc>
              <a:spcBef>
                <a:spcPct val="20000"/>
              </a:spcBef>
              <a:spcAft>
                <a:spcPct val="20000"/>
              </a:spcAft>
              <a:buClr>
                <a:srgbClr val="00CC00"/>
              </a:buClr>
              <a:buSzPct val="120000"/>
              <a:buFont typeface="Wingdings" panose="05000000000000000000" pitchFamily="2" charset="2"/>
              <a:buChar char="§"/>
              <a:defRPr sz="2800" b="1" i="0" u="none" kern="1200" baseline="0">
                <a:solidFill>
                  <a:srgbClr val="000099"/>
                </a:solidFill>
                <a:effectLst>
                  <a:outerShdw blurRad="38100" dist="38100" dir="2700000">
                    <a:srgbClr val="000000"/>
                  </a:outerShdw>
                </a:effectLst>
                <a:latin typeface="Times New Roman" panose="02020603050405020304" pitchFamily="18" charset="0"/>
                <a:ea typeface="楷体_GB2312" pitchFamily="49" charset="-122"/>
              </a:defRPr>
            </a:lvl2pPr>
            <a:lvl3pPr marL="1044575" lvl="2" indent="-191770" algn="l" defTabSz="914400" rtl="0" eaLnBrk="1" fontAlgn="base" latinLnBrk="0" hangingPunct="1">
              <a:lnSpc>
                <a:spcPct val="110000"/>
              </a:lnSpc>
              <a:spcBef>
                <a:spcPct val="20000"/>
              </a:spcBef>
              <a:spcAft>
                <a:spcPct val="20000"/>
              </a:spcAft>
              <a:buClr>
                <a:srgbClr val="FF0066"/>
              </a:buClr>
              <a:buSzPct val="135000"/>
              <a:buFontTx/>
              <a:buChar char="•"/>
              <a:defRPr sz="2800" b="1" i="0" u="none" kern="1200" baseline="0">
                <a:solidFill>
                  <a:srgbClr val="000099"/>
                </a:solidFill>
                <a:effectLst>
                  <a:outerShdw blurRad="38100" dist="38100" dir="2700000">
                    <a:srgbClr val="000000"/>
                  </a:outerShdw>
                </a:effectLst>
                <a:latin typeface="Times New Roman" panose="02020603050405020304" pitchFamily="18" charset="0"/>
                <a:ea typeface="楷体_GB2312" pitchFamily="49" charset="-122"/>
              </a:defRPr>
            </a:lvl3pPr>
            <a:lvl4pPr marL="1428750" lvl="3" indent="-193675" algn="l" defTabSz="914400" rtl="0" eaLnBrk="1" fontAlgn="base" latinLnBrk="0" hangingPunct="1">
              <a:lnSpc>
                <a:spcPct val="110000"/>
              </a:lnSpc>
              <a:spcBef>
                <a:spcPct val="20000"/>
              </a:spcBef>
              <a:spcAft>
                <a:spcPct val="20000"/>
              </a:spcAft>
              <a:buSzTx/>
              <a:buFontTx/>
              <a:buChar char="–"/>
              <a:defRPr sz="2600" b="1" i="0" u="none" kern="1200" baseline="0">
                <a:solidFill>
                  <a:srgbClr val="000099"/>
                </a:solidFill>
                <a:effectLst>
                  <a:outerShdw blurRad="38100" dist="38100" dir="2700000">
                    <a:srgbClr val="000000"/>
                  </a:outerShdw>
                </a:effectLst>
                <a:latin typeface="Times New Roman" panose="02020603050405020304" pitchFamily="18" charset="0"/>
                <a:ea typeface="楷体_GB2312" pitchFamily="49" charset="-122"/>
              </a:defRPr>
            </a:lvl4pPr>
            <a:lvl5pPr marL="1812925" lvl="4" indent="-193675" algn="l" defTabSz="914400" rtl="0" eaLnBrk="1" fontAlgn="base" latinLnBrk="0" hangingPunct="1">
              <a:lnSpc>
                <a:spcPct val="110000"/>
              </a:lnSpc>
              <a:spcBef>
                <a:spcPct val="20000"/>
              </a:spcBef>
              <a:spcAft>
                <a:spcPct val="20000"/>
              </a:spcAft>
              <a:buSzTx/>
              <a:buFontTx/>
              <a:buChar char="–"/>
              <a:defRPr sz="2600" b="1" i="0" u="none" kern="1200" baseline="0">
                <a:solidFill>
                  <a:srgbClr val="000099"/>
                </a:solidFill>
                <a:effectLst>
                  <a:outerShdw blurRad="38100" dist="38100" dir="2700000">
                    <a:srgbClr val="000000"/>
                  </a:outerShdw>
                </a:effectLst>
                <a:latin typeface="Times New Roman" panose="02020603050405020304" pitchFamily="18" charset="0"/>
                <a:ea typeface="楷体_GB2312" pitchFamily="49" charset="-122"/>
              </a:defRPr>
            </a:lvl5pPr>
          </a:lstStyle>
          <a:p>
            <a:pPr lvl="0">
              <a:buNone/>
            </a:pPr>
            <a:r>
              <a:rPr lang="en-US" altLang="zh-CN" sz="2400"/>
              <a:t>2.</a:t>
            </a:r>
            <a:r>
              <a:rPr lang="zh-CN" altLang="en-US" sz="2400" dirty="0"/>
              <a:t>字符输入函数（</a:t>
            </a:r>
            <a:r>
              <a:rPr lang="en-US" altLang="zh-CN" sz="2400" err="1">
                <a:cs typeface="Times New Roman" panose="02020603050405020304" pitchFamily="18" charset="0"/>
              </a:rPr>
              <a:t>getchar</a:t>
            </a:r>
            <a:r>
              <a:rPr lang="zh-CN" altLang="en-US" sz="2400"/>
              <a:t>）</a:t>
            </a:r>
            <a:r>
              <a:rPr lang="zh-CN" altLang="en-US" sz="2400">
                <a:solidFill>
                  <a:srgbClr val="FF00FF"/>
                </a:solidFill>
                <a:latin typeface="楷体_GB2312" pitchFamily="49" charset="-122"/>
              </a:rPr>
              <a:t> </a:t>
            </a:r>
            <a:endParaRPr lang="zh-CN" altLang="en-US" sz="2400">
              <a:latin typeface="楷体_GB2312" pitchFamily="49" charset="-122"/>
            </a:endParaRPr>
          </a:p>
        </p:txBody>
      </p:sp>
      <p:sp>
        <p:nvSpPr>
          <p:cNvPr id="93187" name="矩形 93186"/>
          <p:cNvSpPr/>
          <p:nvPr/>
        </p:nvSpPr>
        <p:spPr>
          <a:xfrm>
            <a:off x="533400" y="838200"/>
            <a:ext cx="8153400" cy="1387475"/>
          </a:xfrm>
          <a:prstGeom prst="rect">
            <a:avLst/>
          </a:prstGeom>
          <a:noFill/>
          <a:ln w="38100" cap="flat" cmpd="sng">
            <a:solidFill>
              <a:schemeClr val="tx2"/>
            </a:solidFill>
            <a:prstDash val="solid"/>
            <a:miter/>
            <a:headEnd type="none" w="med" len="med"/>
            <a:tailEnd type="none" w="med" len="med"/>
          </a:ln>
        </p:spPr>
        <p:txBody>
          <a:bodyPr wrap="none" anchor="ctr" anchorCtr="0"/>
          <a:lstStyle/>
          <a:p>
            <a:pPr lvl="1" eaLnBrk="0" hangingPunct="0"/>
            <a:r>
              <a:rPr lang="zh-CN" altLang="en-US" sz="2400" b="1" dirty="0">
                <a:effectLst>
                  <a:outerShdw blurRad="38100" dist="38100" dir="2700000">
                    <a:srgbClr val="FFFFFF"/>
                  </a:outerShdw>
                </a:effectLst>
                <a:latin typeface="Arial" panose="020B0604020202020204" pitchFamily="34" charset="0"/>
              </a:rPr>
              <a:t>格  式</a:t>
            </a:r>
            <a:r>
              <a:rPr lang="en-US" altLang="zh-CN" sz="2400" b="1">
                <a:effectLst>
                  <a:outerShdw blurRad="38100" dist="38100" dir="2700000">
                    <a:srgbClr val="FFFFFF"/>
                  </a:outerShdw>
                </a:effectLst>
                <a:latin typeface="Arial" panose="020B0604020202020204" pitchFamily="34" charset="0"/>
              </a:rPr>
              <a:t>: </a:t>
            </a:r>
            <a:r>
              <a:rPr lang="en-US" altLang="zh-CN" sz="2400" b="1" err="1">
                <a:effectLst>
                  <a:outerShdw blurRad="38100" dist="38100" dir="2700000">
                    <a:srgbClr val="FFFFFF"/>
                  </a:outerShdw>
                </a:effectLst>
                <a:latin typeface="Arial" panose="020B0604020202020204" pitchFamily="34" charset="0"/>
              </a:rPr>
              <a:t>getchar</a:t>
            </a:r>
            <a:r>
              <a:rPr lang="en-US" altLang="zh-CN" sz="2400" b="1">
                <a:effectLst>
                  <a:outerShdw blurRad="38100" dist="38100" dir="2700000">
                    <a:srgbClr val="FFFFFF"/>
                  </a:outerShdw>
                </a:effectLst>
                <a:latin typeface="Arial" panose="020B0604020202020204" pitchFamily="34" charset="0"/>
              </a:rPr>
              <a:t>( )</a:t>
            </a:r>
          </a:p>
          <a:p>
            <a:pPr lvl="1" eaLnBrk="0" hangingPunct="0"/>
            <a:r>
              <a:rPr lang="zh-CN" altLang="zh-CN" sz="2400" b="1">
                <a:effectLst>
                  <a:outerShdw blurRad="38100" dist="38100" dir="2700000">
                    <a:srgbClr val="FFFFFF"/>
                  </a:outerShdw>
                </a:effectLst>
                <a:latin typeface="Arial" panose="020B0604020202020204" pitchFamily="34" charset="0"/>
              </a:rPr>
              <a:t>功</a:t>
            </a:r>
            <a:r>
              <a:rPr lang="en-US" altLang="zh-CN" sz="2400" b="1">
                <a:effectLst>
                  <a:outerShdw blurRad="38100" dist="38100" dir="2700000">
                    <a:srgbClr val="FFFFFF"/>
                  </a:outerShdw>
                </a:effectLst>
                <a:latin typeface="Arial" panose="020B0604020202020204" pitchFamily="34" charset="0"/>
              </a:rPr>
              <a:t>  </a:t>
            </a:r>
            <a:r>
              <a:rPr lang="zh-CN" altLang="zh-CN" sz="2400" b="1" dirty="0">
                <a:effectLst>
                  <a:outerShdw blurRad="38100" dist="38100" dir="2700000">
                    <a:srgbClr val="FFFFFF"/>
                  </a:outerShdw>
                </a:effectLst>
                <a:latin typeface="Arial" panose="020B0604020202020204" pitchFamily="34" charset="0"/>
              </a:rPr>
              <a:t>能：从键盘读一字符</a:t>
            </a:r>
          </a:p>
          <a:p>
            <a:pPr lvl="1" eaLnBrk="0" hangingPunct="0"/>
            <a:r>
              <a:rPr lang="zh-CN" altLang="zh-CN" sz="2400" b="1" dirty="0">
                <a:effectLst>
                  <a:outerShdw blurRad="38100" dist="38100" dir="2700000">
                    <a:srgbClr val="FFFFFF"/>
                  </a:outerShdw>
                </a:effectLst>
                <a:latin typeface="Arial" panose="020B0604020202020204" pitchFamily="34" charset="0"/>
              </a:rPr>
              <a:t>返回值：正常，返回读取的代码值；出错,返回</a:t>
            </a:r>
            <a:r>
              <a:rPr lang="en-US" altLang="zh-CN" sz="2400" b="1">
                <a:effectLst>
                  <a:outerShdw blurRad="38100" dist="38100" dir="2700000">
                    <a:srgbClr val="FFFFFF"/>
                  </a:outerShdw>
                </a:effectLst>
                <a:latin typeface="Arial" panose="020B0604020202020204" pitchFamily="34" charset="0"/>
              </a:rPr>
              <a:t>EOF(-1)</a:t>
            </a:r>
          </a:p>
        </p:txBody>
      </p:sp>
      <p:sp>
        <p:nvSpPr>
          <p:cNvPr id="93188" name="文本框 93187"/>
          <p:cNvSpPr txBox="1"/>
          <p:nvPr/>
        </p:nvSpPr>
        <p:spPr>
          <a:xfrm>
            <a:off x="755650" y="2492375"/>
            <a:ext cx="7410450" cy="4146550"/>
          </a:xfrm>
          <a:prstGeom prst="rect">
            <a:avLst/>
          </a:prstGeom>
          <a:solidFill>
            <a:schemeClr val="bg1"/>
          </a:solidFill>
          <a:ln w="38100" cap="flat" cmpd="sng">
            <a:solidFill>
              <a:srgbClr val="0000FF"/>
            </a:solidFill>
            <a:prstDash val="solid"/>
            <a:miter/>
            <a:headEnd type="none" w="med" len="med"/>
            <a:tailEnd type="none" w="med" len="med"/>
          </a:ln>
        </p:spPr>
        <p:txBody>
          <a:bodyPr>
            <a:spAutoFit/>
          </a:bodyPr>
          <a:lstStyle/>
          <a:p>
            <a:r>
              <a:rPr lang="zh-CN" altLang="en-US" b="1" dirty="0">
                <a:solidFill>
                  <a:srgbClr val="003366"/>
                </a:solidFill>
                <a:latin typeface="Arial" panose="020B0604020202020204" pitchFamily="34" charset="0"/>
                <a:cs typeface="Courier New" panose="02070309020205020404" pitchFamily="49" charset="0"/>
              </a:rPr>
              <a:t>例</a:t>
            </a:r>
            <a:r>
              <a:rPr lang="en-US" altLang="zh-CN" b="1">
                <a:solidFill>
                  <a:srgbClr val="003366"/>
                </a:solidFill>
                <a:latin typeface="Arial" panose="020B0604020202020204" pitchFamily="34" charset="0"/>
                <a:cs typeface="Courier New" panose="02070309020205020404" pitchFamily="49" charset="0"/>
              </a:rPr>
              <a:t>2.14  </a:t>
            </a:r>
            <a:r>
              <a:rPr lang="en-US" altLang="zh-CN" b="1" err="1">
                <a:solidFill>
                  <a:srgbClr val="003366"/>
                </a:solidFill>
                <a:latin typeface="Arial" panose="020B0604020202020204" pitchFamily="34" charset="0"/>
                <a:cs typeface="Courier New" panose="02070309020205020404" pitchFamily="49" charset="0"/>
              </a:rPr>
              <a:t>getchar</a:t>
            </a:r>
            <a:r>
              <a:rPr lang="en-US" altLang="zh-CN" b="1">
                <a:solidFill>
                  <a:srgbClr val="003366"/>
                </a:solidFill>
                <a:latin typeface="Arial" panose="020B0604020202020204" pitchFamily="34" charset="0"/>
                <a:cs typeface="Courier New" panose="02070309020205020404" pitchFamily="49" charset="0"/>
              </a:rPr>
              <a:t>()</a:t>
            </a:r>
            <a:r>
              <a:rPr lang="zh-CN" altLang="en-US" b="1" dirty="0">
                <a:solidFill>
                  <a:srgbClr val="003366"/>
                </a:solidFill>
                <a:latin typeface="Arial" panose="020B0604020202020204" pitchFamily="34" charset="0"/>
                <a:cs typeface="Courier New" panose="02070309020205020404" pitchFamily="49" charset="0"/>
              </a:rPr>
              <a:t>函数的使用。</a:t>
            </a:r>
            <a:r>
              <a:rPr lang="zh-CN" altLang="en-US" sz="1800" dirty="0">
                <a:latin typeface="Arial" panose="020B0604020202020204" pitchFamily="34" charset="0"/>
              </a:rPr>
              <a:t> </a:t>
            </a:r>
            <a:endParaRPr lang="zh-CN" altLang="en-US" b="1">
              <a:solidFill>
                <a:srgbClr val="003366"/>
              </a:solidFill>
              <a:latin typeface="Arial" panose="020B0604020202020204" pitchFamily="34" charset="0"/>
              <a:cs typeface="Courier New" panose="02070309020205020404" pitchFamily="49" charset="0"/>
            </a:endParaRPr>
          </a:p>
          <a:p>
            <a:r>
              <a:rPr lang="en-US" altLang="zh-CN" b="1">
                <a:solidFill>
                  <a:srgbClr val="003366"/>
                </a:solidFill>
                <a:latin typeface="Arial" panose="020B0604020202020204" pitchFamily="34" charset="0"/>
                <a:cs typeface="Courier New" panose="02070309020205020404" pitchFamily="49" charset="0"/>
              </a:rPr>
              <a:t>#include &lt;</a:t>
            </a:r>
            <a:r>
              <a:rPr lang="en-US" altLang="zh-CN" b="1" err="1">
                <a:solidFill>
                  <a:srgbClr val="003366"/>
                </a:solidFill>
                <a:latin typeface="Arial" panose="020B0604020202020204" pitchFamily="34" charset="0"/>
                <a:cs typeface="Courier New" panose="02070309020205020404" pitchFamily="49" charset="0"/>
              </a:rPr>
              <a:t>stdio.h</a:t>
            </a:r>
            <a:r>
              <a:rPr lang="en-US" altLang="zh-CN" b="1">
                <a:solidFill>
                  <a:srgbClr val="003366"/>
                </a:solidFill>
                <a:latin typeface="Arial" panose="020B0604020202020204" pitchFamily="34" charset="0"/>
                <a:cs typeface="Courier New" panose="02070309020205020404" pitchFamily="49" charset="0"/>
              </a:rPr>
              <a:t>&gt;</a:t>
            </a:r>
          </a:p>
          <a:p>
            <a:r>
              <a:rPr lang="en-US" altLang="zh-CN" b="1">
                <a:solidFill>
                  <a:srgbClr val="003366"/>
                </a:solidFill>
                <a:latin typeface="Arial" panose="020B0604020202020204" pitchFamily="34" charset="0"/>
                <a:cs typeface="Courier New" panose="02070309020205020404" pitchFamily="49" charset="0"/>
              </a:rPr>
              <a:t>void main()</a:t>
            </a:r>
          </a:p>
          <a:p>
            <a:r>
              <a:rPr lang="en-US" altLang="zh-CN" b="1">
                <a:solidFill>
                  <a:srgbClr val="003366"/>
                </a:solidFill>
                <a:latin typeface="Arial" panose="020B0604020202020204" pitchFamily="34" charset="0"/>
                <a:cs typeface="Courier New" panose="02070309020205020404" pitchFamily="49" charset="0"/>
              </a:rPr>
              <a:t>{   char c1,c2,c3; </a:t>
            </a:r>
          </a:p>
          <a:p>
            <a:r>
              <a:rPr lang="en-US" altLang="zh-CN" b="1">
                <a:solidFill>
                  <a:srgbClr val="003366"/>
                </a:solidFill>
                <a:latin typeface="Arial" panose="020B0604020202020204" pitchFamily="34" charset="0"/>
                <a:cs typeface="Courier New" panose="02070309020205020404" pitchFamily="49" charset="0"/>
              </a:rPr>
              <a:t>    c1=</a:t>
            </a:r>
            <a:r>
              <a:rPr lang="en-US" altLang="zh-CN" b="1" err="1">
                <a:solidFill>
                  <a:srgbClr val="003366"/>
                </a:solidFill>
                <a:latin typeface="Arial" panose="020B0604020202020204" pitchFamily="34" charset="0"/>
                <a:cs typeface="Courier New" panose="02070309020205020404" pitchFamily="49" charset="0"/>
              </a:rPr>
              <a:t>getchar</a:t>
            </a:r>
            <a:r>
              <a:rPr lang="en-US" altLang="zh-CN" b="1">
                <a:solidFill>
                  <a:srgbClr val="003366"/>
                </a:solidFill>
                <a:latin typeface="Arial" panose="020B0604020202020204" pitchFamily="34" charset="0"/>
                <a:cs typeface="Courier New" panose="02070309020205020404" pitchFamily="49" charset="0"/>
              </a:rPr>
              <a:t>();  </a:t>
            </a:r>
            <a:r>
              <a:rPr lang="en-US" altLang="zh-CN" b="1">
                <a:solidFill>
                  <a:srgbClr val="008000"/>
                </a:solidFill>
                <a:latin typeface="Arial" panose="020B0604020202020204" pitchFamily="34" charset="0"/>
                <a:cs typeface="Courier New" panose="02070309020205020404" pitchFamily="49" charset="0"/>
              </a:rPr>
              <a:t>// </a:t>
            </a:r>
            <a:r>
              <a:rPr lang="zh-CN" altLang="en-US" b="1" dirty="0">
                <a:solidFill>
                  <a:srgbClr val="008000"/>
                </a:solidFill>
                <a:latin typeface="Arial" panose="020B0604020202020204" pitchFamily="34" charset="0"/>
                <a:cs typeface="Courier New" panose="02070309020205020404" pitchFamily="49" charset="0"/>
              </a:rPr>
              <a:t>输入一个字符赋值给变量</a:t>
            </a:r>
            <a:r>
              <a:rPr lang="en-US" altLang="zh-CN" b="1">
                <a:solidFill>
                  <a:srgbClr val="008000"/>
                </a:solidFill>
                <a:latin typeface="Arial" panose="020B0604020202020204" pitchFamily="34" charset="0"/>
                <a:cs typeface="Courier New" panose="02070309020205020404" pitchFamily="49" charset="0"/>
              </a:rPr>
              <a:t>c1</a:t>
            </a:r>
          </a:p>
          <a:p>
            <a:r>
              <a:rPr lang="en-US" altLang="zh-CN" b="1">
                <a:solidFill>
                  <a:srgbClr val="003366"/>
                </a:solidFill>
                <a:latin typeface="Arial" panose="020B0604020202020204" pitchFamily="34" charset="0"/>
                <a:cs typeface="Courier New" panose="02070309020205020404" pitchFamily="49" charset="0"/>
              </a:rPr>
              <a:t>    c2=</a:t>
            </a:r>
            <a:r>
              <a:rPr lang="en-US" altLang="zh-CN" b="1" err="1">
                <a:solidFill>
                  <a:srgbClr val="003366"/>
                </a:solidFill>
                <a:latin typeface="Arial" panose="020B0604020202020204" pitchFamily="34" charset="0"/>
                <a:cs typeface="Courier New" panose="02070309020205020404" pitchFamily="49" charset="0"/>
              </a:rPr>
              <a:t>getchar</a:t>
            </a:r>
            <a:r>
              <a:rPr lang="en-US" altLang="zh-CN" b="1">
                <a:solidFill>
                  <a:srgbClr val="003366"/>
                </a:solidFill>
                <a:latin typeface="Arial" panose="020B0604020202020204" pitchFamily="34" charset="0"/>
                <a:cs typeface="Courier New" panose="02070309020205020404" pitchFamily="49" charset="0"/>
              </a:rPr>
              <a:t>();</a:t>
            </a:r>
          </a:p>
          <a:p>
            <a:r>
              <a:rPr lang="en-US" altLang="zh-CN" b="1">
                <a:solidFill>
                  <a:srgbClr val="003366"/>
                </a:solidFill>
                <a:latin typeface="Arial" panose="020B0604020202020204" pitchFamily="34" charset="0"/>
                <a:cs typeface="Courier New" panose="02070309020205020404" pitchFamily="49" charset="0"/>
              </a:rPr>
              <a:t>    c3=</a:t>
            </a:r>
            <a:r>
              <a:rPr lang="en-US" altLang="zh-CN" b="1" err="1">
                <a:solidFill>
                  <a:srgbClr val="003366"/>
                </a:solidFill>
                <a:latin typeface="Arial" panose="020B0604020202020204" pitchFamily="34" charset="0"/>
                <a:cs typeface="Courier New" panose="02070309020205020404" pitchFamily="49" charset="0"/>
              </a:rPr>
              <a:t>getchar</a:t>
            </a:r>
            <a:r>
              <a:rPr lang="en-US" altLang="zh-CN" b="1">
                <a:solidFill>
                  <a:srgbClr val="003366"/>
                </a:solidFill>
                <a:latin typeface="Arial" panose="020B0604020202020204" pitchFamily="34" charset="0"/>
                <a:cs typeface="Courier New" panose="02070309020205020404" pitchFamily="49" charset="0"/>
              </a:rPr>
              <a:t>();</a:t>
            </a:r>
          </a:p>
          <a:p>
            <a:r>
              <a:rPr lang="en-US" altLang="zh-CN" b="1">
                <a:solidFill>
                  <a:srgbClr val="003366"/>
                </a:solidFill>
                <a:latin typeface="Arial" panose="020B0604020202020204" pitchFamily="34" charset="0"/>
                <a:cs typeface="Courier New" panose="02070309020205020404" pitchFamily="49" charset="0"/>
              </a:rPr>
              <a:t>    putchar(c1);</a:t>
            </a:r>
          </a:p>
          <a:p>
            <a:r>
              <a:rPr lang="en-US" altLang="zh-CN" b="1">
                <a:solidFill>
                  <a:srgbClr val="003366"/>
                </a:solidFill>
                <a:latin typeface="Arial" panose="020B0604020202020204" pitchFamily="34" charset="0"/>
                <a:cs typeface="Courier New" panose="02070309020205020404" pitchFamily="49" charset="0"/>
              </a:rPr>
              <a:t>    putchar(c2);</a:t>
            </a:r>
          </a:p>
          <a:p>
            <a:r>
              <a:rPr lang="en-US" altLang="zh-CN" b="1">
                <a:solidFill>
                  <a:srgbClr val="003366"/>
                </a:solidFill>
                <a:latin typeface="Arial" panose="020B0604020202020204" pitchFamily="34" charset="0"/>
                <a:cs typeface="Courier New" panose="02070309020205020404" pitchFamily="49" charset="0"/>
              </a:rPr>
              <a:t>    putchar(c3);</a:t>
            </a:r>
          </a:p>
          <a:p>
            <a:r>
              <a:rPr lang="en-US" altLang="zh-CN" b="1">
                <a:solidFill>
                  <a:srgbClr val="003366"/>
                </a:solidFill>
                <a:latin typeface="Arial" panose="020B0604020202020204" pitchFamily="34" charset="0"/>
                <a:cs typeface="Courier New" panose="02070309020205020404" pitchFamily="49" charset="0"/>
              </a:rPr>
              <a:t>}</a:t>
            </a:r>
            <a:endParaRPr lang="en-US" altLang="zh-CN" b="1">
              <a:solidFill>
                <a:srgbClr val="003366"/>
              </a:solidFill>
              <a:latin typeface="Arial" panose="020B0604020202020204" pitchFamily="34" charset="0"/>
              <a:ea typeface="Courier New" panose="02070309020205020404" pitchFamily="49" charset="0"/>
            </a:endParaRPr>
          </a:p>
        </p:txBody>
      </p:sp>
      <p:sp>
        <p:nvSpPr>
          <p:cNvPr id="93189" name="文本框 93188"/>
          <p:cNvSpPr txBox="1"/>
          <p:nvPr/>
        </p:nvSpPr>
        <p:spPr>
          <a:xfrm>
            <a:off x="6804025" y="2492375"/>
            <a:ext cx="2176463" cy="4146550"/>
          </a:xfrm>
          <a:prstGeom prst="rect">
            <a:avLst/>
          </a:prstGeom>
          <a:solidFill>
            <a:schemeClr val="bg1"/>
          </a:solidFill>
          <a:ln w="38100" cap="flat" cmpd="sng">
            <a:solidFill>
              <a:schemeClr val="tx2"/>
            </a:solidFill>
            <a:prstDash val="solid"/>
            <a:miter/>
            <a:headEnd type="none" w="med" len="med"/>
            <a:tailEnd type="none" w="med" len="med"/>
          </a:ln>
        </p:spPr>
        <p:txBody>
          <a:bodyPr lIns="90000" tIns="46800" rIns="90000" bIns="46800">
            <a:spAutoFit/>
          </a:bodyPr>
          <a:lstStyle/>
          <a:p>
            <a:pPr eaLnBrk="0" hangingPunct="0"/>
            <a:r>
              <a:rPr lang="zh-CN" altLang="en-US" b="1" dirty="0">
                <a:solidFill>
                  <a:srgbClr val="0000FF"/>
                </a:solidFill>
                <a:effectLst>
                  <a:outerShdw blurRad="38100" dist="38100" dir="2700000">
                    <a:srgbClr val="000000"/>
                  </a:outerShdw>
                </a:effectLst>
                <a:latin typeface="Arial" panose="020B0604020202020204" pitchFamily="34" charset="0"/>
              </a:rPr>
              <a:t>程序执行</a:t>
            </a:r>
            <a:r>
              <a:rPr lang="en-US" altLang="zh-CN" b="1">
                <a:solidFill>
                  <a:srgbClr val="0000FF"/>
                </a:solidFill>
                <a:effectLst>
                  <a:outerShdw blurRad="38100" dist="38100" dir="2700000">
                    <a:srgbClr val="000000"/>
                  </a:outerShdw>
                </a:effectLst>
                <a:latin typeface="Arial" panose="020B0604020202020204" pitchFamily="34" charset="0"/>
              </a:rPr>
              <a:t>1</a:t>
            </a:r>
            <a:r>
              <a:rPr lang="zh-CN" altLang="en-US" b="1" dirty="0">
                <a:solidFill>
                  <a:srgbClr val="0000FF"/>
                </a:solidFill>
                <a:effectLst>
                  <a:outerShdw blurRad="38100" dist="38100" dir="2700000">
                    <a:srgbClr val="000000"/>
                  </a:outerShdw>
                </a:effectLst>
                <a:latin typeface="Arial" panose="020B0604020202020204" pitchFamily="34" charset="0"/>
              </a:rPr>
              <a:t>：</a:t>
            </a:r>
          </a:p>
          <a:p>
            <a:pPr eaLnBrk="0" hangingPunct="0"/>
            <a:r>
              <a:rPr lang="en-US" altLang="zh-CN" b="1" err="1">
                <a:solidFill>
                  <a:srgbClr val="0000FF"/>
                </a:solidFill>
                <a:effectLst>
                  <a:outerShdw blurRad="38100" dist="38100" dir="2700000">
                    <a:srgbClr val="000000"/>
                  </a:outerShdw>
                </a:effectLst>
                <a:latin typeface="Arial" panose="020B0604020202020204" pitchFamily="34" charset="0"/>
              </a:rPr>
              <a:t>abc</a:t>
            </a:r>
            <a:r>
              <a:rPr lang="en-US" altLang="zh-CN" b="1">
                <a:solidFill>
                  <a:srgbClr val="0000FF"/>
                </a:solidFill>
                <a:effectLst>
                  <a:outerShdw blurRad="38100" dist="38100" dir="2700000">
                    <a:srgbClr val="000000"/>
                  </a:outerShdw>
                </a:effectLst>
                <a:latin typeface="Arial" panose="020B0604020202020204" pitchFamily="34" charset="0"/>
              </a:rPr>
              <a:t>↙</a:t>
            </a:r>
          </a:p>
          <a:p>
            <a:pPr eaLnBrk="0" hangingPunct="0"/>
            <a:r>
              <a:rPr lang="en-US" altLang="zh-CN" b="1" err="1">
                <a:solidFill>
                  <a:srgbClr val="0000FF"/>
                </a:solidFill>
                <a:effectLst>
                  <a:outerShdw blurRad="38100" dist="38100" dir="2700000">
                    <a:srgbClr val="000000"/>
                  </a:outerShdw>
                </a:effectLst>
                <a:latin typeface="Arial" panose="020B0604020202020204" pitchFamily="34" charset="0"/>
              </a:rPr>
              <a:t>abc</a:t>
            </a:r>
            <a:endParaRPr lang="en-US" altLang="zh-CN" b="1">
              <a:solidFill>
                <a:srgbClr val="0000FF"/>
              </a:solidFill>
              <a:effectLst>
                <a:outerShdw blurRad="38100" dist="38100" dir="2700000">
                  <a:srgbClr val="000000"/>
                </a:outerShdw>
              </a:effectLst>
              <a:latin typeface="Arial" panose="020B0604020202020204" pitchFamily="34" charset="0"/>
            </a:endParaRPr>
          </a:p>
          <a:p>
            <a:pPr eaLnBrk="0" hangingPunct="0"/>
            <a:r>
              <a:rPr lang="zh-CN" altLang="en-US" b="1" dirty="0">
                <a:solidFill>
                  <a:srgbClr val="0000FF"/>
                </a:solidFill>
                <a:effectLst>
                  <a:outerShdw blurRad="38100" dist="38100" dir="2700000">
                    <a:srgbClr val="000000"/>
                  </a:outerShdw>
                </a:effectLst>
                <a:latin typeface="Arial" panose="020B0604020202020204" pitchFamily="34" charset="0"/>
              </a:rPr>
              <a:t>程序执行</a:t>
            </a:r>
            <a:r>
              <a:rPr lang="en-US" altLang="zh-CN" b="1">
                <a:solidFill>
                  <a:srgbClr val="0000FF"/>
                </a:solidFill>
                <a:effectLst>
                  <a:outerShdw blurRad="38100" dist="38100" dir="2700000">
                    <a:srgbClr val="000000"/>
                  </a:outerShdw>
                </a:effectLst>
                <a:latin typeface="Arial" panose="020B0604020202020204" pitchFamily="34" charset="0"/>
              </a:rPr>
              <a:t>2</a:t>
            </a:r>
            <a:r>
              <a:rPr lang="zh-CN" altLang="en-US" b="1" dirty="0">
                <a:solidFill>
                  <a:srgbClr val="0000FF"/>
                </a:solidFill>
                <a:effectLst>
                  <a:outerShdw blurRad="38100" dist="38100" dir="2700000">
                    <a:srgbClr val="000000"/>
                  </a:outerShdw>
                </a:effectLst>
                <a:latin typeface="Arial" panose="020B0604020202020204" pitchFamily="34" charset="0"/>
              </a:rPr>
              <a:t>：   </a:t>
            </a:r>
          </a:p>
          <a:p>
            <a:pPr eaLnBrk="0" hangingPunct="0"/>
            <a:r>
              <a:rPr lang="en-US" altLang="zh-CN" b="1">
                <a:solidFill>
                  <a:srgbClr val="0000FF"/>
                </a:solidFill>
                <a:effectLst>
                  <a:outerShdw blurRad="38100" dist="38100" dir="2700000">
                    <a:srgbClr val="000000"/>
                  </a:outerShdw>
                </a:effectLst>
                <a:latin typeface="Arial" panose="020B0604020202020204" pitchFamily="34" charset="0"/>
              </a:rPr>
              <a:t>a b c↙</a:t>
            </a:r>
          </a:p>
          <a:p>
            <a:pPr eaLnBrk="0" hangingPunct="0"/>
            <a:r>
              <a:rPr lang="en-US" altLang="zh-CN" b="1">
                <a:solidFill>
                  <a:srgbClr val="0000FF"/>
                </a:solidFill>
                <a:effectLst>
                  <a:outerShdw blurRad="38100" dist="38100" dir="2700000">
                    <a:srgbClr val="000000"/>
                  </a:outerShdw>
                </a:effectLst>
                <a:latin typeface="Arial" panose="020B0604020202020204" pitchFamily="34" charset="0"/>
              </a:rPr>
              <a:t>a b</a:t>
            </a:r>
          </a:p>
          <a:p>
            <a:pPr eaLnBrk="0" hangingPunct="0"/>
            <a:r>
              <a:rPr lang="zh-CN" altLang="en-US" b="1" dirty="0">
                <a:solidFill>
                  <a:srgbClr val="0000FF"/>
                </a:solidFill>
                <a:effectLst>
                  <a:outerShdw blurRad="38100" dist="38100" dir="2700000">
                    <a:srgbClr val="000000"/>
                  </a:outerShdw>
                </a:effectLst>
                <a:latin typeface="Arial" panose="020B0604020202020204" pitchFamily="34" charset="0"/>
              </a:rPr>
              <a:t>程序执行</a:t>
            </a:r>
            <a:r>
              <a:rPr lang="en-US" altLang="zh-CN" b="1">
                <a:solidFill>
                  <a:srgbClr val="0000FF"/>
                </a:solidFill>
                <a:effectLst>
                  <a:outerShdw blurRad="38100" dist="38100" dir="2700000">
                    <a:srgbClr val="000000"/>
                  </a:outerShdw>
                </a:effectLst>
                <a:latin typeface="Arial" panose="020B0604020202020204" pitchFamily="34" charset="0"/>
              </a:rPr>
              <a:t>3</a:t>
            </a:r>
            <a:r>
              <a:rPr lang="zh-CN" altLang="en-US" b="1" dirty="0">
                <a:solidFill>
                  <a:srgbClr val="0000FF"/>
                </a:solidFill>
                <a:effectLst>
                  <a:outerShdw blurRad="38100" dist="38100" dir="2700000">
                    <a:srgbClr val="000000"/>
                  </a:outerShdw>
                </a:effectLst>
                <a:latin typeface="Arial" panose="020B0604020202020204" pitchFamily="34" charset="0"/>
              </a:rPr>
              <a:t>：   </a:t>
            </a:r>
          </a:p>
          <a:p>
            <a:pPr eaLnBrk="0" hangingPunct="0"/>
            <a:r>
              <a:rPr lang="en-US" altLang="zh-CN" b="1">
                <a:solidFill>
                  <a:srgbClr val="0000FF"/>
                </a:solidFill>
                <a:effectLst>
                  <a:outerShdw blurRad="38100" dist="38100" dir="2700000">
                    <a:srgbClr val="000000"/>
                  </a:outerShdw>
                </a:effectLst>
                <a:latin typeface="Arial" panose="020B0604020202020204" pitchFamily="34" charset="0"/>
              </a:rPr>
              <a:t>a↙</a:t>
            </a:r>
          </a:p>
          <a:p>
            <a:pPr eaLnBrk="0" hangingPunct="0"/>
            <a:r>
              <a:rPr lang="en-US" altLang="zh-CN" b="1">
                <a:solidFill>
                  <a:srgbClr val="0000FF"/>
                </a:solidFill>
                <a:effectLst>
                  <a:outerShdw blurRad="38100" dist="38100" dir="2700000">
                    <a:srgbClr val="000000"/>
                  </a:outerShdw>
                </a:effectLst>
                <a:latin typeface="Arial" panose="020B0604020202020204" pitchFamily="34" charset="0"/>
              </a:rPr>
              <a:t>b↙</a:t>
            </a:r>
          </a:p>
          <a:p>
            <a:pPr eaLnBrk="0" hangingPunct="0"/>
            <a:r>
              <a:rPr lang="en-US" altLang="zh-CN" b="1">
                <a:solidFill>
                  <a:srgbClr val="0000FF"/>
                </a:solidFill>
                <a:effectLst>
                  <a:outerShdw blurRad="38100" dist="38100" dir="2700000">
                    <a:srgbClr val="000000"/>
                  </a:outerShdw>
                </a:effectLst>
                <a:latin typeface="Arial" panose="020B0604020202020204" pitchFamily="34" charset="0"/>
              </a:rPr>
              <a:t>a</a:t>
            </a:r>
          </a:p>
          <a:p>
            <a:pPr eaLnBrk="0" hangingPunct="0"/>
            <a:r>
              <a:rPr lang="en-US" altLang="zh-CN" b="1">
                <a:solidFill>
                  <a:srgbClr val="0000FF"/>
                </a:solidFill>
                <a:effectLst>
                  <a:outerShdw blurRad="38100" dist="38100" dir="2700000">
                    <a:srgbClr val="000000"/>
                  </a:outerShdw>
                </a:effectLst>
                <a:latin typeface="Arial" panose="020B0604020202020204" pitchFamily="34" charset="0"/>
              </a:rPr>
              <a:t>b</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93187"/>
                                        </p:tgtEl>
                                        <p:attrNameLst>
                                          <p:attrName>style.visibility</p:attrName>
                                        </p:attrNameLst>
                                      </p:cBhvr>
                                      <p:to>
                                        <p:strVal val="visible"/>
                                      </p:to>
                                    </p:set>
                                    <p:animEffect transition="in" filter="box(out)">
                                      <p:cBhvr>
                                        <p:cTn id="7" dur="500"/>
                                        <p:tgtEl>
                                          <p:spTgt spid="93187"/>
                                        </p:tgtEl>
                                      </p:cBhvr>
                                    </p:animEffect>
                                  </p:childTnLst>
                                </p:cTn>
                              </p:par>
                            </p:childTnLst>
                          </p:cTn>
                        </p:par>
                      </p:childTnLst>
                    </p:cTn>
                  </p:par>
                  <p:par>
                    <p:cTn id="8" fill="hold">
                      <p:stCondLst>
                        <p:cond delay="indefinite"/>
                      </p:stCondLst>
                      <p:childTnLst>
                        <p:par>
                          <p:cTn id="9" fill="hold">
                            <p:stCondLst>
                              <p:cond delay="0"/>
                            </p:stCondLst>
                            <p:childTnLst>
                              <p:par>
                                <p:cTn id="10" presetID="23" presetClass="entr" presetSubtype="36" fill="hold" grpId="0" nodeType="clickEffect">
                                  <p:stCondLst>
                                    <p:cond delay="0"/>
                                  </p:stCondLst>
                                  <p:childTnLst>
                                    <p:set>
                                      <p:cBhvr>
                                        <p:cTn id="11" dur="1" fill="hold">
                                          <p:stCondLst>
                                            <p:cond delay="0"/>
                                          </p:stCondLst>
                                        </p:cTn>
                                        <p:tgtEl>
                                          <p:spTgt spid="93188"/>
                                        </p:tgtEl>
                                        <p:attrNameLst>
                                          <p:attrName>style.visibility</p:attrName>
                                        </p:attrNameLst>
                                      </p:cBhvr>
                                      <p:to>
                                        <p:strVal val="visible"/>
                                      </p:to>
                                    </p:set>
                                    <p:anim calcmode="lin" valueType="num">
                                      <p:cBhvr>
                                        <p:cTn id="12" dur="500" fill="hold"/>
                                        <p:tgtEl>
                                          <p:spTgt spid="93188"/>
                                        </p:tgtEl>
                                        <p:attrNameLst>
                                          <p:attrName>ppt_w</p:attrName>
                                        </p:attrNameLst>
                                      </p:cBhvr>
                                      <p:tavLst>
                                        <p:tav tm="0">
                                          <p:val>
                                            <p:strVal val="(6*min(max(#ppt_w*#ppt_h,.3),1)-7.4)/-.7*#ppt_w"/>
                                          </p:val>
                                        </p:tav>
                                        <p:tav tm="100000">
                                          <p:val>
                                            <p:strVal val="#ppt_w"/>
                                          </p:val>
                                        </p:tav>
                                      </p:tavLst>
                                    </p:anim>
                                    <p:anim calcmode="lin" valueType="num">
                                      <p:cBhvr>
                                        <p:cTn id="13" dur="500" fill="hold"/>
                                        <p:tgtEl>
                                          <p:spTgt spid="93188"/>
                                        </p:tgtEl>
                                        <p:attrNameLst>
                                          <p:attrName>ppt_h</p:attrName>
                                        </p:attrNameLst>
                                      </p:cBhvr>
                                      <p:tavLst>
                                        <p:tav tm="0">
                                          <p:val>
                                            <p:strVal val="(6*min(max(#ppt_w*#ppt_h,.3),1)-7.4)/-.7*#ppt_h"/>
                                          </p:val>
                                        </p:tav>
                                        <p:tav tm="100000">
                                          <p:val>
                                            <p:strVal val="#ppt_h"/>
                                          </p:val>
                                        </p:tav>
                                      </p:tavLst>
                                    </p:anim>
                                    <p:anim calcmode="lin" valueType="num">
                                      <p:cBhvr>
                                        <p:cTn id="14" dur="500" fill="hold"/>
                                        <p:tgtEl>
                                          <p:spTgt spid="93188"/>
                                        </p:tgtEl>
                                        <p:attrNameLst>
                                          <p:attrName>ppt_x</p:attrName>
                                        </p:attrNameLst>
                                      </p:cBhvr>
                                      <p:tavLst>
                                        <p:tav tm="0">
                                          <p:val>
                                            <p:fltVal val="0.5"/>
                                          </p:val>
                                        </p:tav>
                                        <p:tav tm="100000">
                                          <p:val>
                                            <p:strVal val="#ppt_x"/>
                                          </p:val>
                                        </p:tav>
                                      </p:tavLst>
                                    </p:anim>
                                    <p:anim calcmode="lin" valueType="num">
                                      <p:cBhvr>
                                        <p:cTn id="15" dur="500" fill="hold"/>
                                        <p:tgtEl>
                                          <p:spTgt spid="93188"/>
                                        </p:tgtEl>
                                        <p:attrNameLst>
                                          <p:attrName>ppt_y</p:attrName>
                                        </p:attrNameLst>
                                      </p:cBhvr>
                                      <p:tavLst>
                                        <p:tav tm="0">
                                          <p:val>
                                            <p:strVal val="1+(6*min(max(#ppt_w*#ppt_h,.3),1)-7.4)/-.7*#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8" fill="hold" grpId="0" nodeType="clickEffect">
                                  <p:stCondLst>
                                    <p:cond delay="0"/>
                                  </p:stCondLst>
                                  <p:childTnLst>
                                    <p:set>
                                      <p:cBhvr>
                                        <p:cTn id="19" dur="1" fill="hold">
                                          <p:stCondLst>
                                            <p:cond delay="0"/>
                                          </p:stCondLst>
                                        </p:cTn>
                                        <p:tgtEl>
                                          <p:spTgt spid="93189"/>
                                        </p:tgtEl>
                                        <p:attrNameLst>
                                          <p:attrName>style.visibility</p:attrName>
                                        </p:attrNameLst>
                                      </p:cBhvr>
                                      <p:to>
                                        <p:strVal val="visible"/>
                                      </p:to>
                                    </p:set>
                                    <p:anim calcmode="lin" valueType="num">
                                      <p:cBhvr additive="base">
                                        <p:cTn id="20" dur="500" fill="hold"/>
                                        <p:tgtEl>
                                          <p:spTgt spid="93189"/>
                                        </p:tgtEl>
                                        <p:attrNameLst>
                                          <p:attrName>ppt_x</p:attrName>
                                        </p:attrNameLst>
                                      </p:cBhvr>
                                      <p:tavLst>
                                        <p:tav tm="0">
                                          <p:val>
                                            <p:strVal val="0-#ppt_w/2"/>
                                          </p:val>
                                        </p:tav>
                                        <p:tav tm="100000">
                                          <p:val>
                                            <p:strVal val="#ppt_x"/>
                                          </p:val>
                                        </p:tav>
                                      </p:tavLst>
                                    </p:anim>
                                    <p:anim calcmode="lin" valueType="num">
                                      <p:cBhvr additive="base">
                                        <p:cTn id="21" dur="500" fill="hold"/>
                                        <p:tgtEl>
                                          <p:spTgt spid="9318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187" grpId="0" animBg="1"/>
      <p:bldP spid="93188" grpId="0" animBg="1"/>
      <p:bldP spid="93189"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矩形 94209"/>
          <p:cNvSpPr/>
          <p:nvPr/>
        </p:nvSpPr>
        <p:spPr>
          <a:xfrm>
            <a:off x="685800" y="228600"/>
            <a:ext cx="7772400" cy="609600"/>
          </a:xfrm>
          <a:prstGeom prst="rect">
            <a:avLst/>
          </a:prstGeom>
          <a:noFill/>
          <a:ln w="9525">
            <a:noFill/>
          </a:ln>
        </p:spPr>
        <p:txBody>
          <a:bodyPr anchor="ctr" anchorCtr="0"/>
          <a:lstStyle>
            <a:lvl1pPr marL="0" lvl="0" indent="0" algn="ctr" defTabSz="914400" rtl="0" eaLnBrk="1" fontAlgn="base" latinLnBrk="0" hangingPunct="1">
              <a:lnSpc>
                <a:spcPct val="100000"/>
              </a:lnSpc>
              <a:spcBef>
                <a:spcPct val="0"/>
              </a:spcBef>
              <a:spcAft>
                <a:spcPct val="0"/>
              </a:spcAft>
              <a:buNone/>
              <a:defRPr sz="3200" b="1" u="none" kern="1200" baseline="0">
                <a:solidFill>
                  <a:srgbClr val="6600CC"/>
                </a:solidFill>
                <a:effectLst>
                  <a:outerShdw blurRad="38100" dist="38100" dir="2700000">
                    <a:srgbClr val="000000"/>
                  </a:outerShdw>
                </a:effectLst>
                <a:latin typeface="Times New Roman" panose="02020603050405020304" pitchFamily="18" charset="0"/>
                <a:ea typeface="隶书" panose="02010509060101010101" pitchFamily="49" charset="-122"/>
              </a:defRPr>
            </a:lvl1pPr>
          </a:lstStyle>
          <a:p>
            <a:pPr lvl="0"/>
            <a:r>
              <a:rPr lang="en-US" altLang="zh-CN" sz="3600"/>
              <a:t>2.5  </a:t>
            </a:r>
            <a:r>
              <a:rPr lang="zh-CN" altLang="en-US" sz="3600" dirty="0"/>
              <a:t>常用函数</a:t>
            </a:r>
          </a:p>
        </p:txBody>
      </p:sp>
      <p:sp>
        <p:nvSpPr>
          <p:cNvPr id="94211" name="矩形 94210"/>
          <p:cNvSpPr/>
          <p:nvPr/>
        </p:nvSpPr>
        <p:spPr>
          <a:xfrm>
            <a:off x="228600" y="838200"/>
            <a:ext cx="8915400" cy="6019800"/>
          </a:xfrm>
          <a:prstGeom prst="rect">
            <a:avLst/>
          </a:prstGeom>
          <a:noFill/>
          <a:ln w="9525">
            <a:noFill/>
          </a:ln>
        </p:spPr>
        <p:txBody>
          <a:bodyPr/>
          <a:lstStyle>
            <a:lvl1pPr marL="290830" lvl="0" indent="-290830" algn="l" defTabSz="914400" rtl="0" eaLnBrk="1" fontAlgn="base" latinLnBrk="0" hangingPunct="1">
              <a:lnSpc>
                <a:spcPct val="110000"/>
              </a:lnSpc>
              <a:spcBef>
                <a:spcPct val="20000"/>
              </a:spcBef>
              <a:spcAft>
                <a:spcPct val="20000"/>
              </a:spcAft>
              <a:buClr>
                <a:srgbClr val="CC0000"/>
              </a:buClr>
              <a:buSzPct val="110000"/>
              <a:buFont typeface="Wingdings" panose="05000000000000000000" pitchFamily="2" charset="2"/>
              <a:buChar char="v"/>
              <a:defRPr sz="2800" b="1" u="none" kern="1200" baseline="0">
                <a:solidFill>
                  <a:srgbClr val="000099"/>
                </a:solidFill>
                <a:effectLst>
                  <a:outerShdw blurRad="38100" dist="38100" dir="2700000">
                    <a:srgbClr val="000000"/>
                  </a:outerShdw>
                </a:effectLst>
                <a:latin typeface="Times New Roman" panose="02020603050405020304" pitchFamily="18" charset="0"/>
                <a:ea typeface="楷体_GB2312" pitchFamily="49" charset="-122"/>
              </a:defRPr>
            </a:lvl1pPr>
            <a:lvl2pPr marL="662305" lvl="1" indent="-180975" algn="l" defTabSz="914400" rtl="0" eaLnBrk="1" fontAlgn="base" latinLnBrk="0" hangingPunct="1">
              <a:lnSpc>
                <a:spcPct val="110000"/>
              </a:lnSpc>
              <a:spcBef>
                <a:spcPct val="20000"/>
              </a:spcBef>
              <a:spcAft>
                <a:spcPct val="20000"/>
              </a:spcAft>
              <a:buClr>
                <a:srgbClr val="00CC00"/>
              </a:buClr>
              <a:buSzPct val="120000"/>
              <a:buFont typeface="Wingdings" panose="05000000000000000000" pitchFamily="2" charset="2"/>
              <a:buChar char="§"/>
              <a:defRPr sz="2800" b="1" i="0" u="none" kern="1200" baseline="0">
                <a:solidFill>
                  <a:srgbClr val="000099"/>
                </a:solidFill>
                <a:effectLst>
                  <a:outerShdw blurRad="38100" dist="38100" dir="2700000">
                    <a:srgbClr val="000000"/>
                  </a:outerShdw>
                </a:effectLst>
                <a:latin typeface="Times New Roman" panose="02020603050405020304" pitchFamily="18" charset="0"/>
                <a:ea typeface="楷体_GB2312" pitchFamily="49" charset="-122"/>
              </a:defRPr>
            </a:lvl2pPr>
            <a:lvl3pPr marL="1044575" lvl="2" indent="-191770" algn="l" defTabSz="914400" rtl="0" eaLnBrk="1" fontAlgn="base" latinLnBrk="0" hangingPunct="1">
              <a:lnSpc>
                <a:spcPct val="110000"/>
              </a:lnSpc>
              <a:spcBef>
                <a:spcPct val="20000"/>
              </a:spcBef>
              <a:spcAft>
                <a:spcPct val="20000"/>
              </a:spcAft>
              <a:buClr>
                <a:srgbClr val="FF0066"/>
              </a:buClr>
              <a:buSzPct val="135000"/>
              <a:buFontTx/>
              <a:buChar char="•"/>
              <a:defRPr sz="2800" b="1" i="0" u="none" kern="1200" baseline="0">
                <a:solidFill>
                  <a:srgbClr val="000099"/>
                </a:solidFill>
                <a:effectLst>
                  <a:outerShdw blurRad="38100" dist="38100" dir="2700000">
                    <a:srgbClr val="000000"/>
                  </a:outerShdw>
                </a:effectLst>
                <a:latin typeface="Times New Roman" panose="02020603050405020304" pitchFamily="18" charset="0"/>
                <a:ea typeface="楷体_GB2312" pitchFamily="49" charset="-122"/>
              </a:defRPr>
            </a:lvl3pPr>
            <a:lvl4pPr marL="1428750" lvl="3" indent="-193675" algn="l" defTabSz="914400" rtl="0" eaLnBrk="1" fontAlgn="base" latinLnBrk="0" hangingPunct="1">
              <a:lnSpc>
                <a:spcPct val="110000"/>
              </a:lnSpc>
              <a:spcBef>
                <a:spcPct val="20000"/>
              </a:spcBef>
              <a:spcAft>
                <a:spcPct val="20000"/>
              </a:spcAft>
              <a:buSzTx/>
              <a:buFontTx/>
              <a:buChar char="–"/>
              <a:defRPr sz="2600" b="1" i="0" u="none" kern="1200" baseline="0">
                <a:solidFill>
                  <a:srgbClr val="000099"/>
                </a:solidFill>
                <a:effectLst>
                  <a:outerShdw blurRad="38100" dist="38100" dir="2700000">
                    <a:srgbClr val="000000"/>
                  </a:outerShdw>
                </a:effectLst>
                <a:latin typeface="Times New Roman" panose="02020603050405020304" pitchFamily="18" charset="0"/>
                <a:ea typeface="楷体_GB2312" pitchFamily="49" charset="-122"/>
              </a:defRPr>
            </a:lvl4pPr>
            <a:lvl5pPr marL="1812925" lvl="4" indent="-193675" algn="l" defTabSz="914400" rtl="0" eaLnBrk="1" fontAlgn="base" latinLnBrk="0" hangingPunct="1">
              <a:lnSpc>
                <a:spcPct val="110000"/>
              </a:lnSpc>
              <a:spcBef>
                <a:spcPct val="20000"/>
              </a:spcBef>
              <a:spcAft>
                <a:spcPct val="20000"/>
              </a:spcAft>
              <a:buSzTx/>
              <a:buFontTx/>
              <a:buChar char="–"/>
              <a:defRPr sz="2600" b="1" i="0" u="none" kern="1200" baseline="0">
                <a:solidFill>
                  <a:srgbClr val="000099"/>
                </a:solidFill>
                <a:effectLst>
                  <a:outerShdw blurRad="38100" dist="38100" dir="2700000">
                    <a:srgbClr val="000000"/>
                  </a:outerShdw>
                </a:effectLst>
                <a:latin typeface="Times New Roman" panose="02020603050405020304" pitchFamily="18" charset="0"/>
                <a:ea typeface="楷体_GB2312" pitchFamily="49" charset="-122"/>
              </a:defRPr>
            </a:lvl5pPr>
          </a:lstStyle>
          <a:p>
            <a:pPr lvl="0">
              <a:spcAft>
                <a:spcPct val="10000"/>
              </a:spcAft>
            </a:pPr>
            <a:r>
              <a:rPr lang="en-US" altLang="zh-CN" sz="2400"/>
              <a:t>C</a:t>
            </a:r>
            <a:r>
              <a:rPr lang="zh-CN" altLang="en-US" sz="2400" dirty="0"/>
              <a:t>语言处理程序提供的函数称为库函数。</a:t>
            </a:r>
          </a:p>
          <a:p>
            <a:pPr lvl="0">
              <a:spcAft>
                <a:spcPct val="10000"/>
              </a:spcAft>
            </a:pPr>
            <a:r>
              <a:rPr lang="zh-CN" altLang="en-US" sz="2400" dirty="0"/>
              <a:t>用户使用库函数时只需将包含库函数执行所需信息的头文件包含到程序中即可使用它。</a:t>
            </a:r>
          </a:p>
          <a:p>
            <a:pPr lvl="1">
              <a:spcAft>
                <a:spcPct val="10000"/>
              </a:spcAft>
            </a:pPr>
            <a:r>
              <a:rPr lang="en-US" altLang="zh-CN" sz="2400"/>
              <a:t>#include &lt;</a:t>
            </a:r>
            <a:r>
              <a:rPr lang="zh-CN" altLang="en-US" sz="2400" dirty="0"/>
              <a:t>头文件名</a:t>
            </a:r>
            <a:r>
              <a:rPr lang="en-US" altLang="zh-CN" sz="2400"/>
              <a:t>&gt;</a:t>
            </a:r>
          </a:p>
          <a:p>
            <a:pPr lvl="2">
              <a:spcAft>
                <a:spcPct val="10000"/>
              </a:spcAft>
              <a:buNone/>
            </a:pPr>
            <a:r>
              <a:rPr lang="zh-CN" altLang="en-US" sz="2400" dirty="0"/>
              <a:t>例：</a:t>
            </a:r>
            <a:r>
              <a:rPr lang="en-US" altLang="zh-CN" sz="2400"/>
              <a:t>#include &lt;</a:t>
            </a:r>
            <a:r>
              <a:rPr lang="en-US" altLang="zh-CN" sz="2400" err="1"/>
              <a:t>stdio.h</a:t>
            </a:r>
            <a:r>
              <a:rPr lang="en-US" altLang="zh-CN" sz="2400"/>
              <a:t>&gt;</a:t>
            </a:r>
          </a:p>
          <a:p>
            <a:pPr lvl="1">
              <a:spcAft>
                <a:spcPct val="10000"/>
              </a:spcAft>
            </a:pPr>
            <a:r>
              <a:rPr lang="zh-CN" altLang="en-US" sz="2400" dirty="0"/>
              <a:t>库函数名</a:t>
            </a:r>
            <a:r>
              <a:rPr lang="en-US" altLang="zh-CN" sz="2400"/>
              <a:t>(</a:t>
            </a:r>
            <a:r>
              <a:rPr lang="zh-CN" altLang="en-US" sz="2400" dirty="0"/>
              <a:t>实参数表列</a:t>
            </a:r>
            <a:r>
              <a:rPr lang="en-US" altLang="zh-CN" sz="2400"/>
              <a:t>)</a:t>
            </a:r>
          </a:p>
          <a:p>
            <a:pPr lvl="2">
              <a:spcAft>
                <a:spcPct val="10000"/>
              </a:spcAft>
              <a:buNone/>
            </a:pPr>
            <a:r>
              <a:rPr lang="zh-CN" altLang="en-US" sz="2400" dirty="0"/>
              <a:t>例：</a:t>
            </a:r>
            <a:r>
              <a:rPr lang="en-US" altLang="zh-CN" sz="2400"/>
              <a:t>sin(0.5);</a:t>
            </a:r>
          </a:p>
          <a:p>
            <a:pPr lvl="1">
              <a:spcAft>
                <a:spcPct val="10000"/>
              </a:spcAft>
            </a:pPr>
            <a:r>
              <a:rPr lang="zh-CN" altLang="en-US" sz="2400" dirty="0"/>
              <a:t>函数原型</a:t>
            </a:r>
          </a:p>
          <a:p>
            <a:pPr lvl="2">
              <a:spcAft>
                <a:spcPct val="10000"/>
              </a:spcAft>
            </a:pPr>
            <a:r>
              <a:rPr lang="zh-CN" altLang="en-US" sz="2400" dirty="0"/>
              <a:t>确定函数的实参类型及返回值类型</a:t>
            </a:r>
          </a:p>
          <a:p>
            <a:pPr lvl="2">
              <a:spcAft>
                <a:spcPct val="10000"/>
              </a:spcAft>
              <a:buNone/>
            </a:pPr>
            <a:r>
              <a:rPr lang="zh-CN" altLang="en-US" sz="2400" dirty="0"/>
              <a:t>例：</a:t>
            </a:r>
            <a:r>
              <a:rPr lang="en-US" altLang="zh-CN" sz="2400" err="1"/>
              <a:t>cos</a:t>
            </a:r>
            <a:r>
              <a:rPr lang="zh-CN" altLang="en-US" sz="2400" dirty="0"/>
              <a:t>的函数原型是</a:t>
            </a:r>
          </a:p>
          <a:p>
            <a:pPr lvl="2">
              <a:spcAft>
                <a:spcPct val="10000"/>
              </a:spcAft>
              <a:buNone/>
            </a:pPr>
            <a:r>
              <a:rPr lang="zh-CN" altLang="en-US" sz="2400" dirty="0"/>
              <a:t>    </a:t>
            </a:r>
            <a:r>
              <a:rPr lang="en-US" altLang="zh-CN" sz="2400"/>
              <a:t>double </a:t>
            </a:r>
            <a:r>
              <a:rPr lang="en-US" altLang="zh-CN" sz="2400" err="1"/>
              <a:t>cos(double</a:t>
            </a:r>
            <a:r>
              <a:rPr lang="en-US" altLang="zh-CN" sz="2400"/>
              <a:t> x)</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文本框 95233"/>
          <p:cNvSpPr txBox="1"/>
          <p:nvPr/>
        </p:nvSpPr>
        <p:spPr>
          <a:xfrm>
            <a:off x="838200" y="533400"/>
            <a:ext cx="5970588" cy="3781425"/>
          </a:xfrm>
          <a:prstGeom prst="rect">
            <a:avLst/>
          </a:prstGeom>
          <a:solidFill>
            <a:schemeClr val="bg1"/>
          </a:solidFill>
          <a:ln w="38100" cap="flat" cmpd="sng">
            <a:solidFill>
              <a:srgbClr val="0000FF"/>
            </a:solidFill>
            <a:prstDash val="solid"/>
            <a:miter/>
            <a:headEnd type="none" w="med" len="med"/>
            <a:tailEnd type="none" w="med" len="med"/>
          </a:ln>
        </p:spPr>
        <p:txBody>
          <a:bodyPr wrap="none" anchor="t" anchorCtr="0">
            <a:spAutoFit/>
          </a:bodyPr>
          <a:lstStyle/>
          <a:p>
            <a:r>
              <a:rPr lang="zh-CN" altLang="en-US" b="1" dirty="0">
                <a:solidFill>
                  <a:srgbClr val="0000B6"/>
                </a:solidFill>
                <a:latin typeface="Arial" panose="020B0604020202020204" pitchFamily="34" charset="0"/>
              </a:rPr>
              <a:t>例 </a:t>
            </a:r>
            <a:r>
              <a:rPr lang="en-US" altLang="zh-CN" b="1">
                <a:solidFill>
                  <a:srgbClr val="0000B6"/>
                </a:solidFill>
                <a:latin typeface="Arial" panose="020B0604020202020204" pitchFamily="34" charset="0"/>
              </a:rPr>
              <a:t>2.15  </a:t>
            </a:r>
            <a:r>
              <a:rPr lang="zh-CN" altLang="en-US" b="1" dirty="0">
                <a:solidFill>
                  <a:srgbClr val="0000B6"/>
                </a:solidFill>
                <a:latin typeface="Arial" panose="020B0604020202020204" pitchFamily="34" charset="0"/>
              </a:rPr>
              <a:t>输入一个正数，求它的平方根值。</a:t>
            </a:r>
            <a:endParaRPr lang="zh-CN" altLang="en-US" b="1" dirty="0">
              <a:solidFill>
                <a:srgbClr val="0000B6"/>
              </a:solidFill>
              <a:latin typeface="Arial" panose="020B0604020202020204" pitchFamily="34" charset="0"/>
              <a:cs typeface="Times New Roman" panose="02020603050405020304" pitchFamily="18" charset="0"/>
            </a:endParaRPr>
          </a:p>
          <a:p>
            <a:r>
              <a:rPr lang="en-US" altLang="zh-CN" b="1">
                <a:solidFill>
                  <a:srgbClr val="000064"/>
                </a:solidFill>
                <a:latin typeface="Arial" panose="020B0604020202020204" pitchFamily="34" charset="0"/>
              </a:rPr>
              <a:t>#include &lt;</a:t>
            </a:r>
            <a:r>
              <a:rPr lang="en-US" altLang="zh-CN" b="1" err="1">
                <a:solidFill>
                  <a:srgbClr val="000064"/>
                </a:solidFill>
                <a:latin typeface="Arial" panose="020B0604020202020204" pitchFamily="34" charset="0"/>
              </a:rPr>
              <a:t>stdio.h</a:t>
            </a:r>
            <a:r>
              <a:rPr lang="en-US" altLang="zh-CN" b="1">
                <a:solidFill>
                  <a:srgbClr val="000064"/>
                </a:solidFill>
                <a:latin typeface="Arial" panose="020B0604020202020204" pitchFamily="34" charset="0"/>
              </a:rPr>
              <a:t>&gt;</a:t>
            </a:r>
          </a:p>
          <a:p>
            <a:r>
              <a:rPr lang="en-US" altLang="zh-CN" b="1">
                <a:solidFill>
                  <a:srgbClr val="000064"/>
                </a:solidFill>
                <a:latin typeface="Arial" panose="020B0604020202020204" pitchFamily="34" charset="0"/>
              </a:rPr>
              <a:t>#include &lt;math.h&gt;</a:t>
            </a:r>
          </a:p>
          <a:p>
            <a:r>
              <a:rPr lang="en-US" altLang="zh-CN" b="1">
                <a:solidFill>
                  <a:srgbClr val="000064"/>
                </a:solidFill>
                <a:latin typeface="Arial" panose="020B0604020202020204" pitchFamily="34" charset="0"/>
              </a:rPr>
              <a:t>void main()</a:t>
            </a:r>
          </a:p>
          <a:p>
            <a:r>
              <a:rPr lang="en-US" altLang="zh-CN" b="1">
                <a:solidFill>
                  <a:srgbClr val="000064"/>
                </a:solidFill>
                <a:latin typeface="Arial" panose="020B0604020202020204" pitchFamily="34" charset="0"/>
              </a:rPr>
              <a:t>{   double x,y;</a:t>
            </a:r>
          </a:p>
          <a:p>
            <a:r>
              <a:rPr lang="en-US" altLang="zh-CN" b="1">
                <a:solidFill>
                  <a:srgbClr val="000064"/>
                </a:solidFill>
                <a:latin typeface="Arial" panose="020B0604020202020204" pitchFamily="34" charset="0"/>
              </a:rPr>
              <a:t>    </a:t>
            </a:r>
            <a:r>
              <a:rPr lang="en-US" altLang="zh-CN" b="1" err="1">
                <a:solidFill>
                  <a:srgbClr val="000064"/>
                </a:solidFill>
                <a:latin typeface="Arial" panose="020B0604020202020204" pitchFamily="34" charset="0"/>
              </a:rPr>
              <a:t>scanf(“%lf”,&amp;x</a:t>
            </a:r>
            <a:r>
              <a:rPr lang="en-US" altLang="zh-CN" b="1">
                <a:solidFill>
                  <a:srgbClr val="000064"/>
                </a:solidFill>
                <a:latin typeface="Arial" panose="020B0604020202020204" pitchFamily="34" charset="0"/>
              </a:rPr>
              <a:t>);</a:t>
            </a:r>
          </a:p>
          <a:p>
            <a:r>
              <a:rPr lang="en-US" altLang="zh-CN" b="1">
                <a:solidFill>
                  <a:srgbClr val="000064"/>
                </a:solidFill>
                <a:latin typeface="Arial" panose="020B0604020202020204" pitchFamily="34" charset="0"/>
              </a:rPr>
              <a:t>    x=</a:t>
            </a:r>
            <a:r>
              <a:rPr lang="en-US" altLang="zh-CN" b="1" err="1">
                <a:solidFill>
                  <a:srgbClr val="000064"/>
                </a:solidFill>
                <a:latin typeface="Arial" panose="020B0604020202020204" pitchFamily="34" charset="0"/>
              </a:rPr>
              <a:t>fabs(x</a:t>
            </a:r>
            <a:r>
              <a:rPr lang="en-US" altLang="zh-CN" b="1">
                <a:solidFill>
                  <a:srgbClr val="000064"/>
                </a:solidFill>
                <a:latin typeface="Arial" panose="020B0604020202020204" pitchFamily="34" charset="0"/>
              </a:rPr>
              <a:t>);</a:t>
            </a:r>
            <a:r>
              <a:rPr lang="en-US" altLang="zh-CN" sz="1800">
                <a:latin typeface="Arial" panose="020B0604020202020204" pitchFamily="34" charset="0"/>
              </a:rPr>
              <a:t>    </a:t>
            </a:r>
            <a:r>
              <a:rPr lang="en-US" altLang="zh-CN" b="1">
                <a:solidFill>
                  <a:srgbClr val="006600"/>
                </a:solidFill>
                <a:latin typeface="Arial" panose="020B0604020202020204" pitchFamily="34" charset="0"/>
              </a:rPr>
              <a:t>//  </a:t>
            </a:r>
            <a:r>
              <a:rPr lang="zh-CN" altLang="en-US" b="1" dirty="0">
                <a:solidFill>
                  <a:srgbClr val="006600"/>
                </a:solidFill>
                <a:latin typeface="Arial" panose="020B0604020202020204" pitchFamily="34" charset="0"/>
              </a:rPr>
              <a:t>调用函数求</a:t>
            </a:r>
            <a:r>
              <a:rPr lang="en-US" altLang="zh-CN" b="1">
                <a:solidFill>
                  <a:srgbClr val="006600"/>
                </a:solidFill>
                <a:latin typeface="Arial" panose="020B0604020202020204" pitchFamily="34" charset="0"/>
              </a:rPr>
              <a:t>|x|</a:t>
            </a:r>
            <a:r>
              <a:rPr lang="en-US" altLang="zh-CN" sz="1800">
                <a:latin typeface="Arial" panose="020B0604020202020204" pitchFamily="34" charset="0"/>
              </a:rPr>
              <a:t> </a:t>
            </a:r>
            <a:endParaRPr lang="en-US" altLang="zh-CN" b="1">
              <a:solidFill>
                <a:srgbClr val="006600"/>
              </a:solidFill>
              <a:latin typeface="Arial" panose="020B0604020202020204" pitchFamily="34" charset="0"/>
            </a:endParaRPr>
          </a:p>
          <a:p>
            <a:r>
              <a:rPr lang="en-US" altLang="zh-CN" b="1">
                <a:solidFill>
                  <a:srgbClr val="000064"/>
                </a:solidFill>
                <a:latin typeface="Arial" panose="020B0604020202020204" pitchFamily="34" charset="0"/>
              </a:rPr>
              <a:t>    y=</a:t>
            </a:r>
            <a:r>
              <a:rPr lang="en-US" altLang="zh-CN" b="1" err="1">
                <a:solidFill>
                  <a:srgbClr val="000064"/>
                </a:solidFill>
                <a:latin typeface="Arial" panose="020B0604020202020204" pitchFamily="34" charset="0"/>
              </a:rPr>
              <a:t>sqrt(x</a:t>
            </a:r>
            <a:r>
              <a:rPr lang="en-US" altLang="zh-CN" b="1">
                <a:solidFill>
                  <a:srgbClr val="000064"/>
                </a:solidFill>
                <a:latin typeface="Arial" panose="020B0604020202020204" pitchFamily="34" charset="0"/>
              </a:rPr>
              <a:t>);   </a:t>
            </a:r>
            <a:r>
              <a:rPr lang="en-US" altLang="zh-CN" b="1">
                <a:solidFill>
                  <a:srgbClr val="006600"/>
                </a:solidFill>
                <a:latin typeface="Arial" panose="020B0604020202020204" pitchFamily="34" charset="0"/>
              </a:rPr>
              <a:t>// </a:t>
            </a:r>
            <a:r>
              <a:rPr lang="zh-CN" altLang="en-US" b="1" dirty="0">
                <a:solidFill>
                  <a:srgbClr val="006600"/>
                </a:solidFill>
                <a:latin typeface="Arial" panose="020B0604020202020204" pitchFamily="34" charset="0"/>
              </a:rPr>
              <a:t>调用函数求</a:t>
            </a:r>
          </a:p>
          <a:p>
            <a:r>
              <a:rPr lang="zh-CN" altLang="en-US" b="1" dirty="0">
                <a:solidFill>
                  <a:srgbClr val="000064"/>
                </a:solidFill>
                <a:latin typeface="Arial" panose="020B0604020202020204" pitchFamily="34" charset="0"/>
              </a:rPr>
              <a:t>    </a:t>
            </a:r>
            <a:r>
              <a:rPr lang="en-US" altLang="zh-CN" b="1">
                <a:solidFill>
                  <a:srgbClr val="000064"/>
                </a:solidFill>
                <a:latin typeface="Arial" panose="020B0604020202020204" pitchFamily="34" charset="0"/>
              </a:rPr>
              <a:t>printf(“%.4f\n”,y);</a:t>
            </a:r>
          </a:p>
          <a:p>
            <a:r>
              <a:rPr lang="en-US" altLang="zh-CN" b="1">
                <a:solidFill>
                  <a:srgbClr val="000064"/>
                </a:solidFill>
                <a:latin typeface="Arial" panose="020B0604020202020204" pitchFamily="34" charset="0"/>
              </a:rPr>
              <a:t> }</a:t>
            </a:r>
          </a:p>
        </p:txBody>
      </p:sp>
      <p:grpSp>
        <p:nvGrpSpPr>
          <p:cNvPr id="95235" name="组合 95234"/>
          <p:cNvGrpSpPr/>
          <p:nvPr/>
        </p:nvGrpSpPr>
        <p:grpSpPr>
          <a:xfrm>
            <a:off x="3779838" y="1125538"/>
            <a:ext cx="3686175" cy="457200"/>
            <a:chOff x="2616" y="1249"/>
            <a:chExt cx="2322" cy="288"/>
          </a:xfrm>
        </p:grpSpPr>
        <p:sp>
          <p:nvSpPr>
            <p:cNvPr id="95236" name="直接连接符 95235"/>
            <p:cNvSpPr/>
            <p:nvPr/>
          </p:nvSpPr>
          <p:spPr>
            <a:xfrm>
              <a:off x="2616" y="1392"/>
              <a:ext cx="540" cy="0"/>
            </a:xfrm>
            <a:prstGeom prst="line">
              <a:avLst/>
            </a:prstGeom>
            <a:ln w="38100" cap="flat" cmpd="sng">
              <a:solidFill>
                <a:srgbClr val="FF0000"/>
              </a:solidFill>
              <a:prstDash val="solid"/>
              <a:headEnd type="triangle" w="med" len="med"/>
              <a:tailEnd type="none" w="med" len="med"/>
            </a:ln>
          </p:spPr>
        </p:sp>
        <p:sp>
          <p:nvSpPr>
            <p:cNvPr id="95237" name="文本框 95236"/>
            <p:cNvSpPr txBox="1"/>
            <p:nvPr/>
          </p:nvSpPr>
          <p:spPr>
            <a:xfrm>
              <a:off x="3087" y="1249"/>
              <a:ext cx="1851" cy="288"/>
            </a:xfrm>
            <a:prstGeom prst="rect">
              <a:avLst/>
            </a:prstGeom>
            <a:noFill/>
            <a:ln w="38100">
              <a:noFill/>
            </a:ln>
          </p:spPr>
          <p:txBody>
            <a:bodyPr wrap="none" lIns="90000" tIns="46800" rIns="90000" bIns="46800" anchor="t" anchorCtr="0">
              <a:spAutoFit/>
            </a:bodyPr>
            <a:lstStyle/>
            <a:p>
              <a:r>
                <a:rPr lang="zh-CN" altLang="en-US" b="1" dirty="0">
                  <a:solidFill>
                    <a:srgbClr val="FF3300"/>
                  </a:solidFill>
                  <a:latin typeface="Times New Roman" panose="02020603050405020304" pitchFamily="18" charset="0"/>
                  <a:ea typeface="隶书" panose="02010509060101010101" pitchFamily="49" charset="-122"/>
                </a:rPr>
                <a:t>文件包含预处理命令</a:t>
              </a:r>
              <a:endParaRPr lang="zh-CN" altLang="en-US" b="1">
                <a:solidFill>
                  <a:srgbClr val="FF3300"/>
                </a:solidFill>
                <a:latin typeface="Times New Roman" panose="02020603050405020304" pitchFamily="18" charset="0"/>
                <a:ea typeface="隶书" panose="02010509060101010101" pitchFamily="49" charset="-122"/>
              </a:endParaRPr>
            </a:p>
          </p:txBody>
        </p:sp>
      </p:grpSp>
      <p:grpSp>
        <p:nvGrpSpPr>
          <p:cNvPr id="95238" name="组合 95237"/>
          <p:cNvGrpSpPr/>
          <p:nvPr/>
        </p:nvGrpSpPr>
        <p:grpSpPr>
          <a:xfrm>
            <a:off x="2987675" y="2060575"/>
            <a:ext cx="2154238" cy="457200"/>
            <a:chOff x="2616" y="1249"/>
            <a:chExt cx="1357" cy="288"/>
          </a:xfrm>
        </p:grpSpPr>
        <p:sp>
          <p:nvSpPr>
            <p:cNvPr id="95239" name="直接连接符 95238"/>
            <p:cNvSpPr/>
            <p:nvPr/>
          </p:nvSpPr>
          <p:spPr>
            <a:xfrm>
              <a:off x="2616" y="1392"/>
              <a:ext cx="540" cy="0"/>
            </a:xfrm>
            <a:prstGeom prst="line">
              <a:avLst/>
            </a:prstGeom>
            <a:ln w="38100" cap="flat" cmpd="sng">
              <a:solidFill>
                <a:srgbClr val="FF0000"/>
              </a:solidFill>
              <a:prstDash val="solid"/>
              <a:headEnd type="triangle" w="med" len="med"/>
              <a:tailEnd type="none" w="med" len="med"/>
            </a:ln>
          </p:spPr>
        </p:sp>
        <p:sp>
          <p:nvSpPr>
            <p:cNvPr id="95240" name="文本框 95239"/>
            <p:cNvSpPr txBox="1"/>
            <p:nvPr/>
          </p:nvSpPr>
          <p:spPr>
            <a:xfrm>
              <a:off x="3087" y="1249"/>
              <a:ext cx="886" cy="288"/>
            </a:xfrm>
            <a:prstGeom prst="rect">
              <a:avLst/>
            </a:prstGeom>
            <a:solidFill>
              <a:schemeClr val="bg1"/>
            </a:solidFill>
            <a:ln w="38100">
              <a:noFill/>
            </a:ln>
          </p:spPr>
          <p:txBody>
            <a:bodyPr wrap="none" lIns="90000" tIns="46800" rIns="90000" bIns="46800" anchor="t" anchorCtr="0">
              <a:spAutoFit/>
            </a:bodyPr>
            <a:lstStyle/>
            <a:p>
              <a:r>
                <a:rPr lang="zh-CN" altLang="en-US" b="1" dirty="0">
                  <a:solidFill>
                    <a:srgbClr val="FF3300"/>
                  </a:solidFill>
                  <a:latin typeface="Times New Roman" panose="02020603050405020304" pitchFamily="18" charset="0"/>
                  <a:ea typeface="隶书" panose="02010509060101010101" pitchFamily="49" charset="-122"/>
                </a:rPr>
                <a:t>变量定义</a:t>
              </a:r>
              <a:endParaRPr lang="zh-CN" altLang="en-US" b="1">
                <a:solidFill>
                  <a:srgbClr val="FF3300"/>
                </a:solidFill>
                <a:latin typeface="Times New Roman" panose="02020603050405020304" pitchFamily="18" charset="0"/>
                <a:ea typeface="隶书" panose="02010509060101010101" pitchFamily="49" charset="-122"/>
              </a:endParaRPr>
            </a:p>
          </p:txBody>
        </p:sp>
      </p:grpSp>
      <p:grpSp>
        <p:nvGrpSpPr>
          <p:cNvPr id="95241" name="组合 95240"/>
          <p:cNvGrpSpPr/>
          <p:nvPr/>
        </p:nvGrpSpPr>
        <p:grpSpPr>
          <a:xfrm>
            <a:off x="3708400" y="2420938"/>
            <a:ext cx="2154238" cy="457200"/>
            <a:chOff x="2616" y="1249"/>
            <a:chExt cx="1357" cy="288"/>
          </a:xfrm>
        </p:grpSpPr>
        <p:sp>
          <p:nvSpPr>
            <p:cNvPr id="95242" name="直接连接符 95241"/>
            <p:cNvSpPr/>
            <p:nvPr/>
          </p:nvSpPr>
          <p:spPr>
            <a:xfrm>
              <a:off x="2616" y="1392"/>
              <a:ext cx="540" cy="0"/>
            </a:xfrm>
            <a:prstGeom prst="line">
              <a:avLst/>
            </a:prstGeom>
            <a:ln w="38100" cap="flat" cmpd="sng">
              <a:solidFill>
                <a:srgbClr val="FF0000"/>
              </a:solidFill>
              <a:prstDash val="solid"/>
              <a:headEnd type="triangle" w="med" len="med"/>
              <a:tailEnd type="none" w="med" len="med"/>
            </a:ln>
          </p:spPr>
        </p:sp>
        <p:sp>
          <p:nvSpPr>
            <p:cNvPr id="95243" name="文本框 95242"/>
            <p:cNvSpPr txBox="1"/>
            <p:nvPr/>
          </p:nvSpPr>
          <p:spPr>
            <a:xfrm>
              <a:off x="3087" y="1249"/>
              <a:ext cx="886" cy="288"/>
            </a:xfrm>
            <a:prstGeom prst="rect">
              <a:avLst/>
            </a:prstGeom>
            <a:solidFill>
              <a:schemeClr val="bg1"/>
            </a:solidFill>
            <a:ln w="38100">
              <a:noFill/>
            </a:ln>
          </p:spPr>
          <p:txBody>
            <a:bodyPr wrap="none" lIns="90000" tIns="46800" rIns="90000" bIns="46800" anchor="t" anchorCtr="0">
              <a:spAutoFit/>
            </a:bodyPr>
            <a:lstStyle/>
            <a:p>
              <a:r>
                <a:rPr lang="zh-CN" altLang="en-US" b="1" dirty="0">
                  <a:solidFill>
                    <a:srgbClr val="FF3300"/>
                  </a:solidFill>
                  <a:latin typeface="Times New Roman" panose="02020603050405020304" pitchFamily="18" charset="0"/>
                  <a:ea typeface="隶书" panose="02010509060101010101" pitchFamily="49" charset="-122"/>
                </a:rPr>
                <a:t>输入数据</a:t>
              </a:r>
              <a:endParaRPr lang="zh-CN" altLang="en-US" b="1">
                <a:solidFill>
                  <a:srgbClr val="FF3300"/>
                </a:solidFill>
                <a:latin typeface="Times New Roman" panose="02020603050405020304" pitchFamily="18" charset="0"/>
                <a:ea typeface="隶书" panose="02010509060101010101" pitchFamily="49" charset="-122"/>
              </a:endParaRPr>
            </a:p>
          </p:txBody>
        </p:sp>
      </p:grpSp>
      <p:grpSp>
        <p:nvGrpSpPr>
          <p:cNvPr id="95244" name="组合 95243"/>
          <p:cNvGrpSpPr/>
          <p:nvPr/>
        </p:nvGrpSpPr>
        <p:grpSpPr>
          <a:xfrm>
            <a:off x="3924300" y="3429000"/>
            <a:ext cx="2244725" cy="457200"/>
            <a:chOff x="2928" y="2160"/>
            <a:chExt cx="1414" cy="288"/>
          </a:xfrm>
        </p:grpSpPr>
        <p:sp>
          <p:nvSpPr>
            <p:cNvPr id="95245" name="直接连接符 95244"/>
            <p:cNvSpPr/>
            <p:nvPr/>
          </p:nvSpPr>
          <p:spPr>
            <a:xfrm flipV="1">
              <a:off x="2928" y="2304"/>
              <a:ext cx="576" cy="47"/>
            </a:xfrm>
            <a:prstGeom prst="line">
              <a:avLst/>
            </a:prstGeom>
            <a:ln w="38100" cap="flat" cmpd="sng">
              <a:solidFill>
                <a:srgbClr val="FF0000"/>
              </a:solidFill>
              <a:prstDash val="solid"/>
              <a:headEnd type="triangle" w="med" len="med"/>
              <a:tailEnd type="none" w="med" len="med"/>
            </a:ln>
          </p:spPr>
        </p:sp>
        <p:sp>
          <p:nvSpPr>
            <p:cNvPr id="95246" name="文本框 95245"/>
            <p:cNvSpPr txBox="1"/>
            <p:nvPr/>
          </p:nvSpPr>
          <p:spPr>
            <a:xfrm>
              <a:off x="3456" y="2160"/>
              <a:ext cx="886" cy="288"/>
            </a:xfrm>
            <a:prstGeom prst="rect">
              <a:avLst/>
            </a:prstGeom>
            <a:solidFill>
              <a:schemeClr val="bg1"/>
            </a:solidFill>
            <a:ln w="38100">
              <a:noFill/>
            </a:ln>
          </p:spPr>
          <p:txBody>
            <a:bodyPr wrap="none" lIns="90000" tIns="46800" rIns="90000" bIns="46800" anchor="t" anchorCtr="0">
              <a:spAutoFit/>
            </a:bodyPr>
            <a:lstStyle/>
            <a:p>
              <a:r>
                <a:rPr lang="zh-CN" altLang="en-US" b="1" dirty="0">
                  <a:solidFill>
                    <a:srgbClr val="FF3300"/>
                  </a:solidFill>
                  <a:latin typeface="Times New Roman" panose="02020603050405020304" pitchFamily="18" charset="0"/>
                  <a:ea typeface="隶书" panose="02010509060101010101" pitchFamily="49" charset="-122"/>
                </a:rPr>
                <a:t>输出数据</a:t>
              </a:r>
              <a:endParaRPr lang="zh-CN" altLang="en-US" b="1">
                <a:solidFill>
                  <a:srgbClr val="FF3300"/>
                </a:solidFill>
                <a:latin typeface="Times New Roman" panose="02020603050405020304" pitchFamily="18" charset="0"/>
                <a:ea typeface="隶书" panose="02010509060101010101" pitchFamily="49" charset="-122"/>
              </a:endParaRPr>
            </a:p>
          </p:txBody>
        </p:sp>
      </p:grpSp>
      <p:grpSp>
        <p:nvGrpSpPr>
          <p:cNvPr id="95247" name="组合 95246"/>
          <p:cNvGrpSpPr/>
          <p:nvPr/>
        </p:nvGrpSpPr>
        <p:grpSpPr>
          <a:xfrm>
            <a:off x="2771775" y="2997200"/>
            <a:ext cx="2147888" cy="457200"/>
            <a:chOff x="2616" y="1249"/>
            <a:chExt cx="1353" cy="288"/>
          </a:xfrm>
        </p:grpSpPr>
        <p:sp>
          <p:nvSpPr>
            <p:cNvPr id="95248" name="直接连接符 95247"/>
            <p:cNvSpPr/>
            <p:nvPr/>
          </p:nvSpPr>
          <p:spPr>
            <a:xfrm>
              <a:off x="2616" y="1392"/>
              <a:ext cx="540" cy="0"/>
            </a:xfrm>
            <a:prstGeom prst="line">
              <a:avLst/>
            </a:prstGeom>
            <a:ln w="38100" cap="flat" cmpd="sng">
              <a:solidFill>
                <a:srgbClr val="FF0000"/>
              </a:solidFill>
              <a:prstDash val="solid"/>
              <a:headEnd type="triangle" w="med" len="med"/>
              <a:tailEnd type="none" w="med" len="med"/>
            </a:ln>
          </p:spPr>
        </p:sp>
        <p:sp>
          <p:nvSpPr>
            <p:cNvPr id="95249" name="文本框 95248"/>
            <p:cNvSpPr txBox="1"/>
            <p:nvPr/>
          </p:nvSpPr>
          <p:spPr>
            <a:xfrm>
              <a:off x="3087" y="1249"/>
              <a:ext cx="882" cy="288"/>
            </a:xfrm>
            <a:prstGeom prst="rect">
              <a:avLst/>
            </a:prstGeom>
            <a:solidFill>
              <a:schemeClr val="bg1"/>
            </a:solidFill>
            <a:ln w="38100">
              <a:noFill/>
            </a:ln>
          </p:spPr>
          <p:txBody>
            <a:bodyPr wrap="none" lIns="90000" tIns="46800" rIns="90000" bIns="46800" anchor="t" anchorCtr="0">
              <a:spAutoFit/>
            </a:bodyPr>
            <a:lstStyle/>
            <a:p>
              <a:r>
                <a:rPr lang="zh-CN" altLang="en-US" b="1" dirty="0">
                  <a:solidFill>
                    <a:srgbClr val="FF3300"/>
                  </a:solidFill>
                  <a:latin typeface="Times New Roman" panose="02020603050405020304" pitchFamily="18" charset="0"/>
                  <a:ea typeface="隶书" panose="02010509060101010101" pitchFamily="49" charset="-122"/>
                </a:rPr>
                <a:t>调用函数</a:t>
              </a:r>
            </a:p>
          </p:txBody>
        </p:sp>
      </p:grpSp>
      <p:sp>
        <p:nvSpPr>
          <p:cNvPr id="95250" name="文本框 95249"/>
          <p:cNvSpPr txBox="1"/>
          <p:nvPr/>
        </p:nvSpPr>
        <p:spPr>
          <a:xfrm>
            <a:off x="1619250" y="4652963"/>
            <a:ext cx="2555875" cy="1225550"/>
          </a:xfrm>
          <a:prstGeom prst="rect">
            <a:avLst/>
          </a:prstGeom>
          <a:solidFill>
            <a:schemeClr val="bg1"/>
          </a:solidFill>
          <a:ln w="38100" cap="flat" cmpd="sng">
            <a:solidFill>
              <a:schemeClr val="tx2"/>
            </a:solidFill>
            <a:prstDash val="solid"/>
            <a:miter/>
            <a:headEnd type="none" w="med" len="med"/>
            <a:tailEnd type="none" w="med" len="med"/>
          </a:ln>
        </p:spPr>
        <p:txBody>
          <a:bodyPr lIns="90000" tIns="46800" rIns="90000" bIns="46800">
            <a:spAutoFit/>
          </a:bodyPr>
          <a:lstStyle/>
          <a:p>
            <a:pPr eaLnBrk="0" hangingPunct="0"/>
            <a:r>
              <a:rPr lang="zh-CN" altLang="en-US" b="1" dirty="0">
                <a:solidFill>
                  <a:srgbClr val="0000FF"/>
                </a:solidFill>
                <a:effectLst>
                  <a:outerShdw blurRad="38100" dist="38100" dir="2700000">
                    <a:srgbClr val="000000"/>
                  </a:outerShdw>
                </a:effectLst>
                <a:latin typeface="Arial" panose="020B0604020202020204" pitchFamily="34" charset="0"/>
                <a:sym typeface="Symbol" panose="05050102010706020507" pitchFamily="18" charset="2"/>
              </a:rPr>
              <a:t>运行结果：</a:t>
            </a:r>
          </a:p>
          <a:p>
            <a:pPr eaLnBrk="0" hangingPunct="0"/>
            <a:r>
              <a:rPr lang="en-US" altLang="zh-CN" b="1">
                <a:solidFill>
                  <a:srgbClr val="0000FF"/>
                </a:solidFill>
                <a:effectLst>
                  <a:outerShdw blurRad="38100" dist="38100" dir="2700000">
                    <a:srgbClr val="000000"/>
                  </a:outerShdw>
                </a:effectLst>
                <a:latin typeface="Arial" panose="020B0604020202020204" pitchFamily="34" charset="0"/>
                <a:sym typeface="Symbol" panose="05050102010706020507" pitchFamily="18" charset="2"/>
              </a:rPr>
              <a:t>3↙</a:t>
            </a:r>
          </a:p>
          <a:p>
            <a:pPr eaLnBrk="0" hangingPunct="0"/>
            <a:r>
              <a:rPr lang="en-US" altLang="zh-CN" b="1">
                <a:solidFill>
                  <a:srgbClr val="0000FF"/>
                </a:solidFill>
                <a:effectLst>
                  <a:outerShdw blurRad="38100" dist="38100" dir="2700000">
                    <a:srgbClr val="000000"/>
                  </a:outerShdw>
                </a:effectLst>
                <a:latin typeface="Arial" panose="020B0604020202020204" pitchFamily="34" charset="0"/>
                <a:sym typeface="Symbol" panose="05050102010706020507" pitchFamily="18" charset="2"/>
              </a:rPr>
              <a:t>1.7321</a:t>
            </a:r>
          </a:p>
        </p:txBody>
      </p:sp>
      <p:sp>
        <p:nvSpPr>
          <p:cNvPr id="95251" name="矩形 95250"/>
          <p:cNvSpPr/>
          <p:nvPr/>
        </p:nvSpPr>
        <p:spPr>
          <a:xfrm>
            <a:off x="0" y="0"/>
            <a:ext cx="9144000" cy="0"/>
          </a:xfrm>
          <a:prstGeom prst="rect">
            <a:avLst/>
          </a:prstGeom>
          <a:noFill/>
          <a:ln w="9525">
            <a:noFill/>
          </a:ln>
        </p:spPr>
        <p:txBody>
          <a:bodyPr/>
          <a:lstStyle/>
          <a:p>
            <a:endParaRPr lang="zh-CN" altLang="en-US"/>
          </a:p>
        </p:txBody>
      </p:sp>
      <p:graphicFrame>
        <p:nvGraphicFramePr>
          <p:cNvPr id="95252" name="对象 95251"/>
          <p:cNvGraphicFramePr/>
          <p:nvPr/>
        </p:nvGraphicFramePr>
        <p:xfrm>
          <a:off x="4643438" y="3213100"/>
          <a:ext cx="431800" cy="311150"/>
        </p:xfrm>
        <a:graphic>
          <a:graphicData uri="http://schemas.openxmlformats.org/presentationml/2006/ole">
            <mc:AlternateContent xmlns:mc="http://schemas.openxmlformats.org/markup-compatibility/2006">
              <mc:Choice xmlns:v="urn:schemas-microsoft-com:vml" Requires="v">
                <p:oleObj spid="_x0000_s3079" r:id="rId3" imgW="241300" imgH="228600" progId="Equation.3">
                  <p:embed/>
                </p:oleObj>
              </mc:Choice>
              <mc:Fallback>
                <p:oleObj r:id="rId3" imgW="241300" imgH="228600" progId="Equation.3">
                  <p:embed/>
                  <p:pic>
                    <p:nvPicPr>
                      <p:cNvPr id="0" name="图片 3075"/>
                      <p:cNvPicPr/>
                      <p:nvPr/>
                    </p:nvPicPr>
                    <p:blipFill>
                      <a:blip r:embed="rId4"/>
                      <a:stretch>
                        <a:fillRect/>
                      </a:stretch>
                    </p:blipFill>
                    <p:spPr>
                      <a:xfrm>
                        <a:off x="4643438" y="3213100"/>
                        <a:ext cx="431800" cy="311150"/>
                      </a:xfrm>
                      <a:prstGeom prst="rect">
                        <a:avLst/>
                      </a:prstGeom>
                      <a:noFill/>
                      <a:ln w="38100">
                        <a:noFill/>
                        <a:miter/>
                      </a:ln>
                    </p:spPr>
                  </p:pic>
                </p:oleObj>
              </mc:Fallback>
            </mc:AlternateContent>
          </a:graphicData>
        </a:graphic>
      </p:graphicFrame>
      <p:sp>
        <p:nvSpPr>
          <p:cNvPr id="95253" name="矩形 95252"/>
          <p:cNvSpPr/>
          <p:nvPr/>
        </p:nvSpPr>
        <p:spPr>
          <a:xfrm>
            <a:off x="0" y="171450"/>
            <a:ext cx="9144000" cy="0"/>
          </a:xfrm>
          <a:prstGeom prst="rect">
            <a:avLst/>
          </a:prstGeom>
          <a:noFill/>
          <a:ln w="9525">
            <a:noFill/>
          </a:ln>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95235"/>
                                        </p:tgtEl>
                                        <p:attrNameLst>
                                          <p:attrName>style.visibility</p:attrName>
                                        </p:attrNameLst>
                                      </p:cBhvr>
                                      <p:to>
                                        <p:strVal val="visible"/>
                                      </p:to>
                                    </p:set>
                                    <p:anim calcmode="lin" valueType="num">
                                      <p:cBhvr additive="base">
                                        <p:cTn id="7" dur="500" fill="hold"/>
                                        <p:tgtEl>
                                          <p:spTgt spid="95235"/>
                                        </p:tgtEl>
                                        <p:attrNameLst>
                                          <p:attrName>ppt_x</p:attrName>
                                        </p:attrNameLst>
                                      </p:cBhvr>
                                      <p:tavLst>
                                        <p:tav tm="0">
                                          <p:val>
                                            <p:strVal val="1+#ppt_w/2"/>
                                          </p:val>
                                        </p:tav>
                                        <p:tav tm="100000">
                                          <p:val>
                                            <p:strVal val="#ppt_x"/>
                                          </p:val>
                                        </p:tav>
                                      </p:tavLst>
                                    </p:anim>
                                    <p:anim calcmode="lin" valueType="num">
                                      <p:cBhvr additive="base">
                                        <p:cTn id="8" dur="500" fill="hold"/>
                                        <p:tgtEl>
                                          <p:spTgt spid="9523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95238"/>
                                        </p:tgtEl>
                                        <p:attrNameLst>
                                          <p:attrName>style.visibility</p:attrName>
                                        </p:attrNameLst>
                                      </p:cBhvr>
                                      <p:to>
                                        <p:strVal val="visible"/>
                                      </p:to>
                                    </p:set>
                                    <p:anim calcmode="lin" valueType="num">
                                      <p:cBhvr additive="base">
                                        <p:cTn id="13" dur="500" fill="hold"/>
                                        <p:tgtEl>
                                          <p:spTgt spid="95238"/>
                                        </p:tgtEl>
                                        <p:attrNameLst>
                                          <p:attrName>ppt_x</p:attrName>
                                        </p:attrNameLst>
                                      </p:cBhvr>
                                      <p:tavLst>
                                        <p:tav tm="0">
                                          <p:val>
                                            <p:strVal val="1+#ppt_w/2"/>
                                          </p:val>
                                        </p:tav>
                                        <p:tav tm="100000">
                                          <p:val>
                                            <p:strVal val="#ppt_x"/>
                                          </p:val>
                                        </p:tav>
                                      </p:tavLst>
                                    </p:anim>
                                    <p:anim calcmode="lin" valueType="num">
                                      <p:cBhvr additive="base">
                                        <p:cTn id="14" dur="500" fill="hold"/>
                                        <p:tgtEl>
                                          <p:spTgt spid="95238"/>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95241"/>
                                        </p:tgtEl>
                                        <p:attrNameLst>
                                          <p:attrName>style.visibility</p:attrName>
                                        </p:attrNameLst>
                                      </p:cBhvr>
                                      <p:to>
                                        <p:strVal val="visible"/>
                                      </p:to>
                                    </p:set>
                                    <p:anim calcmode="lin" valueType="num">
                                      <p:cBhvr additive="base">
                                        <p:cTn id="19" dur="500" fill="hold"/>
                                        <p:tgtEl>
                                          <p:spTgt spid="95241"/>
                                        </p:tgtEl>
                                        <p:attrNameLst>
                                          <p:attrName>ppt_x</p:attrName>
                                        </p:attrNameLst>
                                      </p:cBhvr>
                                      <p:tavLst>
                                        <p:tav tm="0">
                                          <p:val>
                                            <p:strVal val="1+#ppt_w/2"/>
                                          </p:val>
                                        </p:tav>
                                        <p:tav tm="100000">
                                          <p:val>
                                            <p:strVal val="#ppt_x"/>
                                          </p:val>
                                        </p:tav>
                                      </p:tavLst>
                                    </p:anim>
                                    <p:anim calcmode="lin" valueType="num">
                                      <p:cBhvr additive="base">
                                        <p:cTn id="20" dur="500" fill="hold"/>
                                        <p:tgtEl>
                                          <p:spTgt spid="95241"/>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nodeType="clickEffect">
                                  <p:stCondLst>
                                    <p:cond delay="0"/>
                                  </p:stCondLst>
                                  <p:childTnLst>
                                    <p:set>
                                      <p:cBhvr>
                                        <p:cTn id="24" dur="1" fill="hold">
                                          <p:stCondLst>
                                            <p:cond delay="0"/>
                                          </p:stCondLst>
                                        </p:cTn>
                                        <p:tgtEl>
                                          <p:spTgt spid="95247"/>
                                        </p:tgtEl>
                                        <p:attrNameLst>
                                          <p:attrName>style.visibility</p:attrName>
                                        </p:attrNameLst>
                                      </p:cBhvr>
                                      <p:to>
                                        <p:strVal val="visible"/>
                                      </p:to>
                                    </p:set>
                                    <p:anim calcmode="lin" valueType="num">
                                      <p:cBhvr additive="base">
                                        <p:cTn id="25" dur="500" fill="hold"/>
                                        <p:tgtEl>
                                          <p:spTgt spid="95247"/>
                                        </p:tgtEl>
                                        <p:attrNameLst>
                                          <p:attrName>ppt_x</p:attrName>
                                        </p:attrNameLst>
                                      </p:cBhvr>
                                      <p:tavLst>
                                        <p:tav tm="0">
                                          <p:val>
                                            <p:strVal val="1+#ppt_w/2"/>
                                          </p:val>
                                        </p:tav>
                                        <p:tav tm="100000">
                                          <p:val>
                                            <p:strVal val="#ppt_x"/>
                                          </p:val>
                                        </p:tav>
                                      </p:tavLst>
                                    </p:anim>
                                    <p:anim calcmode="lin" valueType="num">
                                      <p:cBhvr additive="base">
                                        <p:cTn id="26" dur="500" fill="hold"/>
                                        <p:tgtEl>
                                          <p:spTgt spid="95247"/>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95244"/>
                                        </p:tgtEl>
                                        <p:attrNameLst>
                                          <p:attrName>style.visibility</p:attrName>
                                        </p:attrNameLst>
                                      </p:cBhvr>
                                      <p:to>
                                        <p:strVal val="visible"/>
                                      </p:to>
                                    </p:set>
                                    <p:anim calcmode="lin" valueType="num">
                                      <p:cBhvr additive="base">
                                        <p:cTn id="31" dur="500" fill="hold"/>
                                        <p:tgtEl>
                                          <p:spTgt spid="95244"/>
                                        </p:tgtEl>
                                        <p:attrNameLst>
                                          <p:attrName>ppt_x</p:attrName>
                                        </p:attrNameLst>
                                      </p:cBhvr>
                                      <p:tavLst>
                                        <p:tav tm="0">
                                          <p:val>
                                            <p:strVal val="0-#ppt_w/2"/>
                                          </p:val>
                                        </p:tav>
                                        <p:tav tm="100000">
                                          <p:val>
                                            <p:strVal val="#ppt_x"/>
                                          </p:val>
                                        </p:tav>
                                      </p:tavLst>
                                    </p:anim>
                                    <p:anim calcmode="lin" valueType="num">
                                      <p:cBhvr additive="base">
                                        <p:cTn id="32" dur="500" fill="hold"/>
                                        <p:tgtEl>
                                          <p:spTgt spid="95244"/>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4" presetClass="entr" presetSubtype="32" fill="hold" grpId="0" nodeType="clickEffect">
                                  <p:stCondLst>
                                    <p:cond delay="0"/>
                                  </p:stCondLst>
                                  <p:childTnLst>
                                    <p:set>
                                      <p:cBhvr>
                                        <p:cTn id="36" dur="1" fill="hold">
                                          <p:stCondLst>
                                            <p:cond delay="0"/>
                                          </p:stCondLst>
                                        </p:cTn>
                                        <p:tgtEl>
                                          <p:spTgt spid="95250"/>
                                        </p:tgtEl>
                                        <p:attrNameLst>
                                          <p:attrName>style.visibility</p:attrName>
                                        </p:attrNameLst>
                                      </p:cBhvr>
                                      <p:to>
                                        <p:strVal val="visible"/>
                                      </p:to>
                                    </p:set>
                                    <p:animEffect transition="in" filter="box(out)">
                                      <p:cBhvr>
                                        <p:cTn id="37" dur="500"/>
                                        <p:tgtEl>
                                          <p:spTgt spid="952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250"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标题 56321"/>
          <p:cNvSpPr>
            <a:spLocks noGrp="1"/>
          </p:cNvSpPr>
          <p:nvPr>
            <p:ph type="title"/>
          </p:nvPr>
        </p:nvSpPr>
        <p:spPr>
          <a:ln/>
        </p:spPr>
        <p:txBody>
          <a:bodyPr anchor="ctr" anchorCtr="0"/>
          <a:lstStyle/>
          <a:p>
            <a:r>
              <a:rPr lang="en-US" altLang="zh-CN"/>
              <a:t>2.1  </a:t>
            </a:r>
            <a:r>
              <a:rPr lang="zh-CN" altLang="en-US" dirty="0"/>
              <a:t>字符集与标识符</a:t>
            </a:r>
          </a:p>
        </p:txBody>
      </p:sp>
      <p:sp>
        <p:nvSpPr>
          <p:cNvPr id="56323" name="文本占位符 56322"/>
          <p:cNvSpPr>
            <a:spLocks noGrp="1"/>
          </p:cNvSpPr>
          <p:nvPr>
            <p:ph type="body" idx="1"/>
          </p:nvPr>
        </p:nvSpPr>
        <p:spPr>
          <a:ln/>
        </p:spPr>
        <p:txBody>
          <a:bodyPr/>
          <a:lstStyle/>
          <a:p>
            <a:pPr>
              <a:lnSpc>
                <a:spcPct val="120000"/>
              </a:lnSpc>
            </a:pPr>
            <a:r>
              <a:rPr lang="en-US" altLang="zh-CN" sz="2400">
                <a:cs typeface="Times New Roman" panose="02020603050405020304" pitchFamily="18" charset="0"/>
              </a:rPr>
              <a:t>C</a:t>
            </a:r>
            <a:r>
              <a:rPr lang="zh-CN" altLang="en-US" sz="2400" dirty="0">
                <a:latin typeface="宋体" panose="02010600030101010101" pitchFamily="2" charset="-122"/>
              </a:rPr>
              <a:t>语言的字符集</a:t>
            </a:r>
            <a:r>
              <a:rPr lang="zh-CN" altLang="en-US" sz="2400" dirty="0"/>
              <a:t> </a:t>
            </a:r>
          </a:p>
          <a:p>
            <a:pPr lvl="1" algn="just">
              <a:lnSpc>
                <a:spcPct val="120000"/>
              </a:lnSpc>
            </a:pPr>
            <a:r>
              <a:rPr lang="zh-CN" altLang="en-US" sz="2400" dirty="0"/>
              <a:t>大写英文字母</a:t>
            </a:r>
            <a:endParaRPr lang="zh-CN" altLang="en-US" sz="2400" dirty="0">
              <a:latin typeface="宋体" panose="02010600030101010101" pitchFamily="2" charset="-122"/>
            </a:endParaRPr>
          </a:p>
          <a:p>
            <a:pPr lvl="1" algn="just">
              <a:lnSpc>
                <a:spcPct val="120000"/>
              </a:lnSpc>
            </a:pPr>
            <a:r>
              <a:rPr lang="zh-CN" altLang="en-US" sz="2400" dirty="0"/>
              <a:t>小写英文字母</a:t>
            </a:r>
            <a:endParaRPr lang="zh-CN" altLang="en-US" sz="2400" dirty="0">
              <a:latin typeface="宋体" panose="02010600030101010101" pitchFamily="2" charset="-122"/>
            </a:endParaRPr>
          </a:p>
          <a:p>
            <a:pPr lvl="1" algn="just">
              <a:lnSpc>
                <a:spcPct val="120000"/>
              </a:lnSpc>
            </a:pPr>
            <a:r>
              <a:rPr lang="zh-CN" altLang="en-US" sz="2400" dirty="0"/>
              <a:t>数字：</a:t>
            </a:r>
            <a:r>
              <a:rPr lang="en-US" altLang="zh-CN" sz="2400">
                <a:latin typeface="宋体" panose="02010600030101010101" pitchFamily="2" charset="-122"/>
              </a:rPr>
              <a:t>0 1 2 3 4 5 6 7 8 9</a:t>
            </a:r>
          </a:p>
          <a:p>
            <a:pPr lvl="1" algn="just">
              <a:lnSpc>
                <a:spcPct val="120000"/>
              </a:lnSpc>
            </a:pPr>
            <a:r>
              <a:rPr lang="zh-CN" altLang="en-US" sz="2000" dirty="0"/>
              <a:t>其他符号：</a:t>
            </a:r>
            <a:r>
              <a:rPr lang="en-US" altLang="zh-CN" sz="2000">
                <a:latin typeface="宋体" panose="02010600030101010101" pitchFamily="2" charset="-122"/>
              </a:rPr>
              <a:t>+  -  *  /  %  &lt;  &gt;  =  ^   ~  |  &amp;   !   #  ’  “</a:t>
            </a:r>
            <a:r>
              <a:rPr lang="en-US" altLang="zh-CN" sz="2000">
                <a:cs typeface="Times New Roman" panose="02020603050405020304" pitchFamily="18" charset="0"/>
              </a:rPr>
              <a:t> ,  .   :  ;  </a:t>
            </a:r>
            <a:r>
              <a:rPr lang="zh-CN" altLang="en-US" sz="2000" dirty="0">
                <a:latin typeface="宋体" panose="02010600030101010101" pitchFamily="2" charset="-122"/>
              </a:rPr>
              <a:t>（</a:t>
            </a:r>
            <a:r>
              <a:rPr lang="zh-CN" altLang="en-US" sz="2000" dirty="0">
                <a:cs typeface="Times New Roman" panose="02020603050405020304" pitchFamily="18" charset="0"/>
              </a:rPr>
              <a:t>  </a:t>
            </a:r>
            <a:r>
              <a:rPr lang="zh-CN" altLang="en-US" sz="2000" dirty="0">
                <a:latin typeface="宋体" panose="02010600030101010101" pitchFamily="2" charset="-122"/>
              </a:rPr>
              <a:t>）</a:t>
            </a:r>
            <a:r>
              <a:rPr lang="zh-CN" altLang="en-US" sz="2000" dirty="0">
                <a:cs typeface="Times New Roman" panose="02020603050405020304" pitchFamily="18" charset="0"/>
              </a:rPr>
              <a:t>  </a:t>
            </a:r>
            <a:r>
              <a:rPr lang="en-US" altLang="zh-CN" sz="2000">
                <a:cs typeface="Times New Roman" panose="02020603050405020304" pitchFamily="18" charset="0"/>
              </a:rPr>
              <a:t>[  ]  {  }  _  ?  \  </a:t>
            </a:r>
            <a:r>
              <a:rPr lang="zh-CN" altLang="en-US" sz="2000" dirty="0">
                <a:latin typeface="宋体" panose="02010600030101010101" pitchFamily="2" charset="-122"/>
              </a:rPr>
              <a:t>空格</a:t>
            </a:r>
            <a:r>
              <a:rPr lang="zh-CN" altLang="en-US" sz="2000" dirty="0"/>
              <a:t> </a:t>
            </a:r>
          </a:p>
          <a:p>
            <a:pPr algn="just">
              <a:lnSpc>
                <a:spcPct val="120000"/>
              </a:lnSpc>
            </a:pPr>
            <a:r>
              <a:rPr lang="zh-CN" altLang="en-US" sz="2000" dirty="0">
                <a:latin typeface="宋体" panose="02010600030101010101" pitchFamily="2" charset="-122"/>
              </a:rPr>
              <a:t>标识符</a:t>
            </a:r>
            <a:r>
              <a:rPr lang="zh-CN" altLang="en-US" sz="2000" dirty="0"/>
              <a:t> </a:t>
            </a:r>
          </a:p>
          <a:p>
            <a:pPr lvl="1" algn="just">
              <a:lnSpc>
                <a:spcPct val="120000"/>
              </a:lnSpc>
            </a:pPr>
            <a:r>
              <a:rPr lang="zh-CN" altLang="zh-CN" sz="2400" dirty="0"/>
              <a:t>给程序中的实体</a:t>
            </a:r>
            <a:r>
              <a:rPr lang="zh-CN" altLang="zh-CN" sz="2400" dirty="0">
                <a:latin typeface="Times New Roman" panose="02020603050405020304" pitchFamily="18" charset="0"/>
              </a:rPr>
              <a:t>——</a:t>
            </a:r>
            <a:r>
              <a:rPr lang="zh-CN" altLang="zh-CN" sz="2400" dirty="0"/>
              <a:t>变量、函数、数组、结构体及文件起的名字。</a:t>
            </a:r>
            <a:endParaRPr lang="zh-CN" altLang="en-US" sz="2400"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矩形 96257"/>
          <p:cNvSpPr/>
          <p:nvPr/>
        </p:nvSpPr>
        <p:spPr>
          <a:xfrm>
            <a:off x="228600" y="765175"/>
            <a:ext cx="8915400" cy="5949950"/>
          </a:xfrm>
          <a:prstGeom prst="rect">
            <a:avLst/>
          </a:prstGeom>
          <a:noFill/>
          <a:ln w="9525">
            <a:noFill/>
          </a:ln>
        </p:spPr>
        <p:txBody>
          <a:bodyPr/>
          <a:lstStyle>
            <a:lvl1pPr marL="290830" lvl="0" indent="-290830" algn="l" defTabSz="914400" rtl="0" eaLnBrk="1" fontAlgn="base" latinLnBrk="0" hangingPunct="1">
              <a:lnSpc>
                <a:spcPct val="110000"/>
              </a:lnSpc>
              <a:spcBef>
                <a:spcPct val="20000"/>
              </a:spcBef>
              <a:spcAft>
                <a:spcPct val="20000"/>
              </a:spcAft>
              <a:buClr>
                <a:srgbClr val="CC0000"/>
              </a:buClr>
              <a:buSzPct val="110000"/>
              <a:buFont typeface="Wingdings" panose="05000000000000000000" pitchFamily="2" charset="2"/>
              <a:buChar char="v"/>
              <a:defRPr sz="2800" b="1" u="none" kern="1200" baseline="0">
                <a:solidFill>
                  <a:srgbClr val="000099"/>
                </a:solidFill>
                <a:effectLst>
                  <a:outerShdw blurRad="38100" dist="38100" dir="2700000">
                    <a:srgbClr val="000000"/>
                  </a:outerShdw>
                </a:effectLst>
                <a:latin typeface="Times New Roman" panose="02020603050405020304" pitchFamily="18" charset="0"/>
                <a:ea typeface="楷体_GB2312" pitchFamily="49" charset="-122"/>
              </a:defRPr>
            </a:lvl1pPr>
            <a:lvl2pPr marL="662305" lvl="1" indent="-180975" algn="l" defTabSz="914400" rtl="0" eaLnBrk="1" fontAlgn="base" latinLnBrk="0" hangingPunct="1">
              <a:lnSpc>
                <a:spcPct val="110000"/>
              </a:lnSpc>
              <a:spcBef>
                <a:spcPct val="20000"/>
              </a:spcBef>
              <a:spcAft>
                <a:spcPct val="20000"/>
              </a:spcAft>
              <a:buClr>
                <a:srgbClr val="00CC00"/>
              </a:buClr>
              <a:buSzPct val="120000"/>
              <a:buFont typeface="Wingdings" panose="05000000000000000000" pitchFamily="2" charset="2"/>
              <a:buChar char="§"/>
              <a:defRPr sz="2800" b="1" i="0" u="none" kern="1200" baseline="0">
                <a:solidFill>
                  <a:srgbClr val="000099"/>
                </a:solidFill>
                <a:effectLst>
                  <a:outerShdw blurRad="38100" dist="38100" dir="2700000">
                    <a:srgbClr val="000000"/>
                  </a:outerShdw>
                </a:effectLst>
                <a:latin typeface="Times New Roman" panose="02020603050405020304" pitchFamily="18" charset="0"/>
                <a:ea typeface="楷体_GB2312" pitchFamily="49" charset="-122"/>
              </a:defRPr>
            </a:lvl2pPr>
            <a:lvl3pPr marL="1044575" lvl="2" indent="-191770" algn="l" defTabSz="914400" rtl="0" eaLnBrk="1" fontAlgn="base" latinLnBrk="0" hangingPunct="1">
              <a:lnSpc>
                <a:spcPct val="110000"/>
              </a:lnSpc>
              <a:spcBef>
                <a:spcPct val="20000"/>
              </a:spcBef>
              <a:spcAft>
                <a:spcPct val="20000"/>
              </a:spcAft>
              <a:buClr>
                <a:srgbClr val="FF0066"/>
              </a:buClr>
              <a:buSzPct val="135000"/>
              <a:buFontTx/>
              <a:buChar char="•"/>
              <a:defRPr sz="2800" b="1" i="0" u="none" kern="1200" baseline="0">
                <a:solidFill>
                  <a:srgbClr val="000099"/>
                </a:solidFill>
                <a:effectLst>
                  <a:outerShdw blurRad="38100" dist="38100" dir="2700000">
                    <a:srgbClr val="000000"/>
                  </a:outerShdw>
                </a:effectLst>
                <a:latin typeface="Times New Roman" panose="02020603050405020304" pitchFamily="18" charset="0"/>
                <a:ea typeface="楷体_GB2312" pitchFamily="49" charset="-122"/>
              </a:defRPr>
            </a:lvl3pPr>
            <a:lvl4pPr marL="1428750" lvl="3" indent="-193675" algn="l" defTabSz="914400" rtl="0" eaLnBrk="1" fontAlgn="base" latinLnBrk="0" hangingPunct="1">
              <a:lnSpc>
                <a:spcPct val="110000"/>
              </a:lnSpc>
              <a:spcBef>
                <a:spcPct val="20000"/>
              </a:spcBef>
              <a:spcAft>
                <a:spcPct val="20000"/>
              </a:spcAft>
              <a:buSzTx/>
              <a:buFontTx/>
              <a:buChar char="–"/>
              <a:defRPr sz="2600" b="1" i="0" u="none" kern="1200" baseline="0">
                <a:solidFill>
                  <a:srgbClr val="000099"/>
                </a:solidFill>
                <a:effectLst>
                  <a:outerShdw blurRad="38100" dist="38100" dir="2700000">
                    <a:srgbClr val="000000"/>
                  </a:outerShdw>
                </a:effectLst>
                <a:latin typeface="Times New Roman" panose="02020603050405020304" pitchFamily="18" charset="0"/>
                <a:ea typeface="楷体_GB2312" pitchFamily="49" charset="-122"/>
              </a:defRPr>
            </a:lvl4pPr>
            <a:lvl5pPr marL="1812925" lvl="4" indent="-193675" algn="l" defTabSz="914400" rtl="0" eaLnBrk="1" fontAlgn="base" latinLnBrk="0" hangingPunct="1">
              <a:lnSpc>
                <a:spcPct val="110000"/>
              </a:lnSpc>
              <a:spcBef>
                <a:spcPct val="20000"/>
              </a:spcBef>
              <a:spcAft>
                <a:spcPct val="20000"/>
              </a:spcAft>
              <a:buSzTx/>
              <a:buFontTx/>
              <a:buChar char="–"/>
              <a:defRPr sz="2600" b="1" i="0" u="none" kern="1200" baseline="0">
                <a:solidFill>
                  <a:srgbClr val="000099"/>
                </a:solidFill>
                <a:effectLst>
                  <a:outerShdw blurRad="38100" dist="38100" dir="2700000">
                    <a:srgbClr val="000000"/>
                  </a:outerShdw>
                </a:effectLst>
                <a:latin typeface="Times New Roman" panose="02020603050405020304" pitchFamily="18" charset="0"/>
                <a:ea typeface="楷体_GB2312" pitchFamily="49" charset="-122"/>
              </a:defRPr>
            </a:lvl5pPr>
          </a:lstStyle>
          <a:p>
            <a:pPr lvl="1">
              <a:lnSpc>
                <a:spcPct val="95000"/>
              </a:lnSpc>
              <a:spcBef>
                <a:spcPct val="0"/>
              </a:spcBef>
              <a:spcAft>
                <a:spcPct val="0"/>
              </a:spcAft>
              <a:buNone/>
            </a:pPr>
            <a:r>
              <a:rPr lang="zh-CN" altLang="en-US" dirty="0"/>
              <a:t>使用时，应在源文件中包含头文件</a:t>
            </a:r>
            <a:r>
              <a:rPr lang="en-US" altLang="zh-CN">
                <a:solidFill>
                  <a:srgbClr val="FF0066"/>
                </a:solidFill>
              </a:rPr>
              <a:t>math.h</a:t>
            </a:r>
          </a:p>
          <a:p>
            <a:pPr lvl="1">
              <a:lnSpc>
                <a:spcPct val="95000"/>
              </a:lnSpc>
              <a:spcBef>
                <a:spcPct val="0"/>
              </a:spcBef>
              <a:spcAft>
                <a:spcPct val="0"/>
              </a:spcAft>
              <a:buNone/>
            </a:pPr>
            <a:r>
              <a:rPr lang="en-US" altLang="zh-CN" sz="2400"/>
              <a:t>1.</a:t>
            </a:r>
            <a:r>
              <a:rPr lang="zh-CN" altLang="en-US" sz="2400" dirty="0">
                <a:solidFill>
                  <a:srgbClr val="006600"/>
                </a:solidFill>
              </a:rPr>
              <a:t>平方根函数</a:t>
            </a:r>
            <a:r>
              <a:rPr lang="en-US" altLang="zh-CN" sz="2400" err="1">
                <a:solidFill>
                  <a:srgbClr val="006600"/>
                </a:solidFill>
              </a:rPr>
              <a:t>sqrt</a:t>
            </a:r>
            <a:endParaRPr lang="en-US" altLang="zh-CN" sz="2400">
              <a:solidFill>
                <a:srgbClr val="006600"/>
              </a:solidFill>
            </a:endParaRPr>
          </a:p>
          <a:p>
            <a:pPr lvl="1">
              <a:lnSpc>
                <a:spcPct val="95000"/>
              </a:lnSpc>
              <a:spcBef>
                <a:spcPct val="0"/>
              </a:spcBef>
              <a:spcAft>
                <a:spcPct val="0"/>
              </a:spcAft>
              <a:buNone/>
            </a:pPr>
            <a:r>
              <a:rPr lang="en-US" altLang="zh-CN" sz="2400">
                <a:solidFill>
                  <a:srgbClr val="00FF99"/>
                </a:solidFill>
              </a:rPr>
              <a:t>   </a:t>
            </a:r>
            <a:r>
              <a:rPr lang="zh-CN" altLang="en-US" sz="2400" dirty="0"/>
              <a:t>函数原型：</a:t>
            </a:r>
            <a:r>
              <a:rPr lang="en-US" altLang="zh-CN" sz="2400"/>
              <a:t>double </a:t>
            </a:r>
            <a:r>
              <a:rPr lang="en-US" altLang="zh-CN" sz="2400" err="1"/>
              <a:t>sqrt(double</a:t>
            </a:r>
            <a:r>
              <a:rPr lang="en-US" altLang="zh-CN" sz="2400"/>
              <a:t> x)</a:t>
            </a:r>
          </a:p>
          <a:p>
            <a:pPr lvl="1">
              <a:lnSpc>
                <a:spcPct val="95000"/>
              </a:lnSpc>
              <a:spcBef>
                <a:spcPct val="0"/>
              </a:spcBef>
              <a:spcAft>
                <a:spcPct val="0"/>
              </a:spcAft>
              <a:buNone/>
            </a:pPr>
            <a:r>
              <a:rPr lang="en-US" altLang="zh-CN" sz="2400"/>
              <a:t>   </a:t>
            </a:r>
            <a:r>
              <a:rPr lang="zh-CN" altLang="en-US" sz="2400" dirty="0"/>
              <a:t>功能：计算     。例：</a:t>
            </a:r>
            <a:r>
              <a:rPr lang="en-US" altLang="zh-CN" sz="2400"/>
              <a:t>sqrt(56.78);</a:t>
            </a:r>
          </a:p>
          <a:p>
            <a:pPr lvl="1">
              <a:lnSpc>
                <a:spcPct val="95000"/>
              </a:lnSpc>
              <a:spcBef>
                <a:spcPct val="0"/>
              </a:spcBef>
              <a:spcAft>
                <a:spcPct val="0"/>
              </a:spcAft>
              <a:buNone/>
            </a:pPr>
            <a:r>
              <a:rPr lang="en-US" altLang="zh-CN" sz="2400"/>
              <a:t>2.</a:t>
            </a:r>
            <a:r>
              <a:rPr lang="zh-CN" altLang="en-US" sz="2400" dirty="0">
                <a:solidFill>
                  <a:srgbClr val="006600"/>
                </a:solidFill>
              </a:rPr>
              <a:t>绝对值函数</a:t>
            </a:r>
            <a:r>
              <a:rPr lang="en-US" altLang="zh-CN" sz="2400" err="1">
                <a:solidFill>
                  <a:srgbClr val="006600"/>
                </a:solidFill>
              </a:rPr>
              <a:t>fabs</a:t>
            </a:r>
            <a:endParaRPr lang="en-US" altLang="zh-CN" sz="2400">
              <a:solidFill>
                <a:srgbClr val="006600"/>
              </a:solidFill>
            </a:endParaRPr>
          </a:p>
          <a:p>
            <a:pPr lvl="1">
              <a:lnSpc>
                <a:spcPct val="95000"/>
              </a:lnSpc>
              <a:spcBef>
                <a:spcPct val="0"/>
              </a:spcBef>
              <a:spcAft>
                <a:spcPct val="0"/>
              </a:spcAft>
              <a:buNone/>
            </a:pPr>
            <a:r>
              <a:rPr lang="en-US" altLang="zh-CN" sz="2400">
                <a:solidFill>
                  <a:srgbClr val="00FF99"/>
                </a:solidFill>
              </a:rPr>
              <a:t>   </a:t>
            </a:r>
            <a:r>
              <a:rPr lang="zh-CN" altLang="en-US" sz="2400" dirty="0"/>
              <a:t>函数原型：</a:t>
            </a:r>
            <a:r>
              <a:rPr lang="en-US" altLang="zh-CN" sz="2400"/>
              <a:t>double </a:t>
            </a:r>
            <a:r>
              <a:rPr lang="en-US" altLang="zh-CN" sz="2400" err="1"/>
              <a:t>fabs(double</a:t>
            </a:r>
            <a:r>
              <a:rPr lang="en-US" altLang="zh-CN" sz="2400"/>
              <a:t> x)</a:t>
            </a:r>
          </a:p>
          <a:p>
            <a:pPr lvl="1">
              <a:lnSpc>
                <a:spcPct val="95000"/>
              </a:lnSpc>
              <a:spcBef>
                <a:spcPct val="0"/>
              </a:spcBef>
              <a:spcAft>
                <a:spcPct val="0"/>
              </a:spcAft>
              <a:buNone/>
            </a:pPr>
            <a:r>
              <a:rPr lang="en-US" altLang="zh-CN" sz="2400"/>
              <a:t>   </a:t>
            </a:r>
            <a:r>
              <a:rPr lang="zh-CN" altLang="en-US" sz="2400" dirty="0"/>
              <a:t>功能：计算</a:t>
            </a:r>
            <a:r>
              <a:rPr lang="en-US" altLang="zh-CN" sz="2400"/>
              <a:t>|x|</a:t>
            </a:r>
            <a:r>
              <a:rPr lang="zh-CN" altLang="en-US" sz="2400"/>
              <a:t>。</a:t>
            </a:r>
            <a:r>
              <a:rPr lang="zh-CN" altLang="en-US" sz="2400" dirty="0"/>
              <a:t>例：</a:t>
            </a:r>
            <a:r>
              <a:rPr lang="en-US" altLang="zh-CN" sz="2400"/>
              <a:t>fabs(-123.456);</a:t>
            </a:r>
            <a:r>
              <a:rPr lang="zh-CN" altLang="en-US" sz="2400" dirty="0"/>
              <a:t>返回值为</a:t>
            </a:r>
            <a:r>
              <a:rPr lang="en-US" altLang="zh-CN" sz="2400"/>
              <a:t>123.456</a:t>
            </a:r>
            <a:r>
              <a:rPr lang="zh-CN" altLang="en-US" sz="2400" dirty="0"/>
              <a:t>。</a:t>
            </a:r>
          </a:p>
          <a:p>
            <a:pPr lvl="1">
              <a:lnSpc>
                <a:spcPct val="95000"/>
              </a:lnSpc>
              <a:spcBef>
                <a:spcPct val="0"/>
              </a:spcBef>
              <a:spcAft>
                <a:spcPct val="0"/>
              </a:spcAft>
              <a:buNone/>
            </a:pPr>
            <a:r>
              <a:rPr lang="en-US" altLang="zh-CN" sz="2400"/>
              <a:t>3.</a:t>
            </a:r>
            <a:r>
              <a:rPr lang="zh-CN" altLang="en-US" sz="2400" dirty="0">
                <a:solidFill>
                  <a:srgbClr val="006600"/>
                </a:solidFill>
              </a:rPr>
              <a:t>指数函数</a:t>
            </a:r>
            <a:r>
              <a:rPr lang="en-US" altLang="zh-CN" sz="2400" err="1">
                <a:solidFill>
                  <a:srgbClr val="006600"/>
                </a:solidFill>
              </a:rPr>
              <a:t>pow</a:t>
            </a:r>
            <a:endParaRPr lang="en-US" altLang="zh-CN" sz="2400">
              <a:solidFill>
                <a:srgbClr val="006600"/>
              </a:solidFill>
            </a:endParaRPr>
          </a:p>
          <a:p>
            <a:pPr lvl="1">
              <a:lnSpc>
                <a:spcPct val="95000"/>
              </a:lnSpc>
              <a:spcBef>
                <a:spcPct val="0"/>
              </a:spcBef>
              <a:spcAft>
                <a:spcPct val="0"/>
              </a:spcAft>
              <a:buNone/>
            </a:pPr>
            <a:r>
              <a:rPr lang="en-US" altLang="zh-CN" sz="2400">
                <a:solidFill>
                  <a:srgbClr val="00FF99"/>
                </a:solidFill>
              </a:rPr>
              <a:t>   </a:t>
            </a:r>
            <a:r>
              <a:rPr lang="zh-CN" altLang="en-US" sz="2400" dirty="0"/>
              <a:t>函数原型：</a:t>
            </a:r>
            <a:r>
              <a:rPr lang="en-US" altLang="zh-CN" sz="2400"/>
              <a:t>double </a:t>
            </a:r>
            <a:r>
              <a:rPr lang="en-US" altLang="zh-CN" sz="2400" err="1"/>
              <a:t>pow(double</a:t>
            </a:r>
            <a:r>
              <a:rPr lang="en-US" altLang="zh-CN" sz="2400"/>
              <a:t> x,double y)</a:t>
            </a:r>
          </a:p>
          <a:p>
            <a:pPr lvl="1">
              <a:lnSpc>
                <a:spcPct val="95000"/>
              </a:lnSpc>
              <a:spcBef>
                <a:spcPct val="0"/>
              </a:spcBef>
              <a:spcAft>
                <a:spcPct val="0"/>
              </a:spcAft>
              <a:buNone/>
            </a:pPr>
            <a:r>
              <a:rPr lang="en-US" altLang="zh-CN" sz="2400"/>
              <a:t>   </a:t>
            </a:r>
            <a:r>
              <a:rPr lang="zh-CN" altLang="en-US" sz="2400" dirty="0"/>
              <a:t>功能：计算</a:t>
            </a:r>
            <a:r>
              <a:rPr lang="en-US" altLang="zh-CN" sz="2400"/>
              <a:t>x </a:t>
            </a:r>
            <a:r>
              <a:rPr lang="en-US" altLang="zh-CN" sz="2400" baseline="30000"/>
              <a:t>y</a:t>
            </a:r>
            <a:r>
              <a:rPr lang="en-US" altLang="zh-CN" sz="2400"/>
              <a:t> </a:t>
            </a:r>
            <a:r>
              <a:rPr lang="zh-CN" altLang="en-US" sz="2400"/>
              <a:t>。</a:t>
            </a:r>
            <a:r>
              <a:rPr lang="zh-CN" altLang="en-US" sz="2400" dirty="0"/>
              <a:t>例：</a:t>
            </a:r>
            <a:r>
              <a:rPr lang="en-US" altLang="zh-CN" sz="2400"/>
              <a:t>pow(2.2,3.5);  </a:t>
            </a:r>
            <a:r>
              <a:rPr lang="zh-CN" altLang="en-US" sz="2400" dirty="0"/>
              <a:t>返回值为</a:t>
            </a:r>
            <a:r>
              <a:rPr lang="en-US" altLang="zh-CN" sz="2400"/>
              <a:t>2.2</a:t>
            </a:r>
            <a:r>
              <a:rPr lang="en-US" altLang="zh-CN" sz="2400" baseline="30000"/>
              <a:t>3.5</a:t>
            </a:r>
            <a:r>
              <a:rPr lang="zh-CN" altLang="en-US" sz="2400" dirty="0"/>
              <a:t>。</a:t>
            </a:r>
          </a:p>
          <a:p>
            <a:pPr lvl="1">
              <a:lnSpc>
                <a:spcPct val="95000"/>
              </a:lnSpc>
              <a:spcBef>
                <a:spcPct val="0"/>
              </a:spcBef>
              <a:spcAft>
                <a:spcPct val="0"/>
              </a:spcAft>
              <a:buNone/>
            </a:pPr>
            <a:r>
              <a:rPr lang="en-US" altLang="zh-CN" sz="2400"/>
              <a:t>4. </a:t>
            </a:r>
            <a:r>
              <a:rPr lang="en-US" altLang="zh-CN" sz="2400">
                <a:solidFill>
                  <a:srgbClr val="006600"/>
                </a:solidFill>
              </a:rPr>
              <a:t>e</a:t>
            </a:r>
            <a:r>
              <a:rPr lang="zh-CN" altLang="en-US" sz="2400" dirty="0">
                <a:solidFill>
                  <a:srgbClr val="006600"/>
                </a:solidFill>
              </a:rPr>
              <a:t>的指数函数</a:t>
            </a:r>
            <a:r>
              <a:rPr lang="en-US" altLang="zh-CN" sz="2400">
                <a:solidFill>
                  <a:srgbClr val="006600"/>
                </a:solidFill>
              </a:rPr>
              <a:t>exp</a:t>
            </a:r>
          </a:p>
          <a:p>
            <a:pPr lvl="1">
              <a:lnSpc>
                <a:spcPct val="95000"/>
              </a:lnSpc>
              <a:spcBef>
                <a:spcPct val="0"/>
              </a:spcBef>
              <a:spcAft>
                <a:spcPct val="0"/>
              </a:spcAft>
              <a:buNone/>
            </a:pPr>
            <a:r>
              <a:rPr lang="en-US" altLang="zh-CN" sz="2400">
                <a:solidFill>
                  <a:srgbClr val="00FF99"/>
                </a:solidFill>
              </a:rPr>
              <a:t>   </a:t>
            </a:r>
            <a:r>
              <a:rPr lang="zh-CN" altLang="en-US" sz="2400" dirty="0"/>
              <a:t>函数原型：</a:t>
            </a:r>
            <a:r>
              <a:rPr lang="en-US" altLang="zh-CN" sz="2400"/>
              <a:t>double exp(double x)</a:t>
            </a:r>
          </a:p>
          <a:p>
            <a:pPr lvl="1">
              <a:lnSpc>
                <a:spcPct val="95000"/>
              </a:lnSpc>
              <a:spcBef>
                <a:spcPct val="0"/>
              </a:spcBef>
              <a:spcAft>
                <a:spcPct val="0"/>
              </a:spcAft>
              <a:buNone/>
            </a:pPr>
            <a:r>
              <a:rPr lang="en-US" altLang="zh-CN" sz="2400"/>
              <a:t>   </a:t>
            </a:r>
            <a:r>
              <a:rPr lang="zh-CN" altLang="en-US" sz="2400" dirty="0"/>
              <a:t>功能：计算</a:t>
            </a:r>
            <a:r>
              <a:rPr lang="en-US" altLang="zh-CN" sz="2400"/>
              <a:t>e </a:t>
            </a:r>
            <a:r>
              <a:rPr lang="en-US" altLang="zh-CN" sz="2400" baseline="30000"/>
              <a:t>x</a:t>
            </a:r>
            <a:r>
              <a:rPr lang="en-US" altLang="zh-CN" sz="2400"/>
              <a:t> </a:t>
            </a:r>
            <a:r>
              <a:rPr lang="zh-CN" altLang="en-US" sz="2400"/>
              <a:t>。</a:t>
            </a:r>
            <a:r>
              <a:rPr lang="zh-CN" altLang="en-US" sz="2400" dirty="0"/>
              <a:t>例：</a:t>
            </a:r>
            <a:r>
              <a:rPr lang="en-US" altLang="zh-CN" sz="2400"/>
              <a:t>exp(7.8);  </a:t>
            </a:r>
            <a:r>
              <a:rPr lang="zh-CN" altLang="en-US" sz="2400" dirty="0"/>
              <a:t>返回值为</a:t>
            </a:r>
            <a:r>
              <a:rPr lang="en-US" altLang="zh-CN" sz="2400"/>
              <a:t>e</a:t>
            </a:r>
            <a:r>
              <a:rPr lang="en-US" altLang="zh-CN" sz="2400" baseline="30000"/>
              <a:t>7.8</a:t>
            </a:r>
            <a:r>
              <a:rPr lang="zh-CN" altLang="en-US" sz="2400" dirty="0"/>
              <a:t>。</a:t>
            </a:r>
          </a:p>
          <a:p>
            <a:pPr lvl="1">
              <a:lnSpc>
                <a:spcPct val="95000"/>
              </a:lnSpc>
              <a:spcBef>
                <a:spcPct val="10000"/>
              </a:spcBef>
              <a:spcAft>
                <a:spcPct val="10000"/>
              </a:spcAft>
              <a:buNone/>
            </a:pPr>
            <a:r>
              <a:rPr lang="en-US" altLang="zh-CN" sz="2400"/>
              <a:t>5.</a:t>
            </a:r>
            <a:r>
              <a:rPr lang="zh-CN" altLang="en-US" sz="2400" dirty="0">
                <a:solidFill>
                  <a:srgbClr val="006600"/>
                </a:solidFill>
              </a:rPr>
              <a:t>正弦函数</a:t>
            </a:r>
            <a:r>
              <a:rPr lang="en-US" altLang="zh-CN" sz="2400">
                <a:solidFill>
                  <a:srgbClr val="006600"/>
                </a:solidFill>
              </a:rPr>
              <a:t>sin</a:t>
            </a:r>
          </a:p>
          <a:p>
            <a:pPr lvl="1">
              <a:lnSpc>
                <a:spcPct val="95000"/>
              </a:lnSpc>
              <a:spcBef>
                <a:spcPct val="10000"/>
              </a:spcBef>
              <a:spcAft>
                <a:spcPct val="10000"/>
              </a:spcAft>
              <a:buNone/>
            </a:pPr>
            <a:r>
              <a:rPr lang="en-US" altLang="zh-CN" sz="2400">
                <a:solidFill>
                  <a:srgbClr val="00FF99"/>
                </a:solidFill>
              </a:rPr>
              <a:t>   </a:t>
            </a:r>
            <a:r>
              <a:rPr lang="zh-CN" altLang="en-US" sz="2400" dirty="0"/>
              <a:t>函数原型：</a:t>
            </a:r>
            <a:r>
              <a:rPr lang="en-US" altLang="zh-CN" sz="2400"/>
              <a:t>double </a:t>
            </a:r>
            <a:r>
              <a:rPr lang="en-US" altLang="zh-CN" sz="2400" err="1"/>
              <a:t>sin(double</a:t>
            </a:r>
            <a:r>
              <a:rPr lang="en-US" altLang="zh-CN" sz="2400"/>
              <a:t> x)</a:t>
            </a:r>
          </a:p>
          <a:p>
            <a:pPr lvl="1">
              <a:lnSpc>
                <a:spcPct val="95000"/>
              </a:lnSpc>
              <a:spcBef>
                <a:spcPct val="10000"/>
              </a:spcBef>
              <a:spcAft>
                <a:spcPct val="10000"/>
              </a:spcAft>
              <a:buNone/>
            </a:pPr>
            <a:r>
              <a:rPr lang="en-US" altLang="zh-CN" sz="2400"/>
              <a:t>   </a:t>
            </a:r>
            <a:r>
              <a:rPr lang="zh-CN" altLang="en-US" sz="2400" dirty="0"/>
              <a:t>例：</a:t>
            </a:r>
            <a:r>
              <a:rPr lang="en-US" altLang="zh-CN" sz="2400"/>
              <a:t>sin(60*3.14159/180);  </a:t>
            </a:r>
            <a:r>
              <a:rPr lang="zh-CN" altLang="en-US" sz="2400" dirty="0"/>
              <a:t>返回值为</a:t>
            </a:r>
            <a:r>
              <a:rPr lang="en-US" altLang="zh-CN" sz="2400"/>
              <a:t>60</a:t>
            </a:r>
            <a:r>
              <a:rPr lang="en-US" altLang="zh-CN" sz="2400">
                <a:cs typeface="Arial" panose="020B0604020202020204" pitchFamily="34" charset="0"/>
              </a:rPr>
              <a:t>°</a:t>
            </a:r>
            <a:r>
              <a:rPr lang="zh-CN" altLang="en-US" sz="2400" dirty="0"/>
              <a:t>正弦值。</a:t>
            </a:r>
            <a:endParaRPr lang="zh-CN" altLang="en-US" sz="2400"/>
          </a:p>
        </p:txBody>
      </p:sp>
      <p:sp>
        <p:nvSpPr>
          <p:cNvPr id="96259" name="矩形 96258"/>
          <p:cNvSpPr/>
          <p:nvPr/>
        </p:nvSpPr>
        <p:spPr>
          <a:xfrm>
            <a:off x="684213" y="188913"/>
            <a:ext cx="7772400" cy="658812"/>
          </a:xfrm>
          <a:prstGeom prst="rect">
            <a:avLst/>
          </a:prstGeom>
          <a:noFill/>
          <a:ln w="9525">
            <a:noFill/>
          </a:ln>
        </p:spPr>
        <p:txBody>
          <a:bodyPr anchor="ctr" anchorCtr="0"/>
          <a:lstStyle>
            <a:lvl1pPr marL="0" lvl="0" indent="0" algn="ctr" defTabSz="914400" rtl="0" eaLnBrk="1" fontAlgn="base" latinLnBrk="0" hangingPunct="1">
              <a:lnSpc>
                <a:spcPct val="100000"/>
              </a:lnSpc>
              <a:spcBef>
                <a:spcPct val="0"/>
              </a:spcBef>
              <a:spcAft>
                <a:spcPct val="0"/>
              </a:spcAft>
              <a:buNone/>
              <a:defRPr sz="3200" b="1" u="none" kern="1200" baseline="0">
                <a:solidFill>
                  <a:srgbClr val="6600CC"/>
                </a:solidFill>
                <a:effectLst>
                  <a:outerShdw blurRad="38100" dist="38100" dir="2700000">
                    <a:srgbClr val="000000"/>
                  </a:outerShdw>
                </a:effectLst>
                <a:latin typeface="Times New Roman" panose="02020603050405020304" pitchFamily="18" charset="0"/>
                <a:ea typeface="隶书" panose="02010509060101010101" pitchFamily="49" charset="-122"/>
              </a:defRPr>
            </a:lvl1pPr>
          </a:lstStyle>
          <a:p>
            <a:pPr lvl="0"/>
            <a:r>
              <a:rPr lang="en-US" altLang="zh-CN"/>
              <a:t>2.5.1  </a:t>
            </a:r>
            <a:r>
              <a:rPr lang="zh-CN" altLang="en-US" dirty="0"/>
              <a:t>常用数学函数</a:t>
            </a:r>
          </a:p>
        </p:txBody>
      </p:sp>
      <p:sp>
        <p:nvSpPr>
          <p:cNvPr id="96260" name="矩形 96259"/>
          <p:cNvSpPr/>
          <p:nvPr/>
        </p:nvSpPr>
        <p:spPr>
          <a:xfrm>
            <a:off x="0" y="0"/>
            <a:ext cx="9144000" cy="0"/>
          </a:xfrm>
          <a:prstGeom prst="rect">
            <a:avLst/>
          </a:prstGeom>
          <a:noFill/>
          <a:ln w="9525">
            <a:noFill/>
          </a:ln>
        </p:spPr>
        <p:txBody>
          <a:bodyPr/>
          <a:lstStyle/>
          <a:p>
            <a:endParaRPr lang="zh-CN" altLang="en-US"/>
          </a:p>
        </p:txBody>
      </p:sp>
      <p:graphicFrame>
        <p:nvGraphicFramePr>
          <p:cNvPr id="96261" name="内容占位符 96260"/>
          <p:cNvGraphicFramePr>
            <a:graphicFrameLocks noGrp="1"/>
          </p:cNvGraphicFramePr>
          <p:nvPr>
            <p:ph idx="4294967295"/>
          </p:nvPr>
        </p:nvGraphicFramePr>
        <p:xfrm>
          <a:off x="2555875" y="1916113"/>
          <a:ext cx="360363" cy="344487"/>
        </p:xfrm>
        <a:graphic>
          <a:graphicData uri="http://schemas.openxmlformats.org/presentationml/2006/ole">
            <mc:AlternateContent xmlns:mc="http://schemas.openxmlformats.org/markup-compatibility/2006">
              <mc:Choice xmlns:v="urn:schemas-microsoft-com:vml" Requires="v">
                <p:oleObj spid="_x0000_s4098" r:id="rId3" imgW="241300" imgH="228600" progId="Equation.3">
                  <p:embed/>
                </p:oleObj>
              </mc:Choice>
              <mc:Fallback>
                <p:oleObj r:id="rId3" imgW="241300" imgH="228600" progId="Equation.3">
                  <p:embed/>
                  <p:pic>
                    <p:nvPicPr>
                      <p:cNvPr id="0" name="图片 3076"/>
                      <p:cNvPicPr/>
                      <p:nvPr/>
                    </p:nvPicPr>
                    <p:blipFill>
                      <a:blip r:embed="rId4"/>
                      <a:stretch>
                        <a:fillRect/>
                      </a:stretch>
                    </p:blipFill>
                    <p:spPr>
                      <a:xfrm>
                        <a:off x="2555875" y="1916113"/>
                        <a:ext cx="360363" cy="344487"/>
                      </a:xfrm>
                      <a:prstGeom prst="rect">
                        <a:avLst/>
                      </a:prstGeom>
                      <a:noFill/>
                      <a:ln w="38100">
                        <a:miter/>
                      </a:ln>
                    </p:spPr>
                  </p:pic>
                </p:oleObj>
              </mc:Fallback>
            </mc:AlternateContent>
          </a:graphicData>
        </a:graphic>
      </p:graphicFrame>
      <p:sp>
        <p:nvSpPr>
          <p:cNvPr id="96262" name="矩形 96261"/>
          <p:cNvSpPr/>
          <p:nvPr/>
        </p:nvSpPr>
        <p:spPr>
          <a:xfrm>
            <a:off x="0" y="171450"/>
            <a:ext cx="9144000" cy="0"/>
          </a:xfrm>
          <a:prstGeom prst="rect">
            <a:avLst/>
          </a:prstGeom>
          <a:noFill/>
          <a:ln w="9525">
            <a:noFill/>
          </a:ln>
        </p:spPr>
        <p:txBody>
          <a:bodyPr/>
          <a:lstStyle/>
          <a:p>
            <a:endParaRPr lang="zh-CN" alt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文本占位符 97281"/>
          <p:cNvSpPr>
            <a:spLocks noGrp="1"/>
          </p:cNvSpPr>
          <p:nvPr>
            <p:ph type="body" idx="1"/>
          </p:nvPr>
        </p:nvSpPr>
        <p:spPr>
          <a:xfrm>
            <a:off x="0" y="836613"/>
            <a:ext cx="9144000" cy="6021387"/>
          </a:xfrm>
          <a:ln/>
        </p:spPr>
        <p:txBody>
          <a:bodyPr/>
          <a:lstStyle/>
          <a:p>
            <a:pPr lvl="1">
              <a:lnSpc>
                <a:spcPct val="100000"/>
              </a:lnSpc>
              <a:spcBef>
                <a:spcPct val="10000"/>
              </a:spcBef>
              <a:spcAft>
                <a:spcPct val="10000"/>
              </a:spcAft>
              <a:buNone/>
            </a:pPr>
            <a:r>
              <a:rPr lang="zh-CN" altLang="en-US" dirty="0"/>
              <a:t>使用时，应在源文件中包含头文件</a:t>
            </a:r>
            <a:r>
              <a:rPr lang="en-US" altLang="zh-CN" err="1">
                <a:solidFill>
                  <a:srgbClr val="FF0066"/>
                </a:solidFill>
              </a:rPr>
              <a:t>ctype.h</a:t>
            </a:r>
            <a:endParaRPr lang="en-US" altLang="zh-CN">
              <a:solidFill>
                <a:srgbClr val="FF0066"/>
              </a:solidFill>
            </a:endParaRPr>
          </a:p>
          <a:p>
            <a:pPr lvl="1">
              <a:lnSpc>
                <a:spcPct val="100000"/>
              </a:lnSpc>
              <a:spcBef>
                <a:spcPct val="10000"/>
              </a:spcBef>
              <a:spcAft>
                <a:spcPct val="10000"/>
              </a:spcAft>
              <a:buNone/>
            </a:pPr>
            <a:r>
              <a:rPr lang="en-US" altLang="zh-CN" sz="2400"/>
              <a:t>1.</a:t>
            </a:r>
            <a:r>
              <a:rPr lang="zh-CN" altLang="en-US" sz="2400" dirty="0">
                <a:solidFill>
                  <a:srgbClr val="006600"/>
                </a:solidFill>
              </a:rPr>
              <a:t>大写字母转换为小写字母函数</a:t>
            </a:r>
            <a:r>
              <a:rPr lang="en-US" altLang="zh-CN" sz="2400" err="1">
                <a:solidFill>
                  <a:srgbClr val="006600"/>
                </a:solidFill>
              </a:rPr>
              <a:t>tolower</a:t>
            </a:r>
            <a:endParaRPr lang="en-US" altLang="zh-CN" sz="2400">
              <a:solidFill>
                <a:srgbClr val="006600"/>
              </a:solidFill>
            </a:endParaRPr>
          </a:p>
          <a:p>
            <a:pPr lvl="1">
              <a:lnSpc>
                <a:spcPct val="100000"/>
              </a:lnSpc>
              <a:spcBef>
                <a:spcPct val="10000"/>
              </a:spcBef>
              <a:spcAft>
                <a:spcPct val="10000"/>
              </a:spcAft>
              <a:buNone/>
            </a:pPr>
            <a:r>
              <a:rPr lang="en-US" altLang="zh-CN" sz="2400">
                <a:solidFill>
                  <a:srgbClr val="00FF99"/>
                </a:solidFill>
              </a:rPr>
              <a:t>   </a:t>
            </a:r>
            <a:r>
              <a:rPr lang="zh-CN" altLang="en-US" sz="2400" dirty="0"/>
              <a:t>函数原型：</a:t>
            </a:r>
            <a:r>
              <a:rPr lang="en-US" altLang="zh-CN" sz="2400"/>
              <a:t>char </a:t>
            </a:r>
            <a:r>
              <a:rPr lang="en-US" altLang="zh-CN" sz="2400" err="1"/>
              <a:t>tolower(char</a:t>
            </a:r>
            <a:r>
              <a:rPr lang="en-US" altLang="zh-CN" sz="2400"/>
              <a:t> x)</a:t>
            </a:r>
          </a:p>
          <a:p>
            <a:pPr lvl="1">
              <a:lnSpc>
                <a:spcPct val="100000"/>
              </a:lnSpc>
              <a:spcBef>
                <a:spcPct val="10000"/>
              </a:spcBef>
              <a:spcAft>
                <a:spcPct val="10000"/>
              </a:spcAft>
              <a:buNone/>
            </a:pPr>
            <a:r>
              <a:rPr lang="en-US" altLang="zh-CN" sz="2400"/>
              <a:t>   </a:t>
            </a:r>
            <a:r>
              <a:rPr lang="zh-CN" altLang="en-US" sz="2400" dirty="0"/>
              <a:t>返回值：</a:t>
            </a:r>
            <a:r>
              <a:rPr lang="en-US" altLang="zh-CN" sz="2400"/>
              <a:t>x</a:t>
            </a:r>
            <a:r>
              <a:rPr lang="zh-CN" altLang="en-US" sz="2400"/>
              <a:t>是</a:t>
            </a:r>
            <a:r>
              <a:rPr lang="zh-CN" altLang="en-US" sz="2400" dirty="0"/>
              <a:t>大写字母时返回对应的小写字母，否则返回</a:t>
            </a:r>
            <a:r>
              <a:rPr lang="en-US" altLang="zh-CN" sz="2400"/>
              <a:t>x</a:t>
            </a:r>
            <a:r>
              <a:rPr lang="zh-CN" altLang="en-US" sz="2400"/>
              <a:t>。</a:t>
            </a:r>
          </a:p>
          <a:p>
            <a:pPr lvl="1">
              <a:lnSpc>
                <a:spcPct val="100000"/>
              </a:lnSpc>
              <a:spcBef>
                <a:spcPct val="10000"/>
              </a:spcBef>
              <a:spcAft>
                <a:spcPct val="10000"/>
              </a:spcAft>
              <a:buNone/>
            </a:pPr>
            <a:r>
              <a:rPr lang="zh-CN" altLang="en-US" sz="2400"/>
              <a:t>   </a:t>
            </a:r>
            <a:r>
              <a:rPr lang="zh-CN" altLang="en-US" sz="2400" dirty="0"/>
              <a:t>例：</a:t>
            </a:r>
            <a:r>
              <a:rPr lang="en-US" altLang="zh-CN" sz="2400" err="1"/>
              <a:t>tolower(‘D</a:t>
            </a:r>
            <a:r>
              <a:rPr lang="en-US" altLang="zh-CN" sz="2400"/>
              <a:t>’)</a:t>
            </a:r>
            <a:r>
              <a:rPr lang="zh-CN" altLang="en-US" sz="2400" dirty="0"/>
              <a:t>为</a:t>
            </a:r>
            <a:r>
              <a:rPr lang="en-US" altLang="zh-CN" sz="2400"/>
              <a:t>d</a:t>
            </a:r>
            <a:r>
              <a:rPr lang="zh-CN" altLang="en-US" sz="2400" dirty="0"/>
              <a:t>，</a:t>
            </a:r>
            <a:r>
              <a:rPr lang="zh-CN" altLang="en-US" sz="2400"/>
              <a:t> </a:t>
            </a:r>
            <a:r>
              <a:rPr lang="en-US" altLang="zh-CN" sz="2400" err="1"/>
              <a:t>tolower</a:t>
            </a:r>
            <a:r>
              <a:rPr lang="en-US" altLang="zh-CN" sz="2400"/>
              <a:t>(‘#’)</a:t>
            </a:r>
            <a:r>
              <a:rPr lang="zh-CN" altLang="en-US" sz="2400"/>
              <a:t>为</a:t>
            </a:r>
            <a:r>
              <a:rPr lang="en-US" altLang="zh-CN" sz="2400"/>
              <a:t># </a:t>
            </a:r>
            <a:r>
              <a:rPr lang="zh-CN" altLang="en-US" sz="2400" dirty="0"/>
              <a:t>。</a:t>
            </a:r>
          </a:p>
          <a:p>
            <a:pPr lvl="1">
              <a:lnSpc>
                <a:spcPct val="100000"/>
              </a:lnSpc>
              <a:spcBef>
                <a:spcPct val="10000"/>
              </a:spcBef>
              <a:spcAft>
                <a:spcPct val="10000"/>
              </a:spcAft>
              <a:buNone/>
            </a:pPr>
            <a:r>
              <a:rPr lang="en-US" altLang="zh-CN" sz="2400"/>
              <a:t>2.</a:t>
            </a:r>
            <a:r>
              <a:rPr lang="zh-CN" altLang="en-US" sz="2400" dirty="0">
                <a:solidFill>
                  <a:srgbClr val="006600"/>
                </a:solidFill>
              </a:rPr>
              <a:t>检查字母函数</a:t>
            </a:r>
            <a:r>
              <a:rPr lang="en-US" altLang="zh-CN" sz="2400" err="1">
                <a:solidFill>
                  <a:srgbClr val="006600"/>
                </a:solidFill>
              </a:rPr>
              <a:t>isalpha</a:t>
            </a:r>
            <a:endParaRPr lang="en-US" altLang="zh-CN" sz="2400">
              <a:solidFill>
                <a:srgbClr val="006600"/>
              </a:solidFill>
            </a:endParaRPr>
          </a:p>
          <a:p>
            <a:pPr lvl="1">
              <a:lnSpc>
                <a:spcPct val="100000"/>
              </a:lnSpc>
              <a:spcBef>
                <a:spcPct val="10000"/>
              </a:spcBef>
              <a:spcAft>
                <a:spcPct val="10000"/>
              </a:spcAft>
              <a:buNone/>
            </a:pPr>
            <a:r>
              <a:rPr lang="en-US" altLang="zh-CN" sz="2400">
                <a:solidFill>
                  <a:srgbClr val="00FF99"/>
                </a:solidFill>
              </a:rPr>
              <a:t>   </a:t>
            </a:r>
            <a:r>
              <a:rPr lang="zh-CN" altLang="en-US" sz="2400" dirty="0"/>
              <a:t>函数原型：</a:t>
            </a:r>
            <a:r>
              <a:rPr lang="en-US" altLang="zh-CN" sz="2400" err="1"/>
              <a:t>int</a:t>
            </a:r>
            <a:r>
              <a:rPr lang="en-US" altLang="zh-CN" sz="2400"/>
              <a:t> </a:t>
            </a:r>
            <a:r>
              <a:rPr lang="en-US" altLang="zh-CN" sz="2400" err="1"/>
              <a:t>isalpha(char</a:t>
            </a:r>
            <a:r>
              <a:rPr lang="en-US" altLang="zh-CN" sz="2400"/>
              <a:t> x)</a:t>
            </a:r>
          </a:p>
          <a:p>
            <a:pPr lvl="1">
              <a:lnSpc>
                <a:spcPct val="100000"/>
              </a:lnSpc>
              <a:spcBef>
                <a:spcPct val="10000"/>
              </a:spcBef>
              <a:spcAft>
                <a:spcPct val="10000"/>
              </a:spcAft>
              <a:buNone/>
            </a:pPr>
            <a:r>
              <a:rPr lang="en-US" altLang="zh-CN" sz="2400"/>
              <a:t>   </a:t>
            </a:r>
            <a:r>
              <a:rPr lang="zh-CN" altLang="en-US" sz="2400" dirty="0"/>
              <a:t>返回值：</a:t>
            </a:r>
            <a:r>
              <a:rPr lang="en-US" altLang="zh-CN" sz="2400"/>
              <a:t>x</a:t>
            </a:r>
            <a:r>
              <a:rPr lang="zh-CN" altLang="en-US" sz="2400" dirty="0"/>
              <a:t>是字母时，返回非</a:t>
            </a:r>
            <a:r>
              <a:rPr lang="en-US" altLang="zh-CN" sz="2400"/>
              <a:t>0</a:t>
            </a:r>
            <a:r>
              <a:rPr lang="zh-CN" altLang="en-US" sz="2400" dirty="0"/>
              <a:t>，否则返回</a:t>
            </a:r>
            <a:r>
              <a:rPr lang="en-US" altLang="zh-CN" sz="2400"/>
              <a:t>0</a:t>
            </a:r>
            <a:r>
              <a:rPr lang="zh-CN" altLang="en-US" sz="2400" dirty="0"/>
              <a:t>。</a:t>
            </a:r>
          </a:p>
          <a:p>
            <a:pPr lvl="1">
              <a:lnSpc>
                <a:spcPct val="100000"/>
              </a:lnSpc>
              <a:spcBef>
                <a:spcPct val="10000"/>
              </a:spcBef>
              <a:spcAft>
                <a:spcPct val="10000"/>
              </a:spcAft>
              <a:buNone/>
            </a:pPr>
            <a:r>
              <a:rPr lang="zh-CN" altLang="en-US" sz="2400" dirty="0"/>
              <a:t>   例：</a:t>
            </a:r>
            <a:r>
              <a:rPr lang="en-US" altLang="zh-CN" sz="2400" err="1"/>
              <a:t>isalpha(‘x</a:t>
            </a:r>
            <a:r>
              <a:rPr lang="en-US" altLang="zh-CN" sz="2400"/>
              <a:t>’)</a:t>
            </a:r>
            <a:r>
              <a:rPr lang="zh-CN" altLang="en-US" sz="2400" dirty="0"/>
              <a:t>为非</a:t>
            </a:r>
            <a:r>
              <a:rPr lang="en-US" altLang="zh-CN" sz="2400"/>
              <a:t>0 </a:t>
            </a:r>
            <a:r>
              <a:rPr lang="zh-CN" altLang="en-US" sz="2400" dirty="0"/>
              <a:t>，</a:t>
            </a:r>
            <a:r>
              <a:rPr lang="zh-CN" altLang="en-US" sz="2400"/>
              <a:t> </a:t>
            </a:r>
            <a:r>
              <a:rPr lang="en-US" altLang="zh-CN" sz="2400"/>
              <a:t>isalpha(48)</a:t>
            </a:r>
            <a:r>
              <a:rPr lang="zh-CN" altLang="en-US" sz="2400" dirty="0"/>
              <a:t>为</a:t>
            </a:r>
            <a:r>
              <a:rPr lang="en-US" altLang="zh-CN" sz="2400"/>
              <a:t>0 </a:t>
            </a:r>
            <a:r>
              <a:rPr lang="zh-CN" altLang="en-US" sz="2400" dirty="0"/>
              <a:t>。 </a:t>
            </a:r>
          </a:p>
          <a:p>
            <a:pPr lvl="1">
              <a:lnSpc>
                <a:spcPct val="100000"/>
              </a:lnSpc>
              <a:spcBef>
                <a:spcPct val="10000"/>
              </a:spcBef>
              <a:spcAft>
                <a:spcPct val="10000"/>
              </a:spcAft>
              <a:buNone/>
            </a:pPr>
            <a:r>
              <a:rPr lang="en-US" altLang="zh-CN" sz="2400"/>
              <a:t>3.</a:t>
            </a:r>
            <a:r>
              <a:rPr lang="zh-CN" altLang="en-US" sz="2400" dirty="0">
                <a:solidFill>
                  <a:srgbClr val="006600"/>
                </a:solidFill>
              </a:rPr>
              <a:t>检查大写字母函数</a:t>
            </a:r>
            <a:r>
              <a:rPr lang="en-US" altLang="zh-CN" sz="2400" err="1">
                <a:solidFill>
                  <a:srgbClr val="006600"/>
                </a:solidFill>
              </a:rPr>
              <a:t>isupper</a:t>
            </a:r>
            <a:endParaRPr lang="en-US" altLang="zh-CN" sz="2400">
              <a:solidFill>
                <a:srgbClr val="006600"/>
              </a:solidFill>
            </a:endParaRPr>
          </a:p>
          <a:p>
            <a:pPr lvl="1">
              <a:lnSpc>
                <a:spcPct val="100000"/>
              </a:lnSpc>
              <a:spcBef>
                <a:spcPct val="10000"/>
              </a:spcBef>
              <a:spcAft>
                <a:spcPct val="10000"/>
              </a:spcAft>
              <a:buNone/>
            </a:pPr>
            <a:r>
              <a:rPr lang="en-US" altLang="zh-CN" sz="2400">
                <a:solidFill>
                  <a:srgbClr val="00FF99"/>
                </a:solidFill>
              </a:rPr>
              <a:t>   </a:t>
            </a:r>
            <a:r>
              <a:rPr lang="zh-CN" altLang="en-US" sz="2400" dirty="0"/>
              <a:t>函数原型：</a:t>
            </a:r>
            <a:r>
              <a:rPr lang="en-US" altLang="zh-CN" sz="2400" err="1"/>
              <a:t>int</a:t>
            </a:r>
            <a:r>
              <a:rPr lang="en-US" altLang="zh-CN" sz="2400"/>
              <a:t> </a:t>
            </a:r>
            <a:r>
              <a:rPr lang="en-US" altLang="zh-CN" sz="2400" err="1"/>
              <a:t>isupper(char</a:t>
            </a:r>
            <a:r>
              <a:rPr lang="en-US" altLang="zh-CN" sz="2400"/>
              <a:t> x)</a:t>
            </a:r>
          </a:p>
          <a:p>
            <a:pPr lvl="1">
              <a:lnSpc>
                <a:spcPct val="100000"/>
              </a:lnSpc>
              <a:spcBef>
                <a:spcPct val="10000"/>
              </a:spcBef>
              <a:spcAft>
                <a:spcPct val="10000"/>
              </a:spcAft>
              <a:buNone/>
            </a:pPr>
            <a:r>
              <a:rPr lang="en-US" altLang="zh-CN" sz="2400"/>
              <a:t>   </a:t>
            </a:r>
            <a:r>
              <a:rPr lang="zh-CN" altLang="en-US" sz="2400" dirty="0"/>
              <a:t>返回值：</a:t>
            </a:r>
            <a:r>
              <a:rPr lang="en-US" altLang="zh-CN" sz="2400"/>
              <a:t>x</a:t>
            </a:r>
            <a:r>
              <a:rPr lang="zh-CN" altLang="en-US" sz="2400"/>
              <a:t>是</a:t>
            </a:r>
            <a:r>
              <a:rPr lang="zh-CN" altLang="en-US" sz="2400" dirty="0"/>
              <a:t>大写字母时，返回非</a:t>
            </a:r>
            <a:r>
              <a:rPr lang="en-US" altLang="zh-CN" sz="2400"/>
              <a:t>0</a:t>
            </a:r>
            <a:r>
              <a:rPr lang="zh-CN" altLang="en-US" sz="2400" dirty="0"/>
              <a:t>，否则返回</a:t>
            </a:r>
            <a:r>
              <a:rPr lang="en-US" altLang="zh-CN" sz="2400"/>
              <a:t>0</a:t>
            </a:r>
            <a:r>
              <a:rPr lang="zh-CN" altLang="en-US" sz="2400" dirty="0"/>
              <a:t>。</a:t>
            </a:r>
          </a:p>
          <a:p>
            <a:pPr lvl="1">
              <a:lnSpc>
                <a:spcPct val="100000"/>
              </a:lnSpc>
              <a:spcBef>
                <a:spcPct val="10000"/>
              </a:spcBef>
              <a:spcAft>
                <a:spcPct val="10000"/>
              </a:spcAft>
              <a:buNone/>
            </a:pPr>
            <a:r>
              <a:rPr lang="zh-CN" altLang="en-US" sz="2400" dirty="0"/>
              <a:t>   例：</a:t>
            </a:r>
            <a:r>
              <a:rPr lang="en-US" altLang="zh-CN" sz="2400" err="1"/>
              <a:t>isupper(‘B</a:t>
            </a:r>
            <a:r>
              <a:rPr lang="en-US" altLang="zh-CN" sz="2400"/>
              <a:t>’)</a:t>
            </a:r>
            <a:r>
              <a:rPr lang="zh-CN" altLang="en-US" sz="2400" dirty="0"/>
              <a:t>为非</a:t>
            </a:r>
            <a:r>
              <a:rPr lang="en-US" altLang="zh-CN" sz="2400"/>
              <a:t>0</a:t>
            </a:r>
            <a:r>
              <a:rPr lang="zh-CN" altLang="en-US" sz="2400" dirty="0"/>
              <a:t>， </a:t>
            </a:r>
            <a:r>
              <a:rPr lang="en-US" altLang="zh-CN" sz="2400" err="1"/>
              <a:t>isupper(‘b</a:t>
            </a:r>
            <a:r>
              <a:rPr lang="en-US" altLang="zh-CN" sz="2400"/>
              <a:t>’)</a:t>
            </a:r>
            <a:r>
              <a:rPr lang="zh-CN" altLang="en-US" sz="2400" dirty="0"/>
              <a:t>为</a:t>
            </a:r>
            <a:r>
              <a:rPr lang="en-US" altLang="zh-CN" sz="2400"/>
              <a:t>0 </a:t>
            </a:r>
            <a:r>
              <a:rPr lang="zh-CN" altLang="en-US" sz="2400" dirty="0"/>
              <a:t>。</a:t>
            </a:r>
          </a:p>
        </p:txBody>
      </p:sp>
      <p:sp>
        <p:nvSpPr>
          <p:cNvPr id="97283" name="标题 97282"/>
          <p:cNvSpPr>
            <a:spLocks noGrp="1"/>
          </p:cNvSpPr>
          <p:nvPr>
            <p:ph type="title"/>
          </p:nvPr>
        </p:nvSpPr>
        <p:spPr>
          <a:xfrm>
            <a:off x="684213" y="188913"/>
            <a:ext cx="7772400" cy="658812"/>
          </a:xfrm>
          <a:ln/>
        </p:spPr>
        <p:txBody>
          <a:bodyPr anchor="ctr" anchorCtr="0"/>
          <a:lstStyle/>
          <a:p>
            <a:r>
              <a:rPr lang="en-US" altLang="zh-CN"/>
              <a:t>2.5.2  </a:t>
            </a:r>
            <a:r>
              <a:rPr lang="zh-CN" altLang="en-US" dirty="0"/>
              <a:t>常用字符函数 </a:t>
            </a:r>
          </a:p>
        </p:txBody>
      </p:sp>
    </p:spTree>
  </p:cSld>
  <p:clrMapOvr>
    <a:masterClrMapping/>
  </p:clrMapOvr>
  <p:transition>
    <p:random/>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文本占位符 98305"/>
          <p:cNvSpPr>
            <a:spLocks noGrp="1"/>
          </p:cNvSpPr>
          <p:nvPr>
            <p:ph type="body" idx="1"/>
          </p:nvPr>
        </p:nvSpPr>
        <p:spPr>
          <a:xfrm>
            <a:off x="250825" y="836613"/>
            <a:ext cx="8893175" cy="6021387"/>
          </a:xfrm>
          <a:ln/>
        </p:spPr>
        <p:txBody>
          <a:bodyPr/>
          <a:lstStyle/>
          <a:p>
            <a:pPr lvl="1">
              <a:buNone/>
            </a:pPr>
            <a:r>
              <a:rPr lang="en-US" altLang="zh-CN"/>
              <a:t>4.</a:t>
            </a:r>
            <a:r>
              <a:rPr lang="zh-CN" altLang="en-US" dirty="0">
                <a:solidFill>
                  <a:srgbClr val="006600"/>
                </a:solidFill>
              </a:rPr>
              <a:t>检查数字字符函数</a:t>
            </a:r>
            <a:r>
              <a:rPr lang="en-US" altLang="zh-CN" err="1">
                <a:solidFill>
                  <a:srgbClr val="006600"/>
                </a:solidFill>
              </a:rPr>
              <a:t>isdigit</a:t>
            </a:r>
            <a:endParaRPr lang="en-US" altLang="zh-CN">
              <a:solidFill>
                <a:srgbClr val="006600"/>
              </a:solidFill>
            </a:endParaRPr>
          </a:p>
          <a:p>
            <a:pPr lvl="1">
              <a:buNone/>
            </a:pPr>
            <a:r>
              <a:rPr lang="en-US" altLang="zh-CN">
                <a:solidFill>
                  <a:srgbClr val="00FF99"/>
                </a:solidFill>
              </a:rPr>
              <a:t>   </a:t>
            </a:r>
            <a:r>
              <a:rPr lang="zh-CN" altLang="en-US" dirty="0"/>
              <a:t>函数原型：</a:t>
            </a:r>
            <a:r>
              <a:rPr lang="en-US" altLang="zh-CN" err="1"/>
              <a:t>int</a:t>
            </a:r>
            <a:r>
              <a:rPr lang="en-US" altLang="zh-CN"/>
              <a:t> </a:t>
            </a:r>
            <a:r>
              <a:rPr lang="en-US" altLang="zh-CN" err="1"/>
              <a:t>isdigit(char</a:t>
            </a:r>
            <a:r>
              <a:rPr lang="en-US" altLang="zh-CN"/>
              <a:t> x)</a:t>
            </a:r>
          </a:p>
          <a:p>
            <a:pPr lvl="1">
              <a:buNone/>
            </a:pPr>
            <a:r>
              <a:rPr lang="en-US" altLang="zh-CN"/>
              <a:t>   </a:t>
            </a:r>
            <a:r>
              <a:rPr lang="zh-CN" altLang="en-US" dirty="0"/>
              <a:t>返回值：</a:t>
            </a:r>
            <a:r>
              <a:rPr lang="en-US" altLang="zh-CN"/>
              <a:t>x</a:t>
            </a:r>
            <a:r>
              <a:rPr lang="zh-CN" altLang="en-US" dirty="0"/>
              <a:t>是数字字符时，返回非</a:t>
            </a:r>
            <a:r>
              <a:rPr lang="en-US" altLang="zh-CN"/>
              <a:t>0</a:t>
            </a:r>
            <a:r>
              <a:rPr lang="zh-CN" altLang="en-US" dirty="0"/>
              <a:t>，否则返回</a:t>
            </a:r>
            <a:r>
              <a:rPr lang="en-US" altLang="zh-CN"/>
              <a:t>0</a:t>
            </a:r>
            <a:r>
              <a:rPr lang="zh-CN" altLang="en-US" dirty="0"/>
              <a:t>。</a:t>
            </a:r>
          </a:p>
          <a:p>
            <a:pPr lvl="1">
              <a:buNone/>
            </a:pPr>
            <a:r>
              <a:rPr lang="zh-CN" altLang="en-US" dirty="0"/>
              <a:t>   例：</a:t>
            </a:r>
            <a:r>
              <a:rPr lang="en-US" altLang="zh-CN"/>
              <a:t>isdigit(‘7’)</a:t>
            </a:r>
            <a:r>
              <a:rPr lang="zh-CN" altLang="en-US" dirty="0"/>
              <a:t>为非</a:t>
            </a:r>
            <a:r>
              <a:rPr lang="en-US" altLang="zh-CN"/>
              <a:t>0</a:t>
            </a:r>
            <a:r>
              <a:rPr lang="zh-CN" altLang="en-US" dirty="0"/>
              <a:t>， </a:t>
            </a:r>
            <a:r>
              <a:rPr lang="en-US" altLang="zh-CN"/>
              <a:t>isdigit(‘\007’)</a:t>
            </a:r>
            <a:r>
              <a:rPr lang="zh-CN" altLang="en-US" dirty="0"/>
              <a:t>为</a:t>
            </a:r>
            <a:r>
              <a:rPr lang="en-US" altLang="zh-CN"/>
              <a:t>0 </a:t>
            </a:r>
            <a:r>
              <a:rPr lang="zh-CN" altLang="en-US" dirty="0"/>
              <a:t>。</a:t>
            </a:r>
          </a:p>
          <a:p>
            <a:pPr lvl="1">
              <a:buNone/>
            </a:pPr>
            <a:r>
              <a:rPr lang="en-US" altLang="zh-CN"/>
              <a:t>5.</a:t>
            </a:r>
            <a:r>
              <a:rPr lang="zh-CN" altLang="en-US" dirty="0">
                <a:solidFill>
                  <a:srgbClr val="006600"/>
                </a:solidFill>
              </a:rPr>
              <a:t>检查字母、数字字符函数</a:t>
            </a:r>
            <a:r>
              <a:rPr lang="en-US" altLang="zh-CN" err="1">
                <a:solidFill>
                  <a:srgbClr val="006600"/>
                </a:solidFill>
              </a:rPr>
              <a:t>isalnum</a:t>
            </a:r>
            <a:endParaRPr lang="en-US" altLang="zh-CN">
              <a:solidFill>
                <a:srgbClr val="006600"/>
              </a:solidFill>
            </a:endParaRPr>
          </a:p>
          <a:p>
            <a:pPr lvl="1">
              <a:buNone/>
            </a:pPr>
            <a:r>
              <a:rPr lang="en-US" altLang="zh-CN">
                <a:solidFill>
                  <a:srgbClr val="00FF99"/>
                </a:solidFill>
              </a:rPr>
              <a:t>   </a:t>
            </a:r>
            <a:r>
              <a:rPr lang="zh-CN" altLang="en-US" dirty="0"/>
              <a:t>函数原型：</a:t>
            </a:r>
            <a:r>
              <a:rPr lang="en-US" altLang="zh-CN" err="1"/>
              <a:t>int</a:t>
            </a:r>
            <a:r>
              <a:rPr lang="en-US" altLang="zh-CN"/>
              <a:t> </a:t>
            </a:r>
            <a:r>
              <a:rPr lang="en-US" altLang="zh-CN" err="1"/>
              <a:t>isalnum(char</a:t>
            </a:r>
            <a:r>
              <a:rPr lang="en-US" altLang="zh-CN"/>
              <a:t> x)</a:t>
            </a:r>
          </a:p>
          <a:p>
            <a:pPr lvl="1">
              <a:buNone/>
            </a:pPr>
            <a:r>
              <a:rPr lang="en-US" altLang="zh-CN"/>
              <a:t>   </a:t>
            </a:r>
            <a:r>
              <a:rPr lang="zh-CN" altLang="en-US" dirty="0"/>
              <a:t>返回值：</a:t>
            </a:r>
            <a:r>
              <a:rPr lang="en-US" altLang="zh-CN"/>
              <a:t>x</a:t>
            </a:r>
            <a:r>
              <a:rPr lang="zh-CN" altLang="en-US" dirty="0"/>
              <a:t>是字母、数字时，返回非</a:t>
            </a:r>
            <a:r>
              <a:rPr lang="en-US" altLang="zh-CN"/>
              <a:t>0</a:t>
            </a:r>
            <a:r>
              <a:rPr lang="zh-CN" altLang="en-US" dirty="0"/>
              <a:t>，否则返回</a:t>
            </a:r>
            <a:r>
              <a:rPr lang="en-US" altLang="zh-CN"/>
              <a:t>0</a:t>
            </a:r>
            <a:r>
              <a:rPr lang="zh-CN" altLang="en-US" dirty="0"/>
              <a:t>。</a:t>
            </a:r>
          </a:p>
          <a:p>
            <a:pPr lvl="1">
              <a:buNone/>
            </a:pPr>
            <a:r>
              <a:rPr lang="zh-CN" altLang="en-US" dirty="0"/>
              <a:t>   例：</a:t>
            </a:r>
            <a:r>
              <a:rPr lang="en-US" altLang="zh-CN"/>
              <a:t>isalnum(‘\X20’)</a:t>
            </a:r>
            <a:r>
              <a:rPr lang="zh-CN" altLang="en-US" dirty="0"/>
              <a:t>为</a:t>
            </a:r>
            <a:r>
              <a:rPr lang="en-US" altLang="zh-CN"/>
              <a:t>0 </a:t>
            </a:r>
            <a:r>
              <a:rPr lang="zh-CN" altLang="en-US" dirty="0"/>
              <a:t>， </a:t>
            </a:r>
            <a:r>
              <a:rPr lang="en-US" altLang="zh-CN" err="1"/>
              <a:t>isalnum(‘A</a:t>
            </a:r>
            <a:r>
              <a:rPr lang="en-US" altLang="zh-CN"/>
              <a:t>’)</a:t>
            </a:r>
            <a:r>
              <a:rPr lang="zh-CN" altLang="en-US" dirty="0"/>
              <a:t>为非</a:t>
            </a:r>
            <a:r>
              <a:rPr lang="en-US" altLang="zh-CN"/>
              <a:t>0 </a:t>
            </a:r>
            <a:r>
              <a:rPr lang="zh-CN" altLang="en-US" dirty="0"/>
              <a:t>，</a:t>
            </a:r>
            <a:r>
              <a:rPr lang="zh-CN" altLang="en-US"/>
              <a:t> </a:t>
            </a:r>
            <a:r>
              <a:rPr lang="en-US" altLang="zh-CN" err="1"/>
              <a:t>isalnum</a:t>
            </a:r>
            <a:r>
              <a:rPr lang="zh-CN" altLang="en-US" dirty="0"/>
              <a:t>（</a:t>
            </a:r>
            <a:r>
              <a:rPr lang="en-US" altLang="zh-CN"/>
              <a:t>27</a:t>
            </a:r>
            <a:r>
              <a:rPr lang="zh-CN" altLang="en-US" dirty="0"/>
              <a:t>）为</a:t>
            </a:r>
            <a:r>
              <a:rPr lang="en-US" altLang="zh-CN"/>
              <a:t>0 </a:t>
            </a:r>
            <a:r>
              <a:rPr lang="zh-CN" altLang="en-US" dirty="0"/>
              <a:t>。</a:t>
            </a:r>
          </a:p>
        </p:txBody>
      </p:sp>
      <p:sp>
        <p:nvSpPr>
          <p:cNvPr id="98307" name="标题 98306"/>
          <p:cNvSpPr>
            <a:spLocks noGrp="1"/>
          </p:cNvSpPr>
          <p:nvPr>
            <p:ph type="title"/>
          </p:nvPr>
        </p:nvSpPr>
        <p:spPr>
          <a:xfrm>
            <a:off x="684213" y="188913"/>
            <a:ext cx="7772400" cy="658812"/>
          </a:xfrm>
          <a:ln/>
        </p:spPr>
        <p:txBody>
          <a:bodyPr anchor="ctr" anchorCtr="0"/>
          <a:lstStyle/>
          <a:p>
            <a:r>
              <a:rPr lang="en-US" altLang="zh-CN"/>
              <a:t>2.5.2  </a:t>
            </a:r>
            <a:r>
              <a:rPr lang="zh-CN" altLang="en-US" dirty="0"/>
              <a:t>常用字符函数 </a:t>
            </a:r>
          </a:p>
        </p:txBody>
      </p:sp>
    </p:spTree>
  </p:cSld>
  <p:clrMapOvr>
    <a:masterClrMapping/>
  </p:clrMapOvr>
  <p:transition>
    <p:random/>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文本占位符 99329"/>
          <p:cNvSpPr>
            <a:spLocks noGrp="1"/>
          </p:cNvSpPr>
          <p:nvPr>
            <p:ph type="body" idx="1"/>
          </p:nvPr>
        </p:nvSpPr>
        <p:spPr>
          <a:xfrm>
            <a:off x="228600" y="836613"/>
            <a:ext cx="8915400" cy="6021387"/>
          </a:xfrm>
          <a:ln/>
        </p:spPr>
        <p:txBody>
          <a:bodyPr/>
          <a:lstStyle/>
          <a:p>
            <a:pPr lvl="1">
              <a:buNone/>
            </a:pPr>
            <a:r>
              <a:rPr lang="zh-CN" altLang="en-US" dirty="0"/>
              <a:t>使用时，应在源文件中包含头文件</a:t>
            </a:r>
            <a:r>
              <a:rPr lang="en-US" altLang="zh-CN" err="1">
                <a:solidFill>
                  <a:srgbClr val="FF0066"/>
                </a:solidFill>
              </a:rPr>
              <a:t>stdlib.h</a:t>
            </a:r>
            <a:endParaRPr lang="en-US" altLang="zh-CN">
              <a:solidFill>
                <a:srgbClr val="FF0066"/>
              </a:solidFill>
            </a:endParaRPr>
          </a:p>
          <a:p>
            <a:pPr lvl="1">
              <a:buNone/>
            </a:pPr>
            <a:r>
              <a:rPr lang="en-US" altLang="zh-CN" sz="2400"/>
              <a:t>1.</a:t>
            </a:r>
            <a:r>
              <a:rPr lang="en-US" altLang="zh-CN" sz="2400">
                <a:solidFill>
                  <a:schemeClr val="tx2"/>
                </a:solidFill>
              </a:rPr>
              <a:t> </a:t>
            </a:r>
            <a:r>
              <a:rPr lang="zh-CN" altLang="en-US" sz="2400" dirty="0">
                <a:solidFill>
                  <a:srgbClr val="006600"/>
                </a:solidFill>
              </a:rPr>
              <a:t>随机数发生器函数</a:t>
            </a:r>
            <a:r>
              <a:rPr lang="zh-CN" altLang="en-US" sz="2400" dirty="0">
                <a:solidFill>
                  <a:srgbClr val="006600"/>
                </a:solidFill>
                <a:cs typeface="Times New Roman" panose="02020603050405020304" pitchFamily="18" charset="0"/>
              </a:rPr>
              <a:t> </a:t>
            </a:r>
            <a:r>
              <a:rPr lang="en-US" altLang="zh-CN" sz="2400">
                <a:solidFill>
                  <a:srgbClr val="006600"/>
                </a:solidFill>
                <a:cs typeface="Times New Roman" panose="02020603050405020304" pitchFamily="18" charset="0"/>
              </a:rPr>
              <a:t>rand</a:t>
            </a:r>
            <a:endParaRPr lang="en-US" altLang="zh-CN" sz="2400">
              <a:solidFill>
                <a:srgbClr val="006600"/>
              </a:solidFill>
            </a:endParaRPr>
          </a:p>
          <a:p>
            <a:pPr lvl="1" algn="just">
              <a:buNone/>
            </a:pPr>
            <a:r>
              <a:rPr lang="en-US" altLang="zh-CN" sz="2400"/>
              <a:t>      </a:t>
            </a:r>
            <a:r>
              <a:rPr lang="zh-CN" altLang="en-US" sz="2400" dirty="0"/>
              <a:t>函数原型： </a:t>
            </a:r>
            <a:r>
              <a:rPr lang="en-US" altLang="zh-CN" sz="2400" err="1"/>
              <a:t>int</a:t>
            </a:r>
            <a:r>
              <a:rPr lang="en-US" altLang="zh-CN" sz="2400"/>
              <a:t> rand</a:t>
            </a:r>
            <a:r>
              <a:rPr lang="zh-CN" altLang="en-US" sz="2400"/>
              <a:t>（</a:t>
            </a:r>
            <a:r>
              <a:rPr lang="en-US" altLang="zh-CN" sz="2400"/>
              <a:t>void</a:t>
            </a:r>
            <a:r>
              <a:rPr lang="zh-CN" altLang="en-US" sz="2400"/>
              <a:t>）</a:t>
            </a:r>
          </a:p>
          <a:p>
            <a:pPr lvl="1" algn="just">
              <a:buNone/>
            </a:pPr>
            <a:r>
              <a:rPr lang="zh-CN" altLang="en-US" sz="2400" dirty="0"/>
              <a:t>      返回值：产生一个</a:t>
            </a:r>
            <a:r>
              <a:rPr lang="en-US" altLang="zh-CN" sz="2400"/>
              <a:t>0</a:t>
            </a:r>
            <a:r>
              <a:rPr lang="zh-CN" altLang="en-US" sz="2400"/>
              <a:t>～</a:t>
            </a:r>
            <a:r>
              <a:rPr lang="en-US" altLang="zh-CN" sz="2400"/>
              <a:t>32767</a:t>
            </a:r>
            <a:r>
              <a:rPr lang="zh-CN" altLang="en-US" sz="2400" dirty="0"/>
              <a:t>之间的随机整数。</a:t>
            </a:r>
          </a:p>
          <a:p>
            <a:pPr lvl="1">
              <a:buNone/>
            </a:pPr>
            <a:r>
              <a:rPr lang="zh-CN" altLang="en-US" sz="2400" dirty="0"/>
              <a:t>  例：</a:t>
            </a:r>
            <a:r>
              <a:rPr lang="en-US" altLang="zh-CN" sz="2400">
                <a:cs typeface="Times New Roman" panose="02020603050405020304" pitchFamily="18" charset="0"/>
              </a:rPr>
              <a:t>rand()</a:t>
            </a:r>
            <a:r>
              <a:rPr lang="zh-CN" altLang="en-US" sz="2400" dirty="0"/>
              <a:t>返回产生的随机数。 </a:t>
            </a:r>
          </a:p>
          <a:p>
            <a:pPr lvl="1">
              <a:buNone/>
            </a:pPr>
            <a:r>
              <a:rPr lang="en-US" altLang="zh-CN" sz="2400"/>
              <a:t>2.</a:t>
            </a:r>
            <a:r>
              <a:rPr lang="zh-CN" altLang="en-US" sz="2400" dirty="0">
                <a:solidFill>
                  <a:srgbClr val="006600"/>
                </a:solidFill>
              </a:rPr>
              <a:t>初始化随机数发生器函数</a:t>
            </a:r>
            <a:r>
              <a:rPr lang="zh-CN" altLang="en-US" sz="2400" dirty="0">
                <a:solidFill>
                  <a:srgbClr val="006600"/>
                </a:solidFill>
                <a:cs typeface="Times New Roman" panose="02020603050405020304" pitchFamily="18" charset="0"/>
              </a:rPr>
              <a:t> </a:t>
            </a:r>
            <a:r>
              <a:rPr lang="en-US" altLang="zh-CN" sz="2400" err="1">
                <a:solidFill>
                  <a:srgbClr val="006600"/>
                </a:solidFill>
                <a:cs typeface="Times New Roman" panose="02020603050405020304" pitchFamily="18" charset="0"/>
              </a:rPr>
              <a:t>srand</a:t>
            </a:r>
            <a:endParaRPr lang="en-US" altLang="zh-CN" sz="2400">
              <a:solidFill>
                <a:srgbClr val="006600"/>
              </a:solidFill>
            </a:endParaRPr>
          </a:p>
          <a:p>
            <a:pPr lvl="1" algn="just">
              <a:buNone/>
            </a:pPr>
            <a:r>
              <a:rPr lang="en-US" altLang="zh-CN" sz="2400"/>
              <a:t>      </a:t>
            </a:r>
            <a:r>
              <a:rPr lang="zh-CN" altLang="en-US" sz="2400" dirty="0"/>
              <a:t>函数原型： </a:t>
            </a:r>
            <a:r>
              <a:rPr lang="en-US" altLang="zh-CN" sz="2400"/>
              <a:t>void </a:t>
            </a:r>
            <a:r>
              <a:rPr lang="en-US" altLang="zh-CN" sz="2400" err="1"/>
              <a:t>srand</a:t>
            </a:r>
            <a:r>
              <a:rPr lang="zh-CN" altLang="en-US" sz="2400"/>
              <a:t>（</a:t>
            </a:r>
            <a:r>
              <a:rPr lang="en-US" altLang="zh-CN" sz="2400"/>
              <a:t>unsigned a</a:t>
            </a:r>
            <a:r>
              <a:rPr lang="zh-CN" altLang="en-US" sz="2400"/>
              <a:t>）    </a:t>
            </a:r>
          </a:p>
          <a:p>
            <a:pPr lvl="1" algn="just">
              <a:buNone/>
            </a:pPr>
            <a:r>
              <a:rPr lang="zh-CN" altLang="en-US" sz="2400" dirty="0"/>
              <a:t>      功能：以给定数初始化随机数发生器。</a:t>
            </a:r>
          </a:p>
          <a:p>
            <a:pPr lvl="1">
              <a:buNone/>
            </a:pPr>
            <a:r>
              <a:rPr lang="zh-CN" altLang="en-US" sz="2400" dirty="0"/>
              <a:t>  例：</a:t>
            </a:r>
            <a:r>
              <a:rPr lang="en-US" altLang="zh-CN" sz="2400">
                <a:cs typeface="Times New Roman" panose="02020603050405020304" pitchFamily="18" charset="0"/>
              </a:rPr>
              <a:t>srand(time(0));rand(); </a:t>
            </a:r>
            <a:r>
              <a:rPr lang="zh-CN" altLang="en-US" sz="2400" dirty="0"/>
              <a:t>以当前系统时间初始化随机数发生器，再产生一个随机数。其中</a:t>
            </a:r>
            <a:r>
              <a:rPr lang="en-US" altLang="zh-CN" sz="2400"/>
              <a:t>time</a:t>
            </a:r>
            <a:r>
              <a:rPr lang="zh-CN" altLang="en-US" sz="2400" dirty="0"/>
              <a:t>为系统库函数，对应头文件为</a:t>
            </a:r>
            <a:r>
              <a:rPr lang="en-US" altLang="zh-CN" sz="2400" err="1"/>
              <a:t>time.h</a:t>
            </a:r>
            <a:r>
              <a:rPr lang="zh-CN" altLang="en-US" sz="2400" dirty="0"/>
              <a:t>，它能得到当前的系统时间。</a:t>
            </a:r>
            <a:r>
              <a:rPr lang="zh-CN" altLang="en-US" dirty="0"/>
              <a:t> </a:t>
            </a:r>
          </a:p>
        </p:txBody>
      </p:sp>
      <p:sp>
        <p:nvSpPr>
          <p:cNvPr id="99331" name="标题 99330"/>
          <p:cNvSpPr>
            <a:spLocks noGrp="1"/>
          </p:cNvSpPr>
          <p:nvPr>
            <p:ph type="title"/>
          </p:nvPr>
        </p:nvSpPr>
        <p:spPr>
          <a:xfrm>
            <a:off x="684213" y="188913"/>
            <a:ext cx="7772400" cy="658812"/>
          </a:xfrm>
          <a:ln/>
        </p:spPr>
        <p:txBody>
          <a:bodyPr anchor="ctr" anchorCtr="0"/>
          <a:lstStyle/>
          <a:p>
            <a:pPr>
              <a:lnSpc>
                <a:spcPct val="110000"/>
              </a:lnSpc>
              <a:spcBef>
                <a:spcPct val="20000"/>
              </a:spcBef>
              <a:spcAft>
                <a:spcPct val="20000"/>
              </a:spcAft>
            </a:pPr>
            <a:r>
              <a:rPr lang="en-US" altLang="zh-CN" sz="2800"/>
              <a:t>2.5.3  </a:t>
            </a:r>
            <a:r>
              <a:rPr lang="zh-CN" altLang="en-US" sz="2800" dirty="0"/>
              <a:t>其他常用函数</a:t>
            </a:r>
          </a:p>
        </p:txBody>
      </p:sp>
    </p:spTree>
  </p:cSld>
  <p:clrMapOvr>
    <a:masterClrMapping/>
  </p:clrMapOvr>
  <p:transition>
    <p:random/>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文本占位符 100353"/>
          <p:cNvSpPr>
            <a:spLocks noGrp="1"/>
          </p:cNvSpPr>
          <p:nvPr>
            <p:ph type="body" idx="1"/>
          </p:nvPr>
        </p:nvSpPr>
        <p:spPr>
          <a:xfrm>
            <a:off x="228600" y="476250"/>
            <a:ext cx="8591550" cy="5805488"/>
          </a:xfrm>
          <a:ln/>
        </p:spPr>
        <p:txBody>
          <a:bodyPr/>
          <a:lstStyle/>
          <a:p>
            <a:pPr lvl="1">
              <a:spcBef>
                <a:spcPct val="0"/>
              </a:spcBef>
              <a:spcAft>
                <a:spcPct val="0"/>
              </a:spcAft>
              <a:buNone/>
            </a:pPr>
            <a:r>
              <a:rPr lang="zh-CN" altLang="en-US" sz="2400" dirty="0"/>
              <a:t>例</a:t>
            </a:r>
            <a:r>
              <a:rPr lang="en-US" altLang="zh-CN" sz="2400"/>
              <a:t>2.16 </a:t>
            </a:r>
            <a:r>
              <a:rPr lang="zh-CN" altLang="en-US" sz="2400" dirty="0"/>
              <a:t>由计算机随机生成一道加法题目。</a:t>
            </a:r>
          </a:p>
          <a:p>
            <a:pPr lvl="1">
              <a:spcBef>
                <a:spcPct val="0"/>
              </a:spcBef>
              <a:spcAft>
                <a:spcPct val="0"/>
              </a:spcAft>
              <a:buNone/>
            </a:pPr>
            <a:r>
              <a:rPr lang="en-US" altLang="zh-CN" sz="2400"/>
              <a:t>#include &lt;</a:t>
            </a:r>
            <a:r>
              <a:rPr lang="en-US" altLang="zh-CN" sz="2400" err="1"/>
              <a:t>stdio.h</a:t>
            </a:r>
            <a:r>
              <a:rPr lang="en-US" altLang="zh-CN" sz="2400"/>
              <a:t>&gt;</a:t>
            </a:r>
          </a:p>
          <a:p>
            <a:pPr lvl="1">
              <a:spcBef>
                <a:spcPct val="0"/>
              </a:spcBef>
              <a:spcAft>
                <a:spcPct val="0"/>
              </a:spcAft>
              <a:buNone/>
            </a:pPr>
            <a:r>
              <a:rPr lang="en-US" altLang="zh-CN" sz="2400"/>
              <a:t>#include &lt;</a:t>
            </a:r>
            <a:r>
              <a:rPr lang="en-US" altLang="zh-CN" sz="2400" err="1"/>
              <a:t>stdlib.h</a:t>
            </a:r>
            <a:r>
              <a:rPr lang="en-US" altLang="zh-CN" sz="2400"/>
              <a:t>&gt;</a:t>
            </a:r>
          </a:p>
          <a:p>
            <a:pPr lvl="1">
              <a:spcBef>
                <a:spcPct val="0"/>
              </a:spcBef>
              <a:spcAft>
                <a:spcPct val="0"/>
              </a:spcAft>
              <a:buNone/>
            </a:pPr>
            <a:r>
              <a:rPr lang="en-US" altLang="zh-CN" sz="2400"/>
              <a:t>#include &lt;</a:t>
            </a:r>
            <a:r>
              <a:rPr lang="en-US" altLang="zh-CN" sz="2400" err="1"/>
              <a:t>time.h</a:t>
            </a:r>
            <a:r>
              <a:rPr lang="en-US" altLang="zh-CN" sz="2400"/>
              <a:t>&gt;</a:t>
            </a:r>
          </a:p>
          <a:p>
            <a:pPr lvl="1">
              <a:spcBef>
                <a:spcPct val="0"/>
              </a:spcBef>
              <a:spcAft>
                <a:spcPct val="0"/>
              </a:spcAft>
              <a:buNone/>
            </a:pPr>
            <a:r>
              <a:rPr lang="en-US" altLang="zh-CN" sz="2400"/>
              <a:t>void main()</a:t>
            </a:r>
          </a:p>
          <a:p>
            <a:pPr lvl="1">
              <a:spcBef>
                <a:spcPct val="0"/>
              </a:spcBef>
              <a:spcAft>
                <a:spcPct val="0"/>
              </a:spcAft>
              <a:buNone/>
            </a:pPr>
            <a:r>
              <a:rPr lang="en-US" altLang="zh-CN" sz="2400"/>
              <a:t>{</a:t>
            </a:r>
          </a:p>
          <a:p>
            <a:pPr lvl="1">
              <a:spcBef>
                <a:spcPct val="0"/>
              </a:spcBef>
              <a:spcAft>
                <a:spcPct val="0"/>
              </a:spcAft>
              <a:buNone/>
            </a:pPr>
            <a:r>
              <a:rPr lang="en-US" altLang="zh-CN" sz="2400"/>
              <a:t>    </a:t>
            </a:r>
            <a:r>
              <a:rPr lang="en-US" altLang="zh-CN" sz="2400" err="1"/>
              <a:t>int</a:t>
            </a:r>
            <a:r>
              <a:rPr lang="en-US" altLang="zh-CN" sz="2400"/>
              <a:t> </a:t>
            </a:r>
            <a:r>
              <a:rPr lang="en-US" altLang="zh-CN" sz="2400" err="1"/>
              <a:t>a,b</a:t>
            </a:r>
            <a:r>
              <a:rPr lang="en-US" altLang="zh-CN" sz="2400"/>
              <a:t>;</a:t>
            </a:r>
          </a:p>
          <a:p>
            <a:pPr lvl="1">
              <a:spcBef>
                <a:spcPct val="0"/>
              </a:spcBef>
              <a:spcAft>
                <a:spcPct val="0"/>
              </a:spcAft>
              <a:buNone/>
            </a:pPr>
            <a:r>
              <a:rPr lang="en-US" altLang="zh-CN" sz="2400"/>
              <a:t>	  srand(time(0));    </a:t>
            </a:r>
            <a:r>
              <a:rPr lang="en-US" altLang="zh-CN" sz="2400">
                <a:solidFill>
                  <a:srgbClr val="339933"/>
                </a:solidFill>
              </a:rPr>
              <a:t>// </a:t>
            </a:r>
            <a:r>
              <a:rPr lang="zh-CN" altLang="en-US" sz="2400" dirty="0">
                <a:solidFill>
                  <a:srgbClr val="339933"/>
                </a:solidFill>
              </a:rPr>
              <a:t>第</a:t>
            </a:r>
            <a:r>
              <a:rPr lang="en-US" altLang="zh-CN" sz="2400">
                <a:solidFill>
                  <a:srgbClr val="339933"/>
                </a:solidFill>
              </a:rPr>
              <a:t>6</a:t>
            </a:r>
            <a:r>
              <a:rPr lang="zh-CN" altLang="en-US" sz="2400" dirty="0">
                <a:solidFill>
                  <a:srgbClr val="339933"/>
                </a:solidFill>
              </a:rPr>
              <a:t>行</a:t>
            </a:r>
          </a:p>
          <a:p>
            <a:pPr lvl="1">
              <a:spcBef>
                <a:spcPct val="0"/>
              </a:spcBef>
              <a:spcAft>
                <a:spcPct val="0"/>
              </a:spcAft>
              <a:buNone/>
            </a:pPr>
            <a:r>
              <a:rPr lang="zh-CN" altLang="en-US" sz="2400" dirty="0"/>
              <a:t>	  </a:t>
            </a:r>
            <a:r>
              <a:rPr lang="en-US" altLang="zh-CN" sz="2400"/>
              <a:t>a=rand();</a:t>
            </a:r>
          </a:p>
          <a:p>
            <a:pPr lvl="1">
              <a:spcBef>
                <a:spcPct val="0"/>
              </a:spcBef>
              <a:spcAft>
                <a:spcPct val="0"/>
              </a:spcAft>
              <a:buNone/>
            </a:pPr>
            <a:r>
              <a:rPr lang="en-US" altLang="zh-CN" sz="2400"/>
              <a:t>	  b=rand();</a:t>
            </a:r>
          </a:p>
          <a:p>
            <a:pPr lvl="1">
              <a:spcBef>
                <a:spcPct val="0"/>
              </a:spcBef>
              <a:spcAft>
                <a:spcPct val="0"/>
              </a:spcAft>
              <a:buNone/>
            </a:pPr>
            <a:r>
              <a:rPr lang="en-US" altLang="zh-CN" sz="2400"/>
              <a:t>	  </a:t>
            </a:r>
            <a:r>
              <a:rPr lang="en-US" altLang="zh-CN" sz="2400" err="1"/>
              <a:t>printf("%d+%d</a:t>
            </a:r>
            <a:r>
              <a:rPr lang="en-US" altLang="zh-CN" sz="2400"/>
              <a:t>=\</a:t>
            </a:r>
            <a:r>
              <a:rPr lang="en-US" altLang="zh-CN" sz="2400" err="1"/>
              <a:t>n",a,b</a:t>
            </a:r>
            <a:r>
              <a:rPr lang="en-US" altLang="zh-CN" sz="2400"/>
              <a:t>);</a:t>
            </a:r>
          </a:p>
          <a:p>
            <a:pPr lvl="1">
              <a:spcBef>
                <a:spcPct val="0"/>
              </a:spcBef>
              <a:spcAft>
                <a:spcPct val="0"/>
              </a:spcAft>
              <a:buNone/>
            </a:pPr>
            <a:r>
              <a:rPr lang="en-US" altLang="zh-CN" sz="2400"/>
              <a:t>}</a:t>
            </a:r>
          </a:p>
        </p:txBody>
      </p:sp>
      <p:sp>
        <p:nvSpPr>
          <p:cNvPr id="100355" name="文本框 100354"/>
          <p:cNvSpPr txBox="1"/>
          <p:nvPr/>
        </p:nvSpPr>
        <p:spPr>
          <a:xfrm>
            <a:off x="5076825" y="3284538"/>
            <a:ext cx="2555875" cy="1590675"/>
          </a:xfrm>
          <a:prstGeom prst="rect">
            <a:avLst/>
          </a:prstGeom>
          <a:solidFill>
            <a:schemeClr val="bg1"/>
          </a:solidFill>
          <a:ln w="38100" cap="flat" cmpd="sng">
            <a:solidFill>
              <a:schemeClr val="tx2"/>
            </a:solidFill>
            <a:prstDash val="solid"/>
            <a:miter/>
            <a:headEnd type="none" w="med" len="med"/>
            <a:tailEnd type="none" w="med" len="med"/>
          </a:ln>
        </p:spPr>
        <p:txBody>
          <a:bodyPr lIns="90000" tIns="46800" rIns="90000" bIns="46800">
            <a:spAutoFit/>
          </a:bodyPr>
          <a:lstStyle/>
          <a:p>
            <a:pPr eaLnBrk="0" hangingPunct="0"/>
            <a:r>
              <a:rPr lang="zh-CN" altLang="en-US" b="1" dirty="0">
                <a:solidFill>
                  <a:srgbClr val="0000FF"/>
                </a:solidFill>
                <a:effectLst>
                  <a:outerShdw blurRad="38100" dist="38100" dir="2700000">
                    <a:srgbClr val="000000"/>
                  </a:outerShdw>
                </a:effectLst>
                <a:latin typeface="Arial" panose="020B0604020202020204" pitchFamily="34" charset="0"/>
                <a:sym typeface="Symbol" panose="05050102010706020507" pitchFamily="18" charset="2"/>
              </a:rPr>
              <a:t>程序执行</a:t>
            </a:r>
            <a:r>
              <a:rPr lang="en-US" altLang="zh-CN" b="1">
                <a:solidFill>
                  <a:srgbClr val="0000FF"/>
                </a:solidFill>
                <a:effectLst>
                  <a:outerShdw blurRad="38100" dist="38100" dir="2700000">
                    <a:srgbClr val="000000"/>
                  </a:outerShdw>
                </a:effectLst>
                <a:latin typeface="Arial" panose="020B0604020202020204" pitchFamily="34" charset="0"/>
                <a:sym typeface="Symbol" panose="05050102010706020507" pitchFamily="18" charset="2"/>
              </a:rPr>
              <a:t>1</a:t>
            </a:r>
            <a:r>
              <a:rPr lang="zh-CN" altLang="en-US" b="1" dirty="0">
                <a:solidFill>
                  <a:srgbClr val="0000FF"/>
                </a:solidFill>
                <a:effectLst>
                  <a:outerShdw blurRad="38100" dist="38100" dir="2700000">
                    <a:srgbClr val="000000"/>
                  </a:outerShdw>
                </a:effectLst>
                <a:latin typeface="Arial" panose="020B0604020202020204" pitchFamily="34" charset="0"/>
                <a:sym typeface="Symbol" panose="05050102010706020507" pitchFamily="18" charset="2"/>
              </a:rPr>
              <a:t>：</a:t>
            </a:r>
          </a:p>
          <a:p>
            <a:pPr eaLnBrk="0" hangingPunct="0"/>
            <a:r>
              <a:rPr lang="en-US" altLang="zh-CN" b="1">
                <a:solidFill>
                  <a:srgbClr val="0000FF"/>
                </a:solidFill>
                <a:effectLst>
                  <a:outerShdw blurRad="38100" dist="38100" dir="2700000">
                    <a:srgbClr val="000000"/>
                  </a:outerShdw>
                </a:effectLst>
                <a:latin typeface="Arial" panose="020B0604020202020204" pitchFamily="34" charset="0"/>
                <a:sym typeface="Symbol" panose="05050102010706020507" pitchFamily="18" charset="2"/>
              </a:rPr>
              <a:t>28141+24840=</a:t>
            </a:r>
          </a:p>
          <a:p>
            <a:pPr eaLnBrk="0" hangingPunct="0"/>
            <a:r>
              <a:rPr lang="zh-CN" altLang="en-US" b="1" dirty="0">
                <a:solidFill>
                  <a:srgbClr val="0000FF"/>
                </a:solidFill>
                <a:effectLst>
                  <a:outerShdw blurRad="38100" dist="38100" dir="2700000">
                    <a:srgbClr val="000000"/>
                  </a:outerShdw>
                </a:effectLst>
                <a:latin typeface="Arial" panose="020B0604020202020204" pitchFamily="34" charset="0"/>
                <a:sym typeface="Symbol" panose="05050102010706020507" pitchFamily="18" charset="2"/>
              </a:rPr>
              <a:t>程序执行</a:t>
            </a:r>
            <a:r>
              <a:rPr lang="en-US" altLang="zh-CN" b="1">
                <a:solidFill>
                  <a:srgbClr val="0000FF"/>
                </a:solidFill>
                <a:effectLst>
                  <a:outerShdw blurRad="38100" dist="38100" dir="2700000">
                    <a:srgbClr val="000000"/>
                  </a:outerShdw>
                </a:effectLst>
                <a:latin typeface="Arial" panose="020B0604020202020204" pitchFamily="34" charset="0"/>
                <a:sym typeface="Symbol" panose="05050102010706020507" pitchFamily="18" charset="2"/>
              </a:rPr>
              <a:t>2</a:t>
            </a:r>
            <a:r>
              <a:rPr lang="zh-CN" altLang="en-US" b="1" dirty="0">
                <a:solidFill>
                  <a:srgbClr val="0000FF"/>
                </a:solidFill>
                <a:effectLst>
                  <a:outerShdw blurRad="38100" dist="38100" dir="2700000">
                    <a:srgbClr val="000000"/>
                  </a:outerShdw>
                </a:effectLst>
                <a:latin typeface="Arial" panose="020B0604020202020204" pitchFamily="34" charset="0"/>
                <a:sym typeface="Symbol" panose="05050102010706020507" pitchFamily="18" charset="2"/>
              </a:rPr>
              <a:t>：</a:t>
            </a:r>
          </a:p>
          <a:p>
            <a:pPr eaLnBrk="0" hangingPunct="0"/>
            <a:r>
              <a:rPr lang="en-US" altLang="zh-CN" b="1">
                <a:solidFill>
                  <a:srgbClr val="0000FF"/>
                </a:solidFill>
                <a:effectLst>
                  <a:outerShdw blurRad="38100" dist="38100" dir="2700000">
                    <a:srgbClr val="000000"/>
                  </a:outerShdw>
                </a:effectLst>
                <a:latin typeface="Arial" panose="020B0604020202020204" pitchFamily="34" charset="0"/>
                <a:sym typeface="Symbol" panose="05050102010706020507" pitchFamily="18" charset="2"/>
              </a:rPr>
              <a:t>2591+11861=</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100355"/>
                                        </p:tgtEl>
                                        <p:attrNameLst>
                                          <p:attrName>style.visibility</p:attrName>
                                        </p:attrNameLst>
                                      </p:cBhvr>
                                      <p:to>
                                        <p:strVal val="visible"/>
                                      </p:to>
                                    </p:set>
                                    <p:animEffect transition="in" filter="box(out)">
                                      <p:cBhvr>
                                        <p:cTn id="7" dur="500"/>
                                        <p:tgtEl>
                                          <p:spTgt spid="1003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355"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文本占位符 101377"/>
          <p:cNvSpPr>
            <a:spLocks noGrp="1"/>
          </p:cNvSpPr>
          <p:nvPr>
            <p:ph type="body" idx="1"/>
          </p:nvPr>
        </p:nvSpPr>
        <p:spPr>
          <a:xfrm>
            <a:off x="228600" y="476250"/>
            <a:ext cx="8591550" cy="5805488"/>
          </a:xfrm>
          <a:ln/>
        </p:spPr>
        <p:txBody>
          <a:bodyPr/>
          <a:lstStyle/>
          <a:p>
            <a:pPr lvl="1">
              <a:buNone/>
            </a:pPr>
            <a:r>
              <a:rPr lang="en-US" altLang="zh-CN" sz="2400"/>
              <a:t>3. </a:t>
            </a:r>
            <a:r>
              <a:rPr lang="zh-CN" altLang="en-US" sz="2400" dirty="0">
                <a:solidFill>
                  <a:srgbClr val="006600"/>
                </a:solidFill>
              </a:rPr>
              <a:t>终止程序运行函数 </a:t>
            </a:r>
            <a:r>
              <a:rPr lang="en-US" altLang="zh-CN" sz="2400">
                <a:solidFill>
                  <a:srgbClr val="006600"/>
                </a:solidFill>
              </a:rPr>
              <a:t>exit</a:t>
            </a:r>
          </a:p>
          <a:p>
            <a:pPr lvl="1">
              <a:buNone/>
            </a:pPr>
            <a:r>
              <a:rPr lang="zh-CN" altLang="en-US" sz="2400" dirty="0"/>
              <a:t>函数原型： </a:t>
            </a:r>
            <a:r>
              <a:rPr lang="en-US" altLang="zh-CN" sz="2400"/>
              <a:t>void exit</a:t>
            </a:r>
            <a:r>
              <a:rPr lang="zh-CN" altLang="en-US" sz="2400"/>
              <a:t>（</a:t>
            </a:r>
            <a:r>
              <a:rPr lang="en-US" altLang="zh-CN" sz="2400" err="1"/>
              <a:t>int</a:t>
            </a:r>
            <a:r>
              <a:rPr lang="en-US" altLang="zh-CN" sz="2400"/>
              <a:t> a</a:t>
            </a:r>
            <a:r>
              <a:rPr lang="zh-CN" altLang="en-US" sz="2400"/>
              <a:t>）   </a:t>
            </a:r>
          </a:p>
          <a:p>
            <a:pPr lvl="1">
              <a:buNone/>
            </a:pPr>
            <a:r>
              <a:rPr lang="zh-CN" altLang="en-US" sz="2400" dirty="0"/>
              <a:t>使用方式： </a:t>
            </a:r>
            <a:r>
              <a:rPr lang="en-US" altLang="zh-CN" sz="2400"/>
              <a:t>exit</a:t>
            </a:r>
            <a:r>
              <a:rPr lang="zh-CN" altLang="en-US" sz="2400"/>
              <a:t>（</a:t>
            </a:r>
            <a:r>
              <a:rPr lang="en-US" altLang="zh-CN" sz="2400"/>
              <a:t>a</a:t>
            </a:r>
            <a:r>
              <a:rPr lang="zh-CN" altLang="en-US" sz="2400"/>
              <a:t>）   </a:t>
            </a:r>
          </a:p>
          <a:p>
            <a:pPr lvl="1">
              <a:buNone/>
            </a:pPr>
            <a:r>
              <a:rPr lang="zh-CN" altLang="en-US" sz="2400" dirty="0"/>
              <a:t>功能：使程序立即正常地终止，</a:t>
            </a:r>
            <a:r>
              <a:rPr lang="en-US" altLang="zh-CN" sz="2400"/>
              <a:t>a</a:t>
            </a:r>
            <a:r>
              <a:rPr lang="zh-CN" altLang="en-US" sz="2400" dirty="0"/>
              <a:t>的值传给调用过程。</a:t>
            </a:r>
          </a:p>
          <a:p>
            <a:pPr lvl="1">
              <a:buNone/>
            </a:pPr>
            <a:r>
              <a:rPr lang="zh-CN" altLang="en-US" sz="2400" dirty="0"/>
              <a:t>例如：</a:t>
            </a:r>
            <a:r>
              <a:rPr lang="en-US" altLang="zh-CN" sz="2400"/>
              <a:t>exit</a:t>
            </a:r>
            <a:r>
              <a:rPr lang="zh-CN" altLang="en-US" sz="2400"/>
              <a:t>（</a:t>
            </a:r>
            <a:r>
              <a:rPr lang="en-US" altLang="zh-CN" sz="2400"/>
              <a:t>0</a:t>
            </a:r>
            <a:r>
              <a:rPr lang="zh-CN" altLang="en-US" sz="2400"/>
              <a:t>）；</a:t>
            </a:r>
            <a:r>
              <a:rPr lang="zh-CN" altLang="en-US" sz="2400" dirty="0"/>
              <a:t>立即终止程序的执行。</a:t>
            </a:r>
          </a:p>
        </p:txBody>
      </p:sp>
    </p:spTree>
  </p:cSld>
  <p:clrMapOvr>
    <a:masterClrMapping/>
  </p:clrMapOvr>
  <p:transition>
    <p:random/>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7" name="文本占位符 57346"/>
          <p:cNvSpPr>
            <a:spLocks noGrp="1"/>
          </p:cNvSpPr>
          <p:nvPr>
            <p:ph type="body" idx="1"/>
          </p:nvPr>
        </p:nvSpPr>
        <p:spPr>
          <a:xfrm>
            <a:off x="250825" y="2924175"/>
            <a:ext cx="8424863" cy="3933825"/>
          </a:xfrm>
          <a:ln/>
        </p:spPr>
        <p:txBody>
          <a:bodyPr/>
          <a:lstStyle/>
          <a:p>
            <a:pPr>
              <a:lnSpc>
                <a:spcPct val="100000"/>
              </a:lnSpc>
            </a:pPr>
            <a:r>
              <a:rPr lang="zh-CN" altLang="en-US" dirty="0">
                <a:solidFill>
                  <a:srgbClr val="0000B6"/>
                </a:solidFill>
              </a:rPr>
              <a:t>关键字</a:t>
            </a:r>
          </a:p>
          <a:p>
            <a:pPr lvl="1">
              <a:lnSpc>
                <a:spcPct val="100000"/>
              </a:lnSpc>
            </a:pPr>
            <a:r>
              <a:rPr lang="zh-CN" altLang="en-US" sz="2400" dirty="0">
                <a:solidFill>
                  <a:srgbClr val="000064"/>
                </a:solidFill>
              </a:rPr>
              <a:t>数据类型关键字：</a:t>
            </a:r>
            <a:r>
              <a:rPr lang="en-US" altLang="zh-CN" sz="2400">
                <a:solidFill>
                  <a:srgbClr val="006600"/>
                </a:solidFill>
              </a:rPr>
              <a:t>char</a:t>
            </a:r>
            <a:r>
              <a:rPr lang="zh-CN" altLang="en-US" sz="2400" dirty="0">
                <a:solidFill>
                  <a:srgbClr val="006600"/>
                </a:solidFill>
              </a:rPr>
              <a:t>、</a:t>
            </a:r>
            <a:r>
              <a:rPr lang="en-US" altLang="zh-CN" sz="2400" err="1">
                <a:solidFill>
                  <a:srgbClr val="006600"/>
                </a:solidFill>
              </a:rPr>
              <a:t>int</a:t>
            </a:r>
            <a:r>
              <a:rPr lang="zh-CN" altLang="en-US" sz="2400" dirty="0">
                <a:solidFill>
                  <a:srgbClr val="006600"/>
                </a:solidFill>
              </a:rPr>
              <a:t>、</a:t>
            </a:r>
            <a:r>
              <a:rPr lang="en-US" altLang="zh-CN" sz="2400">
                <a:solidFill>
                  <a:srgbClr val="006600"/>
                </a:solidFill>
              </a:rPr>
              <a:t>short</a:t>
            </a:r>
            <a:r>
              <a:rPr lang="zh-CN" altLang="en-US" sz="2400" dirty="0">
                <a:solidFill>
                  <a:srgbClr val="006600"/>
                </a:solidFill>
              </a:rPr>
              <a:t>、</a:t>
            </a:r>
            <a:r>
              <a:rPr lang="en-US" altLang="zh-CN" sz="2400">
                <a:solidFill>
                  <a:srgbClr val="006600"/>
                </a:solidFill>
              </a:rPr>
              <a:t>long</a:t>
            </a:r>
            <a:r>
              <a:rPr lang="zh-CN" altLang="en-US" sz="2400" dirty="0">
                <a:solidFill>
                  <a:srgbClr val="006600"/>
                </a:solidFill>
              </a:rPr>
              <a:t>、</a:t>
            </a:r>
            <a:r>
              <a:rPr lang="en-US" altLang="zh-CN" sz="2400">
                <a:solidFill>
                  <a:srgbClr val="006600"/>
                </a:solidFill>
              </a:rPr>
              <a:t>float</a:t>
            </a:r>
            <a:r>
              <a:rPr lang="zh-CN" altLang="en-US" sz="2400" dirty="0">
                <a:solidFill>
                  <a:srgbClr val="006600"/>
                </a:solidFill>
              </a:rPr>
              <a:t>、</a:t>
            </a:r>
            <a:r>
              <a:rPr lang="en-US" altLang="zh-CN" sz="2400">
                <a:solidFill>
                  <a:srgbClr val="006600"/>
                </a:solidFill>
              </a:rPr>
              <a:t>double</a:t>
            </a:r>
            <a:r>
              <a:rPr lang="zh-CN" altLang="en-US" sz="2400" dirty="0">
                <a:solidFill>
                  <a:srgbClr val="006600"/>
                </a:solidFill>
              </a:rPr>
              <a:t>、</a:t>
            </a:r>
            <a:r>
              <a:rPr lang="en-US" altLang="zh-CN" sz="2400">
                <a:solidFill>
                  <a:srgbClr val="006600"/>
                </a:solidFill>
              </a:rPr>
              <a:t>signed</a:t>
            </a:r>
            <a:r>
              <a:rPr lang="zh-CN" altLang="en-US" sz="2400" dirty="0">
                <a:solidFill>
                  <a:srgbClr val="006600"/>
                </a:solidFill>
              </a:rPr>
              <a:t>、</a:t>
            </a:r>
            <a:r>
              <a:rPr lang="en-US" altLang="zh-CN" sz="2400">
                <a:solidFill>
                  <a:srgbClr val="006600"/>
                </a:solidFill>
              </a:rPr>
              <a:t>unsigned</a:t>
            </a:r>
            <a:r>
              <a:rPr lang="zh-CN" altLang="en-US" sz="2400" dirty="0">
                <a:solidFill>
                  <a:srgbClr val="006600"/>
                </a:solidFill>
              </a:rPr>
              <a:t>、</a:t>
            </a:r>
            <a:r>
              <a:rPr lang="en-US" altLang="zh-CN" sz="2400" err="1">
                <a:solidFill>
                  <a:srgbClr val="006600"/>
                </a:solidFill>
              </a:rPr>
              <a:t>struct</a:t>
            </a:r>
            <a:r>
              <a:rPr lang="zh-CN" altLang="en-US" sz="2400" dirty="0">
                <a:solidFill>
                  <a:srgbClr val="006600"/>
                </a:solidFill>
              </a:rPr>
              <a:t>、</a:t>
            </a:r>
            <a:r>
              <a:rPr lang="en-US" altLang="zh-CN" sz="2400">
                <a:solidFill>
                  <a:srgbClr val="006600"/>
                </a:solidFill>
              </a:rPr>
              <a:t>union</a:t>
            </a:r>
            <a:r>
              <a:rPr lang="zh-CN" altLang="en-US" sz="2400" dirty="0">
                <a:solidFill>
                  <a:srgbClr val="006600"/>
                </a:solidFill>
              </a:rPr>
              <a:t>、</a:t>
            </a:r>
            <a:r>
              <a:rPr lang="en-US" altLang="zh-CN" sz="2400" err="1">
                <a:solidFill>
                  <a:srgbClr val="006600"/>
                </a:solidFill>
              </a:rPr>
              <a:t>enum</a:t>
            </a:r>
            <a:r>
              <a:rPr lang="zh-CN" altLang="en-US" sz="2400" dirty="0">
                <a:solidFill>
                  <a:srgbClr val="006600"/>
                </a:solidFill>
              </a:rPr>
              <a:t>、</a:t>
            </a:r>
            <a:r>
              <a:rPr lang="en-US" altLang="zh-CN" sz="2400">
                <a:solidFill>
                  <a:srgbClr val="006600"/>
                </a:solidFill>
              </a:rPr>
              <a:t>void</a:t>
            </a:r>
            <a:r>
              <a:rPr lang="zh-CN" altLang="en-US" sz="2400" dirty="0">
                <a:solidFill>
                  <a:srgbClr val="006600"/>
                </a:solidFill>
              </a:rPr>
              <a:t>。</a:t>
            </a:r>
          </a:p>
          <a:p>
            <a:pPr lvl="1">
              <a:lnSpc>
                <a:spcPct val="100000"/>
              </a:lnSpc>
            </a:pPr>
            <a:r>
              <a:rPr lang="zh-CN" altLang="en-US" sz="2400" dirty="0">
                <a:solidFill>
                  <a:srgbClr val="000064"/>
                </a:solidFill>
              </a:rPr>
              <a:t>存储类型关键字：</a:t>
            </a:r>
            <a:r>
              <a:rPr lang="en-US" altLang="zh-CN" sz="2400">
                <a:solidFill>
                  <a:srgbClr val="006600"/>
                </a:solidFill>
              </a:rPr>
              <a:t>auto</a:t>
            </a:r>
            <a:r>
              <a:rPr lang="zh-CN" altLang="en-US" sz="2400" dirty="0">
                <a:solidFill>
                  <a:srgbClr val="006600"/>
                </a:solidFill>
              </a:rPr>
              <a:t>、</a:t>
            </a:r>
            <a:r>
              <a:rPr lang="en-US" altLang="zh-CN" sz="2400">
                <a:solidFill>
                  <a:srgbClr val="006600"/>
                </a:solidFill>
              </a:rPr>
              <a:t>register</a:t>
            </a:r>
            <a:r>
              <a:rPr lang="zh-CN" altLang="en-US" sz="2400" dirty="0">
                <a:solidFill>
                  <a:srgbClr val="006600"/>
                </a:solidFill>
              </a:rPr>
              <a:t>、</a:t>
            </a:r>
            <a:r>
              <a:rPr lang="en-US" altLang="zh-CN" sz="2400">
                <a:solidFill>
                  <a:srgbClr val="006600"/>
                </a:solidFill>
              </a:rPr>
              <a:t>static</a:t>
            </a:r>
            <a:r>
              <a:rPr lang="zh-CN" altLang="en-US" sz="2400" dirty="0">
                <a:solidFill>
                  <a:srgbClr val="006600"/>
                </a:solidFill>
              </a:rPr>
              <a:t>、</a:t>
            </a:r>
            <a:r>
              <a:rPr lang="en-US" altLang="zh-CN" sz="2400">
                <a:solidFill>
                  <a:srgbClr val="006600"/>
                </a:solidFill>
              </a:rPr>
              <a:t>extern</a:t>
            </a:r>
            <a:r>
              <a:rPr lang="zh-CN" altLang="en-US" sz="2400" dirty="0">
                <a:solidFill>
                  <a:srgbClr val="006600"/>
                </a:solidFill>
              </a:rPr>
              <a:t>、</a:t>
            </a:r>
            <a:r>
              <a:rPr lang="en-US" altLang="zh-CN" sz="2400" err="1">
                <a:solidFill>
                  <a:srgbClr val="006600"/>
                </a:solidFill>
              </a:rPr>
              <a:t>typedef</a:t>
            </a:r>
            <a:r>
              <a:rPr lang="zh-CN" altLang="en-US" sz="2400" dirty="0">
                <a:solidFill>
                  <a:srgbClr val="006600"/>
                </a:solidFill>
              </a:rPr>
              <a:t>。</a:t>
            </a:r>
          </a:p>
          <a:p>
            <a:pPr lvl="1">
              <a:lnSpc>
                <a:spcPct val="100000"/>
              </a:lnSpc>
            </a:pPr>
            <a:r>
              <a:rPr lang="zh-CN" altLang="en-US" sz="2400" dirty="0">
                <a:solidFill>
                  <a:srgbClr val="000064"/>
                </a:solidFill>
              </a:rPr>
              <a:t>流程控制关键字：</a:t>
            </a:r>
            <a:r>
              <a:rPr lang="en-US" altLang="zh-CN" sz="2400">
                <a:solidFill>
                  <a:srgbClr val="006600"/>
                </a:solidFill>
              </a:rPr>
              <a:t>if</a:t>
            </a:r>
            <a:r>
              <a:rPr lang="zh-CN" altLang="en-US" sz="2400" dirty="0">
                <a:solidFill>
                  <a:srgbClr val="006600"/>
                </a:solidFill>
              </a:rPr>
              <a:t>、</a:t>
            </a:r>
            <a:r>
              <a:rPr lang="en-US" altLang="zh-CN" sz="2400">
                <a:solidFill>
                  <a:srgbClr val="006600"/>
                </a:solidFill>
              </a:rPr>
              <a:t>else</a:t>
            </a:r>
            <a:r>
              <a:rPr lang="zh-CN" altLang="en-US" sz="2400" dirty="0">
                <a:solidFill>
                  <a:srgbClr val="006600"/>
                </a:solidFill>
              </a:rPr>
              <a:t>、</a:t>
            </a:r>
            <a:r>
              <a:rPr lang="en-US" altLang="zh-CN" sz="2400">
                <a:solidFill>
                  <a:srgbClr val="006600"/>
                </a:solidFill>
              </a:rPr>
              <a:t>switch</a:t>
            </a:r>
            <a:r>
              <a:rPr lang="zh-CN" altLang="en-US" sz="2400" dirty="0">
                <a:solidFill>
                  <a:srgbClr val="006600"/>
                </a:solidFill>
              </a:rPr>
              <a:t>、</a:t>
            </a:r>
            <a:r>
              <a:rPr lang="en-US" altLang="zh-CN" sz="2400">
                <a:solidFill>
                  <a:srgbClr val="006600"/>
                </a:solidFill>
              </a:rPr>
              <a:t>default</a:t>
            </a:r>
            <a:r>
              <a:rPr lang="zh-CN" altLang="en-US" sz="2400" dirty="0">
                <a:solidFill>
                  <a:srgbClr val="006600"/>
                </a:solidFill>
              </a:rPr>
              <a:t>、</a:t>
            </a:r>
            <a:r>
              <a:rPr lang="en-US" altLang="zh-CN" sz="2400">
                <a:solidFill>
                  <a:srgbClr val="006600"/>
                </a:solidFill>
              </a:rPr>
              <a:t>case</a:t>
            </a:r>
            <a:r>
              <a:rPr lang="zh-CN" altLang="en-US" sz="2400" dirty="0">
                <a:solidFill>
                  <a:srgbClr val="006600"/>
                </a:solidFill>
              </a:rPr>
              <a:t>、</a:t>
            </a:r>
            <a:r>
              <a:rPr lang="en-US" altLang="zh-CN" sz="2400">
                <a:solidFill>
                  <a:srgbClr val="006600"/>
                </a:solidFill>
              </a:rPr>
              <a:t>while</a:t>
            </a:r>
            <a:r>
              <a:rPr lang="zh-CN" altLang="en-US" sz="2400" dirty="0">
                <a:solidFill>
                  <a:srgbClr val="006600"/>
                </a:solidFill>
              </a:rPr>
              <a:t>、</a:t>
            </a:r>
            <a:r>
              <a:rPr lang="en-US" altLang="zh-CN" sz="2400">
                <a:solidFill>
                  <a:srgbClr val="006600"/>
                </a:solidFill>
              </a:rPr>
              <a:t>do</a:t>
            </a:r>
            <a:r>
              <a:rPr lang="zh-CN" altLang="en-US" sz="2400" dirty="0">
                <a:solidFill>
                  <a:srgbClr val="006600"/>
                </a:solidFill>
              </a:rPr>
              <a:t>、</a:t>
            </a:r>
            <a:r>
              <a:rPr lang="en-US" altLang="zh-CN" sz="2400">
                <a:solidFill>
                  <a:srgbClr val="006600"/>
                </a:solidFill>
              </a:rPr>
              <a:t>for</a:t>
            </a:r>
            <a:r>
              <a:rPr lang="zh-CN" altLang="en-US" sz="2400" dirty="0">
                <a:solidFill>
                  <a:srgbClr val="006600"/>
                </a:solidFill>
              </a:rPr>
              <a:t>、</a:t>
            </a:r>
            <a:r>
              <a:rPr lang="en-US" altLang="zh-CN" sz="2400">
                <a:solidFill>
                  <a:srgbClr val="006600"/>
                </a:solidFill>
              </a:rPr>
              <a:t>break</a:t>
            </a:r>
            <a:r>
              <a:rPr lang="zh-CN" altLang="en-US" sz="2400" dirty="0">
                <a:solidFill>
                  <a:srgbClr val="006600"/>
                </a:solidFill>
              </a:rPr>
              <a:t>、</a:t>
            </a:r>
            <a:r>
              <a:rPr lang="en-US" altLang="zh-CN" sz="2400">
                <a:solidFill>
                  <a:srgbClr val="006600"/>
                </a:solidFill>
              </a:rPr>
              <a:t>continue</a:t>
            </a:r>
            <a:r>
              <a:rPr lang="zh-CN" altLang="en-US" sz="2400" dirty="0">
                <a:solidFill>
                  <a:srgbClr val="006600"/>
                </a:solidFill>
              </a:rPr>
              <a:t>、</a:t>
            </a:r>
            <a:r>
              <a:rPr lang="en-US" altLang="zh-CN" sz="2400">
                <a:solidFill>
                  <a:srgbClr val="006600"/>
                </a:solidFill>
              </a:rPr>
              <a:t>return</a:t>
            </a:r>
            <a:r>
              <a:rPr lang="zh-CN" altLang="en-US" sz="2400" dirty="0">
                <a:solidFill>
                  <a:srgbClr val="006600"/>
                </a:solidFill>
              </a:rPr>
              <a:t>、</a:t>
            </a:r>
            <a:r>
              <a:rPr lang="en-US" altLang="zh-CN" sz="2400" err="1">
                <a:solidFill>
                  <a:srgbClr val="006600"/>
                </a:solidFill>
              </a:rPr>
              <a:t>goto</a:t>
            </a:r>
            <a:r>
              <a:rPr lang="zh-CN" altLang="en-US" sz="2400" dirty="0">
                <a:solidFill>
                  <a:srgbClr val="006600"/>
                </a:solidFill>
              </a:rPr>
              <a:t>。</a:t>
            </a:r>
          </a:p>
          <a:p>
            <a:pPr lvl="1">
              <a:lnSpc>
                <a:spcPct val="100000"/>
              </a:lnSpc>
            </a:pPr>
            <a:r>
              <a:rPr lang="zh-CN" altLang="en-US" sz="2400" dirty="0">
                <a:solidFill>
                  <a:srgbClr val="000064"/>
                </a:solidFill>
              </a:rPr>
              <a:t>其他关键字：</a:t>
            </a:r>
            <a:r>
              <a:rPr lang="en-US" altLang="zh-CN" sz="2400" err="1">
                <a:solidFill>
                  <a:srgbClr val="006600"/>
                </a:solidFill>
              </a:rPr>
              <a:t>sizeof</a:t>
            </a:r>
            <a:r>
              <a:rPr lang="zh-CN" altLang="en-US" sz="2400" dirty="0">
                <a:solidFill>
                  <a:srgbClr val="006600"/>
                </a:solidFill>
              </a:rPr>
              <a:t>、</a:t>
            </a:r>
            <a:r>
              <a:rPr lang="en-US" altLang="zh-CN" sz="2400">
                <a:solidFill>
                  <a:srgbClr val="006600"/>
                </a:solidFill>
              </a:rPr>
              <a:t>const</a:t>
            </a:r>
            <a:r>
              <a:rPr lang="zh-CN" altLang="en-US" sz="2400" dirty="0">
                <a:solidFill>
                  <a:srgbClr val="006600"/>
                </a:solidFill>
              </a:rPr>
              <a:t>、</a:t>
            </a:r>
            <a:r>
              <a:rPr lang="en-US" altLang="zh-CN" sz="2400">
                <a:solidFill>
                  <a:srgbClr val="006600"/>
                </a:solidFill>
              </a:rPr>
              <a:t>volatile</a:t>
            </a:r>
            <a:r>
              <a:rPr lang="zh-CN" altLang="en-US" sz="2400" dirty="0">
                <a:solidFill>
                  <a:srgbClr val="006600"/>
                </a:solidFill>
              </a:rPr>
              <a:t>。</a:t>
            </a:r>
          </a:p>
        </p:txBody>
      </p:sp>
      <p:sp>
        <p:nvSpPr>
          <p:cNvPr id="57349" name="文本框 57348"/>
          <p:cNvSpPr txBox="1"/>
          <p:nvPr/>
        </p:nvSpPr>
        <p:spPr>
          <a:xfrm>
            <a:off x="685800" y="1600200"/>
            <a:ext cx="1828800" cy="457200"/>
          </a:xfrm>
          <a:prstGeom prst="rect">
            <a:avLst/>
          </a:prstGeom>
          <a:noFill/>
          <a:ln w="9525">
            <a:noFill/>
          </a:ln>
        </p:spPr>
        <p:txBody>
          <a:bodyPr>
            <a:spAutoFit/>
          </a:bodyPr>
          <a:lstStyle/>
          <a:p>
            <a:pPr eaLnBrk="0" hangingPunct="0">
              <a:spcBef>
                <a:spcPct val="50000"/>
              </a:spcBef>
            </a:pPr>
            <a:r>
              <a:rPr lang="zh-CN" altLang="en-US" b="1" dirty="0">
                <a:solidFill>
                  <a:srgbClr val="6600FF"/>
                </a:solidFill>
                <a:effectLst>
                  <a:outerShdw blurRad="38100" dist="38100" dir="2700000">
                    <a:srgbClr val="000000"/>
                  </a:outerShdw>
                </a:effectLst>
                <a:latin typeface="Times New Roman" panose="02020603050405020304" pitchFamily="18" charset="0"/>
              </a:rPr>
              <a:t>标识符</a:t>
            </a:r>
          </a:p>
        </p:txBody>
      </p:sp>
      <p:sp>
        <p:nvSpPr>
          <p:cNvPr id="57350" name="左大括号 57349"/>
          <p:cNvSpPr/>
          <p:nvPr/>
        </p:nvSpPr>
        <p:spPr>
          <a:xfrm>
            <a:off x="1981200" y="990600"/>
            <a:ext cx="457200" cy="1676400"/>
          </a:xfrm>
          <a:prstGeom prst="leftBrace">
            <a:avLst>
              <a:gd name="adj1" fmla="val 30555"/>
              <a:gd name="adj2" fmla="val 50000"/>
            </a:avLst>
          </a:prstGeom>
          <a:noFill/>
          <a:ln w="28575" cap="flat" cmpd="sng">
            <a:solidFill>
              <a:srgbClr val="D60093"/>
            </a:solidFill>
            <a:prstDash val="solid"/>
            <a:headEnd type="none" w="med" len="med"/>
            <a:tailEnd type="none" w="med" len="med"/>
          </a:ln>
        </p:spPr>
        <p:txBody>
          <a:bodyPr wrap="none" anchor="ctr" anchorCtr="0"/>
          <a:lstStyle/>
          <a:p>
            <a:pPr algn="ctr"/>
            <a:endParaRPr dirty="0">
              <a:solidFill>
                <a:srgbClr val="FF3399"/>
              </a:solidFill>
              <a:latin typeface="Times New Roman" panose="02020603050405020304" pitchFamily="18" charset="0"/>
            </a:endParaRPr>
          </a:p>
        </p:txBody>
      </p:sp>
      <p:sp>
        <p:nvSpPr>
          <p:cNvPr id="57351" name="文本框 57350"/>
          <p:cNvSpPr txBox="1"/>
          <p:nvPr/>
        </p:nvSpPr>
        <p:spPr>
          <a:xfrm>
            <a:off x="2667000" y="838200"/>
            <a:ext cx="2209800" cy="457200"/>
          </a:xfrm>
          <a:prstGeom prst="rect">
            <a:avLst/>
          </a:prstGeom>
          <a:noFill/>
          <a:ln w="9525">
            <a:noFill/>
          </a:ln>
        </p:spPr>
        <p:txBody>
          <a:bodyPr>
            <a:spAutoFit/>
          </a:bodyPr>
          <a:lstStyle/>
          <a:p>
            <a:pPr eaLnBrk="0" hangingPunct="0">
              <a:spcBef>
                <a:spcPct val="50000"/>
              </a:spcBef>
            </a:pPr>
            <a:r>
              <a:rPr lang="zh-CN" altLang="en-US" b="1" dirty="0">
                <a:solidFill>
                  <a:srgbClr val="6600FF"/>
                </a:solidFill>
                <a:effectLst>
                  <a:outerShdw blurRad="38100" dist="38100" dir="2700000">
                    <a:srgbClr val="000000"/>
                  </a:outerShdw>
                </a:effectLst>
                <a:latin typeface="Times New Roman" panose="02020603050405020304" pitchFamily="18" charset="0"/>
              </a:rPr>
              <a:t>用户标识符</a:t>
            </a:r>
          </a:p>
        </p:txBody>
      </p:sp>
      <p:sp>
        <p:nvSpPr>
          <p:cNvPr id="57352" name="文本框 57351"/>
          <p:cNvSpPr txBox="1"/>
          <p:nvPr/>
        </p:nvSpPr>
        <p:spPr>
          <a:xfrm>
            <a:off x="2514600" y="2514600"/>
            <a:ext cx="2438400" cy="457200"/>
          </a:xfrm>
          <a:prstGeom prst="rect">
            <a:avLst/>
          </a:prstGeom>
          <a:noFill/>
          <a:ln w="9525">
            <a:noFill/>
          </a:ln>
        </p:spPr>
        <p:txBody>
          <a:bodyPr>
            <a:spAutoFit/>
          </a:bodyPr>
          <a:lstStyle/>
          <a:p>
            <a:pPr eaLnBrk="0" hangingPunct="0">
              <a:spcBef>
                <a:spcPct val="50000"/>
              </a:spcBef>
            </a:pPr>
            <a:r>
              <a:rPr lang="zh-CN" altLang="en-US" b="1" dirty="0">
                <a:solidFill>
                  <a:srgbClr val="6600FF"/>
                </a:solidFill>
                <a:effectLst>
                  <a:outerShdw blurRad="38100" dist="38100" dir="2700000">
                    <a:srgbClr val="000000"/>
                  </a:outerShdw>
                </a:effectLst>
                <a:latin typeface="Times New Roman" panose="02020603050405020304" pitchFamily="18" charset="0"/>
              </a:rPr>
              <a:t>系统标识符</a:t>
            </a:r>
          </a:p>
        </p:txBody>
      </p:sp>
      <p:sp>
        <p:nvSpPr>
          <p:cNvPr id="57353" name="左大括号 57352"/>
          <p:cNvSpPr/>
          <p:nvPr/>
        </p:nvSpPr>
        <p:spPr>
          <a:xfrm>
            <a:off x="4648200" y="381000"/>
            <a:ext cx="228600" cy="1371600"/>
          </a:xfrm>
          <a:prstGeom prst="leftBrace">
            <a:avLst>
              <a:gd name="adj1" fmla="val 50000"/>
              <a:gd name="adj2" fmla="val 50000"/>
            </a:avLst>
          </a:prstGeom>
          <a:noFill/>
          <a:ln w="28575" cap="flat" cmpd="sng">
            <a:solidFill>
              <a:srgbClr val="D60093"/>
            </a:solidFill>
            <a:prstDash val="solid"/>
            <a:headEnd type="none" w="med" len="med"/>
            <a:tailEnd type="none" w="med" len="med"/>
          </a:ln>
        </p:spPr>
        <p:txBody>
          <a:bodyPr wrap="none" anchor="ctr" anchorCtr="0"/>
          <a:lstStyle/>
          <a:p>
            <a:pPr algn="ctr"/>
            <a:endParaRPr dirty="0">
              <a:solidFill>
                <a:srgbClr val="6600FF"/>
              </a:solidFill>
              <a:latin typeface="Times New Roman" panose="02020603050405020304" pitchFamily="18" charset="0"/>
            </a:endParaRPr>
          </a:p>
        </p:txBody>
      </p:sp>
      <p:sp>
        <p:nvSpPr>
          <p:cNvPr id="57354" name="文本框 57353"/>
          <p:cNvSpPr txBox="1"/>
          <p:nvPr/>
        </p:nvSpPr>
        <p:spPr>
          <a:xfrm>
            <a:off x="4953000" y="228600"/>
            <a:ext cx="4114800" cy="1552575"/>
          </a:xfrm>
          <a:prstGeom prst="rect">
            <a:avLst/>
          </a:prstGeom>
          <a:noFill/>
          <a:ln w="9525">
            <a:noFill/>
          </a:ln>
        </p:spPr>
        <p:txBody>
          <a:bodyPr>
            <a:spAutoFit/>
          </a:bodyPr>
          <a:lstStyle/>
          <a:p>
            <a:pPr eaLnBrk="0" hangingPunct="0">
              <a:spcBef>
                <a:spcPct val="50000"/>
              </a:spcBef>
            </a:pPr>
            <a:r>
              <a:rPr lang="zh-CN" altLang="en-US" b="1" dirty="0">
                <a:solidFill>
                  <a:srgbClr val="6600FF"/>
                </a:solidFill>
                <a:effectLst>
                  <a:outerShdw blurRad="38100" dist="38100" dir="2700000">
                    <a:srgbClr val="000000"/>
                  </a:outerShdw>
                </a:effectLst>
                <a:latin typeface="Times New Roman" panose="02020603050405020304" pitchFamily="18" charset="0"/>
              </a:rPr>
              <a:t>符号常量名</a:t>
            </a:r>
          </a:p>
          <a:p>
            <a:pPr eaLnBrk="0" hangingPunct="0">
              <a:spcBef>
                <a:spcPct val="50000"/>
              </a:spcBef>
            </a:pPr>
            <a:r>
              <a:rPr lang="zh-CN" altLang="en-US" b="1" dirty="0">
                <a:solidFill>
                  <a:srgbClr val="6600FF"/>
                </a:solidFill>
                <a:effectLst>
                  <a:outerShdw blurRad="38100" dist="38100" dir="2700000">
                    <a:srgbClr val="000000"/>
                  </a:outerShdw>
                </a:effectLst>
                <a:latin typeface="Times New Roman" panose="02020603050405020304" pitchFamily="18" charset="0"/>
              </a:rPr>
              <a:t>变量名</a:t>
            </a:r>
          </a:p>
          <a:p>
            <a:pPr eaLnBrk="0" hangingPunct="0">
              <a:spcBef>
                <a:spcPct val="50000"/>
              </a:spcBef>
            </a:pPr>
            <a:r>
              <a:rPr lang="zh-CN" altLang="en-US" b="1" dirty="0">
                <a:solidFill>
                  <a:srgbClr val="6600FF"/>
                </a:solidFill>
                <a:effectLst>
                  <a:outerShdw blurRad="38100" dist="38100" dir="2700000">
                    <a:srgbClr val="000000"/>
                  </a:outerShdw>
                </a:effectLst>
                <a:latin typeface="Times New Roman" panose="02020603050405020304" pitchFamily="18" charset="0"/>
              </a:rPr>
              <a:t>用户函数名 等</a:t>
            </a:r>
          </a:p>
        </p:txBody>
      </p:sp>
      <p:sp>
        <p:nvSpPr>
          <p:cNvPr id="57355" name="左大括号 57354"/>
          <p:cNvSpPr/>
          <p:nvPr/>
        </p:nvSpPr>
        <p:spPr>
          <a:xfrm>
            <a:off x="4267200" y="2057400"/>
            <a:ext cx="533400" cy="1219200"/>
          </a:xfrm>
          <a:prstGeom prst="leftBrace">
            <a:avLst>
              <a:gd name="adj1" fmla="val 19047"/>
              <a:gd name="adj2" fmla="val 50000"/>
            </a:avLst>
          </a:prstGeom>
          <a:noFill/>
          <a:ln w="28575" cap="flat" cmpd="sng">
            <a:solidFill>
              <a:srgbClr val="D60093"/>
            </a:solidFill>
            <a:prstDash val="solid"/>
            <a:headEnd type="none" w="med" len="med"/>
            <a:tailEnd type="none" w="med" len="med"/>
          </a:ln>
        </p:spPr>
        <p:txBody>
          <a:bodyPr/>
          <a:lstStyle/>
          <a:p>
            <a:endParaRPr lang="zh-CN" altLang="en-US"/>
          </a:p>
        </p:txBody>
      </p:sp>
      <p:sp>
        <p:nvSpPr>
          <p:cNvPr id="57356" name="文本框 57355"/>
          <p:cNvSpPr txBox="1"/>
          <p:nvPr/>
        </p:nvSpPr>
        <p:spPr>
          <a:xfrm>
            <a:off x="5029200" y="1905000"/>
            <a:ext cx="4114800" cy="1552575"/>
          </a:xfrm>
          <a:prstGeom prst="rect">
            <a:avLst/>
          </a:prstGeom>
          <a:noFill/>
          <a:ln w="9525">
            <a:noFill/>
          </a:ln>
        </p:spPr>
        <p:txBody>
          <a:bodyPr>
            <a:spAutoFit/>
          </a:bodyPr>
          <a:lstStyle/>
          <a:p>
            <a:pPr eaLnBrk="0" hangingPunct="0">
              <a:spcBef>
                <a:spcPct val="50000"/>
              </a:spcBef>
            </a:pPr>
            <a:r>
              <a:rPr lang="zh-CN" altLang="en-US" b="1" dirty="0">
                <a:solidFill>
                  <a:srgbClr val="6600FF"/>
                </a:solidFill>
                <a:effectLst>
                  <a:outerShdw blurRad="38100" dist="38100" dir="2700000">
                    <a:srgbClr val="000000"/>
                  </a:outerShdw>
                </a:effectLst>
                <a:latin typeface="Times New Roman" panose="02020603050405020304" pitchFamily="18" charset="0"/>
              </a:rPr>
              <a:t>关键字</a:t>
            </a:r>
          </a:p>
          <a:p>
            <a:pPr eaLnBrk="0" hangingPunct="0">
              <a:spcBef>
                <a:spcPct val="50000"/>
              </a:spcBef>
            </a:pPr>
            <a:r>
              <a:rPr lang="zh-CN" altLang="en-US" b="1" dirty="0">
                <a:solidFill>
                  <a:srgbClr val="6600FF"/>
                </a:solidFill>
                <a:effectLst>
                  <a:outerShdw blurRad="38100" dist="38100" dir="2700000">
                    <a:srgbClr val="000000"/>
                  </a:outerShdw>
                </a:effectLst>
                <a:latin typeface="Times New Roman" panose="02020603050405020304" pitchFamily="18" charset="0"/>
              </a:rPr>
              <a:t>系统函数名</a:t>
            </a:r>
          </a:p>
          <a:p>
            <a:pPr eaLnBrk="0" hangingPunct="0">
              <a:spcBef>
                <a:spcPct val="50000"/>
              </a:spcBef>
            </a:pPr>
            <a:r>
              <a:rPr lang="zh-CN" altLang="en-US" b="1" dirty="0">
                <a:solidFill>
                  <a:srgbClr val="6600FF"/>
                </a:solidFill>
                <a:effectLst>
                  <a:outerShdw blurRad="38100" dist="38100" dir="2700000">
                    <a:srgbClr val="000000"/>
                  </a:outerShdw>
                </a:effectLst>
                <a:latin typeface="Times New Roman" panose="02020603050405020304" pitchFamily="18" charset="0"/>
              </a:rPr>
              <a:t>预编译命令</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文本框 58369"/>
          <p:cNvSpPr txBox="1"/>
          <p:nvPr/>
        </p:nvSpPr>
        <p:spPr>
          <a:xfrm>
            <a:off x="304800" y="228600"/>
            <a:ext cx="8229600" cy="2832100"/>
          </a:xfrm>
          <a:prstGeom prst="rect">
            <a:avLst/>
          </a:prstGeom>
          <a:noFill/>
          <a:ln w="9525">
            <a:noFill/>
          </a:ln>
        </p:spPr>
        <p:txBody>
          <a:bodyPr>
            <a:spAutoFit/>
          </a:bodyPr>
          <a:lstStyle/>
          <a:p>
            <a:pPr eaLnBrk="0" hangingPunct="0">
              <a:spcBef>
                <a:spcPct val="50000"/>
              </a:spcBef>
            </a:pPr>
            <a:r>
              <a:rPr lang="zh-CN" altLang="en-US" sz="3600" b="1" dirty="0">
                <a:solidFill>
                  <a:srgbClr val="0000B6"/>
                </a:solidFill>
                <a:effectLst>
                  <a:outerShdw blurRad="38100" dist="38100" dir="2700000">
                    <a:srgbClr val="000000"/>
                  </a:outerShdw>
                </a:effectLst>
                <a:latin typeface="Arial" panose="020B0604020202020204" pitchFamily="34" charset="0"/>
              </a:rPr>
              <a:t>标识符的定义方法</a:t>
            </a:r>
            <a:endParaRPr lang="zh-CN" altLang="en-US" sz="2800" b="1" dirty="0">
              <a:solidFill>
                <a:srgbClr val="0000B6"/>
              </a:solidFill>
              <a:effectLst>
                <a:outerShdw blurRad="38100" dist="38100" dir="2700000">
                  <a:srgbClr val="000000"/>
                </a:outerShdw>
              </a:effectLst>
              <a:latin typeface="Times New Roman" panose="02020603050405020304" pitchFamily="18" charset="0"/>
            </a:endParaRPr>
          </a:p>
          <a:p>
            <a:pPr eaLnBrk="0" hangingPunct="0">
              <a:spcBef>
                <a:spcPct val="50000"/>
              </a:spcBef>
            </a:pPr>
            <a:r>
              <a:rPr lang="zh-CN" altLang="en-US" b="1" dirty="0">
                <a:solidFill>
                  <a:srgbClr val="008000"/>
                </a:solidFill>
                <a:effectLst>
                  <a:outerShdw blurRad="38100" dist="38100" dir="2700000">
                    <a:srgbClr val="000000"/>
                  </a:outerShdw>
                </a:effectLst>
                <a:latin typeface="Times New Roman" panose="02020603050405020304" pitchFamily="18" charset="0"/>
              </a:rPr>
              <a:t>规定：</a:t>
            </a:r>
            <a:r>
              <a:rPr lang="en-US" altLang="zh-CN" b="1">
                <a:solidFill>
                  <a:srgbClr val="008000"/>
                </a:solidFill>
                <a:effectLst>
                  <a:outerShdw blurRad="38100" dist="38100" dir="2700000">
                    <a:srgbClr val="000000"/>
                  </a:outerShdw>
                </a:effectLst>
                <a:latin typeface="Times New Roman" panose="02020603050405020304" pitchFamily="18" charset="0"/>
              </a:rPr>
              <a:t>1. </a:t>
            </a:r>
            <a:r>
              <a:rPr lang="zh-CN" altLang="en-US" b="1" dirty="0">
                <a:solidFill>
                  <a:srgbClr val="008000"/>
                </a:solidFill>
                <a:effectLst>
                  <a:outerShdw blurRad="38100" dist="38100" dir="2700000">
                    <a:srgbClr val="000000"/>
                  </a:outerShdw>
                </a:effectLst>
                <a:latin typeface="Times New Roman" panose="02020603050405020304" pitchFamily="18" charset="0"/>
              </a:rPr>
              <a:t>只能由字母、数字、下划线三种字符组成。</a:t>
            </a:r>
          </a:p>
          <a:p>
            <a:pPr eaLnBrk="0" hangingPunct="0">
              <a:spcBef>
                <a:spcPct val="50000"/>
              </a:spcBef>
            </a:pPr>
            <a:r>
              <a:rPr lang="zh-CN" altLang="en-US" b="1" dirty="0">
                <a:solidFill>
                  <a:srgbClr val="008000"/>
                </a:solidFill>
                <a:effectLst>
                  <a:outerShdw blurRad="38100" dist="38100" dir="2700000">
                    <a:srgbClr val="000000"/>
                  </a:outerShdw>
                </a:effectLst>
                <a:latin typeface="Times New Roman" panose="02020603050405020304" pitchFamily="18" charset="0"/>
              </a:rPr>
              <a:t>            </a:t>
            </a:r>
            <a:r>
              <a:rPr lang="en-US" altLang="zh-CN" b="1">
                <a:solidFill>
                  <a:srgbClr val="008000"/>
                </a:solidFill>
                <a:effectLst>
                  <a:outerShdw blurRad="38100" dist="38100" dir="2700000">
                    <a:srgbClr val="000000"/>
                  </a:outerShdw>
                </a:effectLst>
                <a:latin typeface="Times New Roman" panose="02020603050405020304" pitchFamily="18" charset="0"/>
              </a:rPr>
              <a:t>2 .</a:t>
            </a:r>
            <a:r>
              <a:rPr lang="zh-CN" altLang="en-US" b="1" dirty="0">
                <a:solidFill>
                  <a:srgbClr val="008000"/>
                </a:solidFill>
                <a:effectLst>
                  <a:outerShdw blurRad="38100" dist="38100" dir="2700000">
                    <a:srgbClr val="000000"/>
                  </a:outerShdw>
                </a:effectLst>
                <a:latin typeface="Times New Roman" panose="02020603050405020304" pitchFamily="18" charset="0"/>
              </a:rPr>
              <a:t>第一个字符必须是字母或下划线。</a:t>
            </a:r>
          </a:p>
          <a:p>
            <a:pPr eaLnBrk="0" hangingPunct="0">
              <a:spcBef>
                <a:spcPct val="50000"/>
              </a:spcBef>
            </a:pPr>
            <a:r>
              <a:rPr lang="zh-CN" altLang="en-US" b="1" dirty="0">
                <a:solidFill>
                  <a:srgbClr val="008000"/>
                </a:solidFill>
                <a:effectLst>
                  <a:outerShdw blurRad="38100" dist="38100" dir="2700000">
                    <a:srgbClr val="000000"/>
                  </a:outerShdw>
                </a:effectLst>
                <a:latin typeface="Times New Roman" panose="02020603050405020304" pitchFamily="18" charset="0"/>
              </a:rPr>
              <a:t>            </a:t>
            </a:r>
            <a:r>
              <a:rPr lang="en-US" altLang="zh-CN" b="1">
                <a:solidFill>
                  <a:srgbClr val="008000"/>
                </a:solidFill>
                <a:effectLst>
                  <a:outerShdw blurRad="38100" dist="38100" dir="2700000">
                    <a:srgbClr val="000000"/>
                  </a:outerShdw>
                </a:effectLst>
                <a:latin typeface="Times New Roman" panose="02020603050405020304" pitchFamily="18" charset="0"/>
              </a:rPr>
              <a:t>3 .C</a:t>
            </a:r>
            <a:r>
              <a:rPr lang="zh-CN" altLang="en-US" b="1" dirty="0">
                <a:solidFill>
                  <a:srgbClr val="008000"/>
                </a:solidFill>
                <a:effectLst>
                  <a:outerShdw blurRad="38100" dist="38100" dir="2700000">
                    <a:srgbClr val="000000"/>
                  </a:outerShdw>
                </a:effectLst>
                <a:latin typeface="Times New Roman" panose="02020603050405020304" pitchFamily="18" charset="0"/>
              </a:rPr>
              <a:t>语言中大写字母与小写字母不同。</a:t>
            </a:r>
          </a:p>
          <a:p>
            <a:pPr eaLnBrk="0" hangingPunct="0">
              <a:spcBef>
                <a:spcPct val="50000"/>
              </a:spcBef>
            </a:pPr>
            <a:r>
              <a:rPr lang="zh-CN" altLang="en-US" b="1" dirty="0">
                <a:solidFill>
                  <a:srgbClr val="008000"/>
                </a:solidFill>
                <a:effectLst>
                  <a:outerShdw blurRad="38100" dist="38100" dir="2700000">
                    <a:srgbClr val="000000"/>
                  </a:outerShdw>
                </a:effectLst>
                <a:latin typeface="Times New Roman" panose="02020603050405020304" pitchFamily="18" charset="0"/>
              </a:rPr>
              <a:t>            </a:t>
            </a:r>
            <a:r>
              <a:rPr lang="en-US" altLang="zh-CN" b="1">
                <a:solidFill>
                  <a:srgbClr val="008000"/>
                </a:solidFill>
                <a:effectLst>
                  <a:outerShdw blurRad="38100" dist="38100" dir="2700000">
                    <a:srgbClr val="000000"/>
                  </a:outerShdw>
                </a:effectLst>
                <a:latin typeface="Times New Roman" panose="02020603050405020304" pitchFamily="18" charset="0"/>
              </a:rPr>
              <a:t>4 .</a:t>
            </a:r>
            <a:r>
              <a:rPr lang="zh-CN" altLang="en-US" b="1" dirty="0">
                <a:solidFill>
                  <a:srgbClr val="008000"/>
                </a:solidFill>
                <a:effectLst>
                  <a:outerShdw blurRad="38100" dist="38100" dir="2700000">
                    <a:srgbClr val="000000"/>
                  </a:outerShdw>
                </a:effectLst>
                <a:latin typeface="Times New Roman" panose="02020603050405020304" pitchFamily="18" charset="0"/>
              </a:rPr>
              <a:t>标识符的命名要做到见名知义。</a:t>
            </a:r>
          </a:p>
        </p:txBody>
      </p:sp>
      <p:sp>
        <p:nvSpPr>
          <p:cNvPr id="58371" name="文本框 58370"/>
          <p:cNvSpPr txBox="1"/>
          <p:nvPr/>
        </p:nvSpPr>
        <p:spPr>
          <a:xfrm>
            <a:off x="457200" y="3276600"/>
            <a:ext cx="8229600" cy="2649538"/>
          </a:xfrm>
          <a:prstGeom prst="rect">
            <a:avLst/>
          </a:prstGeom>
          <a:noFill/>
          <a:ln w="9525">
            <a:noFill/>
          </a:ln>
        </p:spPr>
        <p:txBody>
          <a:bodyPr>
            <a:spAutoFit/>
          </a:bodyPr>
          <a:lstStyle/>
          <a:p>
            <a:pPr eaLnBrk="0" hangingPunct="0">
              <a:spcBef>
                <a:spcPct val="50000"/>
              </a:spcBef>
            </a:pPr>
            <a:r>
              <a:rPr lang="zh-CN" altLang="en-US" sz="3600" b="1" dirty="0">
                <a:solidFill>
                  <a:srgbClr val="0000B6"/>
                </a:solidFill>
                <a:effectLst>
                  <a:outerShdw blurRad="38100" dist="38100" dir="2700000">
                    <a:srgbClr val="000000"/>
                  </a:outerShdw>
                </a:effectLst>
                <a:latin typeface="Arial" panose="020B0604020202020204" pitchFamily="34" charset="0"/>
              </a:rPr>
              <a:t>例如</a:t>
            </a:r>
            <a:endParaRPr lang="zh-CN" altLang="en-US" sz="2800" b="1" dirty="0">
              <a:solidFill>
                <a:srgbClr val="0000B6"/>
              </a:solidFill>
              <a:effectLst>
                <a:outerShdw blurRad="38100" dist="38100" dir="2700000">
                  <a:srgbClr val="000000"/>
                </a:outerShdw>
              </a:effectLst>
              <a:latin typeface="Times New Roman" panose="02020603050405020304" pitchFamily="18" charset="0"/>
            </a:endParaRPr>
          </a:p>
          <a:p>
            <a:pPr eaLnBrk="0" hangingPunct="0">
              <a:spcBef>
                <a:spcPct val="50000"/>
              </a:spcBef>
            </a:pPr>
            <a:r>
              <a:rPr lang="en-US" altLang="zh-CN" b="1">
                <a:solidFill>
                  <a:srgbClr val="000064"/>
                </a:solidFill>
                <a:effectLst>
                  <a:outerShdw blurRad="38100" dist="38100" dir="2700000">
                    <a:srgbClr val="000000"/>
                  </a:outerShdw>
                </a:effectLst>
                <a:latin typeface="Arial" panose="020B0604020202020204" pitchFamily="34" charset="0"/>
                <a:cs typeface="Times New Roman" panose="02020603050405020304" pitchFamily="18" charset="0"/>
              </a:rPr>
              <a:t>NAME</a:t>
            </a:r>
            <a:r>
              <a:rPr lang="zh-CN" altLang="en-US" b="1">
                <a:solidFill>
                  <a:srgbClr val="000064"/>
                </a:solidFill>
                <a:effectLst>
                  <a:outerShdw blurRad="38100" dist="38100" dir="2700000">
                    <a:srgbClr val="000000"/>
                  </a:outerShdw>
                </a:effectLst>
                <a:latin typeface="Arial" panose="020B0604020202020204" pitchFamily="34" charset="0"/>
              </a:rPr>
              <a:t>、</a:t>
            </a:r>
            <a:r>
              <a:rPr lang="en-US" altLang="zh-CN" b="1">
                <a:solidFill>
                  <a:srgbClr val="000064"/>
                </a:solidFill>
                <a:effectLst>
                  <a:outerShdw blurRad="38100" dist="38100" dir="2700000">
                    <a:srgbClr val="000000"/>
                  </a:outerShdw>
                </a:effectLst>
                <a:latin typeface="Arial" panose="020B0604020202020204" pitchFamily="34" charset="0"/>
                <a:cs typeface="Times New Roman" panose="02020603050405020304" pitchFamily="18" charset="0"/>
              </a:rPr>
              <a:t>_sum</a:t>
            </a:r>
            <a:r>
              <a:rPr lang="zh-CN" altLang="en-US" b="1">
                <a:solidFill>
                  <a:srgbClr val="000064"/>
                </a:solidFill>
                <a:effectLst>
                  <a:outerShdw blurRad="38100" dist="38100" dir="2700000">
                    <a:srgbClr val="000000"/>
                  </a:outerShdw>
                </a:effectLst>
                <a:latin typeface="Arial" panose="020B0604020202020204" pitchFamily="34" charset="0"/>
              </a:rPr>
              <a:t>、</a:t>
            </a:r>
            <a:r>
              <a:rPr lang="en-US" altLang="zh-CN" b="1">
                <a:solidFill>
                  <a:srgbClr val="000064"/>
                </a:solidFill>
                <a:effectLst>
                  <a:outerShdw blurRad="38100" dist="38100" dir="2700000">
                    <a:srgbClr val="000000"/>
                  </a:outerShdw>
                </a:effectLst>
                <a:latin typeface="Arial" panose="020B0604020202020204" pitchFamily="34" charset="0"/>
                <a:cs typeface="Times New Roman" panose="02020603050405020304" pitchFamily="18" charset="0"/>
              </a:rPr>
              <a:t>max</a:t>
            </a:r>
            <a:r>
              <a:rPr lang="zh-CN" altLang="en-US" b="1">
                <a:solidFill>
                  <a:srgbClr val="000064"/>
                </a:solidFill>
                <a:effectLst>
                  <a:outerShdw blurRad="38100" dist="38100" dir="2700000">
                    <a:srgbClr val="000000"/>
                  </a:outerShdw>
                </a:effectLst>
                <a:latin typeface="Arial" panose="020B0604020202020204" pitchFamily="34" charset="0"/>
              </a:rPr>
              <a:t>、</a:t>
            </a:r>
            <a:r>
              <a:rPr lang="en-US" altLang="zh-CN" b="1">
                <a:solidFill>
                  <a:srgbClr val="000064"/>
                </a:solidFill>
                <a:effectLst>
                  <a:outerShdw blurRad="38100" dist="38100" dir="2700000">
                    <a:srgbClr val="000000"/>
                  </a:outerShdw>
                </a:effectLst>
                <a:latin typeface="Arial" panose="020B0604020202020204" pitchFamily="34" charset="0"/>
                <a:cs typeface="Times New Roman" panose="02020603050405020304" pitchFamily="18" charset="0"/>
              </a:rPr>
              <a:t>i12</a:t>
            </a:r>
            <a:r>
              <a:rPr lang="zh-CN" altLang="en-US" b="1">
                <a:solidFill>
                  <a:srgbClr val="000064"/>
                </a:solidFill>
                <a:effectLst>
                  <a:outerShdw blurRad="38100" dist="38100" dir="2700000">
                    <a:srgbClr val="000000"/>
                  </a:outerShdw>
                </a:effectLst>
                <a:latin typeface="Arial" panose="020B0604020202020204" pitchFamily="34" charset="0"/>
              </a:rPr>
              <a:t>、</a:t>
            </a:r>
            <a:r>
              <a:rPr lang="en-US" altLang="zh-CN" b="1">
                <a:solidFill>
                  <a:srgbClr val="000064"/>
                </a:solidFill>
                <a:effectLst>
                  <a:outerShdw blurRad="38100" dist="38100" dir="2700000">
                    <a:srgbClr val="000000"/>
                  </a:outerShdw>
                </a:effectLst>
                <a:latin typeface="Arial" panose="020B0604020202020204" pitchFamily="34" charset="0"/>
                <a:cs typeface="Times New Roman" panose="02020603050405020304" pitchFamily="18" charset="0"/>
              </a:rPr>
              <a:t>j_3</a:t>
            </a:r>
            <a:r>
              <a:rPr lang="zh-CN" altLang="en-US" b="1">
                <a:solidFill>
                  <a:srgbClr val="000064"/>
                </a:solidFill>
                <a:effectLst>
                  <a:outerShdw blurRad="38100" dist="38100" dir="2700000">
                    <a:srgbClr val="000000"/>
                  </a:outerShdw>
                </a:effectLst>
                <a:latin typeface="Arial" panose="020B0604020202020204" pitchFamily="34" charset="0"/>
              </a:rPr>
              <a:t>、</a:t>
            </a:r>
            <a:r>
              <a:rPr lang="en-US" altLang="zh-CN" b="1">
                <a:solidFill>
                  <a:srgbClr val="000064"/>
                </a:solidFill>
                <a:effectLst>
                  <a:outerShdw blurRad="38100" dist="38100" dir="2700000">
                    <a:srgbClr val="000000"/>
                  </a:outerShdw>
                </a:effectLst>
                <a:latin typeface="Arial" panose="020B0604020202020204" pitchFamily="34" charset="0"/>
                <a:cs typeface="Times New Roman" panose="02020603050405020304" pitchFamily="18" charset="0"/>
              </a:rPr>
              <a:t>x1ab2</a:t>
            </a:r>
            <a:r>
              <a:rPr lang="zh-CN" altLang="en-US" b="1" dirty="0">
                <a:solidFill>
                  <a:srgbClr val="000064"/>
                </a:solidFill>
                <a:effectLst>
                  <a:outerShdw blurRad="38100" dist="38100" dir="2700000">
                    <a:srgbClr val="000000"/>
                  </a:outerShdw>
                </a:effectLst>
                <a:latin typeface="Arial" panose="020B0604020202020204" pitchFamily="34" charset="0"/>
              </a:rPr>
              <a:t>、</a:t>
            </a:r>
            <a:r>
              <a:rPr lang="en-US" altLang="zh-CN" b="1">
                <a:solidFill>
                  <a:srgbClr val="000064"/>
                </a:solidFill>
                <a:effectLst>
                  <a:outerShdw blurRad="38100" dist="38100" dir="2700000">
                    <a:srgbClr val="000000"/>
                  </a:outerShdw>
                </a:effectLst>
                <a:latin typeface="Arial" panose="020B0604020202020204" pitchFamily="34" charset="0"/>
                <a:cs typeface="Times New Roman" panose="02020603050405020304" pitchFamily="18" charset="0"/>
              </a:rPr>
              <a:t>z2009_5</a:t>
            </a:r>
            <a:r>
              <a:rPr lang="zh-CN" altLang="en-US" b="1" dirty="0">
                <a:solidFill>
                  <a:srgbClr val="000064"/>
                </a:solidFill>
                <a:effectLst>
                  <a:outerShdw blurRad="38100" dist="38100" dir="2700000">
                    <a:srgbClr val="000000"/>
                  </a:outerShdw>
                </a:effectLst>
                <a:latin typeface="宋体" panose="02010600030101010101" pitchFamily="2" charset="-122"/>
              </a:rPr>
              <a:t>是合法标识符。</a:t>
            </a:r>
            <a:endParaRPr lang="zh-CN" altLang="en-US" b="1" dirty="0">
              <a:solidFill>
                <a:srgbClr val="000064"/>
              </a:solidFill>
              <a:effectLst>
                <a:outerShdw blurRad="38100" dist="38100" dir="2700000">
                  <a:srgbClr val="000000"/>
                </a:outerShdw>
              </a:effectLst>
              <a:latin typeface="宋体" panose="02010600030101010101" pitchFamily="2" charset="-122"/>
              <a:cs typeface="Times New Roman" panose="02020603050405020304" pitchFamily="18" charset="0"/>
            </a:endParaRPr>
          </a:p>
          <a:p>
            <a:pPr eaLnBrk="0" hangingPunct="0">
              <a:spcBef>
                <a:spcPct val="50000"/>
              </a:spcBef>
            </a:pPr>
            <a:r>
              <a:rPr lang="en-US" altLang="zh-CN" b="1">
                <a:solidFill>
                  <a:srgbClr val="000064"/>
                </a:solidFill>
                <a:effectLst>
                  <a:outerShdw blurRad="38100" dist="38100" dir="2700000">
                    <a:srgbClr val="000000"/>
                  </a:outerShdw>
                </a:effectLst>
                <a:latin typeface="Arial" panose="020B0604020202020204" pitchFamily="34" charset="0"/>
              </a:rPr>
              <a:t>NUM 1</a:t>
            </a:r>
            <a:r>
              <a:rPr lang="zh-CN" altLang="en-US" b="1">
                <a:solidFill>
                  <a:srgbClr val="000064"/>
                </a:solidFill>
                <a:effectLst>
                  <a:outerShdw blurRad="38100" dist="38100" dir="2700000">
                    <a:srgbClr val="000000"/>
                  </a:outerShdw>
                </a:effectLst>
                <a:latin typeface="Arial" panose="020B0604020202020204" pitchFamily="34" charset="0"/>
              </a:rPr>
              <a:t>、</a:t>
            </a:r>
            <a:r>
              <a:rPr lang="en-US" altLang="zh-CN" b="1">
                <a:solidFill>
                  <a:srgbClr val="000064"/>
                </a:solidFill>
                <a:effectLst>
                  <a:outerShdw blurRad="38100" dist="38100" dir="2700000">
                    <a:srgbClr val="000000"/>
                  </a:outerShdw>
                </a:effectLst>
                <a:latin typeface="Arial" panose="020B0604020202020204" pitchFamily="34" charset="0"/>
              </a:rPr>
              <a:t>3sum</a:t>
            </a:r>
            <a:r>
              <a:rPr lang="zh-CN" altLang="en-US" b="1">
                <a:solidFill>
                  <a:srgbClr val="000064"/>
                </a:solidFill>
                <a:effectLst>
                  <a:outerShdw blurRad="38100" dist="38100" dir="2700000">
                    <a:srgbClr val="000000"/>
                  </a:outerShdw>
                </a:effectLst>
                <a:latin typeface="Arial" panose="020B0604020202020204" pitchFamily="34" charset="0"/>
              </a:rPr>
              <a:t>、</a:t>
            </a:r>
            <a:r>
              <a:rPr lang="en-US" altLang="zh-CN" b="1">
                <a:solidFill>
                  <a:srgbClr val="000064"/>
                </a:solidFill>
                <a:effectLst>
                  <a:outerShdw blurRad="38100" dist="38100" dir="2700000">
                    <a:srgbClr val="000000"/>
                  </a:outerShdw>
                </a:effectLst>
                <a:latin typeface="Arial" panose="020B0604020202020204" pitchFamily="34" charset="0"/>
              </a:rPr>
              <a:t>double</a:t>
            </a:r>
            <a:r>
              <a:rPr lang="zh-CN" altLang="en-US" b="1">
                <a:solidFill>
                  <a:srgbClr val="000064"/>
                </a:solidFill>
                <a:effectLst>
                  <a:outerShdw blurRad="38100" dist="38100" dir="2700000">
                    <a:srgbClr val="000000"/>
                  </a:outerShdw>
                </a:effectLst>
                <a:latin typeface="Arial" panose="020B0604020202020204" pitchFamily="34" charset="0"/>
              </a:rPr>
              <a:t>、</a:t>
            </a:r>
            <a:r>
              <a:rPr lang="en-US" altLang="zh-CN" b="1">
                <a:solidFill>
                  <a:srgbClr val="000064"/>
                </a:solidFill>
                <a:effectLst>
                  <a:outerShdw blurRad="38100" dist="38100" dir="2700000">
                    <a:srgbClr val="000000"/>
                  </a:outerShdw>
                </a:effectLst>
                <a:latin typeface="Arial" panose="020B0604020202020204" pitchFamily="34" charset="0"/>
              </a:rPr>
              <a:t>usa$a5 </a:t>
            </a:r>
            <a:r>
              <a:rPr lang="zh-CN" altLang="en-US" b="1" dirty="0">
                <a:solidFill>
                  <a:srgbClr val="000064"/>
                </a:solidFill>
                <a:effectLst>
                  <a:outerShdw blurRad="38100" dist="38100" dir="2700000">
                    <a:srgbClr val="000000"/>
                  </a:outerShdw>
                </a:effectLst>
                <a:latin typeface="Arial" panose="020B0604020202020204" pitchFamily="34" charset="0"/>
              </a:rPr>
              <a:t>是非法标识符。 </a:t>
            </a:r>
          </a:p>
          <a:p>
            <a:pPr eaLnBrk="0" hangingPunct="0">
              <a:spcBef>
                <a:spcPct val="50000"/>
              </a:spcBef>
            </a:pPr>
            <a:r>
              <a:rPr lang="en-US" altLang="zh-CN" b="1">
                <a:solidFill>
                  <a:srgbClr val="000064"/>
                </a:solidFill>
                <a:effectLst>
                  <a:outerShdw blurRad="38100" dist="38100" dir="2700000">
                    <a:srgbClr val="000000"/>
                  </a:outerShdw>
                </a:effectLst>
                <a:latin typeface="Arial" panose="020B0604020202020204" pitchFamily="34" charset="0"/>
              </a:rPr>
              <a:t>AB</a:t>
            </a:r>
            <a:r>
              <a:rPr lang="zh-CN" altLang="en-US" b="1">
                <a:solidFill>
                  <a:srgbClr val="000064"/>
                </a:solidFill>
                <a:effectLst>
                  <a:outerShdw blurRad="38100" dist="38100" dir="2700000">
                    <a:srgbClr val="000000"/>
                  </a:outerShdw>
                </a:effectLst>
                <a:latin typeface="Arial" panose="020B0604020202020204" pitchFamily="34" charset="0"/>
              </a:rPr>
              <a:t>、</a:t>
            </a:r>
            <a:r>
              <a:rPr lang="en-US" altLang="zh-CN" b="1" err="1">
                <a:solidFill>
                  <a:srgbClr val="000064"/>
                </a:solidFill>
                <a:effectLst>
                  <a:outerShdw blurRad="38100" dist="38100" dir="2700000">
                    <a:srgbClr val="000000"/>
                  </a:outerShdw>
                </a:effectLst>
                <a:latin typeface="Arial" panose="020B0604020202020204" pitchFamily="34" charset="0"/>
              </a:rPr>
              <a:t>Ab</a:t>
            </a:r>
            <a:r>
              <a:rPr lang="zh-CN" altLang="en-US" b="1">
                <a:solidFill>
                  <a:srgbClr val="000064"/>
                </a:solidFill>
                <a:effectLst>
                  <a:outerShdw blurRad="38100" dist="38100" dir="2700000">
                    <a:srgbClr val="000000"/>
                  </a:outerShdw>
                </a:effectLst>
                <a:latin typeface="Arial" panose="020B0604020202020204" pitchFamily="34" charset="0"/>
              </a:rPr>
              <a:t>、</a:t>
            </a:r>
            <a:r>
              <a:rPr lang="en-US" altLang="zh-CN" b="1" err="1">
                <a:solidFill>
                  <a:srgbClr val="000064"/>
                </a:solidFill>
                <a:effectLst>
                  <a:outerShdw blurRad="38100" dist="38100" dir="2700000">
                    <a:srgbClr val="000000"/>
                  </a:outerShdw>
                </a:effectLst>
                <a:latin typeface="Arial" panose="020B0604020202020204" pitchFamily="34" charset="0"/>
              </a:rPr>
              <a:t>aB</a:t>
            </a:r>
            <a:r>
              <a:rPr lang="zh-CN" altLang="en-US" b="1">
                <a:solidFill>
                  <a:srgbClr val="000064"/>
                </a:solidFill>
                <a:effectLst>
                  <a:outerShdw blurRad="38100" dist="38100" dir="2700000">
                    <a:srgbClr val="000000"/>
                  </a:outerShdw>
                </a:effectLst>
                <a:latin typeface="Arial" panose="020B0604020202020204" pitchFamily="34" charset="0"/>
              </a:rPr>
              <a:t>、</a:t>
            </a:r>
            <a:r>
              <a:rPr lang="en-US" altLang="zh-CN" b="1" err="1">
                <a:solidFill>
                  <a:srgbClr val="000064"/>
                </a:solidFill>
                <a:effectLst>
                  <a:outerShdw blurRad="38100" dist="38100" dir="2700000">
                    <a:srgbClr val="000000"/>
                  </a:outerShdw>
                </a:effectLst>
                <a:latin typeface="Arial" panose="020B0604020202020204" pitchFamily="34" charset="0"/>
              </a:rPr>
              <a:t>ab</a:t>
            </a:r>
            <a:r>
              <a:rPr lang="zh-CN" altLang="en-US" b="1" dirty="0">
                <a:solidFill>
                  <a:srgbClr val="000064"/>
                </a:solidFill>
                <a:effectLst>
                  <a:outerShdw blurRad="38100" dist="38100" dir="2700000">
                    <a:srgbClr val="000000"/>
                  </a:outerShdw>
                </a:effectLst>
                <a:latin typeface="Arial" panose="020B0604020202020204" pitchFamily="34" charset="0"/>
              </a:rPr>
              <a:t>各不相同。 </a:t>
            </a:r>
          </a:p>
        </p:txBody>
      </p:sp>
      <p:sp>
        <p:nvSpPr>
          <p:cNvPr id="58372" name="圆角矩形标注 58371"/>
          <p:cNvSpPr/>
          <p:nvPr/>
        </p:nvSpPr>
        <p:spPr>
          <a:xfrm>
            <a:off x="1331913" y="4508500"/>
            <a:ext cx="1008062" cy="433388"/>
          </a:xfrm>
          <a:prstGeom prst="wedgeRoundRectCallout">
            <a:avLst>
              <a:gd name="adj1" fmla="val -49528"/>
              <a:gd name="adj2" fmla="val 82236"/>
              <a:gd name="adj3" fmla="val 16667"/>
            </a:avLst>
          </a:prstGeom>
          <a:solidFill>
            <a:srgbClr val="A1F89A"/>
          </a:solidFill>
          <a:ln w="9525" cap="flat" cmpd="sng">
            <a:solidFill>
              <a:srgbClr val="003300"/>
            </a:solidFill>
            <a:prstDash val="solid"/>
            <a:miter/>
            <a:headEnd type="none" w="med" len="med"/>
            <a:tailEnd type="none" w="med" len="med"/>
          </a:ln>
        </p:spPr>
        <p:txBody>
          <a:bodyPr/>
          <a:lstStyle/>
          <a:p>
            <a:pPr algn="ctr"/>
            <a:r>
              <a:rPr lang="zh-CN" altLang="en-US" sz="2000" b="1" dirty="0">
                <a:solidFill>
                  <a:srgbClr val="006600"/>
                </a:solidFill>
                <a:latin typeface="Times New Roman" panose="02020603050405020304" pitchFamily="18" charset="0"/>
              </a:rPr>
              <a:t>空格</a:t>
            </a:r>
          </a:p>
        </p:txBody>
      </p:sp>
      <p:sp>
        <p:nvSpPr>
          <p:cNvPr id="58373" name="圆角矩形标注 58372"/>
          <p:cNvSpPr/>
          <p:nvPr/>
        </p:nvSpPr>
        <p:spPr>
          <a:xfrm>
            <a:off x="2051050" y="5445125"/>
            <a:ext cx="1657350" cy="720725"/>
          </a:xfrm>
          <a:prstGeom prst="wedgeRoundRectCallout">
            <a:avLst>
              <a:gd name="adj1" fmla="val -62356"/>
              <a:gd name="adj2" fmla="val -72907"/>
              <a:gd name="adj3" fmla="val 16667"/>
            </a:avLst>
          </a:prstGeom>
          <a:solidFill>
            <a:srgbClr val="A1F89A"/>
          </a:solidFill>
          <a:ln w="9525" cap="flat" cmpd="sng">
            <a:solidFill>
              <a:srgbClr val="003300"/>
            </a:solidFill>
            <a:prstDash val="solid"/>
            <a:miter/>
            <a:headEnd type="none" w="med" len="med"/>
            <a:tailEnd type="none" w="med" len="med"/>
          </a:ln>
        </p:spPr>
        <p:txBody>
          <a:bodyPr/>
          <a:lstStyle/>
          <a:p>
            <a:pPr algn="ctr"/>
            <a:r>
              <a:rPr lang="zh-CN" altLang="en-US" sz="2000" b="1" dirty="0">
                <a:solidFill>
                  <a:srgbClr val="006600"/>
                </a:solidFill>
                <a:latin typeface="Times New Roman" panose="02020603050405020304" pitchFamily="18" charset="0"/>
              </a:rPr>
              <a:t>非字母或下划线开头</a:t>
            </a:r>
          </a:p>
        </p:txBody>
      </p:sp>
      <p:sp>
        <p:nvSpPr>
          <p:cNvPr id="58374" name="圆角矩形标注 58373"/>
          <p:cNvSpPr/>
          <p:nvPr/>
        </p:nvSpPr>
        <p:spPr>
          <a:xfrm>
            <a:off x="3203575" y="4508500"/>
            <a:ext cx="1152525" cy="433388"/>
          </a:xfrm>
          <a:prstGeom prst="wedgeRoundRectCallout">
            <a:avLst>
              <a:gd name="adj1" fmla="val -49588"/>
              <a:gd name="adj2" fmla="val 82236"/>
              <a:gd name="adj3" fmla="val 16667"/>
            </a:avLst>
          </a:prstGeom>
          <a:solidFill>
            <a:srgbClr val="A1F89A"/>
          </a:solidFill>
          <a:ln w="9525" cap="flat" cmpd="sng">
            <a:solidFill>
              <a:srgbClr val="003300"/>
            </a:solidFill>
            <a:prstDash val="solid"/>
            <a:miter/>
            <a:headEnd type="none" w="med" len="med"/>
            <a:tailEnd type="none" w="med" len="med"/>
          </a:ln>
        </p:spPr>
        <p:txBody>
          <a:bodyPr/>
          <a:lstStyle/>
          <a:p>
            <a:pPr algn="ctr"/>
            <a:r>
              <a:rPr lang="zh-CN" altLang="en-US" sz="2000" b="1" dirty="0">
                <a:solidFill>
                  <a:srgbClr val="006600"/>
                </a:solidFill>
                <a:latin typeface="Times New Roman" panose="02020603050405020304" pitchFamily="18" charset="0"/>
              </a:rPr>
              <a:t>关键字</a:t>
            </a:r>
          </a:p>
        </p:txBody>
      </p:sp>
      <p:sp>
        <p:nvSpPr>
          <p:cNvPr id="58375" name="圆角矩形标注 58374"/>
          <p:cNvSpPr/>
          <p:nvPr/>
        </p:nvSpPr>
        <p:spPr>
          <a:xfrm>
            <a:off x="5219700" y="5445125"/>
            <a:ext cx="1800225" cy="720725"/>
          </a:xfrm>
          <a:prstGeom prst="wedgeRoundRectCallout">
            <a:avLst>
              <a:gd name="adj1" fmla="val -73634"/>
              <a:gd name="adj2" fmla="val -77972"/>
              <a:gd name="adj3" fmla="val 16667"/>
            </a:avLst>
          </a:prstGeom>
          <a:solidFill>
            <a:srgbClr val="A1F89A"/>
          </a:solidFill>
          <a:ln w="9525" cap="flat" cmpd="sng">
            <a:solidFill>
              <a:srgbClr val="003300"/>
            </a:solidFill>
            <a:prstDash val="solid"/>
            <a:miter/>
            <a:headEnd type="none" w="med" len="med"/>
            <a:tailEnd type="none" w="med" len="med"/>
          </a:ln>
        </p:spPr>
        <p:txBody>
          <a:bodyPr/>
          <a:lstStyle/>
          <a:p>
            <a:pPr algn="ctr"/>
            <a:r>
              <a:rPr lang="zh-CN" altLang="en-US" sz="2000" b="1" dirty="0">
                <a:solidFill>
                  <a:srgbClr val="006600"/>
                </a:solidFill>
                <a:latin typeface="Times New Roman" panose="02020603050405020304" pitchFamily="18" charset="0"/>
              </a:rPr>
              <a:t>非字母、数字、下划线</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58371">
                                            <p:txEl>
                                              <p:pRg st="0" end="0"/>
                                            </p:txEl>
                                          </p:spTgt>
                                        </p:tgtEl>
                                        <p:attrNameLst>
                                          <p:attrName>style.visibility</p:attrName>
                                        </p:attrNameLst>
                                      </p:cBhvr>
                                      <p:to>
                                        <p:strVal val="visible"/>
                                      </p:to>
                                    </p:set>
                                    <p:animEffect transition="in" filter="box(in)">
                                      <p:cBhvr>
                                        <p:cTn id="7" dur="500"/>
                                        <p:tgtEl>
                                          <p:spTgt spid="5837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58371">
                                            <p:txEl>
                                              <p:pRg st="1" end="1"/>
                                            </p:txEl>
                                          </p:spTgt>
                                        </p:tgtEl>
                                        <p:attrNameLst>
                                          <p:attrName>style.visibility</p:attrName>
                                        </p:attrNameLst>
                                      </p:cBhvr>
                                      <p:to>
                                        <p:strVal val="visible"/>
                                      </p:to>
                                    </p:set>
                                    <p:animEffect transition="in" filter="box(in)">
                                      <p:cBhvr>
                                        <p:cTn id="12" dur="500"/>
                                        <p:tgtEl>
                                          <p:spTgt spid="5837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58371">
                                            <p:txEl>
                                              <p:pRg st="2" end="2"/>
                                            </p:txEl>
                                          </p:spTgt>
                                        </p:tgtEl>
                                        <p:attrNameLst>
                                          <p:attrName>style.visibility</p:attrName>
                                        </p:attrNameLst>
                                      </p:cBhvr>
                                      <p:to>
                                        <p:strVal val="visible"/>
                                      </p:to>
                                    </p:set>
                                    <p:animEffect transition="in" filter="box(in)">
                                      <p:cBhvr>
                                        <p:cTn id="17" dur="500"/>
                                        <p:tgtEl>
                                          <p:spTgt spid="5837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58372"/>
                                        </p:tgtEl>
                                        <p:attrNameLst>
                                          <p:attrName>style.visibility</p:attrName>
                                        </p:attrNameLst>
                                      </p:cBhvr>
                                      <p:to>
                                        <p:strVal val="visible"/>
                                      </p:to>
                                    </p:set>
                                    <p:animEffect transition="in" filter="box(in)">
                                      <p:cBhvr>
                                        <p:cTn id="22" dur="500"/>
                                        <p:tgtEl>
                                          <p:spTgt spid="58372"/>
                                        </p:tgtEl>
                                      </p:cBhvr>
                                    </p:animEffect>
                                  </p:childTnLst>
                                  <p:subTnLst>
                                    <p:set>
                                      <p:cBhvr override="childStyle">
                                        <p:cTn dur="1" fill="hold" display="0" masterRel="nextClick" afterEffect="1"/>
                                        <p:tgtEl>
                                          <p:spTgt spid="58372"/>
                                        </p:tgtEl>
                                        <p:attrNameLst>
                                          <p:attrName>style.visibility</p:attrName>
                                        </p:attrNameLst>
                                      </p:cBhvr>
                                      <p:to>
                                        <p:strVal val="hidden"/>
                                      </p:to>
                                    </p:set>
                                  </p:subTnLst>
                                </p:cTn>
                              </p:par>
                            </p:childTnLst>
                          </p:cTn>
                        </p:par>
                      </p:childTnLst>
                    </p:cTn>
                  </p:par>
                  <p:par>
                    <p:cTn id="23" fill="hold">
                      <p:stCondLst>
                        <p:cond delay="indefinite"/>
                      </p:stCondLst>
                      <p:childTnLst>
                        <p:par>
                          <p:cTn id="24" fill="hold">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58373"/>
                                        </p:tgtEl>
                                        <p:attrNameLst>
                                          <p:attrName>style.visibility</p:attrName>
                                        </p:attrNameLst>
                                      </p:cBhvr>
                                      <p:to>
                                        <p:strVal val="visible"/>
                                      </p:to>
                                    </p:set>
                                    <p:animEffect transition="in" filter="box(in)">
                                      <p:cBhvr>
                                        <p:cTn id="27" dur="500"/>
                                        <p:tgtEl>
                                          <p:spTgt spid="58373"/>
                                        </p:tgtEl>
                                      </p:cBhvr>
                                    </p:animEffect>
                                  </p:childTnLst>
                                  <p:subTnLst>
                                    <p:set>
                                      <p:cBhvr override="childStyle">
                                        <p:cTn dur="1" fill="hold" display="0" masterRel="nextClick" afterEffect="1"/>
                                        <p:tgtEl>
                                          <p:spTgt spid="58373"/>
                                        </p:tgtEl>
                                        <p:attrNameLst>
                                          <p:attrName>style.visibility</p:attrName>
                                        </p:attrNameLst>
                                      </p:cBhvr>
                                      <p:to>
                                        <p:strVal val="hidden"/>
                                      </p:to>
                                    </p:set>
                                  </p:subTnLst>
                                </p:cTn>
                              </p:par>
                            </p:childTnLst>
                          </p:cTn>
                        </p:par>
                      </p:childTnLst>
                    </p:cTn>
                  </p:par>
                  <p:par>
                    <p:cTn id="28" fill="hold">
                      <p:stCondLst>
                        <p:cond delay="indefinite"/>
                      </p:stCondLst>
                      <p:childTnLst>
                        <p:par>
                          <p:cTn id="29" fill="hold">
                            <p:stCondLst>
                              <p:cond delay="0"/>
                            </p:stCondLst>
                            <p:childTnLst>
                              <p:par>
                                <p:cTn id="30" presetID="4" presetClass="entr" presetSubtype="16" fill="hold" grpId="0" nodeType="clickEffect">
                                  <p:stCondLst>
                                    <p:cond delay="0"/>
                                  </p:stCondLst>
                                  <p:childTnLst>
                                    <p:set>
                                      <p:cBhvr>
                                        <p:cTn id="31" dur="1" fill="hold">
                                          <p:stCondLst>
                                            <p:cond delay="0"/>
                                          </p:stCondLst>
                                        </p:cTn>
                                        <p:tgtEl>
                                          <p:spTgt spid="58374"/>
                                        </p:tgtEl>
                                        <p:attrNameLst>
                                          <p:attrName>style.visibility</p:attrName>
                                        </p:attrNameLst>
                                      </p:cBhvr>
                                      <p:to>
                                        <p:strVal val="visible"/>
                                      </p:to>
                                    </p:set>
                                    <p:animEffect transition="in" filter="box(in)">
                                      <p:cBhvr>
                                        <p:cTn id="32" dur="500"/>
                                        <p:tgtEl>
                                          <p:spTgt spid="58374"/>
                                        </p:tgtEl>
                                      </p:cBhvr>
                                    </p:animEffect>
                                  </p:childTnLst>
                                  <p:subTnLst>
                                    <p:set>
                                      <p:cBhvr override="childStyle">
                                        <p:cTn dur="1" fill="hold" display="0" masterRel="nextClick" afterEffect="1"/>
                                        <p:tgtEl>
                                          <p:spTgt spid="58374"/>
                                        </p:tgtEl>
                                        <p:attrNameLst>
                                          <p:attrName>style.visibility</p:attrName>
                                        </p:attrNameLst>
                                      </p:cBhvr>
                                      <p:to>
                                        <p:strVal val="hidden"/>
                                      </p:to>
                                    </p:set>
                                  </p:subTnLst>
                                </p:cTn>
                              </p:par>
                            </p:childTnLst>
                          </p:cTn>
                        </p:par>
                      </p:childTnLst>
                    </p:cTn>
                  </p:par>
                  <p:par>
                    <p:cTn id="33" fill="hold">
                      <p:stCondLst>
                        <p:cond delay="indefinite"/>
                      </p:stCondLst>
                      <p:childTnLst>
                        <p:par>
                          <p:cTn id="34" fill="hold">
                            <p:stCondLst>
                              <p:cond delay="0"/>
                            </p:stCondLst>
                            <p:childTnLst>
                              <p:par>
                                <p:cTn id="35" presetID="4" presetClass="entr" presetSubtype="16" fill="hold" grpId="0" nodeType="clickEffect">
                                  <p:stCondLst>
                                    <p:cond delay="0"/>
                                  </p:stCondLst>
                                  <p:childTnLst>
                                    <p:set>
                                      <p:cBhvr>
                                        <p:cTn id="36" dur="1" fill="hold">
                                          <p:stCondLst>
                                            <p:cond delay="0"/>
                                          </p:stCondLst>
                                        </p:cTn>
                                        <p:tgtEl>
                                          <p:spTgt spid="58375"/>
                                        </p:tgtEl>
                                        <p:attrNameLst>
                                          <p:attrName>style.visibility</p:attrName>
                                        </p:attrNameLst>
                                      </p:cBhvr>
                                      <p:to>
                                        <p:strVal val="visible"/>
                                      </p:to>
                                    </p:set>
                                    <p:animEffect transition="in" filter="box(in)">
                                      <p:cBhvr>
                                        <p:cTn id="37" dur="500"/>
                                        <p:tgtEl>
                                          <p:spTgt spid="58375"/>
                                        </p:tgtEl>
                                      </p:cBhvr>
                                    </p:animEffect>
                                  </p:childTnLst>
                                  <p:subTnLst>
                                    <p:set>
                                      <p:cBhvr override="childStyle">
                                        <p:cTn dur="1" fill="hold" display="0" masterRel="nextClick" afterEffect="1"/>
                                        <p:tgtEl>
                                          <p:spTgt spid="58375"/>
                                        </p:tgtEl>
                                        <p:attrNameLst>
                                          <p:attrName>style.visibility</p:attrName>
                                        </p:attrNameLst>
                                      </p:cBhvr>
                                      <p:to>
                                        <p:strVal val="hidden"/>
                                      </p:to>
                                    </p:set>
                                  </p:subTnLst>
                                </p:cTn>
                              </p:par>
                            </p:childTnLst>
                          </p:cTn>
                        </p:par>
                      </p:childTnLst>
                    </p:cTn>
                  </p:par>
                  <p:par>
                    <p:cTn id="38" fill="hold">
                      <p:stCondLst>
                        <p:cond delay="indefinite"/>
                      </p:stCondLst>
                      <p:childTnLst>
                        <p:par>
                          <p:cTn id="39" fill="hold">
                            <p:stCondLst>
                              <p:cond delay="0"/>
                            </p:stCondLst>
                            <p:childTnLst>
                              <p:par>
                                <p:cTn id="40" presetID="4" presetClass="entr" presetSubtype="16" fill="hold" grpId="0" nodeType="clickEffect">
                                  <p:stCondLst>
                                    <p:cond delay="0"/>
                                  </p:stCondLst>
                                  <p:childTnLst>
                                    <p:set>
                                      <p:cBhvr>
                                        <p:cTn id="41" dur="1" fill="hold">
                                          <p:stCondLst>
                                            <p:cond delay="0"/>
                                          </p:stCondLst>
                                        </p:cTn>
                                        <p:tgtEl>
                                          <p:spTgt spid="58371">
                                            <p:txEl>
                                              <p:pRg st="3" end="3"/>
                                            </p:txEl>
                                          </p:spTgt>
                                        </p:tgtEl>
                                        <p:attrNameLst>
                                          <p:attrName>style.visibility</p:attrName>
                                        </p:attrNameLst>
                                      </p:cBhvr>
                                      <p:to>
                                        <p:strVal val="visible"/>
                                      </p:to>
                                    </p:set>
                                    <p:animEffect transition="in" filter="box(in)">
                                      <p:cBhvr>
                                        <p:cTn id="42" dur="500"/>
                                        <p:tgtEl>
                                          <p:spTgt spid="5837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71" grpId="0" build="p"/>
      <p:bldP spid="58372" grpId="0" animBg="1"/>
      <p:bldP spid="58373" grpId="0" animBg="1"/>
      <p:bldP spid="58374" grpId="0" animBg="1"/>
      <p:bldP spid="5837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标题 59393"/>
          <p:cNvSpPr>
            <a:spLocks noGrp="1"/>
          </p:cNvSpPr>
          <p:nvPr>
            <p:ph type="title"/>
          </p:nvPr>
        </p:nvSpPr>
        <p:spPr>
          <a:ln/>
        </p:spPr>
        <p:txBody>
          <a:bodyPr anchor="ctr" anchorCtr="0"/>
          <a:lstStyle/>
          <a:p>
            <a:r>
              <a:rPr lang="en-US" altLang="zh-CN"/>
              <a:t>2.2  </a:t>
            </a:r>
            <a:r>
              <a:rPr lang="zh-CN" altLang="en-US" dirty="0"/>
              <a:t>基本数据类型</a:t>
            </a:r>
          </a:p>
        </p:txBody>
      </p:sp>
      <p:grpSp>
        <p:nvGrpSpPr>
          <p:cNvPr id="59396" name="组合 59395"/>
          <p:cNvGrpSpPr/>
          <p:nvPr/>
        </p:nvGrpSpPr>
        <p:grpSpPr>
          <a:xfrm>
            <a:off x="228600" y="881063"/>
            <a:ext cx="8936038" cy="5729287"/>
            <a:chOff x="144" y="555"/>
            <a:chExt cx="5629" cy="3609"/>
          </a:xfrm>
        </p:grpSpPr>
        <p:grpSp>
          <p:nvGrpSpPr>
            <p:cNvPr id="59397" name="组合 59396"/>
            <p:cNvGrpSpPr/>
            <p:nvPr/>
          </p:nvGrpSpPr>
          <p:grpSpPr>
            <a:xfrm>
              <a:off x="144" y="768"/>
              <a:ext cx="5629" cy="3396"/>
              <a:chOff x="628" y="768"/>
              <a:chExt cx="5629" cy="3396"/>
            </a:xfrm>
          </p:grpSpPr>
          <p:sp>
            <p:nvSpPr>
              <p:cNvPr id="59398" name="文本框 59397"/>
              <p:cNvSpPr txBox="1"/>
              <p:nvPr/>
            </p:nvSpPr>
            <p:spPr>
              <a:xfrm>
                <a:off x="628" y="2640"/>
                <a:ext cx="1012" cy="327"/>
              </a:xfrm>
              <a:prstGeom prst="rect">
                <a:avLst/>
              </a:prstGeom>
              <a:noFill/>
              <a:ln w="12700">
                <a:noFill/>
              </a:ln>
            </p:spPr>
            <p:txBody>
              <a:bodyPr wrap="none" lIns="92075" tIns="46038" rIns="92075" bIns="46038" anchor="ctr" anchorCtr="0">
                <a:spAutoFit/>
              </a:bodyPr>
              <a:lstStyle/>
              <a:p>
                <a:pPr algn="ctr">
                  <a:spcBef>
                    <a:spcPct val="20000"/>
                  </a:spcBef>
                  <a:buClr>
                    <a:schemeClr val="accent2"/>
                  </a:buClr>
                  <a:buSzPct val="80000"/>
                  <a:buFont typeface="Wingdings" panose="05000000000000000000" pitchFamily="2" charset="2"/>
                </a:pPr>
                <a:r>
                  <a:rPr lang="zh-CN" altLang="en-US" sz="2800" b="1" dirty="0">
                    <a:solidFill>
                      <a:srgbClr val="CC3300"/>
                    </a:solidFill>
                    <a:effectLst>
                      <a:outerShdw blurRad="38100" dist="38100" dir="2700000">
                        <a:srgbClr val="000000"/>
                      </a:outerShdw>
                    </a:effectLst>
                    <a:latin typeface="Arial" panose="020B0604020202020204" pitchFamily="34" charset="0"/>
                  </a:rPr>
                  <a:t>数据类型</a:t>
                </a:r>
              </a:p>
            </p:txBody>
          </p:sp>
          <p:sp>
            <p:nvSpPr>
              <p:cNvPr id="59399" name="文本框 59398"/>
              <p:cNvSpPr txBox="1"/>
              <p:nvPr/>
            </p:nvSpPr>
            <p:spPr>
              <a:xfrm>
                <a:off x="1968" y="1392"/>
                <a:ext cx="1217" cy="2772"/>
              </a:xfrm>
              <a:prstGeom prst="rect">
                <a:avLst/>
              </a:prstGeom>
              <a:noFill/>
              <a:ln w="12700">
                <a:noFill/>
              </a:ln>
            </p:spPr>
            <p:txBody>
              <a:bodyPr wrap="none" lIns="92075" tIns="46038" rIns="92075" bIns="46038">
                <a:spAutoFit/>
              </a:bodyPr>
              <a:lstStyle/>
              <a:p>
                <a:pPr>
                  <a:spcBef>
                    <a:spcPct val="20000"/>
                  </a:spcBef>
                  <a:buClr>
                    <a:schemeClr val="accent2"/>
                  </a:buClr>
                  <a:buSzPct val="80000"/>
                  <a:buFont typeface="Wingdings" panose="05000000000000000000" pitchFamily="2" charset="2"/>
                </a:pPr>
                <a:r>
                  <a:rPr lang="zh-CN" altLang="en-US" b="1" dirty="0">
                    <a:solidFill>
                      <a:srgbClr val="FF6600"/>
                    </a:solidFill>
                    <a:effectLst>
                      <a:outerShdw blurRad="38100" dist="38100" dir="2700000">
                        <a:srgbClr val="000000"/>
                      </a:outerShdw>
                    </a:effectLst>
                    <a:latin typeface="Arial" panose="020B0604020202020204" pitchFamily="34" charset="0"/>
                  </a:rPr>
                  <a:t>基本类型</a:t>
                </a:r>
              </a:p>
              <a:p>
                <a:pPr>
                  <a:spcBef>
                    <a:spcPct val="20000"/>
                  </a:spcBef>
                  <a:buClr>
                    <a:schemeClr val="accent2"/>
                  </a:buClr>
                  <a:buSzPct val="80000"/>
                  <a:buFont typeface="Wingdings" panose="05000000000000000000" pitchFamily="2" charset="2"/>
                </a:pPr>
                <a:endParaRPr lang="zh-CN" altLang="en-US" b="1" dirty="0">
                  <a:solidFill>
                    <a:srgbClr val="66FF33"/>
                  </a:solidFill>
                  <a:effectLst>
                    <a:outerShdw blurRad="38100" dist="38100" dir="2700000">
                      <a:srgbClr val="000000"/>
                    </a:outerShdw>
                  </a:effectLst>
                  <a:latin typeface="Arial" panose="020B0604020202020204" pitchFamily="34" charset="0"/>
                </a:endParaRPr>
              </a:p>
              <a:p>
                <a:pPr>
                  <a:spcBef>
                    <a:spcPct val="20000"/>
                  </a:spcBef>
                  <a:buClr>
                    <a:schemeClr val="accent2"/>
                  </a:buClr>
                  <a:buSzPct val="80000"/>
                  <a:buFont typeface="Wingdings" panose="05000000000000000000" pitchFamily="2" charset="2"/>
                </a:pPr>
                <a:endParaRPr lang="zh-CN" altLang="en-US" b="1" dirty="0">
                  <a:solidFill>
                    <a:srgbClr val="66FF33"/>
                  </a:solidFill>
                  <a:effectLst>
                    <a:outerShdw blurRad="38100" dist="38100" dir="2700000">
                      <a:srgbClr val="000000"/>
                    </a:outerShdw>
                  </a:effectLst>
                  <a:latin typeface="Arial" panose="020B0604020202020204" pitchFamily="34" charset="0"/>
                </a:endParaRPr>
              </a:p>
              <a:p>
                <a:pPr>
                  <a:spcBef>
                    <a:spcPct val="20000"/>
                  </a:spcBef>
                  <a:buClr>
                    <a:schemeClr val="accent2"/>
                  </a:buClr>
                  <a:buSzPct val="80000"/>
                  <a:buFont typeface="Wingdings" panose="05000000000000000000" pitchFamily="2" charset="2"/>
                </a:pPr>
                <a:endParaRPr lang="zh-CN" altLang="en-US" b="1" dirty="0">
                  <a:solidFill>
                    <a:srgbClr val="66FF33"/>
                  </a:solidFill>
                  <a:effectLst>
                    <a:outerShdw blurRad="38100" dist="38100" dir="2700000">
                      <a:srgbClr val="000000"/>
                    </a:outerShdw>
                  </a:effectLst>
                  <a:latin typeface="Arial" panose="020B0604020202020204" pitchFamily="34" charset="0"/>
                </a:endParaRPr>
              </a:p>
              <a:p>
                <a:pPr>
                  <a:spcBef>
                    <a:spcPct val="20000"/>
                  </a:spcBef>
                  <a:buClr>
                    <a:schemeClr val="accent2"/>
                  </a:buClr>
                  <a:buSzPct val="80000"/>
                  <a:buFont typeface="Wingdings" panose="05000000000000000000" pitchFamily="2" charset="2"/>
                </a:pPr>
                <a:endParaRPr lang="zh-CN" altLang="en-US" b="1" dirty="0">
                  <a:solidFill>
                    <a:srgbClr val="66FF33"/>
                  </a:solidFill>
                  <a:effectLst>
                    <a:outerShdw blurRad="38100" dist="38100" dir="2700000">
                      <a:srgbClr val="000000"/>
                    </a:outerShdw>
                  </a:effectLst>
                  <a:latin typeface="Arial" panose="020B0604020202020204" pitchFamily="34" charset="0"/>
                </a:endParaRPr>
              </a:p>
              <a:p>
                <a:pPr>
                  <a:spcBef>
                    <a:spcPct val="20000"/>
                  </a:spcBef>
                  <a:buClr>
                    <a:schemeClr val="accent2"/>
                  </a:buClr>
                  <a:buSzPct val="80000"/>
                  <a:buFont typeface="Wingdings" panose="05000000000000000000" pitchFamily="2" charset="2"/>
                </a:pPr>
                <a:r>
                  <a:rPr lang="zh-CN" altLang="en-US" b="1" dirty="0">
                    <a:solidFill>
                      <a:schemeClr val="tx2"/>
                    </a:solidFill>
                    <a:effectLst>
                      <a:outerShdw blurRad="38100" dist="38100" dir="2700000">
                        <a:srgbClr val="000000"/>
                      </a:outerShdw>
                    </a:effectLst>
                    <a:latin typeface="Arial" panose="020B0604020202020204" pitchFamily="34" charset="0"/>
                  </a:rPr>
                  <a:t>构造类型</a:t>
                </a:r>
                <a:endParaRPr lang="zh-CN" altLang="en-US" b="1" dirty="0">
                  <a:solidFill>
                    <a:srgbClr val="66FF33"/>
                  </a:solidFill>
                  <a:effectLst>
                    <a:outerShdw blurRad="38100" dist="38100" dir="2700000">
                      <a:srgbClr val="000000"/>
                    </a:outerShdw>
                  </a:effectLst>
                  <a:latin typeface="Arial" panose="020B0604020202020204" pitchFamily="34" charset="0"/>
                </a:endParaRPr>
              </a:p>
              <a:p>
                <a:pPr>
                  <a:spcBef>
                    <a:spcPct val="20000"/>
                  </a:spcBef>
                  <a:buClr>
                    <a:schemeClr val="accent2"/>
                  </a:buClr>
                  <a:buSzPct val="80000"/>
                  <a:buFont typeface="Wingdings" panose="05000000000000000000" pitchFamily="2" charset="2"/>
                </a:pPr>
                <a:endParaRPr lang="zh-CN" altLang="en-US" b="1" dirty="0">
                  <a:solidFill>
                    <a:srgbClr val="66FF33"/>
                  </a:solidFill>
                  <a:effectLst>
                    <a:outerShdw blurRad="38100" dist="38100" dir="2700000">
                      <a:srgbClr val="000000"/>
                    </a:outerShdw>
                  </a:effectLst>
                  <a:latin typeface="Arial" panose="020B0604020202020204" pitchFamily="34" charset="0"/>
                </a:endParaRPr>
              </a:p>
              <a:p>
                <a:pPr>
                  <a:spcBef>
                    <a:spcPct val="20000"/>
                  </a:spcBef>
                  <a:buClr>
                    <a:schemeClr val="accent2"/>
                  </a:buClr>
                  <a:buSzPct val="80000"/>
                  <a:buFont typeface="Wingdings" panose="05000000000000000000" pitchFamily="2" charset="2"/>
                </a:pPr>
                <a:endParaRPr lang="zh-CN" altLang="en-US" b="1" dirty="0">
                  <a:solidFill>
                    <a:srgbClr val="66FF33"/>
                  </a:solidFill>
                  <a:effectLst>
                    <a:outerShdw blurRad="38100" dist="38100" dir="2700000">
                      <a:srgbClr val="000000"/>
                    </a:outerShdw>
                  </a:effectLst>
                  <a:latin typeface="Arial" panose="020B0604020202020204" pitchFamily="34" charset="0"/>
                </a:endParaRPr>
              </a:p>
              <a:p>
                <a:pPr>
                  <a:spcBef>
                    <a:spcPct val="20000"/>
                  </a:spcBef>
                  <a:buClr>
                    <a:schemeClr val="accent2"/>
                  </a:buClr>
                  <a:buSzPct val="80000"/>
                  <a:buFont typeface="Wingdings" panose="05000000000000000000" pitchFamily="2" charset="2"/>
                </a:pPr>
                <a:r>
                  <a:rPr lang="zh-CN" altLang="en-US" b="1" dirty="0">
                    <a:solidFill>
                      <a:srgbClr val="FF00FF"/>
                    </a:solidFill>
                    <a:effectLst>
                      <a:outerShdw blurRad="38100" dist="38100" dir="2700000">
                        <a:srgbClr val="000000"/>
                      </a:outerShdw>
                    </a:effectLst>
                    <a:latin typeface="Arial" panose="020B0604020202020204" pitchFamily="34" charset="0"/>
                  </a:rPr>
                  <a:t>指针类型</a:t>
                </a:r>
              </a:p>
              <a:p>
                <a:pPr>
                  <a:spcBef>
                    <a:spcPct val="20000"/>
                  </a:spcBef>
                  <a:buClr>
                    <a:schemeClr val="accent2"/>
                  </a:buClr>
                  <a:buSzPct val="80000"/>
                  <a:buFont typeface="Wingdings" panose="05000000000000000000" pitchFamily="2" charset="2"/>
                </a:pPr>
                <a:r>
                  <a:rPr lang="zh-CN" altLang="en-US" b="1" dirty="0">
                    <a:solidFill>
                      <a:srgbClr val="3333FF"/>
                    </a:solidFill>
                    <a:effectLst>
                      <a:outerShdw blurRad="38100" dist="38100" dir="2700000">
                        <a:srgbClr val="000000"/>
                      </a:outerShdw>
                    </a:effectLst>
                    <a:latin typeface="Arial" panose="020B0604020202020204" pitchFamily="34" charset="0"/>
                  </a:rPr>
                  <a:t>空类型</a:t>
                </a:r>
                <a:r>
                  <a:rPr lang="en-US" altLang="zh-CN" b="1">
                    <a:solidFill>
                      <a:srgbClr val="3333FF"/>
                    </a:solidFill>
                    <a:effectLst>
                      <a:outerShdw blurRad="38100" dist="38100" dir="2700000">
                        <a:srgbClr val="000000"/>
                      </a:outerShdw>
                    </a:effectLst>
                    <a:latin typeface="Arial" panose="020B0604020202020204" pitchFamily="34" charset="0"/>
                  </a:rPr>
                  <a:t>(void)</a:t>
                </a:r>
              </a:p>
            </p:txBody>
          </p:sp>
          <p:sp>
            <p:nvSpPr>
              <p:cNvPr id="59400" name="文本框 59399"/>
              <p:cNvSpPr txBox="1"/>
              <p:nvPr/>
            </p:nvSpPr>
            <p:spPr>
              <a:xfrm>
                <a:off x="3168" y="768"/>
                <a:ext cx="1528" cy="1668"/>
              </a:xfrm>
              <a:prstGeom prst="rect">
                <a:avLst/>
              </a:prstGeom>
              <a:noFill/>
              <a:ln w="12700">
                <a:noFill/>
              </a:ln>
            </p:spPr>
            <p:txBody>
              <a:bodyPr wrap="none" lIns="92075" tIns="46038" rIns="92075" bIns="46038" anchor="ctr" anchorCtr="0">
                <a:spAutoFit/>
              </a:bodyPr>
              <a:lstStyle/>
              <a:p>
                <a:pPr>
                  <a:spcBef>
                    <a:spcPct val="20000"/>
                  </a:spcBef>
                  <a:buClr>
                    <a:schemeClr val="accent2"/>
                  </a:buClr>
                  <a:buSzPct val="80000"/>
                  <a:buFont typeface="Wingdings" panose="05000000000000000000" pitchFamily="2" charset="2"/>
                </a:pPr>
                <a:r>
                  <a:rPr lang="zh-CN" altLang="en-US" b="1" dirty="0">
                    <a:solidFill>
                      <a:srgbClr val="FF6600"/>
                    </a:solidFill>
                    <a:effectLst>
                      <a:outerShdw blurRad="38100" dist="38100" dir="2700000">
                        <a:srgbClr val="000000"/>
                      </a:outerShdw>
                    </a:effectLst>
                    <a:latin typeface="Arial" panose="020B0604020202020204" pitchFamily="34" charset="0"/>
                  </a:rPr>
                  <a:t>整型</a:t>
                </a:r>
              </a:p>
              <a:p>
                <a:pPr>
                  <a:spcBef>
                    <a:spcPct val="20000"/>
                  </a:spcBef>
                  <a:buClr>
                    <a:schemeClr val="accent2"/>
                  </a:buClr>
                  <a:buSzPct val="80000"/>
                  <a:buFont typeface="Wingdings" panose="05000000000000000000" pitchFamily="2" charset="2"/>
                </a:pPr>
                <a:endParaRPr lang="zh-CN" altLang="en-US" b="1" dirty="0">
                  <a:solidFill>
                    <a:srgbClr val="FF9966"/>
                  </a:solidFill>
                  <a:effectLst>
                    <a:outerShdw blurRad="38100" dist="38100" dir="2700000">
                      <a:srgbClr val="000000"/>
                    </a:outerShdw>
                  </a:effectLst>
                  <a:latin typeface="Arial" panose="020B0604020202020204" pitchFamily="34" charset="0"/>
                </a:endParaRPr>
              </a:p>
              <a:p>
                <a:pPr>
                  <a:spcBef>
                    <a:spcPct val="20000"/>
                  </a:spcBef>
                  <a:buClr>
                    <a:schemeClr val="accent2"/>
                  </a:buClr>
                  <a:buSzPct val="80000"/>
                  <a:buFont typeface="Wingdings" panose="05000000000000000000" pitchFamily="2" charset="2"/>
                </a:pPr>
                <a:r>
                  <a:rPr lang="zh-CN" altLang="en-US" b="1" dirty="0">
                    <a:solidFill>
                      <a:srgbClr val="FF6600"/>
                    </a:solidFill>
                    <a:effectLst>
                      <a:outerShdw blurRad="38100" dist="38100" dir="2700000">
                        <a:srgbClr val="000000"/>
                      </a:outerShdw>
                    </a:effectLst>
                    <a:latin typeface="Arial" panose="020B0604020202020204" pitchFamily="34" charset="0"/>
                  </a:rPr>
                  <a:t>字符型</a:t>
                </a:r>
                <a:r>
                  <a:rPr lang="en-US" altLang="zh-CN" b="1">
                    <a:solidFill>
                      <a:srgbClr val="FF6600"/>
                    </a:solidFill>
                    <a:effectLst>
                      <a:outerShdw blurRad="38100" dist="38100" dir="2700000">
                        <a:srgbClr val="000000"/>
                      </a:outerShdw>
                    </a:effectLst>
                    <a:latin typeface="Arial" panose="020B0604020202020204" pitchFamily="34" charset="0"/>
                  </a:rPr>
                  <a:t>(char)</a:t>
                </a:r>
              </a:p>
              <a:p>
                <a:pPr>
                  <a:spcBef>
                    <a:spcPct val="20000"/>
                  </a:spcBef>
                  <a:buClr>
                    <a:schemeClr val="accent2"/>
                  </a:buClr>
                  <a:buSzPct val="80000"/>
                  <a:buFont typeface="Wingdings" panose="05000000000000000000" pitchFamily="2" charset="2"/>
                </a:pPr>
                <a:r>
                  <a:rPr lang="zh-CN" altLang="en-US" b="1" dirty="0">
                    <a:solidFill>
                      <a:srgbClr val="FF6600"/>
                    </a:solidFill>
                    <a:effectLst>
                      <a:outerShdw blurRad="38100" dist="38100" dir="2700000">
                        <a:srgbClr val="000000"/>
                      </a:outerShdw>
                    </a:effectLst>
                    <a:latin typeface="Arial" panose="020B0604020202020204" pitchFamily="34" charset="0"/>
                  </a:rPr>
                  <a:t>实型</a:t>
                </a:r>
                <a:r>
                  <a:rPr lang="en-US" altLang="zh-CN" b="1">
                    <a:solidFill>
                      <a:srgbClr val="FF6600"/>
                    </a:solidFill>
                    <a:effectLst>
                      <a:outerShdw blurRad="38100" dist="38100" dir="2700000">
                        <a:srgbClr val="000000"/>
                      </a:outerShdw>
                    </a:effectLst>
                    <a:latin typeface="Arial" panose="020B0604020202020204" pitchFamily="34" charset="0"/>
                  </a:rPr>
                  <a:t>(</a:t>
                </a:r>
                <a:r>
                  <a:rPr lang="zh-CN" altLang="en-US" b="1" dirty="0">
                    <a:solidFill>
                      <a:srgbClr val="FF6600"/>
                    </a:solidFill>
                    <a:effectLst>
                      <a:outerShdw blurRad="38100" dist="38100" dir="2700000">
                        <a:srgbClr val="000000"/>
                      </a:outerShdw>
                    </a:effectLst>
                    <a:latin typeface="Arial" panose="020B0604020202020204" pitchFamily="34" charset="0"/>
                  </a:rPr>
                  <a:t>浮点型</a:t>
                </a:r>
                <a:r>
                  <a:rPr lang="en-US" altLang="zh-CN" b="1">
                    <a:solidFill>
                      <a:srgbClr val="FF6600"/>
                    </a:solidFill>
                    <a:effectLst>
                      <a:outerShdw blurRad="38100" dist="38100" dir="2700000">
                        <a:srgbClr val="000000"/>
                      </a:outerShdw>
                    </a:effectLst>
                    <a:latin typeface="Arial" panose="020B0604020202020204" pitchFamily="34" charset="0"/>
                  </a:rPr>
                  <a:t>)</a:t>
                </a:r>
              </a:p>
              <a:p>
                <a:pPr>
                  <a:spcBef>
                    <a:spcPct val="20000"/>
                  </a:spcBef>
                  <a:buClr>
                    <a:schemeClr val="accent2"/>
                  </a:buClr>
                  <a:buSzPct val="80000"/>
                  <a:buFont typeface="Wingdings" panose="05000000000000000000" pitchFamily="2" charset="2"/>
                </a:pPr>
                <a:endParaRPr lang="en-US" altLang="zh-CN" b="1">
                  <a:solidFill>
                    <a:srgbClr val="FF9966"/>
                  </a:solidFill>
                  <a:effectLst>
                    <a:outerShdw blurRad="38100" dist="38100" dir="2700000">
                      <a:srgbClr val="000000"/>
                    </a:outerShdw>
                  </a:effectLst>
                  <a:latin typeface="Arial" panose="020B0604020202020204" pitchFamily="34" charset="0"/>
                </a:endParaRPr>
              </a:p>
              <a:p>
                <a:pPr>
                  <a:spcBef>
                    <a:spcPct val="20000"/>
                  </a:spcBef>
                  <a:buClr>
                    <a:schemeClr val="accent2"/>
                  </a:buClr>
                  <a:buSzPct val="80000"/>
                  <a:buFont typeface="Wingdings" panose="05000000000000000000" pitchFamily="2" charset="2"/>
                </a:pPr>
                <a:r>
                  <a:rPr lang="zh-CN" altLang="en-US" b="1" dirty="0">
                    <a:solidFill>
                      <a:srgbClr val="FF6600"/>
                    </a:solidFill>
                    <a:effectLst>
                      <a:outerShdw blurRad="38100" dist="38100" dir="2700000">
                        <a:srgbClr val="000000"/>
                      </a:outerShdw>
                    </a:effectLst>
                    <a:latin typeface="Arial" panose="020B0604020202020204" pitchFamily="34" charset="0"/>
                  </a:rPr>
                  <a:t>枚举类型</a:t>
                </a:r>
                <a:r>
                  <a:rPr lang="en-US" altLang="zh-CN" b="1">
                    <a:solidFill>
                      <a:srgbClr val="FF6600"/>
                    </a:solidFill>
                    <a:effectLst>
                      <a:outerShdw blurRad="38100" dist="38100" dir="2700000">
                        <a:srgbClr val="000000"/>
                      </a:outerShdw>
                    </a:effectLst>
                    <a:latin typeface="Arial" panose="020B0604020202020204" pitchFamily="34" charset="0"/>
                  </a:rPr>
                  <a:t>(</a:t>
                </a:r>
                <a:r>
                  <a:rPr lang="en-US" altLang="zh-CN" b="1" err="1">
                    <a:solidFill>
                      <a:srgbClr val="FF6600"/>
                    </a:solidFill>
                    <a:effectLst>
                      <a:outerShdw blurRad="38100" dist="38100" dir="2700000">
                        <a:srgbClr val="000000"/>
                      </a:outerShdw>
                    </a:effectLst>
                    <a:latin typeface="Arial" panose="020B0604020202020204" pitchFamily="34" charset="0"/>
                  </a:rPr>
                  <a:t>enum</a:t>
                </a:r>
                <a:r>
                  <a:rPr lang="en-US" altLang="zh-CN" b="1">
                    <a:solidFill>
                      <a:srgbClr val="FF6600"/>
                    </a:solidFill>
                    <a:effectLst>
                      <a:outerShdw blurRad="38100" dist="38100" dir="2700000">
                        <a:srgbClr val="000000"/>
                      </a:outerShdw>
                    </a:effectLst>
                    <a:latin typeface="Arial" panose="020B0604020202020204" pitchFamily="34" charset="0"/>
                  </a:rPr>
                  <a:t>)</a:t>
                </a:r>
              </a:p>
            </p:txBody>
          </p:sp>
          <p:sp>
            <p:nvSpPr>
              <p:cNvPr id="59401" name="文本框 59400"/>
              <p:cNvSpPr txBox="1"/>
              <p:nvPr/>
            </p:nvSpPr>
            <p:spPr>
              <a:xfrm>
                <a:off x="3024" y="2496"/>
                <a:ext cx="1738" cy="840"/>
              </a:xfrm>
              <a:prstGeom prst="rect">
                <a:avLst/>
              </a:prstGeom>
              <a:noFill/>
              <a:ln w="12700">
                <a:noFill/>
              </a:ln>
            </p:spPr>
            <p:txBody>
              <a:bodyPr wrap="none" lIns="92075" tIns="46038" rIns="92075" bIns="46038" anchor="ctr" anchorCtr="0">
                <a:spAutoFit/>
              </a:bodyPr>
              <a:lstStyle/>
              <a:p>
                <a:pPr>
                  <a:spcBef>
                    <a:spcPct val="20000"/>
                  </a:spcBef>
                  <a:buClr>
                    <a:schemeClr val="accent2"/>
                  </a:buClr>
                  <a:buSzPct val="80000"/>
                  <a:buFont typeface="Wingdings" panose="05000000000000000000" pitchFamily="2" charset="2"/>
                </a:pPr>
                <a:r>
                  <a:rPr lang="zh-CN" altLang="en-US" b="1" dirty="0">
                    <a:solidFill>
                      <a:schemeClr val="tx2"/>
                    </a:solidFill>
                    <a:effectLst>
                      <a:outerShdw blurRad="38100" dist="38100" dir="2700000">
                        <a:srgbClr val="000000"/>
                      </a:outerShdw>
                    </a:effectLst>
                    <a:latin typeface="Arial" panose="020B0604020202020204" pitchFamily="34" charset="0"/>
                  </a:rPr>
                  <a:t>数组类型</a:t>
                </a:r>
              </a:p>
              <a:p>
                <a:pPr>
                  <a:spcBef>
                    <a:spcPct val="20000"/>
                  </a:spcBef>
                  <a:buClr>
                    <a:schemeClr val="accent2"/>
                  </a:buClr>
                  <a:buSzPct val="80000"/>
                  <a:buFont typeface="Wingdings" panose="05000000000000000000" pitchFamily="2" charset="2"/>
                </a:pPr>
                <a:r>
                  <a:rPr lang="zh-CN" altLang="en-US" b="1" dirty="0">
                    <a:solidFill>
                      <a:schemeClr val="tx2"/>
                    </a:solidFill>
                    <a:effectLst>
                      <a:outerShdw blurRad="38100" dist="38100" dir="2700000">
                        <a:srgbClr val="000000"/>
                      </a:outerShdw>
                    </a:effectLst>
                    <a:latin typeface="Arial" panose="020B0604020202020204" pitchFamily="34" charset="0"/>
                  </a:rPr>
                  <a:t>结构体类型</a:t>
                </a:r>
                <a:r>
                  <a:rPr lang="en-US" altLang="zh-CN" b="1">
                    <a:solidFill>
                      <a:schemeClr val="tx2"/>
                    </a:solidFill>
                    <a:effectLst>
                      <a:outerShdw blurRad="38100" dist="38100" dir="2700000">
                        <a:srgbClr val="000000"/>
                      </a:outerShdw>
                    </a:effectLst>
                    <a:latin typeface="Arial" panose="020B0604020202020204" pitchFamily="34" charset="0"/>
                  </a:rPr>
                  <a:t>(</a:t>
                </a:r>
                <a:r>
                  <a:rPr lang="en-US" altLang="zh-CN" b="1" err="1">
                    <a:solidFill>
                      <a:schemeClr val="tx2"/>
                    </a:solidFill>
                    <a:effectLst>
                      <a:outerShdw blurRad="38100" dist="38100" dir="2700000">
                        <a:srgbClr val="000000"/>
                      </a:outerShdw>
                    </a:effectLst>
                    <a:latin typeface="Arial" panose="020B0604020202020204" pitchFamily="34" charset="0"/>
                  </a:rPr>
                  <a:t>struct</a:t>
                </a:r>
                <a:r>
                  <a:rPr lang="en-US" altLang="zh-CN" b="1">
                    <a:solidFill>
                      <a:schemeClr val="tx2"/>
                    </a:solidFill>
                    <a:effectLst>
                      <a:outerShdw blurRad="38100" dist="38100" dir="2700000">
                        <a:srgbClr val="000000"/>
                      </a:outerShdw>
                    </a:effectLst>
                    <a:latin typeface="Arial" panose="020B0604020202020204" pitchFamily="34" charset="0"/>
                  </a:rPr>
                  <a:t>)</a:t>
                </a:r>
              </a:p>
              <a:p>
                <a:pPr>
                  <a:spcBef>
                    <a:spcPct val="20000"/>
                  </a:spcBef>
                  <a:buClr>
                    <a:schemeClr val="accent2"/>
                  </a:buClr>
                  <a:buSzPct val="80000"/>
                  <a:buFont typeface="Wingdings" panose="05000000000000000000" pitchFamily="2" charset="2"/>
                </a:pPr>
                <a:r>
                  <a:rPr lang="zh-CN" altLang="en-US" b="1" dirty="0">
                    <a:solidFill>
                      <a:schemeClr val="tx2"/>
                    </a:solidFill>
                    <a:effectLst>
                      <a:outerShdw blurRad="38100" dist="38100" dir="2700000">
                        <a:srgbClr val="000000"/>
                      </a:outerShdw>
                    </a:effectLst>
                    <a:latin typeface="Arial" panose="020B0604020202020204" pitchFamily="34" charset="0"/>
                  </a:rPr>
                  <a:t>共用体类型</a:t>
                </a:r>
                <a:r>
                  <a:rPr lang="en-US" altLang="zh-CN" b="1">
                    <a:solidFill>
                      <a:schemeClr val="tx2"/>
                    </a:solidFill>
                    <a:effectLst>
                      <a:outerShdw blurRad="38100" dist="38100" dir="2700000">
                        <a:srgbClr val="000000"/>
                      </a:outerShdw>
                    </a:effectLst>
                    <a:latin typeface="Arial" panose="020B0604020202020204" pitchFamily="34" charset="0"/>
                  </a:rPr>
                  <a:t>(union)</a:t>
                </a:r>
              </a:p>
            </p:txBody>
          </p:sp>
          <p:sp>
            <p:nvSpPr>
              <p:cNvPr id="59402" name="文本框 59401"/>
              <p:cNvSpPr txBox="1"/>
              <p:nvPr/>
            </p:nvSpPr>
            <p:spPr>
              <a:xfrm>
                <a:off x="4613" y="1440"/>
                <a:ext cx="1644" cy="564"/>
              </a:xfrm>
              <a:prstGeom prst="rect">
                <a:avLst/>
              </a:prstGeom>
              <a:noFill/>
              <a:ln w="12700">
                <a:noFill/>
              </a:ln>
            </p:spPr>
            <p:txBody>
              <a:bodyPr wrap="none" lIns="92075" tIns="46038" rIns="92075" bIns="46038" anchor="ctr" anchorCtr="0">
                <a:spAutoFit/>
              </a:bodyPr>
              <a:lstStyle/>
              <a:p>
                <a:pPr>
                  <a:spcBef>
                    <a:spcPct val="20000"/>
                  </a:spcBef>
                  <a:buClr>
                    <a:schemeClr val="accent2"/>
                  </a:buClr>
                  <a:buSzPct val="80000"/>
                  <a:buFont typeface="Wingdings" panose="05000000000000000000" pitchFamily="2" charset="2"/>
                </a:pPr>
                <a:r>
                  <a:rPr lang="zh-CN" altLang="en-US" b="1" dirty="0">
                    <a:solidFill>
                      <a:srgbClr val="FF6600"/>
                    </a:solidFill>
                    <a:effectLst>
                      <a:outerShdw blurRad="38100" dist="38100" dir="2700000">
                        <a:srgbClr val="000000"/>
                      </a:outerShdw>
                    </a:effectLst>
                    <a:latin typeface="Arial" panose="020B0604020202020204" pitchFamily="34" charset="0"/>
                  </a:rPr>
                  <a:t>单精度型</a:t>
                </a:r>
                <a:r>
                  <a:rPr lang="en-US" altLang="zh-CN" b="1">
                    <a:solidFill>
                      <a:srgbClr val="FF6600"/>
                    </a:solidFill>
                    <a:effectLst>
                      <a:outerShdw blurRad="38100" dist="38100" dir="2700000">
                        <a:srgbClr val="000000"/>
                      </a:outerShdw>
                    </a:effectLst>
                    <a:latin typeface="Arial" panose="020B0604020202020204" pitchFamily="34" charset="0"/>
                  </a:rPr>
                  <a:t>(float)</a:t>
                </a:r>
              </a:p>
              <a:p>
                <a:pPr>
                  <a:spcBef>
                    <a:spcPct val="20000"/>
                  </a:spcBef>
                  <a:buClr>
                    <a:schemeClr val="accent2"/>
                  </a:buClr>
                  <a:buSzPct val="80000"/>
                  <a:buFont typeface="Wingdings" panose="05000000000000000000" pitchFamily="2" charset="2"/>
                </a:pPr>
                <a:r>
                  <a:rPr lang="zh-CN" altLang="en-US" b="1" dirty="0">
                    <a:solidFill>
                      <a:srgbClr val="FF6600"/>
                    </a:solidFill>
                    <a:effectLst>
                      <a:outerShdw blurRad="38100" dist="38100" dir="2700000">
                        <a:srgbClr val="000000"/>
                      </a:outerShdw>
                    </a:effectLst>
                    <a:latin typeface="Arial" panose="020B0604020202020204" pitchFamily="34" charset="0"/>
                  </a:rPr>
                  <a:t>双精度型</a:t>
                </a:r>
                <a:r>
                  <a:rPr lang="en-US" altLang="zh-CN" b="1">
                    <a:solidFill>
                      <a:srgbClr val="FF6600"/>
                    </a:solidFill>
                    <a:effectLst>
                      <a:outerShdw blurRad="38100" dist="38100" dir="2700000">
                        <a:srgbClr val="000000"/>
                      </a:outerShdw>
                    </a:effectLst>
                    <a:latin typeface="Arial" panose="020B0604020202020204" pitchFamily="34" charset="0"/>
                  </a:rPr>
                  <a:t>(double)</a:t>
                </a:r>
              </a:p>
            </p:txBody>
          </p:sp>
          <p:sp>
            <p:nvSpPr>
              <p:cNvPr id="59403" name="左大括号 59402"/>
              <p:cNvSpPr/>
              <p:nvPr/>
            </p:nvSpPr>
            <p:spPr>
              <a:xfrm>
                <a:off x="1776" y="1584"/>
                <a:ext cx="144" cy="2448"/>
              </a:xfrm>
              <a:prstGeom prst="leftBrace">
                <a:avLst>
                  <a:gd name="adj1" fmla="val 141666"/>
                  <a:gd name="adj2" fmla="val 50000"/>
                </a:avLst>
              </a:prstGeom>
              <a:noFill/>
              <a:ln w="28575" cap="sq" cmpd="sng">
                <a:solidFill>
                  <a:schemeClr val="tx1"/>
                </a:solidFill>
                <a:prstDash val="solid"/>
                <a:headEnd type="none" w="sm" len="sm"/>
                <a:tailEnd type="none" w="sm" len="sm"/>
              </a:ln>
            </p:spPr>
            <p:txBody>
              <a:bodyPr/>
              <a:lstStyle/>
              <a:p>
                <a:endParaRPr lang="zh-CN" altLang="en-US"/>
              </a:p>
            </p:txBody>
          </p:sp>
          <p:sp>
            <p:nvSpPr>
              <p:cNvPr id="59404" name="左大括号 59403"/>
              <p:cNvSpPr/>
              <p:nvPr/>
            </p:nvSpPr>
            <p:spPr>
              <a:xfrm>
                <a:off x="2880" y="960"/>
                <a:ext cx="192" cy="1392"/>
              </a:xfrm>
              <a:prstGeom prst="leftBrace">
                <a:avLst>
                  <a:gd name="adj1" fmla="val 60416"/>
                  <a:gd name="adj2" fmla="val 42560"/>
                </a:avLst>
              </a:prstGeom>
              <a:noFill/>
              <a:ln w="28575" cap="sq" cmpd="sng">
                <a:solidFill>
                  <a:schemeClr val="tx1"/>
                </a:solidFill>
                <a:prstDash val="solid"/>
                <a:headEnd type="none" w="sm" len="sm"/>
                <a:tailEnd type="none" w="sm" len="sm"/>
              </a:ln>
            </p:spPr>
            <p:txBody>
              <a:bodyPr/>
              <a:lstStyle/>
              <a:p>
                <a:endParaRPr lang="zh-CN" altLang="en-US"/>
              </a:p>
            </p:txBody>
          </p:sp>
          <p:sp>
            <p:nvSpPr>
              <p:cNvPr id="59405" name="左大括号 59404"/>
              <p:cNvSpPr/>
              <p:nvPr/>
            </p:nvSpPr>
            <p:spPr>
              <a:xfrm>
                <a:off x="4416" y="1536"/>
                <a:ext cx="96" cy="384"/>
              </a:xfrm>
              <a:prstGeom prst="leftBrace">
                <a:avLst>
                  <a:gd name="adj1" fmla="val 33333"/>
                  <a:gd name="adj2" fmla="val 50000"/>
                </a:avLst>
              </a:prstGeom>
              <a:noFill/>
              <a:ln w="28575" cap="sq" cmpd="sng">
                <a:solidFill>
                  <a:schemeClr val="tx1"/>
                </a:solidFill>
                <a:prstDash val="solid"/>
                <a:headEnd type="none" w="sm" len="sm"/>
                <a:tailEnd type="none" w="sm" len="sm"/>
              </a:ln>
            </p:spPr>
            <p:txBody>
              <a:bodyPr/>
              <a:lstStyle/>
              <a:p>
                <a:endParaRPr lang="zh-CN" altLang="en-US"/>
              </a:p>
            </p:txBody>
          </p:sp>
          <p:sp>
            <p:nvSpPr>
              <p:cNvPr id="59406" name="左大括号 59405"/>
              <p:cNvSpPr/>
              <p:nvPr/>
            </p:nvSpPr>
            <p:spPr>
              <a:xfrm>
                <a:off x="2880" y="2640"/>
                <a:ext cx="144" cy="672"/>
              </a:xfrm>
              <a:prstGeom prst="leftBrace">
                <a:avLst>
                  <a:gd name="adj1" fmla="val 38888"/>
                  <a:gd name="adj2" fmla="val 43454"/>
                </a:avLst>
              </a:prstGeom>
              <a:noFill/>
              <a:ln w="28575" cap="sq" cmpd="sng">
                <a:solidFill>
                  <a:schemeClr val="tx1"/>
                </a:solidFill>
                <a:prstDash val="solid"/>
                <a:headEnd type="none" w="sm" len="sm"/>
                <a:tailEnd type="none" w="sm" len="sm"/>
              </a:ln>
            </p:spPr>
            <p:txBody>
              <a:bodyPr/>
              <a:lstStyle/>
              <a:p>
                <a:endParaRPr lang="zh-CN" altLang="en-US"/>
              </a:p>
            </p:txBody>
          </p:sp>
        </p:grpSp>
        <p:sp>
          <p:nvSpPr>
            <p:cNvPr id="59407" name="左大括号 59406"/>
            <p:cNvSpPr/>
            <p:nvPr/>
          </p:nvSpPr>
          <p:spPr>
            <a:xfrm>
              <a:off x="3168" y="672"/>
              <a:ext cx="96" cy="624"/>
            </a:xfrm>
            <a:prstGeom prst="leftBrace">
              <a:avLst>
                <a:gd name="adj1" fmla="val 54166"/>
                <a:gd name="adj2" fmla="val 50000"/>
              </a:avLst>
            </a:prstGeom>
            <a:noFill/>
            <a:ln w="28575" cap="sq" cmpd="sng">
              <a:solidFill>
                <a:schemeClr val="tx1"/>
              </a:solidFill>
              <a:prstDash val="solid"/>
              <a:headEnd type="none" w="sm" len="sm"/>
              <a:tailEnd type="none" w="sm" len="sm"/>
            </a:ln>
          </p:spPr>
          <p:txBody>
            <a:bodyPr/>
            <a:lstStyle/>
            <a:p>
              <a:endParaRPr lang="zh-CN" altLang="en-US"/>
            </a:p>
          </p:txBody>
        </p:sp>
        <p:sp>
          <p:nvSpPr>
            <p:cNvPr id="59408" name="文本框 59407"/>
            <p:cNvSpPr txBox="1"/>
            <p:nvPr/>
          </p:nvSpPr>
          <p:spPr>
            <a:xfrm>
              <a:off x="3312" y="555"/>
              <a:ext cx="1303" cy="840"/>
            </a:xfrm>
            <a:prstGeom prst="rect">
              <a:avLst/>
            </a:prstGeom>
            <a:noFill/>
            <a:ln w="12700">
              <a:noFill/>
            </a:ln>
          </p:spPr>
          <p:txBody>
            <a:bodyPr wrap="none" lIns="92075" tIns="46038" rIns="92075" bIns="46038" anchor="t" anchorCtr="0">
              <a:spAutoFit/>
            </a:bodyPr>
            <a:lstStyle/>
            <a:p>
              <a:pPr eaLnBrk="0" hangingPunct="0">
                <a:spcBef>
                  <a:spcPct val="20000"/>
                </a:spcBef>
                <a:buClr>
                  <a:schemeClr val="accent2"/>
                </a:buClr>
                <a:buSzPct val="80000"/>
                <a:buFont typeface="Wingdings" panose="05000000000000000000" pitchFamily="2" charset="2"/>
              </a:pPr>
              <a:r>
                <a:rPr lang="zh-CN" altLang="en-US" b="1" dirty="0">
                  <a:solidFill>
                    <a:srgbClr val="FF6600"/>
                  </a:solidFill>
                  <a:effectLst>
                    <a:outerShdw blurRad="38100" dist="38100" dir="2700000">
                      <a:srgbClr val="000000"/>
                    </a:outerShdw>
                  </a:effectLst>
                  <a:latin typeface="Arial" panose="020B0604020202020204" pitchFamily="34" charset="0"/>
                </a:rPr>
                <a:t>短整型</a:t>
              </a:r>
              <a:r>
                <a:rPr lang="en-US" altLang="zh-CN" b="1">
                  <a:solidFill>
                    <a:srgbClr val="FF6600"/>
                  </a:solidFill>
                  <a:effectLst>
                    <a:outerShdw blurRad="38100" dist="38100" dir="2700000">
                      <a:srgbClr val="000000"/>
                    </a:outerShdw>
                  </a:effectLst>
                  <a:latin typeface="Arial" panose="020B0604020202020204" pitchFamily="34" charset="0"/>
                </a:rPr>
                <a:t>(short)</a:t>
              </a:r>
            </a:p>
            <a:p>
              <a:pPr eaLnBrk="0" hangingPunct="0">
                <a:spcBef>
                  <a:spcPct val="20000"/>
                </a:spcBef>
                <a:buClr>
                  <a:schemeClr val="accent2"/>
                </a:buClr>
                <a:buSzPct val="80000"/>
                <a:buFont typeface="Wingdings" panose="05000000000000000000" pitchFamily="2" charset="2"/>
              </a:pPr>
              <a:r>
                <a:rPr lang="zh-CN" altLang="en-US" b="1" dirty="0">
                  <a:solidFill>
                    <a:srgbClr val="FF6600"/>
                  </a:solidFill>
                  <a:effectLst>
                    <a:outerShdw blurRad="38100" dist="38100" dir="2700000">
                      <a:srgbClr val="000000"/>
                    </a:outerShdw>
                  </a:effectLst>
                  <a:latin typeface="Arial" panose="020B0604020202020204" pitchFamily="34" charset="0"/>
                </a:rPr>
                <a:t>整型</a:t>
              </a:r>
              <a:r>
                <a:rPr lang="en-US" altLang="zh-CN" b="1">
                  <a:solidFill>
                    <a:srgbClr val="FF6600"/>
                  </a:solidFill>
                  <a:effectLst>
                    <a:outerShdw blurRad="38100" dist="38100" dir="2700000">
                      <a:srgbClr val="000000"/>
                    </a:outerShdw>
                  </a:effectLst>
                  <a:latin typeface="Arial" panose="020B0604020202020204" pitchFamily="34" charset="0"/>
                </a:rPr>
                <a:t>(</a:t>
              </a:r>
              <a:r>
                <a:rPr lang="en-US" altLang="zh-CN" b="1" err="1">
                  <a:solidFill>
                    <a:srgbClr val="FF6600"/>
                  </a:solidFill>
                  <a:effectLst>
                    <a:outerShdw blurRad="38100" dist="38100" dir="2700000">
                      <a:srgbClr val="000000"/>
                    </a:outerShdw>
                  </a:effectLst>
                  <a:latin typeface="Arial" panose="020B0604020202020204" pitchFamily="34" charset="0"/>
                </a:rPr>
                <a:t>int</a:t>
              </a:r>
              <a:r>
                <a:rPr lang="en-US" altLang="zh-CN" b="1">
                  <a:solidFill>
                    <a:srgbClr val="FF6600"/>
                  </a:solidFill>
                  <a:effectLst>
                    <a:outerShdw blurRad="38100" dist="38100" dir="2700000">
                      <a:srgbClr val="000000"/>
                    </a:outerShdw>
                  </a:effectLst>
                  <a:latin typeface="Arial" panose="020B0604020202020204" pitchFamily="34" charset="0"/>
                </a:rPr>
                <a:t>)</a:t>
              </a:r>
            </a:p>
            <a:p>
              <a:pPr eaLnBrk="0" hangingPunct="0">
                <a:spcBef>
                  <a:spcPct val="20000"/>
                </a:spcBef>
                <a:buClr>
                  <a:schemeClr val="accent2"/>
                </a:buClr>
                <a:buSzPct val="80000"/>
                <a:buFont typeface="Wingdings" panose="05000000000000000000" pitchFamily="2" charset="2"/>
              </a:pPr>
              <a:r>
                <a:rPr lang="zh-CN" altLang="en-US" b="1" dirty="0">
                  <a:solidFill>
                    <a:srgbClr val="FF6600"/>
                  </a:solidFill>
                  <a:effectLst>
                    <a:outerShdw blurRad="38100" dist="38100" dir="2700000">
                      <a:srgbClr val="000000"/>
                    </a:outerShdw>
                  </a:effectLst>
                  <a:latin typeface="Arial" panose="020B0604020202020204" pitchFamily="34" charset="0"/>
                </a:rPr>
                <a:t>长整型</a:t>
              </a:r>
              <a:r>
                <a:rPr lang="en-US" altLang="zh-CN" b="1">
                  <a:solidFill>
                    <a:srgbClr val="FF6600"/>
                  </a:solidFill>
                  <a:effectLst>
                    <a:outerShdw blurRad="38100" dist="38100" dir="2700000">
                      <a:srgbClr val="000000"/>
                    </a:outerShdw>
                  </a:effectLst>
                  <a:latin typeface="Arial" panose="020B0604020202020204" pitchFamily="34" charset="0"/>
                </a:rPr>
                <a:t>(long)</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59396"/>
                                        </p:tgtEl>
                                        <p:attrNameLst>
                                          <p:attrName>style.visibility</p:attrName>
                                        </p:attrNameLst>
                                      </p:cBhvr>
                                      <p:to>
                                        <p:strVal val="visible"/>
                                      </p:to>
                                    </p:set>
                                    <p:animEffect transition="in" filter="box(in)">
                                      <p:cBhvr>
                                        <p:cTn id="7" dur="500"/>
                                        <p:tgtEl>
                                          <p:spTgt spid="593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标题 61441"/>
          <p:cNvSpPr>
            <a:spLocks noGrp="1"/>
          </p:cNvSpPr>
          <p:nvPr>
            <p:ph type="title"/>
          </p:nvPr>
        </p:nvSpPr>
        <p:spPr>
          <a:xfrm>
            <a:off x="457200" y="115888"/>
            <a:ext cx="8229600" cy="720725"/>
          </a:xfrm>
          <a:ln/>
        </p:spPr>
        <p:txBody>
          <a:bodyPr anchor="ctr" anchorCtr="0"/>
          <a:lstStyle/>
          <a:p>
            <a:r>
              <a:rPr lang="en-US" altLang="zh-CN" sz="3600"/>
              <a:t>2.2.1  </a:t>
            </a:r>
            <a:r>
              <a:rPr lang="zh-CN" altLang="en-US" sz="3600" dirty="0"/>
              <a:t>整型数据</a:t>
            </a:r>
          </a:p>
        </p:txBody>
      </p:sp>
      <p:sp>
        <p:nvSpPr>
          <p:cNvPr id="61443" name="文本占位符 61442"/>
          <p:cNvSpPr>
            <a:spLocks noGrp="1"/>
          </p:cNvSpPr>
          <p:nvPr>
            <p:ph type="body" sz="half" idx="1"/>
          </p:nvPr>
        </p:nvSpPr>
        <p:spPr>
          <a:xfrm>
            <a:off x="250825" y="692150"/>
            <a:ext cx="8064500" cy="1223963"/>
          </a:xfrm>
          <a:ln/>
        </p:spPr>
        <p:txBody>
          <a:bodyPr/>
          <a:lstStyle/>
          <a:p>
            <a:pPr>
              <a:spcBef>
                <a:spcPct val="0"/>
              </a:spcBef>
              <a:spcAft>
                <a:spcPct val="0"/>
              </a:spcAft>
              <a:buClr>
                <a:srgbClr val="CC0000"/>
              </a:buClr>
              <a:buSzPct val="110000"/>
              <a:buFont typeface="Wingdings" panose="05000000000000000000" pitchFamily="2" charset="2"/>
            </a:pPr>
            <a:r>
              <a:rPr lang="zh-CN" altLang="en-US" sz="2400" dirty="0"/>
              <a:t>整型数据在内存中的存放形式</a:t>
            </a:r>
          </a:p>
          <a:p>
            <a:pPr lvl="1">
              <a:spcBef>
                <a:spcPct val="0"/>
              </a:spcBef>
              <a:spcAft>
                <a:spcPct val="0"/>
              </a:spcAft>
              <a:buClr>
                <a:srgbClr val="00CC00"/>
              </a:buClr>
              <a:buSzPct val="120000"/>
              <a:buFont typeface="Wingdings" panose="05000000000000000000" pitchFamily="2" charset="2"/>
            </a:pPr>
            <a:r>
              <a:rPr lang="zh-CN" altLang="en-US" sz="2400" dirty="0"/>
              <a:t>有符号数以补码形式表示，最高位为符号位</a:t>
            </a:r>
          </a:p>
          <a:p>
            <a:pPr>
              <a:spcBef>
                <a:spcPct val="0"/>
              </a:spcBef>
              <a:spcAft>
                <a:spcPct val="0"/>
              </a:spcAft>
              <a:buClr>
                <a:srgbClr val="CC0000"/>
              </a:buClr>
              <a:buSzPct val="110000"/>
              <a:buFont typeface="Wingdings" panose="05000000000000000000" pitchFamily="2" charset="2"/>
              <a:buNone/>
            </a:pPr>
            <a:r>
              <a:rPr lang="zh-CN" altLang="en-US" sz="2400" dirty="0"/>
              <a:t>         例：</a:t>
            </a:r>
            <a:r>
              <a:rPr lang="en-US" altLang="zh-CN" sz="2400" err="1"/>
              <a:t>int</a:t>
            </a:r>
            <a:r>
              <a:rPr lang="en-US" altLang="zh-CN" sz="2400"/>
              <a:t> a=-1,b=2;             </a:t>
            </a:r>
            <a:endParaRPr lang="zh-CN" altLang="zh-CN" sz="2400" dirty="0"/>
          </a:p>
        </p:txBody>
      </p:sp>
      <p:sp>
        <p:nvSpPr>
          <p:cNvPr id="61444" name="文本框 61443"/>
          <p:cNvSpPr txBox="1"/>
          <p:nvPr/>
        </p:nvSpPr>
        <p:spPr>
          <a:xfrm>
            <a:off x="0" y="3132138"/>
            <a:ext cx="8064500" cy="3524250"/>
          </a:xfrm>
          <a:prstGeom prst="rect">
            <a:avLst/>
          </a:prstGeom>
          <a:noFill/>
          <a:ln w="9525">
            <a:noFill/>
          </a:ln>
        </p:spPr>
        <p:txBody>
          <a:bodyPr wrap="none" anchor="t" anchorCtr="0">
            <a:spAutoFit/>
          </a:bodyPr>
          <a:lstStyle/>
          <a:p>
            <a:pPr>
              <a:spcBef>
                <a:spcPct val="20000"/>
              </a:spcBef>
              <a:buClr>
                <a:srgbClr val="3333FF"/>
              </a:buClr>
              <a:buSzPct val="75000"/>
              <a:buFont typeface="Wingdings" panose="05000000000000000000" pitchFamily="2" charset="2"/>
            </a:pPr>
            <a:r>
              <a:rPr lang="en-US" altLang="zh-CN" b="1" dirty="0">
                <a:effectLst>
                  <a:outerShdw blurRad="38100" dist="38100" dir="2700000">
                    <a:srgbClr val="FFFFFF"/>
                  </a:outerShdw>
                </a:effectLst>
                <a:latin typeface="Tahoma" panose="020B0604030504040204" pitchFamily="34" charset="0"/>
              </a:rPr>
              <a:t>   </a:t>
            </a:r>
            <a:r>
              <a:rPr lang="zh-CN" altLang="en-US" b="1" dirty="0">
                <a:solidFill>
                  <a:srgbClr val="000064"/>
                </a:solidFill>
                <a:effectLst>
                  <a:outerShdw blurRad="38100" dist="38100" dir="2700000">
                    <a:srgbClr val="000000"/>
                  </a:outerShdw>
                </a:effectLst>
                <a:latin typeface="Arial" panose="020B0604020202020204" pitchFamily="34" charset="0"/>
              </a:rPr>
              <a:t>整型数据的长度、标识符与范围</a:t>
            </a:r>
            <a:r>
              <a:rPr lang="en-US" altLang="zh-CN" b="1">
                <a:solidFill>
                  <a:srgbClr val="000064"/>
                </a:solidFill>
                <a:effectLst>
                  <a:outerShdw blurRad="38100" dist="38100" dir="2700000">
                    <a:srgbClr val="000000"/>
                  </a:outerShdw>
                </a:effectLst>
                <a:latin typeface="Arial" panose="020B0604020202020204" pitchFamily="34" charset="0"/>
              </a:rPr>
              <a:t>(VC++6.0 </a:t>
            </a:r>
            <a:r>
              <a:rPr lang="zh-CN" altLang="en-US" b="1" dirty="0">
                <a:solidFill>
                  <a:srgbClr val="000064"/>
                </a:solidFill>
                <a:effectLst>
                  <a:outerShdw blurRad="38100" dist="38100" dir="2700000">
                    <a:srgbClr val="000000"/>
                  </a:outerShdw>
                </a:effectLst>
                <a:latin typeface="Arial" panose="020B0604020202020204" pitchFamily="34" charset="0"/>
              </a:rPr>
              <a:t>见表</a:t>
            </a:r>
            <a:r>
              <a:rPr lang="en-US" altLang="zh-CN" b="1">
                <a:solidFill>
                  <a:srgbClr val="000064"/>
                </a:solidFill>
                <a:effectLst>
                  <a:outerShdw blurRad="38100" dist="38100" dir="2700000">
                    <a:srgbClr val="000000"/>
                  </a:outerShdw>
                </a:effectLst>
                <a:latin typeface="Arial" panose="020B0604020202020204" pitchFamily="34" charset="0"/>
              </a:rPr>
              <a:t>2.1)</a:t>
            </a:r>
          </a:p>
          <a:p>
            <a:pPr>
              <a:spcBef>
                <a:spcPct val="20000"/>
              </a:spcBef>
              <a:buClr>
                <a:srgbClr val="3333FF"/>
              </a:buClr>
              <a:buSzPct val="75000"/>
              <a:buFont typeface="Wingdings" panose="05000000000000000000" pitchFamily="2" charset="2"/>
            </a:pPr>
            <a:r>
              <a:rPr lang="en-US" altLang="zh-CN" b="1">
                <a:solidFill>
                  <a:srgbClr val="0000B6"/>
                </a:solidFill>
                <a:effectLst>
                  <a:outerShdw blurRad="38100" dist="38100" dir="2700000">
                    <a:srgbClr val="000000"/>
                  </a:outerShdw>
                </a:effectLst>
                <a:latin typeface="Arial" panose="020B0604020202020204" pitchFamily="34" charset="0"/>
              </a:rPr>
              <a:t>      1. </a:t>
            </a:r>
            <a:r>
              <a:rPr lang="en-US" altLang="zh-CN" b="1" err="1">
                <a:solidFill>
                  <a:srgbClr val="0000B6"/>
                </a:solidFill>
                <a:effectLst>
                  <a:outerShdw blurRad="38100" dist="38100" dir="2700000">
                    <a:srgbClr val="000000"/>
                  </a:outerShdw>
                </a:effectLst>
                <a:latin typeface="Arial" panose="020B0604020202020204" pitchFamily="34" charset="0"/>
              </a:rPr>
              <a:t>int</a:t>
            </a:r>
            <a:r>
              <a:rPr lang="en-US" altLang="zh-CN" b="1">
                <a:solidFill>
                  <a:srgbClr val="0000B6"/>
                </a:solidFill>
                <a:effectLst>
                  <a:outerShdw blurRad="38100" dist="38100" dir="2700000">
                    <a:srgbClr val="000000"/>
                  </a:outerShdw>
                </a:effectLst>
                <a:latin typeface="Arial" panose="020B0604020202020204" pitchFamily="34" charset="0"/>
              </a:rPr>
              <a:t>                       ( 32 bit   </a:t>
            </a:r>
            <a:r>
              <a:rPr lang="zh-CN" altLang="en-US" b="1" dirty="0">
                <a:solidFill>
                  <a:srgbClr val="0000B6"/>
                </a:solidFill>
                <a:effectLst>
                  <a:outerShdw blurRad="38100" dist="38100" dir="2700000">
                    <a:srgbClr val="000000"/>
                  </a:outerShdw>
                </a:effectLst>
                <a:latin typeface="Arial" panose="020B0604020202020204" pitchFamily="34" charset="0"/>
              </a:rPr>
              <a:t>数的范围</a:t>
            </a:r>
            <a:r>
              <a:rPr lang="zh-CN" altLang="en-US" b="1">
                <a:solidFill>
                  <a:srgbClr val="0000B6"/>
                </a:solidFill>
                <a:effectLst>
                  <a:outerShdw blurRad="38100" dist="38100" dir="2700000">
                    <a:srgbClr val="000000"/>
                  </a:outerShdw>
                </a:effectLst>
                <a:latin typeface="Arial" panose="020B0604020202020204" pitchFamily="34" charset="0"/>
              </a:rPr>
              <a:t> </a:t>
            </a:r>
            <a:r>
              <a:rPr lang="en-US" altLang="zh-CN" b="1">
                <a:solidFill>
                  <a:srgbClr val="0000B6"/>
                </a:solidFill>
                <a:effectLst>
                  <a:outerShdw blurRad="38100" dist="38100" dir="2700000">
                    <a:srgbClr val="000000"/>
                  </a:outerShdw>
                </a:effectLst>
                <a:latin typeface="Arial" panose="020B0604020202020204" pitchFamily="34" charset="0"/>
              </a:rPr>
              <a:t>-2</a:t>
            </a:r>
            <a:r>
              <a:rPr lang="en-US" altLang="zh-CN" b="1" baseline="30000">
                <a:solidFill>
                  <a:srgbClr val="0000B6"/>
                </a:solidFill>
                <a:effectLst>
                  <a:outerShdw blurRad="38100" dist="38100" dir="2700000">
                    <a:srgbClr val="000000"/>
                  </a:outerShdw>
                </a:effectLst>
                <a:latin typeface="Arial" panose="020B0604020202020204" pitchFamily="34" charset="0"/>
              </a:rPr>
              <a:t>31 </a:t>
            </a:r>
            <a:r>
              <a:rPr lang="en-US" altLang="zh-CN" b="1">
                <a:solidFill>
                  <a:srgbClr val="0000B6"/>
                </a:solidFill>
                <a:effectLst>
                  <a:outerShdw blurRad="38100" dist="38100" dir="2700000">
                    <a:srgbClr val="000000"/>
                  </a:outerShdw>
                </a:effectLst>
                <a:latin typeface="Arial" panose="020B0604020202020204" pitchFamily="34" charset="0"/>
              </a:rPr>
              <a:t>--</a:t>
            </a:r>
            <a:r>
              <a:rPr lang="en-US" altLang="zh-CN">
                <a:latin typeface="Times New Roman" panose="02020603050405020304" pitchFamily="18" charset="0"/>
              </a:rPr>
              <a:t> </a:t>
            </a:r>
            <a:r>
              <a:rPr lang="en-US" altLang="zh-CN" b="1">
                <a:solidFill>
                  <a:srgbClr val="0000B6"/>
                </a:solidFill>
                <a:effectLst>
                  <a:outerShdw blurRad="38100" dist="38100" dir="2700000">
                    <a:srgbClr val="000000"/>
                  </a:outerShdw>
                </a:effectLst>
                <a:latin typeface="Arial" panose="020B0604020202020204" pitchFamily="34" charset="0"/>
              </a:rPr>
              <a:t>(2</a:t>
            </a:r>
            <a:r>
              <a:rPr lang="en-US" altLang="zh-CN" b="1" baseline="30000">
                <a:solidFill>
                  <a:srgbClr val="0000B6"/>
                </a:solidFill>
                <a:effectLst>
                  <a:outerShdw blurRad="38100" dist="38100" dir="2700000">
                    <a:srgbClr val="000000"/>
                  </a:outerShdw>
                </a:effectLst>
                <a:latin typeface="Arial" panose="020B0604020202020204" pitchFamily="34" charset="0"/>
              </a:rPr>
              <a:t>31</a:t>
            </a:r>
            <a:r>
              <a:rPr lang="en-US" altLang="zh-CN" b="1">
                <a:solidFill>
                  <a:srgbClr val="0000B6"/>
                </a:solidFill>
                <a:effectLst>
                  <a:outerShdw blurRad="38100" dist="38100" dir="2700000">
                    <a:srgbClr val="000000"/>
                  </a:outerShdw>
                </a:effectLst>
                <a:latin typeface="Arial" panose="020B0604020202020204" pitchFamily="34" charset="0"/>
              </a:rPr>
              <a:t>-1) )</a:t>
            </a:r>
          </a:p>
          <a:p>
            <a:pPr>
              <a:spcBef>
                <a:spcPct val="20000"/>
              </a:spcBef>
              <a:buClr>
                <a:srgbClr val="3333FF"/>
              </a:buClr>
              <a:buSzPct val="75000"/>
              <a:buFont typeface="Wingdings" panose="05000000000000000000" pitchFamily="2" charset="2"/>
            </a:pPr>
            <a:r>
              <a:rPr lang="en-US" altLang="zh-CN" b="1">
                <a:solidFill>
                  <a:srgbClr val="0000B6"/>
                </a:solidFill>
                <a:effectLst>
                  <a:outerShdw blurRad="38100" dist="38100" dir="2700000">
                    <a:srgbClr val="000000"/>
                  </a:outerShdw>
                </a:effectLst>
                <a:latin typeface="Arial" panose="020B0604020202020204" pitchFamily="34" charset="0"/>
              </a:rPr>
              <a:t>      </a:t>
            </a:r>
            <a:r>
              <a:rPr lang="zh-CN" altLang="zh-CN" b="1" dirty="0">
                <a:solidFill>
                  <a:srgbClr val="0000B6"/>
                </a:solidFill>
                <a:effectLst>
                  <a:outerShdw blurRad="38100" dist="38100" dir="2700000">
                    <a:srgbClr val="000000"/>
                  </a:outerShdw>
                </a:effectLst>
                <a:latin typeface="Arial" panose="020B0604020202020204" pitchFamily="34" charset="0"/>
              </a:rPr>
              <a:t>2. </a:t>
            </a:r>
            <a:r>
              <a:rPr lang="en-US" altLang="zh-CN" b="1">
                <a:solidFill>
                  <a:srgbClr val="0000B6"/>
                </a:solidFill>
                <a:effectLst>
                  <a:outerShdw blurRad="38100" dist="38100" dir="2700000">
                    <a:srgbClr val="000000"/>
                  </a:outerShdw>
                </a:effectLst>
                <a:latin typeface="Arial" panose="020B0604020202020204" pitchFamily="34" charset="0"/>
              </a:rPr>
              <a:t>short  </a:t>
            </a:r>
            <a:r>
              <a:rPr lang="en-US" altLang="zh-CN" b="1" err="1">
                <a:solidFill>
                  <a:srgbClr val="0000B6"/>
                </a:solidFill>
                <a:effectLst>
                  <a:outerShdw blurRad="38100" dist="38100" dir="2700000">
                    <a:srgbClr val="000000"/>
                  </a:outerShdw>
                </a:effectLst>
                <a:latin typeface="Arial" panose="020B0604020202020204" pitchFamily="34" charset="0"/>
              </a:rPr>
              <a:t>int</a:t>
            </a:r>
            <a:r>
              <a:rPr lang="en-US" altLang="zh-CN" b="1">
                <a:solidFill>
                  <a:srgbClr val="0000B6"/>
                </a:solidFill>
                <a:effectLst>
                  <a:outerShdw blurRad="38100" dist="38100" dir="2700000">
                    <a:srgbClr val="000000"/>
                  </a:outerShdw>
                </a:effectLst>
                <a:latin typeface="Arial" panose="020B0604020202020204" pitchFamily="34" charset="0"/>
              </a:rPr>
              <a:t>             ( 16 bit   </a:t>
            </a:r>
            <a:r>
              <a:rPr lang="zh-CN" altLang="en-US" b="1" dirty="0">
                <a:solidFill>
                  <a:srgbClr val="0000B6"/>
                </a:solidFill>
                <a:effectLst>
                  <a:outerShdw blurRad="38100" dist="38100" dir="2700000">
                    <a:srgbClr val="000000"/>
                  </a:outerShdw>
                </a:effectLst>
                <a:latin typeface="Arial" panose="020B0604020202020204" pitchFamily="34" charset="0"/>
              </a:rPr>
              <a:t>数的范围</a:t>
            </a:r>
            <a:r>
              <a:rPr lang="en-US" altLang="zh-CN" b="1">
                <a:solidFill>
                  <a:srgbClr val="0000B6"/>
                </a:solidFill>
                <a:effectLst>
                  <a:outerShdw blurRad="38100" dist="38100" dir="2700000">
                    <a:srgbClr val="000000"/>
                  </a:outerShdw>
                </a:effectLst>
                <a:latin typeface="Arial" panose="020B0604020202020204" pitchFamily="34" charset="0"/>
              </a:rPr>
              <a:t>-32768--32767 )</a:t>
            </a:r>
            <a:endParaRPr lang="zh-CN" altLang="zh-CN" b="1" dirty="0">
              <a:solidFill>
                <a:srgbClr val="0000B6"/>
              </a:solidFill>
              <a:effectLst>
                <a:outerShdw blurRad="38100" dist="38100" dir="2700000">
                  <a:srgbClr val="000000"/>
                </a:outerShdw>
              </a:effectLst>
              <a:latin typeface="Arial" panose="020B0604020202020204" pitchFamily="34" charset="0"/>
            </a:endParaRPr>
          </a:p>
          <a:p>
            <a:pPr>
              <a:spcBef>
                <a:spcPct val="20000"/>
              </a:spcBef>
              <a:buClr>
                <a:srgbClr val="3333FF"/>
              </a:buClr>
              <a:buSzPct val="75000"/>
              <a:buFont typeface="Wingdings" panose="05000000000000000000" pitchFamily="2" charset="2"/>
            </a:pPr>
            <a:r>
              <a:rPr lang="en-US" altLang="zh-CN" b="1">
                <a:solidFill>
                  <a:srgbClr val="0000B6"/>
                </a:solidFill>
                <a:effectLst>
                  <a:outerShdw blurRad="38100" dist="38100" dir="2700000">
                    <a:srgbClr val="000000"/>
                  </a:outerShdw>
                </a:effectLst>
                <a:latin typeface="Arial" panose="020B0604020202020204" pitchFamily="34" charset="0"/>
              </a:rPr>
              <a:t>      </a:t>
            </a:r>
            <a:r>
              <a:rPr lang="zh-CN" altLang="zh-CN" b="1" dirty="0">
                <a:solidFill>
                  <a:srgbClr val="0000B6"/>
                </a:solidFill>
                <a:effectLst>
                  <a:outerShdw blurRad="38100" dist="38100" dir="2700000">
                    <a:srgbClr val="000000"/>
                  </a:outerShdw>
                </a:effectLst>
                <a:latin typeface="Arial" panose="020B0604020202020204" pitchFamily="34" charset="0"/>
              </a:rPr>
              <a:t>3.  </a:t>
            </a:r>
            <a:r>
              <a:rPr lang="en-US" altLang="zh-CN" b="1">
                <a:solidFill>
                  <a:srgbClr val="0000B6"/>
                </a:solidFill>
                <a:effectLst>
                  <a:outerShdw blurRad="38100" dist="38100" dir="2700000">
                    <a:srgbClr val="000000"/>
                  </a:outerShdw>
                </a:effectLst>
                <a:latin typeface="Arial" panose="020B0604020202020204" pitchFamily="34" charset="0"/>
              </a:rPr>
              <a:t>long </a:t>
            </a:r>
            <a:r>
              <a:rPr lang="en-US" altLang="zh-CN" b="1" err="1">
                <a:solidFill>
                  <a:srgbClr val="0000B6"/>
                </a:solidFill>
                <a:effectLst>
                  <a:outerShdw blurRad="38100" dist="38100" dir="2700000">
                    <a:srgbClr val="000000"/>
                  </a:outerShdw>
                </a:effectLst>
                <a:latin typeface="Arial" panose="020B0604020202020204" pitchFamily="34" charset="0"/>
              </a:rPr>
              <a:t>int</a:t>
            </a:r>
            <a:r>
              <a:rPr lang="en-US" altLang="zh-CN" b="1">
                <a:solidFill>
                  <a:srgbClr val="0000B6"/>
                </a:solidFill>
                <a:effectLst>
                  <a:outerShdw blurRad="38100" dist="38100" dir="2700000">
                    <a:srgbClr val="000000"/>
                  </a:outerShdw>
                </a:effectLst>
                <a:latin typeface="Arial" panose="020B0604020202020204" pitchFamily="34" charset="0"/>
              </a:rPr>
              <a:t>                          -2</a:t>
            </a:r>
            <a:r>
              <a:rPr lang="en-US" altLang="zh-CN" b="1" baseline="30000">
                <a:solidFill>
                  <a:srgbClr val="0000B6"/>
                </a:solidFill>
                <a:effectLst>
                  <a:outerShdw blurRad="38100" dist="38100" dir="2700000">
                    <a:srgbClr val="000000"/>
                  </a:outerShdw>
                </a:effectLst>
                <a:latin typeface="Arial" panose="020B0604020202020204" pitchFamily="34" charset="0"/>
              </a:rPr>
              <a:t>31</a:t>
            </a:r>
            <a:r>
              <a:rPr lang="en-US" altLang="zh-CN" b="1">
                <a:solidFill>
                  <a:srgbClr val="0000B6"/>
                </a:solidFill>
                <a:effectLst>
                  <a:outerShdw blurRad="38100" dist="38100" dir="2700000">
                    <a:srgbClr val="000000"/>
                  </a:outerShdw>
                </a:effectLst>
                <a:latin typeface="Arial" panose="020B0604020202020204" pitchFamily="34" charset="0"/>
              </a:rPr>
              <a:t>--</a:t>
            </a:r>
            <a:r>
              <a:rPr lang="en-US" altLang="zh-CN" b="1" baseline="30000">
                <a:solidFill>
                  <a:srgbClr val="0000B6"/>
                </a:solidFill>
                <a:effectLst>
                  <a:outerShdw blurRad="38100" dist="38100" dir="2700000">
                    <a:srgbClr val="000000"/>
                  </a:outerShdw>
                </a:effectLst>
                <a:latin typeface="Arial" panose="020B0604020202020204" pitchFamily="34" charset="0"/>
              </a:rPr>
              <a:t> </a:t>
            </a:r>
            <a:r>
              <a:rPr lang="en-US" altLang="zh-CN" b="1">
                <a:solidFill>
                  <a:srgbClr val="0000B6"/>
                </a:solidFill>
                <a:effectLst>
                  <a:outerShdw blurRad="38100" dist="38100" dir="2700000">
                    <a:srgbClr val="000000"/>
                  </a:outerShdw>
                </a:effectLst>
                <a:latin typeface="Arial" panose="020B0604020202020204" pitchFamily="34" charset="0"/>
              </a:rPr>
              <a:t>(2</a:t>
            </a:r>
            <a:r>
              <a:rPr lang="en-US" altLang="zh-CN" b="1" baseline="30000">
                <a:solidFill>
                  <a:srgbClr val="0000B6"/>
                </a:solidFill>
                <a:effectLst>
                  <a:outerShdw blurRad="38100" dist="38100" dir="2700000">
                    <a:srgbClr val="000000"/>
                  </a:outerShdw>
                </a:effectLst>
                <a:latin typeface="Arial" panose="020B0604020202020204" pitchFamily="34" charset="0"/>
              </a:rPr>
              <a:t>31</a:t>
            </a:r>
            <a:r>
              <a:rPr lang="en-US" altLang="zh-CN" b="1">
                <a:solidFill>
                  <a:srgbClr val="0000B6"/>
                </a:solidFill>
                <a:effectLst>
                  <a:outerShdw blurRad="38100" dist="38100" dir="2700000">
                    <a:srgbClr val="000000"/>
                  </a:outerShdw>
                </a:effectLst>
                <a:latin typeface="Arial" panose="020B0604020202020204" pitchFamily="34" charset="0"/>
              </a:rPr>
              <a:t>-1)</a:t>
            </a:r>
          </a:p>
          <a:p>
            <a:pPr>
              <a:spcBef>
                <a:spcPct val="20000"/>
              </a:spcBef>
              <a:buClr>
                <a:srgbClr val="3333FF"/>
              </a:buClr>
              <a:buSzPct val="75000"/>
              <a:buFont typeface="Wingdings" panose="05000000000000000000" pitchFamily="2" charset="2"/>
            </a:pPr>
            <a:r>
              <a:rPr lang="en-US" altLang="zh-CN" b="1">
                <a:solidFill>
                  <a:srgbClr val="0000B6"/>
                </a:solidFill>
                <a:effectLst>
                  <a:outerShdw blurRad="38100" dist="38100" dir="2700000">
                    <a:srgbClr val="000000"/>
                  </a:outerShdw>
                </a:effectLst>
                <a:latin typeface="Arial" panose="020B0604020202020204" pitchFamily="34" charset="0"/>
              </a:rPr>
              <a:t>      4.  unsigned </a:t>
            </a:r>
            <a:r>
              <a:rPr lang="en-US" altLang="zh-CN" b="1" err="1">
                <a:solidFill>
                  <a:srgbClr val="0000B6"/>
                </a:solidFill>
                <a:effectLst>
                  <a:outerShdw blurRad="38100" dist="38100" dir="2700000">
                    <a:srgbClr val="000000"/>
                  </a:outerShdw>
                </a:effectLst>
                <a:latin typeface="Arial" panose="020B0604020202020204" pitchFamily="34" charset="0"/>
              </a:rPr>
              <a:t>int</a:t>
            </a:r>
            <a:r>
              <a:rPr lang="en-US" altLang="zh-CN" b="1">
                <a:solidFill>
                  <a:srgbClr val="0000B6"/>
                </a:solidFill>
                <a:effectLst>
                  <a:outerShdw blurRad="38100" dist="38100" dir="2700000">
                    <a:srgbClr val="000000"/>
                  </a:outerShdw>
                </a:effectLst>
                <a:latin typeface="Arial" panose="020B0604020202020204" pitchFamily="34" charset="0"/>
              </a:rPr>
              <a:t>                 0-- (2</a:t>
            </a:r>
            <a:r>
              <a:rPr lang="en-US" altLang="zh-CN" b="1" baseline="30000">
                <a:solidFill>
                  <a:srgbClr val="0000B6"/>
                </a:solidFill>
                <a:effectLst>
                  <a:outerShdw blurRad="38100" dist="38100" dir="2700000">
                    <a:srgbClr val="000000"/>
                  </a:outerShdw>
                </a:effectLst>
                <a:latin typeface="Arial" panose="020B0604020202020204" pitchFamily="34" charset="0"/>
              </a:rPr>
              <a:t>32</a:t>
            </a:r>
            <a:r>
              <a:rPr lang="en-US" altLang="zh-CN" b="1">
                <a:solidFill>
                  <a:srgbClr val="0000B6"/>
                </a:solidFill>
                <a:effectLst>
                  <a:outerShdw blurRad="38100" dist="38100" dir="2700000">
                    <a:srgbClr val="000000"/>
                  </a:outerShdw>
                </a:effectLst>
                <a:latin typeface="Arial" panose="020B0604020202020204" pitchFamily="34" charset="0"/>
              </a:rPr>
              <a:t>-1)</a:t>
            </a:r>
          </a:p>
          <a:p>
            <a:pPr>
              <a:spcBef>
                <a:spcPct val="20000"/>
              </a:spcBef>
              <a:buClr>
                <a:srgbClr val="3333FF"/>
              </a:buClr>
              <a:buSzPct val="75000"/>
              <a:buFont typeface="Wingdings" panose="05000000000000000000" pitchFamily="2" charset="2"/>
            </a:pPr>
            <a:r>
              <a:rPr lang="en-US" altLang="zh-CN" b="1">
                <a:solidFill>
                  <a:srgbClr val="0000B6"/>
                </a:solidFill>
                <a:effectLst>
                  <a:outerShdw blurRad="38100" dist="38100" dir="2700000">
                    <a:srgbClr val="000000"/>
                  </a:outerShdw>
                </a:effectLst>
                <a:latin typeface="Arial" panose="020B0604020202020204" pitchFamily="34" charset="0"/>
              </a:rPr>
              <a:t>           unsigned short </a:t>
            </a:r>
            <a:r>
              <a:rPr lang="en-US" altLang="zh-CN" b="1" err="1">
                <a:solidFill>
                  <a:srgbClr val="0000B6"/>
                </a:solidFill>
                <a:effectLst>
                  <a:outerShdw blurRad="38100" dist="38100" dir="2700000">
                    <a:srgbClr val="000000"/>
                  </a:outerShdw>
                </a:effectLst>
                <a:latin typeface="Arial" panose="020B0604020202020204" pitchFamily="34" charset="0"/>
              </a:rPr>
              <a:t>int</a:t>
            </a:r>
            <a:r>
              <a:rPr lang="en-US" altLang="zh-CN" b="1">
                <a:solidFill>
                  <a:srgbClr val="0000B6"/>
                </a:solidFill>
                <a:effectLst>
                  <a:outerShdw blurRad="38100" dist="38100" dir="2700000">
                    <a:srgbClr val="000000"/>
                  </a:outerShdw>
                </a:effectLst>
                <a:latin typeface="Arial" panose="020B0604020202020204" pitchFamily="34" charset="0"/>
              </a:rPr>
              <a:t>       0--65535</a:t>
            </a:r>
          </a:p>
          <a:p>
            <a:pPr>
              <a:spcBef>
                <a:spcPct val="20000"/>
              </a:spcBef>
              <a:buClr>
                <a:srgbClr val="3333FF"/>
              </a:buClr>
              <a:buSzPct val="75000"/>
              <a:buFont typeface="Wingdings" panose="05000000000000000000" pitchFamily="2" charset="2"/>
            </a:pPr>
            <a:r>
              <a:rPr lang="en-US" altLang="zh-CN" b="1">
                <a:solidFill>
                  <a:srgbClr val="0000B6"/>
                </a:solidFill>
                <a:effectLst>
                  <a:outerShdw blurRad="38100" dist="38100" dir="2700000">
                    <a:srgbClr val="000000"/>
                  </a:outerShdw>
                </a:effectLst>
                <a:latin typeface="Arial" panose="020B0604020202020204" pitchFamily="34" charset="0"/>
              </a:rPr>
              <a:t>           unsigned  long  </a:t>
            </a:r>
            <a:r>
              <a:rPr lang="en-US" altLang="zh-CN" b="1" err="1">
                <a:solidFill>
                  <a:srgbClr val="0000B6"/>
                </a:solidFill>
                <a:effectLst>
                  <a:outerShdw blurRad="38100" dist="38100" dir="2700000">
                    <a:srgbClr val="000000"/>
                  </a:outerShdw>
                </a:effectLst>
                <a:latin typeface="Arial" panose="020B0604020202020204" pitchFamily="34" charset="0"/>
              </a:rPr>
              <a:t>int</a:t>
            </a:r>
            <a:r>
              <a:rPr lang="en-US" altLang="zh-CN" b="1">
                <a:solidFill>
                  <a:srgbClr val="0000B6"/>
                </a:solidFill>
                <a:effectLst>
                  <a:outerShdw blurRad="38100" dist="38100" dir="2700000">
                    <a:srgbClr val="000000"/>
                  </a:outerShdw>
                </a:effectLst>
                <a:latin typeface="Arial" panose="020B0604020202020204" pitchFamily="34" charset="0"/>
              </a:rPr>
              <a:t>      0--4294967295</a:t>
            </a:r>
          </a:p>
          <a:p>
            <a:pPr>
              <a:spcBef>
                <a:spcPct val="20000"/>
              </a:spcBef>
              <a:buClr>
                <a:srgbClr val="3333FF"/>
              </a:buClr>
              <a:buSzPct val="75000"/>
              <a:buFont typeface="Wingdings" panose="05000000000000000000" pitchFamily="2" charset="2"/>
            </a:pPr>
            <a:r>
              <a:rPr lang="en-US" altLang="zh-CN" b="1">
                <a:solidFill>
                  <a:srgbClr val="0000B6"/>
                </a:solidFill>
                <a:effectLst>
                  <a:outerShdw blurRad="38100" dist="38100" dir="2700000">
                    <a:srgbClr val="000000"/>
                  </a:outerShdw>
                </a:effectLst>
                <a:latin typeface="Arial" panose="020B0604020202020204" pitchFamily="34" charset="0"/>
              </a:rPr>
              <a:t>    </a:t>
            </a:r>
            <a:r>
              <a:rPr lang="zh-CN" altLang="en-US" b="1" dirty="0">
                <a:solidFill>
                  <a:srgbClr val="0000B6"/>
                </a:solidFill>
                <a:effectLst>
                  <a:outerShdw blurRad="38100" dist="38100" dir="2700000">
                    <a:srgbClr val="000000"/>
                  </a:outerShdw>
                </a:effectLst>
                <a:latin typeface="Arial" panose="020B0604020202020204" pitchFamily="34" charset="0"/>
              </a:rPr>
              <a:t>测定数据类型所占存储空间长度的运算符：</a:t>
            </a:r>
            <a:r>
              <a:rPr lang="en-US" altLang="zh-CN" b="1" err="1">
                <a:solidFill>
                  <a:srgbClr val="0000B6"/>
                </a:solidFill>
                <a:effectLst>
                  <a:outerShdw blurRad="38100" dist="38100" dir="2700000">
                    <a:srgbClr val="000000"/>
                  </a:outerShdw>
                </a:effectLst>
                <a:latin typeface="Arial" panose="020B0604020202020204" pitchFamily="34" charset="0"/>
              </a:rPr>
              <a:t>sizeof</a:t>
            </a:r>
            <a:endParaRPr lang="en-US" altLang="zh-CN" b="1">
              <a:solidFill>
                <a:srgbClr val="0000B6"/>
              </a:solidFill>
              <a:effectLst>
                <a:outerShdw blurRad="38100" dist="38100" dir="2700000">
                  <a:srgbClr val="000000"/>
                </a:outerShdw>
              </a:effectLst>
              <a:latin typeface="Arial" panose="020B0604020202020204" pitchFamily="34" charset="0"/>
            </a:endParaRPr>
          </a:p>
        </p:txBody>
      </p:sp>
      <p:sp>
        <p:nvSpPr>
          <p:cNvPr id="61445" name="文本框 61444"/>
          <p:cNvSpPr txBox="1"/>
          <p:nvPr/>
        </p:nvSpPr>
        <p:spPr>
          <a:xfrm>
            <a:off x="6300788" y="4868863"/>
            <a:ext cx="2655887" cy="1196975"/>
          </a:xfrm>
          <a:prstGeom prst="rect">
            <a:avLst/>
          </a:prstGeom>
          <a:solidFill>
            <a:srgbClr val="CCFFFF"/>
          </a:solidFill>
          <a:ln w="9525" cap="flat" cmpd="sng">
            <a:solidFill>
              <a:srgbClr val="0000FF"/>
            </a:solidFill>
            <a:prstDash val="solid"/>
            <a:miter/>
            <a:headEnd type="none" w="med" len="med"/>
            <a:tailEnd type="none" w="med" len="med"/>
          </a:ln>
        </p:spPr>
        <p:txBody>
          <a:bodyPr wrap="none" anchor="t" anchorCtr="0">
            <a:spAutoFit/>
          </a:bodyPr>
          <a:lstStyle/>
          <a:p>
            <a:r>
              <a:rPr lang="en-US" altLang="zh-CN" b="1" err="1">
                <a:solidFill>
                  <a:srgbClr val="FF3399"/>
                </a:solidFill>
                <a:effectLst>
                  <a:outerShdw blurRad="38100" dist="38100" dir="2700000">
                    <a:srgbClr val="000000"/>
                  </a:outerShdw>
                </a:effectLst>
                <a:latin typeface="Times New Roman" panose="02020603050405020304" pitchFamily="18" charset="0"/>
              </a:rPr>
              <a:t>sizeof</a:t>
            </a:r>
            <a:r>
              <a:rPr lang="en-US" altLang="zh-CN" b="1">
                <a:solidFill>
                  <a:srgbClr val="FF3399"/>
                </a:solidFill>
                <a:effectLst>
                  <a:outerShdw blurRad="38100" dist="38100" dir="2700000">
                    <a:srgbClr val="000000"/>
                  </a:outerShdw>
                </a:effectLst>
                <a:latin typeface="Times New Roman" panose="02020603050405020304" pitchFamily="18" charset="0"/>
              </a:rPr>
              <a:t>(</a:t>
            </a:r>
            <a:r>
              <a:rPr lang="zh-CN" altLang="en-US" b="1" dirty="0">
                <a:solidFill>
                  <a:srgbClr val="FF3399"/>
                </a:solidFill>
                <a:effectLst>
                  <a:outerShdw blurRad="38100" dist="38100" dir="2700000">
                    <a:srgbClr val="000000"/>
                  </a:outerShdw>
                </a:effectLst>
                <a:latin typeface="Times New Roman" panose="02020603050405020304" pitchFamily="18" charset="0"/>
              </a:rPr>
              <a:t>类型标识符</a:t>
            </a:r>
            <a:r>
              <a:rPr lang="en-US" altLang="zh-CN" b="1">
                <a:solidFill>
                  <a:srgbClr val="FF3399"/>
                </a:solidFill>
                <a:effectLst>
                  <a:outerShdw blurRad="38100" dist="38100" dir="2700000">
                    <a:srgbClr val="000000"/>
                  </a:outerShdw>
                </a:effectLst>
                <a:latin typeface="Times New Roman" panose="02020603050405020304" pitchFamily="18" charset="0"/>
              </a:rPr>
              <a:t>)</a:t>
            </a:r>
          </a:p>
          <a:p>
            <a:r>
              <a:rPr lang="zh-CN" altLang="en-US" b="1" dirty="0">
                <a:solidFill>
                  <a:srgbClr val="FF3399"/>
                </a:solidFill>
                <a:effectLst>
                  <a:outerShdw blurRad="38100" dist="38100" dir="2700000">
                    <a:srgbClr val="000000"/>
                  </a:outerShdw>
                </a:effectLst>
                <a:latin typeface="Times New Roman" panose="02020603050405020304" pitchFamily="18" charset="0"/>
              </a:rPr>
              <a:t>或</a:t>
            </a:r>
          </a:p>
          <a:p>
            <a:r>
              <a:rPr lang="en-US" altLang="zh-CN" b="1" err="1">
                <a:solidFill>
                  <a:srgbClr val="FF3399"/>
                </a:solidFill>
                <a:effectLst>
                  <a:outerShdw blurRad="38100" dist="38100" dir="2700000">
                    <a:srgbClr val="000000"/>
                  </a:outerShdw>
                </a:effectLst>
                <a:latin typeface="Times New Roman" panose="02020603050405020304" pitchFamily="18" charset="0"/>
              </a:rPr>
              <a:t>sizeof</a:t>
            </a:r>
            <a:r>
              <a:rPr lang="en-US" altLang="zh-CN" b="1">
                <a:solidFill>
                  <a:srgbClr val="FF3399"/>
                </a:solidFill>
                <a:effectLst>
                  <a:outerShdw blurRad="38100" dist="38100" dir="2700000">
                    <a:srgbClr val="000000"/>
                  </a:outerShdw>
                </a:effectLst>
                <a:latin typeface="Times New Roman" panose="02020603050405020304" pitchFamily="18" charset="0"/>
              </a:rPr>
              <a:t>(</a:t>
            </a:r>
            <a:r>
              <a:rPr lang="zh-CN" altLang="en-US" b="1" dirty="0">
                <a:solidFill>
                  <a:srgbClr val="FF3399"/>
                </a:solidFill>
                <a:effectLst>
                  <a:outerShdw blurRad="38100" dist="38100" dir="2700000">
                    <a:srgbClr val="000000"/>
                  </a:outerShdw>
                </a:effectLst>
                <a:latin typeface="Times New Roman" panose="02020603050405020304" pitchFamily="18" charset="0"/>
              </a:rPr>
              <a:t>变量名</a:t>
            </a:r>
            <a:r>
              <a:rPr lang="en-US" altLang="zh-CN" b="1">
                <a:solidFill>
                  <a:srgbClr val="FF3399"/>
                </a:solidFill>
                <a:effectLst>
                  <a:outerShdw blurRad="38100" dist="38100" dir="2700000">
                    <a:srgbClr val="000000"/>
                  </a:outerShdw>
                </a:effectLst>
                <a:latin typeface="Times New Roman" panose="02020603050405020304" pitchFamily="18" charset="0"/>
              </a:rPr>
              <a:t>)</a:t>
            </a:r>
          </a:p>
        </p:txBody>
      </p:sp>
      <p:grpSp>
        <p:nvGrpSpPr>
          <p:cNvPr id="61446" name="组合 61445"/>
          <p:cNvGrpSpPr/>
          <p:nvPr/>
        </p:nvGrpSpPr>
        <p:grpSpPr>
          <a:xfrm>
            <a:off x="395288" y="1989138"/>
            <a:ext cx="7272337" cy="457200"/>
            <a:chOff x="249" y="1253"/>
            <a:chExt cx="4581" cy="288"/>
          </a:xfrm>
        </p:grpSpPr>
        <p:sp>
          <p:nvSpPr>
            <p:cNvPr id="61447" name="文本框 61446"/>
            <p:cNvSpPr txBox="1"/>
            <p:nvPr/>
          </p:nvSpPr>
          <p:spPr>
            <a:xfrm>
              <a:off x="249" y="1253"/>
              <a:ext cx="231" cy="288"/>
            </a:xfrm>
            <a:prstGeom prst="rect">
              <a:avLst/>
            </a:prstGeom>
            <a:noFill/>
            <a:ln w="9525">
              <a:noFill/>
            </a:ln>
          </p:spPr>
          <p:txBody>
            <a:bodyPr wrap="none" anchor="t" anchorCtr="0">
              <a:spAutoFit/>
            </a:bodyPr>
            <a:lstStyle/>
            <a:p>
              <a:r>
                <a:rPr lang="en-US" altLang="zh-CN" b="1">
                  <a:effectLst>
                    <a:outerShdw blurRad="38100" dist="38100" dir="2700000">
                      <a:srgbClr val="FFFFFF"/>
                    </a:outerShdw>
                  </a:effectLst>
                  <a:latin typeface="Tahoma" panose="020B0604030504040204" pitchFamily="34" charset="0"/>
                </a:rPr>
                <a:t>a</a:t>
              </a:r>
            </a:p>
          </p:txBody>
        </p:sp>
        <p:sp>
          <p:nvSpPr>
            <p:cNvPr id="61448" name="矩形 61447"/>
            <p:cNvSpPr/>
            <p:nvPr/>
          </p:nvSpPr>
          <p:spPr>
            <a:xfrm>
              <a:off x="476" y="1298"/>
              <a:ext cx="4354" cy="240"/>
            </a:xfrm>
            <a:prstGeom prst="rect">
              <a:avLst/>
            </a:prstGeom>
            <a:noFill/>
            <a:ln w="19050" cap="sq" cmpd="sng">
              <a:solidFill>
                <a:schemeClr val="tx1"/>
              </a:solidFill>
              <a:prstDash val="solid"/>
              <a:miter/>
              <a:headEnd type="none" w="sm" len="sm"/>
              <a:tailEnd type="none" w="sm" len="sm"/>
            </a:ln>
          </p:spPr>
          <p:txBody>
            <a:bodyPr wrap="none" lIns="92075" tIns="46038" rIns="92075" bIns="46038" anchor="ctr" anchorCtr="0"/>
            <a:lstStyle/>
            <a:p>
              <a:pPr algn="ctr">
                <a:spcBef>
                  <a:spcPct val="20000"/>
                </a:spcBef>
                <a:buClr>
                  <a:schemeClr val="accent2"/>
                </a:buClr>
                <a:buSzPct val="80000"/>
                <a:buFont typeface="Wingdings" panose="05000000000000000000" pitchFamily="2" charset="2"/>
              </a:pPr>
              <a:r>
                <a:rPr lang="en-US" altLang="zh-CN" sz="2000" b="1">
                  <a:solidFill>
                    <a:srgbClr val="00FF00"/>
                  </a:solidFill>
                  <a:effectLst>
                    <a:outerShdw blurRad="38100" dist="38100" dir="2700000">
                      <a:srgbClr val="000000"/>
                    </a:outerShdw>
                  </a:effectLst>
                  <a:latin typeface="Arial" panose="020B0604020202020204" pitchFamily="34" charset="0"/>
                </a:rPr>
                <a:t> </a:t>
              </a:r>
              <a:r>
                <a:rPr lang="en-US" altLang="zh-CN" sz="2000" b="1">
                  <a:solidFill>
                    <a:srgbClr val="FF0000"/>
                  </a:solidFill>
                  <a:effectLst>
                    <a:outerShdw blurRad="38100" dist="38100" dir="2700000">
                      <a:srgbClr val="000000"/>
                    </a:outerShdw>
                  </a:effectLst>
                  <a:latin typeface="Arial" panose="020B0604020202020204" pitchFamily="34" charset="0"/>
                </a:rPr>
                <a:t>1 </a:t>
              </a:r>
              <a:r>
                <a:rPr lang="en-US" altLang="zh-CN" sz="2000" b="1">
                  <a:solidFill>
                    <a:srgbClr val="00FF00"/>
                  </a:solidFill>
                  <a:effectLst>
                    <a:outerShdw blurRad="38100" dist="38100" dir="2700000">
                      <a:srgbClr val="000000"/>
                    </a:outerShdw>
                  </a:effectLst>
                  <a:latin typeface="Arial" panose="020B0604020202020204" pitchFamily="34" charset="0"/>
                </a:rPr>
                <a:t> </a:t>
              </a:r>
              <a:r>
                <a:rPr lang="en-US" altLang="zh-CN" sz="2000" b="1">
                  <a:solidFill>
                    <a:srgbClr val="0000FF"/>
                  </a:solidFill>
                  <a:effectLst>
                    <a:outerShdw blurRad="38100" dist="38100" dir="2700000">
                      <a:srgbClr val="000000"/>
                    </a:outerShdw>
                  </a:effectLst>
                  <a:latin typeface="Arial" panose="020B0604020202020204" pitchFamily="34" charset="0"/>
                </a:rPr>
                <a:t>1 1 1 1 1 1 1 1 1 1 1 1 1 1 1 1 1 1 1 1 1 1 1 1 1 1 1 1 1 1 1</a:t>
              </a:r>
            </a:p>
          </p:txBody>
        </p:sp>
        <p:sp>
          <p:nvSpPr>
            <p:cNvPr id="61449" name="直接连接符 61448"/>
            <p:cNvSpPr/>
            <p:nvPr/>
          </p:nvSpPr>
          <p:spPr>
            <a:xfrm>
              <a:off x="703" y="1298"/>
              <a:ext cx="0" cy="240"/>
            </a:xfrm>
            <a:prstGeom prst="line">
              <a:avLst/>
            </a:prstGeom>
            <a:ln w="19050" cap="sq" cmpd="sng">
              <a:solidFill>
                <a:schemeClr val="tx1"/>
              </a:solidFill>
              <a:prstDash val="solid"/>
              <a:headEnd type="none" w="sm" len="sm"/>
              <a:tailEnd type="none" w="sm" len="sm"/>
            </a:ln>
          </p:spPr>
        </p:sp>
      </p:grpSp>
      <p:grpSp>
        <p:nvGrpSpPr>
          <p:cNvPr id="61450" name="组合 61449"/>
          <p:cNvGrpSpPr/>
          <p:nvPr/>
        </p:nvGrpSpPr>
        <p:grpSpPr>
          <a:xfrm>
            <a:off x="395288" y="2493963"/>
            <a:ext cx="7272337" cy="457200"/>
            <a:chOff x="249" y="1571"/>
            <a:chExt cx="4581" cy="288"/>
          </a:xfrm>
        </p:grpSpPr>
        <p:sp>
          <p:nvSpPr>
            <p:cNvPr id="61451" name="文本框 61450"/>
            <p:cNvSpPr txBox="1"/>
            <p:nvPr/>
          </p:nvSpPr>
          <p:spPr>
            <a:xfrm>
              <a:off x="249" y="1571"/>
              <a:ext cx="237" cy="288"/>
            </a:xfrm>
            <a:prstGeom prst="rect">
              <a:avLst/>
            </a:prstGeom>
            <a:noFill/>
            <a:ln w="9525">
              <a:noFill/>
            </a:ln>
          </p:spPr>
          <p:txBody>
            <a:bodyPr wrap="none" anchor="t" anchorCtr="0">
              <a:spAutoFit/>
            </a:bodyPr>
            <a:lstStyle/>
            <a:p>
              <a:r>
                <a:rPr lang="en-US" altLang="zh-CN" b="1">
                  <a:latin typeface="Tahoma" panose="020B0604030504040204" pitchFamily="34" charset="0"/>
                </a:rPr>
                <a:t>b</a:t>
              </a:r>
            </a:p>
          </p:txBody>
        </p:sp>
        <p:sp>
          <p:nvSpPr>
            <p:cNvPr id="61452" name="矩形 61451"/>
            <p:cNvSpPr/>
            <p:nvPr/>
          </p:nvSpPr>
          <p:spPr>
            <a:xfrm>
              <a:off x="476" y="1616"/>
              <a:ext cx="4354" cy="240"/>
            </a:xfrm>
            <a:prstGeom prst="rect">
              <a:avLst/>
            </a:prstGeom>
            <a:noFill/>
            <a:ln w="19050" cap="sq" cmpd="sng">
              <a:solidFill>
                <a:schemeClr val="tx1"/>
              </a:solidFill>
              <a:prstDash val="solid"/>
              <a:miter/>
              <a:headEnd type="none" w="sm" len="sm"/>
              <a:tailEnd type="none" w="sm" len="sm"/>
            </a:ln>
          </p:spPr>
          <p:txBody>
            <a:bodyPr wrap="none" lIns="92075" tIns="46038" rIns="92075" bIns="46038" anchor="ctr" anchorCtr="0"/>
            <a:lstStyle/>
            <a:p>
              <a:pPr algn="ctr">
                <a:spcBef>
                  <a:spcPct val="20000"/>
                </a:spcBef>
                <a:buClr>
                  <a:schemeClr val="accent2"/>
                </a:buClr>
                <a:buSzPct val="80000"/>
                <a:buFont typeface="Wingdings" panose="05000000000000000000" pitchFamily="2" charset="2"/>
              </a:pPr>
              <a:r>
                <a:rPr lang="en-US" altLang="zh-CN" sz="2000" b="1">
                  <a:solidFill>
                    <a:srgbClr val="00FF00"/>
                  </a:solidFill>
                  <a:effectLst>
                    <a:outerShdw blurRad="38100" dist="38100" dir="2700000">
                      <a:srgbClr val="000000"/>
                    </a:outerShdw>
                  </a:effectLst>
                  <a:latin typeface="Arial" panose="020B0604020202020204" pitchFamily="34" charset="0"/>
                </a:rPr>
                <a:t> </a:t>
              </a:r>
              <a:r>
                <a:rPr lang="en-US" altLang="zh-CN" sz="2000" b="1">
                  <a:solidFill>
                    <a:srgbClr val="FF0000"/>
                  </a:solidFill>
                  <a:effectLst>
                    <a:outerShdw blurRad="38100" dist="38100" dir="2700000">
                      <a:srgbClr val="000000"/>
                    </a:outerShdw>
                  </a:effectLst>
                  <a:latin typeface="Arial" panose="020B0604020202020204" pitchFamily="34" charset="0"/>
                </a:rPr>
                <a:t>0 </a:t>
              </a:r>
              <a:r>
                <a:rPr lang="en-US" altLang="zh-CN" sz="2000" b="1">
                  <a:solidFill>
                    <a:srgbClr val="00FF00"/>
                  </a:solidFill>
                  <a:effectLst>
                    <a:outerShdw blurRad="38100" dist="38100" dir="2700000">
                      <a:srgbClr val="000000"/>
                    </a:outerShdw>
                  </a:effectLst>
                  <a:latin typeface="Arial" panose="020B0604020202020204" pitchFamily="34" charset="0"/>
                </a:rPr>
                <a:t> </a:t>
              </a:r>
              <a:r>
                <a:rPr lang="en-US" altLang="zh-CN" sz="2000" b="1">
                  <a:solidFill>
                    <a:srgbClr val="006600"/>
                  </a:solidFill>
                  <a:effectLst>
                    <a:outerShdw blurRad="38100" dist="38100" dir="2700000">
                      <a:srgbClr val="000000"/>
                    </a:outerShdw>
                  </a:effectLst>
                  <a:latin typeface="Arial" panose="020B0604020202020204" pitchFamily="34" charset="0"/>
                </a:rPr>
                <a:t>0 0 0 0 0 0 0 0 0 0 0 0 0 0 0 0 0 0 0 0 0 0 0 0 0 0 0 0 0 1 0</a:t>
              </a:r>
            </a:p>
          </p:txBody>
        </p:sp>
        <p:sp>
          <p:nvSpPr>
            <p:cNvPr id="61453" name="直接连接符 61452"/>
            <p:cNvSpPr/>
            <p:nvPr/>
          </p:nvSpPr>
          <p:spPr>
            <a:xfrm>
              <a:off x="703" y="1616"/>
              <a:ext cx="0" cy="240"/>
            </a:xfrm>
            <a:prstGeom prst="line">
              <a:avLst/>
            </a:prstGeom>
            <a:ln w="19050" cap="sq" cmpd="sng">
              <a:solidFill>
                <a:schemeClr val="tx1"/>
              </a:solidFill>
              <a:prstDash val="solid"/>
              <a:headEnd type="none" w="sm" len="sm"/>
              <a:tailEnd type="none" w="sm" len="sm"/>
            </a:ln>
          </p:spPr>
        </p:sp>
      </p:grpSp>
      <p:sp>
        <p:nvSpPr>
          <p:cNvPr id="61454" name="文本框 61453"/>
          <p:cNvSpPr txBox="1"/>
          <p:nvPr/>
        </p:nvSpPr>
        <p:spPr>
          <a:xfrm>
            <a:off x="4356100" y="4724400"/>
            <a:ext cx="1479550" cy="1562100"/>
          </a:xfrm>
          <a:prstGeom prst="rect">
            <a:avLst/>
          </a:prstGeom>
          <a:solidFill>
            <a:srgbClr val="CCFFFF"/>
          </a:solidFill>
          <a:ln w="9525" cap="flat" cmpd="sng">
            <a:solidFill>
              <a:srgbClr val="0000FF"/>
            </a:solidFill>
            <a:prstDash val="solid"/>
            <a:miter/>
            <a:headEnd type="none" w="med" len="med"/>
            <a:tailEnd type="none" w="med" len="med"/>
          </a:ln>
        </p:spPr>
        <p:txBody>
          <a:bodyPr wrap="none" anchor="t" anchorCtr="0">
            <a:spAutoFit/>
          </a:bodyPr>
          <a:lstStyle/>
          <a:p>
            <a:r>
              <a:rPr lang="zh-CN" altLang="en-US" b="1">
                <a:solidFill>
                  <a:srgbClr val="008000"/>
                </a:solidFill>
                <a:effectLst>
                  <a:outerShdw blurRad="38100" dist="38100" dir="2700000">
                    <a:srgbClr val="000000"/>
                  </a:outerShdw>
                </a:effectLst>
                <a:latin typeface="Times New Roman" panose="02020603050405020304" pitchFamily="18" charset="0"/>
              </a:rPr>
              <a:t>例</a:t>
            </a:r>
            <a:r>
              <a:rPr lang="en-US" altLang="zh-CN" b="1">
                <a:solidFill>
                  <a:srgbClr val="008000"/>
                </a:solidFill>
                <a:effectLst>
                  <a:outerShdw blurRad="38100" dist="38100" dir="2700000">
                    <a:srgbClr val="000000"/>
                  </a:outerShdw>
                </a:effectLst>
                <a:latin typeface="Times New Roman" panose="02020603050405020304" pitchFamily="18" charset="0"/>
              </a:rPr>
              <a:t>:</a:t>
            </a:r>
            <a:r>
              <a:rPr lang="en-US" altLang="zh-CN" b="1" err="1">
                <a:solidFill>
                  <a:srgbClr val="008000"/>
                </a:solidFill>
                <a:effectLst>
                  <a:outerShdw blurRad="38100" dist="38100" dir="2700000">
                    <a:srgbClr val="000000"/>
                  </a:outerShdw>
                </a:effectLst>
                <a:latin typeface="Times New Roman" panose="02020603050405020304" pitchFamily="18" charset="0"/>
              </a:rPr>
              <a:t>int</a:t>
            </a:r>
            <a:r>
              <a:rPr lang="en-US" altLang="zh-CN" b="1">
                <a:solidFill>
                  <a:srgbClr val="008000"/>
                </a:solidFill>
                <a:effectLst>
                  <a:outerShdw blurRad="38100" dist="38100" dir="2700000">
                    <a:srgbClr val="000000"/>
                  </a:outerShdw>
                </a:effectLst>
                <a:latin typeface="Times New Roman" panose="02020603050405020304" pitchFamily="18" charset="0"/>
              </a:rPr>
              <a:t> a;</a:t>
            </a:r>
          </a:p>
          <a:p>
            <a:r>
              <a:rPr lang="en-US" altLang="zh-CN" b="1" err="1">
                <a:solidFill>
                  <a:srgbClr val="008000"/>
                </a:solidFill>
                <a:effectLst>
                  <a:outerShdw blurRad="38100" dist="38100" dir="2700000">
                    <a:srgbClr val="000000"/>
                  </a:outerShdw>
                </a:effectLst>
                <a:latin typeface="Times New Roman" panose="02020603050405020304" pitchFamily="18" charset="0"/>
              </a:rPr>
              <a:t>sizeof(int</a:t>
            </a:r>
            <a:r>
              <a:rPr lang="en-US" altLang="zh-CN" b="1">
                <a:solidFill>
                  <a:srgbClr val="008000"/>
                </a:solidFill>
                <a:effectLst>
                  <a:outerShdw blurRad="38100" dist="38100" dir="2700000">
                    <a:srgbClr val="000000"/>
                  </a:outerShdw>
                </a:effectLst>
                <a:latin typeface="Times New Roman" panose="02020603050405020304" pitchFamily="18" charset="0"/>
              </a:rPr>
              <a:t>)</a:t>
            </a:r>
          </a:p>
          <a:p>
            <a:r>
              <a:rPr lang="zh-CN" altLang="en-US" b="1" dirty="0">
                <a:solidFill>
                  <a:srgbClr val="008000"/>
                </a:solidFill>
                <a:effectLst>
                  <a:outerShdw blurRad="38100" dist="38100" dir="2700000">
                    <a:srgbClr val="000000"/>
                  </a:outerShdw>
                </a:effectLst>
                <a:latin typeface="Times New Roman" panose="02020603050405020304" pitchFamily="18" charset="0"/>
              </a:rPr>
              <a:t>或</a:t>
            </a:r>
          </a:p>
          <a:p>
            <a:r>
              <a:rPr lang="en-US" altLang="zh-CN" b="1" err="1">
                <a:solidFill>
                  <a:srgbClr val="008000"/>
                </a:solidFill>
                <a:effectLst>
                  <a:outerShdw blurRad="38100" dist="38100" dir="2700000">
                    <a:srgbClr val="000000"/>
                  </a:outerShdw>
                </a:effectLst>
                <a:latin typeface="Times New Roman" panose="02020603050405020304" pitchFamily="18" charset="0"/>
              </a:rPr>
              <a:t>sizeof(a</a:t>
            </a:r>
            <a:r>
              <a:rPr lang="en-US" altLang="zh-CN" b="1">
                <a:solidFill>
                  <a:srgbClr val="008000"/>
                </a:solidFill>
                <a:effectLst>
                  <a:outerShdw blurRad="38100" dist="38100" dir="2700000">
                    <a:srgbClr val="000000"/>
                  </a:outerShdw>
                </a:effectLst>
                <a:latin typeface="Times New Roman" panose="02020603050405020304" pitchFamily="18" charset="0"/>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61446"/>
                                        </p:tgtEl>
                                        <p:attrNameLst>
                                          <p:attrName>style.visibility</p:attrName>
                                        </p:attrNameLst>
                                      </p:cBhvr>
                                      <p:to>
                                        <p:strVal val="visible"/>
                                      </p:to>
                                    </p:set>
                                    <p:animEffect transition="in" filter="box(in)">
                                      <p:cBhvr>
                                        <p:cTn id="7" dur="500"/>
                                        <p:tgtEl>
                                          <p:spTgt spid="61446"/>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61450"/>
                                        </p:tgtEl>
                                        <p:attrNameLst>
                                          <p:attrName>style.visibility</p:attrName>
                                        </p:attrNameLst>
                                      </p:cBhvr>
                                      <p:to>
                                        <p:strVal val="visible"/>
                                      </p:to>
                                    </p:set>
                                    <p:animEffect transition="in" filter="box(in)">
                                      <p:cBhvr>
                                        <p:cTn id="12" dur="500"/>
                                        <p:tgtEl>
                                          <p:spTgt spid="61450"/>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61444">
                                            <p:txEl>
                                              <p:pRg st="0" end="0"/>
                                            </p:txEl>
                                          </p:spTgt>
                                        </p:tgtEl>
                                        <p:attrNameLst>
                                          <p:attrName>style.visibility</p:attrName>
                                        </p:attrNameLst>
                                      </p:cBhvr>
                                      <p:to>
                                        <p:strVal val="visible"/>
                                      </p:to>
                                    </p:set>
                                    <p:animEffect transition="in" filter="box(in)">
                                      <p:cBhvr>
                                        <p:cTn id="17" dur="500"/>
                                        <p:tgtEl>
                                          <p:spTgt spid="61444">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61444">
                                            <p:txEl>
                                              <p:pRg st="1" end="1"/>
                                            </p:txEl>
                                          </p:spTgt>
                                        </p:tgtEl>
                                        <p:attrNameLst>
                                          <p:attrName>style.visibility</p:attrName>
                                        </p:attrNameLst>
                                      </p:cBhvr>
                                      <p:to>
                                        <p:strVal val="visible"/>
                                      </p:to>
                                    </p:set>
                                    <p:animEffect transition="in" filter="box(in)">
                                      <p:cBhvr>
                                        <p:cTn id="22" dur="500"/>
                                        <p:tgtEl>
                                          <p:spTgt spid="61444">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61444">
                                            <p:txEl>
                                              <p:pRg st="2" end="2"/>
                                            </p:txEl>
                                          </p:spTgt>
                                        </p:tgtEl>
                                        <p:attrNameLst>
                                          <p:attrName>style.visibility</p:attrName>
                                        </p:attrNameLst>
                                      </p:cBhvr>
                                      <p:to>
                                        <p:strVal val="visible"/>
                                      </p:to>
                                    </p:set>
                                    <p:animEffect transition="in" filter="box(in)">
                                      <p:cBhvr>
                                        <p:cTn id="27" dur="500"/>
                                        <p:tgtEl>
                                          <p:spTgt spid="61444">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grpId="0" nodeType="clickEffect">
                                  <p:stCondLst>
                                    <p:cond delay="0"/>
                                  </p:stCondLst>
                                  <p:childTnLst>
                                    <p:set>
                                      <p:cBhvr>
                                        <p:cTn id="31" dur="1" fill="hold">
                                          <p:stCondLst>
                                            <p:cond delay="0"/>
                                          </p:stCondLst>
                                        </p:cTn>
                                        <p:tgtEl>
                                          <p:spTgt spid="61444">
                                            <p:txEl>
                                              <p:pRg st="3" end="3"/>
                                            </p:txEl>
                                          </p:spTgt>
                                        </p:tgtEl>
                                        <p:attrNameLst>
                                          <p:attrName>style.visibility</p:attrName>
                                        </p:attrNameLst>
                                      </p:cBhvr>
                                      <p:to>
                                        <p:strVal val="visible"/>
                                      </p:to>
                                    </p:set>
                                    <p:animEffect transition="in" filter="box(in)">
                                      <p:cBhvr>
                                        <p:cTn id="32" dur="500"/>
                                        <p:tgtEl>
                                          <p:spTgt spid="61444">
                                            <p:txEl>
                                              <p:pRg st="3" end="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16" fill="hold" grpId="0" nodeType="clickEffect">
                                  <p:stCondLst>
                                    <p:cond delay="0"/>
                                  </p:stCondLst>
                                  <p:childTnLst>
                                    <p:set>
                                      <p:cBhvr>
                                        <p:cTn id="36" dur="1" fill="hold">
                                          <p:stCondLst>
                                            <p:cond delay="0"/>
                                          </p:stCondLst>
                                        </p:cTn>
                                        <p:tgtEl>
                                          <p:spTgt spid="61444">
                                            <p:txEl>
                                              <p:pRg st="4" end="4"/>
                                            </p:txEl>
                                          </p:spTgt>
                                        </p:tgtEl>
                                        <p:attrNameLst>
                                          <p:attrName>style.visibility</p:attrName>
                                        </p:attrNameLst>
                                      </p:cBhvr>
                                      <p:to>
                                        <p:strVal val="visible"/>
                                      </p:to>
                                    </p:set>
                                    <p:animEffect transition="in" filter="box(in)">
                                      <p:cBhvr>
                                        <p:cTn id="37" dur="500"/>
                                        <p:tgtEl>
                                          <p:spTgt spid="61444">
                                            <p:txEl>
                                              <p:pRg st="4" end="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4" presetClass="entr" presetSubtype="16" fill="hold" grpId="0" nodeType="clickEffect">
                                  <p:stCondLst>
                                    <p:cond delay="0"/>
                                  </p:stCondLst>
                                  <p:childTnLst>
                                    <p:set>
                                      <p:cBhvr>
                                        <p:cTn id="41" dur="1" fill="hold">
                                          <p:stCondLst>
                                            <p:cond delay="0"/>
                                          </p:stCondLst>
                                        </p:cTn>
                                        <p:tgtEl>
                                          <p:spTgt spid="61444">
                                            <p:txEl>
                                              <p:pRg st="5" end="5"/>
                                            </p:txEl>
                                          </p:spTgt>
                                        </p:tgtEl>
                                        <p:attrNameLst>
                                          <p:attrName>style.visibility</p:attrName>
                                        </p:attrNameLst>
                                      </p:cBhvr>
                                      <p:to>
                                        <p:strVal val="visible"/>
                                      </p:to>
                                    </p:set>
                                    <p:animEffect transition="in" filter="box(in)">
                                      <p:cBhvr>
                                        <p:cTn id="42" dur="500"/>
                                        <p:tgtEl>
                                          <p:spTgt spid="61444">
                                            <p:txEl>
                                              <p:pRg st="5" end="5"/>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4" presetClass="entr" presetSubtype="16" fill="hold" grpId="0" nodeType="clickEffect">
                                  <p:stCondLst>
                                    <p:cond delay="0"/>
                                  </p:stCondLst>
                                  <p:childTnLst>
                                    <p:set>
                                      <p:cBhvr>
                                        <p:cTn id="46" dur="1" fill="hold">
                                          <p:stCondLst>
                                            <p:cond delay="0"/>
                                          </p:stCondLst>
                                        </p:cTn>
                                        <p:tgtEl>
                                          <p:spTgt spid="61444">
                                            <p:txEl>
                                              <p:pRg st="6" end="6"/>
                                            </p:txEl>
                                          </p:spTgt>
                                        </p:tgtEl>
                                        <p:attrNameLst>
                                          <p:attrName>style.visibility</p:attrName>
                                        </p:attrNameLst>
                                      </p:cBhvr>
                                      <p:to>
                                        <p:strVal val="visible"/>
                                      </p:to>
                                    </p:set>
                                    <p:animEffect transition="in" filter="box(in)">
                                      <p:cBhvr>
                                        <p:cTn id="47" dur="500"/>
                                        <p:tgtEl>
                                          <p:spTgt spid="61444">
                                            <p:txEl>
                                              <p:pRg st="6" end="6"/>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4" presetClass="entr" presetSubtype="16" fill="hold" grpId="0" nodeType="clickEffect">
                                  <p:stCondLst>
                                    <p:cond delay="0"/>
                                  </p:stCondLst>
                                  <p:childTnLst>
                                    <p:set>
                                      <p:cBhvr>
                                        <p:cTn id="51" dur="1" fill="hold">
                                          <p:stCondLst>
                                            <p:cond delay="0"/>
                                          </p:stCondLst>
                                        </p:cTn>
                                        <p:tgtEl>
                                          <p:spTgt spid="61444">
                                            <p:txEl>
                                              <p:pRg st="7" end="7"/>
                                            </p:txEl>
                                          </p:spTgt>
                                        </p:tgtEl>
                                        <p:attrNameLst>
                                          <p:attrName>style.visibility</p:attrName>
                                        </p:attrNameLst>
                                      </p:cBhvr>
                                      <p:to>
                                        <p:strVal val="visible"/>
                                      </p:to>
                                    </p:set>
                                    <p:animEffect transition="in" filter="box(in)">
                                      <p:cBhvr>
                                        <p:cTn id="52" dur="500"/>
                                        <p:tgtEl>
                                          <p:spTgt spid="61444">
                                            <p:txEl>
                                              <p:pRg st="7" end="7"/>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4" presetClass="entr" presetSubtype="32" fill="hold" grpId="0" nodeType="clickEffect">
                                  <p:stCondLst>
                                    <p:cond delay="0"/>
                                  </p:stCondLst>
                                  <p:childTnLst>
                                    <p:set>
                                      <p:cBhvr>
                                        <p:cTn id="56" dur="1" fill="hold">
                                          <p:stCondLst>
                                            <p:cond delay="0"/>
                                          </p:stCondLst>
                                        </p:cTn>
                                        <p:tgtEl>
                                          <p:spTgt spid="61445"/>
                                        </p:tgtEl>
                                        <p:attrNameLst>
                                          <p:attrName>style.visibility</p:attrName>
                                        </p:attrNameLst>
                                      </p:cBhvr>
                                      <p:to>
                                        <p:strVal val="visible"/>
                                      </p:to>
                                    </p:set>
                                    <p:animEffect transition="in" filter="box(out)">
                                      <p:cBhvr>
                                        <p:cTn id="57" dur="500"/>
                                        <p:tgtEl>
                                          <p:spTgt spid="61445"/>
                                        </p:tgtEl>
                                      </p:cBhvr>
                                    </p:animEffect>
                                  </p:childTnLst>
                                </p:cTn>
                              </p:par>
                            </p:childTnLst>
                          </p:cTn>
                        </p:par>
                      </p:childTnLst>
                    </p:cTn>
                  </p:par>
                  <p:par>
                    <p:cTn id="58" fill="hold">
                      <p:stCondLst>
                        <p:cond delay="indefinite"/>
                      </p:stCondLst>
                      <p:childTnLst>
                        <p:par>
                          <p:cTn id="59" fill="hold">
                            <p:stCondLst>
                              <p:cond delay="0"/>
                            </p:stCondLst>
                            <p:childTnLst>
                              <p:par>
                                <p:cTn id="60" presetID="4" presetClass="entr" presetSubtype="32" fill="hold" grpId="0" nodeType="clickEffect">
                                  <p:stCondLst>
                                    <p:cond delay="0"/>
                                  </p:stCondLst>
                                  <p:childTnLst>
                                    <p:set>
                                      <p:cBhvr>
                                        <p:cTn id="61" dur="1" fill="hold">
                                          <p:stCondLst>
                                            <p:cond delay="0"/>
                                          </p:stCondLst>
                                        </p:cTn>
                                        <p:tgtEl>
                                          <p:spTgt spid="61454"/>
                                        </p:tgtEl>
                                        <p:attrNameLst>
                                          <p:attrName>style.visibility</p:attrName>
                                        </p:attrNameLst>
                                      </p:cBhvr>
                                      <p:to>
                                        <p:strVal val="visible"/>
                                      </p:to>
                                    </p:set>
                                    <p:animEffect transition="in" filter="box(out)">
                                      <p:cBhvr>
                                        <p:cTn id="62" dur="500"/>
                                        <p:tgtEl>
                                          <p:spTgt spid="614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44" grpId="0" build="p"/>
      <p:bldP spid="61445" grpId="0" animBg="1"/>
      <p:bldP spid="6145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标题 63489"/>
          <p:cNvSpPr>
            <a:spLocks noGrp="1"/>
          </p:cNvSpPr>
          <p:nvPr>
            <p:ph type="title"/>
          </p:nvPr>
        </p:nvSpPr>
        <p:spPr>
          <a:xfrm>
            <a:off x="468313" y="115888"/>
            <a:ext cx="8229600" cy="865187"/>
          </a:xfrm>
          <a:ln/>
        </p:spPr>
        <p:txBody>
          <a:bodyPr anchor="ctr" anchorCtr="0"/>
          <a:lstStyle/>
          <a:p>
            <a:r>
              <a:rPr lang="en-US" altLang="zh-CN"/>
              <a:t>2.2.2  </a:t>
            </a:r>
            <a:r>
              <a:rPr lang="zh-CN" altLang="en-US" dirty="0"/>
              <a:t>实型数据</a:t>
            </a:r>
          </a:p>
        </p:txBody>
      </p:sp>
      <p:sp>
        <p:nvSpPr>
          <p:cNvPr id="63491" name="文本占位符 63490"/>
          <p:cNvSpPr>
            <a:spLocks noGrp="1"/>
          </p:cNvSpPr>
          <p:nvPr>
            <p:ph type="body" idx="1"/>
          </p:nvPr>
        </p:nvSpPr>
        <p:spPr>
          <a:xfrm>
            <a:off x="250825" y="765175"/>
            <a:ext cx="8686800" cy="5949950"/>
          </a:xfrm>
          <a:ln/>
        </p:spPr>
        <p:txBody>
          <a:bodyPr/>
          <a:lstStyle/>
          <a:p>
            <a:pPr>
              <a:spcBef>
                <a:spcPct val="0"/>
              </a:spcBef>
              <a:spcAft>
                <a:spcPct val="0"/>
              </a:spcAft>
            </a:pPr>
            <a:r>
              <a:rPr lang="zh-CN" altLang="zh-CN" sz="2400" dirty="0"/>
              <a:t>实型数据在内存中的存放形式</a:t>
            </a:r>
          </a:p>
          <a:p>
            <a:pPr>
              <a:spcBef>
                <a:spcPct val="0"/>
              </a:spcBef>
              <a:spcAft>
                <a:spcPct val="0"/>
              </a:spcAft>
              <a:buNone/>
            </a:pPr>
            <a:r>
              <a:rPr lang="en-US" altLang="zh-CN" sz="2400" dirty="0"/>
              <a:t>    </a:t>
            </a:r>
            <a:r>
              <a:rPr lang="zh-CN" altLang="zh-CN" sz="2400" dirty="0"/>
              <a:t>占4或</a:t>
            </a:r>
            <a:r>
              <a:rPr lang="en-US" altLang="zh-CN" sz="2400"/>
              <a:t>8</a:t>
            </a:r>
            <a:r>
              <a:rPr lang="zh-CN" altLang="zh-CN" sz="2400" dirty="0"/>
              <a:t>个字节，在内存中以指数形式存放</a:t>
            </a:r>
          </a:p>
          <a:p>
            <a:pPr>
              <a:spcBef>
                <a:spcPct val="0"/>
              </a:spcBef>
              <a:spcAft>
                <a:spcPct val="0"/>
              </a:spcAft>
            </a:pPr>
            <a:r>
              <a:rPr lang="zh-CN" altLang="zh-CN" sz="2400" dirty="0"/>
              <a:t>实型变量的分类</a:t>
            </a:r>
          </a:p>
          <a:p>
            <a:pPr>
              <a:spcBef>
                <a:spcPct val="0"/>
              </a:spcBef>
              <a:spcAft>
                <a:spcPct val="0"/>
              </a:spcAft>
            </a:pPr>
            <a:r>
              <a:rPr lang="zh-CN" altLang="zh-CN" sz="2400" dirty="0">
                <a:solidFill>
                  <a:srgbClr val="FF0000"/>
                </a:solidFill>
              </a:rPr>
              <a:t>float      </a:t>
            </a:r>
            <a:r>
              <a:rPr lang="en-US" altLang="zh-CN" sz="2400">
                <a:solidFill>
                  <a:srgbClr val="FF0000"/>
                </a:solidFill>
              </a:rPr>
              <a:t>  </a:t>
            </a:r>
            <a:r>
              <a:rPr lang="zh-CN" altLang="zh-CN" sz="2400" dirty="0">
                <a:solidFill>
                  <a:srgbClr val="FF0000"/>
                </a:solidFill>
              </a:rPr>
              <a:t>32 bit,  数范围 10-38---1038     </a:t>
            </a:r>
            <a:r>
              <a:rPr lang="en-US" altLang="zh-CN" sz="2400">
                <a:solidFill>
                  <a:srgbClr val="FF0000"/>
                </a:solidFill>
              </a:rPr>
              <a:t>  6</a:t>
            </a:r>
            <a:r>
              <a:rPr lang="zh-CN" altLang="zh-CN" sz="2400" dirty="0">
                <a:solidFill>
                  <a:srgbClr val="FF0000"/>
                </a:solidFill>
              </a:rPr>
              <a:t>位有效位</a:t>
            </a:r>
          </a:p>
          <a:p>
            <a:pPr>
              <a:spcBef>
                <a:spcPct val="0"/>
              </a:spcBef>
              <a:spcAft>
                <a:spcPct val="0"/>
              </a:spcAft>
            </a:pPr>
            <a:r>
              <a:rPr lang="zh-CN" altLang="zh-CN" sz="2400" dirty="0">
                <a:solidFill>
                  <a:srgbClr val="FF0000"/>
                </a:solidFill>
              </a:rPr>
              <a:t>double   </a:t>
            </a:r>
            <a:r>
              <a:rPr lang="en-US" altLang="zh-CN" sz="2400">
                <a:solidFill>
                  <a:srgbClr val="FF0000"/>
                </a:solidFill>
              </a:rPr>
              <a:t>  </a:t>
            </a:r>
            <a:r>
              <a:rPr lang="zh-CN" altLang="zh-CN" sz="2400" dirty="0">
                <a:solidFill>
                  <a:srgbClr val="FF0000"/>
                </a:solidFill>
              </a:rPr>
              <a:t>64 bit,  数范围 10-308---10308  </a:t>
            </a:r>
            <a:r>
              <a:rPr lang="en-US" altLang="zh-CN" sz="2400">
                <a:solidFill>
                  <a:srgbClr val="FF0000"/>
                </a:solidFill>
              </a:rPr>
              <a:t>  </a:t>
            </a:r>
            <a:r>
              <a:rPr lang="zh-CN" altLang="zh-CN" sz="2400" dirty="0">
                <a:solidFill>
                  <a:srgbClr val="FF0000"/>
                </a:solidFill>
              </a:rPr>
              <a:t>16位有效位</a:t>
            </a:r>
          </a:p>
          <a:p>
            <a:pPr>
              <a:spcBef>
                <a:spcPct val="0"/>
              </a:spcBef>
              <a:spcAft>
                <a:spcPct val="0"/>
              </a:spcAft>
              <a:buNone/>
            </a:pPr>
            <a:r>
              <a:rPr lang="zh-CN" altLang="zh-CN" sz="2400" dirty="0"/>
              <a:t>      float a,b,x;</a:t>
            </a:r>
          </a:p>
          <a:p>
            <a:pPr lvl="1">
              <a:spcBef>
                <a:spcPct val="0"/>
              </a:spcBef>
              <a:spcAft>
                <a:spcPct val="0"/>
              </a:spcAft>
              <a:buNone/>
            </a:pPr>
            <a:r>
              <a:rPr lang="zh-CN" altLang="zh-CN" sz="2400" dirty="0"/>
              <a:t>        a=11111111.1111;</a:t>
            </a:r>
          </a:p>
          <a:p>
            <a:pPr lvl="1">
              <a:spcBef>
                <a:spcPct val="0"/>
              </a:spcBef>
              <a:spcAft>
                <a:spcPct val="0"/>
              </a:spcAft>
              <a:buNone/>
            </a:pPr>
            <a:r>
              <a:rPr lang="zh-CN" altLang="zh-CN" sz="2400" dirty="0"/>
              <a:t>         b=11111111.1;</a:t>
            </a:r>
          </a:p>
          <a:p>
            <a:pPr lvl="1">
              <a:spcBef>
                <a:spcPct val="0"/>
              </a:spcBef>
              <a:spcAft>
                <a:spcPct val="0"/>
              </a:spcAft>
              <a:buNone/>
            </a:pPr>
            <a:r>
              <a:rPr lang="zh-CN" altLang="zh-CN" sz="2400" dirty="0"/>
              <a:t>         x=123.456789E10;</a:t>
            </a:r>
          </a:p>
          <a:p>
            <a:pPr>
              <a:spcBef>
                <a:spcPct val="0"/>
              </a:spcBef>
              <a:spcAft>
                <a:spcPct val="0"/>
              </a:spcAft>
              <a:buNone/>
            </a:pPr>
            <a:r>
              <a:rPr lang="zh-CN" altLang="zh-CN" sz="2400" dirty="0"/>
              <a:t>     double y;</a:t>
            </a:r>
          </a:p>
          <a:p>
            <a:pPr lvl="1">
              <a:spcBef>
                <a:spcPct val="0"/>
              </a:spcBef>
              <a:spcAft>
                <a:spcPct val="0"/>
              </a:spcAft>
              <a:buNone/>
            </a:pPr>
            <a:r>
              <a:rPr lang="zh-CN" altLang="zh-CN" sz="2400" dirty="0"/>
              <a:t>         y=123.456789E10;</a:t>
            </a:r>
          </a:p>
          <a:p>
            <a:pPr>
              <a:spcBef>
                <a:spcPct val="0"/>
              </a:spcBef>
              <a:spcAft>
                <a:spcPct val="0"/>
              </a:spcAft>
            </a:pPr>
            <a:r>
              <a:rPr lang="zh-CN" altLang="zh-CN" sz="2400" dirty="0"/>
              <a:t>实型数据的舍入误差</a:t>
            </a:r>
          </a:p>
          <a:p>
            <a:pPr>
              <a:spcBef>
                <a:spcPct val="0"/>
              </a:spcBef>
              <a:spcAft>
                <a:spcPct val="0"/>
              </a:spcAft>
              <a:buNone/>
            </a:pPr>
            <a:r>
              <a:rPr lang="zh-CN" altLang="zh-CN" sz="2400" dirty="0"/>
              <a:t>      </a:t>
            </a:r>
            <a:r>
              <a:rPr lang="en-US" altLang="zh-CN" sz="2400" dirty="0"/>
              <a:t>    </a:t>
            </a:r>
            <a:r>
              <a:rPr lang="zh-CN" altLang="zh-CN" sz="2400" dirty="0"/>
              <a:t>有效位数</a:t>
            </a:r>
            <a:r>
              <a:rPr lang="en-US" altLang="zh-CN" sz="2400" dirty="0"/>
              <a:t>  </a:t>
            </a:r>
            <a:r>
              <a:rPr lang="en-US" altLang="zh-CN" sz="2400"/>
              <a:t>float 6</a:t>
            </a:r>
            <a:r>
              <a:rPr lang="zh-CN" altLang="en-US" sz="2400" dirty="0"/>
              <a:t>位</a:t>
            </a:r>
          </a:p>
          <a:p>
            <a:pPr>
              <a:spcBef>
                <a:spcPct val="0"/>
              </a:spcBef>
              <a:spcAft>
                <a:spcPct val="0"/>
              </a:spcAft>
              <a:buNone/>
            </a:pPr>
            <a:r>
              <a:rPr lang="zh-CN" altLang="en-US" sz="2400" dirty="0"/>
              <a:t>                           </a:t>
            </a:r>
            <a:r>
              <a:rPr lang="en-US" altLang="zh-CN" sz="2400"/>
              <a:t>double 16</a:t>
            </a:r>
            <a:r>
              <a:rPr lang="zh-CN" altLang="en-US" sz="2400"/>
              <a:t>位</a:t>
            </a:r>
            <a:endParaRPr lang="zh-CN" altLang="zh-CN" sz="2400" dirty="0"/>
          </a:p>
        </p:txBody>
      </p:sp>
      <p:sp>
        <p:nvSpPr>
          <p:cNvPr id="63492" name="文本框 63491"/>
          <p:cNvSpPr txBox="1"/>
          <p:nvPr/>
        </p:nvSpPr>
        <p:spPr>
          <a:xfrm>
            <a:off x="5364163" y="2781300"/>
            <a:ext cx="3286125" cy="3086100"/>
          </a:xfrm>
          <a:prstGeom prst="rect">
            <a:avLst/>
          </a:prstGeom>
          <a:noFill/>
          <a:ln w="12700">
            <a:noFill/>
          </a:ln>
        </p:spPr>
        <p:txBody>
          <a:bodyPr wrap="none" lIns="92075" tIns="46038" rIns="92075" bIns="46038" anchor="ctr" anchorCtr="0">
            <a:spAutoFit/>
          </a:bodyPr>
          <a:lstStyle/>
          <a:p>
            <a:pPr>
              <a:spcBef>
                <a:spcPct val="20000"/>
              </a:spcBef>
              <a:buClr>
                <a:schemeClr val="accent2"/>
              </a:buClr>
              <a:buSzPct val="80000"/>
              <a:buFont typeface="Wingdings" panose="05000000000000000000" pitchFamily="2" charset="2"/>
            </a:pPr>
            <a:r>
              <a:rPr lang="en-US" altLang="zh-CN" b="1">
                <a:solidFill>
                  <a:srgbClr val="339933"/>
                </a:solidFill>
                <a:effectLst>
                  <a:outerShdw blurRad="38100" dist="38100" dir="2700000">
                    <a:srgbClr val="000000"/>
                  </a:outerShdw>
                </a:effectLst>
                <a:latin typeface="Arial" panose="020B0604020202020204" pitchFamily="34" charset="0"/>
              </a:rPr>
              <a:t>#include &lt;</a:t>
            </a:r>
            <a:r>
              <a:rPr lang="en-US" altLang="zh-CN" b="1" err="1">
                <a:solidFill>
                  <a:srgbClr val="339933"/>
                </a:solidFill>
                <a:effectLst>
                  <a:outerShdw blurRad="38100" dist="38100" dir="2700000">
                    <a:srgbClr val="000000"/>
                  </a:outerShdw>
                </a:effectLst>
                <a:latin typeface="Arial" panose="020B0604020202020204" pitchFamily="34" charset="0"/>
              </a:rPr>
              <a:t>stdio.h</a:t>
            </a:r>
            <a:r>
              <a:rPr lang="en-US" altLang="zh-CN" b="1">
                <a:solidFill>
                  <a:srgbClr val="339933"/>
                </a:solidFill>
                <a:effectLst>
                  <a:outerShdw blurRad="38100" dist="38100" dir="2700000">
                    <a:srgbClr val="000000"/>
                  </a:outerShdw>
                </a:effectLst>
                <a:latin typeface="Arial" panose="020B0604020202020204" pitchFamily="34" charset="0"/>
              </a:rPr>
              <a:t>&gt;</a:t>
            </a:r>
          </a:p>
          <a:p>
            <a:pPr>
              <a:spcBef>
                <a:spcPct val="20000"/>
              </a:spcBef>
              <a:buClr>
                <a:schemeClr val="accent2"/>
              </a:buClr>
              <a:buSzPct val="80000"/>
              <a:buFont typeface="Wingdings" panose="05000000000000000000" pitchFamily="2" charset="2"/>
            </a:pPr>
            <a:r>
              <a:rPr lang="en-US" altLang="zh-CN" b="1">
                <a:solidFill>
                  <a:srgbClr val="339933"/>
                </a:solidFill>
                <a:effectLst>
                  <a:outerShdw blurRad="38100" dist="38100" dir="2700000">
                    <a:srgbClr val="000000"/>
                  </a:outerShdw>
                </a:effectLst>
                <a:latin typeface="Arial" panose="020B0604020202020204" pitchFamily="34" charset="0"/>
              </a:rPr>
              <a:t>main()</a:t>
            </a:r>
          </a:p>
          <a:p>
            <a:pPr>
              <a:spcBef>
                <a:spcPct val="20000"/>
              </a:spcBef>
              <a:buClr>
                <a:schemeClr val="accent2"/>
              </a:buClr>
              <a:buSzPct val="80000"/>
              <a:buFont typeface="Wingdings" panose="05000000000000000000" pitchFamily="2" charset="2"/>
            </a:pPr>
            <a:r>
              <a:rPr lang="en-US" altLang="zh-CN" b="1">
                <a:solidFill>
                  <a:srgbClr val="339933"/>
                </a:solidFill>
                <a:effectLst>
                  <a:outerShdw blurRad="38100" dist="38100" dir="2700000">
                    <a:srgbClr val="000000"/>
                  </a:outerShdw>
                </a:effectLst>
                <a:latin typeface="Arial" panose="020B0604020202020204" pitchFamily="34" charset="0"/>
              </a:rPr>
              <a:t>{ float a,b;</a:t>
            </a:r>
          </a:p>
          <a:p>
            <a:pPr>
              <a:spcBef>
                <a:spcPct val="20000"/>
              </a:spcBef>
              <a:buClr>
                <a:schemeClr val="accent2"/>
              </a:buClr>
              <a:buSzPct val="80000"/>
              <a:buFont typeface="Wingdings" panose="05000000000000000000" pitchFamily="2" charset="2"/>
            </a:pPr>
            <a:r>
              <a:rPr lang="en-US" altLang="zh-CN" b="1">
                <a:solidFill>
                  <a:srgbClr val="339933"/>
                </a:solidFill>
                <a:effectLst>
                  <a:outerShdw blurRad="38100" dist="38100" dir="2700000">
                    <a:srgbClr val="000000"/>
                  </a:outerShdw>
                </a:effectLst>
                <a:latin typeface="Arial" panose="020B0604020202020204" pitchFamily="34" charset="0"/>
              </a:rPr>
              <a:t>  a=123456.789e5;</a:t>
            </a:r>
          </a:p>
          <a:p>
            <a:pPr>
              <a:spcBef>
                <a:spcPct val="20000"/>
              </a:spcBef>
              <a:buClr>
                <a:schemeClr val="accent2"/>
              </a:buClr>
              <a:buSzPct val="80000"/>
              <a:buFont typeface="Wingdings" panose="05000000000000000000" pitchFamily="2" charset="2"/>
            </a:pPr>
            <a:r>
              <a:rPr lang="en-US" altLang="zh-CN" b="1">
                <a:solidFill>
                  <a:srgbClr val="339933"/>
                </a:solidFill>
                <a:effectLst>
                  <a:outerShdw blurRad="38100" dist="38100" dir="2700000">
                    <a:srgbClr val="000000"/>
                  </a:outerShdw>
                </a:effectLst>
                <a:latin typeface="Arial" panose="020B0604020202020204" pitchFamily="34" charset="0"/>
              </a:rPr>
              <a:t>  b=a+20;</a:t>
            </a:r>
          </a:p>
          <a:p>
            <a:pPr>
              <a:spcBef>
                <a:spcPct val="20000"/>
              </a:spcBef>
              <a:buClr>
                <a:schemeClr val="accent2"/>
              </a:buClr>
              <a:buSzPct val="80000"/>
              <a:buFont typeface="Wingdings" panose="05000000000000000000" pitchFamily="2" charset="2"/>
            </a:pPr>
            <a:r>
              <a:rPr lang="en-US" altLang="zh-CN" b="1">
                <a:solidFill>
                  <a:srgbClr val="339933"/>
                </a:solidFill>
                <a:effectLst>
                  <a:outerShdw blurRad="38100" dist="38100" dir="2700000">
                    <a:srgbClr val="000000"/>
                  </a:outerShdw>
                </a:effectLst>
                <a:latin typeface="Arial" panose="020B0604020202020204" pitchFamily="34" charset="0"/>
              </a:rPr>
              <a:t>  </a:t>
            </a:r>
            <a:r>
              <a:rPr lang="en-US" altLang="zh-CN" b="1" err="1">
                <a:solidFill>
                  <a:srgbClr val="339933"/>
                </a:solidFill>
                <a:effectLst>
                  <a:outerShdw blurRad="38100" dist="38100" dir="2700000">
                    <a:srgbClr val="000000"/>
                  </a:outerShdw>
                </a:effectLst>
                <a:latin typeface="Arial" panose="020B0604020202020204" pitchFamily="34" charset="0"/>
              </a:rPr>
              <a:t>printf(“\nb</a:t>
            </a:r>
            <a:r>
              <a:rPr lang="en-US" altLang="zh-CN" b="1">
                <a:solidFill>
                  <a:srgbClr val="339933"/>
                </a:solidFill>
                <a:effectLst>
                  <a:outerShdw blurRad="38100" dist="38100" dir="2700000">
                    <a:srgbClr val="000000"/>
                  </a:outerShdw>
                </a:effectLst>
                <a:latin typeface="Arial" panose="020B0604020202020204" pitchFamily="34" charset="0"/>
              </a:rPr>
              <a:t>=%f\n”,b);</a:t>
            </a:r>
          </a:p>
          <a:p>
            <a:pPr>
              <a:spcBef>
                <a:spcPct val="20000"/>
              </a:spcBef>
              <a:buClr>
                <a:schemeClr val="accent2"/>
              </a:buClr>
              <a:buSzPct val="80000"/>
              <a:buFont typeface="Wingdings" panose="05000000000000000000" pitchFamily="2" charset="2"/>
            </a:pPr>
            <a:r>
              <a:rPr lang="en-US" altLang="zh-CN" b="1">
                <a:solidFill>
                  <a:srgbClr val="339933"/>
                </a:solidFill>
                <a:effectLst>
                  <a:outerShdw blurRad="38100" dist="38100" dir="2700000">
                    <a:srgbClr val="000000"/>
                  </a:outerShdw>
                </a:effectLst>
                <a:latin typeface="Arial" panose="020B0604020202020204" pitchFamily="34" charset="0"/>
              </a:rPr>
              <a:t>}</a:t>
            </a:r>
          </a:p>
        </p:txBody>
      </p:sp>
      <p:sp>
        <p:nvSpPr>
          <p:cNvPr id="63493" name="文本框 63492"/>
          <p:cNvSpPr txBox="1"/>
          <p:nvPr/>
        </p:nvSpPr>
        <p:spPr>
          <a:xfrm>
            <a:off x="4859338" y="5805488"/>
            <a:ext cx="3600450" cy="860425"/>
          </a:xfrm>
          <a:prstGeom prst="rect">
            <a:avLst/>
          </a:prstGeom>
          <a:solidFill>
            <a:schemeClr val="bg1"/>
          </a:solidFill>
          <a:ln w="38100" cap="flat" cmpd="sng">
            <a:solidFill>
              <a:schemeClr val="tx2"/>
            </a:solidFill>
            <a:prstDash val="solid"/>
            <a:miter/>
            <a:headEnd type="none" w="med" len="med"/>
            <a:tailEnd type="none" w="med" len="med"/>
          </a:ln>
        </p:spPr>
        <p:txBody>
          <a:bodyPr lIns="90000" tIns="46800" rIns="90000" bIns="46800">
            <a:spAutoFit/>
          </a:bodyPr>
          <a:lstStyle/>
          <a:p>
            <a:pPr eaLnBrk="0" hangingPunct="0"/>
            <a:r>
              <a:rPr lang="zh-CN" altLang="en-US" b="1" dirty="0">
                <a:solidFill>
                  <a:srgbClr val="0000FF"/>
                </a:solidFill>
                <a:effectLst>
                  <a:outerShdw blurRad="38100" dist="38100" dir="2700000">
                    <a:srgbClr val="000000"/>
                  </a:outerShdw>
                </a:effectLst>
                <a:latin typeface="Arial" panose="020B0604020202020204" pitchFamily="34" charset="0"/>
              </a:rPr>
              <a:t>运行结果：</a:t>
            </a:r>
            <a:endParaRPr lang="zh-CN" altLang="en-US" b="1">
              <a:solidFill>
                <a:srgbClr val="0000FF"/>
              </a:solidFill>
              <a:effectLst>
                <a:outerShdw blurRad="38100" dist="38100" dir="2700000">
                  <a:srgbClr val="000000"/>
                </a:outerShdw>
              </a:effectLst>
              <a:latin typeface="Arial" panose="020B0604020202020204" pitchFamily="34" charset="0"/>
            </a:endParaRPr>
          </a:p>
          <a:p>
            <a:pPr eaLnBrk="0" hangingPunct="0"/>
            <a:r>
              <a:rPr lang="en-US" altLang="zh-CN" b="1">
                <a:solidFill>
                  <a:srgbClr val="0000FF"/>
                </a:solidFill>
                <a:effectLst>
                  <a:outerShdw blurRad="38100" dist="38100" dir="2700000">
                    <a:srgbClr val="000000"/>
                  </a:outerShdw>
                </a:effectLst>
                <a:latin typeface="Arial" panose="020B0604020202020204" pitchFamily="34" charset="0"/>
              </a:rPr>
              <a:t>b=12345678848.000000</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63492"/>
                                        </p:tgtEl>
                                        <p:attrNameLst>
                                          <p:attrName>style.visibility</p:attrName>
                                        </p:attrNameLst>
                                      </p:cBhvr>
                                      <p:to>
                                        <p:strVal val="visible"/>
                                      </p:to>
                                    </p:set>
                                    <p:animEffect transition="in" filter="box(in)">
                                      <p:cBhvr>
                                        <p:cTn id="7" dur="500"/>
                                        <p:tgtEl>
                                          <p:spTgt spid="63492"/>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63493"/>
                                        </p:tgtEl>
                                        <p:attrNameLst>
                                          <p:attrName>style.visibility</p:attrName>
                                        </p:attrNameLst>
                                      </p:cBhvr>
                                      <p:to>
                                        <p:strVal val="visible"/>
                                      </p:to>
                                    </p:set>
                                    <p:animEffect transition="in" filter="box(in)">
                                      <p:cBhvr>
                                        <p:cTn id="12" dur="500"/>
                                        <p:tgtEl>
                                          <p:spTgt spid="634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2" grpId="0"/>
      <p:bldP spid="63493"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KSO_WM_UNIT_TABLE_BEAUTIFY" val="smartTable{fe654e6d-8c89-4ec9-bfbf-e2363397dc0c}"/>
</p:tagLst>
</file>

<file path=ppt/theme/theme1.xml><?xml version="1.0" encoding="utf-8"?>
<a:theme xmlns:a="http://schemas.openxmlformats.org/drawingml/2006/main" name="C模板">
  <a:themeElements>
    <a:clrScheme name="">
      <a:dk1>
        <a:srgbClr val="000000"/>
      </a:dk1>
      <a:lt1>
        <a:srgbClr val="FFFFFF"/>
      </a:lt1>
      <a:dk2>
        <a:srgbClr val="3366FF"/>
      </a:dk2>
      <a:lt2>
        <a:srgbClr val="808080"/>
      </a:lt2>
      <a:accent1>
        <a:srgbClr val="3399FF"/>
      </a:accent1>
      <a:accent2>
        <a:srgbClr val="3333CC"/>
      </a:accent2>
      <a:accent3>
        <a:srgbClr val="FFFFFF"/>
      </a:accent3>
      <a:accent4>
        <a:srgbClr val="000000"/>
      </a:accent4>
      <a:accent5>
        <a:srgbClr val="ADCAFF"/>
      </a:accent5>
      <a:accent6>
        <a:srgbClr val="2D2DB7"/>
      </a:accent6>
      <a:hlink>
        <a:srgbClr val="3333CC"/>
      </a:hlink>
      <a:folHlink>
        <a:srgbClr val="3366FF"/>
      </a:folHlink>
    </a:clrScheme>
    <a:fontScheme name="">
      <a:majorFont>
        <a:latin typeface="Times New Roman"/>
        <a:ea typeface="隶书"/>
        <a:cs typeface=""/>
      </a:majorFont>
      <a:minorFont>
        <a:latin typeface="Times New Roman"/>
        <a:ea typeface="楷体_GB2312"/>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
        <a:dk1>
          <a:srgbClr val="FFFFFF"/>
        </a:dk1>
        <a:lt1>
          <a:srgbClr val="0000FF"/>
        </a:lt1>
        <a:dk2>
          <a:srgbClr val="FFFF00"/>
        </a:dk2>
        <a:lt2>
          <a:srgbClr val="000000"/>
        </a:lt2>
        <a:accent1>
          <a:srgbClr val="FF9900"/>
        </a:accent1>
        <a:accent2>
          <a:srgbClr val="00FFFF"/>
        </a:accent2>
        <a:accent3>
          <a:srgbClr val="AAAAFF"/>
        </a:accent3>
        <a:accent4>
          <a:srgbClr val="DCDCDC"/>
        </a:accent4>
        <a:accent5>
          <a:srgbClr val="FFCAAA"/>
        </a:accent5>
        <a:accent6>
          <a:srgbClr val="00E5E5"/>
        </a:accent6>
        <a:hlink>
          <a:srgbClr val="FF0000"/>
        </a:hlink>
        <a:folHlink>
          <a:srgbClr val="969696"/>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27272"/>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2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9"/>
        </a:accent5>
        <a:accent6>
          <a:srgbClr val="0000E5"/>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BE5"/>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9E5B7"/>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C模板</Template>
  <TotalTime>22</TotalTime>
  <Words>5244</Words>
  <Application>Microsoft Office PowerPoint</Application>
  <PresentationFormat>全屏显示(4:3)</PresentationFormat>
  <Paragraphs>699</Paragraphs>
  <Slides>45</Slides>
  <Notes>0</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1</vt:i4>
      </vt:variant>
      <vt:variant>
        <vt:lpstr>幻灯片标题</vt:lpstr>
      </vt:variant>
      <vt:variant>
        <vt:i4>45</vt:i4>
      </vt:variant>
    </vt:vector>
  </HeadingPairs>
  <TitlesOfParts>
    <vt:vector size="57" baseType="lpstr">
      <vt:lpstr>Monotype Sorts</vt:lpstr>
      <vt:lpstr>楷体_GB2312</vt:lpstr>
      <vt:lpstr>隶书</vt:lpstr>
      <vt:lpstr>宋体</vt:lpstr>
      <vt:lpstr>微软雅黑</vt:lpstr>
      <vt:lpstr>Arial</vt:lpstr>
      <vt:lpstr>Tahoma</vt:lpstr>
      <vt:lpstr>Times New Roman</vt:lpstr>
      <vt:lpstr>Wingdings</vt:lpstr>
      <vt:lpstr>Wingdings 2</vt:lpstr>
      <vt:lpstr>C模板</vt:lpstr>
      <vt:lpstr>Equation.3</vt:lpstr>
      <vt:lpstr>第2章  基本数据类型与常用库函数</vt:lpstr>
      <vt:lpstr>第2章  基本数据类型与常用库函数</vt:lpstr>
      <vt:lpstr>学习目标</vt:lpstr>
      <vt:lpstr>2.1  字符集与标识符</vt:lpstr>
      <vt:lpstr>PowerPoint 演示文稿</vt:lpstr>
      <vt:lpstr>PowerPoint 演示文稿</vt:lpstr>
      <vt:lpstr>2.2  基本数据类型</vt:lpstr>
      <vt:lpstr>2.2.1  整型数据</vt:lpstr>
      <vt:lpstr>2.2.2  实型数据</vt:lpstr>
      <vt:lpstr>2.2.3 字符型数据</vt:lpstr>
      <vt:lpstr>2.3  常量与变量</vt:lpstr>
      <vt:lpstr>2.3  常量与变量</vt:lpstr>
      <vt:lpstr>2.3  常量与变量</vt:lpstr>
      <vt:lpstr>2.3  常量与变量</vt:lpstr>
      <vt:lpstr>PowerPoint 演示文稿</vt:lpstr>
      <vt:lpstr>2.3  常量与变量</vt:lpstr>
      <vt:lpstr>2.3.2  变量</vt:lpstr>
      <vt:lpstr>2.3.2  变量</vt:lpstr>
      <vt:lpstr>2.4  输入/输出函数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scanf函数</vt:lpstr>
      <vt:lpstr>2.4.2  单个字符的输入输出 </vt:lpstr>
      <vt:lpstr>PowerPoint 演示文稿</vt:lpstr>
      <vt:lpstr>PowerPoint 演示文稿</vt:lpstr>
      <vt:lpstr>PowerPoint 演示文稿</vt:lpstr>
      <vt:lpstr>PowerPoint 演示文稿</vt:lpstr>
      <vt:lpstr>2.5.2  常用字符函数 </vt:lpstr>
      <vt:lpstr>2.5.2  常用字符函数 </vt:lpstr>
      <vt:lpstr>2.5.3  其他常用函数</vt:lpstr>
      <vt:lpstr>PowerPoint 演示文稿</vt:lpstr>
      <vt:lpstr>PowerPoint 演示文稿</vt:lpstr>
    </vt:vector>
  </TitlesOfParts>
  <Company>HD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第2章  基本数据类型与常用库函数</dc:title>
  <dc:creator>YIYOUQING</dc:creator>
  <cp:lastModifiedBy>f</cp:lastModifiedBy>
  <cp:revision>11</cp:revision>
  <dcterms:created xsi:type="dcterms:W3CDTF">2009-09-07T00:39:56Z</dcterms:created>
  <dcterms:modified xsi:type="dcterms:W3CDTF">2022-09-13T11:32:31Z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5389DCDCF4A14C93BFC20C09925D9F42</vt:lpwstr>
  </property>
  <property fmtid="{D5CDD505-2E9C-101B-9397-08002B2CF9AE}" pid="3" name="KSOProductBuildVer">
    <vt:lpwstr>2052-11.1.0.10700</vt:lpwstr>
  </property>
</Properties>
</file>