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handoutMasterIdLst>
    <p:handoutMasterId r:id="rId101"/>
  </p:handoutMasterIdLst>
  <p:sldIdLst>
    <p:sldId id="444" r:id="rId2"/>
    <p:sldId id="445" r:id="rId3"/>
    <p:sldId id="446" r:id="rId4"/>
    <p:sldId id="447" r:id="rId5"/>
    <p:sldId id="448" r:id="rId6"/>
    <p:sldId id="348" r:id="rId7"/>
    <p:sldId id="422" r:id="rId8"/>
    <p:sldId id="349" r:id="rId9"/>
    <p:sldId id="449" r:id="rId10"/>
    <p:sldId id="450" r:id="rId11"/>
    <p:sldId id="451" r:id="rId12"/>
    <p:sldId id="452" r:id="rId13"/>
    <p:sldId id="453" r:id="rId14"/>
    <p:sldId id="454" r:id="rId15"/>
    <p:sldId id="455" r:id="rId16"/>
    <p:sldId id="461" r:id="rId17"/>
    <p:sldId id="464" r:id="rId18"/>
    <p:sldId id="465" r:id="rId19"/>
    <p:sldId id="468" r:id="rId20"/>
    <p:sldId id="470" r:id="rId21"/>
    <p:sldId id="471" r:id="rId22"/>
    <p:sldId id="570" r:id="rId23"/>
    <p:sldId id="572" r:id="rId24"/>
    <p:sldId id="473" r:id="rId25"/>
    <p:sldId id="475" r:id="rId26"/>
    <p:sldId id="521" r:id="rId27"/>
    <p:sldId id="569" r:id="rId28"/>
    <p:sldId id="412" r:id="rId29"/>
    <p:sldId id="414" r:id="rId30"/>
    <p:sldId id="480" r:id="rId31"/>
    <p:sldId id="482" r:id="rId32"/>
    <p:sldId id="484" r:id="rId33"/>
    <p:sldId id="575" r:id="rId34"/>
    <p:sldId id="387" r:id="rId35"/>
    <p:sldId id="507" r:id="rId36"/>
    <p:sldId id="508" r:id="rId37"/>
    <p:sldId id="494" r:id="rId38"/>
    <p:sldId id="573" r:id="rId39"/>
    <p:sldId id="574" r:id="rId40"/>
    <p:sldId id="367" r:id="rId41"/>
    <p:sldId id="368" r:id="rId42"/>
    <p:sldId id="504" r:id="rId43"/>
    <p:sldId id="510" r:id="rId44"/>
    <p:sldId id="514" r:id="rId45"/>
    <p:sldId id="290" r:id="rId46"/>
    <p:sldId id="578" r:id="rId47"/>
    <p:sldId id="291" r:id="rId48"/>
    <p:sldId id="292" r:id="rId49"/>
    <p:sldId id="296" r:id="rId50"/>
    <p:sldId id="516" r:id="rId51"/>
    <p:sldId id="518" r:id="rId52"/>
    <p:sldId id="519" r:id="rId53"/>
    <p:sldId id="576" r:id="rId54"/>
    <p:sldId id="520" r:id="rId55"/>
    <p:sldId id="577" r:id="rId56"/>
    <p:sldId id="341" r:id="rId57"/>
    <p:sldId id="280" r:id="rId58"/>
    <p:sldId id="375" r:id="rId59"/>
    <p:sldId id="417" r:id="rId60"/>
    <p:sldId id="418" r:id="rId61"/>
    <p:sldId id="356" r:id="rId62"/>
    <p:sldId id="426" r:id="rId63"/>
    <p:sldId id="427" r:id="rId64"/>
    <p:sldId id="428" r:id="rId65"/>
    <p:sldId id="429" r:id="rId66"/>
    <p:sldId id="522" r:id="rId67"/>
    <p:sldId id="379" r:id="rId68"/>
    <p:sldId id="441" r:id="rId69"/>
    <p:sldId id="432" r:id="rId70"/>
    <p:sldId id="392" r:id="rId71"/>
    <p:sldId id="338" r:id="rId72"/>
    <p:sldId id="434" r:id="rId73"/>
    <p:sldId id="435" r:id="rId74"/>
    <p:sldId id="436" r:id="rId75"/>
    <p:sldId id="437" r:id="rId76"/>
    <p:sldId id="438" r:id="rId77"/>
    <p:sldId id="439" r:id="rId78"/>
    <p:sldId id="440" r:id="rId79"/>
    <p:sldId id="442" r:id="rId80"/>
    <p:sldId id="386" r:id="rId81"/>
    <p:sldId id="443" r:id="rId82"/>
    <p:sldId id="463" r:id="rId83"/>
    <p:sldId id="579" r:id="rId84"/>
    <p:sldId id="580" r:id="rId85"/>
    <p:sldId id="466" r:id="rId86"/>
    <p:sldId id="467" r:id="rId87"/>
    <p:sldId id="581" r:id="rId88"/>
    <p:sldId id="469" r:id="rId89"/>
    <p:sldId id="582" r:id="rId90"/>
    <p:sldId id="583" r:id="rId91"/>
    <p:sldId id="472" r:id="rId92"/>
    <p:sldId id="584" r:id="rId93"/>
    <p:sldId id="474" r:id="rId94"/>
    <p:sldId id="585" r:id="rId95"/>
    <p:sldId id="476" r:id="rId96"/>
    <p:sldId id="586" r:id="rId97"/>
    <p:sldId id="481" r:id="rId98"/>
    <p:sldId id="587" r:id="rId99"/>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3399"/>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CC"/>
    <a:srgbClr val="006C00"/>
    <a:srgbClr val="006600"/>
    <a:srgbClr val="CBCBCB"/>
    <a:srgbClr val="FF3399"/>
    <a:srgbClr val="CC0000"/>
    <a:srgbClr val="0000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autoAdjust="0"/>
  </p:normalViewPr>
  <p:slideViewPr>
    <p:cSldViewPr>
      <p:cViewPr varScale="1">
        <p:scale>
          <a:sx n="80" d="100"/>
          <a:sy n="80" d="100"/>
        </p:scale>
        <p:origin x="96" y="7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3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A96DA9A-0661-4E68-B591-FF0CE8C6E982}"/>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spcBef>
                <a:spcPct val="20000"/>
              </a:spcBef>
              <a:buClr>
                <a:schemeClr val="bg1"/>
              </a:buClr>
              <a:buSzPct val="100000"/>
              <a:buFont typeface="Wingdings" panose="05000000000000000000" pitchFamily="2" charset="2"/>
              <a:buChar char="n"/>
              <a:defRPr kumimoji="1" sz="1200">
                <a:latin typeface="Tahoma" panose="020B0604030504040204" pitchFamily="34" charset="0"/>
              </a:defRPr>
            </a:lvl1pPr>
          </a:lstStyle>
          <a:p>
            <a:pPr>
              <a:defRPr/>
            </a:pPr>
            <a:endParaRPr lang="en-US" altLang="zh-CN"/>
          </a:p>
        </p:txBody>
      </p:sp>
      <p:sp>
        <p:nvSpPr>
          <p:cNvPr id="11267" name="Rectangle 3">
            <a:extLst>
              <a:ext uri="{FF2B5EF4-FFF2-40B4-BE49-F238E27FC236}">
                <a16:creationId xmlns:a16="http://schemas.microsoft.com/office/drawing/2014/main" id="{89CB5122-5CDD-49B6-B182-13DC1DB464CC}"/>
              </a:ext>
            </a:extLst>
          </p:cNvPr>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spcBef>
                <a:spcPct val="20000"/>
              </a:spcBef>
              <a:buClr>
                <a:schemeClr val="bg1"/>
              </a:buClr>
              <a:buSzPct val="100000"/>
              <a:buFont typeface="Wingdings" panose="05000000000000000000" pitchFamily="2" charset="2"/>
              <a:buChar char="n"/>
              <a:defRPr kumimoji="1" sz="1200">
                <a:latin typeface="Tahoma" panose="020B0604030504040204" pitchFamily="34" charset="0"/>
              </a:defRPr>
            </a:lvl1pPr>
          </a:lstStyle>
          <a:p>
            <a:pPr>
              <a:defRPr/>
            </a:pPr>
            <a:endParaRPr lang="en-US" altLang="zh-CN"/>
          </a:p>
        </p:txBody>
      </p:sp>
      <p:sp>
        <p:nvSpPr>
          <p:cNvPr id="11268" name="Rectangle 4">
            <a:extLst>
              <a:ext uri="{FF2B5EF4-FFF2-40B4-BE49-F238E27FC236}">
                <a16:creationId xmlns:a16="http://schemas.microsoft.com/office/drawing/2014/main" id="{E36AF0ED-BBDF-4585-B70E-4D568303E030}"/>
              </a:ext>
            </a:extLst>
          </p:cNvPr>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spcBef>
                <a:spcPct val="20000"/>
              </a:spcBef>
              <a:buClr>
                <a:schemeClr val="bg1"/>
              </a:buClr>
              <a:buSzPct val="100000"/>
              <a:buFont typeface="Wingdings" panose="05000000000000000000" pitchFamily="2" charset="2"/>
              <a:buChar char="n"/>
              <a:defRPr kumimoji="1" sz="1200">
                <a:latin typeface="Tahoma" panose="020B0604030504040204" pitchFamily="34" charset="0"/>
              </a:defRPr>
            </a:lvl1pPr>
          </a:lstStyle>
          <a:p>
            <a:pPr>
              <a:defRPr/>
            </a:pPr>
            <a:endParaRPr lang="en-US" altLang="zh-CN"/>
          </a:p>
        </p:txBody>
      </p:sp>
      <p:sp>
        <p:nvSpPr>
          <p:cNvPr id="11269" name="Rectangle 5">
            <a:extLst>
              <a:ext uri="{FF2B5EF4-FFF2-40B4-BE49-F238E27FC236}">
                <a16:creationId xmlns:a16="http://schemas.microsoft.com/office/drawing/2014/main" id="{5EAB11FA-DB52-410E-8209-B861CB57BCFB}"/>
              </a:ext>
            </a:extLst>
          </p:cNvPr>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spcBef>
                <a:spcPct val="20000"/>
              </a:spcBef>
              <a:buClr>
                <a:schemeClr val="bg1"/>
              </a:buClr>
              <a:buFont typeface="Wingdings" panose="05000000000000000000" pitchFamily="2" charset="2"/>
              <a:buChar char="n"/>
              <a:defRPr sz="1200">
                <a:latin typeface="Tahoma" panose="020B0604030504040204" pitchFamily="34" charset="0"/>
              </a:defRPr>
            </a:lvl1pPr>
          </a:lstStyle>
          <a:p>
            <a:fld id="{82F25983-FB03-4DD4-85D1-3B054B8F35FF}"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0AA5E9D-2BBA-48DA-8D48-1C34B2767E6B}"/>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spcBef>
                <a:spcPct val="20000"/>
              </a:spcBef>
              <a:buClr>
                <a:schemeClr val="bg1"/>
              </a:buClr>
              <a:buSzPct val="100000"/>
              <a:buFont typeface="Wingdings" panose="05000000000000000000" pitchFamily="2" charset="2"/>
              <a:buChar char="n"/>
              <a:defRPr kumimoji="1" sz="1200">
                <a:latin typeface="Tahoma" panose="020B0604030504040204" pitchFamily="34" charset="0"/>
              </a:defRPr>
            </a:lvl1pPr>
          </a:lstStyle>
          <a:p>
            <a:pPr>
              <a:defRPr/>
            </a:pPr>
            <a:endParaRPr lang="en-US" altLang="zh-CN"/>
          </a:p>
        </p:txBody>
      </p:sp>
      <p:sp>
        <p:nvSpPr>
          <p:cNvPr id="9219" name="Rectangle 3">
            <a:extLst>
              <a:ext uri="{FF2B5EF4-FFF2-40B4-BE49-F238E27FC236}">
                <a16:creationId xmlns:a16="http://schemas.microsoft.com/office/drawing/2014/main" id="{2121CF20-2A26-482B-8234-65661BF1E302}"/>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spcBef>
                <a:spcPct val="20000"/>
              </a:spcBef>
              <a:buClr>
                <a:schemeClr val="bg1"/>
              </a:buClr>
              <a:buSzPct val="100000"/>
              <a:buFont typeface="Wingdings" panose="05000000000000000000" pitchFamily="2" charset="2"/>
              <a:buChar char="n"/>
              <a:defRPr kumimoji="1" sz="1200">
                <a:latin typeface="Tahoma" panose="020B0604030504040204" pitchFamily="34" charset="0"/>
              </a:defRPr>
            </a:lvl1pPr>
          </a:lstStyle>
          <a:p>
            <a:pPr>
              <a:defRPr/>
            </a:pPr>
            <a:endParaRPr lang="en-US" altLang="zh-CN"/>
          </a:p>
        </p:txBody>
      </p:sp>
      <p:sp>
        <p:nvSpPr>
          <p:cNvPr id="3076" name="Rectangle 4">
            <a:extLst>
              <a:ext uri="{FF2B5EF4-FFF2-40B4-BE49-F238E27FC236}">
                <a16:creationId xmlns:a16="http://schemas.microsoft.com/office/drawing/2014/main" id="{DA654D0D-E555-4CAB-BC63-4A484B384FA9}"/>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a:extLst>
              <a:ext uri="{FF2B5EF4-FFF2-40B4-BE49-F238E27FC236}">
                <a16:creationId xmlns:a16="http://schemas.microsoft.com/office/drawing/2014/main" id="{100E2566-E3CF-4E72-BC5D-A23E0155FDC9}"/>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222" name="Rectangle 6">
            <a:extLst>
              <a:ext uri="{FF2B5EF4-FFF2-40B4-BE49-F238E27FC236}">
                <a16:creationId xmlns:a16="http://schemas.microsoft.com/office/drawing/2014/main" id="{0495A31D-6651-4006-BB83-1CD1731113EB}"/>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spcBef>
                <a:spcPct val="20000"/>
              </a:spcBef>
              <a:buClr>
                <a:schemeClr val="bg1"/>
              </a:buClr>
              <a:buSzPct val="100000"/>
              <a:buFont typeface="Wingdings" panose="05000000000000000000" pitchFamily="2" charset="2"/>
              <a:buChar char="n"/>
              <a:defRPr kumimoji="1" sz="1200">
                <a:latin typeface="Tahoma" panose="020B0604030504040204" pitchFamily="34" charset="0"/>
              </a:defRPr>
            </a:lvl1pPr>
          </a:lstStyle>
          <a:p>
            <a:pPr>
              <a:defRPr/>
            </a:pPr>
            <a:endParaRPr lang="en-US" altLang="zh-CN"/>
          </a:p>
        </p:txBody>
      </p:sp>
      <p:sp>
        <p:nvSpPr>
          <p:cNvPr id="9223" name="Rectangle 7">
            <a:extLst>
              <a:ext uri="{FF2B5EF4-FFF2-40B4-BE49-F238E27FC236}">
                <a16:creationId xmlns:a16="http://schemas.microsoft.com/office/drawing/2014/main" id="{CFC0299E-240F-4A80-8CE3-D42B65AA4ADA}"/>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spcBef>
                <a:spcPct val="20000"/>
              </a:spcBef>
              <a:buClr>
                <a:schemeClr val="bg1"/>
              </a:buClr>
              <a:buFont typeface="Wingdings" panose="05000000000000000000" pitchFamily="2" charset="2"/>
              <a:buChar char="n"/>
              <a:defRPr sz="1200">
                <a:latin typeface="Tahoma" panose="020B0604030504040204" pitchFamily="34" charset="0"/>
              </a:defRPr>
            </a:lvl1pPr>
          </a:lstStyle>
          <a:p>
            <a:fld id="{A992B41B-731D-4147-8CA2-7F1896B053C0}"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1073135-48C3-B049-9B37-02FBEE781CA3}" type="slidenum">
              <a:rPr lang="zh-CN" altLang="en-US"/>
              <a:t>29</a:t>
            </a:fld>
            <a:endParaRPr lang="en-US" altLang="zh-CN"/>
          </a:p>
        </p:txBody>
      </p:sp>
      <p:sp>
        <p:nvSpPr>
          <p:cNvPr id="30722" name="Rectangle 2"/>
          <p:cNvSpPr>
            <a:spLocks noGrp="1" noRot="1" noChangeAspect="1" noChangeArrowheads="1" noTextEdit="1"/>
          </p:cNvSpPr>
          <p:nvPr>
            <p:ph type="sldImg"/>
          </p:nvPr>
        </p:nvSpPr>
        <p:spPr/>
      </p:sp>
      <p:sp>
        <p:nvSpPr>
          <p:cNvPr id="216067" name="Rectangle 3"/>
          <p:cNvSpPr>
            <a:spLocks noGrp="1" noChangeArrowheads="1"/>
          </p:cNvSpPr>
          <p:nvPr>
            <p:ph type="body" idx="1"/>
          </p:nvPr>
        </p:nvSpPr>
        <p:spPr/>
        <p:txBody>
          <a:bodyPr/>
          <a:lstStyle/>
          <a:p>
            <a:pPr>
              <a:defRPr/>
            </a:pPr>
            <a:endParaRPr kumimoji="0"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9BD6D615-8408-40A8-B75C-D3CB1B265DE1}"/>
              </a:ext>
            </a:extLst>
          </p:cNvPr>
          <p:cNvSpPr>
            <a:spLocks noGrp="1" noChangeArrowheads="1"/>
          </p:cNvSpPr>
          <p:nvPr>
            <p:ph type="dt" sz="half" idx="10"/>
          </p:nvPr>
        </p:nvSpPr>
        <p:spPr>
          <a:ln/>
        </p:spPr>
        <p:txBody>
          <a:bodyPr/>
          <a:lstStyle>
            <a:lvl1pPr>
              <a:defRPr/>
            </a:lvl1pPr>
          </a:lstStyle>
          <a:p>
            <a:pPr>
              <a:defRPr/>
            </a:pPr>
            <a:fld id="{16B6DD41-FFAA-4FD8-8568-F67CA1E63DF0}" type="datetime1">
              <a:rPr lang="zh-CN" altLang="en-US"/>
              <a:pPr>
                <a:defRPr/>
              </a:pPr>
              <a:t>2022/9/28</a:t>
            </a:fld>
            <a:endParaRPr lang="en-US" altLang="zh-CN"/>
          </a:p>
        </p:txBody>
      </p:sp>
      <p:sp>
        <p:nvSpPr>
          <p:cNvPr id="5" name="Rectangle 5">
            <a:extLst>
              <a:ext uri="{FF2B5EF4-FFF2-40B4-BE49-F238E27FC236}">
                <a16:creationId xmlns:a16="http://schemas.microsoft.com/office/drawing/2014/main" id="{DB0B67E4-0688-4D11-BE36-44C6D4FF877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D77CF79-E874-44A0-B798-79D56561B1FD}"/>
              </a:ext>
            </a:extLst>
          </p:cNvPr>
          <p:cNvSpPr>
            <a:spLocks noGrp="1" noChangeArrowheads="1"/>
          </p:cNvSpPr>
          <p:nvPr>
            <p:ph type="sldNum" sz="quarter" idx="12"/>
          </p:nvPr>
        </p:nvSpPr>
        <p:spPr>
          <a:ln/>
        </p:spPr>
        <p:txBody>
          <a:bodyPr/>
          <a:lstStyle>
            <a:lvl1pPr>
              <a:defRPr/>
            </a:lvl1pPr>
          </a:lstStyle>
          <a:p>
            <a:fld id="{293EC465-32F6-493B-BD3B-2EDE4AD53A4B}" type="slidenum">
              <a:rPr lang="en-US" altLang="zh-CN"/>
              <a:pPr/>
              <a:t>‹#›</a:t>
            </a:fld>
            <a:endParaRPr lang="en-US" altLang="zh-CN"/>
          </a:p>
        </p:txBody>
      </p:sp>
    </p:spTree>
    <p:extLst>
      <p:ext uri="{BB962C8B-B14F-4D97-AF65-F5344CB8AC3E}">
        <p14:creationId xmlns:p14="http://schemas.microsoft.com/office/powerpoint/2010/main" val="4190653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Rectangle 4">
            <a:extLst>
              <a:ext uri="{FF2B5EF4-FFF2-40B4-BE49-F238E27FC236}">
                <a16:creationId xmlns:a16="http://schemas.microsoft.com/office/drawing/2014/main" id="{C8F2BDE8-26BB-433E-95EE-B66A94020BB0}"/>
              </a:ext>
            </a:extLst>
          </p:cNvPr>
          <p:cNvSpPr>
            <a:spLocks noGrp="1" noChangeArrowheads="1"/>
          </p:cNvSpPr>
          <p:nvPr>
            <p:ph type="dt" sz="half" idx="10"/>
          </p:nvPr>
        </p:nvSpPr>
        <p:spPr>
          <a:ln/>
        </p:spPr>
        <p:txBody>
          <a:bodyPr/>
          <a:lstStyle>
            <a:lvl1pPr>
              <a:defRPr/>
            </a:lvl1pPr>
          </a:lstStyle>
          <a:p>
            <a:pPr>
              <a:defRPr/>
            </a:pPr>
            <a:fld id="{16B6DD41-FFAA-4FD8-8568-F67CA1E63DF0}" type="datetime1">
              <a:rPr lang="zh-CN" altLang="en-US"/>
              <a:pPr>
                <a:defRPr/>
              </a:pPr>
              <a:t>2022/9/28</a:t>
            </a:fld>
            <a:endParaRPr lang="en-US" altLang="zh-CN"/>
          </a:p>
        </p:txBody>
      </p:sp>
      <p:sp>
        <p:nvSpPr>
          <p:cNvPr id="5" name="Rectangle 5">
            <a:extLst>
              <a:ext uri="{FF2B5EF4-FFF2-40B4-BE49-F238E27FC236}">
                <a16:creationId xmlns:a16="http://schemas.microsoft.com/office/drawing/2014/main" id="{279DEC15-B2F9-457B-941D-6FC0077CC1E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5673D5F-9B63-41EF-8BE7-A28D1FB64A8E}"/>
              </a:ext>
            </a:extLst>
          </p:cNvPr>
          <p:cNvSpPr>
            <a:spLocks noGrp="1" noChangeArrowheads="1"/>
          </p:cNvSpPr>
          <p:nvPr>
            <p:ph type="sldNum" sz="quarter" idx="12"/>
          </p:nvPr>
        </p:nvSpPr>
        <p:spPr>
          <a:ln/>
        </p:spPr>
        <p:txBody>
          <a:bodyPr/>
          <a:lstStyle>
            <a:lvl1pPr>
              <a:defRPr/>
            </a:lvl1pPr>
          </a:lstStyle>
          <a:p>
            <a:fld id="{EE33AEB4-3CAC-451E-89B8-7CB4648596A8}" type="slidenum">
              <a:rPr lang="en-US" altLang="zh-CN"/>
              <a:pPr/>
              <a:t>‹#›</a:t>
            </a:fld>
            <a:endParaRPr lang="en-US" altLang="zh-CN"/>
          </a:p>
        </p:txBody>
      </p:sp>
    </p:spTree>
    <p:extLst>
      <p:ext uri="{BB962C8B-B14F-4D97-AF65-F5344CB8AC3E}">
        <p14:creationId xmlns:p14="http://schemas.microsoft.com/office/powerpoint/2010/main" val="315746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0663" y="333375"/>
            <a:ext cx="2105025" cy="597535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250825" y="333375"/>
            <a:ext cx="6167438" cy="5975350"/>
          </a:xfr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Rectangle 4">
            <a:extLst>
              <a:ext uri="{FF2B5EF4-FFF2-40B4-BE49-F238E27FC236}">
                <a16:creationId xmlns:a16="http://schemas.microsoft.com/office/drawing/2014/main" id="{4DE3B584-3CC5-4C85-A067-B5B3F432C877}"/>
              </a:ext>
            </a:extLst>
          </p:cNvPr>
          <p:cNvSpPr>
            <a:spLocks noGrp="1" noChangeArrowheads="1"/>
          </p:cNvSpPr>
          <p:nvPr>
            <p:ph type="dt" sz="half" idx="10"/>
          </p:nvPr>
        </p:nvSpPr>
        <p:spPr>
          <a:ln/>
        </p:spPr>
        <p:txBody>
          <a:bodyPr/>
          <a:lstStyle>
            <a:lvl1pPr>
              <a:defRPr/>
            </a:lvl1pPr>
          </a:lstStyle>
          <a:p>
            <a:pPr>
              <a:defRPr/>
            </a:pPr>
            <a:fld id="{16B6DD41-FFAA-4FD8-8568-F67CA1E63DF0}" type="datetime1">
              <a:rPr lang="zh-CN" altLang="en-US"/>
              <a:pPr>
                <a:defRPr/>
              </a:pPr>
              <a:t>2022/9/28</a:t>
            </a:fld>
            <a:endParaRPr lang="en-US" altLang="zh-CN"/>
          </a:p>
        </p:txBody>
      </p:sp>
      <p:sp>
        <p:nvSpPr>
          <p:cNvPr id="5" name="Rectangle 5">
            <a:extLst>
              <a:ext uri="{FF2B5EF4-FFF2-40B4-BE49-F238E27FC236}">
                <a16:creationId xmlns:a16="http://schemas.microsoft.com/office/drawing/2014/main" id="{F3BF941A-6A8D-4449-88B1-39A2F7D7B1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43E40C2-F043-4F55-80E5-4451F51F328F}"/>
              </a:ext>
            </a:extLst>
          </p:cNvPr>
          <p:cNvSpPr>
            <a:spLocks noGrp="1" noChangeArrowheads="1"/>
          </p:cNvSpPr>
          <p:nvPr>
            <p:ph type="sldNum" sz="quarter" idx="12"/>
          </p:nvPr>
        </p:nvSpPr>
        <p:spPr>
          <a:ln/>
        </p:spPr>
        <p:txBody>
          <a:bodyPr/>
          <a:lstStyle>
            <a:lvl1pPr>
              <a:defRPr/>
            </a:lvl1pPr>
          </a:lstStyle>
          <a:p>
            <a:fld id="{A2C3E68C-DB86-4647-9BD2-A27D150514FB}" type="slidenum">
              <a:rPr lang="en-US" altLang="zh-CN"/>
              <a:pPr/>
              <a:t>‹#›</a:t>
            </a:fld>
            <a:endParaRPr lang="en-US" altLang="zh-CN"/>
          </a:p>
        </p:txBody>
      </p:sp>
    </p:spTree>
    <p:extLst>
      <p:ext uri="{BB962C8B-B14F-4D97-AF65-F5344CB8AC3E}">
        <p14:creationId xmlns:p14="http://schemas.microsoft.com/office/powerpoint/2010/main" val="3347451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457200" y="764705"/>
            <a:ext cx="8229600" cy="4530725"/>
          </a:xfrm>
        </p:spPr>
        <p:txBody>
          <a:bodyPr/>
          <a:lstStyle>
            <a:lvl1pPr marL="192881" indent="-192881">
              <a:buClr>
                <a:srgbClr val="C00000"/>
              </a:buClr>
              <a:buFont typeface="微软雅黑" panose="020B0503020204020204" pitchFamily="34" charset="-122"/>
              <a:buChar char="▇"/>
              <a:defRPr/>
            </a:lvl1pPr>
            <a:lvl2pPr marL="0" indent="-160973">
              <a:buFont typeface="Wingdings" panose="05000000000000000000" pitchFamily="2" charset="2"/>
              <a:buChar char=""/>
              <a:defRPr/>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4"/>
          <p:cNvSpPr>
            <a:spLocks noGrp="1" noChangeArrowheads="1"/>
          </p:cNvSpPr>
          <p:nvPr>
            <p:ph type="dt" sz="half" idx="2"/>
          </p:nvPr>
        </p:nvSpPr>
        <p:spPr bwMode="auto">
          <a:xfrm>
            <a:off x="446485" y="5384800"/>
            <a:ext cx="2133600" cy="457200"/>
          </a:xfrm>
          <a:prstGeom prst="rect">
            <a:avLst/>
          </a:prstGeom>
          <a:ln>
            <a:miter lim="800000"/>
          </a:ln>
        </p:spPr>
        <p:txBody>
          <a:bodyPr vert="horz" wrap="square" lIns="91440" tIns="45720" rIns="91440" bIns="45720" numCol="1" anchor="t" anchorCtr="0" compatLnSpc="1"/>
          <a:lstStyle>
            <a:lvl1pPr>
              <a:defRPr/>
            </a:lvl1pPr>
          </a:lstStyle>
          <a:p>
            <a:pPr defTabSz="685800">
              <a:defRPr/>
            </a:pPr>
            <a:endParaRPr kumimoji="0" lang="en-US" altLang="zh-CN" sz="563">
              <a:latin typeface="Verdana" panose="020B0604030504040204" pitchFamily="34" charset="0"/>
            </a:endParaRPr>
          </a:p>
        </p:txBody>
      </p:sp>
      <p:sp>
        <p:nvSpPr>
          <p:cNvPr id="10" name="Rectangle 5"/>
          <p:cNvSpPr>
            <a:spLocks noGrp="1" noChangeArrowheads="1"/>
          </p:cNvSpPr>
          <p:nvPr>
            <p:ph type="ftr" sz="quarter" idx="3"/>
          </p:nvPr>
        </p:nvSpPr>
        <p:spPr bwMode="auto">
          <a:xfrm>
            <a:off x="3113485" y="5384800"/>
            <a:ext cx="2895600" cy="457200"/>
          </a:xfrm>
          <a:prstGeom prst="rect">
            <a:avLst/>
          </a:prstGeom>
          <a:ln>
            <a:miter lim="800000"/>
          </a:ln>
        </p:spPr>
        <p:txBody>
          <a:bodyPr vert="horz" wrap="square" lIns="91440" tIns="45720" rIns="91440" bIns="45720" numCol="1" anchor="t" anchorCtr="0" compatLnSpc="1"/>
          <a:lstStyle>
            <a:lvl1pPr>
              <a:defRPr/>
            </a:lvl1pPr>
          </a:lstStyle>
          <a:p>
            <a:pPr defTabSz="685800">
              <a:defRPr/>
            </a:pPr>
            <a:endParaRPr kumimoji="0" lang="en-US" altLang="zh-CN" sz="563">
              <a:latin typeface="Verdana" panose="020B0604030504040204" pitchFamily="34" charset="0"/>
            </a:endParaRPr>
          </a:p>
        </p:txBody>
      </p:sp>
      <p:sp>
        <p:nvSpPr>
          <p:cNvPr id="11" name="Rectangle 6"/>
          <p:cNvSpPr>
            <a:spLocks noGrp="1" noChangeArrowheads="1"/>
          </p:cNvSpPr>
          <p:nvPr>
            <p:ph type="sldNum" sz="quarter" idx="4"/>
          </p:nvPr>
        </p:nvSpPr>
        <p:spPr bwMode="auto">
          <a:xfrm>
            <a:off x="6542485" y="5384800"/>
            <a:ext cx="2133600" cy="457200"/>
          </a:xfrm>
          <a:prstGeom prst="rect">
            <a:avLst/>
          </a:prstGeom>
          <a:ln>
            <a:miter lim="800000"/>
          </a:ln>
        </p:spPr>
        <p:txBody>
          <a:bodyPr vert="horz" wrap="square" lIns="91440" tIns="45720" rIns="91440" bIns="45720" numCol="1" anchor="t" anchorCtr="0" compatLnSpc="1"/>
          <a:lstStyle>
            <a:lvl1pPr>
              <a:defRPr/>
            </a:lvl1pPr>
          </a:lstStyle>
          <a:p>
            <a:pPr defTabSz="685800">
              <a:defRPr/>
            </a:pPr>
            <a:fld id="{D33938DC-4CBA-4257-AA49-D650EAC355A2}" type="slidenum">
              <a:rPr lang="en-US" altLang="zh-CN" sz="563" smtClean="0">
                <a:latin typeface="Verdana" panose="020B0604030504040204" pitchFamily="34" charset="0"/>
              </a:rPr>
              <a:pPr defTabSz="685800">
                <a:defRPr/>
              </a:pPr>
              <a:t>‹#›</a:t>
            </a:fld>
            <a:endParaRPr lang="en-US" altLang="zh-CN" sz="563">
              <a:latin typeface="Verdana" panose="020B0604030504040204" pitchFamily="34" charset="0"/>
            </a:endParaRPr>
          </a:p>
        </p:txBody>
      </p:sp>
    </p:spTree>
    <p:extLst>
      <p:ext uri="{BB962C8B-B14F-4D97-AF65-F5344CB8AC3E}">
        <p14:creationId xmlns:p14="http://schemas.microsoft.com/office/powerpoint/2010/main" val="910565134"/>
      </p:ext>
    </p:extLst>
  </p:cSld>
  <p:clrMapOvr>
    <a:masterClrMapping/>
  </p:clrMapOvr>
  <p:transition>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457200" y="764705"/>
            <a:ext cx="8229600" cy="4530725"/>
          </a:xfrm>
        </p:spPr>
        <p:txBody>
          <a:bodyPr/>
          <a:lstStyle>
            <a:lvl1pPr marL="192881" indent="-192881">
              <a:buClr>
                <a:srgbClr val="C00000"/>
              </a:buClr>
              <a:buFont typeface="微软雅黑" panose="020B0503020204020204" pitchFamily="34" charset="-122"/>
              <a:buChar char="▇"/>
              <a:defRPr/>
            </a:lvl1pPr>
            <a:lvl2pPr marL="0" indent="-160973">
              <a:buFont typeface="Wingdings" panose="05000000000000000000" pitchFamily="2" charset="2"/>
              <a:buChar char=""/>
              <a:defRPr/>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4"/>
          <p:cNvSpPr>
            <a:spLocks noGrp="1" noChangeArrowheads="1"/>
          </p:cNvSpPr>
          <p:nvPr>
            <p:ph type="dt" sz="half" idx="2"/>
          </p:nvPr>
        </p:nvSpPr>
        <p:spPr bwMode="auto">
          <a:xfrm>
            <a:off x="446485" y="5384800"/>
            <a:ext cx="2133600" cy="457200"/>
          </a:xfrm>
          <a:prstGeom prst="rect">
            <a:avLst/>
          </a:prstGeom>
          <a:ln>
            <a:miter lim="800000"/>
          </a:ln>
        </p:spPr>
        <p:txBody>
          <a:bodyPr vert="horz" wrap="square" lIns="91440" tIns="45720" rIns="91440" bIns="45720" numCol="1" anchor="t" anchorCtr="0" compatLnSpc="1"/>
          <a:lstStyle>
            <a:lvl1pPr>
              <a:defRPr/>
            </a:lvl1pPr>
          </a:lstStyle>
          <a:p>
            <a:pPr defTabSz="685800">
              <a:defRPr/>
            </a:pPr>
            <a:endParaRPr kumimoji="0" lang="en-US" altLang="zh-CN" sz="563">
              <a:latin typeface="Verdana" panose="020B0604030504040204" pitchFamily="34" charset="0"/>
            </a:endParaRPr>
          </a:p>
        </p:txBody>
      </p:sp>
      <p:sp>
        <p:nvSpPr>
          <p:cNvPr id="10" name="Rectangle 5"/>
          <p:cNvSpPr>
            <a:spLocks noGrp="1" noChangeArrowheads="1"/>
          </p:cNvSpPr>
          <p:nvPr>
            <p:ph type="ftr" sz="quarter" idx="3"/>
          </p:nvPr>
        </p:nvSpPr>
        <p:spPr bwMode="auto">
          <a:xfrm>
            <a:off x="3113485" y="5384800"/>
            <a:ext cx="2895600" cy="457200"/>
          </a:xfrm>
          <a:prstGeom prst="rect">
            <a:avLst/>
          </a:prstGeom>
          <a:ln>
            <a:miter lim="800000"/>
          </a:ln>
        </p:spPr>
        <p:txBody>
          <a:bodyPr vert="horz" wrap="square" lIns="91440" tIns="45720" rIns="91440" bIns="45720" numCol="1" anchor="t" anchorCtr="0" compatLnSpc="1"/>
          <a:lstStyle>
            <a:lvl1pPr>
              <a:defRPr/>
            </a:lvl1pPr>
          </a:lstStyle>
          <a:p>
            <a:pPr defTabSz="685800">
              <a:defRPr/>
            </a:pPr>
            <a:endParaRPr kumimoji="0" lang="en-US" altLang="zh-CN" sz="563">
              <a:latin typeface="Verdana" panose="020B0604030504040204" pitchFamily="34" charset="0"/>
            </a:endParaRPr>
          </a:p>
        </p:txBody>
      </p:sp>
      <p:sp>
        <p:nvSpPr>
          <p:cNvPr id="11" name="Rectangle 6"/>
          <p:cNvSpPr>
            <a:spLocks noGrp="1" noChangeArrowheads="1"/>
          </p:cNvSpPr>
          <p:nvPr>
            <p:ph type="sldNum" sz="quarter" idx="4"/>
          </p:nvPr>
        </p:nvSpPr>
        <p:spPr bwMode="auto">
          <a:xfrm>
            <a:off x="6542485" y="5384800"/>
            <a:ext cx="2133600" cy="457200"/>
          </a:xfrm>
          <a:prstGeom prst="rect">
            <a:avLst/>
          </a:prstGeom>
          <a:ln>
            <a:miter lim="800000"/>
          </a:ln>
        </p:spPr>
        <p:txBody>
          <a:bodyPr vert="horz" wrap="square" lIns="91440" tIns="45720" rIns="91440" bIns="45720" numCol="1" anchor="t" anchorCtr="0" compatLnSpc="1"/>
          <a:lstStyle>
            <a:lvl1pPr>
              <a:defRPr/>
            </a:lvl1pPr>
          </a:lstStyle>
          <a:p>
            <a:pPr defTabSz="685800">
              <a:defRPr/>
            </a:pPr>
            <a:fld id="{D33938DC-4CBA-4257-AA49-D650EAC355A2}" type="slidenum">
              <a:rPr lang="en-US" altLang="zh-CN" sz="563" smtClean="0">
                <a:latin typeface="Verdana" panose="020B0604030504040204" pitchFamily="34" charset="0"/>
              </a:rPr>
              <a:pPr defTabSz="685800">
                <a:defRPr/>
              </a:pPr>
              <a:t>‹#›</a:t>
            </a:fld>
            <a:endParaRPr lang="en-US" altLang="zh-CN" sz="563">
              <a:latin typeface="Verdana" panose="020B0604030504040204" pitchFamily="34" charset="0"/>
            </a:endParaRPr>
          </a:p>
        </p:txBody>
      </p:sp>
    </p:spTree>
    <p:extLst>
      <p:ext uri="{BB962C8B-B14F-4D97-AF65-F5344CB8AC3E}">
        <p14:creationId xmlns:p14="http://schemas.microsoft.com/office/powerpoint/2010/main" val="4214457852"/>
      </p:ext>
    </p:extLst>
  </p:cSld>
  <p:clrMapOvr>
    <a:masterClrMapping/>
  </p:clrMapOvr>
  <p:transition>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457200" y="764705"/>
            <a:ext cx="8229600" cy="4530725"/>
          </a:xfrm>
        </p:spPr>
        <p:txBody>
          <a:bodyPr/>
          <a:lstStyle>
            <a:lvl1pPr marL="192881" indent="-192881">
              <a:buClr>
                <a:srgbClr val="C00000"/>
              </a:buClr>
              <a:buFont typeface="微软雅黑" panose="020B0503020204020204" pitchFamily="34" charset="-122"/>
              <a:buChar char="▇"/>
              <a:defRPr/>
            </a:lvl1pPr>
            <a:lvl2pPr marL="0" indent="-160973">
              <a:buFont typeface="Wingdings" panose="05000000000000000000" pitchFamily="2" charset="2"/>
              <a:buChar char=""/>
              <a:defRPr/>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4"/>
          <p:cNvSpPr>
            <a:spLocks noGrp="1" noChangeArrowheads="1"/>
          </p:cNvSpPr>
          <p:nvPr>
            <p:ph type="dt" sz="half" idx="2"/>
          </p:nvPr>
        </p:nvSpPr>
        <p:spPr bwMode="auto">
          <a:xfrm>
            <a:off x="446485" y="5384800"/>
            <a:ext cx="2133600" cy="457200"/>
          </a:xfrm>
          <a:prstGeom prst="rect">
            <a:avLst/>
          </a:prstGeom>
          <a:ln>
            <a:miter lim="800000"/>
          </a:ln>
        </p:spPr>
        <p:txBody>
          <a:bodyPr vert="horz" wrap="square" lIns="91440" tIns="45720" rIns="91440" bIns="45720" numCol="1" anchor="t" anchorCtr="0" compatLnSpc="1"/>
          <a:lstStyle>
            <a:lvl1pPr>
              <a:defRPr/>
            </a:lvl1pPr>
          </a:lstStyle>
          <a:p>
            <a:pPr defTabSz="685800">
              <a:defRPr/>
            </a:pPr>
            <a:endParaRPr kumimoji="0" lang="en-US" altLang="zh-CN" sz="563">
              <a:latin typeface="Verdana" panose="020B0604030504040204" pitchFamily="34" charset="0"/>
            </a:endParaRPr>
          </a:p>
        </p:txBody>
      </p:sp>
      <p:sp>
        <p:nvSpPr>
          <p:cNvPr id="10" name="Rectangle 5"/>
          <p:cNvSpPr>
            <a:spLocks noGrp="1" noChangeArrowheads="1"/>
          </p:cNvSpPr>
          <p:nvPr>
            <p:ph type="ftr" sz="quarter" idx="3"/>
          </p:nvPr>
        </p:nvSpPr>
        <p:spPr bwMode="auto">
          <a:xfrm>
            <a:off x="3113485" y="5384800"/>
            <a:ext cx="2895600" cy="457200"/>
          </a:xfrm>
          <a:prstGeom prst="rect">
            <a:avLst/>
          </a:prstGeom>
          <a:ln>
            <a:miter lim="800000"/>
          </a:ln>
        </p:spPr>
        <p:txBody>
          <a:bodyPr vert="horz" wrap="square" lIns="91440" tIns="45720" rIns="91440" bIns="45720" numCol="1" anchor="t" anchorCtr="0" compatLnSpc="1"/>
          <a:lstStyle>
            <a:lvl1pPr>
              <a:defRPr/>
            </a:lvl1pPr>
          </a:lstStyle>
          <a:p>
            <a:pPr defTabSz="685800">
              <a:defRPr/>
            </a:pPr>
            <a:endParaRPr kumimoji="0" lang="en-US" altLang="zh-CN" sz="563">
              <a:latin typeface="Verdana" panose="020B0604030504040204" pitchFamily="34" charset="0"/>
            </a:endParaRPr>
          </a:p>
        </p:txBody>
      </p:sp>
      <p:sp>
        <p:nvSpPr>
          <p:cNvPr id="11" name="Rectangle 6"/>
          <p:cNvSpPr>
            <a:spLocks noGrp="1" noChangeArrowheads="1"/>
          </p:cNvSpPr>
          <p:nvPr>
            <p:ph type="sldNum" sz="quarter" idx="4"/>
          </p:nvPr>
        </p:nvSpPr>
        <p:spPr bwMode="auto">
          <a:xfrm>
            <a:off x="6542485" y="5384800"/>
            <a:ext cx="2133600" cy="457200"/>
          </a:xfrm>
          <a:prstGeom prst="rect">
            <a:avLst/>
          </a:prstGeom>
          <a:ln>
            <a:miter lim="800000"/>
          </a:ln>
        </p:spPr>
        <p:txBody>
          <a:bodyPr vert="horz" wrap="square" lIns="91440" tIns="45720" rIns="91440" bIns="45720" numCol="1" anchor="t" anchorCtr="0" compatLnSpc="1"/>
          <a:lstStyle>
            <a:lvl1pPr>
              <a:defRPr/>
            </a:lvl1pPr>
          </a:lstStyle>
          <a:p>
            <a:pPr defTabSz="685800">
              <a:defRPr/>
            </a:pPr>
            <a:fld id="{D33938DC-4CBA-4257-AA49-D650EAC355A2}" type="slidenum">
              <a:rPr lang="en-US" altLang="zh-CN" sz="563" smtClean="0">
                <a:latin typeface="Verdana" panose="020B0604030504040204" pitchFamily="34" charset="0"/>
              </a:rPr>
              <a:pPr defTabSz="685800">
                <a:defRPr/>
              </a:pPr>
              <a:t>‹#›</a:t>
            </a:fld>
            <a:endParaRPr lang="en-US" altLang="zh-CN" sz="563">
              <a:latin typeface="Verdana" panose="020B0604030504040204" pitchFamily="34" charset="0"/>
            </a:endParaRPr>
          </a:p>
        </p:txBody>
      </p:sp>
    </p:spTree>
    <p:extLst>
      <p:ext uri="{BB962C8B-B14F-4D97-AF65-F5344CB8AC3E}">
        <p14:creationId xmlns:p14="http://schemas.microsoft.com/office/powerpoint/2010/main" val="4176433307"/>
      </p:ext>
    </p:extLst>
  </p:cSld>
  <p:clrMapOvr>
    <a:masterClrMapping/>
  </p:clrMapOvr>
  <p:transition>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716A1163-C2A2-644F-B1CF-BFC24580432C}" type="slidenum">
              <a:rPr lang="zh-CN" altLang="en-US"/>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4063229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Rectangle 4">
            <a:extLst>
              <a:ext uri="{FF2B5EF4-FFF2-40B4-BE49-F238E27FC236}">
                <a16:creationId xmlns:a16="http://schemas.microsoft.com/office/drawing/2014/main" id="{67AE2235-A46F-417B-A237-F48E7C8F45B9}"/>
              </a:ext>
            </a:extLst>
          </p:cNvPr>
          <p:cNvSpPr>
            <a:spLocks noGrp="1" noChangeArrowheads="1"/>
          </p:cNvSpPr>
          <p:nvPr>
            <p:ph type="dt" sz="half" idx="10"/>
          </p:nvPr>
        </p:nvSpPr>
        <p:spPr>
          <a:ln/>
        </p:spPr>
        <p:txBody>
          <a:bodyPr/>
          <a:lstStyle>
            <a:lvl1pPr>
              <a:defRPr/>
            </a:lvl1pPr>
          </a:lstStyle>
          <a:p>
            <a:pPr>
              <a:defRPr/>
            </a:pPr>
            <a:fld id="{16B6DD41-FFAA-4FD8-8568-F67CA1E63DF0}" type="datetime1">
              <a:rPr lang="zh-CN" altLang="en-US"/>
              <a:pPr>
                <a:defRPr/>
              </a:pPr>
              <a:t>2022/9/28</a:t>
            </a:fld>
            <a:endParaRPr lang="en-US" altLang="zh-CN"/>
          </a:p>
        </p:txBody>
      </p:sp>
      <p:sp>
        <p:nvSpPr>
          <p:cNvPr id="5" name="Rectangle 5">
            <a:extLst>
              <a:ext uri="{FF2B5EF4-FFF2-40B4-BE49-F238E27FC236}">
                <a16:creationId xmlns:a16="http://schemas.microsoft.com/office/drawing/2014/main" id="{6ED9A3EA-0DDD-44F5-941B-676427D3546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46C3098-952A-427F-994A-212CDE7307AF}"/>
              </a:ext>
            </a:extLst>
          </p:cNvPr>
          <p:cNvSpPr>
            <a:spLocks noGrp="1" noChangeArrowheads="1"/>
          </p:cNvSpPr>
          <p:nvPr>
            <p:ph type="sldNum" sz="quarter" idx="12"/>
          </p:nvPr>
        </p:nvSpPr>
        <p:spPr>
          <a:ln/>
        </p:spPr>
        <p:txBody>
          <a:bodyPr/>
          <a:lstStyle>
            <a:lvl1pPr>
              <a:defRPr/>
            </a:lvl1pPr>
          </a:lstStyle>
          <a:p>
            <a:fld id="{5C85820E-CF61-43CC-8273-B6854E6FFEC7}" type="slidenum">
              <a:rPr lang="en-US" altLang="zh-CN"/>
              <a:pPr/>
              <a:t>‹#›</a:t>
            </a:fld>
            <a:endParaRPr lang="en-US" altLang="zh-CN"/>
          </a:p>
        </p:txBody>
      </p:sp>
    </p:spTree>
    <p:extLst>
      <p:ext uri="{BB962C8B-B14F-4D97-AF65-F5344CB8AC3E}">
        <p14:creationId xmlns:p14="http://schemas.microsoft.com/office/powerpoint/2010/main" val="1761583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C67CD058-271A-467B-BD1E-50AF0EA20AAB}"/>
              </a:ext>
            </a:extLst>
          </p:cNvPr>
          <p:cNvSpPr>
            <a:spLocks noGrp="1" noChangeArrowheads="1"/>
          </p:cNvSpPr>
          <p:nvPr>
            <p:ph type="dt" sz="half" idx="10"/>
          </p:nvPr>
        </p:nvSpPr>
        <p:spPr>
          <a:ln/>
        </p:spPr>
        <p:txBody>
          <a:bodyPr/>
          <a:lstStyle>
            <a:lvl1pPr>
              <a:defRPr/>
            </a:lvl1pPr>
          </a:lstStyle>
          <a:p>
            <a:pPr>
              <a:defRPr/>
            </a:pPr>
            <a:fld id="{16B6DD41-FFAA-4FD8-8568-F67CA1E63DF0}" type="datetime1">
              <a:rPr lang="zh-CN" altLang="en-US"/>
              <a:pPr>
                <a:defRPr/>
              </a:pPr>
              <a:t>2022/9/28</a:t>
            </a:fld>
            <a:endParaRPr lang="en-US" altLang="zh-CN"/>
          </a:p>
        </p:txBody>
      </p:sp>
      <p:sp>
        <p:nvSpPr>
          <p:cNvPr id="5" name="Rectangle 5">
            <a:extLst>
              <a:ext uri="{FF2B5EF4-FFF2-40B4-BE49-F238E27FC236}">
                <a16:creationId xmlns:a16="http://schemas.microsoft.com/office/drawing/2014/main" id="{206EDF0E-B477-4E09-97CC-7614D7B020A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517CB34-C07B-4504-B6F0-7F738C101102}"/>
              </a:ext>
            </a:extLst>
          </p:cNvPr>
          <p:cNvSpPr>
            <a:spLocks noGrp="1" noChangeArrowheads="1"/>
          </p:cNvSpPr>
          <p:nvPr>
            <p:ph type="sldNum" sz="quarter" idx="12"/>
          </p:nvPr>
        </p:nvSpPr>
        <p:spPr>
          <a:ln/>
        </p:spPr>
        <p:txBody>
          <a:bodyPr/>
          <a:lstStyle>
            <a:lvl1pPr>
              <a:defRPr/>
            </a:lvl1pPr>
          </a:lstStyle>
          <a:p>
            <a:fld id="{831FA10C-92A5-454D-9A39-39B2534372D3}" type="slidenum">
              <a:rPr lang="en-US" altLang="zh-CN"/>
              <a:pPr/>
              <a:t>‹#›</a:t>
            </a:fld>
            <a:endParaRPr lang="en-US" altLang="zh-CN"/>
          </a:p>
        </p:txBody>
      </p:sp>
    </p:spTree>
    <p:extLst>
      <p:ext uri="{BB962C8B-B14F-4D97-AF65-F5344CB8AC3E}">
        <p14:creationId xmlns:p14="http://schemas.microsoft.com/office/powerpoint/2010/main" val="296902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50825" y="1125538"/>
            <a:ext cx="4135438" cy="5183187"/>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4538663" y="1125538"/>
            <a:ext cx="4137025" cy="5183187"/>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Rectangle 4">
            <a:extLst>
              <a:ext uri="{FF2B5EF4-FFF2-40B4-BE49-F238E27FC236}">
                <a16:creationId xmlns:a16="http://schemas.microsoft.com/office/drawing/2014/main" id="{9699BC5F-30E2-46AD-8A23-4AEC8A7D7672}"/>
              </a:ext>
            </a:extLst>
          </p:cNvPr>
          <p:cNvSpPr>
            <a:spLocks noGrp="1" noChangeArrowheads="1"/>
          </p:cNvSpPr>
          <p:nvPr>
            <p:ph type="dt" sz="half" idx="10"/>
          </p:nvPr>
        </p:nvSpPr>
        <p:spPr>
          <a:ln/>
        </p:spPr>
        <p:txBody>
          <a:bodyPr/>
          <a:lstStyle>
            <a:lvl1pPr>
              <a:defRPr/>
            </a:lvl1pPr>
          </a:lstStyle>
          <a:p>
            <a:pPr>
              <a:defRPr/>
            </a:pPr>
            <a:fld id="{16B6DD41-FFAA-4FD8-8568-F67CA1E63DF0}" type="datetime1">
              <a:rPr lang="zh-CN" altLang="en-US"/>
              <a:pPr>
                <a:defRPr/>
              </a:pPr>
              <a:t>2022/9/28</a:t>
            </a:fld>
            <a:endParaRPr lang="en-US" altLang="zh-CN"/>
          </a:p>
        </p:txBody>
      </p:sp>
      <p:sp>
        <p:nvSpPr>
          <p:cNvPr id="6" name="Rectangle 5">
            <a:extLst>
              <a:ext uri="{FF2B5EF4-FFF2-40B4-BE49-F238E27FC236}">
                <a16:creationId xmlns:a16="http://schemas.microsoft.com/office/drawing/2014/main" id="{0E74A8FE-7F61-41E1-8E3F-EC6B6C8D79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DFD1BC0-F9F1-4176-8E98-6999C4FC297B}"/>
              </a:ext>
            </a:extLst>
          </p:cNvPr>
          <p:cNvSpPr>
            <a:spLocks noGrp="1" noChangeArrowheads="1"/>
          </p:cNvSpPr>
          <p:nvPr>
            <p:ph type="sldNum" sz="quarter" idx="12"/>
          </p:nvPr>
        </p:nvSpPr>
        <p:spPr>
          <a:ln/>
        </p:spPr>
        <p:txBody>
          <a:bodyPr/>
          <a:lstStyle>
            <a:lvl1pPr>
              <a:defRPr/>
            </a:lvl1pPr>
          </a:lstStyle>
          <a:p>
            <a:fld id="{10102838-B80C-45BC-8128-8E803BF6D502}" type="slidenum">
              <a:rPr lang="en-US" altLang="zh-CN"/>
              <a:pPr/>
              <a:t>‹#›</a:t>
            </a:fld>
            <a:endParaRPr lang="en-US" altLang="zh-CN"/>
          </a:p>
        </p:txBody>
      </p:sp>
    </p:spTree>
    <p:extLst>
      <p:ext uri="{BB962C8B-B14F-4D97-AF65-F5344CB8AC3E}">
        <p14:creationId xmlns:p14="http://schemas.microsoft.com/office/powerpoint/2010/main" val="25290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7" name="Rectangle 4">
            <a:extLst>
              <a:ext uri="{FF2B5EF4-FFF2-40B4-BE49-F238E27FC236}">
                <a16:creationId xmlns:a16="http://schemas.microsoft.com/office/drawing/2014/main" id="{55DBB81E-764F-4CA1-8D95-C07BF8577698}"/>
              </a:ext>
            </a:extLst>
          </p:cNvPr>
          <p:cNvSpPr>
            <a:spLocks noGrp="1" noChangeArrowheads="1"/>
          </p:cNvSpPr>
          <p:nvPr>
            <p:ph type="dt" sz="half" idx="10"/>
          </p:nvPr>
        </p:nvSpPr>
        <p:spPr>
          <a:ln/>
        </p:spPr>
        <p:txBody>
          <a:bodyPr/>
          <a:lstStyle>
            <a:lvl1pPr>
              <a:defRPr/>
            </a:lvl1pPr>
          </a:lstStyle>
          <a:p>
            <a:pPr>
              <a:defRPr/>
            </a:pPr>
            <a:fld id="{16B6DD41-FFAA-4FD8-8568-F67CA1E63DF0}" type="datetime1">
              <a:rPr lang="zh-CN" altLang="en-US"/>
              <a:pPr>
                <a:defRPr/>
              </a:pPr>
              <a:t>2022/9/28</a:t>
            </a:fld>
            <a:endParaRPr lang="en-US" altLang="zh-CN"/>
          </a:p>
        </p:txBody>
      </p:sp>
      <p:sp>
        <p:nvSpPr>
          <p:cNvPr id="8" name="Rectangle 5">
            <a:extLst>
              <a:ext uri="{FF2B5EF4-FFF2-40B4-BE49-F238E27FC236}">
                <a16:creationId xmlns:a16="http://schemas.microsoft.com/office/drawing/2014/main" id="{0673AD79-97D6-4939-A2A2-F29EA0669F3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5543FBD6-9C7F-4FC4-B03E-E1984AAB145F}"/>
              </a:ext>
            </a:extLst>
          </p:cNvPr>
          <p:cNvSpPr>
            <a:spLocks noGrp="1" noChangeArrowheads="1"/>
          </p:cNvSpPr>
          <p:nvPr>
            <p:ph type="sldNum" sz="quarter" idx="12"/>
          </p:nvPr>
        </p:nvSpPr>
        <p:spPr>
          <a:ln/>
        </p:spPr>
        <p:txBody>
          <a:bodyPr/>
          <a:lstStyle>
            <a:lvl1pPr>
              <a:defRPr/>
            </a:lvl1pPr>
          </a:lstStyle>
          <a:p>
            <a:fld id="{25941978-7312-40C0-97EE-F48CD82F3430}" type="slidenum">
              <a:rPr lang="en-US" altLang="zh-CN"/>
              <a:pPr/>
              <a:t>‹#›</a:t>
            </a:fld>
            <a:endParaRPr lang="en-US" altLang="zh-CN"/>
          </a:p>
        </p:txBody>
      </p:sp>
    </p:spTree>
    <p:extLst>
      <p:ext uri="{BB962C8B-B14F-4D97-AF65-F5344CB8AC3E}">
        <p14:creationId xmlns:p14="http://schemas.microsoft.com/office/powerpoint/2010/main" val="560860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848B1F78-30C8-40C8-A031-4C596F485780}"/>
              </a:ext>
            </a:extLst>
          </p:cNvPr>
          <p:cNvSpPr>
            <a:spLocks noGrp="1" noChangeArrowheads="1"/>
          </p:cNvSpPr>
          <p:nvPr>
            <p:ph type="dt" sz="half" idx="10"/>
          </p:nvPr>
        </p:nvSpPr>
        <p:spPr>
          <a:ln/>
        </p:spPr>
        <p:txBody>
          <a:bodyPr/>
          <a:lstStyle>
            <a:lvl1pPr>
              <a:defRPr/>
            </a:lvl1pPr>
          </a:lstStyle>
          <a:p>
            <a:pPr>
              <a:defRPr/>
            </a:pPr>
            <a:fld id="{16B6DD41-FFAA-4FD8-8568-F67CA1E63DF0}" type="datetime1">
              <a:rPr lang="zh-CN" altLang="en-US"/>
              <a:pPr>
                <a:defRPr/>
              </a:pPr>
              <a:t>2022/9/28</a:t>
            </a:fld>
            <a:endParaRPr lang="en-US" altLang="zh-CN"/>
          </a:p>
        </p:txBody>
      </p:sp>
      <p:sp>
        <p:nvSpPr>
          <p:cNvPr id="4" name="Rectangle 5">
            <a:extLst>
              <a:ext uri="{FF2B5EF4-FFF2-40B4-BE49-F238E27FC236}">
                <a16:creationId xmlns:a16="http://schemas.microsoft.com/office/drawing/2014/main" id="{2EBC96A5-89D0-45D8-AAAD-F906DF50525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57B57EB-5F0C-454F-8274-4BC9676486BB}"/>
              </a:ext>
            </a:extLst>
          </p:cNvPr>
          <p:cNvSpPr>
            <a:spLocks noGrp="1" noChangeArrowheads="1"/>
          </p:cNvSpPr>
          <p:nvPr>
            <p:ph type="sldNum" sz="quarter" idx="12"/>
          </p:nvPr>
        </p:nvSpPr>
        <p:spPr>
          <a:ln/>
        </p:spPr>
        <p:txBody>
          <a:bodyPr/>
          <a:lstStyle>
            <a:lvl1pPr>
              <a:defRPr/>
            </a:lvl1pPr>
          </a:lstStyle>
          <a:p>
            <a:fld id="{B84C52B9-3E7C-416C-AA50-2961D4CFB90D}" type="slidenum">
              <a:rPr lang="en-US" altLang="zh-CN"/>
              <a:pPr/>
              <a:t>‹#›</a:t>
            </a:fld>
            <a:endParaRPr lang="en-US" altLang="zh-CN"/>
          </a:p>
        </p:txBody>
      </p:sp>
    </p:spTree>
    <p:extLst>
      <p:ext uri="{BB962C8B-B14F-4D97-AF65-F5344CB8AC3E}">
        <p14:creationId xmlns:p14="http://schemas.microsoft.com/office/powerpoint/2010/main" val="203030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3A3EE43-D077-42D4-A1DC-CEAD34C9C489}"/>
              </a:ext>
            </a:extLst>
          </p:cNvPr>
          <p:cNvSpPr>
            <a:spLocks noGrp="1" noChangeArrowheads="1"/>
          </p:cNvSpPr>
          <p:nvPr>
            <p:ph type="dt" sz="half" idx="10"/>
          </p:nvPr>
        </p:nvSpPr>
        <p:spPr>
          <a:ln/>
        </p:spPr>
        <p:txBody>
          <a:bodyPr/>
          <a:lstStyle>
            <a:lvl1pPr>
              <a:defRPr/>
            </a:lvl1pPr>
          </a:lstStyle>
          <a:p>
            <a:pPr>
              <a:defRPr/>
            </a:pPr>
            <a:fld id="{16B6DD41-FFAA-4FD8-8568-F67CA1E63DF0}" type="datetime1">
              <a:rPr lang="zh-CN" altLang="en-US"/>
              <a:pPr>
                <a:defRPr/>
              </a:pPr>
              <a:t>2022/9/28</a:t>
            </a:fld>
            <a:endParaRPr lang="en-US" altLang="zh-CN"/>
          </a:p>
        </p:txBody>
      </p:sp>
      <p:sp>
        <p:nvSpPr>
          <p:cNvPr id="3" name="Rectangle 5">
            <a:extLst>
              <a:ext uri="{FF2B5EF4-FFF2-40B4-BE49-F238E27FC236}">
                <a16:creationId xmlns:a16="http://schemas.microsoft.com/office/drawing/2014/main" id="{08A47C68-18DB-42F2-A46D-78B74F7C521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B6719121-1776-4FA4-B4A3-982727251AB9}"/>
              </a:ext>
            </a:extLst>
          </p:cNvPr>
          <p:cNvSpPr>
            <a:spLocks noGrp="1" noChangeArrowheads="1"/>
          </p:cNvSpPr>
          <p:nvPr>
            <p:ph type="sldNum" sz="quarter" idx="12"/>
          </p:nvPr>
        </p:nvSpPr>
        <p:spPr>
          <a:ln/>
        </p:spPr>
        <p:txBody>
          <a:bodyPr/>
          <a:lstStyle>
            <a:lvl1pPr>
              <a:defRPr/>
            </a:lvl1pPr>
          </a:lstStyle>
          <a:p>
            <a:fld id="{B7F89D66-38CE-4F31-B5AB-DDD8EBE46ADD}" type="slidenum">
              <a:rPr lang="en-US" altLang="zh-CN"/>
              <a:pPr/>
              <a:t>‹#›</a:t>
            </a:fld>
            <a:endParaRPr lang="en-US" altLang="zh-CN"/>
          </a:p>
        </p:txBody>
      </p:sp>
    </p:spTree>
    <p:extLst>
      <p:ext uri="{BB962C8B-B14F-4D97-AF65-F5344CB8AC3E}">
        <p14:creationId xmlns:p14="http://schemas.microsoft.com/office/powerpoint/2010/main" val="2390236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BA5CEC8F-5933-4187-AAB1-6264C8C27E50}"/>
              </a:ext>
            </a:extLst>
          </p:cNvPr>
          <p:cNvSpPr>
            <a:spLocks noGrp="1" noChangeArrowheads="1"/>
          </p:cNvSpPr>
          <p:nvPr>
            <p:ph type="dt" sz="half" idx="10"/>
          </p:nvPr>
        </p:nvSpPr>
        <p:spPr>
          <a:ln/>
        </p:spPr>
        <p:txBody>
          <a:bodyPr/>
          <a:lstStyle>
            <a:lvl1pPr>
              <a:defRPr/>
            </a:lvl1pPr>
          </a:lstStyle>
          <a:p>
            <a:pPr>
              <a:defRPr/>
            </a:pPr>
            <a:fld id="{16B6DD41-FFAA-4FD8-8568-F67CA1E63DF0}" type="datetime1">
              <a:rPr lang="zh-CN" altLang="en-US"/>
              <a:pPr>
                <a:defRPr/>
              </a:pPr>
              <a:t>2022/9/28</a:t>
            </a:fld>
            <a:endParaRPr lang="en-US" altLang="zh-CN"/>
          </a:p>
        </p:txBody>
      </p:sp>
      <p:sp>
        <p:nvSpPr>
          <p:cNvPr id="6" name="Rectangle 5">
            <a:extLst>
              <a:ext uri="{FF2B5EF4-FFF2-40B4-BE49-F238E27FC236}">
                <a16:creationId xmlns:a16="http://schemas.microsoft.com/office/drawing/2014/main" id="{AFE9114E-4C1D-44DA-B89C-EF2C77C789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11940B6-3B0F-4511-AF81-5374CF4A812B}"/>
              </a:ext>
            </a:extLst>
          </p:cNvPr>
          <p:cNvSpPr>
            <a:spLocks noGrp="1" noChangeArrowheads="1"/>
          </p:cNvSpPr>
          <p:nvPr>
            <p:ph type="sldNum" sz="quarter" idx="12"/>
          </p:nvPr>
        </p:nvSpPr>
        <p:spPr>
          <a:ln/>
        </p:spPr>
        <p:txBody>
          <a:bodyPr/>
          <a:lstStyle>
            <a:lvl1pPr>
              <a:defRPr/>
            </a:lvl1pPr>
          </a:lstStyle>
          <a:p>
            <a:fld id="{96E839F7-EAB3-40AF-A697-21139A2E9932}" type="slidenum">
              <a:rPr lang="en-US" altLang="zh-CN"/>
              <a:pPr/>
              <a:t>‹#›</a:t>
            </a:fld>
            <a:endParaRPr lang="en-US" altLang="zh-CN"/>
          </a:p>
        </p:txBody>
      </p:sp>
    </p:spTree>
    <p:extLst>
      <p:ext uri="{BB962C8B-B14F-4D97-AF65-F5344CB8AC3E}">
        <p14:creationId xmlns:p14="http://schemas.microsoft.com/office/powerpoint/2010/main" val="141423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EDEDD040-4439-4F71-A8F7-7E9A83A550E5}"/>
              </a:ext>
            </a:extLst>
          </p:cNvPr>
          <p:cNvSpPr>
            <a:spLocks noGrp="1" noChangeArrowheads="1"/>
          </p:cNvSpPr>
          <p:nvPr>
            <p:ph type="dt" sz="half" idx="10"/>
          </p:nvPr>
        </p:nvSpPr>
        <p:spPr>
          <a:ln/>
        </p:spPr>
        <p:txBody>
          <a:bodyPr/>
          <a:lstStyle>
            <a:lvl1pPr>
              <a:defRPr/>
            </a:lvl1pPr>
          </a:lstStyle>
          <a:p>
            <a:pPr>
              <a:defRPr/>
            </a:pPr>
            <a:fld id="{16B6DD41-FFAA-4FD8-8568-F67CA1E63DF0}" type="datetime1">
              <a:rPr lang="zh-CN" altLang="en-US"/>
              <a:pPr>
                <a:defRPr/>
              </a:pPr>
              <a:t>2022/9/28</a:t>
            </a:fld>
            <a:endParaRPr lang="en-US" altLang="zh-CN"/>
          </a:p>
        </p:txBody>
      </p:sp>
      <p:sp>
        <p:nvSpPr>
          <p:cNvPr id="6" name="Rectangle 5">
            <a:extLst>
              <a:ext uri="{FF2B5EF4-FFF2-40B4-BE49-F238E27FC236}">
                <a16:creationId xmlns:a16="http://schemas.microsoft.com/office/drawing/2014/main" id="{9780016D-C383-4A05-9B9C-F8E6BCE4D8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7932390-4005-4FBE-905E-BD608F877959}"/>
              </a:ext>
            </a:extLst>
          </p:cNvPr>
          <p:cNvSpPr>
            <a:spLocks noGrp="1" noChangeArrowheads="1"/>
          </p:cNvSpPr>
          <p:nvPr>
            <p:ph type="sldNum" sz="quarter" idx="12"/>
          </p:nvPr>
        </p:nvSpPr>
        <p:spPr>
          <a:ln/>
        </p:spPr>
        <p:txBody>
          <a:bodyPr/>
          <a:lstStyle>
            <a:lvl1pPr>
              <a:defRPr/>
            </a:lvl1pPr>
          </a:lstStyle>
          <a:p>
            <a:fld id="{795668FD-D8B8-4626-A521-539A789F228E}" type="slidenum">
              <a:rPr lang="en-US" altLang="zh-CN"/>
              <a:pPr/>
              <a:t>‹#›</a:t>
            </a:fld>
            <a:endParaRPr lang="en-US" altLang="zh-CN"/>
          </a:p>
        </p:txBody>
      </p:sp>
    </p:spTree>
    <p:extLst>
      <p:ext uri="{BB962C8B-B14F-4D97-AF65-F5344CB8AC3E}">
        <p14:creationId xmlns:p14="http://schemas.microsoft.com/office/powerpoint/2010/main" val="1099349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hyperlink" Target="../../../../../../&#30005;&#23376;&#25945;&#26696;/&#35745;&#31639;&#26426;&#25991;&#21270;&#22522;&#30784;/2007&#35745;&#31639;&#26426;&#22522;&#30784;/Lee/Base/end.ppt"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D70090CA-AD42-4CC1-9322-FEFE83553AB9}"/>
              </a:ext>
            </a:extLst>
          </p:cNvPr>
          <p:cNvSpPr>
            <a:spLocks noGrp="1" noChangeArrowheads="1"/>
          </p:cNvSpPr>
          <p:nvPr>
            <p:ph type="title"/>
          </p:nvPr>
        </p:nvSpPr>
        <p:spPr bwMode="auto">
          <a:xfrm>
            <a:off x="323850" y="333375"/>
            <a:ext cx="8281988" cy="647700"/>
          </a:xfrm>
          <a:prstGeom prst="rect">
            <a:avLst/>
          </a:prstGeom>
          <a:noFill/>
          <a:ln>
            <a:noFill/>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225283" name="Rectangle 3">
            <a:extLst>
              <a:ext uri="{FF2B5EF4-FFF2-40B4-BE49-F238E27FC236}">
                <a16:creationId xmlns:a16="http://schemas.microsoft.com/office/drawing/2014/main" id="{E272341D-05B1-4006-A332-6A14585743D7}"/>
              </a:ext>
            </a:extLst>
          </p:cNvPr>
          <p:cNvSpPr>
            <a:spLocks noGrp="1" noChangeArrowheads="1"/>
          </p:cNvSpPr>
          <p:nvPr>
            <p:ph type="body" idx="1"/>
          </p:nvPr>
        </p:nvSpPr>
        <p:spPr bwMode="auto">
          <a:xfrm>
            <a:off x="250825" y="1125538"/>
            <a:ext cx="8424863" cy="5183187"/>
          </a:xfrm>
          <a:prstGeom prst="rect">
            <a:avLst/>
          </a:prstGeom>
          <a:noFill/>
          <a:ln>
            <a:noFill/>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225284" name="Rectangle 4">
            <a:extLst>
              <a:ext uri="{FF2B5EF4-FFF2-40B4-BE49-F238E27FC236}">
                <a16:creationId xmlns:a16="http://schemas.microsoft.com/office/drawing/2014/main" id="{39D69539-66AC-4821-A174-EB7E759E3337}"/>
              </a:ext>
            </a:extLst>
          </p:cNvPr>
          <p:cNvSpPr>
            <a:spLocks noGrp="1" noChangeArrowheads="1"/>
          </p:cNvSpPr>
          <p:nvPr>
            <p:ph type="dt" sz="half" idx="2"/>
          </p:nvPr>
        </p:nvSpPr>
        <p:spPr bwMode="auto">
          <a:xfrm>
            <a:off x="835025" y="6356350"/>
            <a:ext cx="1905000" cy="457200"/>
          </a:xfrm>
          <a:prstGeom prst="rect">
            <a:avLst/>
          </a:prstGeom>
          <a:noFill/>
          <a:ln>
            <a:noFill/>
          </a:ln>
          <a:effectLst/>
        </p:spPr>
        <p:txBody>
          <a:bodyPr vert="horz" wrap="square" lIns="91440" tIns="45720" rIns="91440" bIns="45720" numCol="1" anchor="t" anchorCtr="0" compatLnSpc="1"/>
          <a:lstStyle>
            <a:lvl1pPr eaLnBrk="1" hangingPunct="1">
              <a:defRPr kumimoji="1" sz="1400"/>
            </a:lvl1pPr>
          </a:lstStyle>
          <a:p>
            <a:pPr>
              <a:defRPr/>
            </a:pPr>
            <a:fld id="{16B6DD41-FFAA-4FD8-8568-F67CA1E63DF0}" type="datetime1">
              <a:rPr lang="zh-CN" altLang="en-US"/>
              <a:pPr>
                <a:defRPr/>
              </a:pPr>
              <a:t>2022/9/28</a:t>
            </a:fld>
            <a:endParaRPr lang="en-US" altLang="zh-CN"/>
          </a:p>
        </p:txBody>
      </p:sp>
      <p:sp>
        <p:nvSpPr>
          <p:cNvPr id="225285" name="Rectangle 5">
            <a:extLst>
              <a:ext uri="{FF2B5EF4-FFF2-40B4-BE49-F238E27FC236}">
                <a16:creationId xmlns:a16="http://schemas.microsoft.com/office/drawing/2014/main" id="{6E07DCFC-C067-4527-9D5D-D4900D601DE6}"/>
              </a:ext>
            </a:extLst>
          </p:cNvPr>
          <p:cNvSpPr>
            <a:spLocks noGrp="1" noChangeArrowheads="1"/>
          </p:cNvSpPr>
          <p:nvPr>
            <p:ph type="ftr" sz="quarter" idx="3"/>
          </p:nvPr>
        </p:nvSpPr>
        <p:spPr bwMode="auto">
          <a:xfrm>
            <a:off x="3273425" y="635635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kumimoji="1" sz="1400"/>
            </a:lvl1pPr>
          </a:lstStyle>
          <a:p>
            <a:pPr>
              <a:defRPr/>
            </a:pPr>
            <a:endParaRPr lang="en-US" altLang="zh-CN"/>
          </a:p>
        </p:txBody>
      </p:sp>
      <p:sp>
        <p:nvSpPr>
          <p:cNvPr id="225286" name="Rectangle 6">
            <a:extLst>
              <a:ext uri="{FF2B5EF4-FFF2-40B4-BE49-F238E27FC236}">
                <a16:creationId xmlns:a16="http://schemas.microsoft.com/office/drawing/2014/main" id="{FEFE2E2E-7ED1-4CE1-94A0-C446E729637B}"/>
              </a:ext>
            </a:extLst>
          </p:cNvPr>
          <p:cNvSpPr>
            <a:spLocks noGrp="1" noChangeArrowheads="1"/>
          </p:cNvSpPr>
          <p:nvPr>
            <p:ph type="sldNum" sz="quarter" idx="4"/>
          </p:nvPr>
        </p:nvSpPr>
        <p:spPr bwMode="auto">
          <a:xfrm>
            <a:off x="5330825" y="63563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lvl1pPr>
          </a:lstStyle>
          <a:p>
            <a:fld id="{7E62FE06-E19B-4021-98DA-D1E23F00222E}" type="slidenum">
              <a:rPr lang="en-US" altLang="zh-CN"/>
              <a:pPr/>
              <a:t>‹#›</a:t>
            </a:fld>
            <a:endParaRPr lang="en-US" altLang="zh-CN"/>
          </a:p>
        </p:txBody>
      </p:sp>
      <p:pic>
        <p:nvPicPr>
          <p:cNvPr id="1031" name="Picture 7" descr="back11">
            <a:hlinkClick r:id="" action="ppaction://hlinkshowjump?jump=firstslide"/>
            <a:extLst>
              <a:ext uri="{FF2B5EF4-FFF2-40B4-BE49-F238E27FC236}">
                <a16:creationId xmlns:a16="http://schemas.microsoft.com/office/drawing/2014/main" id="{4ABFCDAD-D7AA-4C6E-B42D-9DC9616F0A0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6313" y="6323013"/>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exit11">
            <a:hlinkClick r:id="rId19" action="ppaction://hlinkpres?slideindex=1&amp;slidetitle="/>
            <a:extLst>
              <a:ext uri="{FF2B5EF4-FFF2-40B4-BE49-F238E27FC236}">
                <a16:creationId xmlns:a16="http://schemas.microsoft.com/office/drawing/2014/main" id="{B57A516E-4670-4768-8D48-41F1AAAF6A1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45513" y="6284913"/>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descr="next11">
            <a:hlinkClick r:id="" action="ppaction://hlinkshowjump?jump=nextslide"/>
            <a:extLst>
              <a:ext uri="{FF2B5EF4-FFF2-40B4-BE49-F238E27FC236}">
                <a16:creationId xmlns:a16="http://schemas.microsoft.com/office/drawing/2014/main" id="{32414485-098F-447E-99A5-4DEFB26C355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126413" y="6323013"/>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prev11">
            <a:hlinkClick r:id="" action="ppaction://hlinkshowjump?jump=previousslide"/>
            <a:extLst>
              <a:ext uri="{FF2B5EF4-FFF2-40B4-BE49-F238E27FC236}">
                <a16:creationId xmlns:a16="http://schemas.microsoft.com/office/drawing/2014/main" id="{D4EE7147-D21C-4C8B-96EC-0CE56078259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745413" y="6323013"/>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Line 11">
            <a:extLst>
              <a:ext uri="{FF2B5EF4-FFF2-40B4-BE49-F238E27FC236}">
                <a16:creationId xmlns:a16="http://schemas.microsoft.com/office/drawing/2014/main" id="{21AF5C6B-533C-4E9D-B06B-BC11E23B2481}"/>
              </a:ext>
            </a:extLst>
          </p:cNvPr>
          <p:cNvSpPr>
            <a:spLocks noChangeShapeType="1"/>
          </p:cNvSpPr>
          <p:nvPr/>
        </p:nvSpPr>
        <p:spPr bwMode="auto">
          <a:xfrm flipV="1">
            <a:off x="250825" y="1052513"/>
            <a:ext cx="8294688" cy="0"/>
          </a:xfrm>
          <a:prstGeom prst="line">
            <a:avLst/>
          </a:prstGeom>
          <a:noFill/>
          <a:ln w="76200" cmpd="tri">
            <a:solidFill>
              <a:srgbClr val="CBE5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 id="2147483660" r:id="rId12"/>
    <p:sldLayoutId id="2147483661" r:id="rId13"/>
    <p:sldLayoutId id="2147483662" r:id="rId14"/>
    <p:sldLayoutId id="2147483663" r:id="rId15"/>
  </p:sldLayoutIdLst>
  <p:txStyles>
    <p:titleStyle>
      <a:lvl1pPr algn="ctr" rtl="0" eaLnBrk="0" fontAlgn="base" hangingPunct="0">
        <a:spcBef>
          <a:spcPct val="0"/>
        </a:spcBef>
        <a:spcAft>
          <a:spcPct val="0"/>
        </a:spcAft>
        <a:defRPr sz="3200" b="1" kern="1200">
          <a:solidFill>
            <a:srgbClr val="6600CC"/>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6600CC"/>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2pPr>
      <a:lvl3pPr algn="ctr" rtl="0" eaLnBrk="0" fontAlgn="base" hangingPunct="0">
        <a:spcBef>
          <a:spcPct val="0"/>
        </a:spcBef>
        <a:spcAft>
          <a:spcPct val="0"/>
        </a:spcAft>
        <a:defRPr sz="3200" b="1">
          <a:solidFill>
            <a:srgbClr val="6600CC"/>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3pPr>
      <a:lvl4pPr algn="ctr" rtl="0" eaLnBrk="0" fontAlgn="base" hangingPunct="0">
        <a:spcBef>
          <a:spcPct val="0"/>
        </a:spcBef>
        <a:spcAft>
          <a:spcPct val="0"/>
        </a:spcAft>
        <a:defRPr sz="3200" b="1">
          <a:solidFill>
            <a:srgbClr val="6600CC"/>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4pPr>
      <a:lvl5pPr algn="ctr" rtl="0" eaLnBrk="0" fontAlgn="base" hangingPunct="0">
        <a:spcBef>
          <a:spcPct val="0"/>
        </a:spcBef>
        <a:spcAft>
          <a:spcPct val="0"/>
        </a:spcAft>
        <a:defRPr sz="3200" b="1">
          <a:solidFill>
            <a:srgbClr val="6600CC"/>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5pPr>
      <a:lvl6pPr marL="457200" algn="ctr" rtl="0"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6pPr>
      <a:lvl7pPr marL="914400" algn="ctr" rtl="0"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7pPr>
      <a:lvl8pPr marL="1371600" algn="ctr" rtl="0"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8pPr>
      <a:lvl9pPr marL="1828800" algn="ctr" rtl="0"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9pPr>
    </p:titleStyle>
    <p:bodyStyle>
      <a:lvl1pPr marL="290513" indent="-290513" algn="l" rtl="0" eaLnBrk="0" fontAlgn="base" hangingPunct="0">
        <a:lnSpc>
          <a:spcPct val="110000"/>
        </a:lnSpc>
        <a:spcBef>
          <a:spcPct val="20000"/>
        </a:spcBef>
        <a:spcAft>
          <a:spcPct val="20000"/>
        </a:spcAft>
        <a:buClr>
          <a:srgbClr val="CC0000"/>
        </a:buClr>
        <a:buSzPct val="110000"/>
        <a:buFont typeface="Wingdings" panose="05000000000000000000" pitchFamily="2" charset="2"/>
        <a:buChar char="v"/>
        <a:defRPr sz="2800" b="1" kern="1200">
          <a:solidFill>
            <a:srgbClr val="000099"/>
          </a:solidFill>
          <a:effectLst>
            <a:outerShdw blurRad="38100" dist="38100" dir="2700000" algn="tl">
              <a:srgbClr val="C0C0C0"/>
            </a:outerShdw>
          </a:effectLst>
          <a:latin typeface="+mn-lt"/>
          <a:ea typeface="+mn-ea"/>
          <a:cs typeface="楷体_GB2312"/>
        </a:defRPr>
      </a:lvl1pPr>
      <a:lvl2pPr marL="661988" indent="-180975" algn="l" rtl="0" eaLnBrk="0" fontAlgn="base" hangingPunct="0">
        <a:lnSpc>
          <a:spcPct val="110000"/>
        </a:lnSpc>
        <a:spcBef>
          <a:spcPct val="20000"/>
        </a:spcBef>
        <a:spcAft>
          <a:spcPct val="20000"/>
        </a:spcAft>
        <a:buClr>
          <a:srgbClr val="00CC00"/>
        </a:buClr>
        <a:buSzPct val="120000"/>
        <a:buFont typeface="Wingdings" panose="05000000000000000000" pitchFamily="2" charset="2"/>
        <a:buChar char="§"/>
        <a:defRPr sz="2800" b="1" kern="1200">
          <a:solidFill>
            <a:srgbClr val="000099"/>
          </a:solidFill>
          <a:effectLst>
            <a:outerShdw blurRad="38100" dist="38100" dir="2700000" algn="tl">
              <a:srgbClr val="C0C0C0"/>
            </a:outerShdw>
          </a:effectLst>
          <a:latin typeface="+mn-lt"/>
          <a:ea typeface="+mn-ea"/>
          <a:cs typeface="楷体_GB2312"/>
        </a:defRPr>
      </a:lvl2pPr>
      <a:lvl3pPr marL="1044575" indent="-192088" algn="l" rtl="0" eaLnBrk="0" fontAlgn="base" hangingPunct="0">
        <a:lnSpc>
          <a:spcPct val="110000"/>
        </a:lnSpc>
        <a:spcBef>
          <a:spcPct val="20000"/>
        </a:spcBef>
        <a:spcAft>
          <a:spcPct val="20000"/>
        </a:spcAft>
        <a:buClr>
          <a:srgbClr val="FF0066"/>
        </a:buClr>
        <a:buSzPct val="135000"/>
        <a:buChar char="•"/>
        <a:defRPr sz="2800" b="1" kern="1200">
          <a:solidFill>
            <a:srgbClr val="000099"/>
          </a:solidFill>
          <a:effectLst>
            <a:outerShdw blurRad="38100" dist="38100" dir="2700000" algn="tl">
              <a:srgbClr val="C0C0C0"/>
            </a:outerShdw>
          </a:effectLst>
          <a:latin typeface="+mn-lt"/>
          <a:ea typeface="+mn-ea"/>
          <a:cs typeface="楷体_GB2312"/>
        </a:defRPr>
      </a:lvl3pPr>
      <a:lvl4pPr marL="1428750" indent="-193675" algn="l" rtl="0" eaLnBrk="0" fontAlgn="base" hangingPunct="0">
        <a:lnSpc>
          <a:spcPct val="110000"/>
        </a:lnSpc>
        <a:spcBef>
          <a:spcPct val="20000"/>
        </a:spcBef>
        <a:spcAft>
          <a:spcPct val="20000"/>
        </a:spcAft>
        <a:buChar char="–"/>
        <a:defRPr sz="2600" b="1" kern="1200">
          <a:solidFill>
            <a:srgbClr val="000099"/>
          </a:solidFill>
          <a:effectLst>
            <a:outerShdw blurRad="38100" dist="38100" dir="2700000" algn="tl">
              <a:srgbClr val="C0C0C0"/>
            </a:outerShdw>
          </a:effectLst>
          <a:latin typeface="+mn-lt"/>
          <a:ea typeface="+mn-ea"/>
          <a:cs typeface="楷体_GB2312"/>
        </a:defRPr>
      </a:lvl4pPr>
      <a:lvl5pPr marL="1812925" indent="-193675" algn="l" rtl="0" eaLnBrk="0" fontAlgn="base" hangingPunct="0">
        <a:lnSpc>
          <a:spcPct val="110000"/>
        </a:lnSpc>
        <a:spcBef>
          <a:spcPct val="20000"/>
        </a:spcBef>
        <a:spcAft>
          <a:spcPct val="20000"/>
        </a:spcAft>
        <a:buChar char="–"/>
        <a:defRPr sz="2600" b="1" kern="1200">
          <a:solidFill>
            <a:srgbClr val="000099"/>
          </a:solidFill>
          <a:effectLst>
            <a:outerShdw blurRad="38100" dist="38100" dir="2700000" algn="tl">
              <a:srgbClr val="C0C0C0"/>
            </a:outerShdw>
          </a:effectLst>
          <a:latin typeface="+mn-lt"/>
          <a:ea typeface="+mn-ea"/>
          <a:cs typeface="楷体_GB231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灯片编号占位符 5">
            <a:extLst>
              <a:ext uri="{FF2B5EF4-FFF2-40B4-BE49-F238E27FC236}">
                <a16:creationId xmlns:a16="http://schemas.microsoft.com/office/drawing/2014/main" id="{15F56E99-EDB4-4677-9C37-1BDE64BD7AB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A0E0713-2F94-4420-850E-7C8C984B1FF5}" type="slidenum">
              <a:rPr lang="en-US" altLang="zh-CN"/>
              <a:pPr/>
              <a:t>1</a:t>
            </a:fld>
            <a:endParaRPr lang="en-US" altLang="zh-CN"/>
          </a:p>
        </p:txBody>
      </p:sp>
      <p:sp>
        <p:nvSpPr>
          <p:cNvPr id="254978" name="Rectangle 2">
            <a:extLst>
              <a:ext uri="{FF2B5EF4-FFF2-40B4-BE49-F238E27FC236}">
                <a16:creationId xmlns:a16="http://schemas.microsoft.com/office/drawing/2014/main" id="{EC7FD186-3211-44FD-A637-8E81CFBB45F7}"/>
              </a:ext>
            </a:extLst>
          </p:cNvPr>
          <p:cNvSpPr>
            <a:spLocks noGrp="1" noChangeArrowheads="1"/>
          </p:cNvSpPr>
          <p:nvPr>
            <p:ph type="ctrTitle"/>
          </p:nvPr>
        </p:nvSpPr>
        <p:spPr>
          <a:xfrm>
            <a:off x="395288" y="2205038"/>
            <a:ext cx="8208962" cy="1566862"/>
          </a:xfrm>
        </p:spPr>
        <p:txBody>
          <a:bodyPr anchor="ctr"/>
          <a:lstStyle/>
          <a:p>
            <a:pPr eaLnBrk="1" hangingPunct="1">
              <a:defRPr/>
            </a:pPr>
            <a:r>
              <a:rPr kumimoji="1" lang="zh-CN" altLang="en-US" sz="5400"/>
              <a:t>第</a:t>
            </a:r>
            <a:r>
              <a:rPr kumimoji="1" lang="en-US" altLang="zh-CN" sz="5400"/>
              <a:t>4</a:t>
            </a:r>
            <a:r>
              <a:rPr kumimoji="1" lang="zh-CN" altLang="en-US" sz="5400"/>
              <a:t>章   控制结构与语句</a:t>
            </a:r>
            <a:r>
              <a:rPr kumimoji="1" lang="zh-CN" altLang="en-US" sz="5400" b="0"/>
              <a:t> </a:t>
            </a:r>
          </a:p>
        </p:txBody>
      </p:sp>
      <p:sp>
        <p:nvSpPr>
          <p:cNvPr id="254979" name="Rectangle 3">
            <a:extLst>
              <a:ext uri="{FF2B5EF4-FFF2-40B4-BE49-F238E27FC236}">
                <a16:creationId xmlns:a16="http://schemas.microsoft.com/office/drawing/2014/main" id="{508CCEF8-7B5E-4A8B-8D3E-B88CD5E19B7E}"/>
              </a:ext>
            </a:extLst>
          </p:cNvPr>
          <p:cNvSpPr>
            <a:spLocks noGrp="1" noChangeArrowheads="1"/>
          </p:cNvSpPr>
          <p:nvPr>
            <p:ph type="subTitle" idx="1"/>
          </p:nvPr>
        </p:nvSpPr>
        <p:spPr>
          <a:xfrm>
            <a:off x="1371600" y="3886200"/>
            <a:ext cx="6400800" cy="695325"/>
          </a:xfrm>
        </p:spPr>
        <p:txBody>
          <a:bodyPr/>
          <a:lstStyle/>
          <a:p>
            <a:pPr eaLnBrk="1" hangingPunct="1">
              <a:defRPr/>
            </a:pPr>
            <a:endParaRPr kumimoji="1" lang="zh-CN" altLang="zh-CN" sz="2800">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灯片编号占位符 5">
            <a:extLst>
              <a:ext uri="{FF2B5EF4-FFF2-40B4-BE49-F238E27FC236}">
                <a16:creationId xmlns:a16="http://schemas.microsoft.com/office/drawing/2014/main" id="{DCA567CE-E249-4AE4-B603-380B4284351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FCB8C1A-0D61-43F4-A142-83B7E5134E20}" type="slidenum">
              <a:rPr lang="en-US" altLang="zh-CN"/>
              <a:pPr/>
              <a:t>10</a:t>
            </a:fld>
            <a:endParaRPr lang="en-US" altLang="zh-CN"/>
          </a:p>
        </p:txBody>
      </p:sp>
      <p:sp>
        <p:nvSpPr>
          <p:cNvPr id="261122" name="Rectangle 2">
            <a:extLst>
              <a:ext uri="{FF2B5EF4-FFF2-40B4-BE49-F238E27FC236}">
                <a16:creationId xmlns:a16="http://schemas.microsoft.com/office/drawing/2014/main" id="{B9C4B74D-C24D-49F0-93DC-6E1FE1348E73}"/>
              </a:ext>
            </a:extLst>
          </p:cNvPr>
          <p:cNvSpPr>
            <a:spLocks noGrp="1" noChangeArrowheads="1"/>
          </p:cNvSpPr>
          <p:nvPr>
            <p:ph type="title"/>
          </p:nvPr>
        </p:nvSpPr>
        <p:spPr/>
        <p:txBody>
          <a:bodyPr/>
          <a:lstStyle/>
          <a:p>
            <a:pPr eaLnBrk="1" hangingPunct="1">
              <a:defRPr/>
            </a:pPr>
            <a:r>
              <a:rPr kumimoji="1" lang="en-US" altLang="zh-CN">
                <a:latin typeface="隶书" panose="02010509060101010101" pitchFamily="49" charset="-122"/>
              </a:rPr>
              <a:t>4.1 </a:t>
            </a:r>
            <a:r>
              <a:rPr kumimoji="1" lang="zh-CN" altLang="en-US">
                <a:latin typeface="隶书" panose="02010509060101010101" pitchFamily="49" charset="-122"/>
              </a:rPr>
              <a:t>结构化程序设计</a:t>
            </a:r>
          </a:p>
        </p:txBody>
      </p:sp>
      <p:sp>
        <p:nvSpPr>
          <p:cNvPr id="261123" name="Rectangle 3">
            <a:extLst>
              <a:ext uri="{FF2B5EF4-FFF2-40B4-BE49-F238E27FC236}">
                <a16:creationId xmlns:a16="http://schemas.microsoft.com/office/drawing/2014/main" id="{3242D613-BB90-42F2-8335-B8EAC9D14DCB}"/>
              </a:ext>
            </a:extLst>
          </p:cNvPr>
          <p:cNvSpPr>
            <a:spLocks noGrp="1" noChangeArrowheads="1"/>
          </p:cNvSpPr>
          <p:nvPr>
            <p:ph idx="1"/>
          </p:nvPr>
        </p:nvSpPr>
        <p:spPr>
          <a:xfrm>
            <a:off x="395288" y="1125538"/>
            <a:ext cx="8497887" cy="5111750"/>
          </a:xfrm>
        </p:spPr>
        <p:txBody>
          <a:bodyPr/>
          <a:lstStyle/>
          <a:p>
            <a:pPr marL="290830" indent="-290830" eaLnBrk="1" hangingPunct="1">
              <a:lnSpc>
                <a:spcPct val="90000"/>
              </a:lnSpc>
              <a:defRPr/>
            </a:pPr>
            <a:r>
              <a:rPr kumimoji="1" lang="zh-CN" altLang="en-US">
                <a:cs typeface="+mn-cs"/>
              </a:rPr>
              <a:t>具体操作步骤用自然语言描述如下：</a:t>
            </a:r>
          </a:p>
          <a:p>
            <a:pPr marL="662305" lvl="1" eaLnBrk="1" hangingPunct="1">
              <a:lnSpc>
                <a:spcPct val="90000"/>
              </a:lnSpc>
              <a:defRPr/>
            </a:pPr>
            <a:r>
              <a:rPr kumimoji="1" lang="zh-CN" altLang="en-US" sz="2400">
                <a:cs typeface="+mn-cs"/>
              </a:rPr>
              <a:t>（</a:t>
            </a:r>
            <a:r>
              <a:rPr kumimoji="1" lang="en-US" altLang="zh-CN" sz="2400">
                <a:cs typeface="+mn-cs"/>
              </a:rPr>
              <a:t>1</a:t>
            </a:r>
            <a:r>
              <a:rPr kumimoji="1" lang="zh-CN" altLang="en-US" sz="2400">
                <a:cs typeface="+mn-cs"/>
              </a:rPr>
              <a:t>）</a:t>
            </a:r>
            <a:r>
              <a:rPr kumimoji="1" lang="en-US" altLang="zh-CN" sz="2400">
                <a:cs typeface="+mn-cs"/>
              </a:rPr>
              <a:t>sum=0</a:t>
            </a:r>
            <a:r>
              <a:rPr kumimoji="1" lang="zh-CN" altLang="en-US" sz="2400">
                <a:cs typeface="+mn-cs"/>
              </a:rPr>
              <a:t>。</a:t>
            </a:r>
          </a:p>
          <a:p>
            <a:pPr marL="662305" lvl="1" eaLnBrk="1" hangingPunct="1">
              <a:lnSpc>
                <a:spcPct val="90000"/>
              </a:lnSpc>
              <a:defRPr/>
            </a:pPr>
            <a:r>
              <a:rPr kumimoji="1" lang="zh-CN" altLang="en-US" sz="2400">
                <a:cs typeface="+mn-cs"/>
              </a:rPr>
              <a:t>（</a:t>
            </a:r>
            <a:r>
              <a:rPr kumimoji="1" lang="en-US" altLang="zh-CN" sz="2400">
                <a:cs typeface="+mn-cs"/>
              </a:rPr>
              <a:t>2</a:t>
            </a:r>
            <a:r>
              <a:rPr kumimoji="1" lang="zh-CN" altLang="en-US" sz="2400">
                <a:cs typeface="+mn-cs"/>
              </a:rPr>
              <a:t>）</a:t>
            </a:r>
            <a:r>
              <a:rPr kumimoji="1" lang="en-US" altLang="zh-CN" sz="2400">
                <a:cs typeface="+mn-cs"/>
              </a:rPr>
              <a:t>i= 0</a:t>
            </a:r>
            <a:r>
              <a:rPr kumimoji="1" lang="zh-CN" altLang="en-US" sz="2400">
                <a:cs typeface="+mn-cs"/>
              </a:rPr>
              <a:t>。</a:t>
            </a:r>
          </a:p>
          <a:p>
            <a:pPr marL="662305" lvl="1" eaLnBrk="1" hangingPunct="1">
              <a:lnSpc>
                <a:spcPct val="90000"/>
              </a:lnSpc>
              <a:defRPr/>
            </a:pPr>
            <a:r>
              <a:rPr kumimoji="1" lang="zh-CN" altLang="en-US" sz="2400">
                <a:cs typeface="+mn-cs"/>
              </a:rPr>
              <a:t>（</a:t>
            </a:r>
            <a:r>
              <a:rPr kumimoji="1" lang="en-US" altLang="zh-CN" sz="2400">
                <a:cs typeface="+mn-cs"/>
              </a:rPr>
              <a:t>3</a:t>
            </a:r>
            <a:r>
              <a:rPr kumimoji="1" lang="zh-CN" altLang="en-US" sz="2400">
                <a:cs typeface="+mn-cs"/>
              </a:rPr>
              <a:t>）如果</a:t>
            </a:r>
            <a:r>
              <a:rPr kumimoji="1" lang="en-US" altLang="zh-CN" sz="2400">
                <a:cs typeface="+mn-cs"/>
              </a:rPr>
              <a:t>i&lt;100</a:t>
            </a:r>
            <a:r>
              <a:rPr kumimoji="1" lang="zh-CN" altLang="en-US" sz="2400">
                <a:cs typeface="+mn-cs"/>
              </a:rPr>
              <a:t>，否则转至第</a:t>
            </a:r>
            <a:r>
              <a:rPr kumimoji="1" lang="en-US" altLang="zh-CN" sz="2400">
                <a:cs typeface="+mn-cs"/>
              </a:rPr>
              <a:t>8</a:t>
            </a:r>
            <a:r>
              <a:rPr kumimoji="1" lang="zh-CN" altLang="en-US" sz="2400">
                <a:cs typeface="+mn-cs"/>
              </a:rPr>
              <a:t>）步执行。</a:t>
            </a:r>
          </a:p>
          <a:p>
            <a:pPr marL="662305" lvl="1" eaLnBrk="1" hangingPunct="1">
              <a:lnSpc>
                <a:spcPct val="90000"/>
              </a:lnSpc>
              <a:defRPr/>
            </a:pPr>
            <a:r>
              <a:rPr kumimoji="1" lang="zh-CN" altLang="en-US" sz="2400">
                <a:cs typeface="+mn-cs"/>
              </a:rPr>
              <a:t>（</a:t>
            </a:r>
            <a:r>
              <a:rPr kumimoji="1" lang="en-US" altLang="zh-CN" sz="2400">
                <a:cs typeface="+mn-cs"/>
              </a:rPr>
              <a:t>4</a:t>
            </a:r>
            <a:r>
              <a:rPr kumimoji="1" lang="zh-CN" altLang="en-US" sz="2400">
                <a:cs typeface="+mn-cs"/>
              </a:rPr>
              <a:t>）输入数</a:t>
            </a:r>
            <a:r>
              <a:rPr kumimoji="1" lang="en-US" altLang="zh-CN" sz="2400">
                <a:cs typeface="+mn-cs"/>
              </a:rPr>
              <a:t>x</a:t>
            </a:r>
            <a:r>
              <a:rPr kumimoji="1" lang="zh-CN" altLang="en-US" sz="2400">
                <a:cs typeface="+mn-cs"/>
              </a:rPr>
              <a:t>。</a:t>
            </a:r>
          </a:p>
          <a:p>
            <a:pPr marL="662305" lvl="1" eaLnBrk="1" hangingPunct="1">
              <a:lnSpc>
                <a:spcPct val="90000"/>
              </a:lnSpc>
              <a:defRPr/>
            </a:pPr>
            <a:r>
              <a:rPr kumimoji="1" lang="zh-CN" altLang="en-US" sz="2400">
                <a:cs typeface="+mn-cs"/>
              </a:rPr>
              <a:t>（</a:t>
            </a:r>
            <a:r>
              <a:rPr kumimoji="1" lang="en-US" altLang="zh-CN" sz="2400">
                <a:cs typeface="+mn-cs"/>
              </a:rPr>
              <a:t>5</a:t>
            </a:r>
            <a:r>
              <a:rPr kumimoji="1" lang="zh-CN" altLang="en-US" sz="2400">
                <a:cs typeface="+mn-cs"/>
              </a:rPr>
              <a:t>）如果</a:t>
            </a:r>
            <a:r>
              <a:rPr kumimoji="1" lang="en-US" altLang="zh-CN" sz="2400">
                <a:cs typeface="+mn-cs"/>
              </a:rPr>
              <a:t>x&gt;0</a:t>
            </a:r>
            <a:r>
              <a:rPr kumimoji="1" lang="zh-CN" altLang="en-US" sz="2400">
                <a:cs typeface="+mn-cs"/>
              </a:rPr>
              <a:t>，则</a:t>
            </a:r>
            <a:r>
              <a:rPr kumimoji="1" lang="en-US" altLang="zh-CN" sz="2400">
                <a:cs typeface="+mn-cs"/>
              </a:rPr>
              <a:t>sum=sum+x</a:t>
            </a:r>
            <a:r>
              <a:rPr kumimoji="1" lang="zh-CN" altLang="en-US" sz="2400">
                <a:cs typeface="+mn-cs"/>
              </a:rPr>
              <a:t>。</a:t>
            </a:r>
          </a:p>
          <a:p>
            <a:pPr marL="662305" lvl="1" eaLnBrk="1" hangingPunct="1">
              <a:lnSpc>
                <a:spcPct val="90000"/>
              </a:lnSpc>
              <a:defRPr/>
            </a:pPr>
            <a:r>
              <a:rPr kumimoji="1" lang="zh-CN" altLang="en-US" sz="2400">
                <a:cs typeface="+mn-cs"/>
              </a:rPr>
              <a:t>（</a:t>
            </a:r>
            <a:r>
              <a:rPr kumimoji="1" lang="en-US" altLang="zh-CN" sz="2400">
                <a:cs typeface="+mn-cs"/>
              </a:rPr>
              <a:t>6</a:t>
            </a:r>
            <a:r>
              <a:rPr kumimoji="1" lang="zh-CN" altLang="en-US" sz="2400">
                <a:cs typeface="+mn-cs"/>
              </a:rPr>
              <a:t>）</a:t>
            </a:r>
            <a:r>
              <a:rPr kumimoji="1" lang="en-US" altLang="zh-CN" sz="2400">
                <a:cs typeface="+mn-cs"/>
              </a:rPr>
              <a:t>i=i+1</a:t>
            </a:r>
            <a:r>
              <a:rPr kumimoji="1" lang="zh-CN" altLang="en-US" sz="2400">
                <a:cs typeface="+mn-cs"/>
              </a:rPr>
              <a:t>。</a:t>
            </a:r>
          </a:p>
          <a:p>
            <a:pPr marL="662305" lvl="1" eaLnBrk="1" hangingPunct="1">
              <a:lnSpc>
                <a:spcPct val="90000"/>
              </a:lnSpc>
              <a:defRPr/>
            </a:pPr>
            <a:r>
              <a:rPr kumimoji="1" lang="zh-CN" altLang="en-US" sz="2400">
                <a:cs typeface="+mn-cs"/>
              </a:rPr>
              <a:t>（</a:t>
            </a:r>
            <a:r>
              <a:rPr kumimoji="1" lang="en-US" altLang="zh-CN" sz="2400">
                <a:cs typeface="+mn-cs"/>
              </a:rPr>
              <a:t>7</a:t>
            </a:r>
            <a:r>
              <a:rPr kumimoji="1" lang="zh-CN" altLang="en-US" sz="2400">
                <a:cs typeface="+mn-cs"/>
              </a:rPr>
              <a:t>）转回第</a:t>
            </a:r>
            <a:r>
              <a:rPr kumimoji="1" lang="en-US" altLang="zh-CN" sz="2400">
                <a:cs typeface="+mn-cs"/>
              </a:rPr>
              <a:t>3</a:t>
            </a:r>
            <a:r>
              <a:rPr kumimoji="1" lang="zh-CN" altLang="en-US" sz="2400">
                <a:cs typeface="+mn-cs"/>
              </a:rPr>
              <a:t>）步执行。</a:t>
            </a:r>
          </a:p>
          <a:p>
            <a:pPr marL="662305" lvl="1" eaLnBrk="1" hangingPunct="1">
              <a:lnSpc>
                <a:spcPct val="90000"/>
              </a:lnSpc>
              <a:defRPr/>
            </a:pPr>
            <a:r>
              <a:rPr kumimoji="1" lang="zh-CN" altLang="en-US" sz="2400">
                <a:cs typeface="+mn-cs"/>
              </a:rPr>
              <a:t>（</a:t>
            </a:r>
            <a:r>
              <a:rPr kumimoji="1" lang="en-US" altLang="zh-CN" sz="2400">
                <a:cs typeface="+mn-cs"/>
              </a:rPr>
              <a:t>8</a:t>
            </a:r>
            <a:r>
              <a:rPr kumimoji="1" lang="zh-CN" altLang="en-US" sz="2400">
                <a:cs typeface="+mn-cs"/>
              </a:rPr>
              <a:t>）输出</a:t>
            </a:r>
            <a:r>
              <a:rPr kumimoji="1" lang="en-US" altLang="zh-CN" sz="2400">
                <a:cs typeface="+mn-cs"/>
              </a:rPr>
              <a:t>sum</a:t>
            </a:r>
            <a:r>
              <a:rPr kumimoji="1" lang="zh-CN" altLang="en-US" sz="2400">
                <a:cs typeface="+mn-cs"/>
              </a:rPr>
              <a:t>。</a:t>
            </a:r>
          </a:p>
          <a:p>
            <a:pPr marL="662305" lvl="1" eaLnBrk="1" hangingPunct="1">
              <a:lnSpc>
                <a:spcPct val="90000"/>
              </a:lnSpc>
              <a:defRPr/>
            </a:pPr>
            <a:r>
              <a:rPr kumimoji="1" lang="zh-CN" altLang="en-US" sz="2400">
                <a:cs typeface="+mn-cs"/>
              </a:rPr>
              <a:t>（</a:t>
            </a:r>
            <a:r>
              <a:rPr kumimoji="1" lang="en-US" altLang="zh-CN" sz="2400">
                <a:cs typeface="+mn-cs"/>
              </a:rPr>
              <a:t>9</a:t>
            </a:r>
            <a:r>
              <a:rPr kumimoji="1" lang="zh-CN" altLang="en-US" sz="2400">
                <a:cs typeface="+mn-cs"/>
              </a:rPr>
              <a:t>）结束。</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灯片编号占位符 5">
            <a:extLst>
              <a:ext uri="{FF2B5EF4-FFF2-40B4-BE49-F238E27FC236}">
                <a16:creationId xmlns:a16="http://schemas.microsoft.com/office/drawing/2014/main" id="{07AD51EE-D8E9-4106-9A41-7C9762A3B47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F635F3D-93AE-4271-9C98-F261140062B1}" type="slidenum">
              <a:rPr lang="en-US" altLang="zh-CN"/>
              <a:pPr/>
              <a:t>11</a:t>
            </a:fld>
            <a:endParaRPr lang="en-US" altLang="zh-CN"/>
          </a:p>
        </p:txBody>
      </p:sp>
      <p:sp>
        <p:nvSpPr>
          <p:cNvPr id="262146" name="Rectangle 2">
            <a:extLst>
              <a:ext uri="{FF2B5EF4-FFF2-40B4-BE49-F238E27FC236}">
                <a16:creationId xmlns:a16="http://schemas.microsoft.com/office/drawing/2014/main" id="{4D5A0AC6-4C24-4814-BC3C-A09882B5C4B6}"/>
              </a:ext>
            </a:extLst>
          </p:cNvPr>
          <p:cNvSpPr>
            <a:spLocks noGrp="1" noChangeArrowheads="1"/>
          </p:cNvSpPr>
          <p:nvPr>
            <p:ph type="title"/>
          </p:nvPr>
        </p:nvSpPr>
        <p:spPr/>
        <p:txBody>
          <a:bodyPr/>
          <a:lstStyle/>
          <a:p>
            <a:pPr eaLnBrk="1" hangingPunct="1">
              <a:defRPr/>
            </a:pPr>
            <a:r>
              <a:rPr kumimoji="1" lang="en-US" altLang="zh-CN">
                <a:latin typeface="隶书" panose="02010509060101010101" pitchFamily="49" charset="-122"/>
              </a:rPr>
              <a:t>4.1 </a:t>
            </a:r>
            <a:r>
              <a:rPr kumimoji="1" lang="zh-CN" altLang="en-US">
                <a:latin typeface="隶书" panose="02010509060101010101" pitchFamily="49" charset="-122"/>
              </a:rPr>
              <a:t>结构化程序设计</a:t>
            </a:r>
          </a:p>
        </p:txBody>
      </p:sp>
      <p:sp>
        <p:nvSpPr>
          <p:cNvPr id="262147" name="Rectangle 3">
            <a:extLst>
              <a:ext uri="{FF2B5EF4-FFF2-40B4-BE49-F238E27FC236}">
                <a16:creationId xmlns:a16="http://schemas.microsoft.com/office/drawing/2014/main" id="{C0E31D91-373E-4A5F-B0FF-35B66FCC44C4}"/>
              </a:ext>
            </a:extLst>
          </p:cNvPr>
          <p:cNvSpPr>
            <a:spLocks noGrp="1" noChangeArrowheads="1"/>
          </p:cNvSpPr>
          <p:nvPr>
            <p:ph idx="1"/>
          </p:nvPr>
        </p:nvSpPr>
        <p:spPr>
          <a:xfrm>
            <a:off x="395288" y="908050"/>
            <a:ext cx="8748712" cy="5949950"/>
          </a:xfrm>
        </p:spPr>
        <p:txBody>
          <a:bodyPr/>
          <a:lstStyle/>
          <a:p>
            <a:pPr marL="290830" indent="-290830" eaLnBrk="1" hangingPunct="1">
              <a:lnSpc>
                <a:spcPct val="90000"/>
              </a:lnSpc>
              <a:defRPr/>
            </a:pPr>
            <a:r>
              <a:rPr kumimoji="1" lang="zh-CN" altLang="en-US">
                <a:cs typeface="+mn-cs"/>
              </a:rPr>
              <a:t>用</a:t>
            </a:r>
            <a:r>
              <a:rPr kumimoji="1" lang="en-US" altLang="zh-CN">
                <a:cs typeface="+mn-cs"/>
              </a:rPr>
              <a:t>C</a:t>
            </a:r>
            <a:r>
              <a:rPr kumimoji="1" lang="zh-CN" altLang="en-US">
                <a:cs typeface="+mn-cs"/>
              </a:rPr>
              <a:t>语言编写对应的程序。</a:t>
            </a:r>
          </a:p>
          <a:p>
            <a:pPr marL="662305" lvl="1" eaLnBrk="1" hangingPunct="1">
              <a:lnSpc>
                <a:spcPct val="90000"/>
              </a:lnSpc>
              <a:buFont typeface="Wingdings" panose="05000000000000000000" pitchFamily="2" charset="2"/>
              <a:buNone/>
              <a:defRPr/>
            </a:pPr>
            <a:r>
              <a:rPr kumimoji="1" lang="en-US" altLang="zh-CN" sz="2000">
                <a:cs typeface="+mn-cs"/>
              </a:rPr>
              <a:t>#include&lt;stdio.h&gt;</a:t>
            </a:r>
          </a:p>
          <a:p>
            <a:pPr marL="662305" lvl="1" eaLnBrk="1" hangingPunct="1">
              <a:lnSpc>
                <a:spcPct val="90000"/>
              </a:lnSpc>
              <a:buFont typeface="Wingdings" panose="05000000000000000000" pitchFamily="2" charset="2"/>
              <a:buNone/>
              <a:defRPr/>
            </a:pPr>
            <a:r>
              <a:rPr kumimoji="1" lang="en-US" altLang="zh-CN" sz="2000">
                <a:cs typeface="+mn-cs"/>
              </a:rPr>
              <a:t>void main()   	</a:t>
            </a:r>
          </a:p>
          <a:p>
            <a:pPr marL="662305" lvl="1" eaLnBrk="1" hangingPunct="1">
              <a:lnSpc>
                <a:spcPct val="90000"/>
              </a:lnSpc>
              <a:buFont typeface="Wingdings" panose="05000000000000000000" pitchFamily="2" charset="2"/>
              <a:buNone/>
              <a:defRPr/>
            </a:pPr>
            <a:r>
              <a:rPr kumimoji="1" lang="en-US" altLang="zh-CN" sz="2000">
                <a:cs typeface="+mn-cs"/>
              </a:rPr>
              <a:t>{   int sum,x,i;				    </a:t>
            </a:r>
          </a:p>
          <a:p>
            <a:pPr marL="662305" lvl="1" eaLnBrk="1" hangingPunct="1">
              <a:lnSpc>
                <a:spcPct val="90000"/>
              </a:lnSpc>
              <a:buFont typeface="Wingdings" panose="05000000000000000000" pitchFamily="2" charset="2"/>
              <a:buNone/>
              <a:defRPr/>
            </a:pPr>
            <a:r>
              <a:rPr kumimoji="1" lang="en-US" altLang="zh-CN" sz="2000">
                <a:cs typeface="+mn-cs"/>
              </a:rPr>
              <a:t>    sum=0;							</a:t>
            </a:r>
          </a:p>
          <a:p>
            <a:pPr marL="662305" lvl="1" eaLnBrk="1" hangingPunct="1">
              <a:lnSpc>
                <a:spcPct val="90000"/>
              </a:lnSpc>
              <a:buFont typeface="Wingdings" panose="05000000000000000000" pitchFamily="2" charset="2"/>
              <a:buNone/>
              <a:defRPr/>
            </a:pPr>
            <a:r>
              <a:rPr kumimoji="1" lang="en-US" altLang="zh-CN" sz="2000">
                <a:cs typeface="+mn-cs"/>
              </a:rPr>
              <a:t>    i=0;</a:t>
            </a:r>
          </a:p>
          <a:p>
            <a:pPr marL="662305" lvl="1" eaLnBrk="1" hangingPunct="1">
              <a:lnSpc>
                <a:spcPct val="90000"/>
              </a:lnSpc>
              <a:buFont typeface="Wingdings" panose="05000000000000000000" pitchFamily="2" charset="2"/>
              <a:buNone/>
              <a:defRPr/>
            </a:pPr>
            <a:r>
              <a:rPr kumimoji="1" lang="en-US" altLang="zh-CN" sz="2000">
                <a:cs typeface="+mn-cs"/>
              </a:rPr>
              <a:t>    while( i&lt;100 ){</a:t>
            </a:r>
          </a:p>
          <a:p>
            <a:pPr marL="662305" lvl="1" eaLnBrk="1" hangingPunct="1">
              <a:lnSpc>
                <a:spcPct val="90000"/>
              </a:lnSpc>
              <a:buFont typeface="Wingdings" panose="05000000000000000000" pitchFamily="2" charset="2"/>
              <a:buNone/>
              <a:defRPr/>
            </a:pPr>
            <a:r>
              <a:rPr kumimoji="1" lang="en-US" altLang="zh-CN" sz="2000">
                <a:cs typeface="+mn-cs"/>
              </a:rPr>
              <a:t>		  printf("Please input x:\n");</a:t>
            </a:r>
          </a:p>
          <a:p>
            <a:pPr marL="662305" lvl="1" eaLnBrk="1" hangingPunct="1">
              <a:lnSpc>
                <a:spcPct val="90000"/>
              </a:lnSpc>
              <a:buFont typeface="Wingdings" panose="05000000000000000000" pitchFamily="2" charset="2"/>
              <a:buNone/>
              <a:defRPr/>
            </a:pPr>
            <a:r>
              <a:rPr kumimoji="1" lang="en-US" altLang="zh-CN" sz="2000">
                <a:cs typeface="+mn-cs"/>
              </a:rPr>
              <a:t>		  scanf("%d",&amp;x);</a:t>
            </a:r>
          </a:p>
          <a:p>
            <a:pPr marL="662305" lvl="1" eaLnBrk="1" hangingPunct="1">
              <a:lnSpc>
                <a:spcPct val="90000"/>
              </a:lnSpc>
              <a:buFont typeface="Wingdings" panose="05000000000000000000" pitchFamily="2" charset="2"/>
              <a:buNone/>
              <a:defRPr/>
            </a:pPr>
            <a:r>
              <a:rPr kumimoji="1" lang="en-US" altLang="zh-CN" sz="2000">
                <a:cs typeface="+mn-cs"/>
              </a:rPr>
              <a:t>		  if( x&gt;0) 	sum=sum+x;</a:t>
            </a:r>
          </a:p>
          <a:p>
            <a:pPr marL="662305" lvl="1" eaLnBrk="1" hangingPunct="1">
              <a:lnSpc>
                <a:spcPct val="90000"/>
              </a:lnSpc>
              <a:buFont typeface="Wingdings" panose="05000000000000000000" pitchFamily="2" charset="2"/>
              <a:buNone/>
              <a:defRPr/>
            </a:pPr>
            <a:r>
              <a:rPr kumimoji="1" lang="en-US" altLang="zh-CN" sz="2000">
                <a:cs typeface="+mn-cs"/>
              </a:rPr>
              <a:t>		  i++;</a:t>
            </a:r>
          </a:p>
          <a:p>
            <a:pPr marL="662305" lvl="1" eaLnBrk="1" hangingPunct="1">
              <a:lnSpc>
                <a:spcPct val="90000"/>
              </a:lnSpc>
              <a:buFont typeface="Wingdings" panose="05000000000000000000" pitchFamily="2" charset="2"/>
              <a:buNone/>
              <a:defRPr/>
            </a:pPr>
            <a:r>
              <a:rPr kumimoji="1" lang="en-US" altLang="zh-CN" sz="2000">
                <a:cs typeface="+mn-cs"/>
              </a:rPr>
              <a:t>	   }</a:t>
            </a:r>
          </a:p>
          <a:p>
            <a:pPr marL="662305" lvl="1" eaLnBrk="1" hangingPunct="1">
              <a:lnSpc>
                <a:spcPct val="90000"/>
              </a:lnSpc>
              <a:buFont typeface="Wingdings" panose="05000000000000000000" pitchFamily="2" charset="2"/>
              <a:buNone/>
              <a:defRPr/>
            </a:pPr>
            <a:r>
              <a:rPr kumimoji="1" lang="en-US" altLang="zh-CN" sz="2000">
                <a:cs typeface="+mn-cs"/>
              </a:rPr>
              <a:t>     printf("sum=%d\n",sum);</a:t>
            </a:r>
          </a:p>
          <a:p>
            <a:pPr marL="662305" lvl="1" eaLnBrk="1" hangingPunct="1">
              <a:lnSpc>
                <a:spcPct val="90000"/>
              </a:lnSpc>
              <a:buFont typeface="Wingdings" panose="05000000000000000000" pitchFamily="2" charset="2"/>
              <a:buNone/>
              <a:defRPr/>
            </a:pPr>
            <a:r>
              <a:rPr kumimoji="1" lang="en-US" altLang="zh-CN" sz="2000">
                <a:cs typeface="+mn-cs"/>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灯片编号占位符 5">
            <a:extLst>
              <a:ext uri="{FF2B5EF4-FFF2-40B4-BE49-F238E27FC236}">
                <a16:creationId xmlns:a16="http://schemas.microsoft.com/office/drawing/2014/main" id="{8E662832-FB9D-49F4-B186-1C6FF600D8B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0592BA6-FE5F-4754-9E97-4E6B871D30F2}" type="slidenum">
              <a:rPr lang="en-US" altLang="zh-CN"/>
              <a:pPr/>
              <a:t>12</a:t>
            </a:fld>
            <a:endParaRPr lang="en-US" altLang="zh-CN"/>
          </a:p>
        </p:txBody>
      </p:sp>
      <p:sp>
        <p:nvSpPr>
          <p:cNvPr id="263170" name="Rectangle 2">
            <a:extLst>
              <a:ext uri="{FF2B5EF4-FFF2-40B4-BE49-F238E27FC236}">
                <a16:creationId xmlns:a16="http://schemas.microsoft.com/office/drawing/2014/main" id="{C1A3CFCE-4E6A-4AE7-954E-80E36E625358}"/>
              </a:ext>
            </a:extLst>
          </p:cNvPr>
          <p:cNvSpPr>
            <a:spLocks noGrp="1" noChangeArrowheads="1"/>
          </p:cNvSpPr>
          <p:nvPr>
            <p:ph type="title"/>
          </p:nvPr>
        </p:nvSpPr>
        <p:spPr/>
        <p:txBody>
          <a:bodyPr/>
          <a:lstStyle/>
          <a:p>
            <a:pPr eaLnBrk="1" hangingPunct="1">
              <a:defRPr/>
            </a:pPr>
            <a:r>
              <a:rPr kumimoji="1" lang="en-US" altLang="zh-CN">
                <a:latin typeface="隶书" panose="02010509060101010101" pitchFamily="49" charset="-122"/>
              </a:rPr>
              <a:t>4.1 </a:t>
            </a:r>
            <a:r>
              <a:rPr kumimoji="1" lang="zh-CN" altLang="en-US">
                <a:latin typeface="隶书" panose="02010509060101010101" pitchFamily="49" charset="-122"/>
              </a:rPr>
              <a:t>结构化程序设计</a:t>
            </a:r>
          </a:p>
        </p:txBody>
      </p:sp>
      <p:sp>
        <p:nvSpPr>
          <p:cNvPr id="263171" name="Rectangle 3">
            <a:extLst>
              <a:ext uri="{FF2B5EF4-FFF2-40B4-BE49-F238E27FC236}">
                <a16:creationId xmlns:a16="http://schemas.microsoft.com/office/drawing/2014/main" id="{B2ADC52B-E7D2-4B38-8741-36333D3E8A4A}"/>
              </a:ext>
            </a:extLst>
          </p:cNvPr>
          <p:cNvSpPr>
            <a:spLocks noGrp="1" noChangeArrowheads="1"/>
          </p:cNvSpPr>
          <p:nvPr>
            <p:ph idx="1"/>
          </p:nvPr>
        </p:nvSpPr>
        <p:spPr>
          <a:xfrm>
            <a:off x="71438" y="908050"/>
            <a:ext cx="8748712" cy="5949950"/>
          </a:xfrm>
        </p:spPr>
        <p:txBody>
          <a:bodyPr/>
          <a:lstStyle/>
          <a:p>
            <a:pPr marL="290830" indent="-290830" eaLnBrk="1" hangingPunct="1">
              <a:defRPr/>
            </a:pPr>
            <a:r>
              <a:rPr kumimoji="1" lang="zh-CN" altLang="en-US">
                <a:cs typeface="+mn-cs"/>
              </a:rPr>
              <a:t>算法及算法表示</a:t>
            </a:r>
          </a:p>
          <a:p>
            <a:pPr marL="662305" lvl="1" eaLnBrk="1" hangingPunct="1">
              <a:defRPr/>
            </a:pPr>
            <a:r>
              <a:rPr kumimoji="1" lang="zh-CN" altLang="en-US">
                <a:cs typeface="+mn-cs"/>
              </a:rPr>
              <a:t>算法</a:t>
            </a:r>
          </a:p>
          <a:p>
            <a:pPr marL="662305" lvl="1" eaLnBrk="1" hangingPunct="1">
              <a:buFont typeface="Wingdings" panose="05000000000000000000" pitchFamily="2" charset="2"/>
              <a:buNone/>
              <a:defRPr/>
            </a:pPr>
            <a:r>
              <a:rPr kumimoji="1" lang="zh-CN" altLang="en-US" sz="2400" b="0">
                <a:cs typeface="+mn-cs"/>
              </a:rPr>
              <a:t>	</a:t>
            </a:r>
            <a:r>
              <a:rPr kumimoji="1" lang="zh-CN" altLang="en-US" sz="2400">
                <a:cs typeface="+mn-cs"/>
              </a:rPr>
              <a:t>算法是指完成一个解题过程完整而准确的具体步骤的描述，是指令的有限序列。特点：可行性、确定性、输入性、输出性和有穷性。</a:t>
            </a:r>
          </a:p>
          <a:p>
            <a:pPr marL="662305" lvl="1" eaLnBrk="1" hangingPunct="1">
              <a:defRPr/>
            </a:pPr>
            <a:r>
              <a:rPr kumimoji="1" lang="zh-CN" altLang="en-US" sz="2400">
                <a:cs typeface="+mn-cs"/>
              </a:rPr>
              <a:t>算法表示</a:t>
            </a:r>
          </a:p>
          <a:p>
            <a:pPr marL="662305" lvl="1" eaLnBrk="1" hangingPunct="1">
              <a:buFont typeface="Wingdings" panose="05000000000000000000" pitchFamily="2" charset="2"/>
              <a:buNone/>
              <a:defRPr/>
            </a:pPr>
            <a:r>
              <a:rPr kumimoji="1" lang="zh-CN" altLang="en-US" sz="2400">
                <a:cs typeface="+mn-cs"/>
              </a:rPr>
              <a:t>   用多种专门的工具来表示。</a:t>
            </a:r>
          </a:p>
          <a:p>
            <a:pPr lvl="2" indent="-192405" eaLnBrk="1" hangingPunct="1">
              <a:defRPr/>
            </a:pPr>
            <a:r>
              <a:rPr kumimoji="1" lang="zh-CN" altLang="en-US" sz="2400">
                <a:cs typeface="+mn-cs"/>
              </a:rPr>
              <a:t>  自然语言、传统流程图、结构流程图、伪代码、</a:t>
            </a:r>
            <a:r>
              <a:rPr kumimoji="1" lang="en-US" altLang="zh-CN" sz="2400">
                <a:cs typeface="+mn-cs"/>
              </a:rPr>
              <a:t>PAD</a:t>
            </a:r>
            <a:r>
              <a:rPr kumimoji="1" lang="zh-CN" altLang="en-US" sz="2400">
                <a:cs typeface="+mn-cs"/>
              </a:rPr>
              <a:t>图等。</a:t>
            </a:r>
          </a:p>
          <a:p>
            <a:pPr marL="662305" lvl="1" eaLnBrk="1" hangingPunct="1">
              <a:defRPr/>
            </a:pPr>
            <a:r>
              <a:rPr kumimoji="1" lang="zh-CN" altLang="en-US" sz="2400">
                <a:cs typeface="+mn-cs"/>
              </a:rPr>
              <a:t>算法实现</a:t>
            </a:r>
          </a:p>
          <a:p>
            <a:pPr lvl="2" indent="-192405" eaLnBrk="1" hangingPunct="1">
              <a:defRPr/>
            </a:pPr>
            <a:r>
              <a:rPr kumimoji="1" lang="zh-CN" altLang="en-US" sz="2400">
                <a:cs typeface="+mn-cs"/>
              </a:rPr>
              <a:t>最终用程序设计语言来实现算法。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灯片编号占位符 5">
            <a:extLst>
              <a:ext uri="{FF2B5EF4-FFF2-40B4-BE49-F238E27FC236}">
                <a16:creationId xmlns:a16="http://schemas.microsoft.com/office/drawing/2014/main" id="{F788ABF6-9282-4F5C-84C4-FBF34C6D420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E2202C6-6E88-49C0-8230-7459286EE2C5}" type="slidenum">
              <a:rPr lang="en-US" altLang="zh-CN"/>
              <a:pPr/>
              <a:t>13</a:t>
            </a:fld>
            <a:endParaRPr lang="en-US" altLang="zh-CN"/>
          </a:p>
        </p:txBody>
      </p:sp>
      <p:sp>
        <p:nvSpPr>
          <p:cNvPr id="264194" name="Rectangle 2">
            <a:extLst>
              <a:ext uri="{FF2B5EF4-FFF2-40B4-BE49-F238E27FC236}">
                <a16:creationId xmlns:a16="http://schemas.microsoft.com/office/drawing/2014/main" id="{6A33E6BD-73D2-492C-95AE-2D382A58D294}"/>
              </a:ext>
            </a:extLst>
          </p:cNvPr>
          <p:cNvSpPr>
            <a:spLocks noGrp="1" noChangeArrowheads="1"/>
          </p:cNvSpPr>
          <p:nvPr>
            <p:ph type="title"/>
          </p:nvPr>
        </p:nvSpPr>
        <p:spPr/>
        <p:txBody>
          <a:bodyPr/>
          <a:lstStyle/>
          <a:p>
            <a:pPr eaLnBrk="1" hangingPunct="1">
              <a:defRPr/>
            </a:pPr>
            <a:r>
              <a:rPr kumimoji="1" lang="en-US" altLang="zh-CN">
                <a:latin typeface="隶书" panose="02010509060101010101" pitchFamily="49" charset="-122"/>
              </a:rPr>
              <a:t>4.1 </a:t>
            </a:r>
            <a:r>
              <a:rPr kumimoji="1" lang="zh-CN" altLang="en-US">
                <a:latin typeface="隶书" panose="02010509060101010101" pitchFamily="49" charset="-122"/>
              </a:rPr>
              <a:t>结构化程序设计</a:t>
            </a:r>
          </a:p>
        </p:txBody>
      </p:sp>
      <p:sp>
        <p:nvSpPr>
          <p:cNvPr id="264195" name="Rectangle 3">
            <a:extLst>
              <a:ext uri="{FF2B5EF4-FFF2-40B4-BE49-F238E27FC236}">
                <a16:creationId xmlns:a16="http://schemas.microsoft.com/office/drawing/2014/main" id="{8E905D87-F918-4C56-A059-074DF44F2F56}"/>
              </a:ext>
            </a:extLst>
          </p:cNvPr>
          <p:cNvSpPr>
            <a:spLocks noGrp="1" noChangeArrowheads="1"/>
          </p:cNvSpPr>
          <p:nvPr>
            <p:ph idx="1"/>
          </p:nvPr>
        </p:nvSpPr>
        <p:spPr>
          <a:xfrm>
            <a:off x="71438" y="908050"/>
            <a:ext cx="8748712" cy="5949950"/>
          </a:xfrm>
        </p:spPr>
        <p:txBody>
          <a:bodyPr/>
          <a:lstStyle/>
          <a:p>
            <a:pPr marL="290830" indent="-290830" eaLnBrk="1" hangingPunct="1">
              <a:lnSpc>
                <a:spcPct val="100000"/>
              </a:lnSpc>
              <a:spcBef>
                <a:spcPct val="10000"/>
              </a:spcBef>
              <a:spcAft>
                <a:spcPct val="0"/>
              </a:spcAft>
              <a:defRPr/>
            </a:pPr>
            <a:r>
              <a:rPr kumimoji="1" lang="zh-CN" altLang="en-US">
                <a:cs typeface="+mn-cs"/>
              </a:rPr>
              <a:t>流程图简单介绍</a:t>
            </a:r>
          </a:p>
          <a:p>
            <a:pPr marL="290830" indent="-290830" eaLnBrk="1" hangingPunct="1">
              <a:lnSpc>
                <a:spcPct val="100000"/>
              </a:lnSpc>
              <a:spcBef>
                <a:spcPct val="10000"/>
              </a:spcBef>
              <a:spcAft>
                <a:spcPct val="0"/>
              </a:spcAft>
              <a:buFont typeface="Wingdings" panose="05000000000000000000" pitchFamily="2" charset="2"/>
              <a:buNone/>
              <a:defRPr/>
            </a:pPr>
            <a:r>
              <a:rPr kumimoji="1" lang="zh-CN" altLang="en-US" sz="2400">
                <a:cs typeface="+mn-cs"/>
              </a:rPr>
              <a:t>                                    部分流程图图形符号</a:t>
            </a:r>
            <a:r>
              <a:rPr kumimoji="1" lang="zh-CN" altLang="en-US">
                <a:cs typeface="+mn-cs"/>
              </a:rPr>
              <a:t> </a:t>
            </a:r>
          </a:p>
        </p:txBody>
      </p:sp>
      <p:pic>
        <p:nvPicPr>
          <p:cNvPr id="13316" name="Picture 4">
            <a:extLst>
              <a:ext uri="{FF2B5EF4-FFF2-40B4-BE49-F238E27FC236}">
                <a16:creationId xmlns:a16="http://schemas.microsoft.com/office/drawing/2014/main" id="{38D48E11-6EBD-4FBC-AA3C-7DA28D18D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044" t="32791" r="27652" b="26219"/>
          <a:stretch>
            <a:fillRect/>
          </a:stretch>
        </p:blipFill>
        <p:spPr bwMode="auto">
          <a:xfrm>
            <a:off x="971550" y="1844675"/>
            <a:ext cx="7127875"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灯片编号占位符 5">
            <a:extLst>
              <a:ext uri="{FF2B5EF4-FFF2-40B4-BE49-F238E27FC236}">
                <a16:creationId xmlns:a16="http://schemas.microsoft.com/office/drawing/2014/main" id="{A1DBD595-F315-41FF-B44B-E679D1CB31D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8BE385A-AD4F-4B9A-B045-86F9B46F328E}" type="slidenum">
              <a:rPr lang="en-US" altLang="zh-CN"/>
              <a:pPr/>
              <a:t>14</a:t>
            </a:fld>
            <a:endParaRPr lang="en-US" altLang="zh-CN"/>
          </a:p>
        </p:txBody>
      </p:sp>
      <p:sp>
        <p:nvSpPr>
          <p:cNvPr id="265218" name="Rectangle 2">
            <a:extLst>
              <a:ext uri="{FF2B5EF4-FFF2-40B4-BE49-F238E27FC236}">
                <a16:creationId xmlns:a16="http://schemas.microsoft.com/office/drawing/2014/main" id="{1DAFF3C3-42ED-4113-AADB-EE0BEFB1EAA2}"/>
              </a:ext>
            </a:extLst>
          </p:cNvPr>
          <p:cNvSpPr>
            <a:spLocks noGrp="1" noChangeArrowheads="1"/>
          </p:cNvSpPr>
          <p:nvPr>
            <p:ph type="title"/>
          </p:nvPr>
        </p:nvSpPr>
        <p:spPr/>
        <p:txBody>
          <a:bodyPr/>
          <a:lstStyle/>
          <a:p>
            <a:pPr eaLnBrk="1" hangingPunct="1">
              <a:defRPr/>
            </a:pPr>
            <a:r>
              <a:rPr kumimoji="1" lang="en-US" altLang="zh-CN">
                <a:latin typeface="隶书" panose="02010509060101010101" pitchFamily="49" charset="-122"/>
              </a:rPr>
              <a:t>4.1 </a:t>
            </a:r>
            <a:r>
              <a:rPr kumimoji="1" lang="zh-CN" altLang="en-US">
                <a:latin typeface="隶书" panose="02010509060101010101" pitchFamily="49" charset="-122"/>
              </a:rPr>
              <a:t>结构化程序设计</a:t>
            </a:r>
          </a:p>
        </p:txBody>
      </p:sp>
      <p:sp>
        <p:nvSpPr>
          <p:cNvPr id="265219" name="Rectangle 3">
            <a:extLst>
              <a:ext uri="{FF2B5EF4-FFF2-40B4-BE49-F238E27FC236}">
                <a16:creationId xmlns:a16="http://schemas.microsoft.com/office/drawing/2014/main" id="{552AFAC0-9F7D-4B73-A3DB-A83F56A44C67}"/>
              </a:ext>
            </a:extLst>
          </p:cNvPr>
          <p:cNvSpPr>
            <a:spLocks noGrp="1" noChangeArrowheads="1"/>
          </p:cNvSpPr>
          <p:nvPr>
            <p:ph idx="1"/>
          </p:nvPr>
        </p:nvSpPr>
        <p:spPr>
          <a:xfrm>
            <a:off x="71438" y="908050"/>
            <a:ext cx="3924300" cy="2160588"/>
          </a:xfrm>
        </p:spPr>
        <p:txBody>
          <a:bodyPr/>
          <a:lstStyle/>
          <a:p>
            <a:pPr marL="290830" indent="-290830" eaLnBrk="1" hangingPunct="1">
              <a:defRPr/>
            </a:pPr>
            <a:r>
              <a:rPr kumimoji="1" lang="en-US" altLang="zh-CN" sz="2400">
                <a:cs typeface="+mn-cs"/>
              </a:rPr>
              <a:t>“</a:t>
            </a:r>
            <a:r>
              <a:rPr kumimoji="1" lang="zh-CN" altLang="en-US" sz="2400">
                <a:cs typeface="+mn-cs"/>
              </a:rPr>
              <a:t>输入</a:t>
            </a:r>
            <a:r>
              <a:rPr kumimoji="1" lang="en-US" altLang="zh-CN" sz="2400">
                <a:cs typeface="+mn-cs"/>
              </a:rPr>
              <a:t>100</a:t>
            </a:r>
            <a:r>
              <a:rPr kumimoji="1" lang="zh-CN" altLang="en-US" sz="2400">
                <a:cs typeface="+mn-cs"/>
              </a:rPr>
              <a:t>个数，求所有大于零的数的和。”的流程图</a:t>
            </a:r>
          </a:p>
        </p:txBody>
      </p:sp>
      <p:sp>
        <p:nvSpPr>
          <p:cNvPr id="14340" name="Rectangle 4">
            <a:extLst>
              <a:ext uri="{FF2B5EF4-FFF2-40B4-BE49-F238E27FC236}">
                <a16:creationId xmlns:a16="http://schemas.microsoft.com/office/drawing/2014/main" id="{849C4CB0-8CE1-4AAE-AFAA-6ACC8ADD35D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4341" name="Line 5">
            <a:extLst>
              <a:ext uri="{FF2B5EF4-FFF2-40B4-BE49-F238E27FC236}">
                <a16:creationId xmlns:a16="http://schemas.microsoft.com/office/drawing/2014/main" id="{77DDB168-E022-48CC-ABFF-C5D08BB1887F}"/>
              </a:ext>
            </a:extLst>
          </p:cNvPr>
          <p:cNvSpPr>
            <a:spLocks noChangeShapeType="1"/>
          </p:cNvSpPr>
          <p:nvPr/>
        </p:nvSpPr>
        <p:spPr bwMode="auto">
          <a:xfrm flipH="1">
            <a:off x="6191250" y="1268413"/>
            <a:ext cx="1588" cy="1984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5222" name="AutoShape 6">
            <a:extLst>
              <a:ext uri="{FF2B5EF4-FFF2-40B4-BE49-F238E27FC236}">
                <a16:creationId xmlns:a16="http://schemas.microsoft.com/office/drawing/2014/main" id="{32A5C6C0-93CD-411B-882E-EAAA9F680A5F}"/>
              </a:ext>
            </a:extLst>
          </p:cNvPr>
          <p:cNvSpPr>
            <a:spLocks noChangeArrowheads="1"/>
          </p:cNvSpPr>
          <p:nvPr/>
        </p:nvSpPr>
        <p:spPr bwMode="auto">
          <a:xfrm>
            <a:off x="5219700" y="1484313"/>
            <a:ext cx="2057400" cy="315912"/>
          </a:xfrm>
          <a:prstGeom prst="flowChartProcess">
            <a:avLst/>
          </a:prstGeom>
          <a:noFill/>
          <a:ln w="28575">
            <a:solidFill>
              <a:schemeClr val="tx1"/>
            </a:solidFill>
            <a:miter lim="800000"/>
          </a:ln>
          <a:effectLst/>
        </p:spPr>
        <p:txBody>
          <a:bodyPr wrap="none" anchor="ctr"/>
          <a:lstStyle/>
          <a:p>
            <a:pPr>
              <a:defRPr/>
            </a:pPr>
            <a:r>
              <a:rPr kumimoji="1" lang="en-US" altLang="zh-CN" sz="1800" b="1">
                <a:effectLst>
                  <a:outerShdw blurRad="38100" dist="38100" dir="2700000" algn="tl">
                    <a:srgbClr val="C0C0C0"/>
                  </a:outerShdw>
                </a:effectLst>
              </a:rPr>
              <a:t>sum=0 , i=0</a:t>
            </a:r>
          </a:p>
        </p:txBody>
      </p:sp>
      <p:sp>
        <p:nvSpPr>
          <p:cNvPr id="14343" name="Line 7">
            <a:extLst>
              <a:ext uri="{FF2B5EF4-FFF2-40B4-BE49-F238E27FC236}">
                <a16:creationId xmlns:a16="http://schemas.microsoft.com/office/drawing/2014/main" id="{01807619-8F46-4A6F-8732-C1BD9B4691B2}"/>
              </a:ext>
            </a:extLst>
          </p:cNvPr>
          <p:cNvSpPr>
            <a:spLocks noChangeShapeType="1"/>
          </p:cNvSpPr>
          <p:nvPr/>
        </p:nvSpPr>
        <p:spPr bwMode="auto">
          <a:xfrm flipH="1">
            <a:off x="6191250" y="1773238"/>
            <a:ext cx="6350" cy="215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5224" name="AutoShape 8">
            <a:extLst>
              <a:ext uri="{FF2B5EF4-FFF2-40B4-BE49-F238E27FC236}">
                <a16:creationId xmlns:a16="http://schemas.microsoft.com/office/drawing/2014/main" id="{21EA0D94-C907-4C39-A6B4-3C73ECBA391A}"/>
              </a:ext>
            </a:extLst>
          </p:cNvPr>
          <p:cNvSpPr>
            <a:spLocks noChangeArrowheads="1"/>
          </p:cNvSpPr>
          <p:nvPr/>
        </p:nvSpPr>
        <p:spPr bwMode="auto">
          <a:xfrm>
            <a:off x="5254625" y="1989138"/>
            <a:ext cx="1908175" cy="333375"/>
          </a:xfrm>
          <a:prstGeom prst="flowChartDecision">
            <a:avLst/>
          </a:prstGeom>
          <a:noFill/>
          <a:ln w="28575">
            <a:solidFill>
              <a:schemeClr val="tx1"/>
            </a:solidFill>
            <a:miter lim="800000"/>
          </a:ln>
          <a:effectLst/>
        </p:spPr>
        <p:txBody>
          <a:bodyPr wrap="none" anchor="ctr"/>
          <a:lstStyle/>
          <a:p>
            <a:pPr algn="ctr">
              <a:defRPr/>
            </a:pPr>
            <a:r>
              <a:rPr kumimoji="1" lang="en-US" altLang="zh-CN" sz="1800" b="1">
                <a:effectLst>
                  <a:outerShdw blurRad="38100" dist="38100" dir="2700000" algn="tl">
                    <a:srgbClr val="C0C0C0"/>
                  </a:outerShdw>
                </a:effectLst>
              </a:rPr>
              <a:t>i&lt;100</a:t>
            </a:r>
          </a:p>
        </p:txBody>
      </p:sp>
      <p:sp>
        <p:nvSpPr>
          <p:cNvPr id="14345" name="Line 9">
            <a:extLst>
              <a:ext uri="{FF2B5EF4-FFF2-40B4-BE49-F238E27FC236}">
                <a16:creationId xmlns:a16="http://schemas.microsoft.com/office/drawing/2014/main" id="{F0B7816D-3011-4EB9-AC55-DE5E9ABCAE82}"/>
              </a:ext>
            </a:extLst>
          </p:cNvPr>
          <p:cNvSpPr>
            <a:spLocks noChangeShapeType="1"/>
          </p:cNvSpPr>
          <p:nvPr/>
        </p:nvSpPr>
        <p:spPr bwMode="auto">
          <a:xfrm>
            <a:off x="6227763" y="2349500"/>
            <a:ext cx="0" cy="215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5226" name="Text Box 10">
            <a:extLst>
              <a:ext uri="{FF2B5EF4-FFF2-40B4-BE49-F238E27FC236}">
                <a16:creationId xmlns:a16="http://schemas.microsoft.com/office/drawing/2014/main" id="{271683DF-D0CE-41A6-BA6B-C1D12D951B68}"/>
              </a:ext>
            </a:extLst>
          </p:cNvPr>
          <p:cNvSpPr txBox="1">
            <a:spLocks noChangeArrowheads="1"/>
          </p:cNvSpPr>
          <p:nvPr/>
        </p:nvSpPr>
        <p:spPr bwMode="auto">
          <a:xfrm>
            <a:off x="6335713" y="2241550"/>
            <a:ext cx="349250" cy="366713"/>
          </a:xfrm>
          <a:prstGeom prst="rect">
            <a:avLst/>
          </a:prstGeom>
          <a:noFill/>
          <a:ln>
            <a:noFill/>
          </a:ln>
          <a:effectLst/>
        </p:spPr>
        <p:txBody>
          <a:bodyPr wrap="none">
            <a:spAutoFit/>
          </a:bodyPr>
          <a:lstStyle/>
          <a:p>
            <a:pPr>
              <a:defRPr/>
            </a:pPr>
            <a:r>
              <a:rPr kumimoji="1" lang="en-US" altLang="zh-CN" sz="1800" b="1">
                <a:effectLst>
                  <a:outerShdw blurRad="38100" dist="38100" dir="2700000" algn="tl">
                    <a:srgbClr val="C0C0C0"/>
                  </a:outerShdw>
                </a:effectLst>
              </a:rPr>
              <a:t>Y</a:t>
            </a:r>
          </a:p>
        </p:txBody>
      </p:sp>
      <p:sp>
        <p:nvSpPr>
          <p:cNvPr id="14347" name="Line 11">
            <a:extLst>
              <a:ext uri="{FF2B5EF4-FFF2-40B4-BE49-F238E27FC236}">
                <a16:creationId xmlns:a16="http://schemas.microsoft.com/office/drawing/2014/main" id="{8C32D20F-9CF7-4485-B147-D91F8D21DB85}"/>
              </a:ext>
            </a:extLst>
          </p:cNvPr>
          <p:cNvSpPr>
            <a:spLocks noChangeShapeType="1"/>
          </p:cNvSpPr>
          <p:nvPr/>
        </p:nvSpPr>
        <p:spPr bwMode="auto">
          <a:xfrm>
            <a:off x="6227763" y="2889250"/>
            <a:ext cx="1587" cy="2238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5228" name="AutoShape 12">
            <a:extLst>
              <a:ext uri="{FF2B5EF4-FFF2-40B4-BE49-F238E27FC236}">
                <a16:creationId xmlns:a16="http://schemas.microsoft.com/office/drawing/2014/main" id="{5E02217C-6526-48CB-8F2B-A0649DADDB5B}"/>
              </a:ext>
            </a:extLst>
          </p:cNvPr>
          <p:cNvSpPr>
            <a:spLocks noChangeArrowheads="1"/>
          </p:cNvSpPr>
          <p:nvPr/>
        </p:nvSpPr>
        <p:spPr bwMode="auto">
          <a:xfrm>
            <a:off x="6191250" y="3608388"/>
            <a:ext cx="1435100" cy="315912"/>
          </a:xfrm>
          <a:prstGeom prst="flowChartProcess">
            <a:avLst/>
          </a:prstGeom>
          <a:noFill/>
          <a:ln w="28575">
            <a:solidFill>
              <a:schemeClr val="tx1"/>
            </a:solidFill>
            <a:miter lim="800000"/>
          </a:ln>
          <a:effectLst/>
        </p:spPr>
        <p:txBody>
          <a:bodyPr wrap="none" anchor="ctr"/>
          <a:lstStyle/>
          <a:p>
            <a:pPr>
              <a:defRPr/>
            </a:pPr>
            <a:r>
              <a:rPr kumimoji="1" lang="en-US" altLang="zh-CN" sz="1800" b="1">
                <a:effectLst>
                  <a:outerShdw blurRad="38100" dist="38100" dir="2700000" algn="tl">
                    <a:srgbClr val="C0C0C0"/>
                  </a:outerShdw>
                </a:effectLst>
              </a:rPr>
              <a:t>sum=sum+x</a:t>
            </a:r>
          </a:p>
        </p:txBody>
      </p:sp>
      <p:sp>
        <p:nvSpPr>
          <p:cNvPr id="14349" name="Line 13">
            <a:extLst>
              <a:ext uri="{FF2B5EF4-FFF2-40B4-BE49-F238E27FC236}">
                <a16:creationId xmlns:a16="http://schemas.microsoft.com/office/drawing/2014/main" id="{D1630C09-FC5D-4ED3-8790-0050011A30F6}"/>
              </a:ext>
            </a:extLst>
          </p:cNvPr>
          <p:cNvSpPr>
            <a:spLocks noChangeShapeType="1"/>
          </p:cNvSpPr>
          <p:nvPr/>
        </p:nvSpPr>
        <p:spPr bwMode="auto">
          <a:xfrm>
            <a:off x="7127875" y="2168525"/>
            <a:ext cx="1008063"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65230" name="Text Box 14">
            <a:extLst>
              <a:ext uri="{FF2B5EF4-FFF2-40B4-BE49-F238E27FC236}">
                <a16:creationId xmlns:a16="http://schemas.microsoft.com/office/drawing/2014/main" id="{BAD53267-358A-49ED-A6E3-2EEEA0E9256F}"/>
              </a:ext>
            </a:extLst>
          </p:cNvPr>
          <p:cNvSpPr txBox="1">
            <a:spLocks noChangeArrowheads="1"/>
          </p:cNvSpPr>
          <p:nvPr/>
        </p:nvSpPr>
        <p:spPr bwMode="auto">
          <a:xfrm>
            <a:off x="7343775" y="1881188"/>
            <a:ext cx="349250" cy="366712"/>
          </a:xfrm>
          <a:prstGeom prst="rect">
            <a:avLst/>
          </a:prstGeom>
          <a:noFill/>
          <a:ln>
            <a:noFill/>
          </a:ln>
          <a:effectLst/>
        </p:spPr>
        <p:txBody>
          <a:bodyPr wrap="none">
            <a:spAutoFit/>
          </a:bodyPr>
          <a:lstStyle/>
          <a:p>
            <a:pPr>
              <a:defRPr/>
            </a:pPr>
            <a:r>
              <a:rPr kumimoji="1" lang="en-US" altLang="zh-CN" sz="1800" b="1">
                <a:effectLst>
                  <a:outerShdw blurRad="38100" dist="38100" dir="2700000" algn="tl">
                    <a:srgbClr val="C0C0C0"/>
                  </a:outerShdw>
                </a:effectLst>
              </a:rPr>
              <a:t>N</a:t>
            </a:r>
          </a:p>
        </p:txBody>
      </p:sp>
      <p:sp>
        <p:nvSpPr>
          <p:cNvPr id="14351" name="Line 15">
            <a:extLst>
              <a:ext uri="{FF2B5EF4-FFF2-40B4-BE49-F238E27FC236}">
                <a16:creationId xmlns:a16="http://schemas.microsoft.com/office/drawing/2014/main" id="{01155E64-6371-4107-BDFE-E5E0365185C7}"/>
              </a:ext>
            </a:extLst>
          </p:cNvPr>
          <p:cNvSpPr>
            <a:spLocks noChangeShapeType="1"/>
          </p:cNvSpPr>
          <p:nvPr/>
        </p:nvSpPr>
        <p:spPr bwMode="auto">
          <a:xfrm>
            <a:off x="8099425" y="2205038"/>
            <a:ext cx="0" cy="2987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2" name="Line 16">
            <a:extLst>
              <a:ext uri="{FF2B5EF4-FFF2-40B4-BE49-F238E27FC236}">
                <a16:creationId xmlns:a16="http://schemas.microsoft.com/office/drawing/2014/main" id="{2F42D966-AB73-4A30-BDF2-F1A61DFBB575}"/>
              </a:ext>
            </a:extLst>
          </p:cNvPr>
          <p:cNvSpPr>
            <a:spLocks noChangeShapeType="1"/>
          </p:cNvSpPr>
          <p:nvPr/>
        </p:nvSpPr>
        <p:spPr bwMode="auto">
          <a:xfrm>
            <a:off x="6169025" y="5214938"/>
            <a:ext cx="1588" cy="2635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3" name="Line 17">
            <a:extLst>
              <a:ext uri="{FF2B5EF4-FFF2-40B4-BE49-F238E27FC236}">
                <a16:creationId xmlns:a16="http://schemas.microsoft.com/office/drawing/2014/main" id="{1866998B-35B5-4E95-99E4-302AA32475D4}"/>
              </a:ext>
            </a:extLst>
          </p:cNvPr>
          <p:cNvSpPr>
            <a:spLocks noChangeShapeType="1"/>
          </p:cNvSpPr>
          <p:nvPr/>
        </p:nvSpPr>
        <p:spPr bwMode="auto">
          <a:xfrm>
            <a:off x="4354513" y="5013325"/>
            <a:ext cx="17859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4" name="Line 18">
            <a:extLst>
              <a:ext uri="{FF2B5EF4-FFF2-40B4-BE49-F238E27FC236}">
                <a16:creationId xmlns:a16="http://schemas.microsoft.com/office/drawing/2014/main" id="{9DA9C082-608D-4A01-8236-210A8BE1204B}"/>
              </a:ext>
            </a:extLst>
          </p:cNvPr>
          <p:cNvSpPr>
            <a:spLocks noChangeShapeType="1"/>
          </p:cNvSpPr>
          <p:nvPr/>
        </p:nvSpPr>
        <p:spPr bwMode="auto">
          <a:xfrm>
            <a:off x="4354513" y="2133600"/>
            <a:ext cx="36512" cy="2879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5" name="Line 19">
            <a:extLst>
              <a:ext uri="{FF2B5EF4-FFF2-40B4-BE49-F238E27FC236}">
                <a16:creationId xmlns:a16="http://schemas.microsoft.com/office/drawing/2014/main" id="{A7C02B1A-A66C-4F3F-A22F-5D01DD4CABD1}"/>
              </a:ext>
            </a:extLst>
          </p:cNvPr>
          <p:cNvSpPr>
            <a:spLocks noChangeShapeType="1"/>
          </p:cNvSpPr>
          <p:nvPr/>
        </p:nvSpPr>
        <p:spPr bwMode="auto">
          <a:xfrm>
            <a:off x="4354513" y="2168525"/>
            <a:ext cx="900112" cy="0"/>
          </a:xfrm>
          <a:prstGeom prst="line">
            <a:avLst/>
          </a:prstGeom>
          <a:noFill/>
          <a:ln w="28575">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4356" name="AutoShape 20">
            <a:extLst>
              <a:ext uri="{FF2B5EF4-FFF2-40B4-BE49-F238E27FC236}">
                <a16:creationId xmlns:a16="http://schemas.microsoft.com/office/drawing/2014/main" id="{527E1D25-A905-4D9A-819F-1581459E0D48}"/>
              </a:ext>
            </a:extLst>
          </p:cNvPr>
          <p:cNvSpPr>
            <a:spLocks noChangeArrowheads="1"/>
          </p:cNvSpPr>
          <p:nvPr/>
        </p:nvSpPr>
        <p:spPr bwMode="auto">
          <a:xfrm>
            <a:off x="5507038" y="5481638"/>
            <a:ext cx="1600200" cy="315912"/>
          </a:xfrm>
          <a:prstGeom prst="flowChartInputOutpu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800" b="1"/>
              <a:t>输出</a:t>
            </a:r>
            <a:r>
              <a:rPr lang="en-US" altLang="zh-CN" sz="1800" b="1"/>
              <a:t>sum</a:t>
            </a:r>
          </a:p>
        </p:txBody>
      </p:sp>
      <p:sp>
        <p:nvSpPr>
          <p:cNvPr id="14357" name="Line 21">
            <a:extLst>
              <a:ext uri="{FF2B5EF4-FFF2-40B4-BE49-F238E27FC236}">
                <a16:creationId xmlns:a16="http://schemas.microsoft.com/office/drawing/2014/main" id="{7E26BF5A-07C7-4D29-8870-FC5E13B697C9}"/>
              </a:ext>
            </a:extLst>
          </p:cNvPr>
          <p:cNvSpPr>
            <a:spLocks noChangeShapeType="1"/>
          </p:cNvSpPr>
          <p:nvPr/>
        </p:nvSpPr>
        <p:spPr bwMode="auto">
          <a:xfrm>
            <a:off x="6154738" y="5842000"/>
            <a:ext cx="0" cy="2873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8" name="AutoShape 22">
            <a:extLst>
              <a:ext uri="{FF2B5EF4-FFF2-40B4-BE49-F238E27FC236}">
                <a16:creationId xmlns:a16="http://schemas.microsoft.com/office/drawing/2014/main" id="{D59120C9-80B3-4847-99EF-A6F1F7339221}"/>
              </a:ext>
            </a:extLst>
          </p:cNvPr>
          <p:cNvSpPr>
            <a:spLocks noChangeArrowheads="1"/>
          </p:cNvSpPr>
          <p:nvPr/>
        </p:nvSpPr>
        <p:spPr bwMode="auto">
          <a:xfrm>
            <a:off x="5688013" y="981075"/>
            <a:ext cx="1079500" cy="298450"/>
          </a:xfrm>
          <a:prstGeom prst="flowChartTerminator">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800" b="1"/>
              <a:t>开始</a:t>
            </a:r>
          </a:p>
        </p:txBody>
      </p:sp>
      <p:sp>
        <p:nvSpPr>
          <p:cNvPr id="265239" name="AutoShape 23">
            <a:extLst>
              <a:ext uri="{FF2B5EF4-FFF2-40B4-BE49-F238E27FC236}">
                <a16:creationId xmlns:a16="http://schemas.microsoft.com/office/drawing/2014/main" id="{75E26881-0EC8-4C2B-BAA8-20FD05244B73}"/>
              </a:ext>
            </a:extLst>
          </p:cNvPr>
          <p:cNvSpPr>
            <a:spLocks noChangeArrowheads="1"/>
          </p:cNvSpPr>
          <p:nvPr/>
        </p:nvSpPr>
        <p:spPr bwMode="auto">
          <a:xfrm>
            <a:off x="5507038" y="3105150"/>
            <a:ext cx="1296987" cy="333375"/>
          </a:xfrm>
          <a:prstGeom prst="flowChartDecision">
            <a:avLst/>
          </a:prstGeom>
          <a:noFill/>
          <a:ln w="28575">
            <a:solidFill>
              <a:schemeClr val="tx1"/>
            </a:solidFill>
            <a:miter lim="800000"/>
          </a:ln>
          <a:effectLst/>
        </p:spPr>
        <p:txBody>
          <a:bodyPr wrap="none" anchor="ctr"/>
          <a:lstStyle/>
          <a:p>
            <a:pPr algn="ctr">
              <a:defRPr/>
            </a:pPr>
            <a:r>
              <a:rPr kumimoji="1" lang="en-US" altLang="zh-CN" sz="1800" b="1">
                <a:effectLst>
                  <a:outerShdw blurRad="38100" dist="38100" dir="2700000" algn="tl">
                    <a:srgbClr val="C0C0C0"/>
                  </a:outerShdw>
                </a:effectLst>
              </a:rPr>
              <a:t>x&gt;0</a:t>
            </a:r>
          </a:p>
        </p:txBody>
      </p:sp>
      <p:sp>
        <p:nvSpPr>
          <p:cNvPr id="14360" name="Line 24">
            <a:extLst>
              <a:ext uri="{FF2B5EF4-FFF2-40B4-BE49-F238E27FC236}">
                <a16:creationId xmlns:a16="http://schemas.microsoft.com/office/drawing/2014/main" id="{D6DCE9B3-8549-4C94-BCBC-18EF39A827D7}"/>
              </a:ext>
            </a:extLst>
          </p:cNvPr>
          <p:cNvSpPr>
            <a:spLocks noChangeShapeType="1"/>
          </p:cNvSpPr>
          <p:nvPr/>
        </p:nvSpPr>
        <p:spPr bwMode="auto">
          <a:xfrm>
            <a:off x="6767513" y="3284538"/>
            <a:ext cx="2524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241" name="Text Box 25">
            <a:extLst>
              <a:ext uri="{FF2B5EF4-FFF2-40B4-BE49-F238E27FC236}">
                <a16:creationId xmlns:a16="http://schemas.microsoft.com/office/drawing/2014/main" id="{8207D512-EFFA-409B-8C35-60DA73B53F56}"/>
              </a:ext>
            </a:extLst>
          </p:cNvPr>
          <p:cNvSpPr txBox="1">
            <a:spLocks noChangeArrowheads="1"/>
          </p:cNvSpPr>
          <p:nvPr/>
        </p:nvSpPr>
        <p:spPr bwMode="auto">
          <a:xfrm>
            <a:off x="6731000" y="2997200"/>
            <a:ext cx="349250" cy="366713"/>
          </a:xfrm>
          <a:prstGeom prst="rect">
            <a:avLst/>
          </a:prstGeom>
          <a:noFill/>
          <a:ln>
            <a:noFill/>
          </a:ln>
          <a:effectLst/>
        </p:spPr>
        <p:txBody>
          <a:bodyPr wrap="none">
            <a:spAutoFit/>
          </a:bodyPr>
          <a:lstStyle/>
          <a:p>
            <a:pPr>
              <a:defRPr/>
            </a:pPr>
            <a:r>
              <a:rPr kumimoji="1" lang="en-US" altLang="zh-CN" sz="1800" b="1">
                <a:effectLst>
                  <a:outerShdw blurRad="38100" dist="38100" dir="2700000" algn="tl">
                    <a:srgbClr val="C0C0C0"/>
                  </a:outerShdw>
                </a:effectLst>
              </a:rPr>
              <a:t>Y</a:t>
            </a:r>
          </a:p>
        </p:txBody>
      </p:sp>
      <p:sp>
        <p:nvSpPr>
          <p:cNvPr id="14362" name="Line 26">
            <a:extLst>
              <a:ext uri="{FF2B5EF4-FFF2-40B4-BE49-F238E27FC236}">
                <a16:creationId xmlns:a16="http://schemas.microsoft.com/office/drawing/2014/main" id="{C2AD8ECF-FCD1-43D3-99D3-2327D82B95A9}"/>
              </a:ext>
            </a:extLst>
          </p:cNvPr>
          <p:cNvSpPr>
            <a:spLocks noChangeShapeType="1"/>
          </p:cNvSpPr>
          <p:nvPr/>
        </p:nvSpPr>
        <p:spPr bwMode="auto">
          <a:xfrm flipH="1">
            <a:off x="7019925" y="3284538"/>
            <a:ext cx="0" cy="323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3" name="Line 27">
            <a:extLst>
              <a:ext uri="{FF2B5EF4-FFF2-40B4-BE49-F238E27FC236}">
                <a16:creationId xmlns:a16="http://schemas.microsoft.com/office/drawing/2014/main" id="{E0DDF121-09BF-4C9C-8C41-88F210E766B6}"/>
              </a:ext>
            </a:extLst>
          </p:cNvPr>
          <p:cNvSpPr>
            <a:spLocks noChangeShapeType="1"/>
          </p:cNvSpPr>
          <p:nvPr/>
        </p:nvSpPr>
        <p:spPr bwMode="auto">
          <a:xfrm flipH="1">
            <a:off x="7019925" y="3968750"/>
            <a:ext cx="0" cy="2524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4" name="Line 28">
            <a:extLst>
              <a:ext uri="{FF2B5EF4-FFF2-40B4-BE49-F238E27FC236}">
                <a16:creationId xmlns:a16="http://schemas.microsoft.com/office/drawing/2014/main" id="{3BAE22E6-E5C4-4C01-AA9C-816B2F16853C}"/>
              </a:ext>
            </a:extLst>
          </p:cNvPr>
          <p:cNvSpPr>
            <a:spLocks noChangeShapeType="1"/>
          </p:cNvSpPr>
          <p:nvPr/>
        </p:nvSpPr>
        <p:spPr bwMode="auto">
          <a:xfrm flipH="1">
            <a:off x="5183188" y="3284538"/>
            <a:ext cx="0" cy="9731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5" name="Line 29">
            <a:extLst>
              <a:ext uri="{FF2B5EF4-FFF2-40B4-BE49-F238E27FC236}">
                <a16:creationId xmlns:a16="http://schemas.microsoft.com/office/drawing/2014/main" id="{526E4207-B638-4AE1-965B-E119105C4922}"/>
              </a:ext>
            </a:extLst>
          </p:cNvPr>
          <p:cNvSpPr>
            <a:spLocks noChangeShapeType="1"/>
          </p:cNvSpPr>
          <p:nvPr/>
        </p:nvSpPr>
        <p:spPr bwMode="auto">
          <a:xfrm>
            <a:off x="5183188" y="3284538"/>
            <a:ext cx="381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6" name="Line 30">
            <a:extLst>
              <a:ext uri="{FF2B5EF4-FFF2-40B4-BE49-F238E27FC236}">
                <a16:creationId xmlns:a16="http://schemas.microsoft.com/office/drawing/2014/main" id="{9A60647A-D7B1-4921-9616-595E164F306A}"/>
              </a:ext>
            </a:extLst>
          </p:cNvPr>
          <p:cNvSpPr>
            <a:spLocks noChangeShapeType="1"/>
          </p:cNvSpPr>
          <p:nvPr/>
        </p:nvSpPr>
        <p:spPr bwMode="auto">
          <a:xfrm flipV="1">
            <a:off x="5183188" y="4221163"/>
            <a:ext cx="18367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7" name="Line 31">
            <a:extLst>
              <a:ext uri="{FF2B5EF4-FFF2-40B4-BE49-F238E27FC236}">
                <a16:creationId xmlns:a16="http://schemas.microsoft.com/office/drawing/2014/main" id="{0186FB08-216F-4391-BAEE-8D1B6F0B970F}"/>
              </a:ext>
            </a:extLst>
          </p:cNvPr>
          <p:cNvSpPr>
            <a:spLocks noChangeShapeType="1"/>
          </p:cNvSpPr>
          <p:nvPr/>
        </p:nvSpPr>
        <p:spPr bwMode="auto">
          <a:xfrm>
            <a:off x="6153150" y="4257675"/>
            <a:ext cx="1588" cy="2635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5248" name="AutoShape 32">
            <a:extLst>
              <a:ext uri="{FF2B5EF4-FFF2-40B4-BE49-F238E27FC236}">
                <a16:creationId xmlns:a16="http://schemas.microsoft.com/office/drawing/2014/main" id="{0711802A-C4BB-497A-A31A-5ABD24545140}"/>
              </a:ext>
            </a:extLst>
          </p:cNvPr>
          <p:cNvSpPr>
            <a:spLocks noChangeArrowheads="1"/>
          </p:cNvSpPr>
          <p:nvPr/>
        </p:nvSpPr>
        <p:spPr bwMode="auto">
          <a:xfrm>
            <a:off x="5291138" y="4508500"/>
            <a:ext cx="1828800" cy="315913"/>
          </a:xfrm>
          <a:prstGeom prst="flowChartProcess">
            <a:avLst/>
          </a:prstGeom>
          <a:noFill/>
          <a:ln w="28575">
            <a:solidFill>
              <a:schemeClr val="tx1"/>
            </a:solidFill>
            <a:miter lim="800000"/>
          </a:ln>
          <a:effectLst/>
        </p:spPr>
        <p:txBody>
          <a:bodyPr wrap="none" anchor="ctr"/>
          <a:lstStyle/>
          <a:p>
            <a:pPr algn="ctr">
              <a:defRPr/>
            </a:pPr>
            <a:r>
              <a:rPr kumimoji="1" lang="en-US" altLang="zh-CN" sz="1800" b="1">
                <a:effectLst>
                  <a:outerShdw blurRad="38100" dist="38100" dir="2700000" algn="tl">
                    <a:srgbClr val="C0C0C0"/>
                  </a:outerShdw>
                </a:effectLst>
              </a:rPr>
              <a:t>i=i+1</a:t>
            </a:r>
          </a:p>
        </p:txBody>
      </p:sp>
      <p:sp>
        <p:nvSpPr>
          <p:cNvPr id="14369" name="Line 33">
            <a:extLst>
              <a:ext uri="{FF2B5EF4-FFF2-40B4-BE49-F238E27FC236}">
                <a16:creationId xmlns:a16="http://schemas.microsoft.com/office/drawing/2014/main" id="{71777068-5C0C-4794-BDE6-CD428DFB0C49}"/>
              </a:ext>
            </a:extLst>
          </p:cNvPr>
          <p:cNvSpPr>
            <a:spLocks noChangeShapeType="1"/>
          </p:cNvSpPr>
          <p:nvPr/>
        </p:nvSpPr>
        <p:spPr bwMode="auto">
          <a:xfrm>
            <a:off x="6154738" y="4797425"/>
            <a:ext cx="1587" cy="2635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70" name="Line 34">
            <a:extLst>
              <a:ext uri="{FF2B5EF4-FFF2-40B4-BE49-F238E27FC236}">
                <a16:creationId xmlns:a16="http://schemas.microsoft.com/office/drawing/2014/main" id="{ED34D7D2-88CD-44C7-A5C0-4667A0B6B256}"/>
              </a:ext>
            </a:extLst>
          </p:cNvPr>
          <p:cNvSpPr>
            <a:spLocks noChangeShapeType="1"/>
          </p:cNvSpPr>
          <p:nvPr/>
        </p:nvSpPr>
        <p:spPr bwMode="auto">
          <a:xfrm>
            <a:off x="6191250" y="5192713"/>
            <a:ext cx="1930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1" name="AutoShape 35">
            <a:extLst>
              <a:ext uri="{FF2B5EF4-FFF2-40B4-BE49-F238E27FC236}">
                <a16:creationId xmlns:a16="http://schemas.microsoft.com/office/drawing/2014/main" id="{FE989356-8515-4161-AA7B-56FD22AA01A3}"/>
              </a:ext>
            </a:extLst>
          </p:cNvPr>
          <p:cNvSpPr>
            <a:spLocks noChangeArrowheads="1"/>
          </p:cNvSpPr>
          <p:nvPr/>
        </p:nvSpPr>
        <p:spPr bwMode="auto">
          <a:xfrm>
            <a:off x="5651500" y="6129338"/>
            <a:ext cx="1260475" cy="287337"/>
          </a:xfrm>
          <a:prstGeom prst="flowChartTerminator">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800" b="1"/>
              <a:t>结束</a:t>
            </a:r>
          </a:p>
        </p:txBody>
      </p:sp>
      <p:sp>
        <p:nvSpPr>
          <p:cNvPr id="14372" name="AutoShape 36">
            <a:extLst>
              <a:ext uri="{FF2B5EF4-FFF2-40B4-BE49-F238E27FC236}">
                <a16:creationId xmlns:a16="http://schemas.microsoft.com/office/drawing/2014/main" id="{4D56236E-2075-4AB2-B561-EF9AC9EF02C2}"/>
              </a:ext>
            </a:extLst>
          </p:cNvPr>
          <p:cNvSpPr>
            <a:spLocks noChangeArrowheads="1"/>
          </p:cNvSpPr>
          <p:nvPr/>
        </p:nvSpPr>
        <p:spPr bwMode="auto">
          <a:xfrm>
            <a:off x="5362575" y="2600325"/>
            <a:ext cx="1600200" cy="315913"/>
          </a:xfrm>
          <a:prstGeom prst="flowChartInputOutpu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800" b="1"/>
              <a:t>输入</a:t>
            </a:r>
            <a:r>
              <a:rPr lang="en-US" altLang="zh-CN" sz="1800" b="1"/>
              <a:t>x</a:t>
            </a:r>
          </a:p>
        </p:txBody>
      </p:sp>
      <p:sp>
        <p:nvSpPr>
          <p:cNvPr id="265253" name="Text Box 37">
            <a:extLst>
              <a:ext uri="{FF2B5EF4-FFF2-40B4-BE49-F238E27FC236}">
                <a16:creationId xmlns:a16="http://schemas.microsoft.com/office/drawing/2014/main" id="{295DC6BD-E7A1-4569-ABBC-DCFDFD078C3A}"/>
              </a:ext>
            </a:extLst>
          </p:cNvPr>
          <p:cNvSpPr txBox="1">
            <a:spLocks noChangeArrowheads="1"/>
          </p:cNvSpPr>
          <p:nvPr/>
        </p:nvSpPr>
        <p:spPr bwMode="auto">
          <a:xfrm>
            <a:off x="5148263" y="2997200"/>
            <a:ext cx="349250" cy="366713"/>
          </a:xfrm>
          <a:prstGeom prst="rect">
            <a:avLst/>
          </a:prstGeom>
          <a:noFill/>
          <a:ln>
            <a:noFill/>
          </a:ln>
          <a:effectLst/>
        </p:spPr>
        <p:txBody>
          <a:bodyPr wrap="none">
            <a:spAutoFit/>
          </a:bodyPr>
          <a:lstStyle/>
          <a:p>
            <a:pPr>
              <a:defRPr/>
            </a:pPr>
            <a:r>
              <a:rPr kumimoji="1" lang="en-US" altLang="zh-CN" sz="1800" b="1">
                <a:effectLst>
                  <a:outerShdw blurRad="38100" dist="38100" dir="2700000" algn="tl">
                    <a:srgbClr val="C0C0C0"/>
                  </a:outerShdw>
                </a:effectLst>
              </a:rPr>
              <a:t>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5">
            <a:extLst>
              <a:ext uri="{FF2B5EF4-FFF2-40B4-BE49-F238E27FC236}">
                <a16:creationId xmlns:a16="http://schemas.microsoft.com/office/drawing/2014/main" id="{66261B06-C12B-45A1-9324-B7E260B8AB1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86254E4-E1C1-4AC5-B03B-AD6F80EBF7B7}" type="slidenum">
              <a:rPr lang="en-US" altLang="zh-CN"/>
              <a:pPr/>
              <a:t>15</a:t>
            </a:fld>
            <a:endParaRPr lang="en-US" altLang="zh-CN"/>
          </a:p>
        </p:txBody>
      </p:sp>
      <p:sp>
        <p:nvSpPr>
          <p:cNvPr id="266242" name="Rectangle 2">
            <a:extLst>
              <a:ext uri="{FF2B5EF4-FFF2-40B4-BE49-F238E27FC236}">
                <a16:creationId xmlns:a16="http://schemas.microsoft.com/office/drawing/2014/main" id="{D118F738-13A3-417E-B395-E7953DCF9643}"/>
              </a:ext>
            </a:extLst>
          </p:cNvPr>
          <p:cNvSpPr>
            <a:spLocks noGrp="1" noChangeArrowheads="1"/>
          </p:cNvSpPr>
          <p:nvPr>
            <p:ph type="title"/>
          </p:nvPr>
        </p:nvSpPr>
        <p:spPr/>
        <p:txBody>
          <a:bodyPr/>
          <a:lstStyle/>
          <a:p>
            <a:pPr eaLnBrk="1" hangingPunct="1">
              <a:defRPr/>
            </a:pPr>
            <a:r>
              <a:rPr kumimoji="1" lang="en-US" altLang="zh-CN">
                <a:latin typeface="隶书" panose="02010509060101010101" pitchFamily="49" charset="-122"/>
              </a:rPr>
              <a:t>4.1 </a:t>
            </a:r>
            <a:r>
              <a:rPr kumimoji="1" lang="zh-CN" altLang="en-US">
                <a:latin typeface="隶书" panose="02010509060101010101" pitchFamily="49" charset="-122"/>
              </a:rPr>
              <a:t>结构化程序设计</a:t>
            </a:r>
          </a:p>
        </p:txBody>
      </p:sp>
      <p:sp>
        <p:nvSpPr>
          <p:cNvPr id="266243" name="Rectangle 3">
            <a:extLst>
              <a:ext uri="{FF2B5EF4-FFF2-40B4-BE49-F238E27FC236}">
                <a16:creationId xmlns:a16="http://schemas.microsoft.com/office/drawing/2014/main" id="{963D7680-BB36-4127-A564-D35821CC7AF2}"/>
              </a:ext>
            </a:extLst>
          </p:cNvPr>
          <p:cNvSpPr>
            <a:spLocks noGrp="1" noChangeArrowheads="1"/>
          </p:cNvSpPr>
          <p:nvPr>
            <p:ph idx="1"/>
          </p:nvPr>
        </p:nvSpPr>
        <p:spPr>
          <a:xfrm>
            <a:off x="395288" y="1052513"/>
            <a:ext cx="8497887" cy="5183187"/>
          </a:xfrm>
        </p:spPr>
        <p:txBody>
          <a:bodyPr/>
          <a:lstStyle/>
          <a:p>
            <a:pPr marL="290830" indent="-290830" eaLnBrk="1" hangingPunct="1">
              <a:lnSpc>
                <a:spcPct val="100000"/>
              </a:lnSpc>
              <a:defRPr/>
            </a:pPr>
            <a:r>
              <a:rPr kumimoji="1" lang="zh-CN" altLang="en-US" sz="2400">
                <a:cs typeface="+mn-cs"/>
              </a:rPr>
              <a:t>简单程序设计的过程：分析问题、设计算法、实现程序。</a:t>
            </a:r>
          </a:p>
          <a:p>
            <a:pPr marL="662305" lvl="1" eaLnBrk="1" hangingPunct="1">
              <a:lnSpc>
                <a:spcPct val="100000"/>
              </a:lnSpc>
              <a:defRPr/>
            </a:pPr>
            <a:r>
              <a:rPr kumimoji="1" lang="zh-CN" altLang="en-US" sz="2400">
                <a:cs typeface="+mn-cs"/>
              </a:rPr>
              <a:t>（</a:t>
            </a:r>
            <a:r>
              <a:rPr kumimoji="1" lang="en-US" altLang="zh-CN" sz="2400">
                <a:cs typeface="+mn-cs"/>
              </a:rPr>
              <a:t>1</a:t>
            </a:r>
            <a:r>
              <a:rPr kumimoji="1" lang="zh-CN" altLang="en-US" sz="2400">
                <a:cs typeface="+mn-cs"/>
              </a:rPr>
              <a:t>）分析问题</a:t>
            </a:r>
          </a:p>
          <a:p>
            <a:pPr lvl="2" indent="-192405" eaLnBrk="1" hangingPunct="1">
              <a:lnSpc>
                <a:spcPct val="100000"/>
              </a:lnSpc>
              <a:defRPr/>
            </a:pPr>
            <a:r>
              <a:rPr kumimoji="1" lang="zh-CN" altLang="en-US" sz="2400">
                <a:cs typeface="+mn-cs"/>
              </a:rPr>
              <a:t>明确要解决的问题是什么，有哪些是输入数据，要进行什么处理，最终需要得到哪些处理结果。对要输入、输出的数据进行分析后，确定数据类型。</a:t>
            </a:r>
          </a:p>
          <a:p>
            <a:pPr marL="662305" lvl="1" eaLnBrk="1" hangingPunct="1">
              <a:lnSpc>
                <a:spcPct val="100000"/>
              </a:lnSpc>
              <a:defRPr/>
            </a:pPr>
            <a:r>
              <a:rPr kumimoji="1" lang="zh-CN" altLang="en-US" sz="2400">
                <a:cs typeface="+mn-cs"/>
              </a:rPr>
              <a:t>（</a:t>
            </a:r>
            <a:r>
              <a:rPr kumimoji="1" lang="en-US" altLang="zh-CN" sz="2400">
                <a:cs typeface="+mn-cs"/>
              </a:rPr>
              <a:t>2</a:t>
            </a:r>
            <a:r>
              <a:rPr kumimoji="1" lang="zh-CN" altLang="en-US" sz="2400">
                <a:cs typeface="+mn-cs"/>
              </a:rPr>
              <a:t>）设计算法</a:t>
            </a:r>
          </a:p>
          <a:p>
            <a:pPr lvl="2" indent="-192405" eaLnBrk="1" hangingPunct="1">
              <a:lnSpc>
                <a:spcPct val="100000"/>
              </a:lnSpc>
              <a:defRPr/>
            </a:pPr>
            <a:r>
              <a:rPr kumimoji="1" lang="zh-CN" altLang="en-US" sz="2400">
                <a:cs typeface="+mn-cs"/>
              </a:rPr>
              <a:t>设计数据的组织方式，设计解决问题的操作步骤，并将操作步骤不断地完善，最终得到一个完整的算法。具体算法可用算法描述工具描述。</a:t>
            </a:r>
          </a:p>
          <a:p>
            <a:pPr marL="662305" lvl="1" eaLnBrk="1" hangingPunct="1">
              <a:lnSpc>
                <a:spcPct val="100000"/>
              </a:lnSpc>
              <a:defRPr/>
            </a:pPr>
            <a:r>
              <a:rPr kumimoji="1" lang="zh-CN" altLang="en-US" sz="2400">
                <a:cs typeface="+mn-cs"/>
              </a:rPr>
              <a:t>（</a:t>
            </a:r>
            <a:r>
              <a:rPr kumimoji="1" lang="en-US" altLang="zh-CN" sz="2400">
                <a:cs typeface="+mn-cs"/>
              </a:rPr>
              <a:t>3</a:t>
            </a:r>
            <a:r>
              <a:rPr kumimoji="1" lang="zh-CN" altLang="en-US" sz="2400">
                <a:cs typeface="+mn-cs"/>
              </a:rPr>
              <a:t>）实现程序</a:t>
            </a:r>
          </a:p>
          <a:p>
            <a:pPr lvl="2" indent="-192405" eaLnBrk="1" hangingPunct="1">
              <a:lnSpc>
                <a:spcPct val="100000"/>
              </a:lnSpc>
              <a:defRPr/>
            </a:pPr>
            <a:r>
              <a:rPr kumimoji="1" lang="zh-CN" altLang="en-US" sz="2400">
                <a:cs typeface="+mn-cs"/>
              </a:rPr>
              <a:t>选择一种程序设计语言，将算法用具体的程序设计语言来描述，从而实现整个程序。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 calcmode="lin" valueType="num">
                                      <p:cBhvr additive="base">
                                        <p:cTn id="7" dur="500" fill="hold"/>
                                        <p:tgtEl>
                                          <p:spTgt spid="266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43">
                                            <p:txEl>
                                              <p:pRg st="1" end="1"/>
                                            </p:txEl>
                                          </p:spTgt>
                                        </p:tgtEl>
                                        <p:attrNameLst>
                                          <p:attrName>style.visibility</p:attrName>
                                        </p:attrNameLst>
                                      </p:cBhvr>
                                      <p:to>
                                        <p:strVal val="visible"/>
                                      </p:to>
                                    </p:set>
                                    <p:anim calcmode="lin" valueType="num">
                                      <p:cBhvr additive="base">
                                        <p:cTn id="13" dur="500" fill="hold"/>
                                        <p:tgtEl>
                                          <p:spTgt spid="266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4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66243">
                                            <p:txEl>
                                              <p:pRg st="2" end="2"/>
                                            </p:txEl>
                                          </p:spTgt>
                                        </p:tgtEl>
                                        <p:attrNameLst>
                                          <p:attrName>style.visibility</p:attrName>
                                        </p:attrNameLst>
                                      </p:cBhvr>
                                      <p:to>
                                        <p:strVal val="visible"/>
                                      </p:to>
                                    </p:set>
                                    <p:anim calcmode="lin" valueType="num">
                                      <p:cBhvr additive="base">
                                        <p:cTn id="17" dur="500" fill="hold"/>
                                        <p:tgtEl>
                                          <p:spTgt spid="26624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6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66243">
                                            <p:txEl>
                                              <p:pRg st="3" end="3"/>
                                            </p:txEl>
                                          </p:spTgt>
                                        </p:tgtEl>
                                        <p:attrNameLst>
                                          <p:attrName>style.visibility</p:attrName>
                                        </p:attrNameLst>
                                      </p:cBhvr>
                                      <p:to>
                                        <p:strVal val="visible"/>
                                      </p:to>
                                    </p:set>
                                    <p:anim calcmode="lin" valueType="num">
                                      <p:cBhvr additive="base">
                                        <p:cTn id="23" dur="500" fill="hold"/>
                                        <p:tgtEl>
                                          <p:spTgt spid="26624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624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66243">
                                            <p:txEl>
                                              <p:pRg st="4" end="4"/>
                                            </p:txEl>
                                          </p:spTgt>
                                        </p:tgtEl>
                                        <p:attrNameLst>
                                          <p:attrName>style.visibility</p:attrName>
                                        </p:attrNameLst>
                                      </p:cBhvr>
                                      <p:to>
                                        <p:strVal val="visible"/>
                                      </p:to>
                                    </p:set>
                                    <p:anim calcmode="lin" valueType="num">
                                      <p:cBhvr additive="base">
                                        <p:cTn id="27" dur="500" fill="hold"/>
                                        <p:tgtEl>
                                          <p:spTgt spid="26624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62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66243">
                                            <p:txEl>
                                              <p:pRg st="5" end="5"/>
                                            </p:txEl>
                                          </p:spTgt>
                                        </p:tgtEl>
                                        <p:attrNameLst>
                                          <p:attrName>style.visibility</p:attrName>
                                        </p:attrNameLst>
                                      </p:cBhvr>
                                      <p:to>
                                        <p:strVal val="visible"/>
                                      </p:to>
                                    </p:set>
                                    <p:anim calcmode="lin" valueType="num">
                                      <p:cBhvr additive="base">
                                        <p:cTn id="33" dur="500" fill="hold"/>
                                        <p:tgtEl>
                                          <p:spTgt spid="26624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6624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66243">
                                            <p:txEl>
                                              <p:pRg st="6" end="6"/>
                                            </p:txEl>
                                          </p:spTgt>
                                        </p:tgtEl>
                                        <p:attrNameLst>
                                          <p:attrName>style.visibility</p:attrName>
                                        </p:attrNameLst>
                                      </p:cBhvr>
                                      <p:to>
                                        <p:strVal val="visible"/>
                                      </p:to>
                                    </p:set>
                                    <p:anim calcmode="lin" valueType="num">
                                      <p:cBhvr additive="base">
                                        <p:cTn id="37" dur="500" fill="hold"/>
                                        <p:tgtEl>
                                          <p:spTgt spid="26624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62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5">
            <a:extLst>
              <a:ext uri="{FF2B5EF4-FFF2-40B4-BE49-F238E27FC236}">
                <a16:creationId xmlns:a16="http://schemas.microsoft.com/office/drawing/2014/main" id="{196E48E9-8AF8-4594-8278-1DB71DC6BBF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03B5142-3352-4B82-9494-333484AA49B2}" type="slidenum">
              <a:rPr lang="en-US" altLang="zh-CN"/>
              <a:pPr/>
              <a:t>16</a:t>
            </a:fld>
            <a:endParaRPr lang="en-US" altLang="zh-CN"/>
          </a:p>
        </p:txBody>
      </p:sp>
      <p:sp>
        <p:nvSpPr>
          <p:cNvPr id="272387" name="Rectangle 3">
            <a:extLst>
              <a:ext uri="{FF2B5EF4-FFF2-40B4-BE49-F238E27FC236}">
                <a16:creationId xmlns:a16="http://schemas.microsoft.com/office/drawing/2014/main" id="{81020D67-C9AE-4EEE-83E9-008729AFAD1F}"/>
              </a:ext>
            </a:extLst>
          </p:cNvPr>
          <p:cNvSpPr>
            <a:spLocks noGrp="1" noChangeArrowheads="1"/>
          </p:cNvSpPr>
          <p:nvPr>
            <p:ph idx="1"/>
          </p:nvPr>
        </p:nvSpPr>
        <p:spPr>
          <a:xfrm>
            <a:off x="250825" y="1052513"/>
            <a:ext cx="8461375" cy="5148262"/>
          </a:xfrm>
        </p:spPr>
        <p:txBody>
          <a:bodyPr/>
          <a:lstStyle/>
          <a:p>
            <a:pPr marL="290830" indent="-290830" eaLnBrk="1" hangingPunct="1">
              <a:defRPr/>
            </a:pPr>
            <a:r>
              <a:rPr kumimoji="1" lang="zh-CN" altLang="en-US">
                <a:cs typeface="+mn-cs"/>
              </a:rPr>
              <a:t>复合语句</a:t>
            </a:r>
          </a:p>
          <a:p>
            <a:pPr marL="662305" lvl="1" eaLnBrk="1" hangingPunct="1">
              <a:defRPr/>
            </a:pPr>
            <a:r>
              <a:rPr kumimoji="1" lang="zh-CN" altLang="en-US">
                <a:cs typeface="+mn-cs"/>
              </a:rPr>
              <a:t>复合语句是由多条语句组成，这多条语句用花括号括住，作为一条语句。执行时，按括号内语句先后秩序依次执行语句。复合语句在语法上相当于一条语句的作用，常用于</a:t>
            </a:r>
            <a:r>
              <a:rPr kumimoji="1" lang="en-US" altLang="zh-CN">
                <a:cs typeface="+mn-cs"/>
              </a:rPr>
              <a:t>if</a:t>
            </a:r>
            <a:r>
              <a:rPr kumimoji="1" lang="zh-CN" altLang="en-US">
                <a:cs typeface="+mn-cs"/>
              </a:rPr>
              <a:t>的分支语句、循环结构的循环体语句等。</a:t>
            </a:r>
          </a:p>
          <a:p>
            <a:pPr marL="290830" indent="-290830" eaLnBrk="1" hangingPunct="1">
              <a:defRPr/>
            </a:pPr>
            <a:r>
              <a:rPr kumimoji="1" lang="zh-CN" altLang="en-US">
                <a:cs typeface="+mn-cs"/>
              </a:rPr>
              <a:t>空语句</a:t>
            </a:r>
          </a:p>
          <a:p>
            <a:pPr marL="662305" lvl="1" eaLnBrk="1" hangingPunct="1">
              <a:defRPr/>
            </a:pPr>
            <a:r>
              <a:rPr kumimoji="1" lang="en-US" altLang="zh-CN">
                <a:cs typeface="+mn-cs"/>
              </a:rPr>
              <a:t>C</a:t>
            </a:r>
            <a:r>
              <a:rPr kumimoji="1" lang="zh-CN" altLang="en-US">
                <a:cs typeface="+mn-cs"/>
              </a:rPr>
              <a:t>语言中，单独的分号“；”是一条空语句，其功能是计算机不做任何事，空操作一次。该语句不常用，有时作循环体语句。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 calcmode="lin" valueType="num">
                                      <p:cBhvr additive="base">
                                        <p:cTn id="7" dur="500" fill="hold"/>
                                        <p:tgtEl>
                                          <p:spTgt spid="272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23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2387">
                                            <p:txEl>
                                              <p:pRg st="1" end="1"/>
                                            </p:txEl>
                                          </p:spTgt>
                                        </p:tgtEl>
                                        <p:attrNameLst>
                                          <p:attrName>style.visibility</p:attrName>
                                        </p:attrNameLst>
                                      </p:cBhvr>
                                      <p:to>
                                        <p:strVal val="visible"/>
                                      </p:to>
                                    </p:set>
                                    <p:anim calcmode="lin" valueType="num">
                                      <p:cBhvr additive="base">
                                        <p:cTn id="11" dur="500" fill="hold"/>
                                        <p:tgtEl>
                                          <p:spTgt spid="2723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2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72387">
                                            <p:txEl>
                                              <p:pRg st="2" end="2"/>
                                            </p:txEl>
                                          </p:spTgt>
                                        </p:tgtEl>
                                        <p:attrNameLst>
                                          <p:attrName>style.visibility</p:attrName>
                                        </p:attrNameLst>
                                      </p:cBhvr>
                                      <p:to>
                                        <p:strVal val="visible"/>
                                      </p:to>
                                    </p:set>
                                    <p:anim calcmode="lin" valueType="num">
                                      <p:cBhvr additive="base">
                                        <p:cTn id="17" dur="500" fill="hold"/>
                                        <p:tgtEl>
                                          <p:spTgt spid="27238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238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72387">
                                            <p:txEl>
                                              <p:pRg st="3" end="3"/>
                                            </p:txEl>
                                          </p:spTgt>
                                        </p:tgtEl>
                                        <p:attrNameLst>
                                          <p:attrName>style.visibility</p:attrName>
                                        </p:attrNameLst>
                                      </p:cBhvr>
                                      <p:to>
                                        <p:strVal val="visible"/>
                                      </p:to>
                                    </p:set>
                                    <p:anim calcmode="lin" valueType="num">
                                      <p:cBhvr additive="base">
                                        <p:cTn id="21" dur="500" fill="hold"/>
                                        <p:tgtEl>
                                          <p:spTgt spid="27238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23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灯片编号占位符 5">
            <a:extLst>
              <a:ext uri="{FF2B5EF4-FFF2-40B4-BE49-F238E27FC236}">
                <a16:creationId xmlns:a16="http://schemas.microsoft.com/office/drawing/2014/main" id="{53FA0F34-800B-414F-B1F3-699B3A6313C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A98844A-E884-409C-B028-38538F1C4BBB}" type="slidenum">
              <a:rPr lang="en-US" altLang="zh-CN"/>
              <a:pPr/>
              <a:t>17</a:t>
            </a:fld>
            <a:endParaRPr lang="en-US" altLang="zh-CN"/>
          </a:p>
        </p:txBody>
      </p:sp>
      <p:sp>
        <p:nvSpPr>
          <p:cNvPr id="275458" name="Rectangle 2">
            <a:extLst>
              <a:ext uri="{FF2B5EF4-FFF2-40B4-BE49-F238E27FC236}">
                <a16:creationId xmlns:a16="http://schemas.microsoft.com/office/drawing/2014/main" id="{40CED925-09F7-48E3-BB51-529E9FB3F9FB}"/>
              </a:ext>
            </a:extLst>
          </p:cNvPr>
          <p:cNvSpPr>
            <a:spLocks noGrp="1" noChangeArrowheads="1"/>
          </p:cNvSpPr>
          <p:nvPr>
            <p:ph type="title"/>
          </p:nvPr>
        </p:nvSpPr>
        <p:spPr>
          <a:xfrm>
            <a:off x="684213" y="260350"/>
            <a:ext cx="7793037" cy="609600"/>
          </a:xfrm>
        </p:spPr>
        <p:txBody>
          <a:bodyPr/>
          <a:lstStyle/>
          <a:p>
            <a:pPr eaLnBrk="1" hangingPunct="1">
              <a:defRPr/>
            </a:pPr>
            <a:r>
              <a:rPr kumimoji="1" lang="en-US" altLang="zh-CN"/>
              <a:t>4.3 </a:t>
            </a:r>
            <a:r>
              <a:rPr kumimoji="1" lang="zh-CN" altLang="en-US" u="sng"/>
              <a:t>选择结构</a:t>
            </a:r>
          </a:p>
        </p:txBody>
      </p:sp>
      <p:sp>
        <p:nvSpPr>
          <p:cNvPr id="275459" name="Rectangle 3">
            <a:extLst>
              <a:ext uri="{FF2B5EF4-FFF2-40B4-BE49-F238E27FC236}">
                <a16:creationId xmlns:a16="http://schemas.microsoft.com/office/drawing/2014/main" id="{C9D634A9-F20F-42A1-AD5B-FD26B24132D6}"/>
              </a:ext>
            </a:extLst>
          </p:cNvPr>
          <p:cNvSpPr>
            <a:spLocks noGrp="1" noChangeArrowheads="1"/>
          </p:cNvSpPr>
          <p:nvPr>
            <p:ph idx="1"/>
          </p:nvPr>
        </p:nvSpPr>
        <p:spPr>
          <a:xfrm>
            <a:off x="304800" y="883444"/>
            <a:ext cx="8534400" cy="4038600"/>
          </a:xfrm>
        </p:spPr>
        <p:txBody>
          <a:bodyPr/>
          <a:lstStyle/>
          <a:p>
            <a:pPr marL="290830" indent="-290830" eaLnBrk="1" hangingPunct="1">
              <a:lnSpc>
                <a:spcPct val="90000"/>
              </a:lnSpc>
              <a:defRPr/>
            </a:pPr>
            <a:r>
              <a:rPr kumimoji="1" lang="en-US" altLang="zh-CN" sz="2600" dirty="0">
                <a:latin typeface="楷体_GB2312" pitchFamily="49" charset="-122"/>
                <a:cs typeface="+mn-cs"/>
              </a:rPr>
              <a:t>4.3.1  if</a:t>
            </a:r>
            <a:r>
              <a:rPr kumimoji="1" lang="zh-CN" altLang="en-US" sz="2600" dirty="0">
                <a:latin typeface="楷体_GB2312" pitchFamily="49" charset="-122"/>
                <a:cs typeface="+mn-cs"/>
              </a:rPr>
              <a:t>语句</a:t>
            </a:r>
          </a:p>
          <a:p>
            <a:pPr marL="662305" lvl="1" eaLnBrk="1" hangingPunct="1">
              <a:lnSpc>
                <a:spcPct val="90000"/>
              </a:lnSpc>
              <a:buFont typeface="Wingdings" panose="05000000000000000000" pitchFamily="2" charset="2"/>
              <a:buNone/>
              <a:defRPr/>
            </a:pPr>
            <a:r>
              <a:rPr kumimoji="1" lang="en-US" altLang="zh-CN" sz="2600" dirty="0">
                <a:highlight>
                  <a:srgbClr val="FFFF00"/>
                </a:highlight>
                <a:latin typeface="楷体_GB2312" pitchFamily="49" charset="-122"/>
                <a:cs typeface="+mn-cs"/>
              </a:rPr>
              <a:t>1. </a:t>
            </a:r>
            <a:r>
              <a:rPr kumimoji="1" lang="en-US" altLang="zh-CN" sz="2600" dirty="0">
                <a:solidFill>
                  <a:schemeClr val="folHlink"/>
                </a:solidFill>
                <a:highlight>
                  <a:srgbClr val="FFFF00"/>
                </a:highlight>
                <a:latin typeface="楷体_GB2312" pitchFamily="49" charset="-122"/>
                <a:cs typeface="+mn-cs"/>
              </a:rPr>
              <a:t>if </a:t>
            </a:r>
            <a:r>
              <a:rPr kumimoji="1" lang="zh-CN" altLang="en-US" sz="2600" dirty="0">
                <a:solidFill>
                  <a:schemeClr val="folHlink"/>
                </a:solidFill>
                <a:highlight>
                  <a:srgbClr val="FFFF00"/>
                </a:highlight>
                <a:latin typeface="楷体_GB2312" pitchFamily="49" charset="-122"/>
                <a:cs typeface="+mn-cs"/>
              </a:rPr>
              <a:t>的双分支形式</a:t>
            </a:r>
            <a:r>
              <a:rPr kumimoji="1" lang="zh-CN" altLang="en-US" sz="2600" dirty="0">
                <a:highlight>
                  <a:srgbClr val="FFFF00"/>
                </a:highlight>
                <a:latin typeface="楷体_GB2312" pitchFamily="49" charset="-122"/>
                <a:cs typeface="+mn-cs"/>
              </a:rPr>
              <a:t> </a:t>
            </a:r>
            <a:r>
              <a:rPr kumimoji="1" lang="en-US" altLang="zh-CN" sz="2600" dirty="0">
                <a:solidFill>
                  <a:schemeClr val="folHlink"/>
                </a:solidFill>
                <a:highlight>
                  <a:srgbClr val="FFFF00"/>
                </a:highlight>
                <a:latin typeface="楷体_GB2312" pitchFamily="49" charset="-122"/>
                <a:cs typeface="+mn-cs"/>
              </a:rPr>
              <a:t>:</a:t>
            </a:r>
          </a:p>
          <a:p>
            <a:pPr lvl="2" indent="-192405" eaLnBrk="1" hangingPunct="1">
              <a:lnSpc>
                <a:spcPct val="90000"/>
              </a:lnSpc>
              <a:buFontTx/>
              <a:buNone/>
              <a:defRPr/>
            </a:pPr>
            <a:r>
              <a:rPr kumimoji="1" lang="en-US" altLang="zh-CN" sz="2600" dirty="0">
                <a:latin typeface="楷体_GB2312" pitchFamily="49" charset="-122"/>
                <a:cs typeface="+mn-cs"/>
              </a:rPr>
              <a:t> if  (</a:t>
            </a:r>
            <a:r>
              <a:rPr kumimoji="1" lang="zh-CN" altLang="en-US" sz="2600" u="sng" dirty="0">
                <a:latin typeface="楷体_GB2312" pitchFamily="49" charset="-122"/>
                <a:cs typeface="+mn-cs"/>
              </a:rPr>
              <a:t>表达式</a:t>
            </a:r>
            <a:r>
              <a:rPr kumimoji="1" lang="en-US" altLang="zh-CN" sz="2600" dirty="0">
                <a:latin typeface="楷体_GB2312" pitchFamily="49" charset="-122"/>
                <a:cs typeface="+mn-cs"/>
              </a:rPr>
              <a:t>)  </a:t>
            </a:r>
          </a:p>
          <a:p>
            <a:pPr lvl="2" indent="-192405" eaLnBrk="1" hangingPunct="1">
              <a:lnSpc>
                <a:spcPct val="90000"/>
              </a:lnSpc>
              <a:buFontTx/>
              <a:buNone/>
              <a:defRPr/>
            </a:pPr>
            <a:r>
              <a:rPr kumimoji="1" lang="en-US" altLang="zh-CN" sz="2600" dirty="0">
                <a:latin typeface="楷体_GB2312" pitchFamily="49" charset="-122"/>
                <a:cs typeface="+mn-cs"/>
              </a:rPr>
              <a:t>      </a:t>
            </a:r>
            <a:r>
              <a:rPr kumimoji="1" lang="zh-CN" altLang="en-US" sz="2600" dirty="0">
                <a:latin typeface="楷体_GB2312" pitchFamily="49" charset="-122"/>
                <a:cs typeface="+mn-cs"/>
              </a:rPr>
              <a:t>语句</a:t>
            </a:r>
            <a:r>
              <a:rPr kumimoji="1" lang="en-US" altLang="zh-CN" sz="2600" dirty="0">
                <a:latin typeface="楷体_GB2312" pitchFamily="49" charset="-122"/>
                <a:cs typeface="+mn-cs"/>
              </a:rPr>
              <a:t>1   </a:t>
            </a:r>
          </a:p>
          <a:p>
            <a:pPr lvl="2" indent="-192405" eaLnBrk="1" hangingPunct="1">
              <a:lnSpc>
                <a:spcPct val="90000"/>
              </a:lnSpc>
              <a:buFontTx/>
              <a:buNone/>
              <a:defRPr/>
            </a:pPr>
            <a:r>
              <a:rPr kumimoji="1" lang="en-US" altLang="zh-CN" sz="2600" dirty="0">
                <a:latin typeface="楷体_GB2312" pitchFamily="49" charset="-122"/>
                <a:cs typeface="+mn-cs"/>
              </a:rPr>
              <a:t> else   </a:t>
            </a:r>
          </a:p>
          <a:p>
            <a:pPr lvl="2" indent="-192405" eaLnBrk="1" hangingPunct="1">
              <a:lnSpc>
                <a:spcPct val="90000"/>
              </a:lnSpc>
              <a:buFontTx/>
              <a:buNone/>
              <a:defRPr/>
            </a:pPr>
            <a:r>
              <a:rPr kumimoji="1" lang="en-US" altLang="zh-CN" sz="2600" dirty="0">
                <a:latin typeface="楷体_GB2312" pitchFamily="49" charset="-122"/>
                <a:cs typeface="+mn-cs"/>
              </a:rPr>
              <a:t>      </a:t>
            </a:r>
            <a:r>
              <a:rPr kumimoji="1" lang="zh-CN" altLang="en-US" sz="2600" dirty="0">
                <a:latin typeface="楷体_GB2312" pitchFamily="49" charset="-122"/>
                <a:cs typeface="+mn-cs"/>
              </a:rPr>
              <a:t>语句</a:t>
            </a:r>
            <a:r>
              <a:rPr kumimoji="1" lang="en-US" altLang="zh-CN" sz="2600" dirty="0">
                <a:latin typeface="楷体_GB2312" pitchFamily="49" charset="-122"/>
                <a:cs typeface="+mn-cs"/>
              </a:rPr>
              <a:t>2</a:t>
            </a:r>
          </a:p>
          <a:p>
            <a:pPr marL="662305" lvl="1" eaLnBrk="1" hangingPunct="1">
              <a:lnSpc>
                <a:spcPct val="90000"/>
              </a:lnSpc>
              <a:defRPr/>
            </a:pPr>
            <a:r>
              <a:rPr kumimoji="1" lang="zh-CN" altLang="en-US" sz="2600" dirty="0">
                <a:latin typeface="楷体_GB2312" pitchFamily="49" charset="-122"/>
                <a:cs typeface="+mn-cs"/>
              </a:rPr>
              <a:t>功能：先计算表达式值，当表达式值不为零，则执行第一个分支语句</a:t>
            </a:r>
            <a:r>
              <a:rPr kumimoji="1" lang="en-US" altLang="zh-CN" sz="2600" dirty="0">
                <a:latin typeface="楷体_GB2312" pitchFamily="49" charset="-122"/>
                <a:cs typeface="+mn-cs"/>
              </a:rPr>
              <a:t>1</a:t>
            </a:r>
            <a:r>
              <a:rPr kumimoji="1" lang="zh-CN" altLang="en-US" sz="2600" dirty="0">
                <a:latin typeface="楷体_GB2312" pitchFamily="49" charset="-122"/>
                <a:cs typeface="+mn-cs"/>
              </a:rPr>
              <a:t>，否则直接执行第二个分支语句</a:t>
            </a:r>
            <a:r>
              <a:rPr kumimoji="1" lang="en-US" altLang="zh-CN" sz="2600" dirty="0">
                <a:latin typeface="楷体_GB2312" pitchFamily="49" charset="-122"/>
                <a:cs typeface="+mn-cs"/>
              </a:rPr>
              <a:t>2</a:t>
            </a:r>
            <a:r>
              <a:rPr kumimoji="1" lang="zh-CN" altLang="en-US" sz="2600" dirty="0">
                <a:latin typeface="楷体_GB2312" pitchFamily="49" charset="-122"/>
                <a:cs typeface="+mn-cs"/>
              </a:rPr>
              <a:t>。</a:t>
            </a:r>
          </a:p>
          <a:p>
            <a:pPr lvl="2" indent="-192405" eaLnBrk="1" hangingPunct="1">
              <a:lnSpc>
                <a:spcPct val="90000"/>
              </a:lnSpc>
              <a:buFontTx/>
              <a:buNone/>
              <a:defRPr/>
            </a:pPr>
            <a:endParaRPr kumimoji="1" lang="zh-CN" altLang="en-US" sz="2600" dirty="0">
              <a:latin typeface="楷体_GB2312" pitchFamily="49" charset="-122"/>
              <a:cs typeface="+mn-cs"/>
            </a:endParaRPr>
          </a:p>
          <a:p>
            <a:pPr marL="290830" indent="-290830" eaLnBrk="1" hangingPunct="1">
              <a:lnSpc>
                <a:spcPct val="90000"/>
              </a:lnSpc>
              <a:spcBef>
                <a:spcPct val="25000"/>
              </a:spcBef>
              <a:buClr>
                <a:schemeClr val="hlink"/>
              </a:buClr>
              <a:buSzPct val="55000"/>
              <a:defRPr/>
            </a:pPr>
            <a:r>
              <a:rPr kumimoji="1" lang="zh-CN" altLang="en-US" sz="2600" dirty="0">
                <a:latin typeface="楷体_GB2312" pitchFamily="49" charset="-122"/>
                <a:cs typeface="+mn-cs"/>
              </a:rPr>
              <a:t>其中语句</a:t>
            </a:r>
            <a:r>
              <a:rPr kumimoji="1" lang="en-US" altLang="zh-CN" sz="2600" dirty="0">
                <a:latin typeface="楷体_GB2312" pitchFamily="49" charset="-122"/>
                <a:cs typeface="+mn-cs"/>
              </a:rPr>
              <a:t>1</a:t>
            </a:r>
            <a:r>
              <a:rPr kumimoji="1" lang="zh-CN" altLang="en-US" sz="2600" dirty="0">
                <a:latin typeface="楷体_GB2312" pitchFamily="49" charset="-122"/>
                <a:cs typeface="+mn-cs"/>
              </a:rPr>
              <a:t>、语句</a:t>
            </a:r>
            <a:r>
              <a:rPr kumimoji="1" lang="en-US" altLang="zh-CN" sz="2600" dirty="0">
                <a:latin typeface="楷体_GB2312" pitchFamily="49" charset="-122"/>
                <a:cs typeface="+mn-cs"/>
              </a:rPr>
              <a:t>2</a:t>
            </a:r>
            <a:r>
              <a:rPr kumimoji="1" lang="zh-CN" altLang="en-US" sz="2600" dirty="0">
                <a:latin typeface="楷体_GB2312" pitchFamily="49" charset="-122"/>
                <a:cs typeface="+mn-cs"/>
              </a:rPr>
              <a:t>可以一条语句，也可以多条语句，如果多条语句，必须用一对花括号括起来</a:t>
            </a:r>
            <a:r>
              <a:rPr kumimoji="1" lang="en-US" altLang="zh-CN" sz="2600" dirty="0">
                <a:latin typeface="楷体_GB2312" pitchFamily="49" charset="-122"/>
                <a:cs typeface="+mn-cs"/>
              </a:rPr>
              <a:t>,</a:t>
            </a:r>
            <a:r>
              <a:rPr kumimoji="1" lang="zh-CN" altLang="en-US" sz="2600" dirty="0">
                <a:latin typeface="楷体_GB2312" pitchFamily="49" charset="-122"/>
                <a:cs typeface="+mn-cs"/>
              </a:rPr>
              <a:t>称为复合语句。</a:t>
            </a:r>
          </a:p>
          <a:p>
            <a:pPr marL="290830" indent="-290830" eaLnBrk="1" hangingPunct="1">
              <a:lnSpc>
                <a:spcPct val="90000"/>
              </a:lnSpc>
              <a:spcBef>
                <a:spcPct val="25000"/>
              </a:spcBef>
              <a:buClr>
                <a:schemeClr val="hlink"/>
              </a:buClr>
              <a:buSzPct val="55000"/>
              <a:defRPr/>
            </a:pPr>
            <a:endParaRPr kumimoji="1" lang="zh-CN" altLang="en-US" sz="2600" dirty="0">
              <a:latin typeface="楷体_GB2312" pitchFamily="49" charset="-122"/>
              <a:cs typeface="+mn-cs"/>
            </a:endParaRPr>
          </a:p>
          <a:p>
            <a:pPr marL="662305" lvl="1" eaLnBrk="1" hangingPunct="1">
              <a:lnSpc>
                <a:spcPct val="90000"/>
              </a:lnSpc>
              <a:buFont typeface="Wingdings" panose="05000000000000000000" pitchFamily="2" charset="2"/>
              <a:buNone/>
              <a:defRPr/>
            </a:pPr>
            <a:endParaRPr kumimoji="1" lang="zh-CN" altLang="en-US" sz="2600" dirty="0">
              <a:latin typeface="楷体_GB2312" pitchFamily="49" charset="-122"/>
              <a:cs typeface="+mn-cs"/>
            </a:endParaRPr>
          </a:p>
          <a:p>
            <a:pPr lvl="2" indent="-192405" eaLnBrk="1" hangingPunct="1">
              <a:lnSpc>
                <a:spcPct val="90000"/>
              </a:lnSpc>
              <a:buFontTx/>
              <a:buNone/>
              <a:defRPr/>
            </a:pPr>
            <a:endParaRPr kumimoji="1" lang="zh-CN" altLang="en-US" sz="2600" dirty="0">
              <a:latin typeface="楷体_GB2312" pitchFamily="49" charset="-122"/>
              <a:cs typeface="+mn-cs"/>
            </a:endParaRPr>
          </a:p>
          <a:p>
            <a:pPr lvl="2" indent="-192405" eaLnBrk="1" hangingPunct="1">
              <a:lnSpc>
                <a:spcPct val="90000"/>
              </a:lnSpc>
              <a:defRPr/>
            </a:pPr>
            <a:endParaRPr kumimoji="1" lang="en-US" altLang="zh-CN" sz="2600" dirty="0">
              <a:latin typeface="楷体_GB2312" pitchFamily="49" charset="-122"/>
              <a:cs typeface="+mn-cs"/>
            </a:endParaRPr>
          </a:p>
        </p:txBody>
      </p:sp>
      <p:grpSp>
        <p:nvGrpSpPr>
          <p:cNvPr id="19460" name="Group 4">
            <a:extLst>
              <a:ext uri="{FF2B5EF4-FFF2-40B4-BE49-F238E27FC236}">
                <a16:creationId xmlns:a16="http://schemas.microsoft.com/office/drawing/2014/main" id="{0F491498-11CC-4916-8386-C5C96151038E}"/>
              </a:ext>
            </a:extLst>
          </p:cNvPr>
          <p:cNvGrpSpPr>
            <a:grpSpLocks/>
          </p:cNvGrpSpPr>
          <p:nvPr/>
        </p:nvGrpSpPr>
        <p:grpSpPr bwMode="auto">
          <a:xfrm>
            <a:off x="4859338" y="1125538"/>
            <a:ext cx="3886200" cy="2362200"/>
            <a:chOff x="432" y="2064"/>
            <a:chExt cx="2448" cy="1488"/>
          </a:xfrm>
        </p:grpSpPr>
        <p:grpSp>
          <p:nvGrpSpPr>
            <p:cNvPr id="19461" name="Group 5">
              <a:extLst>
                <a:ext uri="{FF2B5EF4-FFF2-40B4-BE49-F238E27FC236}">
                  <a16:creationId xmlns:a16="http://schemas.microsoft.com/office/drawing/2014/main" id="{0A51C3B6-DA49-4996-9C64-72A697CAB178}"/>
                </a:ext>
              </a:extLst>
            </p:cNvPr>
            <p:cNvGrpSpPr>
              <a:grpSpLocks/>
            </p:cNvGrpSpPr>
            <p:nvPr/>
          </p:nvGrpSpPr>
          <p:grpSpPr bwMode="auto">
            <a:xfrm>
              <a:off x="432" y="2304"/>
              <a:ext cx="2448" cy="1248"/>
              <a:chOff x="336" y="672"/>
              <a:chExt cx="2592" cy="1248"/>
            </a:xfrm>
          </p:grpSpPr>
          <p:sp>
            <p:nvSpPr>
              <p:cNvPr id="275462" name="AutoShape 6">
                <a:extLst>
                  <a:ext uri="{FF2B5EF4-FFF2-40B4-BE49-F238E27FC236}">
                    <a16:creationId xmlns:a16="http://schemas.microsoft.com/office/drawing/2014/main" id="{EA3EDC90-5741-445D-96B6-8DDFFD99A32A}"/>
                  </a:ext>
                </a:extLst>
              </p:cNvPr>
              <p:cNvSpPr>
                <a:spLocks noChangeArrowheads="1"/>
              </p:cNvSpPr>
              <p:nvPr/>
            </p:nvSpPr>
            <p:spPr bwMode="auto">
              <a:xfrm>
                <a:off x="1056" y="672"/>
                <a:ext cx="1200" cy="336"/>
              </a:xfrm>
              <a:prstGeom prst="flowChartDecision">
                <a:avLst/>
              </a:prstGeom>
              <a:solidFill>
                <a:schemeClr val="bg1"/>
              </a:solidFill>
              <a:ln w="12700">
                <a:solidFill>
                  <a:srgbClr val="0000FF"/>
                </a:solidFill>
                <a:miter lim="800000"/>
                <a:headEnd type="none" w="sm" len="sm"/>
                <a:tailEnd type="none" w="sm" len="sm"/>
              </a:ln>
              <a:effectLst/>
            </p:spPr>
            <p:txBody>
              <a:bodyPr wrap="none" anchor="ctr"/>
              <a:lstStyle/>
              <a:p>
                <a:pPr algn="ctr">
                  <a:defRPr/>
                </a:pPr>
                <a:r>
                  <a:rPr kumimoji="1" lang="zh-CN" altLang="en-US" b="1">
                    <a:effectLst>
                      <a:outerShdw blurRad="38100" dist="38100" dir="2700000" algn="tl">
                        <a:srgbClr val="C0C0C0"/>
                      </a:outerShdw>
                    </a:effectLst>
                    <a:latin typeface="Arial" panose="020B0604020202020204" pitchFamily="34" charset="0"/>
                  </a:rPr>
                  <a:t>表达式</a:t>
                </a:r>
              </a:p>
            </p:txBody>
          </p:sp>
          <p:sp>
            <p:nvSpPr>
              <p:cNvPr id="19463" name="Line 7">
                <a:extLst>
                  <a:ext uri="{FF2B5EF4-FFF2-40B4-BE49-F238E27FC236}">
                    <a16:creationId xmlns:a16="http://schemas.microsoft.com/office/drawing/2014/main" id="{10732D13-D0A1-4A9D-9B79-8AFC172D6B0C}"/>
                  </a:ext>
                </a:extLst>
              </p:cNvPr>
              <p:cNvSpPr>
                <a:spLocks noChangeShapeType="1"/>
              </p:cNvSpPr>
              <p:nvPr/>
            </p:nvSpPr>
            <p:spPr bwMode="auto">
              <a:xfrm>
                <a:off x="2256" y="816"/>
                <a:ext cx="288" cy="0"/>
              </a:xfrm>
              <a:prstGeom prst="line">
                <a:avLst/>
              </a:prstGeom>
              <a:noFill/>
              <a:ln w="1270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64" name="Line 8">
                <a:extLst>
                  <a:ext uri="{FF2B5EF4-FFF2-40B4-BE49-F238E27FC236}">
                    <a16:creationId xmlns:a16="http://schemas.microsoft.com/office/drawing/2014/main" id="{CDD91078-6AA3-4AD0-AFA2-AF28962D75BE}"/>
                  </a:ext>
                </a:extLst>
              </p:cNvPr>
              <p:cNvSpPr>
                <a:spLocks noChangeShapeType="1"/>
              </p:cNvSpPr>
              <p:nvPr/>
            </p:nvSpPr>
            <p:spPr bwMode="auto">
              <a:xfrm>
                <a:off x="2544" y="816"/>
                <a:ext cx="0" cy="384"/>
              </a:xfrm>
              <a:prstGeom prst="line">
                <a:avLst/>
              </a:prstGeom>
              <a:noFill/>
              <a:ln w="28575">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465" name="Group 9">
                <a:extLst>
                  <a:ext uri="{FF2B5EF4-FFF2-40B4-BE49-F238E27FC236}">
                    <a16:creationId xmlns:a16="http://schemas.microsoft.com/office/drawing/2014/main" id="{64453E29-3018-43DD-A913-FF7D727E5180}"/>
                  </a:ext>
                </a:extLst>
              </p:cNvPr>
              <p:cNvGrpSpPr>
                <a:grpSpLocks/>
              </p:cNvGrpSpPr>
              <p:nvPr/>
            </p:nvGrpSpPr>
            <p:grpSpPr bwMode="auto">
              <a:xfrm>
                <a:off x="672" y="816"/>
                <a:ext cx="384" cy="384"/>
                <a:chOff x="672" y="816"/>
                <a:chExt cx="384" cy="384"/>
              </a:xfrm>
            </p:grpSpPr>
            <p:sp>
              <p:nvSpPr>
                <p:cNvPr id="19466" name="Line 10">
                  <a:extLst>
                    <a:ext uri="{FF2B5EF4-FFF2-40B4-BE49-F238E27FC236}">
                      <a16:creationId xmlns:a16="http://schemas.microsoft.com/office/drawing/2014/main" id="{8B8DFB48-78B6-4B86-A8E2-7FB9FB1A1276}"/>
                    </a:ext>
                  </a:extLst>
                </p:cNvPr>
                <p:cNvSpPr>
                  <a:spLocks noChangeShapeType="1"/>
                </p:cNvSpPr>
                <p:nvPr/>
              </p:nvSpPr>
              <p:spPr bwMode="auto">
                <a:xfrm>
                  <a:off x="672" y="816"/>
                  <a:ext cx="384" cy="0"/>
                </a:xfrm>
                <a:prstGeom prst="line">
                  <a:avLst/>
                </a:prstGeom>
                <a:noFill/>
                <a:ln w="1270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67" name="Line 11">
                  <a:extLst>
                    <a:ext uri="{FF2B5EF4-FFF2-40B4-BE49-F238E27FC236}">
                      <a16:creationId xmlns:a16="http://schemas.microsoft.com/office/drawing/2014/main" id="{80D3FC57-6B83-4A6E-9391-C86E366A02C2}"/>
                    </a:ext>
                  </a:extLst>
                </p:cNvPr>
                <p:cNvSpPr>
                  <a:spLocks noChangeShapeType="1"/>
                </p:cNvSpPr>
                <p:nvPr/>
              </p:nvSpPr>
              <p:spPr bwMode="auto">
                <a:xfrm>
                  <a:off x="672" y="816"/>
                  <a:ext cx="0" cy="384"/>
                </a:xfrm>
                <a:prstGeom prst="line">
                  <a:avLst/>
                </a:prstGeom>
                <a:noFill/>
                <a:ln w="28575">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75468" name="Rectangle 12">
                <a:extLst>
                  <a:ext uri="{FF2B5EF4-FFF2-40B4-BE49-F238E27FC236}">
                    <a16:creationId xmlns:a16="http://schemas.microsoft.com/office/drawing/2014/main" id="{EC43FF91-113D-458C-93AE-22CEF5994ADC}"/>
                  </a:ext>
                </a:extLst>
              </p:cNvPr>
              <p:cNvSpPr>
                <a:spLocks noChangeArrowheads="1"/>
              </p:cNvSpPr>
              <p:nvPr/>
            </p:nvSpPr>
            <p:spPr bwMode="auto">
              <a:xfrm>
                <a:off x="336" y="1200"/>
                <a:ext cx="912" cy="288"/>
              </a:xfrm>
              <a:prstGeom prst="rect">
                <a:avLst/>
              </a:prstGeom>
              <a:solidFill>
                <a:schemeClr val="bg1"/>
              </a:solidFill>
              <a:ln w="12700">
                <a:solidFill>
                  <a:srgbClr val="0000FF"/>
                </a:solidFill>
                <a:miter lim="800000"/>
                <a:headEnd type="none" w="sm" len="sm"/>
                <a:tailEnd type="none" w="sm" len="sm"/>
              </a:ln>
              <a:effectLst/>
            </p:spPr>
            <p:txBody>
              <a:bodyPr wrap="none" anchor="ctr"/>
              <a:lstStyle/>
              <a:p>
                <a:pPr algn="ctr">
                  <a:defRPr/>
                </a:pPr>
                <a:r>
                  <a:rPr kumimoji="1" lang="zh-CN" altLang="en-US" b="1">
                    <a:effectLst>
                      <a:outerShdw blurRad="38100" dist="38100" dir="2700000" algn="tl">
                        <a:srgbClr val="C0C0C0"/>
                      </a:outerShdw>
                    </a:effectLst>
                    <a:latin typeface="Arial" panose="020B0604020202020204" pitchFamily="34" charset="0"/>
                  </a:rPr>
                  <a:t>语句</a:t>
                </a:r>
                <a:r>
                  <a:rPr kumimoji="1" lang="en-US" altLang="zh-CN" b="1">
                    <a:effectLst>
                      <a:outerShdw blurRad="38100" dist="38100" dir="2700000" algn="tl">
                        <a:srgbClr val="C0C0C0"/>
                      </a:outerShdw>
                    </a:effectLst>
                    <a:latin typeface="Arial" panose="020B0604020202020204" pitchFamily="34" charset="0"/>
                  </a:rPr>
                  <a:t>1</a:t>
                </a:r>
              </a:p>
            </p:txBody>
          </p:sp>
          <p:sp>
            <p:nvSpPr>
              <p:cNvPr id="275469" name="Rectangle 13">
                <a:extLst>
                  <a:ext uri="{FF2B5EF4-FFF2-40B4-BE49-F238E27FC236}">
                    <a16:creationId xmlns:a16="http://schemas.microsoft.com/office/drawing/2014/main" id="{A51C50C5-162A-4683-93CC-B23FEB0E33A6}"/>
                  </a:ext>
                </a:extLst>
              </p:cNvPr>
              <p:cNvSpPr>
                <a:spLocks noChangeArrowheads="1"/>
              </p:cNvSpPr>
              <p:nvPr/>
            </p:nvSpPr>
            <p:spPr bwMode="auto">
              <a:xfrm>
                <a:off x="2016" y="1200"/>
                <a:ext cx="912" cy="288"/>
              </a:xfrm>
              <a:prstGeom prst="rect">
                <a:avLst/>
              </a:prstGeom>
              <a:solidFill>
                <a:schemeClr val="bg1"/>
              </a:solidFill>
              <a:ln w="12700">
                <a:solidFill>
                  <a:srgbClr val="0000FF"/>
                </a:solidFill>
                <a:miter lim="800000"/>
                <a:headEnd type="none" w="sm" len="sm"/>
                <a:tailEnd type="none" w="sm" len="sm"/>
              </a:ln>
              <a:effectLst/>
            </p:spPr>
            <p:txBody>
              <a:bodyPr wrap="none" anchor="ctr"/>
              <a:lstStyle/>
              <a:p>
                <a:pPr algn="ctr">
                  <a:defRPr/>
                </a:pPr>
                <a:r>
                  <a:rPr kumimoji="1" lang="zh-CN" altLang="en-US" b="1">
                    <a:effectLst>
                      <a:outerShdw blurRad="38100" dist="38100" dir="2700000" algn="tl">
                        <a:srgbClr val="C0C0C0"/>
                      </a:outerShdw>
                    </a:effectLst>
                    <a:latin typeface="Arial" panose="020B0604020202020204" pitchFamily="34" charset="0"/>
                  </a:rPr>
                  <a:t>语句</a:t>
                </a:r>
                <a:r>
                  <a:rPr kumimoji="1" lang="en-US" altLang="zh-CN" b="1">
                    <a:effectLst>
                      <a:outerShdw blurRad="38100" dist="38100" dir="2700000" algn="tl">
                        <a:srgbClr val="C0C0C0"/>
                      </a:outerShdw>
                    </a:effectLst>
                    <a:latin typeface="Arial" panose="020B0604020202020204" pitchFamily="34" charset="0"/>
                  </a:rPr>
                  <a:t>2</a:t>
                </a:r>
              </a:p>
            </p:txBody>
          </p:sp>
          <p:sp>
            <p:nvSpPr>
              <p:cNvPr id="19470" name="Line 14">
                <a:extLst>
                  <a:ext uri="{FF2B5EF4-FFF2-40B4-BE49-F238E27FC236}">
                    <a16:creationId xmlns:a16="http://schemas.microsoft.com/office/drawing/2014/main" id="{14CB03D6-6E21-4E5D-A08E-42A5AD9BF5CB}"/>
                  </a:ext>
                </a:extLst>
              </p:cNvPr>
              <p:cNvSpPr>
                <a:spLocks noChangeShapeType="1"/>
              </p:cNvSpPr>
              <p:nvPr/>
            </p:nvSpPr>
            <p:spPr bwMode="auto">
              <a:xfrm>
                <a:off x="720" y="1488"/>
                <a:ext cx="0" cy="192"/>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71" name="Line 15">
                <a:extLst>
                  <a:ext uri="{FF2B5EF4-FFF2-40B4-BE49-F238E27FC236}">
                    <a16:creationId xmlns:a16="http://schemas.microsoft.com/office/drawing/2014/main" id="{2DAA1346-FACA-47A4-99CA-F512C295325E}"/>
                  </a:ext>
                </a:extLst>
              </p:cNvPr>
              <p:cNvSpPr>
                <a:spLocks noChangeShapeType="1"/>
              </p:cNvSpPr>
              <p:nvPr/>
            </p:nvSpPr>
            <p:spPr bwMode="auto">
              <a:xfrm>
                <a:off x="720" y="1680"/>
                <a:ext cx="816" cy="0"/>
              </a:xfrm>
              <a:prstGeom prst="line">
                <a:avLst/>
              </a:prstGeom>
              <a:noFill/>
              <a:ln w="28575">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2" name="Line 16">
                <a:extLst>
                  <a:ext uri="{FF2B5EF4-FFF2-40B4-BE49-F238E27FC236}">
                    <a16:creationId xmlns:a16="http://schemas.microsoft.com/office/drawing/2014/main" id="{FBD76BB8-E54A-46C6-B39E-1DE311FB4DE7}"/>
                  </a:ext>
                </a:extLst>
              </p:cNvPr>
              <p:cNvSpPr>
                <a:spLocks noChangeShapeType="1"/>
              </p:cNvSpPr>
              <p:nvPr/>
            </p:nvSpPr>
            <p:spPr bwMode="auto">
              <a:xfrm>
                <a:off x="2352" y="1488"/>
                <a:ext cx="0" cy="192"/>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73" name="Line 17">
                <a:extLst>
                  <a:ext uri="{FF2B5EF4-FFF2-40B4-BE49-F238E27FC236}">
                    <a16:creationId xmlns:a16="http://schemas.microsoft.com/office/drawing/2014/main" id="{955901E4-FBE7-4FF0-B58E-9FB7EBE4D1A1}"/>
                  </a:ext>
                </a:extLst>
              </p:cNvPr>
              <p:cNvSpPr>
                <a:spLocks noChangeShapeType="1"/>
              </p:cNvSpPr>
              <p:nvPr/>
            </p:nvSpPr>
            <p:spPr bwMode="auto">
              <a:xfrm>
                <a:off x="1488" y="1680"/>
                <a:ext cx="864" cy="0"/>
              </a:xfrm>
              <a:prstGeom prst="line">
                <a:avLst/>
              </a:prstGeom>
              <a:noFill/>
              <a:ln w="28575">
                <a:solidFill>
                  <a:srgbClr val="0000FF"/>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74" name="Line 18">
                <a:extLst>
                  <a:ext uri="{FF2B5EF4-FFF2-40B4-BE49-F238E27FC236}">
                    <a16:creationId xmlns:a16="http://schemas.microsoft.com/office/drawing/2014/main" id="{D3A3F1A5-F26A-434C-990F-86B6E9BDD507}"/>
                  </a:ext>
                </a:extLst>
              </p:cNvPr>
              <p:cNvSpPr>
                <a:spLocks noChangeShapeType="1"/>
              </p:cNvSpPr>
              <p:nvPr/>
            </p:nvSpPr>
            <p:spPr bwMode="auto">
              <a:xfrm>
                <a:off x="1488" y="1680"/>
                <a:ext cx="0" cy="240"/>
              </a:xfrm>
              <a:prstGeom prst="line">
                <a:avLst/>
              </a:prstGeom>
              <a:noFill/>
              <a:ln w="28575">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9475" name="Text Box 19">
              <a:extLst>
                <a:ext uri="{FF2B5EF4-FFF2-40B4-BE49-F238E27FC236}">
                  <a16:creationId xmlns:a16="http://schemas.microsoft.com/office/drawing/2014/main" id="{24935BCC-B34A-48A9-A871-AB7BBD043396}"/>
                </a:ext>
              </a:extLst>
            </p:cNvPr>
            <p:cNvSpPr txBox="1">
              <a:spLocks noChangeArrowheads="1"/>
            </p:cNvSpPr>
            <p:nvPr/>
          </p:nvSpPr>
          <p:spPr bwMode="auto">
            <a:xfrm>
              <a:off x="717" y="2208"/>
              <a:ext cx="5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b="1">
                  <a:latin typeface="Arial" panose="020B0604020202020204" pitchFamily="34" charset="0"/>
                </a:rPr>
                <a:t>真</a:t>
              </a:r>
            </a:p>
          </p:txBody>
        </p:sp>
        <p:sp>
          <p:nvSpPr>
            <p:cNvPr id="275476" name="Text Box 20">
              <a:extLst>
                <a:ext uri="{FF2B5EF4-FFF2-40B4-BE49-F238E27FC236}">
                  <a16:creationId xmlns:a16="http://schemas.microsoft.com/office/drawing/2014/main" id="{6BDD1D32-4090-42CC-A5FF-4400DEB8B0D8}"/>
                </a:ext>
              </a:extLst>
            </p:cNvPr>
            <p:cNvSpPr txBox="1">
              <a:spLocks noChangeArrowheads="1"/>
            </p:cNvSpPr>
            <p:nvPr/>
          </p:nvSpPr>
          <p:spPr bwMode="auto">
            <a:xfrm>
              <a:off x="2140" y="2160"/>
              <a:ext cx="398" cy="288"/>
            </a:xfrm>
            <a:prstGeom prst="rect">
              <a:avLst/>
            </a:prstGeom>
            <a:noFill/>
            <a:ln>
              <a:noFill/>
            </a:ln>
            <a:effectLst/>
          </p:spPr>
          <p:txBody>
            <a:bodyPr>
              <a:spAutoFit/>
            </a:bodyPr>
            <a:lstStyle/>
            <a:p>
              <a:pPr algn="ctr">
                <a:spcBef>
                  <a:spcPct val="50000"/>
                </a:spcBef>
                <a:defRPr/>
              </a:pPr>
              <a:r>
                <a:rPr kumimoji="1" lang="zh-CN" altLang="en-US" b="1">
                  <a:latin typeface="Arial" panose="020B0604020202020204" pitchFamily="34" charset="0"/>
                </a:rPr>
                <a:t>假</a:t>
              </a:r>
              <a:endParaRPr kumimoji="1" lang="zh-CN" altLang="en-US" b="1">
                <a:effectLst>
                  <a:outerShdw blurRad="38100" dist="38100" dir="2700000" algn="tl">
                    <a:srgbClr val="C0C0C0"/>
                  </a:outerShdw>
                </a:effectLst>
                <a:latin typeface="Arial" panose="020B0604020202020204" pitchFamily="34" charset="0"/>
              </a:endParaRPr>
            </a:p>
          </p:txBody>
        </p:sp>
        <p:sp>
          <p:nvSpPr>
            <p:cNvPr id="19477" name="Line 21">
              <a:extLst>
                <a:ext uri="{FF2B5EF4-FFF2-40B4-BE49-F238E27FC236}">
                  <a16:creationId xmlns:a16="http://schemas.microsoft.com/office/drawing/2014/main" id="{8C40F7FA-1FCF-45A2-B5CE-B971D6A5F9D0}"/>
                </a:ext>
              </a:extLst>
            </p:cNvPr>
            <p:cNvSpPr>
              <a:spLocks noChangeShapeType="1"/>
            </p:cNvSpPr>
            <p:nvPr/>
          </p:nvSpPr>
          <p:spPr bwMode="auto">
            <a:xfrm>
              <a:off x="1684" y="2064"/>
              <a:ext cx="0" cy="24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 calcmode="lin" valueType="num">
                                      <p:cBhvr additive="base">
                                        <p:cTn id="7" dur="500" fill="hold"/>
                                        <p:tgtEl>
                                          <p:spTgt spid="2754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545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75459">
                                            <p:txEl>
                                              <p:pRg st="1" end="1"/>
                                            </p:txEl>
                                          </p:spTgt>
                                        </p:tgtEl>
                                        <p:attrNameLst>
                                          <p:attrName>style.visibility</p:attrName>
                                        </p:attrNameLst>
                                      </p:cBhvr>
                                      <p:to>
                                        <p:strVal val="visible"/>
                                      </p:to>
                                    </p:set>
                                    <p:anim calcmode="lin" valueType="num">
                                      <p:cBhvr additive="base">
                                        <p:cTn id="11" dur="500" fill="hold"/>
                                        <p:tgtEl>
                                          <p:spTgt spid="27545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7545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75459">
                                            <p:txEl>
                                              <p:pRg st="2" end="2"/>
                                            </p:txEl>
                                          </p:spTgt>
                                        </p:tgtEl>
                                        <p:attrNameLst>
                                          <p:attrName>style.visibility</p:attrName>
                                        </p:attrNameLst>
                                      </p:cBhvr>
                                      <p:to>
                                        <p:strVal val="visible"/>
                                      </p:to>
                                    </p:set>
                                    <p:anim calcmode="lin" valueType="num">
                                      <p:cBhvr additive="base">
                                        <p:cTn id="15" dur="500" fill="hold"/>
                                        <p:tgtEl>
                                          <p:spTgt spid="27545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7545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75459">
                                            <p:txEl>
                                              <p:pRg st="3" end="3"/>
                                            </p:txEl>
                                          </p:spTgt>
                                        </p:tgtEl>
                                        <p:attrNameLst>
                                          <p:attrName>style.visibility</p:attrName>
                                        </p:attrNameLst>
                                      </p:cBhvr>
                                      <p:to>
                                        <p:strVal val="visible"/>
                                      </p:to>
                                    </p:set>
                                    <p:anim calcmode="lin" valueType="num">
                                      <p:cBhvr additive="base">
                                        <p:cTn id="19" dur="500" fill="hold"/>
                                        <p:tgtEl>
                                          <p:spTgt spid="27545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545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75459">
                                            <p:txEl>
                                              <p:pRg st="4" end="4"/>
                                            </p:txEl>
                                          </p:spTgt>
                                        </p:tgtEl>
                                        <p:attrNameLst>
                                          <p:attrName>style.visibility</p:attrName>
                                        </p:attrNameLst>
                                      </p:cBhvr>
                                      <p:to>
                                        <p:strVal val="visible"/>
                                      </p:to>
                                    </p:set>
                                    <p:anim calcmode="lin" valueType="num">
                                      <p:cBhvr additive="base">
                                        <p:cTn id="23" dur="500" fill="hold"/>
                                        <p:tgtEl>
                                          <p:spTgt spid="27545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7545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75459">
                                            <p:txEl>
                                              <p:pRg st="5" end="5"/>
                                            </p:txEl>
                                          </p:spTgt>
                                        </p:tgtEl>
                                        <p:attrNameLst>
                                          <p:attrName>style.visibility</p:attrName>
                                        </p:attrNameLst>
                                      </p:cBhvr>
                                      <p:to>
                                        <p:strVal val="visible"/>
                                      </p:to>
                                    </p:set>
                                    <p:anim calcmode="lin" valueType="num">
                                      <p:cBhvr additive="base">
                                        <p:cTn id="27" dur="500" fill="hold"/>
                                        <p:tgtEl>
                                          <p:spTgt spid="275459">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75459">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75459">
                                            <p:txEl>
                                              <p:pRg st="6" end="6"/>
                                            </p:txEl>
                                          </p:spTgt>
                                        </p:tgtEl>
                                        <p:attrNameLst>
                                          <p:attrName>style.visibility</p:attrName>
                                        </p:attrNameLst>
                                      </p:cBhvr>
                                      <p:to>
                                        <p:strVal val="visible"/>
                                      </p:to>
                                    </p:set>
                                    <p:anim calcmode="lin" valueType="num">
                                      <p:cBhvr additive="base">
                                        <p:cTn id="31" dur="500" fill="hold"/>
                                        <p:tgtEl>
                                          <p:spTgt spid="275459">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54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5459">
                                            <p:txEl>
                                              <p:pRg st="8" end="8"/>
                                            </p:txEl>
                                          </p:spTgt>
                                        </p:tgtEl>
                                        <p:attrNameLst>
                                          <p:attrName>style.visibility</p:attrName>
                                        </p:attrNameLst>
                                      </p:cBhvr>
                                      <p:to>
                                        <p:strVal val="visible"/>
                                      </p:to>
                                    </p:set>
                                    <p:anim calcmode="lin" valueType="num">
                                      <p:cBhvr additive="base">
                                        <p:cTn id="37" dur="500" fill="hold"/>
                                        <p:tgtEl>
                                          <p:spTgt spid="275459">
                                            <p:txEl>
                                              <p:pRg st="8" end="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545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5">
            <a:extLst>
              <a:ext uri="{FF2B5EF4-FFF2-40B4-BE49-F238E27FC236}">
                <a16:creationId xmlns:a16="http://schemas.microsoft.com/office/drawing/2014/main" id="{0615B008-1230-4BFD-A7B7-BE92E65FFA8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0267862-11E3-4D2B-ACED-A21FA1F77A84}" type="slidenum">
              <a:rPr lang="en-US" altLang="zh-CN"/>
              <a:pPr/>
              <a:t>18</a:t>
            </a:fld>
            <a:endParaRPr lang="en-US" altLang="zh-CN"/>
          </a:p>
        </p:txBody>
      </p:sp>
      <p:sp>
        <p:nvSpPr>
          <p:cNvPr id="276485" name="Rectangle 5">
            <a:extLst>
              <a:ext uri="{FF2B5EF4-FFF2-40B4-BE49-F238E27FC236}">
                <a16:creationId xmlns:a16="http://schemas.microsoft.com/office/drawing/2014/main" id="{DEF00326-359B-4151-9D2E-D7BE815A55F8}"/>
              </a:ext>
            </a:extLst>
          </p:cNvPr>
          <p:cNvSpPr>
            <a:spLocks noGrp="1" noChangeArrowheads="1"/>
          </p:cNvSpPr>
          <p:nvPr>
            <p:ph idx="1"/>
          </p:nvPr>
        </p:nvSpPr>
        <p:spPr>
          <a:xfrm>
            <a:off x="228600" y="914400"/>
            <a:ext cx="8375650" cy="5562600"/>
          </a:xfrm>
        </p:spPr>
        <p:txBody>
          <a:bodyPr/>
          <a:lstStyle/>
          <a:p>
            <a:pPr marL="290830" indent="-290830" algn="just" eaLnBrk="1" hangingPunct="1">
              <a:lnSpc>
                <a:spcPct val="105000"/>
              </a:lnSpc>
              <a:spcBef>
                <a:spcPct val="0"/>
              </a:spcBef>
              <a:buFont typeface="Wingdings" panose="05000000000000000000" pitchFamily="2" charset="2"/>
              <a:buNone/>
              <a:defRPr/>
            </a:pPr>
            <a:r>
              <a:rPr kumimoji="1" lang="en-US" altLang="zh-CN" sz="2600" b="0">
                <a:latin typeface="Arial" panose="020B0604020202020204" pitchFamily="34" charset="0"/>
                <a:cs typeface="Courier New" panose="02070309020205020404" pitchFamily="49" charset="0"/>
              </a:rPr>
              <a:t>#include&lt;stdio.h&gt;</a:t>
            </a:r>
          </a:p>
          <a:p>
            <a:pPr marL="290830" indent="-290830" algn="just" eaLnBrk="1" hangingPunct="1">
              <a:lnSpc>
                <a:spcPct val="105000"/>
              </a:lnSpc>
              <a:spcBef>
                <a:spcPct val="0"/>
              </a:spcBef>
              <a:buFont typeface="Wingdings" panose="05000000000000000000" pitchFamily="2" charset="2"/>
              <a:buNone/>
              <a:defRPr/>
            </a:pPr>
            <a:r>
              <a:rPr kumimoji="1" lang="en-US" altLang="zh-CN" sz="2600" b="0">
                <a:latin typeface="Arial" panose="020B0604020202020204" pitchFamily="34" charset="0"/>
                <a:cs typeface="Courier New" panose="02070309020205020404" pitchFamily="49" charset="0"/>
              </a:rPr>
              <a:t>void main()</a:t>
            </a:r>
          </a:p>
          <a:p>
            <a:pPr marL="290830" indent="-290830" algn="just" eaLnBrk="1" hangingPunct="1">
              <a:lnSpc>
                <a:spcPct val="105000"/>
              </a:lnSpc>
              <a:spcBef>
                <a:spcPct val="0"/>
              </a:spcBef>
              <a:buFont typeface="Wingdings" panose="05000000000000000000" pitchFamily="2" charset="2"/>
              <a:buNone/>
              <a:defRPr/>
            </a:pPr>
            <a:r>
              <a:rPr kumimoji="1" lang="en-US" altLang="zh-CN" sz="2600" b="0">
                <a:latin typeface="Arial" panose="020B0604020202020204" pitchFamily="34" charset="0"/>
                <a:cs typeface="Courier New" panose="02070309020205020404" pitchFamily="49" charset="0"/>
              </a:rPr>
              <a:t>{      int grade;	</a:t>
            </a:r>
          </a:p>
          <a:p>
            <a:pPr marL="662305" lvl="1" algn="just" eaLnBrk="1" hangingPunct="1">
              <a:lnSpc>
                <a:spcPct val="105000"/>
              </a:lnSpc>
              <a:spcBef>
                <a:spcPct val="0"/>
              </a:spcBef>
              <a:buFont typeface="Wingdings" panose="05000000000000000000" pitchFamily="2" charset="2"/>
              <a:buNone/>
              <a:defRPr/>
            </a:pPr>
            <a:r>
              <a:rPr kumimoji="1" lang="en-US" altLang="zh-CN" sz="2600" b="0">
                <a:latin typeface="Arial" panose="020B0604020202020204" pitchFamily="34" charset="0"/>
                <a:cs typeface="Courier New" panose="02070309020205020404" pitchFamily="49" charset="0"/>
              </a:rPr>
              <a:t>	printf("Please input grade:\n");      </a:t>
            </a:r>
          </a:p>
          <a:p>
            <a:pPr marL="662305" lvl="1" algn="just" eaLnBrk="1" hangingPunct="1">
              <a:lnSpc>
                <a:spcPct val="105000"/>
              </a:lnSpc>
              <a:spcBef>
                <a:spcPct val="0"/>
              </a:spcBef>
              <a:buFont typeface="Wingdings" panose="05000000000000000000" pitchFamily="2" charset="2"/>
              <a:buNone/>
              <a:defRPr/>
            </a:pPr>
            <a:r>
              <a:rPr kumimoji="1" lang="en-US" altLang="zh-CN" sz="2600" b="0">
                <a:latin typeface="Arial" panose="020B0604020202020204" pitchFamily="34" charset="0"/>
                <a:cs typeface="Courier New" panose="02070309020205020404" pitchFamily="49" charset="0"/>
              </a:rPr>
              <a:t>	scanf("%d",&amp;grade);</a:t>
            </a:r>
          </a:p>
          <a:p>
            <a:pPr marL="662305" lvl="1" algn="just" eaLnBrk="1" hangingPunct="1">
              <a:lnSpc>
                <a:spcPct val="105000"/>
              </a:lnSpc>
              <a:spcBef>
                <a:spcPct val="0"/>
              </a:spcBef>
              <a:buFont typeface="Wingdings" panose="05000000000000000000" pitchFamily="2" charset="2"/>
              <a:buNone/>
              <a:defRPr/>
            </a:pPr>
            <a:r>
              <a:rPr kumimoji="1" lang="en-US" altLang="zh-CN" sz="2600" b="0">
                <a:latin typeface="Arial" panose="020B0604020202020204" pitchFamily="34" charset="0"/>
                <a:cs typeface="Courier New" panose="02070309020205020404" pitchFamily="49" charset="0"/>
              </a:rPr>
              <a:t>	</a:t>
            </a:r>
            <a:r>
              <a:rPr kumimoji="1" lang="en-US" altLang="zh-CN" sz="2600" b="0">
                <a:solidFill>
                  <a:schemeClr val="hlink"/>
                </a:solidFill>
                <a:latin typeface="Arial" panose="020B0604020202020204" pitchFamily="34" charset="0"/>
                <a:cs typeface="Courier New" panose="02070309020205020404" pitchFamily="49" charset="0"/>
              </a:rPr>
              <a:t>if</a:t>
            </a:r>
            <a:r>
              <a:rPr kumimoji="1" lang="en-US" altLang="zh-CN" sz="2600" b="0">
                <a:latin typeface="Arial" panose="020B0604020202020204" pitchFamily="34" charset="0"/>
                <a:cs typeface="Courier New" panose="02070309020205020404" pitchFamily="49" charset="0"/>
              </a:rPr>
              <a:t> (grade&gt;=60)				</a:t>
            </a:r>
          </a:p>
          <a:p>
            <a:pPr marL="662305" lvl="1" algn="just" eaLnBrk="1" hangingPunct="1">
              <a:lnSpc>
                <a:spcPct val="105000"/>
              </a:lnSpc>
              <a:spcBef>
                <a:spcPct val="0"/>
              </a:spcBef>
              <a:buFont typeface="Wingdings" panose="05000000000000000000" pitchFamily="2" charset="2"/>
              <a:buNone/>
              <a:defRPr/>
            </a:pPr>
            <a:r>
              <a:rPr kumimoji="1" lang="en-US" altLang="zh-CN" sz="2600" b="0">
                <a:latin typeface="Arial" panose="020B0604020202020204" pitchFamily="34" charset="0"/>
                <a:cs typeface="Courier New" panose="02070309020205020404" pitchFamily="49" charset="0"/>
              </a:rPr>
              <a:t>		 printf("Pass\n");</a:t>
            </a:r>
          </a:p>
          <a:p>
            <a:pPr marL="662305" lvl="1" algn="just" eaLnBrk="1" hangingPunct="1">
              <a:lnSpc>
                <a:spcPct val="105000"/>
              </a:lnSpc>
              <a:spcBef>
                <a:spcPct val="0"/>
              </a:spcBef>
              <a:buFont typeface="Wingdings" panose="05000000000000000000" pitchFamily="2" charset="2"/>
              <a:buNone/>
              <a:defRPr/>
            </a:pPr>
            <a:r>
              <a:rPr kumimoji="1" lang="en-US" altLang="zh-CN" sz="2600" b="0">
                <a:latin typeface="Arial" panose="020B0604020202020204" pitchFamily="34" charset="0"/>
                <a:cs typeface="Courier New" panose="02070309020205020404" pitchFamily="49" charset="0"/>
              </a:rPr>
              <a:t>	</a:t>
            </a:r>
            <a:r>
              <a:rPr kumimoji="1" lang="en-US" altLang="zh-CN" sz="2600" b="0">
                <a:solidFill>
                  <a:schemeClr val="hlink"/>
                </a:solidFill>
                <a:latin typeface="Arial" panose="020B0604020202020204" pitchFamily="34" charset="0"/>
                <a:cs typeface="Courier New" panose="02070309020205020404" pitchFamily="49" charset="0"/>
              </a:rPr>
              <a:t>else</a:t>
            </a:r>
            <a:r>
              <a:rPr kumimoji="1" lang="en-US" altLang="zh-CN" sz="2600" b="0">
                <a:latin typeface="Arial" panose="020B0604020202020204" pitchFamily="34" charset="0"/>
                <a:cs typeface="Courier New" panose="02070309020205020404" pitchFamily="49" charset="0"/>
              </a:rPr>
              <a:t>{</a:t>
            </a:r>
          </a:p>
          <a:p>
            <a:pPr marL="662305" lvl="1" algn="just" eaLnBrk="1" hangingPunct="1">
              <a:lnSpc>
                <a:spcPct val="105000"/>
              </a:lnSpc>
              <a:spcBef>
                <a:spcPct val="0"/>
              </a:spcBef>
              <a:buFont typeface="Wingdings" panose="05000000000000000000" pitchFamily="2" charset="2"/>
              <a:buNone/>
              <a:defRPr/>
            </a:pPr>
            <a:r>
              <a:rPr kumimoji="1" lang="en-US" altLang="zh-CN" sz="2600" b="0">
                <a:latin typeface="Arial" panose="020B0604020202020204" pitchFamily="34" charset="0"/>
                <a:cs typeface="Courier New" panose="02070309020205020404" pitchFamily="49" charset="0"/>
              </a:rPr>
              <a:t>   printf("Fail\n"); </a:t>
            </a:r>
          </a:p>
          <a:p>
            <a:pPr marL="662305" lvl="1" algn="just" eaLnBrk="1" hangingPunct="1">
              <a:lnSpc>
                <a:spcPct val="105000"/>
              </a:lnSpc>
              <a:spcBef>
                <a:spcPct val="0"/>
              </a:spcBef>
              <a:buFont typeface="Wingdings" panose="05000000000000000000" pitchFamily="2" charset="2"/>
              <a:buNone/>
              <a:defRPr/>
            </a:pPr>
            <a:r>
              <a:rPr kumimoji="1" lang="en-US" altLang="zh-CN" sz="2600" b="0">
                <a:latin typeface="Arial" panose="020B0604020202020204" pitchFamily="34" charset="0"/>
                <a:cs typeface="Courier New" panose="02070309020205020404" pitchFamily="49" charset="0"/>
              </a:rPr>
              <a:t>	  printf("You must take this course again.");</a:t>
            </a:r>
          </a:p>
          <a:p>
            <a:pPr marL="662305" lvl="1" algn="just" eaLnBrk="1" hangingPunct="1">
              <a:lnSpc>
                <a:spcPct val="105000"/>
              </a:lnSpc>
              <a:spcBef>
                <a:spcPct val="0"/>
              </a:spcBef>
              <a:buFont typeface="Wingdings" panose="05000000000000000000" pitchFamily="2" charset="2"/>
              <a:buNone/>
              <a:defRPr/>
            </a:pPr>
            <a:r>
              <a:rPr kumimoji="1" lang="en-US" altLang="zh-CN" sz="2600" b="0">
                <a:latin typeface="Arial" panose="020B0604020202020204" pitchFamily="34" charset="0"/>
                <a:cs typeface="Courier New" panose="02070309020205020404" pitchFamily="49" charset="0"/>
              </a:rPr>
              <a:t>	}</a:t>
            </a:r>
          </a:p>
          <a:p>
            <a:pPr marL="290830" indent="-290830" algn="just" eaLnBrk="1" hangingPunct="1">
              <a:lnSpc>
                <a:spcPct val="105000"/>
              </a:lnSpc>
              <a:spcBef>
                <a:spcPct val="0"/>
              </a:spcBef>
              <a:buFont typeface="Wingdings" panose="05000000000000000000" pitchFamily="2" charset="2"/>
              <a:buNone/>
              <a:defRPr/>
            </a:pPr>
            <a:r>
              <a:rPr kumimoji="1" lang="en-US" altLang="zh-CN" sz="2600" b="0">
                <a:latin typeface="Arial" panose="020B0604020202020204" pitchFamily="34" charset="0"/>
                <a:cs typeface="Courier New" panose="02070309020205020404" pitchFamily="49" charset="0"/>
              </a:rPr>
              <a:t>}</a:t>
            </a:r>
          </a:p>
        </p:txBody>
      </p:sp>
      <p:sp>
        <p:nvSpPr>
          <p:cNvPr id="276484" name="Rectangle 4">
            <a:extLst>
              <a:ext uri="{FF2B5EF4-FFF2-40B4-BE49-F238E27FC236}">
                <a16:creationId xmlns:a16="http://schemas.microsoft.com/office/drawing/2014/main" id="{CCF6C120-88A5-4450-9EBD-1020EFE26484}"/>
              </a:ext>
            </a:extLst>
          </p:cNvPr>
          <p:cNvSpPr>
            <a:spLocks noGrp="1" noChangeArrowheads="1"/>
          </p:cNvSpPr>
          <p:nvPr>
            <p:ph type="title"/>
          </p:nvPr>
        </p:nvSpPr>
        <p:spPr>
          <a:xfrm>
            <a:off x="381000" y="228600"/>
            <a:ext cx="8458200" cy="609600"/>
          </a:xfrm>
        </p:spPr>
        <p:txBody>
          <a:bodyPr/>
          <a:lstStyle/>
          <a:p>
            <a:pPr eaLnBrk="1" hangingPunct="1">
              <a:defRPr/>
            </a:pPr>
            <a:r>
              <a:rPr kumimoji="1" lang="en-US" altLang="zh-CN" sz="2800" b="0">
                <a:latin typeface="宋体" panose="02010600030101010101" pitchFamily="2" charset="-122"/>
              </a:rPr>
              <a:t>【</a:t>
            </a:r>
            <a:r>
              <a:rPr kumimoji="1" lang="zh-CN" altLang="en-US" sz="2800" b="0">
                <a:latin typeface="宋体" panose="02010600030101010101" pitchFamily="2" charset="-122"/>
              </a:rPr>
              <a:t>例 </a:t>
            </a:r>
            <a:r>
              <a:rPr kumimoji="1" lang="en-US" altLang="zh-CN" sz="2800" b="0">
                <a:latin typeface="宋体" panose="02010600030101010101" pitchFamily="2" charset="-122"/>
              </a:rPr>
              <a:t>4.2】</a:t>
            </a:r>
            <a:r>
              <a:rPr kumimoji="1" lang="zh-CN" altLang="en-US" sz="2800" b="0">
                <a:latin typeface="宋体" panose="02010600030101010101" pitchFamily="2" charset="-122"/>
              </a:rPr>
              <a:t>源程序，输入一个学生成绩，根据成绩输出</a:t>
            </a:r>
            <a:r>
              <a:rPr kumimoji="1" lang="zh-CN" altLang="en-US" sz="2800" b="0"/>
              <a:t>“</a:t>
            </a:r>
            <a:r>
              <a:rPr kumimoji="1" lang="en-US" altLang="zh-CN" sz="2800" b="0">
                <a:latin typeface="宋体" panose="02010600030101010101" pitchFamily="2" charset="-122"/>
              </a:rPr>
              <a:t>Pass</a:t>
            </a:r>
            <a:r>
              <a:rPr kumimoji="1" lang="en-US" altLang="zh-CN" sz="2800" b="0"/>
              <a:t>”</a:t>
            </a:r>
            <a:r>
              <a:rPr kumimoji="1" lang="zh-CN" altLang="en-US" sz="2800" b="0">
                <a:latin typeface="宋体" panose="02010600030101010101" pitchFamily="2" charset="-122"/>
              </a:rPr>
              <a:t>或</a:t>
            </a:r>
            <a:r>
              <a:rPr kumimoji="1" lang="zh-CN" altLang="en-US" sz="2800" b="0"/>
              <a:t>“</a:t>
            </a:r>
            <a:r>
              <a:rPr kumimoji="1" lang="en-US" altLang="zh-CN" sz="2800" b="0">
                <a:latin typeface="宋体" panose="02010600030101010101" pitchFamily="2" charset="-122"/>
              </a:rPr>
              <a:t>Fail</a:t>
            </a:r>
            <a:r>
              <a:rPr kumimoji="1" lang="en-US" altLang="zh-CN" sz="2800" b="0"/>
              <a:t>”</a:t>
            </a:r>
            <a:r>
              <a:rPr kumimoji="1" lang="zh-CN" altLang="en-US" sz="2800" b="0">
                <a:latin typeface="宋体" panose="02010600030101010101" pitchFamily="2" charset="-122"/>
              </a:rPr>
              <a:t>。 </a:t>
            </a:r>
            <a:r>
              <a:rPr kumimoji="1" lang="en-US" altLang="zh-CN" sz="2800" b="0">
                <a:latin typeface="宋体" panose="02010600030101010101" pitchFamily="2" charset="-122"/>
              </a:rPr>
              <a:t>4-3.cpp</a:t>
            </a:r>
          </a:p>
        </p:txBody>
      </p:sp>
      <p:sp>
        <p:nvSpPr>
          <p:cNvPr id="276486" name="Rectangle 6">
            <a:extLst>
              <a:ext uri="{FF2B5EF4-FFF2-40B4-BE49-F238E27FC236}">
                <a16:creationId xmlns:a16="http://schemas.microsoft.com/office/drawing/2014/main" id="{93087080-A369-4EE6-A0A5-9CC3E5EAD7CE}"/>
              </a:ext>
            </a:extLst>
          </p:cNvPr>
          <p:cNvSpPr>
            <a:spLocks noChangeArrowheads="1"/>
          </p:cNvSpPr>
          <p:nvPr/>
        </p:nvSpPr>
        <p:spPr bwMode="auto">
          <a:xfrm>
            <a:off x="5219700" y="1412875"/>
            <a:ext cx="2971800" cy="1450975"/>
          </a:xfrm>
          <a:prstGeom prst="rect">
            <a:avLst/>
          </a:prstGeom>
          <a:solidFill>
            <a:srgbClr val="C7E3FF"/>
          </a:solidFill>
          <a:ln w="28575">
            <a:solidFill>
              <a:schemeClr val="folHlink"/>
            </a:solidFill>
            <a:miter lim="800000"/>
          </a:ln>
          <a:effectLst/>
        </p:spPr>
        <p:txBody>
          <a:bodyPr>
            <a:spAutoFit/>
          </a:bodyPr>
          <a:lstStyle/>
          <a:p>
            <a:pPr>
              <a:spcBef>
                <a:spcPct val="5000"/>
              </a:spcBef>
              <a:defRPr/>
            </a:pPr>
            <a:r>
              <a:rPr kumimoji="1" lang="zh-CN" altLang="en-US" sz="2000" b="1">
                <a:latin typeface="Tahoma" panose="020B0604030504040204" pitchFamily="34" charset="0"/>
              </a:rPr>
              <a:t>执行</a:t>
            </a:r>
            <a:r>
              <a:rPr kumimoji="1" lang="en-US" altLang="zh-CN" sz="2000" b="1">
                <a:latin typeface="Tahoma" panose="020B0604030504040204" pitchFamily="34" charset="0"/>
              </a:rPr>
              <a:t>1</a:t>
            </a:r>
          </a:p>
          <a:p>
            <a:pPr>
              <a:spcBef>
                <a:spcPct val="5000"/>
              </a:spcBef>
              <a:defRPr/>
            </a:pPr>
            <a:r>
              <a:rPr kumimoji="1" lang="en-US" altLang="zh-CN" sz="2000" b="1">
                <a:latin typeface="Tahoma" panose="020B0604030504040204" pitchFamily="34" charset="0"/>
              </a:rPr>
              <a:t>Please input grade:</a:t>
            </a:r>
          </a:p>
          <a:p>
            <a:pPr>
              <a:spcBef>
                <a:spcPct val="5000"/>
              </a:spcBef>
              <a:defRPr/>
            </a:pPr>
            <a:r>
              <a:rPr kumimoji="1" lang="en-US" altLang="zh-CN" sz="2000" b="1">
                <a:latin typeface="Tahoma" panose="020B0604030504040204" pitchFamily="34" charset="0"/>
              </a:rPr>
              <a:t>89 </a:t>
            </a:r>
            <a:r>
              <a:rPr kumimoji="1" lang="en-US" altLang="zh-CN" b="1">
                <a:solidFill>
                  <a:srgbClr val="0000FF"/>
                </a:solidFill>
                <a:effectLst>
                  <a:outerShdw blurRad="38100" dist="38100" dir="2700000" algn="tl">
                    <a:srgbClr val="000000"/>
                  </a:outerShdw>
                </a:effectLst>
              </a:rPr>
              <a:t>↙</a:t>
            </a:r>
            <a:endParaRPr kumimoji="1" lang="en-US" altLang="zh-CN" sz="2000" b="1">
              <a:latin typeface="Tahoma" panose="020B0604030504040204" pitchFamily="34" charset="0"/>
            </a:endParaRPr>
          </a:p>
          <a:p>
            <a:pPr>
              <a:spcBef>
                <a:spcPct val="5000"/>
              </a:spcBef>
              <a:defRPr/>
            </a:pPr>
            <a:r>
              <a:rPr kumimoji="1" lang="en-US" altLang="zh-CN" sz="2000" b="1">
                <a:latin typeface="Tahoma" panose="020B0604030504040204" pitchFamily="34" charset="0"/>
              </a:rPr>
              <a:t>Pass</a:t>
            </a:r>
          </a:p>
        </p:txBody>
      </p:sp>
      <p:sp>
        <p:nvSpPr>
          <p:cNvPr id="276487" name="Rectangle 7">
            <a:extLst>
              <a:ext uri="{FF2B5EF4-FFF2-40B4-BE49-F238E27FC236}">
                <a16:creationId xmlns:a16="http://schemas.microsoft.com/office/drawing/2014/main" id="{484F9DE6-F59E-466B-860C-60CED97462BB}"/>
              </a:ext>
            </a:extLst>
          </p:cNvPr>
          <p:cNvSpPr>
            <a:spLocks noChangeArrowheads="1"/>
          </p:cNvSpPr>
          <p:nvPr/>
        </p:nvSpPr>
        <p:spPr bwMode="auto">
          <a:xfrm>
            <a:off x="4724400" y="3860800"/>
            <a:ext cx="4419600" cy="1771650"/>
          </a:xfrm>
          <a:prstGeom prst="rect">
            <a:avLst/>
          </a:prstGeom>
          <a:solidFill>
            <a:srgbClr val="C7E3FF"/>
          </a:solidFill>
          <a:ln w="28575">
            <a:solidFill>
              <a:schemeClr val="folHlink"/>
            </a:solidFill>
            <a:miter lim="800000"/>
          </a:ln>
          <a:effectLst/>
        </p:spPr>
        <p:txBody>
          <a:bodyPr>
            <a:spAutoFit/>
          </a:bodyPr>
          <a:lstStyle/>
          <a:p>
            <a:pPr>
              <a:spcBef>
                <a:spcPct val="5000"/>
              </a:spcBef>
              <a:defRPr/>
            </a:pPr>
            <a:r>
              <a:rPr kumimoji="1" lang="zh-CN" altLang="en-US" sz="2000" b="1">
                <a:latin typeface="Tahoma" panose="020B0604030504040204" pitchFamily="34" charset="0"/>
              </a:rPr>
              <a:t>执行</a:t>
            </a:r>
            <a:r>
              <a:rPr kumimoji="1" lang="en-US" altLang="zh-CN" sz="2000" b="1">
                <a:latin typeface="Tahoma" panose="020B0604030504040204" pitchFamily="34" charset="0"/>
              </a:rPr>
              <a:t>2</a:t>
            </a:r>
          </a:p>
          <a:p>
            <a:pPr>
              <a:spcBef>
                <a:spcPct val="5000"/>
              </a:spcBef>
              <a:defRPr/>
            </a:pPr>
            <a:r>
              <a:rPr kumimoji="1" lang="en-US" altLang="zh-CN" sz="2000" b="1">
                <a:latin typeface="Tahoma" panose="020B0604030504040204" pitchFamily="34" charset="0"/>
              </a:rPr>
              <a:t>Please input grade:</a:t>
            </a:r>
          </a:p>
          <a:p>
            <a:pPr>
              <a:spcBef>
                <a:spcPct val="5000"/>
              </a:spcBef>
              <a:defRPr/>
            </a:pPr>
            <a:r>
              <a:rPr kumimoji="1" lang="en-US" altLang="zh-CN" sz="2000" b="1">
                <a:latin typeface="Tahoma" panose="020B0604030504040204" pitchFamily="34" charset="0"/>
              </a:rPr>
              <a:t>57 </a:t>
            </a:r>
            <a:r>
              <a:rPr kumimoji="1" lang="en-US" altLang="zh-CN" b="1">
                <a:solidFill>
                  <a:srgbClr val="0000FF"/>
                </a:solidFill>
                <a:effectLst>
                  <a:outerShdw blurRad="38100" dist="38100" dir="2700000" algn="tl">
                    <a:srgbClr val="000000"/>
                  </a:outerShdw>
                </a:effectLst>
              </a:rPr>
              <a:t>↙</a:t>
            </a:r>
            <a:endParaRPr kumimoji="1" lang="en-US" altLang="zh-CN" sz="2000" b="1">
              <a:latin typeface="Tahoma" panose="020B0604030504040204" pitchFamily="34" charset="0"/>
            </a:endParaRPr>
          </a:p>
          <a:p>
            <a:pPr>
              <a:spcBef>
                <a:spcPct val="5000"/>
              </a:spcBef>
              <a:defRPr/>
            </a:pPr>
            <a:r>
              <a:rPr kumimoji="1" lang="en-US" altLang="zh-CN" sz="2000" b="1">
                <a:latin typeface="Tahoma" panose="020B0604030504040204" pitchFamily="34" charset="0"/>
              </a:rPr>
              <a:t>Fail</a:t>
            </a:r>
          </a:p>
          <a:p>
            <a:pPr>
              <a:spcBef>
                <a:spcPct val="5000"/>
              </a:spcBef>
              <a:defRPr/>
            </a:pPr>
            <a:r>
              <a:rPr kumimoji="1" lang="en-US" altLang="zh-CN" sz="2000" b="1">
                <a:latin typeface="Tahoma" panose="020B0604030504040204" pitchFamily="34" charset="0"/>
              </a:rPr>
              <a:t>You must take this course again.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486"/>
                                        </p:tgtEl>
                                        <p:attrNameLst>
                                          <p:attrName>style.visibility</p:attrName>
                                        </p:attrNameLst>
                                      </p:cBhvr>
                                      <p:to>
                                        <p:strVal val="visible"/>
                                      </p:to>
                                    </p:set>
                                    <p:animEffect transition="in" filter="dissolve">
                                      <p:cBhvr>
                                        <p:cTn id="7" dur="500"/>
                                        <p:tgtEl>
                                          <p:spTgt spid="2764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6487"/>
                                        </p:tgtEl>
                                        <p:attrNameLst>
                                          <p:attrName>style.visibility</p:attrName>
                                        </p:attrNameLst>
                                      </p:cBhvr>
                                      <p:to>
                                        <p:strVal val="visible"/>
                                      </p:to>
                                    </p:set>
                                    <p:animEffect transition="in" filter="dissolve">
                                      <p:cBhvr>
                                        <p:cTn id="12" dur="500"/>
                                        <p:tgtEl>
                                          <p:spTgt spid="276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6" grpId="0" animBg="1"/>
      <p:bldP spid="27648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5">
            <a:extLst>
              <a:ext uri="{FF2B5EF4-FFF2-40B4-BE49-F238E27FC236}">
                <a16:creationId xmlns:a16="http://schemas.microsoft.com/office/drawing/2014/main" id="{274044DD-3DFB-4C3A-A469-E98959BFF13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A3A719B-D29D-4151-B517-077F66407446}" type="slidenum">
              <a:rPr lang="en-US" altLang="zh-CN"/>
              <a:pPr/>
              <a:t>19</a:t>
            </a:fld>
            <a:endParaRPr lang="en-US" altLang="zh-CN"/>
          </a:p>
        </p:txBody>
      </p:sp>
      <p:sp>
        <p:nvSpPr>
          <p:cNvPr id="279554" name="Rectangle 2">
            <a:extLst>
              <a:ext uri="{FF2B5EF4-FFF2-40B4-BE49-F238E27FC236}">
                <a16:creationId xmlns:a16="http://schemas.microsoft.com/office/drawing/2014/main" id="{DD4370EC-DF34-4C14-A749-0B0BBC870B04}"/>
              </a:ext>
            </a:extLst>
          </p:cNvPr>
          <p:cNvSpPr>
            <a:spLocks noGrp="1" noChangeArrowheads="1"/>
          </p:cNvSpPr>
          <p:nvPr>
            <p:ph type="title"/>
          </p:nvPr>
        </p:nvSpPr>
        <p:spPr/>
        <p:txBody>
          <a:bodyPr/>
          <a:lstStyle/>
          <a:p>
            <a:pPr eaLnBrk="1" hangingPunct="1">
              <a:defRPr/>
            </a:pPr>
            <a:r>
              <a:rPr kumimoji="1" lang="en-US" altLang="zh-CN"/>
              <a:t>4.3 </a:t>
            </a:r>
            <a:r>
              <a:rPr kumimoji="1" lang="zh-CN" altLang="en-US"/>
              <a:t>选择结构</a:t>
            </a:r>
          </a:p>
        </p:txBody>
      </p:sp>
      <p:sp>
        <p:nvSpPr>
          <p:cNvPr id="279555" name="Rectangle 3">
            <a:extLst>
              <a:ext uri="{FF2B5EF4-FFF2-40B4-BE49-F238E27FC236}">
                <a16:creationId xmlns:a16="http://schemas.microsoft.com/office/drawing/2014/main" id="{E3A696E8-BE8C-4AC0-8373-D53B70E1BDB3}"/>
              </a:ext>
            </a:extLst>
          </p:cNvPr>
          <p:cNvSpPr>
            <a:spLocks noGrp="1" noChangeArrowheads="1"/>
          </p:cNvSpPr>
          <p:nvPr>
            <p:ph idx="1"/>
          </p:nvPr>
        </p:nvSpPr>
        <p:spPr/>
        <p:txBody>
          <a:bodyPr/>
          <a:lstStyle/>
          <a:p>
            <a:pPr marL="662305" lvl="1" eaLnBrk="1" hangingPunct="1">
              <a:defRPr/>
            </a:pPr>
            <a:r>
              <a:rPr kumimoji="1" lang="en-US" altLang="zh-CN" sz="2600" dirty="0">
                <a:highlight>
                  <a:srgbClr val="FFFF00"/>
                </a:highlight>
                <a:cs typeface="+mn-cs"/>
              </a:rPr>
              <a:t>2. if</a:t>
            </a:r>
            <a:r>
              <a:rPr kumimoji="1" lang="zh-CN" altLang="en-US" sz="2600" dirty="0">
                <a:highlight>
                  <a:srgbClr val="FFFF00"/>
                </a:highlight>
                <a:cs typeface="+mn-cs"/>
              </a:rPr>
              <a:t>语句中的单分支结构</a:t>
            </a:r>
          </a:p>
          <a:p>
            <a:pPr marL="290830" indent="-290830" algn="just" eaLnBrk="1" hangingPunct="1">
              <a:buSzPct val="50000"/>
              <a:buFont typeface="Wingdings" panose="05000000000000000000" pitchFamily="2" charset="2"/>
              <a:buNone/>
              <a:defRPr/>
            </a:pPr>
            <a:r>
              <a:rPr kumimoji="1" lang="zh-CN" altLang="en-US" sz="2600" dirty="0">
                <a:latin typeface="宋体" panose="02010600030101010101" pitchFamily="2" charset="-122"/>
                <a:cs typeface="Times New Roman" panose="02020603050405020304" pitchFamily="18" charset="0"/>
              </a:rPr>
              <a:t>  </a:t>
            </a:r>
            <a:r>
              <a:rPr kumimoji="1" lang="en-US" altLang="zh-CN" sz="2600" dirty="0">
                <a:latin typeface="宋体" panose="02010600030101010101" pitchFamily="2" charset="-122"/>
                <a:cs typeface="Times New Roman" panose="02020603050405020304" pitchFamily="18" charset="0"/>
              </a:rPr>
              <a:t>if (</a:t>
            </a:r>
            <a:r>
              <a:rPr kumimoji="1" lang="zh-CN" altLang="en-US" sz="2600" dirty="0">
                <a:latin typeface="宋体" panose="02010600030101010101" pitchFamily="2" charset="-122"/>
                <a:cs typeface="+mn-cs"/>
              </a:rPr>
              <a:t>表达式</a:t>
            </a:r>
            <a:r>
              <a:rPr kumimoji="1" lang="en-US" altLang="zh-CN" sz="2600" dirty="0">
                <a:latin typeface="宋体" panose="02010600030101010101" pitchFamily="2" charset="-122"/>
                <a:cs typeface="Times New Roman" panose="02020603050405020304" pitchFamily="18" charset="0"/>
              </a:rPr>
              <a:t>) </a:t>
            </a:r>
            <a:r>
              <a:rPr kumimoji="1" lang="zh-CN" altLang="en-US" sz="2600" dirty="0">
                <a:latin typeface="宋体" panose="02010600030101010101" pitchFamily="2" charset="-122"/>
                <a:cs typeface="+mn-cs"/>
              </a:rPr>
              <a:t>语句</a:t>
            </a:r>
            <a:r>
              <a:rPr kumimoji="1" lang="en-US" altLang="zh-CN" sz="2600" dirty="0">
                <a:latin typeface="宋体" panose="02010600030101010101" pitchFamily="2" charset="-122"/>
                <a:cs typeface="Times New Roman" panose="02020603050405020304" pitchFamily="18" charset="0"/>
              </a:rPr>
              <a:t>; </a:t>
            </a:r>
          </a:p>
          <a:p>
            <a:pPr marL="290830" indent="-290830" algn="just" eaLnBrk="1" hangingPunct="1">
              <a:buSzPct val="50000"/>
              <a:defRPr/>
            </a:pPr>
            <a:r>
              <a:rPr kumimoji="1" lang="zh-CN" altLang="en-US" sz="2600" dirty="0">
                <a:latin typeface="宋体" panose="02010600030101010101" pitchFamily="2" charset="-122"/>
                <a:cs typeface="+mn-cs"/>
              </a:rPr>
              <a:t>功能：先计算表达式值，当表达式值不等于零时，则执行分支中的语句，否则直接执行</a:t>
            </a:r>
            <a:r>
              <a:rPr kumimoji="1" lang="en-US" altLang="zh-CN" sz="2600" dirty="0">
                <a:cs typeface="+mn-cs"/>
              </a:rPr>
              <a:t>if</a:t>
            </a:r>
            <a:r>
              <a:rPr kumimoji="1" lang="zh-CN" altLang="en-US" sz="2600" dirty="0">
                <a:latin typeface="宋体" panose="02010600030101010101" pitchFamily="2" charset="-122"/>
                <a:cs typeface="+mn-cs"/>
              </a:rPr>
              <a:t>语句的后续语句</a:t>
            </a:r>
            <a:r>
              <a:rPr kumimoji="1" lang="zh-CN" altLang="en-US" sz="2600" dirty="0">
                <a:cs typeface="+mn-cs"/>
              </a:rPr>
              <a:t> </a:t>
            </a:r>
          </a:p>
          <a:p>
            <a:pPr marL="290830" indent="-290830" eaLnBrk="1" hangingPunct="1">
              <a:buSzPct val="50000"/>
              <a:buFont typeface="Wingdings" panose="05000000000000000000" pitchFamily="2" charset="2"/>
              <a:buNone/>
              <a:defRPr/>
            </a:pPr>
            <a:endParaRPr kumimoji="1" lang="zh-CN" altLang="en-US" sz="2600" dirty="0">
              <a:cs typeface="+mn-cs"/>
            </a:endParaRPr>
          </a:p>
          <a:p>
            <a:pPr lvl="3" eaLnBrk="1" hangingPunct="1">
              <a:buFontTx/>
              <a:buNone/>
              <a:defRPr/>
            </a:pPr>
            <a:endParaRPr kumimoji="1" lang="zh-CN" altLang="en-US" sz="2300" dirty="0">
              <a:cs typeface="+mn-cs"/>
            </a:endParaRPr>
          </a:p>
          <a:p>
            <a:pPr marL="290830" indent="-290830" eaLnBrk="1" hangingPunct="1">
              <a:buFont typeface="Wingdings" panose="05000000000000000000" pitchFamily="2" charset="2"/>
              <a:buNone/>
              <a:defRPr/>
            </a:pPr>
            <a:endParaRPr kumimoji="1" lang="en-US" altLang="zh-CN" sz="2600" dirty="0">
              <a:cs typeface="+mn-cs"/>
            </a:endParaRPr>
          </a:p>
        </p:txBody>
      </p:sp>
      <p:sp>
        <p:nvSpPr>
          <p:cNvPr id="21508" name="Rectangle 4">
            <a:extLst>
              <a:ext uri="{FF2B5EF4-FFF2-40B4-BE49-F238E27FC236}">
                <a16:creationId xmlns:a16="http://schemas.microsoft.com/office/drawing/2014/main" id="{3B7ABF97-D123-419D-BF56-68DCA9EAF39C}"/>
              </a:ext>
            </a:extLst>
          </p:cNvPr>
          <p:cNvSpPr>
            <a:spLocks noChangeArrowheads="1"/>
          </p:cNvSpPr>
          <p:nvPr/>
        </p:nvSpPr>
        <p:spPr bwMode="auto">
          <a:xfrm>
            <a:off x="990600" y="3446463"/>
            <a:ext cx="6858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eaLnBrk="0" hangingPunct="0">
              <a:defRPr sz="2400">
                <a:solidFill>
                  <a:schemeClr val="tx1"/>
                </a:solidFill>
                <a:latin typeface="Times New Roman" panose="02020603050405020304" pitchFamily="18" charset="0"/>
                <a:ea typeface="宋体" panose="02010600030101010101" pitchFamily="2" charset="-122"/>
              </a:defRPr>
            </a:lvl3pPr>
            <a:lvl4pPr eaLnBrk="0" hangingPunct="0">
              <a:defRPr sz="2400">
                <a:solidFill>
                  <a:schemeClr val="tx1"/>
                </a:solidFill>
                <a:latin typeface="Times New Roman" panose="02020603050405020304" pitchFamily="18" charset="0"/>
                <a:ea typeface="宋体" panose="02010600030101010101" pitchFamily="2" charset="-122"/>
              </a:defRPr>
            </a:lvl4pPr>
            <a:lvl5pPr eaLnBrk="0" hangingPunct="0">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hlink"/>
              </a:buClr>
              <a:buSzPct val="60000"/>
              <a:buFont typeface="Wingdings" panose="05000000000000000000" pitchFamily="2" charset="2"/>
              <a:buChar char="n"/>
            </a:pPr>
            <a:endParaRPr lang="zh-CN" altLang="zh-CN" sz="2800">
              <a:solidFill>
                <a:schemeClr val="bg1"/>
              </a:solidFill>
              <a:latin typeface="Tahoma" panose="020B0604030504040204" pitchFamily="34" charset="0"/>
            </a:endParaRPr>
          </a:p>
        </p:txBody>
      </p:sp>
      <p:sp>
        <p:nvSpPr>
          <p:cNvPr id="279557" name="AutoShape 5">
            <a:extLst>
              <a:ext uri="{FF2B5EF4-FFF2-40B4-BE49-F238E27FC236}">
                <a16:creationId xmlns:a16="http://schemas.microsoft.com/office/drawing/2014/main" id="{469DA5A9-5810-492C-9525-045C6CB99672}"/>
              </a:ext>
            </a:extLst>
          </p:cNvPr>
          <p:cNvSpPr>
            <a:spLocks noChangeArrowheads="1"/>
          </p:cNvSpPr>
          <p:nvPr/>
        </p:nvSpPr>
        <p:spPr bwMode="auto">
          <a:xfrm>
            <a:off x="3822700" y="3505200"/>
            <a:ext cx="1798638" cy="533400"/>
          </a:xfrm>
          <a:prstGeom prst="flowChartDecision">
            <a:avLst/>
          </a:prstGeom>
          <a:solidFill>
            <a:schemeClr val="bg1"/>
          </a:solidFill>
          <a:ln w="12700">
            <a:solidFill>
              <a:schemeClr val="folHlink"/>
            </a:solidFill>
            <a:miter lim="800000"/>
            <a:headEnd type="none" w="sm" len="sm"/>
            <a:tailEnd type="none" w="sm" len="sm"/>
          </a:ln>
          <a:effectLst/>
        </p:spPr>
        <p:txBody>
          <a:bodyPr wrap="none" anchor="ctr"/>
          <a:lstStyle/>
          <a:p>
            <a:pPr algn="ctr">
              <a:defRPr/>
            </a:pPr>
            <a:r>
              <a:rPr kumimoji="1" lang="zh-CN" altLang="en-US" b="1">
                <a:effectLst>
                  <a:outerShdw blurRad="38100" dist="38100" dir="2700000" algn="tl">
                    <a:srgbClr val="C0C0C0"/>
                  </a:outerShdw>
                </a:effectLst>
                <a:latin typeface="Arial" panose="020B0604020202020204" pitchFamily="34" charset="0"/>
              </a:rPr>
              <a:t>表达式</a:t>
            </a:r>
          </a:p>
        </p:txBody>
      </p:sp>
      <p:grpSp>
        <p:nvGrpSpPr>
          <p:cNvPr id="21510" name="Group 6">
            <a:extLst>
              <a:ext uri="{FF2B5EF4-FFF2-40B4-BE49-F238E27FC236}">
                <a16:creationId xmlns:a16="http://schemas.microsoft.com/office/drawing/2014/main" id="{C8BF7777-169E-4097-9339-DB831095E6F7}"/>
              </a:ext>
            </a:extLst>
          </p:cNvPr>
          <p:cNvGrpSpPr>
            <a:grpSpLocks/>
          </p:cNvGrpSpPr>
          <p:nvPr/>
        </p:nvGrpSpPr>
        <p:grpSpPr bwMode="auto">
          <a:xfrm>
            <a:off x="3246438" y="3733800"/>
            <a:ext cx="576262" cy="609600"/>
            <a:chOff x="672" y="816"/>
            <a:chExt cx="384" cy="384"/>
          </a:xfrm>
        </p:grpSpPr>
        <p:sp>
          <p:nvSpPr>
            <p:cNvPr id="21511" name="Line 7">
              <a:extLst>
                <a:ext uri="{FF2B5EF4-FFF2-40B4-BE49-F238E27FC236}">
                  <a16:creationId xmlns:a16="http://schemas.microsoft.com/office/drawing/2014/main" id="{A6EC10E0-BBE8-4EB4-A202-5AE1497255D1}"/>
                </a:ext>
              </a:extLst>
            </p:cNvPr>
            <p:cNvSpPr>
              <a:spLocks noChangeShapeType="1"/>
            </p:cNvSpPr>
            <p:nvPr/>
          </p:nvSpPr>
          <p:spPr bwMode="auto">
            <a:xfrm>
              <a:off x="672" y="816"/>
              <a:ext cx="384" cy="0"/>
            </a:xfrm>
            <a:prstGeom prst="line">
              <a:avLst/>
            </a:prstGeom>
            <a:noFill/>
            <a:ln w="127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512" name="Line 8">
              <a:extLst>
                <a:ext uri="{FF2B5EF4-FFF2-40B4-BE49-F238E27FC236}">
                  <a16:creationId xmlns:a16="http://schemas.microsoft.com/office/drawing/2014/main" id="{F1CB469D-D488-4C63-A3F9-887474DE06A4}"/>
                </a:ext>
              </a:extLst>
            </p:cNvPr>
            <p:cNvSpPr>
              <a:spLocks noChangeShapeType="1"/>
            </p:cNvSpPr>
            <p:nvPr/>
          </p:nvSpPr>
          <p:spPr bwMode="auto">
            <a:xfrm>
              <a:off x="672" y="816"/>
              <a:ext cx="0" cy="384"/>
            </a:xfrm>
            <a:prstGeom prst="line">
              <a:avLst/>
            </a:prstGeom>
            <a:noFill/>
            <a:ln w="28575">
              <a:solidFill>
                <a:schemeClr val="fo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79561" name="Rectangle 9">
            <a:extLst>
              <a:ext uri="{FF2B5EF4-FFF2-40B4-BE49-F238E27FC236}">
                <a16:creationId xmlns:a16="http://schemas.microsoft.com/office/drawing/2014/main" id="{8C5D4A8E-4E8D-4120-BECA-639B09726BE7}"/>
              </a:ext>
            </a:extLst>
          </p:cNvPr>
          <p:cNvSpPr>
            <a:spLocks noChangeArrowheads="1"/>
          </p:cNvSpPr>
          <p:nvPr/>
        </p:nvSpPr>
        <p:spPr bwMode="auto">
          <a:xfrm>
            <a:off x="2743200" y="4343400"/>
            <a:ext cx="1366838" cy="457200"/>
          </a:xfrm>
          <a:prstGeom prst="rect">
            <a:avLst/>
          </a:prstGeom>
          <a:solidFill>
            <a:schemeClr val="bg1"/>
          </a:solidFill>
          <a:ln w="12700">
            <a:solidFill>
              <a:schemeClr val="folHlink"/>
            </a:solidFill>
            <a:miter lim="800000"/>
            <a:headEnd type="none" w="sm" len="sm"/>
            <a:tailEnd type="none" w="sm" len="sm"/>
          </a:ln>
          <a:effectLst/>
        </p:spPr>
        <p:txBody>
          <a:bodyPr wrap="none" anchor="ctr"/>
          <a:lstStyle/>
          <a:p>
            <a:pPr algn="ctr">
              <a:defRPr/>
            </a:pPr>
            <a:r>
              <a:rPr kumimoji="1" lang="zh-CN" altLang="en-US" b="1">
                <a:effectLst>
                  <a:outerShdw blurRad="38100" dist="38100" dir="2700000" algn="tl">
                    <a:srgbClr val="C0C0C0"/>
                  </a:outerShdw>
                </a:effectLst>
                <a:latin typeface="Arial" panose="020B0604020202020204" pitchFamily="34" charset="0"/>
              </a:rPr>
              <a:t>语句</a:t>
            </a:r>
          </a:p>
        </p:txBody>
      </p:sp>
      <p:sp>
        <p:nvSpPr>
          <p:cNvPr id="21514" name="Line 10">
            <a:extLst>
              <a:ext uri="{FF2B5EF4-FFF2-40B4-BE49-F238E27FC236}">
                <a16:creationId xmlns:a16="http://schemas.microsoft.com/office/drawing/2014/main" id="{D06AB318-7268-4ADE-99D4-BF4B1EE3FDDE}"/>
              </a:ext>
            </a:extLst>
          </p:cNvPr>
          <p:cNvSpPr>
            <a:spLocks noChangeShapeType="1"/>
          </p:cNvSpPr>
          <p:nvPr/>
        </p:nvSpPr>
        <p:spPr bwMode="auto">
          <a:xfrm>
            <a:off x="3319463" y="4800600"/>
            <a:ext cx="0" cy="304800"/>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515" name="Line 11">
            <a:extLst>
              <a:ext uri="{FF2B5EF4-FFF2-40B4-BE49-F238E27FC236}">
                <a16:creationId xmlns:a16="http://schemas.microsoft.com/office/drawing/2014/main" id="{67C554C2-BB58-49D4-BEBB-B1BF92621147}"/>
              </a:ext>
            </a:extLst>
          </p:cNvPr>
          <p:cNvSpPr>
            <a:spLocks noChangeShapeType="1"/>
          </p:cNvSpPr>
          <p:nvPr/>
        </p:nvSpPr>
        <p:spPr bwMode="auto">
          <a:xfrm>
            <a:off x="3319463" y="5105400"/>
            <a:ext cx="1404937" cy="0"/>
          </a:xfrm>
          <a:prstGeom prst="line">
            <a:avLst/>
          </a:prstGeom>
          <a:noFill/>
          <a:ln w="28575">
            <a:solidFill>
              <a:schemeClr val="fo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6" name="Line 12">
            <a:extLst>
              <a:ext uri="{FF2B5EF4-FFF2-40B4-BE49-F238E27FC236}">
                <a16:creationId xmlns:a16="http://schemas.microsoft.com/office/drawing/2014/main" id="{1BD168E5-1B3E-4E91-A7D2-B27B18C5F6F5}"/>
              </a:ext>
            </a:extLst>
          </p:cNvPr>
          <p:cNvSpPr>
            <a:spLocks noChangeShapeType="1"/>
          </p:cNvSpPr>
          <p:nvPr/>
        </p:nvSpPr>
        <p:spPr bwMode="auto">
          <a:xfrm>
            <a:off x="4724400" y="4038600"/>
            <a:ext cx="0" cy="1447800"/>
          </a:xfrm>
          <a:prstGeom prst="line">
            <a:avLst/>
          </a:prstGeom>
          <a:noFill/>
          <a:ln w="28575">
            <a:solidFill>
              <a:schemeClr val="fo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7" name="Text Box 13">
            <a:extLst>
              <a:ext uri="{FF2B5EF4-FFF2-40B4-BE49-F238E27FC236}">
                <a16:creationId xmlns:a16="http://schemas.microsoft.com/office/drawing/2014/main" id="{9C58AB60-E6C6-4BB6-B0F5-1268534108DE}"/>
              </a:ext>
            </a:extLst>
          </p:cNvPr>
          <p:cNvSpPr txBox="1">
            <a:spLocks noChangeArrowheads="1"/>
          </p:cNvSpPr>
          <p:nvPr/>
        </p:nvSpPr>
        <p:spPr bwMode="auto">
          <a:xfrm>
            <a:off x="3195638" y="3352800"/>
            <a:ext cx="81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b="1">
                <a:latin typeface="Arial" panose="020B0604020202020204" pitchFamily="34" charset="0"/>
              </a:rPr>
              <a:t>真</a:t>
            </a:r>
          </a:p>
        </p:txBody>
      </p:sp>
      <p:sp>
        <p:nvSpPr>
          <p:cNvPr id="21518" name="Line 14">
            <a:extLst>
              <a:ext uri="{FF2B5EF4-FFF2-40B4-BE49-F238E27FC236}">
                <a16:creationId xmlns:a16="http://schemas.microsoft.com/office/drawing/2014/main" id="{E32BED99-29C4-4C9F-8334-93E0A3905613}"/>
              </a:ext>
            </a:extLst>
          </p:cNvPr>
          <p:cNvSpPr>
            <a:spLocks noChangeShapeType="1"/>
          </p:cNvSpPr>
          <p:nvPr/>
        </p:nvSpPr>
        <p:spPr bwMode="auto">
          <a:xfrm>
            <a:off x="4730750" y="3124200"/>
            <a:ext cx="0" cy="3810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9" name="Text Box 15">
            <a:extLst>
              <a:ext uri="{FF2B5EF4-FFF2-40B4-BE49-F238E27FC236}">
                <a16:creationId xmlns:a16="http://schemas.microsoft.com/office/drawing/2014/main" id="{224032C6-ED1B-4172-B6B9-DFB10BC1B04C}"/>
              </a:ext>
            </a:extLst>
          </p:cNvPr>
          <p:cNvSpPr txBox="1">
            <a:spLocks noChangeArrowheads="1"/>
          </p:cNvSpPr>
          <p:nvPr/>
        </p:nvSpPr>
        <p:spPr bwMode="auto">
          <a:xfrm>
            <a:off x="4572000" y="3962400"/>
            <a:ext cx="81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b="1">
                <a:latin typeface="Arial" panose="020B0604020202020204" pitchFamily="34" charset="0"/>
              </a:rPr>
              <a:t>假</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灯片编号占位符 5">
            <a:extLst>
              <a:ext uri="{FF2B5EF4-FFF2-40B4-BE49-F238E27FC236}">
                <a16:creationId xmlns:a16="http://schemas.microsoft.com/office/drawing/2014/main" id="{027CDF23-19F9-486E-936E-BE99D9AB277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B2B38B4-5E72-4890-A7BE-9F143B0AF674}" type="slidenum">
              <a:rPr lang="en-US" altLang="zh-CN"/>
              <a:pPr/>
              <a:t>2</a:t>
            </a:fld>
            <a:endParaRPr lang="en-US" altLang="zh-CN"/>
          </a:p>
        </p:txBody>
      </p:sp>
      <p:sp>
        <p:nvSpPr>
          <p:cNvPr id="256002" name="Rectangle 2">
            <a:extLst>
              <a:ext uri="{FF2B5EF4-FFF2-40B4-BE49-F238E27FC236}">
                <a16:creationId xmlns:a16="http://schemas.microsoft.com/office/drawing/2014/main" id="{B5BFCDFE-5DDD-4DCA-A209-8379251E35DD}"/>
              </a:ext>
            </a:extLst>
          </p:cNvPr>
          <p:cNvSpPr>
            <a:spLocks noGrp="1" noChangeArrowheads="1"/>
          </p:cNvSpPr>
          <p:nvPr>
            <p:ph type="title"/>
          </p:nvPr>
        </p:nvSpPr>
        <p:spPr/>
        <p:txBody>
          <a:bodyPr/>
          <a:lstStyle/>
          <a:p>
            <a:pPr eaLnBrk="1" hangingPunct="1">
              <a:defRPr/>
            </a:pPr>
            <a:r>
              <a:rPr kumimoji="1" lang="zh-CN" altLang="en-US" sz="4400"/>
              <a:t>第</a:t>
            </a:r>
            <a:r>
              <a:rPr kumimoji="1" lang="en-US" altLang="zh-CN" sz="4400"/>
              <a:t>4</a:t>
            </a:r>
            <a:r>
              <a:rPr kumimoji="1" lang="zh-CN" altLang="en-US" sz="4400"/>
              <a:t>章   控制结构与语句</a:t>
            </a:r>
          </a:p>
        </p:txBody>
      </p:sp>
      <p:sp>
        <p:nvSpPr>
          <p:cNvPr id="256003" name="Rectangle 3">
            <a:extLst>
              <a:ext uri="{FF2B5EF4-FFF2-40B4-BE49-F238E27FC236}">
                <a16:creationId xmlns:a16="http://schemas.microsoft.com/office/drawing/2014/main" id="{0F1B4417-AEB1-4E55-A02C-8E0263326F3F}"/>
              </a:ext>
            </a:extLst>
          </p:cNvPr>
          <p:cNvSpPr>
            <a:spLocks noGrp="1" noChangeArrowheads="1"/>
          </p:cNvSpPr>
          <p:nvPr>
            <p:ph idx="1"/>
          </p:nvPr>
        </p:nvSpPr>
        <p:spPr>
          <a:xfrm>
            <a:off x="1619250" y="1412875"/>
            <a:ext cx="6192838" cy="3455988"/>
          </a:xfrm>
        </p:spPr>
        <p:txBody>
          <a:bodyPr/>
          <a:lstStyle/>
          <a:p>
            <a:pPr marL="290830" indent="-290830" eaLnBrk="1" hangingPunct="1">
              <a:defRPr/>
            </a:pPr>
            <a:r>
              <a:rPr kumimoji="1" lang="en-US" altLang="zh-CN" dirty="0">
                <a:cs typeface="+mn-cs"/>
              </a:rPr>
              <a:t>4.1 </a:t>
            </a:r>
            <a:r>
              <a:rPr kumimoji="1" lang="zh-CN" altLang="en-US" dirty="0">
                <a:cs typeface="+mn-cs"/>
              </a:rPr>
              <a:t>结构化程序设计 </a:t>
            </a:r>
          </a:p>
          <a:p>
            <a:pPr marL="290830" indent="-290830" eaLnBrk="1" hangingPunct="1">
              <a:defRPr/>
            </a:pPr>
            <a:r>
              <a:rPr kumimoji="1" lang="en-US" altLang="zh-CN" dirty="0">
                <a:cs typeface="+mn-cs"/>
              </a:rPr>
              <a:t>4.2  </a:t>
            </a:r>
            <a:r>
              <a:rPr kumimoji="1" lang="zh-CN" altLang="en-US" dirty="0">
                <a:cs typeface="+mn-cs"/>
              </a:rPr>
              <a:t>顺序结构 </a:t>
            </a:r>
          </a:p>
          <a:p>
            <a:pPr marL="290830" indent="-290830" eaLnBrk="1" hangingPunct="1">
              <a:defRPr/>
            </a:pPr>
            <a:r>
              <a:rPr kumimoji="1" lang="en-US" altLang="zh-CN" dirty="0">
                <a:cs typeface="+mn-cs"/>
              </a:rPr>
              <a:t>4.3  </a:t>
            </a:r>
            <a:r>
              <a:rPr kumimoji="1" lang="zh-CN" altLang="en-US" dirty="0">
                <a:cs typeface="+mn-cs"/>
              </a:rPr>
              <a:t>选择结构 </a:t>
            </a:r>
          </a:p>
          <a:p>
            <a:pPr marL="290830" indent="-290830" eaLnBrk="1" hangingPunct="1">
              <a:defRPr/>
            </a:pPr>
            <a:r>
              <a:rPr kumimoji="1" lang="en-US" altLang="zh-CN" dirty="0">
                <a:cs typeface="+mn-cs"/>
              </a:rPr>
              <a:t>4.4  </a:t>
            </a:r>
            <a:r>
              <a:rPr kumimoji="1" lang="zh-CN" altLang="en-US" dirty="0">
                <a:cs typeface="+mn-cs"/>
              </a:rPr>
              <a:t>循环结构</a:t>
            </a:r>
          </a:p>
          <a:p>
            <a:pPr marL="290830" indent="-290830" eaLnBrk="1" hangingPunct="1">
              <a:defRPr/>
            </a:pPr>
            <a:r>
              <a:rPr kumimoji="1" lang="en-US" altLang="zh-CN" dirty="0">
                <a:cs typeface="+mn-cs"/>
              </a:rPr>
              <a:t>4.5  </a:t>
            </a:r>
            <a:r>
              <a:rPr kumimoji="1" lang="zh-CN" altLang="en-US" dirty="0">
                <a:cs typeface="+mn-cs"/>
              </a:rPr>
              <a:t>转向语句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灯片编号占位符 5">
            <a:extLst>
              <a:ext uri="{FF2B5EF4-FFF2-40B4-BE49-F238E27FC236}">
                <a16:creationId xmlns:a16="http://schemas.microsoft.com/office/drawing/2014/main" id="{3EA4A4DF-B696-49CF-ADB1-740BC743688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B14B8EB-FCB0-4391-B86B-B4498B0BE4D5}" type="slidenum">
              <a:rPr lang="en-US" altLang="zh-CN"/>
              <a:pPr/>
              <a:t>20</a:t>
            </a:fld>
            <a:endParaRPr lang="en-US" altLang="zh-CN"/>
          </a:p>
        </p:txBody>
      </p:sp>
      <p:sp>
        <p:nvSpPr>
          <p:cNvPr id="281602" name="Rectangle 2">
            <a:extLst>
              <a:ext uri="{FF2B5EF4-FFF2-40B4-BE49-F238E27FC236}">
                <a16:creationId xmlns:a16="http://schemas.microsoft.com/office/drawing/2014/main" id="{F1626451-3DBE-48F5-B6E6-EB31B9CC4A62}"/>
              </a:ext>
            </a:extLst>
          </p:cNvPr>
          <p:cNvSpPr>
            <a:spLocks noGrp="1" noChangeArrowheads="1"/>
          </p:cNvSpPr>
          <p:nvPr>
            <p:ph type="title"/>
          </p:nvPr>
        </p:nvSpPr>
        <p:spPr>
          <a:xfrm>
            <a:off x="647700" y="260350"/>
            <a:ext cx="7772400" cy="692150"/>
          </a:xfrm>
        </p:spPr>
        <p:txBody>
          <a:bodyPr/>
          <a:lstStyle/>
          <a:p>
            <a:pPr eaLnBrk="1" hangingPunct="1">
              <a:defRPr/>
            </a:pPr>
            <a:r>
              <a:rPr kumimoji="1" lang="en-US" altLang="zh-CN" sz="2800">
                <a:latin typeface="宋体" panose="02010600030101010101" pitchFamily="2" charset="-122"/>
                <a:ea typeface="黑体" panose="02010609060101010101" pitchFamily="49" charset="-122"/>
              </a:rPr>
              <a:t>【</a:t>
            </a:r>
            <a:r>
              <a:rPr kumimoji="1" lang="zh-CN" altLang="en-US" sz="2800">
                <a:latin typeface="宋体" panose="02010600030101010101" pitchFamily="2" charset="-122"/>
                <a:ea typeface="黑体" panose="02010609060101010101" pitchFamily="49" charset="-122"/>
              </a:rPr>
              <a:t>例</a:t>
            </a:r>
            <a:r>
              <a:rPr kumimoji="1" lang="en-US" altLang="zh-CN" sz="2800">
                <a:latin typeface="宋体" panose="02010600030101010101" pitchFamily="2" charset="-122"/>
                <a:ea typeface="黑体" panose="02010609060101010101" pitchFamily="49" charset="-122"/>
              </a:rPr>
              <a:t>4.3】</a:t>
            </a:r>
            <a:r>
              <a:rPr kumimoji="1" lang="en-US" altLang="zh-CN" sz="2800">
                <a:latin typeface="宋体" panose="02010600030101010101" pitchFamily="2" charset="-122"/>
              </a:rPr>
              <a:t> </a:t>
            </a:r>
            <a:r>
              <a:rPr kumimoji="1" lang="zh-CN" altLang="en-US" sz="2800">
                <a:latin typeface="宋体" panose="02010600030101010101" pitchFamily="2" charset="-122"/>
              </a:rPr>
              <a:t>输入一个</a:t>
            </a:r>
            <a:r>
              <a:rPr kumimoji="1" lang="en-US" altLang="zh-CN" sz="2800">
                <a:latin typeface="宋体" panose="02010600030101010101" pitchFamily="2" charset="-122"/>
              </a:rPr>
              <a:t>x</a:t>
            </a:r>
            <a:r>
              <a:rPr kumimoji="1" lang="zh-CN" altLang="en-US" sz="2800">
                <a:latin typeface="宋体" panose="02010600030101010101" pitchFamily="2" charset="-122"/>
              </a:rPr>
              <a:t>值，求</a:t>
            </a:r>
            <a:r>
              <a:rPr kumimoji="1" lang="en-US" altLang="zh-CN" sz="2800">
                <a:latin typeface="宋体" panose="02010600030101010101" pitchFamily="2" charset="-122"/>
              </a:rPr>
              <a:t>x</a:t>
            </a:r>
            <a:r>
              <a:rPr kumimoji="1" lang="zh-CN" altLang="en-US" sz="2800">
                <a:latin typeface="宋体" panose="02010600030101010101" pitchFamily="2" charset="-122"/>
              </a:rPr>
              <a:t>的绝对值。</a:t>
            </a:r>
            <a:r>
              <a:rPr kumimoji="1" lang="zh-CN" altLang="en-US" sz="2000">
                <a:latin typeface="宋体" panose="02010600030101010101" pitchFamily="2" charset="-122"/>
                <a:cs typeface="Times New Roman" panose="02020603050405020304" pitchFamily="18" charset="0"/>
              </a:rPr>
              <a:t> </a:t>
            </a:r>
          </a:p>
        </p:txBody>
      </p:sp>
      <p:sp>
        <p:nvSpPr>
          <p:cNvPr id="281603" name="Rectangle 3">
            <a:extLst>
              <a:ext uri="{FF2B5EF4-FFF2-40B4-BE49-F238E27FC236}">
                <a16:creationId xmlns:a16="http://schemas.microsoft.com/office/drawing/2014/main" id="{550CECEF-E8C2-4FEA-9074-7B9BDEFC9257}"/>
              </a:ext>
            </a:extLst>
          </p:cNvPr>
          <p:cNvSpPr>
            <a:spLocks noGrp="1" noChangeArrowheads="1"/>
          </p:cNvSpPr>
          <p:nvPr>
            <p:ph idx="1"/>
          </p:nvPr>
        </p:nvSpPr>
        <p:spPr>
          <a:xfrm>
            <a:off x="304800" y="457200"/>
            <a:ext cx="6858000" cy="5867400"/>
          </a:xfrm>
        </p:spPr>
        <p:txBody>
          <a:bodyPr/>
          <a:lstStyle/>
          <a:p>
            <a:pPr marL="662305" lvl="1" eaLnBrk="1" hangingPunct="1">
              <a:lnSpc>
                <a:spcPct val="90000"/>
              </a:lnSpc>
              <a:buFont typeface="Wingdings" panose="05000000000000000000" pitchFamily="2" charset="2"/>
              <a:buNone/>
              <a:defRPr/>
            </a:pPr>
            <a:endParaRPr kumimoji="1" lang="en-US" altLang="zh-CN" sz="2400">
              <a:latin typeface="Courier New" panose="02070309020205020404" pitchFamily="49" charset="0"/>
              <a:cs typeface="Courier New" panose="02070309020205020404" pitchFamily="49" charset="0"/>
            </a:endParaRPr>
          </a:p>
          <a:p>
            <a:pPr marL="662305" lvl="1" eaLnBrk="1" hangingPunct="1">
              <a:lnSpc>
                <a:spcPct val="90000"/>
              </a:lnSpc>
              <a:buFont typeface="Wingdings" panose="05000000000000000000" pitchFamily="2" charset="2"/>
              <a:buNone/>
              <a:defRPr/>
            </a:pPr>
            <a:r>
              <a:rPr kumimoji="1" lang="en-US" altLang="zh-CN" sz="2600">
                <a:latin typeface="Arial" panose="020B0604020202020204" pitchFamily="34" charset="0"/>
                <a:cs typeface="Courier New" panose="02070309020205020404" pitchFamily="49" charset="0"/>
              </a:rPr>
              <a:t>#include&lt;stdio.h&gt;</a:t>
            </a:r>
          </a:p>
          <a:p>
            <a:pPr marL="662305" lvl="1" eaLnBrk="1" hangingPunct="1">
              <a:lnSpc>
                <a:spcPct val="90000"/>
              </a:lnSpc>
              <a:buFont typeface="Wingdings" panose="05000000000000000000" pitchFamily="2" charset="2"/>
              <a:buNone/>
              <a:defRPr/>
            </a:pPr>
            <a:r>
              <a:rPr kumimoji="1" lang="en-US" altLang="zh-CN" sz="2600">
                <a:latin typeface="Arial" panose="020B0604020202020204" pitchFamily="34" charset="0"/>
                <a:cs typeface="Courier New" panose="02070309020205020404" pitchFamily="49" charset="0"/>
              </a:rPr>
              <a:t>void main()</a:t>
            </a:r>
          </a:p>
          <a:p>
            <a:pPr marL="662305" lvl="1" eaLnBrk="1" hangingPunct="1">
              <a:lnSpc>
                <a:spcPct val="90000"/>
              </a:lnSpc>
              <a:buFont typeface="Wingdings" panose="05000000000000000000" pitchFamily="2" charset="2"/>
              <a:buNone/>
              <a:defRPr/>
            </a:pPr>
            <a:r>
              <a:rPr kumimoji="1" lang="en-US" altLang="zh-CN" sz="2600">
                <a:latin typeface="Arial" panose="020B0604020202020204" pitchFamily="34" charset="0"/>
                <a:cs typeface="Courier New" panose="02070309020205020404" pitchFamily="49" charset="0"/>
              </a:rPr>
              <a:t>{   </a:t>
            </a:r>
          </a:p>
          <a:p>
            <a:pPr marL="662305" lvl="1" eaLnBrk="1" hangingPunct="1">
              <a:lnSpc>
                <a:spcPct val="90000"/>
              </a:lnSpc>
              <a:buFont typeface="Wingdings" panose="05000000000000000000" pitchFamily="2" charset="2"/>
              <a:buNone/>
              <a:defRPr/>
            </a:pPr>
            <a:r>
              <a:rPr kumimoji="1" lang="en-US" altLang="zh-CN" sz="2600">
                <a:latin typeface="Arial" panose="020B0604020202020204" pitchFamily="34" charset="0"/>
                <a:cs typeface="Courier New" panose="02070309020205020404" pitchFamily="49" charset="0"/>
              </a:rPr>
              <a:t>	double x;	</a:t>
            </a:r>
          </a:p>
          <a:p>
            <a:pPr marL="662305" lvl="1" eaLnBrk="1" hangingPunct="1">
              <a:lnSpc>
                <a:spcPct val="90000"/>
              </a:lnSpc>
              <a:buFont typeface="Wingdings" panose="05000000000000000000" pitchFamily="2" charset="2"/>
              <a:buNone/>
              <a:defRPr/>
            </a:pPr>
            <a:r>
              <a:rPr kumimoji="1" lang="en-US" altLang="zh-CN" sz="2600">
                <a:latin typeface="Arial" panose="020B0604020202020204" pitchFamily="34" charset="0"/>
                <a:cs typeface="Courier New" panose="02070309020205020404" pitchFamily="49" charset="0"/>
              </a:rPr>
              <a:t>	printf("Please input x:\n");</a:t>
            </a:r>
          </a:p>
          <a:p>
            <a:pPr marL="662305" lvl="1" eaLnBrk="1" hangingPunct="1">
              <a:lnSpc>
                <a:spcPct val="90000"/>
              </a:lnSpc>
              <a:buFont typeface="Wingdings" panose="05000000000000000000" pitchFamily="2" charset="2"/>
              <a:buNone/>
              <a:defRPr/>
            </a:pPr>
            <a:r>
              <a:rPr kumimoji="1" lang="en-US" altLang="zh-CN" sz="2600">
                <a:latin typeface="Arial" panose="020B0604020202020204" pitchFamily="34" charset="0"/>
                <a:cs typeface="Courier New" panose="02070309020205020404" pitchFamily="49" charset="0"/>
              </a:rPr>
              <a:t>	scanf("%lf",&amp;x);  //-9</a:t>
            </a:r>
          </a:p>
          <a:p>
            <a:pPr marL="662305" lvl="1" eaLnBrk="1" hangingPunct="1">
              <a:lnSpc>
                <a:spcPct val="90000"/>
              </a:lnSpc>
              <a:buFont typeface="Wingdings" panose="05000000000000000000" pitchFamily="2" charset="2"/>
              <a:buNone/>
              <a:defRPr/>
            </a:pPr>
            <a:r>
              <a:rPr kumimoji="1" lang="en-US" altLang="zh-CN" sz="2600">
                <a:latin typeface="Arial" panose="020B0604020202020204" pitchFamily="34" charset="0"/>
                <a:cs typeface="Courier New" panose="02070309020205020404" pitchFamily="49" charset="0"/>
              </a:rPr>
              <a:t> 	if (x&lt;0)				 </a:t>
            </a:r>
          </a:p>
          <a:p>
            <a:pPr marL="662305" lvl="1" eaLnBrk="1" hangingPunct="1">
              <a:lnSpc>
                <a:spcPct val="90000"/>
              </a:lnSpc>
              <a:buFont typeface="Wingdings" panose="05000000000000000000" pitchFamily="2" charset="2"/>
              <a:buNone/>
              <a:defRPr/>
            </a:pPr>
            <a:r>
              <a:rPr kumimoji="1" lang="en-US" altLang="zh-CN" sz="2600">
                <a:latin typeface="Arial" panose="020B0604020202020204" pitchFamily="34" charset="0"/>
                <a:cs typeface="Courier New" panose="02070309020205020404" pitchFamily="49" charset="0"/>
              </a:rPr>
              <a:t>		x=-x;      // </a:t>
            </a:r>
            <a:r>
              <a:rPr kumimoji="1" lang="zh-CN" altLang="en-US" sz="2600">
                <a:latin typeface="Arial" panose="020B0604020202020204" pitchFamily="34" charset="0"/>
                <a:cs typeface="+mn-cs"/>
              </a:rPr>
              <a:t>即 </a:t>
            </a:r>
            <a:r>
              <a:rPr kumimoji="1" lang="en-US" altLang="zh-CN" sz="2600">
                <a:latin typeface="Arial" panose="020B0604020202020204" pitchFamily="34" charset="0"/>
                <a:cs typeface="+mn-cs"/>
              </a:rPr>
              <a:t>x=-1*x;</a:t>
            </a:r>
          </a:p>
          <a:p>
            <a:pPr marL="662305" lvl="1" eaLnBrk="1" hangingPunct="1">
              <a:lnSpc>
                <a:spcPct val="90000"/>
              </a:lnSpc>
              <a:buFont typeface="Wingdings" panose="05000000000000000000" pitchFamily="2" charset="2"/>
              <a:buNone/>
              <a:defRPr/>
            </a:pPr>
            <a:r>
              <a:rPr kumimoji="1" lang="en-US" altLang="zh-CN" sz="2600">
                <a:latin typeface="Arial" panose="020B0604020202020204" pitchFamily="34" charset="0"/>
                <a:cs typeface="Courier New" panose="02070309020205020404" pitchFamily="49" charset="0"/>
              </a:rPr>
              <a:t>	printf("|x|=%.2f\n",x);	</a:t>
            </a:r>
          </a:p>
          <a:p>
            <a:pPr marL="662305" lvl="1" eaLnBrk="1" hangingPunct="1">
              <a:lnSpc>
                <a:spcPct val="90000"/>
              </a:lnSpc>
              <a:buFont typeface="Wingdings" panose="05000000000000000000" pitchFamily="2" charset="2"/>
              <a:buNone/>
              <a:defRPr/>
            </a:pPr>
            <a:r>
              <a:rPr kumimoji="1" lang="en-US" altLang="zh-CN" sz="2600">
                <a:latin typeface="Arial" panose="020B0604020202020204" pitchFamily="34" charset="0"/>
                <a:cs typeface="Courier New" panose="02070309020205020404" pitchFamily="49" charset="0"/>
              </a:rPr>
              <a:t>}</a:t>
            </a:r>
          </a:p>
        </p:txBody>
      </p:sp>
      <p:sp>
        <p:nvSpPr>
          <p:cNvPr id="281604" name="Text Box 4">
            <a:extLst>
              <a:ext uri="{FF2B5EF4-FFF2-40B4-BE49-F238E27FC236}">
                <a16:creationId xmlns:a16="http://schemas.microsoft.com/office/drawing/2014/main" id="{CDFA5DB1-5E86-4B0B-97E4-E1E9A5768086}"/>
              </a:ext>
            </a:extLst>
          </p:cNvPr>
          <p:cNvSpPr txBox="1">
            <a:spLocks noChangeArrowheads="1"/>
          </p:cNvSpPr>
          <p:nvPr/>
        </p:nvSpPr>
        <p:spPr bwMode="auto">
          <a:xfrm>
            <a:off x="4643438" y="908050"/>
            <a:ext cx="2895600" cy="1336675"/>
          </a:xfrm>
          <a:prstGeom prst="rect">
            <a:avLst/>
          </a:prstGeom>
          <a:solidFill>
            <a:srgbClr val="B1FFB1"/>
          </a:solidFill>
          <a:ln w="38100">
            <a:solidFill>
              <a:srgbClr val="33CC33"/>
            </a:solidFill>
            <a:miter lim="800000"/>
          </a:ln>
          <a:effectLst/>
        </p:spPr>
        <p:txBody>
          <a:bodyPr>
            <a:spAutoFit/>
          </a:bodyPr>
          <a:lstStyle/>
          <a:p>
            <a:pPr>
              <a:spcBef>
                <a:spcPct val="15000"/>
              </a:spcBef>
              <a:defRPr/>
            </a:pPr>
            <a:r>
              <a:rPr kumimoji="1" lang="zh-CN" altLang="en-US" b="1">
                <a:latin typeface="Tahoma" panose="020B0604030504040204" pitchFamily="34" charset="0"/>
              </a:rPr>
              <a:t>运行结果</a:t>
            </a:r>
            <a:r>
              <a:rPr kumimoji="1" lang="en-US" altLang="zh-CN" b="1">
                <a:latin typeface="Tahoma" panose="020B0604030504040204" pitchFamily="34" charset="0"/>
              </a:rPr>
              <a:t>1</a:t>
            </a:r>
            <a:r>
              <a:rPr kumimoji="1" lang="zh-CN" altLang="en-US" b="1">
                <a:latin typeface="Tahoma" panose="020B0604030504040204" pitchFamily="34" charset="0"/>
              </a:rPr>
              <a:t>：</a:t>
            </a:r>
          </a:p>
          <a:p>
            <a:pPr>
              <a:spcBef>
                <a:spcPct val="15000"/>
              </a:spcBef>
              <a:defRPr/>
            </a:pPr>
            <a:r>
              <a:rPr kumimoji="1" lang="en-US" altLang="zh-CN" b="1">
                <a:latin typeface="Courier New" panose="02070309020205020404" pitchFamily="49" charset="0"/>
                <a:cs typeface="Courier New" panose="02070309020205020404" pitchFamily="49" charset="0"/>
              </a:rPr>
              <a:t>-9</a:t>
            </a:r>
            <a:r>
              <a:rPr kumimoji="1" lang="en-US" altLang="zh-CN" b="1">
                <a:solidFill>
                  <a:srgbClr val="0000FF"/>
                </a:solidFill>
                <a:effectLst>
                  <a:outerShdw blurRad="38100" dist="38100" dir="2700000" algn="tl">
                    <a:srgbClr val="000000"/>
                  </a:outerShdw>
                </a:effectLst>
              </a:rPr>
              <a:t>↙</a:t>
            </a:r>
            <a:endParaRPr kumimoji="1" lang="en-US" altLang="zh-CN" b="1">
              <a:latin typeface="Courier New" panose="02070309020205020404" pitchFamily="49" charset="0"/>
              <a:cs typeface="Courier New" panose="02070309020205020404" pitchFamily="49" charset="0"/>
            </a:endParaRPr>
          </a:p>
          <a:p>
            <a:pPr>
              <a:spcBef>
                <a:spcPct val="15000"/>
              </a:spcBef>
              <a:defRPr/>
            </a:pPr>
            <a:r>
              <a:rPr kumimoji="1" lang="en-US" altLang="zh-CN" b="1">
                <a:latin typeface="Courier New" panose="02070309020205020404" pitchFamily="49" charset="0"/>
                <a:cs typeface="Courier New" panose="02070309020205020404" pitchFamily="49" charset="0"/>
              </a:rPr>
              <a:t>|x|=9</a:t>
            </a:r>
          </a:p>
        </p:txBody>
      </p:sp>
      <p:sp>
        <p:nvSpPr>
          <p:cNvPr id="281606" name="Text Box 6">
            <a:extLst>
              <a:ext uri="{FF2B5EF4-FFF2-40B4-BE49-F238E27FC236}">
                <a16:creationId xmlns:a16="http://schemas.microsoft.com/office/drawing/2014/main" id="{F461FBFA-C8AC-440B-B18A-70AA02963E7A}"/>
              </a:ext>
            </a:extLst>
          </p:cNvPr>
          <p:cNvSpPr txBox="1">
            <a:spLocks noChangeArrowheads="1"/>
          </p:cNvSpPr>
          <p:nvPr/>
        </p:nvSpPr>
        <p:spPr bwMode="auto">
          <a:xfrm>
            <a:off x="4859338" y="2420938"/>
            <a:ext cx="2895600" cy="1336675"/>
          </a:xfrm>
          <a:prstGeom prst="rect">
            <a:avLst/>
          </a:prstGeom>
          <a:solidFill>
            <a:srgbClr val="B1FFB1"/>
          </a:solidFill>
          <a:ln w="38100">
            <a:solidFill>
              <a:srgbClr val="33CC33"/>
            </a:solidFill>
            <a:miter lim="800000"/>
          </a:ln>
          <a:effectLst/>
        </p:spPr>
        <p:txBody>
          <a:bodyPr>
            <a:spAutoFit/>
          </a:bodyPr>
          <a:lstStyle/>
          <a:p>
            <a:pPr>
              <a:spcBef>
                <a:spcPct val="15000"/>
              </a:spcBef>
              <a:defRPr/>
            </a:pPr>
            <a:r>
              <a:rPr kumimoji="1" lang="zh-CN" altLang="en-US" b="1">
                <a:latin typeface="Tahoma" panose="020B0604030504040204" pitchFamily="34" charset="0"/>
              </a:rPr>
              <a:t>运行结果</a:t>
            </a:r>
            <a:r>
              <a:rPr kumimoji="1" lang="en-US" altLang="zh-CN" b="1">
                <a:latin typeface="Tahoma" panose="020B0604030504040204" pitchFamily="34" charset="0"/>
              </a:rPr>
              <a:t>2</a:t>
            </a:r>
            <a:r>
              <a:rPr kumimoji="1" lang="zh-CN" altLang="en-US" b="1">
                <a:latin typeface="Tahoma" panose="020B0604030504040204" pitchFamily="34" charset="0"/>
              </a:rPr>
              <a:t>：</a:t>
            </a:r>
          </a:p>
          <a:p>
            <a:pPr>
              <a:spcBef>
                <a:spcPct val="15000"/>
              </a:spcBef>
              <a:defRPr/>
            </a:pPr>
            <a:r>
              <a:rPr kumimoji="1" lang="en-US" altLang="zh-CN" b="1">
                <a:latin typeface="Courier New" panose="02070309020205020404" pitchFamily="49" charset="0"/>
                <a:cs typeface="Courier New" panose="02070309020205020404" pitchFamily="49" charset="0"/>
              </a:rPr>
              <a:t>9</a:t>
            </a:r>
            <a:r>
              <a:rPr kumimoji="1" lang="en-US" altLang="zh-CN" b="1">
                <a:solidFill>
                  <a:srgbClr val="0000FF"/>
                </a:solidFill>
                <a:effectLst>
                  <a:outerShdw blurRad="38100" dist="38100" dir="2700000" algn="tl">
                    <a:srgbClr val="000000"/>
                  </a:outerShdw>
                </a:effectLst>
              </a:rPr>
              <a:t>↙</a:t>
            </a:r>
            <a:endParaRPr kumimoji="1" lang="en-US" altLang="zh-CN" b="1">
              <a:latin typeface="Courier New" panose="02070309020205020404" pitchFamily="49" charset="0"/>
              <a:cs typeface="Courier New" panose="02070309020205020404" pitchFamily="49" charset="0"/>
            </a:endParaRPr>
          </a:p>
          <a:p>
            <a:pPr>
              <a:spcBef>
                <a:spcPct val="15000"/>
              </a:spcBef>
              <a:defRPr/>
            </a:pPr>
            <a:r>
              <a:rPr kumimoji="1" lang="en-US" altLang="zh-CN" b="1">
                <a:latin typeface="Courier New" panose="02070309020205020404" pitchFamily="49" charset="0"/>
                <a:cs typeface="Courier New" panose="02070309020205020404" pitchFamily="49" charset="0"/>
              </a:rPr>
              <a:t>|x|=9</a:t>
            </a:r>
          </a:p>
        </p:txBody>
      </p:sp>
      <p:grpSp>
        <p:nvGrpSpPr>
          <p:cNvPr id="22534" name="Group 7">
            <a:extLst>
              <a:ext uri="{FF2B5EF4-FFF2-40B4-BE49-F238E27FC236}">
                <a16:creationId xmlns:a16="http://schemas.microsoft.com/office/drawing/2014/main" id="{FCFCDA7D-C767-46AE-A2CA-5DBA5C94D91B}"/>
              </a:ext>
            </a:extLst>
          </p:cNvPr>
          <p:cNvGrpSpPr>
            <a:grpSpLocks/>
          </p:cNvGrpSpPr>
          <p:nvPr/>
        </p:nvGrpSpPr>
        <p:grpSpPr bwMode="auto">
          <a:xfrm>
            <a:off x="4495800" y="4419600"/>
            <a:ext cx="2192338" cy="1905000"/>
            <a:chOff x="3563" y="2736"/>
            <a:chExt cx="1813" cy="1488"/>
          </a:xfrm>
        </p:grpSpPr>
        <p:sp>
          <p:nvSpPr>
            <p:cNvPr id="281608" name="AutoShape 8">
              <a:extLst>
                <a:ext uri="{FF2B5EF4-FFF2-40B4-BE49-F238E27FC236}">
                  <a16:creationId xmlns:a16="http://schemas.microsoft.com/office/drawing/2014/main" id="{4D5F320A-E9DA-4EAA-8C46-A9BECFD51535}"/>
                </a:ext>
              </a:extLst>
            </p:cNvPr>
            <p:cNvSpPr>
              <a:spLocks noChangeArrowheads="1"/>
            </p:cNvSpPr>
            <p:nvPr/>
          </p:nvSpPr>
          <p:spPr bwMode="auto">
            <a:xfrm>
              <a:off x="4243" y="2977"/>
              <a:ext cx="1133" cy="336"/>
            </a:xfrm>
            <a:prstGeom prst="flowChartDecision">
              <a:avLst/>
            </a:prstGeom>
            <a:solidFill>
              <a:schemeClr val="bg1"/>
            </a:solidFill>
            <a:ln w="12700">
              <a:solidFill>
                <a:schemeClr val="folHlink"/>
              </a:solidFill>
              <a:miter lim="800000"/>
              <a:headEnd type="none" w="sm" len="sm"/>
              <a:tailEnd type="none" w="sm" len="sm"/>
            </a:ln>
            <a:effectLst/>
          </p:spPr>
          <p:txBody>
            <a:bodyPr wrap="none" anchor="ctr"/>
            <a:lstStyle/>
            <a:p>
              <a:pPr algn="ctr">
                <a:defRPr/>
              </a:pPr>
              <a:r>
                <a:rPr kumimoji="1" lang="zh-CN" altLang="en-US" sz="2000" b="1">
                  <a:effectLst>
                    <a:outerShdw blurRad="38100" dist="38100" dir="2700000" algn="tl">
                      <a:srgbClr val="C0C0C0"/>
                    </a:outerShdw>
                  </a:effectLst>
                  <a:latin typeface="Arial" panose="020B0604020202020204" pitchFamily="34" charset="0"/>
                </a:rPr>
                <a:t>表达式</a:t>
              </a:r>
            </a:p>
          </p:txBody>
        </p:sp>
        <p:grpSp>
          <p:nvGrpSpPr>
            <p:cNvPr id="22536" name="Group 9">
              <a:extLst>
                <a:ext uri="{FF2B5EF4-FFF2-40B4-BE49-F238E27FC236}">
                  <a16:creationId xmlns:a16="http://schemas.microsoft.com/office/drawing/2014/main" id="{5DFDFE50-1583-4EAC-B5E7-E6A1F8145CFE}"/>
                </a:ext>
              </a:extLst>
            </p:cNvPr>
            <p:cNvGrpSpPr>
              <a:grpSpLocks/>
            </p:cNvGrpSpPr>
            <p:nvPr/>
          </p:nvGrpSpPr>
          <p:grpSpPr bwMode="auto">
            <a:xfrm>
              <a:off x="3880" y="3120"/>
              <a:ext cx="363" cy="384"/>
              <a:chOff x="672" y="816"/>
              <a:chExt cx="384" cy="384"/>
            </a:xfrm>
          </p:grpSpPr>
          <p:sp>
            <p:nvSpPr>
              <p:cNvPr id="22537" name="Line 10">
                <a:extLst>
                  <a:ext uri="{FF2B5EF4-FFF2-40B4-BE49-F238E27FC236}">
                    <a16:creationId xmlns:a16="http://schemas.microsoft.com/office/drawing/2014/main" id="{9481C94F-6C89-4E96-9335-CA38C70BC966}"/>
                  </a:ext>
                </a:extLst>
              </p:cNvPr>
              <p:cNvSpPr>
                <a:spLocks noChangeShapeType="1"/>
              </p:cNvSpPr>
              <p:nvPr/>
            </p:nvSpPr>
            <p:spPr bwMode="auto">
              <a:xfrm>
                <a:off x="672" y="816"/>
                <a:ext cx="384" cy="0"/>
              </a:xfrm>
              <a:prstGeom prst="line">
                <a:avLst/>
              </a:prstGeom>
              <a:noFill/>
              <a:ln w="127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38" name="Line 11">
                <a:extLst>
                  <a:ext uri="{FF2B5EF4-FFF2-40B4-BE49-F238E27FC236}">
                    <a16:creationId xmlns:a16="http://schemas.microsoft.com/office/drawing/2014/main" id="{180DAE18-5813-4CCF-B9AB-97153F11E7DB}"/>
                  </a:ext>
                </a:extLst>
              </p:cNvPr>
              <p:cNvSpPr>
                <a:spLocks noChangeShapeType="1"/>
              </p:cNvSpPr>
              <p:nvPr/>
            </p:nvSpPr>
            <p:spPr bwMode="auto">
              <a:xfrm>
                <a:off x="672" y="816"/>
                <a:ext cx="0" cy="384"/>
              </a:xfrm>
              <a:prstGeom prst="line">
                <a:avLst/>
              </a:prstGeom>
              <a:noFill/>
              <a:ln w="28575">
                <a:solidFill>
                  <a:schemeClr val="fo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81612" name="Rectangle 12">
              <a:extLst>
                <a:ext uri="{FF2B5EF4-FFF2-40B4-BE49-F238E27FC236}">
                  <a16:creationId xmlns:a16="http://schemas.microsoft.com/office/drawing/2014/main" id="{A307664F-404E-4CC6-9368-73845346E1AA}"/>
                </a:ext>
              </a:extLst>
            </p:cNvPr>
            <p:cNvSpPr>
              <a:spLocks noChangeArrowheads="1"/>
            </p:cNvSpPr>
            <p:nvPr/>
          </p:nvSpPr>
          <p:spPr bwMode="auto">
            <a:xfrm>
              <a:off x="3563" y="3504"/>
              <a:ext cx="861" cy="289"/>
            </a:xfrm>
            <a:prstGeom prst="rect">
              <a:avLst/>
            </a:prstGeom>
            <a:solidFill>
              <a:schemeClr val="bg1"/>
            </a:solidFill>
            <a:ln w="12700">
              <a:solidFill>
                <a:schemeClr val="folHlink"/>
              </a:solidFill>
              <a:miter lim="800000"/>
              <a:headEnd type="none" w="sm" len="sm"/>
              <a:tailEnd type="none" w="sm" len="sm"/>
            </a:ln>
            <a:effectLst/>
          </p:spPr>
          <p:txBody>
            <a:bodyPr wrap="none" anchor="ctr"/>
            <a:lstStyle/>
            <a:p>
              <a:pPr algn="ctr">
                <a:defRPr/>
              </a:pPr>
              <a:r>
                <a:rPr kumimoji="1" lang="zh-CN" altLang="en-US" sz="2000" b="1">
                  <a:effectLst>
                    <a:outerShdw blurRad="38100" dist="38100" dir="2700000" algn="tl">
                      <a:srgbClr val="C0C0C0"/>
                    </a:outerShdw>
                  </a:effectLst>
                  <a:latin typeface="Arial" panose="020B0604020202020204" pitchFamily="34" charset="0"/>
                </a:rPr>
                <a:t>语句</a:t>
              </a:r>
            </a:p>
          </p:txBody>
        </p:sp>
        <p:sp>
          <p:nvSpPr>
            <p:cNvPr id="22540" name="Line 13">
              <a:extLst>
                <a:ext uri="{FF2B5EF4-FFF2-40B4-BE49-F238E27FC236}">
                  <a16:creationId xmlns:a16="http://schemas.microsoft.com/office/drawing/2014/main" id="{9386C048-033F-4802-953E-A47EEBAE9DA4}"/>
                </a:ext>
              </a:extLst>
            </p:cNvPr>
            <p:cNvSpPr>
              <a:spLocks noChangeShapeType="1"/>
            </p:cNvSpPr>
            <p:nvPr/>
          </p:nvSpPr>
          <p:spPr bwMode="auto">
            <a:xfrm>
              <a:off x="3926" y="3792"/>
              <a:ext cx="0" cy="192"/>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1" name="Line 14">
              <a:extLst>
                <a:ext uri="{FF2B5EF4-FFF2-40B4-BE49-F238E27FC236}">
                  <a16:creationId xmlns:a16="http://schemas.microsoft.com/office/drawing/2014/main" id="{D4C4AC58-E4CB-497A-98D0-8829AA72182A}"/>
                </a:ext>
              </a:extLst>
            </p:cNvPr>
            <p:cNvSpPr>
              <a:spLocks noChangeShapeType="1"/>
            </p:cNvSpPr>
            <p:nvPr/>
          </p:nvSpPr>
          <p:spPr bwMode="auto">
            <a:xfrm>
              <a:off x="3926" y="3984"/>
              <a:ext cx="885" cy="0"/>
            </a:xfrm>
            <a:prstGeom prst="line">
              <a:avLst/>
            </a:prstGeom>
            <a:noFill/>
            <a:ln w="28575">
              <a:solidFill>
                <a:schemeClr val="fo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2" name="Line 15">
              <a:extLst>
                <a:ext uri="{FF2B5EF4-FFF2-40B4-BE49-F238E27FC236}">
                  <a16:creationId xmlns:a16="http://schemas.microsoft.com/office/drawing/2014/main" id="{AA69DB55-8B89-4279-9801-B88F185B1322}"/>
                </a:ext>
              </a:extLst>
            </p:cNvPr>
            <p:cNvSpPr>
              <a:spLocks noChangeShapeType="1"/>
            </p:cNvSpPr>
            <p:nvPr/>
          </p:nvSpPr>
          <p:spPr bwMode="auto">
            <a:xfrm>
              <a:off x="4811" y="3312"/>
              <a:ext cx="0" cy="912"/>
            </a:xfrm>
            <a:prstGeom prst="line">
              <a:avLst/>
            </a:prstGeom>
            <a:noFill/>
            <a:ln w="28575">
              <a:solidFill>
                <a:schemeClr val="fo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3" name="Text Box 16">
              <a:extLst>
                <a:ext uri="{FF2B5EF4-FFF2-40B4-BE49-F238E27FC236}">
                  <a16:creationId xmlns:a16="http://schemas.microsoft.com/office/drawing/2014/main" id="{4F606ED2-417A-43B8-BDBB-BFADF52E6F82}"/>
                </a:ext>
              </a:extLst>
            </p:cNvPr>
            <p:cNvSpPr txBox="1">
              <a:spLocks noChangeArrowheads="1"/>
            </p:cNvSpPr>
            <p:nvPr/>
          </p:nvSpPr>
          <p:spPr bwMode="auto">
            <a:xfrm>
              <a:off x="3848" y="2880"/>
              <a:ext cx="51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000" b="1">
                  <a:latin typeface="Arial" panose="020B0604020202020204" pitchFamily="34" charset="0"/>
                </a:rPr>
                <a:t>真</a:t>
              </a:r>
            </a:p>
          </p:txBody>
        </p:sp>
        <p:sp>
          <p:nvSpPr>
            <p:cNvPr id="22544" name="Line 17">
              <a:extLst>
                <a:ext uri="{FF2B5EF4-FFF2-40B4-BE49-F238E27FC236}">
                  <a16:creationId xmlns:a16="http://schemas.microsoft.com/office/drawing/2014/main" id="{B8ED346D-555B-42EF-972C-9D8F9F87B64F}"/>
                </a:ext>
              </a:extLst>
            </p:cNvPr>
            <p:cNvSpPr>
              <a:spLocks noChangeShapeType="1"/>
            </p:cNvSpPr>
            <p:nvPr/>
          </p:nvSpPr>
          <p:spPr bwMode="auto">
            <a:xfrm>
              <a:off x="4815" y="2736"/>
              <a:ext cx="0" cy="24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5" name="Text Box 18">
              <a:extLst>
                <a:ext uri="{FF2B5EF4-FFF2-40B4-BE49-F238E27FC236}">
                  <a16:creationId xmlns:a16="http://schemas.microsoft.com/office/drawing/2014/main" id="{C155A474-D205-4E85-AD86-3A9CCC33862F}"/>
                </a:ext>
              </a:extLst>
            </p:cNvPr>
            <p:cNvSpPr txBox="1">
              <a:spLocks noChangeArrowheads="1"/>
            </p:cNvSpPr>
            <p:nvPr/>
          </p:nvSpPr>
          <p:spPr bwMode="auto">
            <a:xfrm>
              <a:off x="4716" y="3264"/>
              <a:ext cx="51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000" b="1">
                  <a:latin typeface="Arial" panose="020B0604020202020204" pitchFamily="34" charset="0"/>
                </a:rPr>
                <a:t>假</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1604"/>
                                        </p:tgtEl>
                                        <p:attrNameLst>
                                          <p:attrName>style.visibility</p:attrName>
                                        </p:attrNameLst>
                                      </p:cBhvr>
                                      <p:to>
                                        <p:strVal val="visible"/>
                                      </p:to>
                                    </p:set>
                                    <p:animEffect transition="in" filter="dissolve">
                                      <p:cBhvr>
                                        <p:cTn id="7" dur="500"/>
                                        <p:tgtEl>
                                          <p:spTgt spid="281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1606"/>
                                        </p:tgtEl>
                                        <p:attrNameLst>
                                          <p:attrName>style.visibility</p:attrName>
                                        </p:attrNameLst>
                                      </p:cBhvr>
                                      <p:to>
                                        <p:strVal val="visible"/>
                                      </p:to>
                                    </p:set>
                                    <p:animEffect transition="in" filter="dissolve">
                                      <p:cBhvr>
                                        <p:cTn id="12" dur="500"/>
                                        <p:tgtEl>
                                          <p:spTgt spid="281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4" grpId="0" animBg="1"/>
      <p:bldP spid="28160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5">
            <a:extLst>
              <a:ext uri="{FF2B5EF4-FFF2-40B4-BE49-F238E27FC236}">
                <a16:creationId xmlns:a16="http://schemas.microsoft.com/office/drawing/2014/main" id="{02D6A76C-34DD-4CFA-B9AA-2A2454F6454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DBB79-2840-4026-A586-D7A8ED1A0C65}" type="slidenum">
              <a:rPr lang="en-US" altLang="zh-CN"/>
              <a:pPr/>
              <a:t>21</a:t>
            </a:fld>
            <a:endParaRPr lang="en-US" altLang="zh-CN"/>
          </a:p>
        </p:txBody>
      </p:sp>
      <p:sp>
        <p:nvSpPr>
          <p:cNvPr id="282626" name="Rectangle 2">
            <a:extLst>
              <a:ext uri="{FF2B5EF4-FFF2-40B4-BE49-F238E27FC236}">
                <a16:creationId xmlns:a16="http://schemas.microsoft.com/office/drawing/2014/main" id="{C165F805-9DA5-4D4C-9ABD-7A14D0F9AE85}"/>
              </a:ext>
            </a:extLst>
          </p:cNvPr>
          <p:cNvSpPr>
            <a:spLocks noGrp="1" noChangeArrowheads="1"/>
          </p:cNvSpPr>
          <p:nvPr>
            <p:ph type="title"/>
          </p:nvPr>
        </p:nvSpPr>
        <p:spPr>
          <a:xfrm>
            <a:off x="304800" y="228600"/>
            <a:ext cx="8839200" cy="533400"/>
          </a:xfrm>
        </p:spPr>
        <p:txBody>
          <a:bodyPr/>
          <a:lstStyle/>
          <a:p>
            <a:pPr eaLnBrk="1" hangingPunct="1">
              <a:defRPr/>
            </a:pPr>
            <a:r>
              <a:rPr kumimoji="1" lang="en-US" altLang="zh-CN" b="0"/>
              <a:t>【</a:t>
            </a:r>
            <a:r>
              <a:rPr kumimoji="1" lang="zh-CN" altLang="en-US" b="0"/>
              <a:t>例</a:t>
            </a:r>
            <a:r>
              <a:rPr kumimoji="1" lang="en-US" altLang="zh-CN" b="0"/>
              <a:t>4.4】</a:t>
            </a:r>
            <a:r>
              <a:rPr kumimoji="1" lang="zh-CN" altLang="en-US" b="0"/>
              <a:t>输入两个数存放到变量</a:t>
            </a:r>
            <a:r>
              <a:rPr kumimoji="1" lang="en-US" altLang="zh-CN" b="0"/>
              <a:t>a</a:t>
            </a:r>
            <a:r>
              <a:rPr kumimoji="1" lang="zh-CN" altLang="en-US" b="0"/>
              <a:t>、</a:t>
            </a:r>
            <a:r>
              <a:rPr kumimoji="1" lang="en-US" altLang="zh-CN" b="0"/>
              <a:t>b</a:t>
            </a:r>
            <a:r>
              <a:rPr kumimoji="1" lang="zh-CN" altLang="en-US" b="0"/>
              <a:t>中，将较大数放变量</a:t>
            </a:r>
            <a:r>
              <a:rPr kumimoji="1" lang="en-US" altLang="zh-CN" b="0"/>
              <a:t>a</a:t>
            </a:r>
            <a:r>
              <a:rPr kumimoji="1" lang="zh-CN" altLang="en-US" b="0"/>
              <a:t>，较小数放变量</a:t>
            </a:r>
            <a:r>
              <a:rPr kumimoji="1" lang="en-US" altLang="zh-CN" b="0"/>
              <a:t>b</a:t>
            </a:r>
            <a:r>
              <a:rPr kumimoji="1" lang="zh-CN" altLang="en-US" b="0"/>
              <a:t>，输出</a:t>
            </a:r>
            <a:r>
              <a:rPr kumimoji="1" lang="en-US" altLang="zh-CN" b="0"/>
              <a:t>a</a:t>
            </a:r>
            <a:r>
              <a:rPr kumimoji="1" lang="zh-CN" altLang="en-US" b="0"/>
              <a:t>、</a:t>
            </a:r>
            <a:r>
              <a:rPr kumimoji="1" lang="en-US" altLang="zh-CN" b="0"/>
              <a:t>b</a:t>
            </a:r>
            <a:r>
              <a:rPr kumimoji="1" lang="zh-CN" altLang="en-US" b="0"/>
              <a:t>值。</a:t>
            </a:r>
          </a:p>
        </p:txBody>
      </p:sp>
      <p:sp>
        <p:nvSpPr>
          <p:cNvPr id="282627" name="Rectangle 3">
            <a:extLst>
              <a:ext uri="{FF2B5EF4-FFF2-40B4-BE49-F238E27FC236}">
                <a16:creationId xmlns:a16="http://schemas.microsoft.com/office/drawing/2014/main" id="{CDED39FC-FCE5-427D-B230-DFC25CF9EFC4}"/>
              </a:ext>
            </a:extLst>
          </p:cNvPr>
          <p:cNvSpPr>
            <a:spLocks noGrp="1" noChangeArrowheads="1"/>
          </p:cNvSpPr>
          <p:nvPr>
            <p:ph idx="1"/>
          </p:nvPr>
        </p:nvSpPr>
        <p:spPr>
          <a:xfrm>
            <a:off x="250825" y="990600"/>
            <a:ext cx="8359775" cy="5867400"/>
          </a:xfrm>
        </p:spPr>
        <p:txBody>
          <a:bodyPr/>
          <a:lstStyle/>
          <a:p>
            <a:pPr marL="290830" indent="-290830" eaLnBrk="1" hangingPunct="1">
              <a:lnSpc>
                <a:spcPct val="85000"/>
              </a:lnSpc>
              <a:spcBef>
                <a:spcPct val="0"/>
              </a:spcBef>
              <a:buFont typeface="Wingdings" panose="05000000000000000000" pitchFamily="2" charset="2"/>
              <a:buNone/>
              <a:defRPr/>
            </a:pPr>
            <a:r>
              <a:rPr kumimoji="1" lang="en-US" altLang="zh-CN" sz="2600" dirty="0">
                <a:latin typeface="楷体_GB2312" pitchFamily="49" charset="-122"/>
                <a:cs typeface="+mn-cs"/>
              </a:rPr>
              <a:t>#include &lt;</a:t>
            </a:r>
            <a:r>
              <a:rPr kumimoji="1" lang="en-US" altLang="zh-CN" sz="2600" dirty="0" err="1">
                <a:latin typeface="楷体_GB2312" pitchFamily="49" charset="-122"/>
                <a:cs typeface="+mn-cs"/>
              </a:rPr>
              <a:t>stdio.h</a:t>
            </a:r>
            <a:r>
              <a:rPr kumimoji="1" lang="en-US" altLang="zh-CN" sz="2600" dirty="0">
                <a:latin typeface="楷体_GB2312" pitchFamily="49" charset="-122"/>
                <a:cs typeface="+mn-cs"/>
              </a:rPr>
              <a:t>&gt;</a:t>
            </a:r>
          </a:p>
          <a:p>
            <a:pPr marL="290830" indent="-290830" eaLnBrk="1" hangingPunct="1">
              <a:lnSpc>
                <a:spcPct val="85000"/>
              </a:lnSpc>
              <a:spcBef>
                <a:spcPct val="0"/>
              </a:spcBef>
              <a:buFont typeface="Wingdings" panose="05000000000000000000" pitchFamily="2" charset="2"/>
              <a:buNone/>
              <a:defRPr/>
            </a:pPr>
            <a:r>
              <a:rPr kumimoji="1" lang="en-US" altLang="zh-CN" sz="2600" dirty="0">
                <a:latin typeface="楷体_GB2312" pitchFamily="49" charset="-122"/>
                <a:cs typeface="+mn-cs"/>
              </a:rPr>
              <a:t>void main()</a:t>
            </a:r>
          </a:p>
          <a:p>
            <a:pPr marL="290830" indent="-290830" eaLnBrk="1" hangingPunct="1">
              <a:lnSpc>
                <a:spcPct val="85000"/>
              </a:lnSpc>
              <a:spcBef>
                <a:spcPct val="0"/>
              </a:spcBef>
              <a:buFont typeface="Wingdings" panose="05000000000000000000" pitchFamily="2" charset="2"/>
              <a:buNone/>
              <a:defRPr/>
            </a:pPr>
            <a:r>
              <a:rPr kumimoji="1" lang="en-US" altLang="zh-CN" sz="2600" dirty="0">
                <a:latin typeface="楷体_GB2312" pitchFamily="49" charset="-122"/>
                <a:cs typeface="+mn-cs"/>
              </a:rPr>
              <a:t>{   float </a:t>
            </a:r>
            <a:r>
              <a:rPr kumimoji="1" lang="en-US" altLang="zh-CN" sz="2600" dirty="0" err="1">
                <a:latin typeface="楷体_GB2312" pitchFamily="49" charset="-122"/>
                <a:cs typeface="+mn-cs"/>
              </a:rPr>
              <a:t>a,b,temp</a:t>
            </a:r>
            <a:r>
              <a:rPr kumimoji="1" lang="en-US" altLang="zh-CN" sz="2600" dirty="0">
                <a:latin typeface="楷体_GB2312" pitchFamily="49" charset="-122"/>
                <a:cs typeface="+mn-cs"/>
              </a:rPr>
              <a:t>;</a:t>
            </a:r>
          </a:p>
          <a:p>
            <a:pPr marL="290830" indent="-290830" eaLnBrk="1" hangingPunct="1">
              <a:lnSpc>
                <a:spcPct val="85000"/>
              </a:lnSpc>
              <a:spcBef>
                <a:spcPct val="0"/>
              </a:spcBef>
              <a:buFont typeface="Wingdings" panose="05000000000000000000" pitchFamily="2" charset="2"/>
              <a:buNone/>
              <a:defRPr/>
            </a:pPr>
            <a:r>
              <a:rPr kumimoji="1" lang="en-US" altLang="zh-CN" sz="2600" dirty="0">
                <a:latin typeface="楷体_GB2312" pitchFamily="49" charset="-122"/>
                <a:cs typeface="+mn-cs"/>
              </a:rPr>
              <a:t>    </a:t>
            </a:r>
            <a:r>
              <a:rPr kumimoji="1" lang="en-US" altLang="zh-CN" sz="2600" dirty="0" err="1">
                <a:latin typeface="楷体_GB2312" pitchFamily="49" charset="-122"/>
                <a:cs typeface="+mn-cs"/>
              </a:rPr>
              <a:t>printf</a:t>
            </a:r>
            <a:r>
              <a:rPr kumimoji="1" lang="en-US" altLang="zh-CN" sz="2600" dirty="0">
                <a:latin typeface="楷体_GB2312" pitchFamily="49" charset="-122"/>
                <a:cs typeface="+mn-cs"/>
              </a:rPr>
              <a:t>("please input </a:t>
            </a:r>
            <a:r>
              <a:rPr kumimoji="1" lang="en-US" altLang="zh-CN" sz="2600" dirty="0" err="1">
                <a:latin typeface="楷体_GB2312" pitchFamily="49" charset="-122"/>
                <a:cs typeface="+mn-cs"/>
              </a:rPr>
              <a:t>a,b</a:t>
            </a:r>
            <a:r>
              <a:rPr kumimoji="1" lang="en-US" altLang="zh-CN" sz="2600" dirty="0">
                <a:latin typeface="楷体_GB2312" pitchFamily="49" charset="-122"/>
                <a:cs typeface="+mn-cs"/>
              </a:rPr>
              <a:t>:\n);</a:t>
            </a:r>
          </a:p>
          <a:p>
            <a:pPr marL="290830" indent="-290830" eaLnBrk="1" hangingPunct="1">
              <a:lnSpc>
                <a:spcPct val="85000"/>
              </a:lnSpc>
              <a:spcBef>
                <a:spcPct val="0"/>
              </a:spcBef>
              <a:buFont typeface="Wingdings" panose="05000000000000000000" pitchFamily="2" charset="2"/>
              <a:buNone/>
              <a:defRPr/>
            </a:pPr>
            <a:r>
              <a:rPr kumimoji="1" lang="en-US" altLang="zh-CN" sz="2600" dirty="0">
                <a:latin typeface="楷体_GB2312" pitchFamily="49" charset="-122"/>
                <a:cs typeface="+mn-cs"/>
              </a:rPr>
              <a:t>    </a:t>
            </a:r>
            <a:r>
              <a:rPr kumimoji="1" lang="en-US" altLang="zh-CN" sz="2600" dirty="0" err="1">
                <a:latin typeface="楷体_GB2312" pitchFamily="49" charset="-122"/>
                <a:cs typeface="+mn-cs"/>
              </a:rPr>
              <a:t>scanf</a:t>
            </a:r>
            <a:r>
              <a:rPr kumimoji="1" lang="en-US" altLang="zh-CN" sz="2600" dirty="0">
                <a:latin typeface="楷体_GB2312" pitchFamily="49" charset="-122"/>
                <a:cs typeface="+mn-cs"/>
              </a:rPr>
              <a:t>("%</a:t>
            </a:r>
            <a:r>
              <a:rPr kumimoji="1" lang="en-US" altLang="zh-CN" sz="2600" dirty="0" err="1">
                <a:latin typeface="楷体_GB2312" pitchFamily="49" charset="-122"/>
                <a:cs typeface="+mn-cs"/>
              </a:rPr>
              <a:t>f%f</a:t>
            </a:r>
            <a:r>
              <a:rPr kumimoji="1" lang="en-US" altLang="zh-CN" sz="2600" dirty="0">
                <a:latin typeface="楷体_GB2312" pitchFamily="49" charset="-122"/>
                <a:cs typeface="+mn-cs"/>
              </a:rPr>
              <a:t>",&amp;</a:t>
            </a:r>
            <a:r>
              <a:rPr kumimoji="1" lang="en-US" altLang="zh-CN" sz="2600" dirty="0" err="1">
                <a:latin typeface="楷体_GB2312" pitchFamily="49" charset="-122"/>
                <a:cs typeface="+mn-cs"/>
              </a:rPr>
              <a:t>a,&amp;b</a:t>
            </a:r>
            <a:r>
              <a:rPr kumimoji="1" lang="en-US" altLang="zh-CN" sz="2600" dirty="0">
                <a:latin typeface="楷体_GB2312" pitchFamily="49" charset="-122"/>
                <a:cs typeface="+mn-cs"/>
              </a:rPr>
              <a:t>);</a:t>
            </a:r>
          </a:p>
          <a:p>
            <a:pPr marL="290830" indent="-290830" eaLnBrk="1" hangingPunct="1">
              <a:lnSpc>
                <a:spcPct val="85000"/>
              </a:lnSpc>
              <a:spcBef>
                <a:spcPct val="0"/>
              </a:spcBef>
              <a:buFont typeface="Wingdings" panose="05000000000000000000" pitchFamily="2" charset="2"/>
              <a:buNone/>
              <a:defRPr/>
            </a:pPr>
            <a:r>
              <a:rPr kumimoji="1" lang="en-US" altLang="zh-CN" sz="2600" dirty="0">
                <a:latin typeface="楷体_GB2312" pitchFamily="49" charset="-122"/>
                <a:cs typeface="+mn-cs"/>
              </a:rPr>
              <a:t>    if(a&lt;》b)                  </a:t>
            </a:r>
          </a:p>
          <a:p>
            <a:pPr marL="290830" indent="-290830" eaLnBrk="1" hangingPunct="1">
              <a:lnSpc>
                <a:spcPct val="85000"/>
              </a:lnSpc>
              <a:spcBef>
                <a:spcPct val="0"/>
              </a:spcBef>
              <a:buFont typeface="Wingdings" panose="05000000000000000000" pitchFamily="2" charset="2"/>
              <a:buNone/>
              <a:defRPr/>
            </a:pPr>
            <a:r>
              <a:rPr kumimoji="1" lang="en-US" altLang="zh-CN" sz="2600" dirty="0">
                <a:latin typeface="楷体_GB2312" pitchFamily="49" charset="-122"/>
                <a:cs typeface="+mn-cs"/>
              </a:rPr>
              <a:t>    {   temp=a;  </a:t>
            </a:r>
            <a:r>
              <a:rPr kumimoji="1" lang="en-US" altLang="zh-CN" sz="2600" dirty="0">
                <a:solidFill>
                  <a:srgbClr val="006C00"/>
                </a:solidFill>
                <a:latin typeface="楷体_GB2312" pitchFamily="49" charset="-122"/>
                <a:cs typeface="+mn-cs"/>
              </a:rPr>
              <a:t>//</a:t>
            </a:r>
            <a:r>
              <a:rPr kumimoji="1" lang="zh-CN" altLang="en-US" sz="2600" dirty="0">
                <a:solidFill>
                  <a:srgbClr val="006C00"/>
                </a:solidFill>
                <a:latin typeface="楷体_GB2312" pitchFamily="49" charset="-122"/>
                <a:cs typeface="+mn-cs"/>
              </a:rPr>
              <a:t>三条语句，实现</a:t>
            </a:r>
            <a:r>
              <a:rPr kumimoji="1" lang="en-US" altLang="zh-CN" sz="2600" dirty="0">
                <a:solidFill>
                  <a:srgbClr val="006C00"/>
                </a:solidFill>
                <a:latin typeface="楷体_GB2312" pitchFamily="49" charset="-122"/>
                <a:cs typeface="+mn-cs"/>
              </a:rPr>
              <a:t>a</a:t>
            </a:r>
            <a:r>
              <a:rPr kumimoji="1" lang="zh-CN" altLang="en-US" sz="2600" dirty="0">
                <a:solidFill>
                  <a:srgbClr val="006C00"/>
                </a:solidFill>
                <a:latin typeface="楷体_GB2312" pitchFamily="49" charset="-122"/>
                <a:cs typeface="+mn-cs"/>
              </a:rPr>
              <a:t>、</a:t>
            </a:r>
            <a:r>
              <a:rPr kumimoji="1" lang="en-US" altLang="zh-CN" sz="2600" dirty="0">
                <a:solidFill>
                  <a:srgbClr val="006C00"/>
                </a:solidFill>
                <a:latin typeface="楷体_GB2312" pitchFamily="49" charset="-122"/>
                <a:cs typeface="+mn-cs"/>
              </a:rPr>
              <a:t>b</a:t>
            </a:r>
            <a:r>
              <a:rPr kumimoji="1" lang="zh-CN" altLang="en-US" sz="2600" dirty="0">
                <a:solidFill>
                  <a:srgbClr val="006C00"/>
                </a:solidFill>
                <a:latin typeface="楷体_GB2312" pitchFamily="49" charset="-122"/>
                <a:cs typeface="+mn-cs"/>
              </a:rPr>
              <a:t>变量值交换</a:t>
            </a:r>
          </a:p>
          <a:p>
            <a:pPr marL="290830" indent="-290830" eaLnBrk="1" hangingPunct="1">
              <a:lnSpc>
                <a:spcPct val="85000"/>
              </a:lnSpc>
              <a:spcBef>
                <a:spcPct val="0"/>
              </a:spcBef>
              <a:buFont typeface="Wingdings" panose="05000000000000000000" pitchFamily="2" charset="2"/>
              <a:buNone/>
              <a:defRPr/>
            </a:pPr>
            <a:r>
              <a:rPr kumimoji="1" lang="zh-CN" altLang="en-US" sz="2600" dirty="0">
                <a:latin typeface="楷体_GB2312" pitchFamily="49" charset="-122"/>
                <a:cs typeface="+mn-cs"/>
              </a:rPr>
              <a:t>         </a:t>
            </a:r>
            <a:r>
              <a:rPr kumimoji="1" lang="en-US" altLang="zh-CN" sz="2600" dirty="0">
                <a:latin typeface="楷体_GB2312" pitchFamily="49" charset="-122"/>
                <a:cs typeface="+mn-cs"/>
              </a:rPr>
              <a:t>a=b; </a:t>
            </a:r>
          </a:p>
          <a:p>
            <a:pPr marL="290830" indent="-290830" eaLnBrk="1" hangingPunct="1">
              <a:lnSpc>
                <a:spcPct val="85000"/>
              </a:lnSpc>
              <a:spcBef>
                <a:spcPct val="0"/>
              </a:spcBef>
              <a:buFont typeface="Wingdings" panose="05000000000000000000" pitchFamily="2" charset="2"/>
              <a:buNone/>
              <a:defRPr/>
            </a:pPr>
            <a:r>
              <a:rPr kumimoji="1" lang="en-US" altLang="zh-CN" sz="2600" dirty="0">
                <a:latin typeface="楷体_GB2312" pitchFamily="49" charset="-122"/>
                <a:cs typeface="+mn-cs"/>
              </a:rPr>
              <a:t>        b=temp;</a:t>
            </a:r>
          </a:p>
          <a:p>
            <a:pPr marL="290830" indent="-290830" eaLnBrk="1" hangingPunct="1">
              <a:lnSpc>
                <a:spcPct val="85000"/>
              </a:lnSpc>
              <a:spcBef>
                <a:spcPct val="0"/>
              </a:spcBef>
              <a:buFont typeface="Wingdings" panose="05000000000000000000" pitchFamily="2" charset="2"/>
              <a:buNone/>
              <a:defRPr/>
            </a:pPr>
            <a:r>
              <a:rPr kumimoji="1" lang="en-US" altLang="zh-CN" sz="2600" dirty="0">
                <a:latin typeface="楷体_GB2312" pitchFamily="49" charset="-122"/>
                <a:cs typeface="+mn-cs"/>
              </a:rPr>
              <a:t>    }</a:t>
            </a:r>
          </a:p>
          <a:p>
            <a:pPr marL="290830" indent="-290830" eaLnBrk="1" hangingPunct="1">
              <a:lnSpc>
                <a:spcPct val="85000"/>
              </a:lnSpc>
              <a:spcBef>
                <a:spcPct val="0"/>
              </a:spcBef>
              <a:buFont typeface="Wingdings" panose="05000000000000000000" pitchFamily="2" charset="2"/>
              <a:buNone/>
              <a:defRPr/>
            </a:pPr>
            <a:r>
              <a:rPr kumimoji="1" lang="en-US" altLang="zh-CN" sz="2600" dirty="0">
                <a:latin typeface="楷体_GB2312" pitchFamily="49" charset="-122"/>
                <a:cs typeface="+mn-cs"/>
              </a:rPr>
              <a:t>   </a:t>
            </a:r>
            <a:r>
              <a:rPr kumimoji="1" lang="en-US" altLang="zh-CN" sz="2600" dirty="0" err="1">
                <a:latin typeface="楷体_GB2312" pitchFamily="49" charset="-122"/>
                <a:cs typeface="+mn-cs"/>
              </a:rPr>
              <a:t>printf</a:t>
            </a:r>
            <a:r>
              <a:rPr kumimoji="1" lang="en-US" altLang="zh-CN" sz="2600" dirty="0">
                <a:latin typeface="楷体_GB2312" pitchFamily="49" charset="-122"/>
                <a:cs typeface="+mn-cs"/>
              </a:rPr>
              <a:t>("a=%.2f  b=%.2f\n",</a:t>
            </a:r>
            <a:r>
              <a:rPr kumimoji="1" lang="en-US" altLang="zh-CN" sz="2600" dirty="0" err="1">
                <a:latin typeface="楷体_GB2312" pitchFamily="49" charset="-122"/>
                <a:cs typeface="+mn-cs"/>
              </a:rPr>
              <a:t>a,b</a:t>
            </a:r>
            <a:r>
              <a:rPr kumimoji="1" lang="en-US" altLang="zh-CN" sz="2600" dirty="0">
                <a:latin typeface="楷体_GB2312" pitchFamily="49" charset="-122"/>
                <a:cs typeface="+mn-cs"/>
              </a:rPr>
              <a:t>);</a:t>
            </a:r>
          </a:p>
          <a:p>
            <a:pPr marL="290830" indent="-290830" eaLnBrk="1" hangingPunct="1">
              <a:lnSpc>
                <a:spcPct val="85000"/>
              </a:lnSpc>
              <a:spcBef>
                <a:spcPct val="0"/>
              </a:spcBef>
              <a:buFont typeface="Wingdings" panose="05000000000000000000" pitchFamily="2" charset="2"/>
              <a:buNone/>
              <a:defRPr/>
            </a:pPr>
            <a:r>
              <a:rPr kumimoji="1" lang="en-US" altLang="zh-CN" sz="2600" dirty="0">
                <a:latin typeface="楷体_GB2312" pitchFamily="49" charset="-122"/>
                <a:cs typeface="+mn-cs"/>
              </a:rPr>
              <a:t>}</a:t>
            </a:r>
          </a:p>
          <a:p>
            <a:pPr marL="290830" indent="-290830" eaLnBrk="1" hangingPunct="1">
              <a:lnSpc>
                <a:spcPct val="85000"/>
              </a:lnSpc>
              <a:spcBef>
                <a:spcPct val="0"/>
              </a:spcBef>
              <a:buFont typeface="Wingdings" panose="05000000000000000000" pitchFamily="2" charset="2"/>
              <a:buNone/>
              <a:defRPr/>
            </a:pPr>
            <a:endParaRPr kumimoji="1" lang="en-US" altLang="zh-CN" sz="2600" dirty="0">
              <a:latin typeface="楷体_GB2312" pitchFamily="49" charset="-122"/>
              <a:cs typeface="+mn-cs"/>
            </a:endParaRPr>
          </a:p>
        </p:txBody>
      </p:sp>
      <p:sp>
        <p:nvSpPr>
          <p:cNvPr id="23556" name="Text Box 4">
            <a:extLst>
              <a:ext uri="{FF2B5EF4-FFF2-40B4-BE49-F238E27FC236}">
                <a16:creationId xmlns:a16="http://schemas.microsoft.com/office/drawing/2014/main" id="{4DAA27AE-752A-4F94-AB74-439D57284FF5}"/>
              </a:ext>
            </a:extLst>
          </p:cNvPr>
          <p:cNvSpPr txBox="1">
            <a:spLocks noChangeArrowheads="1"/>
          </p:cNvSpPr>
          <p:nvPr/>
        </p:nvSpPr>
        <p:spPr bwMode="auto">
          <a:xfrm>
            <a:off x="6248400" y="2286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chemeClr val="bg1"/>
              </a:buClr>
              <a:buFont typeface="Wingdings" panose="05000000000000000000" pitchFamily="2" charset="2"/>
              <a:buNone/>
            </a:pPr>
            <a:r>
              <a:rPr lang="en-US" altLang="zh-CN" sz="2800">
                <a:solidFill>
                  <a:schemeClr val="bg1"/>
                </a:solidFill>
                <a:latin typeface="Tahoma" panose="020B0604030504040204" pitchFamily="34" charset="0"/>
              </a:rPr>
              <a:t>x</a:t>
            </a:r>
          </a:p>
        </p:txBody>
      </p:sp>
      <p:sp>
        <p:nvSpPr>
          <p:cNvPr id="282629" name="Text Box 5">
            <a:extLst>
              <a:ext uri="{FF2B5EF4-FFF2-40B4-BE49-F238E27FC236}">
                <a16:creationId xmlns:a16="http://schemas.microsoft.com/office/drawing/2014/main" id="{25D4629D-1F6A-4FB9-B9A7-7BA0A0626618}"/>
              </a:ext>
            </a:extLst>
          </p:cNvPr>
          <p:cNvSpPr txBox="1">
            <a:spLocks noChangeArrowheads="1"/>
          </p:cNvSpPr>
          <p:nvPr/>
        </p:nvSpPr>
        <p:spPr bwMode="auto">
          <a:xfrm>
            <a:off x="6096000" y="1628775"/>
            <a:ext cx="3048000" cy="1298575"/>
          </a:xfrm>
          <a:prstGeom prst="rect">
            <a:avLst/>
          </a:prstGeom>
          <a:solidFill>
            <a:srgbClr val="ADD6FF"/>
          </a:solidFill>
          <a:ln w="38100">
            <a:solidFill>
              <a:srgbClr val="0066FF"/>
            </a:solidFill>
            <a:miter lim="800000"/>
          </a:ln>
          <a:effec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10000"/>
              </a:spcBef>
              <a:defRPr/>
            </a:pPr>
            <a:r>
              <a:rPr lang="zh-CN" altLang="en-US" b="1">
                <a:latin typeface="Tahoma" panose="020B0604030504040204" pitchFamily="34" charset="0"/>
              </a:rPr>
              <a:t>运行</a:t>
            </a:r>
            <a:r>
              <a:rPr lang="en-US" altLang="zh-CN" b="1">
                <a:latin typeface="Tahoma" panose="020B0604030504040204" pitchFamily="34" charset="0"/>
              </a:rPr>
              <a:t>1</a:t>
            </a:r>
          </a:p>
          <a:p>
            <a:pPr>
              <a:spcBef>
                <a:spcPct val="10000"/>
              </a:spcBef>
              <a:buFontTx/>
              <a:buAutoNum type="arabicPlain" startAt="7"/>
              <a:defRPr/>
            </a:pPr>
            <a:r>
              <a:rPr lang="en-US" altLang="zh-CN" b="1">
                <a:latin typeface="Tahoma" panose="020B0604030504040204" pitchFamily="34" charset="0"/>
              </a:rPr>
              <a:t>1.1 </a:t>
            </a:r>
            <a:r>
              <a:rPr lang="en-US" altLang="zh-CN" b="1">
                <a:solidFill>
                  <a:srgbClr val="0000FF"/>
                </a:solidFill>
                <a:effectLst>
                  <a:outerShdw blurRad="38100" dist="38100" dir="2700000" algn="tl">
                    <a:srgbClr val="000000"/>
                  </a:outerShdw>
                </a:effectLst>
              </a:rPr>
              <a:t>↙</a:t>
            </a:r>
            <a:endParaRPr lang="en-US" altLang="zh-CN" b="1">
              <a:latin typeface="Tahoma" panose="020B0604030504040204" pitchFamily="34" charset="0"/>
            </a:endParaRPr>
          </a:p>
          <a:p>
            <a:pPr>
              <a:spcBef>
                <a:spcPct val="10000"/>
              </a:spcBef>
              <a:defRPr/>
            </a:pPr>
            <a:r>
              <a:rPr lang="en-US" altLang="zh-CN" b="1">
                <a:latin typeface="Tahoma" panose="020B0604030504040204" pitchFamily="34" charset="0"/>
              </a:rPr>
              <a:t>a=1.10   b=7.00</a:t>
            </a:r>
          </a:p>
        </p:txBody>
      </p:sp>
      <p:sp>
        <p:nvSpPr>
          <p:cNvPr id="282630" name="Text Box 6">
            <a:extLst>
              <a:ext uri="{FF2B5EF4-FFF2-40B4-BE49-F238E27FC236}">
                <a16:creationId xmlns:a16="http://schemas.microsoft.com/office/drawing/2014/main" id="{F12E1A37-2CA6-4F92-AE45-8964CC83E9DF}"/>
              </a:ext>
            </a:extLst>
          </p:cNvPr>
          <p:cNvSpPr txBox="1">
            <a:spLocks noChangeArrowheads="1"/>
          </p:cNvSpPr>
          <p:nvPr/>
        </p:nvSpPr>
        <p:spPr bwMode="auto">
          <a:xfrm>
            <a:off x="6096000" y="4149725"/>
            <a:ext cx="3048000" cy="1298575"/>
          </a:xfrm>
          <a:prstGeom prst="rect">
            <a:avLst/>
          </a:prstGeom>
          <a:solidFill>
            <a:srgbClr val="ADD6FF"/>
          </a:solidFill>
          <a:ln w="38100">
            <a:solidFill>
              <a:srgbClr val="0066FF"/>
            </a:solidFill>
            <a:miter lim="800000"/>
          </a:ln>
          <a:effec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10000"/>
              </a:spcBef>
              <a:defRPr/>
            </a:pPr>
            <a:r>
              <a:rPr lang="zh-CN" altLang="en-US" b="1">
                <a:latin typeface="Tahoma" panose="020B0604030504040204" pitchFamily="34" charset="0"/>
              </a:rPr>
              <a:t>运行</a:t>
            </a:r>
            <a:r>
              <a:rPr lang="en-US" altLang="zh-CN" b="1">
                <a:latin typeface="Tahoma" panose="020B0604030504040204" pitchFamily="34" charset="0"/>
              </a:rPr>
              <a:t>2</a:t>
            </a:r>
          </a:p>
          <a:p>
            <a:pPr>
              <a:spcBef>
                <a:spcPct val="10000"/>
              </a:spcBef>
              <a:defRPr/>
            </a:pPr>
            <a:r>
              <a:rPr lang="en-US" altLang="zh-CN" b="1">
                <a:latin typeface="Tahoma" panose="020B0604030504040204" pitchFamily="34" charset="0"/>
              </a:rPr>
              <a:t>1.1   3.1 </a:t>
            </a:r>
            <a:r>
              <a:rPr lang="en-US" altLang="zh-CN" b="1">
                <a:solidFill>
                  <a:srgbClr val="0000FF"/>
                </a:solidFill>
                <a:effectLst>
                  <a:outerShdw blurRad="38100" dist="38100" dir="2700000" algn="tl">
                    <a:srgbClr val="000000"/>
                  </a:outerShdw>
                </a:effectLst>
              </a:rPr>
              <a:t>↙</a:t>
            </a:r>
            <a:r>
              <a:rPr lang="en-US" altLang="zh-CN"/>
              <a:t> </a:t>
            </a:r>
          </a:p>
          <a:p>
            <a:pPr>
              <a:spcBef>
                <a:spcPct val="10000"/>
              </a:spcBef>
              <a:defRPr/>
            </a:pPr>
            <a:r>
              <a:rPr lang="en-US" altLang="zh-CN" b="1">
                <a:latin typeface="Tahoma" panose="020B0604030504040204" pitchFamily="34" charset="0"/>
              </a:rPr>
              <a:t>a=1.10   b=3.10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2629"/>
                                        </p:tgtEl>
                                        <p:attrNameLst>
                                          <p:attrName>style.visibility</p:attrName>
                                        </p:attrNameLst>
                                      </p:cBhvr>
                                      <p:to>
                                        <p:strVal val="visible"/>
                                      </p:to>
                                    </p:set>
                                    <p:anim calcmode="lin" valueType="num">
                                      <p:cBhvr additive="base">
                                        <p:cTn id="7" dur="500" fill="hold"/>
                                        <p:tgtEl>
                                          <p:spTgt spid="282629"/>
                                        </p:tgtEl>
                                        <p:attrNameLst>
                                          <p:attrName>ppt_x</p:attrName>
                                        </p:attrNameLst>
                                      </p:cBhvr>
                                      <p:tavLst>
                                        <p:tav tm="0">
                                          <p:val>
                                            <p:strVal val="#ppt_x"/>
                                          </p:val>
                                        </p:tav>
                                        <p:tav tm="100000">
                                          <p:val>
                                            <p:strVal val="#ppt_x"/>
                                          </p:val>
                                        </p:tav>
                                      </p:tavLst>
                                    </p:anim>
                                    <p:anim calcmode="lin" valueType="num">
                                      <p:cBhvr additive="base">
                                        <p:cTn id="8" dur="500" fill="hold"/>
                                        <p:tgtEl>
                                          <p:spTgt spid="28262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2630"/>
                                        </p:tgtEl>
                                        <p:attrNameLst>
                                          <p:attrName>style.visibility</p:attrName>
                                        </p:attrNameLst>
                                      </p:cBhvr>
                                      <p:to>
                                        <p:strVal val="visible"/>
                                      </p:to>
                                    </p:set>
                                    <p:anim calcmode="lin" valueType="num">
                                      <p:cBhvr additive="base">
                                        <p:cTn id="13" dur="500" fill="hold"/>
                                        <p:tgtEl>
                                          <p:spTgt spid="282630"/>
                                        </p:tgtEl>
                                        <p:attrNameLst>
                                          <p:attrName>ppt_x</p:attrName>
                                        </p:attrNameLst>
                                      </p:cBhvr>
                                      <p:tavLst>
                                        <p:tav tm="0">
                                          <p:val>
                                            <p:strVal val="#ppt_x"/>
                                          </p:val>
                                        </p:tav>
                                        <p:tav tm="100000">
                                          <p:val>
                                            <p:strVal val="#ppt_x"/>
                                          </p:val>
                                        </p:tav>
                                      </p:tavLst>
                                    </p:anim>
                                    <p:anim calcmode="lin" valueType="num">
                                      <p:cBhvr additive="base">
                                        <p:cTn id="14" dur="500" fill="hold"/>
                                        <p:tgtEl>
                                          <p:spTgt spid="2826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9" grpId="0" animBg="1"/>
      <p:bldP spid="2826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FC7FE-F516-4028-A069-2CE2D8A9ABB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8A91497-90EA-494D-B309-6909A002BB13}"/>
              </a:ext>
            </a:extLst>
          </p:cNvPr>
          <p:cNvSpPr>
            <a:spLocks noGrp="1"/>
          </p:cNvSpPr>
          <p:nvPr>
            <p:ph idx="1"/>
          </p:nvPr>
        </p:nvSpPr>
        <p:spPr/>
        <p:txBody>
          <a:bodyPr/>
          <a:lstStyle/>
          <a:p>
            <a:r>
              <a:rPr lang="zh-CN" altLang="en-US" dirty="0">
                <a:latin typeface="+mn-lt"/>
                <a:ea typeface="+mn-ea"/>
                <a:cs typeface="+mn-cs"/>
              </a:rPr>
              <a:t>随机生成一道</a:t>
            </a:r>
            <a:r>
              <a:rPr lang="en-US" altLang="zh-CN" dirty="0">
                <a:latin typeface="+mn-lt"/>
                <a:ea typeface="+mn-ea"/>
                <a:cs typeface="+mn-cs"/>
              </a:rPr>
              <a:t>20</a:t>
            </a:r>
            <a:r>
              <a:rPr lang="zh-CN" altLang="en-US" dirty="0">
                <a:latin typeface="+mn-lt"/>
                <a:ea typeface="+mn-ea"/>
                <a:cs typeface="+mn-cs"/>
              </a:rPr>
              <a:t>以内的减法测试题，两个数存放到变量</a:t>
            </a:r>
            <a:r>
              <a:rPr lang="en-US" altLang="zh-CN" dirty="0">
                <a:latin typeface="+mn-lt"/>
                <a:ea typeface="+mn-ea"/>
                <a:cs typeface="+mn-cs"/>
              </a:rPr>
              <a:t>a</a:t>
            </a:r>
            <a:r>
              <a:rPr lang="zh-CN" altLang="en-US" dirty="0">
                <a:latin typeface="+mn-lt"/>
                <a:ea typeface="+mn-ea"/>
                <a:cs typeface="+mn-cs"/>
              </a:rPr>
              <a:t>、</a:t>
            </a:r>
            <a:r>
              <a:rPr lang="en-US" altLang="zh-CN" dirty="0">
                <a:latin typeface="+mn-lt"/>
                <a:ea typeface="+mn-ea"/>
                <a:cs typeface="+mn-cs"/>
              </a:rPr>
              <a:t>b</a:t>
            </a:r>
            <a:r>
              <a:rPr lang="zh-CN" altLang="en-US" dirty="0">
                <a:latin typeface="+mn-lt"/>
                <a:ea typeface="+mn-ea"/>
                <a:cs typeface="+mn-cs"/>
              </a:rPr>
              <a:t>中，要求被减数大于或者等于减数</a:t>
            </a:r>
          </a:p>
          <a:p>
            <a:endParaRPr lang="zh-CN" altLang="en-US" dirty="0"/>
          </a:p>
        </p:txBody>
      </p:sp>
    </p:spTree>
    <p:extLst>
      <p:ext uri="{BB962C8B-B14F-4D97-AF65-F5344CB8AC3E}">
        <p14:creationId xmlns:p14="http://schemas.microsoft.com/office/powerpoint/2010/main" val="3303462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hasCustomPrompt="1"/>
          </p:nvPr>
        </p:nvSpPr>
        <p:spPr>
          <a:xfrm>
            <a:off x="835819" y="1322785"/>
            <a:ext cx="3736181" cy="809625"/>
          </a:xfrm>
        </p:spPr>
        <p:txBody>
          <a:bodyPr vert="horz" wrap="square" lIns="68580" tIns="34290" rIns="68580" bIns="34290" numCol="1" anchor="t" anchorCtr="0" compatLnSpc="1"/>
          <a:lstStyle/>
          <a:p>
            <a:pPr defTabSz="685800" eaLnBrk="1" hangingPunct="1">
              <a:lnSpc>
                <a:spcPct val="150000"/>
              </a:lnSpc>
              <a:spcBef>
                <a:spcPts val="0"/>
              </a:spcBef>
              <a:spcAft>
                <a:spcPct val="0"/>
              </a:spcAft>
              <a:buSzPct val="75000"/>
              <a:defRPr/>
            </a:pPr>
            <a:r>
              <a:rPr lang="zh-CN" altLang="en-US" sz="2400" b="0" kern="0" dirty="0">
                <a:solidFill>
                  <a:schemeClr val="tx1"/>
                </a:solidFill>
                <a:effectLst/>
                <a:latin typeface="+mj-ea"/>
                <a:cs typeface="+mn-cs"/>
              </a:rPr>
              <a:t>分支结构</a:t>
            </a:r>
            <a:endParaRPr lang="en-US" altLang="zh-CN" sz="2400" b="0" kern="0" dirty="0">
              <a:solidFill>
                <a:schemeClr val="tx1"/>
              </a:solidFill>
              <a:effectLst/>
              <a:cs typeface="+mn-cs"/>
            </a:endParaRPr>
          </a:p>
          <a:p>
            <a:pPr lvl="1" defTabSz="685800" eaLnBrk="1" hangingPunct="1">
              <a:lnSpc>
                <a:spcPct val="150000"/>
              </a:lnSpc>
              <a:spcBef>
                <a:spcPts val="0"/>
              </a:spcBef>
              <a:spcAft>
                <a:spcPct val="0"/>
              </a:spcAft>
              <a:buClr>
                <a:schemeClr val="tx2"/>
              </a:buClr>
              <a:buSzPct val="75000"/>
              <a:defRPr/>
            </a:pPr>
            <a:endParaRPr lang="en-US" altLang="zh-CN" sz="2100" b="0" kern="0" dirty="0">
              <a:solidFill>
                <a:schemeClr val="tx1"/>
              </a:solidFill>
              <a:effectLst/>
              <a:cs typeface="+mn-cs"/>
            </a:endParaRPr>
          </a:p>
          <a:p>
            <a:pPr lvl="1" indent="0" defTabSz="685800" eaLnBrk="1" hangingPunct="1">
              <a:lnSpc>
                <a:spcPct val="150000"/>
              </a:lnSpc>
              <a:spcBef>
                <a:spcPts val="0"/>
              </a:spcBef>
              <a:spcAft>
                <a:spcPct val="0"/>
              </a:spcAft>
              <a:buClr>
                <a:schemeClr val="tx2"/>
              </a:buClr>
              <a:buSzPct val="75000"/>
              <a:buNone/>
              <a:defRPr/>
            </a:pPr>
            <a:endParaRPr lang="en-US" altLang="zh-CN" sz="2100" b="0" kern="0" dirty="0">
              <a:solidFill>
                <a:schemeClr val="tx1"/>
              </a:solidFill>
              <a:effectLst/>
              <a:cs typeface="+mn-cs"/>
            </a:endParaRPr>
          </a:p>
        </p:txBody>
      </p:sp>
      <p:sp>
        <p:nvSpPr>
          <p:cNvPr id="3" name="矩形 2"/>
          <p:cNvSpPr/>
          <p:nvPr/>
        </p:nvSpPr>
        <p:spPr>
          <a:xfrm>
            <a:off x="4193381" y="1078707"/>
            <a:ext cx="4548188" cy="5197833"/>
          </a:xfrm>
          <a:prstGeom prst="rect">
            <a:avLst/>
          </a:prstGeom>
        </p:spPr>
        <p:txBody>
          <a:bodyPr>
            <a:spAutoFit/>
          </a:bodyPr>
          <a:lstStyle/>
          <a:p>
            <a:pPr defTabSz="685800" eaLnBrk="0" hangingPunct="0">
              <a:lnSpc>
                <a:spcPct val="110000"/>
              </a:lnSpc>
              <a:defRPr/>
            </a:pPr>
            <a:r>
              <a:rPr lang="en-US" altLang="zh-CN" sz="1500" dirty="0">
                <a:latin typeface="Verdana" panose="020B0604030504040204" pitchFamily="34" charset="0"/>
              </a:rPr>
              <a:t>#include&lt;</a:t>
            </a:r>
            <a:r>
              <a:rPr lang="en-US" altLang="zh-CN" sz="1500" dirty="0" err="1">
                <a:latin typeface="Verdana" panose="020B0604030504040204" pitchFamily="34" charset="0"/>
              </a:rPr>
              <a:t>stdio.h</a:t>
            </a:r>
            <a:r>
              <a:rPr lang="en-US" altLang="zh-CN" sz="1500" dirty="0">
                <a:latin typeface="Verdana" panose="020B0604030504040204" pitchFamily="34" charset="0"/>
              </a:rPr>
              <a:t>&gt;</a:t>
            </a:r>
          </a:p>
          <a:p>
            <a:pPr defTabSz="685800" eaLnBrk="0" hangingPunct="0">
              <a:lnSpc>
                <a:spcPct val="110000"/>
              </a:lnSpc>
              <a:defRPr/>
            </a:pPr>
            <a:r>
              <a:rPr lang="en-US" altLang="zh-CN" sz="1500" dirty="0">
                <a:latin typeface="Verdana" panose="020B0604030504040204" pitchFamily="34" charset="0"/>
              </a:rPr>
              <a:t>#include&lt;</a:t>
            </a:r>
            <a:r>
              <a:rPr lang="en-US" altLang="zh-CN" sz="1500" dirty="0" err="1">
                <a:latin typeface="Verdana" panose="020B0604030504040204" pitchFamily="34" charset="0"/>
              </a:rPr>
              <a:t>stdlib.h</a:t>
            </a:r>
            <a:r>
              <a:rPr lang="en-US" altLang="zh-CN" sz="1500" dirty="0">
                <a:latin typeface="Verdana" panose="020B0604030504040204" pitchFamily="34" charset="0"/>
              </a:rPr>
              <a:t>&gt;</a:t>
            </a:r>
          </a:p>
          <a:p>
            <a:pPr defTabSz="685800" eaLnBrk="0" hangingPunct="0">
              <a:lnSpc>
                <a:spcPct val="110000"/>
              </a:lnSpc>
              <a:defRPr/>
            </a:pPr>
            <a:r>
              <a:rPr lang="en-US" altLang="zh-CN" sz="1500" dirty="0">
                <a:latin typeface="Verdana" panose="020B0604030504040204" pitchFamily="34" charset="0"/>
              </a:rPr>
              <a:t>#include&lt;</a:t>
            </a:r>
            <a:r>
              <a:rPr lang="en-US" altLang="zh-CN" sz="1500" dirty="0" err="1">
                <a:latin typeface="Verdana" panose="020B0604030504040204" pitchFamily="34" charset="0"/>
              </a:rPr>
              <a:t>time.h</a:t>
            </a:r>
            <a:r>
              <a:rPr lang="en-US" altLang="zh-CN" sz="1500" dirty="0">
                <a:latin typeface="Verdana" panose="020B0604030504040204" pitchFamily="34" charset="0"/>
              </a:rPr>
              <a:t>&gt;</a:t>
            </a:r>
          </a:p>
          <a:p>
            <a:pPr defTabSz="685800" eaLnBrk="0" hangingPunct="0">
              <a:lnSpc>
                <a:spcPct val="110000"/>
              </a:lnSpc>
              <a:defRPr/>
            </a:pPr>
            <a:r>
              <a:rPr lang="en-US" altLang="zh-CN" sz="1500" dirty="0">
                <a:latin typeface="Verdana" panose="020B0604030504040204" pitchFamily="34" charset="0"/>
              </a:rPr>
              <a:t>int main(void)</a:t>
            </a:r>
          </a:p>
          <a:p>
            <a:pPr defTabSz="685800" eaLnBrk="0" hangingPunct="0">
              <a:lnSpc>
                <a:spcPct val="110000"/>
              </a:lnSpc>
              <a:defRPr/>
            </a:pPr>
            <a:r>
              <a:rPr lang="en-US" altLang="zh-CN" sz="1500" dirty="0">
                <a:latin typeface="Verdana" panose="020B0604030504040204" pitchFamily="34" charset="0"/>
              </a:rPr>
              <a:t>{</a:t>
            </a:r>
          </a:p>
          <a:p>
            <a:pPr defTabSz="685800" eaLnBrk="0" hangingPunct="0">
              <a:lnSpc>
                <a:spcPct val="110000"/>
              </a:lnSpc>
              <a:defRPr/>
            </a:pPr>
            <a:r>
              <a:rPr lang="en-US" altLang="zh-CN" sz="1500" dirty="0">
                <a:latin typeface="Verdana" panose="020B0604030504040204" pitchFamily="34" charset="0"/>
              </a:rPr>
              <a:t>    int a, b, t, result;</a:t>
            </a:r>
          </a:p>
          <a:p>
            <a:pPr>
              <a:lnSpc>
                <a:spcPct val="110000"/>
              </a:lnSpc>
            </a:pPr>
            <a:r>
              <a:rPr lang="en-US" altLang="zh-CN" sz="1500" dirty="0">
                <a:latin typeface="Verdana" panose="020B0604030504040204" pitchFamily="34" charset="0"/>
              </a:rPr>
              <a:t>    </a:t>
            </a:r>
            <a:r>
              <a:rPr lang="en-US" altLang="zh-CN" sz="1600" dirty="0" err="1">
                <a:latin typeface="Verdana" panose="020B0604030504040204" pitchFamily="34" charset="0"/>
              </a:rPr>
              <a:t>srand</a:t>
            </a:r>
            <a:r>
              <a:rPr lang="en-US" altLang="zh-CN" sz="1600" dirty="0">
                <a:latin typeface="Verdana" panose="020B0604030504040204" pitchFamily="34" charset="0"/>
              </a:rPr>
              <a:t>(time(NULL));</a:t>
            </a:r>
          </a:p>
          <a:p>
            <a:pPr>
              <a:lnSpc>
                <a:spcPct val="110000"/>
              </a:lnSpc>
            </a:pPr>
            <a:r>
              <a:rPr lang="en-US" altLang="zh-CN" sz="1600" dirty="0">
                <a:latin typeface="Verdana" panose="020B0604030504040204" pitchFamily="34" charset="0"/>
              </a:rPr>
              <a:t>    a = rand() % 20;</a:t>
            </a:r>
          </a:p>
          <a:p>
            <a:pPr>
              <a:lnSpc>
                <a:spcPct val="110000"/>
              </a:lnSpc>
            </a:pPr>
            <a:r>
              <a:rPr lang="en-US" altLang="zh-CN" sz="1600" dirty="0">
                <a:latin typeface="Verdana" panose="020B0604030504040204" pitchFamily="34" charset="0"/>
              </a:rPr>
              <a:t>    b = rand() % 20;</a:t>
            </a:r>
          </a:p>
          <a:p>
            <a:pPr defTabSz="685800" eaLnBrk="0" hangingPunct="0">
              <a:lnSpc>
                <a:spcPct val="110000"/>
              </a:lnSpc>
              <a:defRPr/>
            </a:pPr>
            <a:r>
              <a:rPr lang="en-US" altLang="zh-CN" sz="1500" dirty="0">
                <a:latin typeface="Verdana" panose="020B0604030504040204" pitchFamily="34" charset="0"/>
              </a:rPr>
              <a:t>    if(a &lt; b)</a:t>
            </a:r>
          </a:p>
          <a:p>
            <a:pPr defTabSz="685800" eaLnBrk="0" hangingPunct="0">
              <a:lnSpc>
                <a:spcPct val="110000"/>
              </a:lnSpc>
              <a:defRPr/>
            </a:pPr>
            <a:r>
              <a:rPr lang="en-US" altLang="zh-CN" sz="1500" dirty="0">
                <a:latin typeface="Verdana" panose="020B0604030504040204" pitchFamily="34" charset="0"/>
              </a:rPr>
              <a:t>    {</a:t>
            </a:r>
          </a:p>
          <a:p>
            <a:pPr defTabSz="685800" eaLnBrk="0" hangingPunct="0">
              <a:lnSpc>
                <a:spcPct val="110000"/>
              </a:lnSpc>
              <a:defRPr/>
            </a:pPr>
            <a:r>
              <a:rPr lang="en-US" altLang="zh-CN" sz="1500" dirty="0">
                <a:latin typeface="Verdana" panose="020B0604030504040204" pitchFamily="34" charset="0"/>
              </a:rPr>
              <a:t>        t = a;</a:t>
            </a:r>
          </a:p>
          <a:p>
            <a:pPr defTabSz="685800" eaLnBrk="0" hangingPunct="0">
              <a:lnSpc>
                <a:spcPct val="110000"/>
              </a:lnSpc>
              <a:defRPr/>
            </a:pPr>
            <a:r>
              <a:rPr lang="en-US" altLang="zh-CN" sz="1500" dirty="0">
                <a:latin typeface="Verdana" panose="020B0604030504040204" pitchFamily="34" charset="0"/>
              </a:rPr>
              <a:t>        a = b;</a:t>
            </a:r>
          </a:p>
          <a:p>
            <a:pPr defTabSz="685800" eaLnBrk="0" hangingPunct="0">
              <a:lnSpc>
                <a:spcPct val="110000"/>
              </a:lnSpc>
              <a:defRPr/>
            </a:pPr>
            <a:r>
              <a:rPr lang="en-US" altLang="zh-CN" sz="1500" dirty="0">
                <a:latin typeface="Verdana" panose="020B0604030504040204" pitchFamily="34" charset="0"/>
              </a:rPr>
              <a:t>        b = t;</a:t>
            </a:r>
          </a:p>
          <a:p>
            <a:pPr defTabSz="685800" eaLnBrk="0" hangingPunct="0">
              <a:lnSpc>
                <a:spcPct val="110000"/>
              </a:lnSpc>
              <a:defRPr/>
            </a:pPr>
            <a:r>
              <a:rPr lang="en-US" altLang="zh-CN" sz="1500" dirty="0">
                <a:latin typeface="Verdana" panose="020B0604030504040204" pitchFamily="34" charset="0"/>
              </a:rPr>
              <a:t>    }</a:t>
            </a:r>
          </a:p>
          <a:p>
            <a:pPr defTabSz="685800" eaLnBrk="0" hangingPunct="0">
              <a:lnSpc>
                <a:spcPct val="110000"/>
              </a:lnSpc>
              <a:defRPr/>
            </a:pPr>
            <a:r>
              <a:rPr lang="en-US" altLang="zh-CN" sz="1500" dirty="0">
                <a:latin typeface="Verdana" panose="020B0604030504040204" pitchFamily="34" charset="0"/>
              </a:rPr>
              <a:t>    </a:t>
            </a:r>
            <a:r>
              <a:rPr lang="en-US" altLang="zh-CN" sz="1500" dirty="0" err="1">
                <a:latin typeface="Verdana" panose="020B0604030504040204" pitchFamily="34" charset="0"/>
              </a:rPr>
              <a:t>printf</a:t>
            </a:r>
            <a:r>
              <a:rPr lang="en-US" altLang="zh-CN" sz="1500" dirty="0">
                <a:latin typeface="Verdana" panose="020B0604030504040204" pitchFamily="34" charset="0"/>
              </a:rPr>
              <a:t>("%d-%d=", a, b);</a:t>
            </a:r>
          </a:p>
          <a:p>
            <a:pPr defTabSz="685800" eaLnBrk="0" hangingPunct="0">
              <a:lnSpc>
                <a:spcPct val="110000"/>
              </a:lnSpc>
              <a:defRPr/>
            </a:pPr>
            <a:r>
              <a:rPr lang="en-US" altLang="zh-CN" sz="1500" dirty="0">
                <a:latin typeface="Verdana" panose="020B0604030504040204" pitchFamily="34" charset="0"/>
              </a:rPr>
              <a:t>    </a:t>
            </a:r>
            <a:r>
              <a:rPr lang="en-US" altLang="zh-CN" sz="1500" dirty="0" err="1">
                <a:latin typeface="Verdana" panose="020B0604030504040204" pitchFamily="34" charset="0"/>
              </a:rPr>
              <a:t>scanf</a:t>
            </a:r>
            <a:r>
              <a:rPr lang="en-US" altLang="zh-CN" sz="1500" dirty="0">
                <a:latin typeface="Verdana" panose="020B0604030504040204" pitchFamily="34" charset="0"/>
              </a:rPr>
              <a:t>("%d", &amp;result);</a:t>
            </a:r>
          </a:p>
          <a:p>
            <a:pPr defTabSz="685800" eaLnBrk="0" hangingPunct="0">
              <a:lnSpc>
                <a:spcPct val="110000"/>
              </a:lnSpc>
              <a:defRPr/>
            </a:pPr>
            <a:r>
              <a:rPr lang="en-US" altLang="zh-CN" sz="15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500" kern="100" dirty="0">
                <a:latin typeface="微软雅黑" panose="020B0503020204020204" pitchFamily="34" charset="-122"/>
                <a:ea typeface="微软雅黑" panose="020B0503020204020204" pitchFamily="34" charset="-122"/>
                <a:cs typeface="Times New Roman" panose="02020603050405020304" pitchFamily="18" charset="0"/>
              </a:rPr>
              <a:t>评判输入的计算结果</a:t>
            </a:r>
            <a:r>
              <a:rPr lang="en-US" altLang="zh-CN" sz="15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500" kern="100" dirty="0">
                <a:latin typeface="微软雅黑" panose="020B0503020204020204" pitchFamily="34" charset="-122"/>
                <a:ea typeface="微软雅黑" panose="020B0503020204020204" pitchFamily="34" charset="-122"/>
                <a:cs typeface="Times New Roman" panose="02020603050405020304" pitchFamily="18" charset="0"/>
              </a:rPr>
              <a:t>代码略</a:t>
            </a:r>
            <a:r>
              <a:rPr lang="en-US" altLang="zh-CN" sz="15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500" dirty="0">
              <a:latin typeface="Verdana" panose="020B0604030504040204" pitchFamily="34" charset="0"/>
            </a:endParaRPr>
          </a:p>
          <a:p>
            <a:pPr defTabSz="685800" eaLnBrk="0" hangingPunct="0">
              <a:lnSpc>
                <a:spcPct val="110000"/>
              </a:lnSpc>
              <a:defRPr/>
            </a:pPr>
            <a:r>
              <a:rPr lang="en-US" altLang="zh-CN" sz="1500" dirty="0">
                <a:latin typeface="Verdana" panose="020B0604030504040204" pitchFamily="34" charset="0"/>
              </a:rPr>
              <a:t>    return 0;</a:t>
            </a:r>
          </a:p>
          <a:p>
            <a:pPr defTabSz="685800" eaLnBrk="0" hangingPunct="0">
              <a:lnSpc>
                <a:spcPct val="110000"/>
              </a:lnSpc>
              <a:defRPr/>
            </a:pPr>
            <a:r>
              <a:rPr lang="en-US" altLang="zh-CN" sz="1500" dirty="0">
                <a:latin typeface="Verdana" panose="020B0604030504040204" pitchFamily="34" charset="0"/>
              </a:rPr>
              <a:t>}</a:t>
            </a:r>
            <a:endParaRPr lang="zh-CN" altLang="en-US" sz="1500" dirty="0">
              <a:latin typeface="Verdana" panose="020B0604030504040204" pitchFamily="34" charset="0"/>
            </a:endParaRPr>
          </a:p>
        </p:txBody>
      </p:sp>
      <p:sp>
        <p:nvSpPr>
          <p:cNvPr id="40" name="矩形 39"/>
          <p:cNvSpPr/>
          <p:nvPr/>
        </p:nvSpPr>
        <p:spPr>
          <a:xfrm>
            <a:off x="6084168" y="3536498"/>
            <a:ext cx="2321719" cy="323165"/>
          </a:xfrm>
          <a:prstGeom prst="rect">
            <a:avLst/>
          </a:prstGeom>
          <a:solidFill>
            <a:srgbClr val="FFFF00"/>
          </a:solidFill>
          <a:effectLst>
            <a:outerShdw blurRad="50800" dist="38100" dir="2700000" algn="tl" rotWithShape="0">
              <a:prstClr val="black">
                <a:alpha val="40000"/>
              </a:prstClr>
            </a:outerShdw>
          </a:effectLst>
        </p:spPr>
        <p:txBody>
          <a:bodyPr>
            <a:spAutoFit/>
          </a:bodyPr>
          <a:lstStyle/>
          <a:p>
            <a:pPr algn="ctr" defTabSz="685800" eaLnBrk="0" hangingPunct="0">
              <a:defRPr/>
            </a:pPr>
            <a:r>
              <a:rPr lang="zh-CN" altLang="zh-CN" sz="1500" dirty="0">
                <a:latin typeface="微软雅黑" panose="020B0503020204020204" pitchFamily="34" charset="-122"/>
                <a:ea typeface="微软雅黑" panose="020B0503020204020204" pitchFamily="34" charset="-122"/>
              </a:rPr>
              <a:t>被减数</a:t>
            </a:r>
            <a:r>
              <a:rPr lang="zh-CN" altLang="en-US" sz="1500" dirty="0">
                <a:latin typeface="微软雅黑" panose="020B0503020204020204" pitchFamily="34" charset="-122"/>
                <a:ea typeface="微软雅黑" panose="020B0503020204020204" pitchFamily="34" charset="-122"/>
              </a:rPr>
              <a:t>小于减</a:t>
            </a:r>
            <a:r>
              <a:rPr lang="zh-CN" altLang="zh-CN" sz="1500" dirty="0">
                <a:latin typeface="微软雅黑" panose="020B0503020204020204" pitchFamily="34" charset="-122"/>
                <a:ea typeface="微软雅黑" panose="020B0503020204020204" pitchFamily="34" charset="-122"/>
              </a:rPr>
              <a:t>数</a:t>
            </a:r>
            <a:r>
              <a:rPr lang="zh-CN" altLang="en-US" sz="1500" dirty="0">
                <a:latin typeface="微软雅黑" panose="020B0503020204020204" pitchFamily="34" charset="-122"/>
                <a:ea typeface="微软雅黑" panose="020B0503020204020204" pitchFamily="34" charset="-122"/>
              </a:rPr>
              <a:t>，则交换</a:t>
            </a:r>
          </a:p>
        </p:txBody>
      </p:sp>
      <p:sp>
        <p:nvSpPr>
          <p:cNvPr id="24" name="矩形 23"/>
          <p:cNvSpPr/>
          <p:nvPr/>
        </p:nvSpPr>
        <p:spPr>
          <a:xfrm>
            <a:off x="2574131" y="4185048"/>
            <a:ext cx="1782366" cy="553998"/>
          </a:xfrm>
          <a:prstGeom prst="rect">
            <a:avLst/>
          </a:prstGeom>
          <a:solidFill>
            <a:srgbClr val="FFFF00"/>
          </a:solidFill>
          <a:effectLst>
            <a:outerShdw blurRad="50800" dist="38100" dir="2700000" algn="tl" rotWithShape="0">
              <a:prstClr val="black">
                <a:alpha val="40000"/>
              </a:prstClr>
            </a:outerShdw>
          </a:effectLst>
        </p:spPr>
        <p:txBody>
          <a:bodyPr>
            <a:spAutoFit/>
          </a:bodyPr>
          <a:lstStyle/>
          <a:p>
            <a:pPr algn="ctr" defTabSz="685800" eaLnBrk="0" hangingPunct="0">
              <a:defRPr/>
            </a:pPr>
            <a:r>
              <a:rPr lang="en-US" altLang="zh-CN" sz="1500" dirty="0">
                <a:latin typeface="微软雅黑" panose="020B0503020204020204" pitchFamily="34" charset="-122"/>
                <a:ea typeface="微软雅黑" panose="020B0503020204020204" pitchFamily="34" charset="-122"/>
              </a:rPr>
              <a:t>if</a:t>
            </a:r>
            <a:r>
              <a:rPr lang="zh-CN" altLang="en-US" sz="1500" dirty="0">
                <a:latin typeface="微软雅黑" panose="020B0503020204020204" pitchFamily="34" charset="-122"/>
                <a:ea typeface="微软雅黑" panose="020B0503020204020204" pitchFamily="34" charset="-122"/>
              </a:rPr>
              <a:t>语句可以没有</a:t>
            </a:r>
            <a:r>
              <a:rPr lang="en-US" altLang="zh-CN" sz="1500" dirty="0">
                <a:latin typeface="微软雅黑" panose="020B0503020204020204" pitchFamily="34" charset="-122"/>
                <a:ea typeface="微软雅黑" panose="020B0503020204020204" pitchFamily="34" charset="-122"/>
              </a:rPr>
              <a:t>else</a:t>
            </a:r>
            <a:endParaRPr lang="zh-CN" altLang="en-US" sz="1500" dirty="0">
              <a:latin typeface="微软雅黑" panose="020B0503020204020204" pitchFamily="34" charset="-122"/>
              <a:ea typeface="微软雅黑" panose="020B0503020204020204" pitchFamily="34" charset="-122"/>
            </a:endParaRPr>
          </a:p>
        </p:txBody>
      </p:sp>
      <p:grpSp>
        <p:nvGrpSpPr>
          <p:cNvPr id="21510" name="组合 27"/>
          <p:cNvGrpSpPr/>
          <p:nvPr/>
        </p:nvGrpSpPr>
        <p:grpSpPr>
          <a:xfrm>
            <a:off x="2091929" y="2520553"/>
            <a:ext cx="964406" cy="414338"/>
            <a:chOff x="1840892" y="2924944"/>
            <a:chExt cx="2310892" cy="864096"/>
          </a:xfrm>
        </p:grpSpPr>
        <p:sp>
          <p:nvSpPr>
            <p:cNvPr id="46" name="流程图: 决策 45"/>
            <p:cNvSpPr/>
            <p:nvPr/>
          </p:nvSpPr>
          <p:spPr>
            <a:xfrm>
              <a:off x="1840892" y="2924944"/>
              <a:ext cx="2310892" cy="864096"/>
            </a:xfrm>
            <a:prstGeom prst="flowChartDecis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defTabSz="685800" eaLnBrk="0" hangingPunct="0">
                <a:defRPr/>
              </a:pPr>
              <a:endParaRPr lang="zh-CN" altLang="en-US" sz="1200" dirty="0">
                <a:solidFill>
                  <a:schemeClr val="tx1"/>
                </a:solidFill>
              </a:endParaRPr>
            </a:p>
          </p:txBody>
        </p:sp>
        <p:sp>
          <p:nvSpPr>
            <p:cNvPr id="21519" name="矩形 46"/>
            <p:cNvSpPr/>
            <p:nvPr/>
          </p:nvSpPr>
          <p:spPr>
            <a:xfrm>
              <a:off x="2396744" y="3172326"/>
              <a:ext cx="1199188" cy="577677"/>
            </a:xfrm>
            <a:prstGeom prst="rect">
              <a:avLst/>
            </a:prstGeom>
            <a:noFill/>
            <a:ln w="9525">
              <a:noFill/>
            </a:ln>
          </p:spPr>
          <p:txBody>
            <a:bodyPr wrap="none">
              <a:spAutoFit/>
            </a:bodyPr>
            <a:lstStyle/>
            <a:p>
              <a:pPr algn="ctr"/>
              <a:r>
                <a:rPr lang="en-US" altLang="zh-CN" sz="1200" dirty="0">
                  <a:latin typeface="Verdana" panose="020B0604030504040204" pitchFamily="34" charset="0"/>
                </a:rPr>
                <a:t>a&lt;b</a:t>
              </a:r>
              <a:endParaRPr lang="zh-CN" altLang="en-US" sz="1200" dirty="0">
                <a:latin typeface="Verdana" panose="020B0604030504040204" pitchFamily="34" charset="0"/>
              </a:endParaRPr>
            </a:p>
          </p:txBody>
        </p:sp>
      </p:grpSp>
      <p:cxnSp>
        <p:nvCxnSpPr>
          <p:cNvPr id="21511" name="连接符: 肘形 32"/>
          <p:cNvCxnSpPr>
            <a:stCxn id="46" idx="1"/>
            <a:endCxn id="37" idx="0"/>
          </p:cNvCxnSpPr>
          <p:nvPr/>
        </p:nvCxnSpPr>
        <p:spPr>
          <a:xfrm rot="-10800000" flipV="1">
            <a:off x="1706166" y="2727723"/>
            <a:ext cx="385763" cy="240506"/>
          </a:xfrm>
          <a:prstGeom prst="bentConnector2">
            <a:avLst/>
          </a:prstGeom>
          <a:ln w="9525" cap="flat" cmpd="sng">
            <a:solidFill>
              <a:schemeClr val="tx1"/>
            </a:solidFill>
            <a:prstDash val="solid"/>
            <a:miter/>
            <a:headEnd type="none" w="med" len="med"/>
            <a:tailEnd type="triangle" w="med" len="med"/>
          </a:ln>
        </p:spPr>
      </p:cxnSp>
      <p:cxnSp>
        <p:nvCxnSpPr>
          <p:cNvPr id="34" name="直接箭头连接符 33"/>
          <p:cNvCxnSpPr>
            <a:endCxn id="46" idx="0"/>
          </p:cNvCxnSpPr>
          <p:nvPr/>
        </p:nvCxnSpPr>
        <p:spPr>
          <a:xfrm>
            <a:off x="2574131" y="2118123"/>
            <a:ext cx="0" cy="402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377554" y="2968229"/>
            <a:ext cx="657225" cy="64889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defTabSz="685800" eaLnBrk="0" hangingPunct="0">
              <a:lnSpc>
                <a:spcPct val="110000"/>
              </a:lnSpc>
              <a:defRPr/>
            </a:pPr>
            <a:r>
              <a:rPr lang="en-US" altLang="zh-CN" sz="1200" dirty="0">
                <a:solidFill>
                  <a:srgbClr val="002060"/>
                </a:solidFill>
              </a:rPr>
              <a:t>  t = a;</a:t>
            </a:r>
          </a:p>
          <a:p>
            <a:pPr defTabSz="685800" eaLnBrk="0" hangingPunct="0">
              <a:lnSpc>
                <a:spcPct val="110000"/>
              </a:lnSpc>
              <a:defRPr/>
            </a:pPr>
            <a:r>
              <a:rPr lang="en-US" altLang="zh-CN" sz="1200" dirty="0">
                <a:solidFill>
                  <a:srgbClr val="002060"/>
                </a:solidFill>
              </a:rPr>
              <a:t>  a = b;</a:t>
            </a:r>
          </a:p>
          <a:p>
            <a:pPr defTabSz="685800" eaLnBrk="0" hangingPunct="0">
              <a:lnSpc>
                <a:spcPct val="110000"/>
              </a:lnSpc>
              <a:defRPr/>
            </a:pPr>
            <a:r>
              <a:rPr lang="en-US" altLang="zh-CN" sz="1200" dirty="0">
                <a:solidFill>
                  <a:srgbClr val="002060"/>
                </a:solidFill>
              </a:rPr>
              <a:t>  b = t;</a:t>
            </a:r>
          </a:p>
        </p:txBody>
      </p:sp>
      <p:sp>
        <p:nvSpPr>
          <p:cNvPr id="21514" name="矩形 40"/>
          <p:cNvSpPr/>
          <p:nvPr/>
        </p:nvSpPr>
        <p:spPr>
          <a:xfrm>
            <a:off x="1747838" y="2440781"/>
            <a:ext cx="415498" cy="369332"/>
          </a:xfrm>
          <a:prstGeom prst="rect">
            <a:avLst/>
          </a:prstGeom>
          <a:noFill/>
          <a:ln w="9525">
            <a:noFill/>
          </a:ln>
        </p:spPr>
        <p:txBody>
          <a:bodyPr wrap="none">
            <a:spAutoFit/>
          </a:bodyPr>
          <a:lstStyle/>
          <a:p>
            <a:r>
              <a:rPr lang="zh-CN" altLang="en-US" sz="1800" dirty="0">
                <a:latin typeface="微软雅黑" panose="020B0503020204020204" pitchFamily="34" charset="-122"/>
                <a:ea typeface="微软雅黑" panose="020B0503020204020204" pitchFamily="34" charset="-122"/>
              </a:rPr>
              <a:t>是</a:t>
            </a:r>
          </a:p>
        </p:txBody>
      </p:sp>
      <p:sp>
        <p:nvSpPr>
          <p:cNvPr id="21515" name="矩形 41"/>
          <p:cNvSpPr/>
          <p:nvPr/>
        </p:nvSpPr>
        <p:spPr>
          <a:xfrm>
            <a:off x="2615804" y="2968229"/>
            <a:ext cx="415498" cy="369332"/>
          </a:xfrm>
          <a:prstGeom prst="rect">
            <a:avLst/>
          </a:prstGeom>
          <a:noFill/>
          <a:ln w="9525">
            <a:noFill/>
          </a:ln>
        </p:spPr>
        <p:txBody>
          <a:bodyPr wrap="none">
            <a:spAutoFit/>
          </a:bodyPr>
          <a:lstStyle/>
          <a:p>
            <a:r>
              <a:rPr lang="zh-CN" altLang="en-US" sz="1800" dirty="0">
                <a:latin typeface="微软雅黑" panose="020B0503020204020204" pitchFamily="34" charset="-122"/>
                <a:ea typeface="微软雅黑" panose="020B0503020204020204" pitchFamily="34" charset="-122"/>
              </a:rPr>
              <a:t>否</a:t>
            </a:r>
          </a:p>
        </p:txBody>
      </p:sp>
      <p:cxnSp>
        <p:nvCxnSpPr>
          <p:cNvPr id="45" name="直接箭头连接符 44"/>
          <p:cNvCxnSpPr/>
          <p:nvPr/>
        </p:nvCxnSpPr>
        <p:spPr>
          <a:xfrm>
            <a:off x="2574131" y="2943225"/>
            <a:ext cx="0" cy="9953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p:cNvCxnSpPr>
            <a:stCxn id="37" idx="2"/>
          </p:cNvCxnSpPr>
          <p:nvPr/>
        </p:nvCxnSpPr>
        <p:spPr>
          <a:xfrm rot="16200000" flipH="1">
            <a:off x="2070497" y="3252787"/>
            <a:ext cx="161925" cy="8905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5">
            <a:extLst>
              <a:ext uri="{FF2B5EF4-FFF2-40B4-BE49-F238E27FC236}">
                <a16:creationId xmlns:a16="http://schemas.microsoft.com/office/drawing/2014/main" id="{EA8E3DCB-B603-4AA8-AF88-F8CFC661CD5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ADACE31-9FBC-4CC9-95E4-9F4DF6BA6C5D}" type="slidenum">
              <a:rPr lang="en-US" altLang="zh-CN"/>
              <a:pPr/>
              <a:t>24</a:t>
            </a:fld>
            <a:endParaRPr lang="en-US" altLang="zh-CN"/>
          </a:p>
        </p:txBody>
      </p:sp>
      <p:sp>
        <p:nvSpPr>
          <p:cNvPr id="284674" name="Rectangle 2">
            <a:extLst>
              <a:ext uri="{FF2B5EF4-FFF2-40B4-BE49-F238E27FC236}">
                <a16:creationId xmlns:a16="http://schemas.microsoft.com/office/drawing/2014/main" id="{9DADA0DE-5AAF-41BF-A9E8-4915D030BC3B}"/>
              </a:ext>
            </a:extLst>
          </p:cNvPr>
          <p:cNvSpPr>
            <a:spLocks noGrp="1" noChangeArrowheads="1"/>
          </p:cNvSpPr>
          <p:nvPr>
            <p:ph type="title"/>
          </p:nvPr>
        </p:nvSpPr>
        <p:spPr>
          <a:xfrm>
            <a:off x="323850" y="260350"/>
            <a:ext cx="8281988" cy="647700"/>
          </a:xfrm>
        </p:spPr>
        <p:txBody>
          <a:bodyPr/>
          <a:lstStyle/>
          <a:p>
            <a:pPr eaLnBrk="1" hangingPunct="1">
              <a:lnSpc>
                <a:spcPct val="90000"/>
              </a:lnSpc>
              <a:defRPr/>
            </a:pPr>
            <a:r>
              <a:rPr kumimoji="1" lang="en-US" altLang="zh-CN"/>
              <a:t>4.3 </a:t>
            </a:r>
            <a:r>
              <a:rPr kumimoji="1" lang="zh-CN" altLang="en-US"/>
              <a:t>选择结构</a:t>
            </a:r>
            <a:br>
              <a:rPr kumimoji="1" lang="zh-CN" altLang="en-US"/>
            </a:br>
            <a:r>
              <a:rPr kumimoji="1" lang="en-US" altLang="zh-CN" sz="2000">
                <a:solidFill>
                  <a:srgbClr val="CC0000"/>
                </a:solidFill>
                <a:effectLst/>
                <a:latin typeface="隶书" panose="02010509060101010101" pitchFamily="49" charset="-122"/>
              </a:rPr>
              <a:t>if</a:t>
            </a:r>
            <a:r>
              <a:rPr kumimoji="1" lang="zh-CN" altLang="en-US" sz="2000">
                <a:solidFill>
                  <a:srgbClr val="CC0000"/>
                </a:solidFill>
                <a:effectLst/>
                <a:latin typeface="隶书" panose="02010509060101010101" pitchFamily="49" charset="-122"/>
              </a:rPr>
              <a:t>语句嵌套</a:t>
            </a:r>
          </a:p>
        </p:txBody>
      </p:sp>
      <p:sp>
        <p:nvSpPr>
          <p:cNvPr id="284675" name="Rectangle 3">
            <a:extLst>
              <a:ext uri="{FF2B5EF4-FFF2-40B4-BE49-F238E27FC236}">
                <a16:creationId xmlns:a16="http://schemas.microsoft.com/office/drawing/2014/main" id="{9E05284C-379F-403E-B255-7C67A3A0A3B5}"/>
              </a:ext>
            </a:extLst>
          </p:cNvPr>
          <p:cNvSpPr>
            <a:spLocks noGrp="1" noChangeArrowheads="1"/>
          </p:cNvSpPr>
          <p:nvPr>
            <p:ph idx="1"/>
          </p:nvPr>
        </p:nvSpPr>
        <p:spPr>
          <a:xfrm>
            <a:off x="539750" y="908050"/>
            <a:ext cx="8396288" cy="3055938"/>
          </a:xfrm>
        </p:spPr>
        <p:txBody>
          <a:bodyPr/>
          <a:lstStyle/>
          <a:p>
            <a:pPr marL="290830" indent="-290830" eaLnBrk="1" hangingPunct="1">
              <a:lnSpc>
                <a:spcPct val="105000"/>
              </a:lnSpc>
              <a:spcBef>
                <a:spcPct val="5000"/>
              </a:spcBef>
              <a:spcAft>
                <a:spcPct val="15000"/>
              </a:spcAft>
              <a:defRPr/>
            </a:pPr>
            <a:r>
              <a:rPr kumimoji="1" lang="en-US" altLang="zh-CN" sz="2400" dirty="0">
                <a:highlight>
                  <a:srgbClr val="FFFF00"/>
                </a:highlight>
                <a:cs typeface="+mn-cs"/>
              </a:rPr>
              <a:t>if</a:t>
            </a:r>
            <a:r>
              <a:rPr kumimoji="1" lang="zh-CN" altLang="en-US" sz="2400" dirty="0">
                <a:highlight>
                  <a:srgbClr val="FFFF00"/>
                </a:highlight>
                <a:cs typeface="+mn-cs"/>
              </a:rPr>
              <a:t>结构的嵌套</a:t>
            </a:r>
            <a:r>
              <a:rPr kumimoji="1" lang="en-US" altLang="zh-CN" sz="2400" dirty="0">
                <a:highlight>
                  <a:srgbClr val="FFFF00"/>
                </a:highlight>
                <a:cs typeface="+mn-cs"/>
              </a:rPr>
              <a:t>:  if</a:t>
            </a:r>
            <a:r>
              <a:rPr kumimoji="1" lang="zh-CN" altLang="en-US" sz="2400" dirty="0">
                <a:highlight>
                  <a:srgbClr val="FFFF00"/>
                </a:highlight>
                <a:cs typeface="+mn-cs"/>
              </a:rPr>
              <a:t>结构中的</a:t>
            </a:r>
            <a:r>
              <a:rPr kumimoji="1" lang="zh-CN" altLang="en-US" sz="2400" u="sng" dirty="0">
                <a:highlight>
                  <a:srgbClr val="FFFF00"/>
                </a:highlight>
                <a:cs typeface="+mn-cs"/>
              </a:rPr>
              <a:t>分支语句</a:t>
            </a:r>
            <a:r>
              <a:rPr kumimoji="1" lang="zh-CN" altLang="en-US" sz="2400" dirty="0">
                <a:highlight>
                  <a:srgbClr val="FFFF00"/>
                </a:highlight>
                <a:cs typeface="+mn-cs"/>
              </a:rPr>
              <a:t>是一个</a:t>
            </a:r>
            <a:r>
              <a:rPr kumimoji="1" lang="en-US" altLang="zh-CN" sz="2400" dirty="0">
                <a:highlight>
                  <a:srgbClr val="FFFF00"/>
                </a:highlight>
                <a:cs typeface="+mn-cs"/>
              </a:rPr>
              <a:t>if</a:t>
            </a:r>
            <a:r>
              <a:rPr kumimoji="1" lang="zh-CN" altLang="en-US" sz="2400" dirty="0">
                <a:highlight>
                  <a:srgbClr val="FFFF00"/>
                </a:highlight>
                <a:cs typeface="+mn-cs"/>
              </a:rPr>
              <a:t>语句</a:t>
            </a:r>
            <a:r>
              <a:rPr kumimoji="1" lang="en-US" altLang="zh-CN" sz="2400" dirty="0">
                <a:highlight>
                  <a:srgbClr val="FFFF00"/>
                </a:highlight>
                <a:cs typeface="+mn-cs"/>
              </a:rPr>
              <a:t>.</a:t>
            </a:r>
          </a:p>
          <a:p>
            <a:pPr marL="290830" indent="-290830" eaLnBrk="1" hangingPunct="1">
              <a:lnSpc>
                <a:spcPct val="105000"/>
              </a:lnSpc>
              <a:spcBef>
                <a:spcPct val="5000"/>
              </a:spcBef>
              <a:buFont typeface="Wingdings" panose="05000000000000000000" pitchFamily="2" charset="2"/>
              <a:buNone/>
              <a:defRPr/>
            </a:pPr>
            <a:r>
              <a:rPr kumimoji="1" lang="en-US" altLang="zh-CN" sz="2400" dirty="0">
                <a:cs typeface="+mn-cs"/>
              </a:rPr>
              <a:t> </a:t>
            </a:r>
            <a:r>
              <a:rPr kumimoji="1" lang="zh-CN" altLang="en-US" sz="2400" dirty="0">
                <a:cs typeface="+mn-cs"/>
              </a:rPr>
              <a:t>（</a:t>
            </a:r>
            <a:r>
              <a:rPr kumimoji="1" lang="en-US" altLang="zh-CN" sz="2400" dirty="0">
                <a:cs typeface="+mn-cs"/>
              </a:rPr>
              <a:t>1</a:t>
            </a:r>
            <a:r>
              <a:rPr kumimoji="1" lang="zh-CN" altLang="en-US" sz="2400" dirty="0">
                <a:cs typeface="+mn-cs"/>
              </a:rPr>
              <a:t>）</a:t>
            </a:r>
            <a:r>
              <a:rPr kumimoji="1" lang="en-US" altLang="zh-CN" sz="2400" dirty="0">
                <a:cs typeface="+mn-cs"/>
              </a:rPr>
              <a:t>else</a:t>
            </a:r>
            <a:r>
              <a:rPr kumimoji="1" lang="zh-CN" altLang="en-US" sz="2400" dirty="0">
                <a:cs typeface="+mn-cs"/>
              </a:rPr>
              <a:t>分支中含有</a:t>
            </a:r>
            <a:r>
              <a:rPr kumimoji="1" lang="en-US" altLang="zh-CN" sz="2400" dirty="0">
                <a:cs typeface="+mn-cs"/>
              </a:rPr>
              <a:t>if</a:t>
            </a:r>
            <a:r>
              <a:rPr kumimoji="1" lang="zh-CN" altLang="en-US" sz="2400" dirty="0">
                <a:cs typeface="+mn-cs"/>
              </a:rPr>
              <a:t>语句的嵌套形式       </a:t>
            </a:r>
          </a:p>
          <a:p>
            <a:pPr marL="290830" indent="-290830" eaLnBrk="1" hangingPunct="1">
              <a:lnSpc>
                <a:spcPct val="105000"/>
              </a:lnSpc>
              <a:spcBef>
                <a:spcPct val="5000"/>
              </a:spcBef>
              <a:buFont typeface="Wingdings" panose="05000000000000000000" pitchFamily="2" charset="2"/>
              <a:buNone/>
              <a:defRPr/>
            </a:pPr>
            <a:r>
              <a:rPr kumimoji="1" lang="zh-CN" altLang="en-US" sz="2400" dirty="0">
                <a:cs typeface="+mn-cs"/>
              </a:rPr>
              <a:t>           </a:t>
            </a:r>
            <a:r>
              <a:rPr kumimoji="1" lang="en-US" altLang="zh-CN" sz="2400" dirty="0">
                <a:cs typeface="+mn-cs"/>
              </a:rPr>
              <a:t>if  (</a:t>
            </a:r>
            <a:r>
              <a:rPr kumimoji="1" lang="zh-CN" altLang="en-US" sz="2400" dirty="0">
                <a:cs typeface="+mn-cs"/>
              </a:rPr>
              <a:t>表达式</a:t>
            </a:r>
            <a:r>
              <a:rPr kumimoji="1" lang="en-US" altLang="zh-CN" sz="2400" dirty="0">
                <a:cs typeface="+mn-cs"/>
              </a:rPr>
              <a:t>1)  </a:t>
            </a:r>
            <a:r>
              <a:rPr kumimoji="1" lang="zh-CN" altLang="en-US" sz="2400" dirty="0">
                <a:cs typeface="+mn-cs"/>
              </a:rPr>
              <a:t>语句</a:t>
            </a:r>
            <a:r>
              <a:rPr kumimoji="1" lang="en-US" altLang="zh-CN" sz="2400" dirty="0">
                <a:cs typeface="+mn-cs"/>
              </a:rPr>
              <a:t>1</a:t>
            </a:r>
          </a:p>
          <a:p>
            <a:pPr lvl="2" indent="-192405" eaLnBrk="1" hangingPunct="1">
              <a:lnSpc>
                <a:spcPct val="105000"/>
              </a:lnSpc>
              <a:spcBef>
                <a:spcPct val="5000"/>
              </a:spcBef>
              <a:buFontTx/>
              <a:buNone/>
              <a:defRPr/>
            </a:pPr>
            <a:r>
              <a:rPr kumimoji="1" lang="en-US" altLang="zh-CN" sz="2400" dirty="0">
                <a:cs typeface="+mn-cs"/>
              </a:rPr>
              <a:t>    else  if  (</a:t>
            </a:r>
            <a:r>
              <a:rPr kumimoji="1" lang="zh-CN" altLang="en-US" sz="2400" dirty="0">
                <a:cs typeface="+mn-cs"/>
              </a:rPr>
              <a:t>表达式</a:t>
            </a:r>
            <a:r>
              <a:rPr kumimoji="1" lang="en-US" altLang="zh-CN" sz="2400" dirty="0">
                <a:cs typeface="+mn-cs"/>
              </a:rPr>
              <a:t>2)  </a:t>
            </a:r>
            <a:r>
              <a:rPr kumimoji="1" lang="zh-CN" altLang="en-US" sz="2400" dirty="0">
                <a:cs typeface="+mn-cs"/>
              </a:rPr>
              <a:t>语句</a:t>
            </a:r>
            <a:r>
              <a:rPr kumimoji="1" lang="en-US" altLang="zh-CN" sz="2400" dirty="0">
                <a:cs typeface="+mn-cs"/>
              </a:rPr>
              <a:t>2 </a:t>
            </a:r>
          </a:p>
          <a:p>
            <a:pPr lvl="2" indent="-192405" eaLnBrk="1" hangingPunct="1">
              <a:lnSpc>
                <a:spcPct val="105000"/>
              </a:lnSpc>
              <a:spcBef>
                <a:spcPct val="5000"/>
              </a:spcBef>
              <a:buFontTx/>
              <a:buNone/>
              <a:defRPr/>
            </a:pPr>
            <a:r>
              <a:rPr kumimoji="1" lang="en-US" altLang="zh-CN" sz="2400" dirty="0">
                <a:cs typeface="+mn-cs"/>
              </a:rPr>
              <a:t>             ……               </a:t>
            </a:r>
          </a:p>
          <a:p>
            <a:pPr lvl="2" indent="-192405" eaLnBrk="1" hangingPunct="1">
              <a:lnSpc>
                <a:spcPct val="105000"/>
              </a:lnSpc>
              <a:spcBef>
                <a:spcPct val="5000"/>
              </a:spcBef>
              <a:buFontTx/>
              <a:buNone/>
              <a:defRPr/>
            </a:pPr>
            <a:r>
              <a:rPr kumimoji="1" lang="en-US" altLang="zh-CN" sz="2400" dirty="0">
                <a:cs typeface="+mn-cs"/>
              </a:rPr>
              <a:t>                  </a:t>
            </a:r>
          </a:p>
          <a:p>
            <a:pPr marL="662305" lvl="1" eaLnBrk="1" hangingPunct="1">
              <a:lnSpc>
                <a:spcPct val="105000"/>
              </a:lnSpc>
              <a:spcBef>
                <a:spcPct val="5000"/>
              </a:spcBef>
              <a:buFont typeface="Wingdings" panose="05000000000000000000" pitchFamily="2" charset="2"/>
              <a:buNone/>
              <a:defRPr/>
            </a:pPr>
            <a:r>
              <a:rPr kumimoji="1" lang="en-US" altLang="zh-CN" sz="2400" dirty="0">
                <a:cs typeface="+mn-cs"/>
              </a:rPr>
              <a:t>       else    if (</a:t>
            </a:r>
            <a:r>
              <a:rPr kumimoji="1" lang="zh-CN" altLang="en-US" sz="2400" dirty="0">
                <a:cs typeface="+mn-cs"/>
              </a:rPr>
              <a:t>表达式</a:t>
            </a:r>
            <a:r>
              <a:rPr kumimoji="1" lang="en-US" altLang="zh-CN" sz="2400" dirty="0">
                <a:cs typeface="+mn-cs"/>
              </a:rPr>
              <a:t>n-1)   </a:t>
            </a:r>
            <a:r>
              <a:rPr kumimoji="1" lang="zh-CN" altLang="en-US" sz="2400" dirty="0">
                <a:cs typeface="+mn-cs"/>
              </a:rPr>
              <a:t>语句</a:t>
            </a:r>
            <a:r>
              <a:rPr kumimoji="1" lang="en-US" altLang="zh-CN" sz="2400" dirty="0">
                <a:cs typeface="+mn-cs"/>
              </a:rPr>
              <a:t>n-1</a:t>
            </a:r>
          </a:p>
          <a:p>
            <a:pPr marL="662305" lvl="1" eaLnBrk="1" hangingPunct="1">
              <a:lnSpc>
                <a:spcPct val="105000"/>
              </a:lnSpc>
              <a:spcBef>
                <a:spcPct val="5000"/>
              </a:spcBef>
              <a:buFont typeface="Wingdings" panose="05000000000000000000" pitchFamily="2" charset="2"/>
              <a:buNone/>
              <a:defRPr/>
            </a:pPr>
            <a:r>
              <a:rPr kumimoji="1" lang="en-US" altLang="zh-CN" sz="2400" dirty="0">
                <a:cs typeface="+mn-cs"/>
              </a:rPr>
              <a:t>       else    </a:t>
            </a:r>
            <a:r>
              <a:rPr kumimoji="1" lang="zh-CN" altLang="en-US" sz="2400" dirty="0">
                <a:cs typeface="+mn-cs"/>
              </a:rPr>
              <a:t>语句</a:t>
            </a:r>
            <a:r>
              <a:rPr kumimoji="1" lang="en-US" altLang="zh-CN" sz="2400" dirty="0">
                <a:cs typeface="+mn-cs"/>
              </a:rPr>
              <a:t>n</a:t>
            </a:r>
          </a:p>
        </p:txBody>
      </p:sp>
      <p:sp>
        <p:nvSpPr>
          <p:cNvPr id="24580" name="Rectangle 4">
            <a:extLst>
              <a:ext uri="{FF2B5EF4-FFF2-40B4-BE49-F238E27FC236}">
                <a16:creationId xmlns:a16="http://schemas.microsoft.com/office/drawing/2014/main" id="{3A299A7C-9F46-4900-85DC-496A05BF47AF}"/>
              </a:ext>
            </a:extLst>
          </p:cNvPr>
          <p:cNvSpPr>
            <a:spLocks noChangeArrowheads="1"/>
          </p:cNvSpPr>
          <p:nvPr/>
        </p:nvSpPr>
        <p:spPr bwMode="auto">
          <a:xfrm>
            <a:off x="381000" y="4648200"/>
            <a:ext cx="83058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600" b="1">
                <a:solidFill>
                  <a:srgbClr val="006C00"/>
                </a:solidFill>
              </a:rPr>
              <a:t>功能：先计算表达式</a:t>
            </a:r>
            <a:r>
              <a:rPr lang="en-US" altLang="zh-CN" sz="2600" b="1">
                <a:solidFill>
                  <a:srgbClr val="006C00"/>
                </a:solidFill>
              </a:rPr>
              <a:t>1</a:t>
            </a:r>
            <a:r>
              <a:rPr lang="zh-CN" altLang="en-US" sz="2600" b="1">
                <a:solidFill>
                  <a:srgbClr val="006C00"/>
                </a:solidFill>
              </a:rPr>
              <a:t>，若表达式</a:t>
            </a:r>
            <a:r>
              <a:rPr lang="en-US" altLang="zh-CN" sz="2600" b="1">
                <a:solidFill>
                  <a:srgbClr val="006C00"/>
                </a:solidFill>
              </a:rPr>
              <a:t>1</a:t>
            </a:r>
            <a:r>
              <a:rPr lang="zh-CN" altLang="en-US" sz="2600" b="1">
                <a:solidFill>
                  <a:srgbClr val="006C00"/>
                </a:solidFill>
              </a:rPr>
              <a:t>非</a:t>
            </a:r>
            <a:r>
              <a:rPr lang="en-US" altLang="zh-CN" sz="2600" b="1">
                <a:solidFill>
                  <a:srgbClr val="006C00"/>
                </a:solidFill>
              </a:rPr>
              <a:t>0</a:t>
            </a:r>
            <a:r>
              <a:rPr lang="zh-CN" altLang="en-US" sz="2600" b="1">
                <a:solidFill>
                  <a:srgbClr val="006C00"/>
                </a:solidFill>
              </a:rPr>
              <a:t>，则执行语句</a:t>
            </a:r>
            <a:r>
              <a:rPr lang="en-US" altLang="zh-CN" sz="2600" b="1">
                <a:solidFill>
                  <a:srgbClr val="006C00"/>
                </a:solidFill>
              </a:rPr>
              <a:t>1</a:t>
            </a:r>
            <a:r>
              <a:rPr lang="zh-CN" altLang="en-US" sz="2600" b="1">
                <a:solidFill>
                  <a:srgbClr val="006C00"/>
                </a:solidFill>
              </a:rPr>
              <a:t>，整个</a:t>
            </a:r>
            <a:r>
              <a:rPr lang="en-US" altLang="zh-CN" sz="2600" b="1">
                <a:solidFill>
                  <a:srgbClr val="006C00"/>
                </a:solidFill>
              </a:rPr>
              <a:t>if</a:t>
            </a:r>
            <a:r>
              <a:rPr lang="zh-CN" altLang="en-US" sz="2600" b="1">
                <a:solidFill>
                  <a:srgbClr val="006C00"/>
                </a:solidFill>
              </a:rPr>
              <a:t>语句执行结束；否则计算表达式</a:t>
            </a:r>
            <a:r>
              <a:rPr lang="en-US" altLang="zh-CN" sz="2600" b="1">
                <a:solidFill>
                  <a:srgbClr val="006C00"/>
                </a:solidFill>
              </a:rPr>
              <a:t>2</a:t>
            </a:r>
            <a:r>
              <a:rPr lang="zh-CN" altLang="en-US" sz="2600" b="1">
                <a:solidFill>
                  <a:srgbClr val="006C00"/>
                </a:solidFill>
              </a:rPr>
              <a:t>，</a:t>
            </a:r>
            <a:r>
              <a:rPr lang="en-US" altLang="zh-CN" sz="2600" b="1">
                <a:solidFill>
                  <a:srgbClr val="006C00"/>
                </a:solidFill>
              </a:rPr>
              <a:t>……</a:t>
            </a:r>
            <a:r>
              <a:rPr lang="zh-CN" altLang="en-US" sz="2600" b="1">
                <a:solidFill>
                  <a:srgbClr val="006C00"/>
                </a:solidFill>
              </a:rPr>
              <a:t>；最后的</a:t>
            </a:r>
            <a:r>
              <a:rPr lang="en-US" altLang="zh-CN" sz="2600" b="1">
                <a:solidFill>
                  <a:srgbClr val="006C00"/>
                </a:solidFill>
              </a:rPr>
              <a:t>else</a:t>
            </a:r>
            <a:r>
              <a:rPr lang="zh-CN" altLang="en-US" sz="2600" b="1">
                <a:solidFill>
                  <a:srgbClr val="006C00"/>
                </a:solidFill>
              </a:rPr>
              <a:t>处理的是当表达式</a:t>
            </a:r>
            <a:r>
              <a:rPr lang="en-US" altLang="zh-CN" sz="2600" b="1">
                <a:solidFill>
                  <a:srgbClr val="006C00"/>
                </a:solidFill>
              </a:rPr>
              <a:t>1</a:t>
            </a:r>
            <a:r>
              <a:rPr lang="zh-CN" altLang="en-US" sz="2600" b="1">
                <a:solidFill>
                  <a:srgbClr val="006C00"/>
                </a:solidFill>
              </a:rPr>
              <a:t>，表达式</a:t>
            </a:r>
            <a:r>
              <a:rPr lang="en-US" altLang="zh-CN" sz="2600" b="1">
                <a:solidFill>
                  <a:srgbClr val="006C00"/>
                </a:solidFill>
              </a:rPr>
              <a:t>2</a:t>
            </a:r>
            <a:r>
              <a:rPr lang="zh-CN" altLang="en-US" sz="2600" b="1">
                <a:solidFill>
                  <a:srgbClr val="006C00"/>
                </a:solidFill>
              </a:rPr>
              <a:t>，</a:t>
            </a:r>
            <a:r>
              <a:rPr lang="en-US" altLang="zh-CN" sz="2600" b="1">
                <a:solidFill>
                  <a:srgbClr val="006C00"/>
                </a:solidFill>
              </a:rPr>
              <a:t>……</a:t>
            </a:r>
            <a:r>
              <a:rPr lang="zh-CN" altLang="en-US" sz="2600" b="1">
                <a:solidFill>
                  <a:srgbClr val="006C00"/>
                </a:solidFill>
              </a:rPr>
              <a:t>，表达式</a:t>
            </a:r>
            <a:r>
              <a:rPr lang="en-US" altLang="zh-CN" sz="2600" b="1">
                <a:solidFill>
                  <a:srgbClr val="006C00"/>
                </a:solidFill>
              </a:rPr>
              <a:t>n–1</a:t>
            </a:r>
            <a:r>
              <a:rPr lang="zh-CN" altLang="en-US" sz="2600" b="1">
                <a:solidFill>
                  <a:srgbClr val="006C00"/>
                </a:solidFill>
              </a:rPr>
              <a:t>的值都为</a:t>
            </a:r>
            <a:r>
              <a:rPr lang="en-US" altLang="zh-CN" sz="2600" b="1">
                <a:solidFill>
                  <a:srgbClr val="006C00"/>
                </a:solidFill>
              </a:rPr>
              <a:t>0</a:t>
            </a:r>
            <a:r>
              <a:rPr lang="zh-CN" altLang="en-US" sz="2600" b="1">
                <a:solidFill>
                  <a:srgbClr val="006C00"/>
                </a:solidFill>
              </a:rPr>
              <a:t>时，执行语句</a:t>
            </a:r>
            <a:r>
              <a:rPr lang="en-US" altLang="zh-CN" sz="2600" b="1">
                <a:solidFill>
                  <a:srgbClr val="006C00"/>
                </a:solidFill>
              </a:rPr>
              <a:t>n</a:t>
            </a:r>
            <a:r>
              <a:rPr lang="zh-CN" altLang="en-US" sz="2600" b="1">
                <a:solidFill>
                  <a:srgbClr val="006C00"/>
                </a:solidFill>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3">
            <a:extLst>
              <a:ext uri="{FF2B5EF4-FFF2-40B4-BE49-F238E27FC236}">
                <a16:creationId xmlns:a16="http://schemas.microsoft.com/office/drawing/2014/main" id="{C687B10E-D3A1-40C9-876B-4B4637BD07F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ADB2CED-5798-4D6F-BDD3-843FEAEA451F}" type="slidenum">
              <a:rPr lang="en-US" altLang="zh-CN"/>
              <a:pPr/>
              <a:t>25</a:t>
            </a:fld>
            <a:endParaRPr lang="en-US" altLang="zh-CN"/>
          </a:p>
        </p:txBody>
      </p:sp>
      <p:grpSp>
        <p:nvGrpSpPr>
          <p:cNvPr id="25602" name="Group 2">
            <a:extLst>
              <a:ext uri="{FF2B5EF4-FFF2-40B4-BE49-F238E27FC236}">
                <a16:creationId xmlns:a16="http://schemas.microsoft.com/office/drawing/2014/main" id="{03F5CE40-5ACE-4BA3-8569-39D2E8AB1C3A}"/>
              </a:ext>
            </a:extLst>
          </p:cNvPr>
          <p:cNvGrpSpPr>
            <a:grpSpLocks/>
          </p:cNvGrpSpPr>
          <p:nvPr/>
        </p:nvGrpSpPr>
        <p:grpSpPr bwMode="auto">
          <a:xfrm>
            <a:off x="468313" y="1125538"/>
            <a:ext cx="8069262" cy="5124450"/>
            <a:chOff x="96" y="660"/>
            <a:chExt cx="5205" cy="3372"/>
          </a:xfrm>
        </p:grpSpPr>
        <p:sp>
          <p:nvSpPr>
            <p:cNvPr id="25603" name="AutoShape 3">
              <a:extLst>
                <a:ext uri="{FF2B5EF4-FFF2-40B4-BE49-F238E27FC236}">
                  <a16:creationId xmlns:a16="http://schemas.microsoft.com/office/drawing/2014/main" id="{D23B2DD1-1654-4D91-90F4-DF8BC9517C6E}"/>
                </a:ext>
              </a:extLst>
            </p:cNvPr>
            <p:cNvSpPr>
              <a:spLocks noChangeArrowheads="1"/>
            </p:cNvSpPr>
            <p:nvPr/>
          </p:nvSpPr>
          <p:spPr bwMode="auto">
            <a:xfrm>
              <a:off x="96" y="674"/>
              <a:ext cx="1031" cy="401"/>
            </a:xfrm>
            <a:prstGeom prst="diamond">
              <a:avLst/>
            </a:prstGeom>
            <a:solidFill>
              <a:schemeClr val="accent1"/>
            </a:solidFill>
            <a:ln w="12700">
              <a:solidFill>
                <a:schemeClr val="tx1"/>
              </a:solidFill>
              <a:miter lim="800000"/>
              <a:headEnd/>
              <a:tailEnd/>
            </a:ln>
          </p:spPr>
          <p:txBody>
            <a:bodyPr wrap="none" anchor="ctr"/>
            <a:lstStyle/>
            <a:p>
              <a:endParaRPr lang="zh-CN" altLang="en-US"/>
            </a:p>
          </p:txBody>
        </p:sp>
        <p:sp>
          <p:nvSpPr>
            <p:cNvPr id="25604" name="AutoShape 4">
              <a:extLst>
                <a:ext uri="{FF2B5EF4-FFF2-40B4-BE49-F238E27FC236}">
                  <a16:creationId xmlns:a16="http://schemas.microsoft.com/office/drawing/2014/main" id="{AAB2C071-AD15-4685-BB24-2A97881BD06E}"/>
                </a:ext>
              </a:extLst>
            </p:cNvPr>
            <p:cNvSpPr>
              <a:spLocks noChangeArrowheads="1"/>
            </p:cNvSpPr>
            <p:nvPr/>
          </p:nvSpPr>
          <p:spPr bwMode="auto">
            <a:xfrm>
              <a:off x="1094" y="1218"/>
              <a:ext cx="1031" cy="401"/>
            </a:xfrm>
            <a:prstGeom prst="diamond">
              <a:avLst/>
            </a:prstGeom>
            <a:solidFill>
              <a:schemeClr val="accent1"/>
            </a:solidFill>
            <a:ln w="12700">
              <a:solidFill>
                <a:schemeClr val="tx1"/>
              </a:solidFill>
              <a:miter lim="800000"/>
              <a:headEnd/>
              <a:tailEnd/>
            </a:ln>
          </p:spPr>
          <p:txBody>
            <a:bodyPr wrap="none" anchor="ctr"/>
            <a:lstStyle/>
            <a:p>
              <a:endParaRPr lang="zh-CN" altLang="en-US"/>
            </a:p>
          </p:txBody>
        </p:sp>
        <p:sp>
          <p:nvSpPr>
            <p:cNvPr id="25605" name="AutoShape 5">
              <a:extLst>
                <a:ext uri="{FF2B5EF4-FFF2-40B4-BE49-F238E27FC236}">
                  <a16:creationId xmlns:a16="http://schemas.microsoft.com/office/drawing/2014/main" id="{F58DE1CE-B089-4009-8112-4B6CCB44964C}"/>
                </a:ext>
              </a:extLst>
            </p:cNvPr>
            <p:cNvSpPr>
              <a:spLocks noChangeArrowheads="1"/>
            </p:cNvSpPr>
            <p:nvPr/>
          </p:nvSpPr>
          <p:spPr bwMode="auto">
            <a:xfrm>
              <a:off x="2096" y="1840"/>
              <a:ext cx="1031" cy="401"/>
            </a:xfrm>
            <a:prstGeom prst="diamond">
              <a:avLst/>
            </a:prstGeom>
            <a:solidFill>
              <a:schemeClr val="accent1"/>
            </a:solidFill>
            <a:ln w="12700">
              <a:solidFill>
                <a:schemeClr val="tx1"/>
              </a:solidFill>
              <a:miter lim="800000"/>
              <a:headEnd/>
              <a:tailEnd/>
            </a:ln>
          </p:spPr>
          <p:txBody>
            <a:bodyPr wrap="none" anchor="ctr"/>
            <a:lstStyle/>
            <a:p>
              <a:endParaRPr lang="zh-CN" altLang="en-US"/>
            </a:p>
          </p:txBody>
        </p:sp>
        <p:sp>
          <p:nvSpPr>
            <p:cNvPr id="25606" name="AutoShape 6">
              <a:extLst>
                <a:ext uri="{FF2B5EF4-FFF2-40B4-BE49-F238E27FC236}">
                  <a16:creationId xmlns:a16="http://schemas.microsoft.com/office/drawing/2014/main" id="{E5D68512-0DC9-420D-A981-1D62CB2B78C9}"/>
                </a:ext>
              </a:extLst>
            </p:cNvPr>
            <p:cNvSpPr>
              <a:spLocks noChangeArrowheads="1"/>
            </p:cNvSpPr>
            <p:nvPr/>
          </p:nvSpPr>
          <p:spPr bwMode="auto">
            <a:xfrm>
              <a:off x="3275" y="2449"/>
              <a:ext cx="1031" cy="401"/>
            </a:xfrm>
            <a:prstGeom prst="diamond">
              <a:avLst/>
            </a:prstGeom>
            <a:solidFill>
              <a:schemeClr val="accent1"/>
            </a:solidFill>
            <a:ln w="12700">
              <a:solidFill>
                <a:schemeClr val="tx1"/>
              </a:solidFill>
              <a:miter lim="800000"/>
              <a:headEnd/>
              <a:tailEnd/>
            </a:ln>
          </p:spPr>
          <p:txBody>
            <a:bodyPr wrap="none" anchor="ctr"/>
            <a:lstStyle/>
            <a:p>
              <a:endParaRPr lang="zh-CN" altLang="en-US"/>
            </a:p>
          </p:txBody>
        </p:sp>
        <p:sp>
          <p:nvSpPr>
            <p:cNvPr id="25607" name="Rectangle 7">
              <a:extLst>
                <a:ext uri="{FF2B5EF4-FFF2-40B4-BE49-F238E27FC236}">
                  <a16:creationId xmlns:a16="http://schemas.microsoft.com/office/drawing/2014/main" id="{A3B9B84E-BC61-49A6-AA5B-6A27DD202022}"/>
                </a:ext>
              </a:extLst>
            </p:cNvPr>
            <p:cNvSpPr>
              <a:spLocks noChangeArrowheads="1"/>
            </p:cNvSpPr>
            <p:nvPr/>
          </p:nvSpPr>
          <p:spPr bwMode="auto">
            <a:xfrm>
              <a:off x="228" y="3293"/>
              <a:ext cx="738" cy="285"/>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25608" name="Rectangle 8">
              <a:extLst>
                <a:ext uri="{FF2B5EF4-FFF2-40B4-BE49-F238E27FC236}">
                  <a16:creationId xmlns:a16="http://schemas.microsoft.com/office/drawing/2014/main" id="{D2942329-7E57-4D26-9939-32F76073C466}"/>
                </a:ext>
              </a:extLst>
            </p:cNvPr>
            <p:cNvSpPr>
              <a:spLocks noChangeArrowheads="1"/>
            </p:cNvSpPr>
            <p:nvPr/>
          </p:nvSpPr>
          <p:spPr bwMode="auto">
            <a:xfrm>
              <a:off x="1187" y="3272"/>
              <a:ext cx="738" cy="285"/>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25609" name="Rectangle 9">
              <a:extLst>
                <a:ext uri="{FF2B5EF4-FFF2-40B4-BE49-F238E27FC236}">
                  <a16:creationId xmlns:a16="http://schemas.microsoft.com/office/drawing/2014/main" id="{1E4781D6-AE85-4815-80F0-D5CC538F9582}"/>
                </a:ext>
              </a:extLst>
            </p:cNvPr>
            <p:cNvSpPr>
              <a:spLocks noChangeArrowheads="1"/>
            </p:cNvSpPr>
            <p:nvPr/>
          </p:nvSpPr>
          <p:spPr bwMode="auto">
            <a:xfrm>
              <a:off x="2235" y="3251"/>
              <a:ext cx="738" cy="285"/>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25610" name="Rectangle 10">
              <a:extLst>
                <a:ext uri="{FF2B5EF4-FFF2-40B4-BE49-F238E27FC236}">
                  <a16:creationId xmlns:a16="http://schemas.microsoft.com/office/drawing/2014/main" id="{32B0AD42-0729-485E-B2DA-E6E39C2432D5}"/>
                </a:ext>
              </a:extLst>
            </p:cNvPr>
            <p:cNvSpPr>
              <a:spLocks noChangeArrowheads="1"/>
            </p:cNvSpPr>
            <p:nvPr/>
          </p:nvSpPr>
          <p:spPr bwMode="auto">
            <a:xfrm>
              <a:off x="3443" y="3244"/>
              <a:ext cx="738" cy="285"/>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25611" name="Rectangle 11">
              <a:extLst>
                <a:ext uri="{FF2B5EF4-FFF2-40B4-BE49-F238E27FC236}">
                  <a16:creationId xmlns:a16="http://schemas.microsoft.com/office/drawing/2014/main" id="{E8C50FC5-F215-4C9E-B22F-49F7A1B814BE}"/>
                </a:ext>
              </a:extLst>
            </p:cNvPr>
            <p:cNvSpPr>
              <a:spLocks noChangeArrowheads="1"/>
            </p:cNvSpPr>
            <p:nvPr/>
          </p:nvSpPr>
          <p:spPr bwMode="auto">
            <a:xfrm>
              <a:off x="4563" y="3239"/>
              <a:ext cx="738" cy="285"/>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25612" name="Line 12">
              <a:extLst>
                <a:ext uri="{FF2B5EF4-FFF2-40B4-BE49-F238E27FC236}">
                  <a16:creationId xmlns:a16="http://schemas.microsoft.com/office/drawing/2014/main" id="{DDDA8014-08C7-4BF2-8268-E2BD05CE8D04}"/>
                </a:ext>
              </a:extLst>
            </p:cNvPr>
            <p:cNvSpPr>
              <a:spLocks noChangeShapeType="1"/>
            </p:cNvSpPr>
            <p:nvPr/>
          </p:nvSpPr>
          <p:spPr bwMode="auto">
            <a:xfrm>
              <a:off x="619" y="1112"/>
              <a:ext cx="0" cy="22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3" name="Line 13">
              <a:extLst>
                <a:ext uri="{FF2B5EF4-FFF2-40B4-BE49-F238E27FC236}">
                  <a16:creationId xmlns:a16="http://schemas.microsoft.com/office/drawing/2014/main" id="{FA209246-A816-49F7-BDE9-9125CE76AD40}"/>
                </a:ext>
              </a:extLst>
            </p:cNvPr>
            <p:cNvSpPr>
              <a:spLocks noChangeShapeType="1"/>
            </p:cNvSpPr>
            <p:nvPr/>
          </p:nvSpPr>
          <p:spPr bwMode="auto">
            <a:xfrm>
              <a:off x="1121" y="874"/>
              <a:ext cx="48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4" name="Line 14">
              <a:extLst>
                <a:ext uri="{FF2B5EF4-FFF2-40B4-BE49-F238E27FC236}">
                  <a16:creationId xmlns:a16="http://schemas.microsoft.com/office/drawing/2014/main" id="{76888E5C-2663-4DEF-8FD4-1CE657D8E6D4}"/>
                </a:ext>
              </a:extLst>
            </p:cNvPr>
            <p:cNvSpPr>
              <a:spLocks noChangeShapeType="1"/>
            </p:cNvSpPr>
            <p:nvPr/>
          </p:nvSpPr>
          <p:spPr bwMode="auto">
            <a:xfrm>
              <a:off x="1629" y="893"/>
              <a:ext cx="0" cy="28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5" name="Line 15">
              <a:extLst>
                <a:ext uri="{FF2B5EF4-FFF2-40B4-BE49-F238E27FC236}">
                  <a16:creationId xmlns:a16="http://schemas.microsoft.com/office/drawing/2014/main" id="{6CB2CD73-F6D7-4085-BA99-F04BC157CD2F}"/>
                </a:ext>
              </a:extLst>
            </p:cNvPr>
            <p:cNvSpPr>
              <a:spLocks noChangeShapeType="1"/>
            </p:cNvSpPr>
            <p:nvPr/>
          </p:nvSpPr>
          <p:spPr bwMode="auto">
            <a:xfrm>
              <a:off x="2116" y="1416"/>
              <a:ext cx="4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6" name="Line 16">
              <a:extLst>
                <a:ext uri="{FF2B5EF4-FFF2-40B4-BE49-F238E27FC236}">
                  <a16:creationId xmlns:a16="http://schemas.microsoft.com/office/drawing/2014/main" id="{F0F19337-D272-4861-9E2D-65E021B6ACEA}"/>
                </a:ext>
              </a:extLst>
            </p:cNvPr>
            <p:cNvSpPr>
              <a:spLocks noChangeShapeType="1"/>
            </p:cNvSpPr>
            <p:nvPr/>
          </p:nvSpPr>
          <p:spPr bwMode="auto">
            <a:xfrm>
              <a:off x="2595" y="1420"/>
              <a:ext cx="0" cy="4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7" name="Line 17">
              <a:extLst>
                <a:ext uri="{FF2B5EF4-FFF2-40B4-BE49-F238E27FC236}">
                  <a16:creationId xmlns:a16="http://schemas.microsoft.com/office/drawing/2014/main" id="{90B91AA0-B5F1-4427-82A2-7FDEC65AA5D8}"/>
                </a:ext>
              </a:extLst>
            </p:cNvPr>
            <p:cNvSpPr>
              <a:spLocks noChangeShapeType="1"/>
            </p:cNvSpPr>
            <p:nvPr/>
          </p:nvSpPr>
          <p:spPr bwMode="auto">
            <a:xfrm>
              <a:off x="3111" y="2060"/>
              <a:ext cx="66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8" name="Line 18">
              <a:extLst>
                <a:ext uri="{FF2B5EF4-FFF2-40B4-BE49-F238E27FC236}">
                  <a16:creationId xmlns:a16="http://schemas.microsoft.com/office/drawing/2014/main" id="{91A97094-A90D-4270-AF1A-4A6C69D1F635}"/>
                </a:ext>
              </a:extLst>
            </p:cNvPr>
            <p:cNvSpPr>
              <a:spLocks noChangeShapeType="1"/>
            </p:cNvSpPr>
            <p:nvPr/>
          </p:nvSpPr>
          <p:spPr bwMode="auto">
            <a:xfrm>
              <a:off x="3780" y="2064"/>
              <a:ext cx="0" cy="3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9" name="Line 19">
              <a:extLst>
                <a:ext uri="{FF2B5EF4-FFF2-40B4-BE49-F238E27FC236}">
                  <a16:creationId xmlns:a16="http://schemas.microsoft.com/office/drawing/2014/main" id="{B2F98E6C-2D63-4C3C-B375-7E275219E250}"/>
                </a:ext>
              </a:extLst>
            </p:cNvPr>
            <p:cNvSpPr>
              <a:spLocks noChangeShapeType="1"/>
            </p:cNvSpPr>
            <p:nvPr/>
          </p:nvSpPr>
          <p:spPr bwMode="auto">
            <a:xfrm>
              <a:off x="4326" y="2660"/>
              <a:ext cx="60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0" name="Line 20">
              <a:extLst>
                <a:ext uri="{FF2B5EF4-FFF2-40B4-BE49-F238E27FC236}">
                  <a16:creationId xmlns:a16="http://schemas.microsoft.com/office/drawing/2014/main" id="{A1DC8D41-6210-4182-B72F-52F95BA6EEB7}"/>
                </a:ext>
              </a:extLst>
            </p:cNvPr>
            <p:cNvSpPr>
              <a:spLocks noChangeShapeType="1"/>
            </p:cNvSpPr>
            <p:nvPr/>
          </p:nvSpPr>
          <p:spPr bwMode="auto">
            <a:xfrm>
              <a:off x="4951" y="2664"/>
              <a:ext cx="0" cy="5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1" name="Line 21">
              <a:extLst>
                <a:ext uri="{FF2B5EF4-FFF2-40B4-BE49-F238E27FC236}">
                  <a16:creationId xmlns:a16="http://schemas.microsoft.com/office/drawing/2014/main" id="{45EA1A1B-7D3C-4C30-B7F3-63478B85537A}"/>
                </a:ext>
              </a:extLst>
            </p:cNvPr>
            <p:cNvSpPr>
              <a:spLocks noChangeShapeType="1"/>
            </p:cNvSpPr>
            <p:nvPr/>
          </p:nvSpPr>
          <p:spPr bwMode="auto">
            <a:xfrm>
              <a:off x="1614" y="1654"/>
              <a:ext cx="0" cy="16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2" name="Line 22">
              <a:extLst>
                <a:ext uri="{FF2B5EF4-FFF2-40B4-BE49-F238E27FC236}">
                  <a16:creationId xmlns:a16="http://schemas.microsoft.com/office/drawing/2014/main" id="{55A773CE-EB2B-4BDF-A769-3E2C10E983FD}"/>
                </a:ext>
              </a:extLst>
            </p:cNvPr>
            <p:cNvSpPr>
              <a:spLocks noChangeShapeType="1"/>
            </p:cNvSpPr>
            <p:nvPr/>
          </p:nvSpPr>
          <p:spPr bwMode="auto">
            <a:xfrm>
              <a:off x="2609" y="2283"/>
              <a:ext cx="0" cy="95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3" name="Line 23">
              <a:extLst>
                <a:ext uri="{FF2B5EF4-FFF2-40B4-BE49-F238E27FC236}">
                  <a16:creationId xmlns:a16="http://schemas.microsoft.com/office/drawing/2014/main" id="{E12B12A5-09B5-4287-88C6-7B9F6FDE6EC7}"/>
                </a:ext>
              </a:extLst>
            </p:cNvPr>
            <p:cNvSpPr>
              <a:spLocks noChangeShapeType="1"/>
            </p:cNvSpPr>
            <p:nvPr/>
          </p:nvSpPr>
          <p:spPr bwMode="auto">
            <a:xfrm>
              <a:off x="3795" y="2898"/>
              <a:ext cx="0" cy="34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4" name="Line 24">
              <a:extLst>
                <a:ext uri="{FF2B5EF4-FFF2-40B4-BE49-F238E27FC236}">
                  <a16:creationId xmlns:a16="http://schemas.microsoft.com/office/drawing/2014/main" id="{0DED9D10-0DAE-42C0-AE20-121DE8C5A496}"/>
                </a:ext>
              </a:extLst>
            </p:cNvPr>
            <p:cNvSpPr>
              <a:spLocks noChangeShapeType="1"/>
            </p:cNvSpPr>
            <p:nvPr/>
          </p:nvSpPr>
          <p:spPr bwMode="auto">
            <a:xfrm>
              <a:off x="608" y="3786"/>
              <a:ext cx="43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5" name="Line 25">
              <a:extLst>
                <a:ext uri="{FF2B5EF4-FFF2-40B4-BE49-F238E27FC236}">
                  <a16:creationId xmlns:a16="http://schemas.microsoft.com/office/drawing/2014/main" id="{230EB864-B78A-49F2-B55B-EA13BC3D6205}"/>
                </a:ext>
              </a:extLst>
            </p:cNvPr>
            <p:cNvSpPr>
              <a:spLocks noChangeShapeType="1"/>
            </p:cNvSpPr>
            <p:nvPr/>
          </p:nvSpPr>
          <p:spPr bwMode="auto">
            <a:xfrm>
              <a:off x="619" y="3586"/>
              <a:ext cx="0" cy="1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6" name="Line 26">
              <a:extLst>
                <a:ext uri="{FF2B5EF4-FFF2-40B4-BE49-F238E27FC236}">
                  <a16:creationId xmlns:a16="http://schemas.microsoft.com/office/drawing/2014/main" id="{8A9B19BA-D3BC-4851-8292-0E3C77DBB867}"/>
                </a:ext>
              </a:extLst>
            </p:cNvPr>
            <p:cNvSpPr>
              <a:spLocks noChangeShapeType="1"/>
            </p:cNvSpPr>
            <p:nvPr/>
          </p:nvSpPr>
          <p:spPr bwMode="auto">
            <a:xfrm flipH="1">
              <a:off x="4998" y="3542"/>
              <a:ext cx="15" cy="2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7" name="Line 27">
              <a:extLst>
                <a:ext uri="{FF2B5EF4-FFF2-40B4-BE49-F238E27FC236}">
                  <a16:creationId xmlns:a16="http://schemas.microsoft.com/office/drawing/2014/main" id="{9D1E4BE3-9D9F-462B-A73D-4DA250D803E0}"/>
                </a:ext>
              </a:extLst>
            </p:cNvPr>
            <p:cNvSpPr>
              <a:spLocks noChangeShapeType="1"/>
            </p:cNvSpPr>
            <p:nvPr/>
          </p:nvSpPr>
          <p:spPr bwMode="auto">
            <a:xfrm>
              <a:off x="3797" y="3573"/>
              <a:ext cx="0" cy="1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8" name="Line 28">
              <a:extLst>
                <a:ext uri="{FF2B5EF4-FFF2-40B4-BE49-F238E27FC236}">
                  <a16:creationId xmlns:a16="http://schemas.microsoft.com/office/drawing/2014/main" id="{16C7CC49-DC9D-497E-84F5-550C939D658D}"/>
                </a:ext>
              </a:extLst>
            </p:cNvPr>
            <p:cNvSpPr>
              <a:spLocks noChangeShapeType="1"/>
            </p:cNvSpPr>
            <p:nvPr/>
          </p:nvSpPr>
          <p:spPr bwMode="auto">
            <a:xfrm>
              <a:off x="2590" y="3552"/>
              <a:ext cx="0" cy="1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9" name="Line 29">
              <a:extLst>
                <a:ext uri="{FF2B5EF4-FFF2-40B4-BE49-F238E27FC236}">
                  <a16:creationId xmlns:a16="http://schemas.microsoft.com/office/drawing/2014/main" id="{D9515C9E-DD64-4B59-8080-286CE1373D95}"/>
                </a:ext>
              </a:extLst>
            </p:cNvPr>
            <p:cNvSpPr>
              <a:spLocks noChangeShapeType="1"/>
            </p:cNvSpPr>
            <p:nvPr/>
          </p:nvSpPr>
          <p:spPr bwMode="auto">
            <a:xfrm>
              <a:off x="1603" y="3604"/>
              <a:ext cx="0" cy="1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0" name="Line 30">
              <a:extLst>
                <a:ext uri="{FF2B5EF4-FFF2-40B4-BE49-F238E27FC236}">
                  <a16:creationId xmlns:a16="http://schemas.microsoft.com/office/drawing/2014/main" id="{2D96FCAB-26FE-4E4B-AA51-282FEE3CF86C}"/>
                </a:ext>
              </a:extLst>
            </p:cNvPr>
            <p:cNvSpPr>
              <a:spLocks noChangeShapeType="1"/>
            </p:cNvSpPr>
            <p:nvPr/>
          </p:nvSpPr>
          <p:spPr bwMode="auto">
            <a:xfrm flipH="1">
              <a:off x="2811" y="3785"/>
              <a:ext cx="15" cy="2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1" name="Rectangle 31">
              <a:extLst>
                <a:ext uri="{FF2B5EF4-FFF2-40B4-BE49-F238E27FC236}">
                  <a16:creationId xmlns:a16="http://schemas.microsoft.com/office/drawing/2014/main" id="{5CEF3C62-D764-4713-BA1E-8D0CD8562268}"/>
                </a:ext>
              </a:extLst>
            </p:cNvPr>
            <p:cNvSpPr>
              <a:spLocks noChangeArrowheads="1"/>
            </p:cNvSpPr>
            <p:nvPr/>
          </p:nvSpPr>
          <p:spPr bwMode="auto">
            <a:xfrm>
              <a:off x="299" y="1127"/>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zh-CN" altLang="en-US" sz="2200">
                  <a:latin typeface="Book Antiqua" panose="02040602050305030304" pitchFamily="18" charset="0"/>
                </a:rPr>
                <a:t>真</a:t>
              </a:r>
            </a:p>
          </p:txBody>
        </p:sp>
        <p:sp>
          <p:nvSpPr>
            <p:cNvPr id="25632" name="Rectangle 32">
              <a:extLst>
                <a:ext uri="{FF2B5EF4-FFF2-40B4-BE49-F238E27FC236}">
                  <a16:creationId xmlns:a16="http://schemas.microsoft.com/office/drawing/2014/main" id="{66643867-AC42-4C96-BFB7-3A0B24D16CCE}"/>
                </a:ext>
              </a:extLst>
            </p:cNvPr>
            <p:cNvSpPr>
              <a:spLocks noChangeArrowheads="1"/>
            </p:cNvSpPr>
            <p:nvPr/>
          </p:nvSpPr>
          <p:spPr bwMode="auto">
            <a:xfrm>
              <a:off x="225" y="746"/>
              <a:ext cx="74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zh-CN" altLang="en-US" sz="2200">
                  <a:latin typeface="Book Antiqua" panose="02040602050305030304" pitchFamily="18" charset="0"/>
                </a:rPr>
                <a:t>表达式</a:t>
              </a:r>
              <a:r>
                <a:rPr lang="en-US" altLang="zh-CN" sz="2200">
                  <a:latin typeface="Book Antiqua" panose="02040602050305030304" pitchFamily="18" charset="0"/>
                </a:rPr>
                <a:t>1</a:t>
              </a:r>
            </a:p>
          </p:txBody>
        </p:sp>
        <p:sp>
          <p:nvSpPr>
            <p:cNvPr id="25633" name="Rectangle 33">
              <a:extLst>
                <a:ext uri="{FF2B5EF4-FFF2-40B4-BE49-F238E27FC236}">
                  <a16:creationId xmlns:a16="http://schemas.microsoft.com/office/drawing/2014/main" id="{0873510A-7B53-4319-9A07-6EF30B6D3691}"/>
                </a:ext>
              </a:extLst>
            </p:cNvPr>
            <p:cNvSpPr>
              <a:spLocks noChangeArrowheads="1"/>
            </p:cNvSpPr>
            <p:nvPr/>
          </p:nvSpPr>
          <p:spPr bwMode="auto">
            <a:xfrm>
              <a:off x="1133" y="660"/>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zh-CN" altLang="en-US" sz="2200">
                  <a:latin typeface="Book Antiqua" panose="02040602050305030304" pitchFamily="18" charset="0"/>
                </a:rPr>
                <a:t>假</a:t>
              </a:r>
            </a:p>
          </p:txBody>
        </p:sp>
        <p:sp>
          <p:nvSpPr>
            <p:cNvPr id="25634" name="Rectangle 34">
              <a:extLst>
                <a:ext uri="{FF2B5EF4-FFF2-40B4-BE49-F238E27FC236}">
                  <a16:creationId xmlns:a16="http://schemas.microsoft.com/office/drawing/2014/main" id="{CCDEC4E0-318E-4602-81F5-6FA60579FA11}"/>
                </a:ext>
              </a:extLst>
            </p:cNvPr>
            <p:cNvSpPr>
              <a:spLocks noChangeArrowheads="1"/>
            </p:cNvSpPr>
            <p:nvPr/>
          </p:nvSpPr>
          <p:spPr bwMode="auto">
            <a:xfrm>
              <a:off x="1279" y="1668"/>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zh-CN" altLang="en-US" sz="2200">
                  <a:latin typeface="Book Antiqua" panose="02040602050305030304" pitchFamily="18" charset="0"/>
                </a:rPr>
                <a:t>真</a:t>
              </a:r>
            </a:p>
          </p:txBody>
        </p:sp>
        <p:sp>
          <p:nvSpPr>
            <p:cNvPr id="25635" name="Rectangle 35">
              <a:extLst>
                <a:ext uri="{FF2B5EF4-FFF2-40B4-BE49-F238E27FC236}">
                  <a16:creationId xmlns:a16="http://schemas.microsoft.com/office/drawing/2014/main" id="{74C24FC7-A29A-436C-ACE6-D1FCEC794806}"/>
                </a:ext>
              </a:extLst>
            </p:cNvPr>
            <p:cNvSpPr>
              <a:spLocks noChangeArrowheads="1"/>
            </p:cNvSpPr>
            <p:nvPr/>
          </p:nvSpPr>
          <p:spPr bwMode="auto">
            <a:xfrm>
              <a:off x="2187" y="1185"/>
              <a:ext cx="30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zh-CN" altLang="en-US" sz="2200">
                  <a:latin typeface="Book Antiqua" panose="02040602050305030304" pitchFamily="18" charset="0"/>
                </a:rPr>
                <a:t>假</a:t>
              </a:r>
            </a:p>
          </p:txBody>
        </p:sp>
        <p:sp>
          <p:nvSpPr>
            <p:cNvPr id="25636" name="Rectangle 36">
              <a:extLst>
                <a:ext uri="{FF2B5EF4-FFF2-40B4-BE49-F238E27FC236}">
                  <a16:creationId xmlns:a16="http://schemas.microsoft.com/office/drawing/2014/main" id="{D3368A60-2928-4000-8C0B-1529666B1C69}"/>
                </a:ext>
              </a:extLst>
            </p:cNvPr>
            <p:cNvSpPr>
              <a:spLocks noChangeArrowheads="1"/>
            </p:cNvSpPr>
            <p:nvPr/>
          </p:nvSpPr>
          <p:spPr bwMode="auto">
            <a:xfrm>
              <a:off x="2289" y="2298"/>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zh-CN" altLang="en-US" sz="2200">
                  <a:latin typeface="Book Antiqua" panose="02040602050305030304" pitchFamily="18" charset="0"/>
                </a:rPr>
                <a:t>真</a:t>
              </a:r>
            </a:p>
          </p:txBody>
        </p:sp>
        <p:sp>
          <p:nvSpPr>
            <p:cNvPr id="25637" name="Rectangle 37">
              <a:extLst>
                <a:ext uri="{FF2B5EF4-FFF2-40B4-BE49-F238E27FC236}">
                  <a16:creationId xmlns:a16="http://schemas.microsoft.com/office/drawing/2014/main" id="{BD242683-1986-4D0B-9393-B0460C9B0473}"/>
                </a:ext>
              </a:extLst>
            </p:cNvPr>
            <p:cNvSpPr>
              <a:spLocks noChangeArrowheads="1"/>
            </p:cNvSpPr>
            <p:nvPr/>
          </p:nvSpPr>
          <p:spPr bwMode="auto">
            <a:xfrm>
              <a:off x="3226" y="1815"/>
              <a:ext cx="34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zh-CN" altLang="en-US" sz="2200">
                  <a:latin typeface="Book Antiqua" panose="02040602050305030304" pitchFamily="18" charset="0"/>
                </a:rPr>
                <a:t>假 </a:t>
              </a:r>
            </a:p>
          </p:txBody>
        </p:sp>
        <p:sp>
          <p:nvSpPr>
            <p:cNvPr id="25638" name="Rectangle 38">
              <a:extLst>
                <a:ext uri="{FF2B5EF4-FFF2-40B4-BE49-F238E27FC236}">
                  <a16:creationId xmlns:a16="http://schemas.microsoft.com/office/drawing/2014/main" id="{E2CF1417-DACA-4A76-8FAA-706143997F4D}"/>
                </a:ext>
              </a:extLst>
            </p:cNvPr>
            <p:cNvSpPr>
              <a:spLocks noChangeArrowheads="1"/>
            </p:cNvSpPr>
            <p:nvPr/>
          </p:nvSpPr>
          <p:spPr bwMode="auto">
            <a:xfrm>
              <a:off x="3518" y="2854"/>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zh-CN" altLang="en-US" sz="2200">
                  <a:latin typeface="Book Antiqua" panose="02040602050305030304" pitchFamily="18" charset="0"/>
                </a:rPr>
                <a:t>真</a:t>
              </a:r>
            </a:p>
          </p:txBody>
        </p:sp>
        <p:sp>
          <p:nvSpPr>
            <p:cNvPr id="25639" name="Rectangle 39">
              <a:extLst>
                <a:ext uri="{FF2B5EF4-FFF2-40B4-BE49-F238E27FC236}">
                  <a16:creationId xmlns:a16="http://schemas.microsoft.com/office/drawing/2014/main" id="{C973E41D-E4EC-4494-9DBD-B4A5F58A9857}"/>
                </a:ext>
              </a:extLst>
            </p:cNvPr>
            <p:cNvSpPr>
              <a:spLocks noChangeArrowheads="1"/>
            </p:cNvSpPr>
            <p:nvPr/>
          </p:nvSpPr>
          <p:spPr bwMode="auto">
            <a:xfrm>
              <a:off x="4396" y="2385"/>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zh-CN" altLang="en-US" sz="2200">
                  <a:latin typeface="Book Antiqua" panose="02040602050305030304" pitchFamily="18" charset="0"/>
                </a:rPr>
                <a:t>假</a:t>
              </a:r>
            </a:p>
          </p:txBody>
        </p:sp>
        <p:sp>
          <p:nvSpPr>
            <p:cNvPr id="25640" name="Rectangle 40">
              <a:extLst>
                <a:ext uri="{FF2B5EF4-FFF2-40B4-BE49-F238E27FC236}">
                  <a16:creationId xmlns:a16="http://schemas.microsoft.com/office/drawing/2014/main" id="{3D855FA5-F7DA-4D57-97FB-A36D5268F1E7}"/>
                </a:ext>
              </a:extLst>
            </p:cNvPr>
            <p:cNvSpPr>
              <a:spLocks noChangeArrowheads="1"/>
            </p:cNvSpPr>
            <p:nvPr/>
          </p:nvSpPr>
          <p:spPr bwMode="auto">
            <a:xfrm>
              <a:off x="1235" y="1287"/>
              <a:ext cx="108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zh-CN" altLang="en-US" sz="2200">
                  <a:latin typeface="Book Antiqua" panose="02040602050305030304" pitchFamily="18" charset="0"/>
                </a:rPr>
                <a:t>表达式</a:t>
              </a:r>
              <a:r>
                <a:rPr lang="en-US" altLang="zh-CN" sz="2200">
                  <a:latin typeface="Book Antiqua" panose="02040602050305030304" pitchFamily="18" charset="0"/>
                </a:rPr>
                <a:t>2</a:t>
              </a:r>
            </a:p>
          </p:txBody>
        </p:sp>
        <p:sp>
          <p:nvSpPr>
            <p:cNvPr id="25641" name="Rectangle 41">
              <a:extLst>
                <a:ext uri="{FF2B5EF4-FFF2-40B4-BE49-F238E27FC236}">
                  <a16:creationId xmlns:a16="http://schemas.microsoft.com/office/drawing/2014/main" id="{963CD734-ED8F-4B7E-9686-28EAC439B1C3}"/>
                </a:ext>
              </a:extLst>
            </p:cNvPr>
            <p:cNvSpPr>
              <a:spLocks noChangeArrowheads="1"/>
            </p:cNvSpPr>
            <p:nvPr/>
          </p:nvSpPr>
          <p:spPr bwMode="auto">
            <a:xfrm>
              <a:off x="2231" y="1931"/>
              <a:ext cx="74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zh-CN" altLang="en-US" sz="2200">
                  <a:latin typeface="Book Antiqua" panose="02040602050305030304" pitchFamily="18" charset="0"/>
                </a:rPr>
                <a:t>表达式</a:t>
              </a:r>
              <a:r>
                <a:rPr lang="en-US" altLang="zh-CN" sz="2200">
                  <a:latin typeface="Book Antiqua" panose="02040602050305030304" pitchFamily="18" charset="0"/>
                </a:rPr>
                <a:t>3</a:t>
              </a:r>
            </a:p>
          </p:txBody>
        </p:sp>
        <p:sp>
          <p:nvSpPr>
            <p:cNvPr id="25642" name="Rectangle 42">
              <a:extLst>
                <a:ext uri="{FF2B5EF4-FFF2-40B4-BE49-F238E27FC236}">
                  <a16:creationId xmlns:a16="http://schemas.microsoft.com/office/drawing/2014/main" id="{A825B65D-96FE-458A-9A2E-80A32892CD57}"/>
                </a:ext>
              </a:extLst>
            </p:cNvPr>
            <p:cNvSpPr>
              <a:spLocks noChangeArrowheads="1"/>
            </p:cNvSpPr>
            <p:nvPr/>
          </p:nvSpPr>
          <p:spPr bwMode="auto">
            <a:xfrm>
              <a:off x="3460" y="2532"/>
              <a:ext cx="74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zh-CN" altLang="en-US" sz="2200">
                  <a:latin typeface="Book Antiqua" panose="02040602050305030304" pitchFamily="18" charset="0"/>
                </a:rPr>
                <a:t>表达式</a:t>
              </a:r>
              <a:r>
                <a:rPr lang="en-US" altLang="zh-CN" sz="2200">
                  <a:latin typeface="Book Antiqua" panose="02040602050305030304" pitchFamily="18" charset="0"/>
                </a:rPr>
                <a:t>4</a:t>
              </a:r>
            </a:p>
          </p:txBody>
        </p:sp>
        <p:sp>
          <p:nvSpPr>
            <p:cNvPr id="25643" name="Rectangle 43">
              <a:extLst>
                <a:ext uri="{FF2B5EF4-FFF2-40B4-BE49-F238E27FC236}">
                  <a16:creationId xmlns:a16="http://schemas.microsoft.com/office/drawing/2014/main" id="{5EAFBFDC-2BD0-4B33-803B-45D0AD25AA4B}"/>
                </a:ext>
              </a:extLst>
            </p:cNvPr>
            <p:cNvSpPr>
              <a:spLocks noChangeArrowheads="1"/>
            </p:cNvSpPr>
            <p:nvPr/>
          </p:nvSpPr>
          <p:spPr bwMode="auto">
            <a:xfrm>
              <a:off x="357" y="3337"/>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zh-CN" altLang="en-US" sz="2200">
                  <a:latin typeface="Book Antiqua" panose="02040602050305030304" pitchFamily="18" charset="0"/>
                </a:rPr>
                <a:t>语句</a:t>
              </a:r>
              <a:r>
                <a:rPr lang="en-US" altLang="zh-CN" sz="2200">
                  <a:latin typeface="Book Antiqua" panose="02040602050305030304" pitchFamily="18" charset="0"/>
                </a:rPr>
                <a:t>1</a:t>
              </a:r>
            </a:p>
          </p:txBody>
        </p:sp>
        <p:sp>
          <p:nvSpPr>
            <p:cNvPr id="25644" name="Rectangle 44">
              <a:extLst>
                <a:ext uri="{FF2B5EF4-FFF2-40B4-BE49-F238E27FC236}">
                  <a16:creationId xmlns:a16="http://schemas.microsoft.com/office/drawing/2014/main" id="{B6AF0F48-9DC1-40EF-9AEC-C66B4DA9CF32}"/>
                </a:ext>
              </a:extLst>
            </p:cNvPr>
            <p:cNvSpPr>
              <a:spLocks noChangeArrowheads="1"/>
            </p:cNvSpPr>
            <p:nvPr/>
          </p:nvSpPr>
          <p:spPr bwMode="auto">
            <a:xfrm>
              <a:off x="1265" y="333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zh-CN" altLang="en-US" sz="2200">
                  <a:latin typeface="Book Antiqua" panose="02040602050305030304" pitchFamily="18" charset="0"/>
                </a:rPr>
                <a:t>语句</a:t>
              </a:r>
              <a:r>
                <a:rPr lang="en-US" altLang="zh-CN" sz="2200">
                  <a:latin typeface="Book Antiqua" panose="02040602050305030304" pitchFamily="18" charset="0"/>
                </a:rPr>
                <a:t>2</a:t>
              </a:r>
            </a:p>
          </p:txBody>
        </p:sp>
        <p:sp>
          <p:nvSpPr>
            <p:cNvPr id="25645" name="Rectangle 45">
              <a:extLst>
                <a:ext uri="{FF2B5EF4-FFF2-40B4-BE49-F238E27FC236}">
                  <a16:creationId xmlns:a16="http://schemas.microsoft.com/office/drawing/2014/main" id="{D205F792-4754-4047-AF59-6A628EC41A07}"/>
                </a:ext>
              </a:extLst>
            </p:cNvPr>
            <p:cNvSpPr>
              <a:spLocks noChangeArrowheads="1"/>
            </p:cNvSpPr>
            <p:nvPr/>
          </p:nvSpPr>
          <p:spPr bwMode="auto">
            <a:xfrm>
              <a:off x="2347" y="330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zh-CN" altLang="en-US" sz="2200">
                  <a:latin typeface="Book Antiqua" panose="02040602050305030304" pitchFamily="18" charset="0"/>
                </a:rPr>
                <a:t>语句</a:t>
              </a:r>
              <a:r>
                <a:rPr lang="en-US" altLang="zh-CN" sz="2200">
                  <a:latin typeface="Book Antiqua" panose="02040602050305030304" pitchFamily="18" charset="0"/>
                </a:rPr>
                <a:t>3</a:t>
              </a:r>
            </a:p>
          </p:txBody>
        </p:sp>
        <p:sp>
          <p:nvSpPr>
            <p:cNvPr id="25646" name="Rectangle 46">
              <a:extLst>
                <a:ext uri="{FF2B5EF4-FFF2-40B4-BE49-F238E27FC236}">
                  <a16:creationId xmlns:a16="http://schemas.microsoft.com/office/drawing/2014/main" id="{A51B0EE4-C1CD-4F86-B0AB-1EA9AE059D32}"/>
                </a:ext>
              </a:extLst>
            </p:cNvPr>
            <p:cNvSpPr>
              <a:spLocks noChangeArrowheads="1"/>
            </p:cNvSpPr>
            <p:nvPr/>
          </p:nvSpPr>
          <p:spPr bwMode="auto">
            <a:xfrm>
              <a:off x="3562" y="3293"/>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zh-CN" altLang="en-US" sz="2200">
                  <a:latin typeface="Book Antiqua" panose="02040602050305030304" pitchFamily="18" charset="0"/>
                </a:rPr>
                <a:t>语句</a:t>
              </a:r>
              <a:r>
                <a:rPr lang="en-US" altLang="zh-CN" sz="2200">
                  <a:latin typeface="Book Antiqua" panose="02040602050305030304" pitchFamily="18" charset="0"/>
                </a:rPr>
                <a:t>4</a:t>
              </a:r>
            </a:p>
          </p:txBody>
        </p:sp>
        <p:sp>
          <p:nvSpPr>
            <p:cNvPr id="25647" name="Rectangle 47">
              <a:extLst>
                <a:ext uri="{FF2B5EF4-FFF2-40B4-BE49-F238E27FC236}">
                  <a16:creationId xmlns:a16="http://schemas.microsoft.com/office/drawing/2014/main" id="{C0A8D4C3-9293-458C-900C-96337190E534}"/>
                </a:ext>
              </a:extLst>
            </p:cNvPr>
            <p:cNvSpPr>
              <a:spLocks noChangeArrowheads="1"/>
            </p:cNvSpPr>
            <p:nvPr/>
          </p:nvSpPr>
          <p:spPr bwMode="auto">
            <a:xfrm>
              <a:off x="4616" y="3263"/>
              <a:ext cx="65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ltLang="zh-CN" sz="2200">
                  <a:latin typeface="Book Antiqua" panose="02040602050305030304" pitchFamily="18" charset="0"/>
                </a:rPr>
                <a:t>  </a:t>
              </a:r>
              <a:r>
                <a:rPr lang="zh-CN" altLang="en-US" sz="2200">
                  <a:latin typeface="Book Antiqua" panose="02040602050305030304" pitchFamily="18" charset="0"/>
                </a:rPr>
                <a:t>语句</a:t>
              </a:r>
              <a:r>
                <a:rPr lang="en-US" altLang="zh-CN" sz="2200">
                  <a:latin typeface="Book Antiqua" panose="02040602050305030304" pitchFamily="18" charset="0"/>
                </a:rPr>
                <a:t>5</a:t>
              </a:r>
            </a:p>
          </p:txBody>
        </p:sp>
      </p:grpSp>
      <p:sp>
        <p:nvSpPr>
          <p:cNvPr id="286768" name="Rectangle 48">
            <a:extLst>
              <a:ext uri="{FF2B5EF4-FFF2-40B4-BE49-F238E27FC236}">
                <a16:creationId xmlns:a16="http://schemas.microsoft.com/office/drawing/2014/main" id="{A88B8F10-E5AB-4ABD-95F1-56874029A1C6}"/>
              </a:ext>
            </a:extLst>
          </p:cNvPr>
          <p:cNvSpPr>
            <a:spLocks noChangeArrowheads="1"/>
          </p:cNvSpPr>
          <p:nvPr/>
        </p:nvSpPr>
        <p:spPr bwMode="auto">
          <a:xfrm>
            <a:off x="1143000" y="109538"/>
            <a:ext cx="6165850" cy="884237"/>
          </a:xfrm>
          <a:prstGeom prst="rect">
            <a:avLst/>
          </a:prstGeom>
          <a:noFill/>
          <a:ln>
            <a:noFill/>
          </a:ln>
          <a:effectLst/>
        </p:spPr>
        <p:txBody>
          <a:bodyPr>
            <a:spAutoFit/>
          </a:bodyPr>
          <a:lstStyle/>
          <a:p>
            <a:pPr algn="ctr">
              <a:defRPr/>
            </a:pPr>
            <a:r>
              <a:rPr kumimoji="1" lang="en-US" altLang="zh-CN" sz="3200" b="1">
                <a:solidFill>
                  <a:srgbClr val="6600CC"/>
                </a:solidFill>
                <a:effectLst>
                  <a:outerShdw blurRad="38100" dist="38100" dir="2700000" algn="tl">
                    <a:srgbClr val="C0C0C0"/>
                  </a:outerShdw>
                </a:effectLst>
                <a:latin typeface="隶书" panose="02010509060101010101" pitchFamily="49" charset="-122"/>
                <a:ea typeface="隶书" panose="02010509060101010101" pitchFamily="49" charset="-122"/>
              </a:rPr>
              <a:t>4.3 </a:t>
            </a:r>
            <a:r>
              <a:rPr kumimoji="1" lang="zh-CN" altLang="en-US" sz="3200" b="1">
                <a:solidFill>
                  <a:srgbClr val="6600CC"/>
                </a:solidFill>
                <a:effectLst>
                  <a:outerShdw blurRad="38100" dist="38100" dir="2700000" algn="tl">
                    <a:srgbClr val="C0C0C0"/>
                  </a:outerShdw>
                </a:effectLst>
                <a:latin typeface="隶书" panose="02010509060101010101" pitchFamily="49" charset="-122"/>
                <a:ea typeface="隶书" panose="02010509060101010101" pitchFamily="49" charset="-122"/>
              </a:rPr>
              <a:t>选择结构</a:t>
            </a:r>
            <a:br>
              <a:rPr kumimoji="1" lang="zh-CN" altLang="en-US" b="1">
                <a:solidFill>
                  <a:srgbClr val="6600CC"/>
                </a:solidFill>
                <a:effectLst>
                  <a:outerShdw blurRad="38100" dist="38100" dir="2700000" algn="tl">
                    <a:srgbClr val="C0C0C0"/>
                  </a:outerShdw>
                </a:effectLst>
              </a:rPr>
            </a:br>
            <a:r>
              <a:rPr kumimoji="1" lang="en-US" altLang="zh-CN" sz="2000" b="1">
                <a:solidFill>
                  <a:srgbClr val="CC0000"/>
                </a:solidFill>
              </a:rPr>
              <a:t>if</a:t>
            </a:r>
            <a:r>
              <a:rPr kumimoji="1" lang="zh-CN" altLang="en-US" sz="2000" b="1">
                <a:solidFill>
                  <a:srgbClr val="CC0000"/>
                </a:solidFill>
              </a:rPr>
              <a:t>语句嵌套</a:t>
            </a:r>
            <a:endParaRPr kumimoji="1" lang="zh-CN" altLang="en-US" sz="2000" b="1">
              <a:solidFill>
                <a:srgbClr val="6600CC"/>
              </a:solidFill>
              <a:latin typeface="Tahoma" panose="020B060403050404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5">
            <a:extLst>
              <a:ext uri="{FF2B5EF4-FFF2-40B4-BE49-F238E27FC236}">
                <a16:creationId xmlns:a16="http://schemas.microsoft.com/office/drawing/2014/main" id="{288B190E-D025-4F4C-BF0B-90B7FA698EE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11E55C6-28B3-414D-88FE-6DD643D3C792}" type="slidenum">
              <a:rPr lang="en-US" altLang="zh-CN"/>
              <a:pPr/>
              <a:t>26</a:t>
            </a:fld>
            <a:endParaRPr lang="en-US" altLang="zh-CN"/>
          </a:p>
        </p:txBody>
      </p:sp>
      <p:sp>
        <p:nvSpPr>
          <p:cNvPr id="344066" name="Rectangle 2">
            <a:extLst>
              <a:ext uri="{FF2B5EF4-FFF2-40B4-BE49-F238E27FC236}">
                <a16:creationId xmlns:a16="http://schemas.microsoft.com/office/drawing/2014/main" id="{9814539E-0286-4F2C-B129-43D3D8CF1B0B}"/>
              </a:ext>
            </a:extLst>
          </p:cNvPr>
          <p:cNvSpPr>
            <a:spLocks noGrp="1" noChangeArrowheads="1"/>
          </p:cNvSpPr>
          <p:nvPr>
            <p:ph type="title"/>
          </p:nvPr>
        </p:nvSpPr>
        <p:spPr/>
        <p:txBody>
          <a:bodyPr/>
          <a:lstStyle/>
          <a:p>
            <a:pPr eaLnBrk="1" hangingPunct="1">
              <a:defRPr/>
            </a:pPr>
            <a:r>
              <a:rPr kumimoji="1" lang="en-US" altLang="zh-CN"/>
              <a:t>4.3 </a:t>
            </a:r>
            <a:r>
              <a:rPr kumimoji="1" lang="zh-CN" altLang="en-US"/>
              <a:t>选择结构</a:t>
            </a:r>
            <a:br>
              <a:rPr kumimoji="1" lang="zh-CN" altLang="en-US" sz="2800"/>
            </a:br>
            <a:r>
              <a:rPr kumimoji="1" lang="en-US" altLang="zh-CN" sz="2800">
                <a:solidFill>
                  <a:srgbClr val="CC0000"/>
                </a:solidFill>
                <a:effectLst/>
              </a:rPr>
              <a:t>if</a:t>
            </a:r>
            <a:r>
              <a:rPr kumimoji="1" lang="zh-CN" altLang="en-US" sz="2800">
                <a:solidFill>
                  <a:srgbClr val="CC0000"/>
                </a:solidFill>
                <a:effectLst/>
              </a:rPr>
              <a:t>语句嵌套</a:t>
            </a:r>
            <a:endParaRPr kumimoji="1" lang="zh-CN" altLang="en-US" sz="2800">
              <a:effectLst/>
            </a:endParaRPr>
          </a:p>
        </p:txBody>
      </p:sp>
      <p:sp>
        <p:nvSpPr>
          <p:cNvPr id="344067" name="Rectangle 3">
            <a:extLst>
              <a:ext uri="{FF2B5EF4-FFF2-40B4-BE49-F238E27FC236}">
                <a16:creationId xmlns:a16="http://schemas.microsoft.com/office/drawing/2014/main" id="{61A72AFB-DC85-41F5-A27D-F636D1D9C1B3}"/>
              </a:ext>
            </a:extLst>
          </p:cNvPr>
          <p:cNvSpPr>
            <a:spLocks noGrp="1" noChangeArrowheads="1"/>
          </p:cNvSpPr>
          <p:nvPr>
            <p:ph idx="1"/>
          </p:nvPr>
        </p:nvSpPr>
        <p:spPr>
          <a:xfrm>
            <a:off x="250825" y="1125538"/>
            <a:ext cx="8569325" cy="5732462"/>
          </a:xfrm>
        </p:spPr>
        <p:txBody>
          <a:bodyPr/>
          <a:lstStyle/>
          <a:p>
            <a:pPr marL="290830" indent="-290830" algn="just" eaLnBrk="1" hangingPunct="1">
              <a:lnSpc>
                <a:spcPct val="90000"/>
              </a:lnSpc>
              <a:spcBef>
                <a:spcPct val="0"/>
              </a:spcBef>
              <a:spcAft>
                <a:spcPct val="0"/>
              </a:spcAft>
              <a:buFont typeface="Wingdings" panose="05000000000000000000" pitchFamily="2" charset="2"/>
              <a:buNone/>
              <a:defRPr/>
            </a:pPr>
            <a:r>
              <a:rPr kumimoji="1" lang="zh-CN" altLang="en-US" sz="2400">
                <a:latin typeface="黑体" panose="02010609060101010101" pitchFamily="49" charset="-122"/>
                <a:ea typeface="黑体" panose="02010609060101010101" pitchFamily="49" charset="-122"/>
                <a:cs typeface="+mn-cs"/>
              </a:rPr>
              <a:t>例</a:t>
            </a:r>
            <a:r>
              <a:rPr kumimoji="1" lang="en-US" altLang="zh-CN" sz="2400">
                <a:latin typeface="黑体" panose="02010609060101010101" pitchFamily="49" charset="-122"/>
                <a:ea typeface="黑体" panose="02010609060101010101" pitchFamily="49" charset="-122"/>
                <a:cs typeface="+mn-cs"/>
              </a:rPr>
              <a:t>4.5 </a:t>
            </a:r>
            <a:r>
              <a:rPr kumimoji="1" lang="zh-CN" altLang="zh-CN" sz="2400">
                <a:cs typeface="+mn-cs"/>
              </a:rPr>
              <a:t>输入一个</a:t>
            </a:r>
            <a:r>
              <a:rPr kumimoji="1" lang="en-US" altLang="zh-CN" sz="2400">
                <a:cs typeface="+mn-cs"/>
              </a:rPr>
              <a:t>x</a:t>
            </a:r>
            <a:r>
              <a:rPr kumimoji="1" lang="zh-CN" altLang="en-US" sz="2400">
                <a:cs typeface="+mn-cs"/>
              </a:rPr>
              <a:t>，计算符号函数</a:t>
            </a:r>
            <a:r>
              <a:rPr kumimoji="1" lang="en-US" altLang="zh-CN" sz="2400">
                <a:cs typeface="+mn-cs"/>
              </a:rPr>
              <a:t>f</a:t>
            </a:r>
            <a:r>
              <a:rPr kumimoji="1" lang="zh-CN" altLang="en-US" sz="2400">
                <a:cs typeface="+mn-cs"/>
              </a:rPr>
              <a:t>（</a:t>
            </a:r>
            <a:r>
              <a:rPr kumimoji="1" lang="en-US" altLang="zh-CN" sz="2400">
                <a:cs typeface="+mn-cs"/>
              </a:rPr>
              <a:t>x</a:t>
            </a:r>
            <a:r>
              <a:rPr kumimoji="1" lang="zh-CN" altLang="en-US" sz="2400">
                <a:cs typeface="+mn-cs"/>
              </a:rPr>
              <a:t>）的值。符号函数如下：</a:t>
            </a:r>
            <a:r>
              <a:rPr kumimoji="1" lang="zh-CN" altLang="en-US" sz="1800">
                <a:cs typeface="+mn-cs"/>
              </a:rPr>
              <a:t>     </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a:effectLst/>
                <a:cs typeface="+mn-cs"/>
              </a:rPr>
              <a:t>#include&lt;stdio.h&gt;</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a:effectLst/>
                <a:cs typeface="+mn-cs"/>
              </a:rPr>
              <a:t>void main()</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a:effectLst/>
                <a:cs typeface="+mn-cs"/>
              </a:rPr>
              <a:t>{   </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a:effectLst/>
                <a:cs typeface="+mn-cs"/>
              </a:rPr>
              <a:t>       int y;</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a:effectLst/>
                <a:cs typeface="+mn-cs"/>
              </a:rPr>
              <a:t>	    double x;</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a:effectLst/>
                <a:cs typeface="+mn-cs"/>
              </a:rPr>
              <a:t>       printf("Please input x:\n");</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a:effectLst/>
                <a:cs typeface="+mn-cs"/>
              </a:rPr>
              <a:t>       scanf("%lf",&amp;x);</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a:effectLst/>
                <a:cs typeface="+mn-cs"/>
              </a:rPr>
              <a:t>       if (x&gt;0) y=1;</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a:effectLst/>
                <a:cs typeface="+mn-cs"/>
              </a:rPr>
              <a:t>       else</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a:effectLst/>
                <a:cs typeface="+mn-cs"/>
              </a:rPr>
              <a:t>	        if(x==0)  y=0;			 </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a:effectLst/>
                <a:cs typeface="+mn-cs"/>
              </a:rPr>
              <a:t>	        else</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a:effectLst/>
                <a:cs typeface="+mn-cs"/>
              </a:rPr>
              <a:t>		            y=-1;</a:t>
            </a:r>
            <a:endParaRPr kumimoji="1" lang="es-ES" altLang="zh-CN" sz="2400">
              <a:effectLst/>
              <a:cs typeface="+mn-cs"/>
            </a:endParaRPr>
          </a:p>
          <a:p>
            <a:pPr marL="662305" lvl="1" eaLnBrk="1" hangingPunct="1">
              <a:lnSpc>
                <a:spcPct val="90000"/>
              </a:lnSpc>
              <a:spcBef>
                <a:spcPct val="0"/>
              </a:spcBef>
              <a:spcAft>
                <a:spcPct val="0"/>
              </a:spcAft>
              <a:buFont typeface="Wingdings" panose="05000000000000000000" pitchFamily="2" charset="2"/>
              <a:buNone/>
              <a:defRPr/>
            </a:pPr>
            <a:r>
              <a:rPr kumimoji="1" lang="es-ES" altLang="zh-CN" sz="2400">
                <a:effectLst/>
                <a:cs typeface="+mn-cs"/>
              </a:rPr>
              <a:t>       printf(“f(x)=%d”,y);</a:t>
            </a:r>
            <a:endParaRPr kumimoji="1" lang="en-US" altLang="zh-CN" sz="2400">
              <a:effectLst/>
              <a:cs typeface="+mn-cs"/>
            </a:endParaRP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a:effectLst/>
                <a:cs typeface="+mn-cs"/>
              </a:rPr>
              <a:t>}</a:t>
            </a:r>
            <a:endParaRPr kumimoji="1" lang="en-US" altLang="zh-CN" sz="2400">
              <a:cs typeface="+mn-cs"/>
            </a:endParaRPr>
          </a:p>
        </p:txBody>
      </p:sp>
      <p:sp>
        <p:nvSpPr>
          <p:cNvPr id="26628" name="Rectangle 5">
            <a:extLst>
              <a:ext uri="{FF2B5EF4-FFF2-40B4-BE49-F238E27FC236}">
                <a16:creationId xmlns:a16="http://schemas.microsoft.com/office/drawing/2014/main" id="{4AFF8538-70A7-4A61-BF4D-AC995F53571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26629" name="Object 4">
            <a:extLst>
              <a:ext uri="{FF2B5EF4-FFF2-40B4-BE49-F238E27FC236}">
                <a16:creationId xmlns:a16="http://schemas.microsoft.com/office/drawing/2014/main" id="{B9712AF5-ABEE-420F-AA83-A3F0432909E7}"/>
              </a:ext>
            </a:extLst>
          </p:cNvPr>
          <p:cNvGraphicFramePr>
            <a:graphicFrameLocks noChangeAspect="1"/>
          </p:cNvGraphicFramePr>
          <p:nvPr/>
        </p:nvGraphicFramePr>
        <p:xfrm>
          <a:off x="5795963" y="1628775"/>
          <a:ext cx="2447925" cy="1177925"/>
        </p:xfrm>
        <a:graphic>
          <a:graphicData uri="http://schemas.openxmlformats.org/presentationml/2006/ole">
            <mc:AlternateContent xmlns:mc="http://schemas.openxmlformats.org/markup-compatibility/2006">
              <mc:Choice xmlns:v="urn:schemas-microsoft-com:vml" Requires="v">
                <p:oleObj spid="_x0000_s26650" r:id="rId3" imgW="1244600" imgH="596900" progId="Equation.3">
                  <p:embed/>
                </p:oleObj>
              </mc:Choice>
              <mc:Fallback>
                <p:oleObj r:id="rId3" imgW="1244600" imgH="596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628775"/>
                        <a:ext cx="2447925"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30" name="Rectangle 6">
            <a:extLst>
              <a:ext uri="{FF2B5EF4-FFF2-40B4-BE49-F238E27FC236}">
                <a16:creationId xmlns:a16="http://schemas.microsoft.com/office/drawing/2014/main" id="{93F59C4E-B3DA-4474-95AB-5BE69D284932}"/>
              </a:ext>
            </a:extLst>
          </p:cNvPr>
          <p:cNvSpPr>
            <a:spLocks noChangeArrowheads="1"/>
          </p:cNvSpPr>
          <p:nvPr/>
        </p:nvSpPr>
        <p:spPr bwMode="auto">
          <a:xfrm>
            <a:off x="5735638" y="4135438"/>
            <a:ext cx="3019425" cy="1581150"/>
          </a:xfrm>
          <a:prstGeom prst="rect">
            <a:avLst/>
          </a:prstGeom>
          <a:solidFill>
            <a:srgbClr val="FFCCCC"/>
          </a:solidFill>
          <a:ln w="28575">
            <a:solidFill>
              <a:srgbClr val="000099"/>
            </a:solidFill>
            <a:miter lim="800000"/>
            <a:headEnd/>
            <a:tailEnd/>
          </a:ln>
        </p:spPr>
        <p:txBody>
          <a:bodyPr wrap="none" anchor="ctr">
            <a:spAutoFit/>
          </a:bodyPr>
          <a:lstStyle>
            <a:lvl1pPr indent="523875"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eaLnBrk="0" hangingPunct="0">
              <a:defRPr sz="2400">
                <a:solidFill>
                  <a:schemeClr val="tx1"/>
                </a:solidFill>
                <a:latin typeface="Times New Roman" panose="02020603050405020304" pitchFamily="18" charset="0"/>
                <a:ea typeface="宋体" panose="02010600030101010101" pitchFamily="2" charset="-122"/>
              </a:defRPr>
            </a:lvl3pPr>
            <a:lvl4pPr eaLnBrk="0" hangingPunct="0">
              <a:defRPr sz="2400">
                <a:solidFill>
                  <a:schemeClr val="tx1"/>
                </a:solidFill>
                <a:latin typeface="Times New Roman" panose="02020603050405020304" pitchFamily="18" charset="0"/>
                <a:ea typeface="宋体" panose="02010600030101010101" pitchFamily="2" charset="-122"/>
              </a:defRPr>
            </a:lvl4pPr>
            <a:lvl5pPr eaLnBrk="0" hangingPunct="0">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程序执行：</a:t>
            </a:r>
          </a:p>
          <a:p>
            <a:pPr eaLnBrk="1" hangingPunct="1"/>
            <a:r>
              <a:rPr lang="en-US" altLang="zh-CN"/>
              <a:t>Please input score:</a:t>
            </a:r>
          </a:p>
          <a:p>
            <a:pPr eaLnBrk="1" hangingPunct="1"/>
            <a:r>
              <a:rPr lang="en-US" altLang="zh-CN"/>
              <a:t>8.7↙</a:t>
            </a:r>
          </a:p>
          <a:p>
            <a:pPr eaLnBrk="1" hangingPunct="1"/>
            <a:r>
              <a:rPr lang="en-US" altLang="zh-CN"/>
              <a:t>f(x)=1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5">
            <a:extLst>
              <a:ext uri="{FF2B5EF4-FFF2-40B4-BE49-F238E27FC236}">
                <a16:creationId xmlns:a16="http://schemas.microsoft.com/office/drawing/2014/main" id="{6DF6E4EA-517B-4B42-8302-9CC6B8C1617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34F637F-8FD6-421B-8B98-B301AA606045}" type="slidenum">
              <a:rPr lang="en-US" altLang="zh-CN"/>
              <a:pPr/>
              <a:t>27</a:t>
            </a:fld>
            <a:endParaRPr lang="en-US" altLang="zh-CN"/>
          </a:p>
        </p:txBody>
      </p:sp>
      <p:sp>
        <p:nvSpPr>
          <p:cNvPr id="344066" name="Rectangle 2">
            <a:extLst>
              <a:ext uri="{FF2B5EF4-FFF2-40B4-BE49-F238E27FC236}">
                <a16:creationId xmlns:a16="http://schemas.microsoft.com/office/drawing/2014/main" id="{0E5C86BE-5D45-47A9-94A1-2CC984682C1A}"/>
              </a:ext>
            </a:extLst>
          </p:cNvPr>
          <p:cNvSpPr>
            <a:spLocks noGrp="1" noChangeArrowheads="1"/>
          </p:cNvSpPr>
          <p:nvPr>
            <p:ph type="title"/>
          </p:nvPr>
        </p:nvSpPr>
        <p:spPr/>
        <p:txBody>
          <a:bodyPr/>
          <a:lstStyle/>
          <a:p>
            <a:pPr eaLnBrk="1" hangingPunct="1">
              <a:defRPr/>
            </a:pPr>
            <a:r>
              <a:rPr kumimoji="1" lang="en-US" altLang="zh-CN"/>
              <a:t>4.3 </a:t>
            </a:r>
            <a:r>
              <a:rPr kumimoji="1" lang="zh-CN" altLang="en-US"/>
              <a:t>选择结构</a:t>
            </a:r>
            <a:br>
              <a:rPr kumimoji="1" lang="zh-CN" altLang="en-US" sz="2800"/>
            </a:br>
            <a:r>
              <a:rPr kumimoji="1" lang="en-US" altLang="zh-CN" sz="2800">
                <a:solidFill>
                  <a:srgbClr val="CC0000"/>
                </a:solidFill>
                <a:effectLst/>
              </a:rPr>
              <a:t>if</a:t>
            </a:r>
            <a:r>
              <a:rPr kumimoji="1" lang="zh-CN" altLang="en-US" sz="2800">
                <a:solidFill>
                  <a:srgbClr val="CC0000"/>
                </a:solidFill>
                <a:effectLst/>
              </a:rPr>
              <a:t>语句嵌套</a:t>
            </a:r>
            <a:endParaRPr kumimoji="1" lang="zh-CN" altLang="en-US" sz="2800">
              <a:effectLst/>
            </a:endParaRPr>
          </a:p>
        </p:txBody>
      </p:sp>
      <p:sp>
        <p:nvSpPr>
          <p:cNvPr id="344067" name="Rectangle 3">
            <a:extLst>
              <a:ext uri="{FF2B5EF4-FFF2-40B4-BE49-F238E27FC236}">
                <a16:creationId xmlns:a16="http://schemas.microsoft.com/office/drawing/2014/main" id="{E852132F-8BBD-49B2-8457-0435EFE59022}"/>
              </a:ext>
            </a:extLst>
          </p:cNvPr>
          <p:cNvSpPr>
            <a:spLocks noGrp="1" noChangeArrowheads="1"/>
          </p:cNvSpPr>
          <p:nvPr>
            <p:ph idx="1"/>
          </p:nvPr>
        </p:nvSpPr>
        <p:spPr>
          <a:xfrm>
            <a:off x="250825" y="1125538"/>
            <a:ext cx="8569325" cy="5732462"/>
          </a:xfrm>
        </p:spPr>
        <p:txBody>
          <a:bodyPr/>
          <a:lstStyle/>
          <a:p>
            <a:pPr marL="290830" indent="-290830" algn="just" eaLnBrk="1" hangingPunct="1">
              <a:lnSpc>
                <a:spcPct val="90000"/>
              </a:lnSpc>
              <a:spcBef>
                <a:spcPct val="0"/>
              </a:spcBef>
              <a:spcAft>
                <a:spcPct val="0"/>
              </a:spcAft>
              <a:buFont typeface="Wingdings" panose="05000000000000000000" pitchFamily="2" charset="2"/>
              <a:buNone/>
              <a:defRPr/>
            </a:pPr>
            <a:r>
              <a:rPr kumimoji="1" lang="zh-CN" altLang="en-US" sz="2400" dirty="0">
                <a:latin typeface="黑体" panose="02010609060101010101" pitchFamily="49" charset="-122"/>
                <a:ea typeface="黑体" panose="02010609060101010101" pitchFamily="49" charset="-122"/>
                <a:cs typeface="+mn-cs"/>
              </a:rPr>
              <a:t>例</a:t>
            </a:r>
            <a:r>
              <a:rPr kumimoji="1" lang="en-US" altLang="zh-CN" sz="2400" dirty="0">
                <a:latin typeface="黑体" panose="02010609060101010101" pitchFamily="49" charset="-122"/>
                <a:ea typeface="黑体" panose="02010609060101010101" pitchFamily="49" charset="-122"/>
                <a:cs typeface="+mn-cs"/>
              </a:rPr>
              <a:t>4.5 </a:t>
            </a:r>
            <a:r>
              <a:rPr kumimoji="1" lang="zh-CN" altLang="zh-CN" sz="2400" dirty="0">
                <a:cs typeface="+mn-cs"/>
              </a:rPr>
              <a:t>输入一个</a:t>
            </a:r>
            <a:r>
              <a:rPr kumimoji="1" lang="en-US" altLang="zh-CN" sz="2400" dirty="0">
                <a:cs typeface="+mn-cs"/>
              </a:rPr>
              <a:t>x</a:t>
            </a:r>
            <a:r>
              <a:rPr kumimoji="1" lang="zh-CN" altLang="en-US" sz="2400" dirty="0">
                <a:cs typeface="+mn-cs"/>
              </a:rPr>
              <a:t>，计算符号函数</a:t>
            </a:r>
            <a:r>
              <a:rPr kumimoji="1" lang="en-US" altLang="zh-CN" sz="2400" dirty="0">
                <a:cs typeface="+mn-cs"/>
              </a:rPr>
              <a:t>f</a:t>
            </a:r>
            <a:r>
              <a:rPr kumimoji="1" lang="zh-CN" altLang="en-US" sz="2400" dirty="0">
                <a:cs typeface="+mn-cs"/>
              </a:rPr>
              <a:t>（</a:t>
            </a:r>
            <a:r>
              <a:rPr kumimoji="1" lang="en-US" altLang="zh-CN" sz="2400" dirty="0">
                <a:cs typeface="+mn-cs"/>
              </a:rPr>
              <a:t>x</a:t>
            </a:r>
            <a:r>
              <a:rPr kumimoji="1" lang="zh-CN" altLang="en-US" sz="2400" dirty="0">
                <a:cs typeface="+mn-cs"/>
              </a:rPr>
              <a:t>）的值。符号函数如下：</a:t>
            </a:r>
            <a:r>
              <a:rPr kumimoji="1" lang="zh-CN" altLang="en-US" sz="1800" dirty="0">
                <a:cs typeface="+mn-cs"/>
              </a:rPr>
              <a:t>     </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dirty="0">
                <a:effectLst/>
                <a:cs typeface="+mn-cs"/>
              </a:rPr>
              <a:t>#include&lt;stdio.h&gt;</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dirty="0">
                <a:effectLst/>
                <a:cs typeface="+mn-cs"/>
              </a:rPr>
              <a:t>void main()</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dirty="0">
                <a:effectLst/>
                <a:cs typeface="+mn-cs"/>
              </a:rPr>
              <a:t>{   </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dirty="0">
                <a:effectLst/>
                <a:cs typeface="+mn-cs"/>
              </a:rPr>
              <a:t>       int y;</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dirty="0">
                <a:effectLst/>
                <a:cs typeface="+mn-cs"/>
              </a:rPr>
              <a:t>	    double x;</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dirty="0">
                <a:effectLst/>
                <a:cs typeface="+mn-cs"/>
              </a:rPr>
              <a:t>       </a:t>
            </a:r>
            <a:r>
              <a:rPr kumimoji="1" lang="en-US" altLang="zh-CN" sz="2400" dirty="0" err="1">
                <a:effectLst/>
                <a:cs typeface="+mn-cs"/>
              </a:rPr>
              <a:t>printf</a:t>
            </a:r>
            <a:r>
              <a:rPr kumimoji="1" lang="en-US" altLang="zh-CN" sz="2400" dirty="0">
                <a:effectLst/>
                <a:cs typeface="+mn-cs"/>
              </a:rPr>
              <a:t>("Please input x:\n");</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dirty="0">
                <a:effectLst/>
                <a:cs typeface="+mn-cs"/>
              </a:rPr>
              <a:t>       </a:t>
            </a:r>
            <a:r>
              <a:rPr kumimoji="1" lang="en-US" altLang="zh-CN" sz="2400" dirty="0" err="1">
                <a:effectLst/>
                <a:cs typeface="+mn-cs"/>
              </a:rPr>
              <a:t>scanf</a:t>
            </a:r>
            <a:r>
              <a:rPr kumimoji="1" lang="en-US" altLang="zh-CN" sz="2400" dirty="0">
                <a:effectLst/>
                <a:cs typeface="+mn-cs"/>
              </a:rPr>
              <a:t>("%</a:t>
            </a:r>
            <a:r>
              <a:rPr kumimoji="1" lang="en-US" altLang="zh-CN" sz="2400" dirty="0" err="1">
                <a:effectLst/>
                <a:cs typeface="+mn-cs"/>
              </a:rPr>
              <a:t>lf</a:t>
            </a:r>
            <a:r>
              <a:rPr kumimoji="1" lang="en-US" altLang="zh-CN" sz="2400" dirty="0">
                <a:effectLst/>
                <a:cs typeface="+mn-cs"/>
              </a:rPr>
              <a:t>",&amp;x);</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dirty="0">
                <a:effectLst/>
                <a:cs typeface="+mn-cs"/>
              </a:rPr>
              <a:t>       if (x&gt;0) y=1;</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dirty="0">
                <a:effectLst/>
                <a:cs typeface="+mn-cs"/>
              </a:rPr>
              <a:t>       else</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dirty="0">
                <a:effectLst/>
                <a:cs typeface="+mn-cs"/>
              </a:rPr>
              <a:t>	        if(x==0)  y=0;			 </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dirty="0">
                <a:effectLst/>
                <a:cs typeface="+mn-cs"/>
              </a:rPr>
              <a:t>	        else</a:t>
            </a: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dirty="0">
                <a:effectLst/>
                <a:cs typeface="+mn-cs"/>
              </a:rPr>
              <a:t>		            y=-1;</a:t>
            </a:r>
            <a:endParaRPr kumimoji="1" lang="es-ES" altLang="zh-CN" sz="2400" dirty="0">
              <a:effectLst/>
              <a:cs typeface="+mn-cs"/>
            </a:endParaRPr>
          </a:p>
          <a:p>
            <a:pPr marL="662305" lvl="1" eaLnBrk="1" hangingPunct="1">
              <a:lnSpc>
                <a:spcPct val="90000"/>
              </a:lnSpc>
              <a:spcBef>
                <a:spcPct val="0"/>
              </a:spcBef>
              <a:spcAft>
                <a:spcPct val="0"/>
              </a:spcAft>
              <a:buFont typeface="Wingdings" panose="05000000000000000000" pitchFamily="2" charset="2"/>
              <a:buNone/>
              <a:defRPr/>
            </a:pPr>
            <a:r>
              <a:rPr kumimoji="1" lang="es-ES" altLang="zh-CN" sz="2400" dirty="0">
                <a:effectLst/>
                <a:cs typeface="+mn-cs"/>
              </a:rPr>
              <a:t>       printf(“f(x)=%d”,y);</a:t>
            </a:r>
            <a:endParaRPr kumimoji="1" lang="en-US" altLang="zh-CN" sz="2400" dirty="0">
              <a:effectLst/>
              <a:cs typeface="+mn-cs"/>
            </a:endParaRPr>
          </a:p>
          <a:p>
            <a:pPr marL="662305" lvl="1" eaLnBrk="1" hangingPunct="1">
              <a:lnSpc>
                <a:spcPct val="90000"/>
              </a:lnSpc>
              <a:spcBef>
                <a:spcPct val="0"/>
              </a:spcBef>
              <a:spcAft>
                <a:spcPct val="0"/>
              </a:spcAft>
              <a:buFont typeface="Wingdings" panose="05000000000000000000" pitchFamily="2" charset="2"/>
              <a:buNone/>
              <a:defRPr/>
            </a:pPr>
            <a:r>
              <a:rPr kumimoji="1" lang="en-US" altLang="zh-CN" sz="2400" dirty="0">
                <a:effectLst/>
                <a:cs typeface="+mn-cs"/>
              </a:rPr>
              <a:t>}</a:t>
            </a:r>
            <a:endParaRPr kumimoji="1" lang="en-US" altLang="zh-CN" sz="2400" dirty="0">
              <a:cs typeface="+mn-cs"/>
            </a:endParaRPr>
          </a:p>
        </p:txBody>
      </p:sp>
      <p:sp>
        <p:nvSpPr>
          <p:cNvPr id="27652" name="Rectangle 5">
            <a:extLst>
              <a:ext uri="{FF2B5EF4-FFF2-40B4-BE49-F238E27FC236}">
                <a16:creationId xmlns:a16="http://schemas.microsoft.com/office/drawing/2014/main" id="{375F0A8B-E1BC-4E8B-A476-34D029935CC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27653" name="Object 4">
            <a:extLst>
              <a:ext uri="{FF2B5EF4-FFF2-40B4-BE49-F238E27FC236}">
                <a16:creationId xmlns:a16="http://schemas.microsoft.com/office/drawing/2014/main" id="{BD85E2EB-8681-4BA1-BF82-E24E128AB465}"/>
              </a:ext>
            </a:extLst>
          </p:cNvPr>
          <p:cNvGraphicFramePr>
            <a:graphicFrameLocks noChangeAspect="1"/>
          </p:cNvGraphicFramePr>
          <p:nvPr/>
        </p:nvGraphicFramePr>
        <p:xfrm>
          <a:off x="5795963" y="1628775"/>
          <a:ext cx="2447925" cy="1177925"/>
        </p:xfrm>
        <a:graphic>
          <a:graphicData uri="http://schemas.openxmlformats.org/presentationml/2006/ole">
            <mc:AlternateContent xmlns:mc="http://schemas.openxmlformats.org/markup-compatibility/2006">
              <mc:Choice xmlns:v="urn:schemas-microsoft-com:vml" Requires="v">
                <p:oleObj spid="_x0000_s27674" r:id="rId3" imgW="1244600" imgH="596900" progId="Equation.3">
                  <p:embed/>
                </p:oleObj>
              </mc:Choice>
              <mc:Fallback>
                <p:oleObj r:id="rId3" imgW="1244600" imgH="596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628775"/>
                        <a:ext cx="2447925"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654" name="Rectangle 6">
            <a:extLst>
              <a:ext uri="{FF2B5EF4-FFF2-40B4-BE49-F238E27FC236}">
                <a16:creationId xmlns:a16="http://schemas.microsoft.com/office/drawing/2014/main" id="{6AC98C86-8A26-442E-938B-4CAEF057A0D5}"/>
              </a:ext>
            </a:extLst>
          </p:cNvPr>
          <p:cNvSpPr>
            <a:spLocks noChangeArrowheads="1"/>
          </p:cNvSpPr>
          <p:nvPr/>
        </p:nvSpPr>
        <p:spPr bwMode="auto">
          <a:xfrm>
            <a:off x="5735638" y="4135438"/>
            <a:ext cx="3019425" cy="1581150"/>
          </a:xfrm>
          <a:prstGeom prst="rect">
            <a:avLst/>
          </a:prstGeom>
          <a:solidFill>
            <a:srgbClr val="FFCCCC"/>
          </a:solidFill>
          <a:ln w="28575">
            <a:solidFill>
              <a:srgbClr val="000099"/>
            </a:solidFill>
            <a:miter lim="800000"/>
            <a:headEnd/>
            <a:tailEnd/>
          </a:ln>
        </p:spPr>
        <p:txBody>
          <a:bodyPr wrap="none" anchor="ctr">
            <a:spAutoFit/>
          </a:bodyPr>
          <a:lstStyle>
            <a:lvl1pPr indent="523875"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eaLnBrk="0" hangingPunct="0">
              <a:defRPr sz="2400">
                <a:solidFill>
                  <a:schemeClr val="tx1"/>
                </a:solidFill>
                <a:latin typeface="Times New Roman" panose="02020603050405020304" pitchFamily="18" charset="0"/>
                <a:ea typeface="宋体" panose="02010600030101010101" pitchFamily="2" charset="-122"/>
              </a:defRPr>
            </a:lvl3pPr>
            <a:lvl4pPr eaLnBrk="0" hangingPunct="0">
              <a:defRPr sz="2400">
                <a:solidFill>
                  <a:schemeClr val="tx1"/>
                </a:solidFill>
                <a:latin typeface="Times New Roman" panose="02020603050405020304" pitchFamily="18" charset="0"/>
                <a:ea typeface="宋体" panose="02010600030101010101" pitchFamily="2" charset="-122"/>
              </a:defRPr>
            </a:lvl4pPr>
            <a:lvl5pPr eaLnBrk="0" hangingPunct="0">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程序执行：</a:t>
            </a:r>
          </a:p>
          <a:p>
            <a:pPr eaLnBrk="1" hangingPunct="1"/>
            <a:r>
              <a:rPr lang="en-US" altLang="zh-CN"/>
              <a:t>Please input score:</a:t>
            </a:r>
          </a:p>
          <a:p>
            <a:pPr eaLnBrk="1" hangingPunct="1"/>
            <a:r>
              <a:rPr lang="en-US" altLang="zh-CN"/>
              <a:t>8.7↙</a:t>
            </a:r>
          </a:p>
          <a:p>
            <a:pPr eaLnBrk="1" hangingPunct="1"/>
            <a:r>
              <a:rPr lang="en-US" altLang="zh-CN"/>
              <a:t>f(x)=1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4067">
                                            <p:txEl>
                                              <p:pRg st="1" end="1"/>
                                            </p:txEl>
                                          </p:spTgt>
                                        </p:tgtEl>
                                        <p:attrNameLst>
                                          <p:attrName>style.visibility</p:attrName>
                                        </p:attrNameLst>
                                      </p:cBhvr>
                                      <p:to>
                                        <p:strVal val="visible"/>
                                      </p:to>
                                    </p:set>
                                    <p:anim calcmode="lin" valueType="num">
                                      <p:cBhvr additive="base">
                                        <p:cTn id="7" dur="500" fill="hold"/>
                                        <p:tgtEl>
                                          <p:spTgt spid="3440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406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4067">
                                            <p:txEl>
                                              <p:pRg st="2" end="2"/>
                                            </p:txEl>
                                          </p:spTgt>
                                        </p:tgtEl>
                                        <p:attrNameLst>
                                          <p:attrName>style.visibility</p:attrName>
                                        </p:attrNameLst>
                                      </p:cBhvr>
                                      <p:to>
                                        <p:strVal val="visible"/>
                                      </p:to>
                                    </p:set>
                                    <p:anim calcmode="lin" valueType="num">
                                      <p:cBhvr additive="base">
                                        <p:cTn id="11" dur="500" fill="hold"/>
                                        <p:tgtEl>
                                          <p:spTgt spid="34406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406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44067">
                                            <p:txEl>
                                              <p:pRg st="3" end="3"/>
                                            </p:txEl>
                                          </p:spTgt>
                                        </p:tgtEl>
                                        <p:attrNameLst>
                                          <p:attrName>style.visibility</p:attrName>
                                        </p:attrNameLst>
                                      </p:cBhvr>
                                      <p:to>
                                        <p:strVal val="visible"/>
                                      </p:to>
                                    </p:set>
                                    <p:anim calcmode="lin" valueType="num">
                                      <p:cBhvr additive="base">
                                        <p:cTn id="15" dur="500" fill="hold"/>
                                        <p:tgtEl>
                                          <p:spTgt spid="34406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406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44067">
                                            <p:txEl>
                                              <p:pRg st="4" end="4"/>
                                            </p:txEl>
                                          </p:spTgt>
                                        </p:tgtEl>
                                        <p:attrNameLst>
                                          <p:attrName>style.visibility</p:attrName>
                                        </p:attrNameLst>
                                      </p:cBhvr>
                                      <p:to>
                                        <p:strVal val="visible"/>
                                      </p:to>
                                    </p:set>
                                    <p:anim calcmode="lin" valueType="num">
                                      <p:cBhvr additive="base">
                                        <p:cTn id="19" dur="500" fill="hold"/>
                                        <p:tgtEl>
                                          <p:spTgt spid="34406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4067">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4067">
                                            <p:txEl>
                                              <p:pRg st="5" end="5"/>
                                            </p:txEl>
                                          </p:spTgt>
                                        </p:tgtEl>
                                        <p:attrNameLst>
                                          <p:attrName>style.visibility</p:attrName>
                                        </p:attrNameLst>
                                      </p:cBhvr>
                                      <p:to>
                                        <p:strVal val="visible"/>
                                      </p:to>
                                    </p:set>
                                    <p:anim calcmode="lin" valueType="num">
                                      <p:cBhvr additive="base">
                                        <p:cTn id="23" dur="500" fill="hold"/>
                                        <p:tgtEl>
                                          <p:spTgt spid="34406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4067">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4067">
                                            <p:txEl>
                                              <p:pRg st="6" end="6"/>
                                            </p:txEl>
                                          </p:spTgt>
                                        </p:tgtEl>
                                        <p:attrNameLst>
                                          <p:attrName>style.visibility</p:attrName>
                                        </p:attrNameLst>
                                      </p:cBhvr>
                                      <p:to>
                                        <p:strVal val="visible"/>
                                      </p:to>
                                    </p:set>
                                    <p:anim calcmode="lin" valueType="num">
                                      <p:cBhvr additive="base">
                                        <p:cTn id="27" dur="500" fill="hold"/>
                                        <p:tgtEl>
                                          <p:spTgt spid="34406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4067">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44067">
                                            <p:txEl>
                                              <p:pRg st="7" end="7"/>
                                            </p:txEl>
                                          </p:spTgt>
                                        </p:tgtEl>
                                        <p:attrNameLst>
                                          <p:attrName>style.visibility</p:attrName>
                                        </p:attrNameLst>
                                      </p:cBhvr>
                                      <p:to>
                                        <p:strVal val="visible"/>
                                      </p:to>
                                    </p:set>
                                    <p:anim calcmode="lin" valueType="num">
                                      <p:cBhvr additive="base">
                                        <p:cTn id="31" dur="500" fill="hold"/>
                                        <p:tgtEl>
                                          <p:spTgt spid="34406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4067">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44067">
                                            <p:txEl>
                                              <p:pRg st="8" end="8"/>
                                            </p:txEl>
                                          </p:spTgt>
                                        </p:tgtEl>
                                        <p:attrNameLst>
                                          <p:attrName>style.visibility</p:attrName>
                                        </p:attrNameLst>
                                      </p:cBhvr>
                                      <p:to>
                                        <p:strVal val="visible"/>
                                      </p:to>
                                    </p:set>
                                    <p:anim calcmode="lin" valueType="num">
                                      <p:cBhvr additive="base">
                                        <p:cTn id="35" dur="500" fill="hold"/>
                                        <p:tgtEl>
                                          <p:spTgt spid="344067">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44067">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44067">
                                            <p:txEl>
                                              <p:pRg st="9" end="9"/>
                                            </p:txEl>
                                          </p:spTgt>
                                        </p:tgtEl>
                                        <p:attrNameLst>
                                          <p:attrName>style.visibility</p:attrName>
                                        </p:attrNameLst>
                                      </p:cBhvr>
                                      <p:to>
                                        <p:strVal val="visible"/>
                                      </p:to>
                                    </p:set>
                                    <p:anim calcmode="lin" valueType="num">
                                      <p:cBhvr additive="base">
                                        <p:cTn id="39" dur="500" fill="hold"/>
                                        <p:tgtEl>
                                          <p:spTgt spid="344067">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44067">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44067">
                                            <p:txEl>
                                              <p:pRg st="10" end="10"/>
                                            </p:txEl>
                                          </p:spTgt>
                                        </p:tgtEl>
                                        <p:attrNameLst>
                                          <p:attrName>style.visibility</p:attrName>
                                        </p:attrNameLst>
                                      </p:cBhvr>
                                      <p:to>
                                        <p:strVal val="visible"/>
                                      </p:to>
                                    </p:set>
                                    <p:anim calcmode="lin" valueType="num">
                                      <p:cBhvr additive="base">
                                        <p:cTn id="43" dur="500" fill="hold"/>
                                        <p:tgtEl>
                                          <p:spTgt spid="344067">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4067">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44067">
                                            <p:txEl>
                                              <p:pRg st="11" end="11"/>
                                            </p:txEl>
                                          </p:spTgt>
                                        </p:tgtEl>
                                        <p:attrNameLst>
                                          <p:attrName>style.visibility</p:attrName>
                                        </p:attrNameLst>
                                      </p:cBhvr>
                                      <p:to>
                                        <p:strVal val="visible"/>
                                      </p:to>
                                    </p:set>
                                    <p:anim calcmode="lin" valueType="num">
                                      <p:cBhvr additive="base">
                                        <p:cTn id="47" dur="500" fill="hold"/>
                                        <p:tgtEl>
                                          <p:spTgt spid="344067">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44067">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44067">
                                            <p:txEl>
                                              <p:pRg st="12" end="12"/>
                                            </p:txEl>
                                          </p:spTgt>
                                        </p:tgtEl>
                                        <p:attrNameLst>
                                          <p:attrName>style.visibility</p:attrName>
                                        </p:attrNameLst>
                                      </p:cBhvr>
                                      <p:to>
                                        <p:strVal val="visible"/>
                                      </p:to>
                                    </p:set>
                                    <p:anim calcmode="lin" valueType="num">
                                      <p:cBhvr additive="base">
                                        <p:cTn id="51" dur="500" fill="hold"/>
                                        <p:tgtEl>
                                          <p:spTgt spid="344067">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44067">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44067">
                                            <p:txEl>
                                              <p:pRg st="13" end="13"/>
                                            </p:txEl>
                                          </p:spTgt>
                                        </p:tgtEl>
                                        <p:attrNameLst>
                                          <p:attrName>style.visibility</p:attrName>
                                        </p:attrNameLst>
                                      </p:cBhvr>
                                      <p:to>
                                        <p:strVal val="visible"/>
                                      </p:to>
                                    </p:set>
                                    <p:anim calcmode="lin" valueType="num">
                                      <p:cBhvr additive="base">
                                        <p:cTn id="55" dur="500" fill="hold"/>
                                        <p:tgtEl>
                                          <p:spTgt spid="344067">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44067">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44067">
                                            <p:txEl>
                                              <p:pRg st="14" end="14"/>
                                            </p:txEl>
                                          </p:spTgt>
                                        </p:tgtEl>
                                        <p:attrNameLst>
                                          <p:attrName>style.visibility</p:attrName>
                                        </p:attrNameLst>
                                      </p:cBhvr>
                                      <p:to>
                                        <p:strVal val="visible"/>
                                      </p:to>
                                    </p:set>
                                    <p:anim calcmode="lin" valueType="num">
                                      <p:cBhvr additive="base">
                                        <p:cTn id="59" dur="500" fill="hold"/>
                                        <p:tgtEl>
                                          <p:spTgt spid="344067">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4406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6" name="Text Box 4"/>
          <p:cNvSpPr txBox="1">
            <a:spLocks noChangeArrowheads="1"/>
          </p:cNvSpPr>
          <p:nvPr/>
        </p:nvSpPr>
        <p:spPr bwMode="auto">
          <a:xfrm>
            <a:off x="468313" y="1412875"/>
            <a:ext cx="8347075" cy="1570038"/>
          </a:xfrm>
          <a:prstGeom prst="rect">
            <a:avLst/>
          </a:prstGeom>
          <a:noFill/>
          <a:ln>
            <a:noFill/>
          </a:ln>
          <a:effectLst/>
        </p:spPr>
        <p:txBody>
          <a:bodyPr wrap="none">
            <a:spAutoFit/>
          </a:bodyPr>
          <a:lstStyle/>
          <a:p>
            <a:pPr>
              <a:defRPr/>
            </a:pPr>
            <a:r>
              <a:rPr lang="zh-CN" altLang="en-US" sz="3200" b="1" dirty="0">
                <a:latin typeface="宋体" panose="02010600030101010101" pitchFamily="2" charset="-122"/>
              </a:rPr>
              <a:t>分段计算水费的问题。</a:t>
            </a:r>
          </a:p>
          <a:p>
            <a:pPr>
              <a:defRPr/>
            </a:pPr>
            <a:r>
              <a:rPr lang="zh-CN" altLang="en-US" sz="3200" b="1" dirty="0">
                <a:latin typeface="宋体" panose="02010600030101010101" pitchFamily="2" charset="-122"/>
              </a:rPr>
              <a:t>居民应交水费</a:t>
            </a:r>
            <a:r>
              <a:rPr lang="en-US" altLang="zh-CN" sz="3200" b="1" dirty="0">
                <a:latin typeface="Arial" panose="020B0604020202020204"/>
                <a:cs typeface="Arial" panose="020B0604020202020204"/>
              </a:rPr>
              <a:t>y</a:t>
            </a:r>
            <a:r>
              <a:rPr lang="en-US" altLang="zh-CN" sz="3200" b="1" dirty="0">
                <a:latin typeface="宋体" panose="02010600030101010101" pitchFamily="2" charset="-122"/>
              </a:rPr>
              <a:t>(</a:t>
            </a:r>
            <a:r>
              <a:rPr lang="zh-CN" altLang="en-US" sz="3200" b="1" dirty="0">
                <a:latin typeface="宋体" panose="02010600030101010101" pitchFamily="2" charset="-122"/>
              </a:rPr>
              <a:t>元</a:t>
            </a:r>
            <a:r>
              <a:rPr lang="en-US" altLang="zh-CN" sz="3200" b="1" dirty="0">
                <a:latin typeface="宋体" panose="02010600030101010101" pitchFamily="2" charset="-122"/>
              </a:rPr>
              <a:t>)</a:t>
            </a:r>
            <a:r>
              <a:rPr lang="zh-CN" altLang="en-US" sz="3200" b="1" dirty="0">
                <a:latin typeface="宋体" panose="02010600030101010101" pitchFamily="2" charset="-122"/>
              </a:rPr>
              <a:t>与月用水量</a:t>
            </a:r>
            <a:r>
              <a:rPr lang="en-US" altLang="zh-CN" sz="3200" b="1" dirty="0">
                <a:latin typeface="宋体" panose="02010600030101010101" pitchFamily="2" charset="-122"/>
              </a:rPr>
              <a:t>x(</a:t>
            </a:r>
            <a:r>
              <a:rPr lang="zh-CN" altLang="en-US" sz="3200" b="1" dirty="0">
                <a:latin typeface="宋体" panose="02010600030101010101" pitchFamily="2" charset="-122"/>
              </a:rPr>
              <a:t>吨</a:t>
            </a:r>
            <a:r>
              <a:rPr lang="en-US" altLang="zh-CN" sz="3200" b="1" dirty="0">
                <a:latin typeface="宋体" panose="02010600030101010101" pitchFamily="2" charset="-122"/>
              </a:rPr>
              <a:t>)</a:t>
            </a:r>
            <a:r>
              <a:rPr lang="zh-CN" altLang="en-US" sz="3200" b="1" dirty="0">
                <a:latin typeface="宋体" panose="02010600030101010101" pitchFamily="2" charset="-122"/>
              </a:rPr>
              <a:t>的函数</a:t>
            </a:r>
          </a:p>
          <a:p>
            <a:pPr>
              <a:defRPr/>
            </a:pPr>
            <a:r>
              <a:rPr lang="zh-CN" altLang="en-US" sz="3200" b="1" dirty="0">
                <a:latin typeface="宋体" panose="02010600030101010101" pitchFamily="2" charset="-122"/>
              </a:rPr>
              <a:t>关系式修正如下，并编程实现。 </a:t>
            </a:r>
          </a:p>
        </p:txBody>
      </p:sp>
      <p:sp>
        <p:nvSpPr>
          <p:cNvPr id="212998" name="Rectangle 6"/>
          <p:cNvSpPr>
            <a:spLocks noChangeArrowheads="1"/>
          </p:cNvSpPr>
          <p:nvPr/>
        </p:nvSpPr>
        <p:spPr bwMode="auto">
          <a:xfrm>
            <a:off x="0" y="3033713"/>
            <a:ext cx="9144000" cy="0"/>
          </a:xfrm>
          <a:prstGeom prst="rect">
            <a:avLst/>
          </a:prstGeom>
          <a:noFill/>
          <a:ln>
            <a:noFill/>
          </a:ln>
          <a:effectLst/>
        </p:spPr>
        <p:txBody>
          <a:bodyPr wrap="none" anchor="ctr">
            <a:spAutoFit/>
          </a:bodyPr>
          <a:lstStyle/>
          <a:p>
            <a:pPr>
              <a:defRPr/>
            </a:pPr>
            <a:endParaRPr lang="zh-CN" altLang="en-US"/>
          </a:p>
        </p:txBody>
      </p:sp>
      <p:graphicFrame>
        <p:nvGraphicFramePr>
          <p:cNvPr id="28676" name="Object 5"/>
          <p:cNvGraphicFramePr>
            <a:graphicFrameLocks noChangeAspect="1"/>
          </p:cNvGraphicFramePr>
          <p:nvPr/>
        </p:nvGraphicFramePr>
        <p:xfrm>
          <a:off x="755650" y="3141663"/>
          <a:ext cx="3816350" cy="1863725"/>
        </p:xfrm>
        <a:graphic>
          <a:graphicData uri="http://schemas.openxmlformats.org/presentationml/2006/ole">
            <mc:AlternateContent xmlns:mc="http://schemas.openxmlformats.org/markup-compatibility/2006">
              <mc:Choice xmlns:v="urn:schemas-microsoft-com:vml" Requires="v">
                <p:oleObj spid="_x0000_s76819" name="公式" r:id="rId3" imgW="1828800" imgH="889000" progId="Equation.3">
                  <p:embed/>
                </p:oleObj>
              </mc:Choice>
              <mc:Fallback>
                <p:oleObj name="公式" r:id="rId3" imgW="1828800" imgH="889000" progId="Equation.3">
                  <p:embed/>
                  <p:pic>
                    <p:nvPicPr>
                      <p:cNvPr id="2867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141663"/>
                        <a:ext cx="3816350" cy="1863725"/>
                      </a:xfrm>
                      <a:prstGeom prst="rect">
                        <a:avLst/>
                      </a:prstGeom>
                      <a:noFill/>
                      <a:ln>
                        <a:noFill/>
                      </a:ln>
                    </p:spPr>
                  </p:pic>
                </p:oleObj>
              </mc:Fallback>
            </mc:AlternateContent>
          </a:graphicData>
        </a:graphic>
      </p:graphicFrame>
      <p:sp>
        <p:nvSpPr>
          <p:cNvPr id="3" name="标题 2">
            <a:extLst>
              <a:ext uri="{FF2B5EF4-FFF2-40B4-BE49-F238E27FC236}">
                <a16:creationId xmlns:a16="http://schemas.microsoft.com/office/drawing/2014/main" id="{F3DDDF8C-35E3-4A5D-AC23-3C107DE9C5F5}"/>
              </a:ext>
            </a:extLst>
          </p:cNvPr>
          <p:cNvSpPr>
            <a:spLocks noGrp="1"/>
          </p:cNvSpPr>
          <p:nvPr>
            <p:ph type="title"/>
          </p:nvPr>
        </p:nvSpPr>
        <p:spPr/>
        <p:txBody>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395288" y="404813"/>
            <a:ext cx="5483225" cy="668337"/>
          </a:xfrm>
        </p:spPr>
        <p:txBody>
          <a:bodyPr/>
          <a:lstStyle/>
          <a:p>
            <a:pPr>
              <a:defRPr/>
            </a:pPr>
            <a:r>
              <a:rPr lang="zh-CN" altLang="en-US" sz="4000" dirty="0"/>
              <a:t>源程序</a:t>
            </a:r>
            <a:r>
              <a:rPr lang="en-US" altLang="zh-CN" sz="4000" dirty="0"/>
              <a:t>-</a:t>
            </a:r>
            <a:r>
              <a:rPr lang="zh-CN" altLang="en-US" sz="4000" dirty="0"/>
              <a:t>分段计算水费</a:t>
            </a:r>
          </a:p>
        </p:txBody>
      </p:sp>
      <p:sp>
        <p:nvSpPr>
          <p:cNvPr id="215043" name="Rectangle 3"/>
          <p:cNvSpPr>
            <a:spLocks noGrp="1" noChangeArrowheads="1"/>
          </p:cNvSpPr>
          <p:nvPr>
            <p:ph type="body" sz="half" idx="1"/>
          </p:nvPr>
        </p:nvSpPr>
        <p:spPr>
          <a:xfrm>
            <a:off x="250825" y="1052513"/>
            <a:ext cx="5257800" cy="5805487"/>
          </a:xfrm>
        </p:spPr>
        <p:txBody>
          <a:bodyPr>
            <a:normAutofit fontScale="92500" lnSpcReduction="10000"/>
          </a:bodyPr>
          <a:lstStyle/>
          <a:p>
            <a:pPr>
              <a:lnSpc>
                <a:spcPct val="80000"/>
              </a:lnSpc>
              <a:buFont typeface="Wingdings" panose="05000000000000000000" charset="0"/>
              <a:buNone/>
              <a:defRPr/>
            </a:pPr>
            <a:r>
              <a:rPr lang="en-US" altLang="zh-CN" sz="2000" dirty="0"/>
              <a:t># include &lt;</a:t>
            </a:r>
            <a:r>
              <a:rPr lang="en-US" altLang="zh-CN" sz="2000" dirty="0" err="1"/>
              <a:t>stdio.h</a:t>
            </a:r>
            <a:r>
              <a:rPr lang="en-US" altLang="zh-CN" sz="2000" dirty="0"/>
              <a:t>&gt; </a:t>
            </a:r>
          </a:p>
          <a:p>
            <a:pPr>
              <a:lnSpc>
                <a:spcPct val="80000"/>
              </a:lnSpc>
              <a:buFont typeface="Wingdings" panose="05000000000000000000" charset="0"/>
              <a:buNone/>
              <a:defRPr/>
            </a:pPr>
            <a:r>
              <a:rPr lang="en-US" altLang="zh-CN" sz="2000" dirty="0" err="1"/>
              <a:t>int</a:t>
            </a:r>
            <a:r>
              <a:rPr lang="en-US" altLang="zh-CN" sz="2000" dirty="0"/>
              <a:t> main (void)</a:t>
            </a:r>
          </a:p>
          <a:p>
            <a:pPr>
              <a:lnSpc>
                <a:spcPct val="80000"/>
              </a:lnSpc>
              <a:buFont typeface="Wingdings" panose="05000000000000000000" charset="0"/>
              <a:buNone/>
              <a:defRPr/>
            </a:pPr>
            <a:r>
              <a:rPr lang="en-US" altLang="zh-CN" sz="2000" dirty="0"/>
              <a:t>{</a:t>
            </a:r>
          </a:p>
          <a:p>
            <a:pPr>
              <a:lnSpc>
                <a:spcPct val="80000"/>
              </a:lnSpc>
              <a:buFont typeface="Wingdings" panose="05000000000000000000" charset="0"/>
              <a:buNone/>
              <a:defRPr/>
            </a:pPr>
            <a:r>
              <a:rPr lang="en-US" altLang="zh-CN" sz="2000" dirty="0"/>
              <a:t>   double x, y; </a:t>
            </a:r>
          </a:p>
          <a:p>
            <a:pPr>
              <a:lnSpc>
                <a:spcPct val="80000"/>
              </a:lnSpc>
              <a:buFont typeface="Wingdings" panose="05000000000000000000" charset="0"/>
              <a:buNone/>
              <a:defRPr/>
            </a:pPr>
            <a:r>
              <a:rPr lang="en-US" altLang="zh-CN" sz="2000" dirty="0"/>
              <a:t>   </a:t>
            </a:r>
            <a:r>
              <a:rPr lang="en-US" altLang="zh-CN" sz="2000" dirty="0" err="1"/>
              <a:t>printf</a:t>
            </a:r>
            <a:r>
              <a:rPr lang="en-US" altLang="zh-CN" sz="2000" dirty="0"/>
              <a:t> ("Enter x:");</a:t>
            </a:r>
          </a:p>
          <a:p>
            <a:pPr>
              <a:lnSpc>
                <a:spcPct val="80000"/>
              </a:lnSpc>
              <a:buFont typeface="Wingdings" panose="05000000000000000000" charset="0"/>
              <a:buNone/>
              <a:defRPr/>
            </a:pPr>
            <a:r>
              <a:rPr lang="en-US" altLang="zh-CN" sz="2000" dirty="0"/>
              <a:t>   </a:t>
            </a:r>
            <a:r>
              <a:rPr lang="en-US" altLang="zh-CN" sz="2000" dirty="0" err="1"/>
              <a:t>scanf</a:t>
            </a:r>
            <a:r>
              <a:rPr lang="en-US" altLang="zh-CN" sz="2000" dirty="0"/>
              <a:t> ("%lf", &amp;x); </a:t>
            </a:r>
          </a:p>
          <a:p>
            <a:pPr>
              <a:lnSpc>
                <a:spcPct val="80000"/>
              </a:lnSpc>
              <a:buFont typeface="Wingdings" panose="05000000000000000000" charset="0"/>
              <a:buNone/>
              <a:defRPr/>
            </a:pPr>
            <a:r>
              <a:rPr lang="en-US" altLang="zh-CN" sz="2000" dirty="0"/>
              <a:t>   </a:t>
            </a:r>
            <a:r>
              <a:rPr lang="en-US" altLang="zh-CN" sz="2000" dirty="0">
                <a:solidFill>
                  <a:srgbClr val="CD0066"/>
                </a:solidFill>
              </a:rPr>
              <a:t>if</a:t>
            </a:r>
            <a:r>
              <a:rPr lang="en-US" altLang="zh-CN" sz="2000" dirty="0"/>
              <a:t> (x &lt; 0){</a:t>
            </a:r>
          </a:p>
          <a:p>
            <a:pPr>
              <a:lnSpc>
                <a:spcPct val="80000"/>
              </a:lnSpc>
              <a:buFont typeface="Wingdings" panose="05000000000000000000" charset="0"/>
              <a:buNone/>
              <a:defRPr/>
            </a:pPr>
            <a:r>
              <a:rPr lang="en-US" altLang="zh-CN" sz="2000" dirty="0"/>
              <a:t>       y = 0;</a:t>
            </a:r>
          </a:p>
          <a:p>
            <a:pPr>
              <a:lnSpc>
                <a:spcPct val="80000"/>
              </a:lnSpc>
              <a:buFont typeface="Wingdings" panose="05000000000000000000" charset="0"/>
              <a:buNone/>
              <a:defRPr/>
            </a:pPr>
            <a:r>
              <a:rPr lang="en-US" altLang="zh-CN" sz="2000" dirty="0"/>
              <a:t>   }</a:t>
            </a:r>
          </a:p>
          <a:p>
            <a:pPr>
              <a:lnSpc>
                <a:spcPct val="80000"/>
              </a:lnSpc>
              <a:buFont typeface="Wingdings" panose="05000000000000000000" charset="0"/>
              <a:buNone/>
              <a:defRPr/>
            </a:pPr>
            <a:r>
              <a:rPr lang="en-US" altLang="zh-CN" sz="2000" dirty="0"/>
              <a:t>   </a:t>
            </a:r>
            <a:r>
              <a:rPr lang="en-US" altLang="zh-CN" sz="2000" dirty="0">
                <a:solidFill>
                  <a:srgbClr val="CD0066"/>
                </a:solidFill>
              </a:rPr>
              <a:t>else if</a:t>
            </a:r>
            <a:r>
              <a:rPr lang="en-US" altLang="zh-CN" sz="2000" dirty="0"/>
              <a:t> (x &lt;= 15){</a:t>
            </a:r>
          </a:p>
          <a:p>
            <a:pPr>
              <a:lnSpc>
                <a:spcPct val="80000"/>
              </a:lnSpc>
              <a:buFont typeface="Wingdings" panose="05000000000000000000" charset="0"/>
              <a:buNone/>
              <a:defRPr/>
            </a:pPr>
            <a:r>
              <a:rPr lang="en-US" altLang="zh-CN" sz="2000" dirty="0"/>
              <a:t>       y = 4 * x / 3;</a:t>
            </a:r>
          </a:p>
          <a:p>
            <a:pPr>
              <a:lnSpc>
                <a:spcPct val="80000"/>
              </a:lnSpc>
              <a:buFont typeface="Wingdings" panose="05000000000000000000" charset="0"/>
              <a:buNone/>
              <a:defRPr/>
            </a:pPr>
            <a:r>
              <a:rPr lang="en-US" altLang="zh-CN" sz="2000" dirty="0"/>
              <a:t>   }</a:t>
            </a:r>
          </a:p>
          <a:p>
            <a:pPr>
              <a:lnSpc>
                <a:spcPct val="80000"/>
              </a:lnSpc>
              <a:buFont typeface="Wingdings" panose="05000000000000000000" charset="0"/>
              <a:buNone/>
              <a:defRPr/>
            </a:pPr>
            <a:r>
              <a:rPr lang="en-US" altLang="zh-CN" sz="2000" dirty="0"/>
              <a:t>  </a:t>
            </a:r>
            <a:r>
              <a:rPr lang="en-US" altLang="zh-CN" sz="2000" dirty="0">
                <a:solidFill>
                  <a:srgbClr val="CD0066"/>
                </a:solidFill>
              </a:rPr>
              <a:t> else</a:t>
            </a:r>
            <a:r>
              <a:rPr lang="en-US" altLang="zh-CN" sz="2000" dirty="0"/>
              <a:t>{</a:t>
            </a:r>
          </a:p>
          <a:p>
            <a:pPr>
              <a:lnSpc>
                <a:spcPct val="80000"/>
              </a:lnSpc>
              <a:buFont typeface="Wingdings" panose="05000000000000000000" charset="0"/>
              <a:buNone/>
              <a:defRPr/>
            </a:pPr>
            <a:r>
              <a:rPr lang="en-US" altLang="zh-CN" sz="2000" dirty="0"/>
              <a:t>      y = 2.5 * x - 10.5;</a:t>
            </a:r>
          </a:p>
          <a:p>
            <a:pPr>
              <a:lnSpc>
                <a:spcPct val="80000"/>
              </a:lnSpc>
              <a:buFont typeface="Wingdings" panose="05000000000000000000" charset="0"/>
              <a:buNone/>
              <a:defRPr/>
            </a:pPr>
            <a:r>
              <a:rPr lang="en-US" altLang="zh-CN" sz="2000" dirty="0"/>
              <a:t>   }</a:t>
            </a:r>
          </a:p>
          <a:p>
            <a:pPr>
              <a:lnSpc>
                <a:spcPct val="80000"/>
              </a:lnSpc>
              <a:buFont typeface="Wingdings" panose="05000000000000000000" charset="0"/>
              <a:buNone/>
              <a:defRPr/>
            </a:pPr>
            <a:r>
              <a:rPr lang="en-US" altLang="zh-CN" sz="2000" dirty="0"/>
              <a:t>   </a:t>
            </a:r>
            <a:r>
              <a:rPr lang="en-US" altLang="zh-CN" sz="2000" dirty="0" err="1"/>
              <a:t>printf</a:t>
            </a:r>
            <a:r>
              <a:rPr lang="en-US" altLang="zh-CN" sz="2000" dirty="0"/>
              <a:t> ("f(%.2f) = %.2f\n", x, y); </a:t>
            </a:r>
          </a:p>
          <a:p>
            <a:pPr>
              <a:lnSpc>
                <a:spcPct val="80000"/>
              </a:lnSpc>
              <a:buFont typeface="Wingdings" panose="05000000000000000000" charset="0"/>
              <a:buNone/>
              <a:defRPr/>
            </a:pPr>
            <a:r>
              <a:rPr lang="en-US" altLang="zh-CN" sz="2000" dirty="0"/>
              <a:t>   return 0;</a:t>
            </a:r>
          </a:p>
          <a:p>
            <a:pPr>
              <a:lnSpc>
                <a:spcPct val="80000"/>
              </a:lnSpc>
              <a:buFont typeface="Wingdings" panose="05000000000000000000" charset="0"/>
              <a:buNone/>
              <a:defRPr/>
            </a:pPr>
            <a:r>
              <a:rPr lang="en-US" altLang="zh-CN" sz="2000" dirty="0"/>
              <a:t>}</a:t>
            </a:r>
          </a:p>
        </p:txBody>
      </p:sp>
      <p:sp>
        <p:nvSpPr>
          <p:cNvPr id="215044" name="Rectangle 4"/>
          <p:cNvSpPr>
            <a:spLocks noChangeArrowheads="1"/>
          </p:cNvSpPr>
          <p:nvPr/>
        </p:nvSpPr>
        <p:spPr bwMode="auto">
          <a:xfrm>
            <a:off x="2916238" y="2700338"/>
            <a:ext cx="2592387" cy="800100"/>
          </a:xfrm>
          <a:prstGeom prst="rect">
            <a:avLst/>
          </a:prstGeom>
          <a:noFill/>
          <a:ln w="12700">
            <a:solidFill>
              <a:schemeClr val="tx1"/>
            </a:solidFill>
            <a:prstDash val="sysDot"/>
            <a:miter lim="800000"/>
            <a:headEnd type="none" w="sm" len="sm"/>
            <a:tailEnd type="none" w="sm" len="sm"/>
          </a:ln>
          <a:effectLst/>
        </p:spPr>
        <p:txBody>
          <a:bodyPr>
            <a:spAutoFit/>
          </a:bodyPr>
          <a:lstStyle/>
          <a:p>
            <a:pPr>
              <a:spcBef>
                <a:spcPct val="30000"/>
              </a:spcBef>
              <a:defRPr/>
            </a:pPr>
            <a:r>
              <a:rPr kumimoji="1" lang="en-US" altLang="zh-CN" sz="2000" b="1" dirty="0"/>
              <a:t>Enter x: </a:t>
            </a:r>
            <a:r>
              <a:rPr kumimoji="1" lang="en-US" altLang="zh-CN" sz="2000" b="1" dirty="0">
                <a:solidFill>
                  <a:srgbClr val="CC0066"/>
                </a:solidFill>
              </a:rPr>
              <a:t>-0.5</a:t>
            </a:r>
          </a:p>
          <a:p>
            <a:pPr>
              <a:spcBef>
                <a:spcPct val="30000"/>
              </a:spcBef>
              <a:defRPr/>
            </a:pPr>
            <a:r>
              <a:rPr kumimoji="1" lang="en-US" altLang="zh-CN" sz="2000" b="1" dirty="0"/>
              <a:t>f(-0.50) = 0.00 </a:t>
            </a:r>
          </a:p>
        </p:txBody>
      </p:sp>
      <p:sp>
        <p:nvSpPr>
          <p:cNvPr id="215045" name="Rectangle 5"/>
          <p:cNvSpPr>
            <a:spLocks noChangeArrowheads="1"/>
          </p:cNvSpPr>
          <p:nvPr/>
        </p:nvSpPr>
        <p:spPr bwMode="auto">
          <a:xfrm>
            <a:off x="3203575" y="3716338"/>
            <a:ext cx="2592388" cy="800100"/>
          </a:xfrm>
          <a:prstGeom prst="rect">
            <a:avLst/>
          </a:prstGeom>
          <a:noFill/>
          <a:ln w="12700">
            <a:solidFill>
              <a:schemeClr val="tx1"/>
            </a:solidFill>
            <a:prstDash val="sysDot"/>
            <a:miter lim="800000"/>
            <a:headEnd type="none" w="sm" len="sm"/>
            <a:tailEnd type="none" w="sm" len="sm"/>
          </a:ln>
          <a:effectLst/>
        </p:spPr>
        <p:txBody>
          <a:bodyPr>
            <a:spAutoFit/>
          </a:bodyPr>
          <a:lstStyle/>
          <a:p>
            <a:pPr>
              <a:spcBef>
                <a:spcPct val="30000"/>
              </a:spcBef>
              <a:defRPr/>
            </a:pPr>
            <a:r>
              <a:rPr kumimoji="1" lang="en-US" altLang="zh-CN" sz="2000" b="1" dirty="0"/>
              <a:t>Enter x: </a:t>
            </a:r>
            <a:r>
              <a:rPr kumimoji="1" lang="en-US" altLang="zh-CN" sz="2000" b="1" dirty="0">
                <a:solidFill>
                  <a:srgbClr val="CC0066"/>
                </a:solidFill>
              </a:rPr>
              <a:t>9.5</a:t>
            </a:r>
          </a:p>
          <a:p>
            <a:pPr>
              <a:spcBef>
                <a:spcPct val="30000"/>
              </a:spcBef>
              <a:defRPr/>
            </a:pPr>
            <a:r>
              <a:rPr kumimoji="1" lang="en-US" altLang="zh-CN" sz="2000" b="1" dirty="0"/>
              <a:t>f(9.50) = 12.67</a:t>
            </a:r>
          </a:p>
        </p:txBody>
      </p:sp>
      <p:sp>
        <p:nvSpPr>
          <p:cNvPr id="215046" name="Rectangle 6"/>
          <p:cNvSpPr>
            <a:spLocks noChangeArrowheads="1"/>
          </p:cNvSpPr>
          <p:nvPr/>
        </p:nvSpPr>
        <p:spPr bwMode="auto">
          <a:xfrm>
            <a:off x="4284663" y="4724400"/>
            <a:ext cx="2663825" cy="801688"/>
          </a:xfrm>
          <a:prstGeom prst="rect">
            <a:avLst/>
          </a:prstGeom>
          <a:noFill/>
          <a:ln w="12700">
            <a:solidFill>
              <a:schemeClr val="tx1"/>
            </a:solidFill>
            <a:prstDash val="sysDot"/>
            <a:miter lim="800000"/>
            <a:headEnd type="none" w="sm" len="sm"/>
            <a:tailEnd type="none" w="sm" len="sm"/>
          </a:ln>
          <a:effectLst/>
        </p:spPr>
        <p:txBody>
          <a:bodyPr>
            <a:spAutoFit/>
          </a:bodyPr>
          <a:lstStyle/>
          <a:p>
            <a:pPr>
              <a:spcBef>
                <a:spcPct val="30000"/>
              </a:spcBef>
              <a:defRPr/>
            </a:pPr>
            <a:r>
              <a:rPr kumimoji="1" lang="en-US" altLang="zh-CN" sz="2000" b="1" dirty="0"/>
              <a:t>Enter x: </a:t>
            </a:r>
            <a:r>
              <a:rPr kumimoji="1" lang="en-US" altLang="zh-CN" sz="2000" b="1" dirty="0">
                <a:solidFill>
                  <a:srgbClr val="CC0066"/>
                </a:solidFill>
              </a:rPr>
              <a:t>21.3</a:t>
            </a:r>
          </a:p>
          <a:p>
            <a:pPr>
              <a:spcBef>
                <a:spcPct val="30000"/>
              </a:spcBef>
              <a:defRPr/>
            </a:pPr>
            <a:r>
              <a:rPr kumimoji="1" lang="en-US" altLang="zh-CN" sz="2000" b="1" dirty="0"/>
              <a:t>f(21.30) = 42.75</a:t>
            </a:r>
          </a:p>
        </p:txBody>
      </p:sp>
      <p:graphicFrame>
        <p:nvGraphicFramePr>
          <p:cNvPr id="29702" name="Object 7"/>
          <p:cNvGraphicFramePr>
            <a:graphicFrameLocks noGrp="1" noChangeAspect="1"/>
          </p:cNvGraphicFramePr>
          <p:nvPr>
            <p:ph sz="half" idx="2"/>
          </p:nvPr>
        </p:nvGraphicFramePr>
        <p:xfrm>
          <a:off x="4067175" y="549275"/>
          <a:ext cx="4752975" cy="1920875"/>
        </p:xfrm>
        <a:graphic>
          <a:graphicData uri="http://schemas.openxmlformats.org/presentationml/2006/ole">
            <mc:AlternateContent xmlns:mc="http://schemas.openxmlformats.org/markup-compatibility/2006">
              <mc:Choice xmlns:v="urn:schemas-microsoft-com:vml" Requires="v">
                <p:oleObj spid="_x0000_s77843" name="Equation" r:id="rId4" imgW="1854200" imgH="749300" progId="Equation.DSMT4">
                  <p:embed/>
                </p:oleObj>
              </mc:Choice>
              <mc:Fallback>
                <p:oleObj name="Equation" r:id="rId4" imgW="1854200" imgH="749300" progId="Equation.DSMT4">
                  <p:embed/>
                  <p:pic>
                    <p:nvPicPr>
                      <p:cNvPr id="29702"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5" y="549275"/>
                        <a:ext cx="4752975" cy="1920875"/>
                      </a:xfrm>
                      <a:prstGeom prst="rect">
                        <a:avLst/>
                      </a:prstGeom>
                      <a:noFill/>
                      <a:ln>
                        <a:noFill/>
                      </a:ln>
                      <a:effectLst/>
                    </p:spPr>
                  </p:pic>
                </p:oleObj>
              </mc:Fallback>
            </mc:AlternateContent>
          </a:graphicData>
        </a:graphic>
      </p:graphicFrame>
      <p:sp>
        <p:nvSpPr>
          <p:cNvPr id="215048" name="Rectangle 8"/>
          <p:cNvSpPr>
            <a:spLocks noChangeArrowheads="1"/>
          </p:cNvSpPr>
          <p:nvPr/>
        </p:nvSpPr>
        <p:spPr bwMode="auto">
          <a:xfrm>
            <a:off x="6300788" y="2780928"/>
            <a:ext cx="2592387" cy="800219"/>
          </a:xfrm>
          <a:prstGeom prst="rect">
            <a:avLst/>
          </a:prstGeom>
          <a:noFill/>
          <a:ln w="12700">
            <a:solidFill>
              <a:schemeClr val="tx1"/>
            </a:solidFill>
            <a:prstDash val="sysDot"/>
            <a:miter lim="800000"/>
            <a:headEnd type="none" w="sm" len="sm"/>
            <a:tailEnd type="none" w="sm" len="sm"/>
          </a:ln>
          <a:effectLst/>
        </p:spPr>
        <p:txBody>
          <a:bodyPr>
            <a:spAutoFit/>
          </a:bodyPr>
          <a:lstStyle/>
          <a:p>
            <a:pPr>
              <a:spcBef>
                <a:spcPct val="30000"/>
              </a:spcBef>
              <a:defRPr/>
            </a:pPr>
            <a:r>
              <a:rPr kumimoji="1" lang="en-US" altLang="zh-CN" sz="2000" b="1" dirty="0"/>
              <a:t>Enter x: </a:t>
            </a:r>
            <a:r>
              <a:rPr kumimoji="1" lang="en-US" altLang="zh-CN" sz="2000" b="1" dirty="0">
                <a:solidFill>
                  <a:srgbClr val="CC0066"/>
                </a:solidFill>
              </a:rPr>
              <a:t>?</a:t>
            </a:r>
          </a:p>
          <a:p>
            <a:pPr>
              <a:spcBef>
                <a:spcPct val="30000"/>
              </a:spcBef>
              <a:defRPr/>
            </a:pPr>
            <a:endParaRPr kumimoji="1" lang="en-US" altLang="zh-CN" sz="2000" b="1" dirty="0">
              <a:solidFill>
                <a:srgbClr val="CC0066"/>
              </a:solidFill>
            </a:endParaRPr>
          </a:p>
        </p:txBody>
      </p:sp>
      <p:sp>
        <p:nvSpPr>
          <p:cNvPr id="9" name="Rectangle 8"/>
          <p:cNvSpPr>
            <a:spLocks noChangeArrowheads="1"/>
          </p:cNvSpPr>
          <p:nvPr/>
        </p:nvSpPr>
        <p:spPr bwMode="auto">
          <a:xfrm>
            <a:off x="6300788" y="3780581"/>
            <a:ext cx="2592387" cy="800219"/>
          </a:xfrm>
          <a:prstGeom prst="rect">
            <a:avLst/>
          </a:prstGeom>
          <a:noFill/>
          <a:ln w="12700">
            <a:solidFill>
              <a:schemeClr val="tx1"/>
            </a:solidFill>
            <a:prstDash val="sysDot"/>
            <a:miter lim="800000"/>
            <a:headEnd type="none" w="sm" len="sm"/>
            <a:tailEnd type="none" w="sm" len="sm"/>
          </a:ln>
          <a:effectLst/>
        </p:spPr>
        <p:txBody>
          <a:bodyPr>
            <a:spAutoFit/>
          </a:bodyPr>
          <a:lstStyle/>
          <a:p>
            <a:pPr>
              <a:spcBef>
                <a:spcPct val="30000"/>
              </a:spcBef>
              <a:defRPr/>
            </a:pPr>
            <a:r>
              <a:rPr kumimoji="1" lang="en-US" altLang="zh-CN" sz="2000" b="1" dirty="0"/>
              <a:t>Enter x: </a:t>
            </a:r>
            <a:r>
              <a:rPr kumimoji="1" lang="en-US" altLang="zh-CN" sz="2000" b="1" dirty="0">
                <a:solidFill>
                  <a:srgbClr val="CC0066"/>
                </a:solidFill>
              </a:rPr>
              <a:t>?</a:t>
            </a:r>
          </a:p>
          <a:p>
            <a:pPr>
              <a:spcBef>
                <a:spcPct val="30000"/>
              </a:spcBef>
              <a:defRPr/>
            </a:pPr>
            <a:endParaRPr kumimoji="1" lang="en-US" altLang="zh-CN" sz="2000" b="1" dirty="0">
              <a:solidFill>
                <a:srgbClr val="CC00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anim calcmode="lin" valueType="num">
                                      <p:cBhvr additive="base">
                                        <p:cTn id="7" dur="500" fill="hold"/>
                                        <p:tgtEl>
                                          <p:spTgt spid="215044"/>
                                        </p:tgtEl>
                                        <p:attrNameLst>
                                          <p:attrName>ppt_x</p:attrName>
                                        </p:attrNameLst>
                                      </p:cBhvr>
                                      <p:tavLst>
                                        <p:tav tm="0">
                                          <p:val>
                                            <p:strVal val="0-#ppt_w/2"/>
                                          </p:val>
                                        </p:tav>
                                        <p:tav tm="100000">
                                          <p:val>
                                            <p:strVal val="#ppt_x"/>
                                          </p:val>
                                        </p:tav>
                                      </p:tavLst>
                                    </p:anim>
                                    <p:anim calcmode="lin" valueType="num">
                                      <p:cBhvr additive="base">
                                        <p:cTn id="8" dur="500" fill="hold"/>
                                        <p:tgtEl>
                                          <p:spTgt spid="2150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45"/>
                                        </p:tgtEl>
                                        <p:attrNameLst>
                                          <p:attrName>style.visibility</p:attrName>
                                        </p:attrNameLst>
                                      </p:cBhvr>
                                      <p:to>
                                        <p:strVal val="visible"/>
                                      </p:to>
                                    </p:set>
                                    <p:anim calcmode="lin" valueType="num">
                                      <p:cBhvr additive="base">
                                        <p:cTn id="13" dur="500" fill="hold"/>
                                        <p:tgtEl>
                                          <p:spTgt spid="215045"/>
                                        </p:tgtEl>
                                        <p:attrNameLst>
                                          <p:attrName>ppt_x</p:attrName>
                                        </p:attrNameLst>
                                      </p:cBhvr>
                                      <p:tavLst>
                                        <p:tav tm="0">
                                          <p:val>
                                            <p:strVal val="0-#ppt_w/2"/>
                                          </p:val>
                                        </p:tav>
                                        <p:tav tm="100000">
                                          <p:val>
                                            <p:strVal val="#ppt_x"/>
                                          </p:val>
                                        </p:tav>
                                      </p:tavLst>
                                    </p:anim>
                                    <p:anim calcmode="lin" valueType="num">
                                      <p:cBhvr additive="base">
                                        <p:cTn id="14" dur="500" fill="hold"/>
                                        <p:tgtEl>
                                          <p:spTgt spid="21504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5046"/>
                                        </p:tgtEl>
                                        <p:attrNameLst>
                                          <p:attrName>style.visibility</p:attrName>
                                        </p:attrNameLst>
                                      </p:cBhvr>
                                      <p:to>
                                        <p:strVal val="visible"/>
                                      </p:to>
                                    </p:set>
                                    <p:anim calcmode="lin" valueType="num">
                                      <p:cBhvr additive="base">
                                        <p:cTn id="19" dur="500" fill="hold"/>
                                        <p:tgtEl>
                                          <p:spTgt spid="215046"/>
                                        </p:tgtEl>
                                        <p:attrNameLst>
                                          <p:attrName>ppt_x</p:attrName>
                                        </p:attrNameLst>
                                      </p:cBhvr>
                                      <p:tavLst>
                                        <p:tav tm="0">
                                          <p:val>
                                            <p:strVal val="0-#ppt_w/2"/>
                                          </p:val>
                                        </p:tav>
                                        <p:tav tm="100000">
                                          <p:val>
                                            <p:strVal val="#ppt_x"/>
                                          </p:val>
                                        </p:tav>
                                      </p:tavLst>
                                    </p:anim>
                                    <p:anim calcmode="lin" valueType="num">
                                      <p:cBhvr additive="base">
                                        <p:cTn id="20" dur="500" fill="hold"/>
                                        <p:tgtEl>
                                          <p:spTgt spid="21504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5048"/>
                                        </p:tgtEl>
                                        <p:attrNameLst>
                                          <p:attrName>style.visibility</p:attrName>
                                        </p:attrNameLst>
                                      </p:cBhvr>
                                      <p:to>
                                        <p:strVal val="visible"/>
                                      </p:to>
                                    </p:set>
                                    <p:anim calcmode="lin" valueType="num">
                                      <p:cBhvr additive="base">
                                        <p:cTn id="25" dur="500" fill="hold"/>
                                        <p:tgtEl>
                                          <p:spTgt spid="215048"/>
                                        </p:tgtEl>
                                        <p:attrNameLst>
                                          <p:attrName>ppt_x</p:attrName>
                                        </p:attrNameLst>
                                      </p:cBhvr>
                                      <p:tavLst>
                                        <p:tav tm="0">
                                          <p:val>
                                            <p:strVal val="0-#ppt_w/2"/>
                                          </p:val>
                                        </p:tav>
                                        <p:tav tm="100000">
                                          <p:val>
                                            <p:strVal val="#ppt_x"/>
                                          </p:val>
                                        </p:tav>
                                      </p:tavLst>
                                    </p:anim>
                                    <p:anim calcmode="lin" valueType="num">
                                      <p:cBhvr additive="base">
                                        <p:cTn id="26" dur="500" fill="hold"/>
                                        <p:tgtEl>
                                          <p:spTgt spid="21504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animBg="1" autoUpdateAnimBg="0"/>
      <p:bldP spid="215045" grpId="0" animBg="1" autoUpdateAnimBg="0"/>
      <p:bldP spid="215046" grpId="0" animBg="1" autoUpdateAnimBg="0"/>
      <p:bldP spid="215048" grpId="0" animBg="1" autoUpdateAnimBg="0"/>
      <p:bldP spid="9"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灯片编号占位符 5">
            <a:extLst>
              <a:ext uri="{FF2B5EF4-FFF2-40B4-BE49-F238E27FC236}">
                <a16:creationId xmlns:a16="http://schemas.microsoft.com/office/drawing/2014/main" id="{E482CCDE-4C71-4D8A-A4D1-AB628628121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95AA4FC-E9F1-4701-9CD5-4082A050DC9F}" type="slidenum">
              <a:rPr lang="en-US" altLang="zh-CN"/>
              <a:pPr/>
              <a:t>3</a:t>
            </a:fld>
            <a:endParaRPr lang="en-US" altLang="zh-CN"/>
          </a:p>
        </p:txBody>
      </p:sp>
      <p:sp>
        <p:nvSpPr>
          <p:cNvPr id="257026" name="Rectangle 2">
            <a:extLst>
              <a:ext uri="{FF2B5EF4-FFF2-40B4-BE49-F238E27FC236}">
                <a16:creationId xmlns:a16="http://schemas.microsoft.com/office/drawing/2014/main" id="{45EB8CD9-4335-4785-A84E-998B62839DF3}"/>
              </a:ext>
            </a:extLst>
          </p:cNvPr>
          <p:cNvSpPr>
            <a:spLocks noGrp="1" noChangeArrowheads="1"/>
          </p:cNvSpPr>
          <p:nvPr>
            <p:ph type="title"/>
          </p:nvPr>
        </p:nvSpPr>
        <p:spPr/>
        <p:txBody>
          <a:bodyPr/>
          <a:lstStyle/>
          <a:p>
            <a:pPr eaLnBrk="1" hangingPunct="1">
              <a:defRPr/>
            </a:pPr>
            <a:r>
              <a:rPr kumimoji="1" lang="zh-CN" altLang="en-US" sz="4400"/>
              <a:t>第</a:t>
            </a:r>
            <a:r>
              <a:rPr kumimoji="1" lang="en-US" altLang="zh-CN" sz="4400"/>
              <a:t>4</a:t>
            </a:r>
            <a:r>
              <a:rPr kumimoji="1" lang="zh-CN" altLang="en-US" sz="4400"/>
              <a:t>章   控制结构与语句</a:t>
            </a:r>
          </a:p>
        </p:txBody>
      </p:sp>
      <p:sp>
        <p:nvSpPr>
          <p:cNvPr id="257027" name="Rectangle 3">
            <a:extLst>
              <a:ext uri="{FF2B5EF4-FFF2-40B4-BE49-F238E27FC236}">
                <a16:creationId xmlns:a16="http://schemas.microsoft.com/office/drawing/2014/main" id="{940F7A43-EED4-4463-866D-D0A54073476E}"/>
              </a:ext>
            </a:extLst>
          </p:cNvPr>
          <p:cNvSpPr>
            <a:spLocks noGrp="1" noChangeArrowheads="1"/>
          </p:cNvSpPr>
          <p:nvPr>
            <p:ph idx="1"/>
          </p:nvPr>
        </p:nvSpPr>
        <p:spPr>
          <a:xfrm>
            <a:off x="468313" y="1125538"/>
            <a:ext cx="8207375" cy="5183187"/>
          </a:xfrm>
        </p:spPr>
        <p:txBody>
          <a:bodyPr/>
          <a:lstStyle/>
          <a:p>
            <a:pPr marL="290830" indent="-290830" eaLnBrk="1" hangingPunct="1">
              <a:lnSpc>
                <a:spcPct val="100000"/>
              </a:lnSpc>
              <a:defRPr/>
            </a:pPr>
            <a:r>
              <a:rPr kumimoji="1" lang="zh-CN" altLang="en-US" i="1">
                <a:cs typeface="+mn-cs"/>
              </a:rPr>
              <a:t>本章学习目标</a:t>
            </a:r>
            <a:endParaRPr kumimoji="1" lang="zh-CN" altLang="en-US">
              <a:cs typeface="+mn-cs"/>
            </a:endParaRPr>
          </a:p>
          <a:p>
            <a:pPr marL="662305" lvl="1" eaLnBrk="1" hangingPunct="1">
              <a:lnSpc>
                <a:spcPct val="100000"/>
              </a:lnSpc>
              <a:defRPr/>
            </a:pPr>
            <a:r>
              <a:rPr kumimoji="1" lang="zh-CN" altLang="en-US" sz="2400">
                <a:cs typeface="+mn-cs"/>
              </a:rPr>
              <a:t>理解结构化程序设计</a:t>
            </a:r>
          </a:p>
          <a:p>
            <a:pPr marL="662305" lvl="1" eaLnBrk="1" hangingPunct="1">
              <a:lnSpc>
                <a:spcPct val="100000"/>
              </a:lnSpc>
              <a:defRPr/>
            </a:pPr>
            <a:r>
              <a:rPr kumimoji="1" lang="zh-CN" altLang="en-US" sz="2400">
                <a:cs typeface="+mn-cs"/>
              </a:rPr>
              <a:t>学会使用</a:t>
            </a:r>
            <a:r>
              <a:rPr kumimoji="1" lang="en-US" altLang="zh-CN" sz="2400">
                <a:cs typeface="+mn-cs"/>
              </a:rPr>
              <a:t>if</a:t>
            </a:r>
            <a:r>
              <a:rPr kumimoji="1" lang="zh-CN" altLang="en-US" sz="2400">
                <a:cs typeface="+mn-cs"/>
              </a:rPr>
              <a:t>和</a:t>
            </a:r>
            <a:r>
              <a:rPr kumimoji="1" lang="en-US" altLang="zh-CN" sz="2400">
                <a:cs typeface="+mn-cs"/>
              </a:rPr>
              <a:t>if/else</a:t>
            </a:r>
            <a:r>
              <a:rPr kumimoji="1" lang="zh-CN" altLang="en-US" sz="2400">
                <a:cs typeface="+mn-cs"/>
              </a:rPr>
              <a:t>语句</a:t>
            </a:r>
          </a:p>
          <a:p>
            <a:pPr marL="662305" lvl="1" eaLnBrk="1" hangingPunct="1">
              <a:lnSpc>
                <a:spcPct val="100000"/>
              </a:lnSpc>
              <a:defRPr/>
            </a:pPr>
            <a:r>
              <a:rPr kumimoji="1" lang="zh-CN" altLang="en-US" sz="2400">
                <a:cs typeface="+mn-cs"/>
              </a:rPr>
              <a:t>学会使用</a:t>
            </a:r>
            <a:r>
              <a:rPr kumimoji="1" lang="en-US" altLang="zh-CN" sz="2400">
                <a:cs typeface="+mn-cs"/>
              </a:rPr>
              <a:t>switch</a:t>
            </a:r>
            <a:r>
              <a:rPr kumimoji="1" lang="zh-CN" altLang="en-US" sz="2400">
                <a:cs typeface="+mn-cs"/>
              </a:rPr>
              <a:t>多分支选择语句</a:t>
            </a:r>
          </a:p>
          <a:p>
            <a:pPr marL="662305" lvl="1" eaLnBrk="1" hangingPunct="1">
              <a:lnSpc>
                <a:spcPct val="100000"/>
              </a:lnSpc>
              <a:defRPr/>
            </a:pPr>
            <a:r>
              <a:rPr kumimoji="1" lang="zh-CN" altLang="en-US" sz="2400">
                <a:cs typeface="+mn-cs"/>
              </a:rPr>
              <a:t>理解</a:t>
            </a:r>
            <a:r>
              <a:rPr kumimoji="1" lang="en-US" altLang="zh-CN" sz="2400">
                <a:cs typeface="+mn-cs"/>
              </a:rPr>
              <a:t>for</a:t>
            </a:r>
            <a:r>
              <a:rPr kumimoji="1" lang="zh-CN" altLang="en-US" sz="2400">
                <a:cs typeface="+mn-cs"/>
              </a:rPr>
              <a:t>语句的执行过程</a:t>
            </a:r>
          </a:p>
          <a:p>
            <a:pPr marL="662305" lvl="1" eaLnBrk="1" hangingPunct="1">
              <a:lnSpc>
                <a:spcPct val="100000"/>
              </a:lnSpc>
              <a:defRPr/>
            </a:pPr>
            <a:r>
              <a:rPr kumimoji="1" lang="zh-CN" altLang="en-US" sz="2400">
                <a:cs typeface="+mn-cs"/>
              </a:rPr>
              <a:t>掌握</a:t>
            </a:r>
            <a:r>
              <a:rPr kumimoji="1" lang="en-US" altLang="zh-CN" sz="2400">
                <a:cs typeface="+mn-cs"/>
              </a:rPr>
              <a:t>while</a:t>
            </a:r>
            <a:r>
              <a:rPr kumimoji="1" lang="zh-CN" altLang="en-US" sz="2400">
                <a:cs typeface="+mn-cs"/>
              </a:rPr>
              <a:t>、</a:t>
            </a:r>
            <a:r>
              <a:rPr kumimoji="1" lang="en-US" altLang="zh-CN" sz="2400">
                <a:cs typeface="+mn-cs"/>
              </a:rPr>
              <a:t>for</a:t>
            </a:r>
            <a:r>
              <a:rPr kumimoji="1" lang="zh-CN" altLang="en-US" sz="2400">
                <a:cs typeface="+mn-cs"/>
              </a:rPr>
              <a:t>和</a:t>
            </a:r>
            <a:r>
              <a:rPr kumimoji="1" lang="en-US" altLang="zh-CN" sz="2400">
                <a:cs typeface="+mn-cs"/>
              </a:rPr>
              <a:t>do-while</a:t>
            </a:r>
            <a:r>
              <a:rPr kumimoji="1" lang="zh-CN" altLang="en-US" sz="2400">
                <a:cs typeface="+mn-cs"/>
              </a:rPr>
              <a:t>循环结构的运用</a:t>
            </a:r>
          </a:p>
          <a:p>
            <a:pPr marL="662305" lvl="1" eaLnBrk="1" hangingPunct="1">
              <a:lnSpc>
                <a:spcPct val="100000"/>
              </a:lnSpc>
              <a:defRPr/>
            </a:pPr>
            <a:r>
              <a:rPr kumimoji="1" lang="zh-CN" altLang="en-US" sz="2400">
                <a:cs typeface="+mn-cs"/>
              </a:rPr>
              <a:t>正确使用</a:t>
            </a:r>
            <a:r>
              <a:rPr kumimoji="1" lang="en-US" altLang="zh-CN" sz="2400">
                <a:cs typeface="+mn-cs"/>
              </a:rPr>
              <a:t>break</a:t>
            </a:r>
            <a:r>
              <a:rPr kumimoji="1" lang="zh-CN" altLang="en-US" sz="2400">
                <a:cs typeface="+mn-cs"/>
              </a:rPr>
              <a:t>和</a:t>
            </a:r>
            <a:r>
              <a:rPr kumimoji="1" lang="en-US" altLang="zh-CN" sz="2400">
                <a:cs typeface="+mn-cs"/>
              </a:rPr>
              <a:t>continue</a:t>
            </a:r>
            <a:r>
              <a:rPr kumimoji="1" lang="zh-CN" altLang="en-US" sz="2400">
                <a:cs typeface="+mn-cs"/>
              </a:rPr>
              <a:t>程序控制语句</a:t>
            </a:r>
          </a:p>
          <a:p>
            <a:pPr marL="662305" lvl="1" eaLnBrk="1" hangingPunct="1">
              <a:lnSpc>
                <a:spcPct val="100000"/>
              </a:lnSpc>
              <a:defRPr/>
            </a:pPr>
            <a:r>
              <a:rPr kumimoji="1" lang="zh-CN" altLang="en-US" sz="2400">
                <a:cs typeface="+mn-cs"/>
              </a:rPr>
              <a:t>学会用顺序结构、选择结构和循环结构编写一般程序</a:t>
            </a:r>
          </a:p>
          <a:p>
            <a:pPr marL="662305" lvl="1" eaLnBrk="1" hangingPunct="1">
              <a:lnSpc>
                <a:spcPct val="100000"/>
              </a:lnSpc>
              <a:defRPr/>
            </a:pPr>
            <a:r>
              <a:rPr kumimoji="1" lang="zh-CN" altLang="en-US" sz="2400">
                <a:cs typeface="+mn-cs"/>
              </a:rPr>
              <a:t>了解</a:t>
            </a:r>
            <a:r>
              <a:rPr kumimoji="1" lang="en-US" altLang="zh-CN" sz="2400">
                <a:cs typeface="+mn-cs"/>
              </a:rPr>
              <a:t>goto</a:t>
            </a:r>
            <a:r>
              <a:rPr kumimoji="1" lang="zh-CN" altLang="en-US" sz="2400">
                <a:cs typeface="+mn-cs"/>
              </a:rPr>
              <a:t>语句的使用</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5">
            <a:extLst>
              <a:ext uri="{FF2B5EF4-FFF2-40B4-BE49-F238E27FC236}">
                <a16:creationId xmlns:a16="http://schemas.microsoft.com/office/drawing/2014/main" id="{ABA7DAA5-332B-4F8A-A168-5842F8834FE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3E4D154-49FA-4270-BE48-FD57968C6684}" type="slidenum">
              <a:rPr lang="en-US" altLang="zh-CN"/>
              <a:pPr/>
              <a:t>30</a:t>
            </a:fld>
            <a:endParaRPr lang="en-US" altLang="zh-CN"/>
          </a:p>
        </p:txBody>
      </p:sp>
      <p:sp>
        <p:nvSpPr>
          <p:cNvPr id="291842" name="Rectangle 2">
            <a:extLst>
              <a:ext uri="{FF2B5EF4-FFF2-40B4-BE49-F238E27FC236}">
                <a16:creationId xmlns:a16="http://schemas.microsoft.com/office/drawing/2014/main" id="{4F4CDB51-E364-4D6E-BA38-429E0DC04ADC}"/>
              </a:ext>
            </a:extLst>
          </p:cNvPr>
          <p:cNvSpPr>
            <a:spLocks noGrp="1" noChangeArrowheads="1"/>
          </p:cNvSpPr>
          <p:nvPr>
            <p:ph type="title"/>
          </p:nvPr>
        </p:nvSpPr>
        <p:spPr>
          <a:xfrm>
            <a:off x="323850" y="188913"/>
            <a:ext cx="8281988" cy="647700"/>
          </a:xfrm>
        </p:spPr>
        <p:txBody>
          <a:bodyPr/>
          <a:lstStyle/>
          <a:p>
            <a:pPr eaLnBrk="1" hangingPunct="1">
              <a:defRPr/>
            </a:pPr>
            <a:r>
              <a:rPr kumimoji="1" lang="en-US" altLang="zh-CN">
                <a:latin typeface="隶书" panose="02010509060101010101" pitchFamily="49" charset="-122"/>
              </a:rPr>
              <a:t>4.3 </a:t>
            </a:r>
            <a:r>
              <a:rPr kumimoji="1" lang="zh-CN" altLang="en-US">
                <a:latin typeface="隶书" panose="02010509060101010101" pitchFamily="49" charset="-122"/>
              </a:rPr>
              <a:t>选择结构</a:t>
            </a:r>
            <a:br>
              <a:rPr kumimoji="1" lang="zh-CN" altLang="en-US" sz="2800"/>
            </a:br>
            <a:r>
              <a:rPr kumimoji="1" lang="en-US" altLang="zh-CN" sz="2400">
                <a:solidFill>
                  <a:srgbClr val="CC0000"/>
                </a:solidFill>
                <a:effectLst/>
                <a:latin typeface="隶书" panose="02010509060101010101" pitchFamily="49" charset="-122"/>
              </a:rPr>
              <a:t>if</a:t>
            </a:r>
            <a:r>
              <a:rPr kumimoji="1" lang="zh-CN" altLang="en-US" sz="2400">
                <a:solidFill>
                  <a:srgbClr val="CC0000"/>
                </a:solidFill>
                <a:effectLst/>
                <a:latin typeface="隶书" panose="02010509060101010101" pitchFamily="49" charset="-122"/>
              </a:rPr>
              <a:t>语句嵌套</a:t>
            </a:r>
          </a:p>
        </p:txBody>
      </p:sp>
      <p:sp>
        <p:nvSpPr>
          <p:cNvPr id="28675" name="Rectangle 3">
            <a:extLst>
              <a:ext uri="{FF2B5EF4-FFF2-40B4-BE49-F238E27FC236}">
                <a16:creationId xmlns:a16="http://schemas.microsoft.com/office/drawing/2014/main" id="{4807CB86-64E9-41B6-8440-927C719D6866}"/>
              </a:ext>
            </a:extLst>
          </p:cNvPr>
          <p:cNvSpPr>
            <a:spLocks noGrp="1" noChangeArrowheads="1"/>
          </p:cNvSpPr>
          <p:nvPr>
            <p:ph idx="1"/>
          </p:nvPr>
        </p:nvSpPr>
        <p:spPr>
          <a:xfrm>
            <a:off x="304800" y="838200"/>
            <a:ext cx="8839200" cy="5562600"/>
          </a:xfrm>
        </p:spPr>
        <p:txBody>
          <a:bodyPr>
            <a:prstTxWarp prst="textNoShape">
              <a:avLst/>
            </a:prstTxWarp>
          </a:bodyPr>
          <a:lstStyle/>
          <a:p>
            <a:pPr marL="533400" indent="-533400" algn="just" eaLnBrk="1" hangingPunct="1">
              <a:lnSpc>
                <a:spcPct val="100000"/>
              </a:lnSpc>
            </a:pPr>
            <a:r>
              <a:rPr lang="zh-CN" altLang="en-US" dirty="0">
                <a:effectLst/>
                <a:highlight>
                  <a:srgbClr val="FFFF00"/>
                </a:highlight>
              </a:rPr>
              <a:t>双分支中的</a:t>
            </a:r>
            <a:r>
              <a:rPr lang="en-US" altLang="zh-CN" dirty="0">
                <a:effectLst/>
                <a:highlight>
                  <a:srgbClr val="FFFF00"/>
                </a:highlight>
                <a:latin typeface="宋体" panose="02010600030101010101" pitchFamily="2" charset="-122"/>
              </a:rPr>
              <a:t>if</a:t>
            </a:r>
            <a:r>
              <a:rPr lang="zh-CN" altLang="en-US" dirty="0">
                <a:effectLst/>
                <a:highlight>
                  <a:srgbClr val="FFFF00"/>
                </a:highlight>
              </a:rPr>
              <a:t>语句嵌套的一般形式</a:t>
            </a:r>
            <a:endParaRPr lang="zh-CN" altLang="en-US" dirty="0">
              <a:effectLst/>
              <a:highlight>
                <a:srgbClr val="FFFF00"/>
              </a:highlight>
              <a:latin typeface="宋体" panose="02010600030101010101" pitchFamily="2" charset="-122"/>
            </a:endParaRPr>
          </a:p>
          <a:p>
            <a:pPr marL="1200150" lvl="2" indent="-347663" algn="just" eaLnBrk="1" hangingPunct="1">
              <a:lnSpc>
                <a:spcPct val="100000"/>
              </a:lnSpc>
              <a:buFontTx/>
              <a:buNone/>
            </a:pPr>
            <a:r>
              <a:rPr lang="en-US" altLang="zh-CN" sz="2400" dirty="0">
                <a:effectLst/>
                <a:latin typeface="宋体" panose="02010600030101010101" pitchFamily="2" charset="-122"/>
              </a:rPr>
              <a:t>if  (</a:t>
            </a:r>
            <a:r>
              <a:rPr lang="zh-CN" altLang="en-US" sz="2400" dirty="0">
                <a:effectLst/>
                <a:latin typeface="宋体" panose="02010600030101010101" pitchFamily="2" charset="-122"/>
              </a:rPr>
              <a:t>表达式</a:t>
            </a:r>
            <a:r>
              <a:rPr lang="en-US" altLang="zh-CN" sz="2400" dirty="0">
                <a:effectLst/>
                <a:latin typeface="宋体" panose="02010600030101010101" pitchFamily="2" charset="-122"/>
              </a:rPr>
              <a:t>1) </a:t>
            </a:r>
          </a:p>
          <a:p>
            <a:pPr marL="1200150" lvl="2" indent="-347663" algn="just" eaLnBrk="1" hangingPunct="1">
              <a:lnSpc>
                <a:spcPct val="100000"/>
              </a:lnSpc>
              <a:buFontTx/>
              <a:buNone/>
            </a:pPr>
            <a:r>
              <a:rPr lang="en-US" altLang="zh-CN" sz="2400" dirty="0">
                <a:effectLst/>
                <a:latin typeface="宋体" panose="02010600030101010101" pitchFamily="2" charset="-122"/>
              </a:rPr>
              <a:t>  if  (</a:t>
            </a:r>
            <a:r>
              <a:rPr lang="zh-CN" altLang="en-US" sz="2400" dirty="0">
                <a:effectLst/>
                <a:latin typeface="宋体" panose="02010600030101010101" pitchFamily="2" charset="-122"/>
              </a:rPr>
              <a:t>表达式</a:t>
            </a:r>
            <a:r>
              <a:rPr lang="en-US" altLang="zh-CN" sz="2400" dirty="0">
                <a:effectLst/>
                <a:latin typeface="宋体" panose="02010600030101010101" pitchFamily="2" charset="-122"/>
              </a:rPr>
              <a:t>2</a:t>
            </a:r>
            <a:r>
              <a:rPr lang="zh-CN" altLang="en-US" sz="2400" dirty="0">
                <a:effectLst/>
                <a:latin typeface="宋体" panose="02010600030101010101" pitchFamily="2" charset="-122"/>
              </a:rPr>
              <a:t>） 语句</a:t>
            </a:r>
            <a:r>
              <a:rPr lang="en-US" altLang="zh-CN" sz="2400" dirty="0">
                <a:effectLst/>
                <a:latin typeface="宋体" panose="02010600030101010101" pitchFamily="2" charset="-122"/>
              </a:rPr>
              <a:t>1</a:t>
            </a:r>
          </a:p>
          <a:p>
            <a:pPr marL="1200150" lvl="2" indent="-347663" algn="just" eaLnBrk="1" hangingPunct="1">
              <a:lnSpc>
                <a:spcPct val="100000"/>
              </a:lnSpc>
              <a:buFontTx/>
              <a:buNone/>
            </a:pPr>
            <a:r>
              <a:rPr lang="en-US" altLang="zh-CN" sz="2400" dirty="0">
                <a:effectLst/>
                <a:latin typeface="宋体" panose="02010600030101010101" pitchFamily="2" charset="-122"/>
              </a:rPr>
              <a:t>  else  </a:t>
            </a:r>
            <a:r>
              <a:rPr lang="zh-CN" altLang="en-US" sz="2400" dirty="0">
                <a:effectLst/>
                <a:latin typeface="宋体" panose="02010600030101010101" pitchFamily="2" charset="-122"/>
              </a:rPr>
              <a:t>语句</a:t>
            </a:r>
            <a:r>
              <a:rPr lang="en-US" altLang="zh-CN" sz="2400" dirty="0">
                <a:effectLst/>
                <a:latin typeface="宋体" panose="02010600030101010101" pitchFamily="2" charset="-122"/>
              </a:rPr>
              <a:t>2</a:t>
            </a:r>
          </a:p>
          <a:p>
            <a:pPr marL="1200150" lvl="2" indent="-347663" algn="just" eaLnBrk="1" hangingPunct="1">
              <a:lnSpc>
                <a:spcPct val="100000"/>
              </a:lnSpc>
              <a:buFontTx/>
              <a:buNone/>
            </a:pPr>
            <a:r>
              <a:rPr lang="en-US" altLang="zh-CN" sz="2400" dirty="0">
                <a:effectLst/>
                <a:latin typeface="宋体" panose="02010600030101010101" pitchFamily="2" charset="-122"/>
              </a:rPr>
              <a:t>else  </a:t>
            </a:r>
          </a:p>
          <a:p>
            <a:pPr marL="1200150" lvl="2" indent="-347663" algn="just" eaLnBrk="1" hangingPunct="1">
              <a:lnSpc>
                <a:spcPct val="100000"/>
              </a:lnSpc>
              <a:buFontTx/>
              <a:buNone/>
            </a:pPr>
            <a:r>
              <a:rPr lang="en-US" altLang="zh-CN" sz="2400" dirty="0">
                <a:effectLst/>
                <a:latin typeface="宋体" panose="02010600030101010101" pitchFamily="2" charset="-122"/>
              </a:rPr>
              <a:t>  if  (</a:t>
            </a:r>
            <a:r>
              <a:rPr lang="zh-CN" altLang="en-US" sz="2400" dirty="0">
                <a:effectLst/>
                <a:latin typeface="宋体" panose="02010600030101010101" pitchFamily="2" charset="-122"/>
              </a:rPr>
              <a:t>表达式</a:t>
            </a:r>
            <a:r>
              <a:rPr lang="en-US" altLang="zh-CN" sz="2400" dirty="0">
                <a:effectLst/>
                <a:latin typeface="宋体" panose="02010600030101010101" pitchFamily="2" charset="-122"/>
              </a:rPr>
              <a:t>3</a:t>
            </a:r>
            <a:r>
              <a:rPr lang="zh-CN" altLang="en-US" sz="2400" dirty="0">
                <a:effectLst/>
                <a:latin typeface="宋体" panose="02010600030101010101" pitchFamily="2" charset="-122"/>
              </a:rPr>
              <a:t>） 语句</a:t>
            </a:r>
            <a:r>
              <a:rPr lang="en-US" altLang="zh-CN" sz="2400" dirty="0">
                <a:effectLst/>
                <a:latin typeface="宋体" panose="02010600030101010101" pitchFamily="2" charset="-122"/>
              </a:rPr>
              <a:t>3</a:t>
            </a:r>
          </a:p>
          <a:p>
            <a:pPr marL="1200150" lvl="2" indent="-347663" algn="just" eaLnBrk="1" hangingPunct="1">
              <a:lnSpc>
                <a:spcPct val="100000"/>
              </a:lnSpc>
              <a:buFontTx/>
              <a:buNone/>
            </a:pPr>
            <a:r>
              <a:rPr lang="en-US" altLang="zh-CN" sz="2400" dirty="0">
                <a:effectLst/>
                <a:latin typeface="宋体" panose="02010600030101010101" pitchFamily="2" charset="-122"/>
              </a:rPr>
              <a:t>  else  </a:t>
            </a:r>
            <a:r>
              <a:rPr lang="zh-CN" altLang="en-US" sz="2400" dirty="0">
                <a:effectLst/>
                <a:latin typeface="宋体" panose="02010600030101010101" pitchFamily="2" charset="-122"/>
              </a:rPr>
              <a:t>语句</a:t>
            </a:r>
            <a:r>
              <a:rPr lang="en-US" altLang="zh-CN" sz="2400" dirty="0">
                <a:effectLst/>
                <a:latin typeface="宋体" panose="02010600030101010101" pitchFamily="2" charset="-122"/>
              </a:rPr>
              <a:t>4</a:t>
            </a:r>
          </a:p>
          <a:p>
            <a:pPr marL="533400" indent="-533400" eaLnBrk="1" hangingPunct="1">
              <a:lnSpc>
                <a:spcPct val="100000"/>
              </a:lnSpc>
            </a:pPr>
            <a:r>
              <a:rPr lang="zh-CN" altLang="en-US" sz="2400" dirty="0">
                <a:effectLst/>
                <a:latin typeface="宋体" panose="02010600030101010101" pitchFamily="2" charset="-122"/>
              </a:rPr>
              <a:t>功能：先计算表达式</a:t>
            </a:r>
            <a:r>
              <a:rPr lang="en-US" altLang="zh-CN" sz="2400" dirty="0">
                <a:effectLst/>
              </a:rPr>
              <a:t>1</a:t>
            </a:r>
            <a:r>
              <a:rPr lang="zh-CN" altLang="en-US" sz="2400" dirty="0">
                <a:effectLst/>
                <a:latin typeface="宋体" panose="02010600030101010101" pitchFamily="2" charset="-122"/>
              </a:rPr>
              <a:t>，在表达式</a:t>
            </a:r>
            <a:r>
              <a:rPr lang="en-US" altLang="zh-CN" sz="2400" dirty="0">
                <a:effectLst/>
              </a:rPr>
              <a:t>1</a:t>
            </a:r>
            <a:r>
              <a:rPr lang="zh-CN" altLang="en-US" sz="2400" dirty="0">
                <a:effectLst/>
                <a:latin typeface="宋体" panose="02010600030101010101" pitchFamily="2" charset="-122"/>
              </a:rPr>
              <a:t>值为非</a:t>
            </a:r>
            <a:r>
              <a:rPr lang="en-US" altLang="zh-CN" sz="2400" dirty="0">
                <a:effectLst/>
              </a:rPr>
              <a:t>0</a:t>
            </a:r>
            <a:r>
              <a:rPr lang="zh-CN" altLang="en-US" sz="2400" dirty="0">
                <a:effectLst/>
                <a:latin typeface="宋体" panose="02010600030101010101" pitchFamily="2" charset="-122"/>
              </a:rPr>
              <a:t>条件下，则计算表达式</a:t>
            </a:r>
            <a:r>
              <a:rPr lang="en-US" altLang="zh-CN" sz="2400" dirty="0">
                <a:effectLst/>
              </a:rPr>
              <a:t>2</a:t>
            </a:r>
            <a:r>
              <a:rPr lang="zh-CN" altLang="en-US" sz="2400" dirty="0">
                <a:effectLst/>
                <a:latin typeface="宋体" panose="02010600030101010101" pitchFamily="2" charset="-122"/>
              </a:rPr>
              <a:t>，当表达式</a:t>
            </a:r>
            <a:r>
              <a:rPr lang="en-US" altLang="zh-CN" sz="2400" dirty="0">
                <a:effectLst/>
              </a:rPr>
              <a:t>2</a:t>
            </a:r>
            <a:r>
              <a:rPr lang="zh-CN" altLang="en-US" sz="2400" dirty="0">
                <a:effectLst/>
                <a:latin typeface="宋体" panose="02010600030101010101" pitchFamily="2" charset="-122"/>
              </a:rPr>
              <a:t>值非</a:t>
            </a:r>
            <a:r>
              <a:rPr lang="en-US" altLang="zh-CN" sz="2400" dirty="0">
                <a:effectLst/>
              </a:rPr>
              <a:t>0</a:t>
            </a:r>
            <a:r>
              <a:rPr lang="zh-CN" altLang="en-US" sz="2400" dirty="0">
                <a:effectLst/>
                <a:latin typeface="宋体" panose="02010600030101010101" pitchFamily="2" charset="-122"/>
              </a:rPr>
              <a:t>，就执行语句</a:t>
            </a:r>
            <a:r>
              <a:rPr lang="en-US" altLang="zh-CN" sz="2400" dirty="0">
                <a:effectLst/>
              </a:rPr>
              <a:t>1</a:t>
            </a:r>
            <a:r>
              <a:rPr lang="zh-CN" altLang="en-US" sz="2400" dirty="0">
                <a:effectLst/>
                <a:latin typeface="宋体" panose="02010600030101010101" pitchFamily="2" charset="-122"/>
              </a:rPr>
              <a:t>，否则执行语句</a:t>
            </a:r>
            <a:r>
              <a:rPr lang="en-US" altLang="zh-CN" sz="2400" dirty="0">
                <a:effectLst/>
              </a:rPr>
              <a:t>2</a:t>
            </a:r>
            <a:r>
              <a:rPr lang="zh-CN" altLang="en-US" sz="2400" dirty="0">
                <a:effectLst/>
                <a:latin typeface="宋体" panose="02010600030101010101" pitchFamily="2" charset="-122"/>
              </a:rPr>
              <a:t>；若在表达式</a:t>
            </a:r>
            <a:r>
              <a:rPr lang="en-US" altLang="zh-CN" sz="2400" dirty="0">
                <a:effectLst/>
              </a:rPr>
              <a:t>1</a:t>
            </a:r>
            <a:r>
              <a:rPr lang="zh-CN" altLang="en-US" sz="2400" dirty="0">
                <a:effectLst/>
                <a:latin typeface="宋体" panose="02010600030101010101" pitchFamily="2" charset="-122"/>
              </a:rPr>
              <a:t>值为</a:t>
            </a:r>
            <a:r>
              <a:rPr lang="en-US" altLang="zh-CN" sz="2400" dirty="0">
                <a:effectLst/>
              </a:rPr>
              <a:t>0</a:t>
            </a:r>
            <a:r>
              <a:rPr lang="zh-CN" altLang="en-US" sz="2400" dirty="0">
                <a:effectLst/>
                <a:latin typeface="宋体" panose="02010600030101010101" pitchFamily="2" charset="-122"/>
              </a:rPr>
              <a:t>的条件下，则计算表达式</a:t>
            </a:r>
            <a:r>
              <a:rPr lang="en-US" altLang="zh-CN" sz="2400" dirty="0">
                <a:effectLst/>
              </a:rPr>
              <a:t>3</a:t>
            </a:r>
            <a:r>
              <a:rPr lang="zh-CN" altLang="en-US" sz="2400" dirty="0">
                <a:effectLst/>
                <a:latin typeface="宋体" panose="02010600030101010101" pitchFamily="2" charset="-122"/>
              </a:rPr>
              <a:t>，当表达式</a:t>
            </a:r>
            <a:r>
              <a:rPr lang="en-US" altLang="zh-CN" sz="2400" dirty="0">
                <a:effectLst/>
              </a:rPr>
              <a:t>3</a:t>
            </a:r>
            <a:r>
              <a:rPr lang="zh-CN" altLang="en-US" sz="2400" dirty="0">
                <a:effectLst/>
                <a:latin typeface="宋体" panose="02010600030101010101" pitchFamily="2" charset="-122"/>
              </a:rPr>
              <a:t>值非</a:t>
            </a:r>
            <a:r>
              <a:rPr lang="en-US" altLang="zh-CN" sz="2400" dirty="0">
                <a:effectLst/>
              </a:rPr>
              <a:t>0</a:t>
            </a:r>
            <a:r>
              <a:rPr lang="zh-CN" altLang="en-US" sz="2400" dirty="0">
                <a:effectLst/>
                <a:latin typeface="宋体" panose="02010600030101010101" pitchFamily="2" charset="-122"/>
              </a:rPr>
              <a:t>，就执行语句</a:t>
            </a:r>
            <a:r>
              <a:rPr lang="en-US" altLang="zh-CN" sz="2400" dirty="0">
                <a:effectLst/>
              </a:rPr>
              <a:t>3</a:t>
            </a:r>
            <a:r>
              <a:rPr lang="zh-CN" altLang="en-US" sz="2400" dirty="0">
                <a:effectLst/>
                <a:latin typeface="宋体" panose="02010600030101010101" pitchFamily="2" charset="-122"/>
              </a:rPr>
              <a:t>，否则执行语句</a:t>
            </a:r>
            <a:r>
              <a:rPr lang="en-US" altLang="zh-CN" sz="2400" dirty="0">
                <a:effectLst/>
              </a:rPr>
              <a:t>4</a:t>
            </a:r>
            <a:r>
              <a:rPr lang="zh-CN" altLang="en-US" sz="2400" dirty="0">
                <a:effectLst/>
                <a:latin typeface="宋体" panose="02010600030101010101" pitchFamily="2" charset="-122"/>
              </a:rPr>
              <a:t>。</a:t>
            </a:r>
            <a:r>
              <a:rPr lang="zh-CN" altLang="en-US" sz="2400" dirty="0">
                <a:effectLst/>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5">
            <a:extLst>
              <a:ext uri="{FF2B5EF4-FFF2-40B4-BE49-F238E27FC236}">
                <a16:creationId xmlns:a16="http://schemas.microsoft.com/office/drawing/2014/main" id="{85A792B7-85DE-42D8-993B-AA3C40527ED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037C10E-274B-47F8-B018-D97696B98F69}" type="slidenum">
              <a:rPr lang="en-US" altLang="zh-CN"/>
              <a:pPr/>
              <a:t>31</a:t>
            </a:fld>
            <a:endParaRPr lang="en-US" altLang="zh-CN"/>
          </a:p>
        </p:txBody>
      </p:sp>
      <p:sp>
        <p:nvSpPr>
          <p:cNvPr id="293890" name="Rectangle 2">
            <a:extLst>
              <a:ext uri="{FF2B5EF4-FFF2-40B4-BE49-F238E27FC236}">
                <a16:creationId xmlns:a16="http://schemas.microsoft.com/office/drawing/2014/main" id="{49288BEA-ECA2-429A-B7A9-83B450D19F1D}"/>
              </a:ext>
            </a:extLst>
          </p:cNvPr>
          <p:cNvSpPr>
            <a:spLocks noGrp="1" noChangeArrowheads="1"/>
          </p:cNvSpPr>
          <p:nvPr>
            <p:ph type="title"/>
          </p:nvPr>
        </p:nvSpPr>
        <p:spPr>
          <a:xfrm>
            <a:off x="611188" y="260350"/>
            <a:ext cx="8099425" cy="609600"/>
          </a:xfrm>
        </p:spPr>
        <p:txBody>
          <a:bodyPr/>
          <a:lstStyle/>
          <a:p>
            <a:pPr eaLnBrk="1" hangingPunct="1">
              <a:lnSpc>
                <a:spcPct val="90000"/>
              </a:lnSpc>
              <a:defRPr/>
            </a:pPr>
            <a:r>
              <a:rPr kumimoji="1" lang="en-US" altLang="zh-CN">
                <a:latin typeface="隶书" panose="02010509060101010101" pitchFamily="49" charset="-122"/>
              </a:rPr>
              <a:t>4.3 </a:t>
            </a:r>
            <a:r>
              <a:rPr kumimoji="1" lang="zh-CN" altLang="en-US">
                <a:latin typeface="隶书" panose="02010509060101010101" pitchFamily="49" charset="-122"/>
              </a:rPr>
              <a:t>选择结构</a:t>
            </a:r>
            <a:br>
              <a:rPr kumimoji="1" lang="zh-CN" altLang="en-US"/>
            </a:br>
            <a:r>
              <a:rPr kumimoji="1" lang="zh-CN" altLang="en-US"/>
              <a:t> </a:t>
            </a:r>
            <a:r>
              <a:rPr kumimoji="1" lang="en-US" altLang="zh-CN" sz="2400">
                <a:solidFill>
                  <a:srgbClr val="CC0000"/>
                </a:solidFill>
                <a:effectLst/>
                <a:latin typeface="隶书" panose="02010509060101010101" pitchFamily="49" charset="-122"/>
              </a:rPr>
              <a:t>if</a:t>
            </a:r>
            <a:r>
              <a:rPr kumimoji="1" lang="zh-CN" altLang="en-US" sz="2400">
                <a:solidFill>
                  <a:srgbClr val="CC0000"/>
                </a:solidFill>
                <a:effectLst/>
                <a:latin typeface="隶书" panose="02010509060101010101" pitchFamily="49" charset="-122"/>
              </a:rPr>
              <a:t>语句嵌套</a:t>
            </a:r>
          </a:p>
        </p:txBody>
      </p:sp>
      <p:sp>
        <p:nvSpPr>
          <p:cNvPr id="293892" name="Rectangle 4">
            <a:extLst>
              <a:ext uri="{FF2B5EF4-FFF2-40B4-BE49-F238E27FC236}">
                <a16:creationId xmlns:a16="http://schemas.microsoft.com/office/drawing/2014/main" id="{0B7E80F6-6608-494A-B6FD-B96F0A9A4FD7}"/>
              </a:ext>
            </a:extLst>
          </p:cNvPr>
          <p:cNvSpPr>
            <a:spLocks noGrp="1" noChangeArrowheads="1"/>
          </p:cNvSpPr>
          <p:nvPr>
            <p:ph idx="1"/>
          </p:nvPr>
        </p:nvSpPr>
        <p:spPr>
          <a:xfrm>
            <a:off x="468313" y="1196975"/>
            <a:ext cx="7848600" cy="5440363"/>
          </a:xfrm>
        </p:spPr>
        <p:txBody>
          <a:bodyPr/>
          <a:lstStyle/>
          <a:p>
            <a:pPr marL="290830" indent="-290830" eaLnBrk="1" hangingPunct="1">
              <a:lnSpc>
                <a:spcPct val="95000"/>
              </a:lnSpc>
              <a:spcBef>
                <a:spcPct val="0"/>
              </a:spcBef>
              <a:spcAft>
                <a:spcPct val="0"/>
              </a:spcAft>
              <a:buFont typeface="Wingdings" panose="05000000000000000000" pitchFamily="2" charset="2"/>
              <a:buNone/>
              <a:defRPr/>
            </a:pPr>
            <a:r>
              <a:rPr kumimoji="1" lang="zh-CN" altLang="en-US" sz="2400" dirty="0">
                <a:cs typeface="+mn-cs"/>
              </a:rPr>
              <a:t>例</a:t>
            </a:r>
            <a:r>
              <a:rPr kumimoji="1" lang="en-US" altLang="zh-CN" sz="2400" dirty="0">
                <a:cs typeface="+mn-cs"/>
              </a:rPr>
              <a:t>4.6  </a:t>
            </a:r>
            <a:r>
              <a:rPr kumimoji="1" lang="zh-CN" altLang="en-US" sz="2400" dirty="0">
                <a:cs typeface="+mn-cs"/>
              </a:rPr>
              <a:t>输入平面上的一个坐标点</a:t>
            </a:r>
            <a:r>
              <a:rPr kumimoji="1" lang="en-US" altLang="zh-CN" sz="2400" dirty="0">
                <a:cs typeface="+mn-cs"/>
              </a:rPr>
              <a:t>p(x</a:t>
            </a:r>
            <a:r>
              <a:rPr kumimoji="1" lang="zh-CN" altLang="en-US" sz="2400" dirty="0">
                <a:cs typeface="+mn-cs"/>
              </a:rPr>
              <a:t>，</a:t>
            </a:r>
            <a:r>
              <a:rPr kumimoji="1" lang="en-US" altLang="zh-CN" sz="2400" dirty="0">
                <a:cs typeface="+mn-cs"/>
              </a:rPr>
              <a:t>y)</a:t>
            </a:r>
            <a:r>
              <a:rPr kumimoji="1" lang="zh-CN" altLang="en-US" sz="2400" dirty="0">
                <a:cs typeface="+mn-cs"/>
              </a:rPr>
              <a:t>，判断该点是在第几象限。</a:t>
            </a:r>
            <a:r>
              <a:rPr kumimoji="1" lang="zh-CN" altLang="en-US" sz="2400" b="0" dirty="0">
                <a:cs typeface="+mn-cs"/>
              </a:rPr>
              <a:t> </a:t>
            </a:r>
          </a:p>
          <a:p>
            <a:pPr marL="290830" indent="-290830" eaLnBrk="1" hangingPunct="1">
              <a:lnSpc>
                <a:spcPct val="95000"/>
              </a:lnSpc>
              <a:spcBef>
                <a:spcPct val="0"/>
              </a:spcBef>
              <a:spcAft>
                <a:spcPct val="0"/>
              </a:spcAft>
              <a:buFont typeface="Wingdings" panose="05000000000000000000" pitchFamily="2" charset="2"/>
              <a:buNone/>
              <a:defRPr/>
            </a:pPr>
            <a:r>
              <a:rPr kumimoji="1" lang="en-US" altLang="zh-CN" sz="2400" b="0" dirty="0">
                <a:cs typeface="+mn-cs"/>
              </a:rPr>
              <a:t>void main()</a:t>
            </a:r>
          </a:p>
          <a:p>
            <a:pPr marL="290830" indent="-290830" eaLnBrk="1" hangingPunct="1">
              <a:lnSpc>
                <a:spcPct val="95000"/>
              </a:lnSpc>
              <a:spcBef>
                <a:spcPct val="0"/>
              </a:spcBef>
              <a:spcAft>
                <a:spcPct val="0"/>
              </a:spcAft>
              <a:buFont typeface="Wingdings" panose="05000000000000000000" pitchFamily="2" charset="2"/>
              <a:buNone/>
              <a:defRPr/>
            </a:pPr>
            <a:r>
              <a:rPr kumimoji="1" lang="en-US" altLang="zh-CN" sz="2400" b="0" dirty="0">
                <a:cs typeface="+mn-cs"/>
              </a:rPr>
              <a:t>{  double </a:t>
            </a:r>
            <a:r>
              <a:rPr kumimoji="1" lang="en-US" altLang="zh-CN" sz="2400" b="0" dirty="0" err="1">
                <a:cs typeface="+mn-cs"/>
              </a:rPr>
              <a:t>x,y</a:t>
            </a:r>
            <a:r>
              <a:rPr kumimoji="1" lang="en-US" altLang="zh-CN" sz="2400" b="0" dirty="0">
                <a:cs typeface="+mn-cs"/>
              </a:rPr>
              <a:t>;  </a:t>
            </a:r>
          </a:p>
          <a:p>
            <a:pPr marL="290830" indent="-290830" eaLnBrk="1" hangingPunct="1">
              <a:lnSpc>
                <a:spcPct val="95000"/>
              </a:lnSpc>
              <a:spcBef>
                <a:spcPct val="0"/>
              </a:spcBef>
              <a:spcAft>
                <a:spcPct val="0"/>
              </a:spcAft>
              <a:buFont typeface="Wingdings" panose="05000000000000000000" pitchFamily="2" charset="2"/>
              <a:buNone/>
              <a:defRPr/>
            </a:pPr>
            <a:r>
              <a:rPr kumimoji="1" lang="en-US" altLang="zh-CN" sz="2400" b="0" dirty="0">
                <a:cs typeface="+mn-cs"/>
              </a:rPr>
              <a:t>    </a:t>
            </a:r>
            <a:r>
              <a:rPr kumimoji="1" lang="en-US" altLang="zh-CN" sz="2400" b="0" dirty="0" err="1">
                <a:cs typeface="+mn-cs"/>
              </a:rPr>
              <a:t>printf</a:t>
            </a:r>
            <a:r>
              <a:rPr kumimoji="1" lang="en-US" altLang="zh-CN" sz="2400" b="0" dirty="0">
                <a:cs typeface="+mn-cs"/>
              </a:rPr>
              <a:t>("Please input </a:t>
            </a:r>
            <a:r>
              <a:rPr kumimoji="1" lang="en-US" altLang="zh-CN" sz="2400" b="0" dirty="0" err="1">
                <a:cs typeface="+mn-cs"/>
              </a:rPr>
              <a:t>x,y</a:t>
            </a:r>
            <a:r>
              <a:rPr kumimoji="1" lang="en-US" altLang="zh-CN" sz="2400" b="0" dirty="0">
                <a:cs typeface="+mn-cs"/>
              </a:rPr>
              <a:t>:\n");</a:t>
            </a:r>
          </a:p>
          <a:p>
            <a:pPr marL="290830" indent="-290830" eaLnBrk="1" hangingPunct="1">
              <a:lnSpc>
                <a:spcPct val="95000"/>
              </a:lnSpc>
              <a:spcBef>
                <a:spcPct val="0"/>
              </a:spcBef>
              <a:spcAft>
                <a:spcPct val="0"/>
              </a:spcAft>
              <a:buFont typeface="Wingdings" panose="05000000000000000000" pitchFamily="2" charset="2"/>
              <a:buNone/>
              <a:defRPr/>
            </a:pPr>
            <a:r>
              <a:rPr kumimoji="1" lang="en-US" altLang="zh-CN" sz="2400" b="0" dirty="0">
                <a:cs typeface="+mn-cs"/>
              </a:rPr>
              <a:t>    </a:t>
            </a:r>
            <a:r>
              <a:rPr kumimoji="1" lang="en-US" altLang="zh-CN" sz="2400" b="0" dirty="0" err="1">
                <a:cs typeface="+mn-cs"/>
              </a:rPr>
              <a:t>scanf</a:t>
            </a:r>
            <a:r>
              <a:rPr kumimoji="1" lang="en-US" altLang="zh-CN" sz="2400" b="0" dirty="0">
                <a:cs typeface="+mn-cs"/>
              </a:rPr>
              <a:t>("%</a:t>
            </a:r>
            <a:r>
              <a:rPr kumimoji="1" lang="en-US" altLang="zh-CN" sz="2400" b="0" dirty="0" err="1">
                <a:cs typeface="+mn-cs"/>
              </a:rPr>
              <a:t>lf%lf</a:t>
            </a:r>
            <a:r>
              <a:rPr kumimoji="1" lang="en-US" altLang="zh-CN" sz="2400" b="0" dirty="0">
                <a:cs typeface="+mn-cs"/>
              </a:rPr>
              <a:t>",&amp;</a:t>
            </a:r>
            <a:r>
              <a:rPr kumimoji="1" lang="en-US" altLang="zh-CN" sz="2400" b="0" dirty="0" err="1">
                <a:cs typeface="+mn-cs"/>
              </a:rPr>
              <a:t>x,&amp;y</a:t>
            </a:r>
            <a:r>
              <a:rPr kumimoji="1" lang="en-US" altLang="zh-CN" sz="2400" b="0" dirty="0">
                <a:cs typeface="+mn-cs"/>
              </a:rPr>
              <a:t>);</a:t>
            </a:r>
          </a:p>
          <a:p>
            <a:pPr marL="290830" indent="-290830" eaLnBrk="1" hangingPunct="1">
              <a:lnSpc>
                <a:spcPct val="95000"/>
              </a:lnSpc>
              <a:spcBef>
                <a:spcPct val="0"/>
              </a:spcBef>
              <a:spcAft>
                <a:spcPct val="0"/>
              </a:spcAft>
              <a:buFont typeface="Wingdings" panose="05000000000000000000" pitchFamily="2" charset="2"/>
              <a:buNone/>
              <a:defRPr/>
            </a:pPr>
            <a:r>
              <a:rPr kumimoji="1" lang="en-US" altLang="zh-CN" sz="2400" b="0" dirty="0">
                <a:solidFill>
                  <a:srgbClr val="FF0000"/>
                </a:solidFill>
                <a:cs typeface="+mn-cs"/>
              </a:rPr>
              <a:t>    if(x&gt;=0)</a:t>
            </a:r>
          </a:p>
          <a:p>
            <a:pPr marL="290830" indent="-290830" eaLnBrk="1" hangingPunct="1">
              <a:lnSpc>
                <a:spcPct val="95000"/>
              </a:lnSpc>
              <a:spcBef>
                <a:spcPct val="0"/>
              </a:spcBef>
              <a:spcAft>
                <a:spcPct val="0"/>
              </a:spcAft>
              <a:buFont typeface="Wingdings" panose="05000000000000000000" pitchFamily="2" charset="2"/>
              <a:buNone/>
              <a:defRPr/>
            </a:pPr>
            <a:r>
              <a:rPr kumimoji="1" lang="en-US" altLang="zh-CN" sz="2400" b="0" dirty="0">
                <a:cs typeface="+mn-cs"/>
              </a:rPr>
              <a:t>        </a:t>
            </a:r>
            <a:r>
              <a:rPr kumimoji="1" lang="en-US" altLang="zh-CN" sz="2400" b="0" dirty="0">
                <a:solidFill>
                  <a:schemeClr val="tx2"/>
                </a:solidFill>
                <a:cs typeface="+mn-cs"/>
              </a:rPr>
              <a:t>if(y&gt;=0) </a:t>
            </a:r>
            <a:r>
              <a:rPr kumimoji="1" lang="en-US" altLang="zh-CN" sz="2400" b="0" dirty="0" err="1">
                <a:solidFill>
                  <a:schemeClr val="tx2"/>
                </a:solidFill>
                <a:cs typeface="+mn-cs"/>
              </a:rPr>
              <a:t>printf</a:t>
            </a:r>
            <a:r>
              <a:rPr kumimoji="1" lang="en-US" altLang="zh-CN" sz="2400" b="0" dirty="0">
                <a:solidFill>
                  <a:schemeClr val="tx2"/>
                </a:solidFill>
                <a:cs typeface="+mn-cs"/>
              </a:rPr>
              <a:t>("first quadrant\n");</a:t>
            </a:r>
          </a:p>
          <a:p>
            <a:pPr marL="290830" indent="-290830" eaLnBrk="1" hangingPunct="1">
              <a:lnSpc>
                <a:spcPct val="95000"/>
              </a:lnSpc>
              <a:spcBef>
                <a:spcPct val="0"/>
              </a:spcBef>
              <a:spcAft>
                <a:spcPct val="0"/>
              </a:spcAft>
              <a:buFont typeface="Wingdings" panose="05000000000000000000" pitchFamily="2" charset="2"/>
              <a:buNone/>
              <a:defRPr/>
            </a:pPr>
            <a:r>
              <a:rPr kumimoji="1" lang="en-US" altLang="zh-CN" sz="2400" b="0" dirty="0">
                <a:solidFill>
                  <a:schemeClr val="tx2"/>
                </a:solidFill>
                <a:cs typeface="+mn-cs"/>
              </a:rPr>
              <a:t>        else</a:t>
            </a:r>
          </a:p>
          <a:p>
            <a:pPr marL="290830" indent="-290830" eaLnBrk="1" hangingPunct="1">
              <a:lnSpc>
                <a:spcPct val="95000"/>
              </a:lnSpc>
              <a:spcBef>
                <a:spcPct val="0"/>
              </a:spcBef>
              <a:spcAft>
                <a:spcPct val="0"/>
              </a:spcAft>
              <a:buFont typeface="Wingdings" panose="05000000000000000000" pitchFamily="2" charset="2"/>
              <a:buNone/>
              <a:defRPr/>
            </a:pPr>
            <a:r>
              <a:rPr kumimoji="1" lang="en-US" altLang="zh-CN" sz="2400" b="0" dirty="0">
                <a:solidFill>
                  <a:schemeClr val="tx2"/>
                </a:solidFill>
                <a:cs typeface="+mn-cs"/>
              </a:rPr>
              <a:t>            </a:t>
            </a:r>
            <a:r>
              <a:rPr kumimoji="1" lang="en-US" altLang="zh-CN" sz="2400" b="0" dirty="0" err="1">
                <a:solidFill>
                  <a:schemeClr val="tx2"/>
                </a:solidFill>
                <a:cs typeface="+mn-cs"/>
              </a:rPr>
              <a:t>printf</a:t>
            </a:r>
            <a:r>
              <a:rPr kumimoji="1" lang="en-US" altLang="zh-CN" sz="2400" b="0" dirty="0">
                <a:solidFill>
                  <a:schemeClr val="tx2"/>
                </a:solidFill>
                <a:cs typeface="+mn-cs"/>
              </a:rPr>
              <a:t>("the fourth quadrant\n");</a:t>
            </a:r>
          </a:p>
          <a:p>
            <a:pPr marL="290830" indent="-290830" eaLnBrk="1" hangingPunct="1">
              <a:lnSpc>
                <a:spcPct val="95000"/>
              </a:lnSpc>
              <a:spcBef>
                <a:spcPct val="0"/>
              </a:spcBef>
              <a:spcAft>
                <a:spcPct val="0"/>
              </a:spcAft>
              <a:buFont typeface="Wingdings" panose="05000000000000000000" pitchFamily="2" charset="2"/>
              <a:buNone/>
              <a:defRPr/>
            </a:pPr>
            <a:r>
              <a:rPr kumimoji="1" lang="en-US" altLang="zh-CN" sz="2400" b="0" dirty="0">
                <a:cs typeface="+mn-cs"/>
              </a:rPr>
              <a:t>    </a:t>
            </a:r>
            <a:r>
              <a:rPr kumimoji="1" lang="en-US" altLang="zh-CN" sz="2400" b="0" dirty="0">
                <a:solidFill>
                  <a:srgbClr val="FF0000"/>
                </a:solidFill>
                <a:cs typeface="+mn-cs"/>
              </a:rPr>
              <a:t>else</a:t>
            </a:r>
          </a:p>
          <a:p>
            <a:pPr marL="290830" indent="-290830" eaLnBrk="1" hangingPunct="1">
              <a:lnSpc>
                <a:spcPct val="95000"/>
              </a:lnSpc>
              <a:spcBef>
                <a:spcPct val="0"/>
              </a:spcBef>
              <a:spcAft>
                <a:spcPct val="0"/>
              </a:spcAft>
              <a:buFont typeface="Wingdings" panose="05000000000000000000" pitchFamily="2" charset="2"/>
              <a:buNone/>
              <a:defRPr/>
            </a:pPr>
            <a:r>
              <a:rPr kumimoji="1" lang="en-US" altLang="zh-CN" sz="2400" b="0" dirty="0">
                <a:cs typeface="+mn-cs"/>
              </a:rPr>
              <a:t>        </a:t>
            </a:r>
            <a:r>
              <a:rPr kumimoji="1" lang="en-US" altLang="zh-CN" sz="2400" b="0" dirty="0">
                <a:solidFill>
                  <a:schemeClr val="accent1"/>
                </a:solidFill>
                <a:cs typeface="+mn-cs"/>
              </a:rPr>
              <a:t>if(y&gt;=0) </a:t>
            </a:r>
            <a:r>
              <a:rPr kumimoji="1" lang="en-US" altLang="zh-CN" sz="2400" b="0" dirty="0" err="1">
                <a:solidFill>
                  <a:schemeClr val="accent1"/>
                </a:solidFill>
                <a:cs typeface="+mn-cs"/>
              </a:rPr>
              <a:t>printf</a:t>
            </a:r>
            <a:r>
              <a:rPr kumimoji="1" lang="en-US" altLang="zh-CN" sz="2400" b="0" dirty="0">
                <a:solidFill>
                  <a:schemeClr val="accent1"/>
                </a:solidFill>
                <a:cs typeface="+mn-cs"/>
              </a:rPr>
              <a:t>("the second quadrant\n");</a:t>
            </a:r>
          </a:p>
          <a:p>
            <a:pPr marL="290830" indent="-290830" eaLnBrk="1" hangingPunct="1">
              <a:lnSpc>
                <a:spcPct val="95000"/>
              </a:lnSpc>
              <a:spcBef>
                <a:spcPct val="0"/>
              </a:spcBef>
              <a:spcAft>
                <a:spcPct val="0"/>
              </a:spcAft>
              <a:buFont typeface="Wingdings" panose="05000000000000000000" pitchFamily="2" charset="2"/>
              <a:buNone/>
              <a:defRPr/>
            </a:pPr>
            <a:r>
              <a:rPr kumimoji="1" lang="en-US" altLang="zh-CN" sz="2400" b="0" dirty="0">
                <a:solidFill>
                  <a:schemeClr val="accent1"/>
                </a:solidFill>
                <a:cs typeface="+mn-cs"/>
              </a:rPr>
              <a:t>        else</a:t>
            </a:r>
          </a:p>
          <a:p>
            <a:pPr marL="290830" indent="-290830" eaLnBrk="1" hangingPunct="1">
              <a:lnSpc>
                <a:spcPct val="95000"/>
              </a:lnSpc>
              <a:spcBef>
                <a:spcPct val="0"/>
              </a:spcBef>
              <a:spcAft>
                <a:spcPct val="0"/>
              </a:spcAft>
              <a:buFont typeface="Wingdings" panose="05000000000000000000" pitchFamily="2" charset="2"/>
              <a:buNone/>
              <a:defRPr/>
            </a:pPr>
            <a:r>
              <a:rPr kumimoji="1" lang="en-US" altLang="zh-CN" sz="2400" b="0" dirty="0">
                <a:solidFill>
                  <a:schemeClr val="accent1"/>
                </a:solidFill>
                <a:cs typeface="+mn-cs"/>
              </a:rPr>
              <a:t>            </a:t>
            </a:r>
            <a:r>
              <a:rPr kumimoji="1" lang="en-US" altLang="zh-CN" sz="2400" b="0" dirty="0" err="1">
                <a:solidFill>
                  <a:schemeClr val="accent1"/>
                </a:solidFill>
                <a:cs typeface="+mn-cs"/>
              </a:rPr>
              <a:t>printf</a:t>
            </a:r>
            <a:r>
              <a:rPr kumimoji="1" lang="en-US" altLang="zh-CN" sz="2400" b="0" dirty="0">
                <a:solidFill>
                  <a:schemeClr val="accent1"/>
                </a:solidFill>
                <a:cs typeface="+mn-cs"/>
              </a:rPr>
              <a:t>("the third quadrant\n");</a:t>
            </a:r>
          </a:p>
          <a:p>
            <a:pPr marL="290830" indent="-290830" eaLnBrk="1" hangingPunct="1">
              <a:lnSpc>
                <a:spcPct val="95000"/>
              </a:lnSpc>
              <a:spcBef>
                <a:spcPct val="0"/>
              </a:spcBef>
              <a:spcAft>
                <a:spcPct val="0"/>
              </a:spcAft>
              <a:buFont typeface="Wingdings" panose="05000000000000000000" pitchFamily="2" charset="2"/>
              <a:buNone/>
              <a:defRPr/>
            </a:pPr>
            <a:r>
              <a:rPr kumimoji="1" lang="en-US" altLang="zh-CN" sz="2400" b="0" dirty="0">
                <a:cs typeface="+mn-cs"/>
              </a:rPr>
              <a:t>}</a:t>
            </a:r>
          </a:p>
        </p:txBody>
      </p:sp>
      <p:sp>
        <p:nvSpPr>
          <p:cNvPr id="293893" name="Rectangle 5">
            <a:extLst>
              <a:ext uri="{FF2B5EF4-FFF2-40B4-BE49-F238E27FC236}">
                <a16:creationId xmlns:a16="http://schemas.microsoft.com/office/drawing/2014/main" id="{D7204285-C484-4BD7-BAEA-CF3B23BF0094}"/>
              </a:ext>
            </a:extLst>
          </p:cNvPr>
          <p:cNvSpPr>
            <a:spLocks noChangeArrowheads="1"/>
          </p:cNvSpPr>
          <p:nvPr/>
        </p:nvSpPr>
        <p:spPr bwMode="auto">
          <a:xfrm>
            <a:off x="5867400" y="2781300"/>
            <a:ext cx="2647950" cy="1216025"/>
          </a:xfrm>
          <a:prstGeom prst="rect">
            <a:avLst/>
          </a:prstGeom>
          <a:solidFill>
            <a:srgbClr val="CCECFF"/>
          </a:solidFill>
          <a:ln w="28575">
            <a:solidFill>
              <a:srgbClr val="000099"/>
            </a:solidFill>
            <a:miter lim="800000"/>
          </a:ln>
          <a:effec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1628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dirty="0"/>
              <a:t>Please input </a:t>
            </a:r>
            <a:r>
              <a:rPr lang="en-US" altLang="zh-CN" dirty="0" err="1"/>
              <a:t>x,y</a:t>
            </a:r>
            <a:r>
              <a:rPr lang="en-US" altLang="zh-CN" dirty="0"/>
              <a:t>:</a:t>
            </a:r>
          </a:p>
          <a:p>
            <a:pPr>
              <a:defRPr/>
            </a:pPr>
            <a:r>
              <a:rPr lang="en-US" altLang="zh-CN" dirty="0"/>
              <a:t>-8 4 </a:t>
            </a:r>
            <a:r>
              <a:rPr lang="en-US" altLang="zh-CN" b="1" dirty="0">
                <a:solidFill>
                  <a:srgbClr val="0000FF"/>
                </a:solidFill>
                <a:effectLst>
                  <a:outerShdw blurRad="38100" dist="38100" dir="2700000" algn="tl">
                    <a:srgbClr val="000000"/>
                  </a:outerShdw>
                </a:effectLst>
              </a:rPr>
              <a:t>↙</a:t>
            </a:r>
            <a:endParaRPr lang="en-US" altLang="zh-CN" dirty="0"/>
          </a:p>
          <a:p>
            <a:pPr>
              <a:defRPr/>
            </a:pPr>
            <a:r>
              <a:rPr lang="en-US" altLang="zh-CN" dirty="0"/>
              <a:t>the second quadrant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89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389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389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389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3892">
                                            <p:txEl>
                                              <p:pRg st="5" end="5"/>
                                            </p:txEl>
                                          </p:spTgt>
                                        </p:tgtEl>
                                        <p:attrNameLst>
                                          <p:attrName>style.visibility</p:attrName>
                                        </p:attrNameLst>
                                      </p:cBhvr>
                                      <p:to>
                                        <p:strVal val="visible"/>
                                      </p:to>
                                    </p:set>
                                    <p:anim calcmode="lin" valueType="num">
                                      <p:cBhvr additive="base">
                                        <p:cTn id="17" dur="500" fill="hold"/>
                                        <p:tgtEl>
                                          <p:spTgt spid="293892">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389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93892">
                                            <p:txEl>
                                              <p:pRg st="9" end="9"/>
                                            </p:txEl>
                                          </p:spTgt>
                                        </p:tgtEl>
                                        <p:attrNameLst>
                                          <p:attrName>style.visibility</p:attrName>
                                        </p:attrNameLst>
                                      </p:cBhvr>
                                      <p:to>
                                        <p:strVal val="visible"/>
                                      </p:to>
                                    </p:set>
                                    <p:anim calcmode="lin" valueType="num">
                                      <p:cBhvr additive="base">
                                        <p:cTn id="23" dur="500" fill="hold"/>
                                        <p:tgtEl>
                                          <p:spTgt spid="293892">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389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93892">
                                            <p:txEl>
                                              <p:pRg st="6" end="6"/>
                                            </p:txEl>
                                          </p:spTgt>
                                        </p:tgtEl>
                                        <p:attrNameLst>
                                          <p:attrName>style.visibility</p:attrName>
                                        </p:attrNameLst>
                                      </p:cBhvr>
                                      <p:to>
                                        <p:strVal val="visible"/>
                                      </p:to>
                                    </p:set>
                                    <p:animEffect transition="in" filter="fade">
                                      <p:cBhvr>
                                        <p:cTn id="29" dur="1000"/>
                                        <p:tgtEl>
                                          <p:spTgt spid="293892">
                                            <p:txEl>
                                              <p:pRg st="6" end="6"/>
                                            </p:txEl>
                                          </p:spTgt>
                                        </p:tgtEl>
                                      </p:cBhvr>
                                    </p:animEffect>
                                    <p:anim calcmode="lin" valueType="num">
                                      <p:cBhvr>
                                        <p:cTn id="30" dur="1000" fill="hold"/>
                                        <p:tgtEl>
                                          <p:spTgt spid="293892">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293892">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93892">
                                            <p:txEl>
                                              <p:pRg st="7" end="7"/>
                                            </p:txEl>
                                          </p:spTgt>
                                        </p:tgtEl>
                                        <p:attrNameLst>
                                          <p:attrName>style.visibility</p:attrName>
                                        </p:attrNameLst>
                                      </p:cBhvr>
                                      <p:to>
                                        <p:strVal val="visible"/>
                                      </p:to>
                                    </p:set>
                                    <p:animEffect transition="in" filter="fade">
                                      <p:cBhvr>
                                        <p:cTn id="34" dur="1000"/>
                                        <p:tgtEl>
                                          <p:spTgt spid="293892">
                                            <p:txEl>
                                              <p:pRg st="7" end="7"/>
                                            </p:txEl>
                                          </p:spTgt>
                                        </p:tgtEl>
                                      </p:cBhvr>
                                    </p:animEffect>
                                    <p:anim calcmode="lin" valueType="num">
                                      <p:cBhvr>
                                        <p:cTn id="35" dur="1000" fill="hold"/>
                                        <p:tgtEl>
                                          <p:spTgt spid="293892">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293892">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93892">
                                            <p:txEl>
                                              <p:pRg st="8" end="8"/>
                                            </p:txEl>
                                          </p:spTgt>
                                        </p:tgtEl>
                                        <p:attrNameLst>
                                          <p:attrName>style.visibility</p:attrName>
                                        </p:attrNameLst>
                                      </p:cBhvr>
                                      <p:to>
                                        <p:strVal val="visible"/>
                                      </p:to>
                                    </p:set>
                                    <p:animEffect transition="in" filter="fade">
                                      <p:cBhvr>
                                        <p:cTn id="39" dur="1000"/>
                                        <p:tgtEl>
                                          <p:spTgt spid="293892">
                                            <p:txEl>
                                              <p:pRg st="8" end="8"/>
                                            </p:txEl>
                                          </p:spTgt>
                                        </p:tgtEl>
                                      </p:cBhvr>
                                    </p:animEffect>
                                    <p:anim calcmode="lin" valueType="num">
                                      <p:cBhvr>
                                        <p:cTn id="40" dur="1000" fill="hold"/>
                                        <p:tgtEl>
                                          <p:spTgt spid="293892">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29389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93892">
                                            <p:txEl>
                                              <p:pRg st="10" end="10"/>
                                            </p:txEl>
                                          </p:spTgt>
                                        </p:tgtEl>
                                        <p:attrNameLst>
                                          <p:attrName>style.visibility</p:attrName>
                                        </p:attrNameLst>
                                      </p:cBhvr>
                                      <p:to>
                                        <p:strVal val="visible"/>
                                      </p:to>
                                    </p:set>
                                    <p:animEffect transition="in" filter="fade">
                                      <p:cBhvr>
                                        <p:cTn id="46" dur="1000"/>
                                        <p:tgtEl>
                                          <p:spTgt spid="293892">
                                            <p:txEl>
                                              <p:pRg st="10" end="10"/>
                                            </p:txEl>
                                          </p:spTgt>
                                        </p:tgtEl>
                                      </p:cBhvr>
                                    </p:animEffect>
                                    <p:anim calcmode="lin" valueType="num">
                                      <p:cBhvr>
                                        <p:cTn id="47" dur="1000" fill="hold"/>
                                        <p:tgtEl>
                                          <p:spTgt spid="293892">
                                            <p:txEl>
                                              <p:pRg st="10" end="10"/>
                                            </p:txEl>
                                          </p:spTgt>
                                        </p:tgtEl>
                                        <p:attrNameLst>
                                          <p:attrName>ppt_x</p:attrName>
                                        </p:attrNameLst>
                                      </p:cBhvr>
                                      <p:tavLst>
                                        <p:tav tm="0">
                                          <p:val>
                                            <p:strVal val="#ppt_x"/>
                                          </p:val>
                                        </p:tav>
                                        <p:tav tm="100000">
                                          <p:val>
                                            <p:strVal val="#ppt_x"/>
                                          </p:val>
                                        </p:tav>
                                      </p:tavLst>
                                    </p:anim>
                                    <p:anim calcmode="lin" valueType="num">
                                      <p:cBhvr>
                                        <p:cTn id="48" dur="1000" fill="hold"/>
                                        <p:tgtEl>
                                          <p:spTgt spid="293892">
                                            <p:txEl>
                                              <p:pRg st="10" end="10"/>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93892">
                                            <p:txEl>
                                              <p:pRg st="11" end="11"/>
                                            </p:txEl>
                                          </p:spTgt>
                                        </p:tgtEl>
                                        <p:attrNameLst>
                                          <p:attrName>style.visibility</p:attrName>
                                        </p:attrNameLst>
                                      </p:cBhvr>
                                      <p:to>
                                        <p:strVal val="visible"/>
                                      </p:to>
                                    </p:set>
                                    <p:animEffect transition="in" filter="fade">
                                      <p:cBhvr>
                                        <p:cTn id="51" dur="1000"/>
                                        <p:tgtEl>
                                          <p:spTgt spid="293892">
                                            <p:txEl>
                                              <p:pRg st="11" end="11"/>
                                            </p:txEl>
                                          </p:spTgt>
                                        </p:tgtEl>
                                      </p:cBhvr>
                                    </p:animEffect>
                                    <p:anim calcmode="lin" valueType="num">
                                      <p:cBhvr>
                                        <p:cTn id="52" dur="1000" fill="hold"/>
                                        <p:tgtEl>
                                          <p:spTgt spid="293892">
                                            <p:txEl>
                                              <p:pRg st="11" end="11"/>
                                            </p:txEl>
                                          </p:spTgt>
                                        </p:tgtEl>
                                        <p:attrNameLst>
                                          <p:attrName>ppt_x</p:attrName>
                                        </p:attrNameLst>
                                      </p:cBhvr>
                                      <p:tavLst>
                                        <p:tav tm="0">
                                          <p:val>
                                            <p:strVal val="#ppt_x"/>
                                          </p:val>
                                        </p:tav>
                                        <p:tav tm="100000">
                                          <p:val>
                                            <p:strVal val="#ppt_x"/>
                                          </p:val>
                                        </p:tav>
                                      </p:tavLst>
                                    </p:anim>
                                    <p:anim calcmode="lin" valueType="num">
                                      <p:cBhvr>
                                        <p:cTn id="53" dur="1000" fill="hold"/>
                                        <p:tgtEl>
                                          <p:spTgt spid="293892">
                                            <p:txEl>
                                              <p:pRg st="11" end="11"/>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93892">
                                            <p:txEl>
                                              <p:pRg st="12" end="12"/>
                                            </p:txEl>
                                          </p:spTgt>
                                        </p:tgtEl>
                                        <p:attrNameLst>
                                          <p:attrName>style.visibility</p:attrName>
                                        </p:attrNameLst>
                                      </p:cBhvr>
                                      <p:to>
                                        <p:strVal val="visible"/>
                                      </p:to>
                                    </p:set>
                                    <p:animEffect transition="in" filter="fade">
                                      <p:cBhvr>
                                        <p:cTn id="56" dur="1000"/>
                                        <p:tgtEl>
                                          <p:spTgt spid="293892">
                                            <p:txEl>
                                              <p:pRg st="12" end="12"/>
                                            </p:txEl>
                                          </p:spTgt>
                                        </p:tgtEl>
                                      </p:cBhvr>
                                    </p:animEffect>
                                    <p:anim calcmode="lin" valueType="num">
                                      <p:cBhvr>
                                        <p:cTn id="57" dur="1000" fill="hold"/>
                                        <p:tgtEl>
                                          <p:spTgt spid="293892">
                                            <p:txEl>
                                              <p:pRg st="12" end="12"/>
                                            </p:txEl>
                                          </p:spTgt>
                                        </p:tgtEl>
                                        <p:attrNameLst>
                                          <p:attrName>ppt_x</p:attrName>
                                        </p:attrNameLst>
                                      </p:cBhvr>
                                      <p:tavLst>
                                        <p:tav tm="0">
                                          <p:val>
                                            <p:strVal val="#ppt_x"/>
                                          </p:val>
                                        </p:tav>
                                        <p:tav tm="100000">
                                          <p:val>
                                            <p:strVal val="#ppt_x"/>
                                          </p:val>
                                        </p:tav>
                                      </p:tavLst>
                                    </p:anim>
                                    <p:anim calcmode="lin" valueType="num">
                                      <p:cBhvr>
                                        <p:cTn id="58" dur="1000" fill="hold"/>
                                        <p:tgtEl>
                                          <p:spTgt spid="29389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93893"/>
                                        </p:tgtEl>
                                        <p:attrNameLst>
                                          <p:attrName>style.visibility</p:attrName>
                                        </p:attrNameLst>
                                      </p:cBhvr>
                                      <p:to>
                                        <p:strVal val="visible"/>
                                      </p:to>
                                    </p:set>
                                    <p:anim calcmode="lin" valueType="num">
                                      <p:cBhvr additive="base">
                                        <p:cTn id="63" dur="500" fill="hold"/>
                                        <p:tgtEl>
                                          <p:spTgt spid="293893"/>
                                        </p:tgtEl>
                                        <p:attrNameLst>
                                          <p:attrName>ppt_x</p:attrName>
                                        </p:attrNameLst>
                                      </p:cBhvr>
                                      <p:tavLst>
                                        <p:tav tm="0">
                                          <p:val>
                                            <p:strVal val="#ppt_x"/>
                                          </p:val>
                                        </p:tav>
                                        <p:tav tm="100000">
                                          <p:val>
                                            <p:strVal val="#ppt_x"/>
                                          </p:val>
                                        </p:tav>
                                      </p:tavLst>
                                    </p:anim>
                                    <p:anim calcmode="lin" valueType="num">
                                      <p:cBhvr additive="base">
                                        <p:cTn id="64" dur="500" fill="hold"/>
                                        <p:tgtEl>
                                          <p:spTgt spid="2938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5">
            <a:extLst>
              <a:ext uri="{FF2B5EF4-FFF2-40B4-BE49-F238E27FC236}">
                <a16:creationId xmlns:a16="http://schemas.microsoft.com/office/drawing/2014/main" id="{994BD8AA-BBAE-4874-93AB-65C3AE60E80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010D6BD-48D8-402C-A46B-637D6E360876}" type="slidenum">
              <a:rPr lang="en-US" altLang="zh-CN"/>
              <a:pPr/>
              <a:t>32</a:t>
            </a:fld>
            <a:endParaRPr lang="en-US" altLang="zh-CN"/>
          </a:p>
        </p:txBody>
      </p:sp>
      <p:sp>
        <p:nvSpPr>
          <p:cNvPr id="295938" name="Rectangle 2">
            <a:extLst>
              <a:ext uri="{FF2B5EF4-FFF2-40B4-BE49-F238E27FC236}">
                <a16:creationId xmlns:a16="http://schemas.microsoft.com/office/drawing/2014/main" id="{6E81CEE5-48BD-465F-B880-0F0DF42A0DEF}"/>
              </a:ext>
            </a:extLst>
          </p:cNvPr>
          <p:cNvSpPr>
            <a:spLocks noGrp="1" noChangeArrowheads="1"/>
          </p:cNvSpPr>
          <p:nvPr>
            <p:ph type="title"/>
          </p:nvPr>
        </p:nvSpPr>
        <p:spPr/>
        <p:txBody>
          <a:bodyPr/>
          <a:lstStyle/>
          <a:p>
            <a:pPr eaLnBrk="1" hangingPunct="1">
              <a:lnSpc>
                <a:spcPct val="90000"/>
              </a:lnSpc>
              <a:defRPr/>
            </a:pPr>
            <a:r>
              <a:rPr kumimoji="1" lang="en-US" altLang="zh-CN"/>
              <a:t>4.3 </a:t>
            </a:r>
            <a:r>
              <a:rPr kumimoji="1" lang="zh-CN" altLang="en-US"/>
              <a:t>选择结构</a:t>
            </a:r>
            <a:br>
              <a:rPr kumimoji="1" lang="zh-CN" altLang="en-US"/>
            </a:br>
            <a:r>
              <a:rPr kumimoji="1" lang="zh-CN" altLang="en-US" sz="2800"/>
              <a:t> </a:t>
            </a:r>
            <a:r>
              <a:rPr kumimoji="1" lang="en-US" altLang="zh-CN" sz="2000">
                <a:solidFill>
                  <a:srgbClr val="CC0000"/>
                </a:solidFill>
                <a:effectLst/>
                <a:latin typeface="隶书" panose="02010509060101010101" pitchFamily="49" charset="-122"/>
              </a:rPr>
              <a:t>if</a:t>
            </a:r>
            <a:r>
              <a:rPr kumimoji="1" lang="zh-CN" altLang="en-US" sz="2000">
                <a:solidFill>
                  <a:srgbClr val="CC0000"/>
                </a:solidFill>
                <a:effectLst/>
                <a:latin typeface="隶书" panose="02010509060101010101" pitchFamily="49" charset="-122"/>
              </a:rPr>
              <a:t>语句嵌套</a:t>
            </a:r>
          </a:p>
        </p:txBody>
      </p:sp>
      <p:sp>
        <p:nvSpPr>
          <p:cNvPr id="295939" name="Rectangle 3">
            <a:extLst>
              <a:ext uri="{FF2B5EF4-FFF2-40B4-BE49-F238E27FC236}">
                <a16:creationId xmlns:a16="http://schemas.microsoft.com/office/drawing/2014/main" id="{25A77A20-D047-4885-AF37-8BF403E1E0F7}"/>
              </a:ext>
            </a:extLst>
          </p:cNvPr>
          <p:cNvSpPr>
            <a:spLocks noGrp="1" noChangeArrowheads="1"/>
          </p:cNvSpPr>
          <p:nvPr>
            <p:ph idx="1"/>
          </p:nvPr>
        </p:nvSpPr>
        <p:spPr/>
        <p:txBody>
          <a:bodyPr/>
          <a:lstStyle/>
          <a:p>
            <a:pPr marL="290830" indent="-290830" eaLnBrk="1" hangingPunct="1">
              <a:lnSpc>
                <a:spcPct val="90000"/>
              </a:lnSpc>
              <a:defRPr/>
            </a:pPr>
            <a:r>
              <a:rPr kumimoji="1" lang="en-US" altLang="zh-CN" sz="2400" dirty="0">
                <a:cs typeface="+mn-cs"/>
              </a:rPr>
              <a:t>4</a:t>
            </a:r>
            <a:r>
              <a:rPr kumimoji="1" lang="zh-CN" altLang="en-US" sz="2400" dirty="0">
                <a:cs typeface="+mn-cs"/>
              </a:rPr>
              <a:t>．嵌套的</a:t>
            </a:r>
            <a:r>
              <a:rPr kumimoji="1" lang="en-US" altLang="zh-CN" sz="2400" dirty="0">
                <a:cs typeface="+mn-cs"/>
              </a:rPr>
              <a:t>if</a:t>
            </a:r>
            <a:r>
              <a:rPr kumimoji="1" lang="zh-CN" altLang="en-US" sz="2400" dirty="0">
                <a:cs typeface="+mn-cs"/>
              </a:rPr>
              <a:t>语句使用说明</a:t>
            </a:r>
          </a:p>
          <a:p>
            <a:pPr marL="662305" lvl="1" eaLnBrk="1" hangingPunct="1">
              <a:lnSpc>
                <a:spcPct val="90000"/>
              </a:lnSpc>
              <a:defRPr/>
            </a:pPr>
            <a:r>
              <a:rPr kumimoji="1" lang="zh-CN" altLang="en-US" sz="2400" dirty="0">
                <a:cs typeface="+mn-cs"/>
              </a:rPr>
              <a:t>在写</a:t>
            </a:r>
            <a:r>
              <a:rPr kumimoji="1" lang="en-US" altLang="zh-CN" sz="2400" dirty="0">
                <a:cs typeface="+mn-cs"/>
              </a:rPr>
              <a:t>if</a:t>
            </a:r>
            <a:r>
              <a:rPr kumimoji="1" lang="zh-CN" altLang="en-US" sz="2400" dirty="0">
                <a:cs typeface="+mn-cs"/>
              </a:rPr>
              <a:t>语句的多层嵌套时，为了能分清嵌套的层次结构、提高程序的可读性，一般在编写源程序时，</a:t>
            </a:r>
            <a:r>
              <a:rPr kumimoji="1" lang="zh-CN" altLang="en-US" sz="2400" dirty="0">
                <a:solidFill>
                  <a:srgbClr val="FF0000"/>
                </a:solidFill>
                <a:cs typeface="+mn-cs"/>
              </a:rPr>
              <a:t>采用递缩格式。即每个内层分支语句向右边缩进若干字符位置，同一层内的语句行对齐。</a:t>
            </a:r>
          </a:p>
          <a:p>
            <a:pPr marL="662305" lvl="1" eaLnBrk="1" hangingPunct="1">
              <a:lnSpc>
                <a:spcPct val="90000"/>
              </a:lnSpc>
              <a:defRPr/>
            </a:pPr>
            <a:endParaRPr kumimoji="1" lang="en-US" altLang="zh-CN" sz="2400" dirty="0">
              <a:cs typeface="+mn-cs"/>
            </a:endParaRPr>
          </a:p>
          <a:p>
            <a:pPr marL="662305" lvl="1" eaLnBrk="1" hangingPunct="1">
              <a:lnSpc>
                <a:spcPct val="90000"/>
              </a:lnSpc>
              <a:defRPr/>
            </a:pPr>
            <a:endParaRPr kumimoji="1" lang="en-US" altLang="zh-CN" sz="2400" dirty="0">
              <a:cs typeface="+mn-cs"/>
            </a:endParaRPr>
          </a:p>
          <a:p>
            <a:pPr marL="662305" lvl="1" eaLnBrk="1" hangingPunct="1">
              <a:lnSpc>
                <a:spcPct val="90000"/>
              </a:lnSpc>
              <a:defRPr/>
            </a:pPr>
            <a:r>
              <a:rPr kumimoji="1" lang="en-US" altLang="zh-CN" sz="2400" dirty="0">
                <a:cs typeface="+mn-cs"/>
              </a:rPr>
              <a:t>else</a:t>
            </a:r>
            <a:r>
              <a:rPr kumimoji="1" lang="zh-CN" altLang="en-US" sz="2400" dirty="0">
                <a:cs typeface="+mn-cs"/>
              </a:rPr>
              <a:t>与</a:t>
            </a:r>
            <a:r>
              <a:rPr kumimoji="1" lang="en-US" altLang="zh-CN" sz="2400" dirty="0">
                <a:cs typeface="+mn-cs"/>
              </a:rPr>
              <a:t>if</a:t>
            </a:r>
            <a:r>
              <a:rPr kumimoji="1" lang="zh-CN" altLang="en-US" sz="2400" dirty="0">
                <a:cs typeface="+mn-cs"/>
              </a:rPr>
              <a:t>的匹配规则：</a:t>
            </a:r>
          </a:p>
          <a:p>
            <a:pPr marL="662305" lvl="1" eaLnBrk="1" hangingPunct="1">
              <a:lnSpc>
                <a:spcPct val="90000"/>
              </a:lnSpc>
              <a:buFont typeface="Wingdings" panose="05000000000000000000" pitchFamily="2" charset="2"/>
              <a:buNone/>
              <a:defRPr/>
            </a:pPr>
            <a:r>
              <a:rPr kumimoji="1" lang="zh-CN" altLang="en-US" sz="2400" dirty="0">
                <a:cs typeface="+mn-cs"/>
              </a:rPr>
              <a:t>		</a:t>
            </a:r>
            <a:r>
              <a:rPr kumimoji="1" lang="en-US" altLang="zh-CN" sz="2400" dirty="0">
                <a:cs typeface="+mn-cs"/>
              </a:rPr>
              <a:t>else</a:t>
            </a:r>
            <a:r>
              <a:rPr kumimoji="1" lang="zh-CN" altLang="en-US" sz="2400" dirty="0">
                <a:cs typeface="+mn-cs"/>
              </a:rPr>
              <a:t>与前面最靠近它的还没有与其它</a:t>
            </a:r>
            <a:r>
              <a:rPr kumimoji="1" lang="en-US" altLang="zh-CN" sz="2400" dirty="0">
                <a:cs typeface="+mn-cs"/>
              </a:rPr>
              <a:t>if</a:t>
            </a:r>
            <a:r>
              <a:rPr kumimoji="1" lang="zh-CN" altLang="en-US" sz="2400" dirty="0">
                <a:cs typeface="+mn-cs"/>
              </a:rPr>
              <a:t>匹配过的</a:t>
            </a:r>
            <a:r>
              <a:rPr kumimoji="1" lang="en-US" altLang="zh-CN" sz="2400" dirty="0">
                <a:cs typeface="+mn-cs"/>
              </a:rPr>
              <a:t>if</a:t>
            </a:r>
            <a:r>
              <a:rPr kumimoji="1" lang="zh-CN" altLang="en-US" sz="2400" dirty="0">
                <a:cs typeface="+mn-cs"/>
              </a:rPr>
              <a:t>匹配。</a:t>
            </a:r>
          </a:p>
          <a:p>
            <a:pPr marL="662305" lvl="1" eaLnBrk="1" hangingPunct="1">
              <a:lnSpc>
                <a:spcPct val="90000"/>
              </a:lnSpc>
              <a:defRPr/>
            </a:pPr>
            <a:endParaRPr kumimoji="1" lang="en-US" altLang="zh-CN" sz="2400" dirty="0">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494236" y="397348"/>
            <a:ext cx="6172200" cy="554831"/>
          </a:xfrm>
        </p:spPr>
        <p:txBody>
          <a:bodyPr/>
          <a:lstStyle/>
          <a:p>
            <a:pPr>
              <a:defRPr/>
            </a:pPr>
            <a:r>
              <a:rPr lang="en-US" altLang="zh-CN" sz="3000" dirty="0"/>
              <a:t>else </a:t>
            </a:r>
            <a:r>
              <a:rPr lang="zh-CN" altLang="en-US" sz="3000" dirty="0"/>
              <a:t>和 </a:t>
            </a:r>
            <a:r>
              <a:rPr lang="en-US" altLang="zh-CN" sz="3000" dirty="0"/>
              <a:t>if </a:t>
            </a:r>
            <a:r>
              <a:rPr lang="zh-CN" altLang="en-US" sz="3000" dirty="0"/>
              <a:t>的匹配</a:t>
            </a:r>
            <a:endParaRPr lang="zh-CN" altLang="en-US" sz="3000" dirty="0">
              <a:latin typeface="宋体" panose="02010600030101010101" pitchFamily="2" charset="-122"/>
            </a:endParaRPr>
          </a:p>
        </p:txBody>
      </p:sp>
      <p:sp>
        <p:nvSpPr>
          <p:cNvPr id="173059" name="Rectangle 3"/>
          <p:cNvSpPr>
            <a:spLocks noGrp="1" noChangeArrowheads="1"/>
          </p:cNvSpPr>
          <p:nvPr>
            <p:ph type="body" idx="1"/>
          </p:nvPr>
        </p:nvSpPr>
        <p:spPr>
          <a:xfrm>
            <a:off x="1259632" y="1376362"/>
            <a:ext cx="2591990" cy="2052638"/>
          </a:xfrm>
        </p:spPr>
        <p:txBody>
          <a:bodyPr/>
          <a:lstStyle/>
          <a:p>
            <a:pPr algn="just">
              <a:lnSpc>
                <a:spcPct val="90000"/>
              </a:lnSpc>
              <a:buFont typeface="Wingdings" panose="05000000000000000000" charset="0"/>
              <a:buNone/>
              <a:defRPr/>
            </a:pPr>
            <a:r>
              <a:rPr lang="en-US" altLang="zh-CN" sz="2100" dirty="0"/>
              <a:t>if (</a:t>
            </a:r>
            <a:r>
              <a:rPr lang="zh-CN" altLang="en-US" sz="2100" dirty="0"/>
              <a:t>表达式</a:t>
            </a:r>
            <a:r>
              <a:rPr lang="en-US" altLang="zh-CN" sz="2100" dirty="0"/>
              <a:t>1)</a:t>
            </a:r>
            <a:endParaRPr lang="zh-CN" altLang="en-US" sz="2100" dirty="0"/>
          </a:p>
          <a:p>
            <a:pPr marL="614363" lvl="1" algn="just">
              <a:lnSpc>
                <a:spcPct val="90000"/>
              </a:lnSpc>
              <a:buNone/>
              <a:defRPr/>
            </a:pPr>
            <a:r>
              <a:rPr lang="en-US" altLang="zh-CN" sz="1800" dirty="0"/>
              <a:t>if (</a:t>
            </a:r>
            <a:r>
              <a:rPr lang="zh-CN" altLang="en-US" sz="1800" dirty="0"/>
              <a:t>表达式</a:t>
            </a:r>
            <a:r>
              <a:rPr lang="en-US" altLang="zh-CN" sz="1800" dirty="0"/>
              <a:t>2)</a:t>
            </a:r>
            <a:r>
              <a:rPr lang="zh-CN" altLang="en-US" sz="1800" dirty="0"/>
              <a:t> 语句</a:t>
            </a:r>
            <a:r>
              <a:rPr lang="en-US" altLang="zh-CN" sz="1800" dirty="0"/>
              <a:t>1</a:t>
            </a:r>
            <a:endParaRPr lang="zh-CN" altLang="en-US" sz="1800" dirty="0"/>
          </a:p>
          <a:p>
            <a:pPr marL="614363" lvl="1" algn="just">
              <a:lnSpc>
                <a:spcPct val="90000"/>
              </a:lnSpc>
              <a:buNone/>
              <a:defRPr/>
            </a:pPr>
            <a:r>
              <a:rPr lang="en-US" altLang="zh-CN" sz="1800" dirty="0"/>
              <a:t>else  </a:t>
            </a:r>
            <a:r>
              <a:rPr lang="zh-CN" altLang="en-US" sz="1800" dirty="0"/>
              <a:t>语句</a:t>
            </a:r>
            <a:r>
              <a:rPr lang="en-US" altLang="zh-CN" sz="1800" dirty="0"/>
              <a:t>2</a:t>
            </a:r>
            <a:r>
              <a:rPr lang="zh-CN" altLang="en-US" sz="1800" dirty="0"/>
              <a:t> </a:t>
            </a:r>
          </a:p>
          <a:p>
            <a:pPr algn="just">
              <a:lnSpc>
                <a:spcPct val="90000"/>
              </a:lnSpc>
              <a:buFont typeface="Wingdings" panose="05000000000000000000" charset="0"/>
              <a:buNone/>
              <a:defRPr/>
            </a:pPr>
            <a:r>
              <a:rPr lang="en-US" altLang="zh-CN" sz="2100" dirty="0"/>
              <a:t>else</a:t>
            </a:r>
          </a:p>
          <a:p>
            <a:pPr marL="614363" lvl="1" algn="just">
              <a:lnSpc>
                <a:spcPct val="90000"/>
              </a:lnSpc>
              <a:buNone/>
              <a:defRPr/>
            </a:pPr>
            <a:r>
              <a:rPr lang="en-US" altLang="zh-CN" sz="1800" dirty="0"/>
              <a:t>if (</a:t>
            </a:r>
            <a:r>
              <a:rPr lang="zh-CN" altLang="en-US" sz="1800" dirty="0"/>
              <a:t>表达式</a:t>
            </a:r>
            <a:r>
              <a:rPr lang="en-US" altLang="zh-CN" sz="1800" dirty="0"/>
              <a:t>3)</a:t>
            </a:r>
            <a:r>
              <a:rPr lang="zh-CN" altLang="en-US" sz="1800" dirty="0"/>
              <a:t> 语句</a:t>
            </a:r>
            <a:r>
              <a:rPr lang="en-US" altLang="zh-CN" sz="1800" dirty="0"/>
              <a:t>3</a:t>
            </a:r>
            <a:r>
              <a:rPr lang="zh-CN" altLang="en-US" sz="1800" dirty="0"/>
              <a:t> </a:t>
            </a:r>
          </a:p>
          <a:p>
            <a:pPr marL="614363" lvl="1" algn="just">
              <a:lnSpc>
                <a:spcPct val="90000"/>
              </a:lnSpc>
              <a:buNone/>
              <a:defRPr/>
            </a:pPr>
            <a:r>
              <a:rPr lang="en-US" altLang="zh-CN" sz="1800" dirty="0"/>
              <a:t>else  </a:t>
            </a:r>
            <a:r>
              <a:rPr lang="zh-CN" altLang="en-US" sz="1800" dirty="0"/>
              <a:t>语句</a:t>
            </a:r>
            <a:r>
              <a:rPr lang="en-US" altLang="zh-CN" sz="1800" dirty="0"/>
              <a:t>4</a:t>
            </a:r>
            <a:r>
              <a:rPr lang="zh-CN" altLang="en-US" sz="1800" dirty="0"/>
              <a:t>  </a:t>
            </a:r>
          </a:p>
        </p:txBody>
      </p:sp>
      <p:sp>
        <p:nvSpPr>
          <p:cNvPr id="173060" name="Rectangle 4"/>
          <p:cNvSpPr>
            <a:spLocks noChangeArrowheads="1"/>
          </p:cNvSpPr>
          <p:nvPr/>
        </p:nvSpPr>
        <p:spPr bwMode="auto">
          <a:xfrm>
            <a:off x="4695593" y="1435133"/>
            <a:ext cx="2971800" cy="1885950"/>
          </a:xfrm>
          <a:prstGeom prst="rect">
            <a:avLst/>
          </a:prstGeom>
          <a:noFill/>
          <a:ln w="9525">
            <a:solidFill>
              <a:schemeClr val="tx1"/>
            </a:solidFill>
            <a:miter lim="800000"/>
          </a:ln>
        </p:spPr>
        <p:txBody>
          <a:bodyPr/>
          <a:lstStyle/>
          <a:p>
            <a:pPr marL="257175" indent="-257175" algn="just">
              <a:lnSpc>
                <a:spcPct val="90000"/>
              </a:lnSpc>
              <a:spcBef>
                <a:spcPct val="20000"/>
              </a:spcBef>
              <a:buClr>
                <a:schemeClr val="accent2"/>
              </a:buClr>
            </a:pPr>
            <a:r>
              <a:rPr kumimoji="1" lang="en-US" altLang="zh-CN" sz="1800" b="1" dirty="0">
                <a:ea typeface="仿宋_GB2312" charset="0"/>
                <a:cs typeface="仿宋_GB2312" charset="0"/>
              </a:rPr>
              <a:t>if (</a:t>
            </a:r>
            <a:r>
              <a:rPr kumimoji="1" lang="zh-CN" altLang="en-US" sz="1800" b="1" dirty="0">
                <a:ea typeface="仿宋_GB2312" charset="0"/>
                <a:cs typeface="仿宋_GB2312" charset="0"/>
              </a:rPr>
              <a:t>表达式1)</a:t>
            </a:r>
          </a:p>
          <a:p>
            <a:pPr marL="614363" lvl="1" indent="-214313" algn="just">
              <a:lnSpc>
                <a:spcPct val="90000"/>
              </a:lnSpc>
              <a:spcBef>
                <a:spcPct val="20000"/>
              </a:spcBef>
              <a:buClr>
                <a:schemeClr val="accent2"/>
              </a:buClr>
            </a:pPr>
            <a:r>
              <a:rPr kumimoji="1" lang="en-US" altLang="zh-CN" sz="1800" b="1" dirty="0">
                <a:ea typeface="仿宋_GB2312" charset="0"/>
                <a:cs typeface="仿宋_GB2312" charset="0"/>
              </a:rPr>
              <a:t>if (</a:t>
            </a:r>
            <a:r>
              <a:rPr kumimoji="1" lang="zh-CN" altLang="en-US" sz="1800" b="1" dirty="0">
                <a:ea typeface="仿宋_GB2312" charset="0"/>
                <a:cs typeface="仿宋_GB2312" charset="0"/>
              </a:rPr>
              <a:t>表达式2) 语句1</a:t>
            </a:r>
          </a:p>
          <a:p>
            <a:pPr marL="614363" lvl="1" indent="-214313" algn="just">
              <a:lnSpc>
                <a:spcPct val="90000"/>
              </a:lnSpc>
              <a:spcBef>
                <a:spcPct val="20000"/>
              </a:spcBef>
              <a:buClr>
                <a:schemeClr val="accent2"/>
              </a:buClr>
            </a:pPr>
            <a:r>
              <a:rPr kumimoji="1" lang="zh-CN" altLang="en-US" sz="1800" b="1" dirty="0">
                <a:ea typeface="仿宋_GB2312" charset="0"/>
                <a:cs typeface="仿宋_GB2312" charset="0"/>
              </a:rPr>
              <a:t> </a:t>
            </a:r>
          </a:p>
          <a:p>
            <a:pPr marL="257175" indent="-257175" algn="just">
              <a:lnSpc>
                <a:spcPct val="90000"/>
              </a:lnSpc>
              <a:spcBef>
                <a:spcPct val="20000"/>
              </a:spcBef>
              <a:buClr>
                <a:schemeClr val="accent2"/>
              </a:buClr>
            </a:pPr>
            <a:r>
              <a:rPr kumimoji="1" lang="en-US" altLang="zh-CN" sz="1800" b="1" dirty="0">
                <a:ea typeface="仿宋_GB2312" charset="0"/>
                <a:cs typeface="仿宋_GB2312" charset="0"/>
              </a:rPr>
              <a:t>else</a:t>
            </a:r>
          </a:p>
          <a:p>
            <a:pPr marL="614363" lvl="1" indent="-214313" algn="just">
              <a:lnSpc>
                <a:spcPct val="90000"/>
              </a:lnSpc>
              <a:spcBef>
                <a:spcPct val="20000"/>
              </a:spcBef>
              <a:buClr>
                <a:schemeClr val="accent2"/>
              </a:buClr>
            </a:pPr>
            <a:r>
              <a:rPr kumimoji="1" lang="en-US" altLang="zh-CN" sz="1800" b="1" dirty="0">
                <a:ea typeface="仿宋_GB2312" charset="0"/>
                <a:cs typeface="仿宋_GB2312" charset="0"/>
              </a:rPr>
              <a:t>if (</a:t>
            </a:r>
            <a:r>
              <a:rPr kumimoji="1" lang="zh-CN" altLang="en-US" sz="1800" b="1" dirty="0">
                <a:ea typeface="仿宋_GB2312" charset="0"/>
                <a:cs typeface="仿宋_GB2312" charset="0"/>
              </a:rPr>
              <a:t>表达式3) 语句3 </a:t>
            </a:r>
          </a:p>
          <a:p>
            <a:pPr marL="614363" lvl="1" indent="-214313" algn="just">
              <a:lnSpc>
                <a:spcPct val="90000"/>
              </a:lnSpc>
              <a:spcBef>
                <a:spcPct val="20000"/>
              </a:spcBef>
              <a:buClr>
                <a:schemeClr val="accent2"/>
              </a:buClr>
            </a:pPr>
            <a:r>
              <a:rPr kumimoji="1" lang="en-US" altLang="zh-CN" sz="1800" b="1" dirty="0">
                <a:ea typeface="仿宋_GB2312" charset="0"/>
                <a:cs typeface="仿宋_GB2312" charset="0"/>
              </a:rPr>
              <a:t>else  </a:t>
            </a:r>
            <a:r>
              <a:rPr kumimoji="1" lang="zh-CN" altLang="en-US" sz="1800" b="1" dirty="0">
                <a:ea typeface="仿宋_GB2312" charset="0"/>
                <a:cs typeface="仿宋_GB2312" charset="0"/>
              </a:rPr>
              <a:t>语句4  </a:t>
            </a:r>
          </a:p>
        </p:txBody>
      </p:sp>
      <p:sp>
        <p:nvSpPr>
          <p:cNvPr id="173061" name="Text Box 5"/>
          <p:cNvSpPr txBox="1">
            <a:spLocks noChangeArrowheads="1"/>
          </p:cNvSpPr>
          <p:nvPr/>
        </p:nvSpPr>
        <p:spPr bwMode="auto">
          <a:xfrm>
            <a:off x="1494236" y="3739853"/>
            <a:ext cx="6402715" cy="383182"/>
          </a:xfrm>
          <a:prstGeom prst="rect">
            <a:avLst/>
          </a:prstGeom>
          <a:noFill/>
          <a:ln>
            <a:noFill/>
          </a:ln>
          <a:effectLst/>
        </p:spPr>
        <p:txBody>
          <a:bodyPr wrap="none" anchor="ctr">
            <a:spAutoFit/>
          </a:bodyPr>
          <a:lstStyle/>
          <a:p>
            <a:pPr>
              <a:lnSpc>
                <a:spcPct val="90000"/>
              </a:lnSpc>
              <a:spcBef>
                <a:spcPct val="50000"/>
              </a:spcBef>
              <a:defRPr/>
            </a:pPr>
            <a:r>
              <a:rPr kumimoji="1" lang="en-US" altLang="zh-CN" sz="2100" b="1" dirty="0">
                <a:solidFill>
                  <a:srgbClr val="C00000"/>
                </a:solidFill>
                <a:latin typeface="Times New Roman" panose="02020603050405020304" charset="0"/>
              </a:rPr>
              <a:t>else </a:t>
            </a:r>
            <a:r>
              <a:rPr kumimoji="1" lang="zh-CN" altLang="en-US" sz="2100" b="1" dirty="0">
                <a:solidFill>
                  <a:srgbClr val="C00000"/>
                </a:solidFill>
                <a:latin typeface="Times New Roman" panose="02020603050405020304" charset="0"/>
              </a:rPr>
              <a:t>与最靠近它的、没有与别的 </a:t>
            </a:r>
            <a:r>
              <a:rPr kumimoji="1" lang="en-US" altLang="zh-CN" sz="2100" b="1" dirty="0">
                <a:solidFill>
                  <a:srgbClr val="C00000"/>
                </a:solidFill>
                <a:latin typeface="Times New Roman" panose="02020603050405020304" charset="0"/>
              </a:rPr>
              <a:t>else </a:t>
            </a:r>
            <a:r>
              <a:rPr kumimoji="1" lang="zh-CN" altLang="en-US" sz="2100" b="1" dirty="0">
                <a:solidFill>
                  <a:srgbClr val="C00000"/>
                </a:solidFill>
                <a:latin typeface="Times New Roman" panose="02020603050405020304" charset="0"/>
              </a:rPr>
              <a:t>匹配过的 </a:t>
            </a:r>
            <a:r>
              <a:rPr kumimoji="1" lang="en-US" altLang="zh-CN" sz="2100" b="1" dirty="0">
                <a:solidFill>
                  <a:srgbClr val="C00000"/>
                </a:solidFill>
                <a:latin typeface="Times New Roman" panose="02020603050405020304" charset="0"/>
              </a:rPr>
              <a:t>if </a:t>
            </a:r>
            <a:r>
              <a:rPr kumimoji="1" lang="zh-CN" altLang="en-US" sz="2100" b="1" dirty="0">
                <a:solidFill>
                  <a:srgbClr val="C00000"/>
                </a:solidFill>
                <a:latin typeface="Times New Roman" panose="02020603050405020304" charset="0"/>
              </a:rPr>
              <a:t>匹配</a:t>
            </a:r>
          </a:p>
        </p:txBody>
      </p:sp>
      <p:sp>
        <p:nvSpPr>
          <p:cNvPr id="173062" name="Rectangle 6"/>
          <p:cNvSpPr>
            <a:spLocks noChangeArrowheads="1"/>
          </p:cNvSpPr>
          <p:nvPr/>
        </p:nvSpPr>
        <p:spPr bwMode="auto">
          <a:xfrm>
            <a:off x="4327437" y="4486245"/>
            <a:ext cx="3371850" cy="1600200"/>
          </a:xfrm>
          <a:prstGeom prst="rect">
            <a:avLst/>
          </a:prstGeom>
          <a:noFill/>
          <a:ln w="9525">
            <a:solidFill>
              <a:schemeClr val="accent1"/>
            </a:solidFill>
            <a:miter lim="800000"/>
          </a:ln>
        </p:spPr>
        <p:txBody>
          <a:bodyPr/>
          <a:lstStyle/>
          <a:p>
            <a:pPr marL="257175" indent="-257175" algn="just">
              <a:lnSpc>
                <a:spcPct val="90000"/>
              </a:lnSpc>
              <a:spcBef>
                <a:spcPct val="20000"/>
              </a:spcBef>
              <a:buClr>
                <a:schemeClr val="accent2"/>
              </a:buClr>
            </a:pPr>
            <a:r>
              <a:rPr kumimoji="1" lang="en-US" altLang="zh-CN" sz="1800" b="1" dirty="0">
                <a:ea typeface="仿宋_GB2312" charset="0"/>
                <a:cs typeface="仿宋_GB2312" charset="0"/>
              </a:rPr>
              <a:t>if (</a:t>
            </a:r>
            <a:r>
              <a:rPr kumimoji="1" lang="zh-CN" altLang="en-US" sz="1800" b="1" dirty="0">
                <a:ea typeface="仿宋_GB2312" charset="0"/>
                <a:cs typeface="仿宋_GB2312" charset="0"/>
              </a:rPr>
              <a:t>表达式1)</a:t>
            </a:r>
          </a:p>
          <a:p>
            <a:pPr marL="614363" lvl="1" indent="-214313" algn="just">
              <a:lnSpc>
                <a:spcPct val="90000"/>
              </a:lnSpc>
              <a:spcBef>
                <a:spcPct val="20000"/>
              </a:spcBef>
              <a:buClr>
                <a:schemeClr val="accent2"/>
              </a:buClr>
            </a:pPr>
            <a:r>
              <a:rPr kumimoji="1" lang="en-US" altLang="zh-CN" sz="1800" b="1" dirty="0">
                <a:ea typeface="仿宋_GB2312" charset="0"/>
                <a:cs typeface="仿宋_GB2312" charset="0"/>
              </a:rPr>
              <a:t>if (</a:t>
            </a:r>
            <a:r>
              <a:rPr kumimoji="1" lang="zh-CN" altLang="en-US" sz="1800" b="1" dirty="0">
                <a:ea typeface="仿宋_GB2312" charset="0"/>
                <a:cs typeface="仿宋_GB2312" charset="0"/>
              </a:rPr>
              <a:t>表达式2) 语句1 </a:t>
            </a:r>
          </a:p>
          <a:p>
            <a:pPr marL="614363" lvl="1" indent="-214313" algn="just">
              <a:lnSpc>
                <a:spcPct val="90000"/>
              </a:lnSpc>
              <a:spcBef>
                <a:spcPct val="20000"/>
              </a:spcBef>
              <a:buClr>
                <a:schemeClr val="accent2"/>
              </a:buClr>
            </a:pPr>
            <a:r>
              <a:rPr kumimoji="1" lang="en-US" altLang="zh-CN" sz="1800" b="1" dirty="0">
                <a:ea typeface="仿宋_GB2312" charset="0"/>
                <a:cs typeface="仿宋_GB2312" charset="0"/>
              </a:rPr>
              <a:t>else</a:t>
            </a:r>
          </a:p>
          <a:p>
            <a:pPr marL="857250" lvl="2" indent="-171450" algn="just">
              <a:lnSpc>
                <a:spcPct val="90000"/>
              </a:lnSpc>
              <a:spcBef>
                <a:spcPct val="20000"/>
              </a:spcBef>
              <a:buClr>
                <a:schemeClr val="accent2"/>
              </a:buClr>
            </a:pPr>
            <a:r>
              <a:rPr kumimoji="1" lang="en-US" altLang="zh-CN" sz="1800" b="1" dirty="0">
                <a:ea typeface="仿宋_GB2312" charset="0"/>
                <a:cs typeface="仿宋_GB2312" charset="0"/>
              </a:rPr>
              <a:t>if (</a:t>
            </a:r>
            <a:r>
              <a:rPr kumimoji="1" lang="zh-CN" altLang="en-US" sz="1800" b="1" dirty="0">
                <a:ea typeface="仿宋_GB2312" charset="0"/>
                <a:cs typeface="仿宋_GB2312" charset="0"/>
              </a:rPr>
              <a:t>表达式3) 语句3 </a:t>
            </a:r>
          </a:p>
          <a:p>
            <a:pPr marL="857250" lvl="2" indent="-171450" algn="just">
              <a:lnSpc>
                <a:spcPct val="90000"/>
              </a:lnSpc>
              <a:spcBef>
                <a:spcPct val="20000"/>
              </a:spcBef>
              <a:buClr>
                <a:schemeClr val="accent2"/>
              </a:buClr>
            </a:pPr>
            <a:r>
              <a:rPr kumimoji="1" lang="en-US" altLang="zh-CN" sz="1800" b="1" dirty="0">
                <a:ea typeface="仿宋_GB2312" charset="0"/>
                <a:cs typeface="仿宋_GB2312" charset="0"/>
              </a:rPr>
              <a:t>else  </a:t>
            </a:r>
            <a:r>
              <a:rPr kumimoji="1" lang="zh-CN" altLang="en-US" sz="1800" b="1" dirty="0">
                <a:ea typeface="仿宋_GB2312" charset="0"/>
                <a:cs typeface="仿宋_GB2312" charset="0"/>
              </a:rPr>
              <a:t>语句4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3060"/>
                                        </p:tgtEl>
                                        <p:attrNameLst>
                                          <p:attrName>style.visibility</p:attrName>
                                        </p:attrNameLst>
                                      </p:cBhvr>
                                      <p:to>
                                        <p:strVal val="visible"/>
                                      </p:to>
                                    </p:set>
                                    <p:anim calcmode="lin" valueType="num">
                                      <p:cBhvr additive="base">
                                        <p:cTn id="7" dur="500" fill="hold"/>
                                        <p:tgtEl>
                                          <p:spTgt spid="173060"/>
                                        </p:tgtEl>
                                        <p:attrNameLst>
                                          <p:attrName>ppt_x</p:attrName>
                                        </p:attrNameLst>
                                      </p:cBhvr>
                                      <p:tavLst>
                                        <p:tav tm="0">
                                          <p:val>
                                            <p:strVal val="0-#ppt_w/2"/>
                                          </p:val>
                                        </p:tav>
                                        <p:tav tm="100000">
                                          <p:val>
                                            <p:strVal val="#ppt_x"/>
                                          </p:val>
                                        </p:tav>
                                      </p:tavLst>
                                    </p:anim>
                                    <p:anim calcmode="lin" valueType="num">
                                      <p:cBhvr additive="base">
                                        <p:cTn id="8" dur="500" fill="hold"/>
                                        <p:tgtEl>
                                          <p:spTgt spid="1730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3061"/>
                                        </p:tgtEl>
                                        <p:attrNameLst>
                                          <p:attrName>style.visibility</p:attrName>
                                        </p:attrNameLst>
                                      </p:cBhvr>
                                      <p:to>
                                        <p:strVal val="visible"/>
                                      </p:to>
                                    </p:set>
                                    <p:anim calcmode="lin" valueType="num">
                                      <p:cBhvr additive="base">
                                        <p:cTn id="13" dur="500" fill="hold"/>
                                        <p:tgtEl>
                                          <p:spTgt spid="173061"/>
                                        </p:tgtEl>
                                        <p:attrNameLst>
                                          <p:attrName>ppt_x</p:attrName>
                                        </p:attrNameLst>
                                      </p:cBhvr>
                                      <p:tavLst>
                                        <p:tav tm="0">
                                          <p:val>
                                            <p:strVal val="0-#ppt_w/2"/>
                                          </p:val>
                                        </p:tav>
                                        <p:tav tm="100000">
                                          <p:val>
                                            <p:strVal val="#ppt_x"/>
                                          </p:val>
                                        </p:tav>
                                      </p:tavLst>
                                    </p:anim>
                                    <p:anim calcmode="lin" valueType="num">
                                      <p:cBhvr additive="base">
                                        <p:cTn id="14" dur="500" fill="hold"/>
                                        <p:tgtEl>
                                          <p:spTgt spid="17306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3062"/>
                                        </p:tgtEl>
                                        <p:attrNameLst>
                                          <p:attrName>style.visibility</p:attrName>
                                        </p:attrNameLst>
                                      </p:cBhvr>
                                      <p:to>
                                        <p:strVal val="visible"/>
                                      </p:to>
                                    </p:set>
                                    <p:anim calcmode="lin" valueType="num">
                                      <p:cBhvr additive="base">
                                        <p:cTn id="19" dur="500" fill="hold"/>
                                        <p:tgtEl>
                                          <p:spTgt spid="173062"/>
                                        </p:tgtEl>
                                        <p:attrNameLst>
                                          <p:attrName>ppt_x</p:attrName>
                                        </p:attrNameLst>
                                      </p:cBhvr>
                                      <p:tavLst>
                                        <p:tav tm="0">
                                          <p:val>
                                            <p:strVal val="0-#ppt_w/2"/>
                                          </p:val>
                                        </p:tav>
                                        <p:tav tm="100000">
                                          <p:val>
                                            <p:strVal val="#ppt_x"/>
                                          </p:val>
                                        </p:tav>
                                      </p:tavLst>
                                    </p:anim>
                                    <p:anim calcmode="lin" valueType="num">
                                      <p:cBhvr additive="base">
                                        <p:cTn id="20" dur="500" fill="hold"/>
                                        <p:tgtEl>
                                          <p:spTgt spid="173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animBg="1" autoUpdateAnimBg="0"/>
      <p:bldP spid="173061" grpId="0"/>
      <p:bldP spid="173062"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1000126" y="394692"/>
            <a:ext cx="6172200" cy="663179"/>
          </a:xfrm>
        </p:spPr>
        <p:txBody>
          <a:bodyPr/>
          <a:lstStyle/>
          <a:p>
            <a:pPr>
              <a:defRPr/>
            </a:pPr>
            <a:r>
              <a:rPr lang="zh-CN" altLang="en-US" dirty="0"/>
              <a:t>改变</a:t>
            </a:r>
            <a:r>
              <a:rPr lang="en-US" altLang="zh-CN" dirty="0"/>
              <a:t>else </a:t>
            </a:r>
            <a:r>
              <a:rPr lang="zh-CN" altLang="en-US" dirty="0"/>
              <a:t>和 </a:t>
            </a:r>
            <a:r>
              <a:rPr lang="en-US" altLang="zh-CN" dirty="0"/>
              <a:t>if </a:t>
            </a:r>
            <a:r>
              <a:rPr lang="zh-CN" altLang="en-US" dirty="0"/>
              <a:t>的配对</a:t>
            </a:r>
            <a:endParaRPr lang="zh-CN" altLang="en-US" dirty="0">
              <a:latin typeface="宋体" panose="02010600030101010101" pitchFamily="2" charset="-122"/>
            </a:endParaRPr>
          </a:p>
        </p:txBody>
      </p:sp>
      <p:sp>
        <p:nvSpPr>
          <p:cNvPr id="174083" name="Rectangle 3"/>
          <p:cNvSpPr>
            <a:spLocks noGrp="1" noChangeArrowheads="1"/>
          </p:cNvSpPr>
          <p:nvPr>
            <p:ph type="body" idx="1"/>
          </p:nvPr>
        </p:nvSpPr>
        <p:spPr>
          <a:xfrm>
            <a:off x="956532" y="1354566"/>
            <a:ext cx="6757987" cy="1270397"/>
          </a:xfrm>
        </p:spPr>
        <p:txBody>
          <a:bodyPr/>
          <a:lstStyle/>
          <a:p>
            <a:pPr algn="just">
              <a:lnSpc>
                <a:spcPct val="90000"/>
              </a:lnSpc>
              <a:buFontTx/>
              <a:buNone/>
              <a:defRPr/>
            </a:pPr>
            <a:r>
              <a:rPr lang="zh-CN" altLang="en-US" sz="2000" dirty="0"/>
              <a:t>例</a:t>
            </a:r>
            <a:r>
              <a:rPr lang="en-US" altLang="zh-CN" sz="2000" dirty="0"/>
              <a:t> </a:t>
            </a:r>
            <a:r>
              <a:rPr lang="zh-CN" altLang="en-US" sz="2000" dirty="0"/>
              <a:t>改写下列 </a:t>
            </a:r>
            <a:r>
              <a:rPr lang="en-US" altLang="zh-CN" sz="2000" dirty="0"/>
              <a:t>if </a:t>
            </a:r>
            <a:r>
              <a:rPr lang="zh-CN" altLang="en-US" sz="2000" dirty="0"/>
              <a:t>语句，使 </a:t>
            </a:r>
            <a:r>
              <a:rPr lang="en-US" altLang="zh-CN" sz="2000" dirty="0"/>
              <a:t>else </a:t>
            </a:r>
            <a:r>
              <a:rPr lang="zh-CN" altLang="en-US" sz="2000" dirty="0"/>
              <a:t>和第</a:t>
            </a:r>
            <a:r>
              <a:rPr lang="en-US" altLang="zh-CN" sz="2000" dirty="0"/>
              <a:t>1</a:t>
            </a:r>
            <a:r>
              <a:rPr lang="zh-CN" altLang="en-US" sz="2000" dirty="0"/>
              <a:t>个 </a:t>
            </a:r>
            <a:r>
              <a:rPr lang="en-US" altLang="zh-CN" sz="2000" dirty="0"/>
              <a:t>if </a:t>
            </a:r>
            <a:r>
              <a:rPr lang="zh-CN" altLang="en-US" sz="2000" dirty="0"/>
              <a:t>配对。 </a:t>
            </a:r>
            <a:endParaRPr lang="en-US" altLang="zh-CN" sz="2000" dirty="0">
              <a:cs typeface="Arial Unicode MS" panose="020B0604020202020204" charset="-122"/>
            </a:endParaRPr>
          </a:p>
          <a:p>
            <a:pPr algn="just">
              <a:lnSpc>
                <a:spcPct val="90000"/>
              </a:lnSpc>
              <a:buFontTx/>
              <a:buNone/>
              <a:defRPr/>
            </a:pPr>
            <a:r>
              <a:rPr lang="en-US" altLang="zh-CN" sz="2000" dirty="0">
                <a:cs typeface="Arial Unicode MS" panose="020B0604020202020204" charset="-122"/>
              </a:rPr>
              <a:t>if (x &lt; 2)</a:t>
            </a:r>
          </a:p>
          <a:p>
            <a:pPr algn="just">
              <a:lnSpc>
                <a:spcPct val="90000"/>
              </a:lnSpc>
              <a:buFontTx/>
              <a:buNone/>
              <a:defRPr/>
            </a:pPr>
            <a:r>
              <a:rPr lang="en-US" altLang="zh-CN" sz="2000" dirty="0">
                <a:cs typeface="Arial Unicode MS" panose="020B0604020202020204" charset="-122"/>
              </a:rPr>
              <a:t>    if (x &lt; 1)  y = x + 1; </a:t>
            </a:r>
          </a:p>
          <a:p>
            <a:pPr algn="just">
              <a:lnSpc>
                <a:spcPct val="90000"/>
              </a:lnSpc>
              <a:buFontTx/>
              <a:buNone/>
              <a:defRPr/>
            </a:pPr>
            <a:r>
              <a:rPr lang="en-US" altLang="zh-CN" sz="2000" dirty="0">
                <a:cs typeface="Arial Unicode MS" panose="020B0604020202020204" charset="-122"/>
              </a:rPr>
              <a:t>    else  y = x + 2;</a:t>
            </a:r>
          </a:p>
        </p:txBody>
      </p:sp>
      <p:sp>
        <p:nvSpPr>
          <p:cNvPr id="174086" name="Rectangle 6"/>
          <p:cNvSpPr>
            <a:spLocks noChangeArrowheads="1"/>
          </p:cNvSpPr>
          <p:nvPr/>
        </p:nvSpPr>
        <p:spPr bwMode="auto">
          <a:xfrm>
            <a:off x="953598" y="3771900"/>
            <a:ext cx="3332652" cy="1371600"/>
          </a:xfrm>
          <a:prstGeom prst="rect">
            <a:avLst/>
          </a:prstGeom>
          <a:noFill/>
          <a:ln w="9525" cap="rnd">
            <a:solidFill>
              <a:schemeClr val="tx1"/>
            </a:solidFill>
            <a:prstDash val="sysDot"/>
            <a:miter lim="800000"/>
          </a:ln>
        </p:spPr>
        <p:txBody>
          <a:bodyPr/>
          <a:lstStyle/>
          <a:p>
            <a:pPr marL="257175" indent="-257175" algn="just">
              <a:spcBef>
                <a:spcPct val="20000"/>
              </a:spcBef>
              <a:buClr>
                <a:schemeClr val="accent2"/>
              </a:buClr>
            </a:pPr>
            <a:r>
              <a:rPr kumimoji="1" lang="en-US" altLang="zh-CN" sz="2000" b="1" dirty="0"/>
              <a:t>if (x &lt; 2){</a:t>
            </a:r>
          </a:p>
          <a:p>
            <a:pPr marL="257175" indent="-257175" algn="just">
              <a:spcBef>
                <a:spcPct val="20000"/>
              </a:spcBef>
              <a:buClr>
                <a:schemeClr val="accent2"/>
              </a:buClr>
            </a:pPr>
            <a:r>
              <a:rPr kumimoji="1" lang="en-US" altLang="zh-CN" sz="2000" b="1" dirty="0"/>
              <a:t>    if (x &lt; 1)  y = x + 1; </a:t>
            </a:r>
          </a:p>
          <a:p>
            <a:pPr marL="257175" indent="-257175" algn="just">
              <a:spcBef>
                <a:spcPct val="20000"/>
              </a:spcBef>
              <a:buClr>
                <a:schemeClr val="accent2"/>
              </a:buClr>
            </a:pPr>
            <a:r>
              <a:rPr kumimoji="1" lang="en-US" altLang="zh-CN" sz="2000" b="1" dirty="0"/>
              <a:t>}</a:t>
            </a:r>
          </a:p>
          <a:p>
            <a:pPr marL="257175" indent="-257175" algn="just">
              <a:spcBef>
                <a:spcPct val="20000"/>
              </a:spcBef>
              <a:buClr>
                <a:schemeClr val="accent2"/>
              </a:buClr>
            </a:pPr>
            <a:r>
              <a:rPr kumimoji="1" lang="en-US" altLang="zh-CN" sz="2000" b="1" dirty="0"/>
              <a:t>else  y = x + 2;</a:t>
            </a:r>
          </a:p>
        </p:txBody>
      </p:sp>
      <p:sp>
        <p:nvSpPr>
          <p:cNvPr id="174087" name="Rectangle 7"/>
          <p:cNvSpPr>
            <a:spLocks noChangeArrowheads="1"/>
          </p:cNvSpPr>
          <p:nvPr/>
        </p:nvSpPr>
        <p:spPr bwMode="auto">
          <a:xfrm>
            <a:off x="4572000" y="3771900"/>
            <a:ext cx="3780420" cy="1371600"/>
          </a:xfrm>
          <a:prstGeom prst="rect">
            <a:avLst/>
          </a:prstGeom>
          <a:noFill/>
          <a:ln w="9525" cap="rnd">
            <a:solidFill>
              <a:schemeClr val="tx1"/>
            </a:solidFill>
            <a:prstDash val="sysDot"/>
            <a:miter lim="800000"/>
          </a:ln>
        </p:spPr>
        <p:txBody>
          <a:bodyPr/>
          <a:lstStyle/>
          <a:p>
            <a:pPr marL="257175" indent="-257175" algn="just">
              <a:spcBef>
                <a:spcPct val="20000"/>
              </a:spcBef>
              <a:buClr>
                <a:schemeClr val="accent2"/>
              </a:buClr>
            </a:pPr>
            <a:r>
              <a:rPr kumimoji="1" lang="en-US" altLang="zh-CN" sz="2000" b="1" dirty="0"/>
              <a:t>if (x &lt; 2)</a:t>
            </a:r>
          </a:p>
          <a:p>
            <a:pPr marL="257175" indent="-257175" algn="just">
              <a:spcBef>
                <a:spcPct val="20000"/>
              </a:spcBef>
              <a:buClr>
                <a:schemeClr val="accent2"/>
              </a:buClr>
            </a:pPr>
            <a:r>
              <a:rPr kumimoji="1" lang="en-US" altLang="zh-CN" sz="2000" b="1" dirty="0"/>
              <a:t>    if (x &lt; 1)  y = x + 1; </a:t>
            </a:r>
          </a:p>
          <a:p>
            <a:pPr marL="257175" indent="-257175" algn="just">
              <a:spcBef>
                <a:spcPct val="20000"/>
              </a:spcBef>
              <a:buClr>
                <a:schemeClr val="accent2"/>
              </a:buClr>
            </a:pPr>
            <a:r>
              <a:rPr kumimoji="1" lang="en-US" altLang="zh-CN" sz="2000" b="1" dirty="0"/>
              <a:t>    else;</a:t>
            </a:r>
          </a:p>
          <a:p>
            <a:pPr marL="257175" indent="-257175" algn="just">
              <a:spcBef>
                <a:spcPct val="20000"/>
              </a:spcBef>
              <a:buClr>
                <a:schemeClr val="accent2"/>
              </a:buClr>
            </a:pPr>
            <a:r>
              <a:rPr kumimoji="1" lang="en-US" altLang="zh-CN" sz="2000" b="1" dirty="0"/>
              <a:t>else  y = x + 2;</a:t>
            </a:r>
          </a:p>
        </p:txBody>
      </p:sp>
      <p:sp>
        <p:nvSpPr>
          <p:cNvPr id="174089" name="Rectangle 9"/>
          <p:cNvSpPr>
            <a:spLocks noChangeArrowheads="1"/>
          </p:cNvSpPr>
          <p:nvPr/>
        </p:nvSpPr>
        <p:spPr bwMode="auto">
          <a:xfrm>
            <a:off x="4086226" y="2906033"/>
            <a:ext cx="2646014" cy="325025"/>
          </a:xfrm>
          <a:prstGeom prst="rect">
            <a:avLst/>
          </a:prstGeom>
          <a:solidFill>
            <a:srgbClr val="FFCC99"/>
          </a:solidFill>
          <a:ln w="12700">
            <a:solidFill>
              <a:schemeClr val="accent1"/>
            </a:solidFill>
            <a:miter lim="800000"/>
          </a:ln>
          <a:effectLst/>
        </p:spPr>
        <p:txBody>
          <a:bodyPr wrap="square">
            <a:spAutoFit/>
          </a:bodyPr>
          <a:lstStyle/>
          <a:p>
            <a:pPr>
              <a:lnSpc>
                <a:spcPct val="84000"/>
              </a:lnSpc>
              <a:spcBef>
                <a:spcPct val="20000"/>
              </a:spcBef>
              <a:buClr>
                <a:srgbClr val="33CCCC"/>
              </a:buClr>
              <a:buSzPct val="110000"/>
              <a:defRPr/>
            </a:pPr>
            <a:r>
              <a:rPr kumimoji="1" lang="zh-CN" altLang="en-US" sz="1800" b="1" dirty="0">
                <a:cs typeface="Arial Unicode MS" panose="020B0604020202020204" charset="-122"/>
              </a:rPr>
              <a:t>每条语句的执行条件?</a:t>
            </a:r>
            <a:r>
              <a:rPr kumimoji="1" lang="en-US" altLang="zh-CN" sz="1800" b="1" dirty="0">
                <a:latin typeface="宋体" panose="02010600030101010101" pitchFamily="2" charset="-122"/>
              </a:rPr>
              <a:t> </a:t>
            </a:r>
            <a:endParaRPr kumimoji="1" lang="zh-CN" altLang="en-US" sz="18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086"/>
                                        </p:tgtEl>
                                        <p:attrNameLst>
                                          <p:attrName>style.visibility</p:attrName>
                                        </p:attrNameLst>
                                      </p:cBhvr>
                                      <p:to>
                                        <p:strVal val="visible"/>
                                      </p:to>
                                    </p:set>
                                    <p:anim calcmode="lin" valueType="num">
                                      <p:cBhvr additive="base">
                                        <p:cTn id="7" dur="500" fill="hold"/>
                                        <p:tgtEl>
                                          <p:spTgt spid="174086"/>
                                        </p:tgtEl>
                                        <p:attrNameLst>
                                          <p:attrName>ppt_x</p:attrName>
                                        </p:attrNameLst>
                                      </p:cBhvr>
                                      <p:tavLst>
                                        <p:tav tm="0">
                                          <p:val>
                                            <p:strVal val="0-#ppt_w/2"/>
                                          </p:val>
                                        </p:tav>
                                        <p:tav tm="100000">
                                          <p:val>
                                            <p:strVal val="#ppt_x"/>
                                          </p:val>
                                        </p:tav>
                                      </p:tavLst>
                                    </p:anim>
                                    <p:anim calcmode="lin" valueType="num">
                                      <p:cBhvr additive="base">
                                        <p:cTn id="8" dur="500" fill="hold"/>
                                        <p:tgtEl>
                                          <p:spTgt spid="1740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087"/>
                                        </p:tgtEl>
                                        <p:attrNameLst>
                                          <p:attrName>style.visibility</p:attrName>
                                        </p:attrNameLst>
                                      </p:cBhvr>
                                      <p:to>
                                        <p:strVal val="visible"/>
                                      </p:to>
                                    </p:set>
                                    <p:anim calcmode="lin" valueType="num">
                                      <p:cBhvr additive="base">
                                        <p:cTn id="13" dur="500" fill="hold"/>
                                        <p:tgtEl>
                                          <p:spTgt spid="174087"/>
                                        </p:tgtEl>
                                        <p:attrNameLst>
                                          <p:attrName>ppt_x</p:attrName>
                                        </p:attrNameLst>
                                      </p:cBhvr>
                                      <p:tavLst>
                                        <p:tav tm="0">
                                          <p:val>
                                            <p:strVal val="0-#ppt_w/2"/>
                                          </p:val>
                                        </p:tav>
                                        <p:tav tm="100000">
                                          <p:val>
                                            <p:strVal val="#ppt_x"/>
                                          </p:val>
                                        </p:tav>
                                      </p:tavLst>
                                    </p:anim>
                                    <p:anim calcmode="lin" valueType="num">
                                      <p:cBhvr additive="base">
                                        <p:cTn id="14" dur="500" fill="hold"/>
                                        <p:tgtEl>
                                          <p:spTgt spid="17408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4089"/>
                                        </p:tgtEl>
                                        <p:attrNameLst>
                                          <p:attrName>style.visibility</p:attrName>
                                        </p:attrNameLst>
                                      </p:cBhvr>
                                      <p:to>
                                        <p:strVal val="visible"/>
                                      </p:to>
                                    </p:set>
                                    <p:anim calcmode="lin" valueType="num">
                                      <p:cBhvr additive="base">
                                        <p:cTn id="19" dur="500" fill="hold"/>
                                        <p:tgtEl>
                                          <p:spTgt spid="174089"/>
                                        </p:tgtEl>
                                        <p:attrNameLst>
                                          <p:attrName>ppt_x</p:attrName>
                                        </p:attrNameLst>
                                      </p:cBhvr>
                                      <p:tavLst>
                                        <p:tav tm="0">
                                          <p:val>
                                            <p:strVal val="0-#ppt_w/2"/>
                                          </p:val>
                                        </p:tav>
                                        <p:tav tm="100000">
                                          <p:val>
                                            <p:strVal val="#ppt_x"/>
                                          </p:val>
                                        </p:tav>
                                      </p:tavLst>
                                    </p:anim>
                                    <p:anim calcmode="lin" valueType="num">
                                      <p:cBhvr additive="base">
                                        <p:cTn id="20" dur="500" fill="hold"/>
                                        <p:tgtEl>
                                          <p:spTgt spid="1740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6" grpId="0" animBg="1" autoUpdateAnimBg="0"/>
      <p:bldP spid="174087" grpId="0" animBg="1" autoUpdateAnimBg="0"/>
      <p:bldP spid="17408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5">
            <a:extLst>
              <a:ext uri="{FF2B5EF4-FFF2-40B4-BE49-F238E27FC236}">
                <a16:creationId xmlns:a16="http://schemas.microsoft.com/office/drawing/2014/main" id="{EE50152D-0B82-401F-94AE-D0D9D6CEFFA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000FF7D-95B4-4767-A9DD-26F31C73A013}" type="slidenum">
              <a:rPr lang="en-US" altLang="zh-CN"/>
              <a:pPr/>
              <a:t>35</a:t>
            </a:fld>
            <a:endParaRPr lang="en-US" altLang="zh-CN"/>
          </a:p>
        </p:txBody>
      </p:sp>
      <p:sp>
        <p:nvSpPr>
          <p:cNvPr id="319490" name="Rectangle 2">
            <a:extLst>
              <a:ext uri="{FF2B5EF4-FFF2-40B4-BE49-F238E27FC236}">
                <a16:creationId xmlns:a16="http://schemas.microsoft.com/office/drawing/2014/main" id="{1A9CE95D-2EB5-400F-8053-7D4B125AE80D}"/>
              </a:ext>
            </a:extLst>
          </p:cNvPr>
          <p:cNvSpPr>
            <a:spLocks noGrp="1" noChangeArrowheads="1"/>
          </p:cNvSpPr>
          <p:nvPr>
            <p:ph type="title"/>
          </p:nvPr>
        </p:nvSpPr>
        <p:spPr/>
        <p:txBody>
          <a:bodyPr/>
          <a:lstStyle/>
          <a:p>
            <a:pPr eaLnBrk="1" hangingPunct="1">
              <a:defRPr/>
            </a:pPr>
            <a:r>
              <a:rPr kumimoji="1" lang="en-US" altLang="zh-CN" sz="3600"/>
              <a:t>4.3 </a:t>
            </a:r>
            <a:r>
              <a:rPr kumimoji="1" lang="zh-CN" altLang="en-US" sz="3600"/>
              <a:t>选择结构</a:t>
            </a:r>
            <a:br>
              <a:rPr kumimoji="1" lang="zh-CN" altLang="en-US" sz="2800"/>
            </a:br>
            <a:r>
              <a:rPr kumimoji="1" lang="zh-CN" altLang="en-US" sz="2400">
                <a:solidFill>
                  <a:srgbClr val="CC0000"/>
                </a:solidFill>
              </a:rPr>
              <a:t>用选择语句编程序</a:t>
            </a:r>
          </a:p>
        </p:txBody>
      </p:sp>
      <p:sp>
        <p:nvSpPr>
          <p:cNvPr id="319491" name="Rectangle 3">
            <a:extLst>
              <a:ext uri="{FF2B5EF4-FFF2-40B4-BE49-F238E27FC236}">
                <a16:creationId xmlns:a16="http://schemas.microsoft.com/office/drawing/2014/main" id="{722AD6E6-2279-448E-A26B-6FCD6729C3EE}"/>
              </a:ext>
            </a:extLst>
          </p:cNvPr>
          <p:cNvSpPr>
            <a:spLocks noGrp="1" noChangeArrowheads="1"/>
          </p:cNvSpPr>
          <p:nvPr>
            <p:ph idx="1"/>
          </p:nvPr>
        </p:nvSpPr>
        <p:spPr/>
        <p:txBody>
          <a:bodyPr/>
          <a:lstStyle/>
          <a:p>
            <a:pPr marL="290830" indent="-290830" eaLnBrk="1" hangingPunct="1">
              <a:lnSpc>
                <a:spcPct val="90000"/>
              </a:lnSpc>
              <a:buFont typeface="Wingdings" panose="05000000000000000000" pitchFamily="2" charset="2"/>
              <a:buNone/>
              <a:defRPr/>
            </a:pPr>
            <a:r>
              <a:rPr kumimoji="1" lang="en-US" altLang="zh-CN" sz="2400" dirty="0">
                <a:latin typeface="宋体" panose="02010600030101010101" pitchFamily="2" charset="-122"/>
                <a:ea typeface="黑体" panose="02010609060101010101" pitchFamily="49" charset="-122"/>
                <a:cs typeface="+mn-cs"/>
              </a:rPr>
              <a:t>【</a:t>
            </a:r>
            <a:r>
              <a:rPr kumimoji="1" lang="zh-CN" altLang="en-US" sz="2400" dirty="0">
                <a:latin typeface="宋体" panose="02010600030101010101" pitchFamily="2" charset="-122"/>
                <a:ea typeface="黑体" panose="02010609060101010101" pitchFamily="49" charset="-122"/>
                <a:cs typeface="+mn-cs"/>
              </a:rPr>
              <a:t>例 </a:t>
            </a:r>
            <a:r>
              <a:rPr kumimoji="1" lang="en-US" altLang="zh-CN" sz="2400" dirty="0">
                <a:latin typeface="宋体" panose="02010600030101010101" pitchFamily="2" charset="-122"/>
                <a:ea typeface="黑体" panose="02010609060101010101" pitchFamily="49" charset="-122"/>
                <a:cs typeface="+mn-cs"/>
              </a:rPr>
              <a:t>4.9】</a:t>
            </a:r>
            <a:r>
              <a:rPr kumimoji="1" lang="en-US" altLang="zh-CN" sz="2400" dirty="0">
                <a:latin typeface="宋体" panose="02010600030101010101" pitchFamily="2" charset="-122"/>
                <a:cs typeface="Times New Roman" panose="02020603050405020304" pitchFamily="18" charset="0"/>
              </a:rPr>
              <a:t>  </a:t>
            </a:r>
            <a:r>
              <a:rPr kumimoji="1" lang="zh-CN" altLang="en-US" sz="2400" dirty="0">
                <a:latin typeface="宋体" panose="02010600030101010101" pitchFamily="2" charset="-122"/>
                <a:cs typeface="+mn-cs"/>
              </a:rPr>
              <a:t>求一元二次方程</a:t>
            </a:r>
            <a:r>
              <a:rPr kumimoji="1" lang="en-US" altLang="zh-CN" sz="2400" dirty="0">
                <a:latin typeface="宋体" panose="02010600030101010101" pitchFamily="2" charset="-122"/>
                <a:cs typeface="Times New Roman" panose="02020603050405020304" pitchFamily="18" charset="0"/>
              </a:rPr>
              <a:t>a</a:t>
            </a:r>
            <a:r>
              <a:rPr kumimoji="1" lang="en-US" altLang="zh-CN" sz="2400" dirty="0">
                <a:cs typeface="+mn-cs"/>
              </a:rPr>
              <a:t>·</a:t>
            </a:r>
            <a:r>
              <a:rPr kumimoji="1" lang="en-US" altLang="zh-CN" sz="2400" dirty="0">
                <a:latin typeface="宋体" panose="02010600030101010101" pitchFamily="2" charset="-122"/>
                <a:cs typeface="Times New Roman" panose="02020603050405020304" pitchFamily="18" charset="0"/>
              </a:rPr>
              <a:t>x</a:t>
            </a:r>
            <a:r>
              <a:rPr kumimoji="1" lang="en-US" altLang="zh-CN" sz="2400" baseline="30000" dirty="0">
                <a:latin typeface="宋体" panose="02010600030101010101" pitchFamily="2" charset="-122"/>
                <a:cs typeface="Times New Roman" panose="02020603050405020304" pitchFamily="18" charset="0"/>
              </a:rPr>
              <a:t>2</a:t>
            </a:r>
            <a:r>
              <a:rPr kumimoji="1" lang="en-US" altLang="zh-CN" sz="2400" dirty="0">
                <a:latin typeface="宋体" panose="02010600030101010101" pitchFamily="2" charset="-122"/>
                <a:cs typeface="Times New Roman" panose="02020603050405020304" pitchFamily="18" charset="0"/>
              </a:rPr>
              <a:t>+b</a:t>
            </a:r>
            <a:r>
              <a:rPr kumimoji="1" lang="en-US" altLang="zh-CN" sz="2400" dirty="0">
                <a:cs typeface="+mn-cs"/>
              </a:rPr>
              <a:t>·</a:t>
            </a:r>
            <a:r>
              <a:rPr kumimoji="1" lang="en-US" altLang="zh-CN" sz="2400" dirty="0">
                <a:latin typeface="宋体" panose="02010600030101010101" pitchFamily="2" charset="-122"/>
                <a:cs typeface="Times New Roman" panose="02020603050405020304" pitchFamily="18" charset="0"/>
              </a:rPr>
              <a:t>x+c=0</a:t>
            </a:r>
            <a:r>
              <a:rPr kumimoji="1" lang="zh-CN" altLang="en-US" sz="2400" dirty="0">
                <a:latin typeface="宋体" panose="02010600030101010101" pitchFamily="2" charset="-122"/>
                <a:cs typeface="+mn-cs"/>
              </a:rPr>
              <a:t>的根。</a:t>
            </a:r>
            <a:endParaRPr kumimoji="1" lang="zh-CN" altLang="en-US" sz="2400" dirty="0">
              <a:cs typeface="Courier New" panose="02070309020205020404" pitchFamily="49" charset="0"/>
            </a:endParaRPr>
          </a:p>
          <a:p>
            <a:pPr marL="290830" indent="-290830" eaLnBrk="1" hangingPunct="1">
              <a:lnSpc>
                <a:spcPct val="90000"/>
              </a:lnSpc>
              <a:buFont typeface="Wingdings" panose="05000000000000000000" pitchFamily="2" charset="2"/>
              <a:buNone/>
              <a:defRPr/>
            </a:pPr>
            <a:r>
              <a:rPr kumimoji="1" lang="zh-CN" altLang="en-US" sz="2000" dirty="0">
                <a:cs typeface="Courier New" panose="02070309020205020404" pitchFamily="49" charset="0"/>
              </a:rPr>
              <a:t>                           </a:t>
            </a:r>
            <a:r>
              <a:rPr kumimoji="1" lang="en-US" altLang="zh-CN" sz="2000" dirty="0">
                <a:cs typeface="Courier New" panose="02070309020205020404" pitchFamily="49" charset="0"/>
              </a:rPr>
              <a:t>if(a==0)                                              </a:t>
            </a:r>
          </a:p>
          <a:p>
            <a:pPr marL="290830" indent="-290830" eaLnBrk="1" hangingPunct="1">
              <a:lnSpc>
                <a:spcPct val="90000"/>
              </a:lnSpc>
              <a:buFont typeface="Wingdings" panose="05000000000000000000" pitchFamily="2" charset="2"/>
              <a:buNone/>
              <a:defRPr/>
            </a:pPr>
            <a:r>
              <a:rPr kumimoji="1" lang="en-US" altLang="zh-CN" sz="2000" dirty="0">
                <a:cs typeface="Courier New" panose="02070309020205020404" pitchFamily="49" charset="0"/>
              </a:rPr>
              <a:t>			     </a:t>
            </a:r>
            <a:r>
              <a:rPr kumimoji="1" lang="en-US" altLang="zh-CN" sz="2000" dirty="0" err="1">
                <a:cs typeface="Courier New" panose="02070309020205020404" pitchFamily="49" charset="0"/>
              </a:rPr>
              <a:t>printf</a:t>
            </a:r>
            <a:r>
              <a:rPr kumimoji="1" lang="en-US" altLang="zh-CN" sz="2000" dirty="0">
                <a:cs typeface="Courier New" panose="02070309020205020404" pitchFamily="49" charset="0"/>
              </a:rPr>
              <a:t>(“</a:t>
            </a:r>
            <a:r>
              <a:rPr kumimoji="1" lang="zh-CN" altLang="en-US" sz="2000" dirty="0">
                <a:cs typeface="+mn-cs"/>
              </a:rPr>
              <a:t>非一元二次方程</a:t>
            </a:r>
            <a:r>
              <a:rPr kumimoji="1" lang="zh-CN" altLang="en-US" sz="2000" dirty="0">
                <a:cs typeface="Courier New" panose="02070309020205020404" pitchFamily="49" charset="0"/>
              </a:rPr>
              <a:t>”</a:t>
            </a:r>
            <a:r>
              <a:rPr kumimoji="1" lang="en-US" altLang="zh-CN" sz="2000" dirty="0">
                <a:cs typeface="Courier New" panose="02070309020205020404" pitchFamily="49" charset="0"/>
              </a:rPr>
              <a:t>); </a:t>
            </a:r>
          </a:p>
          <a:p>
            <a:pPr marL="290830" indent="-290830" eaLnBrk="1" hangingPunct="1">
              <a:lnSpc>
                <a:spcPct val="90000"/>
              </a:lnSpc>
              <a:buFont typeface="Wingdings" panose="05000000000000000000" pitchFamily="2" charset="2"/>
              <a:buNone/>
              <a:defRPr/>
            </a:pPr>
            <a:r>
              <a:rPr kumimoji="1" lang="en-US" altLang="zh-CN" sz="2000" dirty="0">
                <a:cs typeface="Courier New" panose="02070309020205020404" pitchFamily="49" charset="0"/>
              </a:rPr>
              <a:t>		             else{</a:t>
            </a:r>
          </a:p>
          <a:p>
            <a:pPr marL="290830" indent="-290830" eaLnBrk="1" hangingPunct="1">
              <a:lnSpc>
                <a:spcPct val="90000"/>
              </a:lnSpc>
              <a:buFont typeface="Wingdings" panose="05000000000000000000" pitchFamily="2" charset="2"/>
              <a:buNone/>
              <a:defRPr/>
            </a:pPr>
            <a:r>
              <a:rPr kumimoji="1" lang="en-US" altLang="zh-CN" sz="2000" dirty="0">
                <a:cs typeface="Courier New" panose="02070309020205020404" pitchFamily="49" charset="0"/>
              </a:rPr>
              <a:t>			       if(</a:t>
            </a:r>
            <a:r>
              <a:rPr kumimoji="1" lang="en-US" altLang="zh-CN" sz="2000" dirty="0">
                <a:cs typeface="+mn-cs"/>
              </a:rPr>
              <a:t>b*b-4*a*c</a:t>
            </a:r>
            <a:r>
              <a:rPr kumimoji="1" lang="en-US" altLang="zh-CN" sz="2000" dirty="0">
                <a:cs typeface="Courier New" panose="02070309020205020404" pitchFamily="49" charset="0"/>
              </a:rPr>
              <a:t>&gt;=0){             </a:t>
            </a:r>
          </a:p>
          <a:p>
            <a:pPr marL="290830" indent="-290830" eaLnBrk="1" hangingPunct="1">
              <a:lnSpc>
                <a:spcPct val="90000"/>
              </a:lnSpc>
              <a:buFont typeface="Wingdings" panose="05000000000000000000" pitchFamily="2" charset="2"/>
              <a:buNone/>
              <a:defRPr/>
            </a:pPr>
            <a:r>
              <a:rPr kumimoji="1" lang="en-US" altLang="zh-CN" sz="2000" dirty="0">
                <a:cs typeface="Courier New" panose="02070309020205020404" pitchFamily="49" charset="0"/>
              </a:rPr>
              <a:t>	    		          </a:t>
            </a:r>
            <a:r>
              <a:rPr kumimoji="1" lang="zh-CN" altLang="en-US" sz="2000" dirty="0">
                <a:cs typeface="+mn-cs"/>
              </a:rPr>
              <a:t>计算实根</a:t>
            </a:r>
          </a:p>
          <a:p>
            <a:pPr marL="290830" indent="-290830" eaLnBrk="1" hangingPunct="1">
              <a:lnSpc>
                <a:spcPct val="90000"/>
              </a:lnSpc>
              <a:buFont typeface="Wingdings" panose="05000000000000000000" pitchFamily="2" charset="2"/>
              <a:buNone/>
              <a:defRPr/>
            </a:pPr>
            <a:r>
              <a:rPr kumimoji="1" lang="zh-CN" altLang="en-US" sz="2000" dirty="0">
                <a:cs typeface="+mn-cs"/>
              </a:rPr>
              <a:t>		                         输出实根</a:t>
            </a:r>
          </a:p>
          <a:p>
            <a:pPr marL="290830" indent="-290830" eaLnBrk="1" hangingPunct="1">
              <a:lnSpc>
                <a:spcPct val="90000"/>
              </a:lnSpc>
              <a:buFont typeface="Wingdings" panose="05000000000000000000" pitchFamily="2" charset="2"/>
              <a:buNone/>
              <a:defRPr/>
            </a:pPr>
            <a:r>
              <a:rPr kumimoji="1" lang="zh-CN" altLang="en-US" sz="2000" dirty="0">
                <a:cs typeface="Courier New" panose="02070309020205020404" pitchFamily="49" charset="0"/>
              </a:rPr>
              <a:t> 			      </a:t>
            </a:r>
            <a:r>
              <a:rPr kumimoji="1" lang="en-US" altLang="zh-CN" sz="2000" dirty="0">
                <a:cs typeface="Courier New" panose="02070309020205020404" pitchFamily="49" charset="0"/>
              </a:rPr>
              <a:t>}</a:t>
            </a:r>
          </a:p>
          <a:p>
            <a:pPr marL="290830" indent="-290830" eaLnBrk="1" hangingPunct="1">
              <a:lnSpc>
                <a:spcPct val="90000"/>
              </a:lnSpc>
              <a:buFont typeface="Wingdings" panose="05000000000000000000" pitchFamily="2" charset="2"/>
              <a:buNone/>
              <a:defRPr/>
            </a:pPr>
            <a:r>
              <a:rPr kumimoji="1" lang="en-US" altLang="zh-CN" sz="2000" dirty="0">
                <a:cs typeface="Courier New" panose="02070309020205020404" pitchFamily="49" charset="0"/>
              </a:rPr>
              <a:t>			     else{ </a:t>
            </a:r>
          </a:p>
          <a:p>
            <a:pPr marL="290830" indent="-290830" eaLnBrk="1" hangingPunct="1">
              <a:lnSpc>
                <a:spcPct val="90000"/>
              </a:lnSpc>
              <a:buFont typeface="Wingdings" panose="05000000000000000000" pitchFamily="2" charset="2"/>
              <a:buNone/>
              <a:defRPr/>
            </a:pPr>
            <a:r>
              <a:rPr kumimoji="1" lang="en-US" altLang="zh-CN" sz="2000" dirty="0">
                <a:cs typeface="+mn-cs"/>
              </a:rPr>
              <a:t>				   </a:t>
            </a:r>
            <a:r>
              <a:rPr kumimoji="1" lang="zh-CN" altLang="en-US" sz="2000" dirty="0">
                <a:cs typeface="+mn-cs"/>
              </a:rPr>
              <a:t>计算虚根</a:t>
            </a:r>
          </a:p>
          <a:p>
            <a:pPr marL="290830" indent="-290830" eaLnBrk="1" hangingPunct="1">
              <a:lnSpc>
                <a:spcPct val="90000"/>
              </a:lnSpc>
              <a:buFont typeface="Wingdings" panose="05000000000000000000" pitchFamily="2" charset="2"/>
              <a:buNone/>
              <a:defRPr/>
            </a:pPr>
            <a:r>
              <a:rPr kumimoji="1" lang="zh-CN" altLang="en-US" sz="2000" dirty="0">
                <a:cs typeface="+mn-cs"/>
              </a:rPr>
              <a:t>				   输出虚根</a:t>
            </a:r>
            <a:endParaRPr kumimoji="1" lang="zh-CN" altLang="en-US" sz="2000" dirty="0">
              <a:cs typeface="Courier New" panose="02070309020205020404" pitchFamily="49" charset="0"/>
            </a:endParaRPr>
          </a:p>
          <a:p>
            <a:pPr marL="290830" indent="-290830" eaLnBrk="1" hangingPunct="1">
              <a:lnSpc>
                <a:spcPct val="90000"/>
              </a:lnSpc>
              <a:buFont typeface="Wingdings" panose="05000000000000000000" pitchFamily="2" charset="2"/>
              <a:buNone/>
              <a:defRPr/>
            </a:pPr>
            <a:r>
              <a:rPr kumimoji="1" lang="zh-CN" altLang="en-US" sz="2000" dirty="0">
                <a:cs typeface="Courier New" panose="02070309020205020404" pitchFamily="49" charset="0"/>
              </a:rPr>
              <a:t>				</a:t>
            </a:r>
            <a:r>
              <a:rPr kumimoji="1" lang="en-US" altLang="zh-CN" sz="2000" dirty="0">
                <a:cs typeface="Courier New" panose="02070309020205020404" pitchFamily="49" charset="0"/>
              </a:rPr>
              <a:t>}         </a:t>
            </a:r>
          </a:p>
          <a:p>
            <a:pPr marL="290830" indent="-290830" eaLnBrk="1" hangingPunct="1">
              <a:lnSpc>
                <a:spcPct val="90000"/>
              </a:lnSpc>
              <a:buFont typeface="Wingdings" panose="05000000000000000000" pitchFamily="2" charset="2"/>
              <a:buNone/>
              <a:defRPr/>
            </a:pPr>
            <a:r>
              <a:rPr kumimoji="1" lang="en-US" altLang="zh-CN" sz="2000" dirty="0">
                <a:cs typeface="Courier New" panose="02070309020205020404" pitchFamily="49" charset="0"/>
              </a:rPr>
              <a:t>			}</a:t>
            </a:r>
            <a:endParaRPr kumimoji="1" lang="en-US" altLang="zh-CN" sz="2000" dirty="0">
              <a:cs typeface="+mn-cs"/>
            </a:endParaRPr>
          </a:p>
        </p:txBody>
      </p:sp>
    </p:spTree>
    <p:extLst>
      <p:ext uri="{BB962C8B-B14F-4D97-AF65-F5344CB8AC3E}">
        <p14:creationId xmlns:p14="http://schemas.microsoft.com/office/powerpoint/2010/main" val="150484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9491">
                                            <p:txEl>
                                              <p:pRg st="1" end="1"/>
                                            </p:txEl>
                                          </p:spTgt>
                                        </p:tgtEl>
                                        <p:attrNameLst>
                                          <p:attrName>style.visibility</p:attrName>
                                        </p:attrNameLst>
                                      </p:cBhvr>
                                      <p:to>
                                        <p:strVal val="visible"/>
                                      </p:to>
                                    </p:set>
                                    <p:anim calcmode="lin" valueType="num">
                                      <p:cBhvr additive="base">
                                        <p:cTn id="7" dur="500" fill="hold"/>
                                        <p:tgtEl>
                                          <p:spTgt spid="3194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949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9491">
                                            <p:txEl>
                                              <p:pRg st="2" end="2"/>
                                            </p:txEl>
                                          </p:spTgt>
                                        </p:tgtEl>
                                        <p:attrNameLst>
                                          <p:attrName>style.visibility</p:attrName>
                                        </p:attrNameLst>
                                      </p:cBhvr>
                                      <p:to>
                                        <p:strVal val="visible"/>
                                      </p:to>
                                    </p:set>
                                    <p:anim calcmode="lin" valueType="num">
                                      <p:cBhvr additive="base">
                                        <p:cTn id="11" dur="500" fill="hold"/>
                                        <p:tgtEl>
                                          <p:spTgt spid="31949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949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19491">
                                            <p:txEl>
                                              <p:pRg st="3" end="3"/>
                                            </p:txEl>
                                          </p:spTgt>
                                        </p:tgtEl>
                                        <p:attrNameLst>
                                          <p:attrName>style.visibility</p:attrName>
                                        </p:attrNameLst>
                                      </p:cBhvr>
                                      <p:to>
                                        <p:strVal val="visible"/>
                                      </p:to>
                                    </p:set>
                                    <p:anim calcmode="lin" valueType="num">
                                      <p:cBhvr additive="base">
                                        <p:cTn id="15" dur="500" fill="hold"/>
                                        <p:tgtEl>
                                          <p:spTgt spid="31949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949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9491">
                                            <p:txEl>
                                              <p:pRg st="4" end="4"/>
                                            </p:txEl>
                                          </p:spTgt>
                                        </p:tgtEl>
                                        <p:attrNameLst>
                                          <p:attrName>style.visibility</p:attrName>
                                        </p:attrNameLst>
                                      </p:cBhvr>
                                      <p:to>
                                        <p:strVal val="visible"/>
                                      </p:to>
                                    </p:set>
                                    <p:anim calcmode="lin" valueType="num">
                                      <p:cBhvr additive="base">
                                        <p:cTn id="19" dur="500" fill="hold"/>
                                        <p:tgtEl>
                                          <p:spTgt spid="31949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949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19491">
                                            <p:txEl>
                                              <p:pRg st="5" end="5"/>
                                            </p:txEl>
                                          </p:spTgt>
                                        </p:tgtEl>
                                        <p:attrNameLst>
                                          <p:attrName>style.visibility</p:attrName>
                                        </p:attrNameLst>
                                      </p:cBhvr>
                                      <p:to>
                                        <p:strVal val="visible"/>
                                      </p:to>
                                    </p:set>
                                    <p:anim calcmode="lin" valueType="num">
                                      <p:cBhvr additive="base">
                                        <p:cTn id="23" dur="500" fill="hold"/>
                                        <p:tgtEl>
                                          <p:spTgt spid="31949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9491">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9491">
                                            <p:txEl>
                                              <p:pRg st="6" end="6"/>
                                            </p:txEl>
                                          </p:spTgt>
                                        </p:tgtEl>
                                        <p:attrNameLst>
                                          <p:attrName>style.visibility</p:attrName>
                                        </p:attrNameLst>
                                      </p:cBhvr>
                                      <p:to>
                                        <p:strVal val="visible"/>
                                      </p:to>
                                    </p:set>
                                    <p:anim calcmode="lin" valueType="num">
                                      <p:cBhvr additive="base">
                                        <p:cTn id="27" dur="500" fill="hold"/>
                                        <p:tgtEl>
                                          <p:spTgt spid="31949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19491">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19491">
                                            <p:txEl>
                                              <p:pRg st="7" end="7"/>
                                            </p:txEl>
                                          </p:spTgt>
                                        </p:tgtEl>
                                        <p:attrNameLst>
                                          <p:attrName>style.visibility</p:attrName>
                                        </p:attrNameLst>
                                      </p:cBhvr>
                                      <p:to>
                                        <p:strVal val="visible"/>
                                      </p:to>
                                    </p:set>
                                    <p:anim calcmode="lin" valueType="num">
                                      <p:cBhvr additive="base">
                                        <p:cTn id="31" dur="500" fill="hold"/>
                                        <p:tgtEl>
                                          <p:spTgt spid="31949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9491">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19491">
                                            <p:txEl>
                                              <p:pRg st="8" end="8"/>
                                            </p:txEl>
                                          </p:spTgt>
                                        </p:tgtEl>
                                        <p:attrNameLst>
                                          <p:attrName>style.visibility</p:attrName>
                                        </p:attrNameLst>
                                      </p:cBhvr>
                                      <p:to>
                                        <p:strVal val="visible"/>
                                      </p:to>
                                    </p:set>
                                    <p:anim calcmode="lin" valueType="num">
                                      <p:cBhvr additive="base">
                                        <p:cTn id="35" dur="500" fill="hold"/>
                                        <p:tgtEl>
                                          <p:spTgt spid="319491">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19491">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19491">
                                            <p:txEl>
                                              <p:pRg st="9" end="9"/>
                                            </p:txEl>
                                          </p:spTgt>
                                        </p:tgtEl>
                                        <p:attrNameLst>
                                          <p:attrName>style.visibility</p:attrName>
                                        </p:attrNameLst>
                                      </p:cBhvr>
                                      <p:to>
                                        <p:strVal val="visible"/>
                                      </p:to>
                                    </p:set>
                                    <p:anim calcmode="lin" valueType="num">
                                      <p:cBhvr additive="base">
                                        <p:cTn id="39" dur="500" fill="hold"/>
                                        <p:tgtEl>
                                          <p:spTgt spid="319491">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19491">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19491">
                                            <p:txEl>
                                              <p:pRg st="10" end="10"/>
                                            </p:txEl>
                                          </p:spTgt>
                                        </p:tgtEl>
                                        <p:attrNameLst>
                                          <p:attrName>style.visibility</p:attrName>
                                        </p:attrNameLst>
                                      </p:cBhvr>
                                      <p:to>
                                        <p:strVal val="visible"/>
                                      </p:to>
                                    </p:set>
                                    <p:anim calcmode="lin" valueType="num">
                                      <p:cBhvr additive="base">
                                        <p:cTn id="43" dur="500" fill="hold"/>
                                        <p:tgtEl>
                                          <p:spTgt spid="319491">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19491">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19491">
                                            <p:txEl>
                                              <p:pRg st="11" end="11"/>
                                            </p:txEl>
                                          </p:spTgt>
                                        </p:tgtEl>
                                        <p:attrNameLst>
                                          <p:attrName>style.visibility</p:attrName>
                                        </p:attrNameLst>
                                      </p:cBhvr>
                                      <p:to>
                                        <p:strVal val="visible"/>
                                      </p:to>
                                    </p:set>
                                    <p:anim calcmode="lin" valueType="num">
                                      <p:cBhvr additive="base">
                                        <p:cTn id="47" dur="500" fill="hold"/>
                                        <p:tgtEl>
                                          <p:spTgt spid="319491">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19491">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19491">
                                            <p:txEl>
                                              <p:pRg st="12" end="12"/>
                                            </p:txEl>
                                          </p:spTgt>
                                        </p:tgtEl>
                                        <p:attrNameLst>
                                          <p:attrName>style.visibility</p:attrName>
                                        </p:attrNameLst>
                                      </p:cBhvr>
                                      <p:to>
                                        <p:strVal val="visible"/>
                                      </p:to>
                                    </p:set>
                                    <p:anim calcmode="lin" valueType="num">
                                      <p:cBhvr additive="base">
                                        <p:cTn id="51" dur="500" fill="hold"/>
                                        <p:tgtEl>
                                          <p:spTgt spid="319491">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1949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5">
            <a:extLst>
              <a:ext uri="{FF2B5EF4-FFF2-40B4-BE49-F238E27FC236}">
                <a16:creationId xmlns:a16="http://schemas.microsoft.com/office/drawing/2014/main" id="{AA2B2CC4-759B-4446-87E4-1ED00C119F6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4B920BF-5A65-438E-BE99-632E3DDE3588}" type="slidenum">
              <a:rPr lang="en-US" altLang="zh-CN"/>
              <a:pPr/>
              <a:t>36</a:t>
            </a:fld>
            <a:endParaRPr lang="en-US" altLang="zh-CN"/>
          </a:p>
        </p:txBody>
      </p:sp>
      <p:sp>
        <p:nvSpPr>
          <p:cNvPr id="320514" name="Rectangle 2">
            <a:extLst>
              <a:ext uri="{FF2B5EF4-FFF2-40B4-BE49-F238E27FC236}">
                <a16:creationId xmlns:a16="http://schemas.microsoft.com/office/drawing/2014/main" id="{3BCD1977-7C0E-4D6F-A608-5070D889DA42}"/>
              </a:ext>
            </a:extLst>
          </p:cNvPr>
          <p:cNvSpPr>
            <a:spLocks noGrp="1" noChangeArrowheads="1"/>
          </p:cNvSpPr>
          <p:nvPr>
            <p:ph type="title"/>
          </p:nvPr>
        </p:nvSpPr>
        <p:spPr/>
        <p:txBody>
          <a:bodyPr/>
          <a:lstStyle/>
          <a:p>
            <a:pPr eaLnBrk="1" hangingPunct="1">
              <a:defRPr/>
            </a:pPr>
            <a:r>
              <a:rPr kumimoji="1" lang="en-US" altLang="zh-CN" sz="3600"/>
              <a:t>4.3 </a:t>
            </a:r>
            <a:r>
              <a:rPr kumimoji="1" lang="zh-CN" altLang="en-US" sz="3600"/>
              <a:t>选择结构</a:t>
            </a:r>
            <a:br>
              <a:rPr kumimoji="1" lang="zh-CN" altLang="en-US" sz="2800"/>
            </a:br>
            <a:r>
              <a:rPr kumimoji="1" lang="zh-CN" altLang="en-US" sz="2400">
                <a:solidFill>
                  <a:srgbClr val="CC0000"/>
                </a:solidFill>
              </a:rPr>
              <a:t>用选择语句编程序</a:t>
            </a:r>
          </a:p>
        </p:txBody>
      </p:sp>
      <p:sp>
        <p:nvSpPr>
          <p:cNvPr id="320515" name="Rectangle 3">
            <a:extLst>
              <a:ext uri="{FF2B5EF4-FFF2-40B4-BE49-F238E27FC236}">
                <a16:creationId xmlns:a16="http://schemas.microsoft.com/office/drawing/2014/main" id="{A7E2E048-BC15-47DD-901C-5113769E412F}"/>
              </a:ext>
            </a:extLst>
          </p:cNvPr>
          <p:cNvSpPr>
            <a:spLocks noGrp="1" noChangeArrowheads="1"/>
          </p:cNvSpPr>
          <p:nvPr>
            <p:ph idx="1"/>
          </p:nvPr>
        </p:nvSpPr>
        <p:spPr>
          <a:xfrm>
            <a:off x="0" y="115888"/>
            <a:ext cx="8964613" cy="6443662"/>
          </a:xfrm>
        </p:spPr>
        <p:txBody>
          <a:bodyPr/>
          <a:lstStyle/>
          <a:p>
            <a:pPr marL="290830" indent="-290830" eaLnBrk="1" hangingPunct="1">
              <a:lnSpc>
                <a:spcPct val="80000"/>
              </a:lnSpc>
              <a:spcBef>
                <a:spcPct val="0"/>
              </a:spcBef>
              <a:spcAft>
                <a:spcPct val="0"/>
              </a:spcAft>
              <a:buFont typeface="Wingdings" panose="05000000000000000000" pitchFamily="2" charset="2"/>
              <a:buNone/>
              <a:defRPr/>
            </a:pPr>
            <a:r>
              <a:rPr kumimoji="1" lang="en-US" altLang="zh-CN" sz="2300" dirty="0">
                <a:cs typeface="+mn-cs"/>
              </a:rPr>
              <a:t>#include &lt;</a:t>
            </a:r>
            <a:r>
              <a:rPr kumimoji="1" lang="en-US" altLang="zh-CN" sz="2300" dirty="0" err="1">
                <a:cs typeface="+mn-cs"/>
              </a:rPr>
              <a:t>stdio.h</a:t>
            </a:r>
            <a:r>
              <a:rPr kumimoji="1" lang="en-US" altLang="zh-CN" sz="2300" dirty="0">
                <a:cs typeface="+mn-cs"/>
              </a:rPr>
              <a:t>&gt;</a:t>
            </a:r>
          </a:p>
          <a:p>
            <a:pPr marL="290830" indent="-290830" eaLnBrk="1" hangingPunct="1">
              <a:lnSpc>
                <a:spcPct val="80000"/>
              </a:lnSpc>
              <a:spcBef>
                <a:spcPct val="0"/>
              </a:spcBef>
              <a:spcAft>
                <a:spcPct val="0"/>
              </a:spcAft>
              <a:buFont typeface="Wingdings" panose="05000000000000000000" pitchFamily="2" charset="2"/>
              <a:buNone/>
              <a:defRPr/>
            </a:pPr>
            <a:r>
              <a:rPr kumimoji="1" lang="en-US" altLang="zh-CN" sz="2300" dirty="0">
                <a:cs typeface="+mn-cs"/>
              </a:rPr>
              <a:t>#include &lt;</a:t>
            </a:r>
            <a:r>
              <a:rPr kumimoji="1" lang="en-US" altLang="zh-CN" sz="2300" dirty="0" err="1">
                <a:cs typeface="+mn-cs"/>
              </a:rPr>
              <a:t>math.h</a:t>
            </a:r>
            <a:r>
              <a:rPr kumimoji="1" lang="en-US" altLang="zh-CN" sz="2300" dirty="0">
                <a:cs typeface="+mn-cs"/>
              </a:rPr>
              <a:t>&gt;</a:t>
            </a:r>
          </a:p>
          <a:p>
            <a:pPr marL="290830" indent="-290830" eaLnBrk="1" hangingPunct="1">
              <a:lnSpc>
                <a:spcPct val="80000"/>
              </a:lnSpc>
              <a:spcBef>
                <a:spcPct val="0"/>
              </a:spcBef>
              <a:spcAft>
                <a:spcPct val="0"/>
              </a:spcAft>
              <a:buFont typeface="Wingdings" panose="05000000000000000000" pitchFamily="2" charset="2"/>
              <a:buNone/>
              <a:defRPr/>
            </a:pPr>
            <a:r>
              <a:rPr kumimoji="1" lang="en-US" altLang="zh-CN" sz="2300" dirty="0">
                <a:cs typeface="+mn-cs"/>
              </a:rPr>
              <a:t>void main()</a:t>
            </a:r>
          </a:p>
          <a:p>
            <a:pPr marL="290830" indent="-290830" eaLnBrk="1" hangingPunct="1">
              <a:lnSpc>
                <a:spcPct val="80000"/>
              </a:lnSpc>
              <a:spcBef>
                <a:spcPct val="0"/>
              </a:spcBef>
              <a:spcAft>
                <a:spcPct val="0"/>
              </a:spcAft>
              <a:buFont typeface="Wingdings" panose="05000000000000000000" pitchFamily="2" charset="2"/>
              <a:buNone/>
              <a:defRPr/>
            </a:pPr>
            <a:r>
              <a:rPr kumimoji="1" lang="en-US" altLang="zh-CN" sz="2300" dirty="0">
                <a:cs typeface="+mn-cs"/>
              </a:rPr>
              <a:t>{   double </a:t>
            </a:r>
            <a:r>
              <a:rPr kumimoji="1" lang="en-US" altLang="zh-CN" sz="2300" dirty="0" err="1">
                <a:cs typeface="+mn-cs"/>
              </a:rPr>
              <a:t>a,b,c,dalt</a:t>
            </a:r>
            <a:r>
              <a:rPr kumimoji="1" lang="en-US" altLang="zh-CN" sz="2300" dirty="0">
                <a:cs typeface="+mn-cs"/>
              </a:rPr>
              <a:t>;	// a</a:t>
            </a:r>
            <a:r>
              <a:rPr kumimoji="1" lang="zh-CN" altLang="en-US" sz="2300" dirty="0">
                <a:cs typeface="+mn-cs"/>
              </a:rPr>
              <a:t>、</a:t>
            </a:r>
            <a:r>
              <a:rPr kumimoji="1" lang="en-US" altLang="zh-CN" sz="2300" dirty="0">
                <a:cs typeface="+mn-cs"/>
              </a:rPr>
              <a:t>b</a:t>
            </a:r>
            <a:r>
              <a:rPr kumimoji="1" lang="zh-CN" altLang="en-US" sz="2300" dirty="0">
                <a:cs typeface="+mn-cs"/>
              </a:rPr>
              <a:t>、</a:t>
            </a:r>
            <a:r>
              <a:rPr kumimoji="1" lang="en-US" altLang="zh-CN" sz="2300" dirty="0">
                <a:cs typeface="+mn-cs"/>
              </a:rPr>
              <a:t>c</a:t>
            </a:r>
            <a:r>
              <a:rPr kumimoji="1" lang="zh-CN" altLang="en-US" sz="2300" dirty="0">
                <a:cs typeface="+mn-cs"/>
              </a:rPr>
              <a:t>存放方程系数</a:t>
            </a:r>
          </a:p>
          <a:p>
            <a:pPr marL="290830" indent="-290830" eaLnBrk="1" hangingPunct="1">
              <a:lnSpc>
                <a:spcPct val="80000"/>
              </a:lnSpc>
              <a:spcBef>
                <a:spcPct val="0"/>
              </a:spcBef>
              <a:spcAft>
                <a:spcPct val="0"/>
              </a:spcAft>
              <a:buFont typeface="Wingdings" panose="05000000000000000000" pitchFamily="2" charset="2"/>
              <a:buNone/>
              <a:defRPr/>
            </a:pPr>
            <a:r>
              <a:rPr kumimoji="1" lang="zh-CN" altLang="en-US" sz="2300" dirty="0">
                <a:cs typeface="+mn-cs"/>
              </a:rPr>
              <a:t>    </a:t>
            </a:r>
            <a:r>
              <a:rPr kumimoji="1" lang="en-US" altLang="zh-CN" sz="2300" dirty="0">
                <a:cs typeface="+mn-cs"/>
              </a:rPr>
              <a:t>double x1,x2,real,imag;    </a:t>
            </a:r>
          </a:p>
          <a:p>
            <a:pPr marL="290830" indent="-290830" eaLnBrk="1" hangingPunct="1">
              <a:lnSpc>
                <a:spcPct val="80000"/>
              </a:lnSpc>
              <a:spcBef>
                <a:spcPct val="0"/>
              </a:spcBef>
              <a:spcAft>
                <a:spcPct val="0"/>
              </a:spcAft>
              <a:buFont typeface="Wingdings" panose="05000000000000000000" pitchFamily="2" charset="2"/>
              <a:buNone/>
              <a:defRPr/>
            </a:pPr>
            <a:r>
              <a:rPr kumimoji="1" lang="en-US" altLang="zh-CN" sz="2300" dirty="0">
                <a:cs typeface="+mn-cs"/>
              </a:rPr>
              <a:t>    </a:t>
            </a:r>
            <a:r>
              <a:rPr kumimoji="1" lang="en-US" altLang="zh-CN" sz="2300" dirty="0" err="1">
                <a:cs typeface="+mn-cs"/>
              </a:rPr>
              <a:t>printf</a:t>
            </a:r>
            <a:r>
              <a:rPr kumimoji="1" lang="en-US" altLang="zh-CN" sz="2300" dirty="0">
                <a:cs typeface="+mn-cs"/>
              </a:rPr>
              <a:t>("Please input a</a:t>
            </a:r>
            <a:r>
              <a:rPr kumimoji="1" lang="zh-CN" altLang="en-US" sz="2300" dirty="0">
                <a:cs typeface="+mn-cs"/>
              </a:rPr>
              <a:t>、</a:t>
            </a:r>
            <a:r>
              <a:rPr kumimoji="1" lang="en-US" altLang="zh-CN" sz="2300" dirty="0">
                <a:cs typeface="+mn-cs"/>
              </a:rPr>
              <a:t>b</a:t>
            </a:r>
            <a:r>
              <a:rPr kumimoji="1" lang="zh-CN" altLang="en-US" sz="2300" dirty="0">
                <a:cs typeface="+mn-cs"/>
              </a:rPr>
              <a:t>、</a:t>
            </a:r>
            <a:r>
              <a:rPr kumimoji="1" lang="en-US" altLang="zh-CN" sz="2300" dirty="0">
                <a:cs typeface="+mn-cs"/>
              </a:rPr>
              <a:t>c:\n");	// </a:t>
            </a:r>
            <a:r>
              <a:rPr kumimoji="1" lang="zh-CN" altLang="en-US" sz="2300" dirty="0">
                <a:cs typeface="+mn-cs"/>
              </a:rPr>
              <a:t>提示输入</a:t>
            </a:r>
          </a:p>
          <a:p>
            <a:pPr marL="290830" indent="-290830" eaLnBrk="1" hangingPunct="1">
              <a:lnSpc>
                <a:spcPct val="80000"/>
              </a:lnSpc>
              <a:spcBef>
                <a:spcPct val="0"/>
              </a:spcBef>
              <a:spcAft>
                <a:spcPct val="0"/>
              </a:spcAft>
              <a:buFont typeface="Wingdings" panose="05000000000000000000" pitchFamily="2" charset="2"/>
              <a:buNone/>
              <a:defRPr/>
            </a:pPr>
            <a:r>
              <a:rPr kumimoji="1" lang="zh-CN" altLang="en-US" sz="2300" dirty="0">
                <a:cs typeface="+mn-cs"/>
              </a:rPr>
              <a:t>     </a:t>
            </a:r>
            <a:r>
              <a:rPr kumimoji="1" lang="en-US" altLang="zh-CN" sz="2300" dirty="0" err="1">
                <a:cs typeface="+mn-cs"/>
              </a:rPr>
              <a:t>scanf</a:t>
            </a:r>
            <a:r>
              <a:rPr kumimoji="1" lang="en-US" altLang="zh-CN" sz="2300" dirty="0">
                <a:cs typeface="+mn-cs"/>
              </a:rPr>
              <a:t>("%</a:t>
            </a:r>
            <a:r>
              <a:rPr kumimoji="1" lang="en-US" altLang="zh-CN" sz="2300" dirty="0" err="1">
                <a:cs typeface="+mn-cs"/>
              </a:rPr>
              <a:t>lf%lf%lf</a:t>
            </a:r>
            <a:r>
              <a:rPr kumimoji="1" lang="en-US" altLang="zh-CN" sz="2300" dirty="0">
                <a:cs typeface="+mn-cs"/>
              </a:rPr>
              <a:t>",&amp;</a:t>
            </a:r>
            <a:r>
              <a:rPr kumimoji="1" lang="en-US" altLang="zh-CN" sz="2300" dirty="0" err="1">
                <a:cs typeface="+mn-cs"/>
              </a:rPr>
              <a:t>a,&amp;b,&amp;c</a:t>
            </a:r>
            <a:r>
              <a:rPr kumimoji="1" lang="en-US" altLang="zh-CN" sz="2300" dirty="0">
                <a:cs typeface="+mn-cs"/>
              </a:rPr>
              <a:t>);			</a:t>
            </a:r>
          </a:p>
          <a:p>
            <a:pPr marL="290830" indent="-290830" eaLnBrk="1" hangingPunct="1">
              <a:lnSpc>
                <a:spcPct val="80000"/>
              </a:lnSpc>
              <a:spcBef>
                <a:spcPct val="0"/>
              </a:spcBef>
              <a:spcAft>
                <a:spcPct val="0"/>
              </a:spcAft>
              <a:buFont typeface="Wingdings" panose="05000000000000000000" pitchFamily="2" charset="2"/>
              <a:buNone/>
              <a:defRPr/>
            </a:pPr>
            <a:r>
              <a:rPr kumimoji="1" lang="en-US" altLang="zh-CN" sz="2300" dirty="0">
                <a:cs typeface="+mn-cs"/>
              </a:rPr>
              <a:t>     if(a = = 0)     </a:t>
            </a:r>
            <a:r>
              <a:rPr kumimoji="1" lang="en-US" altLang="zh-CN" sz="2300" dirty="0" err="1">
                <a:cs typeface="+mn-cs"/>
              </a:rPr>
              <a:t>printf</a:t>
            </a:r>
            <a:r>
              <a:rPr kumimoji="1" lang="en-US" altLang="zh-CN" sz="2300" dirty="0">
                <a:cs typeface="+mn-cs"/>
              </a:rPr>
              <a:t>("It's not quadratic equation\n"); </a:t>
            </a:r>
          </a:p>
          <a:p>
            <a:pPr marL="290830" indent="-290830" eaLnBrk="1" hangingPunct="1">
              <a:lnSpc>
                <a:spcPct val="80000"/>
              </a:lnSpc>
              <a:spcBef>
                <a:spcPct val="0"/>
              </a:spcBef>
              <a:spcAft>
                <a:spcPct val="0"/>
              </a:spcAft>
              <a:buFont typeface="Wingdings" panose="05000000000000000000" pitchFamily="2" charset="2"/>
              <a:buNone/>
              <a:defRPr/>
            </a:pPr>
            <a:r>
              <a:rPr kumimoji="1" lang="en-US" altLang="zh-CN" sz="2300" dirty="0">
                <a:cs typeface="+mn-cs"/>
              </a:rPr>
              <a:t>	else{						// </a:t>
            </a:r>
            <a:r>
              <a:rPr kumimoji="1" lang="zh-CN" altLang="en-US" sz="2300" dirty="0">
                <a:cs typeface="+mn-cs"/>
              </a:rPr>
              <a:t>处理实根情况</a:t>
            </a:r>
          </a:p>
          <a:p>
            <a:pPr marL="290830" indent="-290830" eaLnBrk="1" hangingPunct="1">
              <a:lnSpc>
                <a:spcPct val="80000"/>
              </a:lnSpc>
              <a:spcBef>
                <a:spcPct val="0"/>
              </a:spcBef>
              <a:spcAft>
                <a:spcPct val="0"/>
              </a:spcAft>
              <a:buFont typeface="Wingdings" panose="05000000000000000000" pitchFamily="2" charset="2"/>
              <a:buNone/>
              <a:defRPr/>
            </a:pPr>
            <a:r>
              <a:rPr kumimoji="1" lang="zh-CN" altLang="en-US" sz="2300" dirty="0">
                <a:cs typeface="+mn-cs"/>
              </a:rPr>
              <a:t>	            </a:t>
            </a:r>
            <a:r>
              <a:rPr kumimoji="1" lang="en-US" altLang="zh-CN" sz="2300" dirty="0" err="1">
                <a:cs typeface="+mn-cs"/>
              </a:rPr>
              <a:t>dalt</a:t>
            </a:r>
            <a:r>
              <a:rPr kumimoji="1" lang="en-US" altLang="zh-CN" sz="2300" dirty="0">
                <a:cs typeface="+mn-cs"/>
              </a:rPr>
              <a:t> = b*b-4*a*c;		// </a:t>
            </a:r>
            <a:r>
              <a:rPr kumimoji="1" lang="zh-CN" altLang="en-US" sz="2300" dirty="0">
                <a:cs typeface="+mn-cs"/>
              </a:rPr>
              <a:t>计算△</a:t>
            </a:r>
          </a:p>
          <a:p>
            <a:pPr marL="290830" indent="-290830" eaLnBrk="1" hangingPunct="1">
              <a:lnSpc>
                <a:spcPct val="80000"/>
              </a:lnSpc>
              <a:spcBef>
                <a:spcPct val="0"/>
              </a:spcBef>
              <a:spcAft>
                <a:spcPct val="0"/>
              </a:spcAft>
              <a:buFont typeface="Wingdings" panose="05000000000000000000" pitchFamily="2" charset="2"/>
              <a:buNone/>
              <a:defRPr/>
            </a:pPr>
            <a:r>
              <a:rPr kumimoji="1" lang="zh-CN" altLang="en-US" sz="2300" dirty="0">
                <a:cs typeface="+mn-cs"/>
              </a:rPr>
              <a:t>		    </a:t>
            </a:r>
            <a:r>
              <a:rPr kumimoji="1" lang="en-US" altLang="zh-CN" sz="2300" dirty="0">
                <a:cs typeface="+mn-cs"/>
              </a:rPr>
              <a:t>if(</a:t>
            </a:r>
            <a:r>
              <a:rPr kumimoji="1" lang="en-US" altLang="zh-CN" sz="2300" dirty="0" err="1">
                <a:cs typeface="+mn-cs"/>
              </a:rPr>
              <a:t>dalt</a:t>
            </a:r>
            <a:r>
              <a:rPr kumimoji="1" lang="en-US" altLang="zh-CN" sz="2300" dirty="0">
                <a:cs typeface="+mn-cs"/>
              </a:rPr>
              <a:t> &gt;= 0){             </a:t>
            </a:r>
          </a:p>
          <a:p>
            <a:pPr marL="290830" indent="-290830" eaLnBrk="1" hangingPunct="1">
              <a:lnSpc>
                <a:spcPct val="80000"/>
              </a:lnSpc>
              <a:spcBef>
                <a:spcPct val="0"/>
              </a:spcBef>
              <a:spcAft>
                <a:spcPct val="0"/>
              </a:spcAft>
              <a:buFont typeface="Wingdings" panose="05000000000000000000" pitchFamily="2" charset="2"/>
              <a:buNone/>
              <a:defRPr/>
            </a:pPr>
            <a:r>
              <a:rPr kumimoji="1" lang="en-US" altLang="zh-CN" sz="2300" dirty="0">
                <a:cs typeface="+mn-cs"/>
              </a:rPr>
              <a:t>		  	  x1 = (-</a:t>
            </a:r>
            <a:r>
              <a:rPr kumimoji="1" lang="en-US" altLang="zh-CN" sz="2300" dirty="0" err="1">
                <a:cs typeface="+mn-cs"/>
              </a:rPr>
              <a:t>b+sqrt</a:t>
            </a:r>
            <a:r>
              <a:rPr kumimoji="1" lang="en-US" altLang="zh-CN" sz="2300" dirty="0">
                <a:cs typeface="+mn-cs"/>
              </a:rPr>
              <a:t>(</a:t>
            </a:r>
            <a:r>
              <a:rPr kumimoji="1" lang="en-US" altLang="zh-CN" sz="2300" dirty="0" err="1">
                <a:cs typeface="+mn-cs"/>
              </a:rPr>
              <a:t>dalt</a:t>
            </a:r>
            <a:r>
              <a:rPr kumimoji="1" lang="en-US" altLang="zh-CN" sz="2300" dirty="0">
                <a:cs typeface="+mn-cs"/>
              </a:rPr>
              <a:t>))/(2*a);</a:t>
            </a:r>
          </a:p>
          <a:p>
            <a:pPr marL="290830" indent="-290830" eaLnBrk="1" hangingPunct="1">
              <a:lnSpc>
                <a:spcPct val="80000"/>
              </a:lnSpc>
              <a:spcBef>
                <a:spcPct val="0"/>
              </a:spcBef>
              <a:spcAft>
                <a:spcPct val="0"/>
              </a:spcAft>
              <a:buFont typeface="Wingdings" panose="05000000000000000000" pitchFamily="2" charset="2"/>
              <a:buNone/>
              <a:defRPr/>
            </a:pPr>
            <a:r>
              <a:rPr kumimoji="1" lang="en-US" altLang="zh-CN" sz="2300" dirty="0">
                <a:cs typeface="+mn-cs"/>
              </a:rPr>
              <a:t>			  x2 = (-b-sqrt(</a:t>
            </a:r>
            <a:r>
              <a:rPr kumimoji="1" lang="en-US" altLang="zh-CN" sz="2300" dirty="0" err="1">
                <a:cs typeface="+mn-cs"/>
              </a:rPr>
              <a:t>dalt</a:t>
            </a:r>
            <a:r>
              <a:rPr kumimoji="1" lang="en-US" altLang="zh-CN" sz="2300" dirty="0">
                <a:cs typeface="+mn-cs"/>
              </a:rPr>
              <a:t>))/(2*a);</a:t>
            </a:r>
          </a:p>
          <a:p>
            <a:pPr marL="290830" indent="-290830" eaLnBrk="1" hangingPunct="1">
              <a:lnSpc>
                <a:spcPct val="80000"/>
              </a:lnSpc>
              <a:spcBef>
                <a:spcPct val="0"/>
              </a:spcBef>
              <a:spcAft>
                <a:spcPct val="0"/>
              </a:spcAft>
              <a:buFont typeface="Wingdings" panose="05000000000000000000" pitchFamily="2" charset="2"/>
              <a:buNone/>
              <a:defRPr/>
            </a:pPr>
            <a:r>
              <a:rPr kumimoji="1" lang="en-US" altLang="zh-CN" sz="2300" dirty="0">
                <a:cs typeface="+mn-cs"/>
              </a:rPr>
              <a:t>			  </a:t>
            </a:r>
            <a:r>
              <a:rPr kumimoji="1" lang="en-US" altLang="zh-CN" sz="2300" dirty="0" err="1">
                <a:cs typeface="+mn-cs"/>
              </a:rPr>
              <a:t>printf</a:t>
            </a:r>
            <a:r>
              <a:rPr kumimoji="1" lang="en-US" altLang="zh-CN" sz="2300" dirty="0">
                <a:cs typeface="+mn-cs"/>
              </a:rPr>
              <a:t>("x1 = %.2f\n",x1);</a:t>
            </a:r>
          </a:p>
          <a:p>
            <a:pPr marL="290830" indent="-290830" eaLnBrk="1" hangingPunct="1">
              <a:lnSpc>
                <a:spcPct val="80000"/>
              </a:lnSpc>
              <a:spcBef>
                <a:spcPct val="0"/>
              </a:spcBef>
              <a:spcAft>
                <a:spcPct val="0"/>
              </a:spcAft>
              <a:buFont typeface="Wingdings" panose="05000000000000000000" pitchFamily="2" charset="2"/>
              <a:buNone/>
              <a:defRPr/>
            </a:pPr>
            <a:r>
              <a:rPr kumimoji="1" lang="en-US" altLang="zh-CN" sz="2300" dirty="0">
                <a:cs typeface="+mn-cs"/>
              </a:rPr>
              <a:t>			  </a:t>
            </a:r>
            <a:r>
              <a:rPr kumimoji="1" lang="en-US" altLang="zh-CN" sz="2300" dirty="0" err="1">
                <a:cs typeface="+mn-cs"/>
              </a:rPr>
              <a:t>printf</a:t>
            </a:r>
            <a:r>
              <a:rPr kumimoji="1" lang="en-US" altLang="zh-CN" sz="2300" dirty="0">
                <a:cs typeface="+mn-cs"/>
              </a:rPr>
              <a:t>("x2 = %.2f\n",x2);</a:t>
            </a:r>
          </a:p>
          <a:p>
            <a:pPr marL="290830" indent="-290830" eaLnBrk="1" hangingPunct="1">
              <a:lnSpc>
                <a:spcPct val="80000"/>
              </a:lnSpc>
              <a:spcBef>
                <a:spcPct val="0"/>
              </a:spcBef>
              <a:spcAft>
                <a:spcPct val="0"/>
              </a:spcAft>
              <a:buFont typeface="Wingdings" panose="05000000000000000000" pitchFamily="2" charset="2"/>
              <a:buNone/>
              <a:defRPr/>
            </a:pPr>
            <a:r>
              <a:rPr kumimoji="1" lang="en-US" altLang="zh-CN" sz="2300" dirty="0">
                <a:cs typeface="+mn-cs"/>
              </a:rPr>
              <a:t>		     }</a:t>
            </a:r>
          </a:p>
          <a:p>
            <a:pPr marL="290830" indent="-290830" eaLnBrk="1" hangingPunct="1">
              <a:lnSpc>
                <a:spcPct val="80000"/>
              </a:lnSpc>
              <a:spcBef>
                <a:spcPct val="0"/>
              </a:spcBef>
              <a:spcAft>
                <a:spcPct val="0"/>
              </a:spcAft>
              <a:buFont typeface="Wingdings" panose="05000000000000000000" pitchFamily="2" charset="2"/>
              <a:buNone/>
              <a:defRPr/>
            </a:pPr>
            <a:r>
              <a:rPr kumimoji="1" lang="en-US" altLang="zh-CN" sz="2300" dirty="0">
                <a:cs typeface="+mn-cs"/>
              </a:rPr>
              <a:t>		     else{		// </a:t>
            </a:r>
            <a:r>
              <a:rPr kumimoji="1" lang="zh-CN" altLang="en-US" sz="2300" dirty="0">
                <a:cs typeface="+mn-cs"/>
              </a:rPr>
              <a:t>处理虚根情况     </a:t>
            </a:r>
          </a:p>
          <a:p>
            <a:pPr marL="290830" indent="-290830" eaLnBrk="1" hangingPunct="1">
              <a:lnSpc>
                <a:spcPct val="80000"/>
              </a:lnSpc>
              <a:spcBef>
                <a:spcPct val="0"/>
              </a:spcBef>
              <a:spcAft>
                <a:spcPct val="0"/>
              </a:spcAft>
              <a:buFont typeface="Wingdings" panose="05000000000000000000" pitchFamily="2" charset="2"/>
              <a:buNone/>
              <a:defRPr/>
            </a:pPr>
            <a:r>
              <a:rPr kumimoji="1" lang="zh-CN" altLang="en-US" sz="2300" dirty="0">
                <a:cs typeface="+mn-cs"/>
              </a:rPr>
              <a:t>			   </a:t>
            </a:r>
            <a:r>
              <a:rPr kumimoji="1" lang="en-US" altLang="zh-CN" sz="2300" dirty="0">
                <a:cs typeface="+mn-cs"/>
              </a:rPr>
              <a:t>real = -b/(2*a);		// </a:t>
            </a:r>
            <a:r>
              <a:rPr kumimoji="1" lang="zh-CN" altLang="en-US" sz="2300" dirty="0">
                <a:cs typeface="+mn-cs"/>
              </a:rPr>
              <a:t>计算实部 </a:t>
            </a:r>
          </a:p>
          <a:p>
            <a:pPr marL="290830" indent="-290830" eaLnBrk="1" hangingPunct="1">
              <a:lnSpc>
                <a:spcPct val="80000"/>
              </a:lnSpc>
              <a:spcBef>
                <a:spcPct val="0"/>
              </a:spcBef>
              <a:spcAft>
                <a:spcPct val="0"/>
              </a:spcAft>
              <a:buFont typeface="Wingdings" panose="05000000000000000000" pitchFamily="2" charset="2"/>
              <a:buNone/>
              <a:defRPr/>
            </a:pPr>
            <a:r>
              <a:rPr kumimoji="1" lang="zh-CN" altLang="en-US" sz="2300" dirty="0">
                <a:cs typeface="+mn-cs"/>
              </a:rPr>
              <a:t>			   </a:t>
            </a:r>
            <a:r>
              <a:rPr kumimoji="1" lang="en-US" altLang="zh-CN" sz="2300" dirty="0" err="1">
                <a:cs typeface="+mn-cs"/>
              </a:rPr>
              <a:t>imag</a:t>
            </a:r>
            <a:r>
              <a:rPr kumimoji="1" lang="en-US" altLang="zh-CN" sz="2300" dirty="0">
                <a:cs typeface="+mn-cs"/>
              </a:rPr>
              <a:t> = sqrt(-</a:t>
            </a:r>
            <a:r>
              <a:rPr kumimoji="1" lang="en-US" altLang="zh-CN" sz="2300" dirty="0" err="1">
                <a:cs typeface="+mn-cs"/>
              </a:rPr>
              <a:t>dalt</a:t>
            </a:r>
            <a:r>
              <a:rPr kumimoji="1" lang="en-US" altLang="zh-CN" sz="2300" dirty="0">
                <a:cs typeface="+mn-cs"/>
              </a:rPr>
              <a:t>)/(2*a);		// </a:t>
            </a:r>
            <a:r>
              <a:rPr kumimoji="1" lang="zh-CN" altLang="en-US" sz="2300" dirty="0">
                <a:cs typeface="+mn-cs"/>
              </a:rPr>
              <a:t>计算虚部   </a:t>
            </a:r>
          </a:p>
          <a:p>
            <a:pPr marL="290830" indent="-290830" eaLnBrk="1" hangingPunct="1">
              <a:lnSpc>
                <a:spcPct val="80000"/>
              </a:lnSpc>
              <a:spcBef>
                <a:spcPct val="0"/>
              </a:spcBef>
              <a:spcAft>
                <a:spcPct val="0"/>
              </a:spcAft>
              <a:buFont typeface="Wingdings" panose="05000000000000000000" pitchFamily="2" charset="2"/>
              <a:buNone/>
              <a:defRPr/>
            </a:pPr>
            <a:r>
              <a:rPr kumimoji="1" lang="zh-CN" altLang="en-US" sz="2300" dirty="0">
                <a:cs typeface="+mn-cs"/>
              </a:rPr>
              <a:t>			   </a:t>
            </a:r>
            <a:r>
              <a:rPr kumimoji="1" lang="en-US" altLang="zh-CN" sz="2300" dirty="0" err="1">
                <a:cs typeface="+mn-cs"/>
              </a:rPr>
              <a:t>printf</a:t>
            </a:r>
            <a:r>
              <a:rPr kumimoji="1" lang="en-US" altLang="zh-CN" sz="2300" dirty="0">
                <a:cs typeface="+mn-cs"/>
              </a:rPr>
              <a:t>(“x1 = %.2f%+.2fi\n”,</a:t>
            </a:r>
            <a:r>
              <a:rPr kumimoji="1" lang="en-US" altLang="zh-CN" sz="2300" dirty="0" err="1">
                <a:cs typeface="+mn-cs"/>
              </a:rPr>
              <a:t>real,imag</a:t>
            </a:r>
            <a:r>
              <a:rPr kumimoji="1" lang="en-US" altLang="zh-CN" sz="2300" dirty="0">
                <a:cs typeface="+mn-cs"/>
              </a:rPr>
              <a:t>); // </a:t>
            </a:r>
            <a:r>
              <a:rPr kumimoji="1" lang="zh-CN" altLang="en-US" sz="2300" dirty="0">
                <a:cs typeface="+mn-cs"/>
              </a:rPr>
              <a:t>输出虚根</a:t>
            </a:r>
          </a:p>
          <a:p>
            <a:pPr marL="290830" indent="-290830" eaLnBrk="1" hangingPunct="1">
              <a:lnSpc>
                <a:spcPct val="80000"/>
              </a:lnSpc>
              <a:spcBef>
                <a:spcPct val="0"/>
              </a:spcBef>
              <a:spcAft>
                <a:spcPct val="0"/>
              </a:spcAft>
              <a:buFont typeface="Wingdings" panose="05000000000000000000" pitchFamily="2" charset="2"/>
              <a:buNone/>
              <a:defRPr/>
            </a:pPr>
            <a:r>
              <a:rPr kumimoji="1" lang="zh-CN" altLang="en-US" sz="2300" dirty="0">
                <a:cs typeface="+mn-cs"/>
              </a:rPr>
              <a:t>                           </a:t>
            </a:r>
            <a:r>
              <a:rPr kumimoji="1" lang="en-US" altLang="zh-CN" sz="2300" dirty="0" err="1">
                <a:cs typeface="+mn-cs"/>
              </a:rPr>
              <a:t>printf</a:t>
            </a:r>
            <a:r>
              <a:rPr kumimoji="1" lang="en-US" altLang="zh-CN" sz="2300" dirty="0">
                <a:cs typeface="+mn-cs"/>
              </a:rPr>
              <a:t>("x2 = %.2f%+.2fi\n",real,-</a:t>
            </a:r>
            <a:r>
              <a:rPr kumimoji="1" lang="en-US" altLang="zh-CN" sz="2300" dirty="0" err="1">
                <a:cs typeface="+mn-cs"/>
              </a:rPr>
              <a:t>imag</a:t>
            </a:r>
            <a:r>
              <a:rPr kumimoji="1" lang="en-US" altLang="zh-CN" sz="2300" dirty="0">
                <a:cs typeface="+mn-cs"/>
              </a:rPr>
              <a:t>);  </a:t>
            </a:r>
          </a:p>
          <a:p>
            <a:pPr marL="290830" indent="-290830" eaLnBrk="1" hangingPunct="1">
              <a:lnSpc>
                <a:spcPct val="80000"/>
              </a:lnSpc>
              <a:spcBef>
                <a:spcPct val="0"/>
              </a:spcBef>
              <a:spcAft>
                <a:spcPct val="0"/>
              </a:spcAft>
              <a:buFont typeface="Wingdings" panose="05000000000000000000" pitchFamily="2" charset="2"/>
              <a:buNone/>
              <a:defRPr/>
            </a:pPr>
            <a:r>
              <a:rPr kumimoji="1" lang="en-US" altLang="zh-CN" sz="2300" dirty="0">
                <a:cs typeface="+mn-cs"/>
              </a:rPr>
              <a:t>		    }</a:t>
            </a:r>
          </a:p>
          <a:p>
            <a:pPr marL="290830" indent="-290830" eaLnBrk="1" hangingPunct="1">
              <a:lnSpc>
                <a:spcPct val="80000"/>
              </a:lnSpc>
              <a:spcBef>
                <a:spcPct val="0"/>
              </a:spcBef>
              <a:spcAft>
                <a:spcPct val="0"/>
              </a:spcAft>
              <a:buFont typeface="Wingdings" panose="05000000000000000000" pitchFamily="2" charset="2"/>
              <a:buNone/>
              <a:defRPr/>
            </a:pPr>
            <a:r>
              <a:rPr kumimoji="1" lang="en-US" altLang="zh-CN" sz="2300" dirty="0">
                <a:cs typeface="+mn-cs"/>
              </a:rPr>
              <a:t>      }</a:t>
            </a:r>
          </a:p>
          <a:p>
            <a:pPr marL="290830" indent="-290830" eaLnBrk="1" hangingPunct="1">
              <a:lnSpc>
                <a:spcPct val="80000"/>
              </a:lnSpc>
              <a:spcBef>
                <a:spcPct val="0"/>
              </a:spcBef>
              <a:spcAft>
                <a:spcPct val="0"/>
              </a:spcAft>
              <a:buFont typeface="Wingdings" panose="05000000000000000000" pitchFamily="2" charset="2"/>
              <a:buNone/>
              <a:defRPr/>
            </a:pPr>
            <a:r>
              <a:rPr kumimoji="1" lang="en-US" altLang="zh-CN" sz="2300" dirty="0">
                <a:cs typeface="+mn-cs"/>
              </a:rPr>
              <a:t>} </a:t>
            </a:r>
          </a:p>
        </p:txBody>
      </p:sp>
      <p:sp>
        <p:nvSpPr>
          <p:cNvPr id="320516" name="Text Box 4">
            <a:extLst>
              <a:ext uri="{FF2B5EF4-FFF2-40B4-BE49-F238E27FC236}">
                <a16:creationId xmlns:a16="http://schemas.microsoft.com/office/drawing/2014/main" id="{9DF736AE-6C33-4ECA-92C3-F052939B7FB0}"/>
              </a:ext>
            </a:extLst>
          </p:cNvPr>
          <p:cNvSpPr txBox="1">
            <a:spLocks noChangeArrowheads="1"/>
          </p:cNvSpPr>
          <p:nvPr/>
        </p:nvSpPr>
        <p:spPr bwMode="auto">
          <a:xfrm>
            <a:off x="5508625" y="2241550"/>
            <a:ext cx="3048000" cy="1590675"/>
          </a:xfrm>
          <a:prstGeom prst="rect">
            <a:avLst/>
          </a:prstGeom>
          <a:solidFill>
            <a:srgbClr val="ADD6FF"/>
          </a:solidFill>
          <a:ln w="38100">
            <a:solidFill>
              <a:srgbClr val="0066FF"/>
            </a:solidFill>
            <a:miter lim="800000"/>
            <a:headEnd/>
            <a:tailEnd/>
          </a:ln>
        </p:spPr>
        <p:txBody>
          <a:bodyPr>
            <a:spAutoFit/>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eaLnBrk="0" hangingPunct="0">
              <a:defRPr sz="2400">
                <a:solidFill>
                  <a:schemeClr val="tx1"/>
                </a:solidFill>
                <a:latin typeface="Times New Roman" panose="02020603050405020304" pitchFamily="18" charset="0"/>
                <a:ea typeface="宋体" panose="02010600030101010101" pitchFamily="2" charset="-122"/>
              </a:defRPr>
            </a:lvl3pPr>
            <a:lvl4pPr eaLnBrk="0" hangingPunct="0">
              <a:defRPr sz="2400">
                <a:solidFill>
                  <a:schemeClr val="tx1"/>
                </a:solidFill>
                <a:latin typeface="Times New Roman" panose="02020603050405020304" pitchFamily="18" charset="0"/>
                <a:ea typeface="宋体" panose="02010600030101010101" pitchFamily="2" charset="-122"/>
              </a:defRPr>
            </a:lvl4pPr>
            <a:lvl5pPr eaLnBrk="0" hangingPunct="0">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Please input a</a:t>
            </a:r>
            <a:r>
              <a:rPr lang="zh-CN" altLang="en-US" b="1"/>
              <a:t>、</a:t>
            </a:r>
            <a:r>
              <a:rPr lang="en-US" altLang="zh-CN" b="1"/>
              <a:t>b</a:t>
            </a:r>
            <a:r>
              <a:rPr lang="zh-CN" altLang="en-US" b="1"/>
              <a:t>、</a:t>
            </a:r>
            <a:r>
              <a:rPr lang="en-US" altLang="zh-CN" b="1"/>
              <a:t>c:</a:t>
            </a:r>
          </a:p>
          <a:p>
            <a:pPr eaLnBrk="1" hangingPunct="1"/>
            <a:r>
              <a:rPr lang="en-US" altLang="zh-CN" b="1"/>
              <a:t>1  1 -2↙</a:t>
            </a:r>
          </a:p>
          <a:p>
            <a:pPr eaLnBrk="1" hangingPunct="1"/>
            <a:r>
              <a:rPr lang="en-US" altLang="zh-CN" b="1"/>
              <a:t>x1 = 1.00</a:t>
            </a:r>
          </a:p>
          <a:p>
            <a:pPr eaLnBrk="1" hangingPunct="1"/>
            <a:r>
              <a:rPr lang="en-US" altLang="zh-CN" b="1"/>
              <a:t>x2 = -2.00</a:t>
            </a:r>
          </a:p>
        </p:txBody>
      </p:sp>
      <p:sp>
        <p:nvSpPr>
          <p:cNvPr id="320517" name="Text Box 5">
            <a:extLst>
              <a:ext uri="{FF2B5EF4-FFF2-40B4-BE49-F238E27FC236}">
                <a16:creationId xmlns:a16="http://schemas.microsoft.com/office/drawing/2014/main" id="{40CB4E5A-37B0-4ADD-BF95-CA5E595DCD9C}"/>
              </a:ext>
            </a:extLst>
          </p:cNvPr>
          <p:cNvSpPr txBox="1">
            <a:spLocks noChangeArrowheads="1"/>
          </p:cNvSpPr>
          <p:nvPr/>
        </p:nvSpPr>
        <p:spPr bwMode="auto">
          <a:xfrm>
            <a:off x="5724525" y="3176588"/>
            <a:ext cx="3048000" cy="1590675"/>
          </a:xfrm>
          <a:prstGeom prst="rect">
            <a:avLst/>
          </a:prstGeom>
          <a:solidFill>
            <a:srgbClr val="ADD6FF"/>
          </a:solidFill>
          <a:ln w="38100">
            <a:solidFill>
              <a:srgbClr val="0066FF"/>
            </a:solidFill>
            <a:miter lim="800000"/>
            <a:headEnd/>
            <a:tailEnd/>
          </a:ln>
        </p:spPr>
        <p:txBody>
          <a:bodyPr>
            <a:spAutoFit/>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eaLnBrk="0" hangingPunct="0">
              <a:defRPr sz="2400">
                <a:solidFill>
                  <a:schemeClr val="tx1"/>
                </a:solidFill>
                <a:latin typeface="Times New Roman" panose="02020603050405020304" pitchFamily="18" charset="0"/>
                <a:ea typeface="宋体" panose="02010600030101010101" pitchFamily="2" charset="-122"/>
              </a:defRPr>
            </a:lvl3pPr>
            <a:lvl4pPr eaLnBrk="0" hangingPunct="0">
              <a:defRPr sz="2400">
                <a:solidFill>
                  <a:schemeClr val="tx1"/>
                </a:solidFill>
                <a:latin typeface="Times New Roman" panose="02020603050405020304" pitchFamily="18" charset="0"/>
                <a:ea typeface="宋体" panose="02010600030101010101" pitchFamily="2" charset="-122"/>
              </a:defRPr>
            </a:lvl4pPr>
            <a:lvl5pPr eaLnBrk="0" hangingPunct="0">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Please input a</a:t>
            </a:r>
            <a:r>
              <a:rPr lang="zh-CN" altLang="en-US" b="1"/>
              <a:t>、</a:t>
            </a:r>
            <a:r>
              <a:rPr lang="en-US" altLang="zh-CN" b="1"/>
              <a:t>b</a:t>
            </a:r>
            <a:r>
              <a:rPr lang="zh-CN" altLang="en-US" b="1"/>
              <a:t>、</a:t>
            </a:r>
            <a:r>
              <a:rPr lang="en-US" altLang="zh-CN" b="1"/>
              <a:t>c:</a:t>
            </a:r>
          </a:p>
          <a:p>
            <a:pPr eaLnBrk="1" hangingPunct="1"/>
            <a:r>
              <a:rPr lang="en-US" altLang="zh-CN" b="1"/>
              <a:t>1  -4  5↙</a:t>
            </a:r>
          </a:p>
          <a:p>
            <a:pPr eaLnBrk="1" hangingPunct="1"/>
            <a:r>
              <a:rPr lang="en-US" altLang="zh-CN" b="1"/>
              <a:t>x1 = 2.00+1.00i</a:t>
            </a:r>
          </a:p>
          <a:p>
            <a:pPr eaLnBrk="1" hangingPunct="1"/>
            <a:r>
              <a:rPr lang="en-US" altLang="zh-CN" b="1"/>
              <a:t>x2 = 2.00-1.00i</a:t>
            </a:r>
            <a:r>
              <a:rPr lang="en-US" altLang="zh-CN"/>
              <a:t> </a:t>
            </a:r>
          </a:p>
        </p:txBody>
      </p:sp>
    </p:spTree>
    <p:extLst>
      <p:ext uri="{BB962C8B-B14F-4D97-AF65-F5344CB8AC3E}">
        <p14:creationId xmlns:p14="http://schemas.microsoft.com/office/powerpoint/2010/main" val="1769862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0516"/>
                                        </p:tgtEl>
                                        <p:attrNameLst>
                                          <p:attrName>style.visibility</p:attrName>
                                        </p:attrNameLst>
                                      </p:cBhvr>
                                      <p:to>
                                        <p:strVal val="visible"/>
                                      </p:to>
                                    </p:set>
                                    <p:anim calcmode="lin" valueType="num">
                                      <p:cBhvr additive="base">
                                        <p:cTn id="7" dur="500" fill="hold"/>
                                        <p:tgtEl>
                                          <p:spTgt spid="320516"/>
                                        </p:tgtEl>
                                        <p:attrNameLst>
                                          <p:attrName>ppt_x</p:attrName>
                                        </p:attrNameLst>
                                      </p:cBhvr>
                                      <p:tavLst>
                                        <p:tav tm="0">
                                          <p:val>
                                            <p:strVal val="#ppt_x"/>
                                          </p:val>
                                        </p:tav>
                                        <p:tav tm="100000">
                                          <p:val>
                                            <p:strVal val="#ppt_x"/>
                                          </p:val>
                                        </p:tav>
                                      </p:tavLst>
                                    </p:anim>
                                    <p:anim calcmode="lin" valueType="num">
                                      <p:cBhvr additive="base">
                                        <p:cTn id="8" dur="500" fill="hold"/>
                                        <p:tgtEl>
                                          <p:spTgt spid="3205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0517"/>
                                        </p:tgtEl>
                                        <p:attrNameLst>
                                          <p:attrName>style.visibility</p:attrName>
                                        </p:attrNameLst>
                                      </p:cBhvr>
                                      <p:to>
                                        <p:strVal val="visible"/>
                                      </p:to>
                                    </p:set>
                                    <p:anim calcmode="lin" valueType="num">
                                      <p:cBhvr additive="base">
                                        <p:cTn id="13" dur="500" fill="hold"/>
                                        <p:tgtEl>
                                          <p:spTgt spid="320517"/>
                                        </p:tgtEl>
                                        <p:attrNameLst>
                                          <p:attrName>ppt_x</p:attrName>
                                        </p:attrNameLst>
                                      </p:cBhvr>
                                      <p:tavLst>
                                        <p:tav tm="0">
                                          <p:val>
                                            <p:strVal val="#ppt_x"/>
                                          </p:val>
                                        </p:tav>
                                        <p:tav tm="100000">
                                          <p:val>
                                            <p:strVal val="#ppt_x"/>
                                          </p:val>
                                        </p:tav>
                                      </p:tavLst>
                                    </p:anim>
                                    <p:anim calcmode="lin" valueType="num">
                                      <p:cBhvr additive="base">
                                        <p:cTn id="14" dur="500" fill="hold"/>
                                        <p:tgtEl>
                                          <p:spTgt spid="3205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animBg="1"/>
      <p:bldP spid="3205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5">
            <a:extLst>
              <a:ext uri="{FF2B5EF4-FFF2-40B4-BE49-F238E27FC236}">
                <a16:creationId xmlns:a16="http://schemas.microsoft.com/office/drawing/2014/main" id="{0197E4C9-9D01-4B18-AA9A-56517252064C}"/>
              </a:ext>
            </a:extLst>
          </p:cNvPr>
          <p:cNvSpPr>
            <a:spLocks noGrp="1" noChangeArrowheads="1"/>
          </p:cNvSpPr>
          <p:nvPr>
            <p:ph type="sldNum" sz="quarter" idx="12"/>
          </p:nvPr>
        </p:nvSpPr>
        <p:spPr bwMode="auto">
          <a:xfrm>
            <a:off x="3998119" y="5624513"/>
            <a:ext cx="14287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zh-CN"/>
            </a:defPPr>
            <a:lvl1pPr algn="r" rtl="0" fontAlgn="base">
              <a:spcBef>
                <a:spcPct val="0"/>
              </a:spcBef>
              <a:spcAft>
                <a:spcPct val="0"/>
              </a:spcAft>
              <a:defRPr sz="1050" kern="1200">
                <a:solidFill>
                  <a:schemeClr val="tx1"/>
                </a:solidFill>
                <a:latin typeface="Times New Roman" panose="02020603050405020304" pitchFamily="18" charset="0"/>
                <a:ea typeface="宋体" panose="02010600030101010101" pitchFamily="2" charset="-122"/>
                <a:cs typeface="+mn-cs"/>
              </a:defRPr>
            </a:lvl1pPr>
            <a:lvl2pPr marL="342900" algn="l" rtl="0" fontAlgn="base">
              <a:spcBef>
                <a:spcPct val="0"/>
              </a:spcBef>
              <a:spcAft>
                <a:spcPct val="0"/>
              </a:spcAft>
              <a:defRPr sz="1800" kern="1200">
                <a:solidFill>
                  <a:schemeClr val="tx1"/>
                </a:solidFill>
                <a:latin typeface="Times New Roman" panose="02020603050405020304" pitchFamily="18" charset="0"/>
                <a:ea typeface="宋体" panose="02010600030101010101" pitchFamily="2" charset="-122"/>
                <a:cs typeface="+mn-cs"/>
              </a:defRPr>
            </a:lvl2pPr>
            <a:lvl3pPr marL="685800" algn="l" rtl="0" fontAlgn="base">
              <a:spcBef>
                <a:spcPct val="0"/>
              </a:spcBef>
              <a:spcAft>
                <a:spcPct val="0"/>
              </a:spcAft>
              <a:defRPr sz="1800" kern="1200">
                <a:solidFill>
                  <a:schemeClr val="tx1"/>
                </a:solidFill>
                <a:latin typeface="Times New Roman" panose="02020603050405020304" pitchFamily="18" charset="0"/>
                <a:ea typeface="宋体" panose="02010600030101010101" pitchFamily="2" charset="-122"/>
                <a:cs typeface="+mn-cs"/>
              </a:defRPr>
            </a:lvl3pPr>
            <a:lvl4pPr marL="1028700" algn="l" rtl="0" fontAlgn="base">
              <a:spcBef>
                <a:spcPct val="0"/>
              </a:spcBef>
              <a:spcAft>
                <a:spcPct val="0"/>
              </a:spcAft>
              <a:defRPr sz="1800" kern="1200">
                <a:solidFill>
                  <a:schemeClr val="tx1"/>
                </a:solidFill>
                <a:latin typeface="Times New Roman" panose="02020603050405020304" pitchFamily="18" charset="0"/>
                <a:ea typeface="宋体" panose="02010600030101010101" pitchFamily="2" charset="-122"/>
                <a:cs typeface="+mn-cs"/>
              </a:defRPr>
            </a:lvl4pPr>
            <a:lvl5pPr marL="1371600" algn="l" rtl="0" fontAlgn="base">
              <a:spcBef>
                <a:spcPct val="0"/>
              </a:spcBef>
              <a:spcAft>
                <a:spcPct val="0"/>
              </a:spcAft>
              <a:defRPr sz="1800" kern="1200">
                <a:solidFill>
                  <a:schemeClr val="tx1"/>
                </a:solidFill>
                <a:latin typeface="Times New Roman" panose="02020603050405020304" pitchFamily="18" charset="0"/>
                <a:ea typeface="宋体" panose="02010600030101010101" pitchFamily="2" charset="-122"/>
                <a:cs typeface="+mn-cs"/>
              </a:defRPr>
            </a:lvl5pPr>
            <a:lvl6pPr marL="1714500" algn="l" defTabSz="685800" rtl="0" eaLnBrk="1" latinLnBrk="0" hangingPunct="1">
              <a:defRPr sz="1800" kern="1200">
                <a:solidFill>
                  <a:schemeClr val="tx1"/>
                </a:solidFill>
                <a:latin typeface="Times New Roman" panose="02020603050405020304" pitchFamily="18" charset="0"/>
                <a:ea typeface="宋体" panose="02010600030101010101" pitchFamily="2" charset="-122"/>
                <a:cs typeface="+mn-cs"/>
              </a:defRPr>
            </a:lvl6pPr>
            <a:lvl7pPr marL="2057400" algn="l" defTabSz="685800" rtl="0" eaLnBrk="1" latinLnBrk="0" hangingPunct="1">
              <a:defRPr sz="1800" kern="1200">
                <a:solidFill>
                  <a:schemeClr val="tx1"/>
                </a:solidFill>
                <a:latin typeface="Times New Roman" panose="02020603050405020304" pitchFamily="18" charset="0"/>
                <a:ea typeface="宋体" panose="02010600030101010101" pitchFamily="2" charset="-122"/>
                <a:cs typeface="+mn-cs"/>
              </a:defRPr>
            </a:lvl7pPr>
            <a:lvl8pPr marL="2400300" algn="l" defTabSz="685800" rtl="0" eaLnBrk="1" latinLnBrk="0" hangingPunct="1">
              <a:defRPr sz="1800" kern="1200">
                <a:solidFill>
                  <a:schemeClr val="tx1"/>
                </a:solidFill>
                <a:latin typeface="Times New Roman" panose="02020603050405020304" pitchFamily="18" charset="0"/>
                <a:ea typeface="宋体" panose="02010600030101010101" pitchFamily="2" charset="-122"/>
                <a:cs typeface="+mn-cs"/>
              </a:defRPr>
            </a:lvl8pPr>
            <a:lvl9pPr marL="2743200" algn="l" defTabSz="685800" rtl="0" eaLnBrk="1" latinLnBrk="0" hangingPunct="1">
              <a:defRPr sz="1800" kern="1200">
                <a:solidFill>
                  <a:schemeClr val="tx1"/>
                </a:solidFill>
                <a:latin typeface="Times New Roman" panose="02020603050405020304" pitchFamily="18" charset="0"/>
                <a:ea typeface="宋体" panose="02010600030101010101" pitchFamily="2" charset="-122"/>
                <a:cs typeface="+mn-cs"/>
              </a:defRPr>
            </a:lvl9pPr>
          </a:lstStyle>
          <a:p>
            <a:fld id="{5C85820E-CF61-43CC-8273-B6854E6FFEC7}" type="slidenum">
              <a:rPr lang="en-US" altLang="zh-CN" smtClean="0"/>
              <a:pPr/>
              <a:t>37</a:t>
            </a:fld>
            <a:endParaRPr lang="en-US" altLang="zh-CN"/>
          </a:p>
        </p:txBody>
      </p:sp>
      <p:sp>
        <p:nvSpPr>
          <p:cNvPr id="306179" name="Rectangle 3">
            <a:extLst>
              <a:ext uri="{FF2B5EF4-FFF2-40B4-BE49-F238E27FC236}">
                <a16:creationId xmlns:a16="http://schemas.microsoft.com/office/drawing/2014/main" id="{7F70A8A2-9F65-4C79-876B-8E0E52FD957D}"/>
              </a:ext>
            </a:extLst>
          </p:cNvPr>
          <p:cNvSpPr>
            <a:spLocks noGrp="1" noChangeArrowheads="1"/>
          </p:cNvSpPr>
          <p:nvPr>
            <p:ph idx="1"/>
          </p:nvPr>
        </p:nvSpPr>
        <p:spPr>
          <a:xfrm>
            <a:off x="467544" y="1214754"/>
            <a:ext cx="4212469" cy="4509772"/>
          </a:xfrm>
        </p:spPr>
        <p:txBody>
          <a:bodyPr/>
          <a:lstStyle/>
          <a:p>
            <a:pPr marL="218123" indent="-218123" eaLnBrk="1" hangingPunct="1">
              <a:lnSpc>
                <a:spcPct val="90000"/>
              </a:lnSpc>
              <a:defRPr/>
            </a:pPr>
            <a:r>
              <a:rPr kumimoji="1" lang="en-US" altLang="zh-CN" sz="2100" dirty="0">
                <a:latin typeface="楷体_GB2312" pitchFamily="49" charset="-122"/>
              </a:rPr>
              <a:t>switch</a:t>
            </a:r>
            <a:r>
              <a:rPr kumimoji="1" lang="zh-CN" altLang="en-US" sz="2100" dirty="0">
                <a:latin typeface="楷体_GB2312" pitchFamily="49" charset="-122"/>
              </a:rPr>
              <a:t>结构也是一种选择结构，根据表达式的计算值，在多个分支程序段中选择其中的一个分支执行。</a:t>
            </a:r>
            <a:endParaRPr kumimoji="1" lang="en-US" altLang="zh-CN" sz="2100" dirty="0">
              <a:solidFill>
                <a:schemeClr val="tx2"/>
              </a:solidFill>
              <a:latin typeface="楷体_GB2312" pitchFamily="49" charset="-122"/>
              <a:cs typeface="Courier New" panose="02070309020205020404" pitchFamily="49" charset="0"/>
            </a:endParaRPr>
          </a:p>
          <a:p>
            <a:pPr marL="496729" lvl="1" eaLnBrk="1" hangingPunct="1">
              <a:buNone/>
              <a:defRPr/>
            </a:pPr>
            <a:r>
              <a:rPr kumimoji="1" lang="en-US" altLang="zh-CN" sz="1800" dirty="0">
                <a:solidFill>
                  <a:schemeClr val="tx2"/>
                </a:solidFill>
                <a:latin typeface="楷体_GB2312" pitchFamily="49" charset="-122"/>
                <a:cs typeface="Courier New" panose="02070309020205020404" pitchFamily="49" charset="0"/>
              </a:rPr>
              <a:t>switch(</a:t>
            </a:r>
            <a:r>
              <a:rPr kumimoji="1" lang="zh-CN" altLang="en-US" sz="1800" dirty="0">
                <a:solidFill>
                  <a:schemeClr val="tx2"/>
                </a:solidFill>
                <a:latin typeface="楷体_GB2312" pitchFamily="49" charset="-122"/>
              </a:rPr>
              <a:t>表达式</a:t>
            </a:r>
            <a:r>
              <a:rPr kumimoji="1" lang="en-US" altLang="zh-CN" sz="1800" dirty="0">
                <a:solidFill>
                  <a:schemeClr val="tx2"/>
                </a:solidFill>
                <a:latin typeface="楷体_GB2312" pitchFamily="49" charset="-122"/>
                <a:cs typeface="Courier New" panose="02070309020205020404" pitchFamily="49" charset="0"/>
              </a:rPr>
              <a:t>)</a:t>
            </a:r>
          </a:p>
          <a:p>
            <a:pPr marL="496729" lvl="1" eaLnBrk="1" hangingPunct="1">
              <a:buNone/>
              <a:defRPr/>
            </a:pPr>
            <a:r>
              <a:rPr kumimoji="1" lang="en-US" altLang="zh-CN" sz="1800" dirty="0">
                <a:solidFill>
                  <a:schemeClr val="tx2"/>
                </a:solidFill>
                <a:latin typeface="楷体_GB2312" pitchFamily="49" charset="-122"/>
                <a:cs typeface="Courier New" panose="02070309020205020404" pitchFamily="49" charset="0"/>
              </a:rPr>
              <a:t>{  case  </a:t>
            </a:r>
            <a:r>
              <a:rPr kumimoji="1" lang="zh-CN" altLang="en-US" sz="1800" dirty="0">
                <a:solidFill>
                  <a:schemeClr val="tx2"/>
                </a:solidFill>
                <a:latin typeface="楷体_GB2312" pitchFamily="49" charset="-122"/>
              </a:rPr>
              <a:t>常量值</a:t>
            </a:r>
            <a:r>
              <a:rPr kumimoji="1" lang="en-US" altLang="zh-CN" sz="1800" dirty="0">
                <a:solidFill>
                  <a:schemeClr val="tx2"/>
                </a:solidFill>
                <a:latin typeface="楷体_GB2312" pitchFamily="49" charset="-122"/>
                <a:cs typeface="Courier New" panose="02070309020205020404" pitchFamily="49" charset="0"/>
              </a:rPr>
              <a:t>1:  </a:t>
            </a:r>
            <a:r>
              <a:rPr kumimoji="1" lang="zh-CN" altLang="en-US" sz="1800" dirty="0">
                <a:solidFill>
                  <a:schemeClr val="tx2"/>
                </a:solidFill>
                <a:latin typeface="楷体_GB2312" pitchFamily="49" charset="-122"/>
              </a:rPr>
              <a:t>语句组</a:t>
            </a:r>
            <a:r>
              <a:rPr kumimoji="1" lang="en-US" altLang="zh-CN" sz="1800" dirty="0">
                <a:solidFill>
                  <a:schemeClr val="tx2"/>
                </a:solidFill>
                <a:latin typeface="楷体_GB2312" pitchFamily="49" charset="-122"/>
                <a:cs typeface="Courier New" panose="02070309020205020404" pitchFamily="49" charset="0"/>
              </a:rPr>
              <a:t>1</a:t>
            </a:r>
          </a:p>
          <a:p>
            <a:pPr marL="496729" lvl="1" eaLnBrk="1" hangingPunct="1">
              <a:buNone/>
              <a:defRPr/>
            </a:pPr>
            <a:r>
              <a:rPr kumimoji="1" lang="en-US" altLang="zh-CN" sz="1800" dirty="0">
                <a:solidFill>
                  <a:schemeClr val="tx2"/>
                </a:solidFill>
                <a:latin typeface="楷体_GB2312" pitchFamily="49" charset="-122"/>
                <a:cs typeface="Courier New" panose="02070309020205020404" pitchFamily="49" charset="0"/>
              </a:rPr>
              <a:t>   case  </a:t>
            </a:r>
            <a:r>
              <a:rPr kumimoji="1" lang="zh-CN" altLang="en-US" sz="1800" dirty="0">
                <a:solidFill>
                  <a:schemeClr val="tx2"/>
                </a:solidFill>
                <a:latin typeface="楷体_GB2312" pitchFamily="49" charset="-122"/>
              </a:rPr>
              <a:t>常量值</a:t>
            </a:r>
            <a:r>
              <a:rPr kumimoji="1" lang="en-US" altLang="zh-CN" sz="1800" dirty="0">
                <a:solidFill>
                  <a:schemeClr val="tx2"/>
                </a:solidFill>
                <a:latin typeface="楷体_GB2312" pitchFamily="49" charset="-122"/>
                <a:cs typeface="Courier New" panose="02070309020205020404" pitchFamily="49" charset="0"/>
              </a:rPr>
              <a:t>2:  </a:t>
            </a:r>
            <a:r>
              <a:rPr kumimoji="1" lang="zh-CN" altLang="en-US" sz="1800" dirty="0">
                <a:solidFill>
                  <a:schemeClr val="tx2"/>
                </a:solidFill>
                <a:latin typeface="楷体_GB2312" pitchFamily="49" charset="-122"/>
              </a:rPr>
              <a:t>语句组</a:t>
            </a:r>
            <a:r>
              <a:rPr kumimoji="1" lang="en-US" altLang="zh-CN" sz="1800" dirty="0">
                <a:solidFill>
                  <a:schemeClr val="tx2"/>
                </a:solidFill>
                <a:latin typeface="楷体_GB2312" pitchFamily="49" charset="-122"/>
                <a:cs typeface="Courier New" panose="02070309020205020404" pitchFamily="49" charset="0"/>
              </a:rPr>
              <a:t>2</a:t>
            </a:r>
          </a:p>
          <a:p>
            <a:pPr marL="496729" lvl="1" eaLnBrk="1" hangingPunct="1">
              <a:buNone/>
              <a:defRPr/>
            </a:pPr>
            <a:r>
              <a:rPr kumimoji="1" lang="en-US" altLang="zh-CN" sz="1800" dirty="0">
                <a:solidFill>
                  <a:schemeClr val="tx2"/>
                </a:solidFill>
                <a:latin typeface="楷体_GB2312" pitchFamily="49" charset="-122"/>
                <a:cs typeface="Courier New" panose="02070309020205020404" pitchFamily="49" charset="0"/>
              </a:rPr>
              <a:t>   ... ...</a:t>
            </a:r>
          </a:p>
          <a:p>
            <a:pPr marL="496729" lvl="1" eaLnBrk="1" hangingPunct="1">
              <a:buNone/>
              <a:defRPr/>
            </a:pPr>
            <a:r>
              <a:rPr kumimoji="1" lang="en-US" altLang="zh-CN" sz="1800" dirty="0">
                <a:solidFill>
                  <a:schemeClr val="tx2"/>
                </a:solidFill>
                <a:latin typeface="楷体_GB2312" pitchFamily="49" charset="-122"/>
                <a:cs typeface="Courier New" panose="02070309020205020404" pitchFamily="49" charset="0"/>
              </a:rPr>
              <a:t>   case  </a:t>
            </a:r>
            <a:r>
              <a:rPr kumimoji="1" lang="zh-CN" altLang="en-US" sz="1800" dirty="0">
                <a:solidFill>
                  <a:schemeClr val="tx2"/>
                </a:solidFill>
                <a:latin typeface="楷体_GB2312" pitchFamily="49" charset="-122"/>
              </a:rPr>
              <a:t>常量值</a:t>
            </a:r>
            <a:r>
              <a:rPr kumimoji="1" lang="en-US" altLang="zh-CN" sz="1800" dirty="0">
                <a:solidFill>
                  <a:schemeClr val="tx2"/>
                </a:solidFill>
                <a:latin typeface="楷体_GB2312" pitchFamily="49" charset="-122"/>
                <a:cs typeface="Courier New" panose="02070309020205020404" pitchFamily="49" charset="0"/>
              </a:rPr>
              <a:t>n:  </a:t>
            </a:r>
            <a:r>
              <a:rPr kumimoji="1" lang="zh-CN" altLang="en-US" sz="1800" dirty="0">
                <a:solidFill>
                  <a:schemeClr val="tx2"/>
                </a:solidFill>
                <a:latin typeface="楷体_GB2312" pitchFamily="49" charset="-122"/>
              </a:rPr>
              <a:t>语句组</a:t>
            </a:r>
            <a:r>
              <a:rPr kumimoji="1" lang="en-US" altLang="zh-CN" sz="1800" dirty="0">
                <a:solidFill>
                  <a:schemeClr val="tx2"/>
                </a:solidFill>
                <a:latin typeface="楷体_GB2312" pitchFamily="49" charset="-122"/>
                <a:cs typeface="Courier New" panose="02070309020205020404" pitchFamily="49" charset="0"/>
              </a:rPr>
              <a:t>n</a:t>
            </a:r>
          </a:p>
          <a:p>
            <a:pPr marL="496729" lvl="1" eaLnBrk="1" hangingPunct="1">
              <a:buNone/>
              <a:defRPr/>
            </a:pPr>
            <a:r>
              <a:rPr kumimoji="1" lang="en-US" altLang="zh-CN" sz="1800" dirty="0">
                <a:solidFill>
                  <a:schemeClr val="tx2"/>
                </a:solidFill>
                <a:latin typeface="楷体_GB2312" pitchFamily="49" charset="-122"/>
                <a:cs typeface="Courier New" panose="02070309020205020404" pitchFamily="49" charset="0"/>
              </a:rPr>
              <a:t>   default: </a:t>
            </a:r>
            <a:r>
              <a:rPr kumimoji="1" lang="zh-CN" altLang="en-US" sz="1800" dirty="0">
                <a:solidFill>
                  <a:schemeClr val="tx2"/>
                </a:solidFill>
                <a:latin typeface="楷体_GB2312" pitchFamily="49" charset="-122"/>
              </a:rPr>
              <a:t>语句组</a:t>
            </a:r>
            <a:r>
              <a:rPr kumimoji="1" lang="en-US" altLang="zh-CN" sz="1800" dirty="0">
                <a:solidFill>
                  <a:schemeClr val="tx2"/>
                </a:solidFill>
                <a:latin typeface="楷体_GB2312" pitchFamily="49" charset="-122"/>
                <a:cs typeface="Courier New" panose="02070309020205020404" pitchFamily="49" charset="0"/>
              </a:rPr>
              <a:t>n+1</a:t>
            </a:r>
          </a:p>
          <a:p>
            <a:pPr marL="496729" lvl="1" eaLnBrk="1" hangingPunct="1">
              <a:buNone/>
              <a:defRPr/>
            </a:pPr>
            <a:r>
              <a:rPr kumimoji="1" lang="en-US" altLang="zh-CN" sz="1800" dirty="0">
                <a:solidFill>
                  <a:schemeClr val="tx2"/>
                </a:solidFill>
                <a:latin typeface="楷体_GB2312" pitchFamily="49" charset="-122"/>
                <a:cs typeface="Courier New" panose="02070309020205020404" pitchFamily="49" charset="0"/>
              </a:rPr>
              <a:t>}</a:t>
            </a:r>
          </a:p>
        </p:txBody>
      </p:sp>
      <p:sp>
        <p:nvSpPr>
          <p:cNvPr id="3" name="标题 2">
            <a:extLst>
              <a:ext uri="{FF2B5EF4-FFF2-40B4-BE49-F238E27FC236}">
                <a16:creationId xmlns:a16="http://schemas.microsoft.com/office/drawing/2014/main" id="{B847A5F6-F184-4696-9329-BE0EC4313893}"/>
              </a:ext>
            </a:extLst>
          </p:cNvPr>
          <p:cNvSpPr>
            <a:spLocks noGrp="1"/>
          </p:cNvSpPr>
          <p:nvPr>
            <p:ph type="title"/>
          </p:nvPr>
        </p:nvSpPr>
        <p:spPr/>
        <p:txBody>
          <a:bodyPr/>
          <a:lstStyle/>
          <a:p>
            <a:endParaRPr lang="zh-CN" altLang="en-US" dirty="0"/>
          </a:p>
        </p:txBody>
      </p:sp>
      <p:sp>
        <p:nvSpPr>
          <p:cNvPr id="4" name="文本框 3">
            <a:extLst>
              <a:ext uri="{FF2B5EF4-FFF2-40B4-BE49-F238E27FC236}">
                <a16:creationId xmlns:a16="http://schemas.microsoft.com/office/drawing/2014/main" id="{AD030FCD-A37E-4E3E-B565-01EE40ACEFB2}"/>
              </a:ext>
            </a:extLst>
          </p:cNvPr>
          <p:cNvSpPr txBox="1"/>
          <p:nvPr/>
        </p:nvSpPr>
        <p:spPr>
          <a:xfrm>
            <a:off x="5004048" y="1253648"/>
            <a:ext cx="4050451" cy="4524315"/>
          </a:xfrm>
          <a:prstGeom prst="rect">
            <a:avLst/>
          </a:prstGeom>
          <a:noFill/>
        </p:spPr>
        <p:txBody>
          <a:bodyPr wrap="square" rtlCol="0">
            <a:spAutoFit/>
          </a:bodyPr>
          <a:lstStyle/>
          <a:p>
            <a:pPr>
              <a:lnSpc>
                <a:spcPct val="150000"/>
              </a:lnSpc>
            </a:pPr>
            <a:r>
              <a:rPr kumimoji="1" lang="zh-CN" altLang="en-US" sz="1800" dirty="0">
                <a:latin typeface="楷体_GB2312" pitchFamily="49" charset="-122"/>
              </a:rPr>
              <a:t>功能</a:t>
            </a:r>
            <a:r>
              <a:rPr kumimoji="1" lang="en-US" altLang="zh-CN" sz="1800" dirty="0">
                <a:latin typeface="楷体_GB2312" pitchFamily="49" charset="-122"/>
                <a:sym typeface="Wingdings" panose="05000000000000000000" pitchFamily="2" charset="2"/>
              </a:rPr>
              <a:t>:(1)</a:t>
            </a:r>
            <a:r>
              <a:rPr kumimoji="1" lang="zh-CN" altLang="en-US" sz="1800" dirty="0">
                <a:latin typeface="楷体_GB2312" pitchFamily="49" charset="-122"/>
              </a:rPr>
              <a:t>先计算表达式，当其值与某个</a:t>
            </a:r>
            <a:r>
              <a:rPr kumimoji="1" lang="en-US" altLang="zh-CN" sz="1800" dirty="0">
                <a:latin typeface="楷体_GB2312" pitchFamily="49" charset="-122"/>
              </a:rPr>
              <a:t>case</a:t>
            </a:r>
            <a:r>
              <a:rPr kumimoji="1" lang="zh-CN" altLang="en-US" sz="1800" dirty="0">
                <a:latin typeface="楷体_GB2312" pitchFamily="49" charset="-122"/>
              </a:rPr>
              <a:t>后的常量值</a:t>
            </a:r>
            <a:r>
              <a:rPr kumimoji="1" lang="en-US" altLang="zh-CN" sz="1800" dirty="0" err="1">
                <a:latin typeface="楷体_GB2312" pitchFamily="49" charset="-122"/>
              </a:rPr>
              <a:t>i</a:t>
            </a:r>
            <a:r>
              <a:rPr kumimoji="1" lang="zh-CN" altLang="en-US" sz="1800" dirty="0">
                <a:latin typeface="楷体_GB2312" pitchFamily="49" charset="-122"/>
              </a:rPr>
              <a:t>相等时，就从该</a:t>
            </a:r>
            <a:r>
              <a:rPr kumimoji="1" lang="en-US" altLang="zh-CN" sz="1800" dirty="0">
                <a:latin typeface="楷体_GB2312" pitchFamily="49" charset="-122"/>
              </a:rPr>
              <a:t>case</a:t>
            </a:r>
            <a:r>
              <a:rPr kumimoji="1" lang="zh-CN" altLang="en-US" sz="1800" dirty="0">
                <a:latin typeface="楷体_GB2312" pitchFamily="49" charset="-122"/>
              </a:rPr>
              <a:t>进入，执行后面的</a:t>
            </a:r>
            <a:r>
              <a:rPr kumimoji="1" lang="zh-CN" altLang="en-US" sz="1800" dirty="0">
                <a:solidFill>
                  <a:srgbClr val="0000FF"/>
                </a:solidFill>
                <a:latin typeface="楷体_GB2312" pitchFamily="49" charset="-122"/>
              </a:rPr>
              <a:t>所有语句组</a:t>
            </a:r>
            <a:r>
              <a:rPr kumimoji="1" lang="zh-CN" altLang="en-US" sz="1800" dirty="0">
                <a:latin typeface="楷体_GB2312" pitchFamily="49" charset="-122"/>
              </a:rPr>
              <a:t>（语句组中不含</a:t>
            </a:r>
            <a:r>
              <a:rPr kumimoji="1" lang="en-US" altLang="zh-CN" sz="1800" dirty="0">
                <a:latin typeface="楷体_GB2312" pitchFamily="49" charset="-122"/>
              </a:rPr>
              <a:t>break</a:t>
            </a:r>
            <a:r>
              <a:rPr kumimoji="1" lang="zh-CN" altLang="en-US" sz="1800" dirty="0">
                <a:latin typeface="楷体_GB2312" pitchFamily="49" charset="-122"/>
              </a:rPr>
              <a:t>语句的情况）。</a:t>
            </a:r>
            <a:endParaRPr kumimoji="1" lang="en-US" altLang="zh-CN" sz="1800" dirty="0">
              <a:latin typeface="楷体_GB2312" pitchFamily="49" charset="-122"/>
            </a:endParaRPr>
          </a:p>
          <a:p>
            <a:pPr>
              <a:lnSpc>
                <a:spcPct val="150000"/>
              </a:lnSpc>
            </a:pPr>
            <a:r>
              <a:rPr kumimoji="1" lang="en-US" altLang="zh-CN" sz="1800" dirty="0">
                <a:latin typeface="楷体_GB2312" pitchFamily="49" charset="-122"/>
              </a:rPr>
              <a:t>(2)</a:t>
            </a:r>
            <a:r>
              <a:rPr kumimoji="1" lang="zh-CN" altLang="en-US" sz="1800" dirty="0">
                <a:latin typeface="楷体_GB2312" pitchFamily="49" charset="-122"/>
              </a:rPr>
              <a:t>若常量值与</a:t>
            </a:r>
            <a:r>
              <a:rPr kumimoji="1" lang="en-US" altLang="zh-CN" sz="1800" dirty="0">
                <a:latin typeface="楷体_GB2312" pitchFamily="49" charset="-122"/>
              </a:rPr>
              <a:t>switch</a:t>
            </a:r>
            <a:r>
              <a:rPr kumimoji="1" lang="zh-CN" altLang="en-US" sz="1800" dirty="0">
                <a:latin typeface="楷体_GB2312" pitchFamily="49" charset="-122"/>
              </a:rPr>
              <a:t>中所有</a:t>
            </a:r>
            <a:r>
              <a:rPr kumimoji="1" lang="en-US" altLang="zh-CN" sz="1800" dirty="0">
                <a:latin typeface="楷体_GB2312" pitchFamily="49" charset="-122"/>
              </a:rPr>
              <a:t>case</a:t>
            </a:r>
            <a:r>
              <a:rPr kumimoji="1" lang="zh-CN" altLang="en-US" sz="1800" dirty="0">
                <a:latin typeface="楷体_GB2312" pitchFamily="49" charset="-122"/>
              </a:rPr>
              <a:t>的常量值</a:t>
            </a:r>
            <a:r>
              <a:rPr kumimoji="1" lang="en-US" altLang="zh-CN" sz="1800" dirty="0" err="1">
                <a:latin typeface="楷体_GB2312" pitchFamily="49" charset="-122"/>
              </a:rPr>
              <a:t>i</a:t>
            </a:r>
            <a:r>
              <a:rPr kumimoji="1" lang="zh-CN" altLang="en-US" sz="1800" dirty="0">
                <a:latin typeface="楷体_GB2312" pitchFamily="49" charset="-122"/>
              </a:rPr>
              <a:t>都不相等，则从 </a:t>
            </a:r>
            <a:r>
              <a:rPr kumimoji="1" lang="en-US" altLang="zh-CN" sz="1800" dirty="0">
                <a:latin typeface="楷体_GB2312" pitchFamily="49" charset="-122"/>
              </a:rPr>
              <a:t>default</a:t>
            </a:r>
            <a:r>
              <a:rPr kumimoji="1" lang="zh-CN" altLang="en-US" sz="1800" dirty="0">
                <a:latin typeface="楷体_GB2312" pitchFamily="49" charset="-122"/>
              </a:rPr>
              <a:t>进入，执行其后语句组</a:t>
            </a:r>
            <a:r>
              <a:rPr kumimoji="1" lang="en-US" altLang="zh-CN" sz="1800" dirty="0">
                <a:latin typeface="楷体_GB2312" pitchFamily="49" charset="-122"/>
              </a:rPr>
              <a:t>n+1</a:t>
            </a:r>
            <a:r>
              <a:rPr kumimoji="1" lang="zh-CN" altLang="en-US" sz="1800" dirty="0">
                <a:latin typeface="楷体_GB2312" pitchFamily="49" charset="-122"/>
              </a:rPr>
              <a:t>。</a:t>
            </a:r>
            <a:endParaRPr kumimoji="1" lang="en-US" altLang="zh-CN" sz="1800" dirty="0">
              <a:latin typeface="楷体_GB2312" pitchFamily="49" charset="-122"/>
            </a:endParaRPr>
          </a:p>
          <a:p>
            <a:pPr>
              <a:lnSpc>
                <a:spcPct val="150000"/>
              </a:lnSpc>
            </a:pPr>
            <a:r>
              <a:rPr kumimoji="1" lang="en-US" altLang="zh-CN" sz="1800" dirty="0">
                <a:solidFill>
                  <a:schemeClr val="tx2"/>
                </a:solidFill>
                <a:latin typeface="楷体_GB2312" pitchFamily="49" charset="-122"/>
              </a:rPr>
              <a:t>(3)</a:t>
            </a:r>
            <a:r>
              <a:rPr kumimoji="1" lang="zh-CN" altLang="en-US" sz="1800" dirty="0">
                <a:solidFill>
                  <a:schemeClr val="tx2"/>
                </a:solidFill>
                <a:latin typeface="楷体_GB2312" pitchFamily="49" charset="-122"/>
              </a:rPr>
              <a:t>如果</a:t>
            </a:r>
            <a:r>
              <a:rPr kumimoji="1" lang="en-US" altLang="zh-CN" sz="1800" dirty="0">
                <a:solidFill>
                  <a:schemeClr val="tx2"/>
                </a:solidFill>
                <a:latin typeface="楷体_GB2312" pitchFamily="49" charset="-122"/>
              </a:rPr>
              <a:t>case</a:t>
            </a:r>
            <a:r>
              <a:rPr kumimoji="1" lang="zh-CN" altLang="en-US" sz="1800" dirty="0">
                <a:solidFill>
                  <a:schemeClr val="tx2"/>
                </a:solidFill>
                <a:latin typeface="楷体_GB2312" pitchFamily="49" charset="-122"/>
              </a:rPr>
              <a:t>语句组中含有</a:t>
            </a:r>
            <a:r>
              <a:rPr kumimoji="1" lang="en-US" altLang="zh-CN" sz="1800" dirty="0">
                <a:solidFill>
                  <a:schemeClr val="tx2"/>
                </a:solidFill>
                <a:latin typeface="楷体_GB2312" pitchFamily="49" charset="-122"/>
              </a:rPr>
              <a:t>break</a:t>
            </a:r>
            <a:r>
              <a:rPr kumimoji="1" lang="zh-CN" altLang="en-US" sz="1800" dirty="0">
                <a:solidFill>
                  <a:schemeClr val="tx2"/>
                </a:solidFill>
                <a:latin typeface="楷体_GB2312" pitchFamily="49" charset="-122"/>
              </a:rPr>
              <a:t>语句，则执行</a:t>
            </a:r>
            <a:r>
              <a:rPr kumimoji="1" lang="en-US" altLang="zh-CN" sz="1800" dirty="0">
                <a:solidFill>
                  <a:schemeClr val="tx2"/>
                </a:solidFill>
                <a:latin typeface="楷体_GB2312" pitchFamily="49" charset="-122"/>
              </a:rPr>
              <a:t>break</a:t>
            </a:r>
            <a:r>
              <a:rPr kumimoji="1" lang="zh-CN" altLang="en-US" sz="1800" dirty="0">
                <a:solidFill>
                  <a:schemeClr val="tx2"/>
                </a:solidFill>
                <a:latin typeface="楷体_GB2312" pitchFamily="49" charset="-122"/>
              </a:rPr>
              <a:t>后，就跳出</a:t>
            </a:r>
            <a:r>
              <a:rPr kumimoji="1" lang="en-US" altLang="zh-CN" sz="1800" dirty="0">
                <a:solidFill>
                  <a:schemeClr val="tx2"/>
                </a:solidFill>
                <a:latin typeface="楷体_GB2312" pitchFamily="49" charset="-122"/>
              </a:rPr>
              <a:t>switch</a:t>
            </a:r>
            <a:r>
              <a:rPr kumimoji="1" lang="zh-CN" altLang="en-US" sz="1800" dirty="0">
                <a:solidFill>
                  <a:schemeClr val="tx2"/>
                </a:solidFill>
                <a:latin typeface="楷体_GB2312" pitchFamily="49" charset="-122"/>
              </a:rPr>
              <a:t>语句，执行其后续语句。</a:t>
            </a:r>
          </a:p>
          <a:p>
            <a:endParaRPr lang="zh-CN" alt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 calcmode="lin" valueType="num">
                                      <p:cBhvr additive="base">
                                        <p:cTn id="7" dur="500" fill="hold"/>
                                        <p:tgtEl>
                                          <p:spTgt spid="306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617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6179">
                                            <p:txEl>
                                              <p:pRg st="1" end="1"/>
                                            </p:txEl>
                                          </p:spTgt>
                                        </p:tgtEl>
                                        <p:attrNameLst>
                                          <p:attrName>style.visibility</p:attrName>
                                        </p:attrNameLst>
                                      </p:cBhvr>
                                      <p:to>
                                        <p:strVal val="visible"/>
                                      </p:to>
                                    </p:set>
                                    <p:anim calcmode="lin" valueType="num">
                                      <p:cBhvr additive="base">
                                        <p:cTn id="11" dur="500" fill="hold"/>
                                        <p:tgtEl>
                                          <p:spTgt spid="30617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617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6179">
                                            <p:txEl>
                                              <p:pRg st="2" end="2"/>
                                            </p:txEl>
                                          </p:spTgt>
                                        </p:tgtEl>
                                        <p:attrNameLst>
                                          <p:attrName>style.visibility</p:attrName>
                                        </p:attrNameLst>
                                      </p:cBhvr>
                                      <p:to>
                                        <p:strVal val="visible"/>
                                      </p:to>
                                    </p:set>
                                    <p:anim calcmode="lin" valueType="num">
                                      <p:cBhvr additive="base">
                                        <p:cTn id="15" dur="500" fill="hold"/>
                                        <p:tgtEl>
                                          <p:spTgt spid="30617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617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6179">
                                            <p:txEl>
                                              <p:pRg st="3" end="3"/>
                                            </p:txEl>
                                          </p:spTgt>
                                        </p:tgtEl>
                                        <p:attrNameLst>
                                          <p:attrName>style.visibility</p:attrName>
                                        </p:attrNameLst>
                                      </p:cBhvr>
                                      <p:to>
                                        <p:strVal val="visible"/>
                                      </p:to>
                                    </p:set>
                                    <p:anim calcmode="lin" valueType="num">
                                      <p:cBhvr additive="base">
                                        <p:cTn id="19" dur="500" fill="hold"/>
                                        <p:tgtEl>
                                          <p:spTgt spid="3061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617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06179">
                                            <p:txEl>
                                              <p:pRg st="4" end="4"/>
                                            </p:txEl>
                                          </p:spTgt>
                                        </p:tgtEl>
                                        <p:attrNameLst>
                                          <p:attrName>style.visibility</p:attrName>
                                        </p:attrNameLst>
                                      </p:cBhvr>
                                      <p:to>
                                        <p:strVal val="visible"/>
                                      </p:to>
                                    </p:set>
                                    <p:anim calcmode="lin" valueType="num">
                                      <p:cBhvr additive="base">
                                        <p:cTn id="23" dur="500" fill="hold"/>
                                        <p:tgtEl>
                                          <p:spTgt spid="30617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617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06179">
                                            <p:txEl>
                                              <p:pRg st="5" end="5"/>
                                            </p:txEl>
                                          </p:spTgt>
                                        </p:tgtEl>
                                        <p:attrNameLst>
                                          <p:attrName>style.visibility</p:attrName>
                                        </p:attrNameLst>
                                      </p:cBhvr>
                                      <p:to>
                                        <p:strVal val="visible"/>
                                      </p:to>
                                    </p:set>
                                    <p:anim calcmode="lin" valueType="num">
                                      <p:cBhvr additive="base">
                                        <p:cTn id="27" dur="500" fill="hold"/>
                                        <p:tgtEl>
                                          <p:spTgt spid="30617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0617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06179">
                                            <p:txEl>
                                              <p:pRg st="6" end="6"/>
                                            </p:txEl>
                                          </p:spTgt>
                                        </p:tgtEl>
                                        <p:attrNameLst>
                                          <p:attrName>style.visibility</p:attrName>
                                        </p:attrNameLst>
                                      </p:cBhvr>
                                      <p:to>
                                        <p:strVal val="visible"/>
                                      </p:to>
                                    </p:set>
                                    <p:anim calcmode="lin" valueType="num">
                                      <p:cBhvr additive="base">
                                        <p:cTn id="31" dur="500" fill="hold"/>
                                        <p:tgtEl>
                                          <p:spTgt spid="30617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617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06179">
                                            <p:txEl>
                                              <p:pRg st="7" end="7"/>
                                            </p:txEl>
                                          </p:spTgt>
                                        </p:tgtEl>
                                        <p:attrNameLst>
                                          <p:attrName>style.visibility</p:attrName>
                                        </p:attrNameLst>
                                      </p:cBhvr>
                                      <p:to>
                                        <p:strVal val="visible"/>
                                      </p:to>
                                    </p:set>
                                    <p:anim calcmode="lin" valueType="num">
                                      <p:cBhvr additive="base">
                                        <p:cTn id="35" dur="500" fill="hold"/>
                                        <p:tgtEl>
                                          <p:spTgt spid="30617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061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 calcmode="lin" valueType="num">
                                      <p:cBhvr additive="base">
                                        <p:cTn id="4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 calcmode="lin" valueType="num">
                                      <p:cBhvr additive="base">
                                        <p:cTn id="4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 end="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anim calcmode="lin" valueType="num">
                                      <p:cBhvr additive="base">
                                        <p:cTn id="4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hasCustomPrompt="1"/>
          </p:nvPr>
        </p:nvSpPr>
        <p:spPr>
          <a:xfrm>
            <a:off x="209749" y="188640"/>
            <a:ext cx="3736181" cy="1079897"/>
          </a:xfrm>
        </p:spPr>
        <p:txBody>
          <a:bodyPr vert="horz" wrap="square" lIns="68580" tIns="34290" rIns="68580" bIns="34290" numCol="1" anchor="t" anchorCtr="0" compatLnSpc="1"/>
          <a:lstStyle/>
          <a:p>
            <a:pPr defTabSz="685800" eaLnBrk="1" hangingPunct="1">
              <a:lnSpc>
                <a:spcPct val="150000"/>
              </a:lnSpc>
              <a:spcBef>
                <a:spcPts val="0"/>
              </a:spcBef>
              <a:spcAft>
                <a:spcPct val="0"/>
              </a:spcAft>
              <a:buSzPct val="75000"/>
              <a:defRPr/>
            </a:pPr>
            <a:r>
              <a:rPr lang="zh-CN" altLang="en-US" sz="2400" b="0" kern="0" dirty="0">
                <a:solidFill>
                  <a:schemeClr val="tx1"/>
                </a:solidFill>
                <a:effectLst/>
                <a:latin typeface="+mj-ea"/>
                <a:cs typeface="+mn-cs"/>
              </a:rPr>
              <a:t>分支结构</a:t>
            </a:r>
            <a:endParaRPr lang="en-US" altLang="zh-CN" sz="2400" b="0" kern="0" dirty="0">
              <a:solidFill>
                <a:schemeClr val="tx1"/>
              </a:solidFill>
              <a:effectLst/>
              <a:latin typeface="+mj-ea"/>
              <a:cs typeface="+mn-cs"/>
            </a:endParaRPr>
          </a:p>
          <a:p>
            <a:pPr lvl="1" defTabSz="685800" eaLnBrk="1" hangingPunct="1">
              <a:lnSpc>
                <a:spcPct val="150000"/>
              </a:lnSpc>
              <a:spcBef>
                <a:spcPts val="0"/>
              </a:spcBef>
              <a:spcAft>
                <a:spcPct val="0"/>
              </a:spcAft>
              <a:buClr>
                <a:schemeClr val="tx2"/>
              </a:buClr>
              <a:buSzPct val="75000"/>
              <a:defRPr/>
            </a:pPr>
            <a:r>
              <a:rPr lang="en-US" altLang="zh-CN" sz="2100" b="0" kern="0" dirty="0">
                <a:solidFill>
                  <a:schemeClr val="tx1"/>
                </a:solidFill>
                <a:effectLst/>
                <a:cs typeface="+mn-cs"/>
              </a:rPr>
              <a:t>switch</a:t>
            </a:r>
            <a:r>
              <a:rPr lang="zh-CN" altLang="en-US" sz="2100" b="0" kern="0" dirty="0">
                <a:solidFill>
                  <a:schemeClr val="tx1"/>
                </a:solidFill>
                <a:effectLst/>
                <a:cs typeface="+mn-cs"/>
              </a:rPr>
              <a:t>语句实现多分支</a:t>
            </a:r>
            <a:endParaRPr lang="en-US" altLang="zh-CN" sz="2100" b="0" kern="0" dirty="0">
              <a:solidFill>
                <a:schemeClr val="tx1"/>
              </a:solidFill>
              <a:effectLst/>
              <a:cs typeface="+mn-cs"/>
            </a:endParaRPr>
          </a:p>
          <a:p>
            <a:pPr lvl="1" defTabSz="685800" eaLnBrk="1" hangingPunct="1">
              <a:lnSpc>
                <a:spcPct val="150000"/>
              </a:lnSpc>
              <a:spcBef>
                <a:spcPts val="0"/>
              </a:spcBef>
              <a:spcAft>
                <a:spcPct val="0"/>
              </a:spcAft>
              <a:buClr>
                <a:schemeClr val="tx2"/>
              </a:buClr>
              <a:buSzPct val="75000"/>
              <a:defRPr/>
            </a:pPr>
            <a:endParaRPr lang="en-US" altLang="zh-CN" sz="2100" b="0" kern="0" dirty="0">
              <a:solidFill>
                <a:schemeClr val="tx1"/>
              </a:solidFill>
              <a:effectLst/>
              <a:cs typeface="+mn-cs"/>
            </a:endParaRPr>
          </a:p>
          <a:p>
            <a:pPr lvl="1" indent="0" defTabSz="685800" eaLnBrk="1" hangingPunct="1">
              <a:lnSpc>
                <a:spcPct val="150000"/>
              </a:lnSpc>
              <a:spcBef>
                <a:spcPts val="0"/>
              </a:spcBef>
              <a:spcAft>
                <a:spcPct val="0"/>
              </a:spcAft>
              <a:buClr>
                <a:schemeClr val="tx2"/>
              </a:buClr>
              <a:buSzPct val="75000"/>
              <a:buNone/>
              <a:defRPr/>
            </a:pPr>
            <a:endParaRPr lang="en-US" altLang="zh-CN" sz="2100" b="0" kern="0" dirty="0">
              <a:solidFill>
                <a:schemeClr val="tx1"/>
              </a:solidFill>
              <a:effectLst/>
              <a:cs typeface="+mn-cs"/>
            </a:endParaRPr>
          </a:p>
        </p:txBody>
      </p:sp>
      <p:sp>
        <p:nvSpPr>
          <p:cNvPr id="29699" name="矩形 2"/>
          <p:cNvSpPr/>
          <p:nvPr/>
        </p:nvSpPr>
        <p:spPr>
          <a:xfrm>
            <a:off x="4932040" y="99227"/>
            <a:ext cx="3736181" cy="6758773"/>
          </a:xfrm>
          <a:prstGeom prst="rect">
            <a:avLst/>
          </a:prstGeom>
          <a:noFill/>
          <a:ln w="9525">
            <a:noFill/>
          </a:ln>
        </p:spPr>
        <p:txBody>
          <a:bodyPr>
            <a:spAutoFit/>
          </a:bodyPr>
          <a:lstStyle/>
          <a:p>
            <a:pPr>
              <a:lnSpc>
                <a:spcPct val="110000"/>
              </a:lnSpc>
            </a:pPr>
            <a:r>
              <a:rPr lang="en-US" altLang="zh-CN" sz="1800" dirty="0">
                <a:latin typeface="Batang" pitchFamily="18" charset="-127"/>
                <a:ea typeface="Batang" pitchFamily="18" charset="-127"/>
              </a:rPr>
              <a:t>#include&lt;stdio.h&gt;</a:t>
            </a:r>
          </a:p>
          <a:p>
            <a:pPr>
              <a:lnSpc>
                <a:spcPct val="110000"/>
              </a:lnSpc>
            </a:pPr>
            <a:r>
              <a:rPr lang="en-US" altLang="zh-CN" sz="1800" dirty="0">
                <a:latin typeface="Batang" pitchFamily="18" charset="-127"/>
                <a:ea typeface="Batang" pitchFamily="18" charset="-127"/>
              </a:rPr>
              <a:t>#include&lt;time.h&gt;</a:t>
            </a:r>
          </a:p>
          <a:p>
            <a:pPr>
              <a:lnSpc>
                <a:spcPct val="110000"/>
              </a:lnSpc>
            </a:pPr>
            <a:r>
              <a:rPr lang="en-US" altLang="zh-CN" sz="1800" dirty="0">
                <a:latin typeface="Batang" pitchFamily="18" charset="-127"/>
                <a:ea typeface="Batang" pitchFamily="18" charset="-127"/>
              </a:rPr>
              <a:t>int main(void){</a:t>
            </a:r>
          </a:p>
          <a:p>
            <a:pPr>
              <a:lnSpc>
                <a:spcPct val="110000"/>
              </a:lnSpc>
            </a:pPr>
            <a:r>
              <a:rPr lang="en-US" altLang="zh-CN" sz="1800" dirty="0">
                <a:latin typeface="Batang" pitchFamily="18" charset="-127"/>
                <a:ea typeface="Batang" pitchFamily="18" charset="-127"/>
              </a:rPr>
              <a:t> </a:t>
            </a:r>
            <a:r>
              <a:rPr lang="en-US" altLang="zh-CN" sz="18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随机产生两个整数</a:t>
            </a:r>
            <a:r>
              <a:rPr lang="en-US" altLang="zh-CN" sz="18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代码略</a:t>
            </a:r>
            <a:r>
              <a:rPr lang="en-US" altLang="zh-CN" sz="1800" kern="100" dirty="0">
                <a:latin typeface="微软雅黑" panose="020B0503020204020204" pitchFamily="34" charset="-122"/>
                <a:ea typeface="微软雅黑" panose="020B0503020204020204" pitchFamily="34" charset="-122"/>
                <a:cs typeface="Times New Roman" panose="02020603050405020304" pitchFamily="18" charset="0"/>
              </a:rPr>
              <a:t>*/</a:t>
            </a:r>
          </a:p>
          <a:p>
            <a:pPr>
              <a:lnSpc>
                <a:spcPct val="110000"/>
              </a:lnSpc>
            </a:pPr>
            <a:r>
              <a:rPr lang="en-US" altLang="zh-CN" sz="1800" dirty="0">
                <a:latin typeface="Batang" pitchFamily="18" charset="-127"/>
                <a:ea typeface="Batang" pitchFamily="18" charset="-127"/>
              </a:rPr>
              <a:t>    op=rand%4;</a:t>
            </a:r>
          </a:p>
          <a:p>
            <a:pPr>
              <a:lnSpc>
                <a:spcPct val="110000"/>
              </a:lnSpc>
            </a:pPr>
            <a:r>
              <a:rPr lang="en-US" altLang="zh-CN" sz="1800" dirty="0">
                <a:latin typeface="Batang" pitchFamily="18" charset="-127"/>
                <a:ea typeface="Batang" pitchFamily="18" charset="-127"/>
              </a:rPr>
              <a:t>    switch(op){</a:t>
            </a:r>
          </a:p>
          <a:p>
            <a:pPr>
              <a:lnSpc>
                <a:spcPct val="110000"/>
              </a:lnSpc>
            </a:pPr>
            <a:r>
              <a:rPr lang="en-US" altLang="zh-CN" sz="1800" dirty="0">
                <a:latin typeface="Batang" pitchFamily="18" charset="-127"/>
                <a:ea typeface="Batang" pitchFamily="18" charset="-127"/>
              </a:rPr>
              <a:t>        case 0:</a:t>
            </a:r>
          </a:p>
          <a:p>
            <a:pPr>
              <a:lnSpc>
                <a:spcPct val="110000"/>
              </a:lnSpc>
            </a:pPr>
            <a:r>
              <a:rPr lang="en-US" altLang="zh-CN" sz="1800" dirty="0">
                <a:latin typeface="Batang" pitchFamily="18" charset="-127"/>
                <a:ea typeface="Batang" pitchFamily="18" charset="-127"/>
              </a:rPr>
              <a:t>            printf("%d+%d=", a, b);</a:t>
            </a:r>
          </a:p>
          <a:p>
            <a:pPr>
              <a:lnSpc>
                <a:spcPct val="110000"/>
              </a:lnSpc>
            </a:pPr>
            <a:r>
              <a:rPr lang="en-US" altLang="zh-CN" sz="1800" dirty="0">
                <a:latin typeface="Batang" pitchFamily="18" charset="-127"/>
                <a:ea typeface="Batang" pitchFamily="18" charset="-127"/>
              </a:rPr>
              <a:t>            break;</a:t>
            </a:r>
          </a:p>
          <a:p>
            <a:pPr>
              <a:lnSpc>
                <a:spcPct val="110000"/>
              </a:lnSpc>
            </a:pPr>
            <a:r>
              <a:rPr lang="en-US" altLang="zh-CN" sz="1800" dirty="0">
                <a:latin typeface="Batang" pitchFamily="18" charset="-127"/>
                <a:ea typeface="Batang" pitchFamily="18" charset="-127"/>
              </a:rPr>
              <a:t>        case 1:</a:t>
            </a:r>
          </a:p>
          <a:p>
            <a:pPr>
              <a:lnSpc>
                <a:spcPct val="110000"/>
              </a:lnSpc>
            </a:pPr>
            <a:r>
              <a:rPr lang="en-US" altLang="zh-CN" sz="1800" dirty="0">
                <a:latin typeface="Batang" pitchFamily="18" charset="-127"/>
                <a:ea typeface="Batang" pitchFamily="18" charset="-127"/>
              </a:rPr>
              <a:t>            printf("%d-%d=", a, b);</a:t>
            </a:r>
          </a:p>
          <a:p>
            <a:pPr>
              <a:lnSpc>
                <a:spcPct val="110000"/>
              </a:lnSpc>
            </a:pPr>
            <a:r>
              <a:rPr lang="en-US" altLang="zh-CN" sz="1800" dirty="0">
                <a:latin typeface="Batang" pitchFamily="18" charset="-127"/>
                <a:ea typeface="Batang" pitchFamily="18" charset="-127"/>
              </a:rPr>
              <a:t>            break;</a:t>
            </a:r>
          </a:p>
          <a:p>
            <a:pPr>
              <a:lnSpc>
                <a:spcPct val="110000"/>
              </a:lnSpc>
            </a:pPr>
            <a:r>
              <a:rPr lang="en-US" altLang="zh-CN" sz="1800" dirty="0">
                <a:latin typeface="Batang" pitchFamily="18" charset="-127"/>
                <a:ea typeface="Batang" pitchFamily="18" charset="-127"/>
              </a:rPr>
              <a:t>        case 2:</a:t>
            </a:r>
          </a:p>
          <a:p>
            <a:pPr>
              <a:lnSpc>
                <a:spcPct val="110000"/>
              </a:lnSpc>
            </a:pPr>
            <a:r>
              <a:rPr lang="en-US" altLang="zh-CN" sz="1800" dirty="0">
                <a:latin typeface="Batang" pitchFamily="18" charset="-127"/>
                <a:ea typeface="Batang" pitchFamily="18" charset="-127"/>
              </a:rPr>
              <a:t>            if(b != 0)</a:t>
            </a:r>
          </a:p>
          <a:p>
            <a:pPr>
              <a:lnSpc>
                <a:spcPct val="110000"/>
              </a:lnSpc>
            </a:pPr>
            <a:r>
              <a:rPr lang="en-US" altLang="zh-CN" sz="1800" dirty="0">
                <a:latin typeface="Batang" pitchFamily="18" charset="-127"/>
                <a:ea typeface="Batang" pitchFamily="18" charset="-127"/>
              </a:rPr>
              <a:t>                printf("%d/%d=", a, b);</a:t>
            </a:r>
          </a:p>
          <a:p>
            <a:pPr>
              <a:lnSpc>
                <a:spcPct val="110000"/>
              </a:lnSpc>
            </a:pPr>
            <a:r>
              <a:rPr lang="en-US" altLang="zh-CN" sz="1800" dirty="0">
                <a:latin typeface="Batang" pitchFamily="18" charset="-127"/>
                <a:ea typeface="Batang" pitchFamily="18" charset="-127"/>
              </a:rPr>
              <a:t>            break;</a:t>
            </a:r>
          </a:p>
          <a:p>
            <a:pPr>
              <a:lnSpc>
                <a:spcPct val="110000"/>
              </a:lnSpc>
            </a:pPr>
            <a:r>
              <a:rPr lang="en-US" altLang="zh-CN" sz="1800" dirty="0">
                <a:latin typeface="Batang" pitchFamily="18" charset="-127"/>
                <a:ea typeface="Batang" pitchFamily="18" charset="-127"/>
              </a:rPr>
              <a:t>        default:</a:t>
            </a:r>
          </a:p>
          <a:p>
            <a:pPr>
              <a:lnSpc>
                <a:spcPct val="110000"/>
              </a:lnSpc>
            </a:pPr>
            <a:r>
              <a:rPr lang="en-US" altLang="zh-CN" sz="1800" dirty="0">
                <a:latin typeface="Batang" pitchFamily="18" charset="-127"/>
                <a:ea typeface="Batang" pitchFamily="18" charset="-127"/>
              </a:rPr>
              <a:t>            printf("%d*%d=", a, b);</a:t>
            </a:r>
          </a:p>
          <a:p>
            <a:pPr>
              <a:lnSpc>
                <a:spcPct val="110000"/>
              </a:lnSpc>
            </a:pPr>
            <a:r>
              <a:rPr lang="en-US" altLang="zh-CN" sz="1800" dirty="0">
                <a:latin typeface="Batang" pitchFamily="18" charset="-127"/>
                <a:ea typeface="Batang" pitchFamily="18" charset="-127"/>
              </a:rPr>
              <a:t>    }</a:t>
            </a:r>
          </a:p>
          <a:p>
            <a:pPr>
              <a:lnSpc>
                <a:spcPct val="110000"/>
              </a:lnSpc>
            </a:pPr>
            <a:r>
              <a:rPr lang="en-US" altLang="zh-CN" sz="1800" dirty="0">
                <a:latin typeface="Batang" pitchFamily="18" charset="-127"/>
                <a:ea typeface="Batang" pitchFamily="18" charset="-127"/>
              </a:rPr>
              <a:t>    return 0;</a:t>
            </a:r>
          </a:p>
          <a:p>
            <a:pPr>
              <a:lnSpc>
                <a:spcPct val="110000"/>
              </a:lnSpc>
            </a:pPr>
            <a:r>
              <a:rPr lang="en-US" altLang="zh-CN" sz="1800" dirty="0">
                <a:latin typeface="Batang" pitchFamily="18" charset="-127"/>
                <a:ea typeface="Batang" pitchFamily="18" charset="-127"/>
              </a:rPr>
              <a:t>}</a:t>
            </a:r>
            <a:endParaRPr lang="en-US" altLang="zh-CN" sz="1500" dirty="0">
              <a:latin typeface="Batang" pitchFamily="18" charset="-127"/>
              <a:ea typeface="Batang" pitchFamily="18" charset="-127"/>
            </a:endParaRPr>
          </a:p>
        </p:txBody>
      </p:sp>
      <p:pic>
        <p:nvPicPr>
          <p:cNvPr id="29700" name="图片 3"/>
          <p:cNvPicPr>
            <a:picLocks noChangeAspect="1"/>
          </p:cNvPicPr>
          <p:nvPr/>
        </p:nvPicPr>
        <p:blipFill>
          <a:blip r:embed="rId2"/>
          <a:stretch>
            <a:fillRect/>
          </a:stretch>
        </p:blipFill>
        <p:spPr>
          <a:xfrm>
            <a:off x="206226" y="2492896"/>
            <a:ext cx="4653806" cy="2931996"/>
          </a:xfrm>
          <a:prstGeom prst="rect">
            <a:avLst/>
          </a:prstGeom>
          <a:noFill/>
          <a:ln w="9525">
            <a:noFill/>
          </a:ln>
        </p:spPr>
      </p:pic>
    </p:spTree>
  </p:cSld>
  <p:clrMapOvr>
    <a:masterClrMapping/>
  </p:clrMapOvr>
  <p:transition>
    <p:split orient="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hasCustomPrompt="1"/>
          </p:nvPr>
        </p:nvSpPr>
        <p:spPr>
          <a:xfrm>
            <a:off x="835819" y="1322785"/>
            <a:ext cx="3736181" cy="1079897"/>
          </a:xfrm>
        </p:spPr>
        <p:txBody>
          <a:bodyPr vert="horz" wrap="square" lIns="68580" tIns="34290" rIns="68580" bIns="34290" numCol="1" anchor="t" anchorCtr="0" compatLnSpc="1"/>
          <a:lstStyle/>
          <a:p>
            <a:pPr defTabSz="685800" eaLnBrk="1" hangingPunct="1">
              <a:lnSpc>
                <a:spcPct val="150000"/>
              </a:lnSpc>
              <a:spcBef>
                <a:spcPts val="0"/>
              </a:spcBef>
              <a:spcAft>
                <a:spcPct val="0"/>
              </a:spcAft>
              <a:buSzPct val="75000"/>
              <a:defRPr/>
            </a:pPr>
            <a:r>
              <a:rPr lang="zh-CN" altLang="en-US" sz="2400" b="0" kern="0" dirty="0">
                <a:solidFill>
                  <a:schemeClr val="tx1"/>
                </a:solidFill>
                <a:effectLst/>
                <a:latin typeface="+mj-ea"/>
                <a:cs typeface="+mn-cs"/>
              </a:rPr>
              <a:t>分支结构</a:t>
            </a:r>
            <a:endParaRPr lang="en-US" altLang="zh-CN" sz="2400" b="0" kern="0" dirty="0">
              <a:solidFill>
                <a:schemeClr val="tx1"/>
              </a:solidFill>
              <a:effectLst/>
              <a:latin typeface="+mj-ea"/>
              <a:cs typeface="+mn-cs"/>
            </a:endParaRPr>
          </a:p>
          <a:p>
            <a:pPr lvl="1" defTabSz="685800" eaLnBrk="1" hangingPunct="1">
              <a:lnSpc>
                <a:spcPct val="150000"/>
              </a:lnSpc>
              <a:spcBef>
                <a:spcPts val="0"/>
              </a:spcBef>
              <a:spcAft>
                <a:spcPct val="0"/>
              </a:spcAft>
              <a:buClr>
                <a:schemeClr val="tx2"/>
              </a:buClr>
              <a:buSzPct val="75000"/>
              <a:defRPr/>
            </a:pPr>
            <a:r>
              <a:rPr lang="en-US" altLang="zh-CN" sz="2100" b="0" kern="0" dirty="0">
                <a:solidFill>
                  <a:schemeClr val="tx1"/>
                </a:solidFill>
                <a:effectLst/>
                <a:cs typeface="+mn-cs"/>
              </a:rPr>
              <a:t>switch</a:t>
            </a:r>
            <a:r>
              <a:rPr lang="zh-CN" altLang="en-US" sz="2100" b="0" kern="0" dirty="0">
                <a:solidFill>
                  <a:schemeClr val="tx1"/>
                </a:solidFill>
                <a:effectLst/>
                <a:cs typeface="+mn-cs"/>
              </a:rPr>
              <a:t>语句实现多分支</a:t>
            </a:r>
            <a:endParaRPr lang="en-US" altLang="zh-CN" sz="2100" b="0" kern="0" dirty="0">
              <a:solidFill>
                <a:schemeClr val="tx1"/>
              </a:solidFill>
              <a:effectLst/>
              <a:cs typeface="+mn-cs"/>
            </a:endParaRPr>
          </a:p>
          <a:p>
            <a:pPr lvl="1" defTabSz="685800" eaLnBrk="1" hangingPunct="1">
              <a:lnSpc>
                <a:spcPct val="150000"/>
              </a:lnSpc>
              <a:spcBef>
                <a:spcPts val="0"/>
              </a:spcBef>
              <a:spcAft>
                <a:spcPct val="0"/>
              </a:spcAft>
              <a:buClr>
                <a:schemeClr val="tx2"/>
              </a:buClr>
              <a:buSzPct val="75000"/>
              <a:defRPr/>
            </a:pPr>
            <a:endParaRPr lang="en-US" altLang="zh-CN" sz="2100" b="0" kern="0" dirty="0">
              <a:solidFill>
                <a:schemeClr val="tx1"/>
              </a:solidFill>
              <a:effectLst/>
              <a:cs typeface="+mn-cs"/>
            </a:endParaRPr>
          </a:p>
          <a:p>
            <a:pPr lvl="1" indent="0" defTabSz="685800" eaLnBrk="1" hangingPunct="1">
              <a:lnSpc>
                <a:spcPct val="150000"/>
              </a:lnSpc>
              <a:spcBef>
                <a:spcPts val="0"/>
              </a:spcBef>
              <a:spcAft>
                <a:spcPct val="0"/>
              </a:spcAft>
              <a:buClr>
                <a:schemeClr val="tx2"/>
              </a:buClr>
              <a:buSzPct val="75000"/>
              <a:buNone/>
              <a:defRPr/>
            </a:pPr>
            <a:endParaRPr lang="en-US" altLang="zh-CN" sz="2100" b="0" kern="0" dirty="0">
              <a:solidFill>
                <a:schemeClr val="tx1"/>
              </a:solidFill>
              <a:effectLst/>
              <a:cs typeface="+mn-cs"/>
            </a:endParaRPr>
          </a:p>
        </p:txBody>
      </p:sp>
      <p:sp>
        <p:nvSpPr>
          <p:cNvPr id="3" name="矩形 2"/>
          <p:cNvSpPr/>
          <p:nvPr/>
        </p:nvSpPr>
        <p:spPr>
          <a:xfrm>
            <a:off x="736996" y="2781301"/>
            <a:ext cx="7291387" cy="2328523"/>
          </a:xfrm>
          <a:prstGeom prst="rect">
            <a:avLst/>
          </a:prstGeom>
          <a:solidFill>
            <a:srgbClr val="92D050">
              <a:alpha val="10000"/>
            </a:srgbClr>
          </a:solidFill>
        </p:spPr>
        <p:txBody>
          <a:bodyPr wrap="square">
            <a:spAutoFit/>
          </a:bodyPr>
          <a:lstStyle/>
          <a:p>
            <a:pPr marL="257175" indent="-257175" algn="just" defTabSz="685800" eaLnBrk="0" hangingPunct="0">
              <a:lnSpc>
                <a:spcPct val="150000"/>
              </a:lnSpc>
              <a:spcAft>
                <a:spcPts val="0"/>
              </a:spcAft>
              <a:buClr>
                <a:srgbClr val="FF0000"/>
              </a:buClr>
              <a:buFont typeface="Wingdings 2" panose="05020102010507070707" pitchFamily="18" charset="2"/>
              <a:buChar char="R"/>
              <a:defRPr/>
            </a:pPr>
            <a:r>
              <a:rPr lang="zh-CN" altLang="zh-CN" sz="2000" kern="100" dirty="0">
                <a:latin typeface="+mj-ea"/>
                <a:ea typeface="+mj-ea"/>
              </a:rPr>
              <a:t>表达式</a:t>
            </a:r>
            <a:r>
              <a:rPr lang="en-US" altLang="zh-CN" sz="2000" kern="100" dirty="0">
                <a:latin typeface="+mj-ea"/>
                <a:ea typeface="+mj-ea"/>
                <a:cs typeface="Times New Roman" panose="02020603050405020304" pitchFamily="18" charset="0"/>
              </a:rPr>
              <a:t>A</a:t>
            </a:r>
            <a:r>
              <a:rPr lang="zh-CN" altLang="zh-CN" sz="2000" kern="100" dirty="0">
                <a:latin typeface="+mj-ea"/>
                <a:ea typeface="+mj-ea"/>
              </a:rPr>
              <a:t>的数据类型可以是整数或字符，不可以是浮点型。</a:t>
            </a:r>
          </a:p>
          <a:p>
            <a:pPr marL="257175" indent="-257175" algn="just" defTabSz="685800" eaLnBrk="0" hangingPunct="0">
              <a:lnSpc>
                <a:spcPct val="150000"/>
              </a:lnSpc>
              <a:spcAft>
                <a:spcPts val="0"/>
              </a:spcAft>
              <a:buClr>
                <a:srgbClr val="FF0000"/>
              </a:buClr>
              <a:buFont typeface="Wingdings 2" panose="05020102010507070707" pitchFamily="18" charset="2"/>
              <a:buChar char="R"/>
              <a:defRPr/>
            </a:pPr>
            <a:r>
              <a:rPr lang="zh-CN" altLang="zh-CN" sz="2000" kern="100" dirty="0">
                <a:latin typeface="+mj-ea"/>
                <a:ea typeface="+mj-ea"/>
              </a:rPr>
              <a:t>每个</a:t>
            </a:r>
            <a:r>
              <a:rPr lang="en-US" altLang="zh-CN" sz="2000" kern="100" dirty="0">
                <a:latin typeface="+mj-ea"/>
                <a:ea typeface="+mj-ea"/>
                <a:cs typeface="Times New Roman" panose="02020603050405020304" pitchFamily="18" charset="0"/>
              </a:rPr>
              <a:t>case</a:t>
            </a:r>
            <a:r>
              <a:rPr lang="zh-CN" altLang="zh-CN" sz="2000" kern="100" dirty="0">
                <a:latin typeface="+mj-ea"/>
                <a:ea typeface="+mj-ea"/>
              </a:rPr>
              <a:t>后面都是常量表达式，每个</a:t>
            </a:r>
            <a:r>
              <a:rPr lang="en-US" altLang="zh-CN" sz="2000" kern="100" dirty="0">
                <a:latin typeface="+mj-ea"/>
                <a:ea typeface="+mj-ea"/>
                <a:cs typeface="Times New Roman" panose="02020603050405020304" pitchFamily="18" charset="0"/>
              </a:rPr>
              <a:t>case</a:t>
            </a:r>
            <a:r>
              <a:rPr lang="zh-CN" altLang="zh-CN" sz="2000" kern="100" dirty="0">
                <a:latin typeface="+mj-ea"/>
                <a:ea typeface="+mj-ea"/>
              </a:rPr>
              <a:t>后的常量表达式的值必须互不相同。各个</a:t>
            </a:r>
            <a:r>
              <a:rPr lang="en-US" altLang="zh-CN" sz="2000" kern="100" dirty="0">
                <a:latin typeface="+mj-ea"/>
                <a:ea typeface="+mj-ea"/>
                <a:cs typeface="Times New Roman" panose="02020603050405020304" pitchFamily="18" charset="0"/>
              </a:rPr>
              <a:t>case</a:t>
            </a:r>
            <a:r>
              <a:rPr lang="zh-CN" altLang="zh-CN" sz="2000" kern="100" dirty="0">
                <a:latin typeface="+mj-ea"/>
                <a:ea typeface="+mj-ea"/>
              </a:rPr>
              <a:t>出现次序不影响执行结果。</a:t>
            </a:r>
          </a:p>
          <a:p>
            <a:pPr marL="257175" indent="-257175" algn="just" defTabSz="685800" eaLnBrk="0" hangingPunct="0">
              <a:lnSpc>
                <a:spcPct val="150000"/>
              </a:lnSpc>
              <a:spcAft>
                <a:spcPts val="0"/>
              </a:spcAft>
              <a:buClr>
                <a:srgbClr val="FF0000"/>
              </a:buClr>
              <a:buFont typeface="Wingdings 2" panose="05020102010507070707" pitchFamily="18" charset="2"/>
              <a:buChar char="R"/>
              <a:defRPr/>
            </a:pPr>
            <a:r>
              <a:rPr lang="zh-CN" altLang="zh-CN" sz="2000" kern="100" dirty="0">
                <a:solidFill>
                  <a:schemeClr val="tx2"/>
                </a:solidFill>
                <a:latin typeface="+mj-ea"/>
                <a:ea typeface="+mj-ea"/>
              </a:rPr>
              <a:t>执行时根据表达式的值找到入口，在执行完一个</a:t>
            </a:r>
            <a:r>
              <a:rPr lang="en-US" altLang="zh-CN" sz="2000" kern="100" dirty="0">
                <a:solidFill>
                  <a:schemeClr val="tx2"/>
                </a:solidFill>
                <a:latin typeface="+mj-ea"/>
                <a:ea typeface="+mj-ea"/>
                <a:cs typeface="Times New Roman" panose="02020603050405020304" pitchFamily="18" charset="0"/>
              </a:rPr>
              <a:t>case</a:t>
            </a:r>
            <a:r>
              <a:rPr lang="zh-CN" altLang="zh-CN" sz="2000" kern="100" dirty="0">
                <a:solidFill>
                  <a:schemeClr val="tx2"/>
                </a:solidFill>
                <a:latin typeface="+mj-ea"/>
                <a:ea typeface="+mj-ea"/>
              </a:rPr>
              <a:t>的语句后，</a:t>
            </a:r>
            <a:r>
              <a:rPr lang="zh-CN" altLang="en-US" sz="2000" kern="100" dirty="0">
                <a:solidFill>
                  <a:schemeClr val="tx2"/>
                </a:solidFill>
                <a:latin typeface="+mj-ea"/>
                <a:ea typeface="+mj-ea"/>
              </a:rPr>
              <a:t>如果没有</a:t>
            </a:r>
            <a:r>
              <a:rPr lang="en-US" altLang="zh-CN" sz="2000" kern="100" dirty="0">
                <a:solidFill>
                  <a:schemeClr val="tx2"/>
                </a:solidFill>
                <a:latin typeface="+mj-ea"/>
                <a:ea typeface="+mj-ea"/>
              </a:rPr>
              <a:t>break</a:t>
            </a:r>
            <a:r>
              <a:rPr lang="zh-CN" altLang="en-US" sz="2000" kern="100" dirty="0">
                <a:solidFill>
                  <a:schemeClr val="tx2"/>
                </a:solidFill>
                <a:latin typeface="+mj-ea"/>
                <a:ea typeface="+mj-ea"/>
              </a:rPr>
              <a:t>语句，会执行后续</a:t>
            </a:r>
            <a:r>
              <a:rPr lang="en-US" altLang="zh-CN" sz="2000" kern="100" dirty="0">
                <a:solidFill>
                  <a:schemeClr val="tx2"/>
                </a:solidFill>
                <a:latin typeface="+mj-ea"/>
                <a:ea typeface="+mj-ea"/>
              </a:rPr>
              <a:t>case</a:t>
            </a:r>
            <a:r>
              <a:rPr lang="zh-CN" altLang="en-US" sz="2000" kern="100" dirty="0">
                <a:solidFill>
                  <a:schemeClr val="tx2"/>
                </a:solidFill>
                <a:latin typeface="+mj-ea"/>
                <a:ea typeface="+mj-ea"/>
              </a:rPr>
              <a:t>。</a:t>
            </a:r>
            <a:endParaRPr lang="zh-CN" altLang="zh-CN" sz="2000" kern="100" dirty="0">
              <a:solidFill>
                <a:schemeClr val="tx2"/>
              </a:solidFill>
              <a:latin typeface="+mj-ea"/>
              <a:ea typeface="+mj-ea"/>
            </a:endParaRPr>
          </a:p>
        </p:txBody>
      </p:sp>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灯片编号占位符 5">
            <a:extLst>
              <a:ext uri="{FF2B5EF4-FFF2-40B4-BE49-F238E27FC236}">
                <a16:creationId xmlns:a16="http://schemas.microsoft.com/office/drawing/2014/main" id="{8BAE1A5C-BBBD-4350-8CED-197ECAB670E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1BC13B5-7234-4559-8B7E-A1AC0EE4E15F}" type="slidenum">
              <a:rPr lang="en-US" altLang="zh-CN"/>
              <a:pPr/>
              <a:t>4</a:t>
            </a:fld>
            <a:endParaRPr lang="en-US" altLang="zh-CN"/>
          </a:p>
        </p:txBody>
      </p:sp>
      <p:sp>
        <p:nvSpPr>
          <p:cNvPr id="258050" name="Rectangle 2">
            <a:extLst>
              <a:ext uri="{FF2B5EF4-FFF2-40B4-BE49-F238E27FC236}">
                <a16:creationId xmlns:a16="http://schemas.microsoft.com/office/drawing/2014/main" id="{D6612A47-B7A6-46DA-9B74-FF570DE41D4A}"/>
              </a:ext>
            </a:extLst>
          </p:cNvPr>
          <p:cNvSpPr>
            <a:spLocks noGrp="1" noChangeArrowheads="1"/>
          </p:cNvSpPr>
          <p:nvPr>
            <p:ph type="title"/>
          </p:nvPr>
        </p:nvSpPr>
        <p:spPr/>
        <p:txBody>
          <a:bodyPr/>
          <a:lstStyle/>
          <a:p>
            <a:pPr eaLnBrk="1" hangingPunct="1">
              <a:defRPr/>
            </a:pPr>
            <a:r>
              <a:rPr kumimoji="1" lang="en-US" altLang="zh-CN">
                <a:latin typeface="隶书" panose="02010509060101010101" pitchFamily="49" charset="-122"/>
              </a:rPr>
              <a:t>4.1 </a:t>
            </a:r>
            <a:r>
              <a:rPr kumimoji="1" lang="zh-CN" altLang="en-US">
                <a:latin typeface="隶书" panose="02010509060101010101" pitchFamily="49" charset="-122"/>
              </a:rPr>
              <a:t>结构化程序设计</a:t>
            </a:r>
          </a:p>
        </p:txBody>
      </p:sp>
      <p:sp>
        <p:nvSpPr>
          <p:cNvPr id="258051" name="Rectangle 3">
            <a:extLst>
              <a:ext uri="{FF2B5EF4-FFF2-40B4-BE49-F238E27FC236}">
                <a16:creationId xmlns:a16="http://schemas.microsoft.com/office/drawing/2014/main" id="{9BF7ED40-CCB0-4635-8FFD-C68125DC623A}"/>
              </a:ext>
            </a:extLst>
          </p:cNvPr>
          <p:cNvSpPr>
            <a:spLocks noGrp="1" noChangeArrowheads="1"/>
          </p:cNvSpPr>
          <p:nvPr>
            <p:ph idx="1"/>
          </p:nvPr>
        </p:nvSpPr>
        <p:spPr>
          <a:xfrm>
            <a:off x="250825" y="1125538"/>
            <a:ext cx="8569325" cy="5732462"/>
          </a:xfrm>
        </p:spPr>
        <p:txBody>
          <a:bodyPr/>
          <a:lstStyle/>
          <a:p>
            <a:pPr marL="290830" indent="-290830" eaLnBrk="1" hangingPunct="1">
              <a:lnSpc>
                <a:spcPct val="100000"/>
              </a:lnSpc>
              <a:defRPr/>
            </a:pPr>
            <a:r>
              <a:rPr kumimoji="1" lang="zh-CN" altLang="en-US" sz="2000" dirty="0">
                <a:latin typeface="楷体_GB2312" pitchFamily="49" charset="-122"/>
                <a:cs typeface="+mn-cs"/>
              </a:rPr>
              <a:t>结构化程序设计的思想是：结构化程序设计在总体设计阶段采用</a:t>
            </a:r>
            <a:r>
              <a:rPr kumimoji="1" lang="zh-CN" altLang="en-US" sz="2000" dirty="0">
                <a:solidFill>
                  <a:srgbClr val="FF0000"/>
                </a:solidFill>
                <a:latin typeface="楷体_GB2312" pitchFamily="49" charset="-122"/>
                <a:cs typeface="+mn-cs"/>
              </a:rPr>
              <a:t>自顶向下逐步求精</a:t>
            </a:r>
            <a:r>
              <a:rPr kumimoji="1" lang="zh-CN" altLang="en-US" sz="2000" dirty="0">
                <a:latin typeface="楷体_GB2312" pitchFamily="49" charset="-122"/>
                <a:cs typeface="+mn-cs"/>
              </a:rPr>
              <a:t>的方法，可以把一个复杂问题的解法分解和细化成一个由许多模块组成的层次结构的软件系统。在详细设计或编码阶段把一个模块的功能逐步分解细化为一系列具体的处理步骤。</a:t>
            </a:r>
            <a:r>
              <a:rPr kumimoji="1" lang="zh-CN" altLang="en-US" sz="2000" dirty="0">
                <a:latin typeface="黑体" panose="02010609060101010101" pitchFamily="49" charset="-122"/>
                <a:ea typeface="黑体" panose="02010609060101010101" pitchFamily="49" charset="-122"/>
                <a:cs typeface="+mn-cs"/>
              </a:rPr>
              <a:t> </a:t>
            </a:r>
            <a:endParaRPr kumimoji="1" lang="zh-CN" altLang="en-US" sz="2000" dirty="0">
              <a:latin typeface="楷体_GB2312" pitchFamily="49" charset="-122"/>
              <a:cs typeface="+mn-cs"/>
            </a:endParaRPr>
          </a:p>
          <a:p>
            <a:pPr marL="662305" lvl="1" eaLnBrk="1" hangingPunct="1">
              <a:lnSpc>
                <a:spcPct val="100000"/>
              </a:lnSpc>
              <a:defRPr/>
            </a:pPr>
            <a:r>
              <a:rPr kumimoji="1" lang="zh-CN" altLang="en-US" sz="2000" dirty="0">
                <a:latin typeface="楷体_GB2312" pitchFamily="49" charset="-122"/>
                <a:cs typeface="+mn-cs"/>
              </a:rPr>
              <a:t>总体设计阶段采用自顶向下逐步求精的方法，即可以把一个复杂问题的解法分解和细化成一个由许多模块组成的层次结构的软件系统。</a:t>
            </a:r>
          </a:p>
          <a:p>
            <a:pPr marL="662305" lvl="1" eaLnBrk="1" hangingPunct="1">
              <a:lnSpc>
                <a:spcPct val="100000"/>
              </a:lnSpc>
              <a:defRPr/>
            </a:pPr>
            <a:r>
              <a:rPr kumimoji="1" lang="zh-CN" altLang="en-US" sz="2000" dirty="0">
                <a:latin typeface="楷体_GB2312" pitchFamily="49" charset="-122"/>
                <a:cs typeface="+mn-cs"/>
              </a:rPr>
              <a:t>在详细设计或编码阶段把一个模块的功能逐步分解细化为一系列具体的处理步骤。</a:t>
            </a:r>
          </a:p>
          <a:p>
            <a:pPr marL="290830" indent="-290830" eaLnBrk="1" hangingPunct="1">
              <a:lnSpc>
                <a:spcPct val="100000"/>
              </a:lnSpc>
              <a:defRPr/>
            </a:pPr>
            <a:r>
              <a:rPr kumimoji="1" lang="zh-CN" altLang="en-US" sz="2000" dirty="0">
                <a:latin typeface="楷体_GB2312" pitchFamily="49" charset="-122"/>
                <a:cs typeface="+mn-cs"/>
              </a:rPr>
              <a:t>结构化程序主要有以下几个标准：</a:t>
            </a:r>
          </a:p>
          <a:p>
            <a:pPr marL="662305" lvl="1" eaLnBrk="1" hangingPunct="1">
              <a:lnSpc>
                <a:spcPct val="100000"/>
              </a:lnSpc>
              <a:defRPr/>
            </a:pPr>
            <a:r>
              <a:rPr kumimoji="1" lang="zh-CN" altLang="en-US" sz="2000" dirty="0">
                <a:latin typeface="楷体_GB2312" pitchFamily="49" charset="-122"/>
                <a:cs typeface="+mn-cs"/>
              </a:rPr>
              <a:t>程序符合</a:t>
            </a:r>
            <a:r>
              <a:rPr kumimoji="1" lang="zh-CN" altLang="en-US" sz="2000" dirty="0">
                <a:cs typeface="+mn-cs"/>
              </a:rPr>
              <a:t>“</a:t>
            </a:r>
            <a:r>
              <a:rPr kumimoji="1" lang="zh-CN" altLang="en-US" sz="2000" dirty="0">
                <a:latin typeface="楷体_GB2312" pitchFamily="49" charset="-122"/>
                <a:cs typeface="+mn-cs"/>
              </a:rPr>
              <a:t>清晰第一，效率第二</a:t>
            </a:r>
            <a:r>
              <a:rPr kumimoji="1" lang="zh-CN" altLang="en-US" sz="2000" dirty="0">
                <a:cs typeface="+mn-cs"/>
              </a:rPr>
              <a:t>”</a:t>
            </a:r>
            <a:r>
              <a:rPr kumimoji="1" lang="zh-CN" altLang="en-US" sz="2000" dirty="0">
                <a:latin typeface="楷体_GB2312" pitchFamily="49" charset="-122"/>
                <a:cs typeface="+mn-cs"/>
              </a:rPr>
              <a:t>的质量标准。</a:t>
            </a:r>
          </a:p>
          <a:p>
            <a:pPr marL="662305" lvl="1" eaLnBrk="1" hangingPunct="1">
              <a:lnSpc>
                <a:spcPct val="100000"/>
              </a:lnSpc>
              <a:defRPr/>
            </a:pPr>
            <a:r>
              <a:rPr kumimoji="1" lang="zh-CN" altLang="en-US" sz="2000" dirty="0">
                <a:latin typeface="楷体_GB2312" pitchFamily="49" charset="-122"/>
                <a:cs typeface="+mn-cs"/>
              </a:rPr>
              <a:t>程序由</a:t>
            </a:r>
            <a:r>
              <a:rPr kumimoji="1" lang="zh-CN" altLang="en-US" sz="2000" dirty="0">
                <a:cs typeface="+mn-cs"/>
              </a:rPr>
              <a:t>“</a:t>
            </a:r>
            <a:r>
              <a:rPr kumimoji="1" lang="zh-CN" altLang="en-US" sz="2000" dirty="0">
                <a:latin typeface="楷体_GB2312" pitchFamily="49" charset="-122"/>
                <a:cs typeface="+mn-cs"/>
              </a:rPr>
              <a:t>模块</a:t>
            </a:r>
            <a:r>
              <a:rPr kumimoji="1" lang="zh-CN" altLang="en-US" sz="2000" dirty="0">
                <a:cs typeface="+mn-cs"/>
              </a:rPr>
              <a:t>”</a:t>
            </a:r>
            <a:r>
              <a:rPr kumimoji="1" lang="zh-CN" altLang="en-US" sz="2000" dirty="0">
                <a:latin typeface="楷体_GB2312" pitchFamily="49" charset="-122"/>
                <a:cs typeface="+mn-cs"/>
              </a:rPr>
              <a:t>组成而无随意的跳转。</a:t>
            </a:r>
          </a:p>
          <a:p>
            <a:pPr marL="662305" lvl="1" eaLnBrk="1" hangingPunct="1">
              <a:lnSpc>
                <a:spcPct val="100000"/>
              </a:lnSpc>
              <a:defRPr/>
            </a:pPr>
            <a:r>
              <a:rPr kumimoji="1" lang="zh-CN" altLang="en-US" sz="2000" dirty="0">
                <a:latin typeface="楷体_GB2312" pitchFamily="49" charset="-122"/>
                <a:cs typeface="+mn-cs"/>
              </a:rPr>
              <a:t>一个入口，一个出口。</a:t>
            </a:r>
          </a:p>
          <a:p>
            <a:pPr marL="662305" lvl="1" eaLnBrk="1" hangingPunct="1">
              <a:lnSpc>
                <a:spcPct val="100000"/>
              </a:lnSpc>
              <a:defRPr/>
            </a:pPr>
            <a:r>
              <a:rPr kumimoji="1" lang="zh-CN" altLang="en-US" sz="2000" dirty="0">
                <a:latin typeface="楷体_GB2312" pitchFamily="49" charset="-122"/>
                <a:cs typeface="+mn-cs"/>
              </a:rPr>
              <a:t>程序由顺序结构、分支结构和循环结构组成。</a:t>
            </a:r>
          </a:p>
          <a:p>
            <a:pPr marL="662305" lvl="1" eaLnBrk="1" hangingPunct="1">
              <a:lnSpc>
                <a:spcPct val="100000"/>
              </a:lnSpc>
              <a:defRPr/>
            </a:pPr>
            <a:r>
              <a:rPr kumimoji="1" lang="zh-CN" altLang="en-US" sz="2000" dirty="0">
                <a:latin typeface="楷体_GB2312" pitchFamily="49" charset="-122"/>
                <a:cs typeface="+mn-cs"/>
              </a:rPr>
              <a:t>没有死循环。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 calcmode="lin" valueType="num">
                                      <p:cBhvr additive="base">
                                        <p:cTn id="7" dur="500" fill="hold"/>
                                        <p:tgtEl>
                                          <p:spTgt spid="2580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80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8051">
                                            <p:txEl>
                                              <p:pRg st="1" end="1"/>
                                            </p:txEl>
                                          </p:spTgt>
                                        </p:tgtEl>
                                        <p:attrNameLst>
                                          <p:attrName>style.visibility</p:attrName>
                                        </p:attrNameLst>
                                      </p:cBhvr>
                                      <p:to>
                                        <p:strVal val="visible"/>
                                      </p:to>
                                    </p:set>
                                    <p:anim calcmode="lin" valueType="num">
                                      <p:cBhvr additive="base">
                                        <p:cTn id="11" dur="500" fill="hold"/>
                                        <p:tgtEl>
                                          <p:spTgt spid="2580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80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8051">
                                            <p:txEl>
                                              <p:pRg st="2" end="2"/>
                                            </p:txEl>
                                          </p:spTgt>
                                        </p:tgtEl>
                                        <p:attrNameLst>
                                          <p:attrName>style.visibility</p:attrName>
                                        </p:attrNameLst>
                                      </p:cBhvr>
                                      <p:to>
                                        <p:strVal val="visible"/>
                                      </p:to>
                                    </p:set>
                                    <p:anim calcmode="lin" valueType="num">
                                      <p:cBhvr additive="base">
                                        <p:cTn id="15" dur="500" fill="hold"/>
                                        <p:tgtEl>
                                          <p:spTgt spid="2580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80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58051">
                                            <p:txEl>
                                              <p:pRg st="3" end="3"/>
                                            </p:txEl>
                                          </p:spTgt>
                                        </p:tgtEl>
                                        <p:attrNameLst>
                                          <p:attrName>style.visibility</p:attrName>
                                        </p:attrNameLst>
                                      </p:cBhvr>
                                      <p:to>
                                        <p:strVal val="visible"/>
                                      </p:to>
                                    </p:set>
                                    <p:anim calcmode="lin" valueType="num">
                                      <p:cBhvr additive="base">
                                        <p:cTn id="21" dur="500" fill="hold"/>
                                        <p:tgtEl>
                                          <p:spTgt spid="2580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805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58051">
                                            <p:txEl>
                                              <p:pRg st="4" end="4"/>
                                            </p:txEl>
                                          </p:spTgt>
                                        </p:tgtEl>
                                        <p:attrNameLst>
                                          <p:attrName>style.visibility</p:attrName>
                                        </p:attrNameLst>
                                      </p:cBhvr>
                                      <p:to>
                                        <p:strVal val="visible"/>
                                      </p:to>
                                    </p:set>
                                    <p:anim calcmode="lin" valueType="num">
                                      <p:cBhvr additive="base">
                                        <p:cTn id="25" dur="500" fill="hold"/>
                                        <p:tgtEl>
                                          <p:spTgt spid="2580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805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8051">
                                            <p:txEl>
                                              <p:pRg st="5" end="5"/>
                                            </p:txEl>
                                          </p:spTgt>
                                        </p:tgtEl>
                                        <p:attrNameLst>
                                          <p:attrName>style.visibility</p:attrName>
                                        </p:attrNameLst>
                                      </p:cBhvr>
                                      <p:to>
                                        <p:strVal val="visible"/>
                                      </p:to>
                                    </p:set>
                                    <p:anim calcmode="lin" valueType="num">
                                      <p:cBhvr additive="base">
                                        <p:cTn id="29" dur="500" fill="hold"/>
                                        <p:tgtEl>
                                          <p:spTgt spid="25805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805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58051">
                                            <p:txEl>
                                              <p:pRg st="6" end="6"/>
                                            </p:txEl>
                                          </p:spTgt>
                                        </p:tgtEl>
                                        <p:attrNameLst>
                                          <p:attrName>style.visibility</p:attrName>
                                        </p:attrNameLst>
                                      </p:cBhvr>
                                      <p:to>
                                        <p:strVal val="visible"/>
                                      </p:to>
                                    </p:set>
                                    <p:anim calcmode="lin" valueType="num">
                                      <p:cBhvr additive="base">
                                        <p:cTn id="33" dur="500" fill="hold"/>
                                        <p:tgtEl>
                                          <p:spTgt spid="25805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5805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58051">
                                            <p:txEl>
                                              <p:pRg st="7" end="7"/>
                                            </p:txEl>
                                          </p:spTgt>
                                        </p:tgtEl>
                                        <p:attrNameLst>
                                          <p:attrName>style.visibility</p:attrName>
                                        </p:attrNameLst>
                                      </p:cBhvr>
                                      <p:to>
                                        <p:strVal val="visible"/>
                                      </p:to>
                                    </p:set>
                                    <p:anim calcmode="lin" valueType="num">
                                      <p:cBhvr additive="base">
                                        <p:cTn id="37" dur="500" fill="hold"/>
                                        <p:tgtEl>
                                          <p:spTgt spid="25805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8051">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58051">
                                            <p:txEl>
                                              <p:pRg st="8" end="8"/>
                                            </p:txEl>
                                          </p:spTgt>
                                        </p:tgtEl>
                                        <p:attrNameLst>
                                          <p:attrName>style.visibility</p:attrName>
                                        </p:attrNameLst>
                                      </p:cBhvr>
                                      <p:to>
                                        <p:strVal val="visible"/>
                                      </p:to>
                                    </p:set>
                                    <p:anim calcmode="lin" valueType="num">
                                      <p:cBhvr additive="base">
                                        <p:cTn id="41" dur="500" fill="hold"/>
                                        <p:tgtEl>
                                          <p:spTgt spid="25805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5805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251520" y="332656"/>
            <a:ext cx="5567363" cy="685800"/>
          </a:xfrm>
        </p:spPr>
        <p:txBody>
          <a:bodyPr/>
          <a:lstStyle/>
          <a:p>
            <a:pPr algn="ctr">
              <a:defRPr/>
            </a:pPr>
            <a:r>
              <a:rPr lang="en-US" altLang="zh-CN" dirty="0"/>
              <a:t>2. </a:t>
            </a:r>
            <a:r>
              <a:rPr lang="zh-CN" altLang="en-US" dirty="0"/>
              <a:t>在</a:t>
            </a:r>
            <a:r>
              <a:rPr lang="en-US" altLang="zh-CN" dirty="0"/>
              <a:t>switch</a:t>
            </a:r>
            <a:r>
              <a:rPr lang="zh-CN" altLang="en-US" dirty="0"/>
              <a:t>中不使用</a:t>
            </a:r>
            <a:r>
              <a:rPr lang="en-US" altLang="zh-CN" dirty="0"/>
              <a:t>break</a:t>
            </a:r>
            <a:endParaRPr lang="zh-CN" altLang="en-US" dirty="0"/>
          </a:p>
        </p:txBody>
      </p:sp>
      <p:sp>
        <p:nvSpPr>
          <p:cNvPr id="152579" name="Rectangle 3"/>
          <p:cNvSpPr>
            <a:spLocks noGrp="1" noChangeArrowheads="1"/>
          </p:cNvSpPr>
          <p:nvPr>
            <p:ph type="body" idx="1"/>
          </p:nvPr>
        </p:nvSpPr>
        <p:spPr>
          <a:xfrm>
            <a:off x="1547664" y="992903"/>
            <a:ext cx="4914900" cy="2800350"/>
          </a:xfrm>
        </p:spPr>
        <p:txBody>
          <a:bodyPr/>
          <a:lstStyle/>
          <a:p>
            <a:pPr lvl="1" algn="just">
              <a:spcBef>
                <a:spcPct val="50000"/>
              </a:spcBef>
              <a:buFont typeface="Wingdings" panose="05000000000000000000" charset="0"/>
              <a:buNone/>
              <a:defRPr/>
            </a:pPr>
            <a:r>
              <a:rPr lang="en-US" altLang="zh-CN" sz="2400" dirty="0"/>
              <a:t>switch(</a:t>
            </a:r>
            <a:r>
              <a:rPr lang="zh-CN" altLang="en-US" sz="2400" dirty="0"/>
              <a:t>表达式){ </a:t>
            </a:r>
          </a:p>
          <a:p>
            <a:pPr lvl="1" algn="just">
              <a:buFont typeface="Wingdings" panose="05000000000000000000" charset="0"/>
              <a:buNone/>
              <a:defRPr/>
            </a:pPr>
            <a:r>
              <a:rPr lang="en-US" altLang="zh-CN" sz="2400" dirty="0"/>
              <a:t>    case </a:t>
            </a:r>
            <a:r>
              <a:rPr lang="zh-CN" altLang="en-US" sz="2400" dirty="0">
                <a:solidFill>
                  <a:srgbClr val="CC0066"/>
                </a:solidFill>
              </a:rPr>
              <a:t>常量表达式</a:t>
            </a:r>
            <a:r>
              <a:rPr lang="en-US" altLang="zh-CN" sz="2400" dirty="0">
                <a:solidFill>
                  <a:srgbClr val="CC0066"/>
                </a:solidFill>
              </a:rPr>
              <a:t>1</a:t>
            </a:r>
            <a:r>
              <a:rPr lang="zh-CN" altLang="en-US" sz="2400" dirty="0"/>
              <a:t>：语句段</a:t>
            </a:r>
            <a:r>
              <a:rPr lang="en-US" altLang="zh-CN" sz="2400" dirty="0"/>
              <a:t>1;</a:t>
            </a:r>
          </a:p>
          <a:p>
            <a:pPr lvl="1" algn="just">
              <a:buFont typeface="Wingdings" panose="05000000000000000000" charset="0"/>
              <a:buNone/>
              <a:defRPr/>
            </a:pPr>
            <a:r>
              <a:rPr lang="zh-CN" altLang="en-US" sz="2400" dirty="0"/>
              <a:t>    </a:t>
            </a:r>
            <a:r>
              <a:rPr lang="en-US" altLang="zh-CN" sz="2400" dirty="0"/>
              <a:t>case </a:t>
            </a:r>
            <a:r>
              <a:rPr lang="zh-CN" altLang="en-US" sz="2400" dirty="0">
                <a:solidFill>
                  <a:srgbClr val="CC0066"/>
                </a:solidFill>
              </a:rPr>
              <a:t>常量表达式</a:t>
            </a:r>
            <a:r>
              <a:rPr lang="en-US" altLang="zh-CN" sz="2400" dirty="0">
                <a:solidFill>
                  <a:srgbClr val="CC0066"/>
                </a:solidFill>
              </a:rPr>
              <a:t>2</a:t>
            </a:r>
            <a:r>
              <a:rPr lang="zh-CN" altLang="en-US" sz="2400" dirty="0"/>
              <a:t>：语句段</a:t>
            </a:r>
            <a:r>
              <a:rPr lang="en-US" altLang="zh-CN" sz="2400" dirty="0"/>
              <a:t>2;</a:t>
            </a:r>
            <a:endParaRPr lang="zh-CN" altLang="en-US" sz="2400" dirty="0"/>
          </a:p>
          <a:p>
            <a:pPr lvl="1" algn="just">
              <a:buFont typeface="Wingdings" panose="05000000000000000000" charset="0"/>
              <a:buNone/>
              <a:defRPr/>
            </a:pPr>
            <a:r>
              <a:rPr lang="zh-CN" altLang="en-US" sz="2400" dirty="0"/>
              <a:t>        ....…</a:t>
            </a:r>
          </a:p>
          <a:p>
            <a:pPr lvl="1" algn="just">
              <a:buFont typeface="Wingdings" panose="05000000000000000000" charset="0"/>
              <a:buNone/>
              <a:defRPr/>
            </a:pPr>
            <a:r>
              <a:rPr lang="zh-CN" altLang="en-US" sz="2400" dirty="0"/>
              <a:t>  </a:t>
            </a:r>
            <a:r>
              <a:rPr lang="en-US" altLang="zh-CN" sz="2400" dirty="0"/>
              <a:t>case </a:t>
            </a:r>
            <a:r>
              <a:rPr lang="zh-CN" altLang="en-US" sz="2400" dirty="0">
                <a:solidFill>
                  <a:srgbClr val="CC0066"/>
                </a:solidFill>
              </a:rPr>
              <a:t>常量表达式</a:t>
            </a:r>
            <a:r>
              <a:rPr lang="en-US" altLang="zh-CN" sz="2400" dirty="0">
                <a:solidFill>
                  <a:srgbClr val="CC0066"/>
                </a:solidFill>
              </a:rPr>
              <a:t>n</a:t>
            </a:r>
            <a:r>
              <a:rPr lang="zh-CN" altLang="en-US" sz="2400" dirty="0"/>
              <a:t>：语句段</a:t>
            </a:r>
            <a:r>
              <a:rPr lang="en-US" altLang="zh-CN" sz="2400" dirty="0"/>
              <a:t>n;</a:t>
            </a:r>
            <a:endParaRPr lang="zh-CN" altLang="en-US" sz="2400" dirty="0"/>
          </a:p>
          <a:p>
            <a:pPr lvl="1" algn="just">
              <a:buFont typeface="Wingdings" panose="05000000000000000000" charset="0"/>
              <a:buNone/>
              <a:defRPr/>
            </a:pPr>
            <a:r>
              <a:rPr lang="zh-CN" altLang="en-US" sz="2400" dirty="0"/>
              <a:t>  </a:t>
            </a:r>
            <a:r>
              <a:rPr lang="en-US" altLang="zh-CN" sz="2400" dirty="0"/>
              <a:t>default ：                 </a:t>
            </a:r>
            <a:r>
              <a:rPr lang="zh-CN" altLang="en-US" sz="2400" dirty="0"/>
              <a:t>语句段</a:t>
            </a:r>
            <a:r>
              <a:rPr lang="en-US" altLang="zh-CN" sz="2400" dirty="0"/>
              <a:t>n+1;</a:t>
            </a:r>
            <a:endParaRPr lang="zh-CN" altLang="en-US" sz="2400" dirty="0"/>
          </a:p>
          <a:p>
            <a:pPr lvl="1" algn="just">
              <a:buFont typeface="Wingdings" panose="05000000000000000000" charset="0"/>
              <a:buNone/>
              <a:defRPr/>
            </a:pPr>
            <a:r>
              <a:rPr lang="zh-CN" alt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 calcmode="lin" valueType="num">
                                      <p:cBhvr additive="base">
                                        <p:cTn id="7" dur="500" fill="hold"/>
                                        <p:tgtEl>
                                          <p:spTgt spid="152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57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2579">
                                            <p:txEl>
                                              <p:pRg st="1" end="1"/>
                                            </p:txEl>
                                          </p:spTgt>
                                        </p:tgtEl>
                                        <p:attrNameLst>
                                          <p:attrName>style.visibility</p:attrName>
                                        </p:attrNameLst>
                                      </p:cBhvr>
                                      <p:to>
                                        <p:strVal val="visible"/>
                                      </p:to>
                                    </p:set>
                                    <p:anim calcmode="lin" valueType="num">
                                      <p:cBhvr additive="base">
                                        <p:cTn id="11" dur="500" fill="hold"/>
                                        <p:tgtEl>
                                          <p:spTgt spid="15257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257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2579">
                                            <p:txEl>
                                              <p:pRg st="2" end="2"/>
                                            </p:txEl>
                                          </p:spTgt>
                                        </p:tgtEl>
                                        <p:attrNameLst>
                                          <p:attrName>style.visibility</p:attrName>
                                        </p:attrNameLst>
                                      </p:cBhvr>
                                      <p:to>
                                        <p:strVal val="visible"/>
                                      </p:to>
                                    </p:set>
                                    <p:anim calcmode="lin" valueType="num">
                                      <p:cBhvr additive="base">
                                        <p:cTn id="15" dur="500" fill="hold"/>
                                        <p:tgtEl>
                                          <p:spTgt spid="15257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257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2579">
                                            <p:txEl>
                                              <p:pRg st="3" end="3"/>
                                            </p:txEl>
                                          </p:spTgt>
                                        </p:tgtEl>
                                        <p:attrNameLst>
                                          <p:attrName>style.visibility</p:attrName>
                                        </p:attrNameLst>
                                      </p:cBhvr>
                                      <p:to>
                                        <p:strVal val="visible"/>
                                      </p:to>
                                    </p:set>
                                    <p:anim calcmode="lin" valueType="num">
                                      <p:cBhvr additive="base">
                                        <p:cTn id="19" dur="500" fill="hold"/>
                                        <p:tgtEl>
                                          <p:spTgt spid="1525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257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2579">
                                            <p:txEl>
                                              <p:pRg st="4" end="4"/>
                                            </p:txEl>
                                          </p:spTgt>
                                        </p:tgtEl>
                                        <p:attrNameLst>
                                          <p:attrName>style.visibility</p:attrName>
                                        </p:attrNameLst>
                                      </p:cBhvr>
                                      <p:to>
                                        <p:strVal val="visible"/>
                                      </p:to>
                                    </p:set>
                                    <p:anim calcmode="lin" valueType="num">
                                      <p:cBhvr additive="base">
                                        <p:cTn id="23" dur="500" fill="hold"/>
                                        <p:tgtEl>
                                          <p:spTgt spid="15257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257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2579">
                                            <p:txEl>
                                              <p:pRg st="5" end="5"/>
                                            </p:txEl>
                                          </p:spTgt>
                                        </p:tgtEl>
                                        <p:attrNameLst>
                                          <p:attrName>style.visibility</p:attrName>
                                        </p:attrNameLst>
                                      </p:cBhvr>
                                      <p:to>
                                        <p:strVal val="visible"/>
                                      </p:to>
                                    </p:set>
                                    <p:anim calcmode="lin" valueType="num">
                                      <p:cBhvr additive="base">
                                        <p:cTn id="27" dur="500" fill="hold"/>
                                        <p:tgtEl>
                                          <p:spTgt spid="15257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257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2579">
                                            <p:txEl>
                                              <p:pRg st="6" end="6"/>
                                            </p:txEl>
                                          </p:spTgt>
                                        </p:tgtEl>
                                        <p:attrNameLst>
                                          <p:attrName>style.visibility</p:attrName>
                                        </p:attrNameLst>
                                      </p:cBhvr>
                                      <p:to>
                                        <p:strVal val="visible"/>
                                      </p:to>
                                    </p:set>
                                    <p:anim calcmode="lin" valueType="num">
                                      <p:cBhvr additive="base">
                                        <p:cTn id="31" dur="500" fill="hold"/>
                                        <p:tgtEl>
                                          <p:spTgt spid="15257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257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body" idx="1"/>
          </p:nvPr>
        </p:nvSpPr>
        <p:spPr>
          <a:xfrm>
            <a:off x="775927" y="419678"/>
            <a:ext cx="3908822" cy="2106216"/>
          </a:xfrm>
          <a:ln>
            <a:solidFill>
              <a:schemeClr val="tx1"/>
            </a:solidFill>
            <a:miter lim="800000"/>
          </a:ln>
        </p:spPr>
        <p:txBody>
          <a:bodyPr/>
          <a:lstStyle/>
          <a:p>
            <a:pPr algn="just">
              <a:lnSpc>
                <a:spcPct val="90000"/>
              </a:lnSpc>
              <a:buFont typeface="Wingdings" panose="05000000000000000000" charset="0"/>
              <a:buNone/>
              <a:defRPr/>
            </a:pPr>
            <a:r>
              <a:rPr lang="en-US" altLang="zh-CN" sz="1800" dirty="0"/>
              <a:t>switch (</a:t>
            </a:r>
            <a:r>
              <a:rPr lang="zh-CN" altLang="en-US" sz="1800" dirty="0"/>
              <a:t>表达式)</a:t>
            </a:r>
            <a:r>
              <a:rPr lang="en-US" altLang="zh-CN" sz="1800" dirty="0"/>
              <a:t>{</a:t>
            </a:r>
            <a:endParaRPr lang="zh-CN" altLang="en-US" sz="1800" dirty="0"/>
          </a:p>
          <a:p>
            <a:pPr algn="just">
              <a:lnSpc>
                <a:spcPct val="90000"/>
              </a:lnSpc>
              <a:buFont typeface="Wingdings" panose="05000000000000000000" charset="0"/>
              <a:buNone/>
              <a:defRPr/>
            </a:pPr>
            <a:r>
              <a:rPr lang="en-US" altLang="zh-CN" sz="1800" dirty="0"/>
              <a:t>    case </a:t>
            </a:r>
            <a:r>
              <a:rPr lang="zh-CN" altLang="en-US" sz="1800" dirty="0">
                <a:solidFill>
                  <a:srgbClr val="CC0066"/>
                </a:solidFill>
              </a:rPr>
              <a:t>常量表达式</a:t>
            </a:r>
            <a:r>
              <a:rPr lang="en-US" altLang="zh-CN" sz="1800" dirty="0">
                <a:solidFill>
                  <a:srgbClr val="CC0066"/>
                </a:solidFill>
              </a:rPr>
              <a:t>1</a:t>
            </a:r>
            <a:r>
              <a:rPr lang="zh-CN" altLang="en-US" sz="1800" dirty="0"/>
              <a:t>：语句段</a:t>
            </a:r>
            <a:r>
              <a:rPr lang="en-US" altLang="zh-CN" sz="1800" dirty="0"/>
              <a:t>1;</a:t>
            </a:r>
          </a:p>
          <a:p>
            <a:pPr algn="just">
              <a:lnSpc>
                <a:spcPct val="90000"/>
              </a:lnSpc>
              <a:buFont typeface="Wingdings" panose="05000000000000000000" charset="0"/>
              <a:buNone/>
              <a:defRPr/>
            </a:pPr>
            <a:r>
              <a:rPr lang="zh-CN" altLang="en-US" sz="1800" dirty="0"/>
              <a:t>    </a:t>
            </a:r>
            <a:r>
              <a:rPr lang="en-US" altLang="zh-CN" sz="1800" dirty="0"/>
              <a:t>case </a:t>
            </a:r>
            <a:r>
              <a:rPr lang="zh-CN" altLang="en-US" sz="1800" dirty="0">
                <a:solidFill>
                  <a:srgbClr val="CC0066"/>
                </a:solidFill>
              </a:rPr>
              <a:t>常量表达式</a:t>
            </a:r>
            <a:r>
              <a:rPr lang="en-US" altLang="zh-CN" sz="1800" dirty="0">
                <a:solidFill>
                  <a:srgbClr val="CC0066"/>
                </a:solidFill>
              </a:rPr>
              <a:t>2</a:t>
            </a:r>
            <a:r>
              <a:rPr lang="zh-CN" altLang="en-US" sz="1800" dirty="0"/>
              <a:t>：语句段</a:t>
            </a:r>
            <a:r>
              <a:rPr lang="en-US" altLang="zh-CN" sz="1800" dirty="0"/>
              <a:t>2;</a:t>
            </a:r>
            <a:endParaRPr lang="zh-CN" altLang="en-US" sz="1800" dirty="0"/>
          </a:p>
          <a:p>
            <a:pPr algn="just">
              <a:lnSpc>
                <a:spcPct val="90000"/>
              </a:lnSpc>
              <a:buFont typeface="Wingdings" panose="05000000000000000000" charset="0"/>
              <a:buNone/>
              <a:defRPr/>
            </a:pPr>
            <a:r>
              <a:rPr lang="zh-CN" altLang="en-US" sz="1800" dirty="0"/>
              <a:t>        ....…</a:t>
            </a:r>
          </a:p>
          <a:p>
            <a:pPr algn="just">
              <a:lnSpc>
                <a:spcPct val="90000"/>
              </a:lnSpc>
              <a:buFont typeface="Wingdings" panose="05000000000000000000" charset="0"/>
              <a:buNone/>
              <a:defRPr/>
            </a:pPr>
            <a:r>
              <a:rPr lang="zh-CN" altLang="en-US" sz="1800" dirty="0"/>
              <a:t>   </a:t>
            </a:r>
            <a:r>
              <a:rPr lang="en-US" altLang="zh-CN" sz="1800" dirty="0"/>
              <a:t>case </a:t>
            </a:r>
            <a:r>
              <a:rPr lang="zh-CN" altLang="en-US" sz="1800" dirty="0">
                <a:solidFill>
                  <a:srgbClr val="CC0066"/>
                </a:solidFill>
              </a:rPr>
              <a:t>常量表达式</a:t>
            </a:r>
            <a:r>
              <a:rPr lang="en-US" altLang="zh-CN" sz="1800" dirty="0">
                <a:solidFill>
                  <a:srgbClr val="CC0066"/>
                </a:solidFill>
              </a:rPr>
              <a:t>n</a:t>
            </a:r>
            <a:r>
              <a:rPr lang="zh-CN" altLang="en-US" sz="1800" dirty="0"/>
              <a:t>：语句段</a:t>
            </a:r>
            <a:r>
              <a:rPr lang="en-US" altLang="zh-CN" sz="1800" dirty="0"/>
              <a:t>n;</a:t>
            </a:r>
            <a:endParaRPr lang="zh-CN" altLang="en-US" sz="1800" dirty="0"/>
          </a:p>
          <a:p>
            <a:pPr algn="just">
              <a:lnSpc>
                <a:spcPct val="90000"/>
              </a:lnSpc>
              <a:buFont typeface="Wingdings" panose="05000000000000000000" charset="0"/>
              <a:buNone/>
              <a:defRPr/>
            </a:pPr>
            <a:r>
              <a:rPr lang="zh-CN" altLang="en-US" sz="1800" dirty="0"/>
              <a:t>   </a:t>
            </a:r>
            <a:r>
              <a:rPr lang="en-US" altLang="zh-CN" sz="1800" dirty="0"/>
              <a:t>default ：             </a:t>
            </a:r>
            <a:r>
              <a:rPr lang="zh-CN" altLang="en-US" sz="1800" dirty="0"/>
              <a:t>语句段</a:t>
            </a:r>
            <a:r>
              <a:rPr lang="en-US" altLang="zh-CN" sz="1800" dirty="0"/>
              <a:t>n+1;</a:t>
            </a:r>
            <a:endParaRPr lang="zh-CN" altLang="en-US" sz="1800" dirty="0"/>
          </a:p>
          <a:p>
            <a:pPr algn="just">
              <a:lnSpc>
                <a:spcPct val="90000"/>
              </a:lnSpc>
              <a:buFont typeface="Wingdings" panose="05000000000000000000" charset="0"/>
              <a:buNone/>
              <a:defRPr/>
            </a:pPr>
            <a:r>
              <a:rPr lang="en-US" altLang="zh-CN" sz="1800" dirty="0"/>
              <a:t>}</a:t>
            </a:r>
            <a:endParaRPr lang="zh-CN" altLang="en-US" sz="1800" dirty="0"/>
          </a:p>
        </p:txBody>
      </p:sp>
      <p:sp>
        <p:nvSpPr>
          <p:cNvPr id="153634" name="Rectangle 34"/>
          <p:cNvSpPr>
            <a:spLocks noChangeArrowheads="1"/>
          </p:cNvSpPr>
          <p:nvPr/>
        </p:nvSpPr>
        <p:spPr bwMode="auto">
          <a:xfrm>
            <a:off x="5197422" y="294087"/>
            <a:ext cx="3208218" cy="2363724"/>
          </a:xfrm>
          <a:prstGeom prst="rect">
            <a:avLst/>
          </a:prstGeom>
          <a:noFill/>
          <a:ln w="9525" cap="rnd">
            <a:solidFill>
              <a:schemeClr val="tx1"/>
            </a:solidFill>
            <a:prstDash val="sysDot"/>
            <a:miter lim="800000"/>
          </a:ln>
          <a:effectLst/>
        </p:spPr>
        <p:txBody>
          <a:bodyPr wrap="square">
            <a:spAutoFit/>
          </a:bodyPr>
          <a:lstStyle/>
          <a:p>
            <a:pPr algn="just">
              <a:spcBef>
                <a:spcPct val="20000"/>
              </a:spcBef>
              <a:buClr>
                <a:schemeClr val="accent2"/>
              </a:buClr>
              <a:buFont typeface="Wingdings" panose="05000000000000000000" charset="0"/>
              <a:buNone/>
              <a:defRPr/>
            </a:pPr>
            <a:r>
              <a:rPr kumimoji="1" lang="en-US" altLang="zh-CN" sz="1800" b="1" dirty="0">
                <a:cs typeface="Arial Unicode MS" panose="020B0604020202020204" charset="-122"/>
              </a:rPr>
              <a:t>switch (choice) {</a:t>
            </a:r>
          </a:p>
          <a:p>
            <a:pPr algn="just">
              <a:spcBef>
                <a:spcPct val="20000"/>
              </a:spcBef>
              <a:buClr>
                <a:schemeClr val="accent2"/>
              </a:buClr>
              <a:buFont typeface="Wingdings" panose="05000000000000000000" charset="0"/>
              <a:buNone/>
              <a:defRPr/>
            </a:pPr>
            <a:r>
              <a:rPr kumimoji="1" lang="en-US" altLang="zh-CN" sz="1800" b="1" dirty="0">
                <a:cs typeface="Arial Unicode MS" panose="020B0604020202020204" charset="-122"/>
              </a:rPr>
              <a:t>    case </a:t>
            </a:r>
            <a:r>
              <a:rPr kumimoji="1" lang="en-US" altLang="zh-CN" sz="1800" b="1" dirty="0">
                <a:solidFill>
                  <a:srgbClr val="CC0066"/>
                </a:solidFill>
                <a:cs typeface="Arial Unicode MS" panose="020B0604020202020204" charset="-122"/>
              </a:rPr>
              <a:t>1</a:t>
            </a:r>
            <a:r>
              <a:rPr kumimoji="1" lang="en-US" altLang="zh-CN" sz="1800" b="1" dirty="0">
                <a:cs typeface="Arial Unicode MS" panose="020B0604020202020204" charset="-122"/>
              </a:rPr>
              <a:t>: price=3.0;</a:t>
            </a:r>
          </a:p>
          <a:p>
            <a:pPr algn="just">
              <a:spcBef>
                <a:spcPct val="20000"/>
              </a:spcBef>
              <a:buClr>
                <a:schemeClr val="accent2"/>
              </a:buClr>
              <a:buFont typeface="Wingdings" panose="05000000000000000000" charset="0"/>
              <a:buNone/>
              <a:defRPr/>
            </a:pPr>
            <a:r>
              <a:rPr kumimoji="1" lang="zh-CN" altLang="en-US" sz="1800" b="1" dirty="0">
                <a:cs typeface="Arial Unicode MS" panose="020B0604020202020204" charset="-122"/>
              </a:rPr>
              <a:t>    </a:t>
            </a:r>
            <a:r>
              <a:rPr kumimoji="1" lang="en-US" altLang="zh-CN" sz="1800" b="1" dirty="0">
                <a:cs typeface="Arial Unicode MS" panose="020B0604020202020204" charset="-122"/>
              </a:rPr>
              <a:t>case </a:t>
            </a:r>
            <a:r>
              <a:rPr kumimoji="1" lang="en-US" altLang="zh-CN" sz="1800" b="1" dirty="0">
                <a:solidFill>
                  <a:srgbClr val="CC0066"/>
                </a:solidFill>
                <a:cs typeface="Arial Unicode MS" panose="020B0604020202020204" charset="-122"/>
              </a:rPr>
              <a:t>2</a:t>
            </a:r>
            <a:r>
              <a:rPr kumimoji="1" lang="en-US" altLang="zh-CN" sz="1800" b="1" dirty="0">
                <a:cs typeface="Arial Unicode MS" panose="020B0604020202020204" charset="-122"/>
              </a:rPr>
              <a:t>: price=2.5;</a:t>
            </a:r>
          </a:p>
          <a:p>
            <a:pPr algn="just">
              <a:spcBef>
                <a:spcPct val="20000"/>
              </a:spcBef>
              <a:buClr>
                <a:schemeClr val="accent2"/>
              </a:buClr>
              <a:buFont typeface="Wingdings" panose="05000000000000000000" charset="0"/>
              <a:buNone/>
              <a:defRPr/>
            </a:pPr>
            <a:r>
              <a:rPr kumimoji="1" lang="en-US" altLang="zh-CN" sz="1800" b="1" dirty="0">
                <a:cs typeface="Arial Unicode MS" panose="020B0604020202020204" charset="-122"/>
              </a:rPr>
              <a:t>    case </a:t>
            </a:r>
            <a:r>
              <a:rPr kumimoji="1" lang="en-US" altLang="zh-CN" sz="1800" b="1" dirty="0">
                <a:solidFill>
                  <a:srgbClr val="CC0066"/>
                </a:solidFill>
                <a:cs typeface="Arial Unicode MS" panose="020B0604020202020204" charset="-122"/>
              </a:rPr>
              <a:t>3</a:t>
            </a:r>
            <a:r>
              <a:rPr kumimoji="1" lang="en-US" altLang="zh-CN" sz="1800" b="1" dirty="0">
                <a:cs typeface="Arial Unicode MS" panose="020B0604020202020204" charset="-122"/>
              </a:rPr>
              <a:t>: price=4.0;</a:t>
            </a:r>
          </a:p>
          <a:p>
            <a:pPr algn="just">
              <a:spcBef>
                <a:spcPct val="20000"/>
              </a:spcBef>
              <a:buClr>
                <a:schemeClr val="accent2"/>
              </a:buClr>
              <a:buFont typeface="Wingdings" panose="05000000000000000000" charset="0"/>
              <a:buNone/>
              <a:defRPr/>
            </a:pPr>
            <a:r>
              <a:rPr kumimoji="1" lang="en-US" altLang="zh-CN" sz="1800" b="1" dirty="0">
                <a:cs typeface="Arial Unicode MS" panose="020B0604020202020204" charset="-122"/>
              </a:rPr>
              <a:t>    case </a:t>
            </a:r>
            <a:r>
              <a:rPr kumimoji="1" lang="en-US" altLang="zh-CN" sz="1800" b="1" dirty="0">
                <a:solidFill>
                  <a:srgbClr val="CC0066"/>
                </a:solidFill>
                <a:cs typeface="Arial Unicode MS" panose="020B0604020202020204" charset="-122"/>
              </a:rPr>
              <a:t>4</a:t>
            </a:r>
            <a:r>
              <a:rPr kumimoji="1" lang="en-US" altLang="zh-CN" sz="1800" b="1" dirty="0">
                <a:cs typeface="Arial Unicode MS" panose="020B0604020202020204" charset="-122"/>
              </a:rPr>
              <a:t>: price=3.5;</a:t>
            </a:r>
          </a:p>
          <a:p>
            <a:pPr algn="just">
              <a:spcBef>
                <a:spcPct val="20000"/>
              </a:spcBef>
              <a:buClr>
                <a:schemeClr val="accent2"/>
              </a:buClr>
              <a:buFont typeface="Wingdings" panose="05000000000000000000" charset="0"/>
              <a:buNone/>
              <a:defRPr/>
            </a:pPr>
            <a:r>
              <a:rPr kumimoji="1" lang="en-US" altLang="zh-CN" sz="1800" b="1" dirty="0">
                <a:cs typeface="Arial Unicode MS" panose="020B0604020202020204" charset="-122"/>
              </a:rPr>
              <a:t>    default: price=0.0;</a:t>
            </a:r>
          </a:p>
          <a:p>
            <a:pPr algn="just">
              <a:spcBef>
                <a:spcPct val="20000"/>
              </a:spcBef>
              <a:buClr>
                <a:schemeClr val="accent2"/>
              </a:buClr>
              <a:buFont typeface="Wingdings" panose="05000000000000000000" charset="0"/>
              <a:buNone/>
              <a:defRPr/>
            </a:pPr>
            <a:r>
              <a:rPr kumimoji="1" lang="en-US" altLang="zh-CN" sz="1800" b="1" dirty="0">
                <a:cs typeface="Arial Unicode MS" panose="020B0604020202020204" charset="-122"/>
              </a:rPr>
              <a:t>}</a:t>
            </a:r>
          </a:p>
        </p:txBody>
      </p:sp>
      <p:grpSp>
        <p:nvGrpSpPr>
          <p:cNvPr id="153635" name="Group 35"/>
          <p:cNvGrpSpPr/>
          <p:nvPr/>
        </p:nvGrpSpPr>
        <p:grpSpPr bwMode="auto">
          <a:xfrm>
            <a:off x="1475656" y="3143250"/>
            <a:ext cx="5472832" cy="3238078"/>
            <a:chOff x="1800" y="6588"/>
            <a:chExt cx="7065" cy="3797"/>
          </a:xfrm>
        </p:grpSpPr>
        <p:sp>
          <p:nvSpPr>
            <p:cNvPr id="57349" name="Rectangle 36"/>
            <p:cNvSpPr>
              <a:spLocks noChangeArrowheads="1"/>
            </p:cNvSpPr>
            <p:nvPr/>
          </p:nvSpPr>
          <p:spPr bwMode="auto">
            <a:xfrm>
              <a:off x="3300" y="7210"/>
              <a:ext cx="3150" cy="489"/>
            </a:xfrm>
            <a:prstGeom prst="rect">
              <a:avLst/>
            </a:prstGeom>
            <a:solidFill>
              <a:srgbClr val="FFFFFF"/>
            </a:solidFill>
            <a:ln>
              <a:noFill/>
            </a:ln>
          </p:spPr>
          <p:txBody>
            <a:bodyPr/>
            <a:lstStyle/>
            <a:p>
              <a:pPr algn="just" eaLnBrk="0" hangingPunct="0">
                <a:lnSpc>
                  <a:spcPct val="124000"/>
                </a:lnSpc>
              </a:pPr>
              <a:r>
                <a:rPr lang="zh-CN" altLang="en-US" sz="1050" b="1" dirty="0">
                  <a:latin typeface="Times New Roman" panose="02020603050405020304" charset="0"/>
                  <a:ea typeface="楷体_GB2312" charset="0"/>
                  <a:cs typeface="楷体_GB2312" charset="0"/>
                </a:rPr>
                <a:t>表达式的值=常量表达式 2 的值</a:t>
              </a:r>
            </a:p>
          </p:txBody>
        </p:sp>
        <p:sp>
          <p:nvSpPr>
            <p:cNvPr id="57350" name="Rectangle 37"/>
            <p:cNvSpPr>
              <a:spLocks noChangeArrowheads="1"/>
            </p:cNvSpPr>
            <p:nvPr/>
          </p:nvSpPr>
          <p:spPr bwMode="auto">
            <a:xfrm>
              <a:off x="2160" y="7808"/>
              <a:ext cx="540" cy="1248"/>
            </a:xfrm>
            <a:prstGeom prst="rect">
              <a:avLst/>
            </a:prstGeom>
            <a:solidFill>
              <a:srgbClr val="FFFFFF"/>
            </a:solidFill>
            <a:ln w="9525">
              <a:solidFill>
                <a:srgbClr val="000000"/>
              </a:solidFill>
              <a:miter lim="800000"/>
            </a:ln>
          </p:spPr>
          <p:txBody>
            <a:bodyPr/>
            <a:lstStyle/>
            <a:p>
              <a:pPr algn="just" eaLnBrk="0" hangingPunct="0">
                <a:lnSpc>
                  <a:spcPct val="124000"/>
                </a:lnSpc>
              </a:pPr>
              <a:r>
                <a:rPr lang="zh-CN" altLang="en-US" sz="1050" b="1">
                  <a:latin typeface="Times New Roman" panose="02020603050405020304" charset="0"/>
                  <a:ea typeface="楷体_GB2312" charset="0"/>
                  <a:cs typeface="楷体_GB2312" charset="0"/>
                </a:rPr>
                <a:t>表达式</a:t>
              </a:r>
            </a:p>
          </p:txBody>
        </p:sp>
        <p:sp>
          <p:nvSpPr>
            <p:cNvPr id="57351" name="Rectangle 38"/>
            <p:cNvSpPr>
              <a:spLocks noChangeArrowheads="1"/>
            </p:cNvSpPr>
            <p:nvPr/>
          </p:nvSpPr>
          <p:spPr bwMode="auto">
            <a:xfrm>
              <a:off x="6840" y="6776"/>
              <a:ext cx="1260" cy="489"/>
            </a:xfrm>
            <a:prstGeom prst="rect">
              <a:avLst/>
            </a:prstGeom>
            <a:solidFill>
              <a:srgbClr val="FFFFFF"/>
            </a:solidFill>
            <a:ln w="9525">
              <a:solidFill>
                <a:srgbClr val="000000"/>
              </a:solidFill>
              <a:miter lim="800000"/>
            </a:ln>
          </p:spPr>
          <p:txBody>
            <a:bodyPr/>
            <a:lstStyle/>
            <a:p>
              <a:pPr algn="just" eaLnBrk="0" hangingPunct="0">
                <a:lnSpc>
                  <a:spcPct val="124000"/>
                </a:lnSpc>
              </a:pPr>
              <a:r>
                <a:rPr lang="zh-CN" altLang="en-US" sz="1050" b="1" dirty="0">
                  <a:latin typeface="Times New Roman" panose="02020603050405020304" charset="0"/>
                  <a:ea typeface="楷体_GB2312" charset="0"/>
                  <a:cs typeface="楷体_GB2312" charset="0"/>
                </a:rPr>
                <a:t>语句段1</a:t>
              </a:r>
              <a:endParaRPr lang="zh-CN" altLang="en-US" sz="1050" b="1" dirty="0">
                <a:latin typeface="Times New Roman" panose="02020603050405020304" charset="0"/>
              </a:endParaRPr>
            </a:p>
          </p:txBody>
        </p:sp>
        <p:sp>
          <p:nvSpPr>
            <p:cNvPr id="57352" name="Line 39"/>
            <p:cNvSpPr>
              <a:spLocks noChangeShapeType="1"/>
            </p:cNvSpPr>
            <p:nvPr/>
          </p:nvSpPr>
          <p:spPr bwMode="auto">
            <a:xfrm>
              <a:off x="1800" y="8336"/>
              <a:ext cx="360" cy="0"/>
            </a:xfrm>
            <a:prstGeom prst="line">
              <a:avLst/>
            </a:prstGeom>
            <a:noFill/>
            <a:ln w="9525">
              <a:solidFill>
                <a:srgbClr val="000000"/>
              </a:solidFill>
              <a:round/>
              <a:tailEnd type="triangle" w="med" len="med"/>
            </a:ln>
          </p:spPr>
          <p:txBody>
            <a:bodyPr/>
            <a:lstStyle/>
            <a:p>
              <a:endParaRPr lang="zh-CN" altLang="en-US" sz="1800"/>
            </a:p>
          </p:txBody>
        </p:sp>
        <p:sp>
          <p:nvSpPr>
            <p:cNvPr id="57353" name="Rectangle 40"/>
            <p:cNvSpPr>
              <a:spLocks noChangeArrowheads="1"/>
            </p:cNvSpPr>
            <p:nvPr/>
          </p:nvSpPr>
          <p:spPr bwMode="auto">
            <a:xfrm>
              <a:off x="6840" y="7556"/>
              <a:ext cx="1260" cy="489"/>
            </a:xfrm>
            <a:prstGeom prst="rect">
              <a:avLst/>
            </a:prstGeom>
            <a:solidFill>
              <a:srgbClr val="FFFFFF"/>
            </a:solidFill>
            <a:ln w="9525">
              <a:solidFill>
                <a:srgbClr val="000000"/>
              </a:solidFill>
              <a:miter lim="800000"/>
            </a:ln>
          </p:spPr>
          <p:txBody>
            <a:bodyPr/>
            <a:lstStyle/>
            <a:p>
              <a:pPr algn="just" eaLnBrk="0" hangingPunct="0">
                <a:lnSpc>
                  <a:spcPct val="124000"/>
                </a:lnSpc>
              </a:pPr>
              <a:r>
                <a:rPr lang="zh-CN" altLang="en-US" sz="1050" b="1">
                  <a:latin typeface="Times New Roman" panose="02020603050405020304" charset="0"/>
                  <a:ea typeface="楷体_GB2312" charset="0"/>
                  <a:cs typeface="楷体_GB2312" charset="0"/>
                </a:rPr>
                <a:t>语句段2</a:t>
              </a:r>
            </a:p>
          </p:txBody>
        </p:sp>
        <p:sp>
          <p:nvSpPr>
            <p:cNvPr id="57354" name="Rectangle 41"/>
            <p:cNvSpPr>
              <a:spLocks noChangeArrowheads="1"/>
            </p:cNvSpPr>
            <p:nvPr/>
          </p:nvSpPr>
          <p:spPr bwMode="auto">
            <a:xfrm>
              <a:off x="6840" y="9084"/>
              <a:ext cx="1260" cy="489"/>
            </a:xfrm>
            <a:prstGeom prst="rect">
              <a:avLst/>
            </a:prstGeom>
            <a:solidFill>
              <a:srgbClr val="FFFFFF"/>
            </a:solidFill>
            <a:ln w="9525">
              <a:solidFill>
                <a:srgbClr val="000000"/>
              </a:solidFill>
              <a:miter lim="800000"/>
            </a:ln>
          </p:spPr>
          <p:txBody>
            <a:bodyPr/>
            <a:lstStyle/>
            <a:p>
              <a:pPr algn="just" eaLnBrk="0" hangingPunct="0">
                <a:lnSpc>
                  <a:spcPct val="124000"/>
                </a:lnSpc>
              </a:pPr>
              <a:r>
                <a:rPr lang="zh-CN" altLang="en-US" sz="1050" b="1">
                  <a:latin typeface="Times New Roman" panose="02020603050405020304" charset="0"/>
                  <a:ea typeface="楷体_GB2312" charset="0"/>
                  <a:cs typeface="楷体_GB2312" charset="0"/>
                </a:rPr>
                <a:t>语句段</a:t>
              </a:r>
              <a:r>
                <a:rPr lang="en-US" altLang="zh-CN" sz="1050" b="1">
                  <a:latin typeface="Times New Roman" panose="02020603050405020304" charset="0"/>
                  <a:ea typeface="楷体_GB2312" charset="0"/>
                  <a:cs typeface="楷体_GB2312" charset="0"/>
                </a:rPr>
                <a:t>n</a:t>
              </a:r>
            </a:p>
          </p:txBody>
        </p:sp>
        <p:sp>
          <p:nvSpPr>
            <p:cNvPr id="57355" name="Rectangle 42"/>
            <p:cNvSpPr>
              <a:spLocks noChangeArrowheads="1"/>
            </p:cNvSpPr>
            <p:nvPr/>
          </p:nvSpPr>
          <p:spPr bwMode="auto">
            <a:xfrm>
              <a:off x="6840" y="9896"/>
              <a:ext cx="1440" cy="489"/>
            </a:xfrm>
            <a:prstGeom prst="rect">
              <a:avLst/>
            </a:prstGeom>
            <a:solidFill>
              <a:srgbClr val="FFFFFF"/>
            </a:solidFill>
            <a:ln w="9525">
              <a:solidFill>
                <a:srgbClr val="000000"/>
              </a:solidFill>
              <a:miter lim="800000"/>
            </a:ln>
          </p:spPr>
          <p:txBody>
            <a:bodyPr/>
            <a:lstStyle/>
            <a:p>
              <a:pPr algn="just" eaLnBrk="0" hangingPunct="0">
                <a:lnSpc>
                  <a:spcPct val="124000"/>
                </a:lnSpc>
              </a:pPr>
              <a:r>
                <a:rPr lang="zh-CN" altLang="en-US" sz="1050" b="1">
                  <a:latin typeface="Times New Roman" panose="02020603050405020304" charset="0"/>
                  <a:ea typeface="楷体_GB2312" charset="0"/>
                  <a:cs typeface="楷体_GB2312" charset="0"/>
                </a:rPr>
                <a:t>语句段</a:t>
              </a:r>
              <a:r>
                <a:rPr lang="en-US" altLang="zh-CN" sz="1050" b="1">
                  <a:latin typeface="Times New Roman" panose="02020603050405020304" charset="0"/>
                  <a:ea typeface="楷体_GB2312" charset="0"/>
                  <a:cs typeface="楷体_GB2312" charset="0"/>
                </a:rPr>
                <a:t>n+1</a:t>
              </a:r>
            </a:p>
          </p:txBody>
        </p:sp>
        <p:sp>
          <p:nvSpPr>
            <p:cNvPr id="57356" name="Line 43"/>
            <p:cNvSpPr>
              <a:spLocks noChangeShapeType="1"/>
            </p:cNvSpPr>
            <p:nvPr/>
          </p:nvSpPr>
          <p:spPr bwMode="auto">
            <a:xfrm>
              <a:off x="7560" y="7244"/>
              <a:ext cx="0" cy="312"/>
            </a:xfrm>
            <a:prstGeom prst="line">
              <a:avLst/>
            </a:prstGeom>
            <a:noFill/>
            <a:ln w="9525">
              <a:solidFill>
                <a:srgbClr val="000000"/>
              </a:solidFill>
              <a:round/>
              <a:tailEnd type="triangle" w="med" len="med"/>
            </a:ln>
          </p:spPr>
          <p:txBody>
            <a:bodyPr/>
            <a:lstStyle/>
            <a:p>
              <a:endParaRPr lang="zh-CN" altLang="en-US" sz="1800"/>
            </a:p>
          </p:txBody>
        </p:sp>
        <p:sp>
          <p:nvSpPr>
            <p:cNvPr id="57357" name="Line 44"/>
            <p:cNvSpPr>
              <a:spLocks noChangeShapeType="1"/>
            </p:cNvSpPr>
            <p:nvPr/>
          </p:nvSpPr>
          <p:spPr bwMode="auto">
            <a:xfrm>
              <a:off x="7560" y="9584"/>
              <a:ext cx="0" cy="312"/>
            </a:xfrm>
            <a:prstGeom prst="line">
              <a:avLst/>
            </a:prstGeom>
            <a:noFill/>
            <a:ln w="9525">
              <a:solidFill>
                <a:srgbClr val="000000"/>
              </a:solidFill>
              <a:round/>
              <a:tailEnd type="triangle" w="med" len="med"/>
            </a:ln>
          </p:spPr>
          <p:txBody>
            <a:bodyPr/>
            <a:lstStyle/>
            <a:p>
              <a:endParaRPr lang="zh-CN" altLang="en-US" sz="1800"/>
            </a:p>
          </p:txBody>
        </p:sp>
        <p:sp>
          <p:nvSpPr>
            <p:cNvPr id="57358" name="Line 45"/>
            <p:cNvSpPr>
              <a:spLocks noChangeShapeType="1"/>
            </p:cNvSpPr>
            <p:nvPr/>
          </p:nvSpPr>
          <p:spPr bwMode="auto">
            <a:xfrm>
              <a:off x="8340" y="10187"/>
              <a:ext cx="525" cy="0"/>
            </a:xfrm>
            <a:prstGeom prst="line">
              <a:avLst/>
            </a:prstGeom>
            <a:noFill/>
            <a:ln w="9525">
              <a:solidFill>
                <a:srgbClr val="000000"/>
              </a:solidFill>
              <a:round/>
              <a:tailEnd type="triangle" w="med" len="med"/>
            </a:ln>
          </p:spPr>
          <p:txBody>
            <a:bodyPr/>
            <a:lstStyle/>
            <a:p>
              <a:endParaRPr lang="zh-CN" altLang="en-US" sz="1800"/>
            </a:p>
          </p:txBody>
        </p:sp>
        <p:sp>
          <p:nvSpPr>
            <p:cNvPr id="57359" name="Line 46"/>
            <p:cNvSpPr>
              <a:spLocks noChangeShapeType="1"/>
            </p:cNvSpPr>
            <p:nvPr/>
          </p:nvSpPr>
          <p:spPr bwMode="auto">
            <a:xfrm>
              <a:off x="7560" y="8024"/>
              <a:ext cx="0" cy="312"/>
            </a:xfrm>
            <a:prstGeom prst="line">
              <a:avLst/>
            </a:prstGeom>
            <a:noFill/>
            <a:ln w="9525">
              <a:solidFill>
                <a:srgbClr val="000000"/>
              </a:solidFill>
              <a:round/>
              <a:tailEnd type="triangle" w="med" len="med"/>
            </a:ln>
          </p:spPr>
          <p:txBody>
            <a:bodyPr/>
            <a:lstStyle/>
            <a:p>
              <a:endParaRPr lang="zh-CN" altLang="en-US" sz="1800"/>
            </a:p>
          </p:txBody>
        </p:sp>
        <p:sp>
          <p:nvSpPr>
            <p:cNvPr id="57360" name="Line 47"/>
            <p:cNvSpPr>
              <a:spLocks noChangeShapeType="1"/>
            </p:cNvSpPr>
            <p:nvPr/>
          </p:nvSpPr>
          <p:spPr bwMode="auto">
            <a:xfrm>
              <a:off x="7560" y="8804"/>
              <a:ext cx="0" cy="312"/>
            </a:xfrm>
            <a:prstGeom prst="line">
              <a:avLst/>
            </a:prstGeom>
            <a:noFill/>
            <a:ln w="9525">
              <a:solidFill>
                <a:srgbClr val="000000"/>
              </a:solidFill>
              <a:round/>
              <a:tailEnd type="triangle" w="med" len="med"/>
            </a:ln>
          </p:spPr>
          <p:txBody>
            <a:bodyPr/>
            <a:lstStyle/>
            <a:p>
              <a:endParaRPr lang="zh-CN" altLang="en-US" sz="1800"/>
            </a:p>
          </p:txBody>
        </p:sp>
        <p:sp>
          <p:nvSpPr>
            <p:cNvPr id="57361" name="Rectangle 48"/>
            <p:cNvSpPr>
              <a:spLocks noChangeArrowheads="1"/>
            </p:cNvSpPr>
            <p:nvPr/>
          </p:nvSpPr>
          <p:spPr bwMode="auto">
            <a:xfrm>
              <a:off x="3300" y="6588"/>
              <a:ext cx="3540" cy="489"/>
            </a:xfrm>
            <a:prstGeom prst="rect">
              <a:avLst/>
            </a:prstGeom>
            <a:solidFill>
              <a:srgbClr val="FFFFFF"/>
            </a:solidFill>
            <a:ln>
              <a:noFill/>
            </a:ln>
          </p:spPr>
          <p:txBody>
            <a:bodyPr/>
            <a:lstStyle/>
            <a:p>
              <a:pPr algn="just" eaLnBrk="0" hangingPunct="0">
                <a:lnSpc>
                  <a:spcPct val="124000"/>
                </a:lnSpc>
              </a:pPr>
              <a:r>
                <a:rPr lang="zh-CN" altLang="en-US" sz="1050" b="1" dirty="0">
                  <a:latin typeface="Times New Roman" panose="02020603050405020304" charset="0"/>
                  <a:ea typeface="楷体_GB2312" charset="0"/>
                  <a:cs typeface="楷体_GB2312" charset="0"/>
                </a:rPr>
                <a:t>表达式</a:t>
              </a:r>
              <a:r>
                <a:rPr lang="zh-CN" altLang="en-US" sz="1050" b="1" dirty="0">
                  <a:latin typeface="宋体" panose="02010600030101010101" pitchFamily="2" charset="-122"/>
                </a:rPr>
                <a:t>的值=</a:t>
              </a:r>
              <a:r>
                <a:rPr lang="zh-CN" altLang="en-US" sz="1050" b="1" dirty="0">
                  <a:latin typeface="Times New Roman" panose="02020603050405020304" charset="0"/>
                  <a:ea typeface="楷体_GB2312" charset="0"/>
                  <a:cs typeface="楷体_GB2312" charset="0"/>
                </a:rPr>
                <a:t>常量表达式 1 </a:t>
              </a:r>
              <a:r>
                <a:rPr lang="zh-CN" altLang="en-US" sz="1050" b="1" dirty="0">
                  <a:latin typeface="宋体" panose="02010600030101010101" pitchFamily="2" charset="-122"/>
                </a:rPr>
                <a:t>的值</a:t>
              </a:r>
            </a:p>
          </p:txBody>
        </p:sp>
        <p:sp>
          <p:nvSpPr>
            <p:cNvPr id="57362" name="Line 49"/>
            <p:cNvSpPr>
              <a:spLocks noChangeShapeType="1"/>
            </p:cNvSpPr>
            <p:nvPr/>
          </p:nvSpPr>
          <p:spPr bwMode="auto">
            <a:xfrm>
              <a:off x="3195" y="7077"/>
              <a:ext cx="3675" cy="0"/>
            </a:xfrm>
            <a:prstGeom prst="line">
              <a:avLst/>
            </a:prstGeom>
            <a:noFill/>
            <a:ln w="9525">
              <a:solidFill>
                <a:srgbClr val="000000"/>
              </a:solidFill>
              <a:round/>
              <a:tailEnd type="triangle" w="med" len="med"/>
            </a:ln>
          </p:spPr>
          <p:txBody>
            <a:bodyPr/>
            <a:lstStyle/>
            <a:p>
              <a:endParaRPr lang="zh-CN" altLang="en-US" sz="1800"/>
            </a:p>
          </p:txBody>
        </p:sp>
        <p:sp>
          <p:nvSpPr>
            <p:cNvPr id="57363" name="Line 50"/>
            <p:cNvSpPr>
              <a:spLocks noChangeShapeType="1"/>
            </p:cNvSpPr>
            <p:nvPr/>
          </p:nvSpPr>
          <p:spPr bwMode="auto">
            <a:xfrm>
              <a:off x="3195" y="7699"/>
              <a:ext cx="3675" cy="0"/>
            </a:xfrm>
            <a:prstGeom prst="line">
              <a:avLst/>
            </a:prstGeom>
            <a:noFill/>
            <a:ln w="9525">
              <a:solidFill>
                <a:srgbClr val="000000"/>
              </a:solidFill>
              <a:round/>
              <a:tailEnd type="triangle" w="med" len="med"/>
            </a:ln>
          </p:spPr>
          <p:txBody>
            <a:bodyPr/>
            <a:lstStyle/>
            <a:p>
              <a:endParaRPr lang="zh-CN" altLang="en-US" sz="1800"/>
            </a:p>
          </p:txBody>
        </p:sp>
        <p:sp>
          <p:nvSpPr>
            <p:cNvPr id="57364" name="Rectangle 51"/>
            <p:cNvSpPr>
              <a:spLocks noChangeArrowheads="1"/>
            </p:cNvSpPr>
            <p:nvPr/>
          </p:nvSpPr>
          <p:spPr bwMode="auto">
            <a:xfrm>
              <a:off x="3300" y="8765"/>
              <a:ext cx="3150" cy="489"/>
            </a:xfrm>
            <a:prstGeom prst="rect">
              <a:avLst/>
            </a:prstGeom>
            <a:solidFill>
              <a:srgbClr val="FFFFFF"/>
            </a:solidFill>
            <a:ln>
              <a:noFill/>
            </a:ln>
          </p:spPr>
          <p:txBody>
            <a:bodyPr/>
            <a:lstStyle/>
            <a:p>
              <a:pPr algn="just" eaLnBrk="0" hangingPunct="0">
                <a:lnSpc>
                  <a:spcPct val="124000"/>
                </a:lnSpc>
              </a:pPr>
              <a:r>
                <a:rPr lang="zh-CN" altLang="en-US" sz="1050" b="1">
                  <a:latin typeface="Times New Roman" panose="02020603050405020304" charset="0"/>
                  <a:ea typeface="楷体_GB2312" charset="0"/>
                  <a:cs typeface="楷体_GB2312" charset="0"/>
                </a:rPr>
                <a:t>表达式的值=常量表达式 </a:t>
              </a:r>
              <a:r>
                <a:rPr lang="en-US" altLang="zh-CN" sz="1050" b="1">
                  <a:latin typeface="Times New Roman" panose="02020603050405020304" charset="0"/>
                  <a:ea typeface="楷体_GB2312" charset="0"/>
                  <a:cs typeface="楷体_GB2312" charset="0"/>
                </a:rPr>
                <a:t>n </a:t>
              </a:r>
              <a:r>
                <a:rPr lang="zh-CN" altLang="en-US" sz="1050" b="1">
                  <a:latin typeface="Times New Roman" panose="02020603050405020304" charset="0"/>
                  <a:ea typeface="楷体_GB2312" charset="0"/>
                  <a:cs typeface="楷体_GB2312" charset="0"/>
                </a:rPr>
                <a:t>的值</a:t>
              </a:r>
              <a:endParaRPr lang="zh-CN" altLang="en-US" sz="1050" b="1">
                <a:latin typeface="宋体" panose="02010600030101010101" pitchFamily="2" charset="-122"/>
              </a:endParaRPr>
            </a:p>
          </p:txBody>
        </p:sp>
        <p:sp>
          <p:nvSpPr>
            <p:cNvPr id="57365" name="Line 52"/>
            <p:cNvSpPr>
              <a:spLocks noChangeShapeType="1"/>
            </p:cNvSpPr>
            <p:nvPr/>
          </p:nvSpPr>
          <p:spPr bwMode="auto">
            <a:xfrm>
              <a:off x="3195" y="9254"/>
              <a:ext cx="3675" cy="0"/>
            </a:xfrm>
            <a:prstGeom prst="line">
              <a:avLst/>
            </a:prstGeom>
            <a:noFill/>
            <a:ln w="9525">
              <a:solidFill>
                <a:srgbClr val="000000"/>
              </a:solidFill>
              <a:round/>
              <a:tailEnd type="triangle" w="med" len="med"/>
            </a:ln>
          </p:spPr>
          <p:txBody>
            <a:bodyPr/>
            <a:lstStyle/>
            <a:p>
              <a:endParaRPr lang="zh-CN" altLang="en-US" sz="1800"/>
            </a:p>
          </p:txBody>
        </p:sp>
        <p:sp>
          <p:nvSpPr>
            <p:cNvPr id="57366" name="Rectangle 53"/>
            <p:cNvSpPr>
              <a:spLocks noChangeArrowheads="1"/>
            </p:cNvSpPr>
            <p:nvPr/>
          </p:nvSpPr>
          <p:spPr bwMode="auto">
            <a:xfrm>
              <a:off x="3300" y="9565"/>
              <a:ext cx="3150" cy="489"/>
            </a:xfrm>
            <a:prstGeom prst="rect">
              <a:avLst/>
            </a:prstGeom>
            <a:solidFill>
              <a:srgbClr val="FFFFFF"/>
            </a:solidFill>
            <a:ln>
              <a:noFill/>
            </a:ln>
          </p:spPr>
          <p:txBody>
            <a:bodyPr/>
            <a:lstStyle/>
            <a:p>
              <a:pPr algn="just" eaLnBrk="0" hangingPunct="0">
                <a:lnSpc>
                  <a:spcPct val="124000"/>
                </a:lnSpc>
              </a:pPr>
              <a:r>
                <a:rPr lang="zh-CN" altLang="en-US" sz="1050" b="1">
                  <a:latin typeface="Times New Roman" panose="02020603050405020304" charset="0"/>
                  <a:ea typeface="楷体_GB2312" charset="0"/>
                  <a:cs typeface="楷体_GB2312" charset="0"/>
                </a:rPr>
                <a:t>其他</a:t>
              </a:r>
              <a:endParaRPr lang="zh-CN" altLang="en-US" sz="1050" b="1">
                <a:latin typeface="Times New Roman" panose="02020603050405020304" charset="0"/>
              </a:endParaRPr>
            </a:p>
          </p:txBody>
        </p:sp>
        <p:sp>
          <p:nvSpPr>
            <p:cNvPr id="57367" name="Line 54"/>
            <p:cNvSpPr>
              <a:spLocks noChangeShapeType="1"/>
            </p:cNvSpPr>
            <p:nvPr/>
          </p:nvSpPr>
          <p:spPr bwMode="auto">
            <a:xfrm>
              <a:off x="3195" y="10187"/>
              <a:ext cx="3675" cy="0"/>
            </a:xfrm>
            <a:prstGeom prst="line">
              <a:avLst/>
            </a:prstGeom>
            <a:noFill/>
            <a:ln w="9525">
              <a:solidFill>
                <a:srgbClr val="000000"/>
              </a:solidFill>
              <a:round/>
              <a:tailEnd type="triangle" w="med" len="med"/>
            </a:ln>
          </p:spPr>
          <p:txBody>
            <a:bodyPr/>
            <a:lstStyle/>
            <a:p>
              <a:endParaRPr lang="zh-CN" altLang="en-US" sz="1800"/>
            </a:p>
          </p:txBody>
        </p:sp>
        <p:sp>
          <p:nvSpPr>
            <p:cNvPr id="57368" name="Line 55"/>
            <p:cNvSpPr>
              <a:spLocks noChangeShapeType="1"/>
            </p:cNvSpPr>
            <p:nvPr/>
          </p:nvSpPr>
          <p:spPr bwMode="auto">
            <a:xfrm>
              <a:off x="3195" y="7077"/>
              <a:ext cx="0" cy="3110"/>
            </a:xfrm>
            <a:prstGeom prst="line">
              <a:avLst/>
            </a:prstGeom>
            <a:noFill/>
            <a:ln w="9525">
              <a:solidFill>
                <a:srgbClr val="000000"/>
              </a:solidFill>
              <a:round/>
            </a:ln>
          </p:spPr>
          <p:txBody>
            <a:bodyPr/>
            <a:lstStyle/>
            <a:p>
              <a:endParaRPr lang="zh-CN" altLang="en-US" sz="1800"/>
            </a:p>
          </p:txBody>
        </p:sp>
        <p:sp>
          <p:nvSpPr>
            <p:cNvPr id="57369" name="Line 56"/>
            <p:cNvSpPr>
              <a:spLocks noChangeShapeType="1"/>
            </p:cNvSpPr>
            <p:nvPr/>
          </p:nvSpPr>
          <p:spPr bwMode="auto">
            <a:xfrm>
              <a:off x="2670" y="8321"/>
              <a:ext cx="525" cy="0"/>
            </a:xfrm>
            <a:prstGeom prst="line">
              <a:avLst/>
            </a:prstGeom>
            <a:noFill/>
            <a:ln w="9525">
              <a:solidFill>
                <a:srgbClr val="000000"/>
              </a:solidFill>
              <a:round/>
            </a:ln>
          </p:spPr>
          <p:txBody>
            <a:bodyPr/>
            <a:lstStyle/>
            <a:p>
              <a:endParaRPr lang="zh-CN" altLang="en-US" sz="1800"/>
            </a:p>
          </p:txBody>
        </p:sp>
      </p:grpSp>
      <p:sp>
        <p:nvSpPr>
          <p:cNvPr id="153658" name="Rectangle 58"/>
          <p:cNvSpPr>
            <a:spLocks noChangeArrowheads="1"/>
          </p:cNvSpPr>
          <p:nvPr/>
        </p:nvSpPr>
        <p:spPr bwMode="auto">
          <a:xfrm>
            <a:off x="6660232" y="2747489"/>
            <a:ext cx="1306847" cy="325025"/>
          </a:xfrm>
          <a:prstGeom prst="rect">
            <a:avLst/>
          </a:prstGeom>
          <a:noFill/>
          <a:ln w="12700">
            <a:solidFill>
              <a:schemeClr val="accent1"/>
            </a:solidFill>
            <a:miter lim="800000"/>
          </a:ln>
          <a:effectLst/>
        </p:spPr>
        <p:txBody>
          <a:bodyPr wrap="square">
            <a:spAutoFit/>
          </a:bodyPr>
          <a:lstStyle/>
          <a:p>
            <a:pPr>
              <a:lnSpc>
                <a:spcPct val="84000"/>
              </a:lnSpc>
              <a:spcBef>
                <a:spcPct val="20000"/>
              </a:spcBef>
              <a:buClr>
                <a:srgbClr val="33CCCC"/>
              </a:buClr>
              <a:buSzPct val="110000"/>
              <a:defRPr/>
            </a:pPr>
            <a:r>
              <a:rPr kumimoji="1" lang="en-US" altLang="zh-CN" sz="1800" dirty="0">
                <a:cs typeface="Arial Unicode MS" panose="020B0604020202020204" charset="-122"/>
              </a:rPr>
              <a:t>price=?</a:t>
            </a:r>
            <a:endParaRPr kumimoji="1" lang="zh-CN" altLang="en-US" sz="18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0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0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0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60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60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36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153658"/>
                                        </p:tgtEl>
                                        <p:attrNameLst>
                                          <p:attrName>style.visibility</p:attrName>
                                        </p:attrNameLst>
                                      </p:cBhvr>
                                      <p:to>
                                        <p:strVal val="visible"/>
                                      </p:to>
                                    </p:set>
                                    <p:animEffect transition="in" filter="wheel(1)">
                                      <p:cBhvr>
                                        <p:cTn id="43" dur="2000"/>
                                        <p:tgtEl>
                                          <p:spTgt spid="153658"/>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53635"/>
                                        </p:tgtEl>
                                        <p:attrNameLst>
                                          <p:attrName>style.visibility</p:attrName>
                                        </p:attrNameLst>
                                      </p:cBhvr>
                                      <p:to>
                                        <p:strVal val="visible"/>
                                      </p:to>
                                    </p:set>
                                    <p:animEffect transition="in" filter="fade">
                                      <p:cBhvr>
                                        <p:cTn id="48" dur="1000"/>
                                        <p:tgtEl>
                                          <p:spTgt spid="153635"/>
                                        </p:tgtEl>
                                      </p:cBhvr>
                                    </p:animEffect>
                                    <p:anim calcmode="lin" valueType="num">
                                      <p:cBhvr>
                                        <p:cTn id="49" dur="1000" fill="hold"/>
                                        <p:tgtEl>
                                          <p:spTgt spid="153635"/>
                                        </p:tgtEl>
                                        <p:attrNameLst>
                                          <p:attrName>ppt_x</p:attrName>
                                        </p:attrNameLst>
                                      </p:cBhvr>
                                      <p:tavLst>
                                        <p:tav tm="0">
                                          <p:val>
                                            <p:strVal val="#ppt_x"/>
                                          </p:val>
                                        </p:tav>
                                        <p:tav tm="100000">
                                          <p:val>
                                            <p:strVal val="#ppt_x"/>
                                          </p:val>
                                        </p:tav>
                                      </p:tavLst>
                                    </p:anim>
                                    <p:anim calcmode="lin" valueType="num">
                                      <p:cBhvr>
                                        <p:cTn id="50" dur="1000" fill="hold"/>
                                        <p:tgtEl>
                                          <p:spTgt spid="1536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build="p" animBg="1"/>
      <p:bldP spid="153634" grpId="0" animBg="1"/>
      <p:bldP spid="15365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1259632" y="548680"/>
            <a:ext cx="7200800" cy="756047"/>
          </a:xfrm>
        </p:spPr>
        <p:txBody>
          <a:bodyPr/>
          <a:lstStyle/>
          <a:p>
            <a:pPr>
              <a:defRPr/>
            </a:pPr>
            <a:r>
              <a:rPr lang="en-US" altLang="zh-CN" dirty="0"/>
              <a:t>3. </a:t>
            </a:r>
            <a:r>
              <a:rPr lang="zh-CN" altLang="en-US" dirty="0"/>
              <a:t>在</a:t>
            </a:r>
            <a:r>
              <a:rPr lang="en-US" altLang="zh-CN" dirty="0"/>
              <a:t>switch</a:t>
            </a:r>
            <a:r>
              <a:rPr lang="zh-CN" altLang="en-US" dirty="0"/>
              <a:t>的某些语句段中使用</a:t>
            </a:r>
            <a:r>
              <a:rPr lang="en-US" altLang="zh-CN" dirty="0"/>
              <a:t>break</a:t>
            </a:r>
            <a:endParaRPr lang="zh-CN" altLang="en-US" dirty="0"/>
          </a:p>
        </p:txBody>
      </p:sp>
      <p:sp>
        <p:nvSpPr>
          <p:cNvPr id="6" name="文本框 5">
            <a:extLst>
              <a:ext uri="{FF2B5EF4-FFF2-40B4-BE49-F238E27FC236}">
                <a16:creationId xmlns:a16="http://schemas.microsoft.com/office/drawing/2014/main" id="{1ECF10FF-80AE-405E-A6C1-1D14ABCE1F5C}"/>
              </a:ext>
            </a:extLst>
          </p:cNvPr>
          <p:cNvSpPr txBox="1"/>
          <p:nvPr/>
        </p:nvSpPr>
        <p:spPr>
          <a:xfrm>
            <a:off x="865019" y="2510898"/>
            <a:ext cx="7475876" cy="2505301"/>
          </a:xfrm>
          <a:prstGeom prst="rect">
            <a:avLst/>
          </a:prstGeom>
          <a:noFill/>
        </p:spPr>
        <p:txBody>
          <a:bodyPr wrap="square" rtlCol="0" anchor="t">
            <a:spAutoFit/>
          </a:bodyPr>
          <a:lstStyle/>
          <a:p>
            <a:pPr marL="218123" indent="-218123" defTabSz="685800">
              <a:lnSpc>
                <a:spcPct val="80000"/>
              </a:lnSpc>
              <a:buClr>
                <a:srgbClr val="CC0000"/>
              </a:buClr>
              <a:buSzPct val="110000"/>
              <a:defRPr/>
            </a:pPr>
            <a:r>
              <a:rPr lang="zh-CN" altLang="en-US" sz="2800" dirty="0">
                <a:latin typeface="+mj-lt"/>
                <a:ea typeface="+mj-ea"/>
                <a:cs typeface="+mj-cs"/>
                <a:sym typeface="+mn-ea"/>
              </a:rPr>
              <a:t>例：输入一个学生的成绩，根据成绩，将其转换成“</a:t>
            </a:r>
            <a:r>
              <a:rPr lang="en-US" altLang="zh-CN" sz="2800" dirty="0">
                <a:latin typeface="+mj-lt"/>
                <a:ea typeface="+mj-ea"/>
                <a:cs typeface="+mj-cs"/>
                <a:sym typeface="+mn-ea"/>
              </a:rPr>
              <a:t>Good”</a:t>
            </a:r>
            <a:r>
              <a:rPr lang="zh-CN" altLang="en-US" sz="2800" dirty="0">
                <a:latin typeface="+mj-lt"/>
                <a:ea typeface="+mj-ea"/>
                <a:cs typeface="+mj-cs"/>
                <a:sym typeface="+mn-ea"/>
              </a:rPr>
              <a:t>、“</a:t>
            </a:r>
            <a:r>
              <a:rPr lang="en-US" altLang="zh-CN" sz="2800" dirty="0">
                <a:latin typeface="+mj-lt"/>
                <a:ea typeface="+mj-ea"/>
                <a:cs typeface="+mj-cs"/>
                <a:sym typeface="+mn-ea"/>
              </a:rPr>
              <a:t>Pass”</a:t>
            </a:r>
            <a:r>
              <a:rPr lang="zh-CN" altLang="en-US" sz="2800" dirty="0">
                <a:latin typeface="+mj-lt"/>
                <a:ea typeface="+mj-ea"/>
                <a:cs typeface="+mj-cs"/>
                <a:sym typeface="+mn-ea"/>
              </a:rPr>
              <a:t>、“</a:t>
            </a:r>
            <a:r>
              <a:rPr lang="en-US" altLang="zh-CN" sz="2800" dirty="0">
                <a:latin typeface="+mj-lt"/>
                <a:ea typeface="+mj-ea"/>
                <a:cs typeface="+mj-cs"/>
                <a:sym typeface="+mn-ea"/>
              </a:rPr>
              <a:t>Fail”</a:t>
            </a:r>
            <a:r>
              <a:rPr lang="zh-CN" altLang="en-US" sz="2800" dirty="0">
                <a:latin typeface="+mj-lt"/>
                <a:ea typeface="+mj-ea"/>
                <a:cs typeface="+mj-cs"/>
                <a:sym typeface="+mn-ea"/>
              </a:rPr>
              <a:t>输出。</a:t>
            </a:r>
            <a:endParaRPr lang="zh-CN" altLang="en-US" sz="2800" dirty="0">
              <a:latin typeface="+mj-lt"/>
              <a:ea typeface="+mj-ea"/>
              <a:cs typeface="+mj-cs"/>
            </a:endParaRPr>
          </a:p>
          <a:p>
            <a:pPr marL="218123" indent="-218123" defTabSz="685800">
              <a:lnSpc>
                <a:spcPct val="80000"/>
              </a:lnSpc>
              <a:buClr>
                <a:srgbClr val="CC0000"/>
              </a:buClr>
              <a:buSzPct val="110000"/>
              <a:defRPr/>
            </a:pPr>
            <a:r>
              <a:rPr lang="zh-CN" altLang="en-US" sz="2800" dirty="0">
                <a:latin typeface="+mj-lt"/>
                <a:ea typeface="+mj-ea"/>
                <a:cs typeface="+mj-cs"/>
                <a:sym typeface="+mn-ea"/>
              </a:rPr>
              <a:t>    </a:t>
            </a:r>
            <a:endParaRPr lang="en-US" altLang="zh-CN" sz="2800" dirty="0">
              <a:latin typeface="+mj-lt"/>
              <a:ea typeface="+mj-ea"/>
              <a:cs typeface="+mj-cs"/>
              <a:sym typeface="+mn-ea"/>
            </a:endParaRPr>
          </a:p>
          <a:p>
            <a:pPr marL="218123" indent="-218123" defTabSz="685800">
              <a:lnSpc>
                <a:spcPct val="80000"/>
              </a:lnSpc>
              <a:buClr>
                <a:srgbClr val="CC0000"/>
              </a:buClr>
              <a:buSzPct val="110000"/>
              <a:defRPr/>
            </a:pPr>
            <a:r>
              <a:rPr lang="zh-CN" altLang="en-US" sz="2800" dirty="0">
                <a:latin typeface="+mj-lt"/>
                <a:ea typeface="+mj-ea"/>
                <a:cs typeface="+mj-cs"/>
                <a:sym typeface="+mn-ea"/>
              </a:rPr>
              <a:t>   转换规则：</a:t>
            </a:r>
            <a:endParaRPr lang="en-US" altLang="zh-CN" sz="2800" dirty="0">
              <a:latin typeface="+mj-lt"/>
              <a:ea typeface="+mj-ea"/>
              <a:cs typeface="+mj-cs"/>
              <a:sym typeface="+mn-ea"/>
            </a:endParaRPr>
          </a:p>
          <a:p>
            <a:pPr marL="218123" indent="-218123" defTabSz="685800">
              <a:lnSpc>
                <a:spcPct val="80000"/>
              </a:lnSpc>
              <a:buClr>
                <a:srgbClr val="CC0000"/>
              </a:buClr>
              <a:buSzPct val="110000"/>
              <a:defRPr/>
            </a:pPr>
            <a:r>
              <a:rPr lang="en-US" altLang="zh-CN" sz="2800" dirty="0">
                <a:latin typeface="+mj-lt"/>
                <a:ea typeface="+mj-ea"/>
                <a:cs typeface="+mj-cs"/>
                <a:sym typeface="+mn-ea"/>
              </a:rPr>
              <a:t>   100-80</a:t>
            </a:r>
            <a:r>
              <a:rPr lang="zh-CN" altLang="en-US" sz="2800" dirty="0">
                <a:latin typeface="+mj-lt"/>
                <a:ea typeface="+mj-ea"/>
                <a:cs typeface="+mj-cs"/>
                <a:sym typeface="+mn-ea"/>
              </a:rPr>
              <a:t>：“</a:t>
            </a:r>
            <a:r>
              <a:rPr lang="en-US" altLang="zh-CN" sz="2800" dirty="0">
                <a:latin typeface="+mj-lt"/>
                <a:ea typeface="+mj-ea"/>
                <a:cs typeface="+mj-cs"/>
                <a:sym typeface="+mn-ea"/>
              </a:rPr>
              <a:t>Good”</a:t>
            </a:r>
            <a:r>
              <a:rPr lang="zh-CN" altLang="en-US" sz="2800" dirty="0">
                <a:latin typeface="+mj-lt"/>
                <a:ea typeface="+mj-ea"/>
                <a:cs typeface="+mj-cs"/>
                <a:sym typeface="+mn-ea"/>
              </a:rPr>
              <a:t>，</a:t>
            </a:r>
            <a:endParaRPr lang="en-US" altLang="zh-CN" sz="2800" dirty="0">
              <a:latin typeface="+mj-lt"/>
              <a:ea typeface="+mj-ea"/>
              <a:cs typeface="+mj-cs"/>
              <a:sym typeface="+mn-ea"/>
            </a:endParaRPr>
          </a:p>
          <a:p>
            <a:pPr marL="218123" indent="-218123" defTabSz="685800">
              <a:lnSpc>
                <a:spcPct val="80000"/>
              </a:lnSpc>
              <a:buClr>
                <a:srgbClr val="CC0000"/>
              </a:buClr>
              <a:buSzPct val="110000"/>
              <a:defRPr/>
            </a:pPr>
            <a:r>
              <a:rPr lang="en-US" altLang="zh-CN" sz="2800" dirty="0">
                <a:latin typeface="+mj-lt"/>
                <a:ea typeface="+mj-ea"/>
                <a:cs typeface="+mj-cs"/>
                <a:sym typeface="+mn-ea"/>
              </a:rPr>
              <a:t>   79-60</a:t>
            </a:r>
            <a:r>
              <a:rPr lang="zh-CN" altLang="en-US" sz="2800" dirty="0">
                <a:latin typeface="+mj-lt"/>
                <a:ea typeface="+mj-ea"/>
                <a:cs typeface="+mj-cs"/>
                <a:sym typeface="+mn-ea"/>
              </a:rPr>
              <a:t>：“</a:t>
            </a:r>
            <a:r>
              <a:rPr lang="en-US" altLang="zh-CN" sz="2800" dirty="0">
                <a:latin typeface="+mj-lt"/>
                <a:ea typeface="+mj-ea"/>
                <a:cs typeface="+mj-cs"/>
                <a:sym typeface="+mn-ea"/>
              </a:rPr>
              <a:t>Pass”</a:t>
            </a:r>
            <a:r>
              <a:rPr lang="zh-CN" altLang="en-US" sz="2800" dirty="0">
                <a:latin typeface="+mj-lt"/>
                <a:ea typeface="+mj-ea"/>
                <a:cs typeface="+mj-cs"/>
                <a:sym typeface="+mn-ea"/>
              </a:rPr>
              <a:t>，</a:t>
            </a:r>
            <a:endParaRPr lang="en-US" altLang="zh-CN" sz="2800" dirty="0">
              <a:latin typeface="+mj-lt"/>
              <a:ea typeface="+mj-ea"/>
              <a:cs typeface="+mj-cs"/>
              <a:sym typeface="+mn-ea"/>
            </a:endParaRPr>
          </a:p>
          <a:p>
            <a:pPr marL="218123" indent="-218123" defTabSz="685800">
              <a:lnSpc>
                <a:spcPct val="80000"/>
              </a:lnSpc>
              <a:buClr>
                <a:srgbClr val="CC0000"/>
              </a:buClr>
              <a:buSzPct val="110000"/>
              <a:defRPr/>
            </a:pPr>
            <a:r>
              <a:rPr lang="en-US" altLang="zh-CN" sz="2800" dirty="0">
                <a:latin typeface="+mj-lt"/>
                <a:ea typeface="+mj-ea"/>
                <a:cs typeface="+mj-cs"/>
                <a:sym typeface="+mn-ea"/>
              </a:rPr>
              <a:t>   59-0</a:t>
            </a:r>
            <a:r>
              <a:rPr lang="zh-CN" altLang="en-US" sz="2800" dirty="0">
                <a:latin typeface="+mj-lt"/>
                <a:ea typeface="+mj-ea"/>
                <a:cs typeface="+mj-cs"/>
                <a:sym typeface="+mn-ea"/>
              </a:rPr>
              <a:t>：“</a:t>
            </a:r>
            <a:r>
              <a:rPr lang="en-US" altLang="zh-CN" sz="2800" dirty="0">
                <a:latin typeface="+mj-lt"/>
                <a:ea typeface="+mj-ea"/>
                <a:cs typeface="+mj-cs"/>
                <a:sym typeface="+mn-ea"/>
              </a:rPr>
              <a:t>Fail”</a:t>
            </a:r>
            <a:r>
              <a:rPr lang="zh-CN" altLang="en-US" sz="2800" dirty="0">
                <a:latin typeface="+mj-lt"/>
                <a:ea typeface="+mj-ea"/>
                <a:cs typeface="+mj-cs"/>
                <a:sym typeface="+mn-ea"/>
              </a:rPr>
              <a:t>。</a:t>
            </a:r>
          </a:p>
        </p:txBody>
      </p:sp>
    </p:spTree>
    <p:extLst>
      <p:ext uri="{BB962C8B-B14F-4D97-AF65-F5344CB8AC3E}">
        <p14:creationId xmlns:p14="http://schemas.microsoft.com/office/powerpoint/2010/main" val="35498536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5">
            <a:extLst>
              <a:ext uri="{FF2B5EF4-FFF2-40B4-BE49-F238E27FC236}">
                <a16:creationId xmlns:a16="http://schemas.microsoft.com/office/drawing/2014/main" id="{CDDD23E6-394C-42AD-8311-C00B77D4116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56700E8-CECA-42EB-B75C-B423E2142ED3}" type="slidenum">
              <a:rPr lang="en-US" altLang="zh-CN"/>
              <a:pPr/>
              <a:t>43</a:t>
            </a:fld>
            <a:endParaRPr lang="en-US" altLang="zh-CN"/>
          </a:p>
        </p:txBody>
      </p:sp>
      <p:sp>
        <p:nvSpPr>
          <p:cNvPr id="322562" name="Rectangle 2">
            <a:extLst>
              <a:ext uri="{FF2B5EF4-FFF2-40B4-BE49-F238E27FC236}">
                <a16:creationId xmlns:a16="http://schemas.microsoft.com/office/drawing/2014/main" id="{B539E83D-A846-408F-934D-B367CE5E6CEB}"/>
              </a:ext>
            </a:extLst>
          </p:cNvPr>
          <p:cNvSpPr>
            <a:spLocks noGrp="1" noChangeArrowheads="1"/>
          </p:cNvSpPr>
          <p:nvPr>
            <p:ph type="title"/>
          </p:nvPr>
        </p:nvSpPr>
        <p:spPr/>
        <p:txBody>
          <a:bodyPr/>
          <a:lstStyle/>
          <a:p>
            <a:pPr eaLnBrk="1" hangingPunct="1">
              <a:defRPr/>
            </a:pPr>
            <a:r>
              <a:rPr kumimoji="1" lang="en-US" altLang="zh-CN" sz="3600"/>
              <a:t>4.3 </a:t>
            </a:r>
            <a:r>
              <a:rPr kumimoji="1" lang="zh-CN" altLang="en-US" sz="3600"/>
              <a:t>选择结构</a:t>
            </a:r>
            <a:br>
              <a:rPr kumimoji="1" lang="zh-CN" altLang="en-US" sz="2800"/>
            </a:br>
            <a:r>
              <a:rPr kumimoji="1" lang="zh-CN" altLang="en-US" sz="2400">
                <a:solidFill>
                  <a:srgbClr val="CC0000"/>
                </a:solidFill>
              </a:rPr>
              <a:t>用选择语句编程序</a:t>
            </a:r>
          </a:p>
        </p:txBody>
      </p:sp>
      <p:sp>
        <p:nvSpPr>
          <p:cNvPr id="322563" name="Rectangle 3">
            <a:extLst>
              <a:ext uri="{FF2B5EF4-FFF2-40B4-BE49-F238E27FC236}">
                <a16:creationId xmlns:a16="http://schemas.microsoft.com/office/drawing/2014/main" id="{B59C9DC0-8D35-4BE3-AC78-B6F8B3025220}"/>
              </a:ext>
            </a:extLst>
          </p:cNvPr>
          <p:cNvSpPr>
            <a:spLocks noGrp="1" noChangeArrowheads="1"/>
          </p:cNvSpPr>
          <p:nvPr>
            <p:ph idx="1"/>
          </p:nvPr>
        </p:nvSpPr>
        <p:spPr>
          <a:xfrm>
            <a:off x="323850" y="260350"/>
            <a:ext cx="8570913" cy="5003800"/>
          </a:xfrm>
        </p:spPr>
        <p:txBody>
          <a:bodyPr/>
          <a:lstStyle/>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dirty="0">
                <a:cs typeface="+mn-cs"/>
              </a:rPr>
              <a:t>#include&lt;stdio.h&gt;</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dirty="0">
                <a:cs typeface="+mn-cs"/>
              </a:rPr>
              <a:t>#include&lt;stdlib.h&gt;</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dirty="0">
                <a:cs typeface="+mn-cs"/>
              </a:rPr>
              <a:t>void main()</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dirty="0">
                <a:cs typeface="+mn-cs"/>
              </a:rPr>
              <a:t>{  	int score;</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dirty="0">
                <a:cs typeface="+mn-cs"/>
              </a:rPr>
              <a:t>	</a:t>
            </a:r>
            <a:r>
              <a:rPr kumimoji="1" lang="en-US" altLang="zh-CN" sz="2000" dirty="0" err="1">
                <a:cs typeface="+mn-cs"/>
              </a:rPr>
              <a:t>printf</a:t>
            </a:r>
            <a:r>
              <a:rPr kumimoji="1" lang="en-US" altLang="zh-CN" sz="2000" dirty="0">
                <a:cs typeface="+mn-cs"/>
              </a:rPr>
              <a:t>("Please input score:\n");</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dirty="0">
                <a:cs typeface="+mn-cs"/>
              </a:rPr>
              <a:t>	</a:t>
            </a:r>
            <a:r>
              <a:rPr kumimoji="1" lang="en-US" altLang="zh-CN" sz="2000" dirty="0" err="1">
                <a:cs typeface="+mn-cs"/>
              </a:rPr>
              <a:t>scanf</a:t>
            </a:r>
            <a:r>
              <a:rPr kumimoji="1" lang="en-US" altLang="zh-CN" sz="2000" dirty="0">
                <a:cs typeface="+mn-cs"/>
              </a:rPr>
              <a:t>("%</a:t>
            </a:r>
            <a:r>
              <a:rPr kumimoji="1" lang="en-US" altLang="zh-CN" sz="2000" dirty="0" err="1">
                <a:cs typeface="+mn-cs"/>
              </a:rPr>
              <a:t>d",&amp;score</a:t>
            </a:r>
            <a:r>
              <a:rPr kumimoji="1" lang="en-US" altLang="zh-CN" sz="2000" dirty="0">
                <a:cs typeface="+mn-cs"/>
              </a:rPr>
              <a:t>);</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dirty="0">
                <a:cs typeface="+mn-cs"/>
              </a:rPr>
              <a:t>	if (score&gt;100||score&lt;0){</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dirty="0">
                <a:cs typeface="+mn-cs"/>
              </a:rPr>
              <a:t>		</a:t>
            </a:r>
            <a:r>
              <a:rPr kumimoji="1" lang="en-US" altLang="zh-CN" sz="2000" dirty="0" err="1">
                <a:cs typeface="+mn-cs"/>
              </a:rPr>
              <a:t>printf</a:t>
            </a:r>
            <a:r>
              <a:rPr kumimoji="1" lang="en-US" altLang="zh-CN" sz="2000" dirty="0">
                <a:cs typeface="+mn-cs"/>
              </a:rPr>
              <a:t>("The score is error\n");   exit(0);   </a:t>
            </a:r>
            <a:r>
              <a:rPr kumimoji="1" lang="en-US" altLang="zh-CN" sz="2400" dirty="0">
                <a:cs typeface="+mn-cs"/>
              </a:rPr>
              <a:t>// //</a:t>
            </a:r>
            <a:r>
              <a:rPr kumimoji="1" lang="zh-CN" altLang="en-US" sz="2400" dirty="0">
                <a:cs typeface="+mn-cs"/>
              </a:rPr>
              <a:t>终止程序执行</a:t>
            </a:r>
          </a:p>
          <a:p>
            <a:pPr marL="290830" indent="-290830" eaLnBrk="1" hangingPunct="1">
              <a:lnSpc>
                <a:spcPct val="90000"/>
              </a:lnSpc>
              <a:spcBef>
                <a:spcPct val="0"/>
              </a:spcBef>
              <a:spcAft>
                <a:spcPct val="0"/>
              </a:spcAft>
              <a:buFont typeface="Wingdings" panose="05000000000000000000" pitchFamily="2" charset="2"/>
              <a:buNone/>
              <a:defRPr/>
            </a:pPr>
            <a:r>
              <a:rPr kumimoji="1" lang="zh-CN" altLang="en-US" sz="2000" dirty="0">
                <a:cs typeface="+mn-cs"/>
              </a:rPr>
              <a:t>    </a:t>
            </a:r>
            <a:r>
              <a:rPr kumimoji="1" lang="en-US" altLang="zh-CN" sz="2000" dirty="0">
                <a:cs typeface="+mn-cs"/>
              </a:rPr>
              <a:t>}</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dirty="0">
                <a:cs typeface="+mn-cs"/>
              </a:rPr>
              <a:t>    switch( score/10 )</a:t>
            </a:r>
            <a:r>
              <a:rPr kumimoji="1" lang="en-US" altLang="zh-CN" sz="2000" dirty="0">
                <a:solidFill>
                  <a:srgbClr val="C00000"/>
                </a:solidFill>
                <a:cs typeface="+mn-cs"/>
              </a:rPr>
              <a:t>{</a:t>
            </a:r>
            <a:r>
              <a:rPr kumimoji="1" lang="en-US" altLang="zh-CN" sz="2000" dirty="0">
                <a:cs typeface="+mn-cs"/>
              </a:rPr>
              <a:t>                  </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dirty="0">
                <a:cs typeface="+mn-cs"/>
              </a:rPr>
              <a:t>       case  0:	  // </a:t>
            </a:r>
            <a:r>
              <a:rPr kumimoji="1" lang="zh-CN" altLang="en-US" sz="2000" dirty="0">
                <a:cs typeface="+mn-cs"/>
              </a:rPr>
              <a:t>表示 </a:t>
            </a:r>
            <a:r>
              <a:rPr kumimoji="1" lang="en-US" altLang="zh-CN" sz="2000" dirty="0">
                <a:cs typeface="+mn-cs"/>
              </a:rPr>
              <a:t>score/10</a:t>
            </a:r>
            <a:r>
              <a:rPr kumimoji="1" lang="zh-CN" altLang="en-US" sz="2000" dirty="0">
                <a:cs typeface="+mn-cs"/>
              </a:rPr>
              <a:t>值为</a:t>
            </a:r>
            <a:r>
              <a:rPr kumimoji="1" lang="en-US" altLang="zh-CN" sz="2000" dirty="0">
                <a:cs typeface="+mn-cs"/>
              </a:rPr>
              <a:t>0</a:t>
            </a:r>
            <a:r>
              <a:rPr kumimoji="1" lang="zh-CN" altLang="en-US" sz="2000" dirty="0">
                <a:cs typeface="+mn-cs"/>
              </a:rPr>
              <a:t>时，语句组为空 </a:t>
            </a:r>
          </a:p>
          <a:p>
            <a:pPr marL="290830" indent="-290830" eaLnBrk="1" hangingPunct="1">
              <a:lnSpc>
                <a:spcPct val="90000"/>
              </a:lnSpc>
              <a:spcBef>
                <a:spcPct val="0"/>
              </a:spcBef>
              <a:spcAft>
                <a:spcPct val="0"/>
              </a:spcAft>
              <a:buFont typeface="Wingdings" panose="05000000000000000000" pitchFamily="2" charset="2"/>
              <a:buNone/>
              <a:defRPr/>
            </a:pPr>
            <a:r>
              <a:rPr kumimoji="1" lang="zh-CN" altLang="en-US" sz="2000" dirty="0">
                <a:cs typeface="+mn-cs"/>
              </a:rPr>
              <a:t>       </a:t>
            </a:r>
            <a:r>
              <a:rPr kumimoji="1" lang="en-US" altLang="zh-CN" sz="2000" dirty="0">
                <a:cs typeface="+mn-cs"/>
              </a:rPr>
              <a:t>case  1:	// </a:t>
            </a:r>
            <a:r>
              <a:rPr kumimoji="1" lang="zh-CN" altLang="en-US" sz="2000" dirty="0">
                <a:cs typeface="+mn-cs"/>
              </a:rPr>
              <a:t>语句组空，将顺序下延、遇到语句再执行 </a:t>
            </a:r>
          </a:p>
          <a:p>
            <a:pPr marL="290830" indent="-290830" eaLnBrk="1" hangingPunct="1">
              <a:lnSpc>
                <a:spcPct val="90000"/>
              </a:lnSpc>
              <a:spcBef>
                <a:spcPct val="0"/>
              </a:spcBef>
              <a:spcAft>
                <a:spcPct val="0"/>
              </a:spcAft>
              <a:buFont typeface="Wingdings" panose="05000000000000000000" pitchFamily="2" charset="2"/>
              <a:buNone/>
              <a:defRPr/>
            </a:pPr>
            <a:r>
              <a:rPr kumimoji="1" lang="zh-CN" altLang="en-US" sz="2000" dirty="0">
                <a:cs typeface="+mn-cs"/>
              </a:rPr>
              <a:t>       </a:t>
            </a:r>
            <a:r>
              <a:rPr kumimoji="1" lang="en-US" altLang="zh-CN" sz="2000" dirty="0">
                <a:cs typeface="+mn-cs"/>
              </a:rPr>
              <a:t>case  2:</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dirty="0">
                <a:cs typeface="+mn-cs"/>
              </a:rPr>
              <a:t>       case  3:  </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dirty="0">
                <a:cs typeface="+mn-cs"/>
              </a:rPr>
              <a:t>       case  4:  </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dirty="0">
                <a:cs typeface="+mn-cs"/>
              </a:rPr>
              <a:t>       case  5:  </a:t>
            </a:r>
            <a:r>
              <a:rPr kumimoji="1" lang="en-US" altLang="zh-CN" sz="2000" dirty="0" err="1">
                <a:cs typeface="+mn-cs"/>
              </a:rPr>
              <a:t>printf</a:t>
            </a:r>
            <a:r>
              <a:rPr kumimoji="1" lang="en-US" altLang="zh-CN" sz="2000" dirty="0">
                <a:cs typeface="+mn-cs"/>
              </a:rPr>
              <a:t>("Fail\n");      break;         </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dirty="0">
                <a:cs typeface="+mn-cs"/>
              </a:rPr>
              <a:t>       case  6:  </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dirty="0">
                <a:cs typeface="+mn-cs"/>
              </a:rPr>
              <a:t>       case  7:  </a:t>
            </a:r>
            <a:r>
              <a:rPr kumimoji="1" lang="en-US" altLang="zh-CN" sz="2000" dirty="0" err="1">
                <a:cs typeface="+mn-cs"/>
              </a:rPr>
              <a:t>printf</a:t>
            </a:r>
            <a:r>
              <a:rPr kumimoji="1" lang="en-US" altLang="zh-CN" sz="2000" dirty="0">
                <a:cs typeface="+mn-cs"/>
              </a:rPr>
              <a:t>("Pass\n");       break;</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dirty="0">
                <a:cs typeface="+mn-cs"/>
              </a:rPr>
              <a:t>       case  8:  </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dirty="0">
                <a:cs typeface="+mn-cs"/>
              </a:rPr>
              <a:t>       case  9:  </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dirty="0">
                <a:cs typeface="+mn-cs"/>
              </a:rPr>
              <a:t>       case  10: </a:t>
            </a:r>
            <a:r>
              <a:rPr kumimoji="1" lang="en-US" altLang="zh-CN" sz="2000" dirty="0" err="1">
                <a:cs typeface="+mn-cs"/>
              </a:rPr>
              <a:t>printf</a:t>
            </a:r>
            <a:r>
              <a:rPr kumimoji="1" lang="en-US" altLang="zh-CN" sz="2000" dirty="0">
                <a:cs typeface="+mn-cs"/>
              </a:rPr>
              <a:t>("Good\n");                </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dirty="0">
                <a:cs typeface="+mn-cs"/>
              </a:rPr>
              <a:t>    </a:t>
            </a:r>
            <a:r>
              <a:rPr kumimoji="1" lang="en-US" altLang="zh-CN" sz="2000" dirty="0">
                <a:solidFill>
                  <a:srgbClr val="C00000"/>
                </a:solidFill>
                <a:cs typeface="+mn-cs"/>
              </a:rPr>
              <a:t>}</a:t>
            </a:r>
            <a:r>
              <a:rPr kumimoji="1" lang="en-US" altLang="zh-CN" sz="2000" dirty="0">
                <a:cs typeface="+mn-cs"/>
              </a:rPr>
              <a:t>    </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dirty="0">
                <a:cs typeface="+mn-cs"/>
              </a:rPr>
              <a:t>} </a:t>
            </a:r>
          </a:p>
        </p:txBody>
      </p:sp>
      <p:sp>
        <p:nvSpPr>
          <p:cNvPr id="322564" name="Text Box 4">
            <a:extLst>
              <a:ext uri="{FF2B5EF4-FFF2-40B4-BE49-F238E27FC236}">
                <a16:creationId xmlns:a16="http://schemas.microsoft.com/office/drawing/2014/main" id="{4CC6A693-97DA-4076-96AC-08798990C39C}"/>
              </a:ext>
            </a:extLst>
          </p:cNvPr>
          <p:cNvSpPr txBox="1">
            <a:spLocks noChangeArrowheads="1"/>
          </p:cNvSpPr>
          <p:nvPr/>
        </p:nvSpPr>
        <p:spPr bwMode="auto">
          <a:xfrm>
            <a:off x="5724525" y="3176588"/>
            <a:ext cx="3048000" cy="1225550"/>
          </a:xfrm>
          <a:prstGeom prst="rect">
            <a:avLst/>
          </a:prstGeom>
          <a:solidFill>
            <a:srgbClr val="ADD6FF"/>
          </a:solidFill>
          <a:ln w="38100">
            <a:solidFill>
              <a:srgbClr val="0066FF"/>
            </a:solidFill>
            <a:miter lim="800000"/>
            <a:headEnd/>
            <a:tailEnd/>
          </a:ln>
        </p:spPr>
        <p:txBody>
          <a:bodyPr>
            <a:spAutoFit/>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eaLnBrk="0" hangingPunct="0">
              <a:defRPr sz="2400">
                <a:solidFill>
                  <a:schemeClr val="tx1"/>
                </a:solidFill>
                <a:latin typeface="Times New Roman" panose="02020603050405020304" pitchFamily="18" charset="0"/>
                <a:ea typeface="宋体" panose="02010600030101010101" pitchFamily="2" charset="-122"/>
              </a:defRPr>
            </a:lvl3pPr>
            <a:lvl4pPr eaLnBrk="0" hangingPunct="0">
              <a:defRPr sz="2400">
                <a:solidFill>
                  <a:schemeClr val="tx1"/>
                </a:solidFill>
                <a:latin typeface="Times New Roman" panose="02020603050405020304" pitchFamily="18" charset="0"/>
                <a:ea typeface="宋体" panose="02010600030101010101" pitchFamily="2" charset="-122"/>
              </a:defRPr>
            </a:lvl4pPr>
            <a:lvl5pPr eaLnBrk="0" hangingPunct="0">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Please input score:</a:t>
            </a:r>
          </a:p>
          <a:p>
            <a:pPr eaLnBrk="1" hangingPunct="1"/>
            <a:r>
              <a:rPr lang="en-US" altLang="zh-CN" b="1" dirty="0"/>
              <a:t>87↙</a:t>
            </a:r>
          </a:p>
          <a:p>
            <a:pPr eaLnBrk="1" hangingPunct="1"/>
            <a:r>
              <a:rPr lang="en-US" altLang="zh-CN" b="1" dirty="0"/>
              <a:t>Good</a:t>
            </a:r>
            <a:r>
              <a:rPr lang="en-US" altLang="zh-CN"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 calcmode="lin" valueType="num">
                                      <p:cBhvr additive="base">
                                        <p:cTn id="7" dur="500" fill="hold"/>
                                        <p:tgtEl>
                                          <p:spTgt spid="322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25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2563">
                                            <p:txEl>
                                              <p:pRg st="1" end="1"/>
                                            </p:txEl>
                                          </p:spTgt>
                                        </p:tgtEl>
                                        <p:attrNameLst>
                                          <p:attrName>style.visibility</p:attrName>
                                        </p:attrNameLst>
                                      </p:cBhvr>
                                      <p:to>
                                        <p:strVal val="visible"/>
                                      </p:to>
                                    </p:set>
                                    <p:anim calcmode="lin" valueType="num">
                                      <p:cBhvr additive="base">
                                        <p:cTn id="11" dur="500" fill="hold"/>
                                        <p:tgtEl>
                                          <p:spTgt spid="3225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256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2563">
                                            <p:txEl>
                                              <p:pRg st="2" end="2"/>
                                            </p:txEl>
                                          </p:spTgt>
                                        </p:tgtEl>
                                        <p:attrNameLst>
                                          <p:attrName>style.visibility</p:attrName>
                                        </p:attrNameLst>
                                      </p:cBhvr>
                                      <p:to>
                                        <p:strVal val="visible"/>
                                      </p:to>
                                    </p:set>
                                    <p:anim calcmode="lin" valueType="num">
                                      <p:cBhvr additive="base">
                                        <p:cTn id="15" dur="500" fill="hold"/>
                                        <p:tgtEl>
                                          <p:spTgt spid="32256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256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2563">
                                            <p:txEl>
                                              <p:pRg st="3" end="3"/>
                                            </p:txEl>
                                          </p:spTgt>
                                        </p:tgtEl>
                                        <p:attrNameLst>
                                          <p:attrName>style.visibility</p:attrName>
                                        </p:attrNameLst>
                                      </p:cBhvr>
                                      <p:to>
                                        <p:strVal val="visible"/>
                                      </p:to>
                                    </p:set>
                                    <p:anim calcmode="lin" valueType="num">
                                      <p:cBhvr additive="base">
                                        <p:cTn id="19" dur="500" fill="hold"/>
                                        <p:tgtEl>
                                          <p:spTgt spid="3225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256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22563">
                                            <p:txEl>
                                              <p:pRg st="4" end="4"/>
                                            </p:txEl>
                                          </p:spTgt>
                                        </p:tgtEl>
                                        <p:attrNameLst>
                                          <p:attrName>style.visibility</p:attrName>
                                        </p:attrNameLst>
                                      </p:cBhvr>
                                      <p:to>
                                        <p:strVal val="visible"/>
                                      </p:to>
                                    </p:set>
                                    <p:anim calcmode="lin" valueType="num">
                                      <p:cBhvr additive="base">
                                        <p:cTn id="23" dur="500" fill="hold"/>
                                        <p:tgtEl>
                                          <p:spTgt spid="32256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256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22563">
                                            <p:txEl>
                                              <p:pRg st="5" end="5"/>
                                            </p:txEl>
                                          </p:spTgt>
                                        </p:tgtEl>
                                        <p:attrNameLst>
                                          <p:attrName>style.visibility</p:attrName>
                                        </p:attrNameLst>
                                      </p:cBhvr>
                                      <p:to>
                                        <p:strVal val="visible"/>
                                      </p:to>
                                    </p:set>
                                    <p:anim calcmode="lin" valueType="num">
                                      <p:cBhvr additive="base">
                                        <p:cTn id="27" dur="500" fill="hold"/>
                                        <p:tgtEl>
                                          <p:spTgt spid="32256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256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22563">
                                            <p:txEl>
                                              <p:pRg st="6" end="6"/>
                                            </p:txEl>
                                          </p:spTgt>
                                        </p:tgtEl>
                                        <p:attrNameLst>
                                          <p:attrName>style.visibility</p:attrName>
                                        </p:attrNameLst>
                                      </p:cBhvr>
                                      <p:to>
                                        <p:strVal val="visible"/>
                                      </p:to>
                                    </p:set>
                                    <p:anim calcmode="lin" valueType="num">
                                      <p:cBhvr additive="base">
                                        <p:cTn id="31" dur="500" fill="hold"/>
                                        <p:tgtEl>
                                          <p:spTgt spid="32256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256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22563">
                                            <p:txEl>
                                              <p:pRg st="7" end="7"/>
                                            </p:txEl>
                                          </p:spTgt>
                                        </p:tgtEl>
                                        <p:attrNameLst>
                                          <p:attrName>style.visibility</p:attrName>
                                        </p:attrNameLst>
                                      </p:cBhvr>
                                      <p:to>
                                        <p:strVal val="visible"/>
                                      </p:to>
                                    </p:set>
                                    <p:anim calcmode="lin" valueType="num">
                                      <p:cBhvr additive="base">
                                        <p:cTn id="35" dur="500" fill="hold"/>
                                        <p:tgtEl>
                                          <p:spTgt spid="32256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2256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22563">
                                            <p:txEl>
                                              <p:pRg st="8" end="8"/>
                                            </p:txEl>
                                          </p:spTgt>
                                        </p:tgtEl>
                                        <p:attrNameLst>
                                          <p:attrName>style.visibility</p:attrName>
                                        </p:attrNameLst>
                                      </p:cBhvr>
                                      <p:to>
                                        <p:strVal val="visible"/>
                                      </p:to>
                                    </p:set>
                                    <p:anim calcmode="lin" valueType="num">
                                      <p:cBhvr additive="base">
                                        <p:cTn id="39" dur="500" fill="hold"/>
                                        <p:tgtEl>
                                          <p:spTgt spid="32256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2256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22563">
                                            <p:txEl>
                                              <p:pRg st="9" end="9"/>
                                            </p:txEl>
                                          </p:spTgt>
                                        </p:tgtEl>
                                        <p:attrNameLst>
                                          <p:attrName>style.visibility</p:attrName>
                                        </p:attrNameLst>
                                      </p:cBhvr>
                                      <p:to>
                                        <p:strVal val="visible"/>
                                      </p:to>
                                    </p:set>
                                    <p:anim calcmode="lin" valueType="num">
                                      <p:cBhvr additive="base">
                                        <p:cTn id="45" dur="500" fill="hold"/>
                                        <p:tgtEl>
                                          <p:spTgt spid="32256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2256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22563">
                                            <p:txEl>
                                              <p:pRg st="10" end="10"/>
                                            </p:txEl>
                                          </p:spTgt>
                                        </p:tgtEl>
                                        <p:attrNameLst>
                                          <p:attrName>style.visibility</p:attrName>
                                        </p:attrNameLst>
                                      </p:cBhvr>
                                      <p:to>
                                        <p:strVal val="visible"/>
                                      </p:to>
                                    </p:set>
                                    <p:anim calcmode="lin" valueType="num">
                                      <p:cBhvr additive="base">
                                        <p:cTn id="51" dur="500" fill="hold"/>
                                        <p:tgtEl>
                                          <p:spTgt spid="32256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2256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22563">
                                            <p:txEl>
                                              <p:pRg st="11" end="11"/>
                                            </p:txEl>
                                          </p:spTgt>
                                        </p:tgtEl>
                                        <p:attrNameLst>
                                          <p:attrName>style.visibility</p:attrName>
                                        </p:attrNameLst>
                                      </p:cBhvr>
                                      <p:to>
                                        <p:strVal val="visible"/>
                                      </p:to>
                                    </p:set>
                                    <p:anim calcmode="lin" valueType="num">
                                      <p:cBhvr additive="base">
                                        <p:cTn id="57" dur="500" fill="hold"/>
                                        <p:tgtEl>
                                          <p:spTgt spid="32256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2256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22563">
                                            <p:txEl>
                                              <p:pRg st="12" end="12"/>
                                            </p:txEl>
                                          </p:spTgt>
                                        </p:tgtEl>
                                        <p:attrNameLst>
                                          <p:attrName>style.visibility</p:attrName>
                                        </p:attrNameLst>
                                      </p:cBhvr>
                                      <p:to>
                                        <p:strVal val="visible"/>
                                      </p:to>
                                    </p:set>
                                    <p:anim calcmode="lin" valueType="num">
                                      <p:cBhvr additive="base">
                                        <p:cTn id="63" dur="500" fill="hold"/>
                                        <p:tgtEl>
                                          <p:spTgt spid="32256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2256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22563">
                                            <p:txEl>
                                              <p:pRg st="13" end="13"/>
                                            </p:txEl>
                                          </p:spTgt>
                                        </p:tgtEl>
                                        <p:attrNameLst>
                                          <p:attrName>style.visibility</p:attrName>
                                        </p:attrNameLst>
                                      </p:cBhvr>
                                      <p:to>
                                        <p:strVal val="visible"/>
                                      </p:to>
                                    </p:set>
                                    <p:anim calcmode="lin" valueType="num">
                                      <p:cBhvr additive="base">
                                        <p:cTn id="69" dur="500" fill="hold"/>
                                        <p:tgtEl>
                                          <p:spTgt spid="322563">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2256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22563">
                                            <p:txEl>
                                              <p:pRg st="14" end="14"/>
                                            </p:txEl>
                                          </p:spTgt>
                                        </p:tgtEl>
                                        <p:attrNameLst>
                                          <p:attrName>style.visibility</p:attrName>
                                        </p:attrNameLst>
                                      </p:cBhvr>
                                      <p:to>
                                        <p:strVal val="visible"/>
                                      </p:to>
                                    </p:set>
                                    <p:anim calcmode="lin" valueType="num">
                                      <p:cBhvr additive="base">
                                        <p:cTn id="75" dur="500" fill="hold"/>
                                        <p:tgtEl>
                                          <p:spTgt spid="322563">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2256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22563">
                                            <p:txEl>
                                              <p:pRg st="15" end="15"/>
                                            </p:txEl>
                                          </p:spTgt>
                                        </p:tgtEl>
                                        <p:attrNameLst>
                                          <p:attrName>style.visibility</p:attrName>
                                        </p:attrNameLst>
                                      </p:cBhvr>
                                      <p:to>
                                        <p:strVal val="visible"/>
                                      </p:to>
                                    </p:set>
                                    <p:anim calcmode="lin" valueType="num">
                                      <p:cBhvr additive="base">
                                        <p:cTn id="81" dur="500" fill="hold"/>
                                        <p:tgtEl>
                                          <p:spTgt spid="322563">
                                            <p:txEl>
                                              <p:pRg st="15" end="15"/>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2256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322563">
                                            <p:txEl>
                                              <p:pRg st="16" end="16"/>
                                            </p:txEl>
                                          </p:spTgt>
                                        </p:tgtEl>
                                        <p:attrNameLst>
                                          <p:attrName>style.visibility</p:attrName>
                                        </p:attrNameLst>
                                      </p:cBhvr>
                                      <p:to>
                                        <p:strVal val="visible"/>
                                      </p:to>
                                    </p:set>
                                    <p:animEffect transition="in" filter="barn(inVertical)">
                                      <p:cBhvr>
                                        <p:cTn id="87" dur="500"/>
                                        <p:tgtEl>
                                          <p:spTgt spid="322563">
                                            <p:txEl>
                                              <p:pRg st="16" end="16"/>
                                            </p:txEl>
                                          </p:spTgt>
                                        </p:tgtEl>
                                      </p:cBhvr>
                                    </p:animEffect>
                                  </p:childTnLst>
                                </p:cTn>
                              </p:par>
                              <p:par>
                                <p:cTn id="88" presetID="16" presetClass="entr" presetSubtype="21" fill="hold" nodeType="withEffect">
                                  <p:stCondLst>
                                    <p:cond delay="0"/>
                                  </p:stCondLst>
                                  <p:childTnLst>
                                    <p:set>
                                      <p:cBhvr>
                                        <p:cTn id="89" dur="1" fill="hold">
                                          <p:stCondLst>
                                            <p:cond delay="0"/>
                                          </p:stCondLst>
                                        </p:cTn>
                                        <p:tgtEl>
                                          <p:spTgt spid="322563">
                                            <p:txEl>
                                              <p:pRg st="17" end="17"/>
                                            </p:txEl>
                                          </p:spTgt>
                                        </p:tgtEl>
                                        <p:attrNameLst>
                                          <p:attrName>style.visibility</p:attrName>
                                        </p:attrNameLst>
                                      </p:cBhvr>
                                      <p:to>
                                        <p:strVal val="visible"/>
                                      </p:to>
                                    </p:set>
                                    <p:animEffect transition="in" filter="barn(inVertical)">
                                      <p:cBhvr>
                                        <p:cTn id="90" dur="500"/>
                                        <p:tgtEl>
                                          <p:spTgt spid="322563">
                                            <p:txEl>
                                              <p:pRg st="17" end="17"/>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6" presetClass="entr" presetSubtype="16" fill="hold" nodeType="clickEffect">
                                  <p:stCondLst>
                                    <p:cond delay="0"/>
                                  </p:stCondLst>
                                  <p:childTnLst>
                                    <p:set>
                                      <p:cBhvr>
                                        <p:cTn id="94" dur="1" fill="hold">
                                          <p:stCondLst>
                                            <p:cond delay="0"/>
                                          </p:stCondLst>
                                        </p:cTn>
                                        <p:tgtEl>
                                          <p:spTgt spid="322563">
                                            <p:txEl>
                                              <p:pRg st="18" end="18"/>
                                            </p:txEl>
                                          </p:spTgt>
                                        </p:tgtEl>
                                        <p:attrNameLst>
                                          <p:attrName>style.visibility</p:attrName>
                                        </p:attrNameLst>
                                      </p:cBhvr>
                                      <p:to>
                                        <p:strVal val="visible"/>
                                      </p:to>
                                    </p:set>
                                    <p:animEffect transition="in" filter="circle(in)">
                                      <p:cBhvr>
                                        <p:cTn id="95" dur="2000"/>
                                        <p:tgtEl>
                                          <p:spTgt spid="322563">
                                            <p:txEl>
                                              <p:pRg st="18" end="18"/>
                                            </p:txEl>
                                          </p:spTgt>
                                        </p:tgtEl>
                                      </p:cBhvr>
                                    </p:animEffect>
                                  </p:childTnLst>
                                </p:cTn>
                              </p:par>
                              <p:par>
                                <p:cTn id="96" presetID="6" presetClass="entr" presetSubtype="16" fill="hold" nodeType="withEffect">
                                  <p:stCondLst>
                                    <p:cond delay="0"/>
                                  </p:stCondLst>
                                  <p:childTnLst>
                                    <p:set>
                                      <p:cBhvr>
                                        <p:cTn id="97" dur="1" fill="hold">
                                          <p:stCondLst>
                                            <p:cond delay="0"/>
                                          </p:stCondLst>
                                        </p:cTn>
                                        <p:tgtEl>
                                          <p:spTgt spid="322563">
                                            <p:txEl>
                                              <p:pRg st="19" end="19"/>
                                            </p:txEl>
                                          </p:spTgt>
                                        </p:tgtEl>
                                        <p:attrNameLst>
                                          <p:attrName>style.visibility</p:attrName>
                                        </p:attrNameLst>
                                      </p:cBhvr>
                                      <p:to>
                                        <p:strVal val="visible"/>
                                      </p:to>
                                    </p:set>
                                    <p:animEffect transition="in" filter="circle(in)">
                                      <p:cBhvr>
                                        <p:cTn id="98" dur="2000"/>
                                        <p:tgtEl>
                                          <p:spTgt spid="322563">
                                            <p:txEl>
                                              <p:pRg st="19" end="19"/>
                                            </p:txEl>
                                          </p:spTgt>
                                        </p:tgtEl>
                                      </p:cBhvr>
                                    </p:animEffect>
                                  </p:childTnLst>
                                </p:cTn>
                              </p:par>
                              <p:par>
                                <p:cTn id="99" presetID="6" presetClass="entr" presetSubtype="16" fill="hold" nodeType="withEffect">
                                  <p:stCondLst>
                                    <p:cond delay="0"/>
                                  </p:stCondLst>
                                  <p:childTnLst>
                                    <p:set>
                                      <p:cBhvr>
                                        <p:cTn id="100" dur="1" fill="hold">
                                          <p:stCondLst>
                                            <p:cond delay="0"/>
                                          </p:stCondLst>
                                        </p:cTn>
                                        <p:tgtEl>
                                          <p:spTgt spid="322563">
                                            <p:txEl>
                                              <p:pRg st="20" end="20"/>
                                            </p:txEl>
                                          </p:spTgt>
                                        </p:tgtEl>
                                        <p:attrNameLst>
                                          <p:attrName>style.visibility</p:attrName>
                                        </p:attrNameLst>
                                      </p:cBhvr>
                                      <p:to>
                                        <p:strVal val="visible"/>
                                      </p:to>
                                    </p:set>
                                    <p:animEffect transition="in" filter="circle(in)">
                                      <p:cBhvr>
                                        <p:cTn id="101" dur="2000"/>
                                        <p:tgtEl>
                                          <p:spTgt spid="322563">
                                            <p:txEl>
                                              <p:pRg st="20" end="20"/>
                                            </p:txEl>
                                          </p:spTgt>
                                        </p:tgtEl>
                                      </p:cBhvr>
                                    </p:animEffect>
                                  </p:childTnLst>
                                </p:cTn>
                              </p:par>
                              <p:par>
                                <p:cTn id="102" presetID="6" presetClass="entr" presetSubtype="16" fill="hold" nodeType="withEffect">
                                  <p:stCondLst>
                                    <p:cond delay="0"/>
                                  </p:stCondLst>
                                  <p:childTnLst>
                                    <p:set>
                                      <p:cBhvr>
                                        <p:cTn id="103" dur="1" fill="hold">
                                          <p:stCondLst>
                                            <p:cond delay="0"/>
                                          </p:stCondLst>
                                        </p:cTn>
                                        <p:tgtEl>
                                          <p:spTgt spid="322563">
                                            <p:txEl>
                                              <p:pRg st="21" end="21"/>
                                            </p:txEl>
                                          </p:spTgt>
                                        </p:tgtEl>
                                        <p:attrNameLst>
                                          <p:attrName>style.visibility</p:attrName>
                                        </p:attrNameLst>
                                      </p:cBhvr>
                                      <p:to>
                                        <p:strVal val="visible"/>
                                      </p:to>
                                    </p:set>
                                    <p:animEffect transition="in" filter="circle(in)">
                                      <p:cBhvr>
                                        <p:cTn id="104" dur="2000"/>
                                        <p:tgtEl>
                                          <p:spTgt spid="322563">
                                            <p:txEl>
                                              <p:pRg st="21" end="21"/>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21" presetClass="entr" presetSubtype="1" fill="hold" grpId="0" nodeType="clickEffect">
                                  <p:stCondLst>
                                    <p:cond delay="0"/>
                                  </p:stCondLst>
                                  <p:childTnLst>
                                    <p:set>
                                      <p:cBhvr>
                                        <p:cTn id="108" dur="1" fill="hold">
                                          <p:stCondLst>
                                            <p:cond delay="0"/>
                                          </p:stCondLst>
                                        </p:cTn>
                                        <p:tgtEl>
                                          <p:spTgt spid="322564"/>
                                        </p:tgtEl>
                                        <p:attrNameLst>
                                          <p:attrName>style.visibility</p:attrName>
                                        </p:attrNameLst>
                                      </p:cBhvr>
                                      <p:to>
                                        <p:strVal val="visible"/>
                                      </p:to>
                                    </p:set>
                                    <p:animEffect transition="in" filter="wheel(1)">
                                      <p:cBhvr>
                                        <p:cTn id="109" dur="2000"/>
                                        <p:tgtEl>
                                          <p:spTgt spid="322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4"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1" name="灯片编号占位符 5">
            <a:extLst>
              <a:ext uri="{FF2B5EF4-FFF2-40B4-BE49-F238E27FC236}">
                <a16:creationId xmlns:a16="http://schemas.microsoft.com/office/drawing/2014/main" id="{E8B718B3-820B-4D0D-9613-73FBDBB05EA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EE75AAF-BF13-4D5F-ABF7-E0B91AD0C0DD}" type="slidenum">
              <a:rPr lang="en-US" altLang="zh-CN"/>
              <a:pPr/>
              <a:t>44</a:t>
            </a:fld>
            <a:endParaRPr lang="en-US" altLang="zh-CN"/>
          </a:p>
        </p:txBody>
      </p:sp>
      <p:sp>
        <p:nvSpPr>
          <p:cNvPr id="326658" name="Rectangle 2">
            <a:extLst>
              <a:ext uri="{FF2B5EF4-FFF2-40B4-BE49-F238E27FC236}">
                <a16:creationId xmlns:a16="http://schemas.microsoft.com/office/drawing/2014/main" id="{7DC17511-77C8-4232-A568-24D03D5BABBF}"/>
              </a:ext>
            </a:extLst>
          </p:cNvPr>
          <p:cNvSpPr>
            <a:spLocks noGrp="1" noChangeArrowheads="1"/>
          </p:cNvSpPr>
          <p:nvPr>
            <p:ph type="title"/>
          </p:nvPr>
        </p:nvSpPr>
        <p:spPr/>
        <p:txBody>
          <a:bodyPr/>
          <a:lstStyle/>
          <a:p>
            <a:pPr eaLnBrk="1" hangingPunct="1">
              <a:defRPr/>
            </a:pPr>
            <a:r>
              <a:rPr kumimoji="1" lang="en-US" altLang="zh-CN"/>
              <a:t>4.4 </a:t>
            </a:r>
            <a:r>
              <a:rPr kumimoji="1" lang="zh-CN" altLang="en-US"/>
              <a:t>循环结构 </a:t>
            </a:r>
          </a:p>
        </p:txBody>
      </p:sp>
      <p:sp>
        <p:nvSpPr>
          <p:cNvPr id="326659" name="Rectangle 3">
            <a:extLst>
              <a:ext uri="{FF2B5EF4-FFF2-40B4-BE49-F238E27FC236}">
                <a16:creationId xmlns:a16="http://schemas.microsoft.com/office/drawing/2014/main" id="{84976D3E-8F79-4548-AA4B-6ADAD3F61744}"/>
              </a:ext>
            </a:extLst>
          </p:cNvPr>
          <p:cNvSpPr>
            <a:spLocks noGrp="1" noChangeArrowheads="1"/>
          </p:cNvSpPr>
          <p:nvPr>
            <p:ph idx="1"/>
          </p:nvPr>
        </p:nvSpPr>
        <p:spPr>
          <a:xfrm>
            <a:off x="228600" y="1066800"/>
            <a:ext cx="8839200" cy="5867400"/>
          </a:xfrm>
        </p:spPr>
        <p:txBody>
          <a:bodyPr/>
          <a:lstStyle/>
          <a:p>
            <a:pPr marL="290830" indent="-290830" eaLnBrk="1" hangingPunct="1">
              <a:defRPr/>
            </a:pPr>
            <a:r>
              <a:rPr kumimoji="1" lang="zh-CN" altLang="en-US" sz="2400" dirty="0">
                <a:cs typeface="+mn-cs"/>
              </a:rPr>
              <a:t>在程序设计中，很多语句的需要重复执行执行。</a:t>
            </a:r>
          </a:p>
          <a:p>
            <a:pPr marL="290830" indent="-290830" eaLnBrk="1" hangingPunct="1">
              <a:defRPr/>
            </a:pPr>
            <a:r>
              <a:rPr kumimoji="1" lang="zh-CN" altLang="en-US" sz="2400" dirty="0">
                <a:cs typeface="+mn-cs"/>
              </a:rPr>
              <a:t>重复的操作可以通过循环结构来实现。</a:t>
            </a:r>
            <a:endParaRPr kumimoji="1" lang="en-US" altLang="zh-CN" sz="2400" dirty="0">
              <a:cs typeface="+mn-cs"/>
            </a:endParaRPr>
          </a:p>
          <a:p>
            <a:pPr eaLnBrk="1" hangingPunct="1">
              <a:buFont typeface="Wingdings" panose="05000000000000000000" pitchFamily="2" charset="2"/>
              <a:buChar char="ü"/>
              <a:defRPr/>
            </a:pPr>
            <a:r>
              <a:rPr kumimoji="1" lang="zh-CN" altLang="en-US" sz="2400" dirty="0">
                <a:cs typeface="+mn-cs"/>
              </a:rPr>
              <a:t>用</a:t>
            </a:r>
            <a:r>
              <a:rPr kumimoji="1" lang="en-US" altLang="zh-CN" sz="2400" dirty="0">
                <a:cs typeface="+mn-cs"/>
              </a:rPr>
              <a:t>for</a:t>
            </a:r>
            <a:r>
              <a:rPr kumimoji="1" lang="zh-CN" altLang="en-US" sz="2400" dirty="0">
                <a:cs typeface="+mn-cs"/>
              </a:rPr>
              <a:t>结构（语句）</a:t>
            </a:r>
            <a:endParaRPr kumimoji="1" lang="en-US" altLang="zh-CN" sz="2400" dirty="0">
              <a:solidFill>
                <a:srgbClr val="808080"/>
              </a:solidFill>
              <a:cs typeface="+mn-cs"/>
            </a:endParaRPr>
          </a:p>
          <a:p>
            <a:pPr eaLnBrk="1" hangingPunct="1">
              <a:buFont typeface="Wingdings" panose="05000000000000000000" pitchFamily="2" charset="2"/>
              <a:buChar char="ü"/>
              <a:defRPr/>
            </a:pPr>
            <a:r>
              <a:rPr kumimoji="1" lang="zh-CN" altLang="en-US" sz="2400" dirty="0">
                <a:cs typeface="+mn-cs"/>
              </a:rPr>
              <a:t>用</a:t>
            </a:r>
            <a:r>
              <a:rPr kumimoji="1" lang="en-US" altLang="zh-CN" sz="2400" dirty="0">
                <a:cs typeface="+mn-cs"/>
              </a:rPr>
              <a:t>while</a:t>
            </a:r>
            <a:r>
              <a:rPr kumimoji="1" lang="zh-CN" altLang="en-US" sz="2400" dirty="0">
                <a:cs typeface="+mn-cs"/>
              </a:rPr>
              <a:t>结构（语句）</a:t>
            </a:r>
            <a:endParaRPr kumimoji="1" lang="en-US" altLang="zh-CN" sz="2400" dirty="0">
              <a:cs typeface="+mn-cs"/>
            </a:endParaRPr>
          </a:p>
          <a:p>
            <a:pPr eaLnBrk="1" hangingPunct="1">
              <a:buFont typeface="Wingdings" panose="05000000000000000000" pitchFamily="2" charset="2"/>
              <a:buChar char="ü"/>
              <a:defRPr/>
            </a:pPr>
            <a:r>
              <a:rPr kumimoji="1" lang="zh-CN" altLang="en-US" sz="2400" dirty="0">
                <a:cs typeface="+mn-cs"/>
              </a:rPr>
              <a:t>用</a:t>
            </a:r>
            <a:r>
              <a:rPr kumimoji="1" lang="en-US" altLang="zh-CN" sz="2400" dirty="0">
                <a:cs typeface="+mn-cs"/>
              </a:rPr>
              <a:t>do-while</a:t>
            </a:r>
            <a:r>
              <a:rPr kumimoji="1" lang="zh-CN" altLang="en-US" sz="2400" dirty="0">
                <a:cs typeface="+mn-cs"/>
              </a:rPr>
              <a:t>结构（语句）</a:t>
            </a:r>
          </a:p>
        </p:txBody>
      </p:sp>
      <p:sp>
        <p:nvSpPr>
          <p:cNvPr id="326660" name="Rectangle 4">
            <a:extLst>
              <a:ext uri="{FF2B5EF4-FFF2-40B4-BE49-F238E27FC236}">
                <a16:creationId xmlns:a16="http://schemas.microsoft.com/office/drawing/2014/main" id="{99B3C3EE-1484-47E9-A0A8-703047ECD542}"/>
              </a:ext>
            </a:extLst>
          </p:cNvPr>
          <p:cNvSpPr>
            <a:spLocks noChangeArrowheads="1"/>
          </p:cNvSpPr>
          <p:nvPr/>
        </p:nvSpPr>
        <p:spPr bwMode="auto">
          <a:xfrm>
            <a:off x="755650" y="3933825"/>
            <a:ext cx="702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buClr>
                <a:schemeClr val="hlink"/>
              </a:buClr>
              <a:buSzPct val="60000"/>
              <a:buFont typeface="Wingdings" panose="05000000000000000000" pitchFamily="2" charset="2"/>
              <a:buChar char="n"/>
            </a:pPr>
            <a:r>
              <a:rPr lang="zh-CN" altLang="en-US" b="1">
                <a:latin typeface="Tahoma" panose="020B0604030504040204" pitchFamily="34" charset="0"/>
              </a:rPr>
              <a:t>良好的程序设计中，</a:t>
            </a:r>
            <a:r>
              <a:rPr lang="en-US" altLang="zh-CN" b="1">
                <a:latin typeface="Tahoma" panose="020B0604030504040204" pitchFamily="34" charset="0"/>
              </a:rPr>
              <a:t>goto</a:t>
            </a:r>
            <a:r>
              <a:rPr lang="zh-CN" altLang="en-US" b="1">
                <a:latin typeface="Tahoma" panose="020B0604030504040204" pitchFamily="34" charset="0"/>
              </a:rPr>
              <a:t>语句</a:t>
            </a:r>
            <a:r>
              <a:rPr lang="en-US" altLang="zh-CN" b="1">
                <a:latin typeface="Tahoma" panose="020B0604030504040204" pitchFamily="34" charset="0"/>
              </a:rPr>
              <a:t>,</a:t>
            </a:r>
            <a:r>
              <a:rPr lang="zh-CN" altLang="en-US" b="1">
                <a:latin typeface="Tahoma" panose="020B0604030504040204" pitchFamily="34" charset="0"/>
              </a:rPr>
              <a:t>一般尽可能不使用</a:t>
            </a:r>
            <a:r>
              <a:rPr lang="en-US" altLang="zh-CN" b="1">
                <a:latin typeface="Tahom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animEffect transition="in" filter="blinds(horizontal)">
                                      <p:cBhvr>
                                        <p:cTn id="7" dur="500"/>
                                        <p:tgtEl>
                                          <p:spTgt spid="326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6659">
                                            <p:txEl>
                                              <p:pRg st="1" end="1"/>
                                            </p:txEl>
                                          </p:spTgt>
                                        </p:tgtEl>
                                        <p:attrNameLst>
                                          <p:attrName>style.visibility</p:attrName>
                                        </p:attrNameLst>
                                      </p:cBhvr>
                                      <p:to>
                                        <p:strVal val="visible"/>
                                      </p:to>
                                    </p:set>
                                    <p:animEffect transition="in" filter="blinds(horizontal)">
                                      <p:cBhvr>
                                        <p:cTn id="12" dur="500"/>
                                        <p:tgtEl>
                                          <p:spTgt spid="326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6659">
                                            <p:txEl>
                                              <p:pRg st="2" end="2"/>
                                            </p:txEl>
                                          </p:spTgt>
                                        </p:tgtEl>
                                        <p:attrNameLst>
                                          <p:attrName>style.visibility</p:attrName>
                                        </p:attrNameLst>
                                      </p:cBhvr>
                                      <p:to>
                                        <p:strVal val="visible"/>
                                      </p:to>
                                    </p:set>
                                    <p:animEffect transition="in" filter="blinds(horizontal)">
                                      <p:cBhvr>
                                        <p:cTn id="17" dur="500"/>
                                        <p:tgtEl>
                                          <p:spTgt spid="3266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6659">
                                            <p:txEl>
                                              <p:pRg st="3" end="3"/>
                                            </p:txEl>
                                          </p:spTgt>
                                        </p:tgtEl>
                                        <p:attrNameLst>
                                          <p:attrName>style.visibility</p:attrName>
                                        </p:attrNameLst>
                                      </p:cBhvr>
                                      <p:to>
                                        <p:strVal val="visible"/>
                                      </p:to>
                                    </p:set>
                                    <p:animEffect transition="in" filter="blinds(horizontal)">
                                      <p:cBhvr>
                                        <p:cTn id="22" dur="500"/>
                                        <p:tgtEl>
                                          <p:spTgt spid="3266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6659">
                                            <p:txEl>
                                              <p:pRg st="4" end="4"/>
                                            </p:txEl>
                                          </p:spTgt>
                                        </p:tgtEl>
                                        <p:attrNameLst>
                                          <p:attrName>style.visibility</p:attrName>
                                        </p:attrNameLst>
                                      </p:cBhvr>
                                      <p:to>
                                        <p:strVal val="visible"/>
                                      </p:to>
                                    </p:set>
                                    <p:animEffect transition="in" filter="blinds(horizontal)">
                                      <p:cBhvr>
                                        <p:cTn id="27" dur="500"/>
                                        <p:tgtEl>
                                          <p:spTgt spid="3266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26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build="p"/>
      <p:bldP spid="326660"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7" name="灯片编号占位符 5">
            <a:extLst>
              <a:ext uri="{FF2B5EF4-FFF2-40B4-BE49-F238E27FC236}">
                <a16:creationId xmlns:a16="http://schemas.microsoft.com/office/drawing/2014/main" id="{025FB13F-62CA-4C40-903C-702098CF728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761E081-C075-409F-97DA-133BD8073F61}" type="slidenum">
              <a:rPr lang="en-US" altLang="zh-CN"/>
              <a:pPr/>
              <a:t>45</a:t>
            </a:fld>
            <a:endParaRPr lang="en-US" altLang="zh-CN"/>
          </a:p>
        </p:txBody>
      </p:sp>
      <p:sp>
        <p:nvSpPr>
          <p:cNvPr id="54274" name="Rectangle 2">
            <a:extLst>
              <a:ext uri="{FF2B5EF4-FFF2-40B4-BE49-F238E27FC236}">
                <a16:creationId xmlns:a16="http://schemas.microsoft.com/office/drawing/2014/main" id="{7CF594BD-B9E2-443B-BD17-CA66C7997D31}"/>
              </a:ext>
            </a:extLst>
          </p:cNvPr>
          <p:cNvSpPr>
            <a:spLocks noGrp="1" noChangeArrowheads="1"/>
          </p:cNvSpPr>
          <p:nvPr>
            <p:ph type="title"/>
          </p:nvPr>
        </p:nvSpPr>
        <p:spPr/>
        <p:txBody>
          <a:bodyPr/>
          <a:lstStyle/>
          <a:p>
            <a:pPr eaLnBrk="1" hangingPunct="1">
              <a:defRPr/>
            </a:pPr>
            <a:r>
              <a:rPr kumimoji="1" lang="en-US" altLang="zh-CN" sz="3600"/>
              <a:t>4.4 </a:t>
            </a:r>
            <a:r>
              <a:rPr kumimoji="1" lang="zh-CN" altLang="en-US" sz="3600"/>
              <a:t>循环结构</a:t>
            </a:r>
            <a:br>
              <a:rPr kumimoji="1" lang="zh-CN" altLang="en-US" sz="3600"/>
            </a:br>
            <a:r>
              <a:rPr kumimoji="1" lang="en-US" altLang="zh-CN" sz="2400">
                <a:solidFill>
                  <a:srgbClr val="CC0000"/>
                </a:solidFill>
              </a:rPr>
              <a:t>for</a:t>
            </a:r>
            <a:r>
              <a:rPr kumimoji="1" lang="zh-CN" altLang="en-US" sz="2400">
                <a:solidFill>
                  <a:srgbClr val="CC0000"/>
                </a:solidFill>
              </a:rPr>
              <a:t>语句</a:t>
            </a:r>
          </a:p>
        </p:txBody>
      </p:sp>
      <p:sp>
        <p:nvSpPr>
          <p:cNvPr id="54275" name="Rectangle 3">
            <a:extLst>
              <a:ext uri="{FF2B5EF4-FFF2-40B4-BE49-F238E27FC236}">
                <a16:creationId xmlns:a16="http://schemas.microsoft.com/office/drawing/2014/main" id="{2E7115AE-8CF5-445D-88C4-3ACE9DF90092}"/>
              </a:ext>
            </a:extLst>
          </p:cNvPr>
          <p:cNvSpPr>
            <a:spLocks noGrp="1" noChangeArrowheads="1"/>
          </p:cNvSpPr>
          <p:nvPr>
            <p:ph idx="1"/>
          </p:nvPr>
        </p:nvSpPr>
        <p:spPr>
          <a:xfrm>
            <a:off x="395288" y="990600"/>
            <a:ext cx="6588125" cy="5867400"/>
          </a:xfrm>
        </p:spPr>
        <p:txBody>
          <a:bodyPr/>
          <a:lstStyle/>
          <a:p>
            <a:pPr marL="290830" indent="-290830" eaLnBrk="1" hangingPunct="1">
              <a:spcBef>
                <a:spcPct val="0"/>
              </a:spcBef>
              <a:spcAft>
                <a:spcPct val="0"/>
              </a:spcAft>
              <a:defRPr/>
            </a:pPr>
            <a:r>
              <a:rPr kumimoji="1" lang="en-US" altLang="zh-CN" dirty="0">
                <a:cs typeface="+mn-cs"/>
              </a:rPr>
              <a:t>for</a:t>
            </a:r>
            <a:r>
              <a:rPr kumimoji="1" lang="zh-CN" altLang="en-US" dirty="0">
                <a:cs typeface="+mn-cs"/>
              </a:rPr>
              <a:t>结构格式、功能</a:t>
            </a:r>
          </a:p>
          <a:p>
            <a:pPr marL="662305" lvl="1" eaLnBrk="1" hangingPunct="1">
              <a:spcBef>
                <a:spcPct val="0"/>
              </a:spcBef>
              <a:spcAft>
                <a:spcPct val="0"/>
              </a:spcAft>
              <a:defRPr/>
            </a:pPr>
            <a:r>
              <a:rPr kumimoji="1" lang="zh-CN" altLang="en-US" sz="2400" dirty="0">
                <a:cs typeface="+mn-cs"/>
              </a:rPr>
              <a:t>格式</a:t>
            </a:r>
            <a:r>
              <a:rPr kumimoji="1" lang="en-US" altLang="zh-CN" sz="2400" dirty="0">
                <a:cs typeface="+mn-cs"/>
              </a:rPr>
              <a:t>:  </a:t>
            </a:r>
          </a:p>
          <a:p>
            <a:pPr marL="662305" lvl="1" eaLnBrk="1" hangingPunct="1">
              <a:spcBef>
                <a:spcPct val="0"/>
              </a:spcBef>
              <a:spcAft>
                <a:spcPct val="0"/>
              </a:spcAft>
              <a:buFont typeface="Wingdings" panose="05000000000000000000" pitchFamily="2" charset="2"/>
              <a:buNone/>
              <a:defRPr/>
            </a:pPr>
            <a:r>
              <a:rPr kumimoji="1" lang="en-US" altLang="zh-CN" sz="2400" dirty="0">
                <a:cs typeface="+mn-cs"/>
              </a:rPr>
              <a:t>for( </a:t>
            </a:r>
            <a:r>
              <a:rPr kumimoji="1" lang="zh-CN" altLang="en-US" sz="2400" dirty="0">
                <a:cs typeface="+mn-cs"/>
              </a:rPr>
              <a:t>表达式</a:t>
            </a:r>
            <a:r>
              <a:rPr kumimoji="1" lang="en-US" altLang="zh-CN" sz="2400" dirty="0">
                <a:cs typeface="+mn-cs"/>
              </a:rPr>
              <a:t>1;  </a:t>
            </a:r>
            <a:r>
              <a:rPr kumimoji="1" lang="zh-CN" altLang="en-US" sz="2400" dirty="0">
                <a:cs typeface="+mn-cs"/>
              </a:rPr>
              <a:t>表达式</a:t>
            </a:r>
            <a:r>
              <a:rPr kumimoji="1" lang="en-US" altLang="zh-CN" sz="2400" dirty="0">
                <a:cs typeface="+mn-cs"/>
              </a:rPr>
              <a:t>2;  </a:t>
            </a:r>
            <a:r>
              <a:rPr kumimoji="1" lang="zh-CN" altLang="en-US" sz="2400" dirty="0">
                <a:cs typeface="+mn-cs"/>
              </a:rPr>
              <a:t>表达式</a:t>
            </a:r>
            <a:r>
              <a:rPr kumimoji="1" lang="en-US" altLang="zh-CN" sz="2400" dirty="0">
                <a:cs typeface="+mn-cs"/>
              </a:rPr>
              <a:t>3 )  </a:t>
            </a:r>
          </a:p>
          <a:p>
            <a:pPr marL="662305" lvl="1" eaLnBrk="1" hangingPunct="1">
              <a:spcBef>
                <a:spcPct val="0"/>
              </a:spcBef>
              <a:spcAft>
                <a:spcPct val="0"/>
              </a:spcAft>
              <a:buFont typeface="Wingdings" panose="05000000000000000000" pitchFamily="2" charset="2"/>
              <a:buNone/>
              <a:defRPr/>
            </a:pPr>
            <a:r>
              <a:rPr kumimoji="1" lang="en-US" altLang="zh-CN" sz="2400" dirty="0">
                <a:cs typeface="+mn-cs"/>
              </a:rPr>
              <a:t>              </a:t>
            </a:r>
            <a:r>
              <a:rPr kumimoji="1" lang="zh-CN" altLang="en-US" sz="2400" dirty="0">
                <a:cs typeface="+mn-cs"/>
              </a:rPr>
              <a:t>语句</a:t>
            </a:r>
            <a:r>
              <a:rPr kumimoji="1" lang="en-US" altLang="zh-CN" sz="2400" dirty="0">
                <a:cs typeface="+mn-cs"/>
              </a:rPr>
              <a:t>s</a:t>
            </a:r>
          </a:p>
          <a:p>
            <a:pPr marL="662305" lvl="1" eaLnBrk="1" hangingPunct="1">
              <a:spcBef>
                <a:spcPct val="0"/>
              </a:spcBef>
              <a:spcAft>
                <a:spcPct val="0"/>
              </a:spcAft>
              <a:defRPr/>
            </a:pPr>
            <a:r>
              <a:rPr kumimoji="1" lang="zh-CN" altLang="en-US" sz="2400" dirty="0">
                <a:cs typeface="+mn-cs"/>
              </a:rPr>
              <a:t>功能</a:t>
            </a:r>
            <a:r>
              <a:rPr kumimoji="1" lang="en-US" altLang="zh-CN" sz="2400" dirty="0">
                <a:cs typeface="+mn-cs"/>
              </a:rPr>
              <a:t>:  </a:t>
            </a:r>
            <a:r>
              <a:rPr kumimoji="1" lang="zh-CN" altLang="en-US" sz="2400" dirty="0">
                <a:cs typeface="+mn-cs"/>
              </a:rPr>
              <a:t>满足条件时，重复执行语句</a:t>
            </a:r>
            <a:r>
              <a:rPr kumimoji="1" lang="en-US" altLang="zh-CN" sz="2400" dirty="0">
                <a:cs typeface="+mn-cs"/>
              </a:rPr>
              <a:t>s</a:t>
            </a:r>
          </a:p>
          <a:p>
            <a:pPr marL="290830" indent="-290830" eaLnBrk="1" hangingPunct="1">
              <a:spcBef>
                <a:spcPct val="0"/>
              </a:spcBef>
              <a:spcAft>
                <a:spcPct val="0"/>
              </a:spcAft>
              <a:defRPr/>
            </a:pPr>
            <a:r>
              <a:rPr kumimoji="1" lang="en-US" altLang="zh-CN" sz="2400" dirty="0">
                <a:cs typeface="+mn-cs"/>
              </a:rPr>
              <a:t>for</a:t>
            </a:r>
            <a:r>
              <a:rPr kumimoji="1" lang="zh-CN" altLang="en-US" sz="2400" dirty="0">
                <a:cs typeface="+mn-cs"/>
              </a:rPr>
              <a:t>语句执行过程：</a:t>
            </a:r>
            <a:endParaRPr kumimoji="1" lang="en-US" altLang="zh-CN" sz="2400" dirty="0">
              <a:cs typeface="+mn-cs"/>
            </a:endParaRPr>
          </a:p>
          <a:p>
            <a:pPr marL="0" indent="0" eaLnBrk="1" hangingPunct="1">
              <a:spcBef>
                <a:spcPct val="0"/>
              </a:spcBef>
              <a:spcAft>
                <a:spcPct val="0"/>
              </a:spcAft>
              <a:buNone/>
              <a:defRPr/>
            </a:pPr>
            <a:r>
              <a:rPr kumimoji="1" lang="en-US" altLang="zh-CN" sz="2400" dirty="0">
                <a:cs typeface="+mn-cs"/>
              </a:rPr>
              <a:t>(1)</a:t>
            </a:r>
            <a:r>
              <a:rPr kumimoji="1" lang="zh-CN" altLang="en-US" sz="2400" dirty="0">
                <a:solidFill>
                  <a:srgbClr val="FF0000"/>
                </a:solidFill>
                <a:cs typeface="+mn-cs"/>
              </a:rPr>
              <a:t>先计算表达式</a:t>
            </a:r>
            <a:r>
              <a:rPr kumimoji="1" lang="en-US" altLang="zh-CN" sz="2400" dirty="0">
                <a:solidFill>
                  <a:srgbClr val="FF0000"/>
                </a:solidFill>
                <a:cs typeface="+mn-cs"/>
              </a:rPr>
              <a:t>1</a:t>
            </a:r>
            <a:r>
              <a:rPr kumimoji="1" lang="zh-CN" altLang="en-US" sz="2400" dirty="0">
                <a:solidFill>
                  <a:srgbClr val="FF0000"/>
                </a:solidFill>
                <a:cs typeface="+mn-cs"/>
              </a:rPr>
              <a:t>（只执行一次）</a:t>
            </a:r>
            <a:endParaRPr kumimoji="1" lang="en-US" altLang="zh-CN" sz="2400" dirty="0">
              <a:solidFill>
                <a:srgbClr val="FF0000"/>
              </a:solidFill>
              <a:cs typeface="+mn-cs"/>
            </a:endParaRPr>
          </a:p>
          <a:p>
            <a:pPr marL="0" indent="0" eaLnBrk="1" hangingPunct="1">
              <a:spcBef>
                <a:spcPct val="0"/>
              </a:spcBef>
              <a:spcAft>
                <a:spcPct val="0"/>
              </a:spcAft>
              <a:buNone/>
              <a:defRPr/>
            </a:pPr>
            <a:r>
              <a:rPr kumimoji="1" lang="en-US" altLang="zh-CN" sz="2400" dirty="0">
                <a:cs typeface="+mn-cs"/>
              </a:rPr>
              <a:t>(2)</a:t>
            </a:r>
            <a:r>
              <a:rPr kumimoji="1" lang="zh-CN" altLang="en-US" sz="2400" dirty="0">
                <a:cs typeface="+mn-cs"/>
              </a:rPr>
              <a:t>求计算表达式</a:t>
            </a:r>
            <a:r>
              <a:rPr kumimoji="1" lang="en-US" altLang="zh-CN" sz="2400" dirty="0">
                <a:cs typeface="+mn-cs"/>
              </a:rPr>
              <a:t>2,</a:t>
            </a:r>
            <a:r>
              <a:rPr kumimoji="1" lang="zh-CN" altLang="en-US" sz="2400" dirty="0">
                <a:cs typeface="+mn-cs"/>
              </a:rPr>
              <a:t>当其值非</a:t>
            </a:r>
            <a:r>
              <a:rPr kumimoji="1" lang="en-US" altLang="zh-CN" sz="2400" dirty="0">
                <a:cs typeface="+mn-cs"/>
              </a:rPr>
              <a:t>0(</a:t>
            </a:r>
            <a:r>
              <a:rPr kumimoji="1" lang="zh-CN" altLang="en-US" sz="2400" dirty="0">
                <a:cs typeface="+mn-cs"/>
              </a:rPr>
              <a:t>真</a:t>
            </a:r>
            <a:r>
              <a:rPr kumimoji="1" lang="en-US" altLang="zh-CN" sz="2400" dirty="0">
                <a:cs typeface="+mn-cs"/>
              </a:rPr>
              <a:t>),</a:t>
            </a:r>
            <a:r>
              <a:rPr kumimoji="1" lang="zh-CN" altLang="en-US" sz="2400" dirty="0">
                <a:cs typeface="+mn-cs"/>
              </a:rPr>
              <a:t>执行循环</a:t>
            </a:r>
            <a:endParaRPr kumimoji="1" lang="en-US" altLang="zh-CN" sz="2400" dirty="0">
              <a:cs typeface="+mn-cs"/>
            </a:endParaRPr>
          </a:p>
          <a:p>
            <a:pPr marL="0" indent="0" eaLnBrk="1" hangingPunct="1">
              <a:spcBef>
                <a:spcPct val="0"/>
              </a:spcBef>
              <a:spcAft>
                <a:spcPct val="0"/>
              </a:spcAft>
              <a:buNone/>
              <a:defRPr/>
            </a:pPr>
            <a:r>
              <a:rPr kumimoji="1" lang="zh-CN" altLang="en-US" sz="2400" dirty="0">
                <a:cs typeface="+mn-cs"/>
              </a:rPr>
              <a:t>体</a:t>
            </a:r>
            <a:r>
              <a:rPr kumimoji="1" lang="en-US" altLang="zh-CN" sz="2400" dirty="0">
                <a:cs typeface="+mn-cs"/>
              </a:rPr>
              <a:t>(</a:t>
            </a:r>
            <a:r>
              <a:rPr kumimoji="1" lang="zh-CN" altLang="en-US" sz="2400" dirty="0">
                <a:cs typeface="+mn-cs"/>
              </a:rPr>
              <a:t>语句</a:t>
            </a:r>
            <a:r>
              <a:rPr kumimoji="1" lang="en-US" altLang="zh-CN" sz="2400" dirty="0">
                <a:cs typeface="+mn-cs"/>
              </a:rPr>
              <a:t>s), </a:t>
            </a:r>
            <a:r>
              <a:rPr kumimoji="1" lang="zh-CN" altLang="en-US" sz="2400" dirty="0">
                <a:cs typeface="+mn-cs"/>
              </a:rPr>
              <a:t>否则结束循环</a:t>
            </a:r>
            <a:r>
              <a:rPr kumimoji="1" lang="en-US" altLang="zh-CN" sz="2400" dirty="0">
                <a:cs typeface="+mn-cs"/>
              </a:rPr>
              <a:t>,</a:t>
            </a:r>
            <a:r>
              <a:rPr kumimoji="1" lang="zh-CN" altLang="en-US" sz="2400" dirty="0">
                <a:cs typeface="+mn-cs"/>
              </a:rPr>
              <a:t>转到</a:t>
            </a:r>
            <a:r>
              <a:rPr kumimoji="1" lang="en-US" altLang="zh-CN" sz="2400" dirty="0">
                <a:cs typeface="+mn-cs"/>
              </a:rPr>
              <a:t>for</a:t>
            </a:r>
            <a:r>
              <a:rPr kumimoji="1" lang="zh-CN" altLang="en-US" sz="2400" dirty="0">
                <a:cs typeface="+mn-cs"/>
              </a:rPr>
              <a:t>后面的语</a:t>
            </a:r>
            <a:endParaRPr kumimoji="1" lang="en-US" altLang="zh-CN" sz="2400" dirty="0">
              <a:cs typeface="+mn-cs"/>
            </a:endParaRPr>
          </a:p>
          <a:p>
            <a:pPr marL="0" indent="0" eaLnBrk="1" hangingPunct="1">
              <a:spcBef>
                <a:spcPct val="0"/>
              </a:spcBef>
              <a:spcAft>
                <a:spcPct val="0"/>
              </a:spcAft>
              <a:buNone/>
              <a:defRPr/>
            </a:pPr>
            <a:r>
              <a:rPr kumimoji="1" lang="zh-CN" altLang="en-US" sz="2400" dirty="0">
                <a:cs typeface="+mn-cs"/>
              </a:rPr>
              <a:t>句执行。</a:t>
            </a:r>
            <a:endParaRPr kumimoji="1" lang="en-US" altLang="zh-CN" sz="2400" dirty="0">
              <a:cs typeface="+mn-cs"/>
            </a:endParaRPr>
          </a:p>
          <a:p>
            <a:pPr marL="0" indent="0" eaLnBrk="1" hangingPunct="1">
              <a:spcBef>
                <a:spcPct val="0"/>
              </a:spcBef>
              <a:spcAft>
                <a:spcPct val="0"/>
              </a:spcAft>
              <a:buNone/>
              <a:defRPr/>
            </a:pPr>
            <a:r>
              <a:rPr kumimoji="1" lang="en-US" altLang="zh-CN" sz="2400" dirty="0">
                <a:cs typeface="+mn-cs"/>
              </a:rPr>
              <a:t>(3)</a:t>
            </a:r>
            <a:r>
              <a:rPr kumimoji="1" lang="zh-CN" altLang="en-US" sz="2400" dirty="0">
                <a:cs typeface="+mn-cs"/>
              </a:rPr>
              <a:t>计算表达式</a:t>
            </a:r>
            <a:r>
              <a:rPr kumimoji="1" lang="en-US" altLang="zh-CN" sz="2400" dirty="0">
                <a:cs typeface="+mn-cs"/>
              </a:rPr>
              <a:t>3,</a:t>
            </a:r>
            <a:r>
              <a:rPr kumimoji="1" lang="zh-CN" altLang="en-US" sz="2400" dirty="0">
                <a:cs typeface="+mn-cs"/>
              </a:rPr>
              <a:t>然后转回</a:t>
            </a:r>
            <a:r>
              <a:rPr kumimoji="1" lang="en-US" altLang="zh-CN" sz="2400" dirty="0">
                <a:cs typeface="+mn-cs"/>
              </a:rPr>
              <a:t>(2)</a:t>
            </a:r>
            <a:r>
              <a:rPr kumimoji="1" lang="zh-CN" altLang="en-US" sz="2400" dirty="0">
                <a:cs typeface="+mn-cs"/>
              </a:rPr>
              <a:t>继续执行。</a:t>
            </a:r>
          </a:p>
          <a:p>
            <a:pPr marL="290830" indent="-290830" eaLnBrk="1" hangingPunct="1">
              <a:spcBef>
                <a:spcPct val="0"/>
              </a:spcBef>
              <a:spcAft>
                <a:spcPct val="0"/>
              </a:spcAft>
              <a:buClr>
                <a:srgbClr val="FF3399"/>
              </a:buClr>
              <a:buSzTx/>
              <a:buFont typeface="Wingdings" panose="05000000000000000000" pitchFamily="2" charset="2"/>
              <a:buNone/>
              <a:defRPr/>
            </a:pPr>
            <a:r>
              <a:rPr kumimoji="1" lang="zh-CN" altLang="en-US" sz="2400" dirty="0">
                <a:solidFill>
                  <a:srgbClr val="FF0000"/>
                </a:solidFill>
                <a:cs typeface="+mn-cs"/>
              </a:rPr>
              <a:t>表达式</a:t>
            </a:r>
            <a:r>
              <a:rPr kumimoji="1" lang="en-US" altLang="zh-CN" sz="2400" dirty="0">
                <a:solidFill>
                  <a:srgbClr val="FF0000"/>
                </a:solidFill>
                <a:cs typeface="+mn-cs"/>
              </a:rPr>
              <a:t>2</a:t>
            </a:r>
            <a:r>
              <a:rPr kumimoji="1" lang="zh-CN" altLang="en-US" sz="2400" dirty="0">
                <a:solidFill>
                  <a:srgbClr val="FF0000"/>
                </a:solidFill>
                <a:cs typeface="+mn-cs"/>
              </a:rPr>
              <a:t>是 循环执行的条件</a:t>
            </a:r>
          </a:p>
        </p:txBody>
      </p:sp>
      <p:sp>
        <p:nvSpPr>
          <p:cNvPr id="50180" name="Line 17">
            <a:extLst>
              <a:ext uri="{FF2B5EF4-FFF2-40B4-BE49-F238E27FC236}">
                <a16:creationId xmlns:a16="http://schemas.microsoft.com/office/drawing/2014/main" id="{C28B0A27-0063-40B6-A7A5-08B537CFBCF5}"/>
              </a:ext>
            </a:extLst>
          </p:cNvPr>
          <p:cNvSpPr>
            <a:spLocks noChangeShapeType="1"/>
          </p:cNvSpPr>
          <p:nvPr/>
        </p:nvSpPr>
        <p:spPr bwMode="auto">
          <a:xfrm>
            <a:off x="7821613" y="3984625"/>
            <a:ext cx="0" cy="468313"/>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1" name="Line 25">
            <a:extLst>
              <a:ext uri="{FF2B5EF4-FFF2-40B4-BE49-F238E27FC236}">
                <a16:creationId xmlns:a16="http://schemas.microsoft.com/office/drawing/2014/main" id="{BFAB3F35-8C10-4A83-A335-3DBC57A2BD12}"/>
              </a:ext>
            </a:extLst>
          </p:cNvPr>
          <p:cNvSpPr>
            <a:spLocks noChangeShapeType="1"/>
          </p:cNvSpPr>
          <p:nvPr/>
        </p:nvSpPr>
        <p:spPr bwMode="auto">
          <a:xfrm>
            <a:off x="7821613" y="3024188"/>
            <a:ext cx="0" cy="468312"/>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2" name="Line 5">
            <a:extLst>
              <a:ext uri="{FF2B5EF4-FFF2-40B4-BE49-F238E27FC236}">
                <a16:creationId xmlns:a16="http://schemas.microsoft.com/office/drawing/2014/main" id="{8A3FD92F-38C8-4AA4-8D84-8795D5CD8056}"/>
              </a:ext>
            </a:extLst>
          </p:cNvPr>
          <p:cNvSpPr>
            <a:spLocks noChangeShapeType="1"/>
          </p:cNvSpPr>
          <p:nvPr/>
        </p:nvSpPr>
        <p:spPr bwMode="auto">
          <a:xfrm>
            <a:off x="8939213" y="2751138"/>
            <a:ext cx="0" cy="2524125"/>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3" name="Line 6">
            <a:extLst>
              <a:ext uri="{FF2B5EF4-FFF2-40B4-BE49-F238E27FC236}">
                <a16:creationId xmlns:a16="http://schemas.microsoft.com/office/drawing/2014/main" id="{95BF3CA0-4F58-40BC-A5D6-FD050F7B33BE}"/>
              </a:ext>
            </a:extLst>
          </p:cNvPr>
          <p:cNvSpPr>
            <a:spLocks noChangeShapeType="1"/>
          </p:cNvSpPr>
          <p:nvPr/>
        </p:nvSpPr>
        <p:spPr bwMode="auto">
          <a:xfrm>
            <a:off x="8796338" y="2744788"/>
            <a:ext cx="136525"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4" name="Line 8">
            <a:extLst>
              <a:ext uri="{FF2B5EF4-FFF2-40B4-BE49-F238E27FC236}">
                <a16:creationId xmlns:a16="http://schemas.microsoft.com/office/drawing/2014/main" id="{6E8E287D-829D-4779-8162-6E5DA143E173}"/>
              </a:ext>
            </a:extLst>
          </p:cNvPr>
          <p:cNvSpPr>
            <a:spLocks noChangeShapeType="1"/>
          </p:cNvSpPr>
          <p:nvPr/>
        </p:nvSpPr>
        <p:spPr bwMode="auto">
          <a:xfrm>
            <a:off x="6337300" y="2744788"/>
            <a:ext cx="509588" cy="0"/>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5" name="Line 10">
            <a:extLst>
              <a:ext uri="{FF2B5EF4-FFF2-40B4-BE49-F238E27FC236}">
                <a16:creationId xmlns:a16="http://schemas.microsoft.com/office/drawing/2014/main" id="{AF1A1A3E-DF50-4524-BDAF-F135AF7EB49D}"/>
              </a:ext>
            </a:extLst>
          </p:cNvPr>
          <p:cNvSpPr>
            <a:spLocks noChangeShapeType="1"/>
          </p:cNvSpPr>
          <p:nvPr/>
        </p:nvSpPr>
        <p:spPr bwMode="auto">
          <a:xfrm>
            <a:off x="7821613" y="4943475"/>
            <a:ext cx="0" cy="195263"/>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6" name="Rectangle 12">
            <a:extLst>
              <a:ext uri="{FF2B5EF4-FFF2-40B4-BE49-F238E27FC236}">
                <a16:creationId xmlns:a16="http://schemas.microsoft.com/office/drawing/2014/main" id="{D22A2A72-2391-4DAC-8593-E044300BB4C8}"/>
              </a:ext>
            </a:extLst>
          </p:cNvPr>
          <p:cNvSpPr>
            <a:spLocks noChangeArrowheads="1"/>
          </p:cNvSpPr>
          <p:nvPr/>
        </p:nvSpPr>
        <p:spPr bwMode="auto">
          <a:xfrm>
            <a:off x="7007225" y="1447800"/>
            <a:ext cx="1701800" cy="468313"/>
          </a:xfrm>
          <a:prstGeom prst="rect">
            <a:avLst/>
          </a:prstGeom>
          <a:solidFill>
            <a:schemeClr val="accent1"/>
          </a:solidFill>
          <a:ln w="12700">
            <a:solidFill>
              <a:schemeClr val="folHlink"/>
            </a:solidFill>
            <a:miter lim="800000"/>
            <a:headEnd/>
            <a:tailEnd/>
          </a:ln>
        </p:spPr>
        <p:txBody>
          <a:bodyPr wrap="none" lIns="90488" tIns="44450" rIns="90488" bIns="44450" anchor="ctr"/>
          <a:lstStyle/>
          <a:p>
            <a:pPr algn="ctr" eaLnBrk="0" hangingPunct="0"/>
            <a:r>
              <a:rPr lang="zh-CN" altLang="en-US" b="1">
                <a:latin typeface="Arial" panose="020B0604020202020204" pitchFamily="34" charset="0"/>
              </a:rPr>
              <a:t>表达式</a:t>
            </a:r>
            <a:r>
              <a:rPr lang="en-US" altLang="zh-CN" b="1">
                <a:latin typeface="Arial" panose="020B0604020202020204" pitchFamily="34" charset="0"/>
              </a:rPr>
              <a:t>1</a:t>
            </a:r>
          </a:p>
        </p:txBody>
      </p:sp>
      <p:sp>
        <p:nvSpPr>
          <p:cNvPr id="50187" name="Rectangle 13">
            <a:extLst>
              <a:ext uri="{FF2B5EF4-FFF2-40B4-BE49-F238E27FC236}">
                <a16:creationId xmlns:a16="http://schemas.microsoft.com/office/drawing/2014/main" id="{285B8648-A31E-4122-86D2-75FF0D8451A4}"/>
              </a:ext>
            </a:extLst>
          </p:cNvPr>
          <p:cNvSpPr>
            <a:spLocks noChangeArrowheads="1"/>
          </p:cNvSpPr>
          <p:nvPr/>
        </p:nvSpPr>
        <p:spPr bwMode="auto">
          <a:xfrm>
            <a:off x="6932613" y="4464050"/>
            <a:ext cx="1776412" cy="468313"/>
          </a:xfrm>
          <a:prstGeom prst="rect">
            <a:avLst/>
          </a:prstGeom>
          <a:solidFill>
            <a:schemeClr val="accent1"/>
          </a:solidFill>
          <a:ln w="12700">
            <a:solidFill>
              <a:schemeClr val="folHlink"/>
            </a:solidFill>
            <a:miter lim="800000"/>
            <a:headEnd/>
            <a:tailEnd/>
          </a:ln>
        </p:spPr>
        <p:txBody>
          <a:bodyPr wrap="none" lIns="90488" tIns="44450" rIns="90488" bIns="44450" anchor="ctr"/>
          <a:lstStyle/>
          <a:p>
            <a:pPr algn="ctr" eaLnBrk="0" hangingPunct="0"/>
            <a:r>
              <a:rPr lang="zh-CN" altLang="en-US" b="1">
                <a:latin typeface="Arial" panose="020B0604020202020204" pitchFamily="34" charset="0"/>
              </a:rPr>
              <a:t>表达式</a:t>
            </a:r>
            <a:r>
              <a:rPr lang="en-US" altLang="zh-CN" b="1">
                <a:latin typeface="Arial" panose="020B0604020202020204" pitchFamily="34" charset="0"/>
              </a:rPr>
              <a:t>3</a:t>
            </a:r>
          </a:p>
        </p:txBody>
      </p:sp>
      <p:sp>
        <p:nvSpPr>
          <p:cNvPr id="50188" name="Line 14">
            <a:extLst>
              <a:ext uri="{FF2B5EF4-FFF2-40B4-BE49-F238E27FC236}">
                <a16:creationId xmlns:a16="http://schemas.microsoft.com/office/drawing/2014/main" id="{0133B703-8799-46B1-B5C4-0C0B40A021CF}"/>
              </a:ext>
            </a:extLst>
          </p:cNvPr>
          <p:cNvSpPr>
            <a:spLocks noChangeShapeType="1"/>
          </p:cNvSpPr>
          <p:nvPr/>
        </p:nvSpPr>
        <p:spPr bwMode="auto">
          <a:xfrm>
            <a:off x="7821613" y="979488"/>
            <a:ext cx="0" cy="468312"/>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9" name="AutoShape 15">
            <a:extLst>
              <a:ext uri="{FF2B5EF4-FFF2-40B4-BE49-F238E27FC236}">
                <a16:creationId xmlns:a16="http://schemas.microsoft.com/office/drawing/2014/main" id="{1ED0A4E4-6375-44A0-AD2F-0D057CADEDF5}"/>
              </a:ext>
            </a:extLst>
          </p:cNvPr>
          <p:cNvSpPr>
            <a:spLocks noChangeArrowheads="1"/>
          </p:cNvSpPr>
          <p:nvPr/>
        </p:nvSpPr>
        <p:spPr bwMode="auto">
          <a:xfrm>
            <a:off x="6858000" y="2408238"/>
            <a:ext cx="1925638" cy="604837"/>
          </a:xfrm>
          <a:prstGeom prst="diamond">
            <a:avLst/>
          </a:prstGeom>
          <a:solidFill>
            <a:schemeClr val="accent1"/>
          </a:solidFill>
          <a:ln w="12700">
            <a:solidFill>
              <a:schemeClr val="folHlink"/>
            </a:solidFill>
            <a:miter lim="800000"/>
            <a:headEnd/>
            <a:tailEnd/>
          </a:ln>
        </p:spPr>
        <p:txBody>
          <a:bodyPr wrap="none" lIns="90488" tIns="44450" rIns="90488" bIns="44450" anchor="ctr"/>
          <a:lstStyle/>
          <a:p>
            <a:pPr algn="ctr" eaLnBrk="0" hangingPunct="0"/>
            <a:r>
              <a:rPr lang="zh-CN" altLang="en-US" b="1">
                <a:latin typeface="Arial" panose="020B0604020202020204" pitchFamily="34" charset="0"/>
              </a:rPr>
              <a:t>表达式</a:t>
            </a:r>
            <a:r>
              <a:rPr lang="en-US" altLang="zh-CN" b="1">
                <a:latin typeface="Arial" panose="020B0604020202020204" pitchFamily="34" charset="0"/>
              </a:rPr>
              <a:t>2</a:t>
            </a:r>
          </a:p>
        </p:txBody>
      </p:sp>
      <p:sp>
        <p:nvSpPr>
          <p:cNvPr id="50190" name="Line 16">
            <a:extLst>
              <a:ext uri="{FF2B5EF4-FFF2-40B4-BE49-F238E27FC236}">
                <a16:creationId xmlns:a16="http://schemas.microsoft.com/office/drawing/2014/main" id="{B2295941-CBA4-4FB8-8536-63EAF334A665}"/>
              </a:ext>
            </a:extLst>
          </p:cNvPr>
          <p:cNvSpPr>
            <a:spLocks noChangeShapeType="1"/>
          </p:cNvSpPr>
          <p:nvPr/>
        </p:nvSpPr>
        <p:spPr bwMode="auto">
          <a:xfrm>
            <a:off x="7821613" y="1928813"/>
            <a:ext cx="0" cy="468312"/>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1" name="Line 18">
            <a:extLst>
              <a:ext uri="{FF2B5EF4-FFF2-40B4-BE49-F238E27FC236}">
                <a16:creationId xmlns:a16="http://schemas.microsoft.com/office/drawing/2014/main" id="{824C206B-FB89-4ECC-96F4-7C48CC99C325}"/>
              </a:ext>
            </a:extLst>
          </p:cNvPr>
          <p:cNvSpPr>
            <a:spLocks noChangeShapeType="1"/>
          </p:cNvSpPr>
          <p:nvPr/>
        </p:nvSpPr>
        <p:spPr bwMode="auto">
          <a:xfrm flipH="1">
            <a:off x="6324600" y="5143500"/>
            <a:ext cx="1503363"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2" name="Line 19">
            <a:extLst>
              <a:ext uri="{FF2B5EF4-FFF2-40B4-BE49-F238E27FC236}">
                <a16:creationId xmlns:a16="http://schemas.microsoft.com/office/drawing/2014/main" id="{2BEE3C1B-6ED6-4561-85C0-82595A79C213}"/>
              </a:ext>
            </a:extLst>
          </p:cNvPr>
          <p:cNvSpPr>
            <a:spLocks noChangeShapeType="1"/>
          </p:cNvSpPr>
          <p:nvPr/>
        </p:nvSpPr>
        <p:spPr bwMode="auto">
          <a:xfrm flipV="1">
            <a:off x="6330950" y="2740025"/>
            <a:ext cx="0" cy="2409825"/>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3" name="Line 20">
            <a:extLst>
              <a:ext uri="{FF2B5EF4-FFF2-40B4-BE49-F238E27FC236}">
                <a16:creationId xmlns:a16="http://schemas.microsoft.com/office/drawing/2014/main" id="{83C85835-BA1E-40E6-958F-1424CB60FF24}"/>
              </a:ext>
            </a:extLst>
          </p:cNvPr>
          <p:cNvSpPr>
            <a:spLocks noChangeShapeType="1"/>
          </p:cNvSpPr>
          <p:nvPr/>
        </p:nvSpPr>
        <p:spPr bwMode="auto">
          <a:xfrm flipH="1">
            <a:off x="7815263" y="5281613"/>
            <a:ext cx="1130300"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4" name="Line 21">
            <a:extLst>
              <a:ext uri="{FF2B5EF4-FFF2-40B4-BE49-F238E27FC236}">
                <a16:creationId xmlns:a16="http://schemas.microsoft.com/office/drawing/2014/main" id="{CD06C970-5E1B-4CA2-837D-FF1BB54DFEEB}"/>
              </a:ext>
            </a:extLst>
          </p:cNvPr>
          <p:cNvSpPr>
            <a:spLocks noChangeShapeType="1"/>
          </p:cNvSpPr>
          <p:nvPr/>
        </p:nvSpPr>
        <p:spPr bwMode="auto">
          <a:xfrm>
            <a:off x="7821613" y="5286375"/>
            <a:ext cx="0" cy="331788"/>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5" name="Rectangle 22">
            <a:extLst>
              <a:ext uri="{FF2B5EF4-FFF2-40B4-BE49-F238E27FC236}">
                <a16:creationId xmlns:a16="http://schemas.microsoft.com/office/drawing/2014/main" id="{B703F9C1-CC2C-4D32-94BD-AC44BF1FD93D}"/>
              </a:ext>
            </a:extLst>
          </p:cNvPr>
          <p:cNvSpPr>
            <a:spLocks noChangeArrowheads="1"/>
          </p:cNvSpPr>
          <p:nvPr/>
        </p:nvSpPr>
        <p:spPr bwMode="auto">
          <a:xfrm>
            <a:off x="8470900" y="2863850"/>
            <a:ext cx="4873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zh-CN" altLang="en-US" b="1">
                <a:latin typeface="Arial" panose="020B0604020202020204" pitchFamily="34" charset="0"/>
              </a:rPr>
              <a:t>假</a:t>
            </a:r>
          </a:p>
        </p:txBody>
      </p:sp>
      <p:sp>
        <p:nvSpPr>
          <p:cNvPr id="50196" name="Rectangle 24">
            <a:extLst>
              <a:ext uri="{FF2B5EF4-FFF2-40B4-BE49-F238E27FC236}">
                <a16:creationId xmlns:a16="http://schemas.microsoft.com/office/drawing/2014/main" id="{A0983442-50F9-4D71-9F59-AC9AC415772D}"/>
              </a:ext>
            </a:extLst>
          </p:cNvPr>
          <p:cNvSpPr>
            <a:spLocks noChangeArrowheads="1"/>
          </p:cNvSpPr>
          <p:nvPr/>
        </p:nvSpPr>
        <p:spPr bwMode="auto">
          <a:xfrm>
            <a:off x="6932613" y="3505200"/>
            <a:ext cx="1703387" cy="468313"/>
          </a:xfrm>
          <a:prstGeom prst="rect">
            <a:avLst/>
          </a:prstGeom>
          <a:solidFill>
            <a:schemeClr val="accent1"/>
          </a:solidFill>
          <a:ln w="12700">
            <a:solidFill>
              <a:schemeClr val="folHlink"/>
            </a:solidFill>
            <a:miter lim="800000"/>
            <a:headEnd/>
            <a:tailEnd/>
          </a:ln>
        </p:spPr>
        <p:txBody>
          <a:bodyPr wrap="none" lIns="90488" tIns="44450" rIns="90488" bIns="44450" anchor="ctr"/>
          <a:lstStyle/>
          <a:p>
            <a:pPr algn="ctr" eaLnBrk="0" hangingPunct="0"/>
            <a:r>
              <a:rPr lang="zh-CN" altLang="en-US" b="1">
                <a:latin typeface="Arial" panose="020B0604020202020204" pitchFamily="34" charset="0"/>
              </a:rPr>
              <a:t>语句</a:t>
            </a:r>
            <a:r>
              <a:rPr lang="en-US" altLang="zh-CN" b="1">
                <a:latin typeface="Arial" panose="020B0604020202020204" pitchFamily="34" charset="0"/>
              </a:rPr>
              <a:t>s</a:t>
            </a:r>
          </a:p>
        </p:txBody>
      </p:sp>
      <p:sp>
        <p:nvSpPr>
          <p:cNvPr id="50197" name="Rectangle 26">
            <a:extLst>
              <a:ext uri="{FF2B5EF4-FFF2-40B4-BE49-F238E27FC236}">
                <a16:creationId xmlns:a16="http://schemas.microsoft.com/office/drawing/2014/main" id="{01106DB3-E25B-42AD-9837-91BFD785C628}"/>
              </a:ext>
            </a:extLst>
          </p:cNvPr>
          <p:cNvSpPr>
            <a:spLocks noChangeArrowheads="1"/>
          </p:cNvSpPr>
          <p:nvPr/>
        </p:nvSpPr>
        <p:spPr bwMode="auto">
          <a:xfrm>
            <a:off x="7354888" y="3000375"/>
            <a:ext cx="4873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zh-CN" altLang="en-US" b="1">
                <a:latin typeface="Arial" panose="020B0604020202020204" pitchFamily="34" charset="0"/>
              </a:rPr>
              <a:t>真</a:t>
            </a:r>
          </a:p>
        </p:txBody>
      </p:sp>
      <p:sp>
        <p:nvSpPr>
          <p:cNvPr id="50198" name="Rectangle 28">
            <a:extLst>
              <a:ext uri="{FF2B5EF4-FFF2-40B4-BE49-F238E27FC236}">
                <a16:creationId xmlns:a16="http://schemas.microsoft.com/office/drawing/2014/main" id="{DF65A1B1-2F30-4ACB-BA52-AAC0D83B27E2}"/>
              </a:ext>
            </a:extLst>
          </p:cNvPr>
          <p:cNvSpPr>
            <a:spLocks noChangeArrowheads="1"/>
          </p:cNvSpPr>
          <p:nvPr/>
        </p:nvSpPr>
        <p:spPr bwMode="auto">
          <a:xfrm>
            <a:off x="6934200" y="5624513"/>
            <a:ext cx="1663700" cy="471487"/>
          </a:xfrm>
          <a:prstGeom prst="rect">
            <a:avLst/>
          </a:prstGeom>
          <a:solidFill>
            <a:schemeClr val="accent1"/>
          </a:solidFill>
          <a:ln w="12700">
            <a:solidFill>
              <a:schemeClr val="folHlink"/>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3696848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4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42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42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42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2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427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427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427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427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4275">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42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5">
            <a:extLst>
              <a:ext uri="{FF2B5EF4-FFF2-40B4-BE49-F238E27FC236}">
                <a16:creationId xmlns:a16="http://schemas.microsoft.com/office/drawing/2014/main" id="{9131E7C1-4AF2-4CF4-B0E7-7617AF67CEA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4AFD941-27D3-49FA-9896-389419304737}" type="slidenum">
              <a:rPr lang="en-US" altLang="zh-CN"/>
              <a:pPr/>
              <a:t>46</a:t>
            </a:fld>
            <a:endParaRPr lang="en-US" altLang="zh-CN"/>
          </a:p>
        </p:txBody>
      </p:sp>
      <p:sp>
        <p:nvSpPr>
          <p:cNvPr id="55298" name="Rectangle 2">
            <a:extLst>
              <a:ext uri="{FF2B5EF4-FFF2-40B4-BE49-F238E27FC236}">
                <a16:creationId xmlns:a16="http://schemas.microsoft.com/office/drawing/2014/main" id="{8E1010FB-E0C1-4321-A199-7E026D71B5B2}"/>
              </a:ext>
            </a:extLst>
          </p:cNvPr>
          <p:cNvSpPr>
            <a:spLocks noGrp="1" noChangeArrowheads="1"/>
          </p:cNvSpPr>
          <p:nvPr>
            <p:ph type="title"/>
          </p:nvPr>
        </p:nvSpPr>
        <p:spPr>
          <a:xfrm>
            <a:off x="900113" y="333375"/>
            <a:ext cx="7793037" cy="609600"/>
          </a:xfrm>
        </p:spPr>
        <p:txBody>
          <a:bodyPr/>
          <a:lstStyle/>
          <a:p>
            <a:pPr eaLnBrk="1" hangingPunct="1">
              <a:defRPr/>
            </a:pPr>
            <a:r>
              <a:rPr kumimoji="1" lang="en-US" altLang="zh-CN" sz="3600"/>
              <a:t>4.4 </a:t>
            </a:r>
            <a:r>
              <a:rPr kumimoji="1" lang="zh-CN" altLang="en-US" sz="3600"/>
              <a:t>循环结构</a:t>
            </a:r>
            <a:br>
              <a:rPr kumimoji="1" lang="zh-CN" altLang="en-US" sz="3600"/>
            </a:br>
            <a:r>
              <a:rPr kumimoji="1" lang="en-US" altLang="zh-CN" sz="2400">
                <a:solidFill>
                  <a:srgbClr val="CC0000"/>
                </a:solidFill>
              </a:rPr>
              <a:t>for</a:t>
            </a:r>
            <a:r>
              <a:rPr kumimoji="1" lang="zh-CN" altLang="en-US" sz="2400">
                <a:solidFill>
                  <a:srgbClr val="CC0000"/>
                </a:solidFill>
              </a:rPr>
              <a:t>语句</a:t>
            </a:r>
          </a:p>
        </p:txBody>
      </p:sp>
      <p:sp>
        <p:nvSpPr>
          <p:cNvPr id="55299" name="Rectangle 3">
            <a:extLst>
              <a:ext uri="{FF2B5EF4-FFF2-40B4-BE49-F238E27FC236}">
                <a16:creationId xmlns:a16="http://schemas.microsoft.com/office/drawing/2014/main" id="{F7B6349F-3978-43E8-A2C9-3C94014F8D5B}"/>
              </a:ext>
            </a:extLst>
          </p:cNvPr>
          <p:cNvSpPr>
            <a:spLocks noGrp="1" noChangeArrowheads="1"/>
          </p:cNvSpPr>
          <p:nvPr>
            <p:ph idx="1"/>
          </p:nvPr>
        </p:nvSpPr>
        <p:spPr>
          <a:xfrm>
            <a:off x="250825" y="1196975"/>
            <a:ext cx="8207375" cy="5661025"/>
          </a:xfrm>
        </p:spPr>
        <p:txBody>
          <a:bodyPr/>
          <a:lstStyle/>
          <a:p>
            <a:pPr marL="290830" indent="-290830" eaLnBrk="1" hangingPunct="1">
              <a:lnSpc>
                <a:spcPct val="90000"/>
              </a:lnSpc>
              <a:spcBef>
                <a:spcPct val="0"/>
              </a:spcBef>
              <a:buFont typeface="Wingdings" panose="05000000000000000000" pitchFamily="2" charset="2"/>
              <a:buNone/>
              <a:defRPr/>
            </a:pPr>
            <a:r>
              <a:rPr kumimoji="1" lang="en-US" altLang="zh-CN" sz="2400" dirty="0">
                <a:cs typeface="+mn-cs"/>
              </a:rPr>
              <a:t>//* </a:t>
            </a:r>
            <a:r>
              <a:rPr kumimoji="1" lang="zh-CN" altLang="en-US" sz="2400" dirty="0">
                <a:cs typeface="+mn-cs"/>
              </a:rPr>
              <a:t>例用</a:t>
            </a:r>
            <a:r>
              <a:rPr kumimoji="1" lang="en-US" altLang="zh-CN" sz="2400" dirty="0">
                <a:cs typeface="+mn-cs"/>
              </a:rPr>
              <a:t>for</a:t>
            </a:r>
            <a:r>
              <a:rPr kumimoji="1" lang="zh-CN" altLang="en-US" sz="2400" dirty="0">
                <a:cs typeface="+mn-cs"/>
              </a:rPr>
              <a:t>循环完成。求</a:t>
            </a:r>
            <a:r>
              <a:rPr kumimoji="1" lang="en-US" altLang="zh-CN" sz="2400" dirty="0">
                <a:cs typeface="+mn-cs"/>
              </a:rPr>
              <a:t>1-100</a:t>
            </a:r>
            <a:r>
              <a:rPr kumimoji="1" lang="zh-CN" altLang="en-US" sz="2400" dirty="0">
                <a:cs typeface="+mn-cs"/>
              </a:rPr>
              <a:t>的和。</a:t>
            </a:r>
          </a:p>
          <a:p>
            <a:pPr marL="290830" indent="-290830" eaLnBrk="1" hangingPunct="1">
              <a:lnSpc>
                <a:spcPct val="90000"/>
              </a:lnSpc>
              <a:spcBef>
                <a:spcPct val="0"/>
              </a:spcBef>
              <a:buFont typeface="Wingdings" panose="05000000000000000000" pitchFamily="2" charset="2"/>
              <a:buNone/>
              <a:defRPr/>
            </a:pPr>
            <a:r>
              <a:rPr kumimoji="1" lang="zh-CN" altLang="en-US" dirty="0">
                <a:cs typeface="+mn-cs"/>
              </a:rPr>
              <a:t>     </a:t>
            </a:r>
            <a:r>
              <a:rPr kumimoji="1" lang="en-US" altLang="zh-CN" sz="2400" dirty="0">
                <a:cs typeface="+mn-cs"/>
              </a:rPr>
              <a:t>#include &lt;</a:t>
            </a:r>
            <a:r>
              <a:rPr kumimoji="1" lang="en-US" altLang="zh-CN" sz="2400" dirty="0" err="1">
                <a:cs typeface="+mn-cs"/>
              </a:rPr>
              <a:t>stdio.h</a:t>
            </a:r>
            <a:r>
              <a:rPr kumimoji="1" lang="en-US" altLang="zh-CN" sz="2400" dirty="0">
                <a:cs typeface="+mn-cs"/>
              </a:rPr>
              <a:t>&gt;</a:t>
            </a:r>
          </a:p>
          <a:p>
            <a:pPr marL="662305" lvl="1" eaLnBrk="1" hangingPunct="1">
              <a:lnSpc>
                <a:spcPct val="90000"/>
              </a:lnSpc>
              <a:spcBef>
                <a:spcPct val="0"/>
              </a:spcBef>
              <a:buFont typeface="Wingdings" panose="05000000000000000000" pitchFamily="2" charset="2"/>
              <a:buNone/>
              <a:defRPr/>
            </a:pPr>
            <a:r>
              <a:rPr kumimoji="1" lang="en-US" altLang="zh-CN" sz="2400" dirty="0">
                <a:cs typeface="+mn-cs"/>
              </a:rPr>
              <a:t>int main()</a:t>
            </a:r>
            <a:endParaRPr kumimoji="1" lang="en-US" altLang="zh-CN" sz="2400" b="0" dirty="0">
              <a:cs typeface="+mn-cs"/>
            </a:endParaRPr>
          </a:p>
          <a:p>
            <a:pPr marL="662305" lvl="1" eaLnBrk="1" hangingPunct="1">
              <a:lnSpc>
                <a:spcPct val="90000"/>
              </a:lnSpc>
              <a:spcBef>
                <a:spcPct val="0"/>
              </a:spcBef>
              <a:buFont typeface="Wingdings" panose="05000000000000000000" pitchFamily="2" charset="2"/>
              <a:buNone/>
              <a:defRPr/>
            </a:pPr>
            <a:r>
              <a:rPr kumimoji="1" lang="en-US" altLang="zh-CN" sz="2400" b="0" dirty="0">
                <a:cs typeface="+mn-cs"/>
              </a:rPr>
              <a:t>{   </a:t>
            </a:r>
          </a:p>
          <a:p>
            <a:pPr marL="662305" lvl="1" eaLnBrk="1" hangingPunct="1">
              <a:lnSpc>
                <a:spcPct val="90000"/>
              </a:lnSpc>
              <a:spcBef>
                <a:spcPct val="0"/>
              </a:spcBef>
              <a:buFont typeface="Wingdings" panose="05000000000000000000" pitchFamily="2" charset="2"/>
              <a:buNone/>
              <a:defRPr/>
            </a:pPr>
            <a:r>
              <a:rPr kumimoji="1" lang="en-US" altLang="zh-CN" sz="2400" dirty="0">
                <a:cs typeface="+mn-cs"/>
              </a:rPr>
              <a:t>	   int  </a:t>
            </a:r>
            <a:r>
              <a:rPr kumimoji="1" lang="en-US" altLang="zh-CN" sz="2400" dirty="0" err="1">
                <a:cs typeface="+mn-cs"/>
              </a:rPr>
              <a:t>i</a:t>
            </a:r>
            <a:r>
              <a:rPr kumimoji="1" lang="en-US" altLang="zh-CN" sz="2400" dirty="0">
                <a:cs typeface="+mn-cs"/>
              </a:rPr>
              <a:t> ,   </a:t>
            </a:r>
            <a:r>
              <a:rPr kumimoji="1" lang="en-US" altLang="zh-CN" sz="2400" dirty="0">
                <a:solidFill>
                  <a:srgbClr val="FF0000"/>
                </a:solidFill>
                <a:cs typeface="+mn-cs"/>
              </a:rPr>
              <a:t>sum=0</a:t>
            </a:r>
            <a:r>
              <a:rPr kumimoji="1" lang="en-US" altLang="zh-CN" sz="2400" dirty="0">
                <a:cs typeface="+mn-cs"/>
              </a:rPr>
              <a:t>;                         </a:t>
            </a:r>
          </a:p>
          <a:p>
            <a:pPr marL="662305" lvl="1" eaLnBrk="1" hangingPunct="1">
              <a:lnSpc>
                <a:spcPct val="90000"/>
              </a:lnSpc>
              <a:spcBef>
                <a:spcPct val="0"/>
              </a:spcBef>
              <a:spcAft>
                <a:spcPct val="35000"/>
              </a:spcAft>
              <a:buFont typeface="Wingdings" panose="05000000000000000000" pitchFamily="2" charset="2"/>
              <a:buNone/>
              <a:defRPr/>
            </a:pPr>
            <a:r>
              <a:rPr kumimoji="1" lang="en-US" altLang="zh-CN" sz="2400" dirty="0">
                <a:cs typeface="+mn-cs"/>
              </a:rPr>
              <a:t>     for( </a:t>
            </a:r>
            <a:r>
              <a:rPr kumimoji="1" lang="en-US" altLang="zh-CN" sz="2400" dirty="0" err="1">
                <a:cs typeface="+mn-cs"/>
              </a:rPr>
              <a:t>i</a:t>
            </a:r>
            <a:r>
              <a:rPr kumimoji="1" lang="en-US" altLang="zh-CN" sz="2400" dirty="0">
                <a:cs typeface="+mn-cs"/>
              </a:rPr>
              <a:t>=0;  </a:t>
            </a:r>
            <a:r>
              <a:rPr kumimoji="1" lang="en-US" altLang="zh-CN" sz="2400" dirty="0" err="1">
                <a:cs typeface="+mn-cs"/>
              </a:rPr>
              <a:t>i</a:t>
            </a:r>
            <a:r>
              <a:rPr kumimoji="1" lang="en-US" altLang="zh-CN" sz="2400" dirty="0">
                <a:solidFill>
                  <a:schemeClr val="hlink"/>
                </a:solidFill>
                <a:cs typeface="+mn-cs"/>
              </a:rPr>
              <a:t>&lt;=100</a:t>
            </a:r>
            <a:r>
              <a:rPr kumimoji="1" lang="en-US" altLang="zh-CN" sz="2400" dirty="0">
                <a:cs typeface="+mn-cs"/>
              </a:rPr>
              <a:t>;  </a:t>
            </a:r>
            <a:r>
              <a:rPr kumimoji="1" lang="en-US" altLang="zh-CN" sz="2400" dirty="0" err="1">
                <a:cs typeface="+mn-cs"/>
              </a:rPr>
              <a:t>i</a:t>
            </a:r>
            <a:r>
              <a:rPr kumimoji="1" lang="en-US" altLang="zh-CN" sz="2400" dirty="0">
                <a:cs typeface="+mn-cs"/>
              </a:rPr>
              <a:t>++){    </a:t>
            </a:r>
            <a:r>
              <a:rPr kumimoji="1" lang="en-US" altLang="zh-CN" sz="2000" dirty="0">
                <a:solidFill>
                  <a:srgbClr val="0000FF"/>
                </a:solidFill>
                <a:cs typeface="+mn-cs"/>
              </a:rPr>
              <a:t> </a:t>
            </a:r>
          </a:p>
          <a:p>
            <a:pPr marL="662305" lvl="1" eaLnBrk="1" hangingPunct="1">
              <a:lnSpc>
                <a:spcPct val="90000"/>
              </a:lnSpc>
              <a:spcBef>
                <a:spcPct val="0"/>
              </a:spcBef>
              <a:buFont typeface="Wingdings" panose="05000000000000000000" pitchFamily="2" charset="2"/>
              <a:buNone/>
              <a:defRPr/>
            </a:pPr>
            <a:r>
              <a:rPr kumimoji="1" lang="en-US" altLang="zh-CN" sz="2400" dirty="0">
                <a:cs typeface="+mn-cs"/>
              </a:rPr>
              <a:t>		     sum+=</a:t>
            </a:r>
            <a:r>
              <a:rPr kumimoji="1" lang="en-US" altLang="zh-CN" sz="2400" dirty="0" err="1">
                <a:cs typeface="+mn-cs"/>
              </a:rPr>
              <a:t>i</a:t>
            </a:r>
            <a:r>
              <a:rPr kumimoji="1" lang="en-US" altLang="zh-CN" sz="2400" dirty="0">
                <a:cs typeface="+mn-cs"/>
              </a:rPr>
              <a:t>;                </a:t>
            </a:r>
            <a:r>
              <a:rPr kumimoji="1" lang="en-US" altLang="zh-CN" sz="2000" dirty="0">
                <a:solidFill>
                  <a:srgbClr val="0000FF"/>
                </a:solidFill>
                <a:cs typeface="+mn-cs"/>
              </a:rPr>
              <a:t> </a:t>
            </a:r>
          </a:p>
          <a:p>
            <a:pPr marL="662305" lvl="1" eaLnBrk="1" hangingPunct="1">
              <a:lnSpc>
                <a:spcPct val="90000"/>
              </a:lnSpc>
              <a:spcBef>
                <a:spcPct val="0"/>
              </a:spcBef>
              <a:buFont typeface="Wingdings" panose="05000000000000000000" pitchFamily="2" charset="2"/>
              <a:buNone/>
              <a:defRPr/>
            </a:pPr>
            <a:r>
              <a:rPr kumimoji="1" lang="en-US" altLang="zh-CN" sz="2400" dirty="0">
                <a:cs typeface="+mn-cs"/>
              </a:rPr>
              <a:t>	 }</a:t>
            </a:r>
          </a:p>
          <a:p>
            <a:pPr marL="662305" lvl="1" eaLnBrk="1" hangingPunct="1">
              <a:lnSpc>
                <a:spcPct val="90000"/>
              </a:lnSpc>
              <a:spcBef>
                <a:spcPct val="0"/>
              </a:spcBef>
              <a:buFont typeface="Wingdings" panose="05000000000000000000" pitchFamily="2" charset="2"/>
              <a:buNone/>
              <a:defRPr/>
            </a:pPr>
            <a:r>
              <a:rPr kumimoji="1" lang="en-US" altLang="zh-CN" sz="2400" dirty="0">
                <a:cs typeface="+mn-cs"/>
              </a:rPr>
              <a:t>    </a:t>
            </a:r>
            <a:r>
              <a:rPr kumimoji="1" lang="en-US" altLang="zh-CN" sz="2400" dirty="0" err="1">
                <a:cs typeface="+mn-cs"/>
              </a:rPr>
              <a:t>printf</a:t>
            </a:r>
            <a:r>
              <a:rPr kumimoji="1" lang="en-US" altLang="zh-CN" sz="2400" dirty="0">
                <a:cs typeface="+mn-cs"/>
              </a:rPr>
              <a:t>("%.2f\</a:t>
            </a:r>
            <a:r>
              <a:rPr kumimoji="1" lang="en-US" altLang="zh-CN" sz="2400" dirty="0" err="1">
                <a:cs typeface="+mn-cs"/>
              </a:rPr>
              <a:t>n",sum</a:t>
            </a:r>
            <a:r>
              <a:rPr kumimoji="1" lang="en-US" altLang="zh-CN" sz="2400" dirty="0">
                <a:cs typeface="+mn-cs"/>
              </a:rPr>
              <a:t>); </a:t>
            </a:r>
          </a:p>
          <a:p>
            <a:pPr marL="662305" lvl="1" eaLnBrk="1" hangingPunct="1">
              <a:lnSpc>
                <a:spcPct val="90000"/>
              </a:lnSpc>
              <a:spcBef>
                <a:spcPct val="0"/>
              </a:spcBef>
              <a:buFont typeface="Wingdings" panose="05000000000000000000" pitchFamily="2" charset="2"/>
              <a:buNone/>
              <a:defRPr/>
            </a:pPr>
            <a:r>
              <a:rPr kumimoji="1" lang="en-US" altLang="zh-CN" sz="2400" dirty="0">
                <a:cs typeface="+mn-cs"/>
              </a:rPr>
              <a:t>}</a:t>
            </a:r>
          </a:p>
        </p:txBody>
      </p:sp>
      <p:sp>
        <p:nvSpPr>
          <p:cNvPr id="53252" name="Rectangle 7">
            <a:extLst>
              <a:ext uri="{FF2B5EF4-FFF2-40B4-BE49-F238E27FC236}">
                <a16:creationId xmlns:a16="http://schemas.microsoft.com/office/drawing/2014/main" id="{60907C62-63C6-4632-AB1F-1F2A9267B224}"/>
              </a:ext>
            </a:extLst>
          </p:cNvPr>
          <p:cNvSpPr>
            <a:spLocks noChangeArrowheads="1"/>
          </p:cNvSpPr>
          <p:nvPr/>
        </p:nvSpPr>
        <p:spPr bwMode="auto">
          <a:xfrm>
            <a:off x="1295400" y="32004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 name="文本框 1">
            <a:extLst>
              <a:ext uri="{FF2B5EF4-FFF2-40B4-BE49-F238E27FC236}">
                <a16:creationId xmlns:a16="http://schemas.microsoft.com/office/drawing/2014/main" id="{80C89C93-2DBB-49A2-B4AD-85055EFFCC32}"/>
              </a:ext>
            </a:extLst>
          </p:cNvPr>
          <p:cNvSpPr txBox="1"/>
          <p:nvPr/>
        </p:nvSpPr>
        <p:spPr>
          <a:xfrm>
            <a:off x="4067944" y="2738735"/>
            <a:ext cx="3409528" cy="461665"/>
          </a:xfrm>
          <a:prstGeom prst="rect">
            <a:avLst/>
          </a:prstGeom>
          <a:noFill/>
        </p:spPr>
        <p:txBody>
          <a:bodyPr wrap="square" rtlCol="0">
            <a:spAutoFit/>
          </a:bodyPr>
          <a:lstStyle/>
          <a:p>
            <a:r>
              <a:rPr lang="zh-CN" altLang="en-US" dirty="0"/>
              <a:t>为什么</a:t>
            </a:r>
            <a:r>
              <a:rPr lang="en-US" altLang="zh-CN" dirty="0"/>
              <a:t>sum</a:t>
            </a:r>
            <a:r>
              <a:rPr lang="zh-CN" altLang="en-US" dirty="0"/>
              <a:t>赋初值为</a:t>
            </a:r>
            <a:r>
              <a:rPr lang="en-US" altLang="zh-CN" dirty="0"/>
              <a:t>0</a:t>
            </a:r>
            <a:r>
              <a:rPr lang="zh-CN" altLang="en-US" dirty="0"/>
              <a:t>？</a:t>
            </a:r>
          </a:p>
        </p:txBody>
      </p:sp>
    </p:spTree>
    <p:extLst>
      <p:ext uri="{BB962C8B-B14F-4D97-AF65-F5344CB8AC3E}">
        <p14:creationId xmlns:p14="http://schemas.microsoft.com/office/powerpoint/2010/main" val="336186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anim calcmode="lin" valueType="num">
                                      <p:cBhvr additive="base">
                                        <p:cTn id="11" dur="5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529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anim calcmode="lin" valueType="num">
                                      <p:cBhvr additive="base">
                                        <p:cTn id="15" dur="5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529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5299">
                                            <p:txEl>
                                              <p:pRg st="3" end="3"/>
                                            </p:txEl>
                                          </p:spTgt>
                                        </p:tgtEl>
                                        <p:attrNameLst>
                                          <p:attrName>style.visibility</p:attrName>
                                        </p:attrNameLst>
                                      </p:cBhvr>
                                      <p:to>
                                        <p:strVal val="visible"/>
                                      </p:to>
                                    </p:set>
                                    <p:anim calcmode="lin" valueType="num">
                                      <p:cBhvr additive="base">
                                        <p:cTn id="19" dur="500" fill="hold"/>
                                        <p:tgtEl>
                                          <p:spTgt spid="552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2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5299">
                                            <p:txEl>
                                              <p:pRg st="4" end="4"/>
                                            </p:txEl>
                                          </p:spTgt>
                                        </p:tgtEl>
                                        <p:attrNameLst>
                                          <p:attrName>style.visibility</p:attrName>
                                        </p:attrNameLst>
                                      </p:cBhvr>
                                      <p:to>
                                        <p:strVal val="visible"/>
                                      </p:to>
                                    </p:set>
                                    <p:anim calcmode="lin" valueType="num">
                                      <p:cBhvr additive="base">
                                        <p:cTn id="25" dur="500" fill="hold"/>
                                        <p:tgtEl>
                                          <p:spTgt spid="552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52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55299">
                                            <p:txEl>
                                              <p:pRg st="5" end="5"/>
                                            </p:txEl>
                                          </p:spTgt>
                                        </p:tgtEl>
                                        <p:attrNameLst>
                                          <p:attrName>style.visibility</p:attrName>
                                        </p:attrNameLst>
                                      </p:cBhvr>
                                      <p:to>
                                        <p:strVal val="visible"/>
                                      </p:to>
                                    </p:set>
                                    <p:animEffect transition="in" filter="fade">
                                      <p:cBhvr>
                                        <p:cTn id="38" dur="1000"/>
                                        <p:tgtEl>
                                          <p:spTgt spid="55299">
                                            <p:txEl>
                                              <p:pRg st="5" end="5"/>
                                            </p:txEl>
                                          </p:spTgt>
                                        </p:tgtEl>
                                      </p:cBhvr>
                                    </p:animEffect>
                                    <p:anim calcmode="lin" valueType="num">
                                      <p:cBhvr>
                                        <p:cTn id="39" dur="1000" fill="hold"/>
                                        <p:tgtEl>
                                          <p:spTgt spid="55299">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55299">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55299">
                                            <p:txEl>
                                              <p:pRg st="6" end="6"/>
                                            </p:txEl>
                                          </p:spTgt>
                                        </p:tgtEl>
                                        <p:attrNameLst>
                                          <p:attrName>style.visibility</p:attrName>
                                        </p:attrNameLst>
                                      </p:cBhvr>
                                      <p:to>
                                        <p:strVal val="visible"/>
                                      </p:to>
                                    </p:set>
                                    <p:animEffect transition="in" filter="fade">
                                      <p:cBhvr>
                                        <p:cTn id="43" dur="1000"/>
                                        <p:tgtEl>
                                          <p:spTgt spid="55299">
                                            <p:txEl>
                                              <p:pRg st="6" end="6"/>
                                            </p:txEl>
                                          </p:spTgt>
                                        </p:tgtEl>
                                      </p:cBhvr>
                                    </p:animEffect>
                                    <p:anim calcmode="lin" valueType="num">
                                      <p:cBhvr>
                                        <p:cTn id="44" dur="1000" fill="hold"/>
                                        <p:tgtEl>
                                          <p:spTgt spid="55299">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55299">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55299">
                                            <p:txEl>
                                              <p:pRg st="7" end="7"/>
                                            </p:txEl>
                                          </p:spTgt>
                                        </p:tgtEl>
                                        <p:attrNameLst>
                                          <p:attrName>style.visibility</p:attrName>
                                        </p:attrNameLst>
                                      </p:cBhvr>
                                      <p:to>
                                        <p:strVal val="visible"/>
                                      </p:to>
                                    </p:set>
                                    <p:animEffect transition="in" filter="fade">
                                      <p:cBhvr>
                                        <p:cTn id="48" dur="1000"/>
                                        <p:tgtEl>
                                          <p:spTgt spid="55299">
                                            <p:txEl>
                                              <p:pRg st="7" end="7"/>
                                            </p:txEl>
                                          </p:spTgt>
                                        </p:tgtEl>
                                      </p:cBhvr>
                                    </p:animEffect>
                                    <p:anim calcmode="lin" valueType="num">
                                      <p:cBhvr>
                                        <p:cTn id="49" dur="1000" fill="hold"/>
                                        <p:tgtEl>
                                          <p:spTgt spid="55299">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5529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5299">
                                            <p:txEl>
                                              <p:pRg st="8" end="8"/>
                                            </p:txEl>
                                          </p:spTgt>
                                        </p:tgtEl>
                                        <p:attrNameLst>
                                          <p:attrName>style.visibility</p:attrName>
                                        </p:attrNameLst>
                                      </p:cBhvr>
                                      <p:to>
                                        <p:strVal val="visible"/>
                                      </p:to>
                                    </p:set>
                                    <p:anim calcmode="lin" valueType="num">
                                      <p:cBhvr additive="base">
                                        <p:cTn id="55" dur="500" fill="hold"/>
                                        <p:tgtEl>
                                          <p:spTgt spid="5529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5299">
                                            <p:txEl>
                                              <p:pRg st="8" end="8"/>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55299">
                                            <p:txEl>
                                              <p:pRg st="9" end="9"/>
                                            </p:txEl>
                                          </p:spTgt>
                                        </p:tgtEl>
                                        <p:attrNameLst>
                                          <p:attrName>style.visibility</p:attrName>
                                        </p:attrNameLst>
                                      </p:cBhvr>
                                      <p:to>
                                        <p:strVal val="visible"/>
                                      </p:to>
                                    </p:set>
                                    <p:anim calcmode="lin" valueType="num">
                                      <p:cBhvr additive="base">
                                        <p:cTn id="59" dur="500" fill="hold"/>
                                        <p:tgtEl>
                                          <p:spTgt spid="55299">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529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5">
            <a:extLst>
              <a:ext uri="{FF2B5EF4-FFF2-40B4-BE49-F238E27FC236}">
                <a16:creationId xmlns:a16="http://schemas.microsoft.com/office/drawing/2014/main" id="{9131E7C1-4AF2-4CF4-B0E7-7617AF67CEA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4AFD941-27D3-49FA-9896-389419304737}" type="slidenum">
              <a:rPr lang="en-US" altLang="zh-CN"/>
              <a:pPr/>
              <a:t>47</a:t>
            </a:fld>
            <a:endParaRPr lang="en-US" altLang="zh-CN"/>
          </a:p>
        </p:txBody>
      </p:sp>
      <p:sp>
        <p:nvSpPr>
          <p:cNvPr id="55298" name="Rectangle 2">
            <a:extLst>
              <a:ext uri="{FF2B5EF4-FFF2-40B4-BE49-F238E27FC236}">
                <a16:creationId xmlns:a16="http://schemas.microsoft.com/office/drawing/2014/main" id="{8E1010FB-E0C1-4321-A199-7E026D71B5B2}"/>
              </a:ext>
            </a:extLst>
          </p:cNvPr>
          <p:cNvSpPr>
            <a:spLocks noGrp="1" noChangeArrowheads="1"/>
          </p:cNvSpPr>
          <p:nvPr>
            <p:ph type="title"/>
          </p:nvPr>
        </p:nvSpPr>
        <p:spPr>
          <a:xfrm>
            <a:off x="900113" y="333375"/>
            <a:ext cx="7793037" cy="609600"/>
          </a:xfrm>
        </p:spPr>
        <p:txBody>
          <a:bodyPr/>
          <a:lstStyle/>
          <a:p>
            <a:pPr eaLnBrk="1" hangingPunct="1">
              <a:defRPr/>
            </a:pPr>
            <a:r>
              <a:rPr kumimoji="1" lang="en-US" altLang="zh-CN" sz="3600"/>
              <a:t>4.4 </a:t>
            </a:r>
            <a:r>
              <a:rPr kumimoji="1" lang="zh-CN" altLang="en-US" sz="3600"/>
              <a:t>循环结构</a:t>
            </a:r>
            <a:br>
              <a:rPr kumimoji="1" lang="zh-CN" altLang="en-US" sz="3600"/>
            </a:br>
            <a:r>
              <a:rPr kumimoji="1" lang="en-US" altLang="zh-CN" sz="2400">
                <a:solidFill>
                  <a:srgbClr val="CC0000"/>
                </a:solidFill>
              </a:rPr>
              <a:t>for</a:t>
            </a:r>
            <a:r>
              <a:rPr kumimoji="1" lang="zh-CN" altLang="en-US" sz="2400">
                <a:solidFill>
                  <a:srgbClr val="CC0000"/>
                </a:solidFill>
              </a:rPr>
              <a:t>语句</a:t>
            </a:r>
          </a:p>
        </p:txBody>
      </p:sp>
      <p:sp>
        <p:nvSpPr>
          <p:cNvPr id="55299" name="Rectangle 3">
            <a:extLst>
              <a:ext uri="{FF2B5EF4-FFF2-40B4-BE49-F238E27FC236}">
                <a16:creationId xmlns:a16="http://schemas.microsoft.com/office/drawing/2014/main" id="{F7B6349F-3978-43E8-A2C9-3C94014F8D5B}"/>
              </a:ext>
            </a:extLst>
          </p:cNvPr>
          <p:cNvSpPr>
            <a:spLocks noGrp="1" noChangeArrowheads="1"/>
          </p:cNvSpPr>
          <p:nvPr>
            <p:ph idx="1"/>
          </p:nvPr>
        </p:nvSpPr>
        <p:spPr>
          <a:xfrm>
            <a:off x="250825" y="1196975"/>
            <a:ext cx="8207375" cy="5661025"/>
          </a:xfrm>
        </p:spPr>
        <p:txBody>
          <a:bodyPr/>
          <a:lstStyle/>
          <a:p>
            <a:pPr marL="290830" indent="-290830" eaLnBrk="1" hangingPunct="1">
              <a:lnSpc>
                <a:spcPct val="90000"/>
              </a:lnSpc>
              <a:spcBef>
                <a:spcPct val="0"/>
              </a:spcBef>
              <a:buFont typeface="Wingdings" panose="05000000000000000000" pitchFamily="2" charset="2"/>
              <a:buNone/>
              <a:defRPr/>
            </a:pPr>
            <a:r>
              <a:rPr kumimoji="1" lang="en-US" altLang="zh-CN" sz="2400" dirty="0">
                <a:cs typeface="+mn-cs"/>
              </a:rPr>
              <a:t>//* </a:t>
            </a:r>
            <a:r>
              <a:rPr kumimoji="1" lang="zh-CN" altLang="en-US" sz="2400" dirty="0">
                <a:cs typeface="+mn-cs"/>
              </a:rPr>
              <a:t>例</a:t>
            </a:r>
            <a:r>
              <a:rPr kumimoji="1" lang="en-US" altLang="zh-CN" sz="2400" dirty="0">
                <a:cs typeface="+mn-cs"/>
              </a:rPr>
              <a:t>4.11</a:t>
            </a:r>
            <a:r>
              <a:rPr kumimoji="1" lang="zh-CN" altLang="en-US" sz="2400" dirty="0">
                <a:cs typeface="+mn-cs"/>
              </a:rPr>
              <a:t>源程序，用</a:t>
            </a:r>
            <a:r>
              <a:rPr kumimoji="1" lang="en-US" altLang="zh-CN" sz="2400" dirty="0">
                <a:cs typeface="+mn-cs"/>
              </a:rPr>
              <a:t>for</a:t>
            </a:r>
            <a:r>
              <a:rPr kumimoji="1" lang="zh-CN" altLang="en-US" sz="2400" dirty="0">
                <a:cs typeface="+mn-cs"/>
              </a:rPr>
              <a:t>循环完成。输入</a:t>
            </a:r>
            <a:r>
              <a:rPr kumimoji="1" lang="en-US" altLang="zh-CN" sz="2400" dirty="0">
                <a:cs typeface="+mn-cs"/>
              </a:rPr>
              <a:t>100</a:t>
            </a:r>
            <a:r>
              <a:rPr kumimoji="1" lang="zh-CN" altLang="en-US" sz="2400" dirty="0">
                <a:cs typeface="+mn-cs"/>
              </a:rPr>
              <a:t>个数求和。</a:t>
            </a:r>
          </a:p>
          <a:p>
            <a:pPr marL="290830" indent="-290830" eaLnBrk="1" hangingPunct="1">
              <a:lnSpc>
                <a:spcPct val="90000"/>
              </a:lnSpc>
              <a:spcBef>
                <a:spcPct val="0"/>
              </a:spcBef>
              <a:buFont typeface="Wingdings" panose="05000000000000000000" pitchFamily="2" charset="2"/>
              <a:buNone/>
              <a:defRPr/>
            </a:pPr>
            <a:r>
              <a:rPr kumimoji="1" lang="zh-CN" altLang="en-US" dirty="0">
                <a:cs typeface="+mn-cs"/>
              </a:rPr>
              <a:t>     </a:t>
            </a:r>
            <a:r>
              <a:rPr kumimoji="1" lang="en-US" altLang="zh-CN" sz="2400" dirty="0">
                <a:cs typeface="+mn-cs"/>
              </a:rPr>
              <a:t>#include &lt;</a:t>
            </a:r>
            <a:r>
              <a:rPr kumimoji="1" lang="en-US" altLang="zh-CN" sz="2400" dirty="0" err="1">
                <a:cs typeface="+mn-cs"/>
              </a:rPr>
              <a:t>stdio.h</a:t>
            </a:r>
            <a:r>
              <a:rPr kumimoji="1" lang="en-US" altLang="zh-CN" sz="2400" dirty="0">
                <a:cs typeface="+mn-cs"/>
              </a:rPr>
              <a:t>&gt;</a:t>
            </a:r>
          </a:p>
          <a:p>
            <a:pPr marL="662305" lvl="1" eaLnBrk="1" hangingPunct="1">
              <a:lnSpc>
                <a:spcPct val="90000"/>
              </a:lnSpc>
              <a:spcBef>
                <a:spcPct val="0"/>
              </a:spcBef>
              <a:buFont typeface="Wingdings" panose="05000000000000000000" pitchFamily="2" charset="2"/>
              <a:buNone/>
              <a:defRPr/>
            </a:pPr>
            <a:r>
              <a:rPr kumimoji="1" lang="en-US" altLang="zh-CN" sz="2400" dirty="0">
                <a:cs typeface="+mn-cs"/>
              </a:rPr>
              <a:t>void main()</a:t>
            </a:r>
          </a:p>
          <a:p>
            <a:pPr marL="662305" lvl="1" eaLnBrk="1" hangingPunct="1">
              <a:lnSpc>
                <a:spcPct val="90000"/>
              </a:lnSpc>
              <a:spcBef>
                <a:spcPct val="0"/>
              </a:spcBef>
              <a:buFont typeface="Wingdings" panose="05000000000000000000" pitchFamily="2" charset="2"/>
              <a:buNone/>
              <a:defRPr/>
            </a:pPr>
            <a:r>
              <a:rPr kumimoji="1" lang="en-US" altLang="zh-CN" sz="2400" dirty="0">
                <a:cs typeface="+mn-cs"/>
              </a:rPr>
              <a:t>{   </a:t>
            </a:r>
          </a:p>
          <a:p>
            <a:pPr marL="662305" lvl="1" eaLnBrk="1" hangingPunct="1">
              <a:lnSpc>
                <a:spcPct val="90000"/>
              </a:lnSpc>
              <a:spcBef>
                <a:spcPct val="0"/>
              </a:spcBef>
              <a:buFont typeface="Wingdings" panose="05000000000000000000" pitchFamily="2" charset="2"/>
              <a:buNone/>
              <a:defRPr/>
            </a:pPr>
            <a:r>
              <a:rPr kumimoji="1" lang="en-US" altLang="zh-CN" sz="2400" dirty="0">
                <a:cs typeface="+mn-cs"/>
              </a:rPr>
              <a:t>	   double </a:t>
            </a:r>
            <a:r>
              <a:rPr kumimoji="1" lang="en-US" altLang="zh-CN" sz="2400" dirty="0" err="1">
                <a:cs typeface="+mn-cs"/>
              </a:rPr>
              <a:t>x,sum</a:t>
            </a:r>
            <a:r>
              <a:rPr kumimoji="1" lang="en-US" altLang="zh-CN" sz="2400" dirty="0">
                <a:cs typeface="+mn-cs"/>
              </a:rPr>
              <a:t>=0; 	</a:t>
            </a:r>
          </a:p>
          <a:p>
            <a:pPr marL="662305" lvl="1" eaLnBrk="1" hangingPunct="1">
              <a:lnSpc>
                <a:spcPct val="90000"/>
              </a:lnSpc>
              <a:spcBef>
                <a:spcPct val="0"/>
              </a:spcBef>
              <a:buFont typeface="Wingdings" panose="05000000000000000000" pitchFamily="2" charset="2"/>
              <a:buNone/>
              <a:defRPr/>
            </a:pPr>
            <a:r>
              <a:rPr kumimoji="1" lang="en-US" altLang="zh-CN" sz="2400" dirty="0">
                <a:cs typeface="+mn-cs"/>
              </a:rPr>
              <a:t>      int </a:t>
            </a:r>
            <a:r>
              <a:rPr kumimoji="1" lang="en-US" altLang="zh-CN" sz="2400" dirty="0" err="1">
                <a:cs typeface="+mn-cs"/>
              </a:rPr>
              <a:t>i</a:t>
            </a:r>
            <a:r>
              <a:rPr kumimoji="1" lang="en-US" altLang="zh-CN" sz="2400" dirty="0">
                <a:cs typeface="+mn-cs"/>
              </a:rPr>
              <a:t>=0;                           </a:t>
            </a:r>
          </a:p>
          <a:p>
            <a:pPr marL="662305" lvl="1" eaLnBrk="1" hangingPunct="1">
              <a:lnSpc>
                <a:spcPct val="90000"/>
              </a:lnSpc>
              <a:spcBef>
                <a:spcPct val="0"/>
              </a:spcBef>
              <a:buFont typeface="Wingdings" panose="05000000000000000000" pitchFamily="2" charset="2"/>
              <a:buNone/>
              <a:defRPr/>
            </a:pPr>
            <a:r>
              <a:rPr kumimoji="1" lang="en-US" altLang="zh-CN" sz="2400" dirty="0">
                <a:cs typeface="+mn-cs"/>
              </a:rPr>
              <a:t>	   </a:t>
            </a:r>
            <a:r>
              <a:rPr kumimoji="1" lang="en-US" altLang="zh-CN" sz="2400" dirty="0" err="1">
                <a:cs typeface="+mn-cs"/>
              </a:rPr>
              <a:t>printf</a:t>
            </a:r>
            <a:r>
              <a:rPr kumimoji="1" lang="en-US" altLang="zh-CN" sz="2400" dirty="0">
                <a:cs typeface="+mn-cs"/>
              </a:rPr>
              <a:t>("Input data:\n");                    </a:t>
            </a:r>
          </a:p>
          <a:p>
            <a:pPr marL="662305" lvl="1" eaLnBrk="1" hangingPunct="1">
              <a:lnSpc>
                <a:spcPct val="90000"/>
              </a:lnSpc>
              <a:spcBef>
                <a:spcPct val="0"/>
              </a:spcBef>
              <a:spcAft>
                <a:spcPct val="35000"/>
              </a:spcAft>
              <a:buFont typeface="Wingdings" panose="05000000000000000000" pitchFamily="2" charset="2"/>
              <a:buNone/>
              <a:defRPr/>
            </a:pPr>
            <a:r>
              <a:rPr kumimoji="1" lang="en-US" altLang="zh-CN" sz="2400" dirty="0">
                <a:cs typeface="+mn-cs"/>
              </a:rPr>
              <a:t>     for( </a:t>
            </a:r>
            <a:r>
              <a:rPr kumimoji="1" lang="en-US" altLang="zh-CN" sz="2400" dirty="0" err="1">
                <a:cs typeface="+mn-cs"/>
              </a:rPr>
              <a:t>i</a:t>
            </a:r>
            <a:r>
              <a:rPr kumimoji="1" lang="en-US" altLang="zh-CN" sz="2400" dirty="0">
                <a:cs typeface="+mn-cs"/>
              </a:rPr>
              <a:t>=0;  </a:t>
            </a:r>
            <a:r>
              <a:rPr kumimoji="1" lang="en-US" altLang="zh-CN" sz="2400" dirty="0" err="1">
                <a:cs typeface="+mn-cs"/>
              </a:rPr>
              <a:t>i</a:t>
            </a:r>
            <a:r>
              <a:rPr kumimoji="1" lang="en-US" altLang="zh-CN" sz="2400" dirty="0">
                <a:solidFill>
                  <a:schemeClr val="hlink"/>
                </a:solidFill>
                <a:cs typeface="+mn-cs"/>
              </a:rPr>
              <a:t>&lt;100</a:t>
            </a:r>
            <a:r>
              <a:rPr kumimoji="1" lang="en-US" altLang="zh-CN" sz="2400" dirty="0">
                <a:cs typeface="+mn-cs"/>
              </a:rPr>
              <a:t>;  </a:t>
            </a:r>
            <a:r>
              <a:rPr kumimoji="1" lang="en-US" altLang="zh-CN" sz="2400" dirty="0" err="1">
                <a:cs typeface="+mn-cs"/>
              </a:rPr>
              <a:t>i</a:t>
            </a:r>
            <a:r>
              <a:rPr kumimoji="1" lang="en-US" altLang="zh-CN" sz="2400" dirty="0">
                <a:cs typeface="+mn-cs"/>
              </a:rPr>
              <a:t>++){    </a:t>
            </a:r>
            <a:r>
              <a:rPr kumimoji="1" lang="en-US" altLang="zh-CN" sz="2000" dirty="0">
                <a:solidFill>
                  <a:srgbClr val="0000FF"/>
                </a:solidFill>
                <a:cs typeface="+mn-cs"/>
              </a:rPr>
              <a:t> </a:t>
            </a:r>
          </a:p>
          <a:p>
            <a:pPr marL="662305" lvl="1" eaLnBrk="1" hangingPunct="1">
              <a:lnSpc>
                <a:spcPct val="90000"/>
              </a:lnSpc>
              <a:spcBef>
                <a:spcPct val="0"/>
              </a:spcBef>
              <a:buFont typeface="Wingdings" panose="05000000000000000000" pitchFamily="2" charset="2"/>
              <a:buNone/>
              <a:defRPr/>
            </a:pPr>
            <a:r>
              <a:rPr kumimoji="1" lang="en-US" altLang="zh-CN" sz="2400" dirty="0">
                <a:cs typeface="+mn-cs"/>
              </a:rPr>
              <a:t>		  </a:t>
            </a:r>
            <a:r>
              <a:rPr kumimoji="1" lang="en-US" altLang="zh-CN" sz="2400" dirty="0" err="1">
                <a:cs typeface="+mn-cs"/>
              </a:rPr>
              <a:t>scanf</a:t>
            </a:r>
            <a:r>
              <a:rPr kumimoji="1" lang="en-US" altLang="zh-CN" sz="2400" dirty="0">
                <a:cs typeface="+mn-cs"/>
              </a:rPr>
              <a:t>("%</a:t>
            </a:r>
            <a:r>
              <a:rPr kumimoji="1" lang="en-US" altLang="zh-CN" sz="2400" dirty="0" err="1">
                <a:cs typeface="+mn-cs"/>
              </a:rPr>
              <a:t>lf</a:t>
            </a:r>
            <a:r>
              <a:rPr kumimoji="1" lang="en-US" altLang="zh-CN" sz="2400" dirty="0">
                <a:cs typeface="+mn-cs"/>
              </a:rPr>
              <a:t>",&amp;x);       </a:t>
            </a:r>
            <a:r>
              <a:rPr kumimoji="1" lang="en-US" altLang="zh-CN" sz="2000" dirty="0">
                <a:solidFill>
                  <a:srgbClr val="0000FF"/>
                </a:solidFill>
                <a:cs typeface="+mn-cs"/>
              </a:rPr>
              <a:t> </a:t>
            </a:r>
            <a:endParaRPr kumimoji="1" lang="en-US" altLang="zh-CN" sz="2400" dirty="0">
              <a:cs typeface="+mn-cs"/>
            </a:endParaRPr>
          </a:p>
          <a:p>
            <a:pPr marL="662305" lvl="1" eaLnBrk="1" hangingPunct="1">
              <a:lnSpc>
                <a:spcPct val="90000"/>
              </a:lnSpc>
              <a:spcBef>
                <a:spcPct val="0"/>
              </a:spcBef>
              <a:buFont typeface="Wingdings" panose="05000000000000000000" pitchFamily="2" charset="2"/>
              <a:buNone/>
              <a:defRPr/>
            </a:pPr>
            <a:r>
              <a:rPr kumimoji="1" lang="en-US" altLang="zh-CN" sz="2400" dirty="0">
                <a:cs typeface="+mn-cs"/>
              </a:rPr>
              <a:t>		  sum+=x;                </a:t>
            </a:r>
            <a:r>
              <a:rPr kumimoji="1" lang="en-US" altLang="zh-CN" sz="2000" dirty="0">
                <a:solidFill>
                  <a:srgbClr val="0000FF"/>
                </a:solidFill>
                <a:cs typeface="+mn-cs"/>
              </a:rPr>
              <a:t> </a:t>
            </a:r>
          </a:p>
          <a:p>
            <a:pPr marL="662305" lvl="1" eaLnBrk="1" hangingPunct="1">
              <a:lnSpc>
                <a:spcPct val="90000"/>
              </a:lnSpc>
              <a:spcBef>
                <a:spcPct val="0"/>
              </a:spcBef>
              <a:buFont typeface="Wingdings" panose="05000000000000000000" pitchFamily="2" charset="2"/>
              <a:buNone/>
              <a:defRPr/>
            </a:pPr>
            <a:r>
              <a:rPr kumimoji="1" lang="en-US" altLang="zh-CN" sz="2400" dirty="0">
                <a:cs typeface="+mn-cs"/>
              </a:rPr>
              <a:t>	 }</a:t>
            </a:r>
          </a:p>
          <a:p>
            <a:pPr marL="662305" lvl="1" eaLnBrk="1" hangingPunct="1">
              <a:lnSpc>
                <a:spcPct val="90000"/>
              </a:lnSpc>
              <a:spcBef>
                <a:spcPct val="0"/>
              </a:spcBef>
              <a:buFont typeface="Wingdings" panose="05000000000000000000" pitchFamily="2" charset="2"/>
              <a:buNone/>
              <a:defRPr/>
            </a:pPr>
            <a:r>
              <a:rPr kumimoji="1" lang="en-US" altLang="zh-CN" sz="2400" dirty="0">
                <a:cs typeface="+mn-cs"/>
              </a:rPr>
              <a:t>    </a:t>
            </a:r>
            <a:r>
              <a:rPr kumimoji="1" lang="en-US" altLang="zh-CN" sz="2400" dirty="0" err="1">
                <a:cs typeface="+mn-cs"/>
              </a:rPr>
              <a:t>printf</a:t>
            </a:r>
            <a:r>
              <a:rPr kumimoji="1" lang="en-US" altLang="zh-CN" sz="2400" dirty="0">
                <a:cs typeface="+mn-cs"/>
              </a:rPr>
              <a:t>("%.2f\</a:t>
            </a:r>
            <a:r>
              <a:rPr kumimoji="1" lang="en-US" altLang="zh-CN" sz="2400" dirty="0" err="1">
                <a:cs typeface="+mn-cs"/>
              </a:rPr>
              <a:t>n",sum</a:t>
            </a:r>
            <a:r>
              <a:rPr kumimoji="1" lang="en-US" altLang="zh-CN" sz="2400" dirty="0">
                <a:cs typeface="+mn-cs"/>
              </a:rPr>
              <a:t>); </a:t>
            </a:r>
          </a:p>
          <a:p>
            <a:pPr marL="662305" lvl="1" eaLnBrk="1" hangingPunct="1">
              <a:lnSpc>
                <a:spcPct val="90000"/>
              </a:lnSpc>
              <a:spcBef>
                <a:spcPct val="0"/>
              </a:spcBef>
              <a:buFont typeface="Wingdings" panose="05000000000000000000" pitchFamily="2" charset="2"/>
              <a:buNone/>
              <a:defRPr/>
            </a:pPr>
            <a:r>
              <a:rPr kumimoji="1" lang="en-US" altLang="zh-CN" sz="2400" dirty="0">
                <a:cs typeface="+mn-cs"/>
              </a:rPr>
              <a:t>}</a:t>
            </a:r>
          </a:p>
        </p:txBody>
      </p:sp>
      <p:sp>
        <p:nvSpPr>
          <p:cNvPr id="53252" name="Rectangle 7">
            <a:extLst>
              <a:ext uri="{FF2B5EF4-FFF2-40B4-BE49-F238E27FC236}">
                <a16:creationId xmlns:a16="http://schemas.microsoft.com/office/drawing/2014/main" id="{60907C62-63C6-4632-AB1F-1F2A9267B224}"/>
              </a:ext>
            </a:extLst>
          </p:cNvPr>
          <p:cNvSpPr>
            <a:spLocks noChangeArrowheads="1"/>
          </p:cNvSpPr>
          <p:nvPr/>
        </p:nvSpPr>
        <p:spPr bwMode="auto">
          <a:xfrm>
            <a:off x="1295400" y="32004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34668788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灯片编号占位符 5">
            <a:extLst>
              <a:ext uri="{FF2B5EF4-FFF2-40B4-BE49-F238E27FC236}">
                <a16:creationId xmlns:a16="http://schemas.microsoft.com/office/drawing/2014/main" id="{BF170BEF-49DD-4542-B5CC-A1B84CA3CA6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2F68D7C-B81E-4B1A-880E-0EF6911D7A30}" type="slidenum">
              <a:rPr lang="en-US" altLang="zh-CN"/>
              <a:pPr/>
              <a:t>48</a:t>
            </a:fld>
            <a:endParaRPr lang="en-US" altLang="zh-CN"/>
          </a:p>
        </p:txBody>
      </p:sp>
      <p:sp>
        <p:nvSpPr>
          <p:cNvPr id="56322" name="Rectangle 2">
            <a:extLst>
              <a:ext uri="{FF2B5EF4-FFF2-40B4-BE49-F238E27FC236}">
                <a16:creationId xmlns:a16="http://schemas.microsoft.com/office/drawing/2014/main" id="{6D5C06E3-B921-4D75-B0BB-C41F619A0783}"/>
              </a:ext>
            </a:extLst>
          </p:cNvPr>
          <p:cNvSpPr>
            <a:spLocks noGrp="1" noChangeArrowheads="1"/>
          </p:cNvSpPr>
          <p:nvPr>
            <p:ph type="title"/>
          </p:nvPr>
        </p:nvSpPr>
        <p:spPr>
          <a:xfrm>
            <a:off x="755650" y="260350"/>
            <a:ext cx="7772400" cy="533400"/>
          </a:xfrm>
        </p:spPr>
        <p:txBody>
          <a:bodyPr/>
          <a:lstStyle/>
          <a:p>
            <a:pPr eaLnBrk="1" hangingPunct="1">
              <a:buClr>
                <a:srgbClr val="FF0000"/>
              </a:buClr>
              <a:buFont typeface="Wingdings" panose="05000000000000000000" pitchFamily="2" charset="2"/>
              <a:buNone/>
              <a:defRPr/>
            </a:pPr>
            <a:r>
              <a:rPr kumimoji="1" lang="en-US" altLang="zh-CN" sz="3600"/>
              <a:t>4.4 </a:t>
            </a:r>
            <a:r>
              <a:rPr kumimoji="1" lang="zh-CN" altLang="en-US" sz="3600"/>
              <a:t>循环结构</a:t>
            </a:r>
            <a:br>
              <a:rPr kumimoji="1" lang="zh-CN" altLang="en-US" sz="3600"/>
            </a:br>
            <a:r>
              <a:rPr kumimoji="1" lang="en-US" altLang="zh-CN" sz="2400">
                <a:solidFill>
                  <a:srgbClr val="CC0000"/>
                </a:solidFill>
              </a:rPr>
              <a:t>for</a:t>
            </a:r>
            <a:r>
              <a:rPr kumimoji="1" lang="zh-CN" altLang="en-US" sz="2400">
                <a:solidFill>
                  <a:srgbClr val="CC0000"/>
                </a:solidFill>
              </a:rPr>
              <a:t>语句</a:t>
            </a:r>
            <a:endParaRPr kumimoji="1" lang="zh-CN" altLang="en-US" sz="2400"/>
          </a:p>
        </p:txBody>
      </p:sp>
      <p:sp>
        <p:nvSpPr>
          <p:cNvPr id="56323" name="Rectangle 3">
            <a:extLst>
              <a:ext uri="{FF2B5EF4-FFF2-40B4-BE49-F238E27FC236}">
                <a16:creationId xmlns:a16="http://schemas.microsoft.com/office/drawing/2014/main" id="{D194A568-5283-4818-B8C4-80403E25B93F}"/>
              </a:ext>
            </a:extLst>
          </p:cNvPr>
          <p:cNvSpPr>
            <a:spLocks noGrp="1" noChangeArrowheads="1"/>
          </p:cNvSpPr>
          <p:nvPr>
            <p:ph idx="1"/>
          </p:nvPr>
        </p:nvSpPr>
        <p:spPr>
          <a:xfrm>
            <a:off x="-152400" y="990600"/>
            <a:ext cx="9296400" cy="5334000"/>
          </a:xfrm>
        </p:spPr>
        <p:txBody>
          <a:bodyPr/>
          <a:lstStyle/>
          <a:p>
            <a:pPr marL="290830" indent="-290830" eaLnBrk="1" hangingPunct="1">
              <a:lnSpc>
                <a:spcPct val="90000"/>
              </a:lnSpc>
              <a:defRPr/>
            </a:pPr>
            <a:r>
              <a:rPr kumimoji="1" lang="en-US" altLang="zh-CN">
                <a:cs typeface="+mn-cs"/>
              </a:rPr>
              <a:t> for</a:t>
            </a:r>
            <a:r>
              <a:rPr kumimoji="1" lang="zh-CN" altLang="en-US">
                <a:cs typeface="+mn-cs"/>
              </a:rPr>
              <a:t>结构使用说明</a:t>
            </a:r>
          </a:p>
          <a:p>
            <a:pPr marL="662305" lvl="1" eaLnBrk="1" hangingPunct="1">
              <a:lnSpc>
                <a:spcPct val="90000"/>
              </a:lnSpc>
              <a:defRPr/>
            </a:pPr>
            <a:r>
              <a:rPr kumimoji="1" lang="en-US" altLang="zh-CN" sz="2400">
                <a:cs typeface="+mn-cs"/>
              </a:rPr>
              <a:t>1</a:t>
            </a:r>
            <a:r>
              <a:rPr kumimoji="1" lang="zh-CN" altLang="en-US" sz="2400">
                <a:cs typeface="+mn-cs"/>
              </a:rPr>
              <a:t>）表达式</a:t>
            </a:r>
            <a:r>
              <a:rPr kumimoji="1" lang="en-US" altLang="zh-CN" sz="2400">
                <a:cs typeface="+mn-cs"/>
              </a:rPr>
              <a:t>1</a:t>
            </a:r>
            <a:r>
              <a:rPr kumimoji="1" lang="zh-CN" altLang="en-US" sz="2400">
                <a:cs typeface="+mn-cs"/>
              </a:rPr>
              <a:t>一般用来为循环体中的有关变量赋初值，  可以是赋值表达式、逗号表达式等。</a:t>
            </a:r>
          </a:p>
          <a:p>
            <a:pPr lvl="2" indent="-192405" eaLnBrk="1" hangingPunct="1">
              <a:lnSpc>
                <a:spcPct val="90000"/>
              </a:lnSpc>
              <a:defRPr/>
            </a:pPr>
            <a:r>
              <a:rPr kumimoji="1" lang="zh-CN" altLang="en-US" sz="2400">
                <a:cs typeface="+mn-cs"/>
              </a:rPr>
              <a:t>如： </a:t>
            </a:r>
            <a:r>
              <a:rPr kumimoji="1" lang="en-US" altLang="zh-CN" sz="2400">
                <a:cs typeface="+mn-cs"/>
              </a:rPr>
              <a:t>for(</a:t>
            </a:r>
            <a:r>
              <a:rPr kumimoji="1" lang="en-US" altLang="zh-CN" sz="2400">
                <a:solidFill>
                  <a:schemeClr val="hlink"/>
                </a:solidFill>
                <a:cs typeface="+mn-cs"/>
              </a:rPr>
              <a:t>s=0,i=0</a:t>
            </a:r>
            <a:r>
              <a:rPr kumimoji="1" lang="en-US" altLang="zh-CN" sz="2400">
                <a:cs typeface="+mn-cs"/>
              </a:rPr>
              <a:t>; i&lt;100; i++){   scanf("%d",&amp;x);  s+=x; }</a:t>
            </a:r>
          </a:p>
          <a:p>
            <a:pPr marL="662305" lvl="1" eaLnBrk="1" hangingPunct="1">
              <a:lnSpc>
                <a:spcPct val="90000"/>
              </a:lnSpc>
              <a:defRPr/>
            </a:pPr>
            <a:r>
              <a:rPr kumimoji="1" lang="en-US" altLang="zh-CN" sz="2400">
                <a:cs typeface="+mn-cs"/>
              </a:rPr>
              <a:t>2)</a:t>
            </a:r>
            <a:r>
              <a:rPr kumimoji="1" lang="zh-CN" altLang="en-US" sz="2400">
                <a:cs typeface="+mn-cs"/>
              </a:rPr>
              <a:t>表达式</a:t>
            </a:r>
            <a:r>
              <a:rPr kumimoji="1" lang="en-US" altLang="zh-CN" sz="2400">
                <a:cs typeface="+mn-cs"/>
              </a:rPr>
              <a:t>2</a:t>
            </a:r>
            <a:r>
              <a:rPr kumimoji="1" lang="zh-CN" altLang="en-US" sz="2400">
                <a:cs typeface="+mn-cs"/>
              </a:rPr>
              <a:t>是循环执行条件，可以是任何表达式</a:t>
            </a:r>
            <a:r>
              <a:rPr kumimoji="1" lang="en-US" altLang="zh-CN" sz="2400">
                <a:cs typeface="+mn-cs"/>
              </a:rPr>
              <a:t>,</a:t>
            </a:r>
            <a:r>
              <a:rPr kumimoji="1" lang="zh-CN" altLang="en-US" sz="2400">
                <a:cs typeface="+mn-cs"/>
              </a:rPr>
              <a:t>只要其值非</a:t>
            </a:r>
            <a:r>
              <a:rPr kumimoji="1" lang="en-US" altLang="zh-CN" sz="2400">
                <a:cs typeface="+mn-cs"/>
              </a:rPr>
              <a:t>0,</a:t>
            </a:r>
            <a:r>
              <a:rPr kumimoji="1" lang="zh-CN" altLang="en-US" sz="2400">
                <a:cs typeface="+mn-cs"/>
              </a:rPr>
              <a:t>就执行循环体。 </a:t>
            </a:r>
          </a:p>
          <a:p>
            <a:pPr lvl="2" indent="-192405" eaLnBrk="1" hangingPunct="1">
              <a:lnSpc>
                <a:spcPct val="90000"/>
              </a:lnSpc>
              <a:defRPr/>
            </a:pPr>
            <a:r>
              <a:rPr kumimoji="1" lang="zh-CN" altLang="en-US" sz="2400">
                <a:cs typeface="+mn-cs"/>
              </a:rPr>
              <a:t> 如</a:t>
            </a:r>
            <a:r>
              <a:rPr kumimoji="1" lang="en-US" altLang="zh-CN" sz="2400">
                <a:cs typeface="+mn-cs"/>
              </a:rPr>
              <a:t>1+2+…100</a:t>
            </a:r>
            <a:r>
              <a:rPr kumimoji="1" lang="zh-CN" altLang="en-US" sz="2400">
                <a:cs typeface="+mn-cs"/>
              </a:rPr>
              <a:t>： </a:t>
            </a:r>
            <a:r>
              <a:rPr kumimoji="1" lang="en-US" altLang="zh-CN" sz="2400">
                <a:cs typeface="+mn-cs"/>
              </a:rPr>
              <a:t>for(s=0,n=100;  </a:t>
            </a:r>
            <a:r>
              <a:rPr kumimoji="1" lang="en-US" altLang="zh-CN" sz="2400">
                <a:solidFill>
                  <a:schemeClr val="hlink"/>
                </a:solidFill>
                <a:cs typeface="+mn-cs"/>
              </a:rPr>
              <a:t>n</a:t>
            </a:r>
            <a:r>
              <a:rPr kumimoji="1" lang="en-US" altLang="zh-CN" sz="2400">
                <a:cs typeface="+mn-cs"/>
              </a:rPr>
              <a:t> ;  n-- )  s+=n ; </a:t>
            </a:r>
          </a:p>
          <a:p>
            <a:pPr marL="662305" lvl="1" eaLnBrk="1" hangingPunct="1">
              <a:lnSpc>
                <a:spcPct val="90000"/>
              </a:lnSpc>
              <a:defRPr/>
            </a:pPr>
            <a:r>
              <a:rPr kumimoji="1" lang="en-US" altLang="zh-CN" sz="2400">
                <a:cs typeface="+mn-cs"/>
              </a:rPr>
              <a:t>3)</a:t>
            </a:r>
            <a:r>
              <a:rPr kumimoji="1" lang="zh-CN" altLang="en-US" sz="2400">
                <a:cs typeface="+mn-cs"/>
              </a:rPr>
              <a:t>进入循环体前，如果表达式</a:t>
            </a:r>
            <a:r>
              <a:rPr kumimoji="1" lang="en-US" altLang="zh-CN" sz="2400">
                <a:cs typeface="+mn-cs"/>
              </a:rPr>
              <a:t>2(</a:t>
            </a:r>
            <a:r>
              <a:rPr kumimoji="1" lang="zh-CN" altLang="en-US" sz="2400">
                <a:cs typeface="+mn-cs"/>
              </a:rPr>
              <a:t>循环条件</a:t>
            </a:r>
            <a:r>
              <a:rPr kumimoji="1" lang="en-US" altLang="zh-CN" sz="2400">
                <a:cs typeface="+mn-cs"/>
              </a:rPr>
              <a:t>)</a:t>
            </a:r>
            <a:r>
              <a:rPr kumimoji="1" lang="zh-CN" altLang="en-US" sz="2400">
                <a:cs typeface="+mn-cs"/>
              </a:rPr>
              <a:t>为假，则循环体一次也不执行</a:t>
            </a:r>
          </a:p>
          <a:p>
            <a:pPr lvl="2" indent="-192405" eaLnBrk="1" hangingPunct="1">
              <a:lnSpc>
                <a:spcPct val="90000"/>
              </a:lnSpc>
              <a:defRPr/>
            </a:pPr>
            <a:r>
              <a:rPr kumimoji="1" lang="zh-CN" altLang="en-US" sz="2400">
                <a:cs typeface="+mn-cs"/>
              </a:rPr>
              <a:t>如</a:t>
            </a:r>
            <a:r>
              <a:rPr kumimoji="1" lang="en-US" altLang="zh-CN" sz="2400">
                <a:cs typeface="+mn-cs"/>
              </a:rPr>
              <a:t>:  for(i=8; </a:t>
            </a:r>
            <a:r>
              <a:rPr kumimoji="1" lang="en-US" altLang="zh-CN" sz="2400">
                <a:solidFill>
                  <a:schemeClr val="hlink"/>
                </a:solidFill>
                <a:cs typeface="+mn-cs"/>
              </a:rPr>
              <a:t>i&lt;8</a:t>
            </a:r>
            <a:r>
              <a:rPr kumimoji="1" lang="en-US" altLang="zh-CN" sz="2400">
                <a:cs typeface="+mn-cs"/>
              </a:rPr>
              <a:t>;  i++)  printf("good afternoom");</a:t>
            </a:r>
          </a:p>
          <a:p>
            <a:pPr marL="662305" lvl="1" eaLnBrk="1" hangingPunct="1">
              <a:lnSpc>
                <a:spcPct val="90000"/>
              </a:lnSpc>
              <a:defRPr/>
            </a:pPr>
            <a:r>
              <a:rPr kumimoji="1" lang="en-US" altLang="zh-CN" sz="2400">
                <a:cs typeface="+mn-cs"/>
              </a:rPr>
              <a:t>4)</a:t>
            </a:r>
            <a:r>
              <a:rPr kumimoji="1" lang="zh-CN" altLang="en-US" sz="2400">
                <a:cs typeface="+mn-cs"/>
              </a:rPr>
              <a:t>表达式</a:t>
            </a:r>
            <a:r>
              <a:rPr kumimoji="1" lang="en-US" altLang="zh-CN" sz="2400">
                <a:cs typeface="+mn-cs"/>
              </a:rPr>
              <a:t>1</a:t>
            </a:r>
            <a:r>
              <a:rPr kumimoji="1" lang="zh-CN" altLang="en-US" sz="2400">
                <a:cs typeface="+mn-cs"/>
              </a:rPr>
              <a:t>、表达式</a:t>
            </a:r>
            <a:r>
              <a:rPr kumimoji="1" lang="en-US" altLang="zh-CN" sz="2400">
                <a:cs typeface="+mn-cs"/>
              </a:rPr>
              <a:t>2</a:t>
            </a:r>
            <a:r>
              <a:rPr kumimoji="1" lang="zh-CN" altLang="en-US" sz="2400">
                <a:cs typeface="+mn-cs"/>
              </a:rPr>
              <a:t>、表达式</a:t>
            </a:r>
            <a:r>
              <a:rPr kumimoji="1" lang="en-US" altLang="zh-CN" sz="2400">
                <a:cs typeface="+mn-cs"/>
              </a:rPr>
              <a:t>3 </a:t>
            </a:r>
            <a:r>
              <a:rPr kumimoji="1" lang="zh-CN" altLang="en-US" sz="2400">
                <a:cs typeface="+mn-cs"/>
              </a:rPr>
              <a:t>都可以省略</a:t>
            </a:r>
          </a:p>
          <a:p>
            <a:pPr lvl="2" indent="-192405" eaLnBrk="1" hangingPunct="1">
              <a:lnSpc>
                <a:spcPct val="90000"/>
              </a:lnSpc>
              <a:defRPr/>
            </a:pPr>
            <a:r>
              <a:rPr kumimoji="1" lang="zh-CN" altLang="en-US" sz="2400">
                <a:cs typeface="+mn-cs"/>
              </a:rPr>
              <a:t>如：</a:t>
            </a:r>
            <a:r>
              <a:rPr kumimoji="1" lang="en-US" altLang="zh-CN" sz="2400">
                <a:cs typeface="+mn-cs"/>
              </a:rPr>
              <a:t>s=0;i=0; for(   ; i&lt;10; i++) {  scanf("%d",&amp;x);  s+=x; }</a:t>
            </a:r>
          </a:p>
        </p:txBody>
      </p:sp>
    </p:spTree>
    <p:extLst>
      <p:ext uri="{BB962C8B-B14F-4D97-AF65-F5344CB8AC3E}">
        <p14:creationId xmlns:p14="http://schemas.microsoft.com/office/powerpoint/2010/main" val="161989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632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632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632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63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632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632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632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563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灯片编号占位符 5">
            <a:extLst>
              <a:ext uri="{FF2B5EF4-FFF2-40B4-BE49-F238E27FC236}">
                <a16:creationId xmlns:a16="http://schemas.microsoft.com/office/drawing/2014/main" id="{FB4F2EDF-DE7E-4372-B9A1-DC1D78A93D7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BF018D0-5407-4D05-9B00-A8F84286E5A9}" type="slidenum">
              <a:rPr lang="en-US" altLang="zh-CN"/>
              <a:pPr/>
              <a:t>49</a:t>
            </a:fld>
            <a:endParaRPr lang="en-US" altLang="zh-CN"/>
          </a:p>
        </p:txBody>
      </p:sp>
      <p:sp>
        <p:nvSpPr>
          <p:cNvPr id="60418" name="Rectangle 2">
            <a:extLst>
              <a:ext uri="{FF2B5EF4-FFF2-40B4-BE49-F238E27FC236}">
                <a16:creationId xmlns:a16="http://schemas.microsoft.com/office/drawing/2014/main" id="{F7410287-554C-4FCA-BBCF-5C866AE94D56}"/>
              </a:ext>
            </a:extLst>
          </p:cNvPr>
          <p:cNvSpPr>
            <a:spLocks noGrp="1" noChangeArrowheads="1"/>
          </p:cNvSpPr>
          <p:nvPr>
            <p:ph type="title"/>
          </p:nvPr>
        </p:nvSpPr>
        <p:spPr>
          <a:xfrm>
            <a:off x="1042988" y="188913"/>
            <a:ext cx="7392987" cy="765175"/>
          </a:xfrm>
        </p:spPr>
        <p:txBody>
          <a:bodyPr/>
          <a:lstStyle/>
          <a:p>
            <a:pPr eaLnBrk="1" hangingPunct="1">
              <a:defRPr/>
            </a:pPr>
            <a:r>
              <a:rPr kumimoji="1" lang="en-US" altLang="zh-CN" sz="3600"/>
              <a:t>4.4 </a:t>
            </a:r>
            <a:r>
              <a:rPr kumimoji="1" lang="zh-CN" altLang="en-US" sz="3600"/>
              <a:t>循环结构</a:t>
            </a:r>
            <a:br>
              <a:rPr kumimoji="1" lang="zh-CN" altLang="en-US" sz="3600"/>
            </a:br>
            <a:r>
              <a:rPr kumimoji="1" lang="en-US" altLang="zh-CN" sz="2400">
                <a:solidFill>
                  <a:srgbClr val="CC0000"/>
                </a:solidFill>
              </a:rPr>
              <a:t>for</a:t>
            </a:r>
            <a:r>
              <a:rPr kumimoji="1" lang="zh-CN" altLang="en-US" sz="2400">
                <a:solidFill>
                  <a:srgbClr val="CC0000"/>
                </a:solidFill>
              </a:rPr>
              <a:t>语句</a:t>
            </a:r>
          </a:p>
        </p:txBody>
      </p:sp>
      <p:sp>
        <p:nvSpPr>
          <p:cNvPr id="60419" name="Rectangle 3">
            <a:extLst>
              <a:ext uri="{FF2B5EF4-FFF2-40B4-BE49-F238E27FC236}">
                <a16:creationId xmlns:a16="http://schemas.microsoft.com/office/drawing/2014/main" id="{BB68C7CF-D3C1-4982-8780-52A1BAE66D82}"/>
              </a:ext>
            </a:extLst>
          </p:cNvPr>
          <p:cNvSpPr>
            <a:spLocks noGrp="1" noChangeArrowheads="1"/>
          </p:cNvSpPr>
          <p:nvPr>
            <p:ph idx="1"/>
          </p:nvPr>
        </p:nvSpPr>
        <p:spPr>
          <a:xfrm>
            <a:off x="250825" y="990600"/>
            <a:ext cx="7750175" cy="5867400"/>
          </a:xfrm>
        </p:spPr>
        <p:txBody>
          <a:bodyPr/>
          <a:lstStyle/>
          <a:p>
            <a:pPr marL="290830" indent="-290830" eaLnBrk="1" hangingPunct="1">
              <a:lnSpc>
                <a:spcPct val="95000"/>
              </a:lnSpc>
              <a:spcBef>
                <a:spcPct val="0"/>
              </a:spcBef>
              <a:defRPr/>
            </a:pPr>
            <a:r>
              <a:rPr kumimoji="1" lang="zh-CN" altLang="en-US" sz="2400" b="0" dirty="0">
                <a:cs typeface="+mn-cs"/>
              </a:rPr>
              <a:t>例</a:t>
            </a:r>
            <a:r>
              <a:rPr kumimoji="1" lang="en-US" altLang="zh-CN" sz="2400" b="0" dirty="0">
                <a:cs typeface="+mn-cs"/>
              </a:rPr>
              <a:t>4-14.cpp </a:t>
            </a:r>
            <a:r>
              <a:rPr kumimoji="1" lang="zh-CN" altLang="en-US" sz="2400" b="0" dirty="0">
                <a:cs typeface="+mn-cs"/>
              </a:rPr>
              <a:t>输入</a:t>
            </a:r>
            <a:r>
              <a:rPr kumimoji="1" lang="en-US" altLang="zh-CN" sz="2400" b="0" dirty="0">
                <a:cs typeface="+mn-cs"/>
              </a:rPr>
              <a:t>10</a:t>
            </a:r>
            <a:r>
              <a:rPr kumimoji="1" lang="zh-CN" altLang="en-US" sz="2400" b="0" dirty="0">
                <a:cs typeface="+mn-cs"/>
              </a:rPr>
              <a:t>个数，输出其中最大的数。</a:t>
            </a:r>
            <a:r>
              <a:rPr kumimoji="1" lang="zh-CN" altLang="en-US" sz="2400" dirty="0">
                <a:cs typeface="+mn-cs"/>
              </a:rPr>
              <a:t> </a:t>
            </a:r>
          </a:p>
          <a:p>
            <a:pPr marL="290830" indent="-290830" eaLnBrk="1" hangingPunct="1">
              <a:lnSpc>
                <a:spcPct val="95000"/>
              </a:lnSpc>
              <a:spcBef>
                <a:spcPct val="0"/>
              </a:spcBef>
              <a:buFont typeface="Wingdings" panose="05000000000000000000" pitchFamily="2" charset="2"/>
              <a:buNone/>
              <a:defRPr/>
            </a:pPr>
            <a:r>
              <a:rPr kumimoji="1" lang="zh-CN" altLang="en-US" sz="2000" dirty="0">
                <a:cs typeface="+mn-cs"/>
              </a:rPr>
              <a:t>   </a:t>
            </a:r>
            <a:r>
              <a:rPr kumimoji="1" lang="en-US" altLang="zh-CN" sz="2000" dirty="0">
                <a:cs typeface="+mn-cs"/>
              </a:rPr>
              <a:t>#include &lt;</a:t>
            </a:r>
            <a:r>
              <a:rPr kumimoji="1" lang="en-US" altLang="zh-CN" sz="2000" dirty="0" err="1">
                <a:cs typeface="+mn-cs"/>
              </a:rPr>
              <a:t>stdio.h</a:t>
            </a:r>
            <a:r>
              <a:rPr kumimoji="1" lang="en-US" altLang="zh-CN" sz="2000" dirty="0">
                <a:cs typeface="+mn-cs"/>
              </a:rPr>
              <a:t>&gt;</a:t>
            </a:r>
          </a:p>
          <a:p>
            <a:pPr marL="290830" indent="-290830" eaLnBrk="1" hangingPunct="1">
              <a:lnSpc>
                <a:spcPct val="95000"/>
              </a:lnSpc>
              <a:spcBef>
                <a:spcPct val="0"/>
              </a:spcBef>
              <a:buFont typeface="Wingdings" panose="05000000000000000000" pitchFamily="2" charset="2"/>
              <a:buNone/>
              <a:defRPr/>
            </a:pPr>
            <a:r>
              <a:rPr kumimoji="1" lang="en-US" altLang="zh-CN" sz="2000" dirty="0">
                <a:cs typeface="+mn-cs"/>
              </a:rPr>
              <a:t>    void main()</a:t>
            </a:r>
          </a:p>
          <a:p>
            <a:pPr marL="290830" indent="-290830" eaLnBrk="1" hangingPunct="1">
              <a:lnSpc>
                <a:spcPct val="95000"/>
              </a:lnSpc>
              <a:spcBef>
                <a:spcPct val="0"/>
              </a:spcBef>
              <a:buFont typeface="Wingdings" panose="05000000000000000000" pitchFamily="2" charset="2"/>
              <a:buNone/>
              <a:defRPr/>
            </a:pPr>
            <a:r>
              <a:rPr kumimoji="1" lang="en-US" altLang="zh-CN" sz="2000" dirty="0">
                <a:cs typeface="+mn-cs"/>
              </a:rPr>
              <a:t>   {   double  </a:t>
            </a:r>
            <a:r>
              <a:rPr kumimoji="1" lang="en-US" altLang="zh-CN" sz="2000" dirty="0" err="1">
                <a:cs typeface="+mn-cs"/>
              </a:rPr>
              <a:t>x,max</a:t>
            </a:r>
            <a:r>
              <a:rPr kumimoji="1" lang="en-US" altLang="zh-CN" sz="2000" dirty="0">
                <a:cs typeface="+mn-cs"/>
              </a:rPr>
              <a:t>;    </a:t>
            </a:r>
            <a:r>
              <a:rPr kumimoji="1" lang="en-US" altLang="zh-CN" sz="2000" dirty="0">
                <a:solidFill>
                  <a:srgbClr val="008000"/>
                </a:solidFill>
                <a:cs typeface="+mn-cs"/>
              </a:rPr>
              <a:t> </a:t>
            </a:r>
          </a:p>
          <a:p>
            <a:pPr marL="290830" indent="-290830" eaLnBrk="1" hangingPunct="1">
              <a:lnSpc>
                <a:spcPct val="95000"/>
              </a:lnSpc>
              <a:spcBef>
                <a:spcPct val="0"/>
              </a:spcBef>
              <a:buFont typeface="Wingdings" panose="05000000000000000000" pitchFamily="2" charset="2"/>
              <a:buNone/>
              <a:defRPr/>
            </a:pPr>
            <a:r>
              <a:rPr kumimoji="1" lang="en-US" altLang="zh-CN" sz="2000" dirty="0">
                <a:cs typeface="+mn-cs"/>
              </a:rPr>
              <a:t>       int </a:t>
            </a:r>
            <a:r>
              <a:rPr kumimoji="1" lang="en-US" altLang="zh-CN" sz="2000" dirty="0" err="1">
                <a:cs typeface="+mn-cs"/>
              </a:rPr>
              <a:t>i</a:t>
            </a:r>
            <a:r>
              <a:rPr kumimoji="1" lang="en-US" altLang="zh-CN" sz="2000" dirty="0">
                <a:cs typeface="+mn-cs"/>
              </a:rPr>
              <a:t>;</a:t>
            </a:r>
          </a:p>
          <a:p>
            <a:pPr marL="290830" indent="-290830" eaLnBrk="1" hangingPunct="1">
              <a:lnSpc>
                <a:spcPct val="95000"/>
              </a:lnSpc>
              <a:spcBef>
                <a:spcPct val="0"/>
              </a:spcBef>
              <a:buFont typeface="Wingdings" panose="05000000000000000000" pitchFamily="2" charset="2"/>
              <a:buNone/>
              <a:defRPr/>
            </a:pPr>
            <a:r>
              <a:rPr kumimoji="1" lang="en-US" altLang="zh-CN" sz="2000" dirty="0">
                <a:cs typeface="+mn-cs"/>
              </a:rPr>
              <a:t>       </a:t>
            </a:r>
            <a:r>
              <a:rPr kumimoji="1" lang="en-US" altLang="zh-CN" sz="2000" dirty="0" err="1">
                <a:cs typeface="+mn-cs"/>
              </a:rPr>
              <a:t>printf</a:t>
            </a:r>
            <a:r>
              <a:rPr kumimoji="1" lang="en-US" altLang="zh-CN" sz="2000" dirty="0">
                <a:cs typeface="+mn-cs"/>
              </a:rPr>
              <a:t>("</a:t>
            </a:r>
            <a:r>
              <a:rPr kumimoji="1" lang="zh-CN" altLang="en-US" sz="2000" dirty="0">
                <a:cs typeface="+mn-cs"/>
              </a:rPr>
              <a:t>请输入第一个数</a:t>
            </a:r>
            <a:r>
              <a:rPr kumimoji="1" lang="en-US" altLang="zh-CN" sz="2000" dirty="0">
                <a:cs typeface="+mn-cs"/>
              </a:rPr>
              <a:t>:\n");</a:t>
            </a:r>
          </a:p>
          <a:p>
            <a:pPr marL="290830" indent="-290830" eaLnBrk="1" hangingPunct="1">
              <a:lnSpc>
                <a:spcPct val="95000"/>
              </a:lnSpc>
              <a:spcBef>
                <a:spcPct val="0"/>
              </a:spcBef>
              <a:buFont typeface="Wingdings" panose="05000000000000000000" pitchFamily="2" charset="2"/>
              <a:buNone/>
              <a:defRPr/>
            </a:pPr>
            <a:r>
              <a:rPr kumimoji="1" lang="en-US" altLang="zh-CN" sz="2000" dirty="0">
                <a:cs typeface="+mn-cs"/>
              </a:rPr>
              <a:t>       </a:t>
            </a:r>
            <a:r>
              <a:rPr kumimoji="1" lang="en-US" altLang="zh-CN" sz="2000" dirty="0" err="1">
                <a:cs typeface="+mn-cs"/>
              </a:rPr>
              <a:t>scanf</a:t>
            </a:r>
            <a:r>
              <a:rPr kumimoji="1" lang="en-US" altLang="zh-CN" sz="2000" dirty="0">
                <a:cs typeface="+mn-cs"/>
              </a:rPr>
              <a:t>(“%</a:t>
            </a:r>
            <a:r>
              <a:rPr kumimoji="1" lang="en-US" altLang="zh-CN" sz="2000" dirty="0" err="1">
                <a:cs typeface="+mn-cs"/>
              </a:rPr>
              <a:t>lf</a:t>
            </a:r>
            <a:r>
              <a:rPr kumimoji="1" lang="en-US" altLang="zh-CN" sz="2000" dirty="0">
                <a:cs typeface="+mn-cs"/>
              </a:rPr>
              <a:t> ”,&amp;x);   </a:t>
            </a:r>
            <a:r>
              <a:rPr kumimoji="1" lang="en-US" altLang="zh-CN" sz="2000" dirty="0">
                <a:solidFill>
                  <a:srgbClr val="008000"/>
                </a:solidFill>
                <a:cs typeface="+mn-cs"/>
              </a:rPr>
              <a:t>  </a:t>
            </a:r>
          </a:p>
          <a:p>
            <a:pPr marL="290830" indent="-290830" eaLnBrk="1" hangingPunct="1">
              <a:lnSpc>
                <a:spcPct val="95000"/>
              </a:lnSpc>
              <a:spcBef>
                <a:spcPct val="0"/>
              </a:spcBef>
              <a:buFont typeface="Wingdings" panose="05000000000000000000" pitchFamily="2" charset="2"/>
              <a:buNone/>
              <a:defRPr/>
            </a:pPr>
            <a:r>
              <a:rPr kumimoji="1" lang="en-US" altLang="zh-CN" sz="2000" dirty="0">
                <a:cs typeface="+mn-cs"/>
              </a:rPr>
              <a:t>       max=x;        </a:t>
            </a:r>
            <a:r>
              <a:rPr kumimoji="1" lang="en-US" altLang="zh-CN" sz="2000" dirty="0">
                <a:solidFill>
                  <a:srgbClr val="008000"/>
                </a:solidFill>
                <a:cs typeface="+mn-cs"/>
              </a:rPr>
              <a:t> </a:t>
            </a:r>
          </a:p>
          <a:p>
            <a:pPr marL="290830" indent="-290830" eaLnBrk="1" hangingPunct="1">
              <a:lnSpc>
                <a:spcPct val="95000"/>
              </a:lnSpc>
              <a:spcBef>
                <a:spcPct val="0"/>
              </a:spcBef>
              <a:buFont typeface="Wingdings" panose="05000000000000000000" pitchFamily="2" charset="2"/>
              <a:buNone/>
              <a:defRPr/>
            </a:pPr>
            <a:r>
              <a:rPr kumimoji="1" lang="en-US" altLang="zh-CN" sz="2000" dirty="0">
                <a:cs typeface="+mn-cs"/>
              </a:rPr>
              <a:t>       for(</a:t>
            </a:r>
            <a:r>
              <a:rPr kumimoji="1" lang="en-US" altLang="zh-CN" sz="2000" dirty="0" err="1">
                <a:cs typeface="+mn-cs"/>
              </a:rPr>
              <a:t>i</a:t>
            </a:r>
            <a:r>
              <a:rPr kumimoji="1" lang="en-US" altLang="zh-CN" sz="2000" dirty="0">
                <a:cs typeface="+mn-cs"/>
              </a:rPr>
              <a:t>=1; </a:t>
            </a:r>
            <a:r>
              <a:rPr kumimoji="1" lang="en-US" altLang="zh-CN" sz="2000" dirty="0" err="1">
                <a:cs typeface="+mn-cs"/>
              </a:rPr>
              <a:t>i</a:t>
            </a:r>
            <a:r>
              <a:rPr kumimoji="1" lang="en-US" altLang="zh-CN" sz="2000" dirty="0">
                <a:cs typeface="+mn-cs"/>
              </a:rPr>
              <a:t>&lt;=9; </a:t>
            </a:r>
            <a:r>
              <a:rPr kumimoji="1" lang="en-US" altLang="zh-CN" sz="2000" dirty="0" err="1">
                <a:cs typeface="+mn-cs"/>
              </a:rPr>
              <a:t>i</a:t>
            </a:r>
            <a:r>
              <a:rPr kumimoji="1" lang="en-US" altLang="zh-CN" sz="2000" dirty="0">
                <a:cs typeface="+mn-cs"/>
              </a:rPr>
              <a:t>++) </a:t>
            </a:r>
          </a:p>
          <a:p>
            <a:pPr marL="290830" indent="-290830" eaLnBrk="1" hangingPunct="1">
              <a:lnSpc>
                <a:spcPct val="95000"/>
              </a:lnSpc>
              <a:spcBef>
                <a:spcPct val="0"/>
              </a:spcBef>
              <a:buFont typeface="Wingdings" panose="05000000000000000000" pitchFamily="2" charset="2"/>
              <a:buNone/>
              <a:defRPr/>
            </a:pPr>
            <a:r>
              <a:rPr kumimoji="1" lang="en-US" altLang="zh-CN" sz="2000" dirty="0">
                <a:cs typeface="+mn-cs"/>
              </a:rPr>
              <a:t>       {   </a:t>
            </a:r>
            <a:r>
              <a:rPr kumimoji="1" lang="en-US" altLang="zh-CN" sz="2000" dirty="0" err="1">
                <a:cs typeface="+mn-cs"/>
              </a:rPr>
              <a:t>scanf</a:t>
            </a:r>
            <a:r>
              <a:rPr kumimoji="1" lang="en-US" altLang="zh-CN" sz="2000" dirty="0">
                <a:cs typeface="+mn-cs"/>
              </a:rPr>
              <a:t>("%f ",&amp;x); </a:t>
            </a:r>
          </a:p>
          <a:p>
            <a:pPr marL="290830" indent="-290830" eaLnBrk="1" hangingPunct="1">
              <a:lnSpc>
                <a:spcPct val="95000"/>
              </a:lnSpc>
              <a:spcBef>
                <a:spcPct val="0"/>
              </a:spcBef>
              <a:buFont typeface="Wingdings" panose="05000000000000000000" pitchFamily="2" charset="2"/>
              <a:buNone/>
              <a:defRPr/>
            </a:pPr>
            <a:r>
              <a:rPr kumimoji="1" lang="en-US" altLang="zh-CN" sz="2000" dirty="0">
                <a:cs typeface="+mn-cs"/>
              </a:rPr>
              <a:t>            if(x&gt;max)</a:t>
            </a:r>
            <a:endParaRPr kumimoji="1" lang="en-US" altLang="zh-CN" sz="2000" dirty="0">
              <a:solidFill>
                <a:srgbClr val="008000"/>
              </a:solidFill>
              <a:cs typeface="+mn-cs"/>
            </a:endParaRPr>
          </a:p>
          <a:p>
            <a:pPr marL="290830" indent="-290830" eaLnBrk="1" hangingPunct="1">
              <a:lnSpc>
                <a:spcPct val="95000"/>
              </a:lnSpc>
              <a:spcBef>
                <a:spcPct val="0"/>
              </a:spcBef>
              <a:buFont typeface="Wingdings" panose="05000000000000000000" pitchFamily="2" charset="2"/>
              <a:buNone/>
              <a:defRPr/>
            </a:pPr>
            <a:r>
              <a:rPr kumimoji="1" lang="en-US" altLang="zh-CN" sz="2000" dirty="0">
                <a:cs typeface="+mn-cs"/>
              </a:rPr>
              <a:t>                 max=x; </a:t>
            </a:r>
            <a:r>
              <a:rPr kumimoji="1" lang="en-US" altLang="zh-CN" sz="2000" dirty="0">
                <a:solidFill>
                  <a:srgbClr val="008000"/>
                </a:solidFill>
                <a:cs typeface="+mn-cs"/>
              </a:rPr>
              <a:t> </a:t>
            </a:r>
            <a:r>
              <a:rPr kumimoji="1" lang="en-US" altLang="zh-CN" sz="2000" dirty="0">
                <a:cs typeface="+mn-cs"/>
              </a:rPr>
              <a:t>  </a:t>
            </a:r>
          </a:p>
          <a:p>
            <a:pPr marL="290830" indent="-290830" eaLnBrk="1" hangingPunct="1">
              <a:lnSpc>
                <a:spcPct val="95000"/>
              </a:lnSpc>
              <a:spcBef>
                <a:spcPct val="0"/>
              </a:spcBef>
              <a:buFont typeface="Wingdings" panose="05000000000000000000" pitchFamily="2" charset="2"/>
              <a:buNone/>
              <a:defRPr/>
            </a:pPr>
            <a:r>
              <a:rPr kumimoji="1" lang="en-US" altLang="zh-CN" sz="2000" dirty="0">
                <a:cs typeface="+mn-cs"/>
              </a:rPr>
              <a:t>       }</a:t>
            </a:r>
          </a:p>
          <a:p>
            <a:pPr marL="290830" indent="-290830" eaLnBrk="1" hangingPunct="1">
              <a:lnSpc>
                <a:spcPct val="95000"/>
              </a:lnSpc>
              <a:spcBef>
                <a:spcPct val="0"/>
              </a:spcBef>
              <a:buFont typeface="Wingdings" panose="05000000000000000000" pitchFamily="2" charset="2"/>
              <a:buNone/>
              <a:defRPr/>
            </a:pPr>
            <a:r>
              <a:rPr kumimoji="1" lang="en-US" altLang="zh-CN" sz="2000" dirty="0">
                <a:cs typeface="+mn-cs"/>
              </a:rPr>
              <a:t>       </a:t>
            </a:r>
            <a:r>
              <a:rPr kumimoji="1" lang="en-US" altLang="zh-CN" sz="2000" dirty="0" err="1">
                <a:cs typeface="+mn-cs"/>
              </a:rPr>
              <a:t>printf</a:t>
            </a:r>
            <a:r>
              <a:rPr kumimoji="1" lang="en-US" altLang="zh-CN" sz="2000" dirty="0">
                <a:cs typeface="+mn-cs"/>
              </a:rPr>
              <a:t>(“</a:t>
            </a:r>
            <a:r>
              <a:rPr kumimoji="1" lang="zh-CN" altLang="en-US" sz="2000" dirty="0">
                <a:cs typeface="+mn-cs"/>
              </a:rPr>
              <a:t>最大值是</a:t>
            </a:r>
            <a:r>
              <a:rPr kumimoji="1" lang="en-US" altLang="zh-CN" sz="2000" dirty="0">
                <a:cs typeface="+mn-cs"/>
              </a:rPr>
              <a:t>:%f\</a:t>
            </a:r>
            <a:r>
              <a:rPr kumimoji="1" lang="en-US" altLang="zh-CN" sz="2000" dirty="0" err="1">
                <a:cs typeface="+mn-cs"/>
              </a:rPr>
              <a:t>n",max</a:t>
            </a:r>
            <a:r>
              <a:rPr kumimoji="1" lang="en-US" altLang="zh-CN" sz="2000" dirty="0">
                <a:cs typeface="+mn-cs"/>
              </a:rPr>
              <a:t>);</a:t>
            </a:r>
          </a:p>
          <a:p>
            <a:pPr marL="290830" indent="-290830" eaLnBrk="1" hangingPunct="1">
              <a:lnSpc>
                <a:spcPct val="95000"/>
              </a:lnSpc>
              <a:spcBef>
                <a:spcPct val="0"/>
              </a:spcBef>
              <a:buFont typeface="Wingdings" panose="05000000000000000000" pitchFamily="2" charset="2"/>
              <a:buNone/>
              <a:defRPr/>
            </a:pPr>
            <a:r>
              <a:rPr kumimoji="1" lang="en-US" altLang="zh-CN" sz="2000" dirty="0">
                <a:cs typeface="+mn-cs"/>
              </a:rPr>
              <a:t>    }</a:t>
            </a:r>
          </a:p>
        </p:txBody>
      </p:sp>
      <p:sp>
        <p:nvSpPr>
          <p:cNvPr id="60449" name="Rectangle 33">
            <a:extLst>
              <a:ext uri="{FF2B5EF4-FFF2-40B4-BE49-F238E27FC236}">
                <a16:creationId xmlns:a16="http://schemas.microsoft.com/office/drawing/2014/main" id="{3EB147D0-24C7-49B9-A11F-23C0D2659074}"/>
              </a:ext>
            </a:extLst>
          </p:cNvPr>
          <p:cNvSpPr>
            <a:spLocks noChangeArrowheads="1"/>
          </p:cNvSpPr>
          <p:nvPr/>
        </p:nvSpPr>
        <p:spPr bwMode="auto">
          <a:xfrm>
            <a:off x="4284663" y="1484313"/>
            <a:ext cx="4410075" cy="1562100"/>
          </a:xfrm>
          <a:prstGeom prst="rect">
            <a:avLst/>
          </a:prstGeom>
          <a:solidFill>
            <a:srgbClr val="E1F4FF"/>
          </a:solidFill>
          <a:ln w="9525">
            <a:solidFill>
              <a:schemeClr val="tx1"/>
            </a:solidFill>
            <a:miter lim="800000"/>
            <a:headEnd/>
            <a:tailEnd/>
          </a:ln>
        </p:spPr>
        <p:txBody>
          <a:bodyPr wrap="none" anchor="ctr">
            <a:spAutoFit/>
          </a:bodyPr>
          <a:lstStyle>
            <a:lvl1pPr indent="523875"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eaLnBrk="0" hangingPunct="0">
              <a:defRPr sz="2400">
                <a:solidFill>
                  <a:schemeClr val="tx1"/>
                </a:solidFill>
                <a:latin typeface="Times New Roman" panose="02020603050405020304" pitchFamily="18" charset="0"/>
                <a:ea typeface="宋体" panose="02010600030101010101" pitchFamily="2" charset="-122"/>
              </a:defRPr>
            </a:lvl3pPr>
            <a:lvl4pPr eaLnBrk="0" hangingPunct="0">
              <a:defRPr sz="2400">
                <a:solidFill>
                  <a:schemeClr val="tx1"/>
                </a:solidFill>
                <a:latin typeface="Times New Roman" panose="02020603050405020304" pitchFamily="18" charset="0"/>
                <a:ea typeface="宋体" panose="02010600030101010101" pitchFamily="2" charset="-122"/>
              </a:defRPr>
            </a:lvl4pPr>
            <a:lvl5pPr eaLnBrk="0" hangingPunct="0">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程序执行</a:t>
            </a:r>
            <a:r>
              <a:rPr lang="en-US" altLang="zh-CN"/>
              <a:t>1</a:t>
            </a:r>
            <a:r>
              <a:rPr lang="zh-CN" altLang="en-US"/>
              <a:t>：</a:t>
            </a:r>
          </a:p>
          <a:p>
            <a:pPr eaLnBrk="1" hangingPunct="1"/>
            <a:r>
              <a:rPr lang="en-US" altLang="zh-CN"/>
              <a:t>Input data :</a:t>
            </a:r>
          </a:p>
          <a:p>
            <a:pPr eaLnBrk="1" hangingPunct="1"/>
            <a:r>
              <a:rPr lang="en-US" altLang="zh-CN"/>
              <a:t>45  12  4  78  9  2  -61  3  95  10↙</a:t>
            </a:r>
          </a:p>
          <a:p>
            <a:pPr eaLnBrk="1" hangingPunct="1"/>
            <a:r>
              <a:rPr lang="en-US" altLang="zh-CN"/>
              <a:t>max=95.00</a:t>
            </a:r>
          </a:p>
        </p:txBody>
      </p:sp>
    </p:spTree>
    <p:extLst>
      <p:ext uri="{BB962C8B-B14F-4D97-AF65-F5344CB8AC3E}">
        <p14:creationId xmlns:p14="http://schemas.microsoft.com/office/powerpoint/2010/main" val="2086960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49"/>
                                        </p:tgtEl>
                                        <p:attrNameLst>
                                          <p:attrName>style.visibility</p:attrName>
                                        </p:attrNameLst>
                                      </p:cBhvr>
                                      <p:to>
                                        <p:strVal val="visible"/>
                                      </p:to>
                                    </p:set>
                                    <p:anim calcmode="lin" valueType="num">
                                      <p:cBhvr additive="base">
                                        <p:cTn id="7" dur="500" fill="hold"/>
                                        <p:tgtEl>
                                          <p:spTgt spid="60449"/>
                                        </p:tgtEl>
                                        <p:attrNameLst>
                                          <p:attrName>ppt_x</p:attrName>
                                        </p:attrNameLst>
                                      </p:cBhvr>
                                      <p:tavLst>
                                        <p:tav tm="0">
                                          <p:val>
                                            <p:strVal val="#ppt_x"/>
                                          </p:val>
                                        </p:tav>
                                        <p:tav tm="100000">
                                          <p:val>
                                            <p:strVal val="#ppt_x"/>
                                          </p:val>
                                        </p:tav>
                                      </p:tavLst>
                                    </p:anim>
                                    <p:anim calcmode="lin" valueType="num">
                                      <p:cBhvr additive="base">
                                        <p:cTn id="8" dur="500" fill="hold"/>
                                        <p:tgtEl>
                                          <p:spTgt spid="604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灯片编号占位符 5">
            <a:extLst>
              <a:ext uri="{FF2B5EF4-FFF2-40B4-BE49-F238E27FC236}">
                <a16:creationId xmlns:a16="http://schemas.microsoft.com/office/drawing/2014/main" id="{75AC3623-0658-426E-AF12-480B8838D2F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B678169-E125-46F5-9DD0-7A7A8CF7F67F}" type="slidenum">
              <a:rPr lang="en-US" altLang="zh-CN"/>
              <a:pPr/>
              <a:t>5</a:t>
            </a:fld>
            <a:endParaRPr lang="en-US" altLang="zh-CN"/>
          </a:p>
        </p:txBody>
      </p:sp>
      <p:sp>
        <p:nvSpPr>
          <p:cNvPr id="259074" name="Rectangle 2">
            <a:extLst>
              <a:ext uri="{FF2B5EF4-FFF2-40B4-BE49-F238E27FC236}">
                <a16:creationId xmlns:a16="http://schemas.microsoft.com/office/drawing/2014/main" id="{C07B3BE5-B8E7-4D62-AF8E-692B1912874D}"/>
              </a:ext>
            </a:extLst>
          </p:cNvPr>
          <p:cNvSpPr>
            <a:spLocks noGrp="1" noChangeArrowheads="1"/>
          </p:cNvSpPr>
          <p:nvPr>
            <p:ph type="title"/>
          </p:nvPr>
        </p:nvSpPr>
        <p:spPr/>
        <p:txBody>
          <a:bodyPr/>
          <a:lstStyle/>
          <a:p>
            <a:pPr eaLnBrk="1" hangingPunct="1">
              <a:defRPr/>
            </a:pPr>
            <a:r>
              <a:rPr kumimoji="1" lang="en-US" altLang="zh-CN">
                <a:latin typeface="隶书" panose="02010509060101010101" pitchFamily="49" charset="-122"/>
              </a:rPr>
              <a:t>4.1 </a:t>
            </a:r>
            <a:r>
              <a:rPr kumimoji="1" lang="zh-CN" altLang="en-US">
                <a:latin typeface="隶书" panose="02010509060101010101" pitchFamily="49" charset="-122"/>
              </a:rPr>
              <a:t>结构化程序设计</a:t>
            </a:r>
          </a:p>
        </p:txBody>
      </p:sp>
      <p:sp>
        <p:nvSpPr>
          <p:cNvPr id="259075" name="Rectangle 3">
            <a:extLst>
              <a:ext uri="{FF2B5EF4-FFF2-40B4-BE49-F238E27FC236}">
                <a16:creationId xmlns:a16="http://schemas.microsoft.com/office/drawing/2014/main" id="{F41D6AA3-346F-4699-92AD-C343212E1487}"/>
              </a:ext>
            </a:extLst>
          </p:cNvPr>
          <p:cNvSpPr>
            <a:spLocks noGrp="1" noChangeArrowheads="1"/>
          </p:cNvSpPr>
          <p:nvPr>
            <p:ph idx="1"/>
          </p:nvPr>
        </p:nvSpPr>
        <p:spPr>
          <a:xfrm>
            <a:off x="323850" y="1052513"/>
            <a:ext cx="8569325" cy="5256212"/>
          </a:xfrm>
        </p:spPr>
        <p:txBody>
          <a:bodyPr/>
          <a:lstStyle/>
          <a:p>
            <a:pPr marL="290830" indent="-290830" eaLnBrk="1" hangingPunct="1">
              <a:lnSpc>
                <a:spcPct val="100000"/>
              </a:lnSpc>
              <a:defRPr/>
            </a:pPr>
            <a:r>
              <a:rPr kumimoji="1" lang="zh-CN" altLang="en-US" sz="2400">
                <a:cs typeface="+mn-cs"/>
              </a:rPr>
              <a:t>程序的三种基本结构</a:t>
            </a:r>
            <a:r>
              <a:rPr kumimoji="1" lang="zh-CN" altLang="en-US" sz="2000">
                <a:cs typeface="+mn-cs"/>
              </a:rPr>
              <a:t> </a:t>
            </a:r>
          </a:p>
          <a:p>
            <a:pPr marL="662305" lvl="1" eaLnBrk="1" hangingPunct="1">
              <a:lnSpc>
                <a:spcPct val="100000"/>
              </a:lnSpc>
              <a:defRPr/>
            </a:pPr>
            <a:r>
              <a:rPr kumimoji="1" lang="zh-CN" altLang="en-US" sz="2000">
                <a:solidFill>
                  <a:srgbClr val="006600"/>
                </a:solidFill>
                <a:cs typeface="+mn-cs"/>
              </a:rPr>
              <a:t>结构化程序</a:t>
            </a:r>
          </a:p>
          <a:p>
            <a:pPr lvl="2" indent="-192405" eaLnBrk="1" hangingPunct="1">
              <a:lnSpc>
                <a:spcPct val="100000"/>
              </a:lnSpc>
              <a:defRPr/>
            </a:pPr>
            <a:r>
              <a:rPr kumimoji="1" lang="zh-CN" altLang="en-US" sz="2000">
                <a:solidFill>
                  <a:srgbClr val="0000FF"/>
                </a:solidFill>
                <a:cs typeface="+mn-cs"/>
              </a:rPr>
              <a:t>基本思想</a:t>
            </a:r>
            <a:r>
              <a:rPr kumimoji="1" lang="zh-CN" altLang="en-US" sz="2000">
                <a:cs typeface="+mn-cs"/>
              </a:rPr>
              <a:t>：任何程序都可以用三种基本结构表示，限制使用无条件转移语句（</a:t>
            </a:r>
            <a:r>
              <a:rPr kumimoji="1" lang="en-US" altLang="zh-CN" sz="2000">
                <a:cs typeface="+mn-cs"/>
              </a:rPr>
              <a:t>goto</a:t>
            </a:r>
            <a:r>
              <a:rPr kumimoji="1" lang="zh-CN" altLang="en-US" sz="2000">
                <a:cs typeface="+mn-cs"/>
              </a:rPr>
              <a:t>）</a:t>
            </a:r>
          </a:p>
          <a:p>
            <a:pPr lvl="2" indent="-192405" eaLnBrk="1" hangingPunct="1">
              <a:lnSpc>
                <a:spcPct val="100000"/>
              </a:lnSpc>
              <a:defRPr/>
            </a:pPr>
            <a:r>
              <a:rPr kumimoji="1" lang="zh-CN" altLang="zh-CN" sz="2000">
                <a:solidFill>
                  <a:srgbClr val="0000FF"/>
                </a:solidFill>
                <a:cs typeface="+mn-cs"/>
              </a:rPr>
              <a:t>结构化程序</a:t>
            </a:r>
            <a:r>
              <a:rPr kumimoji="1" lang="zh-CN" altLang="zh-CN" sz="2000">
                <a:cs typeface="+mn-cs"/>
              </a:rPr>
              <a:t>：由三种基本结构反复嵌套构成的程序叫~</a:t>
            </a:r>
          </a:p>
          <a:p>
            <a:pPr lvl="2" indent="-192405" eaLnBrk="1" hangingPunct="1">
              <a:lnSpc>
                <a:spcPct val="100000"/>
              </a:lnSpc>
              <a:defRPr/>
            </a:pPr>
            <a:r>
              <a:rPr kumimoji="1" lang="zh-CN" altLang="en-US" sz="2000">
                <a:solidFill>
                  <a:srgbClr val="0000FF"/>
                </a:solidFill>
                <a:cs typeface="+mn-cs"/>
              </a:rPr>
              <a:t>优点</a:t>
            </a:r>
            <a:r>
              <a:rPr kumimoji="1" lang="zh-CN" altLang="en-US" sz="2000">
                <a:cs typeface="+mn-cs"/>
              </a:rPr>
              <a:t>：结构清晰，易读，提高程序设计质量和效率</a:t>
            </a:r>
          </a:p>
          <a:p>
            <a:pPr marL="662305" lvl="1" eaLnBrk="1" hangingPunct="1">
              <a:lnSpc>
                <a:spcPct val="100000"/>
              </a:lnSpc>
              <a:defRPr/>
            </a:pPr>
            <a:r>
              <a:rPr kumimoji="1" lang="zh-CN" altLang="en-US" sz="2000">
                <a:solidFill>
                  <a:srgbClr val="006600"/>
                </a:solidFill>
                <a:cs typeface="+mn-cs"/>
              </a:rPr>
              <a:t>三种基本结构</a:t>
            </a:r>
          </a:p>
          <a:p>
            <a:pPr lvl="2" indent="-192405" eaLnBrk="1" hangingPunct="1">
              <a:lnSpc>
                <a:spcPct val="100000"/>
              </a:lnSpc>
              <a:defRPr/>
            </a:pPr>
            <a:r>
              <a:rPr kumimoji="1" lang="zh-CN" altLang="en-US" sz="2000">
                <a:solidFill>
                  <a:srgbClr val="0000FF"/>
                </a:solidFill>
                <a:cs typeface="+mn-cs"/>
              </a:rPr>
              <a:t>顺序结构</a:t>
            </a:r>
            <a:r>
              <a:rPr kumimoji="1" lang="zh-CN" altLang="en-US" sz="2000">
                <a:cs typeface="+mn-cs"/>
              </a:rPr>
              <a:t>：由若干块组成，按各块的排列顺序依次执行。 </a:t>
            </a:r>
          </a:p>
          <a:p>
            <a:pPr lvl="2" indent="-192405" eaLnBrk="1" hangingPunct="1">
              <a:lnSpc>
                <a:spcPct val="100000"/>
              </a:lnSpc>
              <a:defRPr/>
            </a:pPr>
            <a:r>
              <a:rPr kumimoji="1" lang="zh-CN" altLang="en-US" sz="2000">
                <a:solidFill>
                  <a:srgbClr val="0000FF"/>
                </a:solidFill>
                <a:cs typeface="+mn-cs"/>
              </a:rPr>
              <a:t>选择结构</a:t>
            </a:r>
            <a:r>
              <a:rPr kumimoji="1" lang="zh-CN" altLang="en-US" sz="2000">
                <a:cs typeface="+mn-cs"/>
              </a:rPr>
              <a:t>：又称分支结构，根据给定的条件，从两条或者多条路径中选择下一步要执行的操作路径。 </a:t>
            </a:r>
          </a:p>
          <a:p>
            <a:pPr lvl="2" indent="-192405" eaLnBrk="1" hangingPunct="1">
              <a:lnSpc>
                <a:spcPct val="100000"/>
              </a:lnSpc>
              <a:defRPr/>
            </a:pPr>
            <a:r>
              <a:rPr kumimoji="1" lang="zh-CN" altLang="en-US" sz="2000">
                <a:solidFill>
                  <a:srgbClr val="0000FF"/>
                </a:solidFill>
                <a:cs typeface="+mn-cs"/>
              </a:rPr>
              <a:t>循环结构</a:t>
            </a:r>
            <a:r>
              <a:rPr kumimoji="1" lang="zh-CN" altLang="en-US" sz="2000">
                <a:cs typeface="+mn-cs"/>
              </a:rPr>
              <a:t>：根据一定的条件，重复执行给定的一组操作。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 calcmode="lin" valueType="num">
                                      <p:cBhvr additive="base">
                                        <p:cTn id="7" dur="500" fill="hold"/>
                                        <p:tgtEl>
                                          <p:spTgt spid="259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9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9075">
                                            <p:txEl>
                                              <p:pRg st="1" end="1"/>
                                            </p:txEl>
                                          </p:spTgt>
                                        </p:tgtEl>
                                        <p:attrNameLst>
                                          <p:attrName>style.visibility</p:attrName>
                                        </p:attrNameLst>
                                      </p:cBhvr>
                                      <p:to>
                                        <p:strVal val="visible"/>
                                      </p:to>
                                    </p:set>
                                    <p:anim calcmode="lin" valueType="num">
                                      <p:cBhvr additive="base">
                                        <p:cTn id="13" dur="500" fill="hold"/>
                                        <p:tgtEl>
                                          <p:spTgt spid="2590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907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9075">
                                            <p:txEl>
                                              <p:pRg st="2" end="2"/>
                                            </p:txEl>
                                          </p:spTgt>
                                        </p:tgtEl>
                                        <p:attrNameLst>
                                          <p:attrName>style.visibility</p:attrName>
                                        </p:attrNameLst>
                                      </p:cBhvr>
                                      <p:to>
                                        <p:strVal val="visible"/>
                                      </p:to>
                                    </p:set>
                                    <p:anim calcmode="lin" valueType="num">
                                      <p:cBhvr additive="base">
                                        <p:cTn id="17" dur="500" fill="hold"/>
                                        <p:tgtEl>
                                          <p:spTgt spid="25907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907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9075">
                                            <p:txEl>
                                              <p:pRg st="3" end="3"/>
                                            </p:txEl>
                                          </p:spTgt>
                                        </p:tgtEl>
                                        <p:attrNameLst>
                                          <p:attrName>style.visibility</p:attrName>
                                        </p:attrNameLst>
                                      </p:cBhvr>
                                      <p:to>
                                        <p:strVal val="visible"/>
                                      </p:to>
                                    </p:set>
                                    <p:anim calcmode="lin" valueType="num">
                                      <p:cBhvr additive="base">
                                        <p:cTn id="21" dur="500" fill="hold"/>
                                        <p:tgtEl>
                                          <p:spTgt spid="25907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907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59075">
                                            <p:txEl>
                                              <p:pRg st="4" end="4"/>
                                            </p:txEl>
                                          </p:spTgt>
                                        </p:tgtEl>
                                        <p:attrNameLst>
                                          <p:attrName>style.visibility</p:attrName>
                                        </p:attrNameLst>
                                      </p:cBhvr>
                                      <p:to>
                                        <p:strVal val="visible"/>
                                      </p:to>
                                    </p:set>
                                    <p:anim calcmode="lin" valueType="num">
                                      <p:cBhvr additive="base">
                                        <p:cTn id="25" dur="500" fill="hold"/>
                                        <p:tgtEl>
                                          <p:spTgt spid="2590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90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9075">
                                            <p:txEl>
                                              <p:pRg st="5" end="5"/>
                                            </p:txEl>
                                          </p:spTgt>
                                        </p:tgtEl>
                                        <p:attrNameLst>
                                          <p:attrName>style.visibility</p:attrName>
                                        </p:attrNameLst>
                                      </p:cBhvr>
                                      <p:to>
                                        <p:strVal val="visible"/>
                                      </p:to>
                                    </p:set>
                                    <p:anim calcmode="lin" valueType="num">
                                      <p:cBhvr additive="base">
                                        <p:cTn id="31" dur="500" fill="hold"/>
                                        <p:tgtEl>
                                          <p:spTgt spid="25907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907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59075">
                                            <p:txEl>
                                              <p:pRg st="6" end="6"/>
                                            </p:txEl>
                                          </p:spTgt>
                                        </p:tgtEl>
                                        <p:attrNameLst>
                                          <p:attrName>style.visibility</p:attrName>
                                        </p:attrNameLst>
                                      </p:cBhvr>
                                      <p:to>
                                        <p:strVal val="visible"/>
                                      </p:to>
                                    </p:set>
                                    <p:anim calcmode="lin" valueType="num">
                                      <p:cBhvr additive="base">
                                        <p:cTn id="35" dur="500" fill="hold"/>
                                        <p:tgtEl>
                                          <p:spTgt spid="25907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5907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59075">
                                            <p:txEl>
                                              <p:pRg st="7" end="7"/>
                                            </p:txEl>
                                          </p:spTgt>
                                        </p:tgtEl>
                                        <p:attrNameLst>
                                          <p:attrName>style.visibility</p:attrName>
                                        </p:attrNameLst>
                                      </p:cBhvr>
                                      <p:to>
                                        <p:strVal val="visible"/>
                                      </p:to>
                                    </p:set>
                                    <p:anim calcmode="lin" valueType="num">
                                      <p:cBhvr additive="base">
                                        <p:cTn id="39" dur="500" fill="hold"/>
                                        <p:tgtEl>
                                          <p:spTgt spid="25907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59075">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59075">
                                            <p:txEl>
                                              <p:pRg st="8" end="8"/>
                                            </p:txEl>
                                          </p:spTgt>
                                        </p:tgtEl>
                                        <p:attrNameLst>
                                          <p:attrName>style.visibility</p:attrName>
                                        </p:attrNameLst>
                                      </p:cBhvr>
                                      <p:to>
                                        <p:strVal val="visible"/>
                                      </p:to>
                                    </p:set>
                                    <p:anim calcmode="lin" valueType="num">
                                      <p:cBhvr additive="base">
                                        <p:cTn id="43" dur="500" fill="hold"/>
                                        <p:tgtEl>
                                          <p:spTgt spid="25907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5907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灯片编号占位符 5">
            <a:extLst>
              <a:ext uri="{FF2B5EF4-FFF2-40B4-BE49-F238E27FC236}">
                <a16:creationId xmlns:a16="http://schemas.microsoft.com/office/drawing/2014/main" id="{7E1948E2-E8AE-41CD-B691-60BB9908B3D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8F5A030-44DA-404D-AD68-59AA6606779A}" type="slidenum">
              <a:rPr lang="en-US" altLang="zh-CN"/>
              <a:pPr/>
              <a:t>50</a:t>
            </a:fld>
            <a:endParaRPr lang="en-US" altLang="zh-CN"/>
          </a:p>
        </p:txBody>
      </p:sp>
      <p:sp>
        <p:nvSpPr>
          <p:cNvPr id="328706" name="Rectangle 2">
            <a:extLst>
              <a:ext uri="{FF2B5EF4-FFF2-40B4-BE49-F238E27FC236}">
                <a16:creationId xmlns:a16="http://schemas.microsoft.com/office/drawing/2014/main" id="{2400AA2C-0C19-4A3A-BD9B-EDAAD2B0525D}"/>
              </a:ext>
            </a:extLst>
          </p:cNvPr>
          <p:cNvSpPr>
            <a:spLocks noGrp="1" noChangeArrowheads="1"/>
          </p:cNvSpPr>
          <p:nvPr>
            <p:ph type="title"/>
          </p:nvPr>
        </p:nvSpPr>
        <p:spPr/>
        <p:txBody>
          <a:bodyPr/>
          <a:lstStyle/>
          <a:p>
            <a:pPr eaLnBrk="1" hangingPunct="1">
              <a:defRPr/>
            </a:pPr>
            <a:r>
              <a:rPr kumimoji="1" lang="en-US" altLang="zh-CN" sz="2800"/>
              <a:t>4.4 </a:t>
            </a:r>
            <a:r>
              <a:rPr kumimoji="1" lang="zh-CN" altLang="en-US" sz="2800"/>
              <a:t>循环结构</a:t>
            </a:r>
            <a:br>
              <a:rPr kumimoji="1" lang="zh-CN" altLang="en-US" sz="2800"/>
            </a:br>
            <a:r>
              <a:rPr kumimoji="1" lang="en-US" altLang="zh-CN" sz="2000">
                <a:solidFill>
                  <a:srgbClr val="CC0000"/>
                </a:solidFill>
              </a:rPr>
              <a:t>while</a:t>
            </a:r>
            <a:r>
              <a:rPr kumimoji="1" lang="zh-CN" altLang="en-US" sz="2000">
                <a:solidFill>
                  <a:srgbClr val="CC0000"/>
                </a:solidFill>
              </a:rPr>
              <a:t>语句</a:t>
            </a:r>
          </a:p>
        </p:txBody>
      </p:sp>
      <p:sp>
        <p:nvSpPr>
          <p:cNvPr id="328707" name="Rectangle 3">
            <a:extLst>
              <a:ext uri="{FF2B5EF4-FFF2-40B4-BE49-F238E27FC236}">
                <a16:creationId xmlns:a16="http://schemas.microsoft.com/office/drawing/2014/main" id="{A7F821D0-EED5-4F91-A0A8-43463697204E}"/>
              </a:ext>
            </a:extLst>
          </p:cNvPr>
          <p:cNvSpPr>
            <a:spLocks noGrp="1" noChangeArrowheads="1"/>
          </p:cNvSpPr>
          <p:nvPr>
            <p:ph idx="1"/>
          </p:nvPr>
        </p:nvSpPr>
        <p:spPr>
          <a:xfrm>
            <a:off x="250825" y="1338263"/>
            <a:ext cx="8424863" cy="4864100"/>
          </a:xfrm>
        </p:spPr>
        <p:txBody>
          <a:bodyPr>
            <a:normAutofit fontScale="92500" lnSpcReduction="10000"/>
          </a:bodyPr>
          <a:lstStyle/>
          <a:p>
            <a:pPr marL="290830" indent="-290830" eaLnBrk="1" hangingPunct="1">
              <a:defRPr/>
            </a:pPr>
            <a:r>
              <a:rPr kumimoji="1" lang="en-US" altLang="zh-CN" dirty="0">
                <a:cs typeface="+mn-cs"/>
              </a:rPr>
              <a:t>1</a:t>
            </a:r>
            <a:r>
              <a:rPr kumimoji="1" lang="zh-CN" altLang="en-US" sz="2400" dirty="0">
                <a:cs typeface="+mn-cs"/>
              </a:rPr>
              <a:t>、 </a:t>
            </a:r>
            <a:r>
              <a:rPr kumimoji="1" lang="en-US" altLang="zh-CN" sz="2400" dirty="0">
                <a:cs typeface="+mn-cs"/>
              </a:rPr>
              <a:t>while </a:t>
            </a:r>
            <a:r>
              <a:rPr kumimoji="1" lang="zh-CN" altLang="en-US" sz="2400" dirty="0">
                <a:cs typeface="+mn-cs"/>
              </a:rPr>
              <a:t>语句格式、功能</a:t>
            </a:r>
          </a:p>
          <a:p>
            <a:pPr lvl="2" indent="-192405" eaLnBrk="1" hangingPunct="1">
              <a:defRPr/>
            </a:pPr>
            <a:r>
              <a:rPr kumimoji="1" lang="zh-CN" altLang="en-US" sz="2400" dirty="0">
                <a:cs typeface="+mn-cs"/>
              </a:rPr>
              <a:t>格式：</a:t>
            </a:r>
            <a:r>
              <a:rPr kumimoji="1" lang="en-US" altLang="zh-CN" sz="2400" dirty="0">
                <a:cs typeface="+mn-cs"/>
              </a:rPr>
              <a:t>while  (</a:t>
            </a:r>
            <a:r>
              <a:rPr kumimoji="1" lang="zh-CN" altLang="en-US" sz="2400" dirty="0">
                <a:cs typeface="+mn-cs"/>
              </a:rPr>
              <a:t>表达式</a:t>
            </a:r>
            <a:r>
              <a:rPr kumimoji="1" lang="en-US" altLang="zh-CN" sz="2400" dirty="0">
                <a:cs typeface="+mn-cs"/>
              </a:rPr>
              <a:t>) </a:t>
            </a:r>
          </a:p>
          <a:p>
            <a:pPr lvl="3" eaLnBrk="1" hangingPunct="1">
              <a:buFontTx/>
              <a:buNone/>
              <a:defRPr/>
            </a:pPr>
            <a:r>
              <a:rPr kumimoji="1" lang="en-US" altLang="zh-CN" sz="2200" dirty="0">
                <a:cs typeface="+mn-cs"/>
              </a:rPr>
              <a:t>           </a:t>
            </a:r>
            <a:r>
              <a:rPr kumimoji="1" lang="zh-CN" altLang="en-US" sz="2200" dirty="0">
                <a:cs typeface="+mn-cs"/>
              </a:rPr>
              <a:t>语句</a:t>
            </a:r>
            <a:r>
              <a:rPr kumimoji="1" lang="en-US" altLang="zh-CN" sz="2200" dirty="0">
                <a:cs typeface="+mn-cs"/>
              </a:rPr>
              <a:t>s</a:t>
            </a:r>
          </a:p>
          <a:p>
            <a:pPr lvl="2" indent="-192405" eaLnBrk="1" hangingPunct="1">
              <a:defRPr/>
            </a:pPr>
            <a:r>
              <a:rPr kumimoji="1" lang="zh-CN" altLang="en-US" sz="2400" dirty="0">
                <a:cs typeface="+mn-cs"/>
              </a:rPr>
              <a:t>功能：表达式值非</a:t>
            </a:r>
            <a:r>
              <a:rPr kumimoji="1" lang="en-US" altLang="zh-CN" sz="2400" dirty="0">
                <a:cs typeface="+mn-cs"/>
              </a:rPr>
              <a:t>0</a:t>
            </a:r>
            <a:r>
              <a:rPr kumimoji="1" lang="zh-CN" altLang="en-US" sz="2400" dirty="0">
                <a:cs typeface="+mn-cs"/>
              </a:rPr>
              <a:t>时，重复执行语句</a:t>
            </a:r>
            <a:r>
              <a:rPr kumimoji="1" lang="en-US" altLang="zh-CN" sz="2400" dirty="0">
                <a:cs typeface="+mn-cs"/>
              </a:rPr>
              <a:t>s</a:t>
            </a:r>
            <a:r>
              <a:rPr kumimoji="1" lang="zh-CN" altLang="en-US" sz="2400" dirty="0">
                <a:cs typeface="+mn-cs"/>
              </a:rPr>
              <a:t>，</a:t>
            </a:r>
          </a:p>
          <a:p>
            <a:pPr lvl="3" eaLnBrk="1" hangingPunct="1">
              <a:buFontTx/>
              <a:buNone/>
              <a:defRPr/>
            </a:pPr>
            <a:r>
              <a:rPr kumimoji="1" lang="zh-CN" altLang="en-US" sz="2200" dirty="0">
                <a:cs typeface="+mn-cs"/>
              </a:rPr>
              <a:t>否则执行</a:t>
            </a:r>
            <a:r>
              <a:rPr kumimoji="1" lang="en-US" altLang="zh-CN" sz="2200" dirty="0">
                <a:cs typeface="+mn-cs"/>
              </a:rPr>
              <a:t>while</a:t>
            </a:r>
            <a:r>
              <a:rPr kumimoji="1" lang="zh-CN" altLang="en-US" sz="2200" dirty="0">
                <a:cs typeface="+mn-cs"/>
              </a:rPr>
              <a:t>语句后面的语句。</a:t>
            </a:r>
          </a:p>
          <a:p>
            <a:pPr lvl="2" indent="-192405" eaLnBrk="1" hangingPunct="1">
              <a:buClr>
                <a:srgbClr val="0000FF"/>
              </a:buClr>
              <a:defRPr/>
            </a:pPr>
            <a:r>
              <a:rPr kumimoji="1" lang="zh-CN" altLang="en-US" sz="2400" dirty="0">
                <a:cs typeface="+mn-cs"/>
              </a:rPr>
              <a:t>说明：</a:t>
            </a:r>
          </a:p>
          <a:p>
            <a:pPr lvl="3" eaLnBrk="1" hangingPunct="1">
              <a:buClr>
                <a:srgbClr val="FF3399"/>
              </a:buClr>
              <a:defRPr/>
            </a:pPr>
            <a:r>
              <a:rPr kumimoji="1" lang="zh-CN" altLang="en-US" sz="2200" dirty="0">
                <a:cs typeface="+mn-cs"/>
              </a:rPr>
              <a:t>表达式是循环执行的条件</a:t>
            </a:r>
            <a:r>
              <a:rPr kumimoji="1" lang="en-US" altLang="zh-CN" sz="2200" dirty="0">
                <a:cs typeface="+mn-cs"/>
              </a:rPr>
              <a:t>,</a:t>
            </a:r>
            <a:r>
              <a:rPr kumimoji="1" lang="zh-CN" altLang="en-US" sz="2200" dirty="0">
                <a:cs typeface="+mn-cs"/>
              </a:rPr>
              <a:t>可以是任意形式的表达式</a:t>
            </a:r>
            <a:r>
              <a:rPr kumimoji="1" lang="en-US" altLang="zh-CN" sz="2200" dirty="0">
                <a:cs typeface="+mn-cs"/>
              </a:rPr>
              <a:t>.</a:t>
            </a:r>
          </a:p>
          <a:p>
            <a:pPr lvl="3" eaLnBrk="1" hangingPunct="1">
              <a:buClr>
                <a:srgbClr val="FF3399"/>
              </a:buClr>
              <a:defRPr/>
            </a:pPr>
            <a:r>
              <a:rPr kumimoji="1" lang="en-US" altLang="zh-CN" sz="2200" dirty="0">
                <a:cs typeface="+mn-cs"/>
              </a:rPr>
              <a:t> </a:t>
            </a:r>
            <a:r>
              <a:rPr kumimoji="1" lang="zh-CN" altLang="en-US" sz="2200" dirty="0">
                <a:cs typeface="+mn-cs"/>
              </a:rPr>
              <a:t>语句</a:t>
            </a:r>
            <a:r>
              <a:rPr kumimoji="1" lang="en-US" altLang="zh-CN" sz="2200" dirty="0">
                <a:cs typeface="+mn-cs"/>
              </a:rPr>
              <a:t>s</a:t>
            </a:r>
            <a:r>
              <a:rPr kumimoji="1" lang="zh-CN" altLang="en-US" sz="2200" dirty="0">
                <a:cs typeface="+mn-cs"/>
              </a:rPr>
              <a:t>称为循环体</a:t>
            </a:r>
            <a:r>
              <a:rPr kumimoji="1" lang="en-US" altLang="zh-CN" sz="2200" dirty="0">
                <a:cs typeface="+mn-cs"/>
              </a:rPr>
              <a:t>,</a:t>
            </a:r>
            <a:r>
              <a:rPr kumimoji="1" lang="zh-CN" altLang="en-US" sz="2200" dirty="0">
                <a:cs typeface="+mn-cs"/>
              </a:rPr>
              <a:t>可以是一条语句</a:t>
            </a:r>
            <a:r>
              <a:rPr kumimoji="1" lang="en-US" altLang="zh-CN" sz="2200" dirty="0">
                <a:cs typeface="+mn-cs"/>
              </a:rPr>
              <a:t>,</a:t>
            </a:r>
            <a:r>
              <a:rPr kumimoji="1" lang="zh-CN" altLang="en-US" sz="2200" dirty="0">
                <a:cs typeface="+mn-cs"/>
              </a:rPr>
              <a:t>复合语句（即多条语句用花括号括起来）或空语句 。</a:t>
            </a:r>
            <a:endParaRPr kumimoji="1" lang="en-US" altLang="zh-CN" sz="2200" dirty="0">
              <a:cs typeface="+mn-cs"/>
            </a:endParaRPr>
          </a:p>
          <a:p>
            <a:pPr lvl="3" eaLnBrk="1" hangingPunct="1">
              <a:buClr>
                <a:srgbClr val="FF3399"/>
              </a:buClr>
              <a:defRPr/>
            </a:pPr>
            <a:r>
              <a:rPr kumimoji="1" lang="zh-CN" altLang="en-US" sz="2200" dirty="0">
                <a:solidFill>
                  <a:srgbClr val="FF0000"/>
                </a:solidFill>
                <a:cs typeface="+mn-cs"/>
              </a:rPr>
              <a:t>当表达式的值为真（非零）时，重复执行语句，直到表达式为假，跳出循环。</a:t>
            </a:r>
          </a:p>
        </p:txBody>
      </p:sp>
      <p:grpSp>
        <p:nvGrpSpPr>
          <p:cNvPr id="41988" name="Group 4">
            <a:extLst>
              <a:ext uri="{FF2B5EF4-FFF2-40B4-BE49-F238E27FC236}">
                <a16:creationId xmlns:a16="http://schemas.microsoft.com/office/drawing/2014/main" id="{F30F4EDD-D4FB-4E1D-87B4-D7E2AF91D82D}"/>
              </a:ext>
            </a:extLst>
          </p:cNvPr>
          <p:cNvGrpSpPr>
            <a:grpSpLocks/>
          </p:cNvGrpSpPr>
          <p:nvPr/>
        </p:nvGrpSpPr>
        <p:grpSpPr bwMode="auto">
          <a:xfrm>
            <a:off x="6769100" y="512763"/>
            <a:ext cx="2374900" cy="3721100"/>
            <a:chOff x="4128" y="0"/>
            <a:chExt cx="1496" cy="2344"/>
          </a:xfrm>
        </p:grpSpPr>
        <p:sp>
          <p:nvSpPr>
            <p:cNvPr id="41989" name="Line 5">
              <a:extLst>
                <a:ext uri="{FF2B5EF4-FFF2-40B4-BE49-F238E27FC236}">
                  <a16:creationId xmlns:a16="http://schemas.microsoft.com/office/drawing/2014/main" id="{AF554F3F-8610-49F3-B9EA-91ED1C5EE16A}"/>
                </a:ext>
              </a:extLst>
            </p:cNvPr>
            <p:cNvSpPr>
              <a:spLocks noChangeShapeType="1"/>
            </p:cNvSpPr>
            <p:nvPr/>
          </p:nvSpPr>
          <p:spPr bwMode="auto">
            <a:xfrm flipH="1">
              <a:off x="4128" y="1920"/>
              <a:ext cx="728"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0" name="Line 6">
              <a:extLst>
                <a:ext uri="{FF2B5EF4-FFF2-40B4-BE49-F238E27FC236}">
                  <a16:creationId xmlns:a16="http://schemas.microsoft.com/office/drawing/2014/main" id="{36104954-AB33-4558-8DF2-ABA68FB5644C}"/>
                </a:ext>
              </a:extLst>
            </p:cNvPr>
            <p:cNvSpPr>
              <a:spLocks noChangeShapeType="1"/>
            </p:cNvSpPr>
            <p:nvPr/>
          </p:nvSpPr>
          <p:spPr bwMode="auto">
            <a:xfrm>
              <a:off x="4852" y="1780"/>
              <a:ext cx="0" cy="136"/>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1" name="Line 7">
              <a:extLst>
                <a:ext uri="{FF2B5EF4-FFF2-40B4-BE49-F238E27FC236}">
                  <a16:creationId xmlns:a16="http://schemas.microsoft.com/office/drawing/2014/main" id="{8ED17781-BDAB-4ED4-B1B8-1B0896EA7F55}"/>
                </a:ext>
              </a:extLst>
            </p:cNvPr>
            <p:cNvSpPr>
              <a:spLocks noChangeShapeType="1"/>
            </p:cNvSpPr>
            <p:nvPr/>
          </p:nvSpPr>
          <p:spPr bwMode="auto">
            <a:xfrm>
              <a:off x="5432" y="720"/>
              <a:ext cx="18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12" name="Rectangle 8">
              <a:extLst>
                <a:ext uri="{FF2B5EF4-FFF2-40B4-BE49-F238E27FC236}">
                  <a16:creationId xmlns:a16="http://schemas.microsoft.com/office/drawing/2014/main" id="{D70810F1-67AF-4A30-AD79-D8C4BD1DAADC}"/>
                </a:ext>
              </a:extLst>
            </p:cNvPr>
            <p:cNvSpPr>
              <a:spLocks noChangeArrowheads="1"/>
            </p:cNvSpPr>
            <p:nvPr/>
          </p:nvSpPr>
          <p:spPr bwMode="auto">
            <a:xfrm>
              <a:off x="5367" y="419"/>
              <a:ext cx="221" cy="286"/>
            </a:xfrm>
            <a:prstGeom prst="rect">
              <a:avLst/>
            </a:prstGeom>
            <a:noFill/>
            <a:ln>
              <a:noFill/>
            </a:ln>
            <a:effectLst/>
          </p:spPr>
          <p:txBody>
            <a:bodyPr wrap="none" lIns="90488" tIns="44450" rIns="90488" bIns="44450">
              <a:spAutoFit/>
            </a:bodyPr>
            <a:lstStyle/>
            <a:p>
              <a:pPr eaLnBrk="0" hangingPunct="0">
                <a:defRPr/>
              </a:pPr>
              <a:r>
                <a:rPr kumimoji="1" lang="en-US" altLang="zh-CN" b="1">
                  <a:effectLst>
                    <a:outerShdw blurRad="38100" dist="38100" dir="2700000" algn="tl">
                      <a:srgbClr val="C0C0C0"/>
                    </a:outerShdw>
                  </a:effectLst>
                  <a:latin typeface="Arial" panose="020B0604020202020204" pitchFamily="34" charset="0"/>
                </a:rPr>
                <a:t>0</a:t>
              </a:r>
              <a:endParaRPr kumimoji="1" lang="en-US" altLang="zh-CN">
                <a:effectLst>
                  <a:outerShdw blurRad="38100" dist="38100" dir="2700000" algn="tl">
                    <a:srgbClr val="C0C0C0"/>
                  </a:outerShdw>
                </a:effectLst>
                <a:latin typeface="Arial" panose="020B0604020202020204" pitchFamily="34" charset="0"/>
              </a:endParaRPr>
            </a:p>
          </p:txBody>
        </p:sp>
        <p:sp>
          <p:nvSpPr>
            <p:cNvPr id="328713" name="Rectangle 9">
              <a:extLst>
                <a:ext uri="{FF2B5EF4-FFF2-40B4-BE49-F238E27FC236}">
                  <a16:creationId xmlns:a16="http://schemas.microsoft.com/office/drawing/2014/main" id="{62488005-245E-4B07-9BE0-4B218811CC85}"/>
                </a:ext>
              </a:extLst>
            </p:cNvPr>
            <p:cNvSpPr>
              <a:spLocks noChangeArrowheads="1"/>
            </p:cNvSpPr>
            <p:nvPr/>
          </p:nvSpPr>
          <p:spPr bwMode="auto">
            <a:xfrm>
              <a:off x="4887" y="1106"/>
              <a:ext cx="414" cy="286"/>
            </a:xfrm>
            <a:prstGeom prst="rect">
              <a:avLst/>
            </a:prstGeom>
            <a:noFill/>
            <a:ln>
              <a:noFill/>
            </a:ln>
            <a:effectLst/>
          </p:spPr>
          <p:txBody>
            <a:bodyPr wrap="none" lIns="90488" tIns="44450" rIns="90488" bIns="44450">
              <a:spAutoFit/>
            </a:bodyPr>
            <a:lstStyle/>
            <a:p>
              <a:pPr eaLnBrk="0" hangingPunct="0">
                <a:defRPr/>
              </a:pPr>
              <a:r>
                <a:rPr kumimoji="1" lang="zh-CN" altLang="en-US" b="1">
                  <a:effectLst>
                    <a:outerShdw blurRad="38100" dist="38100" dir="2700000" algn="tl">
                      <a:srgbClr val="C0C0C0"/>
                    </a:outerShdw>
                  </a:effectLst>
                  <a:latin typeface="Arial" panose="020B0604020202020204" pitchFamily="34" charset="0"/>
                </a:rPr>
                <a:t>非</a:t>
              </a:r>
              <a:r>
                <a:rPr kumimoji="1" lang="en-US" altLang="zh-CN" b="1">
                  <a:effectLst>
                    <a:outerShdw blurRad="38100" dist="38100" dir="2700000" algn="tl">
                      <a:srgbClr val="C0C0C0"/>
                    </a:outerShdw>
                  </a:effectLst>
                  <a:latin typeface="Arial" panose="020B0604020202020204" pitchFamily="34" charset="0"/>
                </a:rPr>
                <a:t>0</a:t>
              </a:r>
              <a:endParaRPr kumimoji="1" lang="en-US" altLang="zh-CN">
                <a:effectLst>
                  <a:outerShdw blurRad="38100" dist="38100" dir="2700000" algn="tl">
                    <a:srgbClr val="C0C0C0"/>
                  </a:outerShdw>
                </a:effectLst>
                <a:latin typeface="Arial" panose="020B0604020202020204" pitchFamily="34" charset="0"/>
              </a:endParaRPr>
            </a:p>
          </p:txBody>
        </p:sp>
        <p:sp>
          <p:nvSpPr>
            <p:cNvPr id="41994" name="AutoShape 10">
              <a:extLst>
                <a:ext uri="{FF2B5EF4-FFF2-40B4-BE49-F238E27FC236}">
                  <a16:creationId xmlns:a16="http://schemas.microsoft.com/office/drawing/2014/main" id="{B4045A06-7BE2-4D95-B3F8-BFC2E453538E}"/>
                </a:ext>
              </a:extLst>
            </p:cNvPr>
            <p:cNvSpPr>
              <a:spLocks noChangeArrowheads="1"/>
            </p:cNvSpPr>
            <p:nvPr/>
          </p:nvSpPr>
          <p:spPr bwMode="auto">
            <a:xfrm>
              <a:off x="4232" y="480"/>
              <a:ext cx="1192" cy="472"/>
            </a:xfrm>
            <a:prstGeom prst="diamond">
              <a:avLst/>
            </a:prstGeom>
            <a:solidFill>
              <a:schemeClr val="accent1"/>
            </a:solidFill>
            <a:ln w="28575">
              <a:solidFill>
                <a:srgbClr val="0000FF"/>
              </a:solidFill>
              <a:miter lim="800000"/>
              <a:headEnd/>
              <a:tailEnd/>
            </a:ln>
          </p:spPr>
          <p:txBody>
            <a:bodyPr wrap="none" anchor="ctr"/>
            <a:lstStyle/>
            <a:p>
              <a:endParaRPr lang="zh-CN" altLang="en-US"/>
            </a:p>
          </p:txBody>
        </p:sp>
        <p:sp>
          <p:nvSpPr>
            <p:cNvPr id="41995" name="Line 11">
              <a:extLst>
                <a:ext uri="{FF2B5EF4-FFF2-40B4-BE49-F238E27FC236}">
                  <a16:creationId xmlns:a16="http://schemas.microsoft.com/office/drawing/2014/main" id="{B0F8E665-A757-4F7E-8DEA-6B8CCE761150}"/>
                </a:ext>
              </a:extLst>
            </p:cNvPr>
            <p:cNvSpPr>
              <a:spLocks noChangeShapeType="1"/>
            </p:cNvSpPr>
            <p:nvPr/>
          </p:nvSpPr>
          <p:spPr bwMode="auto">
            <a:xfrm>
              <a:off x="4852" y="0"/>
              <a:ext cx="0" cy="47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716" name="Rectangle 12">
              <a:extLst>
                <a:ext uri="{FF2B5EF4-FFF2-40B4-BE49-F238E27FC236}">
                  <a16:creationId xmlns:a16="http://schemas.microsoft.com/office/drawing/2014/main" id="{6857DE6B-05FA-45F1-A38B-76AAA3AA709E}"/>
                </a:ext>
              </a:extLst>
            </p:cNvPr>
            <p:cNvSpPr>
              <a:spLocks noChangeArrowheads="1"/>
            </p:cNvSpPr>
            <p:nvPr/>
          </p:nvSpPr>
          <p:spPr bwMode="auto">
            <a:xfrm>
              <a:off x="4280" y="1392"/>
              <a:ext cx="1096" cy="376"/>
            </a:xfrm>
            <a:prstGeom prst="rect">
              <a:avLst/>
            </a:prstGeom>
            <a:solidFill>
              <a:schemeClr val="accent1"/>
            </a:solidFill>
            <a:ln w="28575">
              <a:solidFill>
                <a:srgbClr val="0000FF"/>
              </a:solidFill>
              <a:miter lim="800000"/>
            </a:ln>
            <a:effectLst/>
          </p:spPr>
          <p:txBody>
            <a:bodyPr wrap="none" lIns="90488" tIns="44450" rIns="90488" bIns="44450" anchor="ctr"/>
            <a:lstStyle/>
            <a:p>
              <a:pPr algn="ctr" eaLnBrk="0" hangingPunct="0">
                <a:defRPr/>
              </a:pPr>
              <a:r>
                <a:rPr kumimoji="1" lang="zh-CN" altLang="en-US" b="1">
                  <a:effectLst>
                    <a:outerShdw blurRad="38100" dist="38100" dir="2700000" algn="tl">
                      <a:srgbClr val="FFFFFF"/>
                    </a:outerShdw>
                  </a:effectLst>
                  <a:latin typeface="Arial" panose="020B0604020202020204" pitchFamily="34" charset="0"/>
                </a:rPr>
                <a:t>语句</a:t>
              </a:r>
              <a:r>
                <a:rPr kumimoji="1" lang="en-US" altLang="zh-CN" b="1">
                  <a:effectLst>
                    <a:outerShdw blurRad="38100" dist="38100" dir="2700000" algn="tl">
                      <a:srgbClr val="FFFFFF"/>
                    </a:outerShdw>
                  </a:effectLst>
                  <a:latin typeface="Arial" panose="020B0604020202020204" pitchFamily="34" charset="0"/>
                </a:rPr>
                <a:t>s</a:t>
              </a:r>
            </a:p>
          </p:txBody>
        </p:sp>
        <p:sp>
          <p:nvSpPr>
            <p:cNvPr id="41997" name="Line 13">
              <a:extLst>
                <a:ext uri="{FF2B5EF4-FFF2-40B4-BE49-F238E27FC236}">
                  <a16:creationId xmlns:a16="http://schemas.microsoft.com/office/drawing/2014/main" id="{CF60FE33-967D-4327-9E4A-BF37861AD529}"/>
                </a:ext>
              </a:extLst>
            </p:cNvPr>
            <p:cNvSpPr>
              <a:spLocks noChangeShapeType="1"/>
            </p:cNvSpPr>
            <p:nvPr/>
          </p:nvSpPr>
          <p:spPr bwMode="auto">
            <a:xfrm>
              <a:off x="4852" y="960"/>
              <a:ext cx="0" cy="424"/>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8" name="Line 14">
              <a:extLst>
                <a:ext uri="{FF2B5EF4-FFF2-40B4-BE49-F238E27FC236}">
                  <a16:creationId xmlns:a16="http://schemas.microsoft.com/office/drawing/2014/main" id="{3809AA9E-C840-4F38-8A2D-B01F6D56A9F8}"/>
                </a:ext>
              </a:extLst>
            </p:cNvPr>
            <p:cNvSpPr>
              <a:spLocks noChangeShapeType="1"/>
            </p:cNvSpPr>
            <p:nvPr/>
          </p:nvSpPr>
          <p:spPr bwMode="auto">
            <a:xfrm>
              <a:off x="5620" y="720"/>
              <a:ext cx="0" cy="143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19" name="Rectangle 15">
              <a:extLst>
                <a:ext uri="{FF2B5EF4-FFF2-40B4-BE49-F238E27FC236}">
                  <a16:creationId xmlns:a16="http://schemas.microsoft.com/office/drawing/2014/main" id="{FC556D20-C021-465C-B9B6-11E5CD5F56FB}"/>
                </a:ext>
              </a:extLst>
            </p:cNvPr>
            <p:cNvSpPr>
              <a:spLocks noChangeArrowheads="1"/>
            </p:cNvSpPr>
            <p:nvPr/>
          </p:nvSpPr>
          <p:spPr bwMode="auto">
            <a:xfrm>
              <a:off x="4503" y="528"/>
              <a:ext cx="693" cy="286"/>
            </a:xfrm>
            <a:prstGeom prst="rect">
              <a:avLst/>
            </a:prstGeom>
            <a:noFill/>
            <a:ln>
              <a:noFill/>
            </a:ln>
            <a:effectLst/>
          </p:spPr>
          <p:txBody>
            <a:bodyPr wrap="none" lIns="90488" tIns="44450" rIns="90488" bIns="44450">
              <a:spAutoFit/>
            </a:bodyPr>
            <a:lstStyle/>
            <a:p>
              <a:pPr eaLnBrk="0" hangingPunct="0">
                <a:defRPr/>
              </a:pPr>
              <a:r>
                <a:rPr kumimoji="1" lang="zh-CN" altLang="en-US" b="1">
                  <a:effectLst>
                    <a:outerShdw blurRad="38100" dist="38100" dir="2700000" algn="tl">
                      <a:srgbClr val="C0C0C0"/>
                    </a:outerShdw>
                  </a:effectLst>
                  <a:latin typeface="Arial" panose="020B0604020202020204" pitchFamily="34" charset="0"/>
                </a:rPr>
                <a:t>表达式</a:t>
              </a:r>
              <a:endParaRPr kumimoji="1" lang="zh-CN" altLang="en-US">
                <a:effectLst>
                  <a:outerShdw blurRad="38100" dist="38100" dir="2700000" algn="tl">
                    <a:srgbClr val="C0C0C0"/>
                  </a:outerShdw>
                </a:effectLst>
                <a:latin typeface="Arial" panose="020B0604020202020204" pitchFamily="34" charset="0"/>
              </a:endParaRPr>
            </a:p>
          </p:txBody>
        </p:sp>
        <p:sp>
          <p:nvSpPr>
            <p:cNvPr id="42000" name="Line 16">
              <a:extLst>
                <a:ext uri="{FF2B5EF4-FFF2-40B4-BE49-F238E27FC236}">
                  <a16:creationId xmlns:a16="http://schemas.microsoft.com/office/drawing/2014/main" id="{2D363115-DAD8-42C7-9F64-DD2E88EE2A16}"/>
                </a:ext>
              </a:extLst>
            </p:cNvPr>
            <p:cNvSpPr>
              <a:spLocks noChangeShapeType="1"/>
            </p:cNvSpPr>
            <p:nvPr/>
          </p:nvSpPr>
          <p:spPr bwMode="auto">
            <a:xfrm flipH="1">
              <a:off x="4896" y="2156"/>
              <a:ext cx="728"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1" name="Line 17">
              <a:extLst>
                <a:ext uri="{FF2B5EF4-FFF2-40B4-BE49-F238E27FC236}">
                  <a16:creationId xmlns:a16="http://schemas.microsoft.com/office/drawing/2014/main" id="{3DC4ABCC-DD8F-4950-8A1E-A2EE2F7885D7}"/>
                </a:ext>
              </a:extLst>
            </p:cNvPr>
            <p:cNvSpPr>
              <a:spLocks noChangeShapeType="1"/>
            </p:cNvSpPr>
            <p:nvPr/>
          </p:nvSpPr>
          <p:spPr bwMode="auto">
            <a:xfrm>
              <a:off x="4900" y="2160"/>
              <a:ext cx="0" cy="184"/>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2" name="Line 18">
              <a:extLst>
                <a:ext uri="{FF2B5EF4-FFF2-40B4-BE49-F238E27FC236}">
                  <a16:creationId xmlns:a16="http://schemas.microsoft.com/office/drawing/2014/main" id="{2B38B4A7-42F4-4990-9A8A-8936F292C74E}"/>
                </a:ext>
              </a:extLst>
            </p:cNvPr>
            <p:cNvSpPr>
              <a:spLocks noChangeShapeType="1"/>
            </p:cNvSpPr>
            <p:nvPr/>
          </p:nvSpPr>
          <p:spPr bwMode="auto">
            <a:xfrm flipV="1">
              <a:off x="4132" y="280"/>
              <a:ext cx="0" cy="164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3" name="Line 19">
              <a:extLst>
                <a:ext uri="{FF2B5EF4-FFF2-40B4-BE49-F238E27FC236}">
                  <a16:creationId xmlns:a16="http://schemas.microsoft.com/office/drawing/2014/main" id="{93C9DAF2-0C04-4562-9A07-C577E0BC9A20}"/>
                </a:ext>
              </a:extLst>
            </p:cNvPr>
            <p:cNvSpPr>
              <a:spLocks noChangeShapeType="1"/>
            </p:cNvSpPr>
            <p:nvPr/>
          </p:nvSpPr>
          <p:spPr bwMode="auto">
            <a:xfrm>
              <a:off x="4136" y="284"/>
              <a:ext cx="71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anim calcmode="lin" valueType="num">
                                      <p:cBhvr additive="base">
                                        <p:cTn id="7" dur="500" fill="hold"/>
                                        <p:tgtEl>
                                          <p:spTgt spid="328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8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8707">
                                            <p:txEl>
                                              <p:pRg st="1" end="1"/>
                                            </p:txEl>
                                          </p:spTgt>
                                        </p:tgtEl>
                                        <p:attrNameLst>
                                          <p:attrName>style.visibility</p:attrName>
                                        </p:attrNameLst>
                                      </p:cBhvr>
                                      <p:to>
                                        <p:strVal val="visible"/>
                                      </p:to>
                                    </p:set>
                                    <p:anim calcmode="lin" valueType="num">
                                      <p:cBhvr additive="base">
                                        <p:cTn id="13" dur="500" fill="hold"/>
                                        <p:tgtEl>
                                          <p:spTgt spid="3287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870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28707">
                                            <p:txEl>
                                              <p:pRg st="2" end="2"/>
                                            </p:txEl>
                                          </p:spTgt>
                                        </p:tgtEl>
                                        <p:attrNameLst>
                                          <p:attrName>style.visibility</p:attrName>
                                        </p:attrNameLst>
                                      </p:cBhvr>
                                      <p:to>
                                        <p:strVal val="visible"/>
                                      </p:to>
                                    </p:set>
                                    <p:anim calcmode="lin" valueType="num">
                                      <p:cBhvr additive="base">
                                        <p:cTn id="17" dur="500" fill="hold"/>
                                        <p:tgtEl>
                                          <p:spTgt spid="3287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87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28707">
                                            <p:txEl>
                                              <p:pRg st="3" end="3"/>
                                            </p:txEl>
                                          </p:spTgt>
                                        </p:tgtEl>
                                        <p:attrNameLst>
                                          <p:attrName>style.visibility</p:attrName>
                                        </p:attrNameLst>
                                      </p:cBhvr>
                                      <p:to>
                                        <p:strVal val="visible"/>
                                      </p:to>
                                    </p:set>
                                    <p:anim calcmode="lin" valueType="num">
                                      <p:cBhvr additive="base">
                                        <p:cTn id="23" dur="500" fill="hold"/>
                                        <p:tgtEl>
                                          <p:spTgt spid="32870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870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28707">
                                            <p:txEl>
                                              <p:pRg st="4" end="4"/>
                                            </p:txEl>
                                          </p:spTgt>
                                        </p:tgtEl>
                                        <p:attrNameLst>
                                          <p:attrName>style.visibility</p:attrName>
                                        </p:attrNameLst>
                                      </p:cBhvr>
                                      <p:to>
                                        <p:strVal val="visible"/>
                                      </p:to>
                                    </p:set>
                                    <p:anim calcmode="lin" valueType="num">
                                      <p:cBhvr additive="base">
                                        <p:cTn id="27" dur="500" fill="hold"/>
                                        <p:tgtEl>
                                          <p:spTgt spid="32870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87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28707">
                                            <p:txEl>
                                              <p:pRg st="5" end="5"/>
                                            </p:txEl>
                                          </p:spTgt>
                                        </p:tgtEl>
                                        <p:attrNameLst>
                                          <p:attrName>style.visibility</p:attrName>
                                        </p:attrNameLst>
                                      </p:cBhvr>
                                      <p:to>
                                        <p:strVal val="visible"/>
                                      </p:to>
                                    </p:set>
                                    <p:anim calcmode="lin" valueType="num">
                                      <p:cBhvr additive="base">
                                        <p:cTn id="33" dur="500" fill="hold"/>
                                        <p:tgtEl>
                                          <p:spTgt spid="32870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28707">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28707">
                                            <p:txEl>
                                              <p:pRg st="6" end="6"/>
                                            </p:txEl>
                                          </p:spTgt>
                                        </p:tgtEl>
                                        <p:attrNameLst>
                                          <p:attrName>style.visibility</p:attrName>
                                        </p:attrNameLst>
                                      </p:cBhvr>
                                      <p:to>
                                        <p:strVal val="visible"/>
                                      </p:to>
                                    </p:set>
                                    <p:anim calcmode="lin" valueType="num">
                                      <p:cBhvr additive="base">
                                        <p:cTn id="37" dur="500" fill="hold"/>
                                        <p:tgtEl>
                                          <p:spTgt spid="32870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2870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28707">
                                            <p:txEl>
                                              <p:pRg st="7" end="7"/>
                                            </p:txEl>
                                          </p:spTgt>
                                        </p:tgtEl>
                                        <p:attrNameLst>
                                          <p:attrName>style.visibility</p:attrName>
                                        </p:attrNameLst>
                                      </p:cBhvr>
                                      <p:to>
                                        <p:strVal val="visible"/>
                                      </p:to>
                                    </p:set>
                                    <p:anim calcmode="lin" valueType="num">
                                      <p:cBhvr additive="base">
                                        <p:cTn id="41" dur="500" fill="hold"/>
                                        <p:tgtEl>
                                          <p:spTgt spid="32870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28707">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28707">
                                            <p:txEl>
                                              <p:pRg st="8" end="8"/>
                                            </p:txEl>
                                          </p:spTgt>
                                        </p:tgtEl>
                                        <p:attrNameLst>
                                          <p:attrName>style.visibility</p:attrName>
                                        </p:attrNameLst>
                                      </p:cBhvr>
                                      <p:to>
                                        <p:strVal val="visible"/>
                                      </p:to>
                                    </p:set>
                                    <p:anim calcmode="lin" valueType="num">
                                      <p:cBhvr additive="base">
                                        <p:cTn id="45" dur="500" fill="hold"/>
                                        <p:tgtEl>
                                          <p:spTgt spid="328707">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2870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bldLvl="3"/>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灯片编号占位符 5">
            <a:extLst>
              <a:ext uri="{FF2B5EF4-FFF2-40B4-BE49-F238E27FC236}">
                <a16:creationId xmlns:a16="http://schemas.microsoft.com/office/drawing/2014/main" id="{ED444AC5-60ED-4275-B7D5-8E384E60504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5C487CB-CA4A-464F-B7CC-383634F38029}" type="slidenum">
              <a:rPr lang="en-US" altLang="zh-CN"/>
              <a:pPr/>
              <a:t>51</a:t>
            </a:fld>
            <a:endParaRPr lang="en-US" altLang="zh-CN"/>
          </a:p>
        </p:txBody>
      </p:sp>
      <p:sp>
        <p:nvSpPr>
          <p:cNvPr id="330754" name="Rectangle 2">
            <a:extLst>
              <a:ext uri="{FF2B5EF4-FFF2-40B4-BE49-F238E27FC236}">
                <a16:creationId xmlns:a16="http://schemas.microsoft.com/office/drawing/2014/main" id="{11F65DB4-14E5-4235-8647-018DD37F00D3}"/>
              </a:ext>
            </a:extLst>
          </p:cNvPr>
          <p:cNvSpPr>
            <a:spLocks noGrp="1" noChangeArrowheads="1"/>
          </p:cNvSpPr>
          <p:nvPr>
            <p:ph type="title"/>
          </p:nvPr>
        </p:nvSpPr>
        <p:spPr>
          <a:xfrm>
            <a:off x="0" y="0"/>
            <a:ext cx="9144000" cy="765175"/>
          </a:xfrm>
        </p:spPr>
        <p:txBody>
          <a:bodyPr/>
          <a:lstStyle/>
          <a:p>
            <a:pPr eaLnBrk="1" hangingPunct="1">
              <a:defRPr/>
            </a:pPr>
            <a:r>
              <a:rPr kumimoji="1" lang="en-US" altLang="zh-CN" sz="2800"/>
              <a:t>4.4 </a:t>
            </a:r>
            <a:r>
              <a:rPr kumimoji="1" lang="zh-CN" altLang="en-US" sz="2800"/>
              <a:t>循环结构</a:t>
            </a:r>
            <a:br>
              <a:rPr kumimoji="1" lang="zh-CN" altLang="en-US" sz="2800"/>
            </a:br>
            <a:r>
              <a:rPr kumimoji="1" lang="en-US" altLang="zh-CN" sz="2000">
                <a:solidFill>
                  <a:srgbClr val="CC0000"/>
                </a:solidFill>
              </a:rPr>
              <a:t>while</a:t>
            </a:r>
            <a:r>
              <a:rPr kumimoji="1" lang="zh-CN" altLang="en-US" sz="2000">
                <a:solidFill>
                  <a:srgbClr val="CC0000"/>
                </a:solidFill>
              </a:rPr>
              <a:t>语句</a:t>
            </a:r>
          </a:p>
        </p:txBody>
      </p:sp>
      <p:sp>
        <p:nvSpPr>
          <p:cNvPr id="330755" name="Rectangle 3">
            <a:extLst>
              <a:ext uri="{FF2B5EF4-FFF2-40B4-BE49-F238E27FC236}">
                <a16:creationId xmlns:a16="http://schemas.microsoft.com/office/drawing/2014/main" id="{36EFBB3C-3A28-4EF6-9B2D-68B3FE7FC273}"/>
              </a:ext>
            </a:extLst>
          </p:cNvPr>
          <p:cNvSpPr>
            <a:spLocks noGrp="1" noChangeArrowheads="1"/>
          </p:cNvSpPr>
          <p:nvPr>
            <p:ph idx="1"/>
          </p:nvPr>
        </p:nvSpPr>
        <p:spPr>
          <a:xfrm>
            <a:off x="76200" y="838200"/>
            <a:ext cx="8672513" cy="5867400"/>
          </a:xfrm>
        </p:spPr>
        <p:txBody>
          <a:bodyPr/>
          <a:lstStyle/>
          <a:p>
            <a:pPr marL="290830" indent="-290830" eaLnBrk="1" hangingPunct="1">
              <a:lnSpc>
                <a:spcPct val="90000"/>
              </a:lnSpc>
              <a:spcBef>
                <a:spcPct val="0"/>
              </a:spcBef>
              <a:spcAft>
                <a:spcPct val="0"/>
              </a:spcAft>
              <a:buFont typeface="Wingdings" panose="05000000000000000000" pitchFamily="2" charset="2"/>
              <a:buNone/>
              <a:defRPr/>
            </a:pPr>
            <a:r>
              <a:rPr kumimoji="1" lang="zh-CN" altLang="en-US" sz="2400" dirty="0">
                <a:cs typeface="+mn-cs"/>
              </a:rPr>
              <a:t>例</a:t>
            </a:r>
            <a:r>
              <a:rPr kumimoji="1" lang="en-US" altLang="zh-CN" sz="2400" dirty="0">
                <a:cs typeface="+mn-cs"/>
              </a:rPr>
              <a:t>4.11  </a:t>
            </a:r>
            <a:r>
              <a:rPr kumimoji="1" lang="zh-CN" altLang="en-US" sz="2400" dirty="0">
                <a:cs typeface="+mn-cs"/>
              </a:rPr>
              <a:t>输入</a:t>
            </a:r>
            <a:r>
              <a:rPr kumimoji="1" lang="en-US" altLang="zh-CN" sz="2400" dirty="0">
                <a:cs typeface="+mn-cs"/>
              </a:rPr>
              <a:t>100</a:t>
            </a:r>
            <a:r>
              <a:rPr kumimoji="1" lang="zh-CN" altLang="en-US" sz="2400" dirty="0">
                <a:cs typeface="+mn-cs"/>
              </a:rPr>
              <a:t>个数，求它们的和并输出。</a:t>
            </a:r>
          </a:p>
          <a:p>
            <a:pPr marL="290830" indent="-290830" eaLnBrk="1" hangingPunct="1">
              <a:lnSpc>
                <a:spcPct val="90000"/>
              </a:lnSpc>
              <a:spcAft>
                <a:spcPct val="0"/>
              </a:spcAft>
              <a:buFont typeface="Wingdings" panose="05000000000000000000" pitchFamily="2" charset="2"/>
              <a:buNone/>
              <a:defRPr/>
            </a:pPr>
            <a:r>
              <a:rPr kumimoji="1" lang="en-US" altLang="zh-CN" sz="2400" dirty="0">
                <a:cs typeface="+mn-cs"/>
              </a:rPr>
              <a:t>#include &lt;</a:t>
            </a:r>
            <a:r>
              <a:rPr kumimoji="1" lang="en-US" altLang="zh-CN" sz="2400" dirty="0" err="1">
                <a:cs typeface="+mn-cs"/>
              </a:rPr>
              <a:t>stdio.h</a:t>
            </a:r>
            <a:r>
              <a:rPr kumimoji="1" lang="en-US" altLang="zh-CN" sz="2400" dirty="0">
                <a:cs typeface="+mn-cs"/>
              </a:rPr>
              <a:t>&gt;</a:t>
            </a:r>
          </a:p>
          <a:p>
            <a:pPr marL="290830" indent="-290830" eaLnBrk="1" hangingPunct="1">
              <a:lnSpc>
                <a:spcPct val="90000"/>
              </a:lnSpc>
              <a:spcAft>
                <a:spcPct val="0"/>
              </a:spcAft>
              <a:buFont typeface="Wingdings" panose="05000000000000000000" pitchFamily="2" charset="2"/>
              <a:buNone/>
              <a:defRPr/>
            </a:pPr>
            <a:r>
              <a:rPr kumimoji="1" lang="en-US" altLang="zh-CN" sz="2400" dirty="0">
                <a:cs typeface="+mn-cs"/>
              </a:rPr>
              <a:t>void main()</a:t>
            </a:r>
          </a:p>
          <a:p>
            <a:pPr marL="290830" indent="-290830" eaLnBrk="1" hangingPunct="1">
              <a:lnSpc>
                <a:spcPct val="90000"/>
              </a:lnSpc>
              <a:spcAft>
                <a:spcPct val="0"/>
              </a:spcAft>
              <a:buFont typeface="Wingdings" panose="05000000000000000000" pitchFamily="2" charset="2"/>
              <a:buNone/>
              <a:defRPr/>
            </a:pPr>
            <a:r>
              <a:rPr kumimoji="1" lang="en-US" altLang="zh-CN" sz="2400" dirty="0">
                <a:cs typeface="+mn-cs"/>
              </a:rPr>
              <a:t>{  double </a:t>
            </a:r>
            <a:r>
              <a:rPr kumimoji="1" lang="en-US" altLang="zh-CN" sz="2400" dirty="0" err="1">
                <a:cs typeface="+mn-cs"/>
              </a:rPr>
              <a:t>x,sum</a:t>
            </a:r>
            <a:r>
              <a:rPr kumimoji="1" lang="en-US" altLang="zh-CN" sz="2400" dirty="0">
                <a:cs typeface="+mn-cs"/>
              </a:rPr>
              <a:t>;	// sum</a:t>
            </a:r>
            <a:r>
              <a:rPr kumimoji="1" lang="zh-CN" altLang="en-US" sz="2400" dirty="0">
                <a:cs typeface="+mn-cs"/>
              </a:rPr>
              <a:t>存放</a:t>
            </a:r>
            <a:r>
              <a:rPr kumimoji="1" lang="en-US" altLang="zh-CN" sz="2400" dirty="0">
                <a:cs typeface="+mn-cs"/>
              </a:rPr>
              <a:t>100</a:t>
            </a:r>
            <a:r>
              <a:rPr kumimoji="1" lang="zh-CN" altLang="en-US" sz="2400" dirty="0">
                <a:cs typeface="+mn-cs"/>
              </a:rPr>
              <a:t>个数据的和</a:t>
            </a:r>
          </a:p>
          <a:p>
            <a:pPr marL="290830" indent="-290830" eaLnBrk="1" hangingPunct="1">
              <a:lnSpc>
                <a:spcPct val="90000"/>
              </a:lnSpc>
              <a:spcAft>
                <a:spcPct val="0"/>
              </a:spcAft>
              <a:buFont typeface="Wingdings" panose="05000000000000000000" pitchFamily="2" charset="2"/>
              <a:buNone/>
              <a:defRPr/>
            </a:pPr>
            <a:r>
              <a:rPr kumimoji="1" lang="zh-CN" altLang="en-US" sz="2400" dirty="0">
                <a:cs typeface="+mn-cs"/>
              </a:rPr>
              <a:t>	</a:t>
            </a:r>
            <a:r>
              <a:rPr kumimoji="1" lang="en-US" altLang="zh-CN" sz="2400" dirty="0">
                <a:cs typeface="+mn-cs"/>
              </a:rPr>
              <a:t>int </a:t>
            </a:r>
            <a:r>
              <a:rPr kumimoji="1" lang="en-US" altLang="zh-CN" sz="2400" dirty="0" err="1">
                <a:cs typeface="+mn-cs"/>
              </a:rPr>
              <a:t>i</a:t>
            </a:r>
            <a:r>
              <a:rPr kumimoji="1" lang="en-US" altLang="zh-CN" sz="2400" dirty="0">
                <a:cs typeface="+mn-cs"/>
              </a:rPr>
              <a:t>=0;		// </a:t>
            </a:r>
            <a:r>
              <a:rPr kumimoji="1" lang="en-US" altLang="zh-CN" sz="2400" dirty="0" err="1">
                <a:cs typeface="+mn-cs"/>
              </a:rPr>
              <a:t>i</a:t>
            </a:r>
            <a:r>
              <a:rPr kumimoji="1" lang="zh-CN" altLang="en-US" sz="2400" dirty="0">
                <a:cs typeface="+mn-cs"/>
              </a:rPr>
              <a:t>记录已输入数据个数 </a:t>
            </a:r>
          </a:p>
          <a:p>
            <a:pPr marL="290830" indent="-290830" eaLnBrk="1" hangingPunct="1">
              <a:lnSpc>
                <a:spcPct val="90000"/>
              </a:lnSpc>
              <a:spcAft>
                <a:spcPct val="0"/>
              </a:spcAft>
              <a:buFont typeface="Wingdings" panose="05000000000000000000" pitchFamily="2" charset="2"/>
              <a:buNone/>
              <a:defRPr/>
            </a:pPr>
            <a:r>
              <a:rPr kumimoji="1" lang="zh-CN" altLang="en-US" sz="2400" dirty="0">
                <a:cs typeface="+mn-cs"/>
              </a:rPr>
              <a:t>	</a:t>
            </a:r>
            <a:r>
              <a:rPr kumimoji="1" lang="en-US" altLang="zh-CN" sz="2400" dirty="0">
                <a:cs typeface="+mn-cs"/>
              </a:rPr>
              <a:t>sum=0;</a:t>
            </a:r>
          </a:p>
          <a:p>
            <a:pPr marL="290830" indent="-290830" eaLnBrk="1" hangingPunct="1">
              <a:lnSpc>
                <a:spcPct val="90000"/>
              </a:lnSpc>
              <a:spcAft>
                <a:spcPct val="0"/>
              </a:spcAft>
              <a:buFont typeface="Wingdings" panose="05000000000000000000" pitchFamily="2" charset="2"/>
              <a:buNone/>
              <a:defRPr/>
            </a:pPr>
            <a:r>
              <a:rPr kumimoji="1" lang="en-US" altLang="zh-CN" sz="2400" dirty="0">
                <a:cs typeface="+mn-cs"/>
              </a:rPr>
              <a:t>	while(</a:t>
            </a:r>
            <a:r>
              <a:rPr kumimoji="1" lang="en-US" altLang="zh-CN" sz="2400" dirty="0" err="1">
                <a:cs typeface="+mn-cs"/>
              </a:rPr>
              <a:t>i</a:t>
            </a:r>
            <a:r>
              <a:rPr kumimoji="1" lang="en-US" altLang="zh-CN" sz="2400" dirty="0">
                <a:cs typeface="+mn-cs"/>
              </a:rPr>
              <a:t>&lt;100){	// </a:t>
            </a:r>
            <a:r>
              <a:rPr kumimoji="1" lang="zh-CN" altLang="en-US" sz="2400" dirty="0">
                <a:cs typeface="+mn-cs"/>
              </a:rPr>
              <a:t>执行次数小于</a:t>
            </a:r>
            <a:r>
              <a:rPr kumimoji="1" lang="en-US" altLang="zh-CN" sz="2400" dirty="0">
                <a:cs typeface="+mn-cs"/>
              </a:rPr>
              <a:t>100</a:t>
            </a:r>
            <a:r>
              <a:rPr kumimoji="1" lang="zh-CN" altLang="en-US" sz="2400" dirty="0">
                <a:cs typeface="+mn-cs"/>
              </a:rPr>
              <a:t>，继续进入循环</a:t>
            </a:r>
          </a:p>
          <a:p>
            <a:pPr marL="290830" indent="-290830" eaLnBrk="1" hangingPunct="1">
              <a:lnSpc>
                <a:spcPct val="90000"/>
              </a:lnSpc>
              <a:spcAft>
                <a:spcPct val="0"/>
              </a:spcAft>
              <a:buFont typeface="Wingdings" panose="05000000000000000000" pitchFamily="2" charset="2"/>
              <a:buNone/>
              <a:defRPr/>
            </a:pPr>
            <a:r>
              <a:rPr kumimoji="1" lang="zh-CN" altLang="en-US" sz="2400" dirty="0">
                <a:cs typeface="+mn-cs"/>
              </a:rPr>
              <a:t>	        </a:t>
            </a:r>
            <a:r>
              <a:rPr kumimoji="1" lang="en-US" altLang="zh-CN" sz="2400" dirty="0" err="1">
                <a:cs typeface="+mn-cs"/>
              </a:rPr>
              <a:t>scanf</a:t>
            </a:r>
            <a:r>
              <a:rPr kumimoji="1" lang="en-US" altLang="zh-CN" sz="2400" dirty="0">
                <a:cs typeface="+mn-cs"/>
              </a:rPr>
              <a:t>("%</a:t>
            </a:r>
            <a:r>
              <a:rPr kumimoji="1" lang="en-US" altLang="zh-CN" sz="2400" dirty="0" err="1">
                <a:cs typeface="+mn-cs"/>
              </a:rPr>
              <a:t>lf</a:t>
            </a:r>
            <a:r>
              <a:rPr kumimoji="1" lang="en-US" altLang="zh-CN" sz="2400" dirty="0">
                <a:cs typeface="+mn-cs"/>
              </a:rPr>
              <a:t>",&amp;x);	  // </a:t>
            </a:r>
            <a:r>
              <a:rPr kumimoji="1" lang="zh-CN" altLang="en-US" sz="2400" dirty="0">
                <a:cs typeface="+mn-cs"/>
              </a:rPr>
              <a:t>输入一个数</a:t>
            </a:r>
            <a:r>
              <a:rPr kumimoji="1" lang="en-US" altLang="zh-CN" sz="2400" dirty="0">
                <a:cs typeface="+mn-cs"/>
              </a:rPr>
              <a:t>x </a:t>
            </a:r>
          </a:p>
          <a:p>
            <a:pPr marL="290830" indent="-290830" eaLnBrk="1" hangingPunct="1">
              <a:lnSpc>
                <a:spcPct val="90000"/>
              </a:lnSpc>
              <a:spcAft>
                <a:spcPct val="0"/>
              </a:spcAft>
              <a:buFont typeface="Wingdings" panose="05000000000000000000" pitchFamily="2" charset="2"/>
              <a:buNone/>
              <a:defRPr/>
            </a:pPr>
            <a:r>
              <a:rPr kumimoji="1" lang="en-US" altLang="zh-CN" sz="2400" dirty="0">
                <a:cs typeface="+mn-cs"/>
              </a:rPr>
              <a:t>		sum+=x;		// </a:t>
            </a:r>
            <a:r>
              <a:rPr kumimoji="1" lang="zh-CN" altLang="en-US" sz="2400" dirty="0">
                <a:cs typeface="+mn-cs"/>
              </a:rPr>
              <a:t>把输入的</a:t>
            </a:r>
            <a:r>
              <a:rPr kumimoji="1" lang="en-US" altLang="zh-CN" sz="2400" dirty="0">
                <a:cs typeface="+mn-cs"/>
              </a:rPr>
              <a:t>x</a:t>
            </a:r>
            <a:r>
              <a:rPr kumimoji="1" lang="zh-CN" altLang="en-US" sz="2400" dirty="0">
                <a:cs typeface="+mn-cs"/>
              </a:rPr>
              <a:t>累加到</a:t>
            </a:r>
            <a:r>
              <a:rPr kumimoji="1" lang="en-US" altLang="zh-CN" sz="2400" dirty="0">
                <a:cs typeface="+mn-cs"/>
              </a:rPr>
              <a:t>sum</a:t>
            </a:r>
            <a:r>
              <a:rPr kumimoji="1" lang="zh-CN" altLang="en-US" sz="2400" dirty="0">
                <a:cs typeface="+mn-cs"/>
              </a:rPr>
              <a:t>变量中</a:t>
            </a:r>
          </a:p>
          <a:p>
            <a:pPr marL="290830" indent="-290830" eaLnBrk="1" hangingPunct="1">
              <a:lnSpc>
                <a:spcPct val="90000"/>
              </a:lnSpc>
              <a:spcAft>
                <a:spcPct val="0"/>
              </a:spcAft>
              <a:buFont typeface="Wingdings" panose="05000000000000000000" pitchFamily="2" charset="2"/>
              <a:buNone/>
              <a:defRPr/>
            </a:pPr>
            <a:r>
              <a:rPr kumimoji="1" lang="zh-CN" altLang="en-US" sz="2400" dirty="0">
                <a:cs typeface="+mn-cs"/>
              </a:rPr>
              <a:t>		</a:t>
            </a:r>
            <a:r>
              <a:rPr kumimoji="1" lang="en-US" altLang="zh-CN" sz="2400" dirty="0" err="1">
                <a:cs typeface="+mn-cs"/>
              </a:rPr>
              <a:t>i</a:t>
            </a:r>
            <a:r>
              <a:rPr kumimoji="1" lang="en-US" altLang="zh-CN" sz="2400" dirty="0">
                <a:cs typeface="+mn-cs"/>
              </a:rPr>
              <a:t>++;		// </a:t>
            </a:r>
            <a:r>
              <a:rPr kumimoji="1" lang="zh-CN" altLang="en-US" sz="2400" dirty="0">
                <a:cs typeface="+mn-cs"/>
              </a:rPr>
              <a:t>输入数据个数加</a:t>
            </a:r>
            <a:r>
              <a:rPr kumimoji="1" lang="en-US" altLang="zh-CN" sz="2400" dirty="0">
                <a:cs typeface="+mn-cs"/>
              </a:rPr>
              <a:t>1</a:t>
            </a:r>
          </a:p>
          <a:p>
            <a:pPr marL="290830" indent="-290830" eaLnBrk="1" hangingPunct="1">
              <a:lnSpc>
                <a:spcPct val="90000"/>
              </a:lnSpc>
              <a:spcAft>
                <a:spcPct val="0"/>
              </a:spcAft>
              <a:buFont typeface="Wingdings" panose="05000000000000000000" pitchFamily="2" charset="2"/>
              <a:buNone/>
              <a:defRPr/>
            </a:pPr>
            <a:r>
              <a:rPr kumimoji="1" lang="en-US" altLang="zh-CN" sz="2400" dirty="0">
                <a:cs typeface="+mn-cs"/>
              </a:rPr>
              <a:t>	}</a:t>
            </a:r>
          </a:p>
          <a:p>
            <a:pPr marL="290830" indent="-290830" eaLnBrk="1" hangingPunct="1">
              <a:lnSpc>
                <a:spcPct val="90000"/>
              </a:lnSpc>
              <a:spcAft>
                <a:spcPct val="0"/>
              </a:spcAft>
              <a:buFont typeface="Wingdings" panose="05000000000000000000" pitchFamily="2" charset="2"/>
              <a:buNone/>
              <a:defRPr/>
            </a:pPr>
            <a:r>
              <a:rPr kumimoji="1" lang="en-US" altLang="zh-CN" sz="2400" dirty="0">
                <a:cs typeface="+mn-cs"/>
              </a:rPr>
              <a:t>	</a:t>
            </a:r>
            <a:r>
              <a:rPr kumimoji="1" lang="en-US" altLang="zh-CN" sz="2400" dirty="0" err="1">
                <a:cs typeface="+mn-cs"/>
              </a:rPr>
              <a:t>printf</a:t>
            </a:r>
            <a:r>
              <a:rPr kumimoji="1" lang="en-US" altLang="zh-CN" sz="2400" dirty="0">
                <a:cs typeface="+mn-cs"/>
              </a:rPr>
              <a:t>("sum=%.2lf\</a:t>
            </a:r>
            <a:r>
              <a:rPr kumimoji="1" lang="en-US" altLang="zh-CN" sz="2400" dirty="0" err="1">
                <a:cs typeface="+mn-cs"/>
              </a:rPr>
              <a:t>n",sum</a:t>
            </a:r>
            <a:r>
              <a:rPr kumimoji="1" lang="en-US" altLang="zh-CN" sz="2400" dirty="0">
                <a:cs typeface="+mn-cs"/>
              </a:rPr>
              <a:t>); </a:t>
            </a:r>
          </a:p>
          <a:p>
            <a:pPr marL="290830" indent="-290830" eaLnBrk="1" hangingPunct="1">
              <a:lnSpc>
                <a:spcPct val="90000"/>
              </a:lnSpc>
              <a:spcAft>
                <a:spcPct val="0"/>
              </a:spcAft>
              <a:buFont typeface="Wingdings" panose="05000000000000000000" pitchFamily="2" charset="2"/>
              <a:buNone/>
              <a:defRPr/>
            </a:pPr>
            <a:r>
              <a:rPr kumimoji="1" lang="en-US" altLang="zh-CN" sz="2400" dirty="0">
                <a:cs typeface="+mn-cs"/>
              </a:rPr>
              <a:t>} </a:t>
            </a:r>
          </a:p>
        </p:txBody>
      </p:sp>
      <p:sp>
        <p:nvSpPr>
          <p:cNvPr id="330756" name="Text Box 4">
            <a:extLst>
              <a:ext uri="{FF2B5EF4-FFF2-40B4-BE49-F238E27FC236}">
                <a16:creationId xmlns:a16="http://schemas.microsoft.com/office/drawing/2014/main" id="{B5703466-6293-4A40-AC66-8D0217F555CC}"/>
              </a:ext>
            </a:extLst>
          </p:cNvPr>
          <p:cNvSpPr txBox="1">
            <a:spLocks noChangeArrowheads="1"/>
          </p:cNvSpPr>
          <p:nvPr/>
        </p:nvSpPr>
        <p:spPr bwMode="auto">
          <a:xfrm>
            <a:off x="4103688" y="1628775"/>
            <a:ext cx="5040312" cy="2308324"/>
          </a:xfrm>
          <a:prstGeom prst="rect">
            <a:avLst/>
          </a:prstGeom>
          <a:solidFill>
            <a:srgbClr val="FFCCFF"/>
          </a:solidFill>
          <a:ln w="38100">
            <a:solidFill>
              <a:schemeClr val="hlink"/>
            </a:solidFill>
            <a:miter lim="800000"/>
            <a:headEnd/>
            <a:tailEnd/>
          </a:ln>
        </p:spPr>
        <p:txBody>
          <a:bodyPr>
            <a:spAutoFit/>
          </a:bodyPr>
          <a:lstStyle/>
          <a:p>
            <a:r>
              <a:rPr lang="en-US" altLang="zh-CN" dirty="0"/>
              <a:t>21 56 2 88 90 -23 39 2 35 46 12 23 47 56 24 -12 4 48 47 25↙</a:t>
            </a:r>
          </a:p>
          <a:p>
            <a:r>
              <a:rPr lang="en-US" altLang="zh-CN" dirty="0"/>
              <a:t>                ……</a:t>
            </a:r>
          </a:p>
          <a:p>
            <a:r>
              <a:rPr lang="en-US" altLang="zh-CN" dirty="0"/>
              <a:t>32 75 85 9 5 12 34 -35 46 57 -34 25 47  -34 39 8 31 37 48 3↙</a:t>
            </a:r>
          </a:p>
          <a:p>
            <a:r>
              <a:rPr lang="en-US" altLang="zh-CN" dirty="0"/>
              <a:t>sum=2584.00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07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30756"/>
                                        </p:tgtEl>
                                        <p:attrNameLst>
                                          <p:attrName>style.visibility</p:attrName>
                                        </p:attrNameLst>
                                      </p:cBhvr>
                                      <p:to>
                                        <p:strVal val="visible"/>
                                      </p:to>
                                    </p:set>
                                    <p:animEffect transition="in" filter="dissolve">
                                      <p:cBhvr>
                                        <p:cTn id="11" dur="500"/>
                                        <p:tgtEl>
                                          <p:spTgt spid="330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p:bldP spid="330756"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灯片编号占位符 5">
            <a:extLst>
              <a:ext uri="{FF2B5EF4-FFF2-40B4-BE49-F238E27FC236}">
                <a16:creationId xmlns:a16="http://schemas.microsoft.com/office/drawing/2014/main" id="{B7B0943E-CD69-408A-AAE8-C2395C7F5DD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4B5CA32-FF0D-437B-8E7C-F1F7C55F7A9E}" type="slidenum">
              <a:rPr lang="en-US" altLang="zh-CN"/>
              <a:pPr/>
              <a:t>52</a:t>
            </a:fld>
            <a:endParaRPr lang="en-US" altLang="zh-CN"/>
          </a:p>
        </p:txBody>
      </p:sp>
      <p:sp>
        <p:nvSpPr>
          <p:cNvPr id="331778" name="Rectangle 2">
            <a:extLst>
              <a:ext uri="{FF2B5EF4-FFF2-40B4-BE49-F238E27FC236}">
                <a16:creationId xmlns:a16="http://schemas.microsoft.com/office/drawing/2014/main" id="{CF922CF8-F74B-4208-AEB4-2DBA2A76BAC2}"/>
              </a:ext>
            </a:extLst>
          </p:cNvPr>
          <p:cNvSpPr>
            <a:spLocks noGrp="1" noChangeArrowheads="1"/>
          </p:cNvSpPr>
          <p:nvPr>
            <p:ph type="title"/>
          </p:nvPr>
        </p:nvSpPr>
        <p:spPr>
          <a:xfrm>
            <a:off x="0" y="0"/>
            <a:ext cx="9144000" cy="765175"/>
          </a:xfrm>
        </p:spPr>
        <p:txBody>
          <a:bodyPr/>
          <a:lstStyle/>
          <a:p>
            <a:pPr eaLnBrk="1" hangingPunct="1">
              <a:defRPr/>
            </a:pPr>
            <a:r>
              <a:rPr kumimoji="1" lang="en-US" altLang="zh-CN"/>
              <a:t>4.4 </a:t>
            </a:r>
            <a:r>
              <a:rPr kumimoji="1" lang="zh-CN" altLang="en-US"/>
              <a:t>循环结构</a:t>
            </a:r>
            <a:br>
              <a:rPr kumimoji="1" lang="zh-CN" altLang="en-US"/>
            </a:br>
            <a:r>
              <a:rPr kumimoji="1" lang="en-US" altLang="zh-CN" sz="2400">
                <a:solidFill>
                  <a:srgbClr val="CC0000"/>
                </a:solidFill>
              </a:rPr>
              <a:t>while</a:t>
            </a:r>
            <a:r>
              <a:rPr kumimoji="1" lang="zh-CN" altLang="en-US" sz="2400">
                <a:solidFill>
                  <a:srgbClr val="CC0000"/>
                </a:solidFill>
              </a:rPr>
              <a:t>语句</a:t>
            </a:r>
          </a:p>
        </p:txBody>
      </p:sp>
      <p:sp>
        <p:nvSpPr>
          <p:cNvPr id="331779" name="Rectangle 3">
            <a:extLst>
              <a:ext uri="{FF2B5EF4-FFF2-40B4-BE49-F238E27FC236}">
                <a16:creationId xmlns:a16="http://schemas.microsoft.com/office/drawing/2014/main" id="{941036C7-EF29-483E-AE17-CC1BA6FBADC5}"/>
              </a:ext>
            </a:extLst>
          </p:cNvPr>
          <p:cNvSpPr>
            <a:spLocks noGrp="1" noChangeArrowheads="1"/>
          </p:cNvSpPr>
          <p:nvPr>
            <p:ph idx="1"/>
          </p:nvPr>
        </p:nvSpPr>
        <p:spPr>
          <a:xfrm>
            <a:off x="250825" y="990600"/>
            <a:ext cx="8421688" cy="5867400"/>
          </a:xfrm>
        </p:spPr>
        <p:txBody>
          <a:bodyPr/>
          <a:lstStyle/>
          <a:p>
            <a:pPr marL="290830" indent="-290830" eaLnBrk="1" hangingPunct="1">
              <a:defRPr/>
            </a:pPr>
            <a:r>
              <a:rPr kumimoji="1" lang="en-US" altLang="zh-CN" b="0">
                <a:cs typeface="+mn-cs"/>
              </a:rPr>
              <a:t>while</a:t>
            </a:r>
            <a:r>
              <a:rPr kumimoji="1" lang="zh-CN" altLang="en-US" b="0">
                <a:cs typeface="+mn-cs"/>
              </a:rPr>
              <a:t>语句的使用说明</a:t>
            </a:r>
          </a:p>
          <a:p>
            <a:pPr marL="290830" indent="-290830" eaLnBrk="1" hangingPunct="1">
              <a:defRPr/>
            </a:pPr>
            <a:r>
              <a:rPr kumimoji="1" lang="zh-CN" altLang="en-US">
                <a:cs typeface="+mn-cs"/>
              </a:rPr>
              <a:t>（</a:t>
            </a:r>
            <a:r>
              <a:rPr kumimoji="1" lang="en-US" altLang="zh-CN">
                <a:cs typeface="+mn-cs"/>
              </a:rPr>
              <a:t>1</a:t>
            </a:r>
            <a:r>
              <a:rPr kumimoji="1" lang="zh-CN" altLang="en-US">
                <a:cs typeface="+mn-cs"/>
              </a:rPr>
              <a:t>）</a:t>
            </a:r>
            <a:r>
              <a:rPr kumimoji="1" lang="en-US" altLang="zh-CN">
                <a:cs typeface="+mn-cs"/>
              </a:rPr>
              <a:t>while</a:t>
            </a:r>
            <a:r>
              <a:rPr kumimoji="1" lang="zh-CN" altLang="en-US">
                <a:cs typeface="+mn-cs"/>
              </a:rPr>
              <a:t>语句是先判断，后执行。如果循环条件即表达式的值一开始就为</a:t>
            </a:r>
            <a:r>
              <a:rPr kumimoji="1" lang="en-US" altLang="zh-CN">
                <a:cs typeface="+mn-cs"/>
              </a:rPr>
              <a:t>0</a:t>
            </a:r>
            <a:r>
              <a:rPr kumimoji="1" lang="zh-CN" altLang="en-US">
                <a:cs typeface="+mn-cs"/>
              </a:rPr>
              <a:t>，则循环体一次也不执行，直接转循环语句的后续语句执行。</a:t>
            </a:r>
          </a:p>
          <a:p>
            <a:pPr marL="290830" indent="-290830" eaLnBrk="1" hangingPunct="1">
              <a:defRPr/>
            </a:pPr>
            <a:r>
              <a:rPr kumimoji="1" lang="zh-CN" altLang="en-US">
                <a:cs typeface="+mn-cs"/>
              </a:rPr>
              <a:t>（</a:t>
            </a:r>
            <a:r>
              <a:rPr kumimoji="1" lang="en-US" altLang="zh-CN">
                <a:cs typeface="+mn-cs"/>
              </a:rPr>
              <a:t>2</a:t>
            </a:r>
            <a:r>
              <a:rPr kumimoji="1" lang="zh-CN" altLang="en-US">
                <a:cs typeface="+mn-cs"/>
              </a:rPr>
              <a:t>）为使循环能结束，应保证在执行循环体若干次后，表达式值为</a:t>
            </a:r>
            <a:r>
              <a:rPr kumimoji="1" lang="en-US" altLang="zh-CN">
                <a:cs typeface="+mn-cs"/>
              </a:rPr>
              <a:t>0</a:t>
            </a:r>
            <a:r>
              <a:rPr kumimoji="1" lang="zh-CN" altLang="en-US">
                <a:cs typeface="+mn-cs"/>
              </a:rPr>
              <a:t>，循环终止。如果循环体无限次执行，则称为“为死循环”。</a:t>
            </a:r>
          </a:p>
          <a:p>
            <a:pPr marL="290830" indent="-290830" eaLnBrk="1" hangingPunct="1">
              <a:defRPr/>
            </a:pPr>
            <a:r>
              <a:rPr kumimoji="1" lang="zh-CN" altLang="en-US">
                <a:cs typeface="+mn-cs"/>
              </a:rPr>
              <a:t>（</a:t>
            </a:r>
            <a:r>
              <a:rPr kumimoji="1" lang="en-US" altLang="zh-CN">
                <a:cs typeface="+mn-cs"/>
              </a:rPr>
              <a:t>3</a:t>
            </a:r>
            <a:r>
              <a:rPr kumimoji="1" lang="zh-CN" altLang="en-US">
                <a:cs typeface="+mn-cs"/>
              </a:rPr>
              <a:t>）在进入循环体前应做好各变量的赋初始值。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 calcmode="lin" valueType="num">
                                      <p:cBhvr additive="base">
                                        <p:cTn id="7" dur="500" fill="hold"/>
                                        <p:tgtEl>
                                          <p:spTgt spid="3317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17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1779">
                                            <p:txEl>
                                              <p:pRg st="1" end="1"/>
                                            </p:txEl>
                                          </p:spTgt>
                                        </p:tgtEl>
                                        <p:attrNameLst>
                                          <p:attrName>style.visibility</p:attrName>
                                        </p:attrNameLst>
                                      </p:cBhvr>
                                      <p:to>
                                        <p:strVal val="visible"/>
                                      </p:to>
                                    </p:set>
                                    <p:anim calcmode="lin" valueType="num">
                                      <p:cBhvr additive="base">
                                        <p:cTn id="13" dur="500" fill="hold"/>
                                        <p:tgtEl>
                                          <p:spTgt spid="3317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17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1779">
                                            <p:txEl>
                                              <p:pRg st="2" end="2"/>
                                            </p:txEl>
                                          </p:spTgt>
                                        </p:tgtEl>
                                        <p:attrNameLst>
                                          <p:attrName>style.visibility</p:attrName>
                                        </p:attrNameLst>
                                      </p:cBhvr>
                                      <p:to>
                                        <p:strVal val="visible"/>
                                      </p:to>
                                    </p:set>
                                    <p:anim calcmode="lin" valueType="num">
                                      <p:cBhvr additive="base">
                                        <p:cTn id="19" dur="500" fill="hold"/>
                                        <p:tgtEl>
                                          <p:spTgt spid="3317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17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31779">
                                            <p:txEl>
                                              <p:pRg st="3" end="3"/>
                                            </p:txEl>
                                          </p:spTgt>
                                        </p:tgtEl>
                                        <p:attrNameLst>
                                          <p:attrName>style.visibility</p:attrName>
                                        </p:attrNameLst>
                                      </p:cBhvr>
                                      <p:to>
                                        <p:strVal val="visible"/>
                                      </p:to>
                                    </p:set>
                                    <p:anim calcmode="lin" valueType="num">
                                      <p:cBhvr additive="base">
                                        <p:cTn id="25" dur="500" fill="hold"/>
                                        <p:tgtEl>
                                          <p:spTgt spid="3317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177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9052D-A937-4096-A71C-CCDE65F7065D}"/>
              </a:ext>
            </a:extLst>
          </p:cNvPr>
          <p:cNvSpPr>
            <a:spLocks noGrp="1"/>
          </p:cNvSpPr>
          <p:nvPr>
            <p:ph type="title"/>
          </p:nvPr>
        </p:nvSpPr>
        <p:spPr/>
        <p:txBody>
          <a:bodyPr/>
          <a:lstStyle/>
          <a:p>
            <a:r>
              <a:rPr lang="zh-CN" altLang="en-US" dirty="0"/>
              <a:t>利用</a:t>
            </a:r>
            <a:r>
              <a:rPr lang="en-US" altLang="zh-CN" dirty="0"/>
              <a:t>While</a:t>
            </a:r>
            <a:r>
              <a:rPr lang="zh-CN" altLang="en-US" dirty="0"/>
              <a:t>循环，</a:t>
            </a:r>
            <a:r>
              <a:rPr kumimoji="1" lang="zh-CN" altLang="en-US" dirty="0">
                <a:cs typeface="+mn-cs"/>
              </a:rPr>
              <a:t>求</a:t>
            </a:r>
            <a:r>
              <a:rPr kumimoji="1" lang="en-US" altLang="zh-CN" dirty="0">
                <a:cs typeface="+mn-cs"/>
              </a:rPr>
              <a:t>1-100</a:t>
            </a:r>
            <a:r>
              <a:rPr kumimoji="1" lang="zh-CN" altLang="en-US" dirty="0">
                <a:cs typeface="+mn-cs"/>
              </a:rPr>
              <a:t>的和</a:t>
            </a:r>
            <a:endParaRPr lang="zh-CN" altLang="en-US" dirty="0"/>
          </a:p>
        </p:txBody>
      </p:sp>
      <p:sp>
        <p:nvSpPr>
          <p:cNvPr id="3" name="内容占位符 2">
            <a:extLst>
              <a:ext uri="{FF2B5EF4-FFF2-40B4-BE49-F238E27FC236}">
                <a16:creationId xmlns:a16="http://schemas.microsoft.com/office/drawing/2014/main" id="{0A5EFF8A-7778-4443-954D-4FB06BD3D765}"/>
              </a:ext>
            </a:extLst>
          </p:cNvPr>
          <p:cNvSpPr>
            <a:spLocks noGrp="1"/>
          </p:cNvSpPr>
          <p:nvPr>
            <p:ph idx="1"/>
          </p:nvPr>
        </p:nvSpPr>
        <p:spPr/>
        <p:txBody>
          <a:bodyPr/>
          <a:lstStyle/>
          <a:p>
            <a:pPr marL="290830" indent="-290830" eaLnBrk="1" hangingPunct="1">
              <a:lnSpc>
                <a:spcPct val="90000"/>
              </a:lnSpc>
              <a:spcBef>
                <a:spcPct val="0"/>
              </a:spcBef>
              <a:buFont typeface="Wingdings" panose="05000000000000000000" pitchFamily="2" charset="2"/>
              <a:buNone/>
              <a:defRPr/>
            </a:pPr>
            <a:r>
              <a:rPr kumimoji="1" lang="en-US" altLang="zh-CN" sz="2400" dirty="0">
                <a:cs typeface="+mn-cs"/>
              </a:rPr>
              <a:t>#include &lt;</a:t>
            </a:r>
            <a:r>
              <a:rPr kumimoji="1" lang="en-US" altLang="zh-CN" sz="2400" dirty="0" err="1">
                <a:cs typeface="+mn-cs"/>
              </a:rPr>
              <a:t>stdio.h</a:t>
            </a:r>
            <a:r>
              <a:rPr kumimoji="1" lang="en-US" altLang="zh-CN" sz="2400" dirty="0">
                <a:cs typeface="+mn-cs"/>
              </a:rPr>
              <a:t>&gt;</a:t>
            </a:r>
          </a:p>
          <a:p>
            <a:pPr marL="662305" lvl="1" eaLnBrk="1" hangingPunct="1">
              <a:lnSpc>
                <a:spcPct val="90000"/>
              </a:lnSpc>
              <a:spcBef>
                <a:spcPct val="0"/>
              </a:spcBef>
              <a:buFont typeface="Wingdings" panose="05000000000000000000" pitchFamily="2" charset="2"/>
              <a:buNone/>
              <a:defRPr/>
            </a:pPr>
            <a:r>
              <a:rPr kumimoji="1" lang="en-US" altLang="zh-CN" sz="2400" dirty="0">
                <a:cs typeface="+mn-cs"/>
              </a:rPr>
              <a:t>void main()</a:t>
            </a:r>
          </a:p>
          <a:p>
            <a:pPr marL="662305" lvl="1" eaLnBrk="1" hangingPunct="1">
              <a:lnSpc>
                <a:spcPct val="90000"/>
              </a:lnSpc>
              <a:spcBef>
                <a:spcPct val="0"/>
              </a:spcBef>
              <a:buFont typeface="Wingdings" panose="05000000000000000000" pitchFamily="2" charset="2"/>
              <a:buNone/>
              <a:defRPr/>
            </a:pPr>
            <a:r>
              <a:rPr kumimoji="1" lang="en-US" altLang="zh-CN" sz="2400" dirty="0">
                <a:cs typeface="+mn-cs"/>
              </a:rPr>
              <a:t>{   </a:t>
            </a:r>
          </a:p>
          <a:p>
            <a:pPr marL="662305" lvl="1" eaLnBrk="1" hangingPunct="1">
              <a:lnSpc>
                <a:spcPct val="90000"/>
              </a:lnSpc>
              <a:spcBef>
                <a:spcPct val="0"/>
              </a:spcBef>
              <a:buFont typeface="Wingdings" panose="05000000000000000000" pitchFamily="2" charset="2"/>
              <a:buNone/>
              <a:defRPr/>
            </a:pPr>
            <a:r>
              <a:rPr kumimoji="1" lang="en-US" altLang="zh-CN" sz="2400" dirty="0">
                <a:cs typeface="+mn-cs"/>
              </a:rPr>
              <a:t>	   double x, </a:t>
            </a:r>
            <a:r>
              <a:rPr kumimoji="1" lang="en-US" altLang="zh-CN" sz="2400" dirty="0">
                <a:solidFill>
                  <a:srgbClr val="FF0000"/>
                </a:solidFill>
                <a:cs typeface="+mn-cs"/>
              </a:rPr>
              <a:t>sum=0</a:t>
            </a:r>
            <a:r>
              <a:rPr kumimoji="1" lang="en-US" altLang="zh-CN" sz="2400" dirty="0">
                <a:cs typeface="+mn-cs"/>
              </a:rPr>
              <a:t>; 	</a:t>
            </a:r>
          </a:p>
          <a:p>
            <a:pPr marL="662305" lvl="1" eaLnBrk="1" hangingPunct="1">
              <a:lnSpc>
                <a:spcPct val="90000"/>
              </a:lnSpc>
              <a:spcBef>
                <a:spcPct val="0"/>
              </a:spcBef>
              <a:buNone/>
              <a:defRPr/>
            </a:pPr>
            <a:r>
              <a:rPr kumimoji="1" lang="en-US" altLang="zh-CN" sz="2400" dirty="0">
                <a:cs typeface="+mn-cs"/>
              </a:rPr>
              <a:t>      </a:t>
            </a:r>
            <a:r>
              <a:rPr kumimoji="1" lang="en-US" altLang="zh-CN" sz="2400" dirty="0">
                <a:solidFill>
                  <a:srgbClr val="FF0000"/>
                </a:solidFill>
                <a:cs typeface="+mn-cs"/>
              </a:rPr>
              <a:t>int </a:t>
            </a:r>
            <a:r>
              <a:rPr kumimoji="1" lang="en-US" altLang="zh-CN" sz="2400" dirty="0" err="1">
                <a:solidFill>
                  <a:srgbClr val="FF0000"/>
                </a:solidFill>
                <a:cs typeface="+mn-cs"/>
              </a:rPr>
              <a:t>i</a:t>
            </a:r>
            <a:r>
              <a:rPr kumimoji="1" lang="en-US" altLang="zh-CN" sz="2400" dirty="0">
                <a:solidFill>
                  <a:srgbClr val="FF0000"/>
                </a:solidFill>
                <a:cs typeface="+mn-cs"/>
              </a:rPr>
              <a:t>=1</a:t>
            </a:r>
            <a:r>
              <a:rPr kumimoji="1" lang="en-US" altLang="zh-CN" sz="2400" dirty="0">
                <a:cs typeface="+mn-cs"/>
              </a:rPr>
              <a:t>;                                          </a:t>
            </a:r>
            <a:r>
              <a:rPr kumimoji="1" lang="en-US" altLang="zh-CN" sz="2400" dirty="0">
                <a:solidFill>
                  <a:schemeClr val="tx1"/>
                </a:solidFill>
              </a:rPr>
              <a:t>/*</a:t>
            </a:r>
            <a:r>
              <a:rPr kumimoji="1" lang="en-US" altLang="zh-CN" sz="2400" dirty="0">
                <a:solidFill>
                  <a:srgbClr val="3333CC"/>
                </a:solidFill>
              </a:rPr>
              <a:t> </a:t>
            </a:r>
            <a:r>
              <a:rPr kumimoji="1" lang="zh-CN" altLang="en-US" sz="2400" dirty="0">
                <a:solidFill>
                  <a:schemeClr val="bg2"/>
                </a:solidFill>
                <a:ea typeface="仿宋_GB2312" charset="0"/>
                <a:cs typeface="仿宋_GB2312" charset="0"/>
              </a:rPr>
              <a:t>循环变量赋初值</a:t>
            </a:r>
            <a:r>
              <a:rPr kumimoji="1" lang="en-US" altLang="zh-CN" sz="2400" dirty="0">
                <a:solidFill>
                  <a:schemeClr val="bg2"/>
                </a:solidFill>
                <a:ea typeface="仿宋_GB2312" charset="0"/>
                <a:cs typeface="仿宋_GB2312" charset="0"/>
              </a:rPr>
              <a:t> </a:t>
            </a:r>
            <a:r>
              <a:rPr kumimoji="1" lang="en-US" altLang="zh-CN" sz="2400" dirty="0">
                <a:solidFill>
                  <a:srgbClr val="000000"/>
                </a:solidFill>
                <a:ea typeface="仿宋_GB2312" charset="0"/>
                <a:cs typeface="仿宋_GB2312" charset="0"/>
              </a:rPr>
              <a:t>*/</a:t>
            </a:r>
            <a:endParaRPr kumimoji="1" lang="en-US" altLang="zh-CN" sz="2400" dirty="0">
              <a:cs typeface="+mn-cs"/>
            </a:endParaRPr>
          </a:p>
          <a:p>
            <a:pPr marL="662305" lvl="1" eaLnBrk="1" hangingPunct="1">
              <a:lnSpc>
                <a:spcPct val="90000"/>
              </a:lnSpc>
              <a:spcBef>
                <a:spcPct val="0"/>
              </a:spcBef>
              <a:buFont typeface="Wingdings" panose="05000000000000000000" pitchFamily="2" charset="2"/>
              <a:buNone/>
              <a:defRPr/>
            </a:pPr>
            <a:r>
              <a:rPr kumimoji="1" lang="en-US" altLang="zh-CN" sz="2400" dirty="0">
                <a:cs typeface="+mn-cs"/>
              </a:rPr>
              <a:t>	   </a:t>
            </a:r>
            <a:r>
              <a:rPr kumimoji="1" lang="en-US" altLang="zh-CN" sz="2800" dirty="0">
                <a:solidFill>
                  <a:schemeClr val="tx1"/>
                </a:solidFill>
              </a:rPr>
              <a:t>while (</a:t>
            </a:r>
            <a:r>
              <a:rPr lang="en-US" altLang="zh-CN" sz="2800" dirty="0" err="1">
                <a:solidFill>
                  <a:srgbClr val="CC0066"/>
                </a:solidFill>
              </a:rPr>
              <a:t>i</a:t>
            </a:r>
            <a:r>
              <a:rPr lang="en-US" altLang="zh-CN" sz="2800" dirty="0">
                <a:solidFill>
                  <a:srgbClr val="CC0066"/>
                </a:solidFill>
              </a:rPr>
              <a:t> &lt;= 100</a:t>
            </a:r>
            <a:r>
              <a:rPr kumimoji="1" lang="en-US" altLang="zh-CN" sz="2800" dirty="0">
                <a:solidFill>
                  <a:schemeClr val="tx1"/>
                </a:solidFill>
              </a:rPr>
              <a:t>){                      /* </a:t>
            </a:r>
            <a:r>
              <a:rPr kumimoji="1" lang="zh-CN" altLang="en-US" sz="2800" dirty="0">
                <a:solidFill>
                  <a:schemeClr val="bg2"/>
                </a:solidFill>
                <a:ea typeface="仿宋_GB2312" charset="0"/>
                <a:cs typeface="仿宋_GB2312" charset="0"/>
              </a:rPr>
              <a:t>循环条件</a:t>
            </a:r>
            <a:r>
              <a:rPr kumimoji="1" lang="en-US" altLang="zh-CN" sz="2800" dirty="0">
                <a:solidFill>
                  <a:schemeClr val="bg2"/>
                </a:solidFill>
                <a:ea typeface="仿宋_GB2312" charset="0"/>
                <a:cs typeface="仿宋_GB2312" charset="0"/>
              </a:rPr>
              <a:t> </a:t>
            </a:r>
            <a:r>
              <a:rPr kumimoji="1" lang="en-US" altLang="zh-CN" sz="2800" dirty="0">
                <a:solidFill>
                  <a:srgbClr val="000000"/>
                </a:solidFill>
                <a:ea typeface="仿宋_GB2312" charset="0"/>
                <a:cs typeface="仿宋_GB2312" charset="0"/>
              </a:rPr>
              <a:t>*/</a:t>
            </a:r>
            <a:endParaRPr kumimoji="1" lang="zh-CN" altLang="en-US" sz="2800" dirty="0">
              <a:solidFill>
                <a:schemeClr val="bg2"/>
              </a:solidFill>
              <a:ea typeface="仿宋_GB2312" charset="0"/>
              <a:cs typeface="仿宋_GB2312" charset="0"/>
            </a:endParaRPr>
          </a:p>
          <a:p>
            <a:pPr marL="481013" lvl="1" indent="0">
              <a:lnSpc>
                <a:spcPct val="80000"/>
              </a:lnSpc>
              <a:spcBef>
                <a:spcPct val="50000"/>
              </a:spcBef>
              <a:buNone/>
              <a:defRPr/>
            </a:pPr>
            <a:r>
              <a:rPr kumimoji="1" lang="en-US" altLang="zh-CN" sz="2400" dirty="0">
                <a:cs typeface="+mn-cs"/>
              </a:rPr>
              <a:t>      sum = sum + </a:t>
            </a:r>
            <a:r>
              <a:rPr kumimoji="1" lang="en-US" altLang="zh-CN" sz="2400" dirty="0" err="1">
                <a:cs typeface="+mn-cs"/>
              </a:rPr>
              <a:t>i</a:t>
            </a:r>
            <a:r>
              <a:rPr kumimoji="1" lang="en-US" altLang="zh-CN" sz="2400" dirty="0">
                <a:cs typeface="+mn-cs"/>
              </a:rPr>
              <a:t>;</a:t>
            </a:r>
          </a:p>
          <a:p>
            <a:pPr marL="481013" lvl="1" indent="0">
              <a:lnSpc>
                <a:spcPct val="80000"/>
              </a:lnSpc>
              <a:spcBef>
                <a:spcPct val="50000"/>
              </a:spcBef>
              <a:buNone/>
              <a:defRPr/>
            </a:pPr>
            <a:r>
              <a:rPr kumimoji="1" lang="en-US" altLang="zh-CN" dirty="0">
                <a:solidFill>
                  <a:schemeClr val="tx1"/>
                </a:solidFill>
              </a:rPr>
              <a:t>    </a:t>
            </a:r>
            <a:r>
              <a:rPr kumimoji="1" lang="en-US" altLang="zh-CN" sz="2800" dirty="0">
                <a:solidFill>
                  <a:schemeClr val="tx1"/>
                </a:solidFill>
              </a:rPr>
              <a:t>  </a:t>
            </a:r>
            <a:r>
              <a:rPr lang="en-US" altLang="zh-CN" sz="2800" dirty="0" err="1">
                <a:solidFill>
                  <a:srgbClr val="FF0000"/>
                </a:solidFill>
              </a:rPr>
              <a:t>i</a:t>
            </a:r>
            <a:r>
              <a:rPr lang="en-US" altLang="zh-CN" sz="2800" dirty="0">
                <a:solidFill>
                  <a:srgbClr val="FF0000"/>
                </a:solidFill>
              </a:rPr>
              <a:t>++</a:t>
            </a:r>
            <a:r>
              <a:rPr kumimoji="1" lang="en-US" altLang="zh-CN" sz="2800" dirty="0">
                <a:solidFill>
                  <a:schemeClr val="tx1"/>
                </a:solidFill>
              </a:rPr>
              <a:t>;                 /* </a:t>
            </a:r>
            <a:r>
              <a:rPr kumimoji="1" lang="zh-CN" altLang="en-US" sz="2800" dirty="0">
                <a:solidFill>
                  <a:schemeClr val="bg2"/>
                </a:solidFill>
                <a:ea typeface="仿宋_GB2312" charset="0"/>
                <a:cs typeface="仿宋_GB2312" charset="0"/>
              </a:rPr>
              <a:t>循环变量的改变</a:t>
            </a:r>
            <a:r>
              <a:rPr kumimoji="1" lang="en-US" altLang="zh-CN" sz="2800" dirty="0">
                <a:solidFill>
                  <a:schemeClr val="bg2"/>
                </a:solidFill>
                <a:ea typeface="仿宋_GB2312" charset="0"/>
                <a:cs typeface="仿宋_GB2312" charset="0"/>
              </a:rPr>
              <a:t> </a:t>
            </a:r>
            <a:r>
              <a:rPr kumimoji="1" lang="en-US" altLang="zh-CN" sz="2800" dirty="0">
                <a:solidFill>
                  <a:srgbClr val="000000"/>
                </a:solidFill>
                <a:ea typeface="仿宋_GB2312" charset="0"/>
                <a:cs typeface="仿宋_GB2312" charset="0"/>
              </a:rPr>
              <a:t>*/</a:t>
            </a:r>
            <a:endParaRPr kumimoji="1" lang="zh-CN" altLang="zh-CN" sz="2800" dirty="0">
              <a:solidFill>
                <a:schemeClr val="bg2"/>
              </a:solidFill>
              <a:ea typeface="仿宋_GB2312" charset="0"/>
              <a:cs typeface="仿宋_GB2312" charset="0"/>
            </a:endParaRPr>
          </a:p>
          <a:p>
            <a:pPr marL="481013" lvl="1" indent="0">
              <a:lnSpc>
                <a:spcPct val="80000"/>
              </a:lnSpc>
              <a:spcBef>
                <a:spcPct val="50000"/>
              </a:spcBef>
              <a:buNone/>
              <a:defRPr/>
            </a:pPr>
            <a:r>
              <a:rPr kumimoji="1" lang="en-US" altLang="zh-CN" sz="2800" dirty="0">
                <a:solidFill>
                  <a:schemeClr val="tx1"/>
                </a:solidFill>
              </a:rPr>
              <a:t>}</a:t>
            </a:r>
            <a:endParaRPr kumimoji="1" lang="zh-CN" altLang="en-US" sz="2800" dirty="0">
              <a:solidFill>
                <a:schemeClr val="tx1"/>
              </a:solidFill>
            </a:endParaRPr>
          </a:p>
          <a:p>
            <a:pPr marL="481013" lvl="1" indent="0">
              <a:spcBef>
                <a:spcPct val="50000"/>
              </a:spcBef>
              <a:buNone/>
              <a:defRPr/>
            </a:pPr>
            <a:endParaRPr lang="en-US" altLang="zh-CN" sz="2800" dirty="0">
              <a:solidFill>
                <a:srgbClr val="660066"/>
              </a:solidFill>
            </a:endParaRPr>
          </a:p>
          <a:p>
            <a:pPr lvl="1">
              <a:spcBef>
                <a:spcPct val="50000"/>
              </a:spcBef>
              <a:defRPr/>
            </a:pPr>
            <a:endParaRPr lang="en-US" altLang="zh-CN" dirty="0">
              <a:solidFill>
                <a:srgbClr val="660066"/>
              </a:solidFill>
            </a:endParaRPr>
          </a:p>
          <a:p>
            <a:pPr lvl="1">
              <a:spcBef>
                <a:spcPct val="50000"/>
              </a:spcBef>
              <a:defRPr/>
            </a:pPr>
            <a:endParaRPr lang="en-US" altLang="zh-CN" sz="2800" dirty="0">
              <a:solidFill>
                <a:srgbClr val="660066"/>
              </a:solidFill>
            </a:endParaRPr>
          </a:p>
          <a:p>
            <a:pPr marL="0" indent="0">
              <a:buNone/>
            </a:pPr>
            <a:endParaRPr lang="zh-CN" altLang="en-US" dirty="0"/>
          </a:p>
        </p:txBody>
      </p:sp>
    </p:spTree>
    <p:extLst>
      <p:ext uri="{BB962C8B-B14F-4D97-AF65-F5344CB8AC3E}">
        <p14:creationId xmlns:p14="http://schemas.microsoft.com/office/powerpoint/2010/main" val="8760741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7" name="灯片编号占位符 5">
            <a:extLst>
              <a:ext uri="{FF2B5EF4-FFF2-40B4-BE49-F238E27FC236}">
                <a16:creationId xmlns:a16="http://schemas.microsoft.com/office/drawing/2014/main" id="{E0BEBD18-47C6-4F1F-9574-CCC7983D31F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D0AF36D-A546-4DB3-8BFA-749E9C43584B}" type="slidenum">
              <a:rPr lang="en-US" altLang="zh-CN"/>
              <a:pPr/>
              <a:t>54</a:t>
            </a:fld>
            <a:endParaRPr lang="en-US" altLang="zh-CN"/>
          </a:p>
        </p:txBody>
      </p:sp>
      <p:sp>
        <p:nvSpPr>
          <p:cNvPr id="332802" name="Rectangle 2">
            <a:extLst>
              <a:ext uri="{FF2B5EF4-FFF2-40B4-BE49-F238E27FC236}">
                <a16:creationId xmlns:a16="http://schemas.microsoft.com/office/drawing/2014/main" id="{6709D50D-ECF3-4688-8402-7CF02E6574A2}"/>
              </a:ext>
            </a:extLst>
          </p:cNvPr>
          <p:cNvSpPr>
            <a:spLocks noGrp="1" noChangeArrowheads="1"/>
          </p:cNvSpPr>
          <p:nvPr>
            <p:ph type="title"/>
          </p:nvPr>
        </p:nvSpPr>
        <p:spPr>
          <a:xfrm>
            <a:off x="0" y="0"/>
            <a:ext cx="9144000" cy="765175"/>
          </a:xfrm>
        </p:spPr>
        <p:txBody>
          <a:bodyPr/>
          <a:lstStyle/>
          <a:p>
            <a:pPr eaLnBrk="1" hangingPunct="1">
              <a:defRPr/>
            </a:pPr>
            <a:r>
              <a:rPr kumimoji="1" lang="en-US" altLang="zh-CN"/>
              <a:t>4.4 </a:t>
            </a:r>
            <a:r>
              <a:rPr kumimoji="1" lang="zh-CN" altLang="en-US"/>
              <a:t>循环结构</a:t>
            </a:r>
            <a:br>
              <a:rPr kumimoji="1" lang="zh-CN" altLang="en-US"/>
            </a:br>
            <a:r>
              <a:rPr kumimoji="1" lang="en-US" altLang="zh-CN" sz="2400">
                <a:solidFill>
                  <a:srgbClr val="CC0000"/>
                </a:solidFill>
              </a:rPr>
              <a:t>while</a:t>
            </a:r>
            <a:r>
              <a:rPr kumimoji="1" lang="zh-CN" altLang="en-US" sz="2400">
                <a:solidFill>
                  <a:srgbClr val="CC0000"/>
                </a:solidFill>
              </a:rPr>
              <a:t>语句</a:t>
            </a:r>
          </a:p>
        </p:txBody>
      </p:sp>
      <p:sp>
        <p:nvSpPr>
          <p:cNvPr id="332803" name="Rectangle 3">
            <a:extLst>
              <a:ext uri="{FF2B5EF4-FFF2-40B4-BE49-F238E27FC236}">
                <a16:creationId xmlns:a16="http://schemas.microsoft.com/office/drawing/2014/main" id="{A0DDA087-FFA5-46B0-B009-8B83C9F91BD2}"/>
              </a:ext>
            </a:extLst>
          </p:cNvPr>
          <p:cNvSpPr>
            <a:spLocks noGrp="1" noChangeArrowheads="1"/>
          </p:cNvSpPr>
          <p:nvPr>
            <p:ph idx="1"/>
          </p:nvPr>
        </p:nvSpPr>
        <p:spPr>
          <a:xfrm>
            <a:off x="287338" y="990600"/>
            <a:ext cx="8672512" cy="5867400"/>
          </a:xfrm>
        </p:spPr>
        <p:txBody>
          <a:bodyPr/>
          <a:lstStyle/>
          <a:p>
            <a:pPr marL="290830" indent="-290830" eaLnBrk="1" hangingPunct="1">
              <a:lnSpc>
                <a:spcPct val="90000"/>
              </a:lnSpc>
              <a:spcBef>
                <a:spcPct val="0"/>
              </a:spcBef>
              <a:spcAft>
                <a:spcPct val="0"/>
              </a:spcAft>
              <a:buFont typeface="Wingdings" panose="05000000000000000000" pitchFamily="2" charset="2"/>
              <a:buNone/>
              <a:defRPr/>
            </a:pPr>
            <a:r>
              <a:rPr kumimoji="1" lang="zh-CN" altLang="en-US" sz="2400">
                <a:cs typeface="+mn-cs"/>
              </a:rPr>
              <a:t>例</a:t>
            </a:r>
            <a:r>
              <a:rPr kumimoji="1" lang="en-US" altLang="zh-CN" sz="2400">
                <a:cs typeface="+mn-cs"/>
              </a:rPr>
              <a:t>4.12  </a:t>
            </a:r>
            <a:r>
              <a:rPr kumimoji="1" lang="zh-CN" altLang="en-US" sz="2400">
                <a:cs typeface="+mn-cs"/>
              </a:rPr>
              <a:t>输入一批学生成绩，以</a:t>
            </a:r>
            <a:r>
              <a:rPr kumimoji="1" lang="en-US" altLang="zh-CN" sz="2400">
                <a:cs typeface="+mn-cs"/>
              </a:rPr>
              <a:t>-1</a:t>
            </a:r>
            <a:r>
              <a:rPr kumimoji="1" lang="zh-CN" altLang="en-US" sz="2400">
                <a:cs typeface="+mn-cs"/>
              </a:rPr>
              <a:t>作为数据输入结束标志，计算及统计平均分并输出。</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400">
                <a:cs typeface="+mn-cs"/>
              </a:rPr>
              <a:t>#include&lt;stdio.h&gt;</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400">
                <a:cs typeface="+mn-cs"/>
              </a:rPr>
              <a:t>void main()</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400">
                <a:cs typeface="+mn-cs"/>
              </a:rPr>
              <a:t>{  double average,sum;</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400">
                <a:cs typeface="+mn-cs"/>
              </a:rPr>
              <a:t>    int x,n;</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400">
                <a:cs typeface="+mn-cs"/>
              </a:rPr>
              <a:t>    sum=n=0;</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400">
                <a:cs typeface="+mn-cs"/>
              </a:rPr>
              <a:t>    printf("Input score:\n");</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400">
                <a:cs typeface="+mn-cs"/>
              </a:rPr>
              <a:t>    scanf("%d",&amp;x);</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400">
                <a:cs typeface="+mn-cs"/>
              </a:rPr>
              <a:t>    while( x!=-1){</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400">
                <a:cs typeface="+mn-cs"/>
              </a:rPr>
              <a:t>        sum+=x;</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400">
                <a:cs typeface="+mn-cs"/>
              </a:rPr>
              <a:t>        n++;</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400">
                <a:cs typeface="+mn-cs"/>
              </a:rPr>
              <a:t>        scanf("%d",&amp;x);</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400">
                <a:cs typeface="+mn-cs"/>
              </a:rPr>
              <a:t>    }</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400">
                <a:cs typeface="+mn-cs"/>
              </a:rPr>
              <a:t>    average=sum/n;</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400">
                <a:cs typeface="+mn-cs"/>
              </a:rPr>
              <a:t>    printf("Average=%.2f\n",average);</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400">
                <a:cs typeface="+mn-cs"/>
              </a:rPr>
              <a:t>}</a:t>
            </a:r>
          </a:p>
        </p:txBody>
      </p:sp>
      <p:sp>
        <p:nvSpPr>
          <p:cNvPr id="45060" name="Rectangle 4">
            <a:extLst>
              <a:ext uri="{FF2B5EF4-FFF2-40B4-BE49-F238E27FC236}">
                <a16:creationId xmlns:a16="http://schemas.microsoft.com/office/drawing/2014/main" id="{AAA87F90-C73B-405F-BB4D-8FBFD9FCEE97}"/>
              </a:ext>
            </a:extLst>
          </p:cNvPr>
          <p:cNvSpPr>
            <a:spLocks noChangeArrowheads="1"/>
          </p:cNvSpPr>
          <p:nvPr/>
        </p:nvSpPr>
        <p:spPr bwMode="auto">
          <a:xfrm>
            <a:off x="4535488" y="2551113"/>
            <a:ext cx="4200525" cy="1581150"/>
          </a:xfrm>
          <a:prstGeom prst="rect">
            <a:avLst/>
          </a:prstGeom>
          <a:solidFill>
            <a:srgbClr val="CBE5FF"/>
          </a:solidFill>
          <a:ln w="28575">
            <a:solidFill>
              <a:schemeClr val="tx1"/>
            </a:solidFill>
            <a:miter lim="800000"/>
            <a:headEnd/>
            <a:tailEnd/>
          </a:ln>
        </p:spPr>
        <p:txBody>
          <a:bodyPr wrap="none" anchor="ctr">
            <a:spAutoFit/>
          </a:bodyPr>
          <a:lstStyle/>
          <a:p>
            <a:r>
              <a:rPr lang="zh-CN" altLang="en-US"/>
              <a:t>程序执行：</a:t>
            </a:r>
          </a:p>
          <a:p>
            <a:r>
              <a:rPr lang="en-US" altLang="zh-CN"/>
              <a:t>Input score:</a:t>
            </a:r>
          </a:p>
          <a:p>
            <a:r>
              <a:rPr lang="en-US" altLang="zh-CN"/>
              <a:t>89 76 50 34 99 98 87 68 90 -1↙</a:t>
            </a:r>
          </a:p>
          <a:p>
            <a:r>
              <a:rPr lang="en-US" altLang="zh-CN"/>
              <a:t>Average=76.78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28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38200" y="228600"/>
            <a:ext cx="5894388" cy="990600"/>
          </a:xfrm>
          <a:extLst>
            <a:ext uri="{909E8E84-426E-40dd-AFC4-6F175D3DCCD1}">
              <a14:hiddenFill xmlns:a14="http://schemas.microsoft.com/office/drawing/2010/main" xmlns="">
                <a:solidFill>
                  <a:schemeClr val="hlink"/>
                </a:solidFill>
              </a14:hiddenFill>
            </a:ext>
          </a:extLst>
        </p:spPr>
        <p:txBody>
          <a:bodyPr/>
          <a:lstStyle/>
          <a:p>
            <a:pPr>
              <a:defRPr/>
            </a:pPr>
            <a:r>
              <a:rPr lang="en-US" altLang="zh-CN" dirty="0"/>
              <a:t>do - while </a:t>
            </a:r>
            <a:r>
              <a:rPr lang="zh-CN" altLang="en-US" dirty="0"/>
              <a:t>循环语句</a:t>
            </a:r>
            <a:endParaRPr lang="zh-CN" altLang="en-US" dirty="0">
              <a:latin typeface="宋体" charset="0"/>
            </a:endParaRPr>
          </a:p>
        </p:txBody>
      </p:sp>
      <p:sp>
        <p:nvSpPr>
          <p:cNvPr id="44035" name="Rectangle 3"/>
          <p:cNvSpPr>
            <a:spLocks noGrp="1" noChangeArrowheads="1"/>
          </p:cNvSpPr>
          <p:nvPr>
            <p:ph type="body" idx="1"/>
          </p:nvPr>
        </p:nvSpPr>
        <p:spPr>
          <a:xfrm>
            <a:off x="611188" y="1125538"/>
            <a:ext cx="4010025" cy="1828800"/>
          </a:xfrm>
        </p:spPr>
        <p:txBody>
          <a:bodyPr/>
          <a:lstStyle/>
          <a:p>
            <a:pPr algn="just">
              <a:buFont typeface="Wingdings" charset="0"/>
              <a:buNone/>
              <a:defRPr/>
            </a:pPr>
            <a:r>
              <a:rPr lang="en-US" altLang="zh-CN" dirty="0">
                <a:solidFill>
                  <a:srgbClr val="CC0066"/>
                </a:solidFill>
              </a:rPr>
              <a:t>do</a:t>
            </a:r>
            <a:r>
              <a:rPr lang="en-US" altLang="zh-CN" dirty="0"/>
              <a:t> {</a:t>
            </a:r>
          </a:p>
          <a:p>
            <a:pPr algn="just">
              <a:buFont typeface="Wingdings" charset="0"/>
              <a:buNone/>
              <a:defRPr/>
            </a:pPr>
            <a:r>
              <a:rPr lang="en-US" altLang="zh-CN" dirty="0"/>
              <a:t>	</a:t>
            </a:r>
            <a:r>
              <a:rPr lang="zh-CN" altLang="en-US" dirty="0"/>
              <a:t>循环体语句</a:t>
            </a:r>
          </a:p>
          <a:p>
            <a:pPr algn="just">
              <a:lnSpc>
                <a:spcPct val="80000"/>
              </a:lnSpc>
              <a:buFont typeface="Wingdings" charset="0"/>
              <a:buNone/>
              <a:defRPr/>
            </a:pPr>
            <a:r>
              <a:rPr lang="en-US" altLang="zh-CN" dirty="0"/>
              <a:t>} </a:t>
            </a:r>
            <a:r>
              <a:rPr lang="en-US" altLang="zh-CN" dirty="0">
                <a:solidFill>
                  <a:srgbClr val="CC0066"/>
                </a:solidFill>
              </a:rPr>
              <a:t>while </a:t>
            </a:r>
            <a:r>
              <a:rPr lang="en-US" altLang="zh-CN" dirty="0"/>
              <a:t>(</a:t>
            </a:r>
            <a:r>
              <a:rPr lang="zh-CN" altLang="en-US" dirty="0"/>
              <a:t>表达式)</a:t>
            </a:r>
          </a:p>
        </p:txBody>
      </p:sp>
      <p:sp>
        <p:nvSpPr>
          <p:cNvPr id="44054" name="AutoShape 22"/>
          <p:cNvSpPr>
            <a:spLocks noChangeArrowheads="1"/>
          </p:cNvSpPr>
          <p:nvPr/>
        </p:nvSpPr>
        <p:spPr bwMode="auto">
          <a:xfrm>
            <a:off x="7451725" y="1124744"/>
            <a:ext cx="1447800" cy="533400"/>
          </a:xfrm>
          <a:prstGeom prst="wedgeRectCallout">
            <a:avLst>
              <a:gd name="adj1" fmla="val -63708"/>
              <a:gd name="adj2" fmla="val 149403"/>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kumimoji="1" lang="zh-CN" altLang="en-US" sz="2400">
                <a:solidFill>
                  <a:schemeClr val="tx1"/>
                </a:solidFill>
                <a:latin typeface="Times New Roman" charset="0"/>
              </a:rPr>
              <a:t>先循环</a:t>
            </a:r>
          </a:p>
        </p:txBody>
      </p:sp>
      <p:sp>
        <p:nvSpPr>
          <p:cNvPr id="44055" name="AutoShape 23"/>
          <p:cNvSpPr>
            <a:spLocks noChangeArrowheads="1"/>
          </p:cNvSpPr>
          <p:nvPr/>
        </p:nvSpPr>
        <p:spPr bwMode="auto">
          <a:xfrm>
            <a:off x="3276600" y="3644106"/>
            <a:ext cx="1447800" cy="533400"/>
          </a:xfrm>
          <a:prstGeom prst="wedgeRectCallout">
            <a:avLst>
              <a:gd name="adj1" fmla="val 116667"/>
              <a:gd name="adj2" fmla="val -106546"/>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kumimoji="1" lang="zh-CN" altLang="en-US" sz="2400">
                <a:solidFill>
                  <a:schemeClr val="tx1"/>
                </a:solidFill>
                <a:latin typeface="Times New Roman" charset="0"/>
              </a:rPr>
              <a:t>后判断</a:t>
            </a:r>
          </a:p>
        </p:txBody>
      </p:sp>
      <p:sp>
        <p:nvSpPr>
          <p:cNvPr id="32773" name="Text Box 25"/>
          <p:cNvSpPr txBox="1">
            <a:spLocks noChangeArrowheads="1"/>
          </p:cNvSpPr>
          <p:nvPr/>
        </p:nvSpPr>
        <p:spPr bwMode="auto">
          <a:xfrm>
            <a:off x="6300788" y="3490144"/>
            <a:ext cx="423862" cy="3921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4400" b="1">
                <a:solidFill>
                  <a:schemeClr val="hlink"/>
                </a:solidFill>
                <a:latin typeface="Arial" charset="0"/>
                <a:ea typeface="宋体" charset="0"/>
                <a:cs typeface="宋体" charset="0"/>
              </a:defRPr>
            </a:lvl1pPr>
            <a:lvl2pPr marL="742950" indent="-285750">
              <a:defRPr sz="4400" b="1">
                <a:solidFill>
                  <a:schemeClr val="hlink"/>
                </a:solidFill>
                <a:latin typeface="Arial" charset="0"/>
                <a:ea typeface="宋体" charset="0"/>
              </a:defRPr>
            </a:lvl2pPr>
            <a:lvl3pPr marL="1143000" indent="-228600">
              <a:defRPr sz="4400" b="1">
                <a:solidFill>
                  <a:schemeClr val="hlink"/>
                </a:solidFill>
                <a:latin typeface="Arial" charset="0"/>
                <a:ea typeface="宋体" charset="0"/>
              </a:defRPr>
            </a:lvl3pPr>
            <a:lvl4pPr marL="1600200" indent="-228600">
              <a:defRPr sz="4400" b="1">
                <a:solidFill>
                  <a:schemeClr val="hlink"/>
                </a:solidFill>
                <a:latin typeface="Arial" charset="0"/>
                <a:ea typeface="宋体" charset="0"/>
              </a:defRPr>
            </a:lvl4pPr>
            <a:lvl5pPr marL="2057400" indent="-228600">
              <a:defRPr sz="4400" b="1">
                <a:solidFill>
                  <a:schemeClr val="hlink"/>
                </a:solidFill>
                <a:latin typeface="Arial" charset="0"/>
                <a:ea typeface="宋体" charset="0"/>
              </a:defRPr>
            </a:lvl5pPr>
            <a:lvl6pPr marL="2514600" indent="-228600" fontAlgn="base">
              <a:spcBef>
                <a:spcPct val="0"/>
              </a:spcBef>
              <a:spcAft>
                <a:spcPct val="0"/>
              </a:spcAft>
              <a:defRPr sz="4400" b="1">
                <a:solidFill>
                  <a:schemeClr val="hlink"/>
                </a:solidFill>
                <a:latin typeface="Arial" charset="0"/>
                <a:ea typeface="宋体" charset="0"/>
              </a:defRPr>
            </a:lvl6pPr>
            <a:lvl7pPr marL="2971800" indent="-228600" fontAlgn="base">
              <a:spcBef>
                <a:spcPct val="0"/>
              </a:spcBef>
              <a:spcAft>
                <a:spcPct val="0"/>
              </a:spcAft>
              <a:defRPr sz="4400" b="1">
                <a:solidFill>
                  <a:schemeClr val="hlink"/>
                </a:solidFill>
                <a:latin typeface="Arial" charset="0"/>
                <a:ea typeface="宋体" charset="0"/>
              </a:defRPr>
            </a:lvl7pPr>
            <a:lvl8pPr marL="3429000" indent="-228600" fontAlgn="base">
              <a:spcBef>
                <a:spcPct val="0"/>
              </a:spcBef>
              <a:spcAft>
                <a:spcPct val="0"/>
              </a:spcAft>
              <a:defRPr sz="4400" b="1">
                <a:solidFill>
                  <a:schemeClr val="hlink"/>
                </a:solidFill>
                <a:latin typeface="Arial" charset="0"/>
                <a:ea typeface="宋体" charset="0"/>
              </a:defRPr>
            </a:lvl8pPr>
            <a:lvl9pPr marL="3886200" indent="-228600" fontAlgn="base">
              <a:spcBef>
                <a:spcPct val="0"/>
              </a:spcBef>
              <a:spcAft>
                <a:spcPct val="0"/>
              </a:spcAft>
              <a:defRPr sz="4400" b="1">
                <a:solidFill>
                  <a:schemeClr val="hlink"/>
                </a:solidFill>
                <a:latin typeface="Arial" charset="0"/>
                <a:ea typeface="宋体" charset="0"/>
              </a:defRPr>
            </a:lvl9pPr>
          </a:lstStyle>
          <a:p>
            <a:pPr algn="ctr" eaLnBrk="0" hangingPunct="0"/>
            <a:r>
              <a:rPr lang="zh-CN" altLang="en-US" sz="2000">
                <a:solidFill>
                  <a:schemeClr val="tx1"/>
                </a:solidFill>
              </a:rPr>
              <a:t>真</a:t>
            </a:r>
          </a:p>
        </p:txBody>
      </p:sp>
      <p:sp>
        <p:nvSpPr>
          <p:cNvPr id="32774" name="Text Box 26"/>
          <p:cNvSpPr txBox="1">
            <a:spLocks noChangeArrowheads="1"/>
          </p:cNvSpPr>
          <p:nvPr/>
        </p:nvSpPr>
        <p:spPr bwMode="auto">
          <a:xfrm>
            <a:off x="7519988" y="2809106"/>
            <a:ext cx="581025" cy="3937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4400" b="1">
                <a:solidFill>
                  <a:schemeClr val="hlink"/>
                </a:solidFill>
                <a:latin typeface="Arial" charset="0"/>
                <a:ea typeface="宋体" charset="0"/>
                <a:cs typeface="宋体" charset="0"/>
              </a:defRPr>
            </a:lvl1pPr>
            <a:lvl2pPr marL="742950" indent="-285750">
              <a:defRPr sz="4400" b="1">
                <a:solidFill>
                  <a:schemeClr val="hlink"/>
                </a:solidFill>
                <a:latin typeface="Arial" charset="0"/>
                <a:ea typeface="宋体" charset="0"/>
              </a:defRPr>
            </a:lvl2pPr>
            <a:lvl3pPr marL="1143000" indent="-228600">
              <a:defRPr sz="4400" b="1">
                <a:solidFill>
                  <a:schemeClr val="hlink"/>
                </a:solidFill>
                <a:latin typeface="Arial" charset="0"/>
                <a:ea typeface="宋体" charset="0"/>
              </a:defRPr>
            </a:lvl3pPr>
            <a:lvl4pPr marL="1600200" indent="-228600">
              <a:defRPr sz="4400" b="1">
                <a:solidFill>
                  <a:schemeClr val="hlink"/>
                </a:solidFill>
                <a:latin typeface="Arial" charset="0"/>
                <a:ea typeface="宋体" charset="0"/>
              </a:defRPr>
            </a:lvl4pPr>
            <a:lvl5pPr marL="2057400" indent="-228600">
              <a:defRPr sz="4400" b="1">
                <a:solidFill>
                  <a:schemeClr val="hlink"/>
                </a:solidFill>
                <a:latin typeface="Arial" charset="0"/>
                <a:ea typeface="宋体" charset="0"/>
              </a:defRPr>
            </a:lvl5pPr>
            <a:lvl6pPr marL="2514600" indent="-228600" fontAlgn="base">
              <a:spcBef>
                <a:spcPct val="0"/>
              </a:spcBef>
              <a:spcAft>
                <a:spcPct val="0"/>
              </a:spcAft>
              <a:defRPr sz="4400" b="1">
                <a:solidFill>
                  <a:schemeClr val="hlink"/>
                </a:solidFill>
                <a:latin typeface="Arial" charset="0"/>
                <a:ea typeface="宋体" charset="0"/>
              </a:defRPr>
            </a:lvl6pPr>
            <a:lvl7pPr marL="2971800" indent="-228600" fontAlgn="base">
              <a:spcBef>
                <a:spcPct val="0"/>
              </a:spcBef>
              <a:spcAft>
                <a:spcPct val="0"/>
              </a:spcAft>
              <a:defRPr sz="4400" b="1">
                <a:solidFill>
                  <a:schemeClr val="hlink"/>
                </a:solidFill>
                <a:latin typeface="Arial" charset="0"/>
                <a:ea typeface="宋体" charset="0"/>
              </a:defRPr>
            </a:lvl7pPr>
            <a:lvl8pPr marL="3429000" indent="-228600" fontAlgn="base">
              <a:spcBef>
                <a:spcPct val="0"/>
              </a:spcBef>
              <a:spcAft>
                <a:spcPct val="0"/>
              </a:spcAft>
              <a:defRPr sz="4400" b="1">
                <a:solidFill>
                  <a:schemeClr val="hlink"/>
                </a:solidFill>
                <a:latin typeface="Arial" charset="0"/>
                <a:ea typeface="宋体" charset="0"/>
              </a:defRPr>
            </a:lvl8pPr>
            <a:lvl9pPr marL="3886200" indent="-228600" fontAlgn="base">
              <a:spcBef>
                <a:spcPct val="0"/>
              </a:spcBef>
              <a:spcAft>
                <a:spcPct val="0"/>
              </a:spcAft>
              <a:defRPr sz="4400" b="1">
                <a:solidFill>
                  <a:schemeClr val="hlink"/>
                </a:solidFill>
                <a:latin typeface="Arial" charset="0"/>
                <a:ea typeface="宋体" charset="0"/>
              </a:defRPr>
            </a:lvl9pPr>
          </a:lstStyle>
          <a:p>
            <a:pPr algn="ctr" eaLnBrk="0" hangingPunct="0"/>
            <a:r>
              <a:rPr lang="zh-CN" altLang="en-US" sz="2000">
                <a:solidFill>
                  <a:schemeClr val="tx1"/>
                </a:solidFill>
              </a:rPr>
              <a:t>假</a:t>
            </a:r>
          </a:p>
        </p:txBody>
      </p:sp>
      <p:sp>
        <p:nvSpPr>
          <p:cNvPr id="32775" name="AutoShape 27"/>
          <p:cNvSpPr>
            <a:spLocks noChangeArrowheads="1"/>
          </p:cNvSpPr>
          <p:nvPr/>
        </p:nvSpPr>
        <p:spPr bwMode="auto">
          <a:xfrm>
            <a:off x="5651500" y="2926581"/>
            <a:ext cx="2235200" cy="604838"/>
          </a:xfrm>
          <a:prstGeom prst="flowChartDecision">
            <a:avLst/>
          </a:prstGeom>
          <a:solidFill>
            <a:srgbClr val="FFFFFF"/>
          </a:solidFill>
          <a:ln w="9525">
            <a:solidFill>
              <a:srgbClr val="000000"/>
            </a:solidFill>
            <a:miter lim="800000"/>
            <a:headEnd/>
            <a:tailEnd/>
          </a:ln>
        </p:spPr>
        <p:txBody>
          <a:bodyPr/>
          <a:lstStyle/>
          <a:p>
            <a:pPr algn="ctr" eaLnBrk="0" hangingPunct="0"/>
            <a:r>
              <a:rPr lang="zh-CN" altLang="en-US" sz="2000" dirty="0">
                <a:solidFill>
                  <a:schemeClr val="tx1"/>
                </a:solidFill>
              </a:rPr>
              <a:t>表达式</a:t>
            </a:r>
          </a:p>
        </p:txBody>
      </p:sp>
      <p:sp>
        <p:nvSpPr>
          <p:cNvPr id="44060" name="Rectangle 28"/>
          <p:cNvSpPr>
            <a:spLocks noChangeArrowheads="1"/>
          </p:cNvSpPr>
          <p:nvPr/>
        </p:nvSpPr>
        <p:spPr bwMode="auto">
          <a:xfrm>
            <a:off x="5867400" y="2312219"/>
            <a:ext cx="1728788" cy="39052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eaLnBrk="0" hangingPunct="0">
              <a:defRPr/>
            </a:pPr>
            <a:r>
              <a:rPr lang="zh-CN" altLang="en-US" sz="2000" dirty="0">
                <a:solidFill>
                  <a:schemeClr val="tx1"/>
                </a:solidFill>
              </a:rPr>
              <a:t>循环体语句</a:t>
            </a:r>
          </a:p>
        </p:txBody>
      </p:sp>
      <p:sp>
        <p:nvSpPr>
          <p:cNvPr id="32777" name="Line 29"/>
          <p:cNvSpPr>
            <a:spLocks noChangeShapeType="1"/>
          </p:cNvSpPr>
          <p:nvPr/>
        </p:nvSpPr>
        <p:spPr bwMode="auto">
          <a:xfrm>
            <a:off x="6748463" y="2709094"/>
            <a:ext cx="1587" cy="257175"/>
          </a:xfrm>
          <a:prstGeom prst="line">
            <a:avLst/>
          </a:prstGeom>
          <a:noFill/>
          <a:ln w="9525">
            <a:solidFill>
              <a:srgbClr val="00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32778" name="Line 30"/>
          <p:cNvSpPr>
            <a:spLocks noChangeShapeType="1"/>
          </p:cNvSpPr>
          <p:nvPr/>
        </p:nvSpPr>
        <p:spPr bwMode="auto">
          <a:xfrm>
            <a:off x="6748463" y="3531419"/>
            <a:ext cx="0" cy="452437"/>
          </a:xfrm>
          <a:prstGeom prst="line">
            <a:avLst/>
          </a:prstGeom>
          <a:noFill/>
          <a:ln w="9525">
            <a:solidFill>
              <a:srgbClr val="000000"/>
            </a:solidFill>
            <a:round/>
            <a:headEnd/>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32779" name="Line 31"/>
          <p:cNvSpPr>
            <a:spLocks noChangeShapeType="1"/>
          </p:cNvSpPr>
          <p:nvPr/>
        </p:nvSpPr>
        <p:spPr bwMode="auto">
          <a:xfrm>
            <a:off x="6732588" y="1872481"/>
            <a:ext cx="0" cy="452438"/>
          </a:xfrm>
          <a:prstGeom prst="line">
            <a:avLst/>
          </a:prstGeom>
          <a:noFill/>
          <a:ln w="9525">
            <a:solidFill>
              <a:srgbClr val="00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32780" name="Line 32"/>
          <p:cNvSpPr>
            <a:spLocks noChangeShapeType="1"/>
          </p:cNvSpPr>
          <p:nvPr/>
        </p:nvSpPr>
        <p:spPr bwMode="auto">
          <a:xfrm>
            <a:off x="5148263" y="3983856"/>
            <a:ext cx="16002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2781" name="Line 33"/>
          <p:cNvSpPr>
            <a:spLocks noChangeShapeType="1"/>
          </p:cNvSpPr>
          <p:nvPr/>
        </p:nvSpPr>
        <p:spPr bwMode="auto">
          <a:xfrm flipV="1">
            <a:off x="5148263" y="2109019"/>
            <a:ext cx="0" cy="1865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2782" name="Line 34"/>
          <p:cNvSpPr>
            <a:spLocks noChangeShapeType="1"/>
          </p:cNvSpPr>
          <p:nvPr/>
        </p:nvSpPr>
        <p:spPr bwMode="auto">
          <a:xfrm>
            <a:off x="5148263" y="2089944"/>
            <a:ext cx="1600200" cy="0"/>
          </a:xfrm>
          <a:prstGeom prst="line">
            <a:avLst/>
          </a:prstGeom>
          <a:noFill/>
          <a:ln w="9525">
            <a:solidFill>
              <a:srgbClr val="00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32783" name="Line 35"/>
          <p:cNvSpPr>
            <a:spLocks noChangeShapeType="1"/>
          </p:cNvSpPr>
          <p:nvPr/>
        </p:nvSpPr>
        <p:spPr bwMode="auto">
          <a:xfrm flipV="1">
            <a:off x="7740650" y="3228206"/>
            <a:ext cx="608013" cy="127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2784" name="Line 36"/>
          <p:cNvSpPr>
            <a:spLocks noChangeShapeType="1"/>
          </p:cNvSpPr>
          <p:nvPr/>
        </p:nvSpPr>
        <p:spPr bwMode="auto">
          <a:xfrm>
            <a:off x="8348663" y="3228206"/>
            <a:ext cx="0" cy="90646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2785" name="Line 37"/>
          <p:cNvSpPr>
            <a:spLocks noChangeShapeType="1"/>
          </p:cNvSpPr>
          <p:nvPr/>
        </p:nvSpPr>
        <p:spPr bwMode="auto">
          <a:xfrm>
            <a:off x="6748463" y="4134669"/>
            <a:ext cx="16002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2786" name="Line 38"/>
          <p:cNvSpPr>
            <a:spLocks noChangeShapeType="1"/>
          </p:cNvSpPr>
          <p:nvPr/>
        </p:nvSpPr>
        <p:spPr bwMode="auto">
          <a:xfrm flipH="1">
            <a:off x="6732588" y="4134669"/>
            <a:ext cx="15875" cy="403225"/>
          </a:xfrm>
          <a:prstGeom prst="line">
            <a:avLst/>
          </a:prstGeom>
          <a:noFill/>
          <a:ln w="9525">
            <a:solidFill>
              <a:srgbClr val="00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44071" name="Rectangle 39"/>
          <p:cNvSpPr>
            <a:spLocks noChangeArrowheads="1"/>
          </p:cNvSpPr>
          <p:nvPr/>
        </p:nvSpPr>
        <p:spPr bwMode="auto">
          <a:xfrm>
            <a:off x="5292725" y="4536306"/>
            <a:ext cx="2881313" cy="3619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eaLnBrk="0" hangingPunct="0">
              <a:defRPr/>
            </a:pPr>
            <a:r>
              <a:rPr lang="en-US" altLang="zh-CN" sz="2000">
                <a:solidFill>
                  <a:schemeClr val="tx1"/>
                </a:solidFill>
              </a:rPr>
              <a:t>do-while</a:t>
            </a:r>
            <a:r>
              <a:rPr lang="zh-CN" altLang="en-US" sz="2000">
                <a:solidFill>
                  <a:schemeClr val="tx1"/>
                </a:solidFill>
              </a:rPr>
              <a:t>的下一条语句</a:t>
            </a:r>
          </a:p>
        </p:txBody>
      </p:sp>
      <p:sp>
        <p:nvSpPr>
          <p:cNvPr id="2" name="文本框 1">
            <a:extLst>
              <a:ext uri="{FF2B5EF4-FFF2-40B4-BE49-F238E27FC236}">
                <a16:creationId xmlns:a16="http://schemas.microsoft.com/office/drawing/2014/main" id="{544002EF-611A-44DB-B0E0-D30342BACB61}"/>
              </a:ext>
            </a:extLst>
          </p:cNvPr>
          <p:cNvSpPr txBox="1"/>
          <p:nvPr/>
        </p:nvSpPr>
        <p:spPr>
          <a:xfrm>
            <a:off x="327275" y="5032752"/>
            <a:ext cx="4897188" cy="1569660"/>
          </a:xfrm>
          <a:prstGeom prst="rect">
            <a:avLst/>
          </a:prstGeom>
          <a:noFill/>
        </p:spPr>
        <p:txBody>
          <a:bodyPr wrap="square" rtlCol="0">
            <a:spAutoFit/>
          </a:bodyPr>
          <a:lstStyle/>
          <a:p>
            <a:r>
              <a:rPr lang="zh-CN" altLang="en-US" dirty="0"/>
              <a:t>先执行一次循环体</a:t>
            </a:r>
            <a:r>
              <a:rPr lang="en-US" altLang="zh-CN" dirty="0"/>
              <a:t>,</a:t>
            </a:r>
            <a:r>
              <a:rPr lang="zh-CN" altLang="en-US" dirty="0"/>
              <a:t>然后计算表达式</a:t>
            </a:r>
            <a:r>
              <a:rPr lang="en-US" altLang="zh-CN" dirty="0"/>
              <a:t>,</a:t>
            </a:r>
            <a:r>
              <a:rPr lang="zh-CN" altLang="en-US" dirty="0"/>
              <a:t>当表达式的值非</a:t>
            </a:r>
            <a:r>
              <a:rPr lang="en-US" altLang="zh-CN" dirty="0"/>
              <a:t>0</a:t>
            </a:r>
            <a:r>
              <a:rPr lang="zh-CN" altLang="en-US" dirty="0"/>
              <a:t>时</a:t>
            </a:r>
            <a:r>
              <a:rPr lang="en-US" altLang="zh-CN" dirty="0"/>
              <a:t>, </a:t>
            </a:r>
            <a:r>
              <a:rPr lang="zh-CN" altLang="en-US" dirty="0"/>
              <a:t>重新执行循环体</a:t>
            </a:r>
            <a:r>
              <a:rPr lang="en-US" altLang="zh-CN" dirty="0"/>
              <a:t>,</a:t>
            </a:r>
            <a:r>
              <a:rPr lang="zh-CN" altLang="en-US" dirty="0"/>
              <a:t>如此反复</a:t>
            </a:r>
            <a:r>
              <a:rPr lang="en-US" altLang="zh-CN" dirty="0"/>
              <a:t>,</a:t>
            </a:r>
            <a:r>
              <a:rPr lang="zh-CN" altLang="en-US" dirty="0"/>
              <a:t>直到表达式值为</a:t>
            </a:r>
            <a:r>
              <a:rPr lang="en-US" altLang="zh-CN" dirty="0"/>
              <a:t>0,</a:t>
            </a:r>
            <a:r>
              <a:rPr lang="zh-CN" altLang="en-US" dirty="0"/>
              <a:t>此时循环结束。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54"/>
                                        </p:tgtEl>
                                        <p:attrNameLst>
                                          <p:attrName>style.visibility</p:attrName>
                                        </p:attrNameLst>
                                      </p:cBhvr>
                                      <p:to>
                                        <p:strVal val="visible"/>
                                      </p:to>
                                    </p:set>
                                    <p:anim calcmode="lin" valueType="num">
                                      <p:cBhvr additive="base">
                                        <p:cTn id="7" dur="500" fill="hold"/>
                                        <p:tgtEl>
                                          <p:spTgt spid="44054"/>
                                        </p:tgtEl>
                                        <p:attrNameLst>
                                          <p:attrName>ppt_x</p:attrName>
                                        </p:attrNameLst>
                                      </p:cBhvr>
                                      <p:tavLst>
                                        <p:tav tm="0">
                                          <p:val>
                                            <p:strVal val="0-#ppt_w/2"/>
                                          </p:val>
                                        </p:tav>
                                        <p:tav tm="100000">
                                          <p:val>
                                            <p:strVal val="#ppt_x"/>
                                          </p:val>
                                        </p:tav>
                                      </p:tavLst>
                                    </p:anim>
                                    <p:anim calcmode="lin" valueType="num">
                                      <p:cBhvr additive="base">
                                        <p:cTn id="8" dur="500" fill="hold"/>
                                        <p:tgtEl>
                                          <p:spTgt spid="440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55"/>
                                        </p:tgtEl>
                                        <p:attrNameLst>
                                          <p:attrName>style.visibility</p:attrName>
                                        </p:attrNameLst>
                                      </p:cBhvr>
                                      <p:to>
                                        <p:strVal val="visible"/>
                                      </p:to>
                                    </p:set>
                                    <p:anim calcmode="lin" valueType="num">
                                      <p:cBhvr additive="base">
                                        <p:cTn id="13" dur="500" fill="hold"/>
                                        <p:tgtEl>
                                          <p:spTgt spid="44055"/>
                                        </p:tgtEl>
                                        <p:attrNameLst>
                                          <p:attrName>ppt_x</p:attrName>
                                        </p:attrNameLst>
                                      </p:cBhvr>
                                      <p:tavLst>
                                        <p:tav tm="0">
                                          <p:val>
                                            <p:strVal val="0-#ppt_w/2"/>
                                          </p:val>
                                        </p:tav>
                                        <p:tav tm="100000">
                                          <p:val>
                                            <p:strVal val="#ppt_x"/>
                                          </p:val>
                                        </p:tav>
                                      </p:tavLst>
                                    </p:anim>
                                    <p:anim calcmode="lin" valueType="num">
                                      <p:cBhvr additive="base">
                                        <p:cTn id="14" dur="500" fill="hold"/>
                                        <p:tgtEl>
                                          <p:spTgt spid="4405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54" grpId="0" animBg="1" autoUpdateAnimBg="0"/>
      <p:bldP spid="44055" grpId="0" animBg="1" autoUpdateAnimBg="0"/>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8" name="Rectangle 4"/>
          <p:cNvSpPr>
            <a:spLocks noGrp="1" noChangeArrowheads="1"/>
          </p:cNvSpPr>
          <p:nvPr>
            <p:ph type="body" idx="1"/>
          </p:nvPr>
        </p:nvSpPr>
        <p:spPr>
          <a:xfrm>
            <a:off x="762000" y="1143000"/>
            <a:ext cx="7543800" cy="1600200"/>
          </a:xfrm>
        </p:spPr>
        <p:txBody>
          <a:bodyPr/>
          <a:lstStyle/>
          <a:p>
            <a:pPr algn="just">
              <a:defRPr/>
            </a:pPr>
            <a:r>
              <a:rPr lang="en-US" altLang="zh-CN" sz="2800" dirty="0"/>
              <a:t>while:</a:t>
            </a:r>
            <a:r>
              <a:rPr lang="en-US" altLang="zh-CN" sz="2800" dirty="0">
                <a:latin typeface="宋体" charset="0"/>
              </a:rPr>
              <a:t> </a:t>
            </a:r>
            <a:r>
              <a:rPr lang="zh-CN" altLang="en-US" sz="2800" dirty="0">
                <a:latin typeface="宋体" charset="0"/>
              </a:rPr>
              <a:t>先判别条件，再决定是否循环；</a:t>
            </a:r>
          </a:p>
          <a:p>
            <a:pPr algn="just">
              <a:defRPr/>
            </a:pPr>
            <a:r>
              <a:rPr lang="en-US" altLang="zh-CN" sz="2800" dirty="0"/>
              <a:t>do-while</a:t>
            </a:r>
            <a:r>
              <a:rPr lang="en-US" altLang="zh-CN" sz="2800" dirty="0">
                <a:latin typeface="宋体" charset="0"/>
              </a:rPr>
              <a:t>:</a:t>
            </a:r>
            <a:r>
              <a:rPr lang="zh-CN" altLang="en-US" sz="2800" dirty="0">
                <a:latin typeface="宋体" charset="0"/>
              </a:rPr>
              <a:t>先至少循环一次，然后再根据条件决定是否继续循环。</a:t>
            </a:r>
          </a:p>
        </p:txBody>
      </p:sp>
      <p:sp>
        <p:nvSpPr>
          <p:cNvPr id="108561" name="Rectangle 17"/>
          <p:cNvSpPr>
            <a:spLocks noGrp="1" noChangeArrowheads="1"/>
          </p:cNvSpPr>
          <p:nvPr>
            <p:ph type="title"/>
          </p:nvPr>
        </p:nvSpPr>
        <p:spPr>
          <a:xfrm>
            <a:off x="457200" y="457200"/>
            <a:ext cx="7067550" cy="639763"/>
          </a:xfrm>
          <a:extLst>
            <a:ext uri="{909E8E84-426E-40dd-AFC4-6F175D3DCCD1}">
              <a14:hiddenFill xmlns:a14="http://schemas.microsoft.com/office/drawing/2010/main" xmlns="">
                <a:solidFill>
                  <a:schemeClr val="hlink"/>
                </a:solidFill>
              </a14:hiddenFill>
            </a:ext>
          </a:extLst>
        </p:spPr>
        <p:txBody>
          <a:bodyPr/>
          <a:lstStyle/>
          <a:p>
            <a:pPr>
              <a:defRPr/>
            </a:pPr>
            <a:r>
              <a:rPr lang="en-US" altLang="zh-CN"/>
              <a:t>while </a:t>
            </a:r>
            <a:r>
              <a:rPr lang="zh-CN" altLang="en-US"/>
              <a:t>和 </a:t>
            </a:r>
            <a:r>
              <a:rPr lang="en-US" altLang="zh-CN"/>
              <a:t>do-while </a:t>
            </a:r>
            <a:r>
              <a:rPr lang="zh-CN" altLang="en-US"/>
              <a:t>的比较</a:t>
            </a:r>
          </a:p>
        </p:txBody>
      </p:sp>
      <p:grpSp>
        <p:nvGrpSpPr>
          <p:cNvPr id="33795" name="Group 19"/>
          <p:cNvGrpSpPr>
            <a:grpSpLocks/>
          </p:cNvGrpSpPr>
          <p:nvPr/>
        </p:nvGrpSpPr>
        <p:grpSpPr bwMode="auto">
          <a:xfrm>
            <a:off x="990600" y="2819400"/>
            <a:ext cx="3200400" cy="2895600"/>
            <a:chOff x="1977" y="4866"/>
            <a:chExt cx="3960" cy="2993"/>
          </a:xfrm>
        </p:grpSpPr>
        <p:sp>
          <p:nvSpPr>
            <p:cNvPr id="33807" name="Text Box 20"/>
            <p:cNvSpPr txBox="1">
              <a:spLocks noChangeArrowheads="1"/>
            </p:cNvSpPr>
            <p:nvPr/>
          </p:nvSpPr>
          <p:spPr bwMode="auto">
            <a:xfrm>
              <a:off x="3590" y="6538"/>
              <a:ext cx="525" cy="40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4400" b="1">
                  <a:solidFill>
                    <a:schemeClr val="hlink"/>
                  </a:solidFill>
                  <a:latin typeface="Arial" charset="0"/>
                  <a:ea typeface="宋体" charset="0"/>
                  <a:cs typeface="宋体" charset="0"/>
                </a:defRPr>
              </a:lvl1pPr>
              <a:lvl2pPr marL="742950" indent="-285750">
                <a:defRPr sz="4400" b="1">
                  <a:solidFill>
                    <a:schemeClr val="hlink"/>
                  </a:solidFill>
                  <a:latin typeface="Arial" charset="0"/>
                  <a:ea typeface="宋体" charset="0"/>
                </a:defRPr>
              </a:lvl2pPr>
              <a:lvl3pPr marL="1143000" indent="-228600">
                <a:defRPr sz="4400" b="1">
                  <a:solidFill>
                    <a:schemeClr val="hlink"/>
                  </a:solidFill>
                  <a:latin typeface="Arial" charset="0"/>
                  <a:ea typeface="宋体" charset="0"/>
                </a:defRPr>
              </a:lvl3pPr>
              <a:lvl4pPr marL="1600200" indent="-228600">
                <a:defRPr sz="4400" b="1">
                  <a:solidFill>
                    <a:schemeClr val="hlink"/>
                  </a:solidFill>
                  <a:latin typeface="Arial" charset="0"/>
                  <a:ea typeface="宋体" charset="0"/>
                </a:defRPr>
              </a:lvl4pPr>
              <a:lvl5pPr marL="2057400" indent="-228600">
                <a:defRPr sz="4400" b="1">
                  <a:solidFill>
                    <a:schemeClr val="hlink"/>
                  </a:solidFill>
                  <a:latin typeface="Arial" charset="0"/>
                  <a:ea typeface="宋体" charset="0"/>
                </a:defRPr>
              </a:lvl5pPr>
              <a:lvl6pPr marL="2514600" indent="-228600" fontAlgn="base">
                <a:spcBef>
                  <a:spcPct val="0"/>
                </a:spcBef>
                <a:spcAft>
                  <a:spcPct val="0"/>
                </a:spcAft>
                <a:defRPr sz="4400" b="1">
                  <a:solidFill>
                    <a:schemeClr val="hlink"/>
                  </a:solidFill>
                  <a:latin typeface="Arial" charset="0"/>
                  <a:ea typeface="宋体" charset="0"/>
                </a:defRPr>
              </a:lvl6pPr>
              <a:lvl7pPr marL="2971800" indent="-228600" fontAlgn="base">
                <a:spcBef>
                  <a:spcPct val="0"/>
                </a:spcBef>
                <a:spcAft>
                  <a:spcPct val="0"/>
                </a:spcAft>
                <a:defRPr sz="4400" b="1">
                  <a:solidFill>
                    <a:schemeClr val="hlink"/>
                  </a:solidFill>
                  <a:latin typeface="Arial" charset="0"/>
                  <a:ea typeface="宋体" charset="0"/>
                </a:defRPr>
              </a:lvl7pPr>
              <a:lvl8pPr marL="3429000" indent="-228600" fontAlgn="base">
                <a:spcBef>
                  <a:spcPct val="0"/>
                </a:spcBef>
                <a:spcAft>
                  <a:spcPct val="0"/>
                </a:spcAft>
                <a:defRPr sz="4400" b="1">
                  <a:solidFill>
                    <a:schemeClr val="hlink"/>
                  </a:solidFill>
                  <a:latin typeface="Arial" charset="0"/>
                  <a:ea typeface="宋体" charset="0"/>
                </a:defRPr>
              </a:lvl8pPr>
              <a:lvl9pPr marL="3886200" indent="-228600" fontAlgn="base">
                <a:spcBef>
                  <a:spcPct val="0"/>
                </a:spcBef>
                <a:spcAft>
                  <a:spcPct val="0"/>
                </a:spcAft>
                <a:defRPr sz="4400" b="1">
                  <a:solidFill>
                    <a:schemeClr val="hlink"/>
                  </a:solidFill>
                  <a:latin typeface="Arial" charset="0"/>
                  <a:ea typeface="宋体" charset="0"/>
                </a:defRPr>
              </a:lvl9pPr>
            </a:lstStyle>
            <a:p>
              <a:pPr algn="ctr" eaLnBrk="0" hangingPunct="0"/>
              <a:r>
                <a:rPr lang="zh-CN" altLang="en-US" sz="1400">
                  <a:solidFill>
                    <a:schemeClr val="tx1"/>
                  </a:solidFill>
                </a:rPr>
                <a:t>真</a:t>
              </a:r>
            </a:p>
          </p:txBody>
        </p:sp>
        <p:sp>
          <p:nvSpPr>
            <p:cNvPr id="33808" name="Text Box 21"/>
            <p:cNvSpPr txBox="1">
              <a:spLocks noChangeArrowheads="1"/>
            </p:cNvSpPr>
            <p:nvPr/>
          </p:nvSpPr>
          <p:spPr bwMode="auto">
            <a:xfrm>
              <a:off x="4860" y="5964"/>
              <a:ext cx="720" cy="40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4400" b="1">
                  <a:solidFill>
                    <a:schemeClr val="hlink"/>
                  </a:solidFill>
                  <a:latin typeface="Arial" charset="0"/>
                  <a:ea typeface="宋体" charset="0"/>
                  <a:cs typeface="宋体" charset="0"/>
                </a:defRPr>
              </a:lvl1pPr>
              <a:lvl2pPr marL="742950" indent="-285750">
                <a:defRPr sz="4400" b="1">
                  <a:solidFill>
                    <a:schemeClr val="hlink"/>
                  </a:solidFill>
                  <a:latin typeface="Arial" charset="0"/>
                  <a:ea typeface="宋体" charset="0"/>
                </a:defRPr>
              </a:lvl2pPr>
              <a:lvl3pPr marL="1143000" indent="-228600">
                <a:defRPr sz="4400" b="1">
                  <a:solidFill>
                    <a:schemeClr val="hlink"/>
                  </a:solidFill>
                  <a:latin typeface="Arial" charset="0"/>
                  <a:ea typeface="宋体" charset="0"/>
                </a:defRPr>
              </a:lvl3pPr>
              <a:lvl4pPr marL="1600200" indent="-228600">
                <a:defRPr sz="4400" b="1">
                  <a:solidFill>
                    <a:schemeClr val="hlink"/>
                  </a:solidFill>
                  <a:latin typeface="Arial" charset="0"/>
                  <a:ea typeface="宋体" charset="0"/>
                </a:defRPr>
              </a:lvl4pPr>
              <a:lvl5pPr marL="2057400" indent="-228600">
                <a:defRPr sz="4400" b="1">
                  <a:solidFill>
                    <a:schemeClr val="hlink"/>
                  </a:solidFill>
                  <a:latin typeface="Arial" charset="0"/>
                  <a:ea typeface="宋体" charset="0"/>
                </a:defRPr>
              </a:lvl5pPr>
              <a:lvl6pPr marL="2514600" indent="-228600" fontAlgn="base">
                <a:spcBef>
                  <a:spcPct val="0"/>
                </a:spcBef>
                <a:spcAft>
                  <a:spcPct val="0"/>
                </a:spcAft>
                <a:defRPr sz="4400" b="1">
                  <a:solidFill>
                    <a:schemeClr val="hlink"/>
                  </a:solidFill>
                  <a:latin typeface="Arial" charset="0"/>
                  <a:ea typeface="宋体" charset="0"/>
                </a:defRPr>
              </a:lvl6pPr>
              <a:lvl7pPr marL="2971800" indent="-228600" fontAlgn="base">
                <a:spcBef>
                  <a:spcPct val="0"/>
                </a:spcBef>
                <a:spcAft>
                  <a:spcPct val="0"/>
                </a:spcAft>
                <a:defRPr sz="4400" b="1">
                  <a:solidFill>
                    <a:schemeClr val="hlink"/>
                  </a:solidFill>
                  <a:latin typeface="Arial" charset="0"/>
                  <a:ea typeface="宋体" charset="0"/>
                </a:defRPr>
              </a:lvl7pPr>
              <a:lvl8pPr marL="3429000" indent="-228600" fontAlgn="base">
                <a:spcBef>
                  <a:spcPct val="0"/>
                </a:spcBef>
                <a:spcAft>
                  <a:spcPct val="0"/>
                </a:spcAft>
                <a:defRPr sz="4400" b="1">
                  <a:solidFill>
                    <a:schemeClr val="hlink"/>
                  </a:solidFill>
                  <a:latin typeface="Arial" charset="0"/>
                  <a:ea typeface="宋体" charset="0"/>
                </a:defRPr>
              </a:lvl8pPr>
              <a:lvl9pPr marL="3886200" indent="-228600" fontAlgn="base">
                <a:spcBef>
                  <a:spcPct val="0"/>
                </a:spcBef>
                <a:spcAft>
                  <a:spcPct val="0"/>
                </a:spcAft>
                <a:defRPr sz="4400" b="1">
                  <a:solidFill>
                    <a:schemeClr val="hlink"/>
                  </a:solidFill>
                  <a:latin typeface="Arial" charset="0"/>
                  <a:ea typeface="宋体" charset="0"/>
                </a:defRPr>
              </a:lvl9pPr>
            </a:lstStyle>
            <a:p>
              <a:pPr algn="ctr" eaLnBrk="0" hangingPunct="0"/>
              <a:r>
                <a:rPr lang="zh-CN" altLang="en-US" sz="1400">
                  <a:solidFill>
                    <a:schemeClr val="tx1"/>
                  </a:solidFill>
                </a:rPr>
                <a:t>假</a:t>
              </a:r>
            </a:p>
          </p:txBody>
        </p:sp>
        <p:sp>
          <p:nvSpPr>
            <p:cNvPr id="33809" name="AutoShape 22"/>
            <p:cNvSpPr>
              <a:spLocks noChangeArrowheads="1"/>
            </p:cNvSpPr>
            <p:nvPr/>
          </p:nvSpPr>
          <p:spPr bwMode="auto">
            <a:xfrm>
              <a:off x="2865" y="5956"/>
              <a:ext cx="2172" cy="624"/>
            </a:xfrm>
            <a:prstGeom prst="flowChartDecision">
              <a:avLst/>
            </a:prstGeom>
            <a:solidFill>
              <a:srgbClr val="FFFFFF"/>
            </a:solidFill>
            <a:ln w="9525">
              <a:solidFill>
                <a:srgbClr val="000000"/>
              </a:solidFill>
              <a:miter lim="800000"/>
              <a:headEnd/>
              <a:tailEnd/>
            </a:ln>
          </p:spPr>
          <p:txBody>
            <a:bodyPr/>
            <a:lstStyle/>
            <a:p>
              <a:pPr algn="ctr" eaLnBrk="0" hangingPunct="0"/>
              <a:r>
                <a:rPr lang="zh-CN" altLang="en-US" sz="1600">
                  <a:solidFill>
                    <a:schemeClr val="tx1"/>
                  </a:solidFill>
                </a:rPr>
                <a:t>表达式</a:t>
              </a:r>
            </a:p>
          </p:txBody>
        </p:sp>
        <p:sp>
          <p:nvSpPr>
            <p:cNvPr id="108567" name="Rectangle 23"/>
            <p:cNvSpPr>
              <a:spLocks noChangeArrowheads="1"/>
            </p:cNvSpPr>
            <p:nvPr/>
          </p:nvSpPr>
          <p:spPr bwMode="auto">
            <a:xfrm>
              <a:off x="3271" y="5321"/>
              <a:ext cx="1395" cy="40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eaLnBrk="0" hangingPunct="0">
                <a:defRPr/>
              </a:pPr>
              <a:r>
                <a:rPr lang="zh-CN" altLang="en-US" sz="1400">
                  <a:solidFill>
                    <a:schemeClr val="tx1"/>
                  </a:solidFill>
                </a:rPr>
                <a:t>循环体语句</a:t>
              </a:r>
            </a:p>
          </p:txBody>
        </p:sp>
        <p:sp>
          <p:nvSpPr>
            <p:cNvPr id="33811" name="Line 24"/>
            <p:cNvSpPr>
              <a:spLocks noChangeShapeType="1"/>
            </p:cNvSpPr>
            <p:nvPr/>
          </p:nvSpPr>
          <p:spPr bwMode="auto">
            <a:xfrm>
              <a:off x="3957" y="5730"/>
              <a:ext cx="1" cy="266"/>
            </a:xfrm>
            <a:prstGeom prst="line">
              <a:avLst/>
            </a:prstGeom>
            <a:noFill/>
            <a:ln w="9525">
              <a:solidFill>
                <a:srgbClr val="00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33812" name="Line 25"/>
            <p:cNvSpPr>
              <a:spLocks noChangeShapeType="1"/>
            </p:cNvSpPr>
            <p:nvPr/>
          </p:nvSpPr>
          <p:spPr bwMode="auto">
            <a:xfrm>
              <a:off x="3957" y="6580"/>
              <a:ext cx="0" cy="468"/>
            </a:xfrm>
            <a:prstGeom prst="line">
              <a:avLst/>
            </a:prstGeom>
            <a:noFill/>
            <a:ln w="9525">
              <a:solidFill>
                <a:srgbClr val="000000"/>
              </a:solidFill>
              <a:round/>
              <a:headEnd/>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33813" name="Line 26"/>
            <p:cNvSpPr>
              <a:spLocks noChangeShapeType="1"/>
            </p:cNvSpPr>
            <p:nvPr/>
          </p:nvSpPr>
          <p:spPr bwMode="auto">
            <a:xfrm>
              <a:off x="3937" y="4866"/>
              <a:ext cx="0" cy="468"/>
            </a:xfrm>
            <a:prstGeom prst="line">
              <a:avLst/>
            </a:prstGeom>
            <a:noFill/>
            <a:ln w="9525">
              <a:solidFill>
                <a:srgbClr val="00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33814" name="Line 27"/>
            <p:cNvSpPr>
              <a:spLocks noChangeShapeType="1"/>
            </p:cNvSpPr>
            <p:nvPr/>
          </p:nvSpPr>
          <p:spPr bwMode="auto">
            <a:xfrm>
              <a:off x="1977" y="7048"/>
              <a:ext cx="198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3815" name="Line 28"/>
            <p:cNvSpPr>
              <a:spLocks noChangeShapeType="1"/>
            </p:cNvSpPr>
            <p:nvPr/>
          </p:nvSpPr>
          <p:spPr bwMode="auto">
            <a:xfrm flipV="1">
              <a:off x="1977" y="5110"/>
              <a:ext cx="0" cy="192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3816" name="Line 29"/>
            <p:cNvSpPr>
              <a:spLocks noChangeShapeType="1"/>
            </p:cNvSpPr>
            <p:nvPr/>
          </p:nvSpPr>
          <p:spPr bwMode="auto">
            <a:xfrm>
              <a:off x="1977" y="5120"/>
              <a:ext cx="1980" cy="0"/>
            </a:xfrm>
            <a:prstGeom prst="line">
              <a:avLst/>
            </a:prstGeom>
            <a:noFill/>
            <a:ln w="9525">
              <a:solidFill>
                <a:srgbClr val="00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33817" name="Line 30"/>
            <p:cNvSpPr>
              <a:spLocks noChangeShapeType="1"/>
            </p:cNvSpPr>
            <p:nvPr/>
          </p:nvSpPr>
          <p:spPr bwMode="auto">
            <a:xfrm>
              <a:off x="5037" y="6268"/>
              <a:ext cx="9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3818" name="Line 31"/>
            <p:cNvSpPr>
              <a:spLocks noChangeShapeType="1"/>
            </p:cNvSpPr>
            <p:nvPr/>
          </p:nvSpPr>
          <p:spPr bwMode="auto">
            <a:xfrm>
              <a:off x="5937" y="6268"/>
              <a:ext cx="0" cy="9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3819" name="Line 32"/>
            <p:cNvSpPr>
              <a:spLocks noChangeShapeType="1"/>
            </p:cNvSpPr>
            <p:nvPr/>
          </p:nvSpPr>
          <p:spPr bwMode="auto">
            <a:xfrm>
              <a:off x="3957" y="7204"/>
              <a:ext cx="198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3820" name="Line 33"/>
            <p:cNvSpPr>
              <a:spLocks noChangeShapeType="1"/>
            </p:cNvSpPr>
            <p:nvPr/>
          </p:nvSpPr>
          <p:spPr bwMode="auto">
            <a:xfrm>
              <a:off x="3957" y="7204"/>
              <a:ext cx="2" cy="320"/>
            </a:xfrm>
            <a:prstGeom prst="line">
              <a:avLst/>
            </a:prstGeom>
            <a:noFill/>
            <a:ln w="9525">
              <a:solidFill>
                <a:srgbClr val="00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108578" name="Rectangle 34"/>
            <p:cNvSpPr>
              <a:spLocks noChangeArrowheads="1"/>
            </p:cNvSpPr>
            <p:nvPr/>
          </p:nvSpPr>
          <p:spPr bwMode="auto">
            <a:xfrm>
              <a:off x="2698" y="7485"/>
              <a:ext cx="2518" cy="37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eaLnBrk="0" hangingPunct="0">
                <a:defRPr/>
              </a:pPr>
              <a:r>
                <a:rPr lang="en-US" altLang="zh-CN" sz="1200">
                  <a:solidFill>
                    <a:schemeClr val="tx1"/>
                  </a:solidFill>
                </a:rPr>
                <a:t>do-while</a:t>
              </a:r>
              <a:r>
                <a:rPr lang="zh-CN" altLang="en-US" sz="1200">
                  <a:solidFill>
                    <a:schemeClr val="tx1"/>
                  </a:solidFill>
                </a:rPr>
                <a:t>的下一条语句</a:t>
              </a:r>
            </a:p>
          </p:txBody>
        </p:sp>
      </p:grpSp>
      <p:grpSp>
        <p:nvGrpSpPr>
          <p:cNvPr id="33796" name="Group 47"/>
          <p:cNvGrpSpPr>
            <a:grpSpLocks/>
          </p:cNvGrpSpPr>
          <p:nvPr/>
        </p:nvGrpSpPr>
        <p:grpSpPr bwMode="auto">
          <a:xfrm>
            <a:off x="5181600" y="2819400"/>
            <a:ext cx="2743200" cy="2895600"/>
            <a:chOff x="3264" y="1776"/>
            <a:chExt cx="1728" cy="1824"/>
          </a:xfrm>
        </p:grpSpPr>
        <p:sp>
          <p:nvSpPr>
            <p:cNvPr id="33797" name="Text Box 36"/>
            <p:cNvSpPr txBox="1">
              <a:spLocks noChangeArrowheads="1"/>
            </p:cNvSpPr>
            <p:nvPr/>
          </p:nvSpPr>
          <p:spPr bwMode="auto">
            <a:xfrm>
              <a:off x="3832" y="2338"/>
              <a:ext cx="676" cy="2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4400" b="1">
                  <a:solidFill>
                    <a:schemeClr val="hlink"/>
                  </a:solidFill>
                  <a:latin typeface="Arial" charset="0"/>
                  <a:ea typeface="宋体" charset="0"/>
                  <a:cs typeface="宋体" charset="0"/>
                </a:defRPr>
              </a:lvl1pPr>
              <a:lvl2pPr marL="742950" indent="-285750">
                <a:defRPr sz="4400" b="1">
                  <a:solidFill>
                    <a:schemeClr val="hlink"/>
                  </a:solidFill>
                  <a:latin typeface="Arial" charset="0"/>
                  <a:ea typeface="宋体" charset="0"/>
                </a:defRPr>
              </a:lvl2pPr>
              <a:lvl3pPr marL="1143000" indent="-228600">
                <a:defRPr sz="4400" b="1">
                  <a:solidFill>
                    <a:schemeClr val="hlink"/>
                  </a:solidFill>
                  <a:latin typeface="Arial" charset="0"/>
                  <a:ea typeface="宋体" charset="0"/>
                </a:defRPr>
              </a:lvl3pPr>
              <a:lvl4pPr marL="1600200" indent="-228600">
                <a:defRPr sz="4400" b="1">
                  <a:solidFill>
                    <a:schemeClr val="hlink"/>
                  </a:solidFill>
                  <a:latin typeface="Arial" charset="0"/>
                  <a:ea typeface="宋体" charset="0"/>
                </a:defRPr>
              </a:lvl4pPr>
              <a:lvl5pPr marL="2057400" indent="-228600">
                <a:defRPr sz="4400" b="1">
                  <a:solidFill>
                    <a:schemeClr val="hlink"/>
                  </a:solidFill>
                  <a:latin typeface="Arial" charset="0"/>
                  <a:ea typeface="宋体" charset="0"/>
                </a:defRPr>
              </a:lvl5pPr>
              <a:lvl6pPr marL="2514600" indent="-228600" fontAlgn="base">
                <a:spcBef>
                  <a:spcPct val="0"/>
                </a:spcBef>
                <a:spcAft>
                  <a:spcPct val="0"/>
                </a:spcAft>
                <a:defRPr sz="4400" b="1">
                  <a:solidFill>
                    <a:schemeClr val="hlink"/>
                  </a:solidFill>
                  <a:latin typeface="Arial" charset="0"/>
                  <a:ea typeface="宋体" charset="0"/>
                </a:defRPr>
              </a:lvl6pPr>
              <a:lvl7pPr marL="2971800" indent="-228600" fontAlgn="base">
                <a:spcBef>
                  <a:spcPct val="0"/>
                </a:spcBef>
                <a:spcAft>
                  <a:spcPct val="0"/>
                </a:spcAft>
                <a:defRPr sz="4400" b="1">
                  <a:solidFill>
                    <a:schemeClr val="hlink"/>
                  </a:solidFill>
                  <a:latin typeface="Arial" charset="0"/>
                  <a:ea typeface="宋体" charset="0"/>
                </a:defRPr>
              </a:lvl7pPr>
              <a:lvl8pPr marL="3429000" indent="-228600" fontAlgn="base">
                <a:spcBef>
                  <a:spcPct val="0"/>
                </a:spcBef>
                <a:spcAft>
                  <a:spcPct val="0"/>
                </a:spcAft>
                <a:defRPr sz="4400" b="1">
                  <a:solidFill>
                    <a:schemeClr val="hlink"/>
                  </a:solidFill>
                  <a:latin typeface="Arial" charset="0"/>
                  <a:ea typeface="宋体" charset="0"/>
                </a:defRPr>
              </a:lvl8pPr>
              <a:lvl9pPr marL="3886200" indent="-228600" fontAlgn="base">
                <a:spcBef>
                  <a:spcPct val="0"/>
                </a:spcBef>
                <a:spcAft>
                  <a:spcPct val="0"/>
                </a:spcAft>
                <a:defRPr sz="4400" b="1">
                  <a:solidFill>
                    <a:schemeClr val="hlink"/>
                  </a:solidFill>
                  <a:latin typeface="Arial" charset="0"/>
                  <a:ea typeface="宋体" charset="0"/>
                </a:defRPr>
              </a:lvl9pPr>
            </a:lstStyle>
            <a:p>
              <a:pPr algn="ctr" eaLnBrk="0" hangingPunct="0"/>
              <a:r>
                <a:rPr lang="zh-CN" altLang="en-US" sz="1600">
                  <a:solidFill>
                    <a:schemeClr val="tx1"/>
                  </a:solidFill>
                  <a:latin typeface="Times New Roman" charset="0"/>
                </a:rPr>
                <a:t>真</a:t>
              </a:r>
            </a:p>
          </p:txBody>
        </p:sp>
        <p:sp>
          <p:nvSpPr>
            <p:cNvPr id="33798" name="Text Box 37"/>
            <p:cNvSpPr txBox="1">
              <a:spLocks noChangeArrowheads="1"/>
            </p:cNvSpPr>
            <p:nvPr/>
          </p:nvSpPr>
          <p:spPr bwMode="auto">
            <a:xfrm>
              <a:off x="4420" y="1973"/>
              <a:ext cx="572" cy="23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4400" b="1">
                  <a:solidFill>
                    <a:schemeClr val="hlink"/>
                  </a:solidFill>
                  <a:latin typeface="Arial" charset="0"/>
                  <a:ea typeface="宋体" charset="0"/>
                  <a:cs typeface="宋体" charset="0"/>
                </a:defRPr>
              </a:lvl1pPr>
              <a:lvl2pPr marL="742950" indent="-285750">
                <a:defRPr sz="4400" b="1">
                  <a:solidFill>
                    <a:schemeClr val="hlink"/>
                  </a:solidFill>
                  <a:latin typeface="Arial" charset="0"/>
                  <a:ea typeface="宋体" charset="0"/>
                </a:defRPr>
              </a:lvl2pPr>
              <a:lvl3pPr marL="1143000" indent="-228600">
                <a:defRPr sz="4400" b="1">
                  <a:solidFill>
                    <a:schemeClr val="hlink"/>
                  </a:solidFill>
                  <a:latin typeface="Arial" charset="0"/>
                  <a:ea typeface="宋体" charset="0"/>
                </a:defRPr>
              </a:lvl3pPr>
              <a:lvl4pPr marL="1600200" indent="-228600">
                <a:defRPr sz="4400" b="1">
                  <a:solidFill>
                    <a:schemeClr val="hlink"/>
                  </a:solidFill>
                  <a:latin typeface="Arial" charset="0"/>
                  <a:ea typeface="宋体" charset="0"/>
                </a:defRPr>
              </a:lvl4pPr>
              <a:lvl5pPr marL="2057400" indent="-228600">
                <a:defRPr sz="4400" b="1">
                  <a:solidFill>
                    <a:schemeClr val="hlink"/>
                  </a:solidFill>
                  <a:latin typeface="Arial" charset="0"/>
                  <a:ea typeface="宋体" charset="0"/>
                </a:defRPr>
              </a:lvl5pPr>
              <a:lvl6pPr marL="2514600" indent="-228600" fontAlgn="base">
                <a:spcBef>
                  <a:spcPct val="0"/>
                </a:spcBef>
                <a:spcAft>
                  <a:spcPct val="0"/>
                </a:spcAft>
                <a:defRPr sz="4400" b="1">
                  <a:solidFill>
                    <a:schemeClr val="hlink"/>
                  </a:solidFill>
                  <a:latin typeface="Arial" charset="0"/>
                  <a:ea typeface="宋体" charset="0"/>
                </a:defRPr>
              </a:lvl6pPr>
              <a:lvl7pPr marL="2971800" indent="-228600" fontAlgn="base">
                <a:spcBef>
                  <a:spcPct val="0"/>
                </a:spcBef>
                <a:spcAft>
                  <a:spcPct val="0"/>
                </a:spcAft>
                <a:defRPr sz="4400" b="1">
                  <a:solidFill>
                    <a:schemeClr val="hlink"/>
                  </a:solidFill>
                  <a:latin typeface="Arial" charset="0"/>
                  <a:ea typeface="宋体" charset="0"/>
                </a:defRPr>
              </a:lvl7pPr>
              <a:lvl8pPr marL="3429000" indent="-228600" fontAlgn="base">
                <a:spcBef>
                  <a:spcPct val="0"/>
                </a:spcBef>
                <a:spcAft>
                  <a:spcPct val="0"/>
                </a:spcAft>
                <a:defRPr sz="4400" b="1">
                  <a:solidFill>
                    <a:schemeClr val="hlink"/>
                  </a:solidFill>
                  <a:latin typeface="Arial" charset="0"/>
                  <a:ea typeface="宋体" charset="0"/>
                </a:defRPr>
              </a:lvl8pPr>
              <a:lvl9pPr marL="3886200" indent="-228600" fontAlgn="base">
                <a:spcBef>
                  <a:spcPct val="0"/>
                </a:spcBef>
                <a:spcAft>
                  <a:spcPct val="0"/>
                </a:spcAft>
                <a:defRPr sz="4400" b="1">
                  <a:solidFill>
                    <a:schemeClr val="hlink"/>
                  </a:solidFill>
                  <a:latin typeface="Arial" charset="0"/>
                  <a:ea typeface="宋体" charset="0"/>
                </a:defRPr>
              </a:lvl9pPr>
            </a:lstStyle>
            <a:p>
              <a:pPr algn="ctr" eaLnBrk="0" hangingPunct="0"/>
              <a:r>
                <a:rPr lang="zh-CN" altLang="en-US" sz="1600">
                  <a:solidFill>
                    <a:schemeClr val="tx1"/>
                  </a:solidFill>
                  <a:latin typeface="Times New Roman" charset="0"/>
                </a:rPr>
                <a:t>假</a:t>
              </a:r>
            </a:p>
          </p:txBody>
        </p:sp>
        <p:sp>
          <p:nvSpPr>
            <p:cNvPr id="33799" name="Line 38"/>
            <p:cNvSpPr>
              <a:spLocks noChangeShapeType="1"/>
            </p:cNvSpPr>
            <p:nvPr/>
          </p:nvSpPr>
          <p:spPr bwMode="auto">
            <a:xfrm>
              <a:off x="4041" y="2359"/>
              <a:ext cx="0" cy="156"/>
            </a:xfrm>
            <a:prstGeom prst="line">
              <a:avLst/>
            </a:prstGeom>
            <a:noFill/>
            <a:ln w="9525">
              <a:solidFill>
                <a:srgbClr val="00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grpSp>
          <p:nvGrpSpPr>
            <p:cNvPr id="33800" name="Group 46"/>
            <p:cNvGrpSpPr>
              <a:grpSpLocks/>
            </p:cNvGrpSpPr>
            <p:nvPr/>
          </p:nvGrpSpPr>
          <p:grpSpPr bwMode="auto">
            <a:xfrm>
              <a:off x="3264" y="1776"/>
              <a:ext cx="1681" cy="1824"/>
              <a:chOff x="3264" y="1776"/>
              <a:chExt cx="1681" cy="1824"/>
            </a:xfrm>
          </p:grpSpPr>
          <p:sp>
            <p:nvSpPr>
              <p:cNvPr id="33801" name="Text Box 40"/>
              <p:cNvSpPr txBox="1">
                <a:spLocks noChangeArrowheads="1"/>
              </p:cNvSpPr>
              <p:nvPr/>
            </p:nvSpPr>
            <p:spPr bwMode="auto">
              <a:xfrm>
                <a:off x="3424" y="3361"/>
                <a:ext cx="1319" cy="239"/>
              </a:xfrm>
              <a:prstGeom prst="rect">
                <a:avLst/>
              </a:prstGeom>
              <a:solidFill>
                <a:srgbClr val="FFFFFF"/>
              </a:solidFill>
              <a:ln w="9525">
                <a:solidFill>
                  <a:srgbClr val="000000"/>
                </a:solidFill>
                <a:miter lim="800000"/>
                <a:headEnd/>
                <a:tailEnd/>
              </a:ln>
            </p:spPr>
            <p:txBody>
              <a:bodyPr/>
              <a:lstStyle>
                <a:lvl1pPr>
                  <a:defRPr sz="4400" b="1">
                    <a:solidFill>
                      <a:schemeClr val="hlink"/>
                    </a:solidFill>
                    <a:latin typeface="Arial" charset="0"/>
                    <a:ea typeface="宋体" charset="0"/>
                    <a:cs typeface="宋体" charset="0"/>
                  </a:defRPr>
                </a:lvl1pPr>
                <a:lvl2pPr marL="742950" indent="-285750">
                  <a:defRPr sz="4400" b="1">
                    <a:solidFill>
                      <a:schemeClr val="hlink"/>
                    </a:solidFill>
                    <a:latin typeface="Arial" charset="0"/>
                    <a:ea typeface="宋体" charset="0"/>
                  </a:defRPr>
                </a:lvl2pPr>
                <a:lvl3pPr marL="1143000" indent="-228600">
                  <a:defRPr sz="4400" b="1">
                    <a:solidFill>
                      <a:schemeClr val="hlink"/>
                    </a:solidFill>
                    <a:latin typeface="Arial" charset="0"/>
                    <a:ea typeface="宋体" charset="0"/>
                  </a:defRPr>
                </a:lvl3pPr>
                <a:lvl4pPr marL="1600200" indent="-228600">
                  <a:defRPr sz="4400" b="1">
                    <a:solidFill>
                      <a:schemeClr val="hlink"/>
                    </a:solidFill>
                    <a:latin typeface="Arial" charset="0"/>
                    <a:ea typeface="宋体" charset="0"/>
                  </a:defRPr>
                </a:lvl4pPr>
                <a:lvl5pPr marL="2057400" indent="-228600">
                  <a:defRPr sz="4400" b="1">
                    <a:solidFill>
                      <a:schemeClr val="hlink"/>
                    </a:solidFill>
                    <a:latin typeface="Arial" charset="0"/>
                    <a:ea typeface="宋体" charset="0"/>
                  </a:defRPr>
                </a:lvl5pPr>
                <a:lvl6pPr marL="2514600" indent="-228600" fontAlgn="base">
                  <a:spcBef>
                    <a:spcPct val="0"/>
                  </a:spcBef>
                  <a:spcAft>
                    <a:spcPct val="0"/>
                  </a:spcAft>
                  <a:defRPr sz="4400" b="1">
                    <a:solidFill>
                      <a:schemeClr val="hlink"/>
                    </a:solidFill>
                    <a:latin typeface="Arial" charset="0"/>
                    <a:ea typeface="宋体" charset="0"/>
                  </a:defRPr>
                </a:lvl6pPr>
                <a:lvl7pPr marL="2971800" indent="-228600" fontAlgn="base">
                  <a:spcBef>
                    <a:spcPct val="0"/>
                  </a:spcBef>
                  <a:spcAft>
                    <a:spcPct val="0"/>
                  </a:spcAft>
                  <a:defRPr sz="4400" b="1">
                    <a:solidFill>
                      <a:schemeClr val="hlink"/>
                    </a:solidFill>
                    <a:latin typeface="Arial" charset="0"/>
                    <a:ea typeface="宋体" charset="0"/>
                  </a:defRPr>
                </a:lvl7pPr>
                <a:lvl8pPr marL="3429000" indent="-228600" fontAlgn="base">
                  <a:spcBef>
                    <a:spcPct val="0"/>
                  </a:spcBef>
                  <a:spcAft>
                    <a:spcPct val="0"/>
                  </a:spcAft>
                  <a:defRPr sz="4400" b="1">
                    <a:solidFill>
                      <a:schemeClr val="hlink"/>
                    </a:solidFill>
                    <a:latin typeface="Arial" charset="0"/>
                    <a:ea typeface="宋体" charset="0"/>
                  </a:defRPr>
                </a:lvl8pPr>
                <a:lvl9pPr marL="3886200" indent="-228600" fontAlgn="base">
                  <a:spcBef>
                    <a:spcPct val="0"/>
                  </a:spcBef>
                  <a:spcAft>
                    <a:spcPct val="0"/>
                  </a:spcAft>
                  <a:defRPr sz="4400" b="1">
                    <a:solidFill>
                      <a:schemeClr val="hlink"/>
                    </a:solidFill>
                    <a:latin typeface="Arial" charset="0"/>
                    <a:ea typeface="宋体" charset="0"/>
                  </a:defRPr>
                </a:lvl9pPr>
              </a:lstStyle>
              <a:p>
                <a:pPr algn="ctr" eaLnBrk="0" hangingPunct="0"/>
                <a:r>
                  <a:rPr lang="en-US" altLang="zh-CN" sz="1600">
                    <a:solidFill>
                      <a:schemeClr val="tx1"/>
                    </a:solidFill>
                    <a:latin typeface="Times New Roman" charset="0"/>
                  </a:rPr>
                  <a:t>while</a:t>
                </a:r>
                <a:r>
                  <a:rPr lang="zh-CN" altLang="en-US" sz="1600">
                    <a:solidFill>
                      <a:schemeClr val="tx1"/>
                    </a:solidFill>
                    <a:latin typeface="Times New Roman" charset="0"/>
                  </a:rPr>
                  <a:t>的下一条语句</a:t>
                </a:r>
              </a:p>
            </p:txBody>
          </p:sp>
          <p:sp>
            <p:nvSpPr>
              <p:cNvPr id="33802" name="Line 41"/>
              <p:cNvSpPr>
                <a:spLocks noChangeShapeType="1"/>
              </p:cNvSpPr>
              <p:nvPr/>
            </p:nvSpPr>
            <p:spPr bwMode="auto">
              <a:xfrm>
                <a:off x="4041" y="1776"/>
                <a:ext cx="0" cy="197"/>
              </a:xfrm>
              <a:prstGeom prst="line">
                <a:avLst/>
              </a:prstGeom>
              <a:noFill/>
              <a:ln w="9525">
                <a:solidFill>
                  <a:srgbClr val="000000"/>
                </a:solidFill>
                <a:round/>
                <a:headE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33803" name="AutoShape 42"/>
              <p:cNvSpPr>
                <a:spLocks noChangeArrowheads="1"/>
              </p:cNvSpPr>
              <p:nvPr/>
            </p:nvSpPr>
            <p:spPr bwMode="auto">
              <a:xfrm>
                <a:off x="3475" y="1969"/>
                <a:ext cx="1135" cy="391"/>
              </a:xfrm>
              <a:prstGeom prst="flowChartDecision">
                <a:avLst/>
              </a:prstGeom>
              <a:solidFill>
                <a:srgbClr val="FFFFFF"/>
              </a:solidFill>
              <a:ln w="9525">
                <a:solidFill>
                  <a:srgbClr val="000000"/>
                </a:solidFill>
                <a:miter lim="800000"/>
                <a:headEnd/>
                <a:tailEnd/>
              </a:ln>
            </p:spPr>
            <p:txBody>
              <a:bodyPr/>
              <a:lstStyle/>
              <a:p>
                <a:pPr algn="ctr" eaLnBrk="0" hangingPunct="0"/>
                <a:r>
                  <a:rPr lang="zh-CN" altLang="en-US" sz="1600">
                    <a:solidFill>
                      <a:schemeClr val="tx1"/>
                    </a:solidFill>
                    <a:latin typeface="Times New Roman" charset="0"/>
                  </a:rPr>
                  <a:t>表达式</a:t>
                </a:r>
              </a:p>
            </p:txBody>
          </p:sp>
          <p:sp>
            <p:nvSpPr>
              <p:cNvPr id="108587" name="Rectangle 43"/>
              <p:cNvSpPr>
                <a:spLocks noChangeArrowheads="1"/>
              </p:cNvSpPr>
              <p:nvPr/>
            </p:nvSpPr>
            <p:spPr bwMode="auto">
              <a:xfrm>
                <a:off x="3627" y="2528"/>
                <a:ext cx="835" cy="23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eaLnBrk="0" hangingPunct="0">
                  <a:defRPr/>
                </a:pPr>
                <a:r>
                  <a:rPr lang="zh-CN" altLang="en-US" sz="1600">
                    <a:solidFill>
                      <a:schemeClr val="tx1"/>
                    </a:solidFill>
                    <a:latin typeface="Times New Roman" charset="0"/>
                  </a:rPr>
                  <a:t>循环体语句</a:t>
                </a:r>
              </a:p>
            </p:txBody>
          </p:sp>
          <p:sp>
            <p:nvSpPr>
              <p:cNvPr id="108588" name="Freeform 44"/>
              <p:cNvSpPr>
                <a:spLocks/>
              </p:cNvSpPr>
              <p:nvPr/>
            </p:nvSpPr>
            <p:spPr bwMode="auto">
              <a:xfrm>
                <a:off x="4091" y="2168"/>
                <a:ext cx="854" cy="1192"/>
              </a:xfrm>
              <a:custGeom>
                <a:avLst/>
                <a:gdLst>
                  <a:gd name="T0" fmla="*/ 840 w 1365"/>
                  <a:gd name="T1" fmla="*/ 0 h 2028"/>
                  <a:gd name="T2" fmla="*/ 1365 w 1365"/>
                  <a:gd name="T3" fmla="*/ 0 h 2028"/>
                  <a:gd name="T4" fmla="*/ 1365 w 1365"/>
                  <a:gd name="T5" fmla="*/ 1560 h 2028"/>
                  <a:gd name="T6" fmla="*/ 0 w 1365"/>
                  <a:gd name="T7" fmla="*/ 1560 h 2028"/>
                  <a:gd name="T8" fmla="*/ 0 w 1365"/>
                  <a:gd name="T9" fmla="*/ 2028 h 2028"/>
                </a:gdLst>
                <a:ahLst/>
                <a:cxnLst>
                  <a:cxn ang="0">
                    <a:pos x="T0" y="T1"/>
                  </a:cxn>
                  <a:cxn ang="0">
                    <a:pos x="T2" y="T3"/>
                  </a:cxn>
                  <a:cxn ang="0">
                    <a:pos x="T4" y="T5"/>
                  </a:cxn>
                  <a:cxn ang="0">
                    <a:pos x="T6" y="T7"/>
                  </a:cxn>
                  <a:cxn ang="0">
                    <a:pos x="T8" y="T9"/>
                  </a:cxn>
                </a:cxnLst>
                <a:rect l="0" t="0" r="r" b="b"/>
                <a:pathLst>
                  <a:path w="1365" h="2028">
                    <a:moveTo>
                      <a:pt x="840" y="0"/>
                    </a:moveTo>
                    <a:lnTo>
                      <a:pt x="1365" y="0"/>
                    </a:lnTo>
                    <a:lnTo>
                      <a:pt x="1365" y="1560"/>
                    </a:lnTo>
                    <a:lnTo>
                      <a:pt x="0" y="1560"/>
                    </a:lnTo>
                    <a:lnTo>
                      <a:pt x="0" y="2028"/>
                    </a:lnTo>
                  </a:path>
                </a:pathLst>
              </a:custGeom>
              <a:noFill/>
              <a:ln w="9525" cap="flat" cmpd="sng">
                <a:solidFill>
                  <a:srgbClr val="000000"/>
                </a:solidFill>
                <a:prstDash val="solid"/>
                <a:round/>
                <a:headEnd/>
                <a:tailEnd type="triangl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pPr>
                  <a:defRPr/>
                </a:pPr>
                <a:endParaRPr lang="zh-CN" altLang="en-US"/>
              </a:p>
            </p:txBody>
          </p:sp>
          <p:sp>
            <p:nvSpPr>
              <p:cNvPr id="108589" name="Freeform 45"/>
              <p:cNvSpPr>
                <a:spLocks/>
              </p:cNvSpPr>
              <p:nvPr/>
            </p:nvSpPr>
            <p:spPr bwMode="auto">
              <a:xfrm>
                <a:off x="3264" y="1930"/>
                <a:ext cx="788" cy="1141"/>
              </a:xfrm>
              <a:custGeom>
                <a:avLst/>
                <a:gdLst>
                  <a:gd name="T0" fmla="*/ 1260 w 1260"/>
                  <a:gd name="T1" fmla="*/ 1248 h 1716"/>
                  <a:gd name="T2" fmla="*/ 1260 w 1260"/>
                  <a:gd name="T3" fmla="*/ 1716 h 1716"/>
                  <a:gd name="T4" fmla="*/ 0 w 1260"/>
                  <a:gd name="T5" fmla="*/ 1716 h 1716"/>
                  <a:gd name="T6" fmla="*/ 0 w 1260"/>
                  <a:gd name="T7" fmla="*/ 0 h 1716"/>
                  <a:gd name="T8" fmla="*/ 1155 w 1260"/>
                  <a:gd name="T9" fmla="*/ 0 h 1716"/>
                </a:gdLst>
                <a:ahLst/>
                <a:cxnLst>
                  <a:cxn ang="0">
                    <a:pos x="T0" y="T1"/>
                  </a:cxn>
                  <a:cxn ang="0">
                    <a:pos x="T2" y="T3"/>
                  </a:cxn>
                  <a:cxn ang="0">
                    <a:pos x="T4" y="T5"/>
                  </a:cxn>
                  <a:cxn ang="0">
                    <a:pos x="T6" y="T7"/>
                  </a:cxn>
                  <a:cxn ang="0">
                    <a:pos x="T8" y="T9"/>
                  </a:cxn>
                </a:cxnLst>
                <a:rect l="0" t="0" r="r" b="b"/>
                <a:pathLst>
                  <a:path w="1260" h="1716">
                    <a:moveTo>
                      <a:pt x="1260" y="1248"/>
                    </a:moveTo>
                    <a:lnTo>
                      <a:pt x="1260" y="1716"/>
                    </a:lnTo>
                    <a:lnTo>
                      <a:pt x="0" y="1716"/>
                    </a:lnTo>
                    <a:lnTo>
                      <a:pt x="0" y="0"/>
                    </a:lnTo>
                    <a:lnTo>
                      <a:pt x="1155" y="0"/>
                    </a:lnTo>
                  </a:path>
                </a:pathLst>
              </a:custGeom>
              <a:noFill/>
              <a:ln w="9525" cap="flat" cmpd="sng">
                <a:solidFill>
                  <a:srgbClr val="000000"/>
                </a:solidFill>
                <a:prstDash val="solid"/>
                <a:round/>
                <a:headEnd type="none" w="med" len="med"/>
                <a:tailEnd type="triangl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pPr>
                  <a:defRPr/>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8">
                                            <p:txEl>
                                              <p:pRg st="0" end="0"/>
                                            </p:txEl>
                                          </p:spTgt>
                                        </p:tgtEl>
                                        <p:attrNameLst>
                                          <p:attrName>style.visibility</p:attrName>
                                        </p:attrNameLst>
                                      </p:cBhvr>
                                      <p:to>
                                        <p:strVal val="visible"/>
                                      </p:to>
                                    </p:set>
                                    <p:anim calcmode="lin" valueType="num">
                                      <p:cBhvr additive="base">
                                        <p:cTn id="7" dur="500" fill="hold"/>
                                        <p:tgtEl>
                                          <p:spTgt spid="10854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85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548">
                                            <p:txEl>
                                              <p:pRg st="1" end="1"/>
                                            </p:txEl>
                                          </p:spTgt>
                                        </p:tgtEl>
                                        <p:attrNameLst>
                                          <p:attrName>style.visibility</p:attrName>
                                        </p:attrNameLst>
                                      </p:cBhvr>
                                      <p:to>
                                        <p:strVal val="visible"/>
                                      </p:to>
                                    </p:set>
                                    <p:anim calcmode="lin" valueType="num">
                                      <p:cBhvr additive="base">
                                        <p:cTn id="13" dur="500" fill="hold"/>
                                        <p:tgtEl>
                                          <p:spTgt spid="10854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854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5">
            <a:extLst>
              <a:ext uri="{FF2B5EF4-FFF2-40B4-BE49-F238E27FC236}">
                <a16:creationId xmlns:a16="http://schemas.microsoft.com/office/drawing/2014/main" id="{4561D81B-9827-46AF-8420-9E513672767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A1AC766-F07B-45BB-8403-CE89C3446AF8}" type="slidenum">
              <a:rPr lang="en-US" altLang="zh-CN"/>
              <a:pPr/>
              <a:t>57</a:t>
            </a:fld>
            <a:endParaRPr lang="en-US" altLang="zh-CN"/>
          </a:p>
        </p:txBody>
      </p:sp>
      <p:sp>
        <p:nvSpPr>
          <p:cNvPr id="44034" name="Rectangle 2">
            <a:extLst>
              <a:ext uri="{FF2B5EF4-FFF2-40B4-BE49-F238E27FC236}">
                <a16:creationId xmlns:a16="http://schemas.microsoft.com/office/drawing/2014/main" id="{393A1A60-4C37-479C-89C0-F883A068050A}"/>
              </a:ext>
            </a:extLst>
          </p:cNvPr>
          <p:cNvSpPr>
            <a:spLocks noGrp="1" noChangeArrowheads="1"/>
          </p:cNvSpPr>
          <p:nvPr>
            <p:ph type="title"/>
          </p:nvPr>
        </p:nvSpPr>
        <p:spPr/>
        <p:txBody>
          <a:bodyPr/>
          <a:lstStyle/>
          <a:p>
            <a:pPr eaLnBrk="1" hangingPunct="1">
              <a:defRPr/>
            </a:pPr>
            <a:r>
              <a:rPr kumimoji="1" lang="en-US" altLang="zh-CN" sz="3600"/>
              <a:t>4.4 </a:t>
            </a:r>
            <a:r>
              <a:rPr kumimoji="1" lang="zh-CN" altLang="en-US" sz="3600"/>
              <a:t>循环结构</a:t>
            </a:r>
            <a:br>
              <a:rPr kumimoji="1" lang="zh-CN" altLang="en-US" sz="3600"/>
            </a:br>
            <a:r>
              <a:rPr kumimoji="1" lang="en-US" altLang="zh-CN" sz="2000" b="0">
                <a:solidFill>
                  <a:srgbClr val="CC0000"/>
                </a:solidFill>
                <a:latin typeface="Arial" panose="020B0604020202020204" pitchFamily="34" charset="0"/>
              </a:rPr>
              <a:t>while  </a:t>
            </a:r>
            <a:r>
              <a:rPr kumimoji="1" lang="zh-CN" altLang="en-US" sz="2000" b="0">
                <a:solidFill>
                  <a:srgbClr val="CC0000"/>
                </a:solidFill>
                <a:latin typeface="Arial" panose="020B0604020202020204" pitchFamily="34" charset="0"/>
              </a:rPr>
              <a:t>循环与</a:t>
            </a:r>
            <a:r>
              <a:rPr kumimoji="1" lang="en-US" altLang="zh-CN" sz="2000" b="0">
                <a:solidFill>
                  <a:srgbClr val="CC0000"/>
                </a:solidFill>
                <a:latin typeface="Arial" panose="020B0604020202020204" pitchFamily="34" charset="0"/>
              </a:rPr>
              <a:t>do </a:t>
            </a:r>
            <a:r>
              <a:rPr kumimoji="1" lang="zh-CN" altLang="en-US" sz="2000" b="0">
                <a:solidFill>
                  <a:srgbClr val="CC0000"/>
                </a:solidFill>
                <a:latin typeface="Arial" panose="020B0604020202020204" pitchFamily="34" charset="0"/>
              </a:rPr>
              <a:t>循环的区别</a:t>
            </a:r>
          </a:p>
        </p:txBody>
      </p:sp>
      <p:sp>
        <p:nvSpPr>
          <p:cNvPr id="49155" name="Rectangle 4">
            <a:extLst>
              <a:ext uri="{FF2B5EF4-FFF2-40B4-BE49-F238E27FC236}">
                <a16:creationId xmlns:a16="http://schemas.microsoft.com/office/drawing/2014/main" id="{AA8E0126-B79B-4F8B-A18D-C3533941681C}"/>
              </a:ext>
            </a:extLst>
          </p:cNvPr>
          <p:cNvSpPr>
            <a:spLocks noChangeArrowheads="1"/>
          </p:cNvSpPr>
          <p:nvPr/>
        </p:nvSpPr>
        <p:spPr bwMode="auto">
          <a:xfrm>
            <a:off x="468313" y="1700213"/>
            <a:ext cx="3743325"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eaLnBrk="0" hangingPunct="0">
              <a:defRPr sz="2400">
                <a:solidFill>
                  <a:schemeClr val="tx1"/>
                </a:solidFill>
                <a:latin typeface="Times New Roman" panose="02020603050405020304" pitchFamily="18" charset="0"/>
                <a:ea typeface="宋体" panose="02010600030101010101" pitchFamily="2" charset="-122"/>
              </a:defRPr>
            </a:lvl3pPr>
            <a:lvl4pPr eaLnBrk="0" hangingPunct="0">
              <a:defRPr sz="2400">
                <a:solidFill>
                  <a:schemeClr val="tx1"/>
                </a:solidFill>
                <a:latin typeface="Times New Roman" panose="02020603050405020304" pitchFamily="18" charset="0"/>
                <a:ea typeface="宋体" panose="02010600030101010101" pitchFamily="2" charset="-122"/>
              </a:defRPr>
            </a:lvl4pPr>
            <a:lvl5pPr eaLnBrk="0" hangingPunct="0">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Clr>
                <a:schemeClr val="tx2"/>
              </a:buClr>
              <a:buSzPct val="75000"/>
              <a:buFont typeface="Monotype Sorts"/>
              <a:buNone/>
            </a:pPr>
            <a:r>
              <a:rPr lang="en-US" altLang="zh-CN" b="1">
                <a:solidFill>
                  <a:srgbClr val="000099"/>
                </a:solidFill>
                <a:latin typeface="Arial" panose="020B0604020202020204" pitchFamily="34" charset="0"/>
              </a:rPr>
              <a:t>while  (</a:t>
            </a:r>
            <a:r>
              <a:rPr lang="zh-CN" altLang="en-US" b="1">
                <a:solidFill>
                  <a:srgbClr val="000099"/>
                </a:solidFill>
                <a:latin typeface="Arial" panose="020B0604020202020204" pitchFamily="34" charset="0"/>
              </a:rPr>
              <a:t>表达式</a:t>
            </a:r>
            <a:r>
              <a:rPr lang="en-US" altLang="zh-CN" b="1">
                <a:solidFill>
                  <a:srgbClr val="000099"/>
                </a:solidFill>
                <a:latin typeface="Arial" panose="020B0604020202020204" pitchFamily="34" charset="0"/>
              </a:rPr>
              <a:t>) </a:t>
            </a:r>
          </a:p>
          <a:p>
            <a:pPr lvl="1">
              <a:buClr>
                <a:schemeClr val="tx2"/>
              </a:buClr>
              <a:buFont typeface="Wingdings" panose="05000000000000000000" pitchFamily="2" charset="2"/>
              <a:buNone/>
            </a:pPr>
            <a:r>
              <a:rPr lang="en-US" altLang="zh-CN" b="1">
                <a:solidFill>
                  <a:srgbClr val="000099"/>
                </a:solidFill>
                <a:latin typeface="Arial" panose="020B0604020202020204" pitchFamily="34" charset="0"/>
              </a:rPr>
              <a:t>   </a:t>
            </a:r>
            <a:r>
              <a:rPr lang="zh-CN" altLang="en-US" b="1">
                <a:solidFill>
                  <a:srgbClr val="000099"/>
                </a:solidFill>
                <a:latin typeface="Arial" panose="020B0604020202020204" pitchFamily="34" charset="0"/>
              </a:rPr>
              <a:t>语句</a:t>
            </a:r>
            <a:r>
              <a:rPr lang="en-US" altLang="zh-CN" b="1">
                <a:solidFill>
                  <a:srgbClr val="000099"/>
                </a:solidFill>
                <a:latin typeface="Arial" panose="020B0604020202020204" pitchFamily="34" charset="0"/>
              </a:rPr>
              <a:t>s</a:t>
            </a:r>
          </a:p>
          <a:p>
            <a:pPr>
              <a:buClr>
                <a:schemeClr val="tx2"/>
              </a:buClr>
              <a:buSzPct val="75000"/>
              <a:buFont typeface="Monotype Sorts"/>
              <a:buChar char="F"/>
            </a:pPr>
            <a:r>
              <a:rPr lang="zh-CN" altLang="en-US" b="1">
                <a:solidFill>
                  <a:srgbClr val="000099"/>
                </a:solidFill>
                <a:latin typeface="Arial" panose="020B0604020202020204" pitchFamily="34" charset="0"/>
              </a:rPr>
              <a:t>特点</a:t>
            </a:r>
            <a:r>
              <a:rPr lang="en-US" altLang="zh-CN" b="1">
                <a:solidFill>
                  <a:srgbClr val="000099"/>
                </a:solidFill>
                <a:latin typeface="Arial" panose="020B0604020202020204" pitchFamily="34" charset="0"/>
              </a:rPr>
              <a:t>: </a:t>
            </a:r>
          </a:p>
          <a:p>
            <a:pPr>
              <a:buClr>
                <a:schemeClr val="tx2"/>
              </a:buClr>
              <a:buSzPct val="75000"/>
              <a:buFont typeface="Monotype Sorts"/>
              <a:buNone/>
            </a:pPr>
            <a:r>
              <a:rPr lang="en-US" altLang="zh-CN" b="1">
                <a:solidFill>
                  <a:srgbClr val="000099"/>
                </a:solidFill>
                <a:latin typeface="Arial" panose="020B0604020202020204" pitchFamily="34" charset="0"/>
              </a:rPr>
              <a:t>       </a:t>
            </a:r>
            <a:r>
              <a:rPr lang="zh-CN" altLang="en-US" b="1">
                <a:solidFill>
                  <a:srgbClr val="000099"/>
                </a:solidFill>
                <a:latin typeface="Arial" panose="020B0604020202020204" pitchFamily="34" charset="0"/>
              </a:rPr>
              <a:t>先判断</a:t>
            </a:r>
            <a:r>
              <a:rPr lang="en-US" altLang="zh-CN" b="1">
                <a:solidFill>
                  <a:srgbClr val="000099"/>
                </a:solidFill>
                <a:latin typeface="Arial" panose="020B0604020202020204" pitchFamily="34" charset="0"/>
              </a:rPr>
              <a:t>,</a:t>
            </a:r>
            <a:r>
              <a:rPr lang="zh-CN" altLang="en-US" b="1">
                <a:solidFill>
                  <a:srgbClr val="000099"/>
                </a:solidFill>
                <a:latin typeface="Arial" panose="020B0604020202020204" pitchFamily="34" charset="0"/>
              </a:rPr>
              <a:t>后执行，循环体可能一次也不执行。</a:t>
            </a:r>
          </a:p>
          <a:p>
            <a:pPr>
              <a:lnSpc>
                <a:spcPct val="110000"/>
              </a:lnSpc>
              <a:spcBef>
                <a:spcPct val="20000"/>
              </a:spcBef>
              <a:buClr>
                <a:schemeClr val="tx2"/>
              </a:buClr>
              <a:buSzPct val="75000"/>
              <a:buFont typeface="Monotype Sorts"/>
              <a:buNone/>
            </a:pPr>
            <a:endParaRPr lang="zh-CN" altLang="en-US" b="1">
              <a:solidFill>
                <a:srgbClr val="000099"/>
              </a:solidFill>
            </a:endParaRPr>
          </a:p>
          <a:p>
            <a:pPr>
              <a:lnSpc>
                <a:spcPct val="110000"/>
              </a:lnSpc>
              <a:spcBef>
                <a:spcPct val="20000"/>
              </a:spcBef>
              <a:buClr>
                <a:schemeClr val="tx2"/>
              </a:buClr>
              <a:buSzPct val="75000"/>
              <a:buFont typeface="Monotype Sorts"/>
              <a:buNone/>
            </a:pPr>
            <a:endParaRPr lang="en-US" altLang="zh-CN" b="1">
              <a:solidFill>
                <a:srgbClr val="000099"/>
              </a:solidFill>
            </a:endParaRPr>
          </a:p>
        </p:txBody>
      </p:sp>
      <p:sp>
        <p:nvSpPr>
          <p:cNvPr id="44037" name="Rectangle 5">
            <a:extLst>
              <a:ext uri="{FF2B5EF4-FFF2-40B4-BE49-F238E27FC236}">
                <a16:creationId xmlns:a16="http://schemas.microsoft.com/office/drawing/2014/main" id="{9C8691B7-9770-4E69-9BAB-92F1D3CE0A71}"/>
              </a:ext>
            </a:extLst>
          </p:cNvPr>
          <p:cNvSpPr>
            <a:spLocks noChangeArrowheads="1"/>
          </p:cNvSpPr>
          <p:nvPr/>
        </p:nvSpPr>
        <p:spPr bwMode="auto">
          <a:xfrm>
            <a:off x="4643438" y="1773238"/>
            <a:ext cx="3600450" cy="2663825"/>
          </a:xfrm>
          <a:prstGeom prst="rect">
            <a:avLst/>
          </a:prstGeom>
          <a:noFill/>
          <a:ln>
            <a:noFill/>
          </a:ln>
          <a:effectLst/>
        </p:spPr>
        <p:txBody>
          <a:bodyPr lIns="90488" tIns="44450" rIns="90488" bIns="44450"/>
          <a:lstStyle/>
          <a:p>
            <a:pPr lvl="1" eaLnBrk="0" hangingPunct="0">
              <a:buClr>
                <a:schemeClr val="tx2"/>
              </a:buClr>
              <a:buSzPct val="115000"/>
              <a:defRPr/>
            </a:pPr>
            <a:r>
              <a:rPr kumimoji="1" lang="en-US" altLang="zh-CN" b="1">
                <a:solidFill>
                  <a:srgbClr val="000099"/>
                </a:solidFill>
                <a:latin typeface="Arial" panose="020B0604020202020204" pitchFamily="34" charset="0"/>
              </a:rPr>
              <a:t>do   </a:t>
            </a:r>
            <a:r>
              <a:rPr kumimoji="1" lang="zh-CN" altLang="en-US" b="1">
                <a:solidFill>
                  <a:srgbClr val="000099"/>
                </a:solidFill>
                <a:latin typeface="Arial" panose="020B0604020202020204" pitchFamily="34" charset="0"/>
              </a:rPr>
              <a:t>语句</a:t>
            </a:r>
            <a:r>
              <a:rPr kumimoji="1" lang="en-US" altLang="zh-CN" b="1">
                <a:solidFill>
                  <a:srgbClr val="000099"/>
                </a:solidFill>
                <a:latin typeface="Arial" panose="020B0604020202020204" pitchFamily="34" charset="0"/>
              </a:rPr>
              <a:t>s;</a:t>
            </a:r>
          </a:p>
          <a:p>
            <a:pPr lvl="1" eaLnBrk="0" hangingPunct="0">
              <a:buClr>
                <a:schemeClr val="tx2"/>
              </a:buClr>
              <a:buFont typeface="Symbol" panose="05050102010706020507" pitchFamily="18" charset="2"/>
              <a:buNone/>
              <a:defRPr/>
            </a:pPr>
            <a:r>
              <a:rPr kumimoji="1" lang="en-US" altLang="zh-CN" b="1">
                <a:solidFill>
                  <a:srgbClr val="000099"/>
                </a:solidFill>
                <a:latin typeface="Arial" panose="020B0604020202020204" pitchFamily="34" charset="0"/>
              </a:rPr>
              <a:t>while   (</a:t>
            </a:r>
            <a:r>
              <a:rPr kumimoji="1" lang="zh-CN" altLang="en-US" b="1">
                <a:solidFill>
                  <a:srgbClr val="000099"/>
                </a:solidFill>
                <a:latin typeface="Arial" panose="020B0604020202020204" pitchFamily="34" charset="0"/>
              </a:rPr>
              <a:t>表达式</a:t>
            </a:r>
            <a:r>
              <a:rPr kumimoji="1" lang="en-US" altLang="zh-CN" b="1">
                <a:solidFill>
                  <a:srgbClr val="000099"/>
                </a:solidFill>
                <a:latin typeface="Arial" panose="020B0604020202020204" pitchFamily="34" charset="0"/>
              </a:rPr>
              <a:t>);</a:t>
            </a:r>
          </a:p>
          <a:p>
            <a:pPr eaLnBrk="0" hangingPunct="0">
              <a:buClr>
                <a:schemeClr val="tx2"/>
              </a:buClr>
              <a:buSzPct val="75000"/>
              <a:buFont typeface="Monotype Sorts" pitchFamily="2" charset="2"/>
              <a:buChar char="F"/>
              <a:defRPr/>
            </a:pPr>
            <a:r>
              <a:rPr kumimoji="1" lang="zh-CN" altLang="en-US" b="1">
                <a:solidFill>
                  <a:srgbClr val="000099"/>
                </a:solidFill>
                <a:latin typeface="Arial" panose="020B0604020202020204" pitchFamily="34" charset="0"/>
              </a:rPr>
              <a:t>特点</a:t>
            </a:r>
            <a:r>
              <a:rPr kumimoji="1" lang="en-US" altLang="zh-CN" b="1">
                <a:solidFill>
                  <a:srgbClr val="000099"/>
                </a:solidFill>
                <a:latin typeface="Arial" panose="020B0604020202020204" pitchFamily="34" charset="0"/>
              </a:rPr>
              <a:t>: </a:t>
            </a:r>
          </a:p>
          <a:p>
            <a:pPr eaLnBrk="0" hangingPunct="0">
              <a:buClr>
                <a:schemeClr val="tx2"/>
              </a:buClr>
              <a:buSzPct val="75000"/>
              <a:buFont typeface="Monotype Sorts" pitchFamily="2" charset="2"/>
              <a:buNone/>
              <a:defRPr/>
            </a:pPr>
            <a:r>
              <a:rPr kumimoji="1" lang="en-US" altLang="zh-CN" b="1">
                <a:solidFill>
                  <a:srgbClr val="000099"/>
                </a:solidFill>
                <a:latin typeface="Arial" panose="020B0604020202020204" pitchFamily="34" charset="0"/>
              </a:rPr>
              <a:t>      </a:t>
            </a:r>
            <a:r>
              <a:rPr kumimoji="1" lang="zh-CN" altLang="en-US" b="1">
                <a:solidFill>
                  <a:srgbClr val="000099"/>
                </a:solidFill>
                <a:latin typeface="Arial" panose="020B0604020202020204" pitchFamily="34" charset="0"/>
              </a:rPr>
              <a:t>先执行</a:t>
            </a:r>
            <a:r>
              <a:rPr kumimoji="1" lang="en-US" altLang="zh-CN" b="1">
                <a:solidFill>
                  <a:srgbClr val="000099"/>
                </a:solidFill>
                <a:latin typeface="Arial" panose="020B0604020202020204" pitchFamily="34" charset="0"/>
              </a:rPr>
              <a:t>,</a:t>
            </a:r>
            <a:r>
              <a:rPr kumimoji="1" lang="zh-CN" altLang="en-US" b="1">
                <a:solidFill>
                  <a:srgbClr val="000099"/>
                </a:solidFill>
                <a:latin typeface="Arial" panose="020B0604020202020204" pitchFamily="34" charset="0"/>
              </a:rPr>
              <a:t>后判断，循环体至少执行一次</a:t>
            </a:r>
            <a:r>
              <a:rPr kumimoji="1" lang="zh-CN" altLang="en-US" b="1">
                <a:solidFill>
                  <a:srgbClr val="000099"/>
                </a:solidFill>
                <a:effectLst>
                  <a:outerShdw blurRad="38100" dist="38100" dir="2700000" algn="tl">
                    <a:srgbClr val="C0C0C0"/>
                  </a:outerShdw>
                </a:effectLst>
                <a:latin typeface="Arial" panose="020B0604020202020204" pitchFamily="34" charset="0"/>
              </a:rPr>
              <a:t> </a:t>
            </a:r>
          </a:p>
          <a:p>
            <a:pPr lvl="1" eaLnBrk="0" hangingPunct="0">
              <a:lnSpc>
                <a:spcPct val="120000"/>
              </a:lnSpc>
              <a:spcBef>
                <a:spcPct val="20000"/>
              </a:spcBef>
              <a:buClr>
                <a:schemeClr val="tx2"/>
              </a:buClr>
              <a:buFont typeface="Wingdings" panose="05000000000000000000" pitchFamily="2" charset="2"/>
              <a:buNone/>
              <a:defRPr/>
            </a:pPr>
            <a:endParaRPr kumimoji="1" lang="en-US" altLang="zh-CN" b="1">
              <a:solidFill>
                <a:srgbClr val="000099"/>
              </a:solidFill>
              <a:effectLst>
                <a:outerShdw blurRad="38100" dist="38100" dir="2700000" algn="tl">
                  <a:srgbClr val="C0C0C0"/>
                </a:outerShdw>
              </a:effectLst>
              <a:latin typeface="Arial" panose="020B0604020202020204" pitchFamily="34" charset="0"/>
            </a:endParaRPr>
          </a:p>
        </p:txBody>
      </p:sp>
      <p:sp>
        <p:nvSpPr>
          <p:cNvPr id="49157" name="Line 6">
            <a:extLst>
              <a:ext uri="{FF2B5EF4-FFF2-40B4-BE49-F238E27FC236}">
                <a16:creationId xmlns:a16="http://schemas.microsoft.com/office/drawing/2014/main" id="{41372E59-F70A-4D4F-A84D-531CB3F5C096}"/>
              </a:ext>
            </a:extLst>
          </p:cNvPr>
          <p:cNvSpPr>
            <a:spLocks noChangeShapeType="1"/>
          </p:cNvSpPr>
          <p:nvPr/>
        </p:nvSpPr>
        <p:spPr bwMode="auto">
          <a:xfrm flipH="1">
            <a:off x="4356100" y="1557338"/>
            <a:ext cx="0" cy="395922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684213" y="404813"/>
            <a:ext cx="6635750" cy="990600"/>
          </a:xfrm>
          <a:extLst>
            <a:ext uri="{909E8E84-426E-40dd-AFC4-6F175D3DCCD1}">
              <a14:hiddenFill xmlns:a14="http://schemas.microsoft.com/office/drawing/2010/main" xmlns="">
                <a:solidFill>
                  <a:schemeClr val="hlink"/>
                </a:solidFill>
              </a14:hiddenFill>
            </a:ext>
          </a:extLst>
        </p:spPr>
        <p:txBody>
          <a:bodyPr/>
          <a:lstStyle/>
          <a:p>
            <a:pPr>
              <a:defRPr/>
            </a:pPr>
            <a:r>
              <a:rPr lang="zh-CN" altLang="en-US" dirty="0"/>
              <a:t> 统计一个整数的位数</a:t>
            </a:r>
          </a:p>
        </p:txBody>
      </p:sp>
      <p:sp>
        <p:nvSpPr>
          <p:cNvPr id="146435" name="Rectangle 3"/>
          <p:cNvSpPr>
            <a:spLocks noGrp="1" noChangeArrowheads="1"/>
          </p:cNvSpPr>
          <p:nvPr>
            <p:ph type="body" idx="1"/>
          </p:nvPr>
        </p:nvSpPr>
        <p:spPr>
          <a:xfrm>
            <a:off x="762000" y="1524000"/>
            <a:ext cx="7697788" cy="3705225"/>
          </a:xfrm>
          <a:ln>
            <a:solidFill>
              <a:schemeClr val="bg1"/>
            </a:solidFill>
            <a:miter lim="800000"/>
            <a:headEnd/>
            <a:tailEnd/>
          </a:ln>
        </p:spPr>
        <p:txBody>
          <a:bodyPr/>
          <a:lstStyle/>
          <a:p>
            <a:pPr>
              <a:buFont typeface="Wingdings" charset="0"/>
              <a:buNone/>
              <a:defRPr/>
            </a:pPr>
            <a:r>
              <a:rPr lang="zh-CN" altLang="en-US" dirty="0"/>
              <a:t>例从键盘读入一个整数，统计该数的位数。</a:t>
            </a:r>
          </a:p>
          <a:p>
            <a:pPr>
              <a:buFont typeface="Wingdings" charset="0"/>
              <a:buNone/>
              <a:defRPr/>
            </a:pPr>
            <a:endParaRPr lang="zh-CN" altLang="en-US" dirty="0"/>
          </a:p>
          <a:p>
            <a:pPr>
              <a:buFont typeface="Wingdings" charset="0"/>
              <a:buNone/>
              <a:defRPr/>
            </a:pPr>
            <a:r>
              <a:rPr lang="en-US" altLang="zh-CN" dirty="0"/>
              <a:t>4.2.1</a:t>
            </a:r>
            <a:r>
              <a:rPr lang="zh-CN" altLang="en-US" dirty="0"/>
              <a:t>  程序解析</a:t>
            </a:r>
          </a:p>
          <a:p>
            <a:pPr algn="just">
              <a:spcBef>
                <a:spcPct val="50000"/>
              </a:spcBef>
              <a:buFont typeface="Wingdings" charset="0"/>
              <a:buNone/>
              <a:defRPr/>
            </a:pPr>
            <a:r>
              <a:rPr lang="en-US" altLang="zh-CN" dirty="0"/>
              <a:t>4.2.2</a:t>
            </a:r>
            <a:r>
              <a:rPr lang="zh-CN" altLang="en-US" dirty="0"/>
              <a:t>  </a:t>
            </a:r>
            <a:r>
              <a:rPr lang="en-US" altLang="zh-CN" dirty="0"/>
              <a:t>do - while</a:t>
            </a:r>
            <a:r>
              <a:rPr lang="zh-CN" altLang="en-US" dirty="0"/>
              <a:t>语句 </a:t>
            </a:r>
          </a:p>
          <a:p>
            <a:pPr algn="just">
              <a:spcBef>
                <a:spcPct val="50000"/>
              </a:spcBef>
              <a:buFont typeface="Wingdings" charset="0"/>
              <a:buNone/>
              <a:defRPr/>
            </a:pPr>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6435">
                                            <p:txEl>
                                              <p:pRg st="2" end="2"/>
                                            </p:txEl>
                                          </p:spTgt>
                                        </p:tgtEl>
                                        <p:attrNameLst>
                                          <p:attrName>style.visibility</p:attrName>
                                        </p:attrNameLst>
                                      </p:cBhvr>
                                      <p:to>
                                        <p:strVal val="visible"/>
                                      </p:to>
                                    </p:set>
                                    <p:anim calcmode="lin" valueType="num">
                                      <p:cBhvr additive="base">
                                        <p:cTn id="7" dur="500" fill="hold"/>
                                        <p:tgtEl>
                                          <p:spTgt spid="1464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6435">
                                            <p:txEl>
                                              <p:pRg st="3" end="3"/>
                                            </p:txEl>
                                          </p:spTgt>
                                        </p:tgtEl>
                                        <p:attrNameLst>
                                          <p:attrName>style.visibility</p:attrName>
                                        </p:attrNameLst>
                                      </p:cBhvr>
                                      <p:to>
                                        <p:strVal val="visible"/>
                                      </p:to>
                                    </p:set>
                                    <p:anim calcmode="lin" valueType="num">
                                      <p:cBhvr additive="base">
                                        <p:cTn id="13" dur="500" fill="hold"/>
                                        <p:tgtEl>
                                          <p:spTgt spid="14643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4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a:xfrm>
            <a:off x="395536" y="-99391"/>
            <a:ext cx="8352928" cy="6768752"/>
          </a:xfrm>
        </p:spPr>
        <p:txBody>
          <a:bodyPr/>
          <a:lstStyle/>
          <a:p>
            <a:pPr marL="187325" indent="-187325" algn="just">
              <a:buFont typeface="Wingdings" charset="0"/>
              <a:buNone/>
              <a:defRPr/>
            </a:pPr>
            <a:r>
              <a:rPr lang="zh-CN" altLang="en-US" sz="2800" dirty="0"/>
              <a:t>例</a:t>
            </a:r>
            <a:r>
              <a:rPr lang="en-US" altLang="zh-CN" sz="2800" dirty="0"/>
              <a:t>4-3 </a:t>
            </a:r>
            <a:r>
              <a:rPr lang="zh-CN" altLang="en-US" sz="2800" dirty="0"/>
              <a:t>从键盘读入一个整数，统计该数的位数。</a:t>
            </a:r>
            <a:endParaRPr lang="en-US" altLang="zh-CN" sz="2800" dirty="0"/>
          </a:p>
          <a:p>
            <a:pPr marL="187325" indent="-187325" algn="just">
              <a:buNone/>
              <a:defRPr/>
            </a:pPr>
            <a:r>
              <a:rPr lang="zh-CN" altLang="en-US" sz="2800" dirty="0"/>
              <a:t>分析：</a:t>
            </a:r>
            <a:r>
              <a:rPr lang="en-US" altLang="en-US" sz="2800" dirty="0"/>
              <a:t>以</a:t>
            </a:r>
            <a:r>
              <a:rPr lang="en-US" altLang="zh-CN" sz="2800" dirty="0">
                <a:solidFill>
                  <a:srgbClr val="CC0066"/>
                </a:solidFill>
              </a:rPr>
              <a:t>495</a:t>
            </a:r>
            <a:r>
              <a:rPr lang="zh-CN" altLang="en-US" sz="2800" dirty="0"/>
              <a:t>为例，自右向左，一位一位地数：</a:t>
            </a:r>
            <a:endParaRPr lang="en-US" altLang="zh-CN" sz="2800" dirty="0"/>
          </a:p>
          <a:p>
            <a:pPr lvl="1" indent="-342900" algn="just">
              <a:spcBef>
                <a:spcPts val="0"/>
              </a:spcBef>
              <a:defRPr/>
            </a:pPr>
            <a:r>
              <a:rPr lang="zh-CN" altLang="en-US" sz="2400" dirty="0"/>
              <a:t>从个位数开始数；</a:t>
            </a:r>
            <a:endParaRPr lang="en-US" altLang="zh-CN" sz="2400" dirty="0"/>
          </a:p>
          <a:p>
            <a:pPr marL="800100" lvl="2" indent="0" algn="just">
              <a:spcBef>
                <a:spcPts val="0"/>
              </a:spcBef>
              <a:buFont typeface="Wingdings" charset="0"/>
              <a:buNone/>
              <a:defRPr/>
            </a:pPr>
            <a:r>
              <a:rPr lang="zh-CN" altLang="en-US" sz="2000" dirty="0"/>
              <a:t>第</a:t>
            </a:r>
            <a:r>
              <a:rPr lang="en-US" altLang="zh-CN" sz="2000" dirty="0"/>
              <a:t>1</a:t>
            </a:r>
            <a:r>
              <a:rPr lang="zh-CN" altLang="en-US" sz="2000" dirty="0"/>
              <a:t>次数出</a:t>
            </a:r>
            <a:r>
              <a:rPr lang="zh-CN" altLang="zh-CN" sz="2000" dirty="0"/>
              <a:t>：</a:t>
            </a:r>
            <a:r>
              <a:rPr lang="en-US" altLang="zh-CN" sz="2000" dirty="0"/>
              <a:t>5</a:t>
            </a:r>
            <a:r>
              <a:rPr lang="zh-CN" altLang="en-US" sz="2000" dirty="0"/>
              <a:t>（</a:t>
            </a:r>
            <a:r>
              <a:rPr lang="en-US" altLang="zh-CN" sz="2000" dirty="0"/>
              <a:t>495%10</a:t>
            </a:r>
            <a:r>
              <a:rPr lang="zh-CN" altLang="en-US" sz="2000" dirty="0"/>
              <a:t>）</a:t>
            </a:r>
            <a:endParaRPr lang="en-US" altLang="zh-CN" sz="2000" dirty="0"/>
          </a:p>
          <a:p>
            <a:pPr lvl="1" indent="-342900" algn="just">
              <a:spcBef>
                <a:spcPts val="0"/>
              </a:spcBef>
              <a:defRPr/>
            </a:pPr>
            <a:r>
              <a:rPr lang="zh-CN" altLang="en-US" sz="2400" dirty="0"/>
              <a:t>数好一位，就划掉该数字，得到一个新数</a:t>
            </a:r>
            <a:r>
              <a:rPr lang="en-US" altLang="zh-CN" sz="2400" dirty="0"/>
              <a:t>49</a:t>
            </a:r>
            <a:r>
              <a:rPr lang="zh-CN" altLang="en-US" sz="2400" dirty="0"/>
              <a:t>；</a:t>
            </a:r>
            <a:r>
              <a:rPr lang="en-US" altLang="zh-CN" sz="2400" dirty="0"/>
              <a:t>49</a:t>
            </a:r>
            <a:r>
              <a:rPr lang="en-US" altLang="zh-CN" sz="2400" strike="dblStrike" dirty="0">
                <a:solidFill>
                  <a:srgbClr val="800000"/>
                </a:solidFill>
              </a:rPr>
              <a:t>5</a:t>
            </a:r>
          </a:p>
          <a:p>
            <a:pPr marL="800100" lvl="2" indent="0" algn="just">
              <a:spcBef>
                <a:spcPts val="0"/>
              </a:spcBef>
              <a:buFont typeface="Wingdings" charset="0"/>
              <a:buNone/>
              <a:defRPr/>
            </a:pPr>
            <a:r>
              <a:rPr lang="zh-CN" altLang="en-US" sz="2000" dirty="0"/>
              <a:t>舍去</a:t>
            </a:r>
            <a:r>
              <a:rPr lang="en-US" altLang="zh-CN" sz="2000" dirty="0"/>
              <a:t>5</a:t>
            </a:r>
            <a:r>
              <a:rPr lang="zh-CN" altLang="en-US" sz="2000" dirty="0"/>
              <a:t>，得到新数</a:t>
            </a:r>
            <a:r>
              <a:rPr lang="en-US" altLang="zh-CN" sz="2000" dirty="0"/>
              <a:t>49</a:t>
            </a:r>
            <a:r>
              <a:rPr lang="zh-CN" altLang="en-US" sz="2000" dirty="0"/>
              <a:t>（</a:t>
            </a:r>
            <a:r>
              <a:rPr lang="en-US" altLang="zh-CN" sz="2000" dirty="0"/>
              <a:t>495 / 10 = 49</a:t>
            </a:r>
            <a:r>
              <a:rPr lang="zh-CN" altLang="en-US" sz="2000" dirty="0"/>
              <a:t>）</a:t>
            </a:r>
            <a:endParaRPr lang="en-US" altLang="zh-CN" sz="2000" dirty="0"/>
          </a:p>
          <a:p>
            <a:pPr marL="857250" lvl="1" indent="-457200" algn="just">
              <a:spcBef>
                <a:spcPts val="0"/>
              </a:spcBef>
              <a:defRPr/>
            </a:pPr>
            <a:r>
              <a:rPr lang="zh-CN" altLang="en-US" sz="2400" dirty="0">
                <a:solidFill>
                  <a:schemeClr val="bg2"/>
                </a:solidFill>
              </a:rPr>
              <a:t>继续从新数的个位数开始数；</a:t>
            </a:r>
            <a:endParaRPr lang="en-US" altLang="zh-CN" sz="2400" dirty="0">
              <a:solidFill>
                <a:schemeClr val="bg2"/>
              </a:solidFill>
            </a:endParaRPr>
          </a:p>
          <a:p>
            <a:pPr marL="800100" lvl="2" indent="0" algn="just">
              <a:spcBef>
                <a:spcPts val="0"/>
              </a:spcBef>
              <a:buFont typeface="Wingdings" charset="0"/>
              <a:buNone/>
              <a:defRPr/>
            </a:pPr>
            <a:r>
              <a:rPr lang="zh-CN" altLang="en-US" sz="2000" dirty="0">
                <a:solidFill>
                  <a:schemeClr val="bg2"/>
                </a:solidFill>
              </a:rPr>
              <a:t>第</a:t>
            </a:r>
            <a:r>
              <a:rPr lang="en-US" altLang="zh-CN" sz="2000" dirty="0">
                <a:solidFill>
                  <a:schemeClr val="bg2"/>
                </a:solidFill>
              </a:rPr>
              <a:t>2</a:t>
            </a:r>
            <a:r>
              <a:rPr lang="zh-CN" altLang="en-US" sz="2000" dirty="0">
                <a:solidFill>
                  <a:schemeClr val="bg2"/>
                </a:solidFill>
              </a:rPr>
              <a:t>次数出：</a:t>
            </a:r>
            <a:r>
              <a:rPr lang="en-US" altLang="zh-CN" sz="2000" dirty="0">
                <a:solidFill>
                  <a:schemeClr val="bg2"/>
                </a:solidFill>
              </a:rPr>
              <a:t>9</a:t>
            </a:r>
            <a:r>
              <a:rPr lang="zh-CN" altLang="en-US" sz="2000" dirty="0">
                <a:solidFill>
                  <a:schemeClr val="bg2"/>
                </a:solidFill>
              </a:rPr>
              <a:t>（</a:t>
            </a:r>
            <a:r>
              <a:rPr lang="en-US" altLang="zh-CN" sz="2000" dirty="0">
                <a:solidFill>
                  <a:schemeClr val="bg2"/>
                </a:solidFill>
              </a:rPr>
              <a:t>49%10</a:t>
            </a:r>
            <a:r>
              <a:rPr lang="zh-CN" altLang="en-US" sz="2000" dirty="0">
                <a:solidFill>
                  <a:schemeClr val="bg2"/>
                </a:solidFill>
              </a:rPr>
              <a:t>）</a:t>
            </a:r>
            <a:endParaRPr lang="en-US" altLang="zh-CN" sz="2000" dirty="0">
              <a:solidFill>
                <a:schemeClr val="bg2"/>
              </a:solidFill>
            </a:endParaRPr>
          </a:p>
          <a:p>
            <a:pPr marL="857250" lvl="1" indent="-457200" algn="just">
              <a:spcBef>
                <a:spcPts val="0"/>
              </a:spcBef>
              <a:defRPr/>
            </a:pPr>
            <a:r>
              <a:rPr lang="zh-CN" altLang="en-US" sz="2400" dirty="0">
                <a:solidFill>
                  <a:schemeClr val="bg2"/>
                </a:solidFill>
              </a:rPr>
              <a:t>数好一位，就划去该数字，再得到一个新数</a:t>
            </a:r>
            <a:r>
              <a:rPr lang="en-US" altLang="zh-CN" sz="2400" dirty="0">
                <a:solidFill>
                  <a:schemeClr val="bg2"/>
                </a:solidFill>
              </a:rPr>
              <a:t>4</a:t>
            </a:r>
            <a:r>
              <a:rPr lang="zh-CN" altLang="en-US" sz="2400" dirty="0">
                <a:solidFill>
                  <a:schemeClr val="bg2"/>
                </a:solidFill>
              </a:rPr>
              <a:t>；</a:t>
            </a:r>
            <a:r>
              <a:rPr lang="en-US" altLang="zh-CN" sz="2400" dirty="0">
                <a:solidFill>
                  <a:schemeClr val="bg2"/>
                </a:solidFill>
              </a:rPr>
              <a:t>4</a:t>
            </a:r>
            <a:r>
              <a:rPr lang="en-US" altLang="zh-CN" sz="2400" strike="dblStrike" dirty="0">
                <a:solidFill>
                  <a:srgbClr val="660066"/>
                </a:solidFill>
              </a:rPr>
              <a:t>95</a:t>
            </a:r>
          </a:p>
          <a:p>
            <a:pPr marL="800100" lvl="2" indent="0" algn="just">
              <a:spcBef>
                <a:spcPts val="0"/>
              </a:spcBef>
              <a:buFont typeface="Wingdings" charset="0"/>
              <a:buNone/>
              <a:defRPr/>
            </a:pPr>
            <a:r>
              <a:rPr lang="zh-CN" altLang="en-US" sz="2000" dirty="0">
                <a:solidFill>
                  <a:schemeClr val="bg2"/>
                </a:solidFill>
              </a:rPr>
              <a:t>舍去</a:t>
            </a:r>
            <a:r>
              <a:rPr lang="en-US" altLang="zh-CN" sz="2000" dirty="0">
                <a:solidFill>
                  <a:schemeClr val="bg2"/>
                </a:solidFill>
              </a:rPr>
              <a:t>9</a:t>
            </a:r>
            <a:r>
              <a:rPr lang="zh-CN" altLang="en-US" sz="2000" dirty="0">
                <a:solidFill>
                  <a:schemeClr val="bg2"/>
                </a:solidFill>
              </a:rPr>
              <a:t>，得到新数</a:t>
            </a:r>
            <a:r>
              <a:rPr lang="en-US" altLang="zh-CN" sz="2000" dirty="0">
                <a:solidFill>
                  <a:schemeClr val="bg2"/>
                </a:solidFill>
              </a:rPr>
              <a:t>4</a:t>
            </a:r>
            <a:r>
              <a:rPr lang="zh-CN" altLang="en-US" sz="2000" dirty="0">
                <a:solidFill>
                  <a:schemeClr val="bg2"/>
                </a:solidFill>
              </a:rPr>
              <a:t>（</a:t>
            </a:r>
            <a:r>
              <a:rPr lang="en-US" altLang="zh-CN" sz="2000" dirty="0">
                <a:solidFill>
                  <a:schemeClr val="bg2"/>
                </a:solidFill>
              </a:rPr>
              <a:t>49 / 10 = 4</a:t>
            </a:r>
            <a:r>
              <a:rPr lang="zh-CN" altLang="en-US" sz="2000" dirty="0">
                <a:solidFill>
                  <a:schemeClr val="bg2"/>
                </a:solidFill>
              </a:rPr>
              <a:t>）</a:t>
            </a:r>
            <a:endParaRPr lang="en-US" altLang="zh-CN" sz="2000" dirty="0">
              <a:solidFill>
                <a:schemeClr val="bg2"/>
              </a:solidFill>
            </a:endParaRPr>
          </a:p>
          <a:p>
            <a:pPr marL="857250" lvl="1" indent="-457200" algn="just">
              <a:spcBef>
                <a:spcPts val="0"/>
              </a:spcBef>
              <a:defRPr/>
            </a:pPr>
            <a:r>
              <a:rPr lang="zh-CN" altLang="en-US" sz="2400" dirty="0"/>
              <a:t>继续从新数的个位数开始数；</a:t>
            </a:r>
            <a:endParaRPr lang="en-US" altLang="zh-CN" sz="2400" dirty="0"/>
          </a:p>
          <a:p>
            <a:pPr marL="800100" lvl="2" indent="0" algn="just">
              <a:spcBef>
                <a:spcPts val="0"/>
              </a:spcBef>
              <a:buFont typeface="Wingdings" charset="0"/>
              <a:buNone/>
              <a:defRPr/>
            </a:pPr>
            <a:r>
              <a:rPr lang="zh-CN" altLang="en-US" sz="2000" dirty="0"/>
              <a:t>第</a:t>
            </a:r>
            <a:r>
              <a:rPr lang="en-US" altLang="zh-CN" sz="2000" dirty="0"/>
              <a:t>3</a:t>
            </a:r>
            <a:r>
              <a:rPr lang="zh-CN" altLang="en-US" sz="2000" dirty="0"/>
              <a:t>次数出：</a:t>
            </a:r>
            <a:r>
              <a:rPr lang="en-US" altLang="zh-CN" sz="2000" dirty="0"/>
              <a:t>4</a:t>
            </a:r>
            <a:r>
              <a:rPr lang="zh-CN" altLang="en-US" sz="2000" dirty="0"/>
              <a:t>（</a:t>
            </a:r>
            <a:r>
              <a:rPr lang="en-US" altLang="zh-CN" sz="2000" dirty="0"/>
              <a:t>4%10</a:t>
            </a:r>
            <a:r>
              <a:rPr lang="zh-CN" altLang="en-US" sz="2000" dirty="0"/>
              <a:t>）</a:t>
            </a:r>
            <a:endParaRPr lang="en-US" altLang="zh-CN" sz="2000" dirty="0"/>
          </a:p>
          <a:p>
            <a:pPr marL="857250" lvl="1" indent="-457200" algn="just">
              <a:spcBef>
                <a:spcPts val="0"/>
              </a:spcBef>
              <a:defRPr/>
            </a:pPr>
            <a:r>
              <a:rPr lang="zh-CN" altLang="en-US" sz="2400" dirty="0"/>
              <a:t>数好一位，就划去该数字，再得到一个新数</a:t>
            </a:r>
            <a:r>
              <a:rPr lang="en-US" altLang="zh-CN" sz="2400" dirty="0"/>
              <a:t>0</a:t>
            </a:r>
            <a:r>
              <a:rPr lang="zh-CN" altLang="en-US" sz="2400" dirty="0"/>
              <a:t>；</a:t>
            </a:r>
            <a:r>
              <a:rPr lang="en-US" altLang="zh-CN" sz="2400" strike="dblStrike" dirty="0">
                <a:solidFill>
                  <a:srgbClr val="800000"/>
                </a:solidFill>
              </a:rPr>
              <a:t>495</a:t>
            </a:r>
          </a:p>
          <a:p>
            <a:pPr marL="800100" lvl="2" indent="0" algn="just">
              <a:spcBef>
                <a:spcPts val="0"/>
              </a:spcBef>
              <a:buFont typeface="Wingdings" charset="0"/>
              <a:buNone/>
              <a:defRPr/>
            </a:pPr>
            <a:r>
              <a:rPr lang="zh-CN" altLang="en-US" sz="2000" dirty="0"/>
              <a:t>舍去</a:t>
            </a:r>
            <a:r>
              <a:rPr lang="en-US" altLang="zh-CN" sz="2000" dirty="0"/>
              <a:t>4</a:t>
            </a:r>
            <a:r>
              <a:rPr lang="zh-CN" altLang="en-US" sz="2000" dirty="0"/>
              <a:t>，得到新数</a:t>
            </a:r>
            <a:r>
              <a:rPr lang="en-US" altLang="zh-CN" sz="2000" dirty="0"/>
              <a:t>0</a:t>
            </a:r>
            <a:r>
              <a:rPr lang="zh-CN" altLang="en-US" sz="2000" dirty="0"/>
              <a:t>（</a:t>
            </a:r>
            <a:r>
              <a:rPr lang="en-US" altLang="zh-CN" sz="2000" dirty="0"/>
              <a:t>4 / 10 = 0</a:t>
            </a:r>
            <a:r>
              <a:rPr lang="zh-CN" altLang="en-US" sz="2000" dirty="0"/>
              <a:t>）</a:t>
            </a:r>
            <a:endParaRPr lang="en-US" altLang="zh-CN" sz="2000" dirty="0"/>
          </a:p>
          <a:p>
            <a:pPr lvl="1" indent="-342900" algn="just">
              <a:spcBef>
                <a:spcPts val="0"/>
              </a:spcBef>
              <a:defRPr/>
            </a:pPr>
            <a:r>
              <a:rPr lang="zh-CN" altLang="en-US" sz="2400" dirty="0">
                <a:solidFill>
                  <a:schemeClr val="bg2"/>
                </a:solidFill>
              </a:rPr>
              <a:t>全部数好，全部划去，遇零结束。共重复</a:t>
            </a:r>
            <a:r>
              <a:rPr lang="en-US" altLang="zh-CN" sz="2400" dirty="0">
                <a:solidFill>
                  <a:schemeClr val="bg2"/>
                </a:solidFill>
              </a:rPr>
              <a:t>3</a:t>
            </a:r>
            <a:r>
              <a:rPr lang="zh-CN" altLang="en-US" sz="2400" dirty="0">
                <a:solidFill>
                  <a:schemeClr val="bg2"/>
                </a:solidFill>
              </a:rPr>
              <a:t>次，</a:t>
            </a:r>
            <a:r>
              <a:rPr lang="en-US" altLang="zh-CN" sz="2400" dirty="0">
                <a:solidFill>
                  <a:schemeClr val="bg2"/>
                </a:solidFill>
              </a:rPr>
              <a:t>3</a:t>
            </a:r>
            <a:r>
              <a:rPr lang="zh-CN" altLang="en-US" sz="2400" dirty="0">
                <a:solidFill>
                  <a:schemeClr val="bg2"/>
                </a:solidFill>
              </a:rPr>
              <a:t>位数。</a:t>
            </a:r>
            <a:endParaRPr lang="en-US" altLang="zh-CN" sz="2400" dirty="0">
              <a:solidFill>
                <a:schemeClr val="bg2"/>
              </a:solidFill>
            </a:endParaRPr>
          </a:p>
          <a:p>
            <a:pPr marL="857250" lvl="1" indent="-457200" algn="just">
              <a:defRPr/>
            </a:pPr>
            <a:endParaRPr lang="en-US" altLang="zh-CN" dirty="0"/>
          </a:p>
          <a:p>
            <a:pPr marL="800100" lvl="2" indent="0" algn="just">
              <a:buFont typeface="Wingdings" charset="0"/>
              <a:buNone/>
              <a:defRPr/>
            </a:pPr>
            <a:endParaRPr lang="en-US" altLang="zh-CN" sz="2000" dirty="0"/>
          </a:p>
          <a:p>
            <a:pPr lvl="1" indent="-342900" algn="just">
              <a:defRPr/>
            </a:pP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5955">
                                            <p:txEl>
                                              <p:pRg st="1" end="1"/>
                                            </p:txEl>
                                          </p:spTgt>
                                        </p:tgtEl>
                                        <p:attrNameLst>
                                          <p:attrName>style.visibility</p:attrName>
                                        </p:attrNameLst>
                                      </p:cBhvr>
                                      <p:to>
                                        <p:strVal val="visible"/>
                                      </p:to>
                                    </p:set>
                                    <p:animEffect transition="in" filter="wipe(down)">
                                      <p:cBhvr>
                                        <p:cTn id="7" dur="500"/>
                                        <p:tgtEl>
                                          <p:spTgt spid="1259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5955">
                                            <p:txEl>
                                              <p:pRg st="2" end="2"/>
                                            </p:txEl>
                                          </p:spTgt>
                                        </p:tgtEl>
                                        <p:attrNameLst>
                                          <p:attrName>style.visibility</p:attrName>
                                        </p:attrNameLst>
                                      </p:cBhvr>
                                      <p:to>
                                        <p:strVal val="visible"/>
                                      </p:to>
                                    </p:set>
                                    <p:animEffect transition="in" filter="wipe(down)">
                                      <p:cBhvr>
                                        <p:cTn id="12" dur="500"/>
                                        <p:tgtEl>
                                          <p:spTgt spid="1259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5955">
                                            <p:txEl>
                                              <p:pRg st="3" end="3"/>
                                            </p:txEl>
                                          </p:spTgt>
                                        </p:tgtEl>
                                        <p:attrNameLst>
                                          <p:attrName>style.visibility</p:attrName>
                                        </p:attrNameLst>
                                      </p:cBhvr>
                                      <p:to>
                                        <p:strVal val="visible"/>
                                      </p:to>
                                    </p:set>
                                    <p:animEffect transition="in" filter="wipe(down)">
                                      <p:cBhvr>
                                        <p:cTn id="17" dur="500"/>
                                        <p:tgtEl>
                                          <p:spTgt spid="1259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5955">
                                            <p:txEl>
                                              <p:pRg st="4" end="4"/>
                                            </p:txEl>
                                          </p:spTgt>
                                        </p:tgtEl>
                                        <p:attrNameLst>
                                          <p:attrName>style.visibility</p:attrName>
                                        </p:attrNameLst>
                                      </p:cBhvr>
                                      <p:to>
                                        <p:strVal val="visible"/>
                                      </p:to>
                                    </p:set>
                                    <p:animEffect transition="in" filter="wipe(down)">
                                      <p:cBhvr>
                                        <p:cTn id="22" dur="500"/>
                                        <p:tgtEl>
                                          <p:spTgt spid="12595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5955">
                                            <p:txEl>
                                              <p:pRg st="5" end="5"/>
                                            </p:txEl>
                                          </p:spTgt>
                                        </p:tgtEl>
                                        <p:attrNameLst>
                                          <p:attrName>style.visibility</p:attrName>
                                        </p:attrNameLst>
                                      </p:cBhvr>
                                      <p:to>
                                        <p:strVal val="visible"/>
                                      </p:to>
                                    </p:set>
                                    <p:animEffect transition="in" filter="wipe(down)">
                                      <p:cBhvr>
                                        <p:cTn id="27" dur="500"/>
                                        <p:tgtEl>
                                          <p:spTgt spid="12595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25955">
                                            <p:txEl>
                                              <p:pRg st="6" end="6"/>
                                            </p:txEl>
                                          </p:spTgt>
                                        </p:tgtEl>
                                        <p:attrNameLst>
                                          <p:attrName>style.visibility</p:attrName>
                                        </p:attrNameLst>
                                      </p:cBhvr>
                                      <p:to>
                                        <p:strVal val="visible"/>
                                      </p:to>
                                    </p:set>
                                    <p:animEffect transition="in" filter="wipe(down)">
                                      <p:cBhvr>
                                        <p:cTn id="32" dur="500"/>
                                        <p:tgtEl>
                                          <p:spTgt spid="12595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5955">
                                            <p:txEl>
                                              <p:pRg st="7" end="7"/>
                                            </p:txEl>
                                          </p:spTgt>
                                        </p:tgtEl>
                                        <p:attrNameLst>
                                          <p:attrName>style.visibility</p:attrName>
                                        </p:attrNameLst>
                                      </p:cBhvr>
                                      <p:to>
                                        <p:strVal val="visible"/>
                                      </p:to>
                                    </p:set>
                                    <p:animEffect transition="in" filter="wipe(down)">
                                      <p:cBhvr>
                                        <p:cTn id="37" dur="500"/>
                                        <p:tgtEl>
                                          <p:spTgt spid="12595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25955">
                                            <p:txEl>
                                              <p:pRg st="8" end="8"/>
                                            </p:txEl>
                                          </p:spTgt>
                                        </p:tgtEl>
                                        <p:attrNameLst>
                                          <p:attrName>style.visibility</p:attrName>
                                        </p:attrNameLst>
                                      </p:cBhvr>
                                      <p:to>
                                        <p:strVal val="visible"/>
                                      </p:to>
                                    </p:set>
                                    <p:animEffect transition="in" filter="wipe(down)">
                                      <p:cBhvr>
                                        <p:cTn id="42" dur="500"/>
                                        <p:tgtEl>
                                          <p:spTgt spid="12595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25955">
                                            <p:txEl>
                                              <p:pRg st="9" end="9"/>
                                            </p:txEl>
                                          </p:spTgt>
                                        </p:tgtEl>
                                        <p:attrNameLst>
                                          <p:attrName>style.visibility</p:attrName>
                                        </p:attrNameLst>
                                      </p:cBhvr>
                                      <p:to>
                                        <p:strVal val="visible"/>
                                      </p:to>
                                    </p:set>
                                    <p:animEffect transition="in" filter="wipe(down)">
                                      <p:cBhvr>
                                        <p:cTn id="47" dur="500"/>
                                        <p:tgtEl>
                                          <p:spTgt spid="12595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25955">
                                            <p:txEl>
                                              <p:pRg st="10" end="10"/>
                                            </p:txEl>
                                          </p:spTgt>
                                        </p:tgtEl>
                                        <p:attrNameLst>
                                          <p:attrName>style.visibility</p:attrName>
                                        </p:attrNameLst>
                                      </p:cBhvr>
                                      <p:to>
                                        <p:strVal val="visible"/>
                                      </p:to>
                                    </p:set>
                                    <p:animEffect transition="in" filter="wipe(down)">
                                      <p:cBhvr>
                                        <p:cTn id="52" dur="500"/>
                                        <p:tgtEl>
                                          <p:spTgt spid="125955">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25955">
                                            <p:txEl>
                                              <p:pRg st="11" end="11"/>
                                            </p:txEl>
                                          </p:spTgt>
                                        </p:tgtEl>
                                        <p:attrNameLst>
                                          <p:attrName>style.visibility</p:attrName>
                                        </p:attrNameLst>
                                      </p:cBhvr>
                                      <p:to>
                                        <p:strVal val="visible"/>
                                      </p:to>
                                    </p:set>
                                    <p:animEffect transition="in" filter="wipe(down)">
                                      <p:cBhvr>
                                        <p:cTn id="57" dur="500"/>
                                        <p:tgtEl>
                                          <p:spTgt spid="125955">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25955">
                                            <p:txEl>
                                              <p:pRg st="12" end="12"/>
                                            </p:txEl>
                                          </p:spTgt>
                                        </p:tgtEl>
                                        <p:attrNameLst>
                                          <p:attrName>style.visibility</p:attrName>
                                        </p:attrNameLst>
                                      </p:cBhvr>
                                      <p:to>
                                        <p:strVal val="visible"/>
                                      </p:to>
                                    </p:set>
                                    <p:animEffect transition="in" filter="wipe(down)">
                                      <p:cBhvr>
                                        <p:cTn id="62" dur="500"/>
                                        <p:tgtEl>
                                          <p:spTgt spid="125955">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25955">
                                            <p:txEl>
                                              <p:pRg st="13" end="13"/>
                                            </p:txEl>
                                          </p:spTgt>
                                        </p:tgtEl>
                                        <p:attrNameLst>
                                          <p:attrName>style.visibility</p:attrName>
                                        </p:attrNameLst>
                                      </p:cBhvr>
                                      <p:to>
                                        <p:strVal val="visible"/>
                                      </p:to>
                                    </p:set>
                                    <p:animEffect transition="in" filter="wipe(down)">
                                      <p:cBhvr>
                                        <p:cTn id="67" dur="500"/>
                                        <p:tgtEl>
                                          <p:spTgt spid="125955">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25955">
                                            <p:txEl>
                                              <p:pRg st="14" end="14"/>
                                            </p:txEl>
                                          </p:spTgt>
                                        </p:tgtEl>
                                        <p:attrNameLst>
                                          <p:attrName>style.visibility</p:attrName>
                                        </p:attrNameLst>
                                      </p:cBhvr>
                                      <p:to>
                                        <p:strVal val="visible"/>
                                      </p:to>
                                    </p:set>
                                    <p:animEffect transition="in" filter="wipe(down)">
                                      <p:cBhvr>
                                        <p:cTn id="72" dur="500"/>
                                        <p:tgtEl>
                                          <p:spTgt spid="12595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79388" y="404813"/>
            <a:ext cx="8686800" cy="1247775"/>
          </a:xfrm>
        </p:spPr>
        <p:txBody>
          <a:bodyPr/>
          <a:lstStyle/>
          <a:p>
            <a:pPr>
              <a:defRPr/>
            </a:pPr>
            <a:r>
              <a:rPr lang="zh-CN" altLang="en-US" dirty="0"/>
              <a:t>简单的猜数游戏</a:t>
            </a:r>
          </a:p>
        </p:txBody>
      </p:sp>
      <p:sp>
        <p:nvSpPr>
          <p:cNvPr id="5" name="Rectangle 4"/>
          <p:cNvSpPr>
            <a:spLocks noChangeArrowheads="1"/>
          </p:cNvSpPr>
          <p:nvPr/>
        </p:nvSpPr>
        <p:spPr bwMode="auto">
          <a:xfrm>
            <a:off x="323850" y="1557338"/>
            <a:ext cx="8424863" cy="1384300"/>
          </a:xfrm>
          <a:prstGeom prst="rect">
            <a:avLst/>
          </a:prstGeom>
          <a:noFill/>
          <a:ln w="9525">
            <a:solidFill>
              <a:srgbClr val="0000FF"/>
            </a:solidFill>
            <a:prstDash val="sysDot"/>
            <a:miter lim="800000"/>
          </a:ln>
          <a:effectLst/>
        </p:spPr>
        <p:txBody>
          <a:bodyPr>
            <a:spAutoFit/>
          </a:bodyPr>
          <a:lstStyle/>
          <a:p>
            <a:pPr>
              <a:defRPr/>
            </a:pPr>
            <a:r>
              <a:rPr lang="zh-CN" altLang="en-US" sz="2800" b="1" dirty="0">
                <a:latin typeface="Arial" panose="020B0604020202020204"/>
                <a:cs typeface="Arial" panose="020B0604020202020204"/>
              </a:rPr>
              <a:t>输入你所猜的整数（假定</a:t>
            </a:r>
            <a:r>
              <a:rPr lang="en-US" altLang="zh-CN" sz="2800" b="1" dirty="0">
                <a:latin typeface="Arial" panose="020B0604020202020204"/>
                <a:cs typeface="Arial" panose="020B0604020202020204"/>
              </a:rPr>
              <a:t>1~100</a:t>
            </a:r>
            <a:r>
              <a:rPr lang="zh-CN" altLang="en-US" sz="2800" b="1" dirty="0">
                <a:latin typeface="Arial" panose="020B0604020202020204"/>
                <a:cs typeface="Arial" panose="020B0604020202020204"/>
              </a:rPr>
              <a:t>内），与计算机产生的被猜数比较，若相等，显示猜中；若不等，显示与被猜数的大小关系</a:t>
            </a:r>
            <a:endParaRPr lang="en-US" altLang="zh-CN" sz="2800" b="1" dirty="0">
              <a:latin typeface="宋体" panose="02010600030101010101" pitchFamily="2" charset="-122"/>
            </a:endParaRPr>
          </a:p>
        </p:txBody>
      </p:sp>
      <p:sp>
        <p:nvSpPr>
          <p:cNvPr id="3" name="内容占位符 2">
            <a:extLst>
              <a:ext uri="{FF2B5EF4-FFF2-40B4-BE49-F238E27FC236}">
                <a16:creationId xmlns:a16="http://schemas.microsoft.com/office/drawing/2014/main" id="{59A85729-45C1-428C-AFBE-98199396BDDA}"/>
              </a:ext>
            </a:extLst>
          </p:cNvPr>
          <p:cNvSpPr>
            <a:spLocks noGrp="1"/>
          </p:cNvSpPr>
          <p:nvPr>
            <p:ph idx="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Text Box 4"/>
          <p:cNvSpPr txBox="1">
            <a:spLocks noChangeArrowheads="1"/>
          </p:cNvSpPr>
          <p:nvPr/>
        </p:nvSpPr>
        <p:spPr bwMode="auto">
          <a:xfrm>
            <a:off x="3418682" y="1397444"/>
            <a:ext cx="5040312"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altLang="zh-CN" sz="2000" dirty="0">
                <a:solidFill>
                  <a:schemeClr val="bg2"/>
                </a:solidFill>
                <a:latin typeface="+mn-lt"/>
              </a:rPr>
              <a:t>495</a:t>
            </a:r>
            <a:r>
              <a:rPr lang="zh-CN" sz="2000" dirty="0">
                <a:solidFill>
                  <a:schemeClr val="tx1"/>
                </a:solidFill>
                <a:latin typeface="+mn-lt"/>
              </a:rPr>
              <a:t> </a:t>
            </a:r>
            <a:r>
              <a:rPr lang="en-US" altLang="zh-CN" sz="2000" dirty="0">
                <a:solidFill>
                  <a:schemeClr val="tx1"/>
                </a:solidFill>
                <a:latin typeface="+mn-lt"/>
              </a:rPr>
              <a:t>% 10 = 5</a:t>
            </a:r>
            <a:r>
              <a:rPr lang="zh-CN" sz="2000" dirty="0">
                <a:solidFill>
                  <a:schemeClr val="tx1"/>
                </a:solidFill>
                <a:latin typeface="+mn-lt"/>
              </a:rPr>
              <a:t>     </a:t>
            </a:r>
            <a:r>
              <a:rPr lang="en-US" altLang="zh-CN" sz="2000" dirty="0">
                <a:solidFill>
                  <a:schemeClr val="tx1"/>
                </a:solidFill>
                <a:latin typeface="+mn-lt"/>
              </a:rPr>
              <a:t>                    495 / 10 = </a:t>
            </a:r>
            <a:r>
              <a:rPr lang="en-US" altLang="zh-CN" sz="2000" dirty="0">
                <a:solidFill>
                  <a:srgbClr val="00007D"/>
                </a:solidFill>
                <a:latin typeface="+mn-lt"/>
              </a:rPr>
              <a:t>49</a:t>
            </a:r>
            <a:endParaRPr lang="zh-CN" sz="2000" dirty="0">
              <a:solidFill>
                <a:srgbClr val="00007D"/>
              </a:solidFill>
              <a:latin typeface="+mn-lt"/>
            </a:endParaRPr>
          </a:p>
          <a:p>
            <a:pPr eaLnBrk="0" hangingPunct="0">
              <a:defRPr/>
            </a:pPr>
            <a:r>
              <a:rPr lang="en-US" altLang="zh-CN" sz="2000" dirty="0">
                <a:solidFill>
                  <a:schemeClr val="tx1"/>
                </a:solidFill>
                <a:latin typeface="+mn-lt"/>
              </a:rPr>
              <a:t> </a:t>
            </a:r>
            <a:r>
              <a:rPr lang="en-US" altLang="zh-CN" sz="2000" dirty="0">
                <a:solidFill>
                  <a:srgbClr val="00007D"/>
                </a:solidFill>
              </a:rPr>
              <a:t>49</a:t>
            </a:r>
            <a:r>
              <a:rPr lang="zh-CN" altLang="zh-CN" sz="2000" dirty="0">
                <a:solidFill>
                  <a:schemeClr val="tx1"/>
                </a:solidFill>
              </a:rPr>
              <a:t> </a:t>
            </a:r>
            <a:r>
              <a:rPr lang="en-US" altLang="zh-CN" sz="2000" dirty="0">
                <a:solidFill>
                  <a:schemeClr val="tx1"/>
                </a:solidFill>
              </a:rPr>
              <a:t>% 10 = 9</a:t>
            </a:r>
            <a:r>
              <a:rPr lang="zh-CN" altLang="zh-CN" sz="2000" dirty="0">
                <a:solidFill>
                  <a:schemeClr val="tx1"/>
                </a:solidFill>
              </a:rPr>
              <a:t>     </a:t>
            </a:r>
            <a:r>
              <a:rPr lang="en-US" altLang="zh-CN" sz="2000" dirty="0">
                <a:solidFill>
                  <a:schemeClr val="tx1"/>
                </a:solidFill>
              </a:rPr>
              <a:t>                     49 / 10 = </a:t>
            </a:r>
            <a:r>
              <a:rPr lang="en-US" altLang="zh-CN" sz="2000" dirty="0">
                <a:solidFill>
                  <a:srgbClr val="00007D"/>
                </a:solidFill>
              </a:rPr>
              <a:t>4</a:t>
            </a:r>
            <a:endParaRPr lang="zh-CN" sz="2000" dirty="0">
              <a:solidFill>
                <a:srgbClr val="00007D"/>
              </a:solidFill>
              <a:latin typeface="+mn-lt"/>
            </a:endParaRPr>
          </a:p>
          <a:p>
            <a:pPr eaLnBrk="0" hangingPunct="0">
              <a:defRPr/>
            </a:pPr>
            <a:r>
              <a:rPr lang="zh-CN" altLang="en-US" sz="2000" dirty="0">
                <a:solidFill>
                  <a:schemeClr val="tx1"/>
                </a:solidFill>
                <a:latin typeface="+mn-lt"/>
              </a:rPr>
              <a:t>  </a:t>
            </a:r>
            <a:r>
              <a:rPr lang="en-US" altLang="zh-CN" sz="2000" dirty="0">
                <a:solidFill>
                  <a:srgbClr val="00007D"/>
                </a:solidFill>
              </a:rPr>
              <a:t>4</a:t>
            </a:r>
            <a:r>
              <a:rPr lang="zh-CN" altLang="zh-CN" sz="2000" dirty="0">
                <a:solidFill>
                  <a:schemeClr val="tx1"/>
                </a:solidFill>
              </a:rPr>
              <a:t> </a:t>
            </a:r>
            <a:r>
              <a:rPr lang="en-US" altLang="zh-CN" sz="2000" dirty="0">
                <a:solidFill>
                  <a:schemeClr val="tx1"/>
                </a:solidFill>
              </a:rPr>
              <a:t>% 10 = 4</a:t>
            </a:r>
            <a:r>
              <a:rPr lang="zh-CN" altLang="zh-CN" sz="2000" dirty="0">
                <a:solidFill>
                  <a:schemeClr val="tx1"/>
                </a:solidFill>
              </a:rPr>
              <a:t>     </a:t>
            </a:r>
            <a:r>
              <a:rPr lang="en-US" altLang="zh-CN" sz="2000" dirty="0">
                <a:solidFill>
                  <a:schemeClr val="tx1"/>
                </a:solidFill>
              </a:rPr>
              <a:t>                       4 / 10 = </a:t>
            </a:r>
            <a:r>
              <a:rPr lang="en-US" altLang="zh-CN" sz="2000" dirty="0">
                <a:solidFill>
                  <a:srgbClr val="00007D"/>
                </a:solidFill>
              </a:rPr>
              <a:t>0</a:t>
            </a:r>
            <a:endParaRPr lang="zh-CN" sz="2000" dirty="0">
              <a:solidFill>
                <a:srgbClr val="00007D"/>
              </a:solidFill>
              <a:latin typeface="+mn-lt"/>
            </a:endParaRPr>
          </a:p>
        </p:txBody>
      </p:sp>
      <p:sp>
        <p:nvSpPr>
          <p:cNvPr id="8" name="矩形 7"/>
          <p:cNvSpPr/>
          <p:nvPr/>
        </p:nvSpPr>
        <p:spPr>
          <a:xfrm>
            <a:off x="3131840" y="984156"/>
            <a:ext cx="2191626" cy="338554"/>
          </a:xfrm>
          <a:prstGeom prst="rect">
            <a:avLst/>
          </a:prstGeom>
          <a:solidFill>
            <a:schemeClr val="accent5"/>
          </a:solidFill>
          <a:ln>
            <a:solidFill>
              <a:schemeClr val="accent1"/>
            </a:solidFill>
          </a:ln>
        </p:spPr>
        <p:txBody>
          <a:bodyPr wrap="none">
            <a:spAutoFit/>
          </a:bodyPr>
          <a:lstStyle/>
          <a:p>
            <a:pPr>
              <a:lnSpc>
                <a:spcPct val="80000"/>
              </a:lnSpc>
              <a:defRPr/>
            </a:pPr>
            <a:r>
              <a:rPr lang="en-US" altLang="zh-CN" sz="2000" dirty="0">
                <a:solidFill>
                  <a:schemeClr val="tx1"/>
                </a:solidFill>
              </a:rPr>
              <a:t>digit = </a:t>
            </a:r>
            <a:r>
              <a:rPr lang="en-US" altLang="zh-CN" sz="2000" dirty="0" err="1">
                <a:solidFill>
                  <a:schemeClr val="tx1"/>
                </a:solidFill>
              </a:rPr>
              <a:t>numbr</a:t>
            </a:r>
            <a:r>
              <a:rPr lang="en-US" altLang="zh-CN" sz="2000" dirty="0">
                <a:solidFill>
                  <a:schemeClr val="tx1"/>
                </a:solidFill>
              </a:rPr>
              <a:t> % 10</a:t>
            </a:r>
            <a:endParaRPr lang="zh-CN" altLang="en-US" sz="2000" dirty="0">
              <a:solidFill>
                <a:schemeClr val="tx1"/>
              </a:solidFill>
            </a:endParaRPr>
          </a:p>
        </p:txBody>
      </p:sp>
      <p:sp>
        <p:nvSpPr>
          <p:cNvPr id="30724" name="文本框 1"/>
          <p:cNvSpPr txBox="1">
            <a:spLocks noChangeArrowheads="1"/>
          </p:cNvSpPr>
          <p:nvPr/>
        </p:nvSpPr>
        <p:spPr bwMode="auto">
          <a:xfrm>
            <a:off x="10760075" y="3950419"/>
            <a:ext cx="18473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b="1">
                <a:solidFill>
                  <a:schemeClr val="hlink"/>
                </a:solidFill>
                <a:latin typeface="Arial" charset="0"/>
                <a:ea typeface="宋体" charset="0"/>
                <a:cs typeface="宋体" charset="0"/>
              </a:defRPr>
            </a:lvl1pPr>
            <a:lvl2pPr marL="742950" indent="-285750">
              <a:defRPr sz="4400" b="1">
                <a:solidFill>
                  <a:schemeClr val="hlink"/>
                </a:solidFill>
                <a:latin typeface="Arial" charset="0"/>
                <a:ea typeface="宋体" charset="0"/>
              </a:defRPr>
            </a:lvl2pPr>
            <a:lvl3pPr marL="1143000" indent="-228600">
              <a:defRPr sz="4400" b="1">
                <a:solidFill>
                  <a:schemeClr val="hlink"/>
                </a:solidFill>
                <a:latin typeface="Arial" charset="0"/>
                <a:ea typeface="宋体" charset="0"/>
              </a:defRPr>
            </a:lvl3pPr>
            <a:lvl4pPr marL="1600200" indent="-228600">
              <a:defRPr sz="4400" b="1">
                <a:solidFill>
                  <a:schemeClr val="hlink"/>
                </a:solidFill>
                <a:latin typeface="Arial" charset="0"/>
                <a:ea typeface="宋体" charset="0"/>
              </a:defRPr>
            </a:lvl4pPr>
            <a:lvl5pPr marL="2057400" indent="-228600">
              <a:defRPr sz="4400" b="1">
                <a:solidFill>
                  <a:schemeClr val="hlink"/>
                </a:solidFill>
                <a:latin typeface="Arial" charset="0"/>
                <a:ea typeface="宋体" charset="0"/>
              </a:defRPr>
            </a:lvl5pPr>
            <a:lvl6pPr marL="2514600" indent="-228600" fontAlgn="base">
              <a:spcBef>
                <a:spcPct val="0"/>
              </a:spcBef>
              <a:spcAft>
                <a:spcPct val="0"/>
              </a:spcAft>
              <a:defRPr sz="4400" b="1">
                <a:solidFill>
                  <a:schemeClr val="hlink"/>
                </a:solidFill>
                <a:latin typeface="Arial" charset="0"/>
                <a:ea typeface="宋体" charset="0"/>
              </a:defRPr>
            </a:lvl6pPr>
            <a:lvl7pPr marL="2971800" indent="-228600" fontAlgn="base">
              <a:spcBef>
                <a:spcPct val="0"/>
              </a:spcBef>
              <a:spcAft>
                <a:spcPct val="0"/>
              </a:spcAft>
              <a:defRPr sz="4400" b="1">
                <a:solidFill>
                  <a:schemeClr val="hlink"/>
                </a:solidFill>
                <a:latin typeface="Arial" charset="0"/>
                <a:ea typeface="宋体" charset="0"/>
              </a:defRPr>
            </a:lvl7pPr>
            <a:lvl8pPr marL="3429000" indent="-228600" fontAlgn="base">
              <a:spcBef>
                <a:spcPct val="0"/>
              </a:spcBef>
              <a:spcAft>
                <a:spcPct val="0"/>
              </a:spcAft>
              <a:defRPr sz="4400" b="1">
                <a:solidFill>
                  <a:schemeClr val="hlink"/>
                </a:solidFill>
                <a:latin typeface="Arial" charset="0"/>
                <a:ea typeface="宋体" charset="0"/>
              </a:defRPr>
            </a:lvl8pPr>
            <a:lvl9pPr marL="3886200" indent="-228600" fontAlgn="base">
              <a:spcBef>
                <a:spcPct val="0"/>
              </a:spcBef>
              <a:spcAft>
                <a:spcPct val="0"/>
              </a:spcAft>
              <a:defRPr sz="4400" b="1">
                <a:solidFill>
                  <a:schemeClr val="hlink"/>
                </a:solidFill>
                <a:latin typeface="Arial" charset="0"/>
                <a:ea typeface="宋体" charset="0"/>
              </a:defRPr>
            </a:lvl9pPr>
          </a:lstStyle>
          <a:p>
            <a:endParaRPr kumimoji="1" lang="zh-CN" altLang="en-US" sz="2000"/>
          </a:p>
        </p:txBody>
      </p:sp>
      <p:sp>
        <p:nvSpPr>
          <p:cNvPr id="10" name="矩形 9"/>
          <p:cNvSpPr/>
          <p:nvPr/>
        </p:nvSpPr>
        <p:spPr>
          <a:xfrm>
            <a:off x="5724525" y="962744"/>
            <a:ext cx="3384550" cy="338554"/>
          </a:xfrm>
          <a:prstGeom prst="rect">
            <a:avLst/>
          </a:prstGeom>
          <a:solidFill>
            <a:schemeClr val="accent5"/>
          </a:solidFill>
          <a:ln>
            <a:solidFill>
              <a:schemeClr val="accent1"/>
            </a:solidFill>
          </a:ln>
        </p:spPr>
        <p:txBody>
          <a:bodyPr>
            <a:spAutoFit/>
          </a:bodyPr>
          <a:lstStyle/>
          <a:p>
            <a:pPr>
              <a:lnSpc>
                <a:spcPct val="80000"/>
              </a:lnSpc>
              <a:defRPr/>
            </a:pPr>
            <a:r>
              <a:rPr lang="en-US" altLang="zh-CN" sz="2000" dirty="0">
                <a:solidFill>
                  <a:schemeClr val="tx1"/>
                </a:solidFill>
              </a:rPr>
              <a:t>number = number / 10</a:t>
            </a:r>
            <a:endParaRPr lang="zh-CN" altLang="en-US" sz="2000" dirty="0">
              <a:solidFill>
                <a:schemeClr val="tx1"/>
              </a:solidFill>
            </a:endParaRPr>
          </a:p>
        </p:txBody>
      </p:sp>
      <p:sp>
        <p:nvSpPr>
          <p:cNvPr id="11" name="矩形 10"/>
          <p:cNvSpPr/>
          <p:nvPr/>
        </p:nvSpPr>
        <p:spPr>
          <a:xfrm>
            <a:off x="300171" y="2396932"/>
            <a:ext cx="2687653" cy="400110"/>
          </a:xfrm>
          <a:prstGeom prst="rect">
            <a:avLst/>
          </a:prstGeom>
          <a:solidFill>
            <a:schemeClr val="accent3"/>
          </a:solidFill>
        </p:spPr>
        <p:txBody>
          <a:bodyPr wrap="square">
            <a:spAutoFit/>
          </a:bodyPr>
          <a:lstStyle/>
          <a:p>
            <a:pPr>
              <a:defRPr/>
            </a:pPr>
            <a:r>
              <a:rPr lang="en-US" altLang="en-US" sz="2000" dirty="0">
                <a:solidFill>
                  <a:srgbClr val="CC0066"/>
                </a:solidFill>
              </a:rPr>
              <a:t>number</a:t>
            </a:r>
            <a:r>
              <a:rPr lang="zh-CN" altLang="en-US" sz="2000" dirty="0">
                <a:solidFill>
                  <a:srgbClr val="CC0066"/>
                </a:solidFill>
              </a:rPr>
              <a:t> </a:t>
            </a:r>
            <a:r>
              <a:rPr lang="en-US" altLang="en-US" sz="2000" dirty="0">
                <a:solidFill>
                  <a:srgbClr val="CC0066"/>
                </a:solidFill>
              </a:rPr>
              <a:t>=</a:t>
            </a:r>
            <a:r>
              <a:rPr lang="zh-CN" altLang="en-US" sz="2000" dirty="0">
                <a:solidFill>
                  <a:srgbClr val="CC0066"/>
                </a:solidFill>
              </a:rPr>
              <a:t> </a:t>
            </a:r>
            <a:r>
              <a:rPr lang="en-US" altLang="zh-CN" sz="2000" dirty="0">
                <a:solidFill>
                  <a:srgbClr val="CC0066"/>
                </a:solidFill>
              </a:rPr>
              <a:t>0</a:t>
            </a:r>
            <a:r>
              <a:rPr lang="zh-CN" altLang="en-US" sz="2000" dirty="0">
                <a:solidFill>
                  <a:srgbClr val="CC0066"/>
                </a:solidFill>
              </a:rPr>
              <a:t> </a:t>
            </a:r>
            <a:r>
              <a:rPr lang="zh-CN" altLang="en-US" sz="2000" dirty="0">
                <a:solidFill>
                  <a:srgbClr val="000000"/>
                </a:solidFill>
              </a:rPr>
              <a:t>结束</a:t>
            </a:r>
          </a:p>
        </p:txBody>
      </p:sp>
      <p:sp>
        <p:nvSpPr>
          <p:cNvPr id="12" name="矩形 11"/>
          <p:cNvSpPr/>
          <p:nvPr/>
        </p:nvSpPr>
        <p:spPr>
          <a:xfrm>
            <a:off x="323528" y="1228690"/>
            <a:ext cx="2664296" cy="400110"/>
          </a:xfrm>
          <a:prstGeom prst="rect">
            <a:avLst/>
          </a:prstGeom>
          <a:solidFill>
            <a:schemeClr val="accent3"/>
          </a:solidFill>
        </p:spPr>
        <p:txBody>
          <a:bodyPr>
            <a:spAutoFit/>
            <a:scene3d>
              <a:camera prst="orthographicFront"/>
              <a:lightRig rig="threePt" dir="t"/>
            </a:scene3d>
            <a:sp3d extrusionH="57150">
              <a:bevelT w="82550" h="38100" prst="coolSlant"/>
              <a:bevelB w="57150" h="38100" prst="artDeco"/>
            </a:sp3d>
          </a:bodyPr>
          <a:lstStyle/>
          <a:p>
            <a:pPr>
              <a:defRPr/>
            </a:pPr>
            <a:r>
              <a:rPr lang="en-US" altLang="en-US" sz="2000" dirty="0">
                <a:solidFill>
                  <a:srgbClr val="CC0066"/>
                </a:solidFill>
              </a:rPr>
              <a:t>number</a:t>
            </a:r>
            <a:r>
              <a:rPr lang="zh-CN" altLang="en-US" sz="2000" dirty="0">
                <a:solidFill>
                  <a:srgbClr val="CC0066"/>
                </a:solidFill>
              </a:rPr>
              <a:t> </a:t>
            </a:r>
            <a:r>
              <a:rPr lang="en-US" altLang="en-US" sz="2000" dirty="0">
                <a:solidFill>
                  <a:srgbClr val="CC0066"/>
                </a:solidFill>
              </a:rPr>
              <a:t>=</a:t>
            </a:r>
            <a:r>
              <a:rPr lang="zh-CN" altLang="en-US" sz="2000" dirty="0">
                <a:solidFill>
                  <a:srgbClr val="CC0066"/>
                </a:solidFill>
              </a:rPr>
              <a:t> </a:t>
            </a:r>
            <a:r>
              <a:rPr lang="en-US" altLang="zh-CN" sz="2000" dirty="0">
                <a:solidFill>
                  <a:srgbClr val="CC0066"/>
                </a:solidFill>
              </a:rPr>
              <a:t>495</a:t>
            </a:r>
            <a:endParaRPr lang="zh-CN" altLang="en-US" sz="2000" dirty="0">
              <a:solidFill>
                <a:srgbClr val="CC0066"/>
              </a:solidFill>
            </a:endParaRPr>
          </a:p>
        </p:txBody>
      </p:sp>
      <p:sp>
        <p:nvSpPr>
          <p:cNvPr id="13" name="矩形 12"/>
          <p:cNvSpPr/>
          <p:nvPr/>
        </p:nvSpPr>
        <p:spPr>
          <a:xfrm>
            <a:off x="323528" y="1628800"/>
            <a:ext cx="2664296" cy="400110"/>
          </a:xfrm>
          <a:prstGeom prst="rect">
            <a:avLst/>
          </a:prstGeom>
          <a:solidFill>
            <a:schemeClr val="accent3"/>
          </a:solidFill>
        </p:spPr>
        <p:txBody>
          <a:bodyPr wrap="square">
            <a:spAutoFit/>
            <a:scene3d>
              <a:camera prst="orthographicFront"/>
              <a:lightRig rig="threePt" dir="t"/>
            </a:scene3d>
            <a:sp3d extrusionH="57150">
              <a:bevelT w="82550" h="38100" prst="coolSlant"/>
              <a:bevelB w="57150" h="38100" prst="artDeco"/>
            </a:sp3d>
          </a:bodyPr>
          <a:lstStyle/>
          <a:p>
            <a:pPr>
              <a:defRPr/>
            </a:pPr>
            <a:r>
              <a:rPr lang="en-US" altLang="en-US" sz="2000" dirty="0">
                <a:solidFill>
                  <a:srgbClr val="CC0066"/>
                </a:solidFill>
              </a:rPr>
              <a:t>number</a:t>
            </a:r>
            <a:r>
              <a:rPr lang="zh-CN" altLang="en-US" sz="2000" dirty="0">
                <a:solidFill>
                  <a:srgbClr val="CC0066"/>
                </a:solidFill>
              </a:rPr>
              <a:t> </a:t>
            </a:r>
            <a:r>
              <a:rPr lang="en-US" altLang="en-US" sz="2000" dirty="0">
                <a:solidFill>
                  <a:srgbClr val="CC0066"/>
                </a:solidFill>
              </a:rPr>
              <a:t>=</a:t>
            </a:r>
            <a:r>
              <a:rPr lang="zh-CN" altLang="en-US" sz="2000" dirty="0">
                <a:solidFill>
                  <a:srgbClr val="CC0066"/>
                </a:solidFill>
              </a:rPr>
              <a:t> </a:t>
            </a:r>
            <a:r>
              <a:rPr lang="en-US" altLang="zh-CN" sz="2000" dirty="0">
                <a:solidFill>
                  <a:srgbClr val="CC0066"/>
                </a:solidFill>
              </a:rPr>
              <a:t>49</a:t>
            </a:r>
            <a:endParaRPr lang="zh-CN" altLang="en-US" sz="2000" dirty="0">
              <a:solidFill>
                <a:srgbClr val="CC0066"/>
              </a:solidFill>
            </a:endParaRPr>
          </a:p>
        </p:txBody>
      </p:sp>
      <p:sp>
        <p:nvSpPr>
          <p:cNvPr id="14" name="矩形 13"/>
          <p:cNvSpPr/>
          <p:nvPr/>
        </p:nvSpPr>
        <p:spPr>
          <a:xfrm>
            <a:off x="323528" y="1988840"/>
            <a:ext cx="2664296" cy="400110"/>
          </a:xfrm>
          <a:prstGeom prst="rect">
            <a:avLst/>
          </a:prstGeom>
          <a:solidFill>
            <a:schemeClr val="accent3"/>
          </a:solidFill>
        </p:spPr>
        <p:txBody>
          <a:bodyPr wrap="square">
            <a:spAutoFit/>
            <a:scene3d>
              <a:camera prst="orthographicFront"/>
              <a:lightRig rig="threePt" dir="t"/>
            </a:scene3d>
            <a:sp3d extrusionH="57150">
              <a:bevelT w="82550" h="38100" prst="coolSlant"/>
              <a:bevelB w="57150" h="38100" prst="artDeco"/>
            </a:sp3d>
          </a:bodyPr>
          <a:lstStyle/>
          <a:p>
            <a:pPr>
              <a:defRPr/>
            </a:pPr>
            <a:r>
              <a:rPr lang="en-US" altLang="en-US" sz="2000" dirty="0">
                <a:solidFill>
                  <a:srgbClr val="CC0066"/>
                </a:solidFill>
              </a:rPr>
              <a:t>number</a:t>
            </a:r>
            <a:r>
              <a:rPr lang="zh-CN" altLang="en-US" sz="2000" dirty="0">
                <a:solidFill>
                  <a:srgbClr val="CC0066"/>
                </a:solidFill>
              </a:rPr>
              <a:t> </a:t>
            </a:r>
            <a:r>
              <a:rPr lang="en-US" altLang="en-US" sz="2000" dirty="0">
                <a:solidFill>
                  <a:srgbClr val="CC0066"/>
                </a:solidFill>
              </a:rPr>
              <a:t>=</a:t>
            </a:r>
            <a:r>
              <a:rPr lang="zh-CN" altLang="en-US" sz="2000" dirty="0">
                <a:solidFill>
                  <a:srgbClr val="CC0066"/>
                </a:solidFill>
              </a:rPr>
              <a:t> </a:t>
            </a:r>
            <a:r>
              <a:rPr lang="en-US" altLang="zh-CN" sz="2000" dirty="0">
                <a:solidFill>
                  <a:srgbClr val="CC0066"/>
                </a:solidFill>
              </a:rPr>
              <a:t>4</a:t>
            </a:r>
            <a:endParaRPr lang="zh-CN" altLang="en-US" sz="2000" dirty="0">
              <a:solidFill>
                <a:srgbClr val="CC0066"/>
              </a:solidFill>
            </a:endParaRPr>
          </a:p>
        </p:txBody>
      </p:sp>
      <p:sp>
        <p:nvSpPr>
          <p:cNvPr id="3" name="内容占位符 2"/>
          <p:cNvSpPr>
            <a:spLocks noGrp="1"/>
          </p:cNvSpPr>
          <p:nvPr>
            <p:ph idx="1"/>
          </p:nvPr>
        </p:nvSpPr>
        <p:spPr>
          <a:xfrm>
            <a:off x="-36513" y="3051894"/>
            <a:ext cx="5040313" cy="3473450"/>
          </a:xfrm>
        </p:spPr>
        <p:txBody>
          <a:bodyPr/>
          <a:lstStyle/>
          <a:p>
            <a:pPr>
              <a:spcBef>
                <a:spcPts val="0"/>
              </a:spcBef>
              <a:defRPr/>
            </a:pPr>
            <a:r>
              <a:rPr kumimoji="1" lang="zh-CN" altLang="en-US" sz="2000" dirty="0"/>
              <a:t>循环结束条件</a:t>
            </a:r>
            <a:endParaRPr kumimoji="1" lang="en-US" altLang="zh-CN" sz="2000" dirty="0"/>
          </a:p>
          <a:p>
            <a:pPr marL="400050" lvl="1" indent="0">
              <a:spcBef>
                <a:spcPts val="0"/>
              </a:spcBef>
              <a:buFont typeface="Wingdings" charset="0"/>
              <a:buNone/>
              <a:defRPr/>
            </a:pPr>
            <a:r>
              <a:rPr kumimoji="1" lang="en-US" altLang="zh-CN" sz="2000" dirty="0"/>
              <a:t>number = 0</a:t>
            </a:r>
          </a:p>
          <a:p>
            <a:pPr>
              <a:spcBef>
                <a:spcPts val="0"/>
              </a:spcBef>
              <a:defRPr/>
            </a:pPr>
            <a:r>
              <a:rPr kumimoji="1" lang="zh-CN" altLang="en-US" sz="2000" dirty="0"/>
              <a:t>循环条件</a:t>
            </a:r>
            <a:endParaRPr kumimoji="1" lang="en-US" altLang="zh-CN" sz="2000" dirty="0"/>
          </a:p>
          <a:p>
            <a:pPr marL="400050" lvl="1" indent="0">
              <a:spcBef>
                <a:spcPts val="0"/>
              </a:spcBef>
              <a:buFont typeface="Wingdings" charset="0"/>
              <a:buNone/>
              <a:defRPr/>
            </a:pPr>
            <a:r>
              <a:rPr kumimoji="1" lang="en-US" altLang="zh-CN" sz="2000" dirty="0"/>
              <a:t>number != 0</a:t>
            </a:r>
          </a:p>
          <a:p>
            <a:pPr>
              <a:spcBef>
                <a:spcPts val="0"/>
              </a:spcBef>
              <a:defRPr/>
            </a:pPr>
            <a:r>
              <a:rPr kumimoji="1" lang="zh-CN" altLang="en-US" sz="2000" dirty="0"/>
              <a:t>循环体</a:t>
            </a:r>
            <a:endParaRPr kumimoji="1" lang="en-US" altLang="zh-CN" sz="2000" dirty="0"/>
          </a:p>
          <a:p>
            <a:pPr lvl="1">
              <a:spcBef>
                <a:spcPts val="0"/>
              </a:spcBef>
              <a:defRPr/>
            </a:pPr>
            <a:r>
              <a:rPr kumimoji="1" lang="en-US" altLang="zh-CN" sz="2000" dirty="0"/>
              <a:t>digit = number %10</a:t>
            </a:r>
          </a:p>
          <a:p>
            <a:pPr lvl="1">
              <a:spcBef>
                <a:spcPts val="0"/>
              </a:spcBef>
              <a:defRPr/>
            </a:pPr>
            <a:r>
              <a:rPr kumimoji="1" lang="en-US" altLang="zh-CN" sz="2000" dirty="0"/>
              <a:t>number = number / 10</a:t>
            </a:r>
          </a:p>
          <a:p>
            <a:pPr lvl="1">
              <a:spcBef>
                <a:spcPts val="0"/>
              </a:spcBef>
              <a:defRPr/>
            </a:pPr>
            <a:r>
              <a:rPr kumimoji="1" lang="en-US" altLang="zh-CN" sz="2000" dirty="0"/>
              <a:t>count ++</a:t>
            </a:r>
            <a:endParaRPr kumimoji="1" lang="zh-CN" altLang="en-US" sz="2000" dirty="0"/>
          </a:p>
        </p:txBody>
      </p:sp>
      <p:sp>
        <p:nvSpPr>
          <p:cNvPr id="17" name="Rectangle 8"/>
          <p:cNvSpPr>
            <a:spLocks noChangeArrowheads="1"/>
          </p:cNvSpPr>
          <p:nvPr/>
        </p:nvSpPr>
        <p:spPr bwMode="auto">
          <a:xfrm>
            <a:off x="5938838" y="315044"/>
            <a:ext cx="2665412" cy="369974"/>
          </a:xfrm>
          <a:prstGeom prst="rect">
            <a:avLst/>
          </a:prstGeom>
          <a:noFill/>
          <a:ln w="12700">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spAutoFit/>
          </a:bodyPr>
          <a:lstStyle/>
          <a:p>
            <a:pPr algn="just">
              <a:lnSpc>
                <a:spcPct val="90000"/>
              </a:lnSpc>
              <a:spcBef>
                <a:spcPct val="20000"/>
              </a:spcBef>
              <a:buClr>
                <a:schemeClr val="tx2"/>
              </a:buClr>
              <a:buSzPct val="80000"/>
            </a:pPr>
            <a:r>
              <a:rPr kumimoji="1" lang="en-US" altLang="zh-CN" sz="2000">
                <a:solidFill>
                  <a:schemeClr val="tx1"/>
                </a:solidFill>
              </a:rPr>
              <a:t>number = 0?</a:t>
            </a:r>
          </a:p>
        </p:txBody>
      </p:sp>
      <p:sp>
        <p:nvSpPr>
          <p:cNvPr id="18" name="Text Box 6"/>
          <p:cNvSpPr txBox="1">
            <a:spLocks noChangeArrowheads="1"/>
          </p:cNvSpPr>
          <p:nvPr/>
        </p:nvSpPr>
        <p:spPr bwMode="auto">
          <a:xfrm>
            <a:off x="4018130" y="1389173"/>
            <a:ext cx="4752975" cy="1938992"/>
          </a:xfrm>
          <a:prstGeom prst="rect">
            <a:avLst/>
          </a:prstGeom>
          <a:solidFill>
            <a:schemeClr val="accent3">
              <a:lumMod val="85000"/>
            </a:schemeClr>
          </a:solidFill>
          <a:ln w="12700" cap="rnd">
            <a:solidFill>
              <a:schemeClr val="tx1"/>
            </a:solidFill>
            <a:prstDash val="sysDot"/>
            <a:miter lim="800000"/>
            <a:headEnd/>
            <a:tailEnd/>
          </a:ln>
          <a:effectLst/>
        </p:spPr>
        <p:txBody>
          <a:bodyPr>
            <a:spAutoFit/>
          </a:bodyPr>
          <a:lstStyle/>
          <a:p>
            <a:pPr>
              <a:defRPr/>
            </a:pPr>
            <a:r>
              <a:rPr lang="en-US" altLang="zh-CN" sz="2000" dirty="0">
                <a:solidFill>
                  <a:schemeClr val="tx1"/>
                </a:solidFill>
              </a:rPr>
              <a:t>count = 0;</a:t>
            </a:r>
          </a:p>
          <a:p>
            <a:pPr>
              <a:defRPr/>
            </a:pPr>
            <a:r>
              <a:rPr lang="en-US" altLang="zh-CN" sz="2000" dirty="0">
                <a:solidFill>
                  <a:schemeClr val="tx1"/>
                </a:solidFill>
              </a:rPr>
              <a:t>do{</a:t>
            </a:r>
          </a:p>
          <a:p>
            <a:pPr>
              <a:defRPr/>
            </a:pPr>
            <a:r>
              <a:rPr lang="en-US" altLang="zh-CN" sz="2000" dirty="0">
                <a:solidFill>
                  <a:schemeClr val="tx1"/>
                </a:solidFill>
              </a:rPr>
              <a:t>    </a:t>
            </a:r>
            <a:r>
              <a:rPr kumimoji="1" lang="en-US" altLang="zh-CN" sz="2000" dirty="0">
                <a:solidFill>
                  <a:schemeClr val="tx1"/>
                </a:solidFill>
              </a:rPr>
              <a:t>digit = number % 10</a:t>
            </a:r>
            <a:endParaRPr lang="en-US" altLang="zh-CN" sz="2000" dirty="0">
              <a:solidFill>
                <a:schemeClr val="tx1"/>
              </a:solidFill>
            </a:endParaRPr>
          </a:p>
          <a:p>
            <a:pPr>
              <a:defRPr/>
            </a:pPr>
            <a:r>
              <a:rPr lang="en-US" altLang="zh-CN" sz="2000" dirty="0">
                <a:solidFill>
                  <a:schemeClr val="tx1"/>
                </a:solidFill>
              </a:rPr>
              <a:t>    number  = number / 10;</a:t>
            </a:r>
          </a:p>
          <a:p>
            <a:pPr>
              <a:defRPr/>
            </a:pPr>
            <a:r>
              <a:rPr lang="en-US" altLang="zh-CN" sz="2000" dirty="0">
                <a:solidFill>
                  <a:schemeClr val="tx1"/>
                </a:solidFill>
              </a:rPr>
              <a:t>    count ++;</a:t>
            </a:r>
          </a:p>
          <a:p>
            <a:pPr>
              <a:defRPr/>
            </a:pPr>
            <a:r>
              <a:rPr lang="en-US" altLang="zh-CN" sz="2000" dirty="0">
                <a:solidFill>
                  <a:schemeClr val="tx1"/>
                </a:solidFill>
              </a:rPr>
              <a:t> } while (number != 0);</a:t>
            </a:r>
          </a:p>
        </p:txBody>
      </p:sp>
      <p:sp>
        <p:nvSpPr>
          <p:cNvPr id="19" name="Text Box 6"/>
          <p:cNvSpPr txBox="1">
            <a:spLocks noChangeArrowheads="1"/>
          </p:cNvSpPr>
          <p:nvPr/>
        </p:nvSpPr>
        <p:spPr bwMode="auto">
          <a:xfrm>
            <a:off x="4427538" y="4045669"/>
            <a:ext cx="4752975" cy="1938992"/>
          </a:xfrm>
          <a:prstGeom prst="rect">
            <a:avLst/>
          </a:prstGeom>
          <a:solidFill>
            <a:schemeClr val="accent5"/>
          </a:solidFill>
          <a:ln w="12700" cap="rnd">
            <a:solidFill>
              <a:schemeClr val="tx1"/>
            </a:solidFill>
            <a:prstDash val="sysDot"/>
            <a:miter lim="800000"/>
            <a:headEnd/>
            <a:tailEnd/>
          </a:ln>
          <a:effectLst/>
        </p:spPr>
        <p:txBody>
          <a:bodyPr>
            <a:spAutoFit/>
          </a:bodyPr>
          <a:lstStyle/>
          <a:p>
            <a:pPr>
              <a:defRPr/>
            </a:pPr>
            <a:r>
              <a:rPr lang="en-US" altLang="zh-CN" sz="2000" dirty="0">
                <a:solidFill>
                  <a:schemeClr val="tx1"/>
                </a:solidFill>
              </a:rPr>
              <a:t>count = 0;</a:t>
            </a:r>
          </a:p>
          <a:p>
            <a:pPr>
              <a:defRPr/>
            </a:pPr>
            <a:r>
              <a:rPr lang="en-US" altLang="zh-CN" sz="2000" dirty="0">
                <a:solidFill>
                  <a:schemeClr val="tx1"/>
                </a:solidFill>
              </a:rPr>
              <a:t>while (number != 0){</a:t>
            </a:r>
          </a:p>
          <a:p>
            <a:pPr>
              <a:defRPr/>
            </a:pPr>
            <a:r>
              <a:rPr lang="en-US" altLang="zh-CN" sz="2000" dirty="0">
                <a:solidFill>
                  <a:schemeClr val="tx1"/>
                </a:solidFill>
              </a:rPr>
              <a:t>    </a:t>
            </a:r>
            <a:r>
              <a:rPr kumimoji="1" lang="en-US" altLang="zh-CN" sz="2000" dirty="0">
                <a:solidFill>
                  <a:schemeClr val="tx1"/>
                </a:solidFill>
              </a:rPr>
              <a:t>digit = number %10</a:t>
            </a:r>
            <a:endParaRPr lang="en-US" altLang="zh-CN" sz="2000" dirty="0">
              <a:solidFill>
                <a:schemeClr val="tx1"/>
              </a:solidFill>
            </a:endParaRPr>
          </a:p>
          <a:p>
            <a:pPr>
              <a:defRPr/>
            </a:pPr>
            <a:r>
              <a:rPr lang="en-US" altLang="zh-CN" sz="2000" dirty="0">
                <a:solidFill>
                  <a:schemeClr val="tx1"/>
                </a:solidFill>
              </a:rPr>
              <a:t>    number = number / 10;</a:t>
            </a:r>
          </a:p>
          <a:p>
            <a:pPr>
              <a:defRPr/>
            </a:pPr>
            <a:r>
              <a:rPr lang="en-US" altLang="zh-CN" sz="2000" dirty="0">
                <a:solidFill>
                  <a:schemeClr val="tx1"/>
                </a:solidFill>
              </a:rPr>
              <a:t>    count ++;</a:t>
            </a:r>
          </a:p>
          <a:p>
            <a:pPr>
              <a:defRPr/>
            </a:pPr>
            <a:r>
              <a:rPr lang="en-US" altLang="zh-CN" sz="2000" dirty="0">
                <a:solidFill>
                  <a:schemeClr val="tx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61796">
                                            <p:txEl>
                                              <p:pRg st="0" end="0"/>
                                            </p:txEl>
                                          </p:spTgt>
                                        </p:tgtEl>
                                        <p:attrNameLst>
                                          <p:attrName>style.visibility</p:attrName>
                                        </p:attrNameLst>
                                      </p:cBhvr>
                                      <p:to>
                                        <p:strVal val="visible"/>
                                      </p:to>
                                    </p:set>
                                    <p:animEffect transition="in" filter="fade">
                                      <p:cBhvr>
                                        <p:cTn id="25" dur="1000"/>
                                        <p:tgtEl>
                                          <p:spTgt spid="161796">
                                            <p:txEl>
                                              <p:pRg st="0" end="0"/>
                                            </p:txEl>
                                          </p:spTgt>
                                        </p:tgtEl>
                                      </p:cBhvr>
                                    </p:animEffect>
                                    <p:anim calcmode="lin" valueType="num">
                                      <p:cBhvr>
                                        <p:cTn id="26" dur="1000" fill="hold"/>
                                        <p:tgtEl>
                                          <p:spTgt spid="161796">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16179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61796">
                                            <p:txEl>
                                              <p:pRg st="1" end="1"/>
                                            </p:txEl>
                                          </p:spTgt>
                                        </p:tgtEl>
                                        <p:attrNameLst>
                                          <p:attrName>style.visibility</p:attrName>
                                        </p:attrNameLst>
                                      </p:cBhvr>
                                      <p:to>
                                        <p:strVal val="visible"/>
                                      </p:to>
                                    </p:set>
                                    <p:anim calcmode="lin" valueType="num">
                                      <p:cBhvr additive="base">
                                        <p:cTn id="38" dur="500" fill="hold"/>
                                        <p:tgtEl>
                                          <p:spTgt spid="161796">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617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4">
                                            <p:txEl>
                                              <p:pRg st="0" end="0"/>
                                            </p:txEl>
                                          </p:spTgt>
                                        </p:tgtEl>
                                        <p:attrNameLst>
                                          <p:attrName>style.visibility</p:attrName>
                                        </p:attrNameLst>
                                      </p:cBhvr>
                                      <p:to>
                                        <p:strVal val="visible"/>
                                      </p:to>
                                    </p:set>
                                    <p:anim calcmode="lin" valueType="num">
                                      <p:cBhvr additive="base">
                                        <p:cTn id="44"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61796">
                                            <p:txEl>
                                              <p:pRg st="2" end="2"/>
                                            </p:txEl>
                                          </p:spTgt>
                                        </p:tgtEl>
                                        <p:attrNameLst>
                                          <p:attrName>style.visibility</p:attrName>
                                        </p:attrNameLst>
                                      </p:cBhvr>
                                      <p:to>
                                        <p:strVal val="visible"/>
                                      </p:to>
                                    </p:set>
                                    <p:animEffect transition="in" filter="fade">
                                      <p:cBhvr>
                                        <p:cTn id="50" dur="1000"/>
                                        <p:tgtEl>
                                          <p:spTgt spid="161796">
                                            <p:txEl>
                                              <p:pRg st="2" end="2"/>
                                            </p:txEl>
                                          </p:spTgt>
                                        </p:tgtEl>
                                      </p:cBhvr>
                                    </p:animEffect>
                                    <p:anim calcmode="lin" valueType="num">
                                      <p:cBhvr>
                                        <p:cTn id="51" dur="1000" fill="hold"/>
                                        <p:tgtEl>
                                          <p:spTgt spid="161796">
                                            <p:txEl>
                                              <p:pRg st="2" end="2"/>
                                            </p:txEl>
                                          </p:spTgt>
                                        </p:tgtEl>
                                        <p:attrNameLst>
                                          <p:attrName>ppt_x</p:attrName>
                                        </p:attrNameLst>
                                      </p:cBhvr>
                                      <p:tavLst>
                                        <p:tav tm="0">
                                          <p:val>
                                            <p:strVal val="#ppt_x"/>
                                          </p:val>
                                        </p:tav>
                                        <p:tav tm="100000">
                                          <p:val>
                                            <p:strVal val="#ppt_x"/>
                                          </p:val>
                                        </p:tav>
                                      </p:tavLst>
                                    </p:anim>
                                    <p:anim calcmode="lin" valueType="num">
                                      <p:cBhvr>
                                        <p:cTn id="52" dur="1000" fill="hold"/>
                                        <p:tgtEl>
                                          <p:spTgt spid="16179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ppt_x"/>
                                          </p:val>
                                        </p:tav>
                                        <p:tav tm="100000">
                                          <p:val>
                                            <p:strVal val="#ppt_x"/>
                                          </p:val>
                                        </p:tav>
                                      </p:tavLst>
                                    </p:anim>
                                    <p:anim calcmode="lin" valueType="num">
                                      <p:cBhvr additive="base">
                                        <p:cTn id="5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0" end="0"/>
                                            </p:txEl>
                                          </p:spTgt>
                                        </p:tgtEl>
                                        <p:attrNameLst>
                                          <p:attrName>style.visibility</p:attrName>
                                        </p:attrNameLst>
                                      </p:cBhvr>
                                      <p:to>
                                        <p:strVal val="visible"/>
                                      </p:to>
                                    </p:set>
                                    <p:animEffect transition="in" filter="fade">
                                      <p:cBhvr>
                                        <p:cTn id="63" dur="1000"/>
                                        <p:tgtEl>
                                          <p:spTgt spid="3">
                                            <p:txEl>
                                              <p:pRg st="0" end="0"/>
                                            </p:txEl>
                                          </p:spTgt>
                                        </p:tgtEl>
                                      </p:cBhvr>
                                    </p:animEffect>
                                    <p:anim calcmode="lin" valueType="num">
                                      <p:cBhvr>
                                        <p:cTn id="6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3">
                                            <p:txEl>
                                              <p:pRg st="1" end="1"/>
                                            </p:txEl>
                                          </p:spTgt>
                                        </p:tgtEl>
                                        <p:attrNameLst>
                                          <p:attrName>style.visibility</p:attrName>
                                        </p:attrNameLst>
                                      </p:cBhvr>
                                      <p:to>
                                        <p:strVal val="visible"/>
                                      </p:to>
                                    </p:set>
                                    <p:animEffect transition="in" filter="fade">
                                      <p:cBhvr>
                                        <p:cTn id="68" dur="1000"/>
                                        <p:tgtEl>
                                          <p:spTgt spid="3">
                                            <p:txEl>
                                              <p:pRg st="1" end="1"/>
                                            </p:txEl>
                                          </p:spTgt>
                                        </p:tgtEl>
                                      </p:cBhvr>
                                    </p:animEffect>
                                    <p:anim calcmode="lin" valueType="num">
                                      <p:cBhvr>
                                        <p:cTn id="6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
                                            <p:txEl>
                                              <p:pRg st="2" end="2"/>
                                            </p:txEl>
                                          </p:spTgt>
                                        </p:tgtEl>
                                        <p:attrNameLst>
                                          <p:attrName>style.visibility</p:attrName>
                                        </p:attrNameLst>
                                      </p:cBhvr>
                                      <p:to>
                                        <p:strVal val="visible"/>
                                      </p:to>
                                    </p:set>
                                    <p:animEffect transition="in" filter="fade">
                                      <p:cBhvr>
                                        <p:cTn id="75" dur="1000"/>
                                        <p:tgtEl>
                                          <p:spTgt spid="3">
                                            <p:txEl>
                                              <p:pRg st="2" end="2"/>
                                            </p:txEl>
                                          </p:spTgt>
                                        </p:tgtEl>
                                      </p:cBhvr>
                                    </p:animEffect>
                                    <p:anim calcmode="lin" valueType="num">
                                      <p:cBhvr>
                                        <p:cTn id="7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
                                            <p:txEl>
                                              <p:pRg st="3" end="3"/>
                                            </p:txEl>
                                          </p:spTgt>
                                        </p:tgtEl>
                                        <p:attrNameLst>
                                          <p:attrName>style.visibility</p:attrName>
                                        </p:attrNameLst>
                                      </p:cBhvr>
                                      <p:to>
                                        <p:strVal val="visible"/>
                                      </p:to>
                                    </p:set>
                                    <p:animEffect transition="in" filter="fade">
                                      <p:cBhvr>
                                        <p:cTn id="80" dur="1000"/>
                                        <p:tgtEl>
                                          <p:spTgt spid="3">
                                            <p:txEl>
                                              <p:pRg st="3" end="3"/>
                                            </p:txEl>
                                          </p:spTgt>
                                        </p:tgtEl>
                                      </p:cBhvr>
                                    </p:animEffect>
                                    <p:anim calcmode="lin" valueType="num">
                                      <p:cBhvr>
                                        <p:cTn id="8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3">
                                            <p:txEl>
                                              <p:pRg st="4" end="4"/>
                                            </p:txEl>
                                          </p:spTgt>
                                        </p:tgtEl>
                                        <p:attrNameLst>
                                          <p:attrName>style.visibility</p:attrName>
                                        </p:attrNameLst>
                                      </p:cBhvr>
                                      <p:to>
                                        <p:strVal val="visible"/>
                                      </p:to>
                                    </p:set>
                                    <p:animEffect transition="in" filter="fade">
                                      <p:cBhvr>
                                        <p:cTn id="87" dur="1000"/>
                                        <p:tgtEl>
                                          <p:spTgt spid="3">
                                            <p:txEl>
                                              <p:pRg st="4" end="4"/>
                                            </p:txEl>
                                          </p:spTgt>
                                        </p:tgtEl>
                                      </p:cBhvr>
                                    </p:animEffect>
                                    <p:anim calcmode="lin" valueType="num">
                                      <p:cBhvr>
                                        <p:cTn id="8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
                                            <p:txEl>
                                              <p:pRg st="5" end="5"/>
                                            </p:txEl>
                                          </p:spTgt>
                                        </p:tgtEl>
                                        <p:attrNameLst>
                                          <p:attrName>style.visibility</p:attrName>
                                        </p:attrNameLst>
                                      </p:cBhvr>
                                      <p:to>
                                        <p:strVal val="visible"/>
                                      </p:to>
                                    </p:set>
                                    <p:animEffect transition="in" filter="fade">
                                      <p:cBhvr>
                                        <p:cTn id="92" dur="1000"/>
                                        <p:tgtEl>
                                          <p:spTgt spid="3">
                                            <p:txEl>
                                              <p:pRg st="5" end="5"/>
                                            </p:txEl>
                                          </p:spTgt>
                                        </p:tgtEl>
                                      </p:cBhvr>
                                    </p:animEffect>
                                    <p:anim calcmode="lin" valueType="num">
                                      <p:cBhvr>
                                        <p:cTn id="9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
                                            <p:txEl>
                                              <p:pRg st="6" end="6"/>
                                            </p:txEl>
                                          </p:spTgt>
                                        </p:tgtEl>
                                        <p:attrNameLst>
                                          <p:attrName>style.visibility</p:attrName>
                                        </p:attrNameLst>
                                      </p:cBhvr>
                                      <p:to>
                                        <p:strVal val="visible"/>
                                      </p:to>
                                    </p:set>
                                    <p:animEffect transition="in" filter="fade">
                                      <p:cBhvr>
                                        <p:cTn id="97" dur="1000"/>
                                        <p:tgtEl>
                                          <p:spTgt spid="3">
                                            <p:txEl>
                                              <p:pRg st="6" end="6"/>
                                            </p:txEl>
                                          </p:spTgt>
                                        </p:tgtEl>
                                      </p:cBhvr>
                                    </p:animEffect>
                                    <p:anim calcmode="lin" valueType="num">
                                      <p:cBhvr>
                                        <p:cTn id="9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
                                            <p:txEl>
                                              <p:pRg st="7" end="7"/>
                                            </p:txEl>
                                          </p:spTgt>
                                        </p:tgtEl>
                                        <p:attrNameLst>
                                          <p:attrName>style.visibility</p:attrName>
                                        </p:attrNameLst>
                                      </p:cBhvr>
                                      <p:to>
                                        <p:strVal val="visible"/>
                                      </p:to>
                                    </p:set>
                                    <p:animEffect transition="in" filter="fade">
                                      <p:cBhvr>
                                        <p:cTn id="102" dur="1000"/>
                                        <p:tgtEl>
                                          <p:spTgt spid="3">
                                            <p:txEl>
                                              <p:pRg st="7" end="7"/>
                                            </p:txEl>
                                          </p:spTgt>
                                        </p:tgtEl>
                                      </p:cBhvr>
                                    </p:animEffect>
                                    <p:anim calcmode="lin" valueType="num">
                                      <p:cBhvr>
                                        <p:cTn id="10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0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fade">
                                      <p:cBhvr>
                                        <p:cTn id="109" dur="1000"/>
                                        <p:tgtEl>
                                          <p:spTgt spid="19"/>
                                        </p:tgtEl>
                                      </p:cBhvr>
                                    </p:animEffect>
                                    <p:anim calcmode="lin" valueType="num">
                                      <p:cBhvr>
                                        <p:cTn id="110" dur="1000" fill="hold"/>
                                        <p:tgtEl>
                                          <p:spTgt spid="19"/>
                                        </p:tgtEl>
                                        <p:attrNameLst>
                                          <p:attrName>ppt_x</p:attrName>
                                        </p:attrNameLst>
                                      </p:cBhvr>
                                      <p:tavLst>
                                        <p:tav tm="0">
                                          <p:val>
                                            <p:strVal val="#ppt_x"/>
                                          </p:val>
                                        </p:tav>
                                        <p:tav tm="100000">
                                          <p:val>
                                            <p:strVal val="#ppt_x"/>
                                          </p:val>
                                        </p:tav>
                                      </p:tavLst>
                                    </p:anim>
                                    <p:anim calcmode="lin" valueType="num">
                                      <p:cBhvr>
                                        <p:cTn id="11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18"/>
                                        </p:tgtEl>
                                        <p:attrNameLst>
                                          <p:attrName>style.visibility</p:attrName>
                                        </p:attrNameLst>
                                      </p:cBhvr>
                                      <p:to>
                                        <p:strVal val="visible"/>
                                      </p:to>
                                    </p:set>
                                    <p:animEffect transition="in" filter="fade">
                                      <p:cBhvr>
                                        <p:cTn id="116" dur="1000"/>
                                        <p:tgtEl>
                                          <p:spTgt spid="18"/>
                                        </p:tgtEl>
                                      </p:cBhvr>
                                    </p:animEffect>
                                    <p:anim calcmode="lin" valueType="num">
                                      <p:cBhvr>
                                        <p:cTn id="117" dur="1000" fill="hold"/>
                                        <p:tgtEl>
                                          <p:spTgt spid="18"/>
                                        </p:tgtEl>
                                        <p:attrNameLst>
                                          <p:attrName>ppt_x</p:attrName>
                                        </p:attrNameLst>
                                      </p:cBhvr>
                                      <p:tavLst>
                                        <p:tav tm="0">
                                          <p:val>
                                            <p:strVal val="#ppt_x"/>
                                          </p:val>
                                        </p:tav>
                                        <p:tav tm="100000">
                                          <p:val>
                                            <p:strVal val="#ppt_x"/>
                                          </p:val>
                                        </p:tav>
                                      </p:tavLst>
                                    </p:anim>
                                    <p:anim calcmode="lin" valueType="num">
                                      <p:cBhvr>
                                        <p:cTn id="11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3" grpId="0" build="p"/>
      <p:bldP spid="18" grpId="0" animBg="1"/>
      <p:bldP spid="1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a:xfrm>
            <a:off x="250825" y="404813"/>
            <a:ext cx="6697663" cy="6237287"/>
          </a:xfrm>
        </p:spPr>
        <p:txBody>
          <a:bodyPr>
            <a:normAutofit fontScale="92500" lnSpcReduction="20000"/>
          </a:bodyPr>
          <a:lstStyle/>
          <a:p>
            <a:pPr marL="187325" indent="-187325" algn="just">
              <a:spcBef>
                <a:spcPts val="300"/>
              </a:spcBef>
              <a:buFont typeface="Wingdings" charset="0"/>
              <a:buNone/>
              <a:defRPr/>
            </a:pPr>
            <a:r>
              <a:rPr lang="en-US" altLang="zh-CN" sz="2400" dirty="0" err="1"/>
              <a:t>int</a:t>
            </a:r>
            <a:r>
              <a:rPr lang="en-US" altLang="zh-CN" sz="2400" dirty="0"/>
              <a:t> main</a:t>
            </a:r>
            <a:r>
              <a:rPr lang="zh-CN" altLang="en-US" sz="2400" dirty="0"/>
              <a:t> </a:t>
            </a:r>
            <a:r>
              <a:rPr lang="en-US" altLang="zh-CN" sz="2400" dirty="0"/>
              <a:t>(void)</a:t>
            </a:r>
          </a:p>
          <a:p>
            <a:pPr marL="187325" indent="-187325" algn="just">
              <a:spcBef>
                <a:spcPts val="300"/>
              </a:spcBef>
              <a:buFont typeface="Wingdings" charset="0"/>
              <a:buNone/>
              <a:defRPr/>
            </a:pPr>
            <a:r>
              <a:rPr lang="en-US" altLang="zh-CN" sz="2400" dirty="0"/>
              <a:t>{  </a:t>
            </a:r>
            <a:r>
              <a:rPr lang="en-US" altLang="zh-CN" sz="2400" dirty="0" err="1"/>
              <a:t>int</a:t>
            </a:r>
            <a:r>
              <a:rPr lang="en-US" altLang="zh-CN" sz="2400" dirty="0"/>
              <a:t> count, number; </a:t>
            </a:r>
            <a:endParaRPr lang="zh-CN" altLang="en-US" sz="2400" dirty="0"/>
          </a:p>
          <a:p>
            <a:pPr lvl="1" indent="-365125" algn="just">
              <a:spcBef>
                <a:spcPts val="300"/>
              </a:spcBef>
              <a:buFont typeface="Wingdings" charset="0"/>
              <a:buNone/>
              <a:defRPr/>
            </a:pPr>
            <a:r>
              <a:rPr lang="en-US" altLang="zh-CN" sz="2400" dirty="0" err="1"/>
              <a:t>printf</a:t>
            </a:r>
            <a:r>
              <a:rPr lang="en-US" altLang="zh-CN" sz="2400" dirty="0"/>
              <a:t> ("Enter a number: ");</a:t>
            </a:r>
            <a:endParaRPr lang="zh-CN" altLang="en-US" sz="2400" dirty="0"/>
          </a:p>
          <a:p>
            <a:pPr lvl="1" indent="-365125" algn="just">
              <a:spcBef>
                <a:spcPts val="300"/>
              </a:spcBef>
              <a:buFont typeface="Wingdings" charset="0"/>
              <a:buNone/>
              <a:defRPr/>
            </a:pPr>
            <a:r>
              <a:rPr lang="en-US" altLang="zh-CN" sz="2400" dirty="0" err="1"/>
              <a:t>scanf</a:t>
            </a:r>
            <a:r>
              <a:rPr lang="en-US" altLang="zh-CN" sz="2400" dirty="0"/>
              <a:t> ("%d", &amp;number) ;</a:t>
            </a:r>
          </a:p>
          <a:p>
            <a:pPr lvl="1" indent="-365125" algn="just">
              <a:spcBef>
                <a:spcPts val="300"/>
              </a:spcBef>
              <a:buFont typeface="Wingdings" charset="0"/>
              <a:buNone/>
              <a:defRPr/>
            </a:pPr>
            <a:r>
              <a:rPr lang="en-US" altLang="zh-CN" sz="2400" dirty="0"/>
              <a:t>if (number &lt; 0){</a:t>
            </a:r>
          </a:p>
          <a:p>
            <a:pPr lvl="1" indent="-365125" algn="just">
              <a:spcBef>
                <a:spcPts val="300"/>
              </a:spcBef>
              <a:buFont typeface="Wingdings" charset="0"/>
              <a:buNone/>
              <a:defRPr/>
            </a:pPr>
            <a:r>
              <a:rPr lang="en-US" altLang="zh-CN" sz="2400" dirty="0"/>
              <a:t>   </a:t>
            </a:r>
            <a:r>
              <a:rPr lang="zh-CN" altLang="en-US" sz="2400" dirty="0"/>
              <a:t> </a:t>
            </a:r>
            <a:r>
              <a:rPr lang="en-US" altLang="zh-CN" sz="2400" dirty="0"/>
              <a:t>number = -number;</a:t>
            </a:r>
          </a:p>
          <a:p>
            <a:pPr lvl="1" indent="-365125" algn="just">
              <a:spcBef>
                <a:spcPts val="300"/>
              </a:spcBef>
              <a:buFont typeface="Wingdings" charset="0"/>
              <a:buNone/>
              <a:defRPr/>
            </a:pPr>
            <a:r>
              <a:rPr lang="en-US" altLang="zh-CN" sz="2400" dirty="0"/>
              <a:t>} </a:t>
            </a:r>
          </a:p>
          <a:p>
            <a:pPr lvl="1" indent="-365125" algn="just">
              <a:spcBef>
                <a:spcPts val="300"/>
              </a:spcBef>
              <a:buNone/>
              <a:defRPr/>
            </a:pPr>
            <a:r>
              <a:rPr lang="en-US" altLang="zh-CN" sz="2400" dirty="0"/>
              <a:t>count = 0;</a:t>
            </a:r>
          </a:p>
          <a:p>
            <a:pPr lvl="1" indent="-365125" algn="just">
              <a:spcBef>
                <a:spcPts val="300"/>
              </a:spcBef>
              <a:buFont typeface="Wingdings" charset="0"/>
              <a:buNone/>
              <a:defRPr/>
            </a:pPr>
            <a:r>
              <a:rPr lang="en-US" altLang="zh-CN" sz="2400" dirty="0">
                <a:solidFill>
                  <a:srgbClr val="CC0066"/>
                </a:solidFill>
              </a:rPr>
              <a:t>do</a:t>
            </a:r>
            <a:r>
              <a:rPr lang="en-US" altLang="zh-CN" sz="2400" dirty="0"/>
              <a:t> {</a:t>
            </a:r>
            <a:endParaRPr lang="zh-CN" altLang="en-US" sz="2400" dirty="0"/>
          </a:p>
          <a:p>
            <a:pPr lvl="1" indent="-365125" algn="just">
              <a:spcBef>
                <a:spcPts val="300"/>
              </a:spcBef>
              <a:buFont typeface="Wingdings" charset="0"/>
              <a:buNone/>
              <a:defRPr/>
            </a:pPr>
            <a:r>
              <a:rPr lang="zh-CN" altLang="en-US" sz="2400" dirty="0"/>
              <a:t>   </a:t>
            </a:r>
            <a:r>
              <a:rPr lang="en-US" altLang="zh-CN" sz="2400" dirty="0">
                <a:solidFill>
                  <a:srgbClr val="00007D"/>
                </a:solidFill>
              </a:rPr>
              <a:t>number = number / 10; 		</a:t>
            </a:r>
          </a:p>
          <a:p>
            <a:pPr lvl="1" indent="-365125" algn="just">
              <a:spcBef>
                <a:spcPts val="300"/>
              </a:spcBef>
              <a:buFont typeface="Wingdings" charset="0"/>
              <a:buNone/>
              <a:defRPr/>
            </a:pPr>
            <a:r>
              <a:rPr lang="zh-CN" altLang="en-US" sz="2400" dirty="0">
                <a:solidFill>
                  <a:srgbClr val="00007D"/>
                </a:solidFill>
              </a:rPr>
              <a:t>   </a:t>
            </a:r>
            <a:r>
              <a:rPr lang="en-US" altLang="zh-CN" sz="2400" dirty="0">
                <a:solidFill>
                  <a:srgbClr val="00007D"/>
                </a:solidFill>
              </a:rPr>
              <a:t>  count ++;</a:t>
            </a:r>
            <a:r>
              <a:rPr lang="en-US" altLang="zh-CN" sz="2400" dirty="0"/>
              <a:t>	</a:t>
            </a:r>
            <a:endParaRPr lang="zh-CN" altLang="en-US" sz="2400" dirty="0"/>
          </a:p>
          <a:p>
            <a:pPr lvl="1" indent="-365125" algn="just">
              <a:spcBef>
                <a:spcPts val="300"/>
              </a:spcBef>
              <a:buFont typeface="Wingdings" charset="0"/>
              <a:buNone/>
              <a:defRPr/>
            </a:pPr>
            <a:r>
              <a:rPr lang="en-US" altLang="zh-CN" sz="2400" dirty="0"/>
              <a:t>}</a:t>
            </a:r>
            <a:r>
              <a:rPr lang="zh-CN" altLang="en-US" sz="2400" dirty="0"/>
              <a:t> </a:t>
            </a:r>
            <a:r>
              <a:rPr lang="en-US" altLang="zh-CN" sz="2400" dirty="0">
                <a:solidFill>
                  <a:srgbClr val="CC0066"/>
                </a:solidFill>
              </a:rPr>
              <a:t>while (number != 0)</a:t>
            </a:r>
            <a:r>
              <a:rPr lang="en-US" altLang="zh-CN" sz="2400" dirty="0"/>
              <a:t>;</a:t>
            </a:r>
            <a:endParaRPr lang="zh-CN" altLang="en-US" sz="2400" dirty="0"/>
          </a:p>
          <a:p>
            <a:pPr lvl="1" indent="-365125" algn="just">
              <a:spcBef>
                <a:spcPts val="300"/>
              </a:spcBef>
              <a:buFont typeface="Wingdings" charset="0"/>
              <a:buNone/>
              <a:defRPr/>
            </a:pPr>
            <a:r>
              <a:rPr lang="en-US" altLang="zh-CN" sz="2400" dirty="0" err="1"/>
              <a:t>printf</a:t>
            </a:r>
            <a:r>
              <a:rPr lang="en-US" altLang="zh-CN" sz="2400" dirty="0"/>
              <a:t> ("It contains %d digits.\n", count);</a:t>
            </a:r>
          </a:p>
          <a:p>
            <a:pPr marL="187325" indent="-187325" algn="just">
              <a:spcBef>
                <a:spcPts val="300"/>
              </a:spcBef>
              <a:buFont typeface="Wingdings" charset="0"/>
              <a:buNone/>
              <a:defRPr/>
            </a:pPr>
            <a:r>
              <a:rPr lang="en-US" altLang="zh-CN" sz="2400" dirty="0"/>
              <a:t>     return 0;</a:t>
            </a:r>
          </a:p>
          <a:p>
            <a:pPr marL="187325" indent="-187325" algn="just">
              <a:spcBef>
                <a:spcPts val="300"/>
              </a:spcBef>
              <a:buFont typeface="Wingdings" charset="0"/>
              <a:buNone/>
              <a:defRPr/>
            </a:pPr>
            <a:r>
              <a:rPr lang="en-US" altLang="zh-CN" sz="2400" dirty="0"/>
              <a:t>}</a:t>
            </a:r>
            <a:endParaRPr lang="zh-CN" altLang="en-US" sz="2400" dirty="0"/>
          </a:p>
        </p:txBody>
      </p:sp>
      <p:sp>
        <p:nvSpPr>
          <p:cNvPr id="125958" name="Rectangle 6"/>
          <p:cNvSpPr>
            <a:spLocks noChangeArrowheads="1"/>
          </p:cNvSpPr>
          <p:nvPr/>
        </p:nvSpPr>
        <p:spPr bwMode="auto">
          <a:xfrm>
            <a:off x="4948238" y="1124744"/>
            <a:ext cx="3008312" cy="806450"/>
          </a:xfrm>
          <a:prstGeom prst="rect">
            <a:avLst/>
          </a:prstGeom>
          <a:noFill/>
          <a:ln w="12700">
            <a:solidFill>
              <a:schemeClr val="tx1"/>
            </a:solidFill>
            <a:prstDash val="sysDot"/>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30000"/>
              </a:spcBef>
              <a:defRPr/>
            </a:pPr>
            <a:r>
              <a:rPr kumimoji="1" lang="en-US" altLang="zh-CN" sz="2000" dirty="0">
                <a:solidFill>
                  <a:schemeClr val="tx1"/>
                </a:solidFill>
                <a:cs typeface="Arial" charset="0"/>
              </a:rPr>
              <a:t>Enter a number: </a:t>
            </a:r>
            <a:r>
              <a:rPr kumimoji="1" lang="en-US" altLang="zh-CN" sz="2000" dirty="0">
                <a:solidFill>
                  <a:srgbClr val="CC0066"/>
                </a:solidFill>
                <a:cs typeface="Arial Unicode MS" charset="0"/>
              </a:rPr>
              <a:t>12534</a:t>
            </a:r>
          </a:p>
          <a:p>
            <a:pPr>
              <a:spcBef>
                <a:spcPct val="30000"/>
              </a:spcBef>
              <a:defRPr/>
            </a:pPr>
            <a:r>
              <a:rPr kumimoji="1" lang="en-US" altLang="zh-CN" sz="2000" dirty="0">
                <a:solidFill>
                  <a:schemeClr val="tx1"/>
                </a:solidFill>
                <a:cs typeface="Arial" charset="0"/>
              </a:rPr>
              <a:t>It contains 5 digits.</a:t>
            </a:r>
          </a:p>
        </p:txBody>
      </p:sp>
      <p:sp>
        <p:nvSpPr>
          <p:cNvPr id="125959" name="Rectangle 7"/>
          <p:cNvSpPr>
            <a:spLocks noChangeArrowheads="1"/>
          </p:cNvSpPr>
          <p:nvPr/>
        </p:nvSpPr>
        <p:spPr bwMode="auto">
          <a:xfrm>
            <a:off x="5493270" y="1988840"/>
            <a:ext cx="2751138" cy="806450"/>
          </a:xfrm>
          <a:prstGeom prst="rect">
            <a:avLst/>
          </a:prstGeom>
          <a:noFill/>
          <a:ln w="12700">
            <a:solidFill>
              <a:schemeClr val="tx1"/>
            </a:solidFill>
            <a:prstDash val="sysDot"/>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30000"/>
              </a:spcBef>
              <a:defRPr/>
            </a:pPr>
            <a:r>
              <a:rPr kumimoji="1" lang="en-US" altLang="zh-CN" sz="2000">
                <a:solidFill>
                  <a:schemeClr val="tx1"/>
                </a:solidFill>
                <a:cs typeface="Arial" charset="0"/>
              </a:rPr>
              <a:t>Enter a number: </a:t>
            </a:r>
            <a:r>
              <a:rPr kumimoji="1" lang="en-US" altLang="zh-CN" sz="2000">
                <a:solidFill>
                  <a:srgbClr val="CC0066"/>
                </a:solidFill>
                <a:cs typeface="Arial Unicode MS" charset="0"/>
              </a:rPr>
              <a:t>-99</a:t>
            </a:r>
          </a:p>
          <a:p>
            <a:pPr>
              <a:spcBef>
                <a:spcPct val="30000"/>
              </a:spcBef>
              <a:defRPr/>
            </a:pPr>
            <a:r>
              <a:rPr kumimoji="1" lang="en-US" altLang="zh-CN" sz="2000">
                <a:solidFill>
                  <a:schemeClr val="tx1"/>
                </a:solidFill>
                <a:cs typeface="Arial" charset="0"/>
              </a:rPr>
              <a:t>It contains 2 digits.</a:t>
            </a:r>
          </a:p>
        </p:txBody>
      </p:sp>
      <p:sp>
        <p:nvSpPr>
          <p:cNvPr id="125960" name="Rectangle 8"/>
          <p:cNvSpPr>
            <a:spLocks noChangeArrowheads="1"/>
          </p:cNvSpPr>
          <p:nvPr/>
        </p:nvSpPr>
        <p:spPr bwMode="auto">
          <a:xfrm>
            <a:off x="5868045" y="2838574"/>
            <a:ext cx="2592387" cy="806450"/>
          </a:xfrm>
          <a:prstGeom prst="rect">
            <a:avLst/>
          </a:prstGeom>
          <a:noFill/>
          <a:ln w="12700">
            <a:solidFill>
              <a:schemeClr val="tx1"/>
            </a:solidFill>
            <a:prstDash val="sysDot"/>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30000"/>
              </a:spcBef>
              <a:defRPr/>
            </a:pPr>
            <a:r>
              <a:rPr kumimoji="1" lang="en-US" altLang="zh-CN" sz="2000" dirty="0">
                <a:solidFill>
                  <a:schemeClr val="tx1"/>
                </a:solidFill>
                <a:cs typeface="Arial" charset="0"/>
              </a:rPr>
              <a:t>Enter a number: </a:t>
            </a:r>
            <a:r>
              <a:rPr kumimoji="1" lang="en-US" altLang="zh-CN" sz="2000" dirty="0">
                <a:solidFill>
                  <a:srgbClr val="CC0066"/>
                </a:solidFill>
                <a:cs typeface="Arial Unicode MS" charset="0"/>
              </a:rPr>
              <a:t>0</a:t>
            </a:r>
          </a:p>
          <a:p>
            <a:pPr>
              <a:spcBef>
                <a:spcPct val="30000"/>
              </a:spcBef>
              <a:defRPr/>
            </a:pPr>
            <a:r>
              <a:rPr kumimoji="1" lang="en-US" altLang="zh-CN" sz="2000" dirty="0">
                <a:solidFill>
                  <a:schemeClr val="tx1"/>
                </a:solidFill>
                <a:cs typeface="Arial" charset="0"/>
              </a:rPr>
              <a:t>It contains 1 digits.</a:t>
            </a:r>
          </a:p>
        </p:txBody>
      </p:sp>
      <p:sp>
        <p:nvSpPr>
          <p:cNvPr id="2" name="文本框 1"/>
          <p:cNvSpPr txBox="1"/>
          <p:nvPr/>
        </p:nvSpPr>
        <p:spPr>
          <a:xfrm>
            <a:off x="6650182" y="4921883"/>
            <a:ext cx="184666" cy="769441"/>
          </a:xfrm>
          <a:prstGeom prst="rect">
            <a:avLst/>
          </a:prstGeom>
          <a:noFill/>
        </p:spPr>
        <p:txBody>
          <a:bodyPr wrap="none" rtlCol="0">
            <a:spAutoFit/>
          </a:bodyPr>
          <a:lstStyle/>
          <a:p>
            <a:endParaRPr kumimoji="1" lang="zh-CN" altLang="en-US" dirty="0"/>
          </a:p>
        </p:txBody>
      </p:sp>
      <p:sp>
        <p:nvSpPr>
          <p:cNvPr id="9" name="Rectangle 9"/>
          <p:cNvSpPr>
            <a:spLocks noChangeArrowheads="1"/>
          </p:cNvSpPr>
          <p:nvPr/>
        </p:nvSpPr>
        <p:spPr bwMode="auto">
          <a:xfrm>
            <a:off x="5294634" y="3784391"/>
            <a:ext cx="3525838" cy="2431435"/>
          </a:xfrm>
          <a:prstGeom prst="rect">
            <a:avLst/>
          </a:prstGeom>
          <a:solidFill>
            <a:schemeClr val="accent3"/>
          </a:solidFill>
          <a:ln w="12700">
            <a:solidFill>
              <a:schemeClr val="accent1"/>
            </a:solidFill>
            <a:miter lim="800000"/>
            <a:headEnd/>
            <a:tailEnd/>
          </a:ln>
          <a:effectLst/>
        </p:spPr>
        <p:txBody>
          <a:bodyPr>
            <a:spAutoFit/>
          </a:bodyPr>
          <a:lstStyle/>
          <a:p>
            <a:pPr>
              <a:spcBef>
                <a:spcPct val="10000"/>
              </a:spcBef>
              <a:defRPr/>
            </a:pPr>
            <a:r>
              <a:rPr kumimoji="1" lang="en-US" altLang="zh-CN" sz="2000" dirty="0">
                <a:solidFill>
                  <a:schemeClr val="tx1"/>
                </a:solidFill>
              </a:rPr>
              <a:t>count = 0;</a:t>
            </a:r>
          </a:p>
          <a:p>
            <a:pPr>
              <a:spcBef>
                <a:spcPct val="10000"/>
              </a:spcBef>
              <a:defRPr/>
            </a:pPr>
            <a:endParaRPr kumimoji="1" lang="en-US" altLang="zh-CN" sz="2000" dirty="0">
              <a:solidFill>
                <a:schemeClr val="tx1"/>
              </a:solidFill>
            </a:endParaRPr>
          </a:p>
          <a:p>
            <a:pPr>
              <a:spcBef>
                <a:spcPct val="10000"/>
              </a:spcBef>
              <a:defRPr/>
            </a:pPr>
            <a:endParaRPr kumimoji="1" lang="en-US" altLang="zh-CN" sz="2000" dirty="0">
              <a:solidFill>
                <a:schemeClr val="tx1"/>
              </a:solidFill>
            </a:endParaRPr>
          </a:p>
          <a:p>
            <a:pPr>
              <a:spcBef>
                <a:spcPct val="10000"/>
              </a:spcBef>
              <a:defRPr/>
            </a:pPr>
            <a:r>
              <a:rPr kumimoji="1" lang="en-US" altLang="zh-CN" sz="2000" dirty="0">
                <a:solidFill>
                  <a:schemeClr val="tx1"/>
                </a:solidFill>
              </a:rPr>
              <a:t>while (number != 0) {</a:t>
            </a:r>
            <a:endParaRPr kumimoji="1" lang="zh-CN" altLang="en-US" sz="2000" dirty="0">
              <a:solidFill>
                <a:schemeClr val="tx1"/>
              </a:solidFill>
            </a:endParaRPr>
          </a:p>
          <a:p>
            <a:pPr>
              <a:spcBef>
                <a:spcPct val="10000"/>
              </a:spcBef>
              <a:defRPr/>
            </a:pPr>
            <a:r>
              <a:rPr kumimoji="1" lang="zh-CN" altLang="en-US" sz="2000" dirty="0">
                <a:solidFill>
                  <a:schemeClr val="tx1"/>
                </a:solidFill>
              </a:rPr>
              <a:t>   </a:t>
            </a:r>
            <a:r>
              <a:rPr kumimoji="1" lang="en-US" altLang="zh-CN" sz="2000" dirty="0">
                <a:solidFill>
                  <a:schemeClr val="tx1"/>
                </a:solidFill>
              </a:rPr>
              <a:t>number = number / 10;</a:t>
            </a:r>
          </a:p>
          <a:p>
            <a:pPr>
              <a:spcBef>
                <a:spcPct val="10000"/>
              </a:spcBef>
              <a:defRPr/>
            </a:pPr>
            <a:r>
              <a:rPr kumimoji="1" lang="zh-CN" altLang="en-US" sz="2000" dirty="0">
                <a:solidFill>
                  <a:schemeClr val="tx1"/>
                </a:solidFill>
              </a:rPr>
              <a:t>      </a:t>
            </a:r>
            <a:r>
              <a:rPr kumimoji="1" lang="en-US" altLang="zh-CN" sz="2000" dirty="0">
                <a:solidFill>
                  <a:schemeClr val="tx1"/>
                </a:solidFill>
              </a:rPr>
              <a:t>count ++;</a:t>
            </a:r>
          </a:p>
          <a:p>
            <a:pPr>
              <a:spcBef>
                <a:spcPct val="10000"/>
              </a:spcBef>
              <a:defRPr/>
            </a:pPr>
            <a:r>
              <a:rPr kumimoji="1" lang="en-US" altLang="zh-CN" sz="2000" dirty="0">
                <a:solidFill>
                  <a:schemeClr val="tx1"/>
                </a:solidFill>
              </a:rPr>
              <a:t>}</a:t>
            </a:r>
            <a:endParaRPr kumimoji="1" lang="zh-CN" altLang="en-US" sz="2000" dirty="0">
              <a:solidFill>
                <a:schemeClr val="tx1"/>
              </a:solidFill>
            </a:endParaRPr>
          </a:p>
        </p:txBody>
      </p:sp>
      <p:sp>
        <p:nvSpPr>
          <p:cNvPr id="3" name="矩形 2"/>
          <p:cNvSpPr/>
          <p:nvPr/>
        </p:nvSpPr>
        <p:spPr>
          <a:xfrm>
            <a:off x="5292080" y="4130496"/>
            <a:ext cx="2195736" cy="738664"/>
          </a:xfrm>
          <a:prstGeom prst="rect">
            <a:avLst/>
          </a:prstGeom>
        </p:spPr>
        <p:txBody>
          <a:bodyPr wrap="square">
            <a:spAutoFit/>
          </a:bodyPr>
          <a:lstStyle/>
          <a:p>
            <a:pPr>
              <a:spcBef>
                <a:spcPct val="10000"/>
              </a:spcBef>
              <a:defRPr/>
            </a:pPr>
            <a:r>
              <a:rPr kumimoji="1" lang="en-US" altLang="zh-CN" sz="2000" dirty="0">
                <a:solidFill>
                  <a:schemeClr val="tx1"/>
                </a:solidFill>
              </a:rPr>
              <a:t>if (number == 0){</a:t>
            </a:r>
          </a:p>
          <a:p>
            <a:pPr>
              <a:spcBef>
                <a:spcPct val="10000"/>
              </a:spcBef>
              <a:defRPr/>
            </a:pPr>
            <a:r>
              <a:rPr kumimoji="1" lang="en-US" altLang="zh-CN" sz="2000" dirty="0">
                <a:solidFill>
                  <a:schemeClr val="tx1"/>
                </a:solidFill>
              </a:rPr>
              <a:t>    count = 1;}</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5958"/>
                                        </p:tgtEl>
                                        <p:attrNameLst>
                                          <p:attrName>style.visibility</p:attrName>
                                        </p:attrNameLst>
                                      </p:cBhvr>
                                      <p:to>
                                        <p:strVal val="visible"/>
                                      </p:to>
                                    </p:set>
                                    <p:anim calcmode="lin" valueType="num">
                                      <p:cBhvr additive="base">
                                        <p:cTn id="7" dur="500" fill="hold"/>
                                        <p:tgtEl>
                                          <p:spTgt spid="125958"/>
                                        </p:tgtEl>
                                        <p:attrNameLst>
                                          <p:attrName>ppt_x</p:attrName>
                                        </p:attrNameLst>
                                      </p:cBhvr>
                                      <p:tavLst>
                                        <p:tav tm="0">
                                          <p:val>
                                            <p:strVal val="0-#ppt_w/2"/>
                                          </p:val>
                                        </p:tav>
                                        <p:tav tm="100000">
                                          <p:val>
                                            <p:strVal val="#ppt_x"/>
                                          </p:val>
                                        </p:tav>
                                      </p:tavLst>
                                    </p:anim>
                                    <p:anim calcmode="lin" valueType="num">
                                      <p:cBhvr additive="base">
                                        <p:cTn id="8" dur="500" fill="hold"/>
                                        <p:tgtEl>
                                          <p:spTgt spid="1259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5959"/>
                                        </p:tgtEl>
                                        <p:attrNameLst>
                                          <p:attrName>style.visibility</p:attrName>
                                        </p:attrNameLst>
                                      </p:cBhvr>
                                      <p:to>
                                        <p:strVal val="visible"/>
                                      </p:to>
                                    </p:set>
                                    <p:anim calcmode="lin" valueType="num">
                                      <p:cBhvr additive="base">
                                        <p:cTn id="13" dur="500" fill="hold"/>
                                        <p:tgtEl>
                                          <p:spTgt spid="125959"/>
                                        </p:tgtEl>
                                        <p:attrNameLst>
                                          <p:attrName>ppt_x</p:attrName>
                                        </p:attrNameLst>
                                      </p:cBhvr>
                                      <p:tavLst>
                                        <p:tav tm="0">
                                          <p:val>
                                            <p:strVal val="0-#ppt_w/2"/>
                                          </p:val>
                                        </p:tav>
                                        <p:tav tm="100000">
                                          <p:val>
                                            <p:strVal val="#ppt_x"/>
                                          </p:val>
                                        </p:tav>
                                      </p:tavLst>
                                    </p:anim>
                                    <p:anim calcmode="lin" valueType="num">
                                      <p:cBhvr additive="base">
                                        <p:cTn id="14" dur="500" fill="hold"/>
                                        <p:tgtEl>
                                          <p:spTgt spid="12595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5960"/>
                                        </p:tgtEl>
                                        <p:attrNameLst>
                                          <p:attrName>style.visibility</p:attrName>
                                        </p:attrNameLst>
                                      </p:cBhvr>
                                      <p:to>
                                        <p:strVal val="visible"/>
                                      </p:to>
                                    </p:set>
                                    <p:anim calcmode="lin" valueType="num">
                                      <p:cBhvr additive="base">
                                        <p:cTn id="19" dur="500" fill="hold"/>
                                        <p:tgtEl>
                                          <p:spTgt spid="125960"/>
                                        </p:tgtEl>
                                        <p:attrNameLst>
                                          <p:attrName>ppt_x</p:attrName>
                                        </p:attrNameLst>
                                      </p:cBhvr>
                                      <p:tavLst>
                                        <p:tav tm="0">
                                          <p:val>
                                            <p:strVal val="0-#ppt_w/2"/>
                                          </p:val>
                                        </p:tav>
                                        <p:tav tm="100000">
                                          <p:val>
                                            <p:strVal val="#ppt_x"/>
                                          </p:val>
                                        </p:tav>
                                      </p:tavLst>
                                    </p:anim>
                                    <p:anim calcmode="lin" valueType="num">
                                      <p:cBhvr additive="base">
                                        <p:cTn id="20" dur="500" fill="hold"/>
                                        <p:tgtEl>
                                          <p:spTgt spid="12596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8" grpId="0" animBg="1" autoUpdateAnimBg="0"/>
      <p:bldP spid="125959" grpId="0" animBg="1" autoUpdateAnimBg="0"/>
      <p:bldP spid="125960" grpId="0" animBg="1" autoUpdateAnimBg="0"/>
      <p:bldP spid="9" grpId="0" animBg="1" autoUpdateAnimBg="0"/>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5">
            <a:extLst>
              <a:ext uri="{FF2B5EF4-FFF2-40B4-BE49-F238E27FC236}">
                <a16:creationId xmlns:a16="http://schemas.microsoft.com/office/drawing/2014/main" id="{404C72DD-C441-4AE0-A8E7-3F932B43E50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5575BAC-BEFD-4208-96E5-FF32678C445E}" type="slidenum">
              <a:rPr lang="en-US" altLang="zh-CN"/>
              <a:pPr/>
              <a:t>62</a:t>
            </a:fld>
            <a:endParaRPr lang="en-US" altLang="zh-CN"/>
          </a:p>
        </p:txBody>
      </p:sp>
      <p:sp>
        <p:nvSpPr>
          <p:cNvPr id="233474" name="Rectangle 2">
            <a:extLst>
              <a:ext uri="{FF2B5EF4-FFF2-40B4-BE49-F238E27FC236}">
                <a16:creationId xmlns:a16="http://schemas.microsoft.com/office/drawing/2014/main" id="{54E94A67-D2EE-4431-8116-C511A0B9588B}"/>
              </a:ext>
            </a:extLst>
          </p:cNvPr>
          <p:cNvSpPr>
            <a:spLocks noGrp="1" noChangeArrowheads="1"/>
          </p:cNvSpPr>
          <p:nvPr>
            <p:ph type="title"/>
          </p:nvPr>
        </p:nvSpPr>
        <p:spPr>
          <a:xfrm>
            <a:off x="1042988" y="260350"/>
            <a:ext cx="7392987" cy="765175"/>
          </a:xfrm>
        </p:spPr>
        <p:txBody>
          <a:bodyPr/>
          <a:lstStyle/>
          <a:p>
            <a:pPr eaLnBrk="1" hangingPunct="1">
              <a:defRPr/>
            </a:pPr>
            <a:r>
              <a:rPr kumimoji="1" lang="en-US" altLang="zh-CN" sz="4000"/>
              <a:t>4.4 </a:t>
            </a:r>
            <a:r>
              <a:rPr kumimoji="1" lang="zh-CN" altLang="en-US" sz="4000"/>
              <a:t>循环结构</a:t>
            </a:r>
            <a:br>
              <a:rPr kumimoji="1" lang="zh-CN" altLang="en-US" sz="4000"/>
            </a:br>
            <a:r>
              <a:rPr kumimoji="1" lang="zh-CN" altLang="en-US" sz="2000">
                <a:solidFill>
                  <a:srgbClr val="CC0000"/>
                </a:solidFill>
              </a:rPr>
              <a:t>用循环编写程序</a:t>
            </a:r>
            <a:r>
              <a:rPr kumimoji="1" lang="en-US" altLang="zh-CN" sz="2000">
                <a:solidFill>
                  <a:srgbClr val="CC0000"/>
                </a:solidFill>
              </a:rPr>
              <a:t>——</a:t>
            </a:r>
            <a:r>
              <a:rPr kumimoji="1" lang="zh-CN" altLang="en-US" sz="2000">
                <a:solidFill>
                  <a:srgbClr val="CC0000"/>
                </a:solidFill>
              </a:rPr>
              <a:t>单重循环</a:t>
            </a:r>
          </a:p>
        </p:txBody>
      </p:sp>
      <p:sp>
        <p:nvSpPr>
          <p:cNvPr id="233475" name="Rectangle 3">
            <a:extLst>
              <a:ext uri="{FF2B5EF4-FFF2-40B4-BE49-F238E27FC236}">
                <a16:creationId xmlns:a16="http://schemas.microsoft.com/office/drawing/2014/main" id="{ACB9E32F-2412-4E5C-8761-582B0CB7D813}"/>
              </a:ext>
            </a:extLst>
          </p:cNvPr>
          <p:cNvSpPr>
            <a:spLocks noGrp="1" noChangeArrowheads="1"/>
          </p:cNvSpPr>
          <p:nvPr>
            <p:ph idx="1"/>
          </p:nvPr>
        </p:nvSpPr>
        <p:spPr>
          <a:xfrm>
            <a:off x="250825" y="1268413"/>
            <a:ext cx="8001000" cy="5589587"/>
          </a:xfrm>
        </p:spPr>
        <p:txBody>
          <a:bodyPr/>
          <a:lstStyle/>
          <a:p>
            <a:pPr marL="290830" indent="-290830" eaLnBrk="1" hangingPunct="1">
              <a:lnSpc>
                <a:spcPct val="95000"/>
              </a:lnSpc>
              <a:spcBef>
                <a:spcPct val="0"/>
              </a:spcBef>
              <a:defRPr/>
            </a:pPr>
            <a:r>
              <a:rPr kumimoji="1" lang="zh-CN" altLang="en-US">
                <a:effectLst/>
                <a:cs typeface="+mn-cs"/>
              </a:rPr>
              <a:t>通常用</a:t>
            </a:r>
            <a:r>
              <a:rPr kumimoji="1" lang="en-US" altLang="zh-CN">
                <a:effectLst/>
                <a:cs typeface="+mn-cs"/>
              </a:rPr>
              <a:t>while</a:t>
            </a:r>
            <a:r>
              <a:rPr kumimoji="1" lang="zh-CN" altLang="en-US">
                <a:effectLst/>
                <a:cs typeface="+mn-cs"/>
              </a:rPr>
              <a:t>、</a:t>
            </a:r>
            <a:r>
              <a:rPr kumimoji="1" lang="en-US" altLang="zh-CN">
                <a:effectLst/>
                <a:cs typeface="+mn-cs"/>
              </a:rPr>
              <a:t>do—while</a:t>
            </a:r>
            <a:r>
              <a:rPr kumimoji="1" lang="zh-CN" altLang="en-US">
                <a:effectLst/>
                <a:cs typeface="+mn-cs"/>
              </a:rPr>
              <a:t>和</a:t>
            </a:r>
            <a:r>
              <a:rPr kumimoji="1" lang="en-US" altLang="zh-CN">
                <a:effectLst/>
                <a:cs typeface="+mn-cs"/>
              </a:rPr>
              <a:t>for</a:t>
            </a:r>
            <a:r>
              <a:rPr kumimoji="1" lang="zh-CN" altLang="en-US">
                <a:effectLst/>
                <a:cs typeface="+mn-cs"/>
              </a:rPr>
              <a:t>这三种结构来实现循环。</a:t>
            </a:r>
          </a:p>
          <a:p>
            <a:pPr marL="290830" indent="-290830" eaLnBrk="1" hangingPunct="1">
              <a:lnSpc>
                <a:spcPct val="95000"/>
              </a:lnSpc>
              <a:spcBef>
                <a:spcPct val="0"/>
              </a:spcBef>
              <a:defRPr/>
            </a:pPr>
            <a:r>
              <a:rPr kumimoji="1" lang="zh-CN" altLang="en-US">
                <a:effectLst/>
                <a:cs typeface="+mn-cs"/>
              </a:rPr>
              <a:t>如果题目内容中循环次数是明确的或有明确的数据处理范围，用</a:t>
            </a:r>
            <a:r>
              <a:rPr kumimoji="1" lang="en-US" altLang="zh-CN">
                <a:effectLst/>
                <a:cs typeface="+mn-cs"/>
              </a:rPr>
              <a:t>for</a:t>
            </a:r>
            <a:r>
              <a:rPr kumimoji="1" lang="zh-CN" altLang="en-US">
                <a:effectLst/>
                <a:cs typeface="+mn-cs"/>
              </a:rPr>
              <a:t>语句更方便，表示也更清晰。</a:t>
            </a:r>
            <a:r>
              <a:rPr kumimoji="1" lang="en-US" altLang="zh-CN">
                <a:effectLst/>
                <a:cs typeface="+mn-cs"/>
              </a:rPr>
              <a:t>for</a:t>
            </a:r>
            <a:r>
              <a:rPr kumimoji="1" lang="zh-CN" altLang="en-US">
                <a:effectLst/>
                <a:cs typeface="+mn-cs"/>
              </a:rPr>
              <a:t>循环的</a:t>
            </a:r>
            <a:r>
              <a:rPr kumimoji="1" lang="en-US" altLang="zh-CN">
                <a:effectLst/>
                <a:cs typeface="+mn-cs"/>
              </a:rPr>
              <a:t>4</a:t>
            </a:r>
            <a:r>
              <a:rPr kumimoji="1" lang="zh-CN" altLang="en-US">
                <a:effectLst/>
                <a:cs typeface="+mn-cs"/>
              </a:rPr>
              <a:t>个组成部分清楚的表明了各个部分的内容</a:t>
            </a:r>
          </a:p>
          <a:p>
            <a:pPr marL="290830" indent="-290830" eaLnBrk="1" hangingPunct="1">
              <a:lnSpc>
                <a:spcPct val="95000"/>
              </a:lnSpc>
              <a:spcBef>
                <a:spcPct val="0"/>
              </a:spcBef>
              <a:defRPr/>
            </a:pPr>
            <a:r>
              <a:rPr kumimoji="1" lang="zh-CN" altLang="en-US">
                <a:effectLst/>
                <a:cs typeface="+mn-cs"/>
              </a:rPr>
              <a:t>循环次数不确定或数据处理范围未指明的情况习惯上使用</a:t>
            </a:r>
            <a:r>
              <a:rPr kumimoji="1" lang="en-US" altLang="zh-CN">
                <a:effectLst/>
                <a:cs typeface="+mn-cs"/>
              </a:rPr>
              <a:t>while</a:t>
            </a:r>
            <a:r>
              <a:rPr kumimoji="1" lang="zh-CN" altLang="en-US">
                <a:effectLst/>
                <a:cs typeface="+mn-cs"/>
              </a:rPr>
              <a:t>或</a:t>
            </a:r>
            <a:r>
              <a:rPr kumimoji="1" lang="en-US" altLang="zh-CN">
                <a:effectLst/>
                <a:cs typeface="+mn-cs"/>
              </a:rPr>
              <a:t>do—while</a:t>
            </a:r>
            <a:r>
              <a:rPr kumimoji="1" lang="zh-CN" altLang="en-US">
                <a:effectLst/>
                <a:cs typeface="+mn-cs"/>
              </a:rPr>
              <a:t>较多。</a:t>
            </a:r>
            <a:r>
              <a:rPr kumimoji="1" lang="zh-CN" altLang="en-US" sz="3200">
                <a:cs typeface="+mn-cs"/>
              </a:rPr>
              <a:t> </a:t>
            </a:r>
          </a:p>
          <a:p>
            <a:pPr marL="290830" indent="-290830" eaLnBrk="1" hangingPunct="1">
              <a:lnSpc>
                <a:spcPct val="95000"/>
              </a:lnSpc>
              <a:spcBef>
                <a:spcPct val="0"/>
              </a:spcBef>
              <a:buFont typeface="Wingdings" panose="05000000000000000000" pitchFamily="2" charset="2"/>
              <a:buNone/>
              <a:defRPr/>
            </a:pPr>
            <a:endParaRPr kumimoji="1" lang="en-US" altLang="zh-CN">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 calcmode="lin" valueType="num">
                                      <p:cBhvr additive="base">
                                        <p:cTn id="7" dur="500" fill="hold"/>
                                        <p:tgtEl>
                                          <p:spTgt spid="233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3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3475">
                                            <p:txEl>
                                              <p:pRg st="1" end="1"/>
                                            </p:txEl>
                                          </p:spTgt>
                                        </p:tgtEl>
                                        <p:attrNameLst>
                                          <p:attrName>style.visibility</p:attrName>
                                        </p:attrNameLst>
                                      </p:cBhvr>
                                      <p:to>
                                        <p:strVal val="visible"/>
                                      </p:to>
                                    </p:set>
                                    <p:anim calcmode="lin" valueType="num">
                                      <p:cBhvr additive="base">
                                        <p:cTn id="13" dur="500" fill="hold"/>
                                        <p:tgtEl>
                                          <p:spTgt spid="2334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3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3475">
                                            <p:txEl>
                                              <p:pRg st="2" end="2"/>
                                            </p:txEl>
                                          </p:spTgt>
                                        </p:tgtEl>
                                        <p:attrNameLst>
                                          <p:attrName>style.visibility</p:attrName>
                                        </p:attrNameLst>
                                      </p:cBhvr>
                                      <p:to>
                                        <p:strVal val="visible"/>
                                      </p:to>
                                    </p:set>
                                    <p:anim calcmode="lin" valueType="num">
                                      <p:cBhvr additive="base">
                                        <p:cTn id="19" dur="500" fill="hold"/>
                                        <p:tgtEl>
                                          <p:spTgt spid="2334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34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灯片编号占位符 5">
            <a:extLst>
              <a:ext uri="{FF2B5EF4-FFF2-40B4-BE49-F238E27FC236}">
                <a16:creationId xmlns:a16="http://schemas.microsoft.com/office/drawing/2014/main" id="{96CE17D8-31F0-4100-8748-C052CE570FB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B25DF40-B5E6-4656-99E8-F6E7ABEBDA81}" type="slidenum">
              <a:rPr lang="en-US" altLang="zh-CN"/>
              <a:pPr/>
              <a:t>63</a:t>
            </a:fld>
            <a:endParaRPr lang="en-US" altLang="zh-CN"/>
          </a:p>
        </p:txBody>
      </p:sp>
      <p:sp>
        <p:nvSpPr>
          <p:cNvPr id="234498" name="Rectangle 2">
            <a:extLst>
              <a:ext uri="{FF2B5EF4-FFF2-40B4-BE49-F238E27FC236}">
                <a16:creationId xmlns:a16="http://schemas.microsoft.com/office/drawing/2014/main" id="{F50D3D09-0CC1-46BA-B319-01194DE4DBBD}"/>
              </a:ext>
            </a:extLst>
          </p:cNvPr>
          <p:cNvSpPr>
            <a:spLocks noGrp="1" noChangeArrowheads="1"/>
          </p:cNvSpPr>
          <p:nvPr>
            <p:ph type="title"/>
          </p:nvPr>
        </p:nvSpPr>
        <p:spPr>
          <a:xfrm>
            <a:off x="1066800" y="0"/>
            <a:ext cx="7392988" cy="765175"/>
          </a:xfrm>
        </p:spPr>
        <p:txBody>
          <a:bodyPr/>
          <a:lstStyle/>
          <a:p>
            <a:pPr eaLnBrk="1" hangingPunct="1">
              <a:defRPr/>
            </a:pPr>
            <a:r>
              <a:rPr kumimoji="1" lang="en-US" altLang="zh-CN" sz="4000"/>
              <a:t>4.4 </a:t>
            </a:r>
            <a:r>
              <a:rPr kumimoji="1" lang="zh-CN" altLang="en-US" sz="4000"/>
              <a:t>循环结构</a:t>
            </a:r>
            <a:br>
              <a:rPr kumimoji="1" lang="zh-CN" altLang="en-US" sz="4000"/>
            </a:br>
            <a:r>
              <a:rPr kumimoji="1" lang="zh-CN" altLang="en-US" sz="2000">
                <a:solidFill>
                  <a:srgbClr val="CC0000"/>
                </a:solidFill>
              </a:rPr>
              <a:t>用循环编写程序</a:t>
            </a:r>
            <a:r>
              <a:rPr kumimoji="1" lang="en-US" altLang="zh-CN" sz="2000">
                <a:solidFill>
                  <a:srgbClr val="CC0000"/>
                </a:solidFill>
              </a:rPr>
              <a:t>——</a:t>
            </a:r>
            <a:r>
              <a:rPr kumimoji="1" lang="zh-CN" altLang="en-US" sz="2000">
                <a:solidFill>
                  <a:srgbClr val="CC0000"/>
                </a:solidFill>
              </a:rPr>
              <a:t>单重循环</a:t>
            </a:r>
          </a:p>
        </p:txBody>
      </p:sp>
      <p:sp>
        <p:nvSpPr>
          <p:cNvPr id="234499" name="Rectangle 3">
            <a:extLst>
              <a:ext uri="{FF2B5EF4-FFF2-40B4-BE49-F238E27FC236}">
                <a16:creationId xmlns:a16="http://schemas.microsoft.com/office/drawing/2014/main" id="{88E9CF0B-4A58-40DE-8F85-48A4E8A1E168}"/>
              </a:ext>
            </a:extLst>
          </p:cNvPr>
          <p:cNvSpPr>
            <a:spLocks noGrp="1" noChangeArrowheads="1"/>
          </p:cNvSpPr>
          <p:nvPr>
            <p:ph idx="1"/>
          </p:nvPr>
        </p:nvSpPr>
        <p:spPr>
          <a:xfrm>
            <a:off x="250825" y="990600"/>
            <a:ext cx="8001000" cy="5867400"/>
          </a:xfrm>
        </p:spPr>
        <p:txBody>
          <a:bodyPr/>
          <a:lstStyle/>
          <a:p>
            <a:pPr marL="290830" indent="-290830" eaLnBrk="1" hangingPunct="1">
              <a:lnSpc>
                <a:spcPct val="95000"/>
              </a:lnSpc>
              <a:spcBef>
                <a:spcPct val="0"/>
              </a:spcBef>
              <a:defRPr/>
            </a:pPr>
            <a:r>
              <a:rPr kumimoji="1" lang="zh-CN" altLang="en-US">
                <a:cs typeface="+mn-cs"/>
              </a:rPr>
              <a:t>例</a:t>
            </a:r>
            <a:r>
              <a:rPr kumimoji="1" lang="en-US" altLang="zh-CN">
                <a:cs typeface="+mn-cs"/>
              </a:rPr>
              <a:t>4.15  </a:t>
            </a:r>
            <a:r>
              <a:rPr kumimoji="1" lang="zh-CN" altLang="en-US">
                <a:cs typeface="+mn-cs"/>
              </a:rPr>
              <a:t>按下面的公式求</a:t>
            </a:r>
            <a:r>
              <a:rPr kumimoji="1" lang="en-US" altLang="zh-CN">
                <a:cs typeface="+mn-cs"/>
              </a:rPr>
              <a:t>π</a:t>
            </a:r>
            <a:r>
              <a:rPr kumimoji="1" lang="zh-CN" altLang="en-US">
                <a:cs typeface="+mn-cs"/>
              </a:rPr>
              <a:t>的近似值，要求精确到最后一项的绝对值小于</a:t>
            </a:r>
            <a:r>
              <a:rPr kumimoji="1" lang="en-US" altLang="zh-CN">
                <a:cs typeface="+mn-cs"/>
              </a:rPr>
              <a:t>10</a:t>
            </a:r>
            <a:r>
              <a:rPr kumimoji="1" lang="en-US" altLang="zh-CN" baseline="30000">
                <a:cs typeface="+mn-cs"/>
              </a:rPr>
              <a:t>–5</a:t>
            </a:r>
            <a:r>
              <a:rPr kumimoji="1" lang="zh-CN" altLang="en-US">
                <a:cs typeface="+mn-cs"/>
              </a:rPr>
              <a:t>。</a:t>
            </a:r>
          </a:p>
          <a:p>
            <a:pPr marL="290830" indent="-290830" eaLnBrk="1" hangingPunct="1">
              <a:lnSpc>
                <a:spcPct val="95000"/>
              </a:lnSpc>
              <a:spcBef>
                <a:spcPct val="0"/>
              </a:spcBef>
              <a:defRPr/>
            </a:pPr>
            <a:endParaRPr kumimoji="1" lang="zh-CN" altLang="en-US">
              <a:cs typeface="+mn-cs"/>
            </a:endParaRPr>
          </a:p>
          <a:p>
            <a:pPr marL="290830" indent="-290830" eaLnBrk="1" hangingPunct="1">
              <a:lnSpc>
                <a:spcPct val="95000"/>
              </a:lnSpc>
              <a:spcBef>
                <a:spcPct val="0"/>
              </a:spcBef>
              <a:defRPr/>
            </a:pPr>
            <a:endParaRPr kumimoji="1" lang="zh-CN" altLang="en-US">
              <a:cs typeface="+mn-cs"/>
            </a:endParaRPr>
          </a:p>
          <a:p>
            <a:pPr marL="662305" lvl="1" eaLnBrk="1" hangingPunct="1">
              <a:lnSpc>
                <a:spcPct val="95000"/>
              </a:lnSpc>
              <a:spcBef>
                <a:spcPct val="0"/>
              </a:spcBef>
              <a:defRPr/>
            </a:pPr>
            <a:r>
              <a:rPr kumimoji="1" lang="zh-CN" altLang="en-US">
                <a:cs typeface="+mn-cs"/>
              </a:rPr>
              <a:t>上述是一个累加求和问题。</a:t>
            </a:r>
          </a:p>
          <a:p>
            <a:pPr lvl="2" indent="-192405" eaLnBrk="1" hangingPunct="1">
              <a:lnSpc>
                <a:spcPct val="95000"/>
              </a:lnSpc>
              <a:spcBef>
                <a:spcPct val="0"/>
              </a:spcBef>
              <a:defRPr/>
            </a:pPr>
            <a:r>
              <a:rPr kumimoji="1" lang="zh-CN" altLang="en-US">
                <a:cs typeface="+mn-cs"/>
              </a:rPr>
              <a:t>题中没有指定总的累加项数，因此不知道循环次数。</a:t>
            </a:r>
          </a:p>
          <a:p>
            <a:pPr lvl="2" indent="-192405" eaLnBrk="1" hangingPunct="1">
              <a:lnSpc>
                <a:spcPct val="95000"/>
              </a:lnSpc>
              <a:spcBef>
                <a:spcPct val="0"/>
              </a:spcBef>
              <a:defRPr/>
            </a:pPr>
            <a:r>
              <a:rPr kumimoji="1" lang="zh-CN" altLang="en-US">
                <a:cs typeface="+mn-cs"/>
              </a:rPr>
              <a:t>题中规定最后一项值的要求，实际上就是给出了循环结束的条件（</a:t>
            </a:r>
            <a:r>
              <a:rPr kumimoji="1" lang="en-US" altLang="zh-CN">
                <a:cs typeface="+mn-cs"/>
              </a:rPr>
              <a:t>|t|</a:t>
            </a:r>
            <a:r>
              <a:rPr kumimoji="1" lang="zh-CN" altLang="en-US">
                <a:cs typeface="+mn-cs"/>
              </a:rPr>
              <a:t>＜</a:t>
            </a:r>
            <a:r>
              <a:rPr kumimoji="1" lang="en-US" altLang="zh-CN">
                <a:cs typeface="+mn-cs"/>
              </a:rPr>
              <a:t>10–5</a:t>
            </a:r>
            <a:r>
              <a:rPr kumimoji="1" lang="zh-CN" altLang="en-US">
                <a:cs typeface="+mn-cs"/>
              </a:rPr>
              <a:t>）</a:t>
            </a:r>
          </a:p>
          <a:p>
            <a:pPr lvl="2" indent="-192405" eaLnBrk="1" hangingPunct="1">
              <a:lnSpc>
                <a:spcPct val="95000"/>
              </a:lnSpc>
              <a:spcBef>
                <a:spcPct val="0"/>
              </a:spcBef>
              <a:defRPr/>
            </a:pPr>
            <a:r>
              <a:rPr kumimoji="1" lang="zh-CN" altLang="en-US">
                <a:cs typeface="+mn-cs"/>
              </a:rPr>
              <a:t>用</a:t>
            </a:r>
            <a:r>
              <a:rPr kumimoji="1" lang="en-US" altLang="zh-CN">
                <a:cs typeface="+mn-cs"/>
              </a:rPr>
              <a:t>while</a:t>
            </a:r>
            <a:r>
              <a:rPr kumimoji="1" lang="zh-CN" altLang="en-US">
                <a:cs typeface="+mn-cs"/>
              </a:rPr>
              <a:t>循环实现各项累加，直到最后项的绝对值小于</a:t>
            </a:r>
            <a:r>
              <a:rPr kumimoji="1" lang="en-US" altLang="zh-CN">
                <a:cs typeface="+mn-cs"/>
              </a:rPr>
              <a:t>10</a:t>
            </a:r>
            <a:r>
              <a:rPr kumimoji="1" lang="en-US" altLang="zh-CN" baseline="30000">
                <a:cs typeface="+mn-cs"/>
              </a:rPr>
              <a:t>–5</a:t>
            </a:r>
            <a:endParaRPr kumimoji="1" lang="en-US" altLang="zh-CN">
              <a:cs typeface="+mn-cs"/>
            </a:endParaRPr>
          </a:p>
          <a:p>
            <a:pPr marL="290830" indent="-290830" eaLnBrk="1" hangingPunct="1">
              <a:lnSpc>
                <a:spcPct val="95000"/>
              </a:lnSpc>
              <a:spcBef>
                <a:spcPct val="0"/>
              </a:spcBef>
              <a:defRPr/>
            </a:pPr>
            <a:endParaRPr kumimoji="1" lang="en-US" altLang="zh-CN">
              <a:cs typeface="+mn-cs"/>
            </a:endParaRPr>
          </a:p>
        </p:txBody>
      </p:sp>
      <p:sp>
        <p:nvSpPr>
          <p:cNvPr id="57348" name="Rectangle 5">
            <a:extLst>
              <a:ext uri="{FF2B5EF4-FFF2-40B4-BE49-F238E27FC236}">
                <a16:creationId xmlns:a16="http://schemas.microsoft.com/office/drawing/2014/main" id="{F0FBC476-DFE7-43CF-B10B-DDCDD533632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7349" name="Object 4">
            <a:extLst>
              <a:ext uri="{FF2B5EF4-FFF2-40B4-BE49-F238E27FC236}">
                <a16:creationId xmlns:a16="http://schemas.microsoft.com/office/drawing/2014/main" id="{DADE95C1-3EF5-4772-851D-51CAE2F1D3E3}"/>
              </a:ext>
            </a:extLst>
          </p:cNvPr>
          <p:cNvGraphicFramePr>
            <a:graphicFrameLocks noChangeAspect="1"/>
          </p:cNvGraphicFramePr>
          <p:nvPr/>
        </p:nvGraphicFramePr>
        <p:xfrm>
          <a:off x="971550" y="1773238"/>
          <a:ext cx="3744913" cy="1152525"/>
        </p:xfrm>
        <a:graphic>
          <a:graphicData uri="http://schemas.openxmlformats.org/presentationml/2006/ole">
            <mc:AlternateContent xmlns:mc="http://schemas.openxmlformats.org/markup-compatibility/2006">
              <mc:Choice xmlns:v="urn:schemas-microsoft-com:vml" Requires="v">
                <p:oleObj spid="_x0000_s57369" r:id="rId3" imgW="1117115" imgH="342751" progId="Equation.3">
                  <p:embed/>
                </p:oleObj>
              </mc:Choice>
              <mc:Fallback>
                <p:oleObj r:id="rId3" imgW="1117115" imgH="34275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773238"/>
                        <a:ext cx="3744913"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灯片编号占位符 5">
            <a:extLst>
              <a:ext uri="{FF2B5EF4-FFF2-40B4-BE49-F238E27FC236}">
                <a16:creationId xmlns:a16="http://schemas.microsoft.com/office/drawing/2014/main" id="{2337C625-07AC-4089-9893-1E3718787C2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7CEDFF5-0A75-4D51-85D4-E6D2F7F75627}" type="slidenum">
              <a:rPr lang="en-US" altLang="zh-CN"/>
              <a:pPr/>
              <a:t>64</a:t>
            </a:fld>
            <a:endParaRPr lang="en-US" altLang="zh-CN"/>
          </a:p>
        </p:txBody>
      </p:sp>
      <p:sp>
        <p:nvSpPr>
          <p:cNvPr id="235522" name="Rectangle 2">
            <a:extLst>
              <a:ext uri="{FF2B5EF4-FFF2-40B4-BE49-F238E27FC236}">
                <a16:creationId xmlns:a16="http://schemas.microsoft.com/office/drawing/2014/main" id="{F8758D02-7824-4284-89F3-D05A11B3DA0D}"/>
              </a:ext>
            </a:extLst>
          </p:cNvPr>
          <p:cNvSpPr>
            <a:spLocks noGrp="1" noChangeArrowheads="1"/>
          </p:cNvSpPr>
          <p:nvPr>
            <p:ph type="title"/>
          </p:nvPr>
        </p:nvSpPr>
        <p:spPr>
          <a:xfrm>
            <a:off x="1116013" y="115888"/>
            <a:ext cx="7392987" cy="765175"/>
          </a:xfrm>
        </p:spPr>
        <p:txBody>
          <a:bodyPr/>
          <a:lstStyle/>
          <a:p>
            <a:pPr eaLnBrk="1" hangingPunct="1">
              <a:defRPr/>
            </a:pPr>
            <a:r>
              <a:rPr kumimoji="1" lang="en-US" altLang="zh-CN" sz="4000"/>
              <a:t>4.4 </a:t>
            </a:r>
            <a:r>
              <a:rPr kumimoji="1" lang="zh-CN" altLang="en-US" sz="4000"/>
              <a:t>循环结构</a:t>
            </a:r>
            <a:br>
              <a:rPr kumimoji="1" lang="zh-CN" altLang="en-US" sz="4000"/>
            </a:br>
            <a:r>
              <a:rPr kumimoji="1" lang="zh-CN" altLang="en-US" sz="2000">
                <a:solidFill>
                  <a:srgbClr val="CC0000"/>
                </a:solidFill>
              </a:rPr>
              <a:t>用循环编写程序</a:t>
            </a:r>
            <a:r>
              <a:rPr kumimoji="1" lang="en-US" altLang="zh-CN" sz="2000">
                <a:solidFill>
                  <a:srgbClr val="CC0000"/>
                </a:solidFill>
              </a:rPr>
              <a:t>——</a:t>
            </a:r>
            <a:r>
              <a:rPr kumimoji="1" lang="zh-CN" altLang="en-US" sz="2000">
                <a:solidFill>
                  <a:srgbClr val="CC0000"/>
                </a:solidFill>
              </a:rPr>
              <a:t>单重循环</a:t>
            </a:r>
          </a:p>
        </p:txBody>
      </p:sp>
      <p:sp>
        <p:nvSpPr>
          <p:cNvPr id="235523" name="Rectangle 3">
            <a:extLst>
              <a:ext uri="{FF2B5EF4-FFF2-40B4-BE49-F238E27FC236}">
                <a16:creationId xmlns:a16="http://schemas.microsoft.com/office/drawing/2014/main" id="{8B35151D-26E7-46DB-AE19-222A76ED67E5}"/>
              </a:ext>
            </a:extLst>
          </p:cNvPr>
          <p:cNvSpPr>
            <a:spLocks noGrp="1" noChangeArrowheads="1"/>
          </p:cNvSpPr>
          <p:nvPr>
            <p:ph idx="1"/>
          </p:nvPr>
        </p:nvSpPr>
        <p:spPr>
          <a:xfrm>
            <a:off x="468313" y="990600"/>
            <a:ext cx="8001000" cy="5607050"/>
          </a:xfrm>
        </p:spPr>
        <p:txBody>
          <a:bodyPr/>
          <a:lstStyle/>
          <a:p>
            <a:pPr marL="290830" indent="-290830" eaLnBrk="1" hangingPunct="1">
              <a:lnSpc>
                <a:spcPct val="90000"/>
              </a:lnSpc>
              <a:buFont typeface="Wingdings" panose="05000000000000000000" pitchFamily="2" charset="2"/>
              <a:buNone/>
              <a:defRPr/>
            </a:pPr>
            <a:r>
              <a:rPr kumimoji="1" lang="en-US" altLang="zh-CN" sz="2000">
                <a:cs typeface="+mn-cs"/>
              </a:rPr>
              <a:t>#include&lt;stdio.h&gt;</a:t>
            </a:r>
          </a:p>
          <a:p>
            <a:pPr marL="290830" indent="-290830" eaLnBrk="1" hangingPunct="1">
              <a:lnSpc>
                <a:spcPct val="90000"/>
              </a:lnSpc>
              <a:buFont typeface="Wingdings" panose="05000000000000000000" pitchFamily="2" charset="2"/>
              <a:buNone/>
              <a:defRPr/>
            </a:pPr>
            <a:r>
              <a:rPr kumimoji="1" lang="en-US" altLang="zh-CN" sz="2000">
                <a:cs typeface="+mn-cs"/>
              </a:rPr>
              <a:t>#include&lt;math.h&gt;</a:t>
            </a:r>
          </a:p>
          <a:p>
            <a:pPr marL="290830" indent="-290830" eaLnBrk="1" hangingPunct="1">
              <a:lnSpc>
                <a:spcPct val="90000"/>
              </a:lnSpc>
              <a:buFont typeface="Wingdings" panose="05000000000000000000" pitchFamily="2" charset="2"/>
              <a:buNone/>
              <a:defRPr/>
            </a:pPr>
            <a:r>
              <a:rPr kumimoji="1" lang="en-US" altLang="zh-CN" sz="2000">
                <a:cs typeface="+mn-cs"/>
              </a:rPr>
              <a:t>void main()  </a:t>
            </a:r>
          </a:p>
          <a:p>
            <a:pPr marL="290830" indent="-290830" eaLnBrk="1" hangingPunct="1">
              <a:lnSpc>
                <a:spcPct val="90000"/>
              </a:lnSpc>
              <a:buFont typeface="Wingdings" panose="05000000000000000000" pitchFamily="2" charset="2"/>
              <a:buNone/>
              <a:defRPr/>
            </a:pPr>
            <a:r>
              <a:rPr kumimoji="1" lang="en-US" altLang="zh-CN" sz="2000">
                <a:cs typeface="+mn-cs"/>
              </a:rPr>
              <a:t>{   </a:t>
            </a:r>
          </a:p>
          <a:p>
            <a:pPr marL="290830" indent="-290830" eaLnBrk="1" hangingPunct="1">
              <a:lnSpc>
                <a:spcPct val="90000"/>
              </a:lnSpc>
              <a:buFont typeface="Wingdings" panose="05000000000000000000" pitchFamily="2" charset="2"/>
              <a:buNone/>
              <a:defRPr/>
            </a:pPr>
            <a:r>
              <a:rPr kumimoji="1" lang="en-US" altLang="zh-CN" sz="2000">
                <a:cs typeface="+mn-cs"/>
              </a:rPr>
              <a:t>     double t=1,pi=0;	// sum</a:t>
            </a:r>
            <a:r>
              <a:rPr kumimoji="1" lang="zh-CN" altLang="en-US" sz="2000">
                <a:cs typeface="+mn-cs"/>
              </a:rPr>
              <a:t>存放各项和，初始为第一项的值        </a:t>
            </a:r>
          </a:p>
          <a:p>
            <a:pPr marL="290830" indent="-290830" eaLnBrk="1" hangingPunct="1">
              <a:lnSpc>
                <a:spcPct val="90000"/>
              </a:lnSpc>
              <a:buFont typeface="Wingdings" panose="05000000000000000000" pitchFamily="2" charset="2"/>
              <a:buNone/>
              <a:defRPr/>
            </a:pPr>
            <a:r>
              <a:rPr kumimoji="1" lang="zh-CN" altLang="en-US" sz="2000">
                <a:cs typeface="+mn-cs"/>
              </a:rPr>
              <a:t>     </a:t>
            </a:r>
            <a:r>
              <a:rPr kumimoji="1" lang="en-US" altLang="zh-CN" sz="2000">
                <a:cs typeface="+mn-cs"/>
              </a:rPr>
              <a:t>int i=1,sign=1;              </a:t>
            </a:r>
          </a:p>
          <a:p>
            <a:pPr marL="290830" indent="-290830" eaLnBrk="1" hangingPunct="1">
              <a:lnSpc>
                <a:spcPct val="90000"/>
              </a:lnSpc>
              <a:buFont typeface="Wingdings" panose="05000000000000000000" pitchFamily="2" charset="2"/>
              <a:buNone/>
              <a:defRPr/>
            </a:pPr>
            <a:r>
              <a:rPr kumimoji="1" lang="en-US" altLang="zh-CN" sz="2000">
                <a:cs typeface="+mn-cs"/>
              </a:rPr>
              <a:t>     while( fabs(t)&gt;=1e-5 ){	  // </a:t>
            </a:r>
            <a:r>
              <a:rPr kumimoji="1" lang="zh-CN" altLang="en-US" sz="2000">
                <a:cs typeface="+mn-cs"/>
              </a:rPr>
              <a:t>若</a:t>
            </a:r>
            <a:r>
              <a:rPr kumimoji="1" lang="en-US" altLang="zh-CN" sz="2000">
                <a:cs typeface="+mn-cs"/>
              </a:rPr>
              <a:t>|t|&gt;=0.00001,</a:t>
            </a:r>
            <a:r>
              <a:rPr kumimoji="1" lang="zh-CN" altLang="en-US" sz="2000">
                <a:cs typeface="+mn-cs"/>
              </a:rPr>
              <a:t>执行循环体</a:t>
            </a:r>
          </a:p>
          <a:p>
            <a:pPr marL="290830" indent="-290830" eaLnBrk="1" hangingPunct="1">
              <a:lnSpc>
                <a:spcPct val="90000"/>
              </a:lnSpc>
              <a:buFont typeface="Wingdings" panose="05000000000000000000" pitchFamily="2" charset="2"/>
              <a:buNone/>
              <a:defRPr/>
            </a:pPr>
            <a:r>
              <a:rPr kumimoji="1" lang="zh-CN" altLang="en-US" sz="2000">
                <a:cs typeface="+mn-cs"/>
              </a:rPr>
              <a:t>	    </a:t>
            </a:r>
            <a:r>
              <a:rPr kumimoji="1" lang="en-US" altLang="zh-CN" sz="2000">
                <a:cs typeface="+mn-cs"/>
              </a:rPr>
              <a:t>t=sign*1.0/i;</a:t>
            </a:r>
          </a:p>
          <a:p>
            <a:pPr marL="290830" indent="-290830" eaLnBrk="1" hangingPunct="1">
              <a:lnSpc>
                <a:spcPct val="90000"/>
              </a:lnSpc>
              <a:buFont typeface="Wingdings" panose="05000000000000000000" pitchFamily="2" charset="2"/>
              <a:buNone/>
              <a:defRPr/>
            </a:pPr>
            <a:r>
              <a:rPr kumimoji="1" lang="en-US" altLang="zh-CN" sz="2000">
                <a:cs typeface="+mn-cs"/>
              </a:rPr>
              <a:t>        pi+=t;</a:t>
            </a:r>
          </a:p>
          <a:p>
            <a:pPr marL="290830" indent="-290830" eaLnBrk="1" hangingPunct="1">
              <a:lnSpc>
                <a:spcPct val="90000"/>
              </a:lnSpc>
              <a:buFont typeface="Wingdings" panose="05000000000000000000" pitchFamily="2" charset="2"/>
              <a:buNone/>
              <a:defRPr/>
            </a:pPr>
            <a:r>
              <a:rPr kumimoji="1" lang="en-US" altLang="zh-CN" sz="2000">
                <a:cs typeface="+mn-cs"/>
              </a:rPr>
              <a:t>       i+=2;  </a:t>
            </a:r>
          </a:p>
          <a:p>
            <a:pPr marL="290830" indent="-290830" eaLnBrk="1" hangingPunct="1">
              <a:lnSpc>
                <a:spcPct val="90000"/>
              </a:lnSpc>
              <a:buFont typeface="Wingdings" panose="05000000000000000000" pitchFamily="2" charset="2"/>
              <a:buNone/>
              <a:defRPr/>
            </a:pPr>
            <a:r>
              <a:rPr kumimoji="1" lang="en-US" altLang="zh-CN" sz="2000">
                <a:cs typeface="+mn-cs"/>
              </a:rPr>
              <a:t>      sign=-1*sign; 		    		</a:t>
            </a:r>
          </a:p>
          <a:p>
            <a:pPr marL="290830" indent="-290830" eaLnBrk="1" hangingPunct="1">
              <a:lnSpc>
                <a:spcPct val="90000"/>
              </a:lnSpc>
              <a:buFont typeface="Wingdings" panose="05000000000000000000" pitchFamily="2" charset="2"/>
              <a:buNone/>
              <a:defRPr/>
            </a:pPr>
            <a:r>
              <a:rPr kumimoji="1" lang="en-US" altLang="zh-CN" sz="2000">
                <a:cs typeface="+mn-cs"/>
              </a:rPr>
              <a:t>     }</a:t>
            </a:r>
          </a:p>
          <a:p>
            <a:pPr marL="290830" indent="-290830" eaLnBrk="1" hangingPunct="1">
              <a:lnSpc>
                <a:spcPct val="90000"/>
              </a:lnSpc>
              <a:buFont typeface="Wingdings" panose="05000000000000000000" pitchFamily="2" charset="2"/>
              <a:buNone/>
              <a:defRPr/>
            </a:pPr>
            <a:r>
              <a:rPr kumimoji="1" lang="en-US" altLang="zh-CN" sz="2000">
                <a:cs typeface="+mn-cs"/>
              </a:rPr>
              <a:t>     printf( "π=%f\n",4*pi );       </a:t>
            </a:r>
          </a:p>
          <a:p>
            <a:pPr marL="290830" indent="-290830" eaLnBrk="1" hangingPunct="1">
              <a:lnSpc>
                <a:spcPct val="90000"/>
              </a:lnSpc>
              <a:buFont typeface="Wingdings" panose="05000000000000000000" pitchFamily="2" charset="2"/>
              <a:buNone/>
              <a:defRPr/>
            </a:pPr>
            <a:r>
              <a:rPr kumimoji="1" lang="en-US" altLang="zh-CN" sz="2000">
                <a:cs typeface="+mn-cs"/>
              </a:rPr>
              <a:t>} </a:t>
            </a:r>
          </a:p>
        </p:txBody>
      </p:sp>
      <p:sp>
        <p:nvSpPr>
          <p:cNvPr id="58372" name="Rectangle 4">
            <a:extLst>
              <a:ext uri="{FF2B5EF4-FFF2-40B4-BE49-F238E27FC236}">
                <a16:creationId xmlns:a16="http://schemas.microsoft.com/office/drawing/2014/main" id="{382F0C26-44A7-43ED-BCEC-63F727D4665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58373" name="Rectangle 6">
            <a:extLst>
              <a:ext uri="{FF2B5EF4-FFF2-40B4-BE49-F238E27FC236}">
                <a16:creationId xmlns:a16="http://schemas.microsoft.com/office/drawing/2014/main" id="{57887637-E605-4B45-A86D-A25BCE99E748}"/>
              </a:ext>
            </a:extLst>
          </p:cNvPr>
          <p:cNvSpPr>
            <a:spLocks noChangeArrowheads="1"/>
          </p:cNvSpPr>
          <p:nvPr/>
        </p:nvSpPr>
        <p:spPr bwMode="auto">
          <a:xfrm>
            <a:off x="5637213" y="3919538"/>
            <a:ext cx="2463800" cy="850900"/>
          </a:xfrm>
          <a:prstGeom prst="rect">
            <a:avLst/>
          </a:prstGeom>
          <a:solidFill>
            <a:srgbClr val="E1F4FF"/>
          </a:solidFill>
          <a:ln w="28575">
            <a:solidFill>
              <a:schemeClr val="tx1"/>
            </a:solidFill>
            <a:miter lim="800000"/>
            <a:headEnd/>
            <a:tailEnd/>
          </a:ln>
        </p:spPr>
        <p:txBody>
          <a:bodyPr anchor="ctr">
            <a:spAutoFit/>
          </a:bodyPr>
          <a:lstStyle>
            <a:lvl1pPr indent="290513"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eaLnBrk="0" hangingPunct="0">
              <a:defRPr sz="2400">
                <a:solidFill>
                  <a:schemeClr val="tx1"/>
                </a:solidFill>
                <a:latin typeface="Times New Roman" panose="02020603050405020304" pitchFamily="18" charset="0"/>
                <a:ea typeface="宋体" panose="02010600030101010101" pitchFamily="2" charset="-122"/>
              </a:defRPr>
            </a:lvl3pPr>
            <a:lvl4pPr eaLnBrk="0" hangingPunct="0">
              <a:defRPr sz="2400">
                <a:solidFill>
                  <a:schemeClr val="tx1"/>
                </a:solidFill>
                <a:latin typeface="Times New Roman" panose="02020603050405020304" pitchFamily="18" charset="0"/>
                <a:ea typeface="宋体" panose="02010600030101010101" pitchFamily="2" charset="-122"/>
              </a:defRPr>
            </a:lvl4pPr>
            <a:lvl5pPr eaLnBrk="0" hangingPunct="0">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程序执行：</a:t>
            </a:r>
          </a:p>
          <a:p>
            <a:pPr eaLnBrk="1" hangingPunct="1"/>
            <a:r>
              <a:rPr lang="en-US" altLang="zh-CN"/>
              <a:t>π=3.141613</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5">
            <a:extLst>
              <a:ext uri="{FF2B5EF4-FFF2-40B4-BE49-F238E27FC236}">
                <a16:creationId xmlns:a16="http://schemas.microsoft.com/office/drawing/2014/main" id="{EF50DF98-25CD-41E5-9020-1FA3822BB6C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C1CB50F-B46D-4CA3-9645-34D9BDC2CD37}" type="slidenum">
              <a:rPr lang="en-US" altLang="zh-CN"/>
              <a:pPr/>
              <a:t>65</a:t>
            </a:fld>
            <a:endParaRPr lang="en-US" altLang="zh-CN"/>
          </a:p>
        </p:txBody>
      </p:sp>
      <p:sp>
        <p:nvSpPr>
          <p:cNvPr id="236546" name="Rectangle 2">
            <a:extLst>
              <a:ext uri="{FF2B5EF4-FFF2-40B4-BE49-F238E27FC236}">
                <a16:creationId xmlns:a16="http://schemas.microsoft.com/office/drawing/2014/main" id="{BB6DCDBE-A9C9-4CE6-BA12-0D7B4037937A}"/>
              </a:ext>
            </a:extLst>
          </p:cNvPr>
          <p:cNvSpPr>
            <a:spLocks noGrp="1" noChangeArrowheads="1"/>
          </p:cNvSpPr>
          <p:nvPr>
            <p:ph type="title"/>
          </p:nvPr>
        </p:nvSpPr>
        <p:spPr>
          <a:xfrm>
            <a:off x="1042988" y="188913"/>
            <a:ext cx="7392987" cy="765175"/>
          </a:xfrm>
        </p:spPr>
        <p:txBody>
          <a:bodyPr/>
          <a:lstStyle/>
          <a:p>
            <a:pPr eaLnBrk="1" hangingPunct="1">
              <a:defRPr/>
            </a:pPr>
            <a:r>
              <a:rPr kumimoji="1" lang="en-US" altLang="zh-CN" sz="4000"/>
              <a:t>4.4 </a:t>
            </a:r>
            <a:r>
              <a:rPr kumimoji="1" lang="zh-CN" altLang="en-US" sz="4000"/>
              <a:t>循环结构</a:t>
            </a:r>
            <a:br>
              <a:rPr kumimoji="1" lang="zh-CN" altLang="en-US" sz="4000"/>
            </a:br>
            <a:r>
              <a:rPr kumimoji="1" lang="zh-CN" altLang="en-US" sz="2000">
                <a:solidFill>
                  <a:srgbClr val="CC0000"/>
                </a:solidFill>
              </a:rPr>
              <a:t>用循环编写程序</a:t>
            </a:r>
            <a:r>
              <a:rPr kumimoji="1" lang="en-US" altLang="zh-CN" sz="2000">
                <a:solidFill>
                  <a:srgbClr val="CC0000"/>
                </a:solidFill>
              </a:rPr>
              <a:t>——</a:t>
            </a:r>
            <a:r>
              <a:rPr kumimoji="1" lang="zh-CN" altLang="en-US" sz="2000">
                <a:solidFill>
                  <a:srgbClr val="CC0000"/>
                </a:solidFill>
              </a:rPr>
              <a:t>单重循环</a:t>
            </a:r>
          </a:p>
        </p:txBody>
      </p:sp>
      <p:sp>
        <p:nvSpPr>
          <p:cNvPr id="236547" name="Rectangle 3">
            <a:extLst>
              <a:ext uri="{FF2B5EF4-FFF2-40B4-BE49-F238E27FC236}">
                <a16:creationId xmlns:a16="http://schemas.microsoft.com/office/drawing/2014/main" id="{34D73576-BCAE-43CC-BD1F-F58F04624504}"/>
              </a:ext>
            </a:extLst>
          </p:cNvPr>
          <p:cNvSpPr>
            <a:spLocks noGrp="1" noChangeArrowheads="1"/>
          </p:cNvSpPr>
          <p:nvPr>
            <p:ph idx="1"/>
          </p:nvPr>
        </p:nvSpPr>
        <p:spPr>
          <a:xfrm>
            <a:off x="468313" y="1125538"/>
            <a:ext cx="8496300" cy="4194175"/>
          </a:xfrm>
        </p:spPr>
        <p:txBody>
          <a:bodyPr/>
          <a:lstStyle/>
          <a:p>
            <a:pPr marL="290830" indent="-290830" eaLnBrk="1" hangingPunct="1">
              <a:lnSpc>
                <a:spcPct val="90000"/>
              </a:lnSpc>
              <a:defRPr/>
            </a:pPr>
            <a:r>
              <a:rPr kumimoji="1" lang="zh-CN" altLang="en-US" sz="2400">
                <a:effectLst/>
                <a:cs typeface="+mn-cs"/>
              </a:rPr>
              <a:t>例</a:t>
            </a:r>
            <a:r>
              <a:rPr kumimoji="1" lang="en-US" altLang="zh-CN" sz="2400">
                <a:effectLst/>
                <a:cs typeface="+mn-cs"/>
              </a:rPr>
              <a:t>4.16  </a:t>
            </a:r>
            <a:r>
              <a:rPr kumimoji="1" lang="zh-CN" altLang="en-US" sz="2400">
                <a:effectLst/>
                <a:cs typeface="+mn-cs"/>
              </a:rPr>
              <a:t>输入大于</a:t>
            </a:r>
            <a:r>
              <a:rPr kumimoji="1" lang="en-US" altLang="zh-CN" sz="2400">
                <a:effectLst/>
                <a:cs typeface="+mn-cs"/>
              </a:rPr>
              <a:t>1</a:t>
            </a:r>
            <a:r>
              <a:rPr kumimoji="1" lang="zh-CN" altLang="en-US" sz="2400">
                <a:effectLst/>
                <a:cs typeface="+mn-cs"/>
              </a:rPr>
              <a:t>的自然数</a:t>
            </a:r>
            <a:r>
              <a:rPr kumimoji="1" lang="en-US" altLang="zh-CN" sz="2400">
                <a:effectLst/>
                <a:cs typeface="+mn-cs"/>
              </a:rPr>
              <a:t>n</a:t>
            </a:r>
            <a:r>
              <a:rPr kumimoji="1" lang="zh-CN" altLang="en-US" sz="2400">
                <a:effectLst/>
                <a:cs typeface="+mn-cs"/>
              </a:rPr>
              <a:t>，判断该数是否为素数，如果</a:t>
            </a:r>
            <a:r>
              <a:rPr kumimoji="1" lang="en-US" altLang="zh-CN" sz="2400">
                <a:effectLst/>
                <a:cs typeface="+mn-cs"/>
              </a:rPr>
              <a:t>n</a:t>
            </a:r>
            <a:r>
              <a:rPr kumimoji="1" lang="zh-CN" altLang="en-US" sz="2400">
                <a:effectLst/>
                <a:cs typeface="+mn-cs"/>
              </a:rPr>
              <a:t>是素数，输出“</a:t>
            </a:r>
            <a:r>
              <a:rPr kumimoji="1" lang="en-US" altLang="zh-CN" sz="2400">
                <a:effectLst/>
                <a:cs typeface="+mn-cs"/>
              </a:rPr>
              <a:t>Yes”</a:t>
            </a:r>
            <a:r>
              <a:rPr kumimoji="1" lang="zh-CN" altLang="en-US" sz="2400">
                <a:effectLst/>
                <a:cs typeface="+mn-cs"/>
              </a:rPr>
              <a:t>，否则输出“</a:t>
            </a:r>
            <a:r>
              <a:rPr kumimoji="1" lang="en-US" altLang="zh-CN" sz="2400">
                <a:effectLst/>
                <a:cs typeface="+mn-cs"/>
              </a:rPr>
              <a:t>No”</a:t>
            </a:r>
            <a:r>
              <a:rPr kumimoji="1" lang="zh-CN" altLang="en-US" sz="2400">
                <a:effectLst/>
                <a:cs typeface="+mn-cs"/>
              </a:rPr>
              <a:t>。</a:t>
            </a:r>
          </a:p>
          <a:p>
            <a:pPr marL="662305" lvl="1" eaLnBrk="1" hangingPunct="1">
              <a:lnSpc>
                <a:spcPct val="90000"/>
              </a:lnSpc>
              <a:defRPr/>
            </a:pPr>
            <a:r>
              <a:rPr kumimoji="1" lang="zh-CN" altLang="en-US" sz="2400">
                <a:effectLst/>
                <a:cs typeface="+mn-cs"/>
              </a:rPr>
              <a:t>素数是只能被</a:t>
            </a:r>
            <a:r>
              <a:rPr kumimoji="1" lang="en-US" altLang="zh-CN" sz="2400">
                <a:effectLst/>
                <a:cs typeface="+mn-cs"/>
              </a:rPr>
              <a:t>1</a:t>
            </a:r>
            <a:r>
              <a:rPr kumimoji="1" lang="zh-CN" altLang="en-US" sz="2400">
                <a:effectLst/>
                <a:cs typeface="+mn-cs"/>
              </a:rPr>
              <a:t>和其自身整除的自然数，如</a:t>
            </a:r>
            <a:r>
              <a:rPr kumimoji="1" lang="en-US" altLang="zh-CN" sz="2400">
                <a:effectLst/>
                <a:cs typeface="+mn-cs"/>
              </a:rPr>
              <a:t>2</a:t>
            </a:r>
            <a:r>
              <a:rPr kumimoji="1" lang="zh-CN" altLang="en-US" sz="2400">
                <a:effectLst/>
                <a:cs typeface="+mn-cs"/>
              </a:rPr>
              <a:t>、</a:t>
            </a:r>
            <a:r>
              <a:rPr kumimoji="1" lang="en-US" altLang="zh-CN" sz="2400">
                <a:effectLst/>
                <a:cs typeface="+mn-cs"/>
              </a:rPr>
              <a:t>3</a:t>
            </a:r>
            <a:r>
              <a:rPr kumimoji="1" lang="zh-CN" altLang="en-US" sz="2400">
                <a:effectLst/>
                <a:cs typeface="+mn-cs"/>
              </a:rPr>
              <a:t>、</a:t>
            </a:r>
            <a:r>
              <a:rPr kumimoji="1" lang="en-US" altLang="zh-CN" sz="2400">
                <a:effectLst/>
                <a:cs typeface="+mn-cs"/>
              </a:rPr>
              <a:t>5</a:t>
            </a:r>
            <a:r>
              <a:rPr kumimoji="1" lang="zh-CN" altLang="en-US" sz="2400">
                <a:effectLst/>
                <a:cs typeface="+mn-cs"/>
              </a:rPr>
              <a:t>、</a:t>
            </a:r>
            <a:r>
              <a:rPr kumimoji="1" lang="en-US" altLang="zh-CN" sz="2400">
                <a:effectLst/>
                <a:cs typeface="+mn-cs"/>
              </a:rPr>
              <a:t>7</a:t>
            </a:r>
            <a:r>
              <a:rPr kumimoji="1" lang="zh-CN" altLang="en-US" sz="2400">
                <a:effectLst/>
                <a:cs typeface="+mn-cs"/>
              </a:rPr>
              <a:t>、</a:t>
            </a:r>
            <a:r>
              <a:rPr kumimoji="1" lang="en-US" altLang="zh-CN" sz="2400">
                <a:effectLst/>
                <a:cs typeface="+mn-cs"/>
              </a:rPr>
              <a:t>11</a:t>
            </a:r>
            <a:r>
              <a:rPr kumimoji="1" lang="zh-CN" altLang="en-US" sz="2400">
                <a:effectLst/>
                <a:cs typeface="+mn-cs"/>
              </a:rPr>
              <a:t>、</a:t>
            </a:r>
            <a:r>
              <a:rPr kumimoji="1" lang="en-US" altLang="zh-CN" sz="2400">
                <a:effectLst/>
                <a:cs typeface="+mn-cs"/>
              </a:rPr>
              <a:t>13</a:t>
            </a:r>
            <a:r>
              <a:rPr kumimoji="1" lang="zh-CN" altLang="en-US" sz="2400">
                <a:effectLst/>
                <a:cs typeface="+mn-cs"/>
              </a:rPr>
              <a:t>、</a:t>
            </a:r>
            <a:r>
              <a:rPr kumimoji="1" lang="en-US" altLang="zh-CN" sz="2400">
                <a:effectLst/>
                <a:cs typeface="+mn-cs"/>
              </a:rPr>
              <a:t>17</a:t>
            </a:r>
            <a:r>
              <a:rPr kumimoji="1" lang="zh-CN" altLang="en-US" sz="2400">
                <a:effectLst/>
                <a:cs typeface="+mn-cs"/>
              </a:rPr>
              <a:t>都是素数。</a:t>
            </a:r>
          </a:p>
          <a:p>
            <a:pPr marL="662305" lvl="1" eaLnBrk="1" hangingPunct="1">
              <a:lnSpc>
                <a:spcPct val="90000"/>
              </a:lnSpc>
              <a:defRPr/>
            </a:pPr>
            <a:r>
              <a:rPr kumimoji="1" lang="zh-CN" altLang="en-US" sz="2400">
                <a:effectLst/>
                <a:cs typeface="+mn-cs"/>
              </a:rPr>
              <a:t>如果</a:t>
            </a:r>
            <a:r>
              <a:rPr kumimoji="1" lang="en-US" altLang="zh-CN" sz="2400">
                <a:effectLst/>
                <a:cs typeface="+mn-cs"/>
              </a:rPr>
              <a:t>n</a:t>
            </a:r>
            <a:r>
              <a:rPr kumimoji="1" lang="zh-CN" altLang="en-US" sz="2400">
                <a:effectLst/>
                <a:cs typeface="+mn-cs"/>
              </a:rPr>
              <a:t>不能被</a:t>
            </a:r>
            <a:r>
              <a:rPr kumimoji="1" lang="en-US" altLang="zh-CN" sz="2400">
                <a:effectLst/>
                <a:cs typeface="+mn-cs"/>
              </a:rPr>
              <a:t>[2</a:t>
            </a:r>
            <a:r>
              <a:rPr kumimoji="1" lang="zh-CN" altLang="en-US" sz="2400">
                <a:effectLst/>
                <a:cs typeface="+mn-cs"/>
              </a:rPr>
              <a:t>，</a:t>
            </a:r>
            <a:r>
              <a:rPr kumimoji="1" lang="en-US" altLang="zh-CN" sz="2400">
                <a:effectLst/>
                <a:cs typeface="+mn-cs"/>
              </a:rPr>
              <a:t>n–1]</a:t>
            </a:r>
            <a:r>
              <a:rPr kumimoji="1" lang="zh-CN" altLang="en-US" sz="2400">
                <a:effectLst/>
                <a:cs typeface="+mn-cs"/>
              </a:rPr>
              <a:t>范围中的任何数整除，则</a:t>
            </a:r>
            <a:r>
              <a:rPr kumimoji="1" lang="en-US" altLang="zh-CN" sz="2400">
                <a:effectLst/>
                <a:cs typeface="+mn-cs"/>
              </a:rPr>
              <a:t>n</a:t>
            </a:r>
            <a:r>
              <a:rPr kumimoji="1" lang="zh-CN" altLang="en-US" sz="2400">
                <a:effectLst/>
                <a:cs typeface="+mn-cs"/>
              </a:rPr>
              <a:t>是素数，否则，只要在</a:t>
            </a:r>
            <a:r>
              <a:rPr kumimoji="1" lang="en-US" altLang="zh-CN" sz="2400">
                <a:effectLst/>
                <a:cs typeface="+mn-cs"/>
              </a:rPr>
              <a:t>[2</a:t>
            </a:r>
            <a:r>
              <a:rPr kumimoji="1" lang="zh-CN" altLang="en-US" sz="2400">
                <a:effectLst/>
                <a:cs typeface="+mn-cs"/>
              </a:rPr>
              <a:t>，</a:t>
            </a:r>
            <a:r>
              <a:rPr kumimoji="1" lang="en-US" altLang="zh-CN" sz="2400">
                <a:effectLst/>
                <a:cs typeface="+mn-cs"/>
              </a:rPr>
              <a:t>n–1]</a:t>
            </a:r>
            <a:r>
              <a:rPr kumimoji="1" lang="zh-CN" altLang="en-US" sz="2400">
                <a:effectLst/>
                <a:cs typeface="+mn-cs"/>
              </a:rPr>
              <a:t>范围之间找到某个数能整除</a:t>
            </a:r>
            <a:r>
              <a:rPr kumimoji="1" lang="en-US" altLang="zh-CN" sz="2400">
                <a:effectLst/>
                <a:cs typeface="+mn-cs"/>
              </a:rPr>
              <a:t>n</a:t>
            </a:r>
            <a:r>
              <a:rPr kumimoji="1" lang="zh-CN" altLang="en-US" sz="2400">
                <a:effectLst/>
                <a:cs typeface="+mn-cs"/>
              </a:rPr>
              <a:t>，则</a:t>
            </a:r>
            <a:r>
              <a:rPr kumimoji="1" lang="en-US" altLang="zh-CN" sz="2400">
                <a:effectLst/>
                <a:cs typeface="+mn-cs"/>
              </a:rPr>
              <a:t>n</a:t>
            </a:r>
            <a:r>
              <a:rPr kumimoji="1" lang="zh-CN" altLang="en-US" sz="2400">
                <a:effectLst/>
                <a:cs typeface="+mn-cs"/>
              </a:rPr>
              <a:t>不是素数。</a:t>
            </a:r>
          </a:p>
          <a:p>
            <a:pPr marL="662305" lvl="1" eaLnBrk="1" hangingPunct="1">
              <a:lnSpc>
                <a:spcPct val="90000"/>
              </a:lnSpc>
              <a:defRPr/>
            </a:pPr>
            <a:r>
              <a:rPr kumimoji="1" lang="zh-CN" altLang="en-US" sz="2400">
                <a:effectLst/>
                <a:cs typeface="+mn-cs"/>
              </a:rPr>
              <a:t>利用循环使</a:t>
            </a:r>
            <a:r>
              <a:rPr kumimoji="1" lang="en-US" altLang="zh-CN" sz="2400">
                <a:effectLst/>
                <a:cs typeface="+mn-cs"/>
              </a:rPr>
              <a:t>i</a:t>
            </a:r>
            <a:r>
              <a:rPr kumimoji="1" lang="zh-CN" altLang="en-US" sz="2400">
                <a:effectLst/>
                <a:cs typeface="+mn-cs"/>
              </a:rPr>
              <a:t>在</a:t>
            </a:r>
            <a:r>
              <a:rPr kumimoji="1" lang="en-US" altLang="zh-CN" sz="2400">
                <a:effectLst/>
                <a:cs typeface="+mn-cs"/>
              </a:rPr>
              <a:t>[2</a:t>
            </a:r>
            <a:r>
              <a:rPr kumimoji="1" lang="zh-CN" altLang="en-US" sz="2400">
                <a:effectLst/>
                <a:cs typeface="+mn-cs"/>
              </a:rPr>
              <a:t>，</a:t>
            </a:r>
            <a:r>
              <a:rPr kumimoji="1" lang="en-US" altLang="zh-CN" sz="2400">
                <a:effectLst/>
                <a:cs typeface="+mn-cs"/>
              </a:rPr>
              <a:t>n–1]</a:t>
            </a:r>
            <a:r>
              <a:rPr kumimoji="1" lang="zh-CN" altLang="en-US" sz="2400">
                <a:effectLst/>
                <a:cs typeface="+mn-cs"/>
              </a:rPr>
              <a:t>范围内逐个取值，每取一个</a:t>
            </a:r>
            <a:r>
              <a:rPr kumimoji="1" lang="en-US" altLang="zh-CN" sz="2400">
                <a:effectLst/>
                <a:cs typeface="+mn-cs"/>
              </a:rPr>
              <a:t>i</a:t>
            </a:r>
            <a:r>
              <a:rPr kumimoji="1" lang="zh-CN" altLang="en-US" sz="2400">
                <a:effectLst/>
                <a:cs typeface="+mn-cs"/>
              </a:rPr>
              <a:t>值，判断</a:t>
            </a:r>
            <a:r>
              <a:rPr kumimoji="1" lang="en-US" altLang="zh-CN" sz="2400">
                <a:effectLst/>
                <a:cs typeface="+mn-cs"/>
              </a:rPr>
              <a:t>i</a:t>
            </a:r>
            <a:r>
              <a:rPr kumimoji="1" lang="zh-CN" altLang="en-US" sz="2400">
                <a:effectLst/>
                <a:cs typeface="+mn-cs"/>
              </a:rPr>
              <a:t>是否能整除</a:t>
            </a:r>
            <a:r>
              <a:rPr kumimoji="1" lang="en-US" altLang="zh-CN" sz="2400">
                <a:effectLst/>
                <a:cs typeface="+mn-cs"/>
              </a:rPr>
              <a:t>n</a:t>
            </a:r>
            <a:r>
              <a:rPr kumimoji="1" lang="zh-CN" altLang="en-US" sz="2400">
                <a:effectLst/>
                <a:cs typeface="+mn-cs"/>
              </a:rPr>
              <a:t>，如果找到某个</a:t>
            </a:r>
            <a:r>
              <a:rPr kumimoji="1" lang="en-US" altLang="zh-CN" sz="2400">
                <a:effectLst/>
                <a:cs typeface="+mn-cs"/>
              </a:rPr>
              <a:t>i</a:t>
            </a:r>
            <a:r>
              <a:rPr kumimoji="1" lang="zh-CN" altLang="en-US" sz="2400">
                <a:effectLst/>
                <a:cs typeface="+mn-cs"/>
              </a:rPr>
              <a:t>能整除</a:t>
            </a:r>
            <a:r>
              <a:rPr kumimoji="1" lang="en-US" altLang="zh-CN" sz="2400">
                <a:effectLst/>
                <a:cs typeface="+mn-cs"/>
              </a:rPr>
              <a:t>n</a:t>
            </a:r>
            <a:r>
              <a:rPr kumimoji="1" lang="zh-CN" altLang="en-US" sz="2400">
                <a:effectLst/>
                <a:cs typeface="+mn-cs"/>
              </a:rPr>
              <a:t>，则</a:t>
            </a:r>
            <a:r>
              <a:rPr kumimoji="1" lang="en-US" altLang="zh-CN" sz="2400">
                <a:effectLst/>
                <a:cs typeface="+mn-cs"/>
              </a:rPr>
              <a:t>n</a:t>
            </a:r>
            <a:r>
              <a:rPr kumimoji="1" lang="zh-CN" altLang="en-US" sz="2400">
                <a:effectLst/>
                <a:cs typeface="+mn-cs"/>
              </a:rPr>
              <a:t>不是素数；否则</a:t>
            </a:r>
            <a:r>
              <a:rPr kumimoji="1" lang="en-US" altLang="zh-CN" sz="2400">
                <a:effectLst/>
                <a:cs typeface="+mn-cs"/>
              </a:rPr>
              <a:t>n</a:t>
            </a:r>
            <a:r>
              <a:rPr kumimoji="1" lang="zh-CN" altLang="en-US" sz="2400">
                <a:effectLst/>
                <a:cs typeface="+mn-cs"/>
              </a:rPr>
              <a:t>就是素数。</a:t>
            </a:r>
            <a:r>
              <a:rPr kumimoji="1" lang="zh-CN" altLang="en-US">
                <a:cs typeface="+mn-cs"/>
              </a:rPr>
              <a:t> </a:t>
            </a:r>
            <a:endParaRPr kumimoji="1" lang="zh-CN" altLang="en-US" sz="2400">
              <a:effectLst/>
              <a:cs typeface="+mn-cs"/>
            </a:endParaRPr>
          </a:p>
        </p:txBody>
      </p:sp>
      <p:sp>
        <p:nvSpPr>
          <p:cNvPr id="59396" name="Rectangle 4">
            <a:extLst>
              <a:ext uri="{FF2B5EF4-FFF2-40B4-BE49-F238E27FC236}">
                <a16:creationId xmlns:a16="http://schemas.microsoft.com/office/drawing/2014/main" id="{8C20CDE1-3023-4D0B-ADFB-1BDD04A62BA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 calcmode="lin" valueType="num">
                                      <p:cBhvr additive="base">
                                        <p:cTn id="7" dur="500" fill="hold"/>
                                        <p:tgtEl>
                                          <p:spTgt spid="236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65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6547">
                                            <p:txEl>
                                              <p:pRg st="1" end="1"/>
                                            </p:txEl>
                                          </p:spTgt>
                                        </p:tgtEl>
                                        <p:attrNameLst>
                                          <p:attrName>style.visibility</p:attrName>
                                        </p:attrNameLst>
                                      </p:cBhvr>
                                      <p:to>
                                        <p:strVal val="visible"/>
                                      </p:to>
                                    </p:set>
                                    <p:anim calcmode="lin" valueType="num">
                                      <p:cBhvr additive="base">
                                        <p:cTn id="11" dur="500" fill="hold"/>
                                        <p:tgtEl>
                                          <p:spTgt spid="2365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654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6547">
                                            <p:txEl>
                                              <p:pRg st="2" end="2"/>
                                            </p:txEl>
                                          </p:spTgt>
                                        </p:tgtEl>
                                        <p:attrNameLst>
                                          <p:attrName>style.visibility</p:attrName>
                                        </p:attrNameLst>
                                      </p:cBhvr>
                                      <p:to>
                                        <p:strVal val="visible"/>
                                      </p:to>
                                    </p:set>
                                    <p:anim calcmode="lin" valueType="num">
                                      <p:cBhvr additive="base">
                                        <p:cTn id="15" dur="500" fill="hold"/>
                                        <p:tgtEl>
                                          <p:spTgt spid="23654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654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6547">
                                            <p:txEl>
                                              <p:pRg st="3" end="3"/>
                                            </p:txEl>
                                          </p:spTgt>
                                        </p:tgtEl>
                                        <p:attrNameLst>
                                          <p:attrName>style.visibility</p:attrName>
                                        </p:attrNameLst>
                                      </p:cBhvr>
                                      <p:to>
                                        <p:strVal val="visible"/>
                                      </p:to>
                                    </p:set>
                                    <p:anim calcmode="lin" valueType="num">
                                      <p:cBhvr additive="base">
                                        <p:cTn id="19" dur="500" fill="hold"/>
                                        <p:tgtEl>
                                          <p:spTgt spid="2365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65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5">
            <a:extLst>
              <a:ext uri="{FF2B5EF4-FFF2-40B4-BE49-F238E27FC236}">
                <a16:creationId xmlns:a16="http://schemas.microsoft.com/office/drawing/2014/main" id="{768347E6-6F94-4762-B0BE-BA02A6D6AE5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50D85DF-0C95-4A17-96AB-3A09762D5076}" type="slidenum">
              <a:rPr lang="en-US" altLang="zh-CN"/>
              <a:pPr/>
              <a:t>66</a:t>
            </a:fld>
            <a:endParaRPr lang="en-US" altLang="zh-CN"/>
          </a:p>
        </p:txBody>
      </p:sp>
      <p:sp>
        <p:nvSpPr>
          <p:cNvPr id="345090" name="Rectangle 2">
            <a:extLst>
              <a:ext uri="{FF2B5EF4-FFF2-40B4-BE49-F238E27FC236}">
                <a16:creationId xmlns:a16="http://schemas.microsoft.com/office/drawing/2014/main" id="{460CA37F-0264-4537-A697-D899C4BDFFF5}"/>
              </a:ext>
            </a:extLst>
          </p:cNvPr>
          <p:cNvSpPr>
            <a:spLocks noGrp="1" noChangeArrowheads="1"/>
          </p:cNvSpPr>
          <p:nvPr>
            <p:ph type="title"/>
          </p:nvPr>
        </p:nvSpPr>
        <p:spPr>
          <a:xfrm>
            <a:off x="1042988" y="188913"/>
            <a:ext cx="7392987" cy="765175"/>
          </a:xfrm>
        </p:spPr>
        <p:txBody>
          <a:bodyPr/>
          <a:lstStyle/>
          <a:p>
            <a:pPr eaLnBrk="1" hangingPunct="1">
              <a:defRPr/>
            </a:pPr>
            <a:r>
              <a:rPr kumimoji="1" lang="en-US" altLang="zh-CN" sz="4000"/>
              <a:t>4.4 </a:t>
            </a:r>
            <a:r>
              <a:rPr kumimoji="1" lang="zh-CN" altLang="en-US" sz="4000"/>
              <a:t>循环结构</a:t>
            </a:r>
            <a:br>
              <a:rPr kumimoji="1" lang="zh-CN" altLang="en-US" sz="4000"/>
            </a:br>
            <a:r>
              <a:rPr kumimoji="1" lang="zh-CN" altLang="en-US" sz="2000">
                <a:solidFill>
                  <a:srgbClr val="CC0000"/>
                </a:solidFill>
              </a:rPr>
              <a:t>用循环编写程序</a:t>
            </a:r>
            <a:r>
              <a:rPr kumimoji="1" lang="en-US" altLang="zh-CN" sz="2000">
                <a:solidFill>
                  <a:srgbClr val="CC0000"/>
                </a:solidFill>
              </a:rPr>
              <a:t>——</a:t>
            </a:r>
            <a:r>
              <a:rPr kumimoji="1" lang="zh-CN" altLang="en-US" sz="2000">
                <a:solidFill>
                  <a:srgbClr val="CC0000"/>
                </a:solidFill>
              </a:rPr>
              <a:t>单重循环</a:t>
            </a:r>
          </a:p>
        </p:txBody>
      </p:sp>
      <p:sp>
        <p:nvSpPr>
          <p:cNvPr id="345091" name="Rectangle 3">
            <a:extLst>
              <a:ext uri="{FF2B5EF4-FFF2-40B4-BE49-F238E27FC236}">
                <a16:creationId xmlns:a16="http://schemas.microsoft.com/office/drawing/2014/main" id="{68C2DC15-E365-4FEA-A1EA-ABC4E4D1CEA6}"/>
              </a:ext>
            </a:extLst>
          </p:cNvPr>
          <p:cNvSpPr>
            <a:spLocks noGrp="1" noChangeArrowheads="1"/>
          </p:cNvSpPr>
          <p:nvPr>
            <p:ph idx="1"/>
          </p:nvPr>
        </p:nvSpPr>
        <p:spPr>
          <a:xfrm>
            <a:off x="468313" y="1125538"/>
            <a:ext cx="8496300" cy="4194175"/>
          </a:xfrm>
        </p:spPr>
        <p:txBody>
          <a:bodyPr/>
          <a:lstStyle/>
          <a:p>
            <a:pPr marL="290830" indent="-290830" eaLnBrk="1" hangingPunct="1">
              <a:lnSpc>
                <a:spcPct val="90000"/>
              </a:lnSpc>
              <a:defRPr/>
            </a:pPr>
            <a:r>
              <a:rPr kumimoji="1" lang="zh-CN" altLang="en-US" sz="2400">
                <a:effectLst/>
                <a:cs typeface="+mn-cs"/>
              </a:rPr>
              <a:t>例</a:t>
            </a:r>
            <a:r>
              <a:rPr kumimoji="1" lang="en-US" altLang="zh-CN" sz="2400">
                <a:effectLst/>
                <a:cs typeface="+mn-cs"/>
              </a:rPr>
              <a:t>4.16  </a:t>
            </a:r>
            <a:r>
              <a:rPr kumimoji="1" lang="zh-CN" altLang="en-US" sz="2400">
                <a:effectLst/>
                <a:cs typeface="+mn-cs"/>
              </a:rPr>
              <a:t>输入大于</a:t>
            </a:r>
            <a:r>
              <a:rPr kumimoji="1" lang="en-US" altLang="zh-CN" sz="2400">
                <a:effectLst/>
                <a:cs typeface="+mn-cs"/>
              </a:rPr>
              <a:t>1</a:t>
            </a:r>
            <a:r>
              <a:rPr kumimoji="1" lang="zh-CN" altLang="en-US" sz="2400">
                <a:effectLst/>
                <a:cs typeface="+mn-cs"/>
              </a:rPr>
              <a:t>的自然数</a:t>
            </a:r>
            <a:r>
              <a:rPr kumimoji="1" lang="en-US" altLang="zh-CN" sz="2400">
                <a:effectLst/>
                <a:cs typeface="+mn-cs"/>
              </a:rPr>
              <a:t>n</a:t>
            </a:r>
            <a:r>
              <a:rPr kumimoji="1" lang="zh-CN" altLang="en-US" sz="2400">
                <a:effectLst/>
                <a:cs typeface="+mn-cs"/>
              </a:rPr>
              <a:t>，判断该数是否为素数，如果</a:t>
            </a:r>
            <a:r>
              <a:rPr kumimoji="1" lang="en-US" altLang="zh-CN" sz="2400">
                <a:effectLst/>
                <a:cs typeface="+mn-cs"/>
              </a:rPr>
              <a:t>n</a:t>
            </a:r>
            <a:r>
              <a:rPr kumimoji="1" lang="zh-CN" altLang="en-US" sz="2400">
                <a:effectLst/>
                <a:cs typeface="+mn-cs"/>
              </a:rPr>
              <a:t>是素数，输出“</a:t>
            </a:r>
            <a:r>
              <a:rPr kumimoji="1" lang="en-US" altLang="zh-CN" sz="2400">
                <a:effectLst/>
                <a:cs typeface="+mn-cs"/>
              </a:rPr>
              <a:t>Yes”</a:t>
            </a:r>
            <a:r>
              <a:rPr kumimoji="1" lang="zh-CN" altLang="en-US" sz="2400">
                <a:effectLst/>
                <a:cs typeface="+mn-cs"/>
              </a:rPr>
              <a:t>，否则输出“</a:t>
            </a:r>
            <a:r>
              <a:rPr kumimoji="1" lang="en-US" altLang="zh-CN" sz="2400">
                <a:effectLst/>
                <a:cs typeface="+mn-cs"/>
              </a:rPr>
              <a:t>No”</a:t>
            </a:r>
            <a:r>
              <a:rPr kumimoji="1" lang="zh-CN" altLang="en-US" sz="2400">
                <a:effectLst/>
                <a:cs typeface="+mn-cs"/>
              </a:rPr>
              <a:t>。</a:t>
            </a:r>
          </a:p>
          <a:p>
            <a:pPr marL="290830" indent="-290830" eaLnBrk="1" hangingPunct="1">
              <a:lnSpc>
                <a:spcPct val="90000"/>
              </a:lnSpc>
              <a:spcBef>
                <a:spcPct val="5000"/>
              </a:spcBef>
              <a:buFont typeface="Wingdings" panose="05000000000000000000" pitchFamily="2" charset="2"/>
              <a:buNone/>
              <a:defRPr/>
            </a:pPr>
            <a:r>
              <a:rPr kumimoji="1" lang="en-US" altLang="zh-CN" sz="2400">
                <a:cs typeface="Courier New" panose="02070309020205020404" pitchFamily="49" charset="0"/>
              </a:rPr>
              <a:t>#include&lt;stdio.h&gt; </a:t>
            </a:r>
          </a:p>
          <a:p>
            <a:pPr marL="290830" indent="-290830" eaLnBrk="1" hangingPunct="1">
              <a:lnSpc>
                <a:spcPct val="90000"/>
              </a:lnSpc>
              <a:spcBef>
                <a:spcPct val="5000"/>
              </a:spcBef>
              <a:buFont typeface="Wingdings" panose="05000000000000000000" pitchFamily="2" charset="2"/>
              <a:buNone/>
              <a:defRPr/>
            </a:pPr>
            <a:r>
              <a:rPr kumimoji="1" lang="en-US" altLang="zh-CN" sz="2400">
                <a:cs typeface="Courier New" panose="02070309020205020404" pitchFamily="49" charset="0"/>
              </a:rPr>
              <a:t>void main()</a:t>
            </a:r>
          </a:p>
          <a:p>
            <a:pPr marL="290830" indent="-290830" eaLnBrk="1" hangingPunct="1">
              <a:lnSpc>
                <a:spcPct val="90000"/>
              </a:lnSpc>
              <a:spcBef>
                <a:spcPct val="5000"/>
              </a:spcBef>
              <a:buFont typeface="Wingdings" panose="05000000000000000000" pitchFamily="2" charset="2"/>
              <a:buNone/>
              <a:defRPr/>
            </a:pPr>
            <a:r>
              <a:rPr kumimoji="1" lang="en-US" altLang="zh-CN" sz="2400">
                <a:cs typeface="Courier New" panose="02070309020205020404" pitchFamily="49" charset="0"/>
              </a:rPr>
              <a:t> {   int n, i, flag=1;      </a:t>
            </a:r>
            <a:endParaRPr kumimoji="1" lang="en-US" altLang="zh-CN" sz="2400">
              <a:solidFill>
                <a:srgbClr val="008000"/>
              </a:solidFill>
              <a:latin typeface="宋体" panose="02010600030101010101" pitchFamily="2" charset="-122"/>
              <a:cs typeface="+mn-cs"/>
            </a:endParaRPr>
          </a:p>
          <a:p>
            <a:pPr marL="290830" indent="-290830" eaLnBrk="1" hangingPunct="1">
              <a:lnSpc>
                <a:spcPct val="90000"/>
              </a:lnSpc>
              <a:spcBef>
                <a:spcPct val="5000"/>
              </a:spcBef>
              <a:buFont typeface="Wingdings" panose="05000000000000000000" pitchFamily="2" charset="2"/>
              <a:buNone/>
              <a:defRPr/>
            </a:pPr>
            <a:r>
              <a:rPr kumimoji="1" lang="en-US" altLang="zh-CN" sz="2400">
                <a:cs typeface="Courier New" panose="02070309020205020404" pitchFamily="49" charset="0"/>
              </a:rPr>
              <a:t>      printf("please input n:\n");</a:t>
            </a:r>
          </a:p>
          <a:p>
            <a:pPr marL="290830" indent="-290830" eaLnBrk="1" hangingPunct="1">
              <a:lnSpc>
                <a:spcPct val="90000"/>
              </a:lnSpc>
              <a:spcBef>
                <a:spcPct val="5000"/>
              </a:spcBef>
              <a:buFont typeface="Wingdings" panose="05000000000000000000" pitchFamily="2" charset="2"/>
              <a:buNone/>
              <a:defRPr/>
            </a:pPr>
            <a:r>
              <a:rPr kumimoji="1" lang="en-US" altLang="zh-CN" sz="2400">
                <a:cs typeface="Courier New" panose="02070309020205020404" pitchFamily="49" charset="0"/>
              </a:rPr>
              <a:t>      scanf("%d",&amp;n);   </a:t>
            </a:r>
          </a:p>
          <a:p>
            <a:pPr marL="290830" indent="-290830" eaLnBrk="1" hangingPunct="1">
              <a:lnSpc>
                <a:spcPct val="90000"/>
              </a:lnSpc>
              <a:spcBef>
                <a:spcPct val="5000"/>
              </a:spcBef>
              <a:buFont typeface="Wingdings" panose="05000000000000000000" pitchFamily="2" charset="2"/>
              <a:buNone/>
              <a:defRPr/>
            </a:pPr>
            <a:r>
              <a:rPr kumimoji="1" lang="en-US" altLang="zh-CN" sz="2400">
                <a:cs typeface="Courier New" panose="02070309020205020404" pitchFamily="49" charset="0"/>
              </a:rPr>
              <a:t>      for(i=2; i&lt;= n-1;  i++)		</a:t>
            </a:r>
          </a:p>
          <a:p>
            <a:pPr marL="290830" indent="-290830" eaLnBrk="1" hangingPunct="1">
              <a:lnSpc>
                <a:spcPct val="90000"/>
              </a:lnSpc>
              <a:spcBef>
                <a:spcPct val="5000"/>
              </a:spcBef>
              <a:buFont typeface="Wingdings" panose="05000000000000000000" pitchFamily="2" charset="2"/>
              <a:buNone/>
              <a:defRPr/>
            </a:pPr>
            <a:r>
              <a:rPr kumimoji="1" lang="en-US" altLang="zh-CN" sz="2400">
                <a:cs typeface="Courier New" panose="02070309020205020404" pitchFamily="49" charset="0"/>
              </a:rPr>
              <a:t>          if (n%i==0)  flag=0;</a:t>
            </a:r>
            <a:r>
              <a:rPr kumimoji="1" lang="en-US" altLang="zh-CN" sz="2400">
                <a:latin typeface="宋体" panose="02010600030101010101" pitchFamily="2" charset="-122"/>
                <a:cs typeface="+mn-cs"/>
              </a:rPr>
              <a:t> </a:t>
            </a:r>
            <a:r>
              <a:rPr kumimoji="1" lang="en-US" altLang="zh-CN" sz="2400">
                <a:solidFill>
                  <a:srgbClr val="CC0000"/>
                </a:solidFill>
                <a:cs typeface="+mn-cs"/>
              </a:rPr>
              <a:t>// i</a:t>
            </a:r>
            <a:r>
              <a:rPr kumimoji="1" lang="zh-CN" altLang="en-US" sz="2400">
                <a:solidFill>
                  <a:srgbClr val="CC0000"/>
                </a:solidFill>
                <a:cs typeface="+mn-cs"/>
              </a:rPr>
              <a:t>能整除</a:t>
            </a:r>
            <a:r>
              <a:rPr kumimoji="1" lang="en-US" altLang="zh-CN" sz="2400">
                <a:solidFill>
                  <a:srgbClr val="CC0000"/>
                </a:solidFill>
                <a:cs typeface="+mn-cs"/>
              </a:rPr>
              <a:t>n</a:t>
            </a:r>
            <a:r>
              <a:rPr kumimoji="1" lang="zh-CN" altLang="en-US" sz="2400">
                <a:solidFill>
                  <a:srgbClr val="CC0000"/>
                </a:solidFill>
                <a:cs typeface="+mn-cs"/>
              </a:rPr>
              <a:t>，</a:t>
            </a:r>
            <a:r>
              <a:rPr kumimoji="1" lang="en-US" altLang="zh-CN" sz="2400">
                <a:solidFill>
                  <a:srgbClr val="CC0000"/>
                </a:solidFill>
                <a:cs typeface="+mn-cs"/>
              </a:rPr>
              <a:t>n</a:t>
            </a:r>
            <a:r>
              <a:rPr kumimoji="1" lang="zh-CN" altLang="en-US" sz="2400">
                <a:solidFill>
                  <a:srgbClr val="CC0000"/>
                </a:solidFill>
                <a:cs typeface="+mn-cs"/>
              </a:rPr>
              <a:t>不是素数，标记</a:t>
            </a:r>
            <a:r>
              <a:rPr kumimoji="1" lang="en-US" altLang="zh-CN" sz="2400">
                <a:solidFill>
                  <a:srgbClr val="CC0000"/>
                </a:solidFill>
                <a:cs typeface="+mn-cs"/>
              </a:rPr>
              <a:t>flag </a:t>
            </a:r>
            <a:endParaRPr kumimoji="1" lang="en-US" altLang="zh-CN" sz="2400">
              <a:solidFill>
                <a:srgbClr val="CC0000"/>
              </a:solidFill>
              <a:latin typeface="宋体" panose="02010600030101010101" pitchFamily="2" charset="-122"/>
              <a:cs typeface="+mn-cs"/>
            </a:endParaRPr>
          </a:p>
          <a:p>
            <a:pPr marL="290830" indent="-290830" eaLnBrk="1" hangingPunct="1">
              <a:lnSpc>
                <a:spcPct val="90000"/>
              </a:lnSpc>
              <a:spcBef>
                <a:spcPct val="5000"/>
              </a:spcBef>
              <a:buFont typeface="Wingdings" panose="05000000000000000000" pitchFamily="2" charset="2"/>
              <a:buNone/>
              <a:defRPr/>
            </a:pPr>
            <a:r>
              <a:rPr kumimoji="1" lang="en-US" altLang="zh-CN" sz="2400">
                <a:latin typeface="宋体" panose="02010600030101010101" pitchFamily="2" charset="-122"/>
                <a:cs typeface="+mn-cs"/>
              </a:rPr>
              <a:t>	  </a:t>
            </a:r>
            <a:r>
              <a:rPr kumimoji="1" lang="en-US" altLang="zh-CN" sz="2400">
                <a:cs typeface="Courier New" panose="02070309020205020404" pitchFamily="49" charset="0"/>
              </a:rPr>
              <a:t>if (flag==1)  printf(" Yes \n");</a:t>
            </a:r>
          </a:p>
          <a:p>
            <a:pPr marL="290830" indent="-290830" eaLnBrk="1" hangingPunct="1">
              <a:lnSpc>
                <a:spcPct val="90000"/>
              </a:lnSpc>
              <a:spcBef>
                <a:spcPct val="5000"/>
              </a:spcBef>
              <a:buFont typeface="Wingdings" panose="05000000000000000000" pitchFamily="2" charset="2"/>
              <a:buNone/>
              <a:defRPr/>
            </a:pPr>
            <a:r>
              <a:rPr kumimoji="1" lang="en-US" altLang="zh-CN" sz="2400">
                <a:cs typeface="Courier New" panose="02070309020205020404" pitchFamily="49" charset="0"/>
              </a:rPr>
              <a:t>    else   printf(" No \n");</a:t>
            </a:r>
          </a:p>
          <a:p>
            <a:pPr marL="290830" indent="-290830" eaLnBrk="1" hangingPunct="1">
              <a:lnSpc>
                <a:spcPct val="90000"/>
              </a:lnSpc>
              <a:spcBef>
                <a:spcPct val="5000"/>
              </a:spcBef>
              <a:buFont typeface="Wingdings" panose="05000000000000000000" pitchFamily="2" charset="2"/>
              <a:buNone/>
              <a:defRPr/>
            </a:pPr>
            <a:r>
              <a:rPr kumimoji="1" lang="en-US" altLang="zh-CN" sz="2400">
                <a:cs typeface="Courier New" panose="02070309020205020404" pitchFamily="49" charset="0"/>
              </a:rPr>
              <a:t> }</a:t>
            </a:r>
            <a:endParaRPr kumimoji="1" lang="en-US" altLang="zh-CN" sz="2400">
              <a:effectLst/>
              <a:cs typeface="+mn-cs"/>
            </a:endParaRPr>
          </a:p>
        </p:txBody>
      </p:sp>
      <p:sp>
        <p:nvSpPr>
          <p:cNvPr id="60420" name="Rectangle 4">
            <a:extLst>
              <a:ext uri="{FF2B5EF4-FFF2-40B4-BE49-F238E27FC236}">
                <a16:creationId xmlns:a16="http://schemas.microsoft.com/office/drawing/2014/main" id="{6356C148-672A-4668-B3BC-3F561604EAA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45093" name="Rectangle 5">
            <a:extLst>
              <a:ext uri="{FF2B5EF4-FFF2-40B4-BE49-F238E27FC236}">
                <a16:creationId xmlns:a16="http://schemas.microsoft.com/office/drawing/2014/main" id="{E0F9DBDF-F2C1-403B-9A96-18FFAED094E0}"/>
              </a:ext>
            </a:extLst>
          </p:cNvPr>
          <p:cNvSpPr>
            <a:spLocks noChangeArrowheads="1"/>
          </p:cNvSpPr>
          <p:nvPr/>
        </p:nvSpPr>
        <p:spPr bwMode="auto">
          <a:xfrm>
            <a:off x="6084888" y="2420938"/>
            <a:ext cx="2663825" cy="1581150"/>
          </a:xfrm>
          <a:prstGeom prst="rect">
            <a:avLst/>
          </a:prstGeom>
          <a:solidFill>
            <a:schemeClr val="bg1"/>
          </a:solidFill>
          <a:ln w="28575">
            <a:solidFill>
              <a:srgbClr val="FF3399"/>
            </a:solidFill>
            <a:miter lim="800000"/>
            <a:headEnd/>
            <a:tailEnd/>
          </a:ln>
        </p:spPr>
        <p:txBody>
          <a:bodyPr anchor="ctr">
            <a:spAutoFit/>
          </a:bodyPr>
          <a:lstStyle/>
          <a:p>
            <a:r>
              <a:rPr lang="zh-CN" altLang="en-US"/>
              <a:t>程序执行</a:t>
            </a:r>
            <a:r>
              <a:rPr lang="en-US" altLang="zh-CN"/>
              <a:t>1</a:t>
            </a:r>
            <a:r>
              <a:rPr lang="zh-CN" altLang="en-US"/>
              <a:t>：</a:t>
            </a:r>
          </a:p>
          <a:p>
            <a:r>
              <a:rPr lang="en-US" altLang="zh-CN"/>
              <a:t>Please input n:</a:t>
            </a:r>
          </a:p>
          <a:p>
            <a:r>
              <a:rPr lang="en-US" altLang="zh-CN"/>
              <a:t>12373↙</a:t>
            </a:r>
          </a:p>
          <a:p>
            <a:r>
              <a:rPr lang="en-US" altLang="zh-CN"/>
              <a:t>Yes</a:t>
            </a:r>
          </a:p>
        </p:txBody>
      </p:sp>
      <p:sp>
        <p:nvSpPr>
          <p:cNvPr id="345094" name="Rectangle 6">
            <a:extLst>
              <a:ext uri="{FF2B5EF4-FFF2-40B4-BE49-F238E27FC236}">
                <a16:creationId xmlns:a16="http://schemas.microsoft.com/office/drawing/2014/main" id="{3EBF9594-7B06-4A92-8FE6-9DAE5B92242A}"/>
              </a:ext>
            </a:extLst>
          </p:cNvPr>
          <p:cNvSpPr>
            <a:spLocks noChangeArrowheads="1"/>
          </p:cNvSpPr>
          <p:nvPr/>
        </p:nvSpPr>
        <p:spPr bwMode="auto">
          <a:xfrm>
            <a:off x="6227763" y="3284538"/>
            <a:ext cx="2606675" cy="1581150"/>
          </a:xfrm>
          <a:prstGeom prst="rect">
            <a:avLst/>
          </a:prstGeom>
          <a:solidFill>
            <a:schemeClr val="bg1"/>
          </a:solidFill>
          <a:ln w="28575">
            <a:solidFill>
              <a:srgbClr val="FF3399"/>
            </a:solidFill>
            <a:miter lim="800000"/>
            <a:headEnd/>
            <a:tailEnd/>
          </a:ln>
        </p:spPr>
        <p:txBody>
          <a:bodyPr anchor="ctr">
            <a:spAutoFit/>
          </a:bodyPr>
          <a:lstStyle/>
          <a:p>
            <a:r>
              <a:rPr lang="zh-CN" altLang="en-US"/>
              <a:t>程序执行</a:t>
            </a:r>
            <a:r>
              <a:rPr lang="en-US" altLang="zh-CN"/>
              <a:t>2</a:t>
            </a:r>
            <a:r>
              <a:rPr lang="zh-CN" altLang="en-US"/>
              <a:t>：</a:t>
            </a:r>
          </a:p>
          <a:p>
            <a:r>
              <a:rPr lang="en-US" altLang="zh-CN"/>
              <a:t>Please input n:</a:t>
            </a:r>
          </a:p>
          <a:p>
            <a:r>
              <a:rPr lang="en-US" altLang="zh-CN"/>
              <a:t>1234↙</a:t>
            </a:r>
          </a:p>
          <a:p>
            <a:r>
              <a:rPr lang="en-US" altLang="zh-CN"/>
              <a:t>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 calcmode="lin" valueType="num">
                                      <p:cBhvr additive="base">
                                        <p:cTn id="7" dur="500" fill="hold"/>
                                        <p:tgtEl>
                                          <p:spTgt spid="345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5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45091">
                                            <p:txEl>
                                              <p:pRg st="1" end="1"/>
                                            </p:txEl>
                                          </p:spTgt>
                                        </p:tgtEl>
                                        <p:attrNameLst>
                                          <p:attrName>style.visibility</p:attrName>
                                        </p:attrNameLst>
                                      </p:cBhvr>
                                      <p:to>
                                        <p:strVal val="visible"/>
                                      </p:to>
                                    </p:set>
                                    <p:anim calcmode="lin" valueType="num">
                                      <p:cBhvr additive="base">
                                        <p:cTn id="13" dur="500" fill="hold"/>
                                        <p:tgtEl>
                                          <p:spTgt spid="3450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509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45091">
                                            <p:txEl>
                                              <p:pRg st="2" end="2"/>
                                            </p:txEl>
                                          </p:spTgt>
                                        </p:tgtEl>
                                        <p:attrNameLst>
                                          <p:attrName>style.visibility</p:attrName>
                                        </p:attrNameLst>
                                      </p:cBhvr>
                                      <p:to>
                                        <p:strVal val="visible"/>
                                      </p:to>
                                    </p:set>
                                    <p:anim calcmode="lin" valueType="num">
                                      <p:cBhvr additive="base">
                                        <p:cTn id="17" dur="500" fill="hold"/>
                                        <p:tgtEl>
                                          <p:spTgt spid="34509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509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45091">
                                            <p:txEl>
                                              <p:pRg st="3" end="3"/>
                                            </p:txEl>
                                          </p:spTgt>
                                        </p:tgtEl>
                                        <p:attrNameLst>
                                          <p:attrName>style.visibility</p:attrName>
                                        </p:attrNameLst>
                                      </p:cBhvr>
                                      <p:to>
                                        <p:strVal val="visible"/>
                                      </p:to>
                                    </p:set>
                                    <p:anim calcmode="lin" valueType="num">
                                      <p:cBhvr additive="base">
                                        <p:cTn id="21" dur="500" fill="hold"/>
                                        <p:tgtEl>
                                          <p:spTgt spid="34509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4509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45091">
                                            <p:txEl>
                                              <p:pRg st="4" end="4"/>
                                            </p:txEl>
                                          </p:spTgt>
                                        </p:tgtEl>
                                        <p:attrNameLst>
                                          <p:attrName>style.visibility</p:attrName>
                                        </p:attrNameLst>
                                      </p:cBhvr>
                                      <p:to>
                                        <p:strVal val="visible"/>
                                      </p:to>
                                    </p:set>
                                    <p:anim calcmode="lin" valueType="num">
                                      <p:cBhvr additive="base">
                                        <p:cTn id="25" dur="500" fill="hold"/>
                                        <p:tgtEl>
                                          <p:spTgt spid="3450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509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45091">
                                            <p:txEl>
                                              <p:pRg st="5" end="5"/>
                                            </p:txEl>
                                          </p:spTgt>
                                        </p:tgtEl>
                                        <p:attrNameLst>
                                          <p:attrName>style.visibility</p:attrName>
                                        </p:attrNameLst>
                                      </p:cBhvr>
                                      <p:to>
                                        <p:strVal val="visible"/>
                                      </p:to>
                                    </p:set>
                                    <p:anim calcmode="lin" valueType="num">
                                      <p:cBhvr additive="base">
                                        <p:cTn id="29" dur="500" fill="hold"/>
                                        <p:tgtEl>
                                          <p:spTgt spid="34509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4509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45091">
                                            <p:txEl>
                                              <p:pRg st="6" end="6"/>
                                            </p:txEl>
                                          </p:spTgt>
                                        </p:tgtEl>
                                        <p:attrNameLst>
                                          <p:attrName>style.visibility</p:attrName>
                                        </p:attrNameLst>
                                      </p:cBhvr>
                                      <p:to>
                                        <p:strVal val="visible"/>
                                      </p:to>
                                    </p:set>
                                    <p:anim calcmode="lin" valueType="num">
                                      <p:cBhvr additive="base">
                                        <p:cTn id="33" dur="500" fill="hold"/>
                                        <p:tgtEl>
                                          <p:spTgt spid="34509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4509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45091">
                                            <p:txEl>
                                              <p:pRg st="7" end="7"/>
                                            </p:txEl>
                                          </p:spTgt>
                                        </p:tgtEl>
                                        <p:attrNameLst>
                                          <p:attrName>style.visibility</p:attrName>
                                        </p:attrNameLst>
                                      </p:cBhvr>
                                      <p:to>
                                        <p:strVal val="visible"/>
                                      </p:to>
                                    </p:set>
                                    <p:anim calcmode="lin" valueType="num">
                                      <p:cBhvr additive="base">
                                        <p:cTn id="37" dur="500" fill="hold"/>
                                        <p:tgtEl>
                                          <p:spTgt spid="34509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5091">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45091">
                                            <p:txEl>
                                              <p:pRg st="8" end="8"/>
                                            </p:txEl>
                                          </p:spTgt>
                                        </p:tgtEl>
                                        <p:attrNameLst>
                                          <p:attrName>style.visibility</p:attrName>
                                        </p:attrNameLst>
                                      </p:cBhvr>
                                      <p:to>
                                        <p:strVal val="visible"/>
                                      </p:to>
                                    </p:set>
                                    <p:anim calcmode="lin" valueType="num">
                                      <p:cBhvr additive="base">
                                        <p:cTn id="41" dur="500" fill="hold"/>
                                        <p:tgtEl>
                                          <p:spTgt spid="34509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45091">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45091">
                                            <p:txEl>
                                              <p:pRg st="9" end="9"/>
                                            </p:txEl>
                                          </p:spTgt>
                                        </p:tgtEl>
                                        <p:attrNameLst>
                                          <p:attrName>style.visibility</p:attrName>
                                        </p:attrNameLst>
                                      </p:cBhvr>
                                      <p:to>
                                        <p:strVal val="visible"/>
                                      </p:to>
                                    </p:set>
                                    <p:anim calcmode="lin" valueType="num">
                                      <p:cBhvr additive="base">
                                        <p:cTn id="45" dur="500" fill="hold"/>
                                        <p:tgtEl>
                                          <p:spTgt spid="345091">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45091">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45091">
                                            <p:txEl>
                                              <p:pRg st="10" end="10"/>
                                            </p:txEl>
                                          </p:spTgt>
                                        </p:tgtEl>
                                        <p:attrNameLst>
                                          <p:attrName>style.visibility</p:attrName>
                                        </p:attrNameLst>
                                      </p:cBhvr>
                                      <p:to>
                                        <p:strVal val="visible"/>
                                      </p:to>
                                    </p:set>
                                    <p:anim calcmode="lin" valueType="num">
                                      <p:cBhvr additive="base">
                                        <p:cTn id="49" dur="500" fill="hold"/>
                                        <p:tgtEl>
                                          <p:spTgt spid="345091">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4509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45093"/>
                                        </p:tgtEl>
                                        <p:attrNameLst>
                                          <p:attrName>style.visibility</p:attrName>
                                        </p:attrNameLst>
                                      </p:cBhvr>
                                      <p:to>
                                        <p:strVal val="visible"/>
                                      </p:to>
                                    </p:set>
                                    <p:anim calcmode="lin" valueType="num">
                                      <p:cBhvr additive="base">
                                        <p:cTn id="55" dur="500" fill="hold"/>
                                        <p:tgtEl>
                                          <p:spTgt spid="345093"/>
                                        </p:tgtEl>
                                        <p:attrNameLst>
                                          <p:attrName>ppt_x</p:attrName>
                                        </p:attrNameLst>
                                      </p:cBhvr>
                                      <p:tavLst>
                                        <p:tav tm="0">
                                          <p:val>
                                            <p:strVal val="#ppt_x"/>
                                          </p:val>
                                        </p:tav>
                                        <p:tav tm="100000">
                                          <p:val>
                                            <p:strVal val="#ppt_x"/>
                                          </p:val>
                                        </p:tav>
                                      </p:tavLst>
                                    </p:anim>
                                    <p:anim calcmode="lin" valueType="num">
                                      <p:cBhvr additive="base">
                                        <p:cTn id="56" dur="500" fill="hold"/>
                                        <p:tgtEl>
                                          <p:spTgt spid="345093"/>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45094"/>
                                        </p:tgtEl>
                                        <p:attrNameLst>
                                          <p:attrName>style.visibility</p:attrName>
                                        </p:attrNameLst>
                                      </p:cBhvr>
                                      <p:to>
                                        <p:strVal val="visible"/>
                                      </p:to>
                                    </p:set>
                                    <p:anim calcmode="lin" valueType="num">
                                      <p:cBhvr additive="base">
                                        <p:cTn id="61" dur="500" fill="hold"/>
                                        <p:tgtEl>
                                          <p:spTgt spid="345094"/>
                                        </p:tgtEl>
                                        <p:attrNameLst>
                                          <p:attrName>ppt_x</p:attrName>
                                        </p:attrNameLst>
                                      </p:cBhvr>
                                      <p:tavLst>
                                        <p:tav tm="0">
                                          <p:val>
                                            <p:strVal val="#ppt_x"/>
                                          </p:val>
                                        </p:tav>
                                        <p:tav tm="100000">
                                          <p:val>
                                            <p:strVal val="#ppt_x"/>
                                          </p:val>
                                        </p:tav>
                                      </p:tavLst>
                                    </p:anim>
                                    <p:anim calcmode="lin" valueType="num">
                                      <p:cBhvr additive="base">
                                        <p:cTn id="62" dur="500" fill="hold"/>
                                        <p:tgtEl>
                                          <p:spTgt spid="3450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3" grpId="0" animBg="1"/>
      <p:bldP spid="345094"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1" name="灯片编号占位符 5">
            <a:extLst>
              <a:ext uri="{FF2B5EF4-FFF2-40B4-BE49-F238E27FC236}">
                <a16:creationId xmlns:a16="http://schemas.microsoft.com/office/drawing/2014/main" id="{D12FF1FA-58D6-40A5-A1F0-D7BCCF0578B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8C26F2-3EA0-4024-B5EB-2CC38EEB411E}" type="slidenum">
              <a:rPr lang="en-US" altLang="zh-CN"/>
              <a:pPr/>
              <a:t>67</a:t>
            </a:fld>
            <a:endParaRPr lang="en-US" altLang="zh-CN"/>
          </a:p>
        </p:txBody>
      </p:sp>
      <p:sp>
        <p:nvSpPr>
          <p:cNvPr id="168962" name="Rectangle 2">
            <a:extLst>
              <a:ext uri="{FF2B5EF4-FFF2-40B4-BE49-F238E27FC236}">
                <a16:creationId xmlns:a16="http://schemas.microsoft.com/office/drawing/2014/main" id="{78A6A93B-52D4-4E94-9C85-432F25845EC0}"/>
              </a:ext>
            </a:extLst>
          </p:cNvPr>
          <p:cNvSpPr>
            <a:spLocks noGrp="1" noChangeArrowheads="1"/>
          </p:cNvSpPr>
          <p:nvPr>
            <p:ph type="title"/>
          </p:nvPr>
        </p:nvSpPr>
        <p:spPr>
          <a:xfrm>
            <a:off x="323850" y="260350"/>
            <a:ext cx="8281988" cy="647700"/>
          </a:xfrm>
        </p:spPr>
        <p:txBody>
          <a:bodyPr/>
          <a:lstStyle/>
          <a:p>
            <a:pPr eaLnBrk="1" hangingPunct="1">
              <a:defRPr/>
            </a:pPr>
            <a:r>
              <a:rPr kumimoji="1" lang="en-US" altLang="zh-CN" sz="4000"/>
              <a:t>4.4 </a:t>
            </a:r>
            <a:r>
              <a:rPr kumimoji="1" lang="zh-CN" altLang="en-US" sz="4000"/>
              <a:t>循环结构</a:t>
            </a:r>
            <a:br>
              <a:rPr kumimoji="1" lang="zh-CN" altLang="en-US" sz="4000"/>
            </a:br>
            <a:r>
              <a:rPr kumimoji="1" lang="zh-CN" altLang="en-US" sz="2000">
                <a:solidFill>
                  <a:srgbClr val="CC0000"/>
                </a:solidFill>
              </a:rPr>
              <a:t>用循环编写程序</a:t>
            </a:r>
            <a:r>
              <a:rPr kumimoji="1" lang="en-US" altLang="zh-CN" sz="2000">
                <a:solidFill>
                  <a:srgbClr val="CC0000"/>
                </a:solidFill>
              </a:rPr>
              <a:t>——</a:t>
            </a:r>
            <a:r>
              <a:rPr kumimoji="1" lang="zh-CN" altLang="en-US" sz="2000">
                <a:solidFill>
                  <a:srgbClr val="CC0000"/>
                </a:solidFill>
              </a:rPr>
              <a:t>单重循环</a:t>
            </a:r>
            <a:endParaRPr kumimoji="1" lang="zh-CN" altLang="en-US" sz="2000" b="0"/>
          </a:p>
        </p:txBody>
      </p:sp>
      <p:sp>
        <p:nvSpPr>
          <p:cNvPr id="168963" name="Rectangle 3">
            <a:extLst>
              <a:ext uri="{FF2B5EF4-FFF2-40B4-BE49-F238E27FC236}">
                <a16:creationId xmlns:a16="http://schemas.microsoft.com/office/drawing/2014/main" id="{74C0251C-93E9-4D14-9242-8069DA74B8A3}"/>
              </a:ext>
            </a:extLst>
          </p:cNvPr>
          <p:cNvSpPr>
            <a:spLocks noGrp="1" noChangeArrowheads="1"/>
          </p:cNvSpPr>
          <p:nvPr>
            <p:ph idx="1"/>
          </p:nvPr>
        </p:nvSpPr>
        <p:spPr>
          <a:xfrm>
            <a:off x="250825" y="1125538"/>
            <a:ext cx="8424863" cy="2981325"/>
          </a:xfrm>
        </p:spPr>
        <p:txBody>
          <a:bodyPr/>
          <a:lstStyle/>
          <a:p>
            <a:pPr marL="290830" indent="-290830" algn="just" eaLnBrk="1" hangingPunct="1">
              <a:buFont typeface="Wingdings" panose="05000000000000000000" pitchFamily="2" charset="2"/>
              <a:buNone/>
              <a:defRPr/>
            </a:pPr>
            <a:r>
              <a:rPr kumimoji="1" lang="zh-CN" altLang="en-US" sz="2400">
                <a:latin typeface="宋体" panose="02010600030101010101" pitchFamily="2" charset="-122"/>
                <a:cs typeface="+mn-cs"/>
              </a:rPr>
              <a:t>例 输入一串以回车键结束的字符，分别统计字母个数、数字字符个数和其他字符个数。</a:t>
            </a:r>
          </a:p>
          <a:p>
            <a:pPr marL="290830" indent="-290830" eaLnBrk="1" hangingPunct="1">
              <a:defRPr/>
            </a:pPr>
            <a:r>
              <a:rPr kumimoji="1" lang="zh-CN" altLang="en-US">
                <a:cs typeface="+mn-cs"/>
              </a:rPr>
              <a:t> </a:t>
            </a:r>
            <a:r>
              <a:rPr kumimoji="1" lang="zh-CN" altLang="en-US">
                <a:latin typeface="宋体" panose="02010600030101010101" pitchFamily="2" charset="-122"/>
                <a:cs typeface="Times New Roman" panose="02020603050405020304" pitchFamily="18" charset="0"/>
              </a:rPr>
              <a:t> </a:t>
            </a:r>
            <a:r>
              <a:rPr kumimoji="1" lang="zh-CN" altLang="en-US" sz="2400">
                <a:latin typeface="宋体" panose="02010600030101010101" pitchFamily="2" charset="-122"/>
                <a:cs typeface="+mn-cs"/>
              </a:rPr>
              <a:t>程序设计分析：输入的字符个数未知，但已知最后一个字符是换行符，所以用换行字符作为循环终止条件。</a:t>
            </a:r>
          </a:p>
          <a:p>
            <a:pPr marL="662305" lvl="1" eaLnBrk="1" hangingPunct="1">
              <a:defRPr/>
            </a:pPr>
            <a:r>
              <a:rPr kumimoji="1" lang="zh-CN" altLang="en-US" sz="2400">
                <a:latin typeface="宋体" panose="02010600030101010101" pitchFamily="2" charset="-122"/>
                <a:cs typeface="+mn-cs"/>
              </a:rPr>
              <a:t>如果输入的不是</a:t>
            </a:r>
            <a:r>
              <a:rPr kumimoji="1" lang="en-US" altLang="zh-CN" sz="2400">
                <a:latin typeface="宋体" panose="02010600030101010101" pitchFamily="2" charset="-122"/>
                <a:cs typeface="+mn-cs"/>
              </a:rPr>
              <a:t>'\n'</a:t>
            </a:r>
            <a:r>
              <a:rPr kumimoji="1" lang="zh-CN" altLang="en-US" sz="2400">
                <a:latin typeface="宋体" panose="02010600030101010101" pitchFamily="2" charset="-122"/>
                <a:cs typeface="+mn-cs"/>
              </a:rPr>
              <a:t>，  进入循环处理</a:t>
            </a:r>
          </a:p>
          <a:p>
            <a:pPr marL="662305" lvl="1" eaLnBrk="1" hangingPunct="1">
              <a:defRPr/>
            </a:pPr>
            <a:r>
              <a:rPr kumimoji="1" lang="zh-CN" altLang="en-US" sz="2400">
                <a:latin typeface="宋体" panose="02010600030101010101" pitchFamily="2" charset="-122"/>
                <a:cs typeface="+mn-cs"/>
              </a:rPr>
              <a:t>如果输入的是</a:t>
            </a:r>
            <a:r>
              <a:rPr kumimoji="1" lang="en-US" altLang="zh-CN" sz="2400">
                <a:latin typeface="宋体" panose="02010600030101010101" pitchFamily="2" charset="-122"/>
                <a:cs typeface="+mn-cs"/>
              </a:rPr>
              <a:t>'\n', </a:t>
            </a:r>
            <a:r>
              <a:rPr kumimoji="1" lang="zh-CN" altLang="en-US" sz="2400">
                <a:latin typeface="宋体" panose="02010600030101010101" pitchFamily="2" charset="-122"/>
                <a:cs typeface="+mn-cs"/>
              </a:rPr>
              <a:t>循环终止。</a:t>
            </a:r>
          </a:p>
          <a:p>
            <a:pPr lvl="2" indent="-192405" eaLnBrk="1" hangingPunct="1">
              <a:defRPr/>
            </a:pPr>
            <a:endParaRPr kumimoji="1" lang="en-US" altLang="zh-CN" sz="2400">
              <a:latin typeface="宋体" panose="02010600030101010101" pitchFamily="2" charset="-122"/>
              <a:cs typeface="+mn-cs"/>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5" name="灯片编号占位符 5">
            <a:extLst>
              <a:ext uri="{FF2B5EF4-FFF2-40B4-BE49-F238E27FC236}">
                <a16:creationId xmlns:a16="http://schemas.microsoft.com/office/drawing/2014/main" id="{0CF68C1D-01DA-4ABC-8DD5-3763EE2D4A3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4F3ADFD-14A0-4101-89CF-1A61D32F7142}" type="slidenum">
              <a:rPr lang="en-US" altLang="zh-CN"/>
              <a:pPr/>
              <a:t>68</a:t>
            </a:fld>
            <a:endParaRPr lang="en-US" altLang="zh-CN"/>
          </a:p>
        </p:txBody>
      </p:sp>
      <p:sp>
        <p:nvSpPr>
          <p:cNvPr id="251906" name="Rectangle 2">
            <a:extLst>
              <a:ext uri="{FF2B5EF4-FFF2-40B4-BE49-F238E27FC236}">
                <a16:creationId xmlns:a16="http://schemas.microsoft.com/office/drawing/2014/main" id="{6F2904E1-D08F-42A6-8C6F-8AF6E9B0A892}"/>
              </a:ext>
            </a:extLst>
          </p:cNvPr>
          <p:cNvSpPr>
            <a:spLocks noGrp="1" noChangeArrowheads="1"/>
          </p:cNvSpPr>
          <p:nvPr>
            <p:ph type="title"/>
          </p:nvPr>
        </p:nvSpPr>
        <p:spPr/>
        <p:txBody>
          <a:bodyPr/>
          <a:lstStyle/>
          <a:p>
            <a:pPr eaLnBrk="1" hangingPunct="1">
              <a:defRPr/>
            </a:pPr>
            <a:r>
              <a:rPr kumimoji="1" lang="en-US" altLang="zh-CN" sz="4400"/>
              <a:t>4.4 </a:t>
            </a:r>
            <a:r>
              <a:rPr kumimoji="1" lang="zh-CN" altLang="en-US" sz="4400"/>
              <a:t>循环结构</a:t>
            </a:r>
            <a:br>
              <a:rPr kumimoji="1" lang="zh-CN" altLang="en-US" sz="4400"/>
            </a:br>
            <a:r>
              <a:rPr kumimoji="1" lang="zh-CN" altLang="en-US" sz="2000">
                <a:solidFill>
                  <a:srgbClr val="CC0000"/>
                </a:solidFill>
              </a:rPr>
              <a:t>用循环编写程序</a:t>
            </a:r>
            <a:r>
              <a:rPr kumimoji="1" lang="en-US" altLang="zh-CN" sz="2000">
                <a:solidFill>
                  <a:srgbClr val="CC0000"/>
                </a:solidFill>
              </a:rPr>
              <a:t>——</a:t>
            </a:r>
            <a:r>
              <a:rPr kumimoji="1" lang="zh-CN" altLang="en-US" sz="2000">
                <a:solidFill>
                  <a:srgbClr val="CC0000"/>
                </a:solidFill>
              </a:rPr>
              <a:t>单重循环</a:t>
            </a:r>
            <a:endParaRPr kumimoji="1" lang="zh-CN" altLang="en-US" sz="2000" b="0"/>
          </a:p>
        </p:txBody>
      </p:sp>
      <p:sp>
        <p:nvSpPr>
          <p:cNvPr id="251907" name="Rectangle 3">
            <a:extLst>
              <a:ext uri="{FF2B5EF4-FFF2-40B4-BE49-F238E27FC236}">
                <a16:creationId xmlns:a16="http://schemas.microsoft.com/office/drawing/2014/main" id="{25B28BFD-9AA7-4EDB-8D65-8DC1C91CAB21}"/>
              </a:ext>
            </a:extLst>
          </p:cNvPr>
          <p:cNvSpPr>
            <a:spLocks noGrp="1" noChangeArrowheads="1"/>
          </p:cNvSpPr>
          <p:nvPr>
            <p:ph idx="1"/>
          </p:nvPr>
        </p:nvSpPr>
        <p:spPr>
          <a:xfrm>
            <a:off x="250825" y="1125538"/>
            <a:ext cx="8424863" cy="5543550"/>
          </a:xfrm>
        </p:spPr>
        <p:txBody>
          <a:bodyPr/>
          <a:lstStyle/>
          <a:p>
            <a:pPr marL="290830" indent="-290830" eaLnBrk="1" hangingPunct="1">
              <a:lnSpc>
                <a:spcPct val="100000"/>
              </a:lnSpc>
              <a:spcBef>
                <a:spcPct val="5000"/>
              </a:spcBef>
              <a:buFont typeface="Wingdings" panose="05000000000000000000" pitchFamily="2" charset="2"/>
              <a:buNone/>
              <a:defRPr/>
            </a:pPr>
            <a:r>
              <a:rPr kumimoji="1" lang="en-US" altLang="zh-CN" sz="2000">
                <a:cs typeface="+mn-cs"/>
              </a:rPr>
              <a:t>#include&lt;stdio.h&gt;</a:t>
            </a:r>
          </a:p>
          <a:p>
            <a:pPr marL="290830" indent="-290830" eaLnBrk="1" hangingPunct="1">
              <a:lnSpc>
                <a:spcPct val="100000"/>
              </a:lnSpc>
              <a:spcBef>
                <a:spcPct val="5000"/>
              </a:spcBef>
              <a:buFont typeface="Wingdings" panose="05000000000000000000" pitchFamily="2" charset="2"/>
              <a:buNone/>
              <a:defRPr/>
            </a:pPr>
            <a:r>
              <a:rPr kumimoji="1" lang="en-US" altLang="zh-CN" sz="2000">
                <a:cs typeface="+mn-cs"/>
              </a:rPr>
              <a:t>void main()</a:t>
            </a:r>
          </a:p>
          <a:p>
            <a:pPr marL="290830" indent="-290830" eaLnBrk="1" hangingPunct="1">
              <a:lnSpc>
                <a:spcPct val="100000"/>
              </a:lnSpc>
              <a:spcBef>
                <a:spcPct val="5000"/>
              </a:spcBef>
              <a:buFont typeface="Wingdings" panose="05000000000000000000" pitchFamily="2" charset="2"/>
              <a:buNone/>
              <a:defRPr/>
            </a:pPr>
            <a:r>
              <a:rPr kumimoji="1" lang="en-US" altLang="zh-CN" sz="2000">
                <a:cs typeface="+mn-cs"/>
              </a:rPr>
              <a:t>{   char ch;</a:t>
            </a:r>
          </a:p>
          <a:p>
            <a:pPr marL="290830" indent="-290830" eaLnBrk="1" hangingPunct="1">
              <a:lnSpc>
                <a:spcPct val="100000"/>
              </a:lnSpc>
              <a:spcBef>
                <a:spcPct val="5000"/>
              </a:spcBef>
              <a:buFont typeface="Wingdings" panose="05000000000000000000" pitchFamily="2" charset="2"/>
              <a:buNone/>
              <a:defRPr/>
            </a:pPr>
            <a:r>
              <a:rPr kumimoji="1" lang="en-US" altLang="zh-CN" sz="2000">
                <a:cs typeface="+mn-cs"/>
              </a:rPr>
              <a:t>    int digit,alph,others ;     </a:t>
            </a:r>
            <a:r>
              <a:rPr kumimoji="1" lang="en-US" altLang="zh-CN" sz="2000">
                <a:solidFill>
                  <a:srgbClr val="008000"/>
                </a:solidFill>
                <a:cs typeface="+mn-cs"/>
              </a:rPr>
              <a:t> </a:t>
            </a:r>
            <a:r>
              <a:rPr kumimoji="1" lang="en-US" altLang="zh-CN" sz="1800" b="0">
                <a:solidFill>
                  <a:srgbClr val="0000FF"/>
                </a:solidFill>
                <a:cs typeface="+mn-cs"/>
              </a:rPr>
              <a:t> </a:t>
            </a:r>
          </a:p>
          <a:p>
            <a:pPr marL="290830" indent="-290830" eaLnBrk="1" hangingPunct="1">
              <a:lnSpc>
                <a:spcPct val="100000"/>
              </a:lnSpc>
              <a:spcBef>
                <a:spcPct val="5000"/>
              </a:spcBef>
              <a:buFont typeface="Wingdings" panose="05000000000000000000" pitchFamily="2" charset="2"/>
              <a:buNone/>
              <a:defRPr/>
            </a:pPr>
            <a:r>
              <a:rPr kumimoji="1" lang="en-US" altLang="zh-CN" sz="2000">
                <a:cs typeface="+mn-cs"/>
              </a:rPr>
              <a:t>    digit=others=alph=0;	</a:t>
            </a:r>
            <a:r>
              <a:rPr kumimoji="1" lang="en-US" altLang="zh-CN" sz="1800" b="0">
                <a:solidFill>
                  <a:srgbClr val="0000FF"/>
                </a:solidFill>
                <a:cs typeface="+mn-cs"/>
              </a:rPr>
              <a:t>//</a:t>
            </a:r>
            <a:r>
              <a:rPr kumimoji="1" lang="zh-CN" altLang="en-US" sz="1800" b="0">
                <a:solidFill>
                  <a:srgbClr val="0000FF"/>
                </a:solidFill>
                <a:cs typeface="+mn-cs"/>
              </a:rPr>
              <a:t>初始化</a:t>
            </a:r>
          </a:p>
          <a:p>
            <a:pPr marL="290830" indent="-290830" eaLnBrk="1" hangingPunct="1">
              <a:lnSpc>
                <a:spcPct val="100000"/>
              </a:lnSpc>
              <a:spcBef>
                <a:spcPct val="5000"/>
              </a:spcBef>
              <a:buFont typeface="Wingdings" panose="05000000000000000000" pitchFamily="2" charset="2"/>
              <a:buNone/>
              <a:defRPr/>
            </a:pPr>
            <a:r>
              <a:rPr kumimoji="1" lang="zh-CN" altLang="en-US" sz="2000">
                <a:cs typeface="+mn-cs"/>
              </a:rPr>
              <a:t>    </a:t>
            </a:r>
            <a:r>
              <a:rPr kumimoji="1" lang="en-US" altLang="zh-CN" sz="2000">
                <a:cs typeface="+mn-cs"/>
              </a:rPr>
              <a:t>ch=getchar();	</a:t>
            </a:r>
            <a:endParaRPr kumimoji="1" lang="en-US" altLang="zh-CN" sz="2000">
              <a:solidFill>
                <a:srgbClr val="008000"/>
              </a:solidFill>
              <a:cs typeface="+mn-cs"/>
            </a:endParaRPr>
          </a:p>
          <a:p>
            <a:pPr marL="290830" indent="-290830" eaLnBrk="1" hangingPunct="1">
              <a:lnSpc>
                <a:spcPct val="100000"/>
              </a:lnSpc>
              <a:spcBef>
                <a:spcPct val="5000"/>
              </a:spcBef>
              <a:buFont typeface="Wingdings" panose="05000000000000000000" pitchFamily="2" charset="2"/>
              <a:buNone/>
              <a:defRPr/>
            </a:pPr>
            <a:r>
              <a:rPr kumimoji="1" lang="en-US" altLang="zh-CN" sz="2000">
                <a:cs typeface="+mn-cs"/>
              </a:rPr>
              <a:t>    while(ch!='\n')	</a:t>
            </a:r>
            <a:endParaRPr kumimoji="1" lang="en-US" altLang="zh-CN" sz="1800" b="0">
              <a:solidFill>
                <a:srgbClr val="0000FF"/>
              </a:solidFill>
              <a:cs typeface="+mn-cs"/>
            </a:endParaRPr>
          </a:p>
          <a:p>
            <a:pPr marL="290830" indent="-290830" eaLnBrk="1" hangingPunct="1">
              <a:lnSpc>
                <a:spcPct val="100000"/>
              </a:lnSpc>
              <a:spcBef>
                <a:spcPct val="5000"/>
              </a:spcBef>
              <a:buFont typeface="Wingdings" panose="05000000000000000000" pitchFamily="2" charset="2"/>
              <a:buNone/>
              <a:defRPr/>
            </a:pPr>
            <a:r>
              <a:rPr kumimoji="1" lang="en-US" altLang="zh-CN" sz="2000">
                <a:cs typeface="+mn-cs"/>
              </a:rPr>
              <a:t>    {    if (ch&gt;='0'&amp;&amp;ch&lt;='9')   digit++;</a:t>
            </a:r>
          </a:p>
          <a:p>
            <a:pPr marL="290830" indent="-290830" eaLnBrk="1" hangingPunct="1">
              <a:lnSpc>
                <a:spcPct val="100000"/>
              </a:lnSpc>
              <a:spcBef>
                <a:spcPct val="5000"/>
              </a:spcBef>
              <a:buFont typeface="Wingdings" panose="05000000000000000000" pitchFamily="2" charset="2"/>
              <a:buNone/>
              <a:defRPr/>
            </a:pPr>
            <a:r>
              <a:rPr kumimoji="1" lang="en-US" altLang="zh-CN" sz="2000">
                <a:cs typeface="+mn-cs"/>
              </a:rPr>
              <a:t>	        else    if (ch&gt;='A' &amp;&amp; ch&lt;='Z'||ch&gt;='a' &amp;&amp; ch&lt;='z') alph++;                          </a:t>
            </a:r>
          </a:p>
          <a:p>
            <a:pPr marL="290830" indent="-290830" eaLnBrk="1" hangingPunct="1">
              <a:lnSpc>
                <a:spcPct val="100000"/>
              </a:lnSpc>
              <a:spcBef>
                <a:spcPct val="5000"/>
              </a:spcBef>
              <a:buFont typeface="Wingdings" panose="05000000000000000000" pitchFamily="2" charset="2"/>
              <a:buNone/>
              <a:defRPr/>
            </a:pPr>
            <a:r>
              <a:rPr kumimoji="1" lang="en-US" altLang="zh-CN" sz="2000">
                <a:cs typeface="+mn-cs"/>
              </a:rPr>
              <a:t>		                else  others++;</a:t>
            </a:r>
          </a:p>
          <a:p>
            <a:pPr marL="290830" indent="-290830" eaLnBrk="1" hangingPunct="1">
              <a:lnSpc>
                <a:spcPct val="100000"/>
              </a:lnSpc>
              <a:spcBef>
                <a:spcPct val="5000"/>
              </a:spcBef>
              <a:buFont typeface="Wingdings" panose="05000000000000000000" pitchFamily="2" charset="2"/>
              <a:buNone/>
              <a:defRPr/>
            </a:pPr>
            <a:r>
              <a:rPr kumimoji="1" lang="en-US" altLang="zh-CN" sz="2000">
                <a:cs typeface="+mn-cs"/>
              </a:rPr>
              <a:t>           ch=getchar();    	</a:t>
            </a:r>
            <a:r>
              <a:rPr kumimoji="1" lang="en-US" altLang="zh-CN" sz="1800" b="0">
                <a:solidFill>
                  <a:srgbClr val="0000FF"/>
                </a:solidFill>
                <a:cs typeface="+mn-cs"/>
              </a:rPr>
              <a:t> </a:t>
            </a:r>
          </a:p>
          <a:p>
            <a:pPr marL="290830" indent="-290830" eaLnBrk="1" hangingPunct="1">
              <a:lnSpc>
                <a:spcPct val="100000"/>
              </a:lnSpc>
              <a:spcBef>
                <a:spcPct val="5000"/>
              </a:spcBef>
              <a:buFont typeface="Wingdings" panose="05000000000000000000" pitchFamily="2" charset="2"/>
              <a:buNone/>
              <a:defRPr/>
            </a:pPr>
            <a:r>
              <a:rPr kumimoji="1" lang="en-US" altLang="zh-CN" sz="2000">
                <a:cs typeface="+mn-cs"/>
              </a:rPr>
              <a:t>    }</a:t>
            </a:r>
          </a:p>
          <a:p>
            <a:pPr marL="290830" indent="-290830" eaLnBrk="1" hangingPunct="1">
              <a:lnSpc>
                <a:spcPct val="100000"/>
              </a:lnSpc>
              <a:spcBef>
                <a:spcPct val="5000"/>
              </a:spcBef>
              <a:buFont typeface="Wingdings" panose="05000000000000000000" pitchFamily="2" charset="2"/>
              <a:buNone/>
              <a:defRPr/>
            </a:pPr>
            <a:r>
              <a:rPr kumimoji="1" lang="en-US" altLang="zh-CN" sz="2000">
                <a:cs typeface="+mn-cs"/>
              </a:rPr>
              <a:t>    printf("%d,%d,%d", digit,alph,others);</a:t>
            </a:r>
          </a:p>
          <a:p>
            <a:pPr marL="290830" indent="-290830" eaLnBrk="1" hangingPunct="1">
              <a:lnSpc>
                <a:spcPct val="100000"/>
              </a:lnSpc>
              <a:spcBef>
                <a:spcPct val="5000"/>
              </a:spcBef>
              <a:buFont typeface="Wingdings" panose="05000000000000000000" pitchFamily="2" charset="2"/>
              <a:buNone/>
              <a:defRPr/>
            </a:pPr>
            <a:r>
              <a:rPr kumimoji="1" lang="en-US" altLang="zh-CN" sz="2000">
                <a:cs typeface="+mn-cs"/>
              </a:rPr>
              <a:t>     }</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5">
            <a:extLst>
              <a:ext uri="{FF2B5EF4-FFF2-40B4-BE49-F238E27FC236}">
                <a16:creationId xmlns:a16="http://schemas.microsoft.com/office/drawing/2014/main" id="{18325D01-EA53-446D-9A56-20D1DB272C2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FE1145B-E5ED-4476-8764-A8BBE9DAA61B}" type="slidenum">
              <a:rPr lang="en-US" altLang="zh-CN"/>
              <a:pPr/>
              <a:t>69</a:t>
            </a:fld>
            <a:endParaRPr lang="en-US" altLang="zh-CN"/>
          </a:p>
        </p:txBody>
      </p:sp>
      <p:sp>
        <p:nvSpPr>
          <p:cNvPr id="241666" name="Rectangle 2">
            <a:extLst>
              <a:ext uri="{FF2B5EF4-FFF2-40B4-BE49-F238E27FC236}">
                <a16:creationId xmlns:a16="http://schemas.microsoft.com/office/drawing/2014/main" id="{564148FB-0C5C-4E33-834F-71BBEDCBE62E}"/>
              </a:ext>
            </a:extLst>
          </p:cNvPr>
          <p:cNvSpPr>
            <a:spLocks noGrp="1" noChangeArrowheads="1"/>
          </p:cNvSpPr>
          <p:nvPr>
            <p:ph type="title"/>
          </p:nvPr>
        </p:nvSpPr>
        <p:spPr/>
        <p:txBody>
          <a:bodyPr/>
          <a:lstStyle/>
          <a:p>
            <a:pPr eaLnBrk="1" hangingPunct="1">
              <a:defRPr/>
            </a:pPr>
            <a:r>
              <a:rPr kumimoji="1" lang="en-US" altLang="zh-CN" sz="4000"/>
              <a:t>4.4 </a:t>
            </a:r>
            <a:r>
              <a:rPr kumimoji="1" lang="zh-CN" altLang="en-US" sz="4000"/>
              <a:t>循环结构</a:t>
            </a:r>
            <a:br>
              <a:rPr kumimoji="1" lang="zh-CN" altLang="en-US" sz="4000"/>
            </a:br>
            <a:r>
              <a:rPr kumimoji="1" lang="zh-CN" altLang="en-US" sz="2000">
                <a:solidFill>
                  <a:srgbClr val="CC0000"/>
                </a:solidFill>
              </a:rPr>
              <a:t>用循环编写程序</a:t>
            </a:r>
            <a:r>
              <a:rPr kumimoji="1" lang="en-US" altLang="zh-CN" sz="2000">
                <a:solidFill>
                  <a:srgbClr val="CC0000"/>
                </a:solidFill>
              </a:rPr>
              <a:t>——</a:t>
            </a:r>
            <a:r>
              <a:rPr kumimoji="1" lang="zh-CN" altLang="en-US" sz="2000">
                <a:solidFill>
                  <a:srgbClr val="CC0000"/>
                </a:solidFill>
              </a:rPr>
              <a:t>多重循环</a:t>
            </a:r>
          </a:p>
        </p:txBody>
      </p:sp>
      <p:sp>
        <p:nvSpPr>
          <p:cNvPr id="241667" name="Rectangle 3">
            <a:extLst>
              <a:ext uri="{FF2B5EF4-FFF2-40B4-BE49-F238E27FC236}">
                <a16:creationId xmlns:a16="http://schemas.microsoft.com/office/drawing/2014/main" id="{56E0D58D-2F30-48F4-BACA-EE50507D4CAA}"/>
              </a:ext>
            </a:extLst>
          </p:cNvPr>
          <p:cNvSpPr>
            <a:spLocks noGrp="1" noChangeArrowheads="1"/>
          </p:cNvSpPr>
          <p:nvPr>
            <p:ph idx="1"/>
          </p:nvPr>
        </p:nvSpPr>
        <p:spPr/>
        <p:txBody>
          <a:bodyPr/>
          <a:lstStyle/>
          <a:p>
            <a:pPr marL="290830" indent="-290830" eaLnBrk="1" hangingPunct="1">
              <a:defRPr/>
            </a:pPr>
            <a:r>
              <a:rPr kumimoji="1" lang="zh-CN" altLang="en-US" sz="2400">
                <a:cs typeface="+mn-cs"/>
              </a:rPr>
              <a:t>一个循环体内又包含另一个完整的循环结构</a:t>
            </a:r>
          </a:p>
          <a:p>
            <a:pPr marL="290830" indent="-290830" eaLnBrk="1" hangingPunct="1">
              <a:defRPr/>
            </a:pPr>
            <a:r>
              <a:rPr kumimoji="1" lang="zh-CN" altLang="en-US" sz="2400">
                <a:cs typeface="+mn-cs"/>
              </a:rPr>
              <a:t>三种循环可互相嵌套</a:t>
            </a:r>
            <a:r>
              <a:rPr kumimoji="1" lang="en-US" altLang="zh-CN" sz="2400">
                <a:cs typeface="+mn-cs"/>
              </a:rPr>
              <a:t>,</a:t>
            </a:r>
            <a:r>
              <a:rPr kumimoji="1" lang="zh-CN" altLang="en-US" sz="2400">
                <a:cs typeface="+mn-cs"/>
              </a:rPr>
              <a:t>层数不限</a:t>
            </a:r>
          </a:p>
          <a:p>
            <a:pPr marL="290830" indent="-290830" eaLnBrk="1" hangingPunct="1">
              <a:defRPr/>
            </a:pPr>
            <a:r>
              <a:rPr kumimoji="1" lang="zh-CN" altLang="en-US" sz="2400">
                <a:cs typeface="+mn-cs"/>
              </a:rPr>
              <a:t>外层循环可包含两个以上内循环</a:t>
            </a:r>
            <a:r>
              <a:rPr kumimoji="1" lang="en-US" altLang="zh-CN" sz="2400">
                <a:cs typeface="+mn-cs"/>
              </a:rPr>
              <a:t>,</a:t>
            </a:r>
            <a:r>
              <a:rPr kumimoji="1" lang="zh-CN" altLang="en-US" sz="2400">
                <a:cs typeface="+mn-cs"/>
              </a:rPr>
              <a:t>但不能相互交叉</a:t>
            </a:r>
          </a:p>
          <a:p>
            <a:pPr marL="290830" indent="-290830" eaLnBrk="1" hangingPunct="1">
              <a:defRPr/>
            </a:pPr>
            <a:endParaRPr kumimoji="1" lang="en-US" altLang="zh-CN" sz="2400">
              <a:cs typeface="+mn-cs"/>
            </a:endParaRPr>
          </a:p>
        </p:txBody>
      </p:sp>
      <p:grpSp>
        <p:nvGrpSpPr>
          <p:cNvPr id="241682" name="Group 18">
            <a:extLst>
              <a:ext uri="{FF2B5EF4-FFF2-40B4-BE49-F238E27FC236}">
                <a16:creationId xmlns:a16="http://schemas.microsoft.com/office/drawing/2014/main" id="{396B4F5F-B7E0-40E6-8718-443674ADE31A}"/>
              </a:ext>
            </a:extLst>
          </p:cNvPr>
          <p:cNvGrpSpPr>
            <a:grpSpLocks/>
          </p:cNvGrpSpPr>
          <p:nvPr/>
        </p:nvGrpSpPr>
        <p:grpSpPr bwMode="auto">
          <a:xfrm>
            <a:off x="236538" y="2349500"/>
            <a:ext cx="8907462" cy="4248150"/>
            <a:chOff x="149" y="1480"/>
            <a:chExt cx="5611" cy="2676"/>
          </a:xfrm>
        </p:grpSpPr>
        <p:sp>
          <p:nvSpPr>
            <p:cNvPr id="63493" name="Text Box 5">
              <a:extLst>
                <a:ext uri="{FF2B5EF4-FFF2-40B4-BE49-F238E27FC236}">
                  <a16:creationId xmlns:a16="http://schemas.microsoft.com/office/drawing/2014/main" id="{B8990292-0265-4680-9E92-34729F3A28AF}"/>
                </a:ext>
              </a:extLst>
            </p:cNvPr>
            <p:cNvSpPr txBox="1">
              <a:spLocks noChangeArrowheads="1"/>
            </p:cNvSpPr>
            <p:nvPr/>
          </p:nvSpPr>
          <p:spPr bwMode="auto">
            <a:xfrm>
              <a:off x="149" y="1978"/>
              <a:ext cx="1161" cy="1410"/>
            </a:xfrm>
            <a:prstGeom prst="rect">
              <a:avLst/>
            </a:prstGeom>
            <a:solidFill>
              <a:srgbClr val="FFFFFF"/>
            </a:solidFill>
            <a:ln w="12700">
              <a:solidFill>
                <a:srgbClr val="000066"/>
              </a:solidFill>
              <a:miter lim="800000"/>
              <a:headEnd/>
              <a:tailEnd/>
            </a:ln>
          </p:spPr>
          <p:txBody>
            <a:bodyPr wrap="none" lIns="0" tIns="46800" rIns="90000" bIns="46800">
              <a:spAutoFit/>
            </a:bodyPr>
            <a:lstStyle/>
            <a:p>
              <a:pPr eaLnBrk="0" hangingPunct="0"/>
              <a:r>
                <a:rPr lang="en-US" altLang="zh-CN" sz="2000" b="1">
                  <a:solidFill>
                    <a:srgbClr val="000099"/>
                  </a:solidFill>
                  <a:ea typeface="隶书" panose="02010509060101010101" pitchFamily="49" charset="-122"/>
                </a:rPr>
                <a:t>(1)  while()</a:t>
              </a:r>
            </a:p>
            <a:p>
              <a:pPr eaLnBrk="0" hangingPunct="0"/>
              <a:r>
                <a:rPr lang="en-US" altLang="zh-CN" sz="2000" b="1">
                  <a:solidFill>
                    <a:srgbClr val="000099"/>
                  </a:solidFill>
                  <a:ea typeface="隶书" panose="02010509060101010101" pitchFamily="49" charset="-122"/>
                </a:rPr>
                <a:t>       {    ……</a:t>
              </a:r>
            </a:p>
            <a:p>
              <a:pPr eaLnBrk="0" hangingPunct="0"/>
              <a:r>
                <a:rPr lang="en-US" altLang="zh-CN" sz="2000" b="1">
                  <a:solidFill>
                    <a:srgbClr val="000099"/>
                  </a:solidFill>
                  <a:ea typeface="隶书" panose="02010509060101010101" pitchFamily="49" charset="-122"/>
                </a:rPr>
                <a:t>              for( ; ; )</a:t>
              </a:r>
            </a:p>
            <a:p>
              <a:pPr eaLnBrk="0" hangingPunct="0"/>
              <a:r>
                <a:rPr lang="en-US" altLang="zh-CN" sz="2000" b="1">
                  <a:solidFill>
                    <a:srgbClr val="000099"/>
                  </a:solidFill>
                  <a:ea typeface="隶书" panose="02010509060101010101" pitchFamily="49" charset="-122"/>
                </a:rPr>
                <a:t>              {   ……</a:t>
              </a:r>
            </a:p>
            <a:p>
              <a:pPr eaLnBrk="0" hangingPunct="0"/>
              <a:r>
                <a:rPr lang="en-US" altLang="zh-CN" sz="2000" b="1">
                  <a:solidFill>
                    <a:srgbClr val="000099"/>
                  </a:solidFill>
                  <a:ea typeface="隶书" panose="02010509060101010101" pitchFamily="49" charset="-122"/>
                </a:rPr>
                <a:t>              }</a:t>
              </a:r>
            </a:p>
            <a:p>
              <a:pPr eaLnBrk="0" hangingPunct="0"/>
              <a:r>
                <a:rPr lang="en-US" altLang="zh-CN" sz="2000" b="1">
                  <a:solidFill>
                    <a:srgbClr val="000099"/>
                  </a:solidFill>
                  <a:ea typeface="隶书" panose="02010509060101010101" pitchFamily="49" charset="-122"/>
                </a:rPr>
                <a:t>          …...</a:t>
              </a:r>
            </a:p>
            <a:p>
              <a:pPr eaLnBrk="0" hangingPunct="0"/>
              <a:r>
                <a:rPr lang="en-US" altLang="zh-CN" sz="2000" b="1">
                  <a:solidFill>
                    <a:srgbClr val="000099"/>
                  </a:solidFill>
                  <a:ea typeface="隶书" panose="02010509060101010101" pitchFamily="49" charset="-122"/>
                </a:rPr>
                <a:t>       }</a:t>
              </a:r>
            </a:p>
          </p:txBody>
        </p:sp>
        <p:sp>
          <p:nvSpPr>
            <p:cNvPr id="63494" name="Text Box 6">
              <a:extLst>
                <a:ext uri="{FF2B5EF4-FFF2-40B4-BE49-F238E27FC236}">
                  <a16:creationId xmlns:a16="http://schemas.microsoft.com/office/drawing/2014/main" id="{59425ED7-763F-4041-BCB6-EF3EAE55A168}"/>
                </a:ext>
              </a:extLst>
            </p:cNvPr>
            <p:cNvSpPr txBox="1">
              <a:spLocks noChangeArrowheads="1"/>
            </p:cNvSpPr>
            <p:nvPr/>
          </p:nvSpPr>
          <p:spPr bwMode="auto">
            <a:xfrm>
              <a:off x="1369" y="1989"/>
              <a:ext cx="1251" cy="1410"/>
            </a:xfrm>
            <a:prstGeom prst="rect">
              <a:avLst/>
            </a:prstGeom>
            <a:solidFill>
              <a:srgbClr val="FFFFFF"/>
            </a:solidFill>
            <a:ln w="12700">
              <a:solidFill>
                <a:srgbClr val="000066"/>
              </a:solidFill>
              <a:miter lim="800000"/>
              <a:headEnd/>
              <a:tailEnd/>
            </a:ln>
          </p:spPr>
          <p:txBody>
            <a:bodyPr wrap="none" lIns="0" tIns="46800" rIns="90000" bIns="46800">
              <a:spAutoFit/>
            </a:bodyPr>
            <a:lstStyle/>
            <a:p>
              <a:pPr eaLnBrk="0" hangingPunct="0"/>
              <a:r>
                <a:rPr lang="en-US" altLang="zh-CN" sz="2000" b="1">
                  <a:solidFill>
                    <a:srgbClr val="000099"/>
                  </a:solidFill>
                  <a:ea typeface="隶书" panose="02010509060101010101" pitchFamily="49" charset="-122"/>
                </a:rPr>
                <a:t>(2)  do</a:t>
              </a:r>
            </a:p>
            <a:p>
              <a:pPr eaLnBrk="0" hangingPunct="0"/>
              <a:r>
                <a:rPr lang="en-US" altLang="zh-CN" sz="2000" b="1">
                  <a:solidFill>
                    <a:srgbClr val="000099"/>
                  </a:solidFill>
                  <a:ea typeface="隶书" panose="02010509060101010101" pitchFamily="49" charset="-122"/>
                </a:rPr>
                <a:t>       {    ……</a:t>
              </a:r>
            </a:p>
            <a:p>
              <a:pPr eaLnBrk="0" hangingPunct="0"/>
              <a:r>
                <a:rPr lang="en-US" altLang="zh-CN" sz="2000" b="1">
                  <a:solidFill>
                    <a:srgbClr val="000099"/>
                  </a:solidFill>
                  <a:ea typeface="隶书" panose="02010509060101010101" pitchFamily="49" charset="-122"/>
                </a:rPr>
                <a:t>              do</a:t>
              </a:r>
            </a:p>
            <a:p>
              <a:pPr eaLnBrk="0" hangingPunct="0"/>
              <a:r>
                <a:rPr lang="en-US" altLang="zh-CN" sz="2000" b="1">
                  <a:solidFill>
                    <a:srgbClr val="000099"/>
                  </a:solidFill>
                  <a:ea typeface="隶书" panose="02010509060101010101" pitchFamily="49" charset="-122"/>
                </a:rPr>
                <a:t>              {   ……</a:t>
              </a:r>
            </a:p>
            <a:p>
              <a:pPr eaLnBrk="0" hangingPunct="0"/>
              <a:r>
                <a:rPr lang="en-US" altLang="zh-CN" sz="2000" b="1">
                  <a:solidFill>
                    <a:srgbClr val="000099"/>
                  </a:solidFill>
                  <a:ea typeface="隶书" panose="02010509060101010101" pitchFamily="49" charset="-122"/>
                </a:rPr>
                <a:t>              }while( );</a:t>
              </a:r>
            </a:p>
            <a:p>
              <a:pPr eaLnBrk="0" hangingPunct="0"/>
              <a:r>
                <a:rPr lang="en-US" altLang="zh-CN" sz="2000" b="1">
                  <a:solidFill>
                    <a:srgbClr val="000099"/>
                  </a:solidFill>
                  <a:ea typeface="隶书" panose="02010509060101010101" pitchFamily="49" charset="-122"/>
                </a:rPr>
                <a:t>         …...</a:t>
              </a:r>
            </a:p>
            <a:p>
              <a:pPr eaLnBrk="0" hangingPunct="0"/>
              <a:r>
                <a:rPr lang="en-US" altLang="zh-CN" sz="2000" b="1">
                  <a:solidFill>
                    <a:srgbClr val="000099"/>
                  </a:solidFill>
                  <a:ea typeface="隶书" panose="02010509060101010101" pitchFamily="49" charset="-122"/>
                </a:rPr>
                <a:t>       }while( );</a:t>
              </a:r>
            </a:p>
          </p:txBody>
        </p:sp>
        <p:sp>
          <p:nvSpPr>
            <p:cNvPr id="63495" name="Text Box 7">
              <a:extLst>
                <a:ext uri="{FF2B5EF4-FFF2-40B4-BE49-F238E27FC236}">
                  <a16:creationId xmlns:a16="http://schemas.microsoft.com/office/drawing/2014/main" id="{448B2577-D253-4F24-8A13-846C6D02EFF8}"/>
                </a:ext>
              </a:extLst>
            </p:cNvPr>
            <p:cNvSpPr txBox="1">
              <a:spLocks noChangeArrowheads="1"/>
            </p:cNvSpPr>
            <p:nvPr/>
          </p:nvSpPr>
          <p:spPr bwMode="auto">
            <a:xfrm>
              <a:off x="2694" y="1986"/>
              <a:ext cx="1128" cy="1410"/>
            </a:xfrm>
            <a:prstGeom prst="rect">
              <a:avLst/>
            </a:prstGeom>
            <a:solidFill>
              <a:srgbClr val="FFFFFF"/>
            </a:solidFill>
            <a:ln w="12700">
              <a:solidFill>
                <a:srgbClr val="000066"/>
              </a:solidFill>
              <a:miter lim="800000"/>
              <a:headEnd/>
              <a:tailEnd/>
            </a:ln>
          </p:spPr>
          <p:txBody>
            <a:bodyPr wrap="none" lIns="0" tIns="46800" rIns="90000" bIns="46800">
              <a:spAutoFit/>
            </a:bodyPr>
            <a:lstStyle/>
            <a:p>
              <a:pPr eaLnBrk="0" hangingPunct="0"/>
              <a:r>
                <a:rPr lang="en-US" altLang="zh-CN" sz="2000" b="1">
                  <a:solidFill>
                    <a:srgbClr val="000099"/>
                  </a:solidFill>
                  <a:ea typeface="隶书" panose="02010509060101010101" pitchFamily="49" charset="-122"/>
                </a:rPr>
                <a:t>(3)  while()</a:t>
              </a:r>
            </a:p>
            <a:p>
              <a:pPr eaLnBrk="0" hangingPunct="0"/>
              <a:r>
                <a:rPr lang="en-US" altLang="zh-CN" sz="2000" b="1">
                  <a:solidFill>
                    <a:srgbClr val="000099"/>
                  </a:solidFill>
                  <a:ea typeface="隶书" panose="02010509060101010101" pitchFamily="49" charset="-122"/>
                </a:rPr>
                <a:t>       {    ……</a:t>
              </a:r>
            </a:p>
            <a:p>
              <a:pPr eaLnBrk="0" hangingPunct="0"/>
              <a:r>
                <a:rPr lang="en-US" altLang="zh-CN" sz="2000" b="1">
                  <a:solidFill>
                    <a:srgbClr val="000099"/>
                  </a:solidFill>
                  <a:ea typeface="隶书" panose="02010509060101010101" pitchFamily="49" charset="-122"/>
                </a:rPr>
                <a:t>              while()</a:t>
              </a:r>
            </a:p>
            <a:p>
              <a:pPr eaLnBrk="0" hangingPunct="0"/>
              <a:r>
                <a:rPr lang="en-US" altLang="zh-CN" sz="2000" b="1">
                  <a:solidFill>
                    <a:srgbClr val="000099"/>
                  </a:solidFill>
                  <a:ea typeface="隶书" panose="02010509060101010101" pitchFamily="49" charset="-122"/>
                </a:rPr>
                <a:t>              {   ……</a:t>
              </a:r>
            </a:p>
            <a:p>
              <a:pPr eaLnBrk="0" hangingPunct="0"/>
              <a:r>
                <a:rPr lang="en-US" altLang="zh-CN" sz="2000" b="1">
                  <a:solidFill>
                    <a:srgbClr val="000099"/>
                  </a:solidFill>
                  <a:ea typeface="隶书" panose="02010509060101010101" pitchFamily="49" charset="-122"/>
                </a:rPr>
                <a:t>              }</a:t>
              </a:r>
            </a:p>
            <a:p>
              <a:pPr eaLnBrk="0" hangingPunct="0"/>
              <a:r>
                <a:rPr lang="en-US" altLang="zh-CN" sz="2000" b="1">
                  <a:solidFill>
                    <a:srgbClr val="000099"/>
                  </a:solidFill>
                  <a:ea typeface="隶书" panose="02010509060101010101" pitchFamily="49" charset="-122"/>
                </a:rPr>
                <a:t>       …….</a:t>
              </a:r>
            </a:p>
            <a:p>
              <a:pPr eaLnBrk="0" hangingPunct="0"/>
              <a:r>
                <a:rPr lang="en-US" altLang="zh-CN" sz="2000" b="1">
                  <a:solidFill>
                    <a:srgbClr val="000099"/>
                  </a:solidFill>
                  <a:ea typeface="隶书" panose="02010509060101010101" pitchFamily="49" charset="-122"/>
                </a:rPr>
                <a:t>       }</a:t>
              </a:r>
            </a:p>
          </p:txBody>
        </p:sp>
        <p:sp>
          <p:nvSpPr>
            <p:cNvPr id="63496" name="Text Box 9">
              <a:extLst>
                <a:ext uri="{FF2B5EF4-FFF2-40B4-BE49-F238E27FC236}">
                  <a16:creationId xmlns:a16="http://schemas.microsoft.com/office/drawing/2014/main" id="{1A982B58-787D-4E38-8A2F-25278AD6AAD0}"/>
                </a:ext>
              </a:extLst>
            </p:cNvPr>
            <p:cNvSpPr txBox="1">
              <a:spLocks noChangeArrowheads="1"/>
            </p:cNvSpPr>
            <p:nvPr/>
          </p:nvSpPr>
          <p:spPr bwMode="auto">
            <a:xfrm>
              <a:off x="4025" y="1978"/>
              <a:ext cx="1211" cy="2178"/>
            </a:xfrm>
            <a:prstGeom prst="rect">
              <a:avLst/>
            </a:prstGeom>
            <a:solidFill>
              <a:srgbClr val="FFFFFF"/>
            </a:solidFill>
            <a:ln w="12700">
              <a:solidFill>
                <a:srgbClr val="000066"/>
              </a:solidFill>
              <a:miter lim="800000"/>
              <a:headEnd/>
              <a:tailEnd/>
            </a:ln>
          </p:spPr>
          <p:txBody>
            <a:bodyPr wrap="none" lIns="0" tIns="46800" rIns="90000" bIns="46800">
              <a:spAutoFit/>
            </a:bodyPr>
            <a:lstStyle/>
            <a:p>
              <a:pPr eaLnBrk="0" hangingPunct="0"/>
              <a:r>
                <a:rPr lang="en-US" altLang="zh-CN" sz="2000" b="1">
                  <a:solidFill>
                    <a:srgbClr val="000099"/>
                  </a:solidFill>
                  <a:ea typeface="隶书" panose="02010509060101010101" pitchFamily="49" charset="-122"/>
                </a:rPr>
                <a:t>(4)  for(  ;   ;  )</a:t>
              </a:r>
            </a:p>
            <a:p>
              <a:pPr eaLnBrk="0" hangingPunct="0"/>
              <a:r>
                <a:rPr lang="en-US" altLang="zh-CN" sz="2000" b="1">
                  <a:solidFill>
                    <a:srgbClr val="000099"/>
                  </a:solidFill>
                  <a:ea typeface="隶书" panose="02010509060101010101" pitchFamily="49" charset="-122"/>
                </a:rPr>
                <a:t>       {    ……</a:t>
              </a:r>
            </a:p>
            <a:p>
              <a:pPr eaLnBrk="0" hangingPunct="0"/>
              <a:r>
                <a:rPr lang="en-US" altLang="zh-CN" sz="2000" b="1">
                  <a:solidFill>
                    <a:srgbClr val="000099"/>
                  </a:solidFill>
                  <a:ea typeface="隶书" panose="02010509060101010101" pitchFamily="49" charset="-122"/>
                </a:rPr>
                <a:t>              do</a:t>
              </a:r>
            </a:p>
            <a:p>
              <a:pPr eaLnBrk="0" hangingPunct="0"/>
              <a:r>
                <a:rPr lang="en-US" altLang="zh-CN" sz="2000" b="1">
                  <a:solidFill>
                    <a:srgbClr val="000099"/>
                  </a:solidFill>
                  <a:ea typeface="隶书" panose="02010509060101010101" pitchFamily="49" charset="-122"/>
                </a:rPr>
                <a:t>              {   ……</a:t>
              </a:r>
            </a:p>
            <a:p>
              <a:pPr eaLnBrk="0" hangingPunct="0"/>
              <a:r>
                <a:rPr lang="en-US" altLang="zh-CN" sz="2000" b="1">
                  <a:solidFill>
                    <a:srgbClr val="000099"/>
                  </a:solidFill>
                  <a:ea typeface="隶书" panose="02010509060101010101" pitchFamily="49" charset="-122"/>
                </a:rPr>
                <a:t>              }while();</a:t>
              </a:r>
            </a:p>
            <a:p>
              <a:pPr eaLnBrk="0" hangingPunct="0"/>
              <a:r>
                <a:rPr lang="en-US" altLang="zh-CN" sz="2000" b="1">
                  <a:solidFill>
                    <a:srgbClr val="000099"/>
                  </a:solidFill>
                  <a:ea typeface="隶书" panose="02010509060101010101" pitchFamily="49" charset="-122"/>
                </a:rPr>
                <a:t>          ……</a:t>
              </a:r>
            </a:p>
            <a:p>
              <a:pPr eaLnBrk="0" hangingPunct="0"/>
              <a:r>
                <a:rPr lang="en-US" altLang="zh-CN" sz="2000" b="1">
                  <a:solidFill>
                    <a:srgbClr val="000099"/>
                  </a:solidFill>
                  <a:ea typeface="隶书" panose="02010509060101010101" pitchFamily="49" charset="-122"/>
                </a:rPr>
                <a:t>            while()</a:t>
              </a:r>
            </a:p>
            <a:p>
              <a:pPr eaLnBrk="0" hangingPunct="0"/>
              <a:r>
                <a:rPr lang="en-US" altLang="zh-CN" sz="2000" b="1">
                  <a:solidFill>
                    <a:srgbClr val="000099"/>
                  </a:solidFill>
                  <a:ea typeface="隶书" panose="02010509060101010101" pitchFamily="49" charset="-122"/>
                </a:rPr>
                <a:t>              {   ……</a:t>
              </a:r>
            </a:p>
            <a:p>
              <a:pPr eaLnBrk="0" hangingPunct="0"/>
              <a:r>
                <a:rPr lang="en-US" altLang="zh-CN" sz="2000" b="1">
                  <a:solidFill>
                    <a:srgbClr val="000099"/>
                  </a:solidFill>
                  <a:ea typeface="隶书" panose="02010509060101010101" pitchFamily="49" charset="-122"/>
                </a:rPr>
                <a:t>              }</a:t>
              </a:r>
            </a:p>
            <a:p>
              <a:pPr eaLnBrk="0" hangingPunct="0"/>
              <a:r>
                <a:rPr lang="en-US" altLang="zh-CN" sz="2000" b="1">
                  <a:solidFill>
                    <a:srgbClr val="000099"/>
                  </a:solidFill>
                  <a:ea typeface="隶书" panose="02010509060101010101" pitchFamily="49" charset="-122"/>
                </a:rPr>
                <a:t>          …...</a:t>
              </a:r>
            </a:p>
            <a:p>
              <a:pPr eaLnBrk="0" hangingPunct="0"/>
              <a:r>
                <a:rPr lang="en-US" altLang="zh-CN" sz="2000" b="1">
                  <a:solidFill>
                    <a:srgbClr val="000099"/>
                  </a:solidFill>
                  <a:ea typeface="隶书" panose="02010509060101010101" pitchFamily="49" charset="-122"/>
                </a:rPr>
                <a:t>}</a:t>
              </a:r>
            </a:p>
          </p:txBody>
        </p:sp>
        <p:sp>
          <p:nvSpPr>
            <p:cNvPr id="63497" name="Freeform 10">
              <a:extLst>
                <a:ext uri="{FF2B5EF4-FFF2-40B4-BE49-F238E27FC236}">
                  <a16:creationId xmlns:a16="http://schemas.microsoft.com/office/drawing/2014/main" id="{65ED49A7-0557-47D9-A5D7-636E2D9F1644}"/>
                </a:ext>
              </a:extLst>
            </p:cNvPr>
            <p:cNvSpPr>
              <a:spLocks noChangeArrowheads="1"/>
            </p:cNvSpPr>
            <p:nvPr/>
          </p:nvSpPr>
          <p:spPr bwMode="auto">
            <a:xfrm>
              <a:off x="4297" y="2372"/>
              <a:ext cx="848" cy="744"/>
            </a:xfrm>
            <a:custGeom>
              <a:avLst/>
              <a:gdLst>
                <a:gd name="T0" fmla="*/ 8 w 848"/>
                <a:gd name="T1" fmla="*/ 0 h 744"/>
                <a:gd name="T2" fmla="*/ 428 w 848"/>
                <a:gd name="T3" fmla="*/ 36 h 744"/>
                <a:gd name="T4" fmla="*/ 716 w 848"/>
                <a:gd name="T5" fmla="*/ 84 h 744"/>
                <a:gd name="T6" fmla="*/ 812 w 848"/>
                <a:gd name="T7" fmla="*/ 168 h 744"/>
                <a:gd name="T8" fmla="*/ 836 w 848"/>
                <a:gd name="T9" fmla="*/ 240 h 744"/>
                <a:gd name="T10" fmla="*/ 824 w 848"/>
                <a:gd name="T11" fmla="*/ 348 h 744"/>
                <a:gd name="T12" fmla="*/ 800 w 848"/>
                <a:gd name="T13" fmla="*/ 420 h 744"/>
                <a:gd name="T14" fmla="*/ 788 w 848"/>
                <a:gd name="T15" fmla="*/ 456 h 744"/>
                <a:gd name="T16" fmla="*/ 776 w 848"/>
                <a:gd name="T17" fmla="*/ 720 h 744"/>
                <a:gd name="T18" fmla="*/ 692 w 848"/>
                <a:gd name="T19" fmla="*/ 744 h 744"/>
                <a:gd name="T20" fmla="*/ 68 w 848"/>
                <a:gd name="T21" fmla="*/ 696 h 744"/>
                <a:gd name="T22" fmla="*/ 44 w 848"/>
                <a:gd name="T23" fmla="*/ 624 h 744"/>
                <a:gd name="T24" fmla="*/ 32 w 848"/>
                <a:gd name="T25" fmla="*/ 588 h 744"/>
                <a:gd name="T26" fmla="*/ 8 w 848"/>
                <a:gd name="T27" fmla="*/ 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8" h="744">
                  <a:moveTo>
                    <a:pt x="8" y="0"/>
                  </a:moveTo>
                  <a:cubicBezTo>
                    <a:pt x="156" y="37"/>
                    <a:pt x="251" y="29"/>
                    <a:pt x="428" y="36"/>
                  </a:cubicBezTo>
                  <a:cubicBezTo>
                    <a:pt x="521" y="59"/>
                    <a:pt x="620" y="72"/>
                    <a:pt x="716" y="84"/>
                  </a:cubicBezTo>
                  <a:cubicBezTo>
                    <a:pt x="762" y="115"/>
                    <a:pt x="791" y="121"/>
                    <a:pt x="812" y="168"/>
                  </a:cubicBezTo>
                  <a:cubicBezTo>
                    <a:pt x="822" y="191"/>
                    <a:pt x="836" y="240"/>
                    <a:pt x="836" y="240"/>
                  </a:cubicBezTo>
                  <a:cubicBezTo>
                    <a:pt x="832" y="276"/>
                    <a:pt x="831" y="312"/>
                    <a:pt x="824" y="348"/>
                  </a:cubicBezTo>
                  <a:cubicBezTo>
                    <a:pt x="819" y="373"/>
                    <a:pt x="808" y="396"/>
                    <a:pt x="800" y="420"/>
                  </a:cubicBezTo>
                  <a:cubicBezTo>
                    <a:pt x="796" y="432"/>
                    <a:pt x="788" y="456"/>
                    <a:pt x="788" y="456"/>
                  </a:cubicBezTo>
                  <a:cubicBezTo>
                    <a:pt x="798" y="529"/>
                    <a:pt x="848" y="662"/>
                    <a:pt x="776" y="720"/>
                  </a:cubicBezTo>
                  <a:cubicBezTo>
                    <a:pt x="768" y="726"/>
                    <a:pt x="695" y="743"/>
                    <a:pt x="692" y="744"/>
                  </a:cubicBezTo>
                  <a:cubicBezTo>
                    <a:pt x="480" y="735"/>
                    <a:pt x="279" y="708"/>
                    <a:pt x="68" y="696"/>
                  </a:cubicBezTo>
                  <a:cubicBezTo>
                    <a:pt x="60" y="672"/>
                    <a:pt x="52" y="648"/>
                    <a:pt x="44" y="624"/>
                  </a:cubicBezTo>
                  <a:cubicBezTo>
                    <a:pt x="40" y="612"/>
                    <a:pt x="32" y="588"/>
                    <a:pt x="32" y="588"/>
                  </a:cubicBezTo>
                  <a:cubicBezTo>
                    <a:pt x="0" y="329"/>
                    <a:pt x="21" y="524"/>
                    <a:pt x="8" y="0"/>
                  </a:cubicBezTo>
                  <a:close/>
                </a:path>
              </a:pathLst>
            </a:custGeom>
            <a:noFill/>
            <a:ln w="38100">
              <a:solidFill>
                <a:srgbClr val="FF3399"/>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63498" name="Text Box 11">
              <a:extLst>
                <a:ext uri="{FF2B5EF4-FFF2-40B4-BE49-F238E27FC236}">
                  <a16:creationId xmlns:a16="http://schemas.microsoft.com/office/drawing/2014/main" id="{D85F508E-1164-4D86-AD18-4CEBDC5E9BF9}"/>
                </a:ext>
              </a:extLst>
            </p:cNvPr>
            <p:cNvSpPr txBox="1">
              <a:spLocks noChangeArrowheads="1"/>
            </p:cNvSpPr>
            <p:nvPr/>
          </p:nvSpPr>
          <p:spPr bwMode="auto">
            <a:xfrm>
              <a:off x="5212" y="2454"/>
              <a:ext cx="5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46800" rIns="90000" bIns="46800">
              <a:spAutoFit/>
            </a:bodyPr>
            <a:lstStyle/>
            <a:p>
              <a:r>
                <a:rPr lang="zh-CN" altLang="en-US" sz="2000" b="1">
                  <a:solidFill>
                    <a:srgbClr val="000099"/>
                  </a:solidFill>
                </a:rPr>
                <a:t>内循环</a:t>
              </a:r>
            </a:p>
          </p:txBody>
        </p:sp>
        <p:sp>
          <p:nvSpPr>
            <p:cNvPr id="63499" name="Freeform 15">
              <a:extLst>
                <a:ext uri="{FF2B5EF4-FFF2-40B4-BE49-F238E27FC236}">
                  <a16:creationId xmlns:a16="http://schemas.microsoft.com/office/drawing/2014/main" id="{ACC1E78F-71D5-422D-9FFC-BD309021EFB1}"/>
                </a:ext>
              </a:extLst>
            </p:cNvPr>
            <p:cNvSpPr>
              <a:spLocks noChangeArrowheads="1"/>
            </p:cNvSpPr>
            <p:nvPr/>
          </p:nvSpPr>
          <p:spPr bwMode="auto">
            <a:xfrm>
              <a:off x="4305" y="3124"/>
              <a:ext cx="848" cy="744"/>
            </a:xfrm>
            <a:custGeom>
              <a:avLst/>
              <a:gdLst>
                <a:gd name="T0" fmla="*/ 8 w 848"/>
                <a:gd name="T1" fmla="*/ 0 h 744"/>
                <a:gd name="T2" fmla="*/ 428 w 848"/>
                <a:gd name="T3" fmla="*/ 36 h 744"/>
                <a:gd name="T4" fmla="*/ 716 w 848"/>
                <a:gd name="T5" fmla="*/ 84 h 744"/>
                <a:gd name="T6" fmla="*/ 812 w 848"/>
                <a:gd name="T7" fmla="*/ 168 h 744"/>
                <a:gd name="T8" fmla="*/ 836 w 848"/>
                <a:gd name="T9" fmla="*/ 240 h 744"/>
                <a:gd name="T10" fmla="*/ 824 w 848"/>
                <a:gd name="T11" fmla="*/ 348 h 744"/>
                <a:gd name="T12" fmla="*/ 800 w 848"/>
                <a:gd name="T13" fmla="*/ 420 h 744"/>
                <a:gd name="T14" fmla="*/ 788 w 848"/>
                <a:gd name="T15" fmla="*/ 456 h 744"/>
                <a:gd name="T16" fmla="*/ 776 w 848"/>
                <a:gd name="T17" fmla="*/ 720 h 744"/>
                <a:gd name="T18" fmla="*/ 692 w 848"/>
                <a:gd name="T19" fmla="*/ 744 h 744"/>
                <a:gd name="T20" fmla="*/ 68 w 848"/>
                <a:gd name="T21" fmla="*/ 696 h 744"/>
                <a:gd name="T22" fmla="*/ 44 w 848"/>
                <a:gd name="T23" fmla="*/ 624 h 744"/>
                <a:gd name="T24" fmla="*/ 32 w 848"/>
                <a:gd name="T25" fmla="*/ 588 h 744"/>
                <a:gd name="T26" fmla="*/ 8 w 848"/>
                <a:gd name="T27" fmla="*/ 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8" h="744">
                  <a:moveTo>
                    <a:pt x="8" y="0"/>
                  </a:moveTo>
                  <a:cubicBezTo>
                    <a:pt x="156" y="37"/>
                    <a:pt x="251" y="29"/>
                    <a:pt x="428" y="36"/>
                  </a:cubicBezTo>
                  <a:cubicBezTo>
                    <a:pt x="521" y="59"/>
                    <a:pt x="620" y="72"/>
                    <a:pt x="716" y="84"/>
                  </a:cubicBezTo>
                  <a:cubicBezTo>
                    <a:pt x="762" y="115"/>
                    <a:pt x="791" y="121"/>
                    <a:pt x="812" y="168"/>
                  </a:cubicBezTo>
                  <a:cubicBezTo>
                    <a:pt x="822" y="191"/>
                    <a:pt x="836" y="240"/>
                    <a:pt x="836" y="240"/>
                  </a:cubicBezTo>
                  <a:cubicBezTo>
                    <a:pt x="832" y="276"/>
                    <a:pt x="831" y="312"/>
                    <a:pt x="824" y="348"/>
                  </a:cubicBezTo>
                  <a:cubicBezTo>
                    <a:pt x="819" y="373"/>
                    <a:pt x="808" y="396"/>
                    <a:pt x="800" y="420"/>
                  </a:cubicBezTo>
                  <a:cubicBezTo>
                    <a:pt x="796" y="432"/>
                    <a:pt x="788" y="456"/>
                    <a:pt x="788" y="456"/>
                  </a:cubicBezTo>
                  <a:cubicBezTo>
                    <a:pt x="798" y="529"/>
                    <a:pt x="848" y="662"/>
                    <a:pt x="776" y="720"/>
                  </a:cubicBezTo>
                  <a:cubicBezTo>
                    <a:pt x="768" y="726"/>
                    <a:pt x="695" y="743"/>
                    <a:pt x="692" y="744"/>
                  </a:cubicBezTo>
                  <a:cubicBezTo>
                    <a:pt x="480" y="735"/>
                    <a:pt x="279" y="708"/>
                    <a:pt x="68" y="696"/>
                  </a:cubicBezTo>
                  <a:cubicBezTo>
                    <a:pt x="60" y="672"/>
                    <a:pt x="52" y="648"/>
                    <a:pt x="44" y="624"/>
                  </a:cubicBezTo>
                  <a:cubicBezTo>
                    <a:pt x="40" y="612"/>
                    <a:pt x="32" y="588"/>
                    <a:pt x="32" y="588"/>
                  </a:cubicBezTo>
                  <a:cubicBezTo>
                    <a:pt x="0" y="329"/>
                    <a:pt x="21" y="524"/>
                    <a:pt x="8" y="0"/>
                  </a:cubicBezTo>
                  <a:close/>
                </a:path>
              </a:pathLst>
            </a:custGeom>
            <a:noFill/>
            <a:ln w="38100">
              <a:solidFill>
                <a:srgbClr val="FF3399"/>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63500" name="Text Box 16">
              <a:extLst>
                <a:ext uri="{FF2B5EF4-FFF2-40B4-BE49-F238E27FC236}">
                  <a16:creationId xmlns:a16="http://schemas.microsoft.com/office/drawing/2014/main" id="{4A1C432F-680D-4E29-AB03-2FC7743DE744}"/>
                </a:ext>
              </a:extLst>
            </p:cNvPr>
            <p:cNvSpPr txBox="1">
              <a:spLocks noChangeArrowheads="1"/>
            </p:cNvSpPr>
            <p:nvPr/>
          </p:nvSpPr>
          <p:spPr bwMode="auto">
            <a:xfrm>
              <a:off x="5220" y="3206"/>
              <a:ext cx="5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46800" rIns="90000" bIns="46800">
              <a:spAutoFit/>
            </a:bodyPr>
            <a:lstStyle/>
            <a:p>
              <a:r>
                <a:rPr lang="zh-CN" altLang="en-US" sz="2000" b="1">
                  <a:solidFill>
                    <a:srgbClr val="000099"/>
                  </a:solidFill>
                </a:rPr>
                <a:t>内循环</a:t>
              </a:r>
            </a:p>
          </p:txBody>
        </p:sp>
        <p:sp>
          <p:nvSpPr>
            <p:cNvPr id="63501" name="AutoShape 17">
              <a:extLst>
                <a:ext uri="{FF2B5EF4-FFF2-40B4-BE49-F238E27FC236}">
                  <a16:creationId xmlns:a16="http://schemas.microsoft.com/office/drawing/2014/main" id="{4C3E21E7-5208-4F33-8BB9-8B9212B78BA7}"/>
                </a:ext>
              </a:extLst>
            </p:cNvPr>
            <p:cNvSpPr>
              <a:spLocks noChangeArrowheads="1"/>
            </p:cNvSpPr>
            <p:nvPr/>
          </p:nvSpPr>
          <p:spPr bwMode="auto">
            <a:xfrm>
              <a:off x="5057" y="1480"/>
              <a:ext cx="703" cy="317"/>
            </a:xfrm>
            <a:prstGeom prst="wedgeRectCallout">
              <a:avLst>
                <a:gd name="adj1" fmla="val -74468"/>
                <a:gd name="adj2" fmla="val 147477"/>
              </a:avLst>
            </a:prstGeom>
            <a:solidFill>
              <a:schemeClr val="bg1"/>
            </a:solidFill>
            <a:ln w="9525">
              <a:solidFill>
                <a:srgbClr val="000066"/>
              </a:solidFill>
              <a:miter lim="800000"/>
              <a:headEnd/>
              <a:tailEnd/>
            </a:ln>
          </p:spPr>
          <p:txBody>
            <a:bodyPr/>
            <a:lstStyle/>
            <a:p>
              <a:pPr algn="ctr"/>
              <a:r>
                <a:rPr lang="zh-CN" altLang="en-US" b="1">
                  <a:solidFill>
                    <a:srgbClr val="000099"/>
                  </a:solidFill>
                </a:rPr>
                <a:t>外循环</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1682"/>
                                        </p:tgtEl>
                                        <p:attrNameLst>
                                          <p:attrName>style.visibility</p:attrName>
                                        </p:attrNameLst>
                                      </p:cBhvr>
                                      <p:to>
                                        <p:strVal val="visible"/>
                                      </p:to>
                                    </p:set>
                                    <p:anim calcmode="lin" valueType="num">
                                      <p:cBhvr additive="base">
                                        <p:cTn id="7" dur="500" fill="hold"/>
                                        <p:tgtEl>
                                          <p:spTgt spid="241682"/>
                                        </p:tgtEl>
                                        <p:attrNameLst>
                                          <p:attrName>ppt_x</p:attrName>
                                        </p:attrNameLst>
                                      </p:cBhvr>
                                      <p:tavLst>
                                        <p:tav tm="0">
                                          <p:val>
                                            <p:strVal val="#ppt_x"/>
                                          </p:val>
                                        </p:tav>
                                        <p:tav tm="100000">
                                          <p:val>
                                            <p:strVal val="#ppt_x"/>
                                          </p:val>
                                        </p:tav>
                                      </p:tavLst>
                                    </p:anim>
                                    <p:anim calcmode="lin" valueType="num">
                                      <p:cBhvr additive="base">
                                        <p:cTn id="8" dur="500" fill="hold"/>
                                        <p:tgtEl>
                                          <p:spTgt spid="2416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idx="1"/>
          </p:nvPr>
        </p:nvSpPr>
        <p:spPr>
          <a:xfrm>
            <a:off x="395288" y="1341438"/>
            <a:ext cx="8569325" cy="5111750"/>
          </a:xfrm>
        </p:spPr>
        <p:txBody>
          <a:bodyPr/>
          <a:lstStyle/>
          <a:p>
            <a:pPr marL="0" indent="0">
              <a:spcBef>
                <a:spcPts val="600"/>
              </a:spcBef>
              <a:buFont typeface="Wingdings" panose="05000000000000000000" charset="0"/>
              <a:buNone/>
              <a:defRPr/>
            </a:pPr>
            <a:r>
              <a:rPr lang="zh-CN" altLang="en-US" dirty="0">
                <a:latin typeface="Arial" panose="020B0604020202020204"/>
                <a:cs typeface="Arial" panose="020B0604020202020204"/>
              </a:rPr>
              <a:t>简单的猜数游戏。输入你所猜的整数</a:t>
            </a:r>
            <a:r>
              <a:rPr lang="en-US" altLang="zh-CN" dirty="0" err="1">
                <a:latin typeface="Arial" panose="020B0604020202020204"/>
                <a:cs typeface="Arial" panose="020B0604020202020204"/>
              </a:rPr>
              <a:t>yournumber</a:t>
            </a:r>
            <a:r>
              <a:rPr lang="en-US" altLang="zh-CN" dirty="0">
                <a:latin typeface="Arial" panose="020B0604020202020204"/>
                <a:cs typeface="Arial" panose="020B0604020202020204"/>
              </a:rPr>
              <a:t>(</a:t>
            </a:r>
            <a:r>
              <a:rPr lang="zh-CN" altLang="en-US" dirty="0">
                <a:latin typeface="Arial" panose="020B0604020202020204"/>
                <a:cs typeface="Arial" panose="020B0604020202020204"/>
              </a:rPr>
              <a:t>假定</a:t>
            </a:r>
            <a:r>
              <a:rPr lang="en-US" altLang="zh-CN" dirty="0">
                <a:latin typeface="Arial" panose="020B0604020202020204"/>
                <a:cs typeface="Arial" panose="020B0604020202020204"/>
              </a:rPr>
              <a:t>1~100</a:t>
            </a:r>
            <a:r>
              <a:rPr lang="zh-CN" altLang="en-US" dirty="0">
                <a:latin typeface="Arial" panose="020B0604020202020204"/>
                <a:cs typeface="Arial" panose="020B0604020202020204"/>
              </a:rPr>
              <a:t>内</a:t>
            </a:r>
            <a:r>
              <a:rPr lang="en-US" altLang="zh-CN" dirty="0">
                <a:latin typeface="Arial" panose="020B0604020202020204"/>
                <a:cs typeface="Arial" panose="020B0604020202020204"/>
              </a:rPr>
              <a:t>)</a:t>
            </a:r>
            <a:r>
              <a:rPr lang="zh-CN" altLang="en-US" dirty="0">
                <a:latin typeface="Arial" panose="020B0604020202020204"/>
                <a:cs typeface="Arial" panose="020B0604020202020204"/>
              </a:rPr>
              <a:t>，与计算机产生的被猜数</a:t>
            </a:r>
            <a:r>
              <a:rPr lang="en-US" altLang="zh-CN" dirty="0" err="1">
                <a:latin typeface="Arial" panose="020B0604020202020204"/>
                <a:cs typeface="Arial" panose="020B0604020202020204"/>
              </a:rPr>
              <a:t>mynumber</a:t>
            </a:r>
            <a:r>
              <a:rPr lang="zh-CN" altLang="en-US" dirty="0">
                <a:latin typeface="Arial" panose="020B0604020202020204"/>
                <a:cs typeface="Arial" panose="020B0604020202020204"/>
              </a:rPr>
              <a:t>比较，若相等，显示猜中；若不等，显示与被猜数的大小关系。</a:t>
            </a:r>
            <a:endParaRPr lang="en-US" altLang="zh-CN" dirty="0">
              <a:latin typeface="Arial" panose="020B0604020202020204"/>
              <a:cs typeface="Arial" panose="020B0604020202020204"/>
            </a:endParaRPr>
          </a:p>
          <a:p>
            <a:pPr marL="0" lvl="1" indent="0">
              <a:spcBef>
                <a:spcPts val="600"/>
              </a:spcBef>
              <a:buClr>
                <a:schemeClr val="bg2"/>
              </a:buClr>
              <a:buSzPct val="75000"/>
              <a:buFont typeface="Wingdings" panose="05000000000000000000" charset="0"/>
              <a:buNone/>
              <a:defRPr/>
            </a:pPr>
            <a:r>
              <a:rPr lang="en-US" altLang="zh-CN" dirty="0" err="1">
                <a:cs typeface="Arial" panose="020B0604020202020204"/>
              </a:rPr>
              <a:t>yournumber</a:t>
            </a:r>
            <a:r>
              <a:rPr lang="en-US" altLang="zh-CN" dirty="0">
                <a:cs typeface="Arial" panose="020B0604020202020204"/>
              </a:rPr>
              <a:t> </a:t>
            </a:r>
            <a:r>
              <a:rPr lang="en-US" altLang="zh-CN" dirty="0" err="1">
                <a:cs typeface="Arial" panose="020B0604020202020204"/>
              </a:rPr>
              <a:t>vs</a:t>
            </a:r>
            <a:r>
              <a:rPr lang="en-US" altLang="zh-CN" dirty="0">
                <a:cs typeface="Arial" panose="020B0604020202020204"/>
              </a:rPr>
              <a:t> </a:t>
            </a:r>
            <a:r>
              <a:rPr lang="en-US" altLang="zh-CN" dirty="0" err="1">
                <a:cs typeface="Arial" panose="020B0604020202020204"/>
              </a:rPr>
              <a:t>mynubmer</a:t>
            </a:r>
            <a:r>
              <a:rPr lang="zh-CN" altLang="en-US" dirty="0">
                <a:cs typeface="Arial" panose="020B0604020202020204"/>
              </a:rPr>
              <a:t>：</a:t>
            </a:r>
            <a:r>
              <a:rPr lang="en-US" altLang="zh-CN" dirty="0">
                <a:latin typeface="Arial" panose="020B0604020202020204"/>
                <a:cs typeface="Arial" panose="020B0604020202020204"/>
              </a:rPr>
              <a:t>3</a:t>
            </a:r>
            <a:r>
              <a:rPr lang="zh-CN" altLang="en-US" dirty="0">
                <a:latin typeface="Arial" panose="020B0604020202020204"/>
                <a:cs typeface="Arial" panose="020B0604020202020204"/>
              </a:rPr>
              <a:t>种情况：</a:t>
            </a:r>
            <a:endParaRPr lang="en-US" altLang="zh-CN" dirty="0">
              <a:latin typeface="Arial" panose="020B0604020202020204"/>
              <a:cs typeface="Arial" panose="020B0604020202020204"/>
            </a:endParaRPr>
          </a:p>
          <a:p>
            <a:pPr lvl="1">
              <a:spcBef>
                <a:spcPts val="600"/>
              </a:spcBef>
              <a:defRPr/>
            </a:pPr>
            <a:r>
              <a:rPr lang="en-US" altLang="zh-CN" dirty="0" err="1">
                <a:latin typeface="Arial" panose="020B0604020202020204"/>
                <a:cs typeface="Arial" panose="020B0604020202020204"/>
              </a:rPr>
              <a:t>yournumber</a:t>
            </a:r>
            <a:r>
              <a:rPr lang="en-US" altLang="zh-CN" dirty="0">
                <a:latin typeface="Arial" panose="020B0604020202020204"/>
                <a:cs typeface="Arial" panose="020B0604020202020204"/>
              </a:rPr>
              <a:t> == </a:t>
            </a:r>
            <a:r>
              <a:rPr lang="en-US" altLang="zh-CN" dirty="0" err="1">
                <a:cs typeface="Arial" panose="020B0604020202020204"/>
              </a:rPr>
              <a:t>mynumber</a:t>
            </a:r>
            <a:endParaRPr lang="en-US" altLang="zh-CN" dirty="0">
              <a:cs typeface="Arial" panose="020B0604020202020204"/>
            </a:endParaRPr>
          </a:p>
          <a:p>
            <a:pPr lvl="1">
              <a:spcBef>
                <a:spcPts val="600"/>
              </a:spcBef>
              <a:defRPr/>
            </a:pPr>
            <a:endParaRPr lang="en-US" altLang="zh-CN" dirty="0">
              <a:latin typeface="Arial" panose="020B0604020202020204"/>
              <a:cs typeface="Arial" panose="020B0604020202020204"/>
            </a:endParaRPr>
          </a:p>
          <a:p>
            <a:pPr lvl="1">
              <a:spcBef>
                <a:spcPts val="600"/>
              </a:spcBef>
              <a:defRPr/>
            </a:pPr>
            <a:r>
              <a:rPr lang="en-US" altLang="zh-CN" dirty="0" err="1">
                <a:latin typeface="Arial" panose="020B0604020202020204"/>
                <a:cs typeface="Arial" panose="020B0604020202020204"/>
              </a:rPr>
              <a:t>yournumber</a:t>
            </a:r>
            <a:r>
              <a:rPr lang="en-US" altLang="zh-CN" dirty="0">
                <a:latin typeface="Arial" panose="020B0604020202020204"/>
                <a:cs typeface="Arial" panose="020B0604020202020204"/>
              </a:rPr>
              <a:t> &gt; </a:t>
            </a:r>
            <a:r>
              <a:rPr lang="en-US" altLang="zh-CN" dirty="0" err="1">
                <a:cs typeface="Arial" panose="020B0604020202020204"/>
              </a:rPr>
              <a:t>mynumber</a:t>
            </a:r>
            <a:endParaRPr lang="en-US" altLang="zh-CN" dirty="0">
              <a:latin typeface="Arial" panose="020B0604020202020204"/>
              <a:cs typeface="Arial" panose="020B0604020202020204"/>
            </a:endParaRPr>
          </a:p>
          <a:p>
            <a:pPr lvl="1">
              <a:spcBef>
                <a:spcPts val="600"/>
              </a:spcBef>
              <a:defRPr/>
            </a:pPr>
            <a:r>
              <a:rPr lang="en-US" altLang="zh-CN" dirty="0" err="1">
                <a:latin typeface="Arial" panose="020B0604020202020204"/>
                <a:cs typeface="Arial" panose="020B0604020202020204"/>
              </a:rPr>
              <a:t>yournumber</a:t>
            </a:r>
            <a:r>
              <a:rPr lang="en-US" altLang="zh-CN" dirty="0">
                <a:latin typeface="Arial" panose="020B0604020202020204"/>
                <a:cs typeface="Arial" panose="020B0604020202020204"/>
              </a:rPr>
              <a:t> &lt; </a:t>
            </a:r>
            <a:r>
              <a:rPr lang="en-US" altLang="zh-CN" dirty="0" err="1">
                <a:cs typeface="Arial" panose="020B0604020202020204"/>
              </a:rPr>
              <a:t>mynumber</a:t>
            </a:r>
            <a:endParaRPr lang="zh-CN" altLang="en-US" dirty="0">
              <a:latin typeface="Arial" panose="020B0604020202020204"/>
              <a:cs typeface="Arial" panose="020B0604020202020204"/>
            </a:endParaRPr>
          </a:p>
          <a:p>
            <a:pPr lvl="1">
              <a:lnSpc>
                <a:spcPct val="90000"/>
              </a:lnSpc>
              <a:spcBef>
                <a:spcPts val="600"/>
              </a:spcBef>
              <a:defRPr/>
            </a:pPr>
            <a:endParaRPr lang="zh-CN" altLang="en-US" dirty="0">
              <a:latin typeface="Arial" panose="020B0604020202020204"/>
              <a:cs typeface="Arial" panose="020B0604020202020204"/>
            </a:endParaRPr>
          </a:p>
        </p:txBody>
      </p:sp>
      <p:sp>
        <p:nvSpPr>
          <p:cNvPr id="3" name="矩形 2"/>
          <p:cNvSpPr>
            <a:spLocks noChangeArrowheads="1"/>
          </p:cNvSpPr>
          <p:nvPr/>
        </p:nvSpPr>
        <p:spPr bwMode="auto">
          <a:xfrm>
            <a:off x="6011863" y="3860800"/>
            <a:ext cx="2881312" cy="2046288"/>
          </a:xfrm>
          <a:prstGeom prst="rect">
            <a:avLst/>
          </a:prstGeom>
          <a:solidFill>
            <a:schemeClr val="accent5"/>
          </a:solidFill>
          <a:ln w="9525">
            <a:solidFill>
              <a:srgbClr val="3366FF"/>
            </a:solidFill>
            <a:prstDash val="sysDot"/>
            <a:miter lim="800000"/>
          </a:ln>
        </p:spPr>
        <p:txBody>
          <a:bodyPr>
            <a:spAutoFit/>
          </a:bodyPr>
          <a:lstStyle/>
          <a:p>
            <a:pPr>
              <a:spcBef>
                <a:spcPts val="600"/>
              </a:spcBef>
            </a:pPr>
            <a:r>
              <a:rPr lang="en-US" altLang="zh-CN" sz="2800" b="1" dirty="0">
                <a:solidFill>
                  <a:srgbClr val="CD0066"/>
                </a:solidFill>
              </a:rPr>
              <a:t>if</a:t>
            </a:r>
            <a:r>
              <a:rPr lang="en-US" altLang="zh-CN" sz="2800" b="1" dirty="0">
                <a:solidFill>
                  <a:srgbClr val="DE4D1A"/>
                </a:solidFill>
              </a:rPr>
              <a:t> </a:t>
            </a:r>
            <a:r>
              <a:rPr lang="en-US" altLang="zh-CN" sz="2800" b="1" dirty="0"/>
              <a:t>(==) </a:t>
            </a:r>
            <a:r>
              <a:rPr lang="zh-CN" altLang="en-US" sz="2800" b="1" dirty="0"/>
              <a:t> </a:t>
            </a:r>
            <a:r>
              <a:rPr lang="en-US" altLang="zh-CN" sz="2800" b="1" dirty="0"/>
              <a:t>ok</a:t>
            </a:r>
            <a:endParaRPr lang="zh-CN" altLang="en-US" sz="2800" b="1" dirty="0"/>
          </a:p>
          <a:p>
            <a:pPr>
              <a:spcBef>
                <a:spcPts val="600"/>
              </a:spcBef>
            </a:pPr>
            <a:r>
              <a:rPr lang="en-US" altLang="zh-CN" sz="2800" b="1" dirty="0">
                <a:solidFill>
                  <a:srgbClr val="CD0066"/>
                </a:solidFill>
              </a:rPr>
              <a:t>else</a:t>
            </a:r>
          </a:p>
          <a:p>
            <a:pPr>
              <a:spcBef>
                <a:spcPts val="600"/>
              </a:spcBef>
            </a:pPr>
            <a:r>
              <a:rPr lang="en-US" altLang="zh-CN" sz="2800" b="1" dirty="0">
                <a:solidFill>
                  <a:srgbClr val="CC0066"/>
                </a:solidFill>
              </a:rPr>
              <a:t>    if </a:t>
            </a:r>
            <a:r>
              <a:rPr lang="en-US" altLang="zh-CN" sz="2800" b="1" dirty="0">
                <a:solidFill>
                  <a:srgbClr val="000000"/>
                </a:solidFill>
              </a:rPr>
              <a:t>(&gt;)</a:t>
            </a:r>
            <a:r>
              <a:rPr lang="zh-CN" altLang="en-US" sz="2800" b="1" dirty="0">
                <a:solidFill>
                  <a:srgbClr val="000000"/>
                </a:solidFill>
              </a:rPr>
              <a:t> </a:t>
            </a:r>
            <a:r>
              <a:rPr lang="en-US" altLang="zh-CN" sz="2800" b="1" dirty="0">
                <a:solidFill>
                  <a:srgbClr val="000000"/>
                </a:solidFill>
              </a:rPr>
              <a:t>bigger</a:t>
            </a:r>
          </a:p>
          <a:p>
            <a:pPr>
              <a:spcBef>
                <a:spcPts val="600"/>
              </a:spcBef>
            </a:pPr>
            <a:r>
              <a:rPr lang="en-US" altLang="zh-CN" sz="2800" b="1" dirty="0">
                <a:solidFill>
                  <a:srgbClr val="CC0066"/>
                </a:solidFill>
              </a:rPr>
              <a:t>    else</a:t>
            </a:r>
            <a:r>
              <a:rPr lang="zh-CN" altLang="en-US" sz="2800" b="1" dirty="0">
                <a:solidFill>
                  <a:srgbClr val="CC0066"/>
                </a:solidFill>
              </a:rPr>
              <a:t> </a:t>
            </a:r>
            <a:r>
              <a:rPr lang="en-US" altLang="zh-CN" sz="2800" b="1" dirty="0">
                <a:solidFill>
                  <a:srgbClr val="000000"/>
                </a:solidFill>
              </a:rPr>
              <a:t>smaller</a:t>
            </a:r>
            <a:r>
              <a:rPr lang="en-US" altLang="zh-CN" sz="2800" b="1" dirty="0"/>
              <a:t>  </a:t>
            </a:r>
            <a:endParaRPr lang="zh-CN" altLang="en-US" sz="2800" b="1" dirty="0"/>
          </a:p>
        </p:txBody>
      </p:sp>
      <p:sp>
        <p:nvSpPr>
          <p:cNvPr id="4" name="标题 3">
            <a:extLst>
              <a:ext uri="{FF2B5EF4-FFF2-40B4-BE49-F238E27FC236}">
                <a16:creationId xmlns:a16="http://schemas.microsoft.com/office/drawing/2014/main" id="{9261D414-3838-45D8-A050-A90B88D99102}"/>
              </a:ext>
            </a:extLst>
          </p:cNvPr>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blinds(horizontal)">
                                      <p:cBhvr>
                                        <p:cTn id="7" dur="50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199"/>
                                          </p:stCondLst>
                                        </p:cTn>
                                        <p:tgtEl>
                                          <p:spTgt spid="123907">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199"/>
                                          </p:stCondLst>
                                        </p:cTn>
                                        <p:tgtEl>
                                          <p:spTgt spid="123907">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bg/>
                                          </p:spTgt>
                                        </p:tgtEl>
                                        <p:attrNameLst>
                                          <p:attrName>style.visibility</p:attrName>
                                        </p:attrNameLst>
                                      </p:cBhvr>
                                      <p:to>
                                        <p:strVal val="visible"/>
                                      </p:to>
                                    </p:set>
                                    <p:animEffect transition="in" filter="wipe(down)">
                                      <p:cBhvr>
                                        <p:cTn id="28" dur="500"/>
                                        <p:tgtEl>
                                          <p:spTgt spid="3">
                                            <p:bg/>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wipe(down)">
                                      <p:cBhvr>
                                        <p:cTn id="33" dur="500"/>
                                        <p:tgtEl>
                                          <p:spTgt spid="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Effect transition="in" filter="wipe(down)">
                                      <p:cBhvr>
                                        <p:cTn id="38" dur="500"/>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00"/>
                                        <p:tgtEl>
                                          <p:spTgt spid="3">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Effect transition="in" filter="wipe(down)">
                                      <p:cBhvr>
                                        <p:cTn id="4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灯片编号占位符 5">
            <a:extLst>
              <a:ext uri="{FF2B5EF4-FFF2-40B4-BE49-F238E27FC236}">
                <a16:creationId xmlns:a16="http://schemas.microsoft.com/office/drawing/2014/main" id="{E1C2AA8C-3AA9-4062-9531-91B7C9A6B7D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34D2018-8591-4A07-8D32-0557C47B5242}" type="slidenum">
              <a:rPr lang="en-US" altLang="zh-CN"/>
              <a:pPr/>
              <a:t>70</a:t>
            </a:fld>
            <a:endParaRPr lang="en-US" altLang="zh-CN"/>
          </a:p>
        </p:txBody>
      </p:sp>
      <p:sp>
        <p:nvSpPr>
          <p:cNvPr id="183298" name="Rectangle 2">
            <a:extLst>
              <a:ext uri="{FF2B5EF4-FFF2-40B4-BE49-F238E27FC236}">
                <a16:creationId xmlns:a16="http://schemas.microsoft.com/office/drawing/2014/main" id="{26E82A41-97FE-493D-ABB3-B645D6924236}"/>
              </a:ext>
            </a:extLst>
          </p:cNvPr>
          <p:cNvSpPr>
            <a:spLocks noGrp="1" noChangeArrowheads="1"/>
          </p:cNvSpPr>
          <p:nvPr>
            <p:ph type="title"/>
          </p:nvPr>
        </p:nvSpPr>
        <p:spPr>
          <a:xfrm>
            <a:off x="684213" y="188913"/>
            <a:ext cx="8207375" cy="765175"/>
          </a:xfrm>
        </p:spPr>
        <p:txBody>
          <a:bodyPr/>
          <a:lstStyle/>
          <a:p>
            <a:pPr eaLnBrk="1" hangingPunct="1">
              <a:defRPr/>
            </a:pPr>
            <a:r>
              <a:rPr kumimoji="1" lang="en-US" altLang="zh-CN" sz="4000"/>
              <a:t>4.4 </a:t>
            </a:r>
            <a:r>
              <a:rPr kumimoji="1" lang="zh-CN" altLang="en-US" sz="4000"/>
              <a:t>循环结构</a:t>
            </a:r>
            <a:br>
              <a:rPr kumimoji="1" lang="zh-CN" altLang="en-US" sz="4000"/>
            </a:br>
            <a:r>
              <a:rPr kumimoji="1" lang="zh-CN" altLang="en-US" sz="2000">
                <a:solidFill>
                  <a:srgbClr val="CC0000"/>
                </a:solidFill>
              </a:rPr>
              <a:t>用循环编写程序</a:t>
            </a:r>
            <a:r>
              <a:rPr kumimoji="1" lang="en-US" altLang="zh-CN" sz="2000">
                <a:solidFill>
                  <a:srgbClr val="CC0000"/>
                </a:solidFill>
              </a:rPr>
              <a:t>——</a:t>
            </a:r>
            <a:r>
              <a:rPr kumimoji="1" lang="zh-CN" altLang="en-US" sz="2000">
                <a:solidFill>
                  <a:srgbClr val="CC0000"/>
                </a:solidFill>
              </a:rPr>
              <a:t>多重循环</a:t>
            </a:r>
          </a:p>
        </p:txBody>
      </p:sp>
      <p:sp>
        <p:nvSpPr>
          <p:cNvPr id="183302" name="Text Box 6">
            <a:extLst>
              <a:ext uri="{FF2B5EF4-FFF2-40B4-BE49-F238E27FC236}">
                <a16:creationId xmlns:a16="http://schemas.microsoft.com/office/drawing/2014/main" id="{7386D067-8D5F-484A-9F10-AB15B86E8027}"/>
              </a:ext>
            </a:extLst>
          </p:cNvPr>
          <p:cNvSpPr txBox="1">
            <a:spLocks noChangeArrowheads="1"/>
          </p:cNvSpPr>
          <p:nvPr/>
        </p:nvSpPr>
        <p:spPr bwMode="auto">
          <a:xfrm>
            <a:off x="0" y="1125538"/>
            <a:ext cx="8077200" cy="5568950"/>
          </a:xfrm>
          <a:prstGeom prst="rect">
            <a:avLst/>
          </a:prstGeom>
          <a:noFill/>
          <a:ln>
            <a:noFill/>
          </a:ln>
          <a:effectLst/>
        </p:spPr>
        <p:txBody>
          <a:bodyPr>
            <a:spAutoFit/>
          </a:bodyPr>
          <a:lstStyle/>
          <a:p>
            <a:pPr>
              <a:defRPr/>
            </a:pPr>
            <a:r>
              <a:rPr kumimoji="1" lang="zh-CN" altLang="en-US" b="1">
                <a:solidFill>
                  <a:srgbClr val="000099"/>
                </a:solidFill>
              </a:rPr>
              <a:t>例</a:t>
            </a:r>
            <a:r>
              <a:rPr kumimoji="1" lang="en-US" altLang="zh-CN" b="1">
                <a:solidFill>
                  <a:srgbClr val="000099"/>
                </a:solidFill>
              </a:rPr>
              <a:t>4.17  </a:t>
            </a:r>
            <a:r>
              <a:rPr kumimoji="1" lang="zh-CN" altLang="en-US" b="1">
                <a:solidFill>
                  <a:srgbClr val="000099"/>
                </a:solidFill>
              </a:rPr>
              <a:t>输出</a:t>
            </a:r>
            <a:r>
              <a:rPr kumimoji="1" lang="en-US" altLang="zh-CN" b="1">
                <a:solidFill>
                  <a:srgbClr val="000099"/>
                </a:solidFill>
              </a:rPr>
              <a:t>2</a:t>
            </a:r>
            <a:r>
              <a:rPr kumimoji="1" lang="zh-CN" altLang="en-US" b="1">
                <a:solidFill>
                  <a:srgbClr val="000099"/>
                </a:solidFill>
              </a:rPr>
              <a:t>～</a:t>
            </a:r>
            <a:r>
              <a:rPr kumimoji="1" lang="en-US" altLang="zh-CN" b="1">
                <a:solidFill>
                  <a:srgbClr val="000099"/>
                </a:solidFill>
              </a:rPr>
              <a:t>500</a:t>
            </a:r>
            <a:r>
              <a:rPr kumimoji="1" lang="zh-CN" altLang="en-US" b="1">
                <a:solidFill>
                  <a:srgbClr val="000099"/>
                </a:solidFill>
              </a:rPr>
              <a:t>中所有的素数，并且每行输出</a:t>
            </a:r>
            <a:r>
              <a:rPr kumimoji="1" lang="en-US" altLang="zh-CN" b="1">
                <a:solidFill>
                  <a:srgbClr val="000099"/>
                </a:solidFill>
              </a:rPr>
              <a:t>10</a:t>
            </a:r>
            <a:r>
              <a:rPr kumimoji="1" lang="zh-CN" altLang="en-US" b="1">
                <a:solidFill>
                  <a:srgbClr val="000099"/>
                </a:solidFill>
              </a:rPr>
              <a:t>个。</a:t>
            </a:r>
          </a:p>
          <a:p>
            <a:pPr>
              <a:defRPr/>
            </a:pPr>
            <a:r>
              <a:rPr kumimoji="1" lang="en-US" altLang="zh-CN" b="1">
                <a:solidFill>
                  <a:srgbClr val="000099"/>
                </a:solidFill>
              </a:rPr>
              <a:t>#include&lt;stdio.h&gt;</a:t>
            </a:r>
          </a:p>
          <a:p>
            <a:pPr>
              <a:defRPr/>
            </a:pPr>
            <a:r>
              <a:rPr kumimoji="1" lang="en-US" altLang="zh-CN" b="1">
                <a:solidFill>
                  <a:srgbClr val="000099"/>
                </a:solidFill>
              </a:rPr>
              <a:t>#include&lt;math.h&gt;</a:t>
            </a:r>
          </a:p>
          <a:p>
            <a:pPr>
              <a:defRPr/>
            </a:pPr>
            <a:r>
              <a:rPr kumimoji="1" lang="en-US" altLang="zh-CN" b="1">
                <a:solidFill>
                  <a:srgbClr val="000099"/>
                </a:solidFill>
              </a:rPr>
              <a:t> void main()</a:t>
            </a:r>
          </a:p>
          <a:p>
            <a:pPr>
              <a:defRPr/>
            </a:pPr>
            <a:r>
              <a:rPr kumimoji="1" lang="en-US" altLang="zh-CN" b="1">
                <a:solidFill>
                  <a:srgbClr val="000099"/>
                </a:solidFill>
              </a:rPr>
              <a:t> {  int n, i, count=0,flag=1;</a:t>
            </a:r>
          </a:p>
          <a:p>
            <a:pPr>
              <a:defRPr/>
            </a:pPr>
            <a:r>
              <a:rPr kumimoji="1" lang="en-US" altLang="zh-CN" b="1">
                <a:solidFill>
                  <a:srgbClr val="000099"/>
                </a:solidFill>
              </a:rPr>
              <a:t>    </a:t>
            </a:r>
            <a:r>
              <a:rPr kumimoji="1" lang="en-US" altLang="zh-CN" b="1">
                <a:solidFill>
                  <a:srgbClr val="CC0000"/>
                </a:solidFill>
                <a:effectLst>
                  <a:outerShdw blurRad="38100" dist="38100" dir="2700000" algn="tl">
                    <a:srgbClr val="C0C0C0"/>
                  </a:outerShdw>
                </a:effectLst>
              </a:rPr>
              <a:t>for(n=2; n&lt;=500; n++){       //</a:t>
            </a:r>
            <a:r>
              <a:rPr kumimoji="1" lang="zh-CN" altLang="en-US" b="1">
                <a:solidFill>
                  <a:srgbClr val="CC0000"/>
                </a:solidFill>
                <a:effectLst>
                  <a:outerShdw blurRad="38100" dist="38100" dir="2700000" algn="tl">
                    <a:srgbClr val="C0C0C0"/>
                  </a:outerShdw>
                </a:effectLst>
              </a:rPr>
              <a:t>外循环</a:t>
            </a:r>
          </a:p>
          <a:p>
            <a:pPr>
              <a:defRPr/>
            </a:pPr>
            <a:r>
              <a:rPr kumimoji="1" lang="zh-CN" altLang="en-US" b="1">
                <a:solidFill>
                  <a:srgbClr val="000099"/>
                </a:solidFill>
              </a:rPr>
              <a:t>       </a:t>
            </a:r>
            <a:r>
              <a:rPr kumimoji="1" lang="en-US" altLang="zh-CN" b="1">
                <a:solidFill>
                  <a:srgbClr val="000099"/>
                </a:solidFill>
              </a:rPr>
              <a:t>for(i=2,flag=1; i&lt;=n-1; i++)</a:t>
            </a:r>
          </a:p>
          <a:p>
            <a:pPr>
              <a:defRPr/>
            </a:pPr>
            <a:r>
              <a:rPr kumimoji="1" lang="en-US" altLang="zh-CN" b="1">
                <a:solidFill>
                  <a:srgbClr val="000099"/>
                </a:solidFill>
              </a:rPr>
              <a:t> 	     if (n%i==0)    flag=0;            </a:t>
            </a:r>
          </a:p>
          <a:p>
            <a:pPr>
              <a:defRPr/>
            </a:pPr>
            <a:r>
              <a:rPr kumimoji="1" lang="en-US" altLang="zh-CN" b="1">
                <a:solidFill>
                  <a:srgbClr val="000099"/>
                </a:solidFill>
              </a:rPr>
              <a:t>	  if (flag==1){                   </a:t>
            </a:r>
          </a:p>
          <a:p>
            <a:pPr>
              <a:defRPr/>
            </a:pPr>
            <a:r>
              <a:rPr kumimoji="1" lang="en-US" altLang="zh-CN" b="1">
                <a:solidFill>
                  <a:srgbClr val="000099"/>
                </a:solidFill>
              </a:rPr>
              <a:t>		printf("%5d",n);	// </a:t>
            </a:r>
            <a:r>
              <a:rPr kumimoji="1" lang="zh-CN" altLang="en-US" b="1">
                <a:solidFill>
                  <a:srgbClr val="000099"/>
                </a:solidFill>
              </a:rPr>
              <a:t>输出素数</a:t>
            </a:r>
          </a:p>
          <a:p>
            <a:pPr>
              <a:defRPr/>
            </a:pPr>
            <a:r>
              <a:rPr kumimoji="1" lang="zh-CN" altLang="en-US" b="1">
                <a:solidFill>
                  <a:srgbClr val="000099"/>
                </a:solidFill>
              </a:rPr>
              <a:t>		</a:t>
            </a:r>
            <a:r>
              <a:rPr kumimoji="1" lang="en-US" altLang="zh-CN" b="1">
                <a:solidFill>
                  <a:srgbClr val="000099"/>
                </a:solidFill>
              </a:rPr>
              <a:t>count++;    // </a:t>
            </a:r>
            <a:r>
              <a:rPr kumimoji="1" lang="zh-CN" altLang="en-US" b="1">
                <a:solidFill>
                  <a:srgbClr val="000099"/>
                </a:solidFill>
              </a:rPr>
              <a:t>统计已输出个数</a:t>
            </a:r>
          </a:p>
          <a:p>
            <a:pPr>
              <a:defRPr/>
            </a:pPr>
            <a:r>
              <a:rPr kumimoji="1" lang="zh-CN" altLang="en-US" b="1">
                <a:solidFill>
                  <a:srgbClr val="000099"/>
                </a:solidFill>
              </a:rPr>
              <a:t>              </a:t>
            </a:r>
            <a:r>
              <a:rPr kumimoji="1" lang="en-US" altLang="zh-CN" b="1">
                <a:solidFill>
                  <a:srgbClr val="000099"/>
                </a:solidFill>
              </a:rPr>
              <a:t>if (count%10==0)  printf("\n");	   // </a:t>
            </a:r>
            <a:r>
              <a:rPr kumimoji="1" lang="zh-CN" altLang="en-US" b="1">
                <a:solidFill>
                  <a:srgbClr val="000099"/>
                </a:solidFill>
              </a:rPr>
              <a:t>输出换行 </a:t>
            </a:r>
          </a:p>
          <a:p>
            <a:pPr>
              <a:defRPr/>
            </a:pPr>
            <a:r>
              <a:rPr kumimoji="1" lang="zh-CN" altLang="en-US" b="1">
                <a:solidFill>
                  <a:srgbClr val="000099"/>
                </a:solidFill>
              </a:rPr>
              <a:t>          </a:t>
            </a:r>
            <a:r>
              <a:rPr kumimoji="1" lang="en-US" altLang="zh-CN" b="1">
                <a:solidFill>
                  <a:srgbClr val="000099"/>
                </a:solidFill>
              </a:rPr>
              <a:t>}</a:t>
            </a:r>
          </a:p>
          <a:p>
            <a:pPr>
              <a:defRPr/>
            </a:pPr>
            <a:r>
              <a:rPr kumimoji="1" lang="en-US" altLang="zh-CN" b="1">
                <a:solidFill>
                  <a:srgbClr val="000099"/>
                </a:solidFill>
                <a:effectLst>
                  <a:outerShdw blurRad="38100" dist="38100" dir="2700000" algn="tl">
                    <a:srgbClr val="C0C0C0"/>
                  </a:outerShdw>
                </a:effectLst>
              </a:rPr>
              <a:t>    </a:t>
            </a:r>
            <a:r>
              <a:rPr kumimoji="1" lang="en-US" altLang="zh-CN" b="1">
                <a:solidFill>
                  <a:srgbClr val="CC0000"/>
                </a:solidFill>
                <a:effectLst>
                  <a:outerShdw blurRad="38100" dist="38100" dir="2700000" algn="tl">
                    <a:srgbClr val="C0C0C0"/>
                  </a:outerShdw>
                </a:effectLst>
              </a:rPr>
              <a:t>}</a:t>
            </a:r>
          </a:p>
          <a:p>
            <a:pPr>
              <a:defRPr/>
            </a:pPr>
            <a:r>
              <a:rPr kumimoji="1" lang="en-US" altLang="zh-CN" b="1">
                <a:solidFill>
                  <a:srgbClr val="000099"/>
                </a:solidFill>
              </a:rPr>
              <a:t>}</a:t>
            </a:r>
          </a:p>
        </p:txBody>
      </p:sp>
      <p:sp>
        <p:nvSpPr>
          <p:cNvPr id="183314" name="Rectangle 18">
            <a:extLst>
              <a:ext uri="{FF2B5EF4-FFF2-40B4-BE49-F238E27FC236}">
                <a16:creationId xmlns:a16="http://schemas.microsoft.com/office/drawing/2014/main" id="{05B55552-53FB-46F1-A2D7-E971FD29BDF9}"/>
              </a:ext>
            </a:extLst>
          </p:cNvPr>
          <p:cNvSpPr>
            <a:spLocks noChangeArrowheads="1"/>
          </p:cNvSpPr>
          <p:nvPr/>
        </p:nvSpPr>
        <p:spPr bwMode="auto">
          <a:xfrm>
            <a:off x="3435350" y="3933825"/>
            <a:ext cx="5708650" cy="1768475"/>
          </a:xfrm>
          <a:prstGeom prst="rect">
            <a:avLst/>
          </a:prstGeom>
          <a:solidFill>
            <a:schemeClr val="bg1"/>
          </a:solidFill>
          <a:ln w="28575">
            <a:solidFill>
              <a:srgbClr val="000066"/>
            </a:solidFill>
            <a:miter lim="800000"/>
            <a:headEnd/>
            <a:tailEnd/>
          </a:ln>
        </p:spPr>
        <p:txBody>
          <a:bodyPr wrap="none" anchor="ctr">
            <a:spAutoFit/>
          </a:bodyPr>
          <a:lstStyle>
            <a:lvl1pPr indent="523875"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eaLnBrk="0" hangingPunct="0">
              <a:defRPr sz="2400">
                <a:solidFill>
                  <a:schemeClr val="tx1"/>
                </a:solidFill>
                <a:latin typeface="Times New Roman" panose="02020603050405020304" pitchFamily="18" charset="0"/>
                <a:ea typeface="宋体" panose="02010600030101010101" pitchFamily="2" charset="-122"/>
              </a:defRPr>
            </a:lvl3pPr>
            <a:lvl4pPr eaLnBrk="0" hangingPunct="0">
              <a:defRPr sz="2400">
                <a:solidFill>
                  <a:schemeClr val="tx1"/>
                </a:solidFill>
                <a:latin typeface="Times New Roman" panose="02020603050405020304" pitchFamily="18" charset="0"/>
                <a:ea typeface="宋体" panose="02010600030101010101" pitchFamily="2" charset="-122"/>
              </a:defRPr>
            </a:lvl4pPr>
            <a:lvl5pPr eaLnBrk="0" hangingPunct="0">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t>程序执行：</a:t>
            </a:r>
          </a:p>
          <a:p>
            <a:pPr eaLnBrk="1" hangingPunct="1"/>
            <a:r>
              <a:rPr lang="zh-CN" altLang="en-US" sz="1800"/>
              <a:t> </a:t>
            </a:r>
            <a:r>
              <a:rPr lang="en-US" altLang="zh-CN" sz="1800"/>
              <a:t>2     3     5     7    11    13    17    19    23    29</a:t>
            </a:r>
          </a:p>
          <a:p>
            <a:pPr eaLnBrk="1" hangingPunct="1"/>
            <a:r>
              <a:rPr lang="en-US" altLang="zh-CN" sz="1800"/>
              <a:t>31    37    41    43    47    53    59    61    67    71</a:t>
            </a:r>
          </a:p>
          <a:p>
            <a:pPr eaLnBrk="1" hangingPunct="1"/>
            <a:r>
              <a:rPr lang="en-US" altLang="zh-CN" sz="1800"/>
              <a:t>                … … … … </a:t>
            </a:r>
          </a:p>
          <a:p>
            <a:pPr eaLnBrk="1" hangingPunct="1"/>
            <a:r>
              <a:rPr lang="en-US" altLang="zh-CN" sz="1800"/>
              <a:t>419   421   431   433   439   443   449   457   461   463</a:t>
            </a:r>
          </a:p>
          <a:p>
            <a:pPr eaLnBrk="1" hangingPunct="1"/>
            <a:r>
              <a:rPr lang="en-US" altLang="zh-CN" sz="1800"/>
              <a:t>467   479   487   491   499 </a:t>
            </a:r>
          </a:p>
        </p:txBody>
      </p:sp>
      <p:sp>
        <p:nvSpPr>
          <p:cNvPr id="64517" name="Text Box 19">
            <a:extLst>
              <a:ext uri="{FF2B5EF4-FFF2-40B4-BE49-F238E27FC236}">
                <a16:creationId xmlns:a16="http://schemas.microsoft.com/office/drawing/2014/main" id="{A932638D-4C71-4BB3-AAA6-9D1DD718DBFD}"/>
              </a:ext>
            </a:extLst>
          </p:cNvPr>
          <p:cNvSpPr txBox="1">
            <a:spLocks noChangeArrowheads="1"/>
          </p:cNvSpPr>
          <p:nvPr/>
        </p:nvSpPr>
        <p:spPr bwMode="auto">
          <a:xfrm>
            <a:off x="5507038" y="1700213"/>
            <a:ext cx="3636962" cy="1562100"/>
          </a:xfrm>
          <a:prstGeom prst="rect">
            <a:avLst/>
          </a:prstGeom>
          <a:solidFill>
            <a:schemeClr val="bg1"/>
          </a:solidFill>
          <a:ln w="9525">
            <a:solidFill>
              <a:schemeClr val="tx2"/>
            </a:solidFill>
            <a:miter lim="800000"/>
            <a:headEnd/>
            <a:tailEnd/>
          </a:ln>
        </p:spPr>
        <p:txBody>
          <a:bodyPr>
            <a:spAutoFit/>
          </a:bodyPr>
          <a:lstStyle/>
          <a:p>
            <a:r>
              <a:rPr lang="en-US" altLang="zh-CN" b="1">
                <a:solidFill>
                  <a:srgbClr val="000099"/>
                </a:solidFill>
                <a:latin typeface="Arial" panose="020B0604020202020204" pitchFamily="34" charset="0"/>
              </a:rPr>
              <a:t>for(n=2; n&lt;=500; n++)</a:t>
            </a:r>
          </a:p>
          <a:p>
            <a:r>
              <a:rPr lang="en-US" altLang="zh-CN" b="1">
                <a:solidFill>
                  <a:srgbClr val="000099"/>
                </a:solidFill>
                <a:latin typeface="Arial" panose="020B0604020202020204" pitchFamily="34" charset="0"/>
              </a:rPr>
              <a:t>{   </a:t>
            </a:r>
            <a:r>
              <a:rPr lang="zh-CN" altLang="en-US" b="1">
                <a:solidFill>
                  <a:srgbClr val="000099"/>
                </a:solidFill>
                <a:latin typeface="Arial" panose="020B0604020202020204" pitchFamily="34" charset="0"/>
              </a:rPr>
              <a:t>判断</a:t>
            </a:r>
            <a:r>
              <a:rPr lang="en-US" altLang="zh-CN" b="1">
                <a:solidFill>
                  <a:srgbClr val="000099"/>
                </a:solidFill>
                <a:latin typeface="Arial" panose="020B0604020202020204" pitchFamily="34" charset="0"/>
              </a:rPr>
              <a:t>n</a:t>
            </a:r>
            <a:r>
              <a:rPr lang="zh-CN" altLang="en-US" b="1">
                <a:solidFill>
                  <a:srgbClr val="000099"/>
                </a:solidFill>
                <a:latin typeface="Arial" panose="020B0604020202020204" pitchFamily="34" charset="0"/>
              </a:rPr>
              <a:t>是否是素数</a:t>
            </a:r>
          </a:p>
          <a:p>
            <a:r>
              <a:rPr lang="zh-CN" altLang="en-US" b="1">
                <a:solidFill>
                  <a:srgbClr val="000099"/>
                </a:solidFill>
                <a:latin typeface="Arial" panose="020B0604020202020204" pitchFamily="34" charset="0"/>
              </a:rPr>
              <a:t>    若</a:t>
            </a:r>
            <a:r>
              <a:rPr lang="en-US" altLang="zh-CN" b="1">
                <a:solidFill>
                  <a:srgbClr val="000099"/>
                </a:solidFill>
                <a:latin typeface="Arial" panose="020B0604020202020204" pitchFamily="34" charset="0"/>
              </a:rPr>
              <a:t>n</a:t>
            </a:r>
            <a:r>
              <a:rPr lang="zh-CN" altLang="en-US" b="1">
                <a:solidFill>
                  <a:srgbClr val="000099"/>
                </a:solidFill>
                <a:latin typeface="Arial" panose="020B0604020202020204" pitchFamily="34" charset="0"/>
              </a:rPr>
              <a:t>是素数，输出</a:t>
            </a:r>
            <a:r>
              <a:rPr lang="en-US" altLang="zh-CN" b="1">
                <a:solidFill>
                  <a:srgbClr val="000099"/>
                </a:solidFill>
                <a:latin typeface="Arial" panose="020B0604020202020204" pitchFamily="34" charset="0"/>
              </a:rPr>
              <a:t>n</a:t>
            </a:r>
          </a:p>
          <a:p>
            <a:r>
              <a:rPr lang="en-US" altLang="zh-CN" b="1">
                <a:solidFill>
                  <a:srgbClr val="000099"/>
                </a:solidFill>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3314"/>
                                        </p:tgtEl>
                                        <p:attrNameLst>
                                          <p:attrName>style.visibility</p:attrName>
                                        </p:attrNameLst>
                                      </p:cBhvr>
                                      <p:to>
                                        <p:strVal val="visible"/>
                                      </p:to>
                                    </p:set>
                                    <p:anim calcmode="lin" valueType="num">
                                      <p:cBhvr additive="base">
                                        <p:cTn id="7" dur="500" fill="hold"/>
                                        <p:tgtEl>
                                          <p:spTgt spid="183314"/>
                                        </p:tgtEl>
                                        <p:attrNameLst>
                                          <p:attrName>ppt_x</p:attrName>
                                        </p:attrNameLst>
                                      </p:cBhvr>
                                      <p:tavLst>
                                        <p:tav tm="0">
                                          <p:val>
                                            <p:strVal val="#ppt_x"/>
                                          </p:val>
                                        </p:tav>
                                        <p:tav tm="100000">
                                          <p:val>
                                            <p:strVal val="#ppt_x"/>
                                          </p:val>
                                        </p:tav>
                                      </p:tavLst>
                                    </p:anim>
                                    <p:anim calcmode="lin" valueType="num">
                                      <p:cBhvr additive="base">
                                        <p:cTn id="8" dur="500" fill="hold"/>
                                        <p:tgtEl>
                                          <p:spTgt spid="18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1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5">
            <a:extLst>
              <a:ext uri="{FF2B5EF4-FFF2-40B4-BE49-F238E27FC236}">
                <a16:creationId xmlns:a16="http://schemas.microsoft.com/office/drawing/2014/main" id="{6A33DEB7-5AD2-417A-85C0-552D5B1D96C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3524879-89BA-4F6E-90FC-891D59598D4D}" type="slidenum">
              <a:rPr lang="en-US" altLang="zh-CN"/>
              <a:pPr/>
              <a:t>71</a:t>
            </a:fld>
            <a:endParaRPr lang="en-US" altLang="zh-CN"/>
          </a:p>
        </p:txBody>
      </p:sp>
      <p:sp>
        <p:nvSpPr>
          <p:cNvPr id="109570" name="Rectangle 2">
            <a:extLst>
              <a:ext uri="{FF2B5EF4-FFF2-40B4-BE49-F238E27FC236}">
                <a16:creationId xmlns:a16="http://schemas.microsoft.com/office/drawing/2014/main" id="{32BD8E70-C498-4214-BA64-E8F1988A84D7}"/>
              </a:ext>
            </a:extLst>
          </p:cNvPr>
          <p:cNvSpPr>
            <a:spLocks noGrp="1" noChangeArrowheads="1"/>
          </p:cNvSpPr>
          <p:nvPr>
            <p:ph type="title"/>
          </p:nvPr>
        </p:nvSpPr>
        <p:spPr>
          <a:xfrm>
            <a:off x="762000" y="228600"/>
            <a:ext cx="7696200" cy="609600"/>
          </a:xfrm>
        </p:spPr>
        <p:txBody>
          <a:bodyPr/>
          <a:lstStyle/>
          <a:p>
            <a:pPr eaLnBrk="1" hangingPunct="1">
              <a:defRPr/>
            </a:pPr>
            <a:r>
              <a:rPr kumimoji="1" lang="en-US" altLang="zh-CN" sz="4000"/>
              <a:t>4.4 </a:t>
            </a:r>
            <a:r>
              <a:rPr kumimoji="1" lang="zh-CN" altLang="en-US" sz="4000"/>
              <a:t>循环结构</a:t>
            </a:r>
            <a:br>
              <a:rPr kumimoji="1" lang="zh-CN" altLang="en-US" sz="4000"/>
            </a:br>
            <a:r>
              <a:rPr kumimoji="1" lang="zh-CN" altLang="en-US" sz="2000">
                <a:solidFill>
                  <a:srgbClr val="CC0000"/>
                </a:solidFill>
              </a:rPr>
              <a:t>用循环编写程序</a:t>
            </a:r>
            <a:r>
              <a:rPr kumimoji="1" lang="en-US" altLang="zh-CN" sz="2000">
                <a:solidFill>
                  <a:srgbClr val="CC0000"/>
                </a:solidFill>
              </a:rPr>
              <a:t>——</a:t>
            </a:r>
            <a:r>
              <a:rPr kumimoji="1" lang="zh-CN" altLang="en-US" sz="2000">
                <a:solidFill>
                  <a:srgbClr val="CC0000"/>
                </a:solidFill>
              </a:rPr>
              <a:t>多重循环</a:t>
            </a:r>
          </a:p>
        </p:txBody>
      </p:sp>
      <p:sp>
        <p:nvSpPr>
          <p:cNvPr id="109573" name="Rectangle 5">
            <a:extLst>
              <a:ext uri="{FF2B5EF4-FFF2-40B4-BE49-F238E27FC236}">
                <a16:creationId xmlns:a16="http://schemas.microsoft.com/office/drawing/2014/main" id="{E78C0953-8AE0-4112-B7C5-72B74EA36A2A}"/>
              </a:ext>
            </a:extLst>
          </p:cNvPr>
          <p:cNvSpPr>
            <a:spLocks noChangeArrowheads="1"/>
          </p:cNvSpPr>
          <p:nvPr/>
        </p:nvSpPr>
        <p:spPr bwMode="auto">
          <a:xfrm>
            <a:off x="539750" y="1052513"/>
            <a:ext cx="8135938" cy="5461000"/>
          </a:xfrm>
          <a:prstGeom prst="rect">
            <a:avLst/>
          </a:prstGeom>
          <a:noFill/>
          <a:ln>
            <a:noFill/>
          </a:ln>
          <a:effectLst/>
        </p:spPr>
        <p:txBody>
          <a:bodyPr>
            <a:spAutoFit/>
          </a:bodyPr>
          <a:lstStyle/>
          <a:p>
            <a:pPr>
              <a:lnSpc>
                <a:spcPct val="85000"/>
              </a:lnSpc>
              <a:buClr>
                <a:schemeClr val="bg1"/>
              </a:buClr>
              <a:buFont typeface="Wingdings" panose="05000000000000000000" pitchFamily="2" charset="2"/>
              <a:buNone/>
              <a:defRPr/>
            </a:pPr>
            <a:r>
              <a:rPr kumimoji="1" lang="zh-CN" altLang="en-US" b="1">
                <a:solidFill>
                  <a:srgbClr val="000099"/>
                </a:solidFill>
                <a:effectLst>
                  <a:outerShdw blurRad="38100" dist="38100" dir="2700000" algn="tl">
                    <a:srgbClr val="C0C0C0"/>
                  </a:outerShdw>
                </a:effectLst>
              </a:rPr>
              <a:t>例</a:t>
            </a:r>
            <a:r>
              <a:rPr kumimoji="1" lang="en-US" altLang="zh-CN" b="1">
                <a:solidFill>
                  <a:srgbClr val="000099"/>
                </a:solidFill>
                <a:effectLst>
                  <a:outerShdw blurRad="38100" dist="38100" dir="2700000" algn="tl">
                    <a:srgbClr val="C0C0C0"/>
                  </a:outerShdw>
                </a:effectLst>
              </a:rPr>
              <a:t>4.18  </a:t>
            </a:r>
            <a:r>
              <a:rPr kumimoji="1" lang="zh-CN" altLang="en-US" b="1">
                <a:solidFill>
                  <a:srgbClr val="000099"/>
                </a:solidFill>
                <a:effectLst>
                  <a:outerShdw blurRad="38100" dist="38100" dir="2700000" algn="tl">
                    <a:srgbClr val="C0C0C0"/>
                  </a:outerShdw>
                </a:effectLst>
              </a:rPr>
              <a:t>输出“*”符塔。输入</a:t>
            </a:r>
            <a:r>
              <a:rPr kumimoji="1" lang="en-US" altLang="zh-CN" b="1">
                <a:solidFill>
                  <a:srgbClr val="000099"/>
                </a:solidFill>
                <a:effectLst>
                  <a:outerShdw blurRad="38100" dist="38100" dir="2700000" algn="tl">
                    <a:srgbClr val="C0C0C0"/>
                  </a:outerShdw>
                </a:effectLst>
              </a:rPr>
              <a:t>n</a:t>
            </a:r>
            <a:r>
              <a:rPr kumimoji="1" lang="zh-CN" altLang="en-US" b="1">
                <a:solidFill>
                  <a:srgbClr val="000099"/>
                </a:solidFill>
                <a:effectLst>
                  <a:outerShdw blurRad="38100" dist="38100" dir="2700000" algn="tl">
                    <a:srgbClr val="C0C0C0"/>
                  </a:outerShdw>
                </a:effectLst>
              </a:rPr>
              <a:t>，根据</a:t>
            </a:r>
            <a:r>
              <a:rPr kumimoji="1" lang="en-US" altLang="zh-CN" b="1">
                <a:solidFill>
                  <a:srgbClr val="000099"/>
                </a:solidFill>
                <a:effectLst>
                  <a:outerShdw blurRad="38100" dist="38100" dir="2700000" algn="tl">
                    <a:srgbClr val="C0C0C0"/>
                  </a:outerShdw>
                </a:effectLst>
              </a:rPr>
              <a:t>n</a:t>
            </a:r>
            <a:r>
              <a:rPr kumimoji="1" lang="zh-CN" altLang="en-US" b="1">
                <a:solidFill>
                  <a:srgbClr val="000099"/>
                </a:solidFill>
                <a:effectLst>
                  <a:outerShdw blurRad="38100" dist="38100" dir="2700000" algn="tl">
                    <a:srgbClr val="C0C0C0"/>
                  </a:outerShdw>
                </a:effectLst>
              </a:rPr>
              <a:t>的值，输出</a:t>
            </a:r>
            <a:r>
              <a:rPr kumimoji="1" lang="en-US" altLang="zh-CN" b="1">
                <a:solidFill>
                  <a:srgbClr val="000099"/>
                </a:solidFill>
                <a:effectLst>
                  <a:outerShdw blurRad="38100" dist="38100" dir="2700000" algn="tl">
                    <a:srgbClr val="C0C0C0"/>
                  </a:outerShdw>
                </a:effectLst>
              </a:rPr>
              <a:t>n</a:t>
            </a:r>
            <a:r>
              <a:rPr kumimoji="1" lang="zh-CN" altLang="en-US" b="1">
                <a:solidFill>
                  <a:srgbClr val="000099"/>
                </a:solidFill>
                <a:effectLst>
                  <a:outerShdw blurRad="38100" dist="38100" dir="2700000" algn="tl">
                    <a:srgbClr val="C0C0C0"/>
                  </a:outerShdw>
                </a:effectLst>
              </a:rPr>
              <a:t>层用字符“*”构成的“*”符塔。</a:t>
            </a:r>
            <a:r>
              <a:rPr kumimoji="1" lang="zh-CN" altLang="en-US" b="1">
                <a:solidFill>
                  <a:srgbClr val="000099"/>
                </a:solidFill>
              </a:rPr>
              <a:t> </a:t>
            </a:r>
            <a:endParaRPr kumimoji="1" lang="zh-CN" altLang="en-US" b="1">
              <a:solidFill>
                <a:srgbClr val="000099"/>
              </a:solidFill>
              <a:latin typeface="Tahoma" panose="020B0604030504040204" pitchFamily="34" charset="0"/>
            </a:endParaRPr>
          </a:p>
          <a:p>
            <a:pPr>
              <a:defRPr/>
            </a:pPr>
            <a:r>
              <a:rPr kumimoji="1" lang="en-US" altLang="zh-CN" b="1">
                <a:solidFill>
                  <a:srgbClr val="000099"/>
                </a:solidFill>
              </a:rPr>
              <a:t>#include &lt;stdio.h&gt;</a:t>
            </a:r>
          </a:p>
          <a:p>
            <a:pPr>
              <a:defRPr/>
            </a:pPr>
            <a:r>
              <a:rPr kumimoji="1" lang="en-US" altLang="zh-CN" b="1">
                <a:solidFill>
                  <a:srgbClr val="000099"/>
                </a:solidFill>
              </a:rPr>
              <a:t>void main()</a:t>
            </a:r>
          </a:p>
          <a:p>
            <a:pPr>
              <a:defRPr/>
            </a:pPr>
            <a:r>
              <a:rPr kumimoji="1" lang="en-US" altLang="zh-CN" b="1">
                <a:solidFill>
                  <a:srgbClr val="000099"/>
                </a:solidFill>
              </a:rPr>
              <a:t>{   int n,i,j; </a:t>
            </a:r>
          </a:p>
          <a:p>
            <a:pPr>
              <a:defRPr/>
            </a:pPr>
            <a:r>
              <a:rPr kumimoji="1" lang="en-US" altLang="zh-CN" b="1">
                <a:solidFill>
                  <a:srgbClr val="000099"/>
                </a:solidFill>
              </a:rPr>
              <a:t>    printf("Please input n:\n");	// </a:t>
            </a:r>
            <a:r>
              <a:rPr kumimoji="1" lang="zh-CN" altLang="en-US" b="1">
                <a:solidFill>
                  <a:srgbClr val="000099"/>
                </a:solidFill>
              </a:rPr>
              <a:t>提示输入塔的层数</a:t>
            </a:r>
          </a:p>
          <a:p>
            <a:pPr>
              <a:defRPr/>
            </a:pPr>
            <a:r>
              <a:rPr kumimoji="1" lang="zh-CN" altLang="en-US" b="1">
                <a:solidFill>
                  <a:srgbClr val="000099"/>
                </a:solidFill>
              </a:rPr>
              <a:t>    </a:t>
            </a:r>
            <a:r>
              <a:rPr kumimoji="1" lang="en-US" altLang="zh-CN" b="1">
                <a:solidFill>
                  <a:srgbClr val="000099"/>
                </a:solidFill>
              </a:rPr>
              <a:t>scanf("%d",&amp;n);</a:t>
            </a:r>
          </a:p>
          <a:p>
            <a:pPr>
              <a:defRPr/>
            </a:pPr>
            <a:r>
              <a:rPr kumimoji="1" lang="en-US" altLang="zh-CN" b="1">
                <a:solidFill>
                  <a:srgbClr val="000099"/>
                </a:solidFill>
              </a:rPr>
              <a:t>    for(i=1; i&lt;=n; i++){                   </a:t>
            </a:r>
          </a:p>
          <a:p>
            <a:pPr>
              <a:defRPr/>
            </a:pPr>
            <a:r>
              <a:rPr kumimoji="1" lang="en-US" altLang="zh-CN" b="1">
                <a:solidFill>
                  <a:srgbClr val="000099"/>
                </a:solidFill>
              </a:rPr>
              <a:t>	   for(j=1; j&lt;=n-i; j++)	// </a:t>
            </a:r>
            <a:r>
              <a:rPr kumimoji="1" lang="zh-CN" altLang="en-US" b="1">
                <a:solidFill>
                  <a:srgbClr val="000099"/>
                </a:solidFill>
              </a:rPr>
              <a:t>输出第</a:t>
            </a:r>
            <a:r>
              <a:rPr kumimoji="1" lang="en-US" altLang="zh-CN" b="1">
                <a:solidFill>
                  <a:srgbClr val="000099"/>
                </a:solidFill>
              </a:rPr>
              <a:t>i</a:t>
            </a:r>
            <a:r>
              <a:rPr kumimoji="1" lang="zh-CN" altLang="en-US" b="1">
                <a:solidFill>
                  <a:srgbClr val="000099"/>
                </a:solidFill>
              </a:rPr>
              <a:t>行的</a:t>
            </a:r>
            <a:r>
              <a:rPr kumimoji="1" lang="en-US" altLang="zh-CN" b="1">
                <a:solidFill>
                  <a:srgbClr val="000099"/>
                </a:solidFill>
              </a:rPr>
              <a:t>n-i</a:t>
            </a:r>
            <a:r>
              <a:rPr kumimoji="1" lang="zh-CN" altLang="en-US" b="1">
                <a:solidFill>
                  <a:srgbClr val="000099"/>
                </a:solidFill>
              </a:rPr>
              <a:t>个空格</a:t>
            </a:r>
          </a:p>
          <a:p>
            <a:pPr>
              <a:defRPr/>
            </a:pPr>
            <a:r>
              <a:rPr kumimoji="1" lang="zh-CN" altLang="en-US" b="1">
                <a:solidFill>
                  <a:srgbClr val="000099"/>
                </a:solidFill>
              </a:rPr>
              <a:t>	         </a:t>
            </a:r>
            <a:r>
              <a:rPr kumimoji="1" lang="en-US" altLang="zh-CN" b="1">
                <a:solidFill>
                  <a:srgbClr val="000099"/>
                </a:solidFill>
              </a:rPr>
              <a:t>putchar(' ');            </a:t>
            </a:r>
          </a:p>
          <a:p>
            <a:pPr>
              <a:defRPr/>
            </a:pPr>
            <a:r>
              <a:rPr kumimoji="1" lang="en-US" altLang="zh-CN" b="1">
                <a:solidFill>
                  <a:srgbClr val="000099"/>
                </a:solidFill>
              </a:rPr>
              <a:t>	   for(j=1; j&lt;=2*i-1; j++) // </a:t>
            </a:r>
            <a:r>
              <a:rPr kumimoji="1" lang="zh-CN" altLang="en-US" b="1">
                <a:solidFill>
                  <a:srgbClr val="000099"/>
                </a:solidFill>
              </a:rPr>
              <a:t>输出第</a:t>
            </a:r>
            <a:r>
              <a:rPr kumimoji="1" lang="en-US" altLang="zh-CN" b="1">
                <a:solidFill>
                  <a:srgbClr val="000099"/>
                </a:solidFill>
              </a:rPr>
              <a:t>i</a:t>
            </a:r>
            <a:r>
              <a:rPr kumimoji="1" lang="zh-CN" altLang="en-US" b="1">
                <a:solidFill>
                  <a:srgbClr val="000099"/>
                </a:solidFill>
              </a:rPr>
              <a:t>行的</a:t>
            </a:r>
            <a:r>
              <a:rPr kumimoji="1" lang="en-US" altLang="zh-CN" b="1">
                <a:solidFill>
                  <a:srgbClr val="000099"/>
                </a:solidFill>
              </a:rPr>
              <a:t>2×i-1</a:t>
            </a:r>
            <a:r>
              <a:rPr kumimoji="1" lang="zh-CN" altLang="en-US" b="1">
                <a:solidFill>
                  <a:srgbClr val="000099"/>
                </a:solidFill>
              </a:rPr>
              <a:t>个“*”符</a:t>
            </a:r>
          </a:p>
          <a:p>
            <a:pPr>
              <a:defRPr/>
            </a:pPr>
            <a:r>
              <a:rPr kumimoji="1" lang="zh-CN" altLang="en-US" b="1">
                <a:solidFill>
                  <a:srgbClr val="000099"/>
                </a:solidFill>
              </a:rPr>
              <a:t>	        </a:t>
            </a:r>
            <a:r>
              <a:rPr kumimoji="1" lang="en-US" altLang="zh-CN" b="1">
                <a:solidFill>
                  <a:srgbClr val="000099"/>
                </a:solidFill>
              </a:rPr>
              <a:t>putchar('*');                                              </a:t>
            </a:r>
          </a:p>
          <a:p>
            <a:pPr>
              <a:defRPr/>
            </a:pPr>
            <a:r>
              <a:rPr kumimoji="1" lang="en-US" altLang="zh-CN" b="1">
                <a:solidFill>
                  <a:srgbClr val="000099"/>
                </a:solidFill>
              </a:rPr>
              <a:t>	 putchar('\n');	// </a:t>
            </a:r>
            <a:r>
              <a:rPr kumimoji="1" lang="zh-CN" altLang="en-US" b="1">
                <a:solidFill>
                  <a:srgbClr val="000099"/>
                </a:solidFill>
              </a:rPr>
              <a:t>每行最后输出一个换行符</a:t>
            </a:r>
          </a:p>
          <a:p>
            <a:pPr>
              <a:defRPr/>
            </a:pPr>
            <a:r>
              <a:rPr kumimoji="1" lang="zh-CN" altLang="en-US" b="1">
                <a:solidFill>
                  <a:srgbClr val="000099"/>
                </a:solidFill>
              </a:rPr>
              <a:t>    </a:t>
            </a:r>
            <a:r>
              <a:rPr kumimoji="1" lang="en-US" altLang="zh-CN" b="1">
                <a:solidFill>
                  <a:srgbClr val="000099"/>
                </a:solidFill>
              </a:rPr>
              <a:t>}</a:t>
            </a:r>
          </a:p>
          <a:p>
            <a:pPr>
              <a:defRPr/>
            </a:pPr>
            <a:r>
              <a:rPr kumimoji="1" lang="en-US" altLang="zh-CN" b="1">
                <a:solidFill>
                  <a:srgbClr val="000099"/>
                </a:solidFill>
              </a:rPr>
              <a:t>}</a:t>
            </a:r>
          </a:p>
        </p:txBody>
      </p:sp>
      <p:sp>
        <p:nvSpPr>
          <p:cNvPr id="109571" name="Rectangle 3">
            <a:extLst>
              <a:ext uri="{FF2B5EF4-FFF2-40B4-BE49-F238E27FC236}">
                <a16:creationId xmlns:a16="http://schemas.microsoft.com/office/drawing/2014/main" id="{1CA83622-2657-4EA9-BA80-3B4C97B13097}"/>
              </a:ext>
            </a:extLst>
          </p:cNvPr>
          <p:cNvSpPr>
            <a:spLocks noGrp="1" noChangeArrowheads="1"/>
          </p:cNvSpPr>
          <p:nvPr>
            <p:ph idx="1"/>
          </p:nvPr>
        </p:nvSpPr>
        <p:spPr>
          <a:xfrm>
            <a:off x="6156325" y="1557338"/>
            <a:ext cx="2089150" cy="1752600"/>
          </a:xfrm>
        </p:spPr>
        <p:txBody>
          <a:bodyPr/>
          <a:lstStyle/>
          <a:p>
            <a:pPr marL="290830" indent="-290830" eaLnBrk="1" hangingPunct="1">
              <a:lnSpc>
                <a:spcPct val="65000"/>
              </a:lnSpc>
              <a:spcBef>
                <a:spcPct val="0"/>
              </a:spcBef>
              <a:spcAft>
                <a:spcPct val="0"/>
              </a:spcAft>
              <a:buFont typeface="Wingdings" panose="05000000000000000000" pitchFamily="2" charset="2"/>
              <a:buNone/>
              <a:defRPr/>
            </a:pPr>
            <a:r>
              <a:rPr kumimoji="1" lang="en-US" altLang="zh-CN" sz="2400">
                <a:cs typeface="+mn-cs"/>
              </a:rPr>
              <a:t>           </a:t>
            </a:r>
            <a:r>
              <a:rPr kumimoji="1" lang="en-US" altLang="zh-CN" sz="2400">
                <a:solidFill>
                  <a:srgbClr val="CC0000"/>
                </a:solidFill>
                <a:cs typeface="+mn-cs"/>
              </a:rPr>
              <a:t>*</a:t>
            </a:r>
          </a:p>
          <a:p>
            <a:pPr marL="290830" indent="-290830" eaLnBrk="1" hangingPunct="1">
              <a:lnSpc>
                <a:spcPct val="65000"/>
              </a:lnSpc>
              <a:spcBef>
                <a:spcPct val="0"/>
              </a:spcBef>
              <a:spcAft>
                <a:spcPct val="0"/>
              </a:spcAft>
              <a:buFont typeface="Wingdings" panose="05000000000000000000" pitchFamily="2" charset="2"/>
              <a:buNone/>
              <a:defRPr/>
            </a:pPr>
            <a:r>
              <a:rPr kumimoji="1" lang="en-US" altLang="zh-CN" sz="2400">
                <a:solidFill>
                  <a:srgbClr val="CC0000"/>
                </a:solidFill>
                <a:cs typeface="+mn-cs"/>
              </a:rPr>
              <a:t>         ***</a:t>
            </a:r>
          </a:p>
          <a:p>
            <a:pPr marL="290830" indent="-290830" eaLnBrk="1" hangingPunct="1">
              <a:lnSpc>
                <a:spcPct val="65000"/>
              </a:lnSpc>
              <a:spcBef>
                <a:spcPct val="0"/>
              </a:spcBef>
              <a:spcAft>
                <a:spcPct val="0"/>
              </a:spcAft>
              <a:buFont typeface="Wingdings" panose="05000000000000000000" pitchFamily="2" charset="2"/>
              <a:buNone/>
              <a:defRPr/>
            </a:pPr>
            <a:r>
              <a:rPr kumimoji="1" lang="en-US" altLang="zh-CN" sz="2400">
                <a:solidFill>
                  <a:srgbClr val="CC0000"/>
                </a:solidFill>
                <a:cs typeface="+mn-cs"/>
              </a:rPr>
              <a:t>       *****</a:t>
            </a:r>
          </a:p>
          <a:p>
            <a:pPr marL="290830" indent="-290830" eaLnBrk="1" hangingPunct="1">
              <a:lnSpc>
                <a:spcPct val="65000"/>
              </a:lnSpc>
              <a:spcBef>
                <a:spcPct val="0"/>
              </a:spcBef>
              <a:spcAft>
                <a:spcPct val="0"/>
              </a:spcAft>
              <a:buFont typeface="Wingdings" panose="05000000000000000000" pitchFamily="2" charset="2"/>
              <a:buNone/>
              <a:defRPr/>
            </a:pPr>
            <a:r>
              <a:rPr kumimoji="1" lang="en-US" altLang="zh-CN" sz="2400">
                <a:solidFill>
                  <a:srgbClr val="CC0000"/>
                </a:solidFill>
                <a:cs typeface="+mn-cs"/>
              </a:rPr>
              <a:t>     *******</a:t>
            </a:r>
          </a:p>
          <a:p>
            <a:pPr marL="290830" indent="-290830" eaLnBrk="1" hangingPunct="1">
              <a:lnSpc>
                <a:spcPct val="65000"/>
              </a:lnSpc>
              <a:spcBef>
                <a:spcPct val="0"/>
              </a:spcBef>
              <a:spcAft>
                <a:spcPct val="0"/>
              </a:spcAft>
              <a:buFont typeface="Wingdings" panose="05000000000000000000" pitchFamily="2" charset="2"/>
              <a:buNone/>
              <a:defRPr/>
            </a:pPr>
            <a:r>
              <a:rPr kumimoji="1" lang="en-US" altLang="zh-CN" sz="2400">
                <a:solidFill>
                  <a:srgbClr val="CC0000"/>
                </a:solidFill>
                <a:cs typeface="+mn-cs"/>
              </a:rPr>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灯片编号占位符 5">
            <a:extLst>
              <a:ext uri="{FF2B5EF4-FFF2-40B4-BE49-F238E27FC236}">
                <a16:creationId xmlns:a16="http://schemas.microsoft.com/office/drawing/2014/main" id="{2CB1ABC8-D842-4A71-ABE4-E36206D1B60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02A15D-F308-4C81-AE62-92FF29043041}" type="slidenum">
              <a:rPr lang="en-US" altLang="zh-CN"/>
              <a:pPr/>
              <a:t>72</a:t>
            </a:fld>
            <a:endParaRPr lang="en-US" altLang="zh-CN"/>
          </a:p>
        </p:txBody>
      </p:sp>
      <p:sp>
        <p:nvSpPr>
          <p:cNvPr id="243714" name="Rectangle 2">
            <a:extLst>
              <a:ext uri="{FF2B5EF4-FFF2-40B4-BE49-F238E27FC236}">
                <a16:creationId xmlns:a16="http://schemas.microsoft.com/office/drawing/2014/main" id="{6CC31426-311B-4407-B390-F77D7E7C3EA2}"/>
              </a:ext>
            </a:extLst>
          </p:cNvPr>
          <p:cNvSpPr>
            <a:spLocks noGrp="1" noChangeArrowheads="1"/>
          </p:cNvSpPr>
          <p:nvPr>
            <p:ph type="title"/>
          </p:nvPr>
        </p:nvSpPr>
        <p:spPr>
          <a:xfrm>
            <a:off x="179388" y="260350"/>
            <a:ext cx="8281987" cy="647700"/>
          </a:xfrm>
        </p:spPr>
        <p:txBody>
          <a:bodyPr/>
          <a:lstStyle/>
          <a:p>
            <a:pPr eaLnBrk="1" hangingPunct="1">
              <a:defRPr/>
            </a:pPr>
            <a:r>
              <a:rPr kumimoji="1" lang="en-US" altLang="zh-CN" sz="4000">
                <a:latin typeface="隶书" panose="02010509060101010101" pitchFamily="49" charset="-122"/>
              </a:rPr>
              <a:t>4.5  </a:t>
            </a:r>
            <a:r>
              <a:rPr kumimoji="1" lang="zh-CN" altLang="en-US" sz="4000">
                <a:latin typeface="隶书" panose="02010509060101010101" pitchFamily="49" charset="-122"/>
              </a:rPr>
              <a:t>转 向 语 句</a:t>
            </a:r>
            <a:endParaRPr kumimoji="1" lang="zh-CN" altLang="en-US" sz="4000"/>
          </a:p>
        </p:txBody>
      </p:sp>
      <p:sp>
        <p:nvSpPr>
          <p:cNvPr id="243715" name="Rectangle 3">
            <a:extLst>
              <a:ext uri="{FF2B5EF4-FFF2-40B4-BE49-F238E27FC236}">
                <a16:creationId xmlns:a16="http://schemas.microsoft.com/office/drawing/2014/main" id="{1CA05F77-4FDA-4E9B-9FB7-ADE0A260C6C6}"/>
              </a:ext>
            </a:extLst>
          </p:cNvPr>
          <p:cNvSpPr>
            <a:spLocks noGrp="1" noChangeArrowheads="1"/>
          </p:cNvSpPr>
          <p:nvPr>
            <p:ph idx="1"/>
          </p:nvPr>
        </p:nvSpPr>
        <p:spPr>
          <a:xfrm>
            <a:off x="304800" y="1052513"/>
            <a:ext cx="8299450" cy="5472112"/>
          </a:xfrm>
        </p:spPr>
        <p:txBody>
          <a:bodyPr/>
          <a:lstStyle/>
          <a:p>
            <a:pPr marL="290830" indent="-290830" eaLnBrk="1" hangingPunct="1">
              <a:lnSpc>
                <a:spcPct val="100000"/>
              </a:lnSpc>
              <a:defRPr/>
            </a:pPr>
            <a:r>
              <a:rPr kumimoji="1" lang="zh-CN" altLang="en-US" dirty="0">
                <a:cs typeface="+mn-cs"/>
              </a:rPr>
              <a:t>在</a:t>
            </a:r>
            <a:r>
              <a:rPr kumimoji="1" lang="en-US" altLang="zh-CN" dirty="0">
                <a:cs typeface="+mn-cs"/>
              </a:rPr>
              <a:t>while</a:t>
            </a:r>
            <a:r>
              <a:rPr kumimoji="1" lang="zh-CN" altLang="en-US" dirty="0">
                <a:cs typeface="+mn-cs"/>
              </a:rPr>
              <a:t>语句、</a:t>
            </a:r>
            <a:r>
              <a:rPr kumimoji="1" lang="en-US" altLang="zh-CN" dirty="0">
                <a:cs typeface="+mn-cs"/>
              </a:rPr>
              <a:t>do-while</a:t>
            </a:r>
            <a:r>
              <a:rPr kumimoji="1" lang="zh-CN" altLang="en-US" dirty="0">
                <a:cs typeface="+mn-cs"/>
              </a:rPr>
              <a:t>语句以及</a:t>
            </a:r>
            <a:r>
              <a:rPr kumimoji="1" lang="en-US" altLang="zh-CN" dirty="0">
                <a:cs typeface="+mn-cs"/>
              </a:rPr>
              <a:t>for</a:t>
            </a:r>
            <a:r>
              <a:rPr kumimoji="1" lang="zh-CN" altLang="en-US" dirty="0">
                <a:cs typeface="+mn-cs"/>
              </a:rPr>
              <a:t>语句中，只有当循环条件不满足时，循环终止。</a:t>
            </a:r>
          </a:p>
          <a:p>
            <a:pPr marL="290830" indent="-290830" eaLnBrk="1" hangingPunct="1">
              <a:lnSpc>
                <a:spcPct val="100000"/>
              </a:lnSpc>
              <a:defRPr/>
            </a:pPr>
            <a:r>
              <a:rPr kumimoji="1" lang="zh-CN" altLang="en-US" dirty="0">
                <a:cs typeface="+mn-cs"/>
              </a:rPr>
              <a:t>为了在循环执行时，中途提前结束循环体的执行，</a:t>
            </a:r>
            <a:r>
              <a:rPr kumimoji="1" lang="en-US" altLang="zh-CN" dirty="0">
                <a:cs typeface="+mn-cs"/>
              </a:rPr>
              <a:t>C</a:t>
            </a:r>
            <a:r>
              <a:rPr kumimoji="1" lang="zh-CN" altLang="en-US" dirty="0">
                <a:cs typeface="+mn-cs"/>
              </a:rPr>
              <a:t>语言提供了</a:t>
            </a:r>
            <a:r>
              <a:rPr kumimoji="1" lang="en-US" altLang="zh-CN" dirty="0">
                <a:cs typeface="+mn-cs"/>
              </a:rPr>
              <a:t>break</a:t>
            </a:r>
            <a:r>
              <a:rPr kumimoji="1" lang="zh-CN" altLang="en-US" dirty="0">
                <a:cs typeface="+mn-cs"/>
              </a:rPr>
              <a:t>语句和</a:t>
            </a:r>
            <a:r>
              <a:rPr kumimoji="1" lang="en-US" altLang="zh-CN" dirty="0">
                <a:cs typeface="+mn-cs"/>
              </a:rPr>
              <a:t>continue</a:t>
            </a:r>
            <a:r>
              <a:rPr kumimoji="1" lang="zh-CN" altLang="en-US" dirty="0">
                <a:cs typeface="+mn-cs"/>
              </a:rPr>
              <a:t>语句。</a:t>
            </a:r>
            <a:endParaRPr kumimoji="1" lang="zh-CN" altLang="en-US" sz="2400" dirty="0">
              <a:cs typeface="+mn-cs"/>
            </a:endParaRPr>
          </a:p>
          <a:p>
            <a:pPr marL="662305" lvl="1" eaLnBrk="1" hangingPunct="1">
              <a:lnSpc>
                <a:spcPct val="100000"/>
              </a:lnSpc>
              <a:defRPr/>
            </a:pPr>
            <a:r>
              <a:rPr kumimoji="1" lang="en-US" altLang="zh-CN" dirty="0">
                <a:cs typeface="+mn-cs"/>
              </a:rPr>
              <a:t>break</a:t>
            </a:r>
            <a:r>
              <a:rPr kumimoji="1" lang="zh-CN" altLang="en-US" dirty="0">
                <a:cs typeface="+mn-cs"/>
              </a:rPr>
              <a:t>语句：  从循环体内跳出循环体，提前终止循环，转向循环语句后面的语句。</a:t>
            </a:r>
          </a:p>
          <a:p>
            <a:pPr lvl="2" indent="-192405" eaLnBrk="1" hangingPunct="1">
              <a:lnSpc>
                <a:spcPct val="100000"/>
              </a:lnSpc>
              <a:buFontTx/>
              <a:buNone/>
              <a:defRPr/>
            </a:pPr>
            <a:r>
              <a:rPr kumimoji="1" lang="zh-CN" altLang="en-US" dirty="0">
                <a:cs typeface="+mn-cs"/>
              </a:rPr>
              <a:t>格式：</a:t>
            </a:r>
            <a:r>
              <a:rPr kumimoji="1" lang="en-US" altLang="zh-CN" dirty="0">
                <a:cs typeface="+mn-cs"/>
              </a:rPr>
              <a:t>break;</a:t>
            </a:r>
          </a:p>
          <a:p>
            <a:pPr marL="662305" lvl="1" eaLnBrk="1" hangingPunct="1">
              <a:lnSpc>
                <a:spcPct val="90000"/>
              </a:lnSpc>
              <a:defRPr/>
            </a:pPr>
            <a:r>
              <a:rPr kumimoji="1" lang="en-US" altLang="zh-CN" dirty="0">
                <a:cs typeface="+mn-cs"/>
              </a:rPr>
              <a:t>continue</a:t>
            </a:r>
            <a:r>
              <a:rPr kumimoji="1" lang="zh-CN" altLang="en-US" dirty="0">
                <a:cs typeface="+mn-cs"/>
              </a:rPr>
              <a:t>语句：</a:t>
            </a:r>
            <a:r>
              <a:rPr kumimoji="1" lang="zh-CN" altLang="en-US" sz="2400" dirty="0">
                <a:cs typeface="+mn-cs"/>
              </a:rPr>
              <a:t>若在循环体中执行了</a:t>
            </a:r>
            <a:r>
              <a:rPr kumimoji="1" lang="en-US" altLang="zh-CN" sz="2400" dirty="0">
                <a:cs typeface="+mn-cs"/>
              </a:rPr>
              <a:t>continue,</a:t>
            </a:r>
            <a:r>
              <a:rPr kumimoji="1" lang="zh-CN" altLang="en-US" sz="2400" dirty="0">
                <a:cs typeface="+mn-cs"/>
              </a:rPr>
              <a:t>则绕过排在</a:t>
            </a:r>
            <a:r>
              <a:rPr kumimoji="1" lang="en-US" altLang="zh-CN" sz="2400" dirty="0">
                <a:cs typeface="+mn-cs"/>
              </a:rPr>
              <a:t>continue</a:t>
            </a:r>
            <a:r>
              <a:rPr kumimoji="1" lang="zh-CN" altLang="en-US" sz="2400" dirty="0">
                <a:cs typeface="+mn-cs"/>
              </a:rPr>
              <a:t>后面的循环体语句，而进行下一轮循环条件的判定。</a:t>
            </a:r>
            <a:endParaRPr kumimoji="1" lang="zh-CN" altLang="en-US" dirty="0">
              <a:cs typeface="+mn-cs"/>
            </a:endParaRPr>
          </a:p>
          <a:p>
            <a:pPr lvl="2" indent="-192405" eaLnBrk="1" hangingPunct="1">
              <a:lnSpc>
                <a:spcPct val="90000"/>
              </a:lnSpc>
              <a:buFontTx/>
              <a:buNone/>
              <a:defRPr/>
            </a:pPr>
            <a:r>
              <a:rPr kumimoji="1" lang="zh-CN" altLang="en-US" sz="2400" dirty="0">
                <a:cs typeface="+mn-cs"/>
              </a:rPr>
              <a:t>格式：</a:t>
            </a:r>
            <a:r>
              <a:rPr kumimoji="1" lang="en-US" altLang="zh-CN" sz="2400" dirty="0">
                <a:cs typeface="+mn-cs"/>
              </a:rPr>
              <a:t>continue;</a:t>
            </a:r>
            <a:endParaRPr kumimoji="1" lang="en-US" altLang="zh-CN" dirty="0">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灯片编号占位符 5">
            <a:extLst>
              <a:ext uri="{FF2B5EF4-FFF2-40B4-BE49-F238E27FC236}">
                <a16:creationId xmlns:a16="http://schemas.microsoft.com/office/drawing/2014/main" id="{9839A4A0-7FE2-4CE3-9838-FAA446DC7B1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66EBD10-026D-49A4-9695-41F1999F3CC5}" type="slidenum">
              <a:rPr lang="en-US" altLang="zh-CN"/>
              <a:pPr/>
              <a:t>73</a:t>
            </a:fld>
            <a:endParaRPr lang="en-US" altLang="zh-CN"/>
          </a:p>
        </p:txBody>
      </p:sp>
      <p:sp>
        <p:nvSpPr>
          <p:cNvPr id="244738" name="Rectangle 2">
            <a:extLst>
              <a:ext uri="{FF2B5EF4-FFF2-40B4-BE49-F238E27FC236}">
                <a16:creationId xmlns:a16="http://schemas.microsoft.com/office/drawing/2014/main" id="{BD6A5F2E-B0C0-4472-8571-3983CD1EE674}"/>
              </a:ext>
            </a:extLst>
          </p:cNvPr>
          <p:cNvSpPr>
            <a:spLocks noGrp="1" noChangeArrowheads="1"/>
          </p:cNvSpPr>
          <p:nvPr>
            <p:ph type="title"/>
          </p:nvPr>
        </p:nvSpPr>
        <p:spPr/>
        <p:txBody>
          <a:bodyPr/>
          <a:lstStyle/>
          <a:p>
            <a:pPr eaLnBrk="1" hangingPunct="1">
              <a:lnSpc>
                <a:spcPct val="90000"/>
              </a:lnSpc>
              <a:defRPr/>
            </a:pPr>
            <a:r>
              <a:rPr kumimoji="1" lang="en-US" altLang="zh-CN">
                <a:latin typeface="隶书" panose="02010509060101010101" pitchFamily="49" charset="-122"/>
              </a:rPr>
              <a:t>4.5  </a:t>
            </a:r>
            <a:r>
              <a:rPr kumimoji="1" lang="zh-CN" altLang="en-US">
                <a:latin typeface="隶书" panose="02010509060101010101" pitchFamily="49" charset="-122"/>
              </a:rPr>
              <a:t>转 向 语 句</a:t>
            </a:r>
            <a:br>
              <a:rPr kumimoji="1" lang="zh-CN" altLang="en-US" sz="2800"/>
            </a:br>
            <a:r>
              <a:rPr kumimoji="1" lang="zh-CN" altLang="en-US" sz="2800"/>
              <a:t> </a:t>
            </a:r>
            <a:r>
              <a:rPr kumimoji="1" lang="en-US" altLang="zh-CN" sz="2000">
                <a:solidFill>
                  <a:srgbClr val="CC0000"/>
                </a:solidFill>
              </a:rPr>
              <a:t>break </a:t>
            </a:r>
            <a:r>
              <a:rPr kumimoji="1" lang="zh-CN" altLang="en-US" sz="2000">
                <a:solidFill>
                  <a:srgbClr val="CC0000"/>
                </a:solidFill>
              </a:rPr>
              <a:t>语句</a:t>
            </a:r>
            <a:endParaRPr kumimoji="1" lang="zh-CN" altLang="en-US" sz="2800"/>
          </a:p>
        </p:txBody>
      </p:sp>
      <p:sp>
        <p:nvSpPr>
          <p:cNvPr id="244739" name="Rectangle 3">
            <a:extLst>
              <a:ext uri="{FF2B5EF4-FFF2-40B4-BE49-F238E27FC236}">
                <a16:creationId xmlns:a16="http://schemas.microsoft.com/office/drawing/2014/main" id="{036041AE-C878-46BE-B9F6-614534DF2BDB}"/>
              </a:ext>
            </a:extLst>
          </p:cNvPr>
          <p:cNvSpPr>
            <a:spLocks noGrp="1" noChangeArrowheads="1"/>
          </p:cNvSpPr>
          <p:nvPr>
            <p:ph idx="1"/>
          </p:nvPr>
        </p:nvSpPr>
        <p:spPr>
          <a:xfrm>
            <a:off x="304800" y="1052513"/>
            <a:ext cx="8839200" cy="1301750"/>
          </a:xfrm>
        </p:spPr>
        <p:txBody>
          <a:bodyPr/>
          <a:lstStyle/>
          <a:p>
            <a:pPr marL="290830" indent="-290830" eaLnBrk="1" hangingPunct="1">
              <a:lnSpc>
                <a:spcPct val="100000"/>
              </a:lnSpc>
              <a:spcBef>
                <a:spcPct val="0"/>
              </a:spcBef>
              <a:spcAft>
                <a:spcPct val="0"/>
              </a:spcAft>
              <a:buClrTx/>
              <a:buSzTx/>
              <a:buFontTx/>
              <a:buNone/>
              <a:defRPr/>
            </a:pPr>
            <a:r>
              <a:rPr kumimoji="1" lang="en-US" altLang="zh-CN">
                <a:cs typeface="+mn-cs"/>
              </a:rPr>
              <a:t>break </a:t>
            </a:r>
            <a:r>
              <a:rPr kumimoji="1" lang="zh-CN" altLang="en-US">
                <a:cs typeface="+mn-cs"/>
              </a:rPr>
              <a:t>语句在循环语句中的执行流程</a:t>
            </a:r>
          </a:p>
        </p:txBody>
      </p:sp>
      <p:sp>
        <p:nvSpPr>
          <p:cNvPr id="244740" name="Rectangle 4">
            <a:extLst>
              <a:ext uri="{FF2B5EF4-FFF2-40B4-BE49-F238E27FC236}">
                <a16:creationId xmlns:a16="http://schemas.microsoft.com/office/drawing/2014/main" id="{C1D96FB8-E374-460E-9DA6-DCC09F1C152A}"/>
              </a:ext>
            </a:extLst>
          </p:cNvPr>
          <p:cNvSpPr>
            <a:spLocks noChangeArrowheads="1"/>
          </p:cNvSpPr>
          <p:nvPr/>
        </p:nvSpPr>
        <p:spPr bwMode="auto">
          <a:xfrm>
            <a:off x="457200" y="3970338"/>
            <a:ext cx="1739900" cy="1282700"/>
          </a:xfrm>
          <a:prstGeom prst="rect">
            <a:avLst/>
          </a:prstGeom>
          <a:solidFill>
            <a:schemeClr val="bg1"/>
          </a:solidFill>
          <a:ln w="19050">
            <a:solidFill>
              <a:srgbClr val="000099"/>
            </a:solidFill>
            <a:miter lim="800000"/>
          </a:ln>
          <a:effectLst/>
        </p:spPr>
        <p:txBody>
          <a:bodyPr wrap="none" lIns="90488" tIns="44450" rIns="90488" bIns="44450" anchor="ctr"/>
          <a:lstStyle/>
          <a:p>
            <a:pPr algn="ct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语句</a:t>
            </a:r>
            <a:r>
              <a:rPr kumimoji="1" lang="en-US" altLang="zh-CN" b="1">
                <a:solidFill>
                  <a:srgbClr val="000099"/>
                </a:solidFill>
                <a:effectLst>
                  <a:outerShdw blurRad="38100" dist="38100" dir="2700000" algn="tl">
                    <a:srgbClr val="C0C0C0"/>
                  </a:outerShdw>
                </a:effectLst>
                <a:latin typeface="Arial" panose="020B0604020202020204" pitchFamily="34" charset="0"/>
              </a:rPr>
              <a:t>s1</a:t>
            </a:r>
          </a:p>
          <a:p>
            <a:pPr algn="ctr" eaLnBrk="0" hangingPunct="0">
              <a:defRPr/>
            </a:pPr>
            <a:r>
              <a:rPr kumimoji="1" lang="en-US" altLang="zh-CN" b="1">
                <a:solidFill>
                  <a:srgbClr val="000099"/>
                </a:solidFill>
                <a:effectLst>
                  <a:outerShdw blurRad="38100" dist="38100" dir="2700000" algn="tl">
                    <a:srgbClr val="C0C0C0"/>
                  </a:outerShdw>
                </a:effectLst>
                <a:latin typeface="Arial" panose="020B0604020202020204" pitchFamily="34" charset="0"/>
              </a:rPr>
              <a:t>break;</a:t>
            </a:r>
          </a:p>
          <a:p>
            <a:pPr algn="ct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语句</a:t>
            </a:r>
            <a:r>
              <a:rPr kumimoji="1" lang="en-US" altLang="zh-CN" b="1">
                <a:solidFill>
                  <a:srgbClr val="000099"/>
                </a:solidFill>
                <a:effectLst>
                  <a:outerShdw blurRad="38100" dist="38100" dir="2700000" algn="tl">
                    <a:srgbClr val="C0C0C0"/>
                  </a:outerShdw>
                </a:effectLst>
                <a:latin typeface="Arial" panose="020B0604020202020204" pitchFamily="34" charset="0"/>
              </a:rPr>
              <a:t>s2</a:t>
            </a:r>
          </a:p>
        </p:txBody>
      </p:sp>
      <p:sp>
        <p:nvSpPr>
          <p:cNvPr id="67589" name="Line 5">
            <a:extLst>
              <a:ext uri="{FF2B5EF4-FFF2-40B4-BE49-F238E27FC236}">
                <a16:creationId xmlns:a16="http://schemas.microsoft.com/office/drawing/2014/main" id="{F908F28C-D39D-4B88-9A42-2C4F419DEE2D}"/>
              </a:ext>
            </a:extLst>
          </p:cNvPr>
          <p:cNvSpPr>
            <a:spLocks noChangeShapeType="1"/>
          </p:cNvSpPr>
          <p:nvPr/>
        </p:nvSpPr>
        <p:spPr bwMode="auto">
          <a:xfrm>
            <a:off x="2298700" y="3278188"/>
            <a:ext cx="29210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42" name="Rectangle 6">
            <a:extLst>
              <a:ext uri="{FF2B5EF4-FFF2-40B4-BE49-F238E27FC236}">
                <a16:creationId xmlns:a16="http://schemas.microsoft.com/office/drawing/2014/main" id="{643CA23D-A677-4586-B62A-BF38379B328D}"/>
              </a:ext>
            </a:extLst>
          </p:cNvPr>
          <p:cNvSpPr>
            <a:spLocks noChangeArrowheads="1"/>
          </p:cNvSpPr>
          <p:nvPr/>
        </p:nvSpPr>
        <p:spPr bwMode="auto">
          <a:xfrm>
            <a:off x="1447800" y="3589338"/>
            <a:ext cx="657225" cy="454025"/>
          </a:xfrm>
          <a:prstGeom prst="rect">
            <a:avLst/>
          </a:prstGeom>
          <a:noFill/>
          <a:ln>
            <a:noFill/>
          </a:ln>
          <a:effectLst/>
        </p:spPr>
        <p:txBody>
          <a:bodyPr wrap="none" lIns="90488" tIns="44450" rIns="90488" bIns="44450">
            <a:spAutoFit/>
          </a:bodyPr>
          <a:lstStyle/>
          <a:p>
            <a:pP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非</a:t>
            </a:r>
            <a:r>
              <a:rPr kumimoji="1" lang="en-US" altLang="zh-CN" b="1">
                <a:solidFill>
                  <a:srgbClr val="000099"/>
                </a:solidFill>
                <a:effectLst>
                  <a:outerShdw blurRad="38100" dist="38100" dir="2700000" algn="tl">
                    <a:srgbClr val="C0C0C0"/>
                  </a:outerShdw>
                </a:effectLst>
                <a:latin typeface="Arial" panose="020B0604020202020204" pitchFamily="34" charset="0"/>
              </a:rPr>
              <a:t>0</a:t>
            </a:r>
          </a:p>
        </p:txBody>
      </p:sp>
      <p:sp>
        <p:nvSpPr>
          <p:cNvPr id="67591" name="AutoShape 7">
            <a:extLst>
              <a:ext uri="{FF2B5EF4-FFF2-40B4-BE49-F238E27FC236}">
                <a16:creationId xmlns:a16="http://schemas.microsoft.com/office/drawing/2014/main" id="{6AA71BD3-41C1-45F1-822E-2826B5153EF9}"/>
              </a:ext>
            </a:extLst>
          </p:cNvPr>
          <p:cNvSpPr>
            <a:spLocks noChangeArrowheads="1"/>
          </p:cNvSpPr>
          <p:nvPr/>
        </p:nvSpPr>
        <p:spPr bwMode="auto">
          <a:xfrm>
            <a:off x="393700" y="2903538"/>
            <a:ext cx="1892300" cy="749300"/>
          </a:xfrm>
          <a:prstGeom prst="diamond">
            <a:avLst/>
          </a:prstGeom>
          <a:solidFill>
            <a:schemeClr val="bg1"/>
          </a:solidFill>
          <a:ln w="19050">
            <a:solidFill>
              <a:srgbClr val="000099"/>
            </a:solidFill>
            <a:miter lim="800000"/>
            <a:headEnd/>
            <a:tailEnd/>
          </a:ln>
        </p:spPr>
        <p:txBody>
          <a:bodyPr wrap="none" anchor="ctr"/>
          <a:lstStyle/>
          <a:p>
            <a:pPr algn="ctr"/>
            <a:endParaRPr lang="zh-CN" altLang="zh-CN">
              <a:solidFill>
                <a:srgbClr val="000099"/>
              </a:solidFill>
            </a:endParaRPr>
          </a:p>
        </p:txBody>
      </p:sp>
      <p:sp>
        <p:nvSpPr>
          <p:cNvPr id="67592" name="Line 8">
            <a:extLst>
              <a:ext uri="{FF2B5EF4-FFF2-40B4-BE49-F238E27FC236}">
                <a16:creationId xmlns:a16="http://schemas.microsoft.com/office/drawing/2014/main" id="{A6A75152-09FE-410E-942A-24B824294F31}"/>
              </a:ext>
            </a:extLst>
          </p:cNvPr>
          <p:cNvSpPr>
            <a:spLocks noChangeShapeType="1"/>
          </p:cNvSpPr>
          <p:nvPr/>
        </p:nvSpPr>
        <p:spPr bwMode="auto">
          <a:xfrm>
            <a:off x="1377950" y="2141538"/>
            <a:ext cx="0" cy="74930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593" name="Line 9">
            <a:extLst>
              <a:ext uri="{FF2B5EF4-FFF2-40B4-BE49-F238E27FC236}">
                <a16:creationId xmlns:a16="http://schemas.microsoft.com/office/drawing/2014/main" id="{A9CCB99D-749E-45CA-A907-70720FD8BE6F}"/>
              </a:ext>
            </a:extLst>
          </p:cNvPr>
          <p:cNvSpPr>
            <a:spLocks noChangeShapeType="1"/>
          </p:cNvSpPr>
          <p:nvPr/>
        </p:nvSpPr>
        <p:spPr bwMode="auto">
          <a:xfrm>
            <a:off x="2597150" y="3284538"/>
            <a:ext cx="0" cy="227330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46" name="Rectangle 10">
            <a:extLst>
              <a:ext uri="{FF2B5EF4-FFF2-40B4-BE49-F238E27FC236}">
                <a16:creationId xmlns:a16="http://schemas.microsoft.com/office/drawing/2014/main" id="{5AB0E1C1-1594-4A5D-99CD-53AC78209878}"/>
              </a:ext>
            </a:extLst>
          </p:cNvPr>
          <p:cNvSpPr>
            <a:spLocks noChangeArrowheads="1"/>
          </p:cNvSpPr>
          <p:nvPr/>
        </p:nvSpPr>
        <p:spPr bwMode="auto">
          <a:xfrm>
            <a:off x="827088" y="3068638"/>
            <a:ext cx="1100137" cy="454025"/>
          </a:xfrm>
          <a:prstGeom prst="rect">
            <a:avLst/>
          </a:prstGeom>
          <a:noFill/>
          <a:ln>
            <a:noFill/>
          </a:ln>
          <a:effectLst/>
        </p:spPr>
        <p:txBody>
          <a:bodyPr wrap="none" lIns="90488" tIns="44450" rIns="90488" bIns="44450">
            <a:spAutoFit/>
          </a:bodyPr>
          <a:lstStyle/>
          <a:p>
            <a:pP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表达式</a:t>
            </a:r>
          </a:p>
        </p:txBody>
      </p:sp>
      <p:sp>
        <p:nvSpPr>
          <p:cNvPr id="244747" name="Rectangle 11">
            <a:extLst>
              <a:ext uri="{FF2B5EF4-FFF2-40B4-BE49-F238E27FC236}">
                <a16:creationId xmlns:a16="http://schemas.microsoft.com/office/drawing/2014/main" id="{97C6A466-3DD6-46B7-88E0-6811B7DEEADD}"/>
              </a:ext>
            </a:extLst>
          </p:cNvPr>
          <p:cNvSpPr>
            <a:spLocks noChangeArrowheads="1"/>
          </p:cNvSpPr>
          <p:nvPr/>
        </p:nvSpPr>
        <p:spPr bwMode="auto">
          <a:xfrm>
            <a:off x="2195513" y="2800350"/>
            <a:ext cx="350837" cy="454025"/>
          </a:xfrm>
          <a:prstGeom prst="rect">
            <a:avLst/>
          </a:prstGeom>
          <a:noFill/>
          <a:ln>
            <a:noFill/>
          </a:ln>
          <a:effectLst/>
        </p:spPr>
        <p:txBody>
          <a:bodyPr wrap="none" lIns="90488" tIns="44450" rIns="90488" bIns="44450">
            <a:spAutoFit/>
          </a:bodyPr>
          <a:lstStyle/>
          <a:p>
            <a:pPr eaLnBrk="0" hangingPunct="0">
              <a:defRPr/>
            </a:pPr>
            <a:r>
              <a:rPr kumimoji="1" lang="en-US" altLang="zh-CN" b="1">
                <a:solidFill>
                  <a:srgbClr val="000099"/>
                </a:solidFill>
                <a:effectLst>
                  <a:outerShdw blurRad="38100" dist="38100" dir="2700000" algn="tl">
                    <a:srgbClr val="C0C0C0"/>
                  </a:outerShdw>
                </a:effectLst>
                <a:latin typeface="Arial" panose="020B0604020202020204" pitchFamily="34" charset="0"/>
              </a:rPr>
              <a:t>0</a:t>
            </a:r>
          </a:p>
        </p:txBody>
      </p:sp>
      <p:sp>
        <p:nvSpPr>
          <p:cNvPr id="67596" name="Line 12">
            <a:extLst>
              <a:ext uri="{FF2B5EF4-FFF2-40B4-BE49-F238E27FC236}">
                <a16:creationId xmlns:a16="http://schemas.microsoft.com/office/drawing/2014/main" id="{E491752A-20A8-4FA2-BE7E-4D3087A0239F}"/>
              </a:ext>
            </a:extLst>
          </p:cNvPr>
          <p:cNvSpPr>
            <a:spLocks noChangeShapeType="1"/>
          </p:cNvSpPr>
          <p:nvPr/>
        </p:nvSpPr>
        <p:spPr bwMode="auto">
          <a:xfrm flipH="1">
            <a:off x="1447800" y="5564188"/>
            <a:ext cx="115570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7" name="Line 13">
            <a:extLst>
              <a:ext uri="{FF2B5EF4-FFF2-40B4-BE49-F238E27FC236}">
                <a16:creationId xmlns:a16="http://schemas.microsoft.com/office/drawing/2014/main" id="{88AA82B6-23C2-4256-B866-322A92DE36E7}"/>
              </a:ext>
            </a:extLst>
          </p:cNvPr>
          <p:cNvSpPr>
            <a:spLocks noChangeShapeType="1"/>
          </p:cNvSpPr>
          <p:nvPr/>
        </p:nvSpPr>
        <p:spPr bwMode="auto">
          <a:xfrm flipH="1">
            <a:off x="1447800" y="5570538"/>
            <a:ext cx="6350" cy="45720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598" name="Line 14">
            <a:extLst>
              <a:ext uri="{FF2B5EF4-FFF2-40B4-BE49-F238E27FC236}">
                <a16:creationId xmlns:a16="http://schemas.microsoft.com/office/drawing/2014/main" id="{65E5A342-EE14-413F-92BB-06811E54D2BA}"/>
              </a:ext>
            </a:extLst>
          </p:cNvPr>
          <p:cNvSpPr>
            <a:spLocks noChangeShapeType="1"/>
          </p:cNvSpPr>
          <p:nvPr/>
        </p:nvSpPr>
        <p:spPr bwMode="auto">
          <a:xfrm>
            <a:off x="1371600" y="5265738"/>
            <a:ext cx="0" cy="21590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9" name="Line 15">
            <a:extLst>
              <a:ext uri="{FF2B5EF4-FFF2-40B4-BE49-F238E27FC236}">
                <a16:creationId xmlns:a16="http://schemas.microsoft.com/office/drawing/2014/main" id="{03C47B12-2B46-4C4C-BD04-326BE68E1168}"/>
              </a:ext>
            </a:extLst>
          </p:cNvPr>
          <p:cNvSpPr>
            <a:spLocks noChangeShapeType="1"/>
          </p:cNvSpPr>
          <p:nvPr/>
        </p:nvSpPr>
        <p:spPr bwMode="auto">
          <a:xfrm flipH="1">
            <a:off x="228600" y="5494338"/>
            <a:ext cx="115570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0" name="Line 16">
            <a:extLst>
              <a:ext uri="{FF2B5EF4-FFF2-40B4-BE49-F238E27FC236}">
                <a16:creationId xmlns:a16="http://schemas.microsoft.com/office/drawing/2014/main" id="{8BA7F108-D5E7-43F2-B578-F44632BE4B0D}"/>
              </a:ext>
            </a:extLst>
          </p:cNvPr>
          <p:cNvSpPr>
            <a:spLocks noChangeShapeType="1"/>
          </p:cNvSpPr>
          <p:nvPr/>
        </p:nvSpPr>
        <p:spPr bwMode="auto">
          <a:xfrm>
            <a:off x="241300" y="2592388"/>
            <a:ext cx="1130300" cy="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1" name="Line 17">
            <a:extLst>
              <a:ext uri="{FF2B5EF4-FFF2-40B4-BE49-F238E27FC236}">
                <a16:creationId xmlns:a16="http://schemas.microsoft.com/office/drawing/2014/main" id="{15FFC9DB-E26A-4CD5-B645-E3499F4AD4C7}"/>
              </a:ext>
            </a:extLst>
          </p:cNvPr>
          <p:cNvSpPr>
            <a:spLocks noChangeShapeType="1"/>
          </p:cNvSpPr>
          <p:nvPr/>
        </p:nvSpPr>
        <p:spPr bwMode="auto">
          <a:xfrm>
            <a:off x="228600" y="2598738"/>
            <a:ext cx="0" cy="2895600"/>
          </a:xfrm>
          <a:prstGeom prst="line">
            <a:avLst/>
          </a:prstGeom>
          <a:noFill/>
          <a:ln w="19050">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2" name="Line 18">
            <a:extLst>
              <a:ext uri="{FF2B5EF4-FFF2-40B4-BE49-F238E27FC236}">
                <a16:creationId xmlns:a16="http://schemas.microsoft.com/office/drawing/2014/main" id="{671E38C6-5B9B-4D10-82C1-FE214D568CB7}"/>
              </a:ext>
            </a:extLst>
          </p:cNvPr>
          <p:cNvSpPr>
            <a:spLocks noChangeShapeType="1"/>
          </p:cNvSpPr>
          <p:nvPr/>
        </p:nvSpPr>
        <p:spPr bwMode="auto">
          <a:xfrm>
            <a:off x="1371600" y="3665538"/>
            <a:ext cx="0" cy="304800"/>
          </a:xfrm>
          <a:prstGeom prst="line">
            <a:avLst/>
          </a:prstGeom>
          <a:noFill/>
          <a:ln w="19050">
            <a:solidFill>
              <a:srgbClr val="000099"/>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3" name="Line 19">
            <a:extLst>
              <a:ext uri="{FF2B5EF4-FFF2-40B4-BE49-F238E27FC236}">
                <a16:creationId xmlns:a16="http://schemas.microsoft.com/office/drawing/2014/main" id="{50E073B1-DFF7-4359-9974-0D3120DDCA6F}"/>
              </a:ext>
            </a:extLst>
          </p:cNvPr>
          <p:cNvSpPr>
            <a:spLocks noChangeShapeType="1"/>
          </p:cNvSpPr>
          <p:nvPr/>
        </p:nvSpPr>
        <p:spPr bwMode="auto">
          <a:xfrm>
            <a:off x="457200" y="4427538"/>
            <a:ext cx="1752600" cy="0"/>
          </a:xfrm>
          <a:prstGeom prst="line">
            <a:avLst/>
          </a:prstGeom>
          <a:noFill/>
          <a:ln w="19050">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4" name="Line 20">
            <a:extLst>
              <a:ext uri="{FF2B5EF4-FFF2-40B4-BE49-F238E27FC236}">
                <a16:creationId xmlns:a16="http://schemas.microsoft.com/office/drawing/2014/main" id="{4173F083-864F-49DB-AFFE-8E58A5B342AD}"/>
              </a:ext>
            </a:extLst>
          </p:cNvPr>
          <p:cNvSpPr>
            <a:spLocks noChangeShapeType="1"/>
          </p:cNvSpPr>
          <p:nvPr/>
        </p:nvSpPr>
        <p:spPr bwMode="auto">
          <a:xfrm>
            <a:off x="457200" y="4808538"/>
            <a:ext cx="1752600" cy="0"/>
          </a:xfrm>
          <a:prstGeom prst="line">
            <a:avLst/>
          </a:prstGeom>
          <a:noFill/>
          <a:ln w="19050">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5" name="Line 21">
            <a:extLst>
              <a:ext uri="{FF2B5EF4-FFF2-40B4-BE49-F238E27FC236}">
                <a16:creationId xmlns:a16="http://schemas.microsoft.com/office/drawing/2014/main" id="{2F920BF1-4550-4537-8808-2634827EBA3F}"/>
              </a:ext>
            </a:extLst>
          </p:cNvPr>
          <p:cNvSpPr>
            <a:spLocks noChangeShapeType="1"/>
          </p:cNvSpPr>
          <p:nvPr/>
        </p:nvSpPr>
        <p:spPr bwMode="auto">
          <a:xfrm>
            <a:off x="1981200" y="4579938"/>
            <a:ext cx="609600" cy="0"/>
          </a:xfrm>
          <a:prstGeom prst="line">
            <a:avLst/>
          </a:prstGeom>
          <a:noFill/>
          <a:ln w="19050">
            <a:solidFill>
              <a:srgbClr val="000099"/>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6" name="Text Box 22">
            <a:extLst>
              <a:ext uri="{FF2B5EF4-FFF2-40B4-BE49-F238E27FC236}">
                <a16:creationId xmlns:a16="http://schemas.microsoft.com/office/drawing/2014/main" id="{DB881B48-5926-4D72-9202-A2BB1744FE1E}"/>
              </a:ext>
            </a:extLst>
          </p:cNvPr>
          <p:cNvSpPr txBox="1">
            <a:spLocks noChangeArrowheads="1"/>
          </p:cNvSpPr>
          <p:nvPr/>
        </p:nvSpPr>
        <p:spPr bwMode="auto">
          <a:xfrm>
            <a:off x="533400" y="6103938"/>
            <a:ext cx="1627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000099"/>
                </a:solidFill>
                <a:latin typeface="Arial Narrow" panose="020B0606020202030204" pitchFamily="34" charset="0"/>
              </a:rPr>
              <a:t>while</a:t>
            </a:r>
            <a:r>
              <a:rPr lang="zh-CN" altLang="en-US" sz="2800" b="1">
                <a:solidFill>
                  <a:srgbClr val="000099"/>
                </a:solidFill>
                <a:latin typeface="Arial Narrow" panose="020B0606020202030204" pitchFamily="34" charset="0"/>
              </a:rPr>
              <a:t>结构</a:t>
            </a:r>
          </a:p>
        </p:txBody>
      </p:sp>
      <p:sp>
        <p:nvSpPr>
          <p:cNvPr id="67607" name="Line 23">
            <a:extLst>
              <a:ext uri="{FF2B5EF4-FFF2-40B4-BE49-F238E27FC236}">
                <a16:creationId xmlns:a16="http://schemas.microsoft.com/office/drawing/2014/main" id="{0DC8138B-7B0B-40F5-A6A5-69B7C68B6ADB}"/>
              </a:ext>
            </a:extLst>
          </p:cNvPr>
          <p:cNvSpPr>
            <a:spLocks noChangeShapeType="1"/>
          </p:cNvSpPr>
          <p:nvPr/>
        </p:nvSpPr>
        <p:spPr bwMode="auto">
          <a:xfrm flipH="1">
            <a:off x="3276600" y="5037138"/>
            <a:ext cx="46990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60" name="Rectangle 24">
            <a:extLst>
              <a:ext uri="{FF2B5EF4-FFF2-40B4-BE49-F238E27FC236}">
                <a16:creationId xmlns:a16="http://schemas.microsoft.com/office/drawing/2014/main" id="{8D759EC4-85EF-4FA8-87AD-98B0281F09E0}"/>
              </a:ext>
            </a:extLst>
          </p:cNvPr>
          <p:cNvSpPr>
            <a:spLocks noChangeArrowheads="1"/>
          </p:cNvSpPr>
          <p:nvPr/>
        </p:nvSpPr>
        <p:spPr bwMode="auto">
          <a:xfrm>
            <a:off x="3898900" y="2903538"/>
            <a:ext cx="1511300" cy="1219200"/>
          </a:xfrm>
          <a:prstGeom prst="rect">
            <a:avLst/>
          </a:prstGeom>
          <a:solidFill>
            <a:schemeClr val="bg1"/>
          </a:solidFill>
          <a:ln w="19050">
            <a:solidFill>
              <a:srgbClr val="000099"/>
            </a:solidFill>
            <a:miter lim="800000"/>
          </a:ln>
          <a:effectLst/>
        </p:spPr>
        <p:txBody>
          <a:bodyPr wrap="none" lIns="90488" tIns="44450" rIns="90488" bIns="44450" anchor="ctr"/>
          <a:lstStyle/>
          <a:p>
            <a:pPr algn="ct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语句</a:t>
            </a:r>
            <a:r>
              <a:rPr kumimoji="1" lang="en-US" altLang="zh-CN" b="1">
                <a:solidFill>
                  <a:srgbClr val="000099"/>
                </a:solidFill>
                <a:effectLst>
                  <a:outerShdw blurRad="38100" dist="38100" dir="2700000" algn="tl">
                    <a:srgbClr val="C0C0C0"/>
                  </a:outerShdw>
                </a:effectLst>
                <a:latin typeface="Arial" panose="020B0604020202020204" pitchFamily="34" charset="0"/>
              </a:rPr>
              <a:t>s1</a:t>
            </a:r>
          </a:p>
          <a:p>
            <a:pPr algn="ctr" eaLnBrk="0" hangingPunct="0">
              <a:defRPr/>
            </a:pPr>
            <a:r>
              <a:rPr kumimoji="1" lang="en-US" altLang="zh-CN" b="1">
                <a:solidFill>
                  <a:srgbClr val="000099"/>
                </a:solidFill>
                <a:effectLst>
                  <a:outerShdw blurRad="38100" dist="38100" dir="2700000" algn="tl">
                    <a:srgbClr val="C0C0C0"/>
                  </a:outerShdw>
                </a:effectLst>
                <a:latin typeface="Arial" panose="020B0604020202020204" pitchFamily="34" charset="0"/>
              </a:rPr>
              <a:t>break;</a:t>
            </a:r>
          </a:p>
          <a:p>
            <a:pPr algn="ct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语句</a:t>
            </a:r>
            <a:r>
              <a:rPr kumimoji="1" lang="en-US" altLang="zh-CN" b="1">
                <a:solidFill>
                  <a:srgbClr val="000099"/>
                </a:solidFill>
                <a:effectLst>
                  <a:outerShdw blurRad="38100" dist="38100" dir="2700000" algn="tl">
                    <a:srgbClr val="C0C0C0"/>
                  </a:outerShdw>
                </a:effectLst>
                <a:latin typeface="Arial" panose="020B0604020202020204" pitchFamily="34" charset="0"/>
              </a:rPr>
              <a:t>s2</a:t>
            </a:r>
          </a:p>
        </p:txBody>
      </p:sp>
      <p:sp>
        <p:nvSpPr>
          <p:cNvPr id="67609" name="Line 25">
            <a:extLst>
              <a:ext uri="{FF2B5EF4-FFF2-40B4-BE49-F238E27FC236}">
                <a16:creationId xmlns:a16="http://schemas.microsoft.com/office/drawing/2014/main" id="{4A16F242-0D98-4E9E-BE27-8B8C9EF1D672}"/>
              </a:ext>
            </a:extLst>
          </p:cNvPr>
          <p:cNvSpPr>
            <a:spLocks noChangeShapeType="1"/>
          </p:cNvSpPr>
          <p:nvPr/>
        </p:nvSpPr>
        <p:spPr bwMode="auto">
          <a:xfrm>
            <a:off x="4648200" y="4122738"/>
            <a:ext cx="0" cy="44450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10" name="Line 26">
            <a:extLst>
              <a:ext uri="{FF2B5EF4-FFF2-40B4-BE49-F238E27FC236}">
                <a16:creationId xmlns:a16="http://schemas.microsoft.com/office/drawing/2014/main" id="{D391F2DE-2FBF-4A65-9D66-5C146D236B8C}"/>
              </a:ext>
            </a:extLst>
          </p:cNvPr>
          <p:cNvSpPr>
            <a:spLocks noChangeShapeType="1"/>
          </p:cNvSpPr>
          <p:nvPr/>
        </p:nvSpPr>
        <p:spPr bwMode="auto">
          <a:xfrm>
            <a:off x="4654550" y="2217738"/>
            <a:ext cx="0" cy="67310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4763" name="AutoShape 27">
            <a:extLst>
              <a:ext uri="{FF2B5EF4-FFF2-40B4-BE49-F238E27FC236}">
                <a16:creationId xmlns:a16="http://schemas.microsoft.com/office/drawing/2014/main" id="{F7364C51-4611-4631-8176-390B44041B1F}"/>
              </a:ext>
            </a:extLst>
          </p:cNvPr>
          <p:cNvSpPr>
            <a:spLocks noChangeArrowheads="1"/>
          </p:cNvSpPr>
          <p:nvPr/>
        </p:nvSpPr>
        <p:spPr bwMode="auto">
          <a:xfrm>
            <a:off x="3733800" y="4579938"/>
            <a:ext cx="1892300" cy="901700"/>
          </a:xfrm>
          <a:prstGeom prst="diamond">
            <a:avLst/>
          </a:prstGeom>
          <a:solidFill>
            <a:schemeClr val="bg1"/>
          </a:solidFill>
          <a:ln w="19050">
            <a:solidFill>
              <a:srgbClr val="000099"/>
            </a:solidFill>
            <a:miter lim="800000"/>
          </a:ln>
          <a:effectLst/>
        </p:spPr>
        <p:txBody>
          <a:bodyPr wrap="none" lIns="90488" tIns="44450" rIns="90488" bIns="44450" anchor="ctr"/>
          <a:lstStyle/>
          <a:p>
            <a:pPr algn="ct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表达式</a:t>
            </a:r>
          </a:p>
        </p:txBody>
      </p:sp>
      <p:sp>
        <p:nvSpPr>
          <p:cNvPr id="67612" name="Line 28">
            <a:extLst>
              <a:ext uri="{FF2B5EF4-FFF2-40B4-BE49-F238E27FC236}">
                <a16:creationId xmlns:a16="http://schemas.microsoft.com/office/drawing/2014/main" id="{68CD307D-3566-4103-BA15-7F56E051ECC7}"/>
              </a:ext>
            </a:extLst>
          </p:cNvPr>
          <p:cNvSpPr>
            <a:spLocks noChangeShapeType="1"/>
          </p:cNvSpPr>
          <p:nvPr/>
        </p:nvSpPr>
        <p:spPr bwMode="auto">
          <a:xfrm>
            <a:off x="4648200" y="5494338"/>
            <a:ext cx="0" cy="44450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13" name="Line 29">
            <a:extLst>
              <a:ext uri="{FF2B5EF4-FFF2-40B4-BE49-F238E27FC236}">
                <a16:creationId xmlns:a16="http://schemas.microsoft.com/office/drawing/2014/main" id="{3D775395-D59A-4B85-8660-8A76D9E93B1C}"/>
              </a:ext>
            </a:extLst>
          </p:cNvPr>
          <p:cNvSpPr>
            <a:spLocks noChangeShapeType="1"/>
          </p:cNvSpPr>
          <p:nvPr/>
        </p:nvSpPr>
        <p:spPr bwMode="auto">
          <a:xfrm flipV="1">
            <a:off x="3276600" y="2598738"/>
            <a:ext cx="0" cy="245110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4" name="Line 30">
            <a:extLst>
              <a:ext uri="{FF2B5EF4-FFF2-40B4-BE49-F238E27FC236}">
                <a16:creationId xmlns:a16="http://schemas.microsoft.com/office/drawing/2014/main" id="{68C617A0-4B7B-4F64-817C-27080324226E}"/>
              </a:ext>
            </a:extLst>
          </p:cNvPr>
          <p:cNvSpPr>
            <a:spLocks noChangeShapeType="1"/>
          </p:cNvSpPr>
          <p:nvPr/>
        </p:nvSpPr>
        <p:spPr bwMode="auto">
          <a:xfrm>
            <a:off x="3289300" y="2592388"/>
            <a:ext cx="1358900" cy="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4767" name="Rectangle 31">
            <a:extLst>
              <a:ext uri="{FF2B5EF4-FFF2-40B4-BE49-F238E27FC236}">
                <a16:creationId xmlns:a16="http://schemas.microsoft.com/office/drawing/2014/main" id="{D5E2EBA3-3037-4612-9D82-EE8EB1100B84}"/>
              </a:ext>
            </a:extLst>
          </p:cNvPr>
          <p:cNvSpPr>
            <a:spLocks noChangeArrowheads="1"/>
          </p:cNvSpPr>
          <p:nvPr/>
        </p:nvSpPr>
        <p:spPr bwMode="auto">
          <a:xfrm>
            <a:off x="3276600" y="4581525"/>
            <a:ext cx="657225" cy="454025"/>
          </a:xfrm>
          <a:prstGeom prst="rect">
            <a:avLst/>
          </a:prstGeom>
          <a:noFill/>
          <a:ln>
            <a:noFill/>
          </a:ln>
          <a:effectLst/>
        </p:spPr>
        <p:txBody>
          <a:bodyPr wrap="none" lIns="90488" tIns="44450" rIns="90488" bIns="44450">
            <a:spAutoFit/>
          </a:bodyPr>
          <a:lstStyle/>
          <a:p>
            <a:pP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非</a:t>
            </a:r>
            <a:r>
              <a:rPr kumimoji="1" lang="en-US" altLang="zh-CN" b="1">
                <a:solidFill>
                  <a:srgbClr val="000099"/>
                </a:solidFill>
                <a:effectLst>
                  <a:outerShdw blurRad="38100" dist="38100" dir="2700000" algn="tl">
                    <a:srgbClr val="C0C0C0"/>
                  </a:outerShdw>
                </a:effectLst>
                <a:latin typeface="Arial" panose="020B0604020202020204" pitchFamily="34" charset="0"/>
              </a:rPr>
              <a:t>0</a:t>
            </a:r>
          </a:p>
        </p:txBody>
      </p:sp>
      <p:sp>
        <p:nvSpPr>
          <p:cNvPr id="244768" name="Rectangle 32">
            <a:extLst>
              <a:ext uri="{FF2B5EF4-FFF2-40B4-BE49-F238E27FC236}">
                <a16:creationId xmlns:a16="http://schemas.microsoft.com/office/drawing/2014/main" id="{55D761C3-5571-4484-B3CE-FB7CC616F688}"/>
              </a:ext>
            </a:extLst>
          </p:cNvPr>
          <p:cNvSpPr>
            <a:spLocks noChangeArrowheads="1"/>
          </p:cNvSpPr>
          <p:nvPr/>
        </p:nvSpPr>
        <p:spPr bwMode="auto">
          <a:xfrm>
            <a:off x="4211638" y="5373688"/>
            <a:ext cx="350837" cy="454025"/>
          </a:xfrm>
          <a:prstGeom prst="rect">
            <a:avLst/>
          </a:prstGeom>
          <a:noFill/>
          <a:ln>
            <a:noFill/>
          </a:ln>
          <a:effectLst/>
        </p:spPr>
        <p:txBody>
          <a:bodyPr wrap="none" lIns="90488" tIns="44450" rIns="90488" bIns="44450">
            <a:spAutoFit/>
          </a:bodyPr>
          <a:lstStyle/>
          <a:p>
            <a:pPr eaLnBrk="0" hangingPunct="0">
              <a:defRPr/>
            </a:pPr>
            <a:r>
              <a:rPr kumimoji="1" lang="en-US" altLang="zh-CN" b="1">
                <a:solidFill>
                  <a:srgbClr val="000099"/>
                </a:solidFill>
                <a:effectLst>
                  <a:outerShdw blurRad="38100" dist="38100" dir="2700000" algn="tl">
                    <a:srgbClr val="C0C0C0"/>
                  </a:outerShdw>
                </a:effectLst>
                <a:latin typeface="Arial" panose="020B0604020202020204" pitchFamily="34" charset="0"/>
              </a:rPr>
              <a:t>0</a:t>
            </a:r>
          </a:p>
        </p:txBody>
      </p:sp>
      <p:sp>
        <p:nvSpPr>
          <p:cNvPr id="67617" name="Line 33">
            <a:extLst>
              <a:ext uri="{FF2B5EF4-FFF2-40B4-BE49-F238E27FC236}">
                <a16:creationId xmlns:a16="http://schemas.microsoft.com/office/drawing/2014/main" id="{A460FC8B-F1E3-42F7-B826-9A9F34FB9092}"/>
              </a:ext>
            </a:extLst>
          </p:cNvPr>
          <p:cNvSpPr>
            <a:spLocks noChangeShapeType="1"/>
          </p:cNvSpPr>
          <p:nvPr/>
        </p:nvSpPr>
        <p:spPr bwMode="auto">
          <a:xfrm>
            <a:off x="3886200" y="3360738"/>
            <a:ext cx="1524000" cy="0"/>
          </a:xfrm>
          <a:prstGeom prst="line">
            <a:avLst/>
          </a:prstGeom>
          <a:noFill/>
          <a:ln w="19050">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8" name="Line 34">
            <a:extLst>
              <a:ext uri="{FF2B5EF4-FFF2-40B4-BE49-F238E27FC236}">
                <a16:creationId xmlns:a16="http://schemas.microsoft.com/office/drawing/2014/main" id="{FBAF5B71-E1CE-4BC1-A783-98C65825AD63}"/>
              </a:ext>
            </a:extLst>
          </p:cNvPr>
          <p:cNvSpPr>
            <a:spLocks noChangeShapeType="1"/>
          </p:cNvSpPr>
          <p:nvPr/>
        </p:nvSpPr>
        <p:spPr bwMode="auto">
          <a:xfrm>
            <a:off x="3886200" y="3665538"/>
            <a:ext cx="1524000" cy="0"/>
          </a:xfrm>
          <a:prstGeom prst="line">
            <a:avLst/>
          </a:prstGeom>
          <a:noFill/>
          <a:ln w="19050">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9" name="Line 35">
            <a:extLst>
              <a:ext uri="{FF2B5EF4-FFF2-40B4-BE49-F238E27FC236}">
                <a16:creationId xmlns:a16="http://schemas.microsoft.com/office/drawing/2014/main" id="{0A7C680A-7128-4D9C-9149-0A5F60E41527}"/>
              </a:ext>
            </a:extLst>
          </p:cNvPr>
          <p:cNvSpPr>
            <a:spLocks noChangeShapeType="1"/>
          </p:cNvSpPr>
          <p:nvPr/>
        </p:nvSpPr>
        <p:spPr bwMode="auto">
          <a:xfrm>
            <a:off x="5334000" y="3513138"/>
            <a:ext cx="457200" cy="0"/>
          </a:xfrm>
          <a:prstGeom prst="line">
            <a:avLst/>
          </a:prstGeom>
          <a:noFill/>
          <a:ln w="19050">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0" name="Line 36">
            <a:extLst>
              <a:ext uri="{FF2B5EF4-FFF2-40B4-BE49-F238E27FC236}">
                <a16:creationId xmlns:a16="http://schemas.microsoft.com/office/drawing/2014/main" id="{2B3692BF-69C2-425C-B6B7-7196047485B1}"/>
              </a:ext>
            </a:extLst>
          </p:cNvPr>
          <p:cNvSpPr>
            <a:spLocks noChangeShapeType="1"/>
          </p:cNvSpPr>
          <p:nvPr/>
        </p:nvSpPr>
        <p:spPr bwMode="auto">
          <a:xfrm>
            <a:off x="5791200" y="3513138"/>
            <a:ext cx="0" cy="2133600"/>
          </a:xfrm>
          <a:prstGeom prst="line">
            <a:avLst/>
          </a:prstGeom>
          <a:noFill/>
          <a:ln w="19050">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1" name="Line 37">
            <a:extLst>
              <a:ext uri="{FF2B5EF4-FFF2-40B4-BE49-F238E27FC236}">
                <a16:creationId xmlns:a16="http://schemas.microsoft.com/office/drawing/2014/main" id="{A1890260-1F10-4FEE-B25D-7CF205589DD4}"/>
              </a:ext>
            </a:extLst>
          </p:cNvPr>
          <p:cNvSpPr>
            <a:spLocks noChangeShapeType="1"/>
          </p:cNvSpPr>
          <p:nvPr/>
        </p:nvSpPr>
        <p:spPr bwMode="auto">
          <a:xfrm flipH="1">
            <a:off x="4648200" y="5646738"/>
            <a:ext cx="1143000" cy="0"/>
          </a:xfrm>
          <a:prstGeom prst="line">
            <a:avLst/>
          </a:prstGeom>
          <a:noFill/>
          <a:ln w="19050">
            <a:solidFill>
              <a:srgbClr val="000099"/>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22" name="Text Box 38">
            <a:extLst>
              <a:ext uri="{FF2B5EF4-FFF2-40B4-BE49-F238E27FC236}">
                <a16:creationId xmlns:a16="http://schemas.microsoft.com/office/drawing/2014/main" id="{71EE8D26-509A-4CF5-A722-9FFA3EF6A1C6}"/>
              </a:ext>
            </a:extLst>
          </p:cNvPr>
          <p:cNvSpPr txBox="1">
            <a:spLocks noChangeArrowheads="1"/>
          </p:cNvSpPr>
          <p:nvPr/>
        </p:nvSpPr>
        <p:spPr bwMode="auto">
          <a:xfrm>
            <a:off x="3505200" y="6027738"/>
            <a:ext cx="2079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000099"/>
                </a:solidFill>
                <a:latin typeface="Arial Narrow" panose="020B0606020202030204" pitchFamily="34" charset="0"/>
              </a:rPr>
              <a:t>do-while</a:t>
            </a:r>
            <a:r>
              <a:rPr lang="zh-CN" altLang="en-US" sz="2800" b="1">
                <a:solidFill>
                  <a:srgbClr val="000099"/>
                </a:solidFill>
                <a:latin typeface="Arial Narrow" panose="020B0606020202030204" pitchFamily="34" charset="0"/>
              </a:rPr>
              <a:t>结构</a:t>
            </a:r>
          </a:p>
        </p:txBody>
      </p:sp>
      <p:sp>
        <p:nvSpPr>
          <p:cNvPr id="244776" name="Rectangle 40">
            <a:extLst>
              <a:ext uri="{FF2B5EF4-FFF2-40B4-BE49-F238E27FC236}">
                <a16:creationId xmlns:a16="http://schemas.microsoft.com/office/drawing/2014/main" id="{18AB5D41-DDAD-4486-8AA9-B0E9CAAFA3EE}"/>
              </a:ext>
            </a:extLst>
          </p:cNvPr>
          <p:cNvSpPr>
            <a:spLocks noChangeArrowheads="1"/>
          </p:cNvSpPr>
          <p:nvPr/>
        </p:nvSpPr>
        <p:spPr bwMode="auto">
          <a:xfrm>
            <a:off x="6707188" y="5233988"/>
            <a:ext cx="1816100" cy="520700"/>
          </a:xfrm>
          <a:prstGeom prst="rect">
            <a:avLst/>
          </a:prstGeom>
          <a:solidFill>
            <a:schemeClr val="bg1"/>
          </a:solidFill>
          <a:ln w="12700">
            <a:solidFill>
              <a:srgbClr val="000099"/>
            </a:solidFill>
            <a:miter lim="800000"/>
          </a:ln>
          <a:effectLst/>
        </p:spPr>
        <p:txBody>
          <a:bodyPr wrap="none" lIns="90488" tIns="44450" rIns="90488" bIns="44450" anchor="ctr"/>
          <a:lstStyle/>
          <a:p>
            <a:pPr algn="ct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求解表达式</a:t>
            </a:r>
            <a:r>
              <a:rPr kumimoji="1" lang="en-US" altLang="zh-CN" b="1">
                <a:solidFill>
                  <a:srgbClr val="000099"/>
                </a:solidFill>
                <a:effectLst>
                  <a:outerShdw blurRad="38100" dist="38100" dir="2700000" algn="tl">
                    <a:srgbClr val="C0C0C0"/>
                  </a:outerShdw>
                </a:effectLst>
                <a:latin typeface="Arial" panose="020B0604020202020204" pitchFamily="34" charset="0"/>
              </a:rPr>
              <a:t>3</a:t>
            </a:r>
          </a:p>
        </p:txBody>
      </p:sp>
      <p:sp>
        <p:nvSpPr>
          <p:cNvPr id="67624" name="Line 41">
            <a:extLst>
              <a:ext uri="{FF2B5EF4-FFF2-40B4-BE49-F238E27FC236}">
                <a16:creationId xmlns:a16="http://schemas.microsoft.com/office/drawing/2014/main" id="{33ACB6BB-8948-4607-AA78-D92485E9BCA7}"/>
              </a:ext>
            </a:extLst>
          </p:cNvPr>
          <p:cNvSpPr>
            <a:spLocks noChangeShapeType="1"/>
          </p:cNvSpPr>
          <p:nvPr/>
        </p:nvSpPr>
        <p:spPr bwMode="auto">
          <a:xfrm>
            <a:off x="7608888" y="3246438"/>
            <a:ext cx="0" cy="3810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4778" name="Rectangle 42">
            <a:extLst>
              <a:ext uri="{FF2B5EF4-FFF2-40B4-BE49-F238E27FC236}">
                <a16:creationId xmlns:a16="http://schemas.microsoft.com/office/drawing/2014/main" id="{907196A9-DE3E-4B08-8336-E45575EB02C3}"/>
              </a:ext>
            </a:extLst>
          </p:cNvPr>
          <p:cNvSpPr>
            <a:spLocks noChangeArrowheads="1"/>
          </p:cNvSpPr>
          <p:nvPr/>
        </p:nvSpPr>
        <p:spPr bwMode="auto">
          <a:xfrm>
            <a:off x="6770688" y="1646238"/>
            <a:ext cx="1739900" cy="520700"/>
          </a:xfrm>
          <a:prstGeom prst="rect">
            <a:avLst/>
          </a:prstGeom>
          <a:solidFill>
            <a:schemeClr val="bg1"/>
          </a:solidFill>
          <a:ln w="12700">
            <a:solidFill>
              <a:srgbClr val="000099"/>
            </a:solidFill>
            <a:miter lim="800000"/>
          </a:ln>
          <a:effectLst/>
        </p:spPr>
        <p:txBody>
          <a:bodyPr wrap="none" lIns="90488" tIns="44450" rIns="90488" bIns="44450" anchor="ctr"/>
          <a:lstStyle/>
          <a:p>
            <a:pPr algn="ct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求解表达式</a:t>
            </a:r>
            <a:r>
              <a:rPr kumimoji="1" lang="en-US" altLang="zh-CN" b="1">
                <a:solidFill>
                  <a:srgbClr val="000099"/>
                </a:solidFill>
                <a:effectLst>
                  <a:outerShdw blurRad="38100" dist="38100" dir="2700000" algn="tl">
                    <a:srgbClr val="C0C0C0"/>
                  </a:outerShdw>
                </a:effectLst>
                <a:latin typeface="Arial" panose="020B0604020202020204" pitchFamily="34" charset="0"/>
              </a:rPr>
              <a:t>1</a:t>
            </a:r>
          </a:p>
        </p:txBody>
      </p:sp>
      <p:sp>
        <p:nvSpPr>
          <p:cNvPr id="67626" name="Line 43">
            <a:extLst>
              <a:ext uri="{FF2B5EF4-FFF2-40B4-BE49-F238E27FC236}">
                <a16:creationId xmlns:a16="http://schemas.microsoft.com/office/drawing/2014/main" id="{D4239D83-D55D-44C9-BD6C-15454A362DA5}"/>
              </a:ext>
            </a:extLst>
          </p:cNvPr>
          <p:cNvSpPr>
            <a:spLocks noChangeShapeType="1"/>
          </p:cNvSpPr>
          <p:nvPr/>
        </p:nvSpPr>
        <p:spPr bwMode="auto">
          <a:xfrm>
            <a:off x="7608888" y="1341438"/>
            <a:ext cx="0" cy="3048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4780" name="AutoShape 44">
            <a:extLst>
              <a:ext uri="{FF2B5EF4-FFF2-40B4-BE49-F238E27FC236}">
                <a16:creationId xmlns:a16="http://schemas.microsoft.com/office/drawing/2014/main" id="{8DA7A00E-EC5D-4597-BA0F-B14187ED697E}"/>
              </a:ext>
            </a:extLst>
          </p:cNvPr>
          <p:cNvSpPr>
            <a:spLocks noChangeArrowheads="1"/>
          </p:cNvSpPr>
          <p:nvPr/>
        </p:nvSpPr>
        <p:spPr bwMode="auto">
          <a:xfrm>
            <a:off x="6618288" y="2560638"/>
            <a:ext cx="1968500" cy="673100"/>
          </a:xfrm>
          <a:prstGeom prst="diamond">
            <a:avLst/>
          </a:prstGeom>
          <a:solidFill>
            <a:schemeClr val="bg1"/>
          </a:solidFill>
          <a:ln w="12700">
            <a:solidFill>
              <a:srgbClr val="000099"/>
            </a:solidFill>
            <a:miter lim="800000"/>
          </a:ln>
          <a:effectLst/>
        </p:spPr>
        <p:txBody>
          <a:bodyPr wrap="none" lIns="90488" tIns="44450" rIns="90488" bIns="44450" anchor="ctr"/>
          <a:lstStyle/>
          <a:p>
            <a:pPr algn="ct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表达式</a:t>
            </a:r>
            <a:r>
              <a:rPr kumimoji="1" lang="en-US" altLang="zh-CN" b="1">
                <a:solidFill>
                  <a:srgbClr val="000099"/>
                </a:solidFill>
                <a:effectLst>
                  <a:outerShdw blurRad="38100" dist="38100" dir="2700000" algn="tl">
                    <a:srgbClr val="C0C0C0"/>
                  </a:outerShdw>
                </a:effectLst>
                <a:latin typeface="Arial" panose="020B0604020202020204" pitchFamily="34" charset="0"/>
              </a:rPr>
              <a:t>2</a:t>
            </a:r>
          </a:p>
        </p:txBody>
      </p:sp>
      <p:sp>
        <p:nvSpPr>
          <p:cNvPr id="67628" name="Line 45">
            <a:extLst>
              <a:ext uri="{FF2B5EF4-FFF2-40B4-BE49-F238E27FC236}">
                <a16:creationId xmlns:a16="http://schemas.microsoft.com/office/drawing/2014/main" id="{53472939-CD58-4F62-98F3-6845B06FBD6B}"/>
              </a:ext>
            </a:extLst>
          </p:cNvPr>
          <p:cNvSpPr>
            <a:spLocks noChangeShapeType="1"/>
          </p:cNvSpPr>
          <p:nvPr/>
        </p:nvSpPr>
        <p:spPr bwMode="auto">
          <a:xfrm>
            <a:off x="7608888" y="2179638"/>
            <a:ext cx="0" cy="3810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29" name="Line 46">
            <a:extLst>
              <a:ext uri="{FF2B5EF4-FFF2-40B4-BE49-F238E27FC236}">
                <a16:creationId xmlns:a16="http://schemas.microsoft.com/office/drawing/2014/main" id="{54264B01-AC35-414C-B6A0-760863595C09}"/>
              </a:ext>
            </a:extLst>
          </p:cNvPr>
          <p:cNvSpPr>
            <a:spLocks noChangeShapeType="1"/>
          </p:cNvSpPr>
          <p:nvPr/>
        </p:nvSpPr>
        <p:spPr bwMode="auto">
          <a:xfrm>
            <a:off x="7615238" y="5767388"/>
            <a:ext cx="0" cy="21590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0" name="Line 47">
            <a:extLst>
              <a:ext uri="{FF2B5EF4-FFF2-40B4-BE49-F238E27FC236}">
                <a16:creationId xmlns:a16="http://schemas.microsoft.com/office/drawing/2014/main" id="{6F5E0FF5-F1A6-44C3-B61A-8E2E3E518A1E}"/>
              </a:ext>
            </a:extLst>
          </p:cNvPr>
          <p:cNvSpPr>
            <a:spLocks noChangeShapeType="1"/>
          </p:cNvSpPr>
          <p:nvPr/>
        </p:nvSpPr>
        <p:spPr bwMode="auto">
          <a:xfrm flipH="1">
            <a:off x="6084888" y="5989638"/>
            <a:ext cx="15367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1" name="Line 48">
            <a:extLst>
              <a:ext uri="{FF2B5EF4-FFF2-40B4-BE49-F238E27FC236}">
                <a16:creationId xmlns:a16="http://schemas.microsoft.com/office/drawing/2014/main" id="{2F426D7B-1EF7-4032-8C10-B9385DC570D3}"/>
              </a:ext>
            </a:extLst>
          </p:cNvPr>
          <p:cNvSpPr>
            <a:spLocks noChangeShapeType="1"/>
          </p:cNvSpPr>
          <p:nvPr/>
        </p:nvSpPr>
        <p:spPr bwMode="auto">
          <a:xfrm flipH="1" flipV="1">
            <a:off x="6084888" y="2865438"/>
            <a:ext cx="6350" cy="313055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2" name="Line 49">
            <a:extLst>
              <a:ext uri="{FF2B5EF4-FFF2-40B4-BE49-F238E27FC236}">
                <a16:creationId xmlns:a16="http://schemas.microsoft.com/office/drawing/2014/main" id="{CBC41862-B222-450E-B75D-A20B8ADD4E63}"/>
              </a:ext>
            </a:extLst>
          </p:cNvPr>
          <p:cNvSpPr>
            <a:spLocks noChangeShapeType="1"/>
          </p:cNvSpPr>
          <p:nvPr/>
        </p:nvSpPr>
        <p:spPr bwMode="auto">
          <a:xfrm>
            <a:off x="6084888" y="2865438"/>
            <a:ext cx="520700"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33" name="Line 50">
            <a:extLst>
              <a:ext uri="{FF2B5EF4-FFF2-40B4-BE49-F238E27FC236}">
                <a16:creationId xmlns:a16="http://schemas.microsoft.com/office/drawing/2014/main" id="{221D0FE9-110D-42E4-A446-5C9D826E6AA2}"/>
              </a:ext>
            </a:extLst>
          </p:cNvPr>
          <p:cNvSpPr>
            <a:spLocks noChangeShapeType="1"/>
          </p:cNvSpPr>
          <p:nvPr/>
        </p:nvSpPr>
        <p:spPr bwMode="auto">
          <a:xfrm>
            <a:off x="8751888" y="2865438"/>
            <a:ext cx="6350" cy="327025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4" name="Line 51">
            <a:extLst>
              <a:ext uri="{FF2B5EF4-FFF2-40B4-BE49-F238E27FC236}">
                <a16:creationId xmlns:a16="http://schemas.microsoft.com/office/drawing/2014/main" id="{CC7D670D-BD6B-4D10-B0B3-08F744B7782D}"/>
              </a:ext>
            </a:extLst>
          </p:cNvPr>
          <p:cNvSpPr>
            <a:spLocks noChangeShapeType="1"/>
          </p:cNvSpPr>
          <p:nvPr/>
        </p:nvSpPr>
        <p:spPr bwMode="auto">
          <a:xfrm flipH="1">
            <a:off x="7608888" y="6142038"/>
            <a:ext cx="11557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5" name="Line 52">
            <a:extLst>
              <a:ext uri="{FF2B5EF4-FFF2-40B4-BE49-F238E27FC236}">
                <a16:creationId xmlns:a16="http://schemas.microsoft.com/office/drawing/2014/main" id="{52555C4B-D4D2-4629-B1CD-E1353A1BEE8B}"/>
              </a:ext>
            </a:extLst>
          </p:cNvPr>
          <p:cNvSpPr>
            <a:spLocks noChangeShapeType="1"/>
          </p:cNvSpPr>
          <p:nvPr/>
        </p:nvSpPr>
        <p:spPr bwMode="auto">
          <a:xfrm>
            <a:off x="7615238" y="6148388"/>
            <a:ext cx="0" cy="3683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4789" name="Rectangle 53">
            <a:extLst>
              <a:ext uri="{FF2B5EF4-FFF2-40B4-BE49-F238E27FC236}">
                <a16:creationId xmlns:a16="http://schemas.microsoft.com/office/drawing/2014/main" id="{77D37386-8D41-4DFA-899D-4D69FE339428}"/>
              </a:ext>
            </a:extLst>
          </p:cNvPr>
          <p:cNvSpPr>
            <a:spLocks noChangeArrowheads="1"/>
          </p:cNvSpPr>
          <p:nvPr/>
        </p:nvSpPr>
        <p:spPr bwMode="auto">
          <a:xfrm>
            <a:off x="8370888" y="2408238"/>
            <a:ext cx="350837" cy="454025"/>
          </a:xfrm>
          <a:prstGeom prst="rect">
            <a:avLst/>
          </a:prstGeom>
          <a:noFill/>
          <a:ln>
            <a:noFill/>
          </a:ln>
          <a:effectLst/>
        </p:spPr>
        <p:txBody>
          <a:bodyPr wrap="none" lIns="90488" tIns="44450" rIns="90488" bIns="44450">
            <a:spAutoFit/>
          </a:bodyPr>
          <a:lstStyle/>
          <a:p>
            <a:pPr eaLnBrk="0" hangingPunct="0">
              <a:defRPr/>
            </a:pPr>
            <a:r>
              <a:rPr kumimoji="1" lang="en-US" altLang="zh-CN" b="1">
                <a:solidFill>
                  <a:srgbClr val="000099"/>
                </a:solidFill>
                <a:effectLst>
                  <a:outerShdw blurRad="38100" dist="38100" dir="2700000" algn="tl">
                    <a:srgbClr val="C0C0C0"/>
                  </a:outerShdw>
                </a:effectLst>
                <a:latin typeface="Arial" panose="020B0604020202020204" pitchFamily="34" charset="0"/>
              </a:rPr>
              <a:t>0</a:t>
            </a:r>
          </a:p>
        </p:txBody>
      </p:sp>
      <p:sp>
        <p:nvSpPr>
          <p:cNvPr id="244790" name="Rectangle 54">
            <a:extLst>
              <a:ext uri="{FF2B5EF4-FFF2-40B4-BE49-F238E27FC236}">
                <a16:creationId xmlns:a16="http://schemas.microsoft.com/office/drawing/2014/main" id="{8B5FE6AC-F6E7-4C93-8591-E45842FF977C}"/>
              </a:ext>
            </a:extLst>
          </p:cNvPr>
          <p:cNvSpPr>
            <a:spLocks noChangeArrowheads="1"/>
          </p:cNvSpPr>
          <p:nvPr/>
        </p:nvSpPr>
        <p:spPr bwMode="auto">
          <a:xfrm>
            <a:off x="6694488" y="3627438"/>
            <a:ext cx="1739900" cy="1295400"/>
          </a:xfrm>
          <a:prstGeom prst="rect">
            <a:avLst/>
          </a:prstGeom>
          <a:solidFill>
            <a:schemeClr val="bg1"/>
          </a:solidFill>
          <a:ln w="19050">
            <a:solidFill>
              <a:srgbClr val="000099"/>
            </a:solidFill>
            <a:miter lim="800000"/>
          </a:ln>
          <a:effectLst/>
        </p:spPr>
        <p:txBody>
          <a:bodyPr wrap="none" lIns="90488" tIns="44450" rIns="90488" bIns="44450" anchor="ctr"/>
          <a:lstStyle/>
          <a:p>
            <a:pPr algn="ct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语句</a:t>
            </a:r>
            <a:r>
              <a:rPr kumimoji="1" lang="en-US" altLang="zh-CN" b="1">
                <a:solidFill>
                  <a:srgbClr val="000099"/>
                </a:solidFill>
                <a:effectLst>
                  <a:outerShdw blurRad="38100" dist="38100" dir="2700000" algn="tl">
                    <a:srgbClr val="C0C0C0"/>
                  </a:outerShdw>
                </a:effectLst>
                <a:latin typeface="Arial" panose="020B0604020202020204" pitchFamily="34" charset="0"/>
              </a:rPr>
              <a:t>s1</a:t>
            </a:r>
          </a:p>
          <a:p>
            <a:pPr algn="ctr" eaLnBrk="0" hangingPunct="0">
              <a:defRPr/>
            </a:pPr>
            <a:r>
              <a:rPr kumimoji="1" lang="en-US" altLang="zh-CN" b="1">
                <a:solidFill>
                  <a:srgbClr val="000099"/>
                </a:solidFill>
                <a:effectLst>
                  <a:outerShdw blurRad="38100" dist="38100" dir="2700000" algn="tl">
                    <a:srgbClr val="C0C0C0"/>
                  </a:outerShdw>
                </a:effectLst>
                <a:latin typeface="Arial" panose="020B0604020202020204" pitchFamily="34" charset="0"/>
              </a:rPr>
              <a:t>break;</a:t>
            </a:r>
          </a:p>
          <a:p>
            <a:pPr algn="ct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语句</a:t>
            </a:r>
            <a:r>
              <a:rPr kumimoji="1" lang="en-US" altLang="zh-CN" b="1">
                <a:solidFill>
                  <a:srgbClr val="000099"/>
                </a:solidFill>
                <a:effectLst>
                  <a:outerShdw blurRad="38100" dist="38100" dir="2700000" algn="tl">
                    <a:srgbClr val="C0C0C0"/>
                  </a:outerShdw>
                </a:effectLst>
                <a:latin typeface="Arial" panose="020B0604020202020204" pitchFamily="34" charset="0"/>
              </a:rPr>
              <a:t>s2</a:t>
            </a:r>
          </a:p>
        </p:txBody>
      </p:sp>
      <p:sp>
        <p:nvSpPr>
          <p:cNvPr id="67638" name="Line 55">
            <a:extLst>
              <a:ext uri="{FF2B5EF4-FFF2-40B4-BE49-F238E27FC236}">
                <a16:creationId xmlns:a16="http://schemas.microsoft.com/office/drawing/2014/main" id="{F85B3814-5623-416D-9218-C1C4DCB2E3A5}"/>
              </a:ext>
            </a:extLst>
          </p:cNvPr>
          <p:cNvSpPr>
            <a:spLocks noChangeShapeType="1"/>
          </p:cNvSpPr>
          <p:nvPr/>
        </p:nvSpPr>
        <p:spPr bwMode="auto">
          <a:xfrm>
            <a:off x="8599488" y="2865438"/>
            <a:ext cx="139700" cy="0"/>
          </a:xfrm>
          <a:prstGeom prst="line">
            <a:avLst/>
          </a:prstGeom>
          <a:noFill/>
          <a:ln w="28575">
            <a:solidFill>
              <a:srgbClr val="CC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92" name="Rectangle 56">
            <a:extLst>
              <a:ext uri="{FF2B5EF4-FFF2-40B4-BE49-F238E27FC236}">
                <a16:creationId xmlns:a16="http://schemas.microsoft.com/office/drawing/2014/main" id="{FBD7A830-1306-4BBC-95BB-66C891F9F9F0}"/>
              </a:ext>
            </a:extLst>
          </p:cNvPr>
          <p:cNvSpPr>
            <a:spLocks noChangeArrowheads="1"/>
          </p:cNvSpPr>
          <p:nvPr/>
        </p:nvSpPr>
        <p:spPr bwMode="auto">
          <a:xfrm>
            <a:off x="6923088" y="3170238"/>
            <a:ext cx="657225" cy="454025"/>
          </a:xfrm>
          <a:prstGeom prst="rect">
            <a:avLst/>
          </a:prstGeom>
          <a:noFill/>
          <a:ln>
            <a:noFill/>
          </a:ln>
          <a:effectLst/>
        </p:spPr>
        <p:txBody>
          <a:bodyPr wrap="none" lIns="90488" tIns="44450" rIns="90488" bIns="44450">
            <a:spAutoFit/>
          </a:bodyPr>
          <a:lstStyle/>
          <a:p>
            <a:pP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非</a:t>
            </a:r>
            <a:r>
              <a:rPr kumimoji="1" lang="en-US" altLang="zh-CN" b="1">
                <a:solidFill>
                  <a:srgbClr val="000099"/>
                </a:solidFill>
                <a:effectLst>
                  <a:outerShdw blurRad="38100" dist="38100" dir="2700000" algn="tl">
                    <a:srgbClr val="C0C0C0"/>
                  </a:outerShdw>
                </a:effectLst>
                <a:latin typeface="Arial" panose="020B0604020202020204" pitchFamily="34" charset="0"/>
              </a:rPr>
              <a:t>0</a:t>
            </a:r>
          </a:p>
        </p:txBody>
      </p:sp>
      <p:sp>
        <p:nvSpPr>
          <p:cNvPr id="67640" name="Line 57">
            <a:extLst>
              <a:ext uri="{FF2B5EF4-FFF2-40B4-BE49-F238E27FC236}">
                <a16:creationId xmlns:a16="http://schemas.microsoft.com/office/drawing/2014/main" id="{5F284C31-93B6-43A4-94CF-C7C53D9069E0}"/>
              </a:ext>
            </a:extLst>
          </p:cNvPr>
          <p:cNvSpPr>
            <a:spLocks noChangeShapeType="1"/>
          </p:cNvSpPr>
          <p:nvPr/>
        </p:nvSpPr>
        <p:spPr bwMode="auto">
          <a:xfrm>
            <a:off x="7608888" y="4922838"/>
            <a:ext cx="0" cy="304800"/>
          </a:xfrm>
          <a:prstGeom prst="line">
            <a:avLst/>
          </a:prstGeom>
          <a:noFill/>
          <a:ln w="28575">
            <a:solidFill>
              <a:srgbClr val="000099"/>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41" name="Line 58">
            <a:extLst>
              <a:ext uri="{FF2B5EF4-FFF2-40B4-BE49-F238E27FC236}">
                <a16:creationId xmlns:a16="http://schemas.microsoft.com/office/drawing/2014/main" id="{130A01D4-E1DF-4D6A-8268-13476FA3BC9D}"/>
              </a:ext>
            </a:extLst>
          </p:cNvPr>
          <p:cNvSpPr>
            <a:spLocks noChangeShapeType="1"/>
          </p:cNvSpPr>
          <p:nvPr/>
        </p:nvSpPr>
        <p:spPr bwMode="auto">
          <a:xfrm>
            <a:off x="6694488" y="4084638"/>
            <a:ext cx="1752600" cy="0"/>
          </a:xfrm>
          <a:prstGeom prst="line">
            <a:avLst/>
          </a:prstGeom>
          <a:noFill/>
          <a:ln w="19050">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2" name="Line 59">
            <a:extLst>
              <a:ext uri="{FF2B5EF4-FFF2-40B4-BE49-F238E27FC236}">
                <a16:creationId xmlns:a16="http://schemas.microsoft.com/office/drawing/2014/main" id="{56F03E69-A1C2-4149-85BC-4EBA4C9DF614}"/>
              </a:ext>
            </a:extLst>
          </p:cNvPr>
          <p:cNvSpPr>
            <a:spLocks noChangeShapeType="1"/>
          </p:cNvSpPr>
          <p:nvPr/>
        </p:nvSpPr>
        <p:spPr bwMode="auto">
          <a:xfrm>
            <a:off x="6694488" y="4465638"/>
            <a:ext cx="1752600" cy="0"/>
          </a:xfrm>
          <a:prstGeom prst="line">
            <a:avLst/>
          </a:prstGeom>
          <a:noFill/>
          <a:ln w="19050">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3" name="Line 60">
            <a:extLst>
              <a:ext uri="{FF2B5EF4-FFF2-40B4-BE49-F238E27FC236}">
                <a16:creationId xmlns:a16="http://schemas.microsoft.com/office/drawing/2014/main" id="{65F9AF85-2F2F-40B7-9B0E-344A5D505343}"/>
              </a:ext>
            </a:extLst>
          </p:cNvPr>
          <p:cNvSpPr>
            <a:spLocks noChangeShapeType="1"/>
          </p:cNvSpPr>
          <p:nvPr/>
        </p:nvSpPr>
        <p:spPr bwMode="auto">
          <a:xfrm>
            <a:off x="8294688" y="4313238"/>
            <a:ext cx="457200" cy="0"/>
          </a:xfrm>
          <a:prstGeom prst="line">
            <a:avLst/>
          </a:prstGeom>
          <a:noFill/>
          <a:ln w="28575">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4" name="Text Box 61">
            <a:extLst>
              <a:ext uri="{FF2B5EF4-FFF2-40B4-BE49-F238E27FC236}">
                <a16:creationId xmlns:a16="http://schemas.microsoft.com/office/drawing/2014/main" id="{440E33F8-AE2F-4C70-A1B7-111335152F77}"/>
              </a:ext>
            </a:extLst>
          </p:cNvPr>
          <p:cNvSpPr txBox="1">
            <a:spLocks noChangeArrowheads="1"/>
          </p:cNvSpPr>
          <p:nvPr/>
        </p:nvSpPr>
        <p:spPr bwMode="auto">
          <a:xfrm>
            <a:off x="6011863" y="6165850"/>
            <a:ext cx="136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000099"/>
                </a:solidFill>
                <a:latin typeface="Arial Narrow" panose="020B0606020202030204" pitchFamily="34" charset="0"/>
              </a:rPr>
              <a:t>for </a:t>
            </a:r>
            <a:r>
              <a:rPr lang="zh-CN" altLang="en-US" sz="2800" b="1">
                <a:solidFill>
                  <a:srgbClr val="000099"/>
                </a:solidFill>
                <a:latin typeface="Arial Narrow" panose="020B0606020202030204" pitchFamily="34" charset="0"/>
              </a:rPr>
              <a:t>结构</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灯片编号占位符 5">
            <a:extLst>
              <a:ext uri="{FF2B5EF4-FFF2-40B4-BE49-F238E27FC236}">
                <a16:creationId xmlns:a16="http://schemas.microsoft.com/office/drawing/2014/main" id="{0634291C-5460-4100-BECC-8289D395C7E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A9B3901-C244-4418-A296-4F144C04D284}" type="slidenum">
              <a:rPr lang="en-US" altLang="zh-CN"/>
              <a:pPr/>
              <a:t>74</a:t>
            </a:fld>
            <a:endParaRPr lang="en-US" altLang="zh-CN"/>
          </a:p>
        </p:txBody>
      </p:sp>
      <p:sp>
        <p:nvSpPr>
          <p:cNvPr id="246786" name="Rectangle 2">
            <a:extLst>
              <a:ext uri="{FF2B5EF4-FFF2-40B4-BE49-F238E27FC236}">
                <a16:creationId xmlns:a16="http://schemas.microsoft.com/office/drawing/2014/main" id="{A9AD3B3B-CE6A-4C82-AB0B-1388011C9D16}"/>
              </a:ext>
            </a:extLst>
          </p:cNvPr>
          <p:cNvSpPr>
            <a:spLocks noGrp="1" noChangeArrowheads="1"/>
          </p:cNvSpPr>
          <p:nvPr>
            <p:ph type="title"/>
          </p:nvPr>
        </p:nvSpPr>
        <p:spPr/>
        <p:txBody>
          <a:bodyPr/>
          <a:lstStyle/>
          <a:p>
            <a:pPr eaLnBrk="1" hangingPunct="1">
              <a:defRPr/>
            </a:pPr>
            <a:r>
              <a:rPr kumimoji="1" lang="en-US" altLang="zh-CN">
                <a:latin typeface="隶书" panose="02010509060101010101" pitchFamily="49" charset="-122"/>
              </a:rPr>
              <a:t>4.5  </a:t>
            </a:r>
            <a:r>
              <a:rPr kumimoji="1" lang="zh-CN" altLang="en-US">
                <a:latin typeface="隶书" panose="02010509060101010101" pitchFamily="49" charset="-122"/>
              </a:rPr>
              <a:t>转 向 语 句</a:t>
            </a:r>
            <a:br>
              <a:rPr kumimoji="1" lang="zh-CN" altLang="en-US" sz="2800"/>
            </a:br>
            <a:r>
              <a:rPr kumimoji="1" lang="zh-CN" altLang="en-US" sz="2800"/>
              <a:t> </a:t>
            </a:r>
            <a:r>
              <a:rPr kumimoji="1" lang="en-US" altLang="zh-CN" sz="2000">
                <a:solidFill>
                  <a:srgbClr val="CC0000"/>
                </a:solidFill>
              </a:rPr>
              <a:t>break </a:t>
            </a:r>
            <a:r>
              <a:rPr kumimoji="1" lang="zh-CN" altLang="en-US" sz="2000">
                <a:solidFill>
                  <a:srgbClr val="CC0000"/>
                </a:solidFill>
              </a:rPr>
              <a:t>语句</a:t>
            </a:r>
          </a:p>
        </p:txBody>
      </p:sp>
      <p:sp>
        <p:nvSpPr>
          <p:cNvPr id="246787" name="Rectangle 3">
            <a:extLst>
              <a:ext uri="{FF2B5EF4-FFF2-40B4-BE49-F238E27FC236}">
                <a16:creationId xmlns:a16="http://schemas.microsoft.com/office/drawing/2014/main" id="{80D320BA-B266-43DF-8D61-A890760A8A63}"/>
              </a:ext>
            </a:extLst>
          </p:cNvPr>
          <p:cNvSpPr>
            <a:spLocks noGrp="1" noChangeArrowheads="1"/>
          </p:cNvSpPr>
          <p:nvPr>
            <p:ph idx="1"/>
          </p:nvPr>
        </p:nvSpPr>
        <p:spPr/>
        <p:txBody>
          <a:bodyPr/>
          <a:lstStyle/>
          <a:p>
            <a:pPr marL="290830" indent="-290830" eaLnBrk="1" hangingPunct="1">
              <a:defRPr/>
            </a:pPr>
            <a:r>
              <a:rPr kumimoji="1" lang="zh-CN" altLang="en-US">
                <a:cs typeface="+mn-cs"/>
              </a:rPr>
              <a:t>例</a:t>
            </a:r>
            <a:r>
              <a:rPr kumimoji="1" lang="en-US" altLang="zh-CN">
                <a:cs typeface="+mn-cs"/>
              </a:rPr>
              <a:t>4.19  </a:t>
            </a:r>
            <a:r>
              <a:rPr kumimoji="1" lang="zh-CN" altLang="en-US">
                <a:cs typeface="+mn-cs"/>
              </a:rPr>
              <a:t>输入大于</a:t>
            </a:r>
            <a:r>
              <a:rPr kumimoji="1" lang="en-US" altLang="zh-CN">
                <a:cs typeface="+mn-cs"/>
              </a:rPr>
              <a:t>1</a:t>
            </a:r>
            <a:r>
              <a:rPr kumimoji="1" lang="zh-CN" altLang="en-US">
                <a:cs typeface="+mn-cs"/>
              </a:rPr>
              <a:t>的自然数</a:t>
            </a:r>
            <a:r>
              <a:rPr kumimoji="1" lang="en-US" altLang="zh-CN">
                <a:cs typeface="+mn-cs"/>
              </a:rPr>
              <a:t>n</a:t>
            </a:r>
            <a:r>
              <a:rPr kumimoji="1" lang="zh-CN" altLang="en-US">
                <a:cs typeface="+mn-cs"/>
              </a:rPr>
              <a:t>，判断该数是否为素数，如果</a:t>
            </a:r>
            <a:r>
              <a:rPr kumimoji="1" lang="en-US" altLang="zh-CN">
                <a:cs typeface="+mn-cs"/>
              </a:rPr>
              <a:t>n</a:t>
            </a:r>
            <a:r>
              <a:rPr kumimoji="1" lang="zh-CN" altLang="en-US">
                <a:cs typeface="+mn-cs"/>
              </a:rPr>
              <a:t>是素数，输出“</a:t>
            </a:r>
            <a:r>
              <a:rPr kumimoji="1" lang="en-US" altLang="zh-CN">
                <a:cs typeface="+mn-cs"/>
              </a:rPr>
              <a:t>Yes”,</a:t>
            </a:r>
            <a:r>
              <a:rPr kumimoji="1" lang="zh-CN" altLang="en-US">
                <a:cs typeface="+mn-cs"/>
              </a:rPr>
              <a:t>否则输出“</a:t>
            </a:r>
            <a:r>
              <a:rPr kumimoji="1" lang="en-US" altLang="zh-CN">
                <a:cs typeface="+mn-cs"/>
              </a:rPr>
              <a:t>No”</a:t>
            </a:r>
            <a:r>
              <a:rPr kumimoji="1" lang="zh-CN" altLang="en-US">
                <a:cs typeface="+mn-cs"/>
              </a:rPr>
              <a:t>。</a:t>
            </a:r>
          </a:p>
          <a:p>
            <a:pPr marL="662305" lvl="1" eaLnBrk="1" hangingPunct="1">
              <a:defRPr/>
            </a:pPr>
            <a:r>
              <a:rPr kumimoji="1" lang="zh-CN" altLang="en-US">
                <a:cs typeface="+mn-cs"/>
              </a:rPr>
              <a:t>若在程序的循环体中使用</a:t>
            </a:r>
            <a:r>
              <a:rPr kumimoji="1" lang="en-US" altLang="zh-CN">
                <a:cs typeface="+mn-cs"/>
              </a:rPr>
              <a:t>break</a:t>
            </a:r>
            <a:r>
              <a:rPr kumimoji="1" lang="zh-CN" altLang="en-US">
                <a:cs typeface="+mn-cs"/>
              </a:rPr>
              <a:t>语句，可以减少循环执行次数。原程序修改如下：</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5">
            <a:extLst>
              <a:ext uri="{FF2B5EF4-FFF2-40B4-BE49-F238E27FC236}">
                <a16:creationId xmlns:a16="http://schemas.microsoft.com/office/drawing/2014/main" id="{CE0EC9BD-BB03-4C9A-A8AF-3DA4BE73544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1FE17D6-6795-4C65-9853-A3CD6502DBE0}" type="slidenum">
              <a:rPr lang="en-US" altLang="zh-CN"/>
              <a:pPr/>
              <a:t>75</a:t>
            </a:fld>
            <a:endParaRPr lang="en-US" altLang="zh-CN"/>
          </a:p>
        </p:txBody>
      </p:sp>
      <p:sp>
        <p:nvSpPr>
          <p:cNvPr id="247810" name="Rectangle 2">
            <a:extLst>
              <a:ext uri="{FF2B5EF4-FFF2-40B4-BE49-F238E27FC236}">
                <a16:creationId xmlns:a16="http://schemas.microsoft.com/office/drawing/2014/main" id="{7AC867B8-54CE-480A-BF80-0AB6AB0CB698}"/>
              </a:ext>
            </a:extLst>
          </p:cNvPr>
          <p:cNvSpPr>
            <a:spLocks noGrp="1" noChangeArrowheads="1"/>
          </p:cNvSpPr>
          <p:nvPr>
            <p:ph type="title"/>
          </p:nvPr>
        </p:nvSpPr>
        <p:spPr/>
        <p:txBody>
          <a:bodyPr/>
          <a:lstStyle/>
          <a:p>
            <a:pPr eaLnBrk="1" hangingPunct="1">
              <a:defRPr/>
            </a:pPr>
            <a:r>
              <a:rPr kumimoji="1" lang="en-US" altLang="zh-CN">
                <a:latin typeface="隶书" panose="02010509060101010101" pitchFamily="49" charset="-122"/>
              </a:rPr>
              <a:t>4.5  </a:t>
            </a:r>
            <a:r>
              <a:rPr kumimoji="1" lang="zh-CN" altLang="en-US">
                <a:latin typeface="隶书" panose="02010509060101010101" pitchFamily="49" charset="-122"/>
              </a:rPr>
              <a:t>转 向 语 句</a:t>
            </a:r>
            <a:br>
              <a:rPr kumimoji="1" lang="zh-CN" altLang="en-US" sz="2800"/>
            </a:br>
            <a:r>
              <a:rPr kumimoji="1" lang="zh-CN" altLang="en-US" sz="2800"/>
              <a:t> </a:t>
            </a:r>
            <a:r>
              <a:rPr kumimoji="1" lang="en-US" altLang="zh-CN" sz="2000">
                <a:solidFill>
                  <a:srgbClr val="CC0000"/>
                </a:solidFill>
              </a:rPr>
              <a:t>break </a:t>
            </a:r>
            <a:r>
              <a:rPr kumimoji="1" lang="zh-CN" altLang="en-US" sz="2000">
                <a:solidFill>
                  <a:srgbClr val="CC0000"/>
                </a:solidFill>
              </a:rPr>
              <a:t>语句</a:t>
            </a:r>
          </a:p>
        </p:txBody>
      </p:sp>
      <p:sp>
        <p:nvSpPr>
          <p:cNvPr id="247811" name="Rectangle 3">
            <a:extLst>
              <a:ext uri="{FF2B5EF4-FFF2-40B4-BE49-F238E27FC236}">
                <a16:creationId xmlns:a16="http://schemas.microsoft.com/office/drawing/2014/main" id="{2B0A53C0-2585-46BC-8E40-BCF1121BAC22}"/>
              </a:ext>
            </a:extLst>
          </p:cNvPr>
          <p:cNvSpPr>
            <a:spLocks noGrp="1" noChangeArrowheads="1"/>
          </p:cNvSpPr>
          <p:nvPr>
            <p:ph idx="1"/>
          </p:nvPr>
        </p:nvSpPr>
        <p:spPr/>
        <p:txBody>
          <a:bodyPr/>
          <a:lstStyle/>
          <a:p>
            <a:pPr marL="290830" indent="-290830" eaLnBrk="1" hangingPunct="1">
              <a:lnSpc>
                <a:spcPct val="90000"/>
              </a:lnSpc>
              <a:buFont typeface="Wingdings" panose="05000000000000000000" pitchFamily="2" charset="2"/>
              <a:buNone/>
              <a:defRPr/>
            </a:pPr>
            <a:r>
              <a:rPr kumimoji="1" lang="en-US" altLang="zh-CN" sz="2200">
                <a:cs typeface="+mn-cs"/>
              </a:rPr>
              <a:t>#include &lt;stdio.h&gt;</a:t>
            </a:r>
          </a:p>
          <a:p>
            <a:pPr marL="290830" indent="-290830" eaLnBrk="1" hangingPunct="1">
              <a:lnSpc>
                <a:spcPct val="90000"/>
              </a:lnSpc>
              <a:buFont typeface="Wingdings" panose="05000000000000000000" pitchFamily="2" charset="2"/>
              <a:buNone/>
              <a:defRPr/>
            </a:pPr>
            <a:r>
              <a:rPr kumimoji="1" lang="en-US" altLang="zh-CN" sz="2200">
                <a:cs typeface="+mn-cs"/>
              </a:rPr>
              <a:t>#include &lt;math.h&gt;</a:t>
            </a:r>
          </a:p>
          <a:p>
            <a:pPr marL="290830" indent="-290830" eaLnBrk="1" hangingPunct="1">
              <a:lnSpc>
                <a:spcPct val="90000"/>
              </a:lnSpc>
              <a:buFont typeface="Wingdings" panose="05000000000000000000" pitchFamily="2" charset="2"/>
              <a:buNone/>
              <a:defRPr/>
            </a:pPr>
            <a:r>
              <a:rPr kumimoji="1" lang="en-US" altLang="zh-CN" sz="2200">
                <a:cs typeface="+mn-cs"/>
              </a:rPr>
              <a:t>void main()</a:t>
            </a:r>
          </a:p>
          <a:p>
            <a:pPr marL="290830" indent="-290830" eaLnBrk="1" hangingPunct="1">
              <a:lnSpc>
                <a:spcPct val="90000"/>
              </a:lnSpc>
              <a:buFont typeface="Wingdings" panose="05000000000000000000" pitchFamily="2" charset="2"/>
              <a:buNone/>
              <a:defRPr/>
            </a:pPr>
            <a:r>
              <a:rPr kumimoji="1" lang="en-US" altLang="zh-CN" sz="2200">
                <a:cs typeface="+mn-cs"/>
              </a:rPr>
              <a:t>{	int n,i,m;                 	              </a:t>
            </a:r>
          </a:p>
          <a:p>
            <a:pPr marL="290830" indent="-290830" eaLnBrk="1" hangingPunct="1">
              <a:lnSpc>
                <a:spcPct val="90000"/>
              </a:lnSpc>
              <a:buFont typeface="Wingdings" panose="05000000000000000000" pitchFamily="2" charset="2"/>
              <a:buNone/>
              <a:defRPr/>
            </a:pPr>
            <a:r>
              <a:rPr kumimoji="1" lang="en-US" altLang="zh-CN" sz="2200">
                <a:cs typeface="+mn-cs"/>
              </a:rPr>
              <a:t>	printf("Please input n:\n");</a:t>
            </a:r>
          </a:p>
          <a:p>
            <a:pPr marL="290830" indent="-290830" eaLnBrk="1" hangingPunct="1">
              <a:lnSpc>
                <a:spcPct val="90000"/>
              </a:lnSpc>
              <a:buFont typeface="Wingdings" panose="05000000000000000000" pitchFamily="2" charset="2"/>
              <a:buNone/>
              <a:defRPr/>
            </a:pPr>
            <a:r>
              <a:rPr kumimoji="1" lang="en-US" altLang="zh-CN" sz="2200">
                <a:cs typeface="+mn-cs"/>
              </a:rPr>
              <a:t>     scanf("%d",&amp;n);     </a:t>
            </a:r>
          </a:p>
          <a:p>
            <a:pPr marL="290830" indent="-290830" eaLnBrk="1" hangingPunct="1">
              <a:lnSpc>
                <a:spcPct val="90000"/>
              </a:lnSpc>
              <a:buFont typeface="Wingdings" panose="05000000000000000000" pitchFamily="2" charset="2"/>
              <a:buNone/>
              <a:defRPr/>
            </a:pPr>
            <a:r>
              <a:rPr kumimoji="1" lang="en-US" altLang="zh-CN" sz="2200">
                <a:cs typeface="+mn-cs"/>
              </a:rPr>
              <a:t>     m=sqrt(n);</a:t>
            </a:r>
          </a:p>
          <a:p>
            <a:pPr marL="290830" indent="-290830" eaLnBrk="1" hangingPunct="1">
              <a:lnSpc>
                <a:spcPct val="90000"/>
              </a:lnSpc>
              <a:buFont typeface="Wingdings" panose="05000000000000000000" pitchFamily="2" charset="2"/>
              <a:buNone/>
              <a:defRPr/>
            </a:pPr>
            <a:r>
              <a:rPr kumimoji="1" lang="en-US" altLang="zh-CN" sz="2200">
                <a:cs typeface="+mn-cs"/>
              </a:rPr>
              <a:t>     for(i=2; i&lt;=m; i++)            </a:t>
            </a:r>
          </a:p>
          <a:p>
            <a:pPr marL="290830" indent="-290830" eaLnBrk="1" hangingPunct="1">
              <a:lnSpc>
                <a:spcPct val="90000"/>
              </a:lnSpc>
              <a:buFont typeface="Wingdings" panose="05000000000000000000" pitchFamily="2" charset="2"/>
              <a:buNone/>
              <a:defRPr/>
            </a:pPr>
            <a:r>
              <a:rPr kumimoji="1" lang="en-US" altLang="zh-CN" sz="2200">
                <a:cs typeface="+mn-cs"/>
              </a:rPr>
              <a:t>	        if (n%i==0)   </a:t>
            </a:r>
            <a:r>
              <a:rPr kumimoji="1" lang="en-US" altLang="zh-CN" sz="2200">
                <a:solidFill>
                  <a:srgbClr val="CC0000"/>
                </a:solidFill>
                <a:cs typeface="+mn-cs"/>
              </a:rPr>
              <a:t>break;</a:t>
            </a:r>
            <a:r>
              <a:rPr kumimoji="1" lang="en-US" altLang="zh-CN" sz="2200">
                <a:cs typeface="+mn-cs"/>
              </a:rPr>
              <a:t>     //</a:t>
            </a:r>
            <a:r>
              <a:rPr kumimoji="1" lang="zh-CN" altLang="en-US" sz="2200">
                <a:cs typeface="+mn-cs"/>
              </a:rPr>
              <a:t>跳出循环</a:t>
            </a:r>
          </a:p>
          <a:p>
            <a:pPr marL="290830" indent="-290830" eaLnBrk="1" hangingPunct="1">
              <a:lnSpc>
                <a:spcPct val="90000"/>
              </a:lnSpc>
              <a:buFont typeface="Wingdings" panose="05000000000000000000" pitchFamily="2" charset="2"/>
              <a:buNone/>
              <a:defRPr/>
            </a:pPr>
            <a:r>
              <a:rPr kumimoji="1" lang="zh-CN" altLang="en-US" sz="2200">
                <a:cs typeface="+mn-cs"/>
              </a:rPr>
              <a:t>     </a:t>
            </a:r>
            <a:r>
              <a:rPr kumimoji="1" lang="en-US" altLang="zh-CN" sz="2200">
                <a:cs typeface="+mn-cs"/>
              </a:rPr>
              <a:t>if (i&lt;=m)    printf("No\n");      </a:t>
            </a:r>
          </a:p>
          <a:p>
            <a:pPr marL="290830" indent="-290830" eaLnBrk="1" hangingPunct="1">
              <a:lnSpc>
                <a:spcPct val="90000"/>
              </a:lnSpc>
              <a:buFont typeface="Wingdings" panose="05000000000000000000" pitchFamily="2" charset="2"/>
              <a:buNone/>
              <a:defRPr/>
            </a:pPr>
            <a:r>
              <a:rPr kumimoji="1" lang="en-US" altLang="zh-CN" sz="2200">
                <a:cs typeface="+mn-cs"/>
              </a:rPr>
              <a:t>     else   </a:t>
            </a:r>
          </a:p>
          <a:p>
            <a:pPr marL="290830" indent="-290830" eaLnBrk="1" hangingPunct="1">
              <a:lnSpc>
                <a:spcPct val="90000"/>
              </a:lnSpc>
              <a:buFont typeface="Wingdings" panose="05000000000000000000" pitchFamily="2" charset="2"/>
              <a:buNone/>
              <a:defRPr/>
            </a:pPr>
            <a:r>
              <a:rPr kumimoji="1" lang="en-US" altLang="zh-CN" sz="2200">
                <a:cs typeface="+mn-cs"/>
              </a:rPr>
              <a:t>		 printf("Yes\n");       </a:t>
            </a:r>
          </a:p>
          <a:p>
            <a:pPr marL="290830" indent="-290830" eaLnBrk="1" hangingPunct="1">
              <a:lnSpc>
                <a:spcPct val="90000"/>
              </a:lnSpc>
              <a:buFont typeface="Wingdings" panose="05000000000000000000" pitchFamily="2" charset="2"/>
              <a:buNone/>
              <a:defRPr/>
            </a:pPr>
            <a:r>
              <a:rPr kumimoji="1" lang="en-US" altLang="zh-CN" sz="2200">
                <a:cs typeface="+mn-cs"/>
              </a:rPr>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灯片编号占位符 5">
            <a:extLst>
              <a:ext uri="{FF2B5EF4-FFF2-40B4-BE49-F238E27FC236}">
                <a16:creationId xmlns:a16="http://schemas.microsoft.com/office/drawing/2014/main" id="{420C32D3-233D-43C0-9FCB-5B85614F990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99861F7-C015-428F-90B6-BA20E7AC5F05}" type="slidenum">
              <a:rPr lang="en-US" altLang="zh-CN"/>
              <a:pPr/>
              <a:t>76</a:t>
            </a:fld>
            <a:endParaRPr lang="en-US" altLang="zh-CN"/>
          </a:p>
        </p:txBody>
      </p:sp>
      <p:sp>
        <p:nvSpPr>
          <p:cNvPr id="248834" name="Rectangle 2">
            <a:extLst>
              <a:ext uri="{FF2B5EF4-FFF2-40B4-BE49-F238E27FC236}">
                <a16:creationId xmlns:a16="http://schemas.microsoft.com/office/drawing/2014/main" id="{3089F448-4237-4E1F-9B59-E22C9CF1F8C3}"/>
              </a:ext>
            </a:extLst>
          </p:cNvPr>
          <p:cNvSpPr>
            <a:spLocks noGrp="1" noChangeArrowheads="1"/>
          </p:cNvSpPr>
          <p:nvPr>
            <p:ph type="title"/>
          </p:nvPr>
        </p:nvSpPr>
        <p:spPr/>
        <p:txBody>
          <a:bodyPr/>
          <a:lstStyle/>
          <a:p>
            <a:pPr eaLnBrk="1" hangingPunct="1">
              <a:defRPr/>
            </a:pPr>
            <a:r>
              <a:rPr kumimoji="1" lang="en-US" altLang="zh-CN">
                <a:latin typeface="隶书" panose="02010509060101010101" pitchFamily="49" charset="-122"/>
              </a:rPr>
              <a:t>4.5  </a:t>
            </a:r>
            <a:r>
              <a:rPr kumimoji="1" lang="zh-CN" altLang="en-US">
                <a:latin typeface="隶书" panose="02010509060101010101" pitchFamily="49" charset="-122"/>
              </a:rPr>
              <a:t>转 向 语 句</a:t>
            </a:r>
            <a:br>
              <a:rPr kumimoji="1" lang="zh-CN" altLang="en-US" sz="2800"/>
            </a:br>
            <a:r>
              <a:rPr kumimoji="1" lang="zh-CN" altLang="en-US" sz="2800"/>
              <a:t> </a:t>
            </a:r>
            <a:r>
              <a:rPr kumimoji="1" lang="en-US" altLang="zh-CN" sz="2000">
                <a:solidFill>
                  <a:srgbClr val="CC0000"/>
                </a:solidFill>
              </a:rPr>
              <a:t>break </a:t>
            </a:r>
            <a:r>
              <a:rPr kumimoji="1" lang="zh-CN" altLang="en-US" sz="2000">
                <a:solidFill>
                  <a:srgbClr val="CC0000"/>
                </a:solidFill>
              </a:rPr>
              <a:t>语句</a:t>
            </a:r>
          </a:p>
        </p:txBody>
      </p:sp>
      <p:sp>
        <p:nvSpPr>
          <p:cNvPr id="248835" name="Rectangle 3">
            <a:extLst>
              <a:ext uri="{FF2B5EF4-FFF2-40B4-BE49-F238E27FC236}">
                <a16:creationId xmlns:a16="http://schemas.microsoft.com/office/drawing/2014/main" id="{373DF828-CE8C-4868-8271-4875B0A501C8}"/>
              </a:ext>
            </a:extLst>
          </p:cNvPr>
          <p:cNvSpPr>
            <a:spLocks noGrp="1" noChangeArrowheads="1"/>
          </p:cNvSpPr>
          <p:nvPr>
            <p:ph idx="1"/>
          </p:nvPr>
        </p:nvSpPr>
        <p:spPr/>
        <p:txBody>
          <a:bodyPr/>
          <a:lstStyle/>
          <a:p>
            <a:pPr marL="290830" indent="-290830" eaLnBrk="1" hangingPunct="1">
              <a:buFont typeface="Wingdings" panose="05000000000000000000" pitchFamily="2" charset="2"/>
              <a:buNone/>
              <a:defRPr/>
            </a:pPr>
            <a:r>
              <a:rPr kumimoji="1" lang="zh-CN" altLang="en-US">
                <a:cs typeface="+mn-cs"/>
              </a:rPr>
              <a:t>例</a:t>
            </a:r>
            <a:r>
              <a:rPr kumimoji="1" lang="en-US" altLang="zh-CN">
                <a:cs typeface="+mn-cs"/>
              </a:rPr>
              <a:t>4.20  </a:t>
            </a:r>
            <a:r>
              <a:rPr kumimoji="1" lang="zh-CN" altLang="en-US">
                <a:cs typeface="+mn-cs"/>
              </a:rPr>
              <a:t>猜数游戏。由计算机随机产生一个在</a:t>
            </a:r>
            <a:r>
              <a:rPr kumimoji="1" lang="en-US" altLang="zh-CN">
                <a:cs typeface="+mn-cs"/>
              </a:rPr>
              <a:t>1</a:t>
            </a:r>
            <a:r>
              <a:rPr kumimoji="1" lang="zh-CN" altLang="en-US">
                <a:cs typeface="+mn-cs"/>
              </a:rPr>
              <a:t>～</a:t>
            </a:r>
            <a:r>
              <a:rPr kumimoji="1" lang="en-US" altLang="zh-CN">
                <a:cs typeface="+mn-cs"/>
              </a:rPr>
              <a:t>100</a:t>
            </a:r>
            <a:r>
              <a:rPr kumimoji="1" lang="zh-CN" altLang="en-US">
                <a:cs typeface="+mn-cs"/>
              </a:rPr>
              <a:t>内的随机数（正整数），由游戏者猜，猜数过程中，如果猜错，计算机提示猜高了或猜低了；如果猜对，游戏者获胜；若猜错</a:t>
            </a:r>
            <a:r>
              <a:rPr kumimoji="1" lang="en-US" altLang="zh-CN">
                <a:cs typeface="+mn-cs"/>
              </a:rPr>
              <a:t>7</a:t>
            </a:r>
            <a:r>
              <a:rPr kumimoji="1" lang="zh-CN" altLang="en-US">
                <a:cs typeface="+mn-cs"/>
              </a:rPr>
              <a:t>次，则计算机获胜。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5">
            <a:extLst>
              <a:ext uri="{FF2B5EF4-FFF2-40B4-BE49-F238E27FC236}">
                <a16:creationId xmlns:a16="http://schemas.microsoft.com/office/drawing/2014/main" id="{1C03A6AD-55AE-4CEE-999D-C44FC0A3F32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4499D9E-7AA6-4545-B89F-1AA94858281C}" type="slidenum">
              <a:rPr lang="en-US" altLang="zh-CN"/>
              <a:pPr/>
              <a:t>77</a:t>
            </a:fld>
            <a:endParaRPr lang="en-US" altLang="zh-CN"/>
          </a:p>
        </p:txBody>
      </p:sp>
      <p:sp>
        <p:nvSpPr>
          <p:cNvPr id="249858" name="Rectangle 2">
            <a:extLst>
              <a:ext uri="{FF2B5EF4-FFF2-40B4-BE49-F238E27FC236}">
                <a16:creationId xmlns:a16="http://schemas.microsoft.com/office/drawing/2014/main" id="{D43A0130-D21D-49FE-873B-4A84887F8B5C}"/>
              </a:ext>
            </a:extLst>
          </p:cNvPr>
          <p:cNvSpPr>
            <a:spLocks noGrp="1" noChangeArrowheads="1"/>
          </p:cNvSpPr>
          <p:nvPr>
            <p:ph type="title"/>
          </p:nvPr>
        </p:nvSpPr>
        <p:spPr/>
        <p:txBody>
          <a:bodyPr/>
          <a:lstStyle/>
          <a:p>
            <a:pPr eaLnBrk="1" hangingPunct="1">
              <a:defRPr/>
            </a:pPr>
            <a:r>
              <a:rPr kumimoji="1" lang="en-US" altLang="zh-CN">
                <a:latin typeface="隶书" panose="02010509060101010101" pitchFamily="49" charset="-122"/>
              </a:rPr>
              <a:t>4.5  </a:t>
            </a:r>
            <a:r>
              <a:rPr kumimoji="1" lang="zh-CN" altLang="en-US">
                <a:latin typeface="隶书" panose="02010509060101010101" pitchFamily="49" charset="-122"/>
              </a:rPr>
              <a:t>转 向 语 句</a:t>
            </a:r>
            <a:br>
              <a:rPr kumimoji="1" lang="zh-CN" altLang="en-US" sz="2800"/>
            </a:br>
            <a:r>
              <a:rPr kumimoji="1" lang="zh-CN" altLang="en-US" sz="2800"/>
              <a:t> </a:t>
            </a:r>
            <a:r>
              <a:rPr kumimoji="1" lang="en-US" altLang="zh-CN" sz="2000">
                <a:solidFill>
                  <a:srgbClr val="CC0000"/>
                </a:solidFill>
              </a:rPr>
              <a:t>break </a:t>
            </a:r>
            <a:r>
              <a:rPr kumimoji="1" lang="zh-CN" altLang="en-US" sz="2000">
                <a:solidFill>
                  <a:srgbClr val="CC0000"/>
                </a:solidFill>
              </a:rPr>
              <a:t>语句</a:t>
            </a:r>
          </a:p>
        </p:txBody>
      </p:sp>
      <p:sp>
        <p:nvSpPr>
          <p:cNvPr id="249859" name="Rectangle 3">
            <a:extLst>
              <a:ext uri="{FF2B5EF4-FFF2-40B4-BE49-F238E27FC236}">
                <a16:creationId xmlns:a16="http://schemas.microsoft.com/office/drawing/2014/main" id="{88F9236B-52AD-478E-B28F-A4E4792A2CED}"/>
              </a:ext>
            </a:extLst>
          </p:cNvPr>
          <p:cNvSpPr>
            <a:spLocks noGrp="1" noChangeArrowheads="1"/>
          </p:cNvSpPr>
          <p:nvPr>
            <p:ph idx="1"/>
          </p:nvPr>
        </p:nvSpPr>
        <p:spPr/>
        <p:txBody>
          <a:bodyPr/>
          <a:lstStyle/>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a:cs typeface="+mn-cs"/>
              </a:rPr>
              <a:t>#include&lt;stdio.h&gt;</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a:cs typeface="+mn-cs"/>
              </a:rPr>
              <a:t>#include&lt;stdlib.h&gt;</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a:cs typeface="+mn-cs"/>
              </a:rPr>
              <a:t>#include&lt;time.h&gt;</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a:cs typeface="+mn-cs"/>
              </a:rPr>
              <a:t>void main()</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a:cs typeface="+mn-cs"/>
              </a:rPr>
              <a:t>{   int r, i=0,guess,count=0;</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a:cs typeface="+mn-cs"/>
              </a:rPr>
              <a:t>	srand((unsigned)time (NULL));	// </a:t>
            </a:r>
            <a:r>
              <a:rPr kumimoji="1" lang="zh-CN" altLang="en-US" sz="2000">
                <a:cs typeface="+mn-cs"/>
              </a:rPr>
              <a:t>对随机函数初始化</a:t>
            </a:r>
          </a:p>
          <a:p>
            <a:pPr marL="290830" indent="-290830" eaLnBrk="1" hangingPunct="1">
              <a:lnSpc>
                <a:spcPct val="90000"/>
              </a:lnSpc>
              <a:spcBef>
                <a:spcPct val="0"/>
              </a:spcBef>
              <a:spcAft>
                <a:spcPct val="0"/>
              </a:spcAft>
              <a:buFont typeface="Wingdings" panose="05000000000000000000" pitchFamily="2" charset="2"/>
              <a:buNone/>
              <a:defRPr/>
            </a:pPr>
            <a:r>
              <a:rPr kumimoji="1" lang="zh-CN" altLang="en-US" sz="2000">
                <a:cs typeface="+mn-cs"/>
              </a:rPr>
              <a:t>	</a:t>
            </a:r>
            <a:r>
              <a:rPr kumimoji="1" lang="en-US" altLang="zh-CN" sz="2000">
                <a:cs typeface="+mn-cs"/>
              </a:rPr>
              <a:t>r=rand()%100+1;			// </a:t>
            </a:r>
            <a:r>
              <a:rPr kumimoji="1" lang="zh-CN" altLang="en-US" sz="2000">
                <a:cs typeface="+mn-cs"/>
              </a:rPr>
              <a:t>产生</a:t>
            </a:r>
            <a:r>
              <a:rPr kumimoji="1" lang="en-US" altLang="zh-CN" sz="2000">
                <a:cs typeface="+mn-cs"/>
              </a:rPr>
              <a:t>1~100</a:t>
            </a:r>
            <a:r>
              <a:rPr kumimoji="1" lang="zh-CN" altLang="en-US" sz="2000">
                <a:cs typeface="+mn-cs"/>
              </a:rPr>
              <a:t>之间的随机数</a:t>
            </a:r>
          </a:p>
          <a:p>
            <a:pPr marL="290830" indent="-290830" eaLnBrk="1" hangingPunct="1">
              <a:lnSpc>
                <a:spcPct val="90000"/>
              </a:lnSpc>
              <a:spcBef>
                <a:spcPct val="0"/>
              </a:spcBef>
              <a:spcAft>
                <a:spcPct val="0"/>
              </a:spcAft>
              <a:buFont typeface="Wingdings" panose="05000000000000000000" pitchFamily="2" charset="2"/>
              <a:buNone/>
              <a:defRPr/>
            </a:pPr>
            <a:r>
              <a:rPr kumimoji="1" lang="zh-CN" altLang="en-US" sz="2000">
                <a:cs typeface="+mn-cs"/>
              </a:rPr>
              <a:t>	</a:t>
            </a:r>
            <a:r>
              <a:rPr kumimoji="1" lang="en-US" altLang="zh-CN" sz="2000">
                <a:cs typeface="+mn-cs"/>
              </a:rPr>
              <a:t>printf("I have a number between 1 and 100.\n");</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a:cs typeface="+mn-cs"/>
              </a:rPr>
              <a:t>	printf("Please input your guess:\n");</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a:cs typeface="+mn-cs"/>
              </a:rPr>
              <a:t>	do</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a:cs typeface="+mn-cs"/>
              </a:rPr>
              <a:t>	{   scanf("%d",&amp;guess);			// </a:t>
            </a:r>
            <a:r>
              <a:rPr kumimoji="1" lang="zh-CN" altLang="en-US" sz="2000">
                <a:cs typeface="+mn-cs"/>
              </a:rPr>
              <a:t>输入用户猜数</a:t>
            </a:r>
          </a:p>
          <a:p>
            <a:pPr marL="290830" indent="-290830" eaLnBrk="1" hangingPunct="1">
              <a:lnSpc>
                <a:spcPct val="90000"/>
              </a:lnSpc>
              <a:spcBef>
                <a:spcPct val="0"/>
              </a:spcBef>
              <a:spcAft>
                <a:spcPct val="0"/>
              </a:spcAft>
              <a:buFont typeface="Wingdings" panose="05000000000000000000" pitchFamily="2" charset="2"/>
              <a:buNone/>
              <a:defRPr/>
            </a:pPr>
            <a:r>
              <a:rPr kumimoji="1" lang="zh-CN" altLang="en-US" sz="2000">
                <a:cs typeface="+mn-cs"/>
              </a:rPr>
              <a:t>		</a:t>
            </a:r>
            <a:r>
              <a:rPr kumimoji="1" lang="en-US" altLang="zh-CN" sz="2000">
                <a:cs typeface="+mn-cs"/>
              </a:rPr>
              <a:t>count++;					// </a:t>
            </a:r>
            <a:r>
              <a:rPr kumimoji="1" lang="zh-CN" altLang="en-US" sz="2000">
                <a:cs typeface="+mn-cs"/>
              </a:rPr>
              <a:t>猜数次数加</a:t>
            </a:r>
            <a:r>
              <a:rPr kumimoji="1" lang="en-US" altLang="zh-CN" sz="2000">
                <a:cs typeface="+mn-cs"/>
              </a:rPr>
              <a:t>1</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a:cs typeface="+mn-cs"/>
              </a:rPr>
              <a:t>		if  (guess==r){</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a:cs typeface="+mn-cs"/>
              </a:rPr>
              <a:t>                           printf("Congratulation,You win!\n");// </a:t>
            </a:r>
            <a:r>
              <a:rPr kumimoji="1" lang="zh-CN" altLang="en-US" sz="2000">
                <a:cs typeface="+mn-cs"/>
              </a:rPr>
              <a:t>用户获胜</a:t>
            </a:r>
          </a:p>
          <a:p>
            <a:pPr marL="290830" indent="-290830" eaLnBrk="1" hangingPunct="1">
              <a:lnSpc>
                <a:spcPct val="90000"/>
              </a:lnSpc>
              <a:spcBef>
                <a:spcPct val="0"/>
              </a:spcBef>
              <a:spcAft>
                <a:spcPct val="0"/>
              </a:spcAft>
              <a:buFont typeface="Wingdings" panose="05000000000000000000" pitchFamily="2" charset="2"/>
              <a:buNone/>
              <a:defRPr/>
            </a:pPr>
            <a:r>
              <a:rPr kumimoji="1" lang="zh-CN" altLang="en-US" sz="2000">
                <a:cs typeface="+mn-cs"/>
              </a:rPr>
              <a:t>	                       </a:t>
            </a:r>
            <a:r>
              <a:rPr kumimoji="1" lang="en-US" altLang="zh-CN" sz="2000">
                <a:cs typeface="+mn-cs"/>
              </a:rPr>
              <a:t>break;	// </a:t>
            </a:r>
            <a:r>
              <a:rPr kumimoji="1" lang="zh-CN" altLang="en-US" sz="2000">
                <a:cs typeface="+mn-cs"/>
              </a:rPr>
              <a:t>跳出循环，游戏结束</a:t>
            </a:r>
          </a:p>
          <a:p>
            <a:pPr marL="290830" indent="-290830" eaLnBrk="1" hangingPunct="1">
              <a:lnSpc>
                <a:spcPct val="90000"/>
              </a:lnSpc>
              <a:spcBef>
                <a:spcPct val="0"/>
              </a:spcBef>
              <a:spcAft>
                <a:spcPct val="0"/>
              </a:spcAft>
              <a:buFont typeface="Wingdings" panose="05000000000000000000" pitchFamily="2" charset="2"/>
              <a:buNone/>
              <a:defRPr/>
            </a:pPr>
            <a:r>
              <a:rPr kumimoji="1" lang="zh-CN" altLang="en-US" sz="2000">
                <a:cs typeface="+mn-cs"/>
              </a:rPr>
              <a:t>              </a:t>
            </a:r>
            <a:r>
              <a:rPr kumimoji="1" lang="en-US" altLang="zh-CN" sz="2000">
                <a:cs typeface="+mn-cs"/>
              </a:rPr>
              <a:t>}</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a:cs typeface="+mn-cs"/>
              </a:rPr>
              <a:t>		else {</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a:cs typeface="+mn-cs"/>
              </a:rPr>
              <a:t>		    if (guess&gt;r) printf("Sorry,High\n");				     	   else printf("Sorry,Low\n");	</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a:cs typeface="+mn-cs"/>
              </a:rPr>
              <a:t>            }</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000">
                <a:cs typeface="+mn-cs"/>
              </a:rPr>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灯片编号占位符 5">
            <a:extLst>
              <a:ext uri="{FF2B5EF4-FFF2-40B4-BE49-F238E27FC236}">
                <a16:creationId xmlns:a16="http://schemas.microsoft.com/office/drawing/2014/main" id="{86C76B6B-75AD-400A-9918-42A5FE063C7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DCC1612-B3DA-44CB-97FF-996C9944F6B3}" type="slidenum">
              <a:rPr lang="en-US" altLang="zh-CN"/>
              <a:pPr/>
              <a:t>78</a:t>
            </a:fld>
            <a:endParaRPr lang="en-US" altLang="zh-CN"/>
          </a:p>
        </p:txBody>
      </p:sp>
      <p:sp>
        <p:nvSpPr>
          <p:cNvPr id="250882" name="Rectangle 2">
            <a:extLst>
              <a:ext uri="{FF2B5EF4-FFF2-40B4-BE49-F238E27FC236}">
                <a16:creationId xmlns:a16="http://schemas.microsoft.com/office/drawing/2014/main" id="{FACC6532-C8BA-46D2-B1E5-F1D8989C00C0}"/>
              </a:ext>
            </a:extLst>
          </p:cNvPr>
          <p:cNvSpPr>
            <a:spLocks noGrp="1" noChangeArrowheads="1"/>
          </p:cNvSpPr>
          <p:nvPr>
            <p:ph type="title"/>
          </p:nvPr>
        </p:nvSpPr>
        <p:spPr/>
        <p:txBody>
          <a:bodyPr/>
          <a:lstStyle/>
          <a:p>
            <a:pPr eaLnBrk="1" hangingPunct="1">
              <a:defRPr/>
            </a:pPr>
            <a:r>
              <a:rPr kumimoji="1" lang="en-US" altLang="zh-CN">
                <a:latin typeface="隶书" panose="02010509060101010101" pitchFamily="49" charset="-122"/>
              </a:rPr>
              <a:t>4.5  </a:t>
            </a:r>
            <a:r>
              <a:rPr kumimoji="1" lang="zh-CN" altLang="en-US">
                <a:latin typeface="隶书" panose="02010509060101010101" pitchFamily="49" charset="-122"/>
              </a:rPr>
              <a:t>转 向 语 句</a:t>
            </a:r>
            <a:br>
              <a:rPr kumimoji="1" lang="zh-CN" altLang="en-US" sz="2800"/>
            </a:br>
            <a:r>
              <a:rPr kumimoji="1" lang="zh-CN" altLang="en-US" sz="2800"/>
              <a:t> </a:t>
            </a:r>
            <a:r>
              <a:rPr kumimoji="1" lang="en-US" altLang="zh-CN" sz="2000">
                <a:solidFill>
                  <a:srgbClr val="CC0000"/>
                </a:solidFill>
              </a:rPr>
              <a:t>break </a:t>
            </a:r>
            <a:r>
              <a:rPr kumimoji="1" lang="zh-CN" altLang="en-US" sz="2000">
                <a:solidFill>
                  <a:srgbClr val="CC0000"/>
                </a:solidFill>
              </a:rPr>
              <a:t>语句</a:t>
            </a:r>
          </a:p>
        </p:txBody>
      </p:sp>
      <p:sp>
        <p:nvSpPr>
          <p:cNvPr id="250883" name="Rectangle 3">
            <a:extLst>
              <a:ext uri="{FF2B5EF4-FFF2-40B4-BE49-F238E27FC236}">
                <a16:creationId xmlns:a16="http://schemas.microsoft.com/office/drawing/2014/main" id="{BF9BF81F-C2FB-4D48-AD85-D24ECCBE3714}"/>
              </a:ext>
            </a:extLst>
          </p:cNvPr>
          <p:cNvSpPr>
            <a:spLocks noGrp="1" noChangeArrowheads="1"/>
          </p:cNvSpPr>
          <p:nvPr>
            <p:ph idx="1"/>
          </p:nvPr>
        </p:nvSpPr>
        <p:spPr/>
        <p:txBody>
          <a:bodyPr/>
          <a:lstStyle/>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400">
                <a:cs typeface="+mn-cs"/>
              </a:rPr>
              <a:t>            if (count&gt;=7){		// </a:t>
            </a:r>
            <a:r>
              <a:rPr kumimoji="1" lang="zh-CN" altLang="en-US" sz="2400">
                <a:cs typeface="+mn-cs"/>
              </a:rPr>
              <a:t>猜数超过</a:t>
            </a:r>
            <a:r>
              <a:rPr kumimoji="1" lang="en-US" altLang="zh-CN" sz="2400">
                <a:cs typeface="+mn-cs"/>
              </a:rPr>
              <a:t>7</a:t>
            </a:r>
            <a:r>
              <a:rPr kumimoji="1" lang="zh-CN" altLang="en-US" sz="2400">
                <a:cs typeface="+mn-cs"/>
              </a:rPr>
              <a:t>次</a:t>
            </a:r>
          </a:p>
          <a:p>
            <a:pPr marL="290830" indent="-290830" eaLnBrk="1" hangingPunct="1">
              <a:lnSpc>
                <a:spcPct val="90000"/>
              </a:lnSpc>
              <a:spcBef>
                <a:spcPct val="0"/>
              </a:spcBef>
              <a:spcAft>
                <a:spcPct val="0"/>
              </a:spcAft>
              <a:buFont typeface="Wingdings" panose="05000000000000000000" pitchFamily="2" charset="2"/>
              <a:buNone/>
              <a:defRPr/>
            </a:pPr>
            <a:r>
              <a:rPr kumimoji="1" lang="zh-CN" altLang="en-US" sz="2400">
                <a:cs typeface="+mn-cs"/>
              </a:rPr>
              <a:t>		     </a:t>
            </a:r>
            <a:r>
              <a:rPr kumimoji="1" lang="en-US" altLang="zh-CN" sz="2400">
                <a:cs typeface="+mn-cs"/>
              </a:rPr>
              <a:t>printf("Haw-haw,I am win and You fail.\n");</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400">
                <a:cs typeface="+mn-cs"/>
              </a:rPr>
              <a:t>		     </a:t>
            </a:r>
            <a:r>
              <a:rPr kumimoji="1" lang="en-US" altLang="zh-CN" sz="2400">
                <a:solidFill>
                  <a:srgbClr val="CC0000"/>
                </a:solidFill>
                <a:cs typeface="+mn-cs"/>
              </a:rPr>
              <a:t>break;</a:t>
            </a:r>
            <a:r>
              <a:rPr kumimoji="1" lang="en-US" altLang="zh-CN" sz="2400">
                <a:cs typeface="+mn-cs"/>
              </a:rPr>
              <a:t>			// </a:t>
            </a:r>
            <a:r>
              <a:rPr kumimoji="1" lang="zh-CN" altLang="en-US" sz="2400">
                <a:cs typeface="+mn-cs"/>
              </a:rPr>
              <a:t>跳出循环，游戏结束</a:t>
            </a:r>
          </a:p>
          <a:p>
            <a:pPr marL="290830" indent="-290830" eaLnBrk="1" hangingPunct="1">
              <a:lnSpc>
                <a:spcPct val="90000"/>
              </a:lnSpc>
              <a:spcBef>
                <a:spcPct val="0"/>
              </a:spcBef>
              <a:spcAft>
                <a:spcPct val="0"/>
              </a:spcAft>
              <a:buFont typeface="Wingdings" panose="05000000000000000000" pitchFamily="2" charset="2"/>
              <a:buNone/>
              <a:defRPr/>
            </a:pPr>
            <a:r>
              <a:rPr kumimoji="1" lang="zh-CN" altLang="en-US" sz="2400">
                <a:cs typeface="+mn-cs"/>
              </a:rPr>
              <a:t>		</a:t>
            </a:r>
            <a:r>
              <a:rPr kumimoji="1" lang="en-US" altLang="zh-CN" sz="2400">
                <a:cs typeface="+mn-cs"/>
              </a:rPr>
              <a:t>}</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400">
                <a:cs typeface="+mn-cs"/>
              </a:rPr>
              <a:t>		printf("Please,Continue guess\n");</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400">
                <a:cs typeface="+mn-cs"/>
              </a:rPr>
              <a:t>	}while(1) ;</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400">
                <a:cs typeface="+mn-cs"/>
              </a:rPr>
              <a:t>	printf("The random number is %d\n",r);   // </a:t>
            </a:r>
            <a:r>
              <a:rPr kumimoji="1" lang="zh-CN" altLang="en-US" sz="2400">
                <a:cs typeface="+mn-cs"/>
              </a:rPr>
              <a:t>输出随机数</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400">
                <a:cs typeface="+mn-cs"/>
              </a:rPr>
              <a:t>} </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sz="2400">
                <a:cs typeface="+mn-cs"/>
              </a:rPr>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灯片编号占位符 5">
            <a:extLst>
              <a:ext uri="{FF2B5EF4-FFF2-40B4-BE49-F238E27FC236}">
                <a16:creationId xmlns:a16="http://schemas.microsoft.com/office/drawing/2014/main" id="{4DE26A8F-F6A9-4E3E-9A11-D8D06489520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65ADEB2-03C1-4DAA-A4A5-A77179307848}" type="slidenum">
              <a:rPr lang="en-US" altLang="zh-CN"/>
              <a:pPr/>
              <a:t>79</a:t>
            </a:fld>
            <a:endParaRPr lang="en-US" altLang="zh-CN"/>
          </a:p>
        </p:txBody>
      </p:sp>
      <p:sp>
        <p:nvSpPr>
          <p:cNvPr id="252930" name="Rectangle 2">
            <a:extLst>
              <a:ext uri="{FF2B5EF4-FFF2-40B4-BE49-F238E27FC236}">
                <a16:creationId xmlns:a16="http://schemas.microsoft.com/office/drawing/2014/main" id="{3DC6B4A1-0CCE-4F80-9D96-C37548D6ECD9}"/>
              </a:ext>
            </a:extLst>
          </p:cNvPr>
          <p:cNvSpPr>
            <a:spLocks noGrp="1" noChangeArrowheads="1"/>
          </p:cNvSpPr>
          <p:nvPr>
            <p:ph type="title"/>
          </p:nvPr>
        </p:nvSpPr>
        <p:spPr/>
        <p:txBody>
          <a:bodyPr/>
          <a:lstStyle/>
          <a:p>
            <a:pPr eaLnBrk="1" hangingPunct="1">
              <a:defRPr/>
            </a:pPr>
            <a:r>
              <a:rPr kumimoji="1" lang="en-US" altLang="zh-CN">
                <a:latin typeface="隶书" panose="02010509060101010101" pitchFamily="49" charset="-122"/>
              </a:rPr>
              <a:t>4.5  </a:t>
            </a:r>
            <a:r>
              <a:rPr kumimoji="1" lang="zh-CN" altLang="en-US">
                <a:latin typeface="隶书" panose="02010509060101010101" pitchFamily="49" charset="-122"/>
              </a:rPr>
              <a:t>转 向 语 句</a:t>
            </a:r>
            <a:br>
              <a:rPr kumimoji="1" lang="zh-CN" altLang="en-US" sz="2800"/>
            </a:br>
            <a:r>
              <a:rPr kumimoji="1" lang="zh-CN" altLang="en-US" sz="2800"/>
              <a:t> </a:t>
            </a:r>
            <a:r>
              <a:rPr kumimoji="1" lang="en-US" altLang="zh-CN" sz="2000">
                <a:solidFill>
                  <a:srgbClr val="CC0000"/>
                </a:solidFill>
              </a:rPr>
              <a:t>continue </a:t>
            </a:r>
            <a:r>
              <a:rPr kumimoji="1" lang="zh-CN" altLang="en-US" sz="2000">
                <a:solidFill>
                  <a:srgbClr val="CC0000"/>
                </a:solidFill>
              </a:rPr>
              <a:t>语句</a:t>
            </a:r>
          </a:p>
        </p:txBody>
      </p:sp>
      <p:sp>
        <p:nvSpPr>
          <p:cNvPr id="252932" name="Rectangle 4">
            <a:extLst>
              <a:ext uri="{FF2B5EF4-FFF2-40B4-BE49-F238E27FC236}">
                <a16:creationId xmlns:a16="http://schemas.microsoft.com/office/drawing/2014/main" id="{A4D0E308-D604-44C1-B715-D8ADA6C5F83D}"/>
              </a:ext>
            </a:extLst>
          </p:cNvPr>
          <p:cNvSpPr>
            <a:spLocks noChangeArrowheads="1"/>
          </p:cNvSpPr>
          <p:nvPr/>
        </p:nvSpPr>
        <p:spPr bwMode="auto">
          <a:xfrm>
            <a:off x="457200" y="3395663"/>
            <a:ext cx="1739900" cy="1282700"/>
          </a:xfrm>
          <a:prstGeom prst="rect">
            <a:avLst/>
          </a:prstGeom>
          <a:noFill/>
          <a:ln w="12700">
            <a:solidFill>
              <a:srgbClr val="000099"/>
            </a:solidFill>
            <a:miter lim="800000"/>
          </a:ln>
          <a:effectLst/>
        </p:spPr>
        <p:txBody>
          <a:bodyPr wrap="none" lIns="90488" tIns="44450" rIns="90488" bIns="44450" anchor="ctr"/>
          <a:lstStyle/>
          <a:p>
            <a:pPr algn="ct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语句</a:t>
            </a:r>
            <a:r>
              <a:rPr kumimoji="1" lang="en-US" altLang="zh-CN" b="1">
                <a:solidFill>
                  <a:srgbClr val="000099"/>
                </a:solidFill>
                <a:effectLst>
                  <a:outerShdw blurRad="38100" dist="38100" dir="2700000" algn="tl">
                    <a:srgbClr val="C0C0C0"/>
                  </a:outerShdw>
                </a:effectLst>
                <a:latin typeface="Arial" panose="020B0604020202020204" pitchFamily="34" charset="0"/>
              </a:rPr>
              <a:t>s1</a:t>
            </a:r>
          </a:p>
          <a:p>
            <a:pPr algn="ctr" eaLnBrk="0" hangingPunct="0">
              <a:defRPr/>
            </a:pPr>
            <a:r>
              <a:rPr kumimoji="1" lang="en-US" altLang="zh-CN" b="1">
                <a:solidFill>
                  <a:srgbClr val="000099"/>
                </a:solidFill>
                <a:effectLst>
                  <a:outerShdw blurRad="38100" dist="38100" dir="2700000" algn="tl">
                    <a:srgbClr val="C0C0C0"/>
                  </a:outerShdw>
                </a:effectLst>
                <a:latin typeface="Arial" panose="020B0604020202020204" pitchFamily="34" charset="0"/>
              </a:rPr>
              <a:t>continue;</a:t>
            </a:r>
          </a:p>
          <a:p>
            <a:pPr algn="ct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语句</a:t>
            </a:r>
            <a:r>
              <a:rPr kumimoji="1" lang="en-US" altLang="zh-CN" b="1">
                <a:solidFill>
                  <a:srgbClr val="000099"/>
                </a:solidFill>
                <a:effectLst>
                  <a:outerShdw blurRad="38100" dist="38100" dir="2700000" algn="tl">
                    <a:srgbClr val="C0C0C0"/>
                  </a:outerShdw>
                </a:effectLst>
                <a:latin typeface="Arial" panose="020B0604020202020204" pitchFamily="34" charset="0"/>
              </a:rPr>
              <a:t>s2</a:t>
            </a:r>
          </a:p>
        </p:txBody>
      </p:sp>
      <p:sp>
        <p:nvSpPr>
          <p:cNvPr id="73732" name="Line 5">
            <a:extLst>
              <a:ext uri="{FF2B5EF4-FFF2-40B4-BE49-F238E27FC236}">
                <a16:creationId xmlns:a16="http://schemas.microsoft.com/office/drawing/2014/main" id="{8AC6B67B-5D4C-4688-8565-D194EF7EB92D}"/>
              </a:ext>
            </a:extLst>
          </p:cNvPr>
          <p:cNvSpPr>
            <a:spLocks noChangeShapeType="1"/>
          </p:cNvSpPr>
          <p:nvPr/>
        </p:nvSpPr>
        <p:spPr bwMode="auto">
          <a:xfrm>
            <a:off x="2298700" y="2703513"/>
            <a:ext cx="2921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2934" name="Rectangle 6">
            <a:extLst>
              <a:ext uri="{FF2B5EF4-FFF2-40B4-BE49-F238E27FC236}">
                <a16:creationId xmlns:a16="http://schemas.microsoft.com/office/drawing/2014/main" id="{168F9988-5C00-4D13-9727-18AA444C778B}"/>
              </a:ext>
            </a:extLst>
          </p:cNvPr>
          <p:cNvSpPr>
            <a:spLocks noChangeArrowheads="1"/>
          </p:cNvSpPr>
          <p:nvPr/>
        </p:nvSpPr>
        <p:spPr bwMode="auto">
          <a:xfrm>
            <a:off x="1447800" y="3014663"/>
            <a:ext cx="657225" cy="454025"/>
          </a:xfrm>
          <a:prstGeom prst="rect">
            <a:avLst/>
          </a:prstGeom>
          <a:noFill/>
          <a:ln>
            <a:noFill/>
          </a:ln>
          <a:effectLst/>
        </p:spPr>
        <p:txBody>
          <a:bodyPr wrap="none" lIns="90488" tIns="44450" rIns="90488" bIns="44450">
            <a:spAutoFit/>
          </a:bodyPr>
          <a:lstStyle/>
          <a:p>
            <a:pP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非</a:t>
            </a:r>
            <a:r>
              <a:rPr kumimoji="1" lang="en-US" altLang="zh-CN" b="1">
                <a:solidFill>
                  <a:srgbClr val="000099"/>
                </a:solidFill>
                <a:effectLst>
                  <a:outerShdw blurRad="38100" dist="38100" dir="2700000" algn="tl">
                    <a:srgbClr val="C0C0C0"/>
                  </a:outerShdw>
                </a:effectLst>
                <a:latin typeface="Arial" panose="020B0604020202020204" pitchFamily="34" charset="0"/>
              </a:rPr>
              <a:t>0</a:t>
            </a:r>
          </a:p>
        </p:txBody>
      </p:sp>
      <p:sp>
        <p:nvSpPr>
          <p:cNvPr id="73734" name="AutoShape 7">
            <a:extLst>
              <a:ext uri="{FF2B5EF4-FFF2-40B4-BE49-F238E27FC236}">
                <a16:creationId xmlns:a16="http://schemas.microsoft.com/office/drawing/2014/main" id="{A65C44BB-BB69-4985-BA82-CBB989995A37}"/>
              </a:ext>
            </a:extLst>
          </p:cNvPr>
          <p:cNvSpPr>
            <a:spLocks noChangeArrowheads="1"/>
          </p:cNvSpPr>
          <p:nvPr/>
        </p:nvSpPr>
        <p:spPr bwMode="auto">
          <a:xfrm>
            <a:off x="393700" y="2328863"/>
            <a:ext cx="1892300" cy="749300"/>
          </a:xfrm>
          <a:prstGeom prst="diamond">
            <a:avLst/>
          </a:prstGeom>
          <a:noFill/>
          <a:ln w="1270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35" name="Line 8">
            <a:extLst>
              <a:ext uri="{FF2B5EF4-FFF2-40B4-BE49-F238E27FC236}">
                <a16:creationId xmlns:a16="http://schemas.microsoft.com/office/drawing/2014/main" id="{8656959A-E504-49A5-8FC1-AEE1563309D3}"/>
              </a:ext>
            </a:extLst>
          </p:cNvPr>
          <p:cNvSpPr>
            <a:spLocks noChangeShapeType="1"/>
          </p:cNvSpPr>
          <p:nvPr/>
        </p:nvSpPr>
        <p:spPr bwMode="auto">
          <a:xfrm>
            <a:off x="1377950" y="1566863"/>
            <a:ext cx="0" cy="7493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6" name="Line 9">
            <a:extLst>
              <a:ext uri="{FF2B5EF4-FFF2-40B4-BE49-F238E27FC236}">
                <a16:creationId xmlns:a16="http://schemas.microsoft.com/office/drawing/2014/main" id="{247AD36E-61A8-4BC4-8498-19D5EA3F1E7D}"/>
              </a:ext>
            </a:extLst>
          </p:cNvPr>
          <p:cNvSpPr>
            <a:spLocks noChangeShapeType="1"/>
          </p:cNvSpPr>
          <p:nvPr/>
        </p:nvSpPr>
        <p:spPr bwMode="auto">
          <a:xfrm flipH="1">
            <a:off x="2590800" y="2709863"/>
            <a:ext cx="6350" cy="243840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2938" name="Rectangle 10">
            <a:extLst>
              <a:ext uri="{FF2B5EF4-FFF2-40B4-BE49-F238E27FC236}">
                <a16:creationId xmlns:a16="http://schemas.microsoft.com/office/drawing/2014/main" id="{C443E19C-C2BD-43CD-B703-4F97A9AE0FC9}"/>
              </a:ext>
            </a:extLst>
          </p:cNvPr>
          <p:cNvSpPr>
            <a:spLocks noChangeArrowheads="1"/>
          </p:cNvSpPr>
          <p:nvPr/>
        </p:nvSpPr>
        <p:spPr bwMode="auto">
          <a:xfrm>
            <a:off x="823913" y="2530475"/>
            <a:ext cx="1100137" cy="454025"/>
          </a:xfrm>
          <a:prstGeom prst="rect">
            <a:avLst/>
          </a:prstGeom>
          <a:noFill/>
          <a:ln>
            <a:noFill/>
          </a:ln>
          <a:effectLst/>
        </p:spPr>
        <p:txBody>
          <a:bodyPr wrap="none" lIns="90488" tIns="44450" rIns="90488" bIns="44450">
            <a:spAutoFit/>
          </a:bodyPr>
          <a:lstStyle/>
          <a:p>
            <a:pP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表达式</a:t>
            </a:r>
          </a:p>
        </p:txBody>
      </p:sp>
      <p:sp>
        <p:nvSpPr>
          <p:cNvPr id="252939" name="Rectangle 11">
            <a:extLst>
              <a:ext uri="{FF2B5EF4-FFF2-40B4-BE49-F238E27FC236}">
                <a16:creationId xmlns:a16="http://schemas.microsoft.com/office/drawing/2014/main" id="{9521116C-B061-4F53-B260-FB521A629943}"/>
              </a:ext>
            </a:extLst>
          </p:cNvPr>
          <p:cNvSpPr>
            <a:spLocks noChangeArrowheads="1"/>
          </p:cNvSpPr>
          <p:nvPr/>
        </p:nvSpPr>
        <p:spPr bwMode="auto">
          <a:xfrm>
            <a:off x="2195513" y="2225675"/>
            <a:ext cx="350837" cy="454025"/>
          </a:xfrm>
          <a:prstGeom prst="rect">
            <a:avLst/>
          </a:prstGeom>
          <a:noFill/>
          <a:ln>
            <a:noFill/>
          </a:ln>
          <a:effectLst/>
        </p:spPr>
        <p:txBody>
          <a:bodyPr wrap="none" lIns="90488" tIns="44450" rIns="90488" bIns="44450">
            <a:spAutoFit/>
          </a:bodyPr>
          <a:lstStyle/>
          <a:p>
            <a:pPr eaLnBrk="0" hangingPunct="0">
              <a:defRPr/>
            </a:pPr>
            <a:r>
              <a:rPr kumimoji="1" lang="en-US" altLang="zh-CN" b="1">
                <a:solidFill>
                  <a:srgbClr val="000099"/>
                </a:solidFill>
                <a:effectLst>
                  <a:outerShdw blurRad="38100" dist="38100" dir="2700000" algn="tl">
                    <a:srgbClr val="C0C0C0"/>
                  </a:outerShdw>
                </a:effectLst>
                <a:latin typeface="Arial" panose="020B0604020202020204" pitchFamily="34" charset="0"/>
              </a:rPr>
              <a:t>0</a:t>
            </a:r>
          </a:p>
        </p:txBody>
      </p:sp>
      <p:sp>
        <p:nvSpPr>
          <p:cNvPr id="73739" name="Line 12">
            <a:extLst>
              <a:ext uri="{FF2B5EF4-FFF2-40B4-BE49-F238E27FC236}">
                <a16:creationId xmlns:a16="http://schemas.microsoft.com/office/drawing/2014/main" id="{56A58571-FE0C-4B9D-AAE6-853B6E68966C}"/>
              </a:ext>
            </a:extLst>
          </p:cNvPr>
          <p:cNvSpPr>
            <a:spLocks noChangeShapeType="1"/>
          </p:cNvSpPr>
          <p:nvPr/>
        </p:nvSpPr>
        <p:spPr bwMode="auto">
          <a:xfrm flipH="1">
            <a:off x="1447800" y="5148263"/>
            <a:ext cx="11557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0" name="Line 13">
            <a:extLst>
              <a:ext uri="{FF2B5EF4-FFF2-40B4-BE49-F238E27FC236}">
                <a16:creationId xmlns:a16="http://schemas.microsoft.com/office/drawing/2014/main" id="{E87C3FD9-2FC2-41CB-AB10-9D75AE72D1FB}"/>
              </a:ext>
            </a:extLst>
          </p:cNvPr>
          <p:cNvSpPr>
            <a:spLocks noChangeShapeType="1"/>
          </p:cNvSpPr>
          <p:nvPr/>
        </p:nvSpPr>
        <p:spPr bwMode="auto">
          <a:xfrm flipH="1">
            <a:off x="1447800" y="5148263"/>
            <a:ext cx="6350" cy="4572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41" name="Line 14">
            <a:extLst>
              <a:ext uri="{FF2B5EF4-FFF2-40B4-BE49-F238E27FC236}">
                <a16:creationId xmlns:a16="http://schemas.microsoft.com/office/drawing/2014/main" id="{4293B3BD-421C-4F5A-BC10-26AA1F12AF3A}"/>
              </a:ext>
            </a:extLst>
          </p:cNvPr>
          <p:cNvSpPr>
            <a:spLocks noChangeShapeType="1"/>
          </p:cNvSpPr>
          <p:nvPr/>
        </p:nvSpPr>
        <p:spPr bwMode="auto">
          <a:xfrm>
            <a:off x="1371600" y="4691063"/>
            <a:ext cx="0" cy="2159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42" name="Line 15">
            <a:extLst>
              <a:ext uri="{FF2B5EF4-FFF2-40B4-BE49-F238E27FC236}">
                <a16:creationId xmlns:a16="http://schemas.microsoft.com/office/drawing/2014/main" id="{F596C7B7-6C9F-4533-93B6-E6C7480C0F6C}"/>
              </a:ext>
            </a:extLst>
          </p:cNvPr>
          <p:cNvSpPr>
            <a:spLocks noChangeShapeType="1"/>
          </p:cNvSpPr>
          <p:nvPr/>
        </p:nvSpPr>
        <p:spPr bwMode="auto">
          <a:xfrm flipH="1">
            <a:off x="228600" y="4919663"/>
            <a:ext cx="11557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3" name="Line 16">
            <a:extLst>
              <a:ext uri="{FF2B5EF4-FFF2-40B4-BE49-F238E27FC236}">
                <a16:creationId xmlns:a16="http://schemas.microsoft.com/office/drawing/2014/main" id="{ABAAD1DE-64D5-4154-8D51-06FE09F25881}"/>
              </a:ext>
            </a:extLst>
          </p:cNvPr>
          <p:cNvSpPr>
            <a:spLocks noChangeShapeType="1"/>
          </p:cNvSpPr>
          <p:nvPr/>
        </p:nvSpPr>
        <p:spPr bwMode="auto">
          <a:xfrm>
            <a:off x="241300" y="2017713"/>
            <a:ext cx="1130300"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44" name="Line 17">
            <a:extLst>
              <a:ext uri="{FF2B5EF4-FFF2-40B4-BE49-F238E27FC236}">
                <a16:creationId xmlns:a16="http://schemas.microsoft.com/office/drawing/2014/main" id="{A3AF57C6-B959-46FD-8D79-CB1E2D7BC258}"/>
              </a:ext>
            </a:extLst>
          </p:cNvPr>
          <p:cNvSpPr>
            <a:spLocks noChangeShapeType="1"/>
          </p:cNvSpPr>
          <p:nvPr/>
        </p:nvSpPr>
        <p:spPr bwMode="auto">
          <a:xfrm>
            <a:off x="228600" y="2024063"/>
            <a:ext cx="0" cy="2895600"/>
          </a:xfrm>
          <a:prstGeom prst="line">
            <a:avLst/>
          </a:prstGeom>
          <a:noFill/>
          <a:ln w="28575">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5" name="Line 18">
            <a:extLst>
              <a:ext uri="{FF2B5EF4-FFF2-40B4-BE49-F238E27FC236}">
                <a16:creationId xmlns:a16="http://schemas.microsoft.com/office/drawing/2014/main" id="{8062EDAA-B833-4296-9D23-0C4233B9ADD0}"/>
              </a:ext>
            </a:extLst>
          </p:cNvPr>
          <p:cNvSpPr>
            <a:spLocks noChangeShapeType="1"/>
          </p:cNvSpPr>
          <p:nvPr/>
        </p:nvSpPr>
        <p:spPr bwMode="auto">
          <a:xfrm>
            <a:off x="1371600" y="3090863"/>
            <a:ext cx="0" cy="304800"/>
          </a:xfrm>
          <a:prstGeom prst="line">
            <a:avLst/>
          </a:prstGeom>
          <a:noFill/>
          <a:ln w="28575">
            <a:solidFill>
              <a:srgbClr val="000099"/>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46" name="Line 19">
            <a:extLst>
              <a:ext uri="{FF2B5EF4-FFF2-40B4-BE49-F238E27FC236}">
                <a16:creationId xmlns:a16="http://schemas.microsoft.com/office/drawing/2014/main" id="{C51BA1FF-C688-40F7-A347-A3822EA569EE}"/>
              </a:ext>
            </a:extLst>
          </p:cNvPr>
          <p:cNvSpPr>
            <a:spLocks noChangeShapeType="1"/>
          </p:cNvSpPr>
          <p:nvPr/>
        </p:nvSpPr>
        <p:spPr bwMode="auto">
          <a:xfrm>
            <a:off x="457200" y="3852863"/>
            <a:ext cx="1752600" cy="0"/>
          </a:xfrm>
          <a:prstGeom prst="line">
            <a:avLst/>
          </a:prstGeom>
          <a:noFill/>
          <a:ln w="28575">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7" name="Line 20">
            <a:extLst>
              <a:ext uri="{FF2B5EF4-FFF2-40B4-BE49-F238E27FC236}">
                <a16:creationId xmlns:a16="http://schemas.microsoft.com/office/drawing/2014/main" id="{8D11E683-8C48-450E-8926-21F3C86DAE94}"/>
              </a:ext>
            </a:extLst>
          </p:cNvPr>
          <p:cNvSpPr>
            <a:spLocks noChangeShapeType="1"/>
          </p:cNvSpPr>
          <p:nvPr/>
        </p:nvSpPr>
        <p:spPr bwMode="auto">
          <a:xfrm>
            <a:off x="457200" y="4233863"/>
            <a:ext cx="1752600" cy="0"/>
          </a:xfrm>
          <a:prstGeom prst="line">
            <a:avLst/>
          </a:prstGeom>
          <a:noFill/>
          <a:ln w="28575">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8" name="Line 21">
            <a:extLst>
              <a:ext uri="{FF2B5EF4-FFF2-40B4-BE49-F238E27FC236}">
                <a16:creationId xmlns:a16="http://schemas.microsoft.com/office/drawing/2014/main" id="{AB6C6A31-1CC5-4166-8313-5E93452F4592}"/>
              </a:ext>
            </a:extLst>
          </p:cNvPr>
          <p:cNvSpPr>
            <a:spLocks noChangeShapeType="1"/>
          </p:cNvSpPr>
          <p:nvPr/>
        </p:nvSpPr>
        <p:spPr bwMode="auto">
          <a:xfrm>
            <a:off x="1981200" y="4005263"/>
            <a:ext cx="381000" cy="0"/>
          </a:xfrm>
          <a:prstGeom prst="line">
            <a:avLst/>
          </a:prstGeom>
          <a:noFill/>
          <a:ln w="28575">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9" name="Text Box 22">
            <a:extLst>
              <a:ext uri="{FF2B5EF4-FFF2-40B4-BE49-F238E27FC236}">
                <a16:creationId xmlns:a16="http://schemas.microsoft.com/office/drawing/2014/main" id="{891E7A0E-0E57-4956-B636-ED54CE66CFAB}"/>
              </a:ext>
            </a:extLst>
          </p:cNvPr>
          <p:cNvSpPr txBox="1">
            <a:spLocks noChangeArrowheads="1"/>
          </p:cNvSpPr>
          <p:nvPr/>
        </p:nvSpPr>
        <p:spPr bwMode="auto">
          <a:xfrm>
            <a:off x="533400" y="5529263"/>
            <a:ext cx="1627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000099"/>
                </a:solidFill>
                <a:latin typeface="Arial Narrow" panose="020B0606020202030204" pitchFamily="34" charset="0"/>
              </a:rPr>
              <a:t>while</a:t>
            </a:r>
            <a:r>
              <a:rPr lang="zh-CN" altLang="en-US" sz="2800" b="1">
                <a:solidFill>
                  <a:srgbClr val="000099"/>
                </a:solidFill>
                <a:latin typeface="Arial Narrow" panose="020B0606020202030204" pitchFamily="34" charset="0"/>
              </a:rPr>
              <a:t>结构</a:t>
            </a:r>
          </a:p>
        </p:txBody>
      </p:sp>
      <p:sp>
        <p:nvSpPr>
          <p:cNvPr id="73750" name="Line 23">
            <a:extLst>
              <a:ext uri="{FF2B5EF4-FFF2-40B4-BE49-F238E27FC236}">
                <a16:creationId xmlns:a16="http://schemas.microsoft.com/office/drawing/2014/main" id="{27D86074-26BA-4C85-9DBC-2D1A7764BCF3}"/>
              </a:ext>
            </a:extLst>
          </p:cNvPr>
          <p:cNvSpPr>
            <a:spLocks noChangeShapeType="1"/>
          </p:cNvSpPr>
          <p:nvPr/>
        </p:nvSpPr>
        <p:spPr bwMode="auto">
          <a:xfrm flipH="1">
            <a:off x="3276600" y="4462463"/>
            <a:ext cx="4699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2952" name="Rectangle 24">
            <a:extLst>
              <a:ext uri="{FF2B5EF4-FFF2-40B4-BE49-F238E27FC236}">
                <a16:creationId xmlns:a16="http://schemas.microsoft.com/office/drawing/2014/main" id="{14F6FFBE-29B0-4EB1-97A5-32BDB888C8E7}"/>
              </a:ext>
            </a:extLst>
          </p:cNvPr>
          <p:cNvSpPr>
            <a:spLocks noChangeArrowheads="1"/>
          </p:cNvSpPr>
          <p:nvPr/>
        </p:nvSpPr>
        <p:spPr bwMode="auto">
          <a:xfrm>
            <a:off x="3898900" y="2328863"/>
            <a:ext cx="1511300" cy="1219200"/>
          </a:xfrm>
          <a:prstGeom prst="rect">
            <a:avLst/>
          </a:prstGeom>
          <a:noFill/>
          <a:ln w="12700">
            <a:solidFill>
              <a:srgbClr val="000099"/>
            </a:solidFill>
            <a:miter lim="800000"/>
          </a:ln>
          <a:effectLst/>
        </p:spPr>
        <p:txBody>
          <a:bodyPr wrap="none" lIns="90488" tIns="44450" rIns="90488" bIns="44450" anchor="ctr"/>
          <a:lstStyle/>
          <a:p>
            <a:pPr algn="ct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语句</a:t>
            </a:r>
            <a:r>
              <a:rPr kumimoji="1" lang="en-US" altLang="zh-CN" b="1">
                <a:solidFill>
                  <a:srgbClr val="000099"/>
                </a:solidFill>
                <a:effectLst>
                  <a:outerShdw blurRad="38100" dist="38100" dir="2700000" algn="tl">
                    <a:srgbClr val="C0C0C0"/>
                  </a:outerShdw>
                </a:effectLst>
                <a:latin typeface="Arial" panose="020B0604020202020204" pitchFamily="34" charset="0"/>
              </a:rPr>
              <a:t>s1</a:t>
            </a:r>
          </a:p>
          <a:p>
            <a:pPr algn="ctr" eaLnBrk="0" hangingPunct="0">
              <a:defRPr/>
            </a:pPr>
            <a:r>
              <a:rPr kumimoji="1" lang="en-US" altLang="zh-CN" b="1">
                <a:solidFill>
                  <a:srgbClr val="000099"/>
                </a:solidFill>
                <a:effectLst>
                  <a:outerShdw blurRad="38100" dist="38100" dir="2700000" algn="tl">
                    <a:srgbClr val="C0C0C0"/>
                  </a:outerShdw>
                </a:effectLst>
                <a:latin typeface="Arial" panose="020B0604020202020204" pitchFamily="34" charset="0"/>
              </a:rPr>
              <a:t>continue;</a:t>
            </a:r>
          </a:p>
          <a:p>
            <a:pPr algn="ct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语句</a:t>
            </a:r>
            <a:r>
              <a:rPr kumimoji="1" lang="en-US" altLang="zh-CN" b="1">
                <a:solidFill>
                  <a:srgbClr val="000099"/>
                </a:solidFill>
                <a:effectLst>
                  <a:outerShdw blurRad="38100" dist="38100" dir="2700000" algn="tl">
                    <a:srgbClr val="C0C0C0"/>
                  </a:outerShdw>
                </a:effectLst>
                <a:latin typeface="Arial" panose="020B0604020202020204" pitchFamily="34" charset="0"/>
              </a:rPr>
              <a:t>s2</a:t>
            </a:r>
          </a:p>
        </p:txBody>
      </p:sp>
      <p:sp>
        <p:nvSpPr>
          <p:cNvPr id="73752" name="Line 25">
            <a:extLst>
              <a:ext uri="{FF2B5EF4-FFF2-40B4-BE49-F238E27FC236}">
                <a16:creationId xmlns:a16="http://schemas.microsoft.com/office/drawing/2014/main" id="{FB0975E9-4E3C-45A2-85C4-3C7DDCD7D6FC}"/>
              </a:ext>
            </a:extLst>
          </p:cNvPr>
          <p:cNvSpPr>
            <a:spLocks noChangeShapeType="1"/>
          </p:cNvSpPr>
          <p:nvPr/>
        </p:nvSpPr>
        <p:spPr bwMode="auto">
          <a:xfrm>
            <a:off x="4648200" y="3548063"/>
            <a:ext cx="0" cy="4445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53" name="Line 26">
            <a:extLst>
              <a:ext uri="{FF2B5EF4-FFF2-40B4-BE49-F238E27FC236}">
                <a16:creationId xmlns:a16="http://schemas.microsoft.com/office/drawing/2014/main" id="{587CA1AD-3C13-49E6-821C-C2D889B47E07}"/>
              </a:ext>
            </a:extLst>
          </p:cNvPr>
          <p:cNvSpPr>
            <a:spLocks noChangeShapeType="1"/>
          </p:cNvSpPr>
          <p:nvPr/>
        </p:nvSpPr>
        <p:spPr bwMode="auto">
          <a:xfrm>
            <a:off x="4654550" y="1643063"/>
            <a:ext cx="0" cy="6731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2955" name="AutoShape 27">
            <a:extLst>
              <a:ext uri="{FF2B5EF4-FFF2-40B4-BE49-F238E27FC236}">
                <a16:creationId xmlns:a16="http://schemas.microsoft.com/office/drawing/2014/main" id="{9145CAB4-4F79-4BFE-937D-2599C04F3597}"/>
              </a:ext>
            </a:extLst>
          </p:cNvPr>
          <p:cNvSpPr>
            <a:spLocks noChangeArrowheads="1"/>
          </p:cNvSpPr>
          <p:nvPr/>
        </p:nvSpPr>
        <p:spPr bwMode="auto">
          <a:xfrm>
            <a:off x="3733800" y="4005263"/>
            <a:ext cx="1892300" cy="901700"/>
          </a:xfrm>
          <a:prstGeom prst="diamond">
            <a:avLst/>
          </a:prstGeom>
          <a:noFill/>
          <a:ln w="12700">
            <a:solidFill>
              <a:srgbClr val="000099"/>
            </a:solidFill>
            <a:miter lim="800000"/>
          </a:ln>
          <a:effectLst/>
        </p:spPr>
        <p:txBody>
          <a:bodyPr wrap="none" lIns="90488" tIns="44450" rIns="90488" bIns="44450" anchor="ctr"/>
          <a:lstStyle/>
          <a:p>
            <a:pPr algn="ct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表达式</a:t>
            </a:r>
          </a:p>
        </p:txBody>
      </p:sp>
      <p:sp>
        <p:nvSpPr>
          <p:cNvPr id="73755" name="Line 28">
            <a:extLst>
              <a:ext uri="{FF2B5EF4-FFF2-40B4-BE49-F238E27FC236}">
                <a16:creationId xmlns:a16="http://schemas.microsoft.com/office/drawing/2014/main" id="{B638594E-0F36-4E31-BA67-172061E5B825}"/>
              </a:ext>
            </a:extLst>
          </p:cNvPr>
          <p:cNvSpPr>
            <a:spLocks noChangeShapeType="1"/>
          </p:cNvSpPr>
          <p:nvPr/>
        </p:nvSpPr>
        <p:spPr bwMode="auto">
          <a:xfrm>
            <a:off x="4648200" y="4919663"/>
            <a:ext cx="0" cy="4445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56" name="Line 29">
            <a:extLst>
              <a:ext uri="{FF2B5EF4-FFF2-40B4-BE49-F238E27FC236}">
                <a16:creationId xmlns:a16="http://schemas.microsoft.com/office/drawing/2014/main" id="{7A17AF7F-0994-4D5E-B53C-76269510E895}"/>
              </a:ext>
            </a:extLst>
          </p:cNvPr>
          <p:cNvSpPr>
            <a:spLocks noChangeShapeType="1"/>
          </p:cNvSpPr>
          <p:nvPr/>
        </p:nvSpPr>
        <p:spPr bwMode="auto">
          <a:xfrm flipV="1">
            <a:off x="3276600" y="2024063"/>
            <a:ext cx="0" cy="245110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7" name="Line 30">
            <a:extLst>
              <a:ext uri="{FF2B5EF4-FFF2-40B4-BE49-F238E27FC236}">
                <a16:creationId xmlns:a16="http://schemas.microsoft.com/office/drawing/2014/main" id="{F9354FEF-608E-4E45-B298-EB5A44C988CB}"/>
              </a:ext>
            </a:extLst>
          </p:cNvPr>
          <p:cNvSpPr>
            <a:spLocks noChangeShapeType="1"/>
          </p:cNvSpPr>
          <p:nvPr/>
        </p:nvSpPr>
        <p:spPr bwMode="auto">
          <a:xfrm>
            <a:off x="3289300" y="2017713"/>
            <a:ext cx="1358900"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2959" name="Rectangle 31">
            <a:extLst>
              <a:ext uri="{FF2B5EF4-FFF2-40B4-BE49-F238E27FC236}">
                <a16:creationId xmlns:a16="http://schemas.microsoft.com/office/drawing/2014/main" id="{DAF785E3-D1E1-42F0-8AA6-149F9D6E9196}"/>
              </a:ext>
            </a:extLst>
          </p:cNvPr>
          <p:cNvSpPr>
            <a:spLocks noChangeArrowheads="1"/>
          </p:cNvSpPr>
          <p:nvPr/>
        </p:nvSpPr>
        <p:spPr bwMode="auto">
          <a:xfrm>
            <a:off x="3352800" y="3852863"/>
            <a:ext cx="657225" cy="454025"/>
          </a:xfrm>
          <a:prstGeom prst="rect">
            <a:avLst/>
          </a:prstGeom>
          <a:noFill/>
          <a:ln>
            <a:noFill/>
          </a:ln>
          <a:effectLst/>
        </p:spPr>
        <p:txBody>
          <a:bodyPr wrap="none" lIns="90488" tIns="44450" rIns="90488" bIns="44450">
            <a:spAutoFit/>
          </a:bodyPr>
          <a:lstStyle/>
          <a:p>
            <a:pP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非</a:t>
            </a:r>
            <a:r>
              <a:rPr kumimoji="1" lang="en-US" altLang="zh-CN" b="1">
                <a:solidFill>
                  <a:srgbClr val="000099"/>
                </a:solidFill>
                <a:effectLst>
                  <a:outerShdw blurRad="38100" dist="38100" dir="2700000" algn="tl">
                    <a:srgbClr val="C0C0C0"/>
                  </a:outerShdw>
                </a:effectLst>
                <a:latin typeface="Arial" panose="020B0604020202020204" pitchFamily="34" charset="0"/>
              </a:rPr>
              <a:t>0</a:t>
            </a:r>
          </a:p>
        </p:txBody>
      </p:sp>
      <p:sp>
        <p:nvSpPr>
          <p:cNvPr id="252960" name="Rectangle 32">
            <a:extLst>
              <a:ext uri="{FF2B5EF4-FFF2-40B4-BE49-F238E27FC236}">
                <a16:creationId xmlns:a16="http://schemas.microsoft.com/office/drawing/2014/main" id="{EEAA8E3F-32FD-4394-8A93-60F9D2E75E5E}"/>
              </a:ext>
            </a:extLst>
          </p:cNvPr>
          <p:cNvSpPr>
            <a:spLocks noChangeArrowheads="1"/>
          </p:cNvSpPr>
          <p:nvPr/>
        </p:nvSpPr>
        <p:spPr bwMode="auto">
          <a:xfrm>
            <a:off x="3657600" y="4843463"/>
            <a:ext cx="860425" cy="454025"/>
          </a:xfrm>
          <a:prstGeom prst="rect">
            <a:avLst/>
          </a:prstGeom>
          <a:noFill/>
          <a:ln>
            <a:noFill/>
          </a:ln>
          <a:effectLst/>
        </p:spPr>
        <p:txBody>
          <a:bodyPr wrap="none" lIns="90488" tIns="44450" rIns="90488" bIns="44450">
            <a:spAutoFit/>
          </a:bodyPr>
          <a:lstStyle/>
          <a:p>
            <a:pPr eaLnBrk="0" hangingPunct="0">
              <a:defRPr/>
            </a:pPr>
            <a:r>
              <a:rPr kumimoji="1" lang="en-US" altLang="zh-CN" b="1">
                <a:solidFill>
                  <a:srgbClr val="000099"/>
                </a:solidFill>
                <a:effectLst>
                  <a:outerShdw blurRad="38100" dist="38100" dir="2700000" algn="tl">
                    <a:srgbClr val="C0C0C0"/>
                  </a:outerShdw>
                </a:effectLst>
                <a:latin typeface="Arial" panose="020B0604020202020204" pitchFamily="34" charset="0"/>
              </a:rPr>
              <a:t>0(</a:t>
            </a:r>
            <a:r>
              <a:rPr kumimoji="1" lang="zh-CN" altLang="en-US" b="1">
                <a:solidFill>
                  <a:srgbClr val="000099"/>
                </a:solidFill>
                <a:effectLst>
                  <a:outerShdw blurRad="38100" dist="38100" dir="2700000" algn="tl">
                    <a:srgbClr val="C0C0C0"/>
                  </a:outerShdw>
                </a:effectLst>
                <a:latin typeface="Arial" panose="020B0604020202020204" pitchFamily="34" charset="0"/>
              </a:rPr>
              <a:t>假</a:t>
            </a:r>
            <a:r>
              <a:rPr kumimoji="1" lang="en-US" altLang="zh-CN" b="1">
                <a:solidFill>
                  <a:srgbClr val="000099"/>
                </a:solidFill>
                <a:effectLst>
                  <a:outerShdw blurRad="38100" dist="38100" dir="2700000" algn="tl">
                    <a:srgbClr val="C0C0C0"/>
                  </a:outerShdw>
                </a:effectLst>
                <a:latin typeface="Arial" panose="020B0604020202020204" pitchFamily="34" charset="0"/>
              </a:rPr>
              <a:t>)</a:t>
            </a:r>
          </a:p>
        </p:txBody>
      </p:sp>
      <p:sp>
        <p:nvSpPr>
          <p:cNvPr id="73760" name="Line 33">
            <a:extLst>
              <a:ext uri="{FF2B5EF4-FFF2-40B4-BE49-F238E27FC236}">
                <a16:creationId xmlns:a16="http://schemas.microsoft.com/office/drawing/2014/main" id="{4AFF30C7-BCEB-4B4B-982F-BF2CEB337E99}"/>
              </a:ext>
            </a:extLst>
          </p:cNvPr>
          <p:cNvSpPr>
            <a:spLocks noChangeShapeType="1"/>
          </p:cNvSpPr>
          <p:nvPr/>
        </p:nvSpPr>
        <p:spPr bwMode="auto">
          <a:xfrm>
            <a:off x="3886200" y="2786063"/>
            <a:ext cx="1524000" cy="0"/>
          </a:xfrm>
          <a:prstGeom prst="line">
            <a:avLst/>
          </a:prstGeom>
          <a:noFill/>
          <a:ln w="28575">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1" name="Line 34">
            <a:extLst>
              <a:ext uri="{FF2B5EF4-FFF2-40B4-BE49-F238E27FC236}">
                <a16:creationId xmlns:a16="http://schemas.microsoft.com/office/drawing/2014/main" id="{AE40AD3B-5F0F-4AB2-828D-211241EED1C0}"/>
              </a:ext>
            </a:extLst>
          </p:cNvPr>
          <p:cNvSpPr>
            <a:spLocks noChangeShapeType="1"/>
          </p:cNvSpPr>
          <p:nvPr/>
        </p:nvSpPr>
        <p:spPr bwMode="auto">
          <a:xfrm>
            <a:off x="3886200" y="3090863"/>
            <a:ext cx="1524000" cy="0"/>
          </a:xfrm>
          <a:prstGeom prst="line">
            <a:avLst/>
          </a:prstGeom>
          <a:noFill/>
          <a:ln w="28575">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2" name="Line 35">
            <a:extLst>
              <a:ext uri="{FF2B5EF4-FFF2-40B4-BE49-F238E27FC236}">
                <a16:creationId xmlns:a16="http://schemas.microsoft.com/office/drawing/2014/main" id="{C67AE002-29CC-4C11-8E1D-441B72ED2C04}"/>
              </a:ext>
            </a:extLst>
          </p:cNvPr>
          <p:cNvSpPr>
            <a:spLocks noChangeShapeType="1"/>
          </p:cNvSpPr>
          <p:nvPr/>
        </p:nvSpPr>
        <p:spPr bwMode="auto">
          <a:xfrm>
            <a:off x="5334000" y="2938463"/>
            <a:ext cx="457200" cy="0"/>
          </a:xfrm>
          <a:prstGeom prst="line">
            <a:avLst/>
          </a:prstGeom>
          <a:noFill/>
          <a:ln w="28575">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3" name="Line 36">
            <a:extLst>
              <a:ext uri="{FF2B5EF4-FFF2-40B4-BE49-F238E27FC236}">
                <a16:creationId xmlns:a16="http://schemas.microsoft.com/office/drawing/2014/main" id="{39D9C375-F0E9-4340-A02A-B85BBD309BFC}"/>
              </a:ext>
            </a:extLst>
          </p:cNvPr>
          <p:cNvSpPr>
            <a:spLocks noChangeShapeType="1"/>
          </p:cNvSpPr>
          <p:nvPr/>
        </p:nvSpPr>
        <p:spPr bwMode="auto">
          <a:xfrm>
            <a:off x="5791200" y="2938463"/>
            <a:ext cx="0" cy="762000"/>
          </a:xfrm>
          <a:prstGeom prst="line">
            <a:avLst/>
          </a:prstGeom>
          <a:noFill/>
          <a:ln w="28575">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4" name="Line 37">
            <a:extLst>
              <a:ext uri="{FF2B5EF4-FFF2-40B4-BE49-F238E27FC236}">
                <a16:creationId xmlns:a16="http://schemas.microsoft.com/office/drawing/2014/main" id="{7125A43E-388A-4A72-9F3C-9884EC5AB186}"/>
              </a:ext>
            </a:extLst>
          </p:cNvPr>
          <p:cNvSpPr>
            <a:spLocks noChangeShapeType="1"/>
          </p:cNvSpPr>
          <p:nvPr/>
        </p:nvSpPr>
        <p:spPr bwMode="auto">
          <a:xfrm flipH="1">
            <a:off x="4648200" y="3700463"/>
            <a:ext cx="1143000" cy="0"/>
          </a:xfrm>
          <a:prstGeom prst="line">
            <a:avLst/>
          </a:prstGeom>
          <a:noFill/>
          <a:ln w="28575">
            <a:solidFill>
              <a:srgbClr val="000099"/>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65" name="Text Box 38">
            <a:extLst>
              <a:ext uri="{FF2B5EF4-FFF2-40B4-BE49-F238E27FC236}">
                <a16:creationId xmlns:a16="http://schemas.microsoft.com/office/drawing/2014/main" id="{2FF9E348-427D-4628-A27D-137D3447D4D2}"/>
              </a:ext>
            </a:extLst>
          </p:cNvPr>
          <p:cNvSpPr txBox="1">
            <a:spLocks noChangeArrowheads="1"/>
          </p:cNvSpPr>
          <p:nvPr/>
        </p:nvSpPr>
        <p:spPr bwMode="auto">
          <a:xfrm>
            <a:off x="3505200" y="5453063"/>
            <a:ext cx="2079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000099"/>
                </a:solidFill>
                <a:latin typeface="Arial Narrow" panose="020B0606020202030204" pitchFamily="34" charset="0"/>
              </a:rPr>
              <a:t>do-while</a:t>
            </a:r>
            <a:r>
              <a:rPr lang="zh-CN" altLang="en-US" sz="2800" b="1">
                <a:solidFill>
                  <a:srgbClr val="000099"/>
                </a:solidFill>
                <a:latin typeface="Arial Narrow" panose="020B0606020202030204" pitchFamily="34" charset="0"/>
              </a:rPr>
              <a:t>结构</a:t>
            </a:r>
          </a:p>
        </p:txBody>
      </p:sp>
      <p:sp>
        <p:nvSpPr>
          <p:cNvPr id="252967" name="Rectangle 39">
            <a:extLst>
              <a:ext uri="{FF2B5EF4-FFF2-40B4-BE49-F238E27FC236}">
                <a16:creationId xmlns:a16="http://schemas.microsoft.com/office/drawing/2014/main" id="{CADA47D6-FA4C-4B14-8DFE-672E25CFAE83}"/>
              </a:ext>
            </a:extLst>
          </p:cNvPr>
          <p:cNvSpPr>
            <a:spLocks noChangeArrowheads="1"/>
          </p:cNvSpPr>
          <p:nvPr/>
        </p:nvSpPr>
        <p:spPr bwMode="auto">
          <a:xfrm>
            <a:off x="6794500" y="5307013"/>
            <a:ext cx="1816100" cy="520700"/>
          </a:xfrm>
          <a:prstGeom prst="rect">
            <a:avLst/>
          </a:prstGeom>
          <a:noFill/>
          <a:ln w="12700">
            <a:solidFill>
              <a:srgbClr val="000099"/>
            </a:solidFill>
            <a:miter lim="800000"/>
          </a:ln>
          <a:effectLst/>
        </p:spPr>
        <p:txBody>
          <a:bodyPr wrap="none" lIns="90488" tIns="44450" rIns="90488" bIns="44450" anchor="ctr"/>
          <a:lstStyle/>
          <a:p>
            <a:pPr algn="ct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求解表达式</a:t>
            </a:r>
            <a:r>
              <a:rPr kumimoji="1" lang="en-US" altLang="zh-CN" b="1">
                <a:solidFill>
                  <a:srgbClr val="000099"/>
                </a:solidFill>
                <a:effectLst>
                  <a:outerShdw blurRad="38100" dist="38100" dir="2700000" algn="tl">
                    <a:srgbClr val="C0C0C0"/>
                  </a:outerShdw>
                </a:effectLst>
                <a:latin typeface="Arial" panose="020B0604020202020204" pitchFamily="34" charset="0"/>
              </a:rPr>
              <a:t>3</a:t>
            </a:r>
          </a:p>
        </p:txBody>
      </p:sp>
      <p:sp>
        <p:nvSpPr>
          <p:cNvPr id="73767" name="Line 40">
            <a:extLst>
              <a:ext uri="{FF2B5EF4-FFF2-40B4-BE49-F238E27FC236}">
                <a16:creationId xmlns:a16="http://schemas.microsoft.com/office/drawing/2014/main" id="{B65EAA49-4DFB-4A57-AAE6-AA6126EB20E2}"/>
              </a:ext>
            </a:extLst>
          </p:cNvPr>
          <p:cNvSpPr>
            <a:spLocks noChangeShapeType="1"/>
          </p:cNvSpPr>
          <p:nvPr/>
        </p:nvSpPr>
        <p:spPr bwMode="auto">
          <a:xfrm>
            <a:off x="7696200" y="3319463"/>
            <a:ext cx="0" cy="3810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2969" name="Rectangle 41">
            <a:extLst>
              <a:ext uri="{FF2B5EF4-FFF2-40B4-BE49-F238E27FC236}">
                <a16:creationId xmlns:a16="http://schemas.microsoft.com/office/drawing/2014/main" id="{51FF1C14-A0EB-4659-8F62-B01D4F42D8F2}"/>
              </a:ext>
            </a:extLst>
          </p:cNvPr>
          <p:cNvSpPr>
            <a:spLocks noChangeArrowheads="1"/>
          </p:cNvSpPr>
          <p:nvPr/>
        </p:nvSpPr>
        <p:spPr bwMode="auto">
          <a:xfrm>
            <a:off x="6858000" y="1719263"/>
            <a:ext cx="1739900" cy="520700"/>
          </a:xfrm>
          <a:prstGeom prst="rect">
            <a:avLst/>
          </a:prstGeom>
          <a:noFill/>
          <a:ln w="12700">
            <a:solidFill>
              <a:srgbClr val="000099"/>
            </a:solidFill>
            <a:miter lim="800000"/>
          </a:ln>
          <a:effectLst/>
        </p:spPr>
        <p:txBody>
          <a:bodyPr wrap="none" lIns="90488" tIns="44450" rIns="90488" bIns="44450" anchor="ctr"/>
          <a:lstStyle/>
          <a:p>
            <a:pPr algn="ct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求解表达式</a:t>
            </a:r>
            <a:r>
              <a:rPr kumimoji="1" lang="en-US" altLang="zh-CN" b="1">
                <a:solidFill>
                  <a:srgbClr val="000099"/>
                </a:solidFill>
                <a:effectLst>
                  <a:outerShdw blurRad="38100" dist="38100" dir="2700000" algn="tl">
                    <a:srgbClr val="C0C0C0"/>
                  </a:outerShdw>
                </a:effectLst>
                <a:latin typeface="Arial" panose="020B0604020202020204" pitchFamily="34" charset="0"/>
              </a:rPr>
              <a:t>1</a:t>
            </a:r>
          </a:p>
        </p:txBody>
      </p:sp>
      <p:sp>
        <p:nvSpPr>
          <p:cNvPr id="73769" name="Line 42">
            <a:extLst>
              <a:ext uri="{FF2B5EF4-FFF2-40B4-BE49-F238E27FC236}">
                <a16:creationId xmlns:a16="http://schemas.microsoft.com/office/drawing/2014/main" id="{B89AB120-BDB8-4A0F-A5ED-68CDFCBBBC61}"/>
              </a:ext>
            </a:extLst>
          </p:cNvPr>
          <p:cNvSpPr>
            <a:spLocks noChangeShapeType="1"/>
          </p:cNvSpPr>
          <p:nvPr/>
        </p:nvSpPr>
        <p:spPr bwMode="auto">
          <a:xfrm>
            <a:off x="7696200" y="1414463"/>
            <a:ext cx="0" cy="3048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2971" name="AutoShape 43">
            <a:extLst>
              <a:ext uri="{FF2B5EF4-FFF2-40B4-BE49-F238E27FC236}">
                <a16:creationId xmlns:a16="http://schemas.microsoft.com/office/drawing/2014/main" id="{FF77D18F-1182-40BC-B577-7C31D7D9C995}"/>
              </a:ext>
            </a:extLst>
          </p:cNvPr>
          <p:cNvSpPr>
            <a:spLocks noChangeArrowheads="1"/>
          </p:cNvSpPr>
          <p:nvPr/>
        </p:nvSpPr>
        <p:spPr bwMode="auto">
          <a:xfrm>
            <a:off x="6705600" y="2633663"/>
            <a:ext cx="1968500" cy="673100"/>
          </a:xfrm>
          <a:prstGeom prst="diamond">
            <a:avLst/>
          </a:prstGeom>
          <a:noFill/>
          <a:ln w="12700">
            <a:solidFill>
              <a:srgbClr val="000099"/>
            </a:solidFill>
            <a:miter lim="800000"/>
          </a:ln>
          <a:effectLst/>
        </p:spPr>
        <p:txBody>
          <a:bodyPr wrap="none" lIns="90488" tIns="44450" rIns="90488" bIns="44450" anchor="ctr"/>
          <a:lstStyle/>
          <a:p>
            <a:pPr algn="ct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表达式</a:t>
            </a:r>
            <a:r>
              <a:rPr kumimoji="1" lang="en-US" altLang="zh-CN" b="1">
                <a:solidFill>
                  <a:srgbClr val="000099"/>
                </a:solidFill>
                <a:effectLst>
                  <a:outerShdw blurRad="38100" dist="38100" dir="2700000" algn="tl">
                    <a:srgbClr val="C0C0C0"/>
                  </a:outerShdw>
                </a:effectLst>
                <a:latin typeface="Arial" panose="020B0604020202020204" pitchFamily="34" charset="0"/>
              </a:rPr>
              <a:t>2</a:t>
            </a:r>
          </a:p>
        </p:txBody>
      </p:sp>
      <p:sp>
        <p:nvSpPr>
          <p:cNvPr id="73771" name="Line 44">
            <a:extLst>
              <a:ext uri="{FF2B5EF4-FFF2-40B4-BE49-F238E27FC236}">
                <a16:creationId xmlns:a16="http://schemas.microsoft.com/office/drawing/2014/main" id="{12B15FD1-8118-4337-9030-F90EE593527B}"/>
              </a:ext>
            </a:extLst>
          </p:cNvPr>
          <p:cNvSpPr>
            <a:spLocks noChangeShapeType="1"/>
          </p:cNvSpPr>
          <p:nvPr/>
        </p:nvSpPr>
        <p:spPr bwMode="auto">
          <a:xfrm>
            <a:off x="7696200" y="2252663"/>
            <a:ext cx="0" cy="3810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72" name="Line 45">
            <a:extLst>
              <a:ext uri="{FF2B5EF4-FFF2-40B4-BE49-F238E27FC236}">
                <a16:creationId xmlns:a16="http://schemas.microsoft.com/office/drawing/2014/main" id="{4EBF6F2A-90A5-4548-BD38-143C38A7A3C8}"/>
              </a:ext>
            </a:extLst>
          </p:cNvPr>
          <p:cNvSpPr>
            <a:spLocks noChangeShapeType="1"/>
          </p:cNvSpPr>
          <p:nvPr/>
        </p:nvSpPr>
        <p:spPr bwMode="auto">
          <a:xfrm>
            <a:off x="7702550" y="5840413"/>
            <a:ext cx="0" cy="21590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3" name="Line 46">
            <a:extLst>
              <a:ext uri="{FF2B5EF4-FFF2-40B4-BE49-F238E27FC236}">
                <a16:creationId xmlns:a16="http://schemas.microsoft.com/office/drawing/2014/main" id="{BC6ED7AE-61EA-4B34-9FBE-C1E4B1AEA136}"/>
              </a:ext>
            </a:extLst>
          </p:cNvPr>
          <p:cNvSpPr>
            <a:spLocks noChangeShapeType="1"/>
          </p:cNvSpPr>
          <p:nvPr/>
        </p:nvSpPr>
        <p:spPr bwMode="auto">
          <a:xfrm flipH="1">
            <a:off x="6172200" y="6062663"/>
            <a:ext cx="15367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4" name="Line 47">
            <a:extLst>
              <a:ext uri="{FF2B5EF4-FFF2-40B4-BE49-F238E27FC236}">
                <a16:creationId xmlns:a16="http://schemas.microsoft.com/office/drawing/2014/main" id="{BC25104B-3E01-48E4-A678-B543CA1D7880}"/>
              </a:ext>
            </a:extLst>
          </p:cNvPr>
          <p:cNvSpPr>
            <a:spLocks noChangeShapeType="1"/>
          </p:cNvSpPr>
          <p:nvPr/>
        </p:nvSpPr>
        <p:spPr bwMode="auto">
          <a:xfrm flipH="1" flipV="1">
            <a:off x="6172200" y="2938463"/>
            <a:ext cx="6350" cy="313055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5" name="Line 48">
            <a:extLst>
              <a:ext uri="{FF2B5EF4-FFF2-40B4-BE49-F238E27FC236}">
                <a16:creationId xmlns:a16="http://schemas.microsoft.com/office/drawing/2014/main" id="{73F9C330-17B5-4BCF-B4F5-71B6A3802FB1}"/>
              </a:ext>
            </a:extLst>
          </p:cNvPr>
          <p:cNvSpPr>
            <a:spLocks noChangeShapeType="1"/>
          </p:cNvSpPr>
          <p:nvPr/>
        </p:nvSpPr>
        <p:spPr bwMode="auto">
          <a:xfrm>
            <a:off x="6172200" y="2938463"/>
            <a:ext cx="520700"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76" name="Line 49">
            <a:extLst>
              <a:ext uri="{FF2B5EF4-FFF2-40B4-BE49-F238E27FC236}">
                <a16:creationId xmlns:a16="http://schemas.microsoft.com/office/drawing/2014/main" id="{AA73305C-0BAE-43D9-9EAC-77DA92795041}"/>
              </a:ext>
            </a:extLst>
          </p:cNvPr>
          <p:cNvSpPr>
            <a:spLocks noChangeShapeType="1"/>
          </p:cNvSpPr>
          <p:nvPr/>
        </p:nvSpPr>
        <p:spPr bwMode="auto">
          <a:xfrm>
            <a:off x="8991600" y="2938463"/>
            <a:ext cx="6350" cy="327025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7" name="Line 50">
            <a:extLst>
              <a:ext uri="{FF2B5EF4-FFF2-40B4-BE49-F238E27FC236}">
                <a16:creationId xmlns:a16="http://schemas.microsoft.com/office/drawing/2014/main" id="{2EC5E2AF-FB9C-4111-AD51-CAE7FA18B72E}"/>
              </a:ext>
            </a:extLst>
          </p:cNvPr>
          <p:cNvSpPr>
            <a:spLocks noChangeShapeType="1"/>
          </p:cNvSpPr>
          <p:nvPr/>
        </p:nvSpPr>
        <p:spPr bwMode="auto">
          <a:xfrm flipH="1">
            <a:off x="7696200" y="6215063"/>
            <a:ext cx="12954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8" name="Line 51">
            <a:extLst>
              <a:ext uri="{FF2B5EF4-FFF2-40B4-BE49-F238E27FC236}">
                <a16:creationId xmlns:a16="http://schemas.microsoft.com/office/drawing/2014/main" id="{C19BE1DF-06FA-46EE-BCBE-60E8B65E5575}"/>
              </a:ext>
            </a:extLst>
          </p:cNvPr>
          <p:cNvSpPr>
            <a:spLocks noChangeShapeType="1"/>
          </p:cNvSpPr>
          <p:nvPr/>
        </p:nvSpPr>
        <p:spPr bwMode="auto">
          <a:xfrm>
            <a:off x="7702550" y="6221413"/>
            <a:ext cx="0" cy="3683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2980" name="Rectangle 52">
            <a:extLst>
              <a:ext uri="{FF2B5EF4-FFF2-40B4-BE49-F238E27FC236}">
                <a16:creationId xmlns:a16="http://schemas.microsoft.com/office/drawing/2014/main" id="{E40EB438-3A7B-4F2B-A295-1490D06533B8}"/>
              </a:ext>
            </a:extLst>
          </p:cNvPr>
          <p:cNvSpPr>
            <a:spLocks noChangeArrowheads="1"/>
          </p:cNvSpPr>
          <p:nvPr/>
        </p:nvSpPr>
        <p:spPr bwMode="auto">
          <a:xfrm>
            <a:off x="8458200" y="2481263"/>
            <a:ext cx="350838" cy="454025"/>
          </a:xfrm>
          <a:prstGeom prst="rect">
            <a:avLst/>
          </a:prstGeom>
          <a:noFill/>
          <a:ln>
            <a:noFill/>
          </a:ln>
          <a:effectLst/>
        </p:spPr>
        <p:txBody>
          <a:bodyPr wrap="none" lIns="90488" tIns="44450" rIns="90488" bIns="44450">
            <a:spAutoFit/>
          </a:bodyPr>
          <a:lstStyle/>
          <a:p>
            <a:pPr eaLnBrk="0" hangingPunct="0">
              <a:defRPr/>
            </a:pPr>
            <a:r>
              <a:rPr kumimoji="1" lang="en-US" altLang="zh-CN" b="1">
                <a:solidFill>
                  <a:srgbClr val="000099"/>
                </a:solidFill>
                <a:effectLst>
                  <a:outerShdw blurRad="38100" dist="38100" dir="2700000" algn="tl">
                    <a:srgbClr val="C0C0C0"/>
                  </a:outerShdw>
                </a:effectLst>
                <a:latin typeface="Arial" panose="020B0604020202020204" pitchFamily="34" charset="0"/>
              </a:rPr>
              <a:t>0</a:t>
            </a:r>
          </a:p>
        </p:txBody>
      </p:sp>
      <p:sp>
        <p:nvSpPr>
          <p:cNvPr id="252982" name="Rectangle 54">
            <a:extLst>
              <a:ext uri="{FF2B5EF4-FFF2-40B4-BE49-F238E27FC236}">
                <a16:creationId xmlns:a16="http://schemas.microsoft.com/office/drawing/2014/main" id="{349DF388-F69F-4CC5-BC86-CF205F83BB51}"/>
              </a:ext>
            </a:extLst>
          </p:cNvPr>
          <p:cNvSpPr>
            <a:spLocks noChangeArrowheads="1"/>
          </p:cNvSpPr>
          <p:nvPr/>
        </p:nvSpPr>
        <p:spPr bwMode="auto">
          <a:xfrm>
            <a:off x="6781800" y="3700463"/>
            <a:ext cx="1739900" cy="1295400"/>
          </a:xfrm>
          <a:prstGeom prst="rect">
            <a:avLst/>
          </a:prstGeom>
          <a:noFill/>
          <a:ln w="12700">
            <a:solidFill>
              <a:srgbClr val="000099"/>
            </a:solidFill>
            <a:miter lim="800000"/>
          </a:ln>
          <a:effectLst/>
        </p:spPr>
        <p:txBody>
          <a:bodyPr wrap="none" lIns="90488" tIns="44450" rIns="90488" bIns="44450" anchor="ctr"/>
          <a:lstStyle/>
          <a:p>
            <a:pPr algn="ct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语句</a:t>
            </a:r>
            <a:r>
              <a:rPr kumimoji="1" lang="en-US" altLang="zh-CN" b="1">
                <a:solidFill>
                  <a:srgbClr val="000099"/>
                </a:solidFill>
                <a:effectLst>
                  <a:outerShdw blurRad="38100" dist="38100" dir="2700000" algn="tl">
                    <a:srgbClr val="C0C0C0"/>
                  </a:outerShdw>
                </a:effectLst>
                <a:latin typeface="Arial" panose="020B0604020202020204" pitchFamily="34" charset="0"/>
              </a:rPr>
              <a:t>s1</a:t>
            </a:r>
          </a:p>
          <a:p>
            <a:pPr algn="ctr" eaLnBrk="0" hangingPunct="0">
              <a:defRPr/>
            </a:pPr>
            <a:r>
              <a:rPr kumimoji="1" lang="en-US" altLang="zh-CN" b="1">
                <a:solidFill>
                  <a:srgbClr val="000099"/>
                </a:solidFill>
                <a:effectLst>
                  <a:outerShdw blurRad="38100" dist="38100" dir="2700000" algn="tl">
                    <a:srgbClr val="C0C0C0"/>
                  </a:outerShdw>
                </a:effectLst>
                <a:latin typeface="Arial" panose="020B0604020202020204" pitchFamily="34" charset="0"/>
              </a:rPr>
              <a:t>continue;</a:t>
            </a:r>
          </a:p>
          <a:p>
            <a:pPr algn="ct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语句</a:t>
            </a:r>
            <a:r>
              <a:rPr kumimoji="1" lang="en-US" altLang="zh-CN" b="1">
                <a:solidFill>
                  <a:srgbClr val="000099"/>
                </a:solidFill>
                <a:effectLst>
                  <a:outerShdw blurRad="38100" dist="38100" dir="2700000" algn="tl">
                    <a:srgbClr val="C0C0C0"/>
                  </a:outerShdw>
                </a:effectLst>
                <a:latin typeface="Arial" panose="020B0604020202020204" pitchFamily="34" charset="0"/>
              </a:rPr>
              <a:t>s2</a:t>
            </a:r>
          </a:p>
        </p:txBody>
      </p:sp>
      <p:sp>
        <p:nvSpPr>
          <p:cNvPr id="73781" name="Line 55">
            <a:extLst>
              <a:ext uri="{FF2B5EF4-FFF2-40B4-BE49-F238E27FC236}">
                <a16:creationId xmlns:a16="http://schemas.microsoft.com/office/drawing/2014/main" id="{18B49703-5BE9-4DA4-B6DC-30A549318695}"/>
              </a:ext>
            </a:extLst>
          </p:cNvPr>
          <p:cNvSpPr>
            <a:spLocks noChangeShapeType="1"/>
          </p:cNvSpPr>
          <p:nvPr/>
        </p:nvSpPr>
        <p:spPr bwMode="auto">
          <a:xfrm>
            <a:off x="8686800" y="2938463"/>
            <a:ext cx="3048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2984" name="Rectangle 56">
            <a:extLst>
              <a:ext uri="{FF2B5EF4-FFF2-40B4-BE49-F238E27FC236}">
                <a16:creationId xmlns:a16="http://schemas.microsoft.com/office/drawing/2014/main" id="{01D9E79C-F905-4B54-B41D-F5B99472AEDF}"/>
              </a:ext>
            </a:extLst>
          </p:cNvPr>
          <p:cNvSpPr>
            <a:spLocks noChangeArrowheads="1"/>
          </p:cNvSpPr>
          <p:nvPr/>
        </p:nvSpPr>
        <p:spPr bwMode="auto">
          <a:xfrm>
            <a:off x="7010400" y="3243263"/>
            <a:ext cx="657225" cy="454025"/>
          </a:xfrm>
          <a:prstGeom prst="rect">
            <a:avLst/>
          </a:prstGeom>
          <a:noFill/>
          <a:ln>
            <a:noFill/>
          </a:ln>
          <a:effectLst/>
        </p:spPr>
        <p:txBody>
          <a:bodyPr wrap="none" lIns="90488" tIns="44450" rIns="90488" bIns="44450">
            <a:spAutoFit/>
          </a:bodyPr>
          <a:lstStyle/>
          <a:p>
            <a:pPr eaLnBrk="0" hangingPunct="0">
              <a:defRPr/>
            </a:pPr>
            <a:r>
              <a:rPr kumimoji="1" lang="zh-CN" altLang="en-US" b="1">
                <a:solidFill>
                  <a:srgbClr val="000099"/>
                </a:solidFill>
                <a:effectLst>
                  <a:outerShdw blurRad="38100" dist="38100" dir="2700000" algn="tl">
                    <a:srgbClr val="C0C0C0"/>
                  </a:outerShdw>
                </a:effectLst>
                <a:latin typeface="Arial" panose="020B0604020202020204" pitchFamily="34" charset="0"/>
              </a:rPr>
              <a:t>非</a:t>
            </a:r>
            <a:r>
              <a:rPr kumimoji="1" lang="en-US" altLang="zh-CN" b="1">
                <a:solidFill>
                  <a:srgbClr val="000099"/>
                </a:solidFill>
                <a:effectLst>
                  <a:outerShdw blurRad="38100" dist="38100" dir="2700000" algn="tl">
                    <a:srgbClr val="C0C0C0"/>
                  </a:outerShdw>
                </a:effectLst>
                <a:latin typeface="Arial" panose="020B0604020202020204" pitchFamily="34" charset="0"/>
              </a:rPr>
              <a:t>0</a:t>
            </a:r>
          </a:p>
        </p:txBody>
      </p:sp>
      <p:sp>
        <p:nvSpPr>
          <p:cNvPr id="73783" name="Line 57">
            <a:extLst>
              <a:ext uri="{FF2B5EF4-FFF2-40B4-BE49-F238E27FC236}">
                <a16:creationId xmlns:a16="http://schemas.microsoft.com/office/drawing/2014/main" id="{822ADEBF-D7DE-435E-96DA-97BAC497B2F1}"/>
              </a:ext>
            </a:extLst>
          </p:cNvPr>
          <p:cNvSpPr>
            <a:spLocks noChangeShapeType="1"/>
          </p:cNvSpPr>
          <p:nvPr/>
        </p:nvSpPr>
        <p:spPr bwMode="auto">
          <a:xfrm>
            <a:off x="7696200" y="4995863"/>
            <a:ext cx="0" cy="304800"/>
          </a:xfrm>
          <a:prstGeom prst="line">
            <a:avLst/>
          </a:prstGeom>
          <a:noFill/>
          <a:ln w="28575">
            <a:solidFill>
              <a:srgbClr val="000099"/>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84" name="Line 58">
            <a:extLst>
              <a:ext uri="{FF2B5EF4-FFF2-40B4-BE49-F238E27FC236}">
                <a16:creationId xmlns:a16="http://schemas.microsoft.com/office/drawing/2014/main" id="{8E9AC264-E1F1-45D5-9721-92430003F689}"/>
              </a:ext>
            </a:extLst>
          </p:cNvPr>
          <p:cNvSpPr>
            <a:spLocks noChangeShapeType="1"/>
          </p:cNvSpPr>
          <p:nvPr/>
        </p:nvSpPr>
        <p:spPr bwMode="auto">
          <a:xfrm>
            <a:off x="6781800" y="4157663"/>
            <a:ext cx="1752600" cy="0"/>
          </a:xfrm>
          <a:prstGeom prst="line">
            <a:avLst/>
          </a:prstGeom>
          <a:noFill/>
          <a:ln w="28575">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5" name="Line 59">
            <a:extLst>
              <a:ext uri="{FF2B5EF4-FFF2-40B4-BE49-F238E27FC236}">
                <a16:creationId xmlns:a16="http://schemas.microsoft.com/office/drawing/2014/main" id="{7629B2CE-B615-49B5-84E4-F5BF54711024}"/>
              </a:ext>
            </a:extLst>
          </p:cNvPr>
          <p:cNvSpPr>
            <a:spLocks noChangeShapeType="1"/>
          </p:cNvSpPr>
          <p:nvPr/>
        </p:nvSpPr>
        <p:spPr bwMode="auto">
          <a:xfrm>
            <a:off x="6781800" y="4538663"/>
            <a:ext cx="1752600" cy="0"/>
          </a:xfrm>
          <a:prstGeom prst="line">
            <a:avLst/>
          </a:prstGeom>
          <a:noFill/>
          <a:ln w="28575">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6" name="Line 60">
            <a:extLst>
              <a:ext uri="{FF2B5EF4-FFF2-40B4-BE49-F238E27FC236}">
                <a16:creationId xmlns:a16="http://schemas.microsoft.com/office/drawing/2014/main" id="{8FD4C470-E1D6-4FCD-B8A5-B65341F1EE05}"/>
              </a:ext>
            </a:extLst>
          </p:cNvPr>
          <p:cNvSpPr>
            <a:spLocks noChangeShapeType="1"/>
          </p:cNvSpPr>
          <p:nvPr/>
        </p:nvSpPr>
        <p:spPr bwMode="auto">
          <a:xfrm>
            <a:off x="8382000" y="4386263"/>
            <a:ext cx="304800" cy="0"/>
          </a:xfrm>
          <a:prstGeom prst="line">
            <a:avLst/>
          </a:prstGeom>
          <a:noFill/>
          <a:ln w="28575">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7" name="Text Box 61">
            <a:extLst>
              <a:ext uri="{FF2B5EF4-FFF2-40B4-BE49-F238E27FC236}">
                <a16:creationId xmlns:a16="http://schemas.microsoft.com/office/drawing/2014/main" id="{5EF2427F-E19B-4F19-93F6-5281EE6AD762}"/>
              </a:ext>
            </a:extLst>
          </p:cNvPr>
          <p:cNvSpPr txBox="1">
            <a:spLocks noChangeArrowheads="1"/>
          </p:cNvSpPr>
          <p:nvPr/>
        </p:nvSpPr>
        <p:spPr bwMode="auto">
          <a:xfrm>
            <a:off x="6084888" y="6234113"/>
            <a:ext cx="1366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000099"/>
                </a:solidFill>
                <a:latin typeface="Arial Narrow" panose="020B0606020202030204" pitchFamily="34" charset="0"/>
              </a:rPr>
              <a:t>for </a:t>
            </a:r>
            <a:r>
              <a:rPr lang="zh-CN" altLang="en-US" sz="2800" b="1">
                <a:solidFill>
                  <a:srgbClr val="000099"/>
                </a:solidFill>
                <a:latin typeface="Arial Narrow" panose="020B0606020202030204" pitchFamily="34" charset="0"/>
              </a:rPr>
              <a:t>结构</a:t>
            </a:r>
          </a:p>
        </p:txBody>
      </p:sp>
      <p:sp>
        <p:nvSpPr>
          <p:cNvPr id="252990" name="Text Box 62">
            <a:extLst>
              <a:ext uri="{FF2B5EF4-FFF2-40B4-BE49-F238E27FC236}">
                <a16:creationId xmlns:a16="http://schemas.microsoft.com/office/drawing/2014/main" id="{97A042D8-FCB7-4302-A8E0-9D0CE0C55B7C}"/>
              </a:ext>
            </a:extLst>
          </p:cNvPr>
          <p:cNvSpPr txBox="1">
            <a:spLocks noChangeArrowheads="1"/>
          </p:cNvSpPr>
          <p:nvPr/>
        </p:nvSpPr>
        <p:spPr bwMode="auto">
          <a:xfrm>
            <a:off x="250825" y="1196975"/>
            <a:ext cx="7078663" cy="549275"/>
          </a:xfrm>
          <a:prstGeom prst="rect">
            <a:avLst/>
          </a:prstGeom>
          <a:noFill/>
          <a:ln>
            <a:noFill/>
          </a:ln>
          <a:effectLst/>
        </p:spPr>
        <p:txBody>
          <a:bodyPr wrap="none">
            <a:spAutoFit/>
          </a:bodyPr>
          <a:lstStyle/>
          <a:p>
            <a:pPr>
              <a:defRPr/>
            </a:pPr>
            <a:r>
              <a:rPr kumimoji="1" lang="en-US" altLang="zh-CN" sz="3000" b="1">
                <a:solidFill>
                  <a:srgbClr val="000099"/>
                </a:solidFill>
                <a:effectLst>
                  <a:outerShdw blurRad="38100" dist="38100" dir="2700000" algn="tl">
                    <a:srgbClr val="C0C0C0"/>
                  </a:outerShdw>
                </a:effectLst>
                <a:latin typeface="楷体_GB2312" pitchFamily="49" charset="-122"/>
                <a:ea typeface="楷体_GB2312" pitchFamily="49" charset="-122"/>
              </a:rPr>
              <a:t>continue </a:t>
            </a:r>
            <a:r>
              <a:rPr kumimoji="1" lang="zh-CN" altLang="en-US" sz="3000" b="1">
                <a:solidFill>
                  <a:srgbClr val="000099"/>
                </a:solidFill>
                <a:effectLst>
                  <a:outerShdw blurRad="38100" dist="38100" dir="2700000" algn="tl">
                    <a:srgbClr val="C0C0C0"/>
                  </a:outerShdw>
                </a:effectLst>
                <a:latin typeface="楷体_GB2312" pitchFamily="49" charset="-122"/>
                <a:ea typeface="楷体_GB2312" pitchFamily="49" charset="-122"/>
              </a:rPr>
              <a:t>语句在循环语句中的执行流程 </a:t>
            </a:r>
          </a:p>
        </p:txBody>
      </p:sp>
      <p:sp>
        <p:nvSpPr>
          <p:cNvPr id="73789" name="Line 63">
            <a:extLst>
              <a:ext uri="{FF2B5EF4-FFF2-40B4-BE49-F238E27FC236}">
                <a16:creationId xmlns:a16="http://schemas.microsoft.com/office/drawing/2014/main" id="{94D8AD3A-D0B1-45BF-8F6C-F12C0A918E90}"/>
              </a:ext>
            </a:extLst>
          </p:cNvPr>
          <p:cNvSpPr>
            <a:spLocks noChangeShapeType="1"/>
          </p:cNvSpPr>
          <p:nvPr/>
        </p:nvSpPr>
        <p:spPr bwMode="auto">
          <a:xfrm>
            <a:off x="2362200" y="4005263"/>
            <a:ext cx="0" cy="914400"/>
          </a:xfrm>
          <a:prstGeom prst="line">
            <a:avLst/>
          </a:prstGeom>
          <a:noFill/>
          <a:ln w="28575">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0" name="Line 64">
            <a:extLst>
              <a:ext uri="{FF2B5EF4-FFF2-40B4-BE49-F238E27FC236}">
                <a16:creationId xmlns:a16="http://schemas.microsoft.com/office/drawing/2014/main" id="{6A50DF76-9BEE-4778-AB86-D9DDC91F40EB}"/>
              </a:ext>
            </a:extLst>
          </p:cNvPr>
          <p:cNvSpPr>
            <a:spLocks noChangeShapeType="1"/>
          </p:cNvSpPr>
          <p:nvPr/>
        </p:nvSpPr>
        <p:spPr bwMode="auto">
          <a:xfrm>
            <a:off x="1371600" y="4919663"/>
            <a:ext cx="990600" cy="0"/>
          </a:xfrm>
          <a:prstGeom prst="line">
            <a:avLst/>
          </a:prstGeom>
          <a:noFill/>
          <a:ln w="28575">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1" name="Line 65">
            <a:extLst>
              <a:ext uri="{FF2B5EF4-FFF2-40B4-BE49-F238E27FC236}">
                <a16:creationId xmlns:a16="http://schemas.microsoft.com/office/drawing/2014/main" id="{C5FC32F8-2206-489D-9C9F-632150A9D0F1}"/>
              </a:ext>
            </a:extLst>
          </p:cNvPr>
          <p:cNvSpPr>
            <a:spLocks noChangeShapeType="1"/>
          </p:cNvSpPr>
          <p:nvPr/>
        </p:nvSpPr>
        <p:spPr bwMode="auto">
          <a:xfrm>
            <a:off x="8686800" y="4386263"/>
            <a:ext cx="0" cy="762000"/>
          </a:xfrm>
          <a:prstGeom prst="line">
            <a:avLst/>
          </a:prstGeom>
          <a:noFill/>
          <a:ln w="28575">
            <a:solidFill>
              <a:srgbClr val="000099"/>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2" name="Line 66">
            <a:extLst>
              <a:ext uri="{FF2B5EF4-FFF2-40B4-BE49-F238E27FC236}">
                <a16:creationId xmlns:a16="http://schemas.microsoft.com/office/drawing/2014/main" id="{49778BFE-03AC-452F-822B-4E93E891410C}"/>
              </a:ext>
            </a:extLst>
          </p:cNvPr>
          <p:cNvSpPr>
            <a:spLocks noChangeShapeType="1"/>
          </p:cNvSpPr>
          <p:nvPr/>
        </p:nvSpPr>
        <p:spPr bwMode="auto">
          <a:xfrm flipH="1">
            <a:off x="7772400" y="5148263"/>
            <a:ext cx="914400" cy="0"/>
          </a:xfrm>
          <a:prstGeom prst="line">
            <a:avLst/>
          </a:prstGeom>
          <a:noFill/>
          <a:ln w="28575">
            <a:solidFill>
              <a:srgbClr val="000099"/>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500563" y="188913"/>
            <a:ext cx="4608512" cy="609600"/>
          </a:xfrm>
        </p:spPr>
        <p:txBody>
          <a:bodyPr/>
          <a:lstStyle/>
          <a:p>
            <a:pPr>
              <a:defRPr/>
            </a:pPr>
            <a:r>
              <a:rPr lang="zh-CN" altLang="en-US" dirty="0"/>
              <a:t>源程序</a:t>
            </a:r>
            <a:r>
              <a:rPr lang="en-US" altLang="zh-CN" dirty="0"/>
              <a:t>-</a:t>
            </a:r>
            <a:r>
              <a:rPr lang="zh-CN" altLang="en-US" dirty="0"/>
              <a:t>猜数游戏</a:t>
            </a:r>
          </a:p>
        </p:txBody>
      </p:sp>
      <p:sp>
        <p:nvSpPr>
          <p:cNvPr id="124931" name="Rectangle 3"/>
          <p:cNvSpPr>
            <a:spLocks noGrp="1" noChangeArrowheads="1"/>
          </p:cNvSpPr>
          <p:nvPr>
            <p:ph type="body" idx="1"/>
          </p:nvPr>
        </p:nvSpPr>
        <p:spPr>
          <a:xfrm>
            <a:off x="107950" y="188913"/>
            <a:ext cx="8748713" cy="6526212"/>
          </a:xfrm>
        </p:spPr>
        <p:txBody>
          <a:bodyPr/>
          <a:lstStyle/>
          <a:p>
            <a:pPr marL="0" indent="0">
              <a:lnSpc>
                <a:spcPct val="80000"/>
              </a:lnSpc>
              <a:buFont typeface="Wingdings" panose="05000000000000000000" charset="0"/>
              <a:buNone/>
              <a:defRPr/>
            </a:pPr>
            <a:r>
              <a:rPr lang="en-US" altLang="zh-CN" sz="1800" dirty="0"/>
              <a:t># include &lt;</a:t>
            </a:r>
            <a:r>
              <a:rPr lang="en-US" altLang="zh-CN" sz="1800" dirty="0" err="1"/>
              <a:t>stdio.h</a:t>
            </a:r>
            <a:r>
              <a:rPr lang="en-US" altLang="zh-CN" sz="1800" dirty="0"/>
              <a:t>&gt;</a:t>
            </a:r>
            <a:endParaRPr lang="zh-CN" altLang="zh-CN" sz="1800" dirty="0"/>
          </a:p>
          <a:p>
            <a:pPr marL="0" indent="0">
              <a:lnSpc>
                <a:spcPct val="80000"/>
              </a:lnSpc>
              <a:buFont typeface="Wingdings" panose="05000000000000000000" charset="0"/>
              <a:buNone/>
              <a:defRPr/>
            </a:pPr>
            <a:r>
              <a:rPr lang="en-US" altLang="zh-CN" sz="1800" dirty="0" err="1"/>
              <a:t>int</a:t>
            </a:r>
            <a:r>
              <a:rPr lang="en-US" altLang="zh-CN" sz="1800" dirty="0"/>
              <a:t> main</a:t>
            </a:r>
            <a:r>
              <a:rPr lang="zh-CN" altLang="en-US" sz="1800" dirty="0"/>
              <a:t> </a:t>
            </a:r>
            <a:r>
              <a:rPr lang="en-US" altLang="zh-CN" sz="1800" dirty="0"/>
              <a:t>(void)</a:t>
            </a:r>
            <a:endParaRPr lang="zh-CN" altLang="zh-CN" sz="1800" dirty="0"/>
          </a:p>
          <a:p>
            <a:pPr marL="0" indent="0">
              <a:lnSpc>
                <a:spcPct val="80000"/>
              </a:lnSpc>
              <a:buFont typeface="Wingdings" panose="05000000000000000000" charset="0"/>
              <a:buNone/>
              <a:defRPr/>
            </a:pPr>
            <a:r>
              <a:rPr lang="en-US" altLang="zh-CN" sz="1800" dirty="0"/>
              <a:t>{</a:t>
            </a:r>
            <a:endParaRPr lang="zh-CN" altLang="zh-CN" sz="1800" dirty="0"/>
          </a:p>
          <a:p>
            <a:pPr marL="0" indent="0">
              <a:lnSpc>
                <a:spcPct val="80000"/>
              </a:lnSpc>
              <a:buFont typeface="Wingdings" panose="05000000000000000000" charset="0"/>
              <a:buNone/>
              <a:defRPr/>
            </a:pPr>
            <a:r>
              <a:rPr lang="en-US" altLang="zh-CN" sz="1800" dirty="0"/>
              <a:t>   </a:t>
            </a:r>
            <a:r>
              <a:rPr lang="en-US" altLang="zh-CN" sz="1800" dirty="0" err="1"/>
              <a:t>int</a:t>
            </a:r>
            <a:r>
              <a:rPr lang="en-US" altLang="zh-CN" sz="1800" dirty="0"/>
              <a:t>  </a:t>
            </a:r>
            <a:r>
              <a:rPr lang="en-US" altLang="zh-CN" sz="1800" dirty="0" err="1"/>
              <a:t>mynumber</a:t>
            </a:r>
            <a:r>
              <a:rPr lang="en-US" altLang="zh-CN" sz="1800" dirty="0"/>
              <a:t> = 38; </a:t>
            </a:r>
            <a:endParaRPr lang="zh-CN" altLang="zh-CN" sz="1800" dirty="0"/>
          </a:p>
          <a:p>
            <a:pPr marL="0" indent="0">
              <a:lnSpc>
                <a:spcPct val="80000"/>
              </a:lnSpc>
              <a:buFont typeface="Wingdings" panose="05000000000000000000" charset="0"/>
              <a:buNone/>
              <a:defRPr/>
            </a:pPr>
            <a:r>
              <a:rPr lang="en-US" altLang="zh-CN" sz="1800" dirty="0"/>
              <a:t>   </a:t>
            </a:r>
            <a:r>
              <a:rPr lang="en-US" altLang="zh-CN" sz="1800" dirty="0" err="1"/>
              <a:t>int</a:t>
            </a:r>
            <a:r>
              <a:rPr lang="en-US" altLang="zh-CN" sz="1800" dirty="0"/>
              <a:t>  </a:t>
            </a:r>
            <a:r>
              <a:rPr lang="en-US" altLang="zh-CN" sz="1800" dirty="0" err="1"/>
              <a:t>yournumber</a:t>
            </a:r>
            <a:r>
              <a:rPr lang="en-US" altLang="zh-CN" sz="1800" dirty="0"/>
              <a:t>;</a:t>
            </a:r>
            <a:endParaRPr lang="zh-CN" altLang="zh-CN" sz="1800" dirty="0"/>
          </a:p>
          <a:p>
            <a:pPr marL="0" indent="0">
              <a:lnSpc>
                <a:spcPct val="80000"/>
              </a:lnSpc>
              <a:buFont typeface="Wingdings" panose="05000000000000000000" charset="0"/>
              <a:buNone/>
              <a:defRPr/>
            </a:pPr>
            <a:r>
              <a:rPr lang="en-US" altLang="zh-CN" sz="1800" dirty="0"/>
              <a:t>   </a:t>
            </a:r>
            <a:r>
              <a:rPr lang="en-US" altLang="zh-CN" sz="1800" dirty="0" err="1"/>
              <a:t>printf</a:t>
            </a:r>
            <a:r>
              <a:rPr lang="zh-CN" altLang="en-US" sz="1800" dirty="0"/>
              <a:t> </a:t>
            </a:r>
            <a:r>
              <a:rPr lang="en-US" altLang="zh-CN" sz="1800" dirty="0"/>
              <a:t>("Input your number: "); </a:t>
            </a:r>
            <a:endParaRPr lang="zh-CN" altLang="zh-CN" sz="1800" dirty="0"/>
          </a:p>
          <a:p>
            <a:pPr marL="0" indent="0">
              <a:lnSpc>
                <a:spcPct val="80000"/>
              </a:lnSpc>
              <a:buFont typeface="Wingdings" panose="05000000000000000000" charset="0"/>
              <a:buNone/>
              <a:defRPr/>
            </a:pPr>
            <a:r>
              <a:rPr lang="en-US" altLang="zh-CN" sz="1800" dirty="0"/>
              <a:t>   </a:t>
            </a:r>
            <a:r>
              <a:rPr lang="en-US" altLang="zh-CN" sz="1800" dirty="0" err="1"/>
              <a:t>scanf</a:t>
            </a:r>
            <a:r>
              <a:rPr lang="zh-CN" altLang="en-US" sz="1800" dirty="0"/>
              <a:t> </a:t>
            </a:r>
            <a:r>
              <a:rPr lang="en-US" altLang="zh-CN" sz="1800" dirty="0"/>
              <a:t>("%d", &amp;</a:t>
            </a:r>
            <a:r>
              <a:rPr lang="en-US" altLang="zh-CN" sz="1800" dirty="0" err="1"/>
              <a:t>yournumber</a:t>
            </a:r>
            <a:r>
              <a:rPr lang="en-US" altLang="zh-CN" sz="1800" dirty="0"/>
              <a:t>);</a:t>
            </a:r>
            <a:endParaRPr lang="zh-CN" altLang="zh-CN" sz="1800" dirty="0"/>
          </a:p>
          <a:p>
            <a:pPr marL="0" indent="0">
              <a:lnSpc>
                <a:spcPct val="80000"/>
              </a:lnSpc>
              <a:buFont typeface="Wingdings" panose="05000000000000000000" charset="0"/>
              <a:buNone/>
              <a:defRPr/>
            </a:pPr>
            <a:r>
              <a:rPr lang="en-US" altLang="zh-CN" sz="1800" dirty="0"/>
              <a:t>   </a:t>
            </a:r>
            <a:r>
              <a:rPr lang="en-US" altLang="zh-CN" sz="1800" dirty="0">
                <a:solidFill>
                  <a:srgbClr val="CC0066"/>
                </a:solidFill>
              </a:rPr>
              <a:t>if</a:t>
            </a:r>
            <a:r>
              <a:rPr lang="zh-CN" altLang="en-US" sz="1800" dirty="0">
                <a:solidFill>
                  <a:srgbClr val="CC0066"/>
                </a:solidFill>
              </a:rPr>
              <a:t> </a:t>
            </a:r>
            <a:r>
              <a:rPr lang="en-US" altLang="zh-CN" sz="1800" dirty="0"/>
              <a:t>(</a:t>
            </a:r>
            <a:r>
              <a:rPr lang="en-US" altLang="zh-CN" sz="1800" dirty="0" err="1"/>
              <a:t>yournumber</a:t>
            </a:r>
            <a:r>
              <a:rPr lang="en-US" altLang="zh-CN" sz="1800" dirty="0"/>
              <a:t> == </a:t>
            </a:r>
            <a:r>
              <a:rPr lang="en-US" altLang="zh-CN" sz="1800" dirty="0" err="1"/>
              <a:t>mynumber</a:t>
            </a:r>
            <a:r>
              <a:rPr lang="en-US" altLang="zh-CN" sz="1800" dirty="0"/>
              <a:t>){</a:t>
            </a:r>
            <a:endParaRPr lang="zh-CN" altLang="zh-CN" sz="1800" dirty="0"/>
          </a:p>
          <a:p>
            <a:pPr marL="0" indent="0">
              <a:lnSpc>
                <a:spcPct val="80000"/>
              </a:lnSpc>
              <a:buFont typeface="Wingdings" panose="05000000000000000000" charset="0"/>
              <a:buNone/>
              <a:defRPr/>
            </a:pPr>
            <a:r>
              <a:rPr lang="en-US" altLang="zh-CN" sz="1800" dirty="0"/>
              <a:t>     </a:t>
            </a:r>
            <a:r>
              <a:rPr lang="zh-CN" altLang="en-US" sz="1800" dirty="0"/>
              <a:t>   </a:t>
            </a:r>
            <a:r>
              <a:rPr lang="en-US" altLang="zh-CN" sz="1800" dirty="0" err="1"/>
              <a:t>printf</a:t>
            </a:r>
            <a:r>
              <a:rPr lang="en-US" altLang="zh-CN" sz="1800" dirty="0"/>
              <a:t> ("Ok! you are right!\n");}</a:t>
            </a:r>
            <a:endParaRPr lang="zh-CN" altLang="zh-CN" sz="1800" dirty="0"/>
          </a:p>
          <a:p>
            <a:pPr marL="0" indent="0">
              <a:lnSpc>
                <a:spcPct val="80000"/>
              </a:lnSpc>
              <a:buFont typeface="Wingdings" panose="05000000000000000000" charset="0"/>
              <a:buNone/>
              <a:defRPr/>
            </a:pPr>
            <a:r>
              <a:rPr lang="en-US" altLang="zh-CN" sz="1800" dirty="0"/>
              <a:t>   </a:t>
            </a:r>
            <a:r>
              <a:rPr lang="en-US" altLang="zh-CN" sz="1800" dirty="0">
                <a:solidFill>
                  <a:srgbClr val="CC0066"/>
                </a:solidFill>
                <a:latin typeface="Arial" panose="020B0604020202020204" pitchFamily="34" charset="0"/>
                <a:ea typeface="宋体" panose="02010600030101010101" pitchFamily="2" charset="-122"/>
                <a:cs typeface="宋体" panose="02010600030101010101" pitchFamily="2" charset="-122"/>
              </a:rPr>
              <a:t>else</a:t>
            </a:r>
            <a:r>
              <a:rPr lang="en-US" altLang="zh-CN" sz="1800" dirty="0">
                <a:solidFill>
                  <a:schemeClr val="bg2"/>
                </a:solidFill>
                <a:latin typeface="Arial" panose="020B0604020202020204" pitchFamily="34" charset="0"/>
                <a:ea typeface="宋体" panose="02010600030101010101" pitchFamily="2" charset="-122"/>
                <a:cs typeface="宋体" panose="02010600030101010101" pitchFamily="2" charset="-122"/>
              </a:rPr>
              <a:t>{</a:t>
            </a:r>
            <a:endParaRPr lang="zh-CN" altLang="zh-CN" sz="1800" dirty="0">
              <a:solidFill>
                <a:schemeClr val="bg2"/>
              </a:solidFill>
              <a:latin typeface="Arial" panose="020B0604020202020204" pitchFamily="34" charset="0"/>
              <a:ea typeface="宋体" panose="02010600030101010101" pitchFamily="2" charset="-122"/>
              <a:cs typeface="宋体" panose="02010600030101010101" pitchFamily="2" charset="-122"/>
            </a:endParaRPr>
          </a:p>
          <a:p>
            <a:pPr marL="0" indent="0">
              <a:lnSpc>
                <a:spcPct val="80000"/>
              </a:lnSpc>
              <a:buFont typeface="Wingdings" panose="05000000000000000000" charset="0"/>
              <a:buNone/>
              <a:defRPr/>
            </a:pPr>
            <a:r>
              <a:rPr lang="en-US" altLang="zh-CN" sz="1800" dirty="0"/>
              <a:t>    </a:t>
            </a:r>
            <a:r>
              <a:rPr lang="zh-CN" altLang="en-US" sz="1800" dirty="0"/>
              <a:t>    </a:t>
            </a:r>
            <a:r>
              <a:rPr lang="en-US" altLang="zh-CN" sz="1800" dirty="0">
                <a:solidFill>
                  <a:srgbClr val="CD0066"/>
                </a:solidFill>
                <a:latin typeface="Arial" panose="020B0604020202020204" pitchFamily="34" charset="0"/>
                <a:ea typeface="宋体" panose="02010600030101010101" pitchFamily="2" charset="-122"/>
                <a:cs typeface="宋体" panose="02010600030101010101" pitchFamily="2" charset="-122"/>
              </a:rPr>
              <a:t>if</a:t>
            </a:r>
            <a:r>
              <a:rPr lang="zh-CN" altLang="en-US" sz="1800" dirty="0">
                <a:solidFill>
                  <a:srgbClr val="CD0066"/>
                </a:solidFill>
                <a:latin typeface="Arial" panose="020B0604020202020204" pitchFamily="34" charset="0"/>
                <a:ea typeface="宋体" panose="02010600030101010101" pitchFamily="2" charset="-122"/>
                <a:cs typeface="宋体" panose="02010600030101010101" pitchFamily="2" charset="-122"/>
              </a:rPr>
              <a:t> </a:t>
            </a:r>
            <a:r>
              <a:rPr lang="en-US" altLang="zh-CN" sz="1800" dirty="0"/>
              <a:t>(</a:t>
            </a:r>
            <a:r>
              <a:rPr lang="en-US" altLang="zh-CN" sz="1800" dirty="0" err="1"/>
              <a:t>yournumber</a:t>
            </a:r>
            <a:r>
              <a:rPr lang="en-US" altLang="zh-CN" sz="1800" dirty="0"/>
              <a:t> &gt; </a:t>
            </a:r>
            <a:r>
              <a:rPr lang="en-US" altLang="zh-CN" sz="1800" dirty="0" err="1"/>
              <a:t>mynumber</a:t>
            </a:r>
            <a:r>
              <a:rPr lang="en-US" altLang="zh-CN" sz="1800" dirty="0"/>
              <a:t> ){</a:t>
            </a:r>
            <a:endParaRPr lang="zh-CN" altLang="zh-CN" sz="1800" dirty="0"/>
          </a:p>
          <a:p>
            <a:pPr marL="0" indent="0">
              <a:lnSpc>
                <a:spcPct val="80000"/>
              </a:lnSpc>
              <a:buFont typeface="Wingdings" panose="05000000000000000000" charset="0"/>
              <a:buNone/>
              <a:defRPr/>
            </a:pPr>
            <a:r>
              <a:rPr lang="en-US" altLang="zh-CN" sz="1800" dirty="0"/>
              <a:t>      </a:t>
            </a:r>
            <a:r>
              <a:rPr lang="zh-CN" altLang="en-US" sz="1800" dirty="0"/>
              <a:t>        </a:t>
            </a:r>
            <a:r>
              <a:rPr lang="en-US" altLang="zh-CN" sz="1600" dirty="0" err="1"/>
              <a:t>printf</a:t>
            </a:r>
            <a:r>
              <a:rPr lang="zh-CN" altLang="en-US" sz="1600" dirty="0"/>
              <a:t> </a:t>
            </a:r>
            <a:r>
              <a:rPr lang="en-US" altLang="zh-CN" sz="1600" dirty="0"/>
              <a:t>("Sorry! your number is bigger than my number!\n");</a:t>
            </a:r>
            <a:r>
              <a:rPr lang="en-US" altLang="zh-CN" sz="1800" dirty="0"/>
              <a:t>}</a:t>
            </a:r>
            <a:endParaRPr lang="zh-CN" altLang="zh-CN" sz="1800" dirty="0"/>
          </a:p>
          <a:p>
            <a:pPr marL="0" indent="0">
              <a:lnSpc>
                <a:spcPct val="80000"/>
              </a:lnSpc>
              <a:buFont typeface="Wingdings" panose="05000000000000000000" charset="0"/>
              <a:buNone/>
              <a:defRPr/>
            </a:pPr>
            <a:r>
              <a:rPr lang="en-US" altLang="zh-CN" sz="1800" dirty="0"/>
              <a:t>     </a:t>
            </a:r>
            <a:r>
              <a:rPr lang="zh-CN" altLang="en-US" sz="1800" dirty="0"/>
              <a:t>   </a:t>
            </a:r>
            <a:r>
              <a:rPr lang="en-US" altLang="zh-CN" sz="1800" dirty="0">
                <a:solidFill>
                  <a:srgbClr val="CC0066"/>
                </a:solidFill>
                <a:latin typeface="Arial" panose="020B0604020202020204" pitchFamily="34" charset="0"/>
                <a:ea typeface="宋体" panose="02010600030101010101" pitchFamily="2" charset="-122"/>
                <a:cs typeface="宋体" panose="02010600030101010101" pitchFamily="2" charset="-122"/>
              </a:rPr>
              <a:t>else</a:t>
            </a:r>
            <a:r>
              <a:rPr lang="en-US" altLang="zh-CN" sz="1800" dirty="0">
                <a:solidFill>
                  <a:srgbClr val="000000"/>
                </a:solidFill>
                <a:latin typeface="Arial" panose="020B0604020202020204" pitchFamily="34" charset="0"/>
                <a:ea typeface="宋体" panose="02010600030101010101" pitchFamily="2" charset="-122"/>
                <a:cs typeface="宋体" panose="02010600030101010101" pitchFamily="2" charset="-122"/>
              </a:rPr>
              <a:t>{</a:t>
            </a:r>
            <a:endParaRPr lang="zh-CN" altLang="zh-CN" sz="18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marL="0" indent="0">
              <a:lnSpc>
                <a:spcPct val="80000"/>
              </a:lnSpc>
              <a:buFont typeface="Wingdings" panose="05000000000000000000" charset="0"/>
              <a:buNone/>
              <a:defRPr/>
            </a:pPr>
            <a:r>
              <a:rPr lang="en-US" altLang="zh-CN" sz="1800" dirty="0"/>
              <a:t>      </a:t>
            </a:r>
            <a:r>
              <a:rPr lang="zh-CN" altLang="en-US" sz="1800" dirty="0"/>
              <a:t>        </a:t>
            </a:r>
            <a:r>
              <a:rPr lang="en-US" altLang="zh-CN" sz="1600" dirty="0" err="1"/>
              <a:t>printf</a:t>
            </a:r>
            <a:r>
              <a:rPr lang="zh-CN" altLang="en-US" sz="1600" dirty="0"/>
              <a:t> </a:t>
            </a:r>
            <a:r>
              <a:rPr lang="en-US" altLang="zh-CN" sz="1600" dirty="0"/>
              <a:t>("Sorry! your number is smaller than my number!\n");</a:t>
            </a:r>
            <a:r>
              <a:rPr lang="en-US" altLang="zh-CN" sz="1800" dirty="0"/>
              <a:t>}</a:t>
            </a:r>
          </a:p>
          <a:p>
            <a:pPr marL="0" indent="0">
              <a:lnSpc>
                <a:spcPct val="80000"/>
              </a:lnSpc>
              <a:buFont typeface="Wingdings" panose="05000000000000000000" charset="0"/>
              <a:buNone/>
              <a:defRPr/>
            </a:pPr>
            <a:r>
              <a:rPr lang="en-US" altLang="zh-CN" sz="1600" dirty="0"/>
              <a:t>      </a:t>
            </a:r>
            <a:r>
              <a:rPr lang="en-US" altLang="zh-CN" sz="1800" dirty="0">
                <a:solidFill>
                  <a:srgbClr val="CC0066"/>
                </a:solidFill>
                <a:latin typeface="Arial" panose="020B0604020202020204" pitchFamily="34" charset="0"/>
                <a:ea typeface="宋体" panose="02010600030101010101" pitchFamily="2" charset="-122"/>
                <a:cs typeface="宋体" panose="02010600030101010101" pitchFamily="2" charset="-122"/>
              </a:rPr>
              <a:t> </a:t>
            </a:r>
            <a:r>
              <a:rPr lang="en-US" altLang="zh-CN" sz="1800" dirty="0">
                <a:solidFill>
                  <a:srgbClr val="00007D"/>
                </a:solidFill>
                <a:latin typeface="Arial" panose="020B0604020202020204" pitchFamily="34" charset="0"/>
                <a:ea typeface="宋体" panose="02010600030101010101" pitchFamily="2" charset="-122"/>
                <a:cs typeface="宋体" panose="02010600030101010101" pitchFamily="2" charset="-122"/>
              </a:rPr>
              <a:t>}</a:t>
            </a:r>
            <a:endParaRPr lang="zh-CN" altLang="zh-CN" sz="1800" dirty="0">
              <a:solidFill>
                <a:srgbClr val="00007D"/>
              </a:solidFill>
              <a:latin typeface="Arial" panose="020B0604020202020204" pitchFamily="34" charset="0"/>
              <a:ea typeface="宋体" panose="02010600030101010101" pitchFamily="2" charset="-122"/>
              <a:cs typeface="宋体" panose="02010600030101010101" pitchFamily="2" charset="-122"/>
            </a:endParaRPr>
          </a:p>
          <a:p>
            <a:pPr marL="0" indent="0">
              <a:lnSpc>
                <a:spcPct val="80000"/>
              </a:lnSpc>
              <a:buFont typeface="Wingdings" panose="05000000000000000000" charset="0"/>
              <a:buNone/>
              <a:defRPr/>
            </a:pPr>
            <a:r>
              <a:rPr lang="en-US" altLang="zh-CN" sz="1800" dirty="0"/>
              <a:t> </a:t>
            </a:r>
            <a:r>
              <a:rPr lang="zh-CN" altLang="en-US" sz="1800" dirty="0"/>
              <a:t>  </a:t>
            </a:r>
            <a:r>
              <a:rPr lang="en-US" altLang="zh-CN" sz="1800" dirty="0"/>
              <a:t>return 0;</a:t>
            </a:r>
            <a:endParaRPr lang="zh-CN" altLang="zh-CN" sz="1800" dirty="0"/>
          </a:p>
          <a:p>
            <a:pPr marL="0" indent="0">
              <a:lnSpc>
                <a:spcPct val="80000"/>
              </a:lnSpc>
              <a:buFont typeface="Wingdings" panose="05000000000000000000" charset="0"/>
              <a:buNone/>
              <a:defRPr/>
            </a:pPr>
            <a:r>
              <a:rPr lang="en-US" altLang="zh-CN" sz="1800" dirty="0"/>
              <a:t>}</a:t>
            </a:r>
            <a:endParaRPr lang="zh-CN" altLang="zh-CN" sz="1800" dirty="0"/>
          </a:p>
        </p:txBody>
      </p:sp>
      <p:sp>
        <p:nvSpPr>
          <p:cNvPr id="124934" name="Rectangle 6"/>
          <p:cNvSpPr>
            <a:spLocks noChangeArrowheads="1"/>
          </p:cNvSpPr>
          <p:nvPr/>
        </p:nvSpPr>
        <p:spPr bwMode="auto">
          <a:xfrm>
            <a:off x="4067944" y="5005388"/>
            <a:ext cx="3411538" cy="908050"/>
          </a:xfrm>
          <a:prstGeom prst="rect">
            <a:avLst/>
          </a:prstGeom>
          <a:solidFill>
            <a:schemeClr val="accent5"/>
          </a:solidFill>
          <a:ln w="12700">
            <a:solidFill>
              <a:schemeClr val="accent1"/>
            </a:solidFill>
            <a:miter lim="800000"/>
          </a:ln>
        </p:spPr>
        <p:txBody>
          <a:bodyPr wrap="none">
            <a:spAutoFit/>
          </a:bodyPr>
          <a:lstStyle/>
          <a:p>
            <a:pPr>
              <a:lnSpc>
                <a:spcPct val="84000"/>
              </a:lnSpc>
              <a:spcBef>
                <a:spcPct val="20000"/>
              </a:spcBef>
              <a:buClr>
                <a:srgbClr val="33CCCC"/>
              </a:buClr>
              <a:buSzPct val="110000"/>
            </a:pPr>
            <a:r>
              <a:rPr kumimoji="1" lang="zh-CN" altLang="en-US" sz="2800" b="1" dirty="0">
                <a:latin typeface="宋体" panose="02010600030101010101" pitchFamily="2" charset="-122"/>
              </a:rPr>
              <a:t>多层缩进的书写格式</a:t>
            </a:r>
          </a:p>
          <a:p>
            <a:pPr>
              <a:lnSpc>
                <a:spcPct val="84000"/>
              </a:lnSpc>
              <a:spcBef>
                <a:spcPct val="20000"/>
              </a:spcBef>
              <a:buClr>
                <a:srgbClr val="33CCCC"/>
              </a:buClr>
              <a:buSzPct val="110000"/>
            </a:pPr>
            <a:r>
              <a:rPr kumimoji="1" lang="zh-CN" altLang="en-US" sz="2800" b="1" dirty="0">
                <a:latin typeface="宋体" panose="02010600030101010101" pitchFamily="2" charset="-122"/>
              </a:rPr>
              <a:t>使程序层次分明 </a:t>
            </a:r>
          </a:p>
        </p:txBody>
      </p:sp>
      <p:sp>
        <p:nvSpPr>
          <p:cNvPr id="7" name="Rectangle 4"/>
          <p:cNvSpPr>
            <a:spLocks noChangeArrowheads="1"/>
          </p:cNvSpPr>
          <p:nvPr/>
        </p:nvSpPr>
        <p:spPr bwMode="auto">
          <a:xfrm>
            <a:off x="3240088" y="1052513"/>
            <a:ext cx="5868987" cy="800100"/>
          </a:xfrm>
          <a:prstGeom prst="rect">
            <a:avLst/>
          </a:prstGeom>
          <a:solidFill>
            <a:schemeClr val="bg1"/>
          </a:solidFill>
          <a:ln w="12700">
            <a:solidFill>
              <a:schemeClr val="tx1"/>
            </a:solidFill>
            <a:prstDash val="sysDot"/>
            <a:miter lim="800000"/>
            <a:headEnd type="none" w="sm" len="sm"/>
            <a:tailEnd type="none" w="sm" len="sm"/>
          </a:ln>
        </p:spPr>
        <p:txBody>
          <a:bodyPr>
            <a:spAutoFit/>
          </a:bodyPr>
          <a:lstStyle/>
          <a:p>
            <a:pPr>
              <a:spcBef>
                <a:spcPct val="30000"/>
              </a:spcBef>
            </a:pPr>
            <a:r>
              <a:rPr kumimoji="1" lang="en-US" altLang="zh-CN" sz="2000" b="1"/>
              <a:t>Input your number:</a:t>
            </a:r>
            <a:r>
              <a:rPr lang="en-US" altLang="zh-CN" sz="2000" b="1">
                <a:solidFill>
                  <a:srgbClr val="CC0066"/>
                </a:solidFill>
              </a:rPr>
              <a:t>48 </a:t>
            </a:r>
          </a:p>
          <a:p>
            <a:pPr>
              <a:spcBef>
                <a:spcPct val="30000"/>
              </a:spcBef>
            </a:pPr>
            <a:r>
              <a:rPr kumimoji="1" lang="en-US" altLang="zh-CN" sz="2000" b="1"/>
              <a:t>Sorry! your number is bigger than my number!</a:t>
            </a:r>
          </a:p>
        </p:txBody>
      </p:sp>
      <p:sp>
        <p:nvSpPr>
          <p:cNvPr id="8" name="Rectangle 4"/>
          <p:cNvSpPr>
            <a:spLocks noChangeArrowheads="1"/>
          </p:cNvSpPr>
          <p:nvPr/>
        </p:nvSpPr>
        <p:spPr bwMode="auto">
          <a:xfrm>
            <a:off x="5702300" y="2052638"/>
            <a:ext cx="3406775" cy="800100"/>
          </a:xfrm>
          <a:prstGeom prst="rect">
            <a:avLst/>
          </a:prstGeom>
          <a:solidFill>
            <a:schemeClr val="bg1"/>
          </a:solidFill>
          <a:ln w="12700">
            <a:solidFill>
              <a:schemeClr val="tx1"/>
            </a:solidFill>
            <a:prstDash val="sysDot"/>
            <a:miter lim="800000"/>
            <a:headEnd type="none" w="sm" len="sm"/>
            <a:tailEnd type="none" w="sm" len="sm"/>
          </a:ln>
        </p:spPr>
        <p:txBody>
          <a:bodyPr>
            <a:spAutoFit/>
          </a:bodyPr>
          <a:lstStyle/>
          <a:p>
            <a:pPr>
              <a:spcBef>
                <a:spcPct val="30000"/>
              </a:spcBef>
            </a:pPr>
            <a:r>
              <a:rPr kumimoji="1" lang="en-US" altLang="zh-CN" sz="2000" b="1"/>
              <a:t>Input your number:</a:t>
            </a:r>
            <a:r>
              <a:rPr lang="en-US" altLang="zh-CN" sz="2000" b="1">
                <a:solidFill>
                  <a:srgbClr val="CC0066"/>
                </a:solidFill>
              </a:rPr>
              <a:t>38</a:t>
            </a:r>
          </a:p>
          <a:p>
            <a:pPr>
              <a:spcBef>
                <a:spcPct val="30000"/>
              </a:spcBef>
            </a:pPr>
            <a:r>
              <a:rPr kumimoji="1" lang="en-US" altLang="zh-CN" sz="2000" b="1"/>
              <a:t>Ok! you are right!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4934"/>
                                        </p:tgtEl>
                                        <p:attrNameLst>
                                          <p:attrName>style.visibility</p:attrName>
                                        </p:attrNameLst>
                                      </p:cBhvr>
                                      <p:to>
                                        <p:strVal val="visible"/>
                                      </p:to>
                                    </p:set>
                                    <p:anim calcmode="lin" valueType="num">
                                      <p:cBhvr additive="base">
                                        <p:cTn id="19" dur="500" fill="hold"/>
                                        <p:tgtEl>
                                          <p:spTgt spid="124934"/>
                                        </p:tgtEl>
                                        <p:attrNameLst>
                                          <p:attrName>ppt_x</p:attrName>
                                        </p:attrNameLst>
                                      </p:cBhvr>
                                      <p:tavLst>
                                        <p:tav tm="0">
                                          <p:val>
                                            <p:strVal val="0-#ppt_w/2"/>
                                          </p:val>
                                        </p:tav>
                                        <p:tav tm="100000">
                                          <p:val>
                                            <p:strVal val="#ppt_x"/>
                                          </p:val>
                                        </p:tav>
                                      </p:tavLst>
                                    </p:anim>
                                    <p:anim calcmode="lin" valueType="num">
                                      <p:cBhvr additive="base">
                                        <p:cTn id="20" dur="500" fill="hold"/>
                                        <p:tgtEl>
                                          <p:spTgt spid="1249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4" grpId="0" animBg="1"/>
      <p:bldP spid="7" grpId="0" animBg="1" autoUpdateAnimBg="0"/>
      <p:bldP spid="8"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灯片编号占位符 5">
            <a:extLst>
              <a:ext uri="{FF2B5EF4-FFF2-40B4-BE49-F238E27FC236}">
                <a16:creationId xmlns:a16="http://schemas.microsoft.com/office/drawing/2014/main" id="{18B6A316-5EF5-4D9C-92B7-C0557D74A03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D2F03E4-F236-4A56-A3DD-CA3AB5AA54FA}" type="slidenum">
              <a:rPr lang="en-US" altLang="zh-CN"/>
              <a:pPr/>
              <a:t>80</a:t>
            </a:fld>
            <a:endParaRPr lang="en-US" altLang="zh-CN"/>
          </a:p>
        </p:txBody>
      </p:sp>
      <p:sp>
        <p:nvSpPr>
          <p:cNvPr id="177154" name="Rectangle 2">
            <a:extLst>
              <a:ext uri="{FF2B5EF4-FFF2-40B4-BE49-F238E27FC236}">
                <a16:creationId xmlns:a16="http://schemas.microsoft.com/office/drawing/2014/main" id="{10AFFE11-AAB6-4A51-ABCE-4588C6A725D1}"/>
              </a:ext>
            </a:extLst>
          </p:cNvPr>
          <p:cNvSpPr>
            <a:spLocks noGrp="1" noChangeArrowheads="1"/>
          </p:cNvSpPr>
          <p:nvPr>
            <p:ph type="title"/>
          </p:nvPr>
        </p:nvSpPr>
        <p:spPr>
          <a:xfrm>
            <a:off x="533400" y="304800"/>
            <a:ext cx="8610600" cy="609600"/>
          </a:xfrm>
        </p:spPr>
        <p:txBody>
          <a:bodyPr/>
          <a:lstStyle/>
          <a:p>
            <a:pPr eaLnBrk="1" hangingPunct="1">
              <a:defRPr/>
            </a:pPr>
            <a:r>
              <a:rPr kumimoji="1" lang="en-US" altLang="zh-CN">
                <a:latin typeface="隶书" panose="02010509060101010101" pitchFamily="49" charset="-122"/>
              </a:rPr>
              <a:t>4.5  </a:t>
            </a:r>
            <a:r>
              <a:rPr kumimoji="1" lang="zh-CN" altLang="en-US">
                <a:latin typeface="隶书" panose="02010509060101010101" pitchFamily="49" charset="-122"/>
              </a:rPr>
              <a:t>转 向 语 句</a:t>
            </a:r>
            <a:br>
              <a:rPr kumimoji="1" lang="zh-CN" altLang="en-US" sz="2800"/>
            </a:br>
            <a:r>
              <a:rPr kumimoji="1" lang="zh-CN" altLang="en-US" sz="2800"/>
              <a:t> </a:t>
            </a:r>
            <a:r>
              <a:rPr kumimoji="1" lang="en-US" altLang="zh-CN" sz="2000">
                <a:solidFill>
                  <a:srgbClr val="CC0000"/>
                </a:solidFill>
              </a:rPr>
              <a:t>continue </a:t>
            </a:r>
            <a:r>
              <a:rPr kumimoji="1" lang="zh-CN" altLang="en-US" sz="2000">
                <a:solidFill>
                  <a:srgbClr val="CC0000"/>
                </a:solidFill>
              </a:rPr>
              <a:t>语句</a:t>
            </a:r>
          </a:p>
        </p:txBody>
      </p:sp>
      <p:sp>
        <p:nvSpPr>
          <p:cNvPr id="177155" name="Rectangle 3">
            <a:extLst>
              <a:ext uri="{FF2B5EF4-FFF2-40B4-BE49-F238E27FC236}">
                <a16:creationId xmlns:a16="http://schemas.microsoft.com/office/drawing/2014/main" id="{DE25FC02-29DC-4438-B2D9-C45B22B1BC6E}"/>
              </a:ext>
            </a:extLst>
          </p:cNvPr>
          <p:cNvSpPr>
            <a:spLocks noGrp="1" noChangeArrowheads="1"/>
          </p:cNvSpPr>
          <p:nvPr>
            <p:ph idx="1"/>
          </p:nvPr>
        </p:nvSpPr>
        <p:spPr>
          <a:xfrm>
            <a:off x="228600" y="990600"/>
            <a:ext cx="8231188" cy="5562600"/>
          </a:xfrm>
        </p:spPr>
        <p:txBody>
          <a:bodyPr/>
          <a:lstStyle/>
          <a:p>
            <a:pPr marL="290830" indent="-290830" eaLnBrk="1" hangingPunct="1">
              <a:lnSpc>
                <a:spcPct val="90000"/>
              </a:lnSpc>
              <a:spcBef>
                <a:spcPct val="0"/>
              </a:spcBef>
              <a:buFont typeface="Wingdings" panose="05000000000000000000" pitchFamily="2" charset="2"/>
              <a:buNone/>
              <a:defRPr/>
            </a:pPr>
            <a:r>
              <a:rPr kumimoji="1" lang="zh-CN" altLang="en-US">
                <a:cs typeface="+mn-cs"/>
              </a:rPr>
              <a:t>例</a:t>
            </a:r>
            <a:r>
              <a:rPr kumimoji="1" lang="en-US" altLang="zh-CN">
                <a:cs typeface="+mn-cs"/>
              </a:rPr>
              <a:t>4.21  </a:t>
            </a:r>
            <a:r>
              <a:rPr kumimoji="1" lang="zh-CN" altLang="en-US">
                <a:cs typeface="+mn-cs"/>
              </a:rPr>
              <a:t>输入</a:t>
            </a:r>
            <a:r>
              <a:rPr kumimoji="1" lang="en-US" altLang="zh-CN">
                <a:cs typeface="+mn-cs"/>
              </a:rPr>
              <a:t>10</a:t>
            </a:r>
            <a:r>
              <a:rPr kumimoji="1" lang="zh-CN" altLang="en-US">
                <a:cs typeface="+mn-cs"/>
              </a:rPr>
              <a:t>个数，将这</a:t>
            </a:r>
            <a:r>
              <a:rPr kumimoji="1" lang="en-US" altLang="zh-CN">
                <a:cs typeface="+mn-cs"/>
              </a:rPr>
              <a:t>10</a:t>
            </a:r>
            <a:r>
              <a:rPr kumimoji="1" lang="zh-CN" altLang="en-US">
                <a:cs typeface="+mn-cs"/>
              </a:rPr>
              <a:t>个数中非零数相乘，计算其乘积，并统计非零数据个数。</a:t>
            </a:r>
            <a:endParaRPr kumimoji="1" lang="zh-CN" altLang="en-US">
              <a:cs typeface="Courier New" panose="02070309020205020404" pitchFamily="49" charset="0"/>
            </a:endParaRP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a:cs typeface="Courier New" panose="02070309020205020404" pitchFamily="49" charset="0"/>
              </a:rPr>
              <a:t>#include &lt;stdio.h&gt;</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a:cs typeface="Courier New" panose="02070309020205020404" pitchFamily="49" charset="0"/>
              </a:rPr>
              <a:t>void main()</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a:cs typeface="Courier New" panose="02070309020205020404" pitchFamily="49" charset="0"/>
              </a:rPr>
              <a:t>{   int i,n=0;</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a:cs typeface="Courier New" panose="02070309020205020404" pitchFamily="49" charset="0"/>
              </a:rPr>
              <a:t>    float x,y=1;</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a:cs typeface="Courier New" panose="02070309020205020404" pitchFamily="49" charset="0"/>
              </a:rPr>
              <a:t>    for(i=1; i&lt;=5; </a:t>
            </a:r>
            <a:r>
              <a:rPr kumimoji="1" lang="en-US" altLang="zh-CN" b="0">
                <a:solidFill>
                  <a:srgbClr val="0000FF"/>
                </a:solidFill>
                <a:cs typeface="Courier New" panose="02070309020205020404" pitchFamily="49" charset="0"/>
              </a:rPr>
              <a:t>i++ </a:t>
            </a:r>
            <a:r>
              <a:rPr kumimoji="1" lang="en-US" altLang="zh-CN">
                <a:cs typeface="Courier New" panose="02070309020205020404" pitchFamily="49" charset="0"/>
              </a:rPr>
              <a:t>) </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a:cs typeface="Courier New" panose="02070309020205020404" pitchFamily="49" charset="0"/>
              </a:rPr>
              <a:t>    {   scanf("%f ",&amp;x);       </a:t>
            </a:r>
            <a:r>
              <a:rPr kumimoji="1" lang="en-US" altLang="zh-CN" sz="2400" b="0">
                <a:solidFill>
                  <a:srgbClr val="0000FF"/>
                </a:solidFill>
                <a:cs typeface="Courier New" panose="02070309020205020404" pitchFamily="49" charset="0"/>
              </a:rPr>
              <a:t> </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a:cs typeface="Courier New" panose="02070309020205020404" pitchFamily="49" charset="0"/>
              </a:rPr>
              <a:t>         if(x==0)   continue;   </a:t>
            </a:r>
            <a:r>
              <a:rPr kumimoji="1" lang="en-US" altLang="zh-CN" sz="2400" b="0">
                <a:solidFill>
                  <a:srgbClr val="0000FF"/>
                </a:solidFill>
                <a:cs typeface="+mn-cs"/>
              </a:rPr>
              <a:t> </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a:cs typeface="Courier New" panose="02070309020205020404" pitchFamily="49" charset="0"/>
              </a:rPr>
              <a:t>     	   y*=x;		    </a:t>
            </a:r>
            <a:r>
              <a:rPr kumimoji="1" lang="en-US" altLang="zh-CN">
                <a:solidFill>
                  <a:srgbClr val="006600"/>
                </a:solidFill>
                <a:cs typeface="+mn-cs"/>
              </a:rPr>
              <a:t> </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a:cs typeface="Courier New" panose="02070309020205020404" pitchFamily="49" charset="0"/>
              </a:rPr>
              <a:t>	       n++;      //</a:t>
            </a:r>
            <a:r>
              <a:rPr kumimoji="1" lang="zh-CN" altLang="en-US">
                <a:cs typeface="+mn-cs"/>
              </a:rPr>
              <a:t>非</a:t>
            </a:r>
            <a:r>
              <a:rPr kumimoji="1" lang="en-US" altLang="zh-CN">
                <a:cs typeface="+mn-cs"/>
              </a:rPr>
              <a:t>0</a:t>
            </a:r>
            <a:r>
              <a:rPr kumimoji="1" lang="zh-CN" altLang="en-US">
                <a:cs typeface="+mn-cs"/>
              </a:rPr>
              <a:t>数据个数加</a:t>
            </a:r>
            <a:r>
              <a:rPr kumimoji="1" lang="en-US" altLang="zh-CN">
                <a:cs typeface="+mn-cs"/>
              </a:rPr>
              <a:t>1</a:t>
            </a:r>
            <a:r>
              <a:rPr kumimoji="1" lang="en-US" altLang="zh-CN">
                <a:cs typeface="Courier New" panose="02070309020205020404" pitchFamily="49" charset="0"/>
              </a:rPr>
              <a:t>		  </a:t>
            </a:r>
            <a:r>
              <a:rPr kumimoji="1" lang="en-US" altLang="zh-CN">
                <a:solidFill>
                  <a:srgbClr val="006600"/>
                </a:solidFill>
                <a:cs typeface="+mn-cs"/>
              </a:rPr>
              <a:t>  </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a:cs typeface="Courier New" panose="02070309020205020404" pitchFamily="49" charset="0"/>
              </a:rPr>
              <a:t>    }</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a:cs typeface="Courier New" panose="02070309020205020404" pitchFamily="49" charset="0"/>
              </a:rPr>
              <a:t>     printf("y=%.2f, n=%d\n",y,n);</a:t>
            </a:r>
          </a:p>
          <a:p>
            <a:pPr marL="290830" indent="-290830" eaLnBrk="1" hangingPunct="1">
              <a:lnSpc>
                <a:spcPct val="90000"/>
              </a:lnSpc>
              <a:spcBef>
                <a:spcPct val="0"/>
              </a:spcBef>
              <a:spcAft>
                <a:spcPct val="0"/>
              </a:spcAft>
              <a:buFont typeface="Wingdings" panose="05000000000000000000" pitchFamily="2" charset="2"/>
              <a:buNone/>
              <a:defRPr/>
            </a:pPr>
            <a:r>
              <a:rPr kumimoji="1" lang="en-US" altLang="zh-CN">
                <a:cs typeface="Courier New" panose="02070309020205020404" pitchFamily="49" charset="0"/>
              </a:rPr>
              <a:t>}</a:t>
            </a:r>
            <a:endParaRPr kumimoji="1" lang="en-US" altLang="zh-CN">
              <a:cs typeface="+mn-cs"/>
            </a:endParaRPr>
          </a:p>
        </p:txBody>
      </p:sp>
      <p:sp>
        <p:nvSpPr>
          <p:cNvPr id="74756" name="Text Box 5">
            <a:extLst>
              <a:ext uri="{FF2B5EF4-FFF2-40B4-BE49-F238E27FC236}">
                <a16:creationId xmlns:a16="http://schemas.microsoft.com/office/drawing/2014/main" id="{64F48062-A923-46C6-9372-5CC7CEE24D21}"/>
              </a:ext>
            </a:extLst>
          </p:cNvPr>
          <p:cNvSpPr txBox="1">
            <a:spLocks noChangeArrowheads="1"/>
          </p:cNvSpPr>
          <p:nvPr/>
        </p:nvSpPr>
        <p:spPr bwMode="auto">
          <a:xfrm>
            <a:off x="5003800" y="2708275"/>
            <a:ext cx="3529013" cy="1227138"/>
          </a:xfrm>
          <a:prstGeom prst="rect">
            <a:avLst/>
          </a:prstGeom>
          <a:solidFill>
            <a:srgbClr val="FFCCFF"/>
          </a:solidFill>
          <a:ln w="38100">
            <a:solidFill>
              <a:schemeClr val="hlink"/>
            </a:solidFill>
            <a:miter lim="800000"/>
            <a:headEnd/>
            <a:tailEnd/>
          </a:ln>
        </p:spPr>
        <p:txBody>
          <a:bodyPr>
            <a:spAutoFit/>
          </a:bodyPr>
          <a:lstStyle/>
          <a:p>
            <a:pPr>
              <a:lnSpc>
                <a:spcPct val="90000"/>
              </a:lnSpc>
              <a:buClr>
                <a:schemeClr val="hlink"/>
              </a:buClr>
              <a:buSzPct val="60000"/>
              <a:buFont typeface="Wingdings" panose="05000000000000000000" pitchFamily="2" charset="2"/>
              <a:buNone/>
            </a:pPr>
            <a:r>
              <a:rPr lang="zh-CN" altLang="en-US" sz="2800">
                <a:latin typeface="Tahoma" panose="020B0604030504040204" pitchFamily="34" charset="0"/>
              </a:rPr>
              <a:t>执行</a:t>
            </a:r>
            <a:r>
              <a:rPr lang="en-US" altLang="zh-CN" sz="2800">
                <a:latin typeface="Tahoma" panose="020B0604030504040204" pitchFamily="34" charset="0"/>
              </a:rPr>
              <a:t>1</a:t>
            </a:r>
            <a:r>
              <a:rPr lang="zh-CN" altLang="en-US" sz="2800">
                <a:latin typeface="Tahoma" panose="020B0604030504040204" pitchFamily="34" charset="0"/>
              </a:rPr>
              <a:t>：</a:t>
            </a:r>
          </a:p>
          <a:p>
            <a:pPr>
              <a:lnSpc>
                <a:spcPct val="90000"/>
              </a:lnSpc>
              <a:buClr>
                <a:schemeClr val="hlink"/>
              </a:buClr>
              <a:buSzPct val="60000"/>
              <a:buFont typeface="Wingdings" panose="05000000000000000000" pitchFamily="2" charset="2"/>
              <a:buNone/>
            </a:pPr>
            <a:r>
              <a:rPr lang="en-US" altLang="zh-CN" sz="2800">
                <a:latin typeface="Tahoma" panose="020B0604030504040204" pitchFamily="34" charset="0"/>
              </a:rPr>
              <a:t>4 0 0 1 0 5 3 1 0 1</a:t>
            </a:r>
            <a:r>
              <a:rPr lang="en-US" altLang="zh-CN" b="1">
                <a:latin typeface="Arial" panose="020B0604020202020204" pitchFamily="34" charset="0"/>
                <a:ea typeface="楷体_GB2312"/>
                <a:cs typeface="楷体_GB2312"/>
                <a:sym typeface="Symbol" panose="05050102010706020507" pitchFamily="18" charset="2"/>
              </a:rPr>
              <a:t>↙</a:t>
            </a:r>
          </a:p>
          <a:p>
            <a:pPr>
              <a:lnSpc>
                <a:spcPct val="90000"/>
              </a:lnSpc>
              <a:buClr>
                <a:schemeClr val="hlink"/>
              </a:buClr>
              <a:buSzPct val="60000"/>
              <a:buFont typeface="Wingdings" panose="05000000000000000000" pitchFamily="2" charset="2"/>
              <a:buNone/>
            </a:pPr>
            <a:r>
              <a:rPr lang="en-US" altLang="zh-CN" b="1">
                <a:latin typeface="Tahoma" panose="020B0604030504040204" pitchFamily="34" charset="0"/>
              </a:rPr>
              <a:t>y=60.00,n=6</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灯片编号占位符 5">
            <a:extLst>
              <a:ext uri="{FF2B5EF4-FFF2-40B4-BE49-F238E27FC236}">
                <a16:creationId xmlns:a16="http://schemas.microsoft.com/office/drawing/2014/main" id="{FFA5051D-13C9-49C1-8E83-77E8C9C631D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2249E6A-4370-4605-8F8B-CBAF1A7CC3C4}" type="slidenum">
              <a:rPr lang="en-US" altLang="zh-CN"/>
              <a:pPr/>
              <a:t>81</a:t>
            </a:fld>
            <a:endParaRPr lang="en-US" altLang="zh-CN"/>
          </a:p>
        </p:txBody>
      </p:sp>
      <p:sp>
        <p:nvSpPr>
          <p:cNvPr id="253954" name="Rectangle 2">
            <a:extLst>
              <a:ext uri="{FF2B5EF4-FFF2-40B4-BE49-F238E27FC236}">
                <a16:creationId xmlns:a16="http://schemas.microsoft.com/office/drawing/2014/main" id="{043CAA70-C5FD-404C-BFCA-E8EE304EC946}"/>
              </a:ext>
            </a:extLst>
          </p:cNvPr>
          <p:cNvSpPr>
            <a:spLocks noGrp="1" noChangeArrowheads="1"/>
          </p:cNvSpPr>
          <p:nvPr>
            <p:ph type="title"/>
          </p:nvPr>
        </p:nvSpPr>
        <p:spPr>
          <a:xfrm>
            <a:off x="533400" y="304800"/>
            <a:ext cx="8610600" cy="609600"/>
          </a:xfrm>
        </p:spPr>
        <p:txBody>
          <a:bodyPr/>
          <a:lstStyle/>
          <a:p>
            <a:pPr eaLnBrk="1" hangingPunct="1">
              <a:defRPr/>
            </a:pPr>
            <a:r>
              <a:rPr kumimoji="1" lang="en-US" altLang="zh-CN" sz="3600">
                <a:latin typeface="隶书" panose="02010509060101010101" pitchFamily="49" charset="-122"/>
              </a:rPr>
              <a:t>4.5  </a:t>
            </a:r>
            <a:r>
              <a:rPr kumimoji="1" lang="zh-CN" altLang="en-US" sz="3600">
                <a:latin typeface="隶书" panose="02010509060101010101" pitchFamily="49" charset="-122"/>
              </a:rPr>
              <a:t>转 向 语 句</a:t>
            </a:r>
            <a:br>
              <a:rPr kumimoji="1" lang="zh-CN" altLang="en-US"/>
            </a:br>
            <a:r>
              <a:rPr kumimoji="1" lang="zh-CN" altLang="en-US"/>
              <a:t> </a:t>
            </a:r>
            <a:r>
              <a:rPr kumimoji="1" lang="en-US" altLang="zh-CN" sz="2400">
                <a:solidFill>
                  <a:srgbClr val="CC0000"/>
                </a:solidFill>
              </a:rPr>
              <a:t>goto </a:t>
            </a:r>
            <a:r>
              <a:rPr kumimoji="1" lang="zh-CN" altLang="en-US" sz="2400">
                <a:solidFill>
                  <a:srgbClr val="CC0000"/>
                </a:solidFill>
              </a:rPr>
              <a:t>语句</a:t>
            </a:r>
          </a:p>
        </p:txBody>
      </p:sp>
      <p:sp>
        <p:nvSpPr>
          <p:cNvPr id="253955" name="Rectangle 3">
            <a:extLst>
              <a:ext uri="{FF2B5EF4-FFF2-40B4-BE49-F238E27FC236}">
                <a16:creationId xmlns:a16="http://schemas.microsoft.com/office/drawing/2014/main" id="{350B0EC7-40B8-4AF7-94CF-E74F699EE39A}"/>
              </a:ext>
            </a:extLst>
          </p:cNvPr>
          <p:cNvSpPr>
            <a:spLocks noGrp="1" noChangeArrowheads="1"/>
          </p:cNvSpPr>
          <p:nvPr>
            <p:ph idx="1"/>
          </p:nvPr>
        </p:nvSpPr>
        <p:spPr>
          <a:xfrm>
            <a:off x="228600" y="990600"/>
            <a:ext cx="8231188" cy="5562600"/>
          </a:xfrm>
        </p:spPr>
        <p:txBody>
          <a:bodyPr/>
          <a:lstStyle/>
          <a:p>
            <a:pPr marL="290830" indent="-290830" eaLnBrk="1" hangingPunct="1">
              <a:defRPr/>
            </a:pPr>
            <a:r>
              <a:rPr kumimoji="1" lang="en-US" altLang="zh-CN">
                <a:cs typeface="+mn-cs"/>
              </a:rPr>
              <a:t>goto</a:t>
            </a:r>
            <a:r>
              <a:rPr kumimoji="1" lang="zh-CN" altLang="en-US">
                <a:cs typeface="+mn-cs"/>
              </a:rPr>
              <a:t>语句一般形式：</a:t>
            </a:r>
          </a:p>
          <a:p>
            <a:pPr marL="662305" lvl="1" eaLnBrk="1" hangingPunct="1">
              <a:defRPr/>
            </a:pPr>
            <a:r>
              <a:rPr kumimoji="1" lang="en-US" altLang="zh-CN">
                <a:cs typeface="+mn-cs"/>
              </a:rPr>
              <a:t>goto </a:t>
            </a:r>
            <a:r>
              <a:rPr kumimoji="1" lang="zh-CN" altLang="en-US">
                <a:cs typeface="+mn-cs"/>
              </a:rPr>
              <a:t>标号； </a:t>
            </a:r>
          </a:p>
          <a:p>
            <a:pPr marL="290830" indent="-290830" eaLnBrk="1" hangingPunct="1">
              <a:defRPr/>
            </a:pPr>
            <a:r>
              <a:rPr kumimoji="1" lang="zh-CN" altLang="en-US">
                <a:cs typeface="+mn-cs"/>
              </a:rPr>
              <a:t>功能：跳转到标号所标识的语句执行。其中，标号按照标识符的规则命名。</a:t>
            </a:r>
          </a:p>
          <a:p>
            <a:pPr marL="290830" indent="-290830" eaLnBrk="1" hangingPunct="1">
              <a:defRPr/>
            </a:pPr>
            <a:r>
              <a:rPr kumimoji="1" lang="en-US" altLang="zh-CN">
                <a:cs typeface="+mn-cs"/>
              </a:rPr>
              <a:t>goto</a:t>
            </a:r>
            <a:r>
              <a:rPr kumimoji="1" lang="zh-CN" altLang="en-US">
                <a:cs typeface="+mn-cs"/>
              </a:rPr>
              <a:t>语句使用不当会导致程序结构的混乱，降低程序的可读性，不符合结构化程序设计的原则。</a:t>
            </a:r>
          </a:p>
          <a:p>
            <a:pPr marL="662305" lvl="1" eaLnBrk="1" hangingPunct="1">
              <a:defRPr/>
            </a:pPr>
            <a:r>
              <a:rPr kumimoji="1" lang="zh-CN" altLang="en-US">
                <a:cs typeface="+mn-cs"/>
              </a:rPr>
              <a:t>一般不使用</a:t>
            </a:r>
            <a:r>
              <a:rPr kumimoji="1" lang="en-US" altLang="zh-CN">
                <a:cs typeface="+mn-cs"/>
              </a:rPr>
              <a:t>goto</a:t>
            </a:r>
            <a:r>
              <a:rPr kumimoji="1" lang="zh-CN" altLang="en-US">
                <a:cs typeface="+mn-cs"/>
              </a:rPr>
              <a:t>语句。</a:t>
            </a:r>
          </a:p>
          <a:p>
            <a:pPr marL="662305" lvl="1" eaLnBrk="1" hangingPunct="1">
              <a:defRPr/>
            </a:pPr>
            <a:r>
              <a:rPr kumimoji="1" lang="zh-CN" altLang="en-US">
                <a:cs typeface="+mn-cs"/>
              </a:rPr>
              <a:t>在特殊场合可使用。如从多重循环或某一内层跳到任意指定外层时，通常采用</a:t>
            </a:r>
            <a:r>
              <a:rPr kumimoji="1" lang="en-US" altLang="zh-CN">
                <a:cs typeface="+mn-cs"/>
              </a:rPr>
              <a:t>goto</a:t>
            </a:r>
            <a:r>
              <a:rPr kumimoji="1" lang="zh-CN" altLang="en-US">
                <a:cs typeface="+mn-cs"/>
              </a:rPr>
              <a:t>语句。</a:t>
            </a:r>
          </a:p>
        </p:txBody>
      </p:sp>
      <p:sp>
        <p:nvSpPr>
          <p:cNvPr id="253958" name="Text Box 6">
            <a:extLst>
              <a:ext uri="{FF2B5EF4-FFF2-40B4-BE49-F238E27FC236}">
                <a16:creationId xmlns:a16="http://schemas.microsoft.com/office/drawing/2014/main" id="{F81E92CE-5291-4F4F-934A-BA47931E9018}"/>
              </a:ext>
            </a:extLst>
          </p:cNvPr>
          <p:cNvSpPr txBox="1">
            <a:spLocks noChangeArrowheads="1"/>
          </p:cNvSpPr>
          <p:nvPr/>
        </p:nvSpPr>
        <p:spPr bwMode="auto">
          <a:xfrm>
            <a:off x="6372225" y="620713"/>
            <a:ext cx="2376488" cy="1800225"/>
          </a:xfrm>
          <a:prstGeom prst="rect">
            <a:avLst/>
          </a:prstGeom>
          <a:solidFill>
            <a:srgbClr val="FFCCCC"/>
          </a:solidFill>
          <a:ln w="28575">
            <a:solidFill>
              <a:srgbClr val="000099"/>
            </a:solidFill>
            <a:miter lim="800000"/>
            <a:headEnd/>
            <a:tailEnd/>
          </a:ln>
        </p:spPr>
        <p:txBody>
          <a:bodyPr>
            <a:spAutoFit/>
          </a:bodyPr>
          <a:lstStyle/>
          <a:p>
            <a:pPr>
              <a:spcBef>
                <a:spcPct val="20000"/>
              </a:spcBef>
              <a:buClr>
                <a:schemeClr val="bg1"/>
              </a:buClr>
              <a:buFont typeface="Wingdings" panose="05000000000000000000" pitchFamily="2" charset="2"/>
              <a:buNone/>
            </a:pPr>
            <a:r>
              <a:rPr lang="zh-CN" altLang="en-US">
                <a:latin typeface="Tahoma" panose="020B0604030504040204" pitchFamily="34" charset="0"/>
              </a:rPr>
              <a:t>例：</a:t>
            </a:r>
          </a:p>
          <a:p>
            <a:pPr>
              <a:spcBef>
                <a:spcPct val="20000"/>
              </a:spcBef>
              <a:buClr>
                <a:schemeClr val="bg1"/>
              </a:buClr>
              <a:buFont typeface="Wingdings" panose="05000000000000000000" pitchFamily="2" charset="2"/>
              <a:buNone/>
            </a:pPr>
            <a:r>
              <a:rPr lang="zh-CN" altLang="en-US">
                <a:latin typeface="Tahoma" panose="020B0604030504040204" pitchFamily="34" charset="0"/>
              </a:rPr>
              <a:t>       </a:t>
            </a:r>
            <a:r>
              <a:rPr lang="en-US" altLang="zh-CN">
                <a:latin typeface="Tahoma" panose="020B0604030504040204" pitchFamily="34" charset="0"/>
              </a:rPr>
              <a:t>x=1;</a:t>
            </a:r>
          </a:p>
          <a:p>
            <a:pPr>
              <a:spcBef>
                <a:spcPct val="20000"/>
              </a:spcBef>
              <a:buClr>
                <a:schemeClr val="bg1"/>
              </a:buClr>
              <a:buFont typeface="Wingdings" panose="05000000000000000000" pitchFamily="2" charset="2"/>
              <a:buNone/>
            </a:pPr>
            <a:r>
              <a:rPr lang="en-US" altLang="zh-CN">
                <a:latin typeface="Tahoma" panose="020B0604030504040204" pitchFamily="34" charset="0"/>
              </a:rPr>
              <a:t>M1:  x*=3;</a:t>
            </a:r>
          </a:p>
          <a:p>
            <a:pPr>
              <a:spcBef>
                <a:spcPct val="20000"/>
              </a:spcBef>
              <a:buClr>
                <a:schemeClr val="bg1"/>
              </a:buClr>
              <a:buFont typeface="Wingdings" panose="05000000000000000000" pitchFamily="2" charset="2"/>
              <a:buNone/>
            </a:pPr>
            <a:r>
              <a:rPr lang="en-US" altLang="zh-CN">
                <a:latin typeface="Tahoma" panose="020B0604030504040204" pitchFamily="34" charset="0"/>
              </a:rPr>
              <a:t>       goto  M1;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 calcmode="lin" valueType="num">
                                      <p:cBhvr additive="base">
                                        <p:cTn id="7" dur="500" fill="hold"/>
                                        <p:tgtEl>
                                          <p:spTgt spid="2539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39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3955">
                                            <p:txEl>
                                              <p:pRg st="1" end="1"/>
                                            </p:txEl>
                                          </p:spTgt>
                                        </p:tgtEl>
                                        <p:attrNameLst>
                                          <p:attrName>style.visibility</p:attrName>
                                        </p:attrNameLst>
                                      </p:cBhvr>
                                      <p:to>
                                        <p:strVal val="visible"/>
                                      </p:to>
                                    </p:set>
                                    <p:anim calcmode="lin" valueType="num">
                                      <p:cBhvr additive="base">
                                        <p:cTn id="11" dur="500" fill="hold"/>
                                        <p:tgtEl>
                                          <p:spTgt spid="2539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39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53955">
                                            <p:txEl>
                                              <p:pRg st="2" end="2"/>
                                            </p:txEl>
                                          </p:spTgt>
                                        </p:tgtEl>
                                        <p:attrNameLst>
                                          <p:attrName>style.visibility</p:attrName>
                                        </p:attrNameLst>
                                      </p:cBhvr>
                                      <p:to>
                                        <p:strVal val="visible"/>
                                      </p:to>
                                    </p:set>
                                    <p:anim calcmode="lin" valueType="num">
                                      <p:cBhvr additive="base">
                                        <p:cTn id="17" dur="500" fill="hold"/>
                                        <p:tgtEl>
                                          <p:spTgt spid="25395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39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53955">
                                            <p:txEl>
                                              <p:pRg st="3" end="3"/>
                                            </p:txEl>
                                          </p:spTgt>
                                        </p:tgtEl>
                                        <p:attrNameLst>
                                          <p:attrName>style.visibility</p:attrName>
                                        </p:attrNameLst>
                                      </p:cBhvr>
                                      <p:to>
                                        <p:strVal val="visible"/>
                                      </p:to>
                                    </p:set>
                                    <p:anim calcmode="lin" valueType="num">
                                      <p:cBhvr additive="base">
                                        <p:cTn id="23" dur="500" fill="hold"/>
                                        <p:tgtEl>
                                          <p:spTgt spid="25395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395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3955">
                                            <p:txEl>
                                              <p:pRg st="4" end="4"/>
                                            </p:txEl>
                                          </p:spTgt>
                                        </p:tgtEl>
                                        <p:attrNameLst>
                                          <p:attrName>style.visibility</p:attrName>
                                        </p:attrNameLst>
                                      </p:cBhvr>
                                      <p:to>
                                        <p:strVal val="visible"/>
                                      </p:to>
                                    </p:set>
                                    <p:anim calcmode="lin" valueType="num">
                                      <p:cBhvr additive="base">
                                        <p:cTn id="27" dur="500" fill="hold"/>
                                        <p:tgtEl>
                                          <p:spTgt spid="25395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5395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3955">
                                            <p:txEl>
                                              <p:pRg st="5" end="5"/>
                                            </p:txEl>
                                          </p:spTgt>
                                        </p:tgtEl>
                                        <p:attrNameLst>
                                          <p:attrName>style.visibility</p:attrName>
                                        </p:attrNameLst>
                                      </p:cBhvr>
                                      <p:to>
                                        <p:strVal val="visible"/>
                                      </p:to>
                                    </p:set>
                                    <p:anim calcmode="lin" valueType="num">
                                      <p:cBhvr additive="base">
                                        <p:cTn id="31" dur="500" fill="hold"/>
                                        <p:tgtEl>
                                          <p:spTgt spid="25395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39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5395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1" nodeType="clickEffect">
                                  <p:stCondLst>
                                    <p:cond delay="0"/>
                                  </p:stCondLst>
                                  <p:childTnLst>
                                    <p:set>
                                      <p:cBhvr>
                                        <p:cTn id="40" dur="1" fill="hold">
                                          <p:stCondLst>
                                            <p:cond delay="0"/>
                                          </p:stCondLst>
                                        </p:cTn>
                                        <p:tgtEl>
                                          <p:spTgt spid="253958"/>
                                        </p:tgtEl>
                                        <p:attrNameLst>
                                          <p:attrName>style.visibility</p:attrName>
                                        </p:attrNameLst>
                                      </p:cBhvr>
                                      <p:to>
                                        <p:strVal val="visible"/>
                                      </p:to>
                                    </p:set>
                                    <p:anim calcmode="lin" valueType="num">
                                      <p:cBhvr additive="base">
                                        <p:cTn id="41" dur="500" fill="hold"/>
                                        <p:tgtEl>
                                          <p:spTgt spid="253958"/>
                                        </p:tgtEl>
                                        <p:attrNameLst>
                                          <p:attrName>ppt_x</p:attrName>
                                        </p:attrNameLst>
                                      </p:cBhvr>
                                      <p:tavLst>
                                        <p:tav tm="0">
                                          <p:val>
                                            <p:strVal val="#ppt_x"/>
                                          </p:val>
                                        </p:tav>
                                        <p:tav tm="100000">
                                          <p:val>
                                            <p:strVal val="#ppt_x"/>
                                          </p:val>
                                        </p:tav>
                                      </p:tavLst>
                                    </p:anim>
                                    <p:anim calcmode="lin" valueType="num">
                                      <p:cBhvr additive="base">
                                        <p:cTn id="42" dur="500" fill="hold"/>
                                        <p:tgtEl>
                                          <p:spTgt spid="2539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P spid="253958" grpId="0" animBg="1"/>
      <p:bldP spid="253958"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body" idx="1"/>
          </p:nvPr>
        </p:nvSpPr>
        <p:spPr>
          <a:xfrm>
            <a:off x="457200" y="1340768"/>
            <a:ext cx="8219256" cy="5256584"/>
          </a:xfrm>
        </p:spPr>
        <p:txBody>
          <a:bodyPr>
            <a:normAutofit lnSpcReduction="10000"/>
          </a:bodyPr>
          <a:lstStyle/>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a:t>
            </a:r>
            <a:r>
              <a:rPr lang="zh-CN" altLang="en-US" sz="2400" dirty="0">
                <a:latin typeface="Arial" pitchFamily="34" charset="0"/>
                <a:ea typeface="宋体" pitchFamily="2" charset="-122"/>
              </a:rPr>
              <a:t>计算</a:t>
            </a:r>
            <a:r>
              <a:rPr lang="en-US" altLang="zh-CN" sz="2400" dirty="0">
                <a:latin typeface="Arial" pitchFamily="34" charset="0"/>
                <a:ea typeface="宋体" pitchFamily="2" charset="-122"/>
              </a:rPr>
              <a:t>1 + 2 + 3 + …… + 100  */</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include &lt;</a:t>
            </a:r>
            <a:r>
              <a:rPr lang="en-US" altLang="zh-CN" sz="2400" dirty="0" err="1">
                <a:latin typeface="Arial" pitchFamily="34" charset="0"/>
                <a:ea typeface="宋体" pitchFamily="2" charset="-122"/>
              </a:rPr>
              <a:t>stdio.h</a:t>
            </a:r>
            <a:r>
              <a:rPr lang="en-US" altLang="zh-CN" sz="2400" dirty="0">
                <a:latin typeface="Arial" pitchFamily="34" charset="0"/>
                <a:ea typeface="宋体" pitchFamily="2" charset="-122"/>
              </a:rPr>
              <a:t>&gt;</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int main (void)</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int</a:t>
            </a: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sum;</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sum = 0;                  	    </a:t>
            </a:r>
            <a:r>
              <a:rPr lang="en-US" altLang="zh-CN" sz="2400" dirty="0">
                <a:solidFill>
                  <a:schemeClr val="bg2"/>
                </a:solidFill>
                <a:latin typeface="Arial" pitchFamily="34" charset="0"/>
                <a:ea typeface="宋体" pitchFamily="2" charset="-122"/>
              </a:rPr>
              <a:t>/* </a:t>
            </a:r>
            <a:r>
              <a:rPr lang="zh-CN" altLang="en-US" sz="2400" dirty="0">
                <a:solidFill>
                  <a:schemeClr val="bg2"/>
                </a:solidFill>
                <a:latin typeface="Arial" pitchFamily="34" charset="0"/>
                <a:ea typeface="宋体" pitchFamily="2" charset="-122"/>
              </a:rPr>
              <a:t>置累加和</a:t>
            </a:r>
            <a:r>
              <a:rPr lang="en-US" altLang="zh-CN" sz="2400" dirty="0">
                <a:solidFill>
                  <a:schemeClr val="bg2"/>
                </a:solidFill>
                <a:latin typeface="Arial" pitchFamily="34" charset="0"/>
                <a:ea typeface="宋体" pitchFamily="2" charset="-122"/>
              </a:rPr>
              <a:t>sum</a:t>
            </a:r>
            <a:r>
              <a:rPr lang="zh-CN" altLang="en-US" sz="2400" dirty="0">
                <a:solidFill>
                  <a:schemeClr val="bg2"/>
                </a:solidFill>
                <a:latin typeface="Arial" pitchFamily="34" charset="0"/>
                <a:ea typeface="宋体" pitchFamily="2" charset="-122"/>
              </a:rPr>
              <a:t>的初值为</a:t>
            </a:r>
            <a:r>
              <a:rPr lang="en-US" altLang="zh-CN" sz="2400" dirty="0">
                <a:solidFill>
                  <a:schemeClr val="bg2"/>
                </a:solidFill>
                <a:latin typeface="Arial" pitchFamily="34" charset="0"/>
                <a:ea typeface="宋体" pitchFamily="2" charset="-122"/>
              </a:rPr>
              <a:t>0 */</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for (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 1;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&lt;= 100;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    </a:t>
            </a:r>
            <a:r>
              <a:rPr lang="en-US" altLang="zh-CN" sz="2400" dirty="0">
                <a:solidFill>
                  <a:schemeClr val="bg2"/>
                </a:solidFill>
                <a:latin typeface="Arial" pitchFamily="34" charset="0"/>
                <a:ea typeface="宋体" pitchFamily="2" charset="-122"/>
              </a:rPr>
              <a:t>/* </a:t>
            </a:r>
            <a:r>
              <a:rPr lang="zh-CN" altLang="en-US" sz="2400" dirty="0">
                <a:solidFill>
                  <a:schemeClr val="bg2"/>
                </a:solidFill>
                <a:latin typeface="Arial" pitchFamily="34" charset="0"/>
                <a:ea typeface="宋体" pitchFamily="2" charset="-122"/>
              </a:rPr>
              <a:t>循环重复</a:t>
            </a:r>
            <a:r>
              <a:rPr lang="en-US" altLang="zh-CN" sz="2400" dirty="0">
                <a:solidFill>
                  <a:schemeClr val="bg2"/>
                </a:solidFill>
                <a:latin typeface="Arial" pitchFamily="34" charset="0"/>
                <a:ea typeface="宋体" pitchFamily="2" charset="-122"/>
              </a:rPr>
              <a:t>100</a:t>
            </a:r>
            <a:r>
              <a:rPr lang="zh-CN" altLang="en-US" sz="2400" dirty="0">
                <a:solidFill>
                  <a:schemeClr val="bg2"/>
                </a:solidFill>
                <a:latin typeface="Arial" pitchFamily="34" charset="0"/>
                <a:ea typeface="宋体" pitchFamily="2" charset="-122"/>
              </a:rPr>
              <a:t>次 *</a:t>
            </a:r>
            <a:r>
              <a:rPr lang="en-US" altLang="zh-CN" sz="2400" dirty="0">
                <a:solidFill>
                  <a:schemeClr val="bg2"/>
                </a:solidFill>
                <a:latin typeface="Arial" pitchFamily="34" charset="0"/>
                <a:ea typeface="宋体" pitchFamily="2" charset="-122"/>
              </a:rPr>
              <a:t>/</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sum = sum +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a:t>
            </a:r>
            <a:r>
              <a:rPr lang="en-US" altLang="zh-CN" sz="2400" dirty="0">
                <a:solidFill>
                  <a:schemeClr val="bg2"/>
                </a:solidFill>
                <a:latin typeface="Arial" pitchFamily="34" charset="0"/>
                <a:ea typeface="宋体" pitchFamily="2" charset="-122"/>
              </a:rPr>
              <a:t>/* </a:t>
            </a:r>
            <a:r>
              <a:rPr lang="zh-CN" altLang="en-US" sz="2400" dirty="0">
                <a:solidFill>
                  <a:schemeClr val="bg2"/>
                </a:solidFill>
                <a:latin typeface="Arial" pitchFamily="34" charset="0"/>
                <a:ea typeface="宋体" pitchFamily="2" charset="-122"/>
              </a:rPr>
              <a:t>反复累加 *</a:t>
            </a:r>
            <a:r>
              <a:rPr lang="en-US" altLang="zh-CN" sz="2400" dirty="0">
                <a:solidFill>
                  <a:schemeClr val="bg2"/>
                </a:solidFill>
                <a:latin typeface="Arial" pitchFamily="34" charset="0"/>
                <a:ea typeface="宋体" pitchFamily="2" charset="-122"/>
              </a:rPr>
              <a:t>/</a:t>
            </a:r>
          </a:p>
          <a:p>
            <a:pPr marL="377825" indent="-377825" algn="just" eaLnBrk="1" hangingPunct="1">
              <a:lnSpc>
                <a:spcPct val="90000"/>
              </a:lnSpc>
              <a:buNone/>
            </a:pPr>
            <a:r>
              <a:rPr lang="zh-CN" altLang="en-US" sz="2400" dirty="0">
                <a:latin typeface="Arial" pitchFamily="34" charset="0"/>
                <a:ea typeface="宋体" pitchFamily="2" charset="-122"/>
              </a:rPr>
              <a:t>   </a:t>
            </a:r>
            <a:r>
              <a:rPr lang="en-US" altLang="zh-CN" sz="2400" dirty="0">
                <a:latin typeface="Arial" pitchFamily="34" charset="0"/>
                <a:ea typeface="宋体" pitchFamily="2" charset="-122"/>
              </a:rPr>
              <a:t>}</a:t>
            </a:r>
            <a:endParaRPr lang="en-US" altLang="zh-CN" sz="2400" dirty="0">
              <a:solidFill>
                <a:schemeClr val="bg2"/>
              </a:solidFill>
              <a:latin typeface="Arial" pitchFamily="34" charset="0"/>
              <a:ea typeface="宋体" pitchFamily="2" charset="-122"/>
            </a:endParaRPr>
          </a:p>
          <a:p>
            <a:pPr marL="377825" indent="-377825" algn="just" eaLnBrk="1" hangingPunct="1">
              <a:lnSpc>
                <a:spcPct val="90000"/>
              </a:lnSpc>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printf</a:t>
            </a:r>
            <a:r>
              <a:rPr lang="en-US" altLang="zh-CN" sz="2400" dirty="0">
                <a:latin typeface="Arial" pitchFamily="34" charset="0"/>
                <a:ea typeface="宋体" pitchFamily="2" charset="-122"/>
              </a:rPr>
              <a:t> (</a:t>
            </a:r>
            <a:r>
              <a:rPr kumimoji="1" lang="en-US" altLang="zh-CN" sz="2400" dirty="0"/>
              <a:t>"</a:t>
            </a:r>
            <a:r>
              <a:rPr lang="en-US" altLang="zh-CN" sz="2400" dirty="0">
                <a:latin typeface="Arial" pitchFamily="34" charset="0"/>
                <a:ea typeface="宋体" pitchFamily="2" charset="-122"/>
              </a:rPr>
              <a:t>sum = %d\n</a:t>
            </a:r>
            <a:r>
              <a:rPr kumimoji="1" lang="en-US" altLang="zh-CN" sz="2400" dirty="0"/>
              <a:t>"</a:t>
            </a:r>
            <a:r>
              <a:rPr lang="en-US" altLang="zh-CN" sz="2400" dirty="0">
                <a:latin typeface="Arial" pitchFamily="34" charset="0"/>
                <a:ea typeface="宋体" pitchFamily="2" charset="-122"/>
              </a:rPr>
              <a:t>, sum);  	</a:t>
            </a:r>
            <a:r>
              <a:rPr lang="en-US" altLang="zh-CN" sz="2400" dirty="0">
                <a:solidFill>
                  <a:schemeClr val="bg2"/>
                </a:solidFill>
                <a:latin typeface="Arial" pitchFamily="34" charset="0"/>
                <a:ea typeface="宋体" pitchFamily="2" charset="-122"/>
              </a:rPr>
              <a:t>/* </a:t>
            </a:r>
            <a:r>
              <a:rPr lang="zh-CN" altLang="en-US" sz="2400" dirty="0">
                <a:solidFill>
                  <a:schemeClr val="bg2"/>
                </a:solidFill>
                <a:latin typeface="Arial" pitchFamily="34" charset="0"/>
                <a:ea typeface="宋体" pitchFamily="2" charset="-122"/>
              </a:rPr>
              <a:t>输出累加和 *</a:t>
            </a:r>
            <a:r>
              <a:rPr lang="en-US" altLang="zh-CN" sz="2400" dirty="0">
                <a:solidFill>
                  <a:schemeClr val="bg2"/>
                </a:solidFill>
                <a:latin typeface="Arial" pitchFamily="34" charset="0"/>
                <a:ea typeface="宋体" pitchFamily="2" charset="-122"/>
              </a:rPr>
              <a:t>/</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return 0;</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a:t>
            </a:r>
            <a:endParaRPr lang="en-US" altLang="zh-CN" dirty="0">
              <a:latin typeface="Arial" pitchFamily="34" charset="0"/>
              <a:ea typeface="宋体" pitchFamily="2" charset="-122"/>
            </a:endParaRPr>
          </a:p>
        </p:txBody>
      </p:sp>
      <p:sp>
        <p:nvSpPr>
          <p:cNvPr id="74754" name="Rectangle 3" descr="Large confetti"/>
          <p:cNvSpPr>
            <a:spLocks noGrp="1" noChangeArrowheads="1"/>
          </p:cNvSpPr>
          <p:nvPr>
            <p:ph type="title"/>
          </p:nvPr>
        </p:nvSpPr>
        <p:spPr>
          <a:xfrm>
            <a:off x="250825" y="549275"/>
            <a:ext cx="6265863" cy="738188"/>
          </a:xfrm>
        </p:spPr>
        <p:txBody>
          <a:bodyPr anchor="b"/>
          <a:lstStyle/>
          <a:p>
            <a:pPr eaLnBrk="1" hangingPunct="1"/>
            <a:r>
              <a:rPr lang="zh-CN" altLang="en-US" sz="4000">
                <a:ea typeface="黑体" pitchFamily="49" charset="-122"/>
              </a:rPr>
              <a:t>源程序 求 </a:t>
            </a:r>
            <a:r>
              <a:rPr lang="en-US" altLang="zh-CN" sz="4000">
                <a:ea typeface="黑体" pitchFamily="49" charset="-122"/>
              </a:rPr>
              <a:t>1+2+……+100</a:t>
            </a:r>
            <a:endParaRPr lang="zh-CN" altLang="en-US" sz="4000">
              <a:ea typeface="黑体" pitchFamily="49" charset="-122"/>
            </a:endParaRPr>
          </a:p>
        </p:txBody>
      </p:sp>
      <p:sp>
        <p:nvSpPr>
          <p:cNvPr id="396292" name="Rectangle 4"/>
          <p:cNvSpPr>
            <a:spLocks noChangeArrowheads="1"/>
          </p:cNvSpPr>
          <p:nvPr/>
        </p:nvSpPr>
        <p:spPr bwMode="auto">
          <a:xfrm>
            <a:off x="4716289" y="1916832"/>
            <a:ext cx="3240087" cy="1564736"/>
          </a:xfrm>
          <a:prstGeom prst="rect">
            <a:avLst/>
          </a:prstGeom>
          <a:noFill/>
          <a:ln w="12700">
            <a:solidFill>
              <a:schemeClr val="accent1"/>
            </a:solidFill>
            <a:miter lim="800000"/>
            <a:headEnd/>
            <a:tailEnd/>
          </a:ln>
        </p:spPr>
        <p:txBody>
          <a:bodyPr>
            <a:spAutoFit/>
          </a:bodyPr>
          <a:lstStyle/>
          <a:p>
            <a:pPr>
              <a:lnSpc>
                <a:spcPct val="84000"/>
              </a:lnSpc>
              <a:spcBef>
                <a:spcPct val="20000"/>
              </a:spcBef>
              <a:buClr>
                <a:srgbClr val="33CCCC"/>
              </a:buClr>
              <a:buSzPct val="110000"/>
            </a:pPr>
            <a:r>
              <a:rPr kumimoji="1" lang="en-US" altLang="zh-CN" sz="2400" b="1" dirty="0"/>
              <a:t>for</a:t>
            </a:r>
            <a:r>
              <a:rPr kumimoji="1" lang="zh-CN" altLang="en-US" sz="2400" b="1" dirty="0"/>
              <a:t> </a:t>
            </a:r>
            <a:r>
              <a:rPr kumimoji="1" lang="en-US" altLang="zh-CN" sz="2400" b="1" dirty="0"/>
              <a:t>(</a:t>
            </a:r>
            <a:r>
              <a:rPr kumimoji="1" lang="en-US" altLang="zh-CN" sz="2400" b="1" dirty="0" err="1"/>
              <a:t>i</a:t>
            </a:r>
            <a:r>
              <a:rPr kumimoji="1" lang="en-US" altLang="zh-CN" sz="2400" b="1" dirty="0"/>
              <a:t>=1; </a:t>
            </a:r>
            <a:r>
              <a:rPr kumimoji="1" lang="en-US" altLang="zh-CN" sz="2400" b="1" dirty="0" err="1"/>
              <a:t>i</a:t>
            </a:r>
            <a:r>
              <a:rPr kumimoji="1" lang="en-US" altLang="zh-CN" sz="2400" b="1" dirty="0"/>
              <a:t>&lt;=100; </a:t>
            </a:r>
            <a:r>
              <a:rPr kumimoji="1" lang="en-US" altLang="zh-CN" sz="2400" b="1" dirty="0" err="1"/>
              <a:t>i</a:t>
            </a:r>
            <a:r>
              <a:rPr kumimoji="1" lang="en-US" altLang="zh-CN" sz="2400" b="1" dirty="0"/>
              <a:t>++){   </a:t>
            </a:r>
          </a:p>
          <a:p>
            <a:pPr>
              <a:lnSpc>
                <a:spcPct val="84000"/>
              </a:lnSpc>
              <a:spcBef>
                <a:spcPct val="20000"/>
              </a:spcBef>
              <a:buClr>
                <a:srgbClr val="33CCCC"/>
              </a:buClr>
              <a:buSzPct val="110000"/>
            </a:pPr>
            <a:r>
              <a:rPr kumimoji="1" lang="en-US" altLang="zh-CN" sz="2400" b="1" dirty="0"/>
              <a:t>     sum</a:t>
            </a:r>
            <a:r>
              <a:rPr kumimoji="1" lang="zh-CN" altLang="en-US" sz="2400" b="1" dirty="0"/>
              <a:t> </a:t>
            </a:r>
            <a:r>
              <a:rPr kumimoji="1" lang="en-US" altLang="zh-CN" sz="2400" b="1" dirty="0"/>
              <a:t>=</a:t>
            </a:r>
            <a:r>
              <a:rPr kumimoji="1" lang="zh-CN" altLang="en-US" sz="2400" b="1" dirty="0"/>
              <a:t> </a:t>
            </a:r>
            <a:r>
              <a:rPr kumimoji="1" lang="en-US" altLang="zh-CN" sz="2400" b="1" dirty="0"/>
              <a:t>0;</a:t>
            </a:r>
          </a:p>
          <a:p>
            <a:pPr>
              <a:lnSpc>
                <a:spcPct val="84000"/>
              </a:lnSpc>
              <a:spcBef>
                <a:spcPct val="20000"/>
              </a:spcBef>
              <a:buClr>
                <a:srgbClr val="33CCCC"/>
              </a:buClr>
              <a:buSzPct val="110000"/>
            </a:pPr>
            <a:r>
              <a:rPr kumimoji="1" lang="en-US" altLang="zh-CN" sz="2400" b="1" dirty="0"/>
              <a:t>     sum</a:t>
            </a:r>
            <a:r>
              <a:rPr kumimoji="1" lang="zh-CN" altLang="en-US" sz="2400" b="1" dirty="0"/>
              <a:t> </a:t>
            </a:r>
            <a:r>
              <a:rPr kumimoji="1" lang="en-US" altLang="zh-CN" sz="2400" b="1" dirty="0"/>
              <a:t>=</a:t>
            </a:r>
            <a:r>
              <a:rPr kumimoji="1" lang="zh-CN" altLang="en-US" sz="2400" b="1" dirty="0"/>
              <a:t> </a:t>
            </a:r>
            <a:r>
              <a:rPr kumimoji="1" lang="en-US" altLang="zh-CN" sz="2400" b="1" dirty="0" err="1"/>
              <a:t>sum+i</a:t>
            </a:r>
            <a:r>
              <a:rPr kumimoji="1" lang="en-US" altLang="zh-CN" sz="2400" b="1" dirty="0"/>
              <a:t>;</a:t>
            </a:r>
          </a:p>
          <a:p>
            <a:pPr>
              <a:lnSpc>
                <a:spcPct val="84000"/>
              </a:lnSpc>
              <a:spcBef>
                <a:spcPct val="20000"/>
              </a:spcBef>
              <a:buClr>
                <a:srgbClr val="33CCCC"/>
              </a:buClr>
              <a:buSzPct val="110000"/>
            </a:pPr>
            <a:r>
              <a:rPr kumimoji="1" lang="en-US" altLang="zh-CN" sz="2400" b="1" dirty="0"/>
              <a:t>}</a:t>
            </a:r>
          </a:p>
        </p:txBody>
      </p:sp>
      <p:sp>
        <p:nvSpPr>
          <p:cNvPr id="396293" name="Text Box 5"/>
          <p:cNvSpPr txBox="1">
            <a:spLocks noChangeArrowheads="1"/>
          </p:cNvSpPr>
          <p:nvPr/>
        </p:nvSpPr>
        <p:spPr bwMode="auto">
          <a:xfrm>
            <a:off x="6804025" y="765175"/>
            <a:ext cx="1800225" cy="430213"/>
          </a:xfrm>
          <a:prstGeom prst="rect">
            <a:avLst/>
          </a:prstGeom>
          <a:noFill/>
          <a:ln w="9525">
            <a:solidFill>
              <a:schemeClr val="hlink"/>
            </a:solidFill>
            <a:miter lim="800000"/>
            <a:headEnd/>
            <a:tailEnd/>
          </a:ln>
        </p:spPr>
        <p:txBody>
          <a:bodyPr>
            <a:spAutoFit/>
          </a:bodyPr>
          <a:lstStyle/>
          <a:p>
            <a:pPr>
              <a:lnSpc>
                <a:spcPct val="90000"/>
              </a:lnSpc>
            </a:pPr>
            <a:r>
              <a:rPr kumimoji="1" lang="en-US" altLang="zh-CN" sz="2400" b="1"/>
              <a:t>sum=5050</a:t>
            </a:r>
          </a:p>
        </p:txBody>
      </p:sp>
      <p:sp>
        <p:nvSpPr>
          <p:cNvPr id="396294" name="Rectangle 6"/>
          <p:cNvSpPr>
            <a:spLocks noChangeArrowheads="1"/>
          </p:cNvSpPr>
          <p:nvPr/>
        </p:nvSpPr>
        <p:spPr bwMode="auto">
          <a:xfrm>
            <a:off x="755576" y="4149080"/>
            <a:ext cx="3817938" cy="1224136"/>
          </a:xfrm>
          <a:prstGeom prst="rect">
            <a:avLst/>
          </a:prstGeom>
          <a:noFill/>
          <a:ln w="9525" cap="rnd">
            <a:solidFill>
              <a:schemeClr val="tx1"/>
            </a:solidFill>
            <a:prstDash val="sysDot"/>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6293"/>
                                        </p:tgtEl>
                                        <p:attrNameLst>
                                          <p:attrName>style.visibility</p:attrName>
                                        </p:attrNameLst>
                                      </p:cBhvr>
                                      <p:to>
                                        <p:strVal val="visible"/>
                                      </p:to>
                                    </p:set>
                                    <p:anim calcmode="lin" valueType="num">
                                      <p:cBhvr additive="base">
                                        <p:cTn id="7" dur="500" fill="hold"/>
                                        <p:tgtEl>
                                          <p:spTgt spid="396293"/>
                                        </p:tgtEl>
                                        <p:attrNameLst>
                                          <p:attrName>ppt_x</p:attrName>
                                        </p:attrNameLst>
                                      </p:cBhvr>
                                      <p:tavLst>
                                        <p:tav tm="0">
                                          <p:val>
                                            <p:strVal val="0-#ppt_w/2"/>
                                          </p:val>
                                        </p:tav>
                                        <p:tav tm="100000">
                                          <p:val>
                                            <p:strVal val="#ppt_x"/>
                                          </p:val>
                                        </p:tav>
                                      </p:tavLst>
                                    </p:anim>
                                    <p:anim calcmode="lin" valueType="num">
                                      <p:cBhvr additive="base">
                                        <p:cTn id="8" dur="500" fill="hold"/>
                                        <p:tgtEl>
                                          <p:spTgt spid="3962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96294"/>
                                        </p:tgtEl>
                                        <p:attrNameLst>
                                          <p:attrName>style.visibility</p:attrName>
                                        </p:attrNameLst>
                                      </p:cBhvr>
                                      <p:to>
                                        <p:strVal val="visible"/>
                                      </p:to>
                                    </p:set>
                                    <p:animEffect transition="in" filter="wipe(down)">
                                      <p:cBhvr>
                                        <p:cTn id="13" dur="500"/>
                                        <p:tgtEl>
                                          <p:spTgt spid="396294"/>
                                        </p:tgtEl>
                                      </p:cBhvr>
                                    </p:animEffect>
                                  </p:childTnLst>
                                </p:cTn>
                              </p:par>
                            </p:childTnLst>
                          </p:cTn>
                        </p:par>
                        <p:par>
                          <p:cTn id="14" fill="hold" nodeType="afterGroup">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396292"/>
                                        </p:tgtEl>
                                        <p:attrNameLst>
                                          <p:attrName>style.visibility</p:attrName>
                                        </p:attrNameLst>
                                      </p:cBhvr>
                                      <p:to>
                                        <p:strVal val="visible"/>
                                      </p:to>
                                    </p:set>
                                    <p:anim calcmode="lin" valueType="num">
                                      <p:cBhvr additive="base">
                                        <p:cTn id="17" dur="500" fill="hold"/>
                                        <p:tgtEl>
                                          <p:spTgt spid="396292"/>
                                        </p:tgtEl>
                                        <p:attrNameLst>
                                          <p:attrName>ppt_x</p:attrName>
                                        </p:attrNameLst>
                                      </p:cBhvr>
                                      <p:tavLst>
                                        <p:tav tm="0">
                                          <p:val>
                                            <p:strVal val="0-#ppt_w/2"/>
                                          </p:val>
                                        </p:tav>
                                        <p:tav tm="100000">
                                          <p:val>
                                            <p:strVal val="#ppt_x"/>
                                          </p:val>
                                        </p:tav>
                                      </p:tavLst>
                                    </p:anim>
                                    <p:anim calcmode="lin" valueType="num">
                                      <p:cBhvr additive="base">
                                        <p:cTn id="18" dur="500" fill="hold"/>
                                        <p:tgtEl>
                                          <p:spTgt spid="3962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animBg="1"/>
      <p:bldP spid="396293" grpId="0" animBg="1" autoUpdateAnimBg="0"/>
      <p:bldP spid="39629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body" idx="1"/>
          </p:nvPr>
        </p:nvSpPr>
        <p:spPr>
          <a:xfrm>
            <a:off x="107504" y="1524000"/>
            <a:ext cx="4762500" cy="4495800"/>
          </a:xfrm>
        </p:spPr>
        <p:txBody>
          <a:bodyPr>
            <a:normAutofit fontScale="92500" lnSpcReduction="20000"/>
          </a:bodyPr>
          <a:lstStyle/>
          <a:p>
            <a:pPr marL="377825" indent="-377825" algn="just" eaLnBrk="1" hangingPunct="1">
              <a:buFont typeface="Wingdings" pitchFamily="2" charset="2"/>
              <a:buNone/>
            </a:pPr>
            <a:r>
              <a:rPr lang="en-US" altLang="zh-CN" sz="2400" dirty="0">
                <a:latin typeface="Arial" pitchFamily="34" charset="0"/>
                <a:ea typeface="宋体" pitchFamily="2" charset="-122"/>
              </a:rPr>
              <a:t># include &lt;</a:t>
            </a:r>
            <a:r>
              <a:rPr lang="en-US" altLang="zh-CN" sz="2400" dirty="0" err="1">
                <a:latin typeface="Arial" pitchFamily="34" charset="0"/>
                <a:ea typeface="宋体" pitchFamily="2" charset="-122"/>
              </a:rPr>
              <a:t>stdio.h</a:t>
            </a:r>
            <a:r>
              <a:rPr lang="en-US" altLang="zh-CN" sz="2400" dirty="0">
                <a:latin typeface="Arial" pitchFamily="34" charset="0"/>
                <a:ea typeface="宋体" pitchFamily="2" charset="-122"/>
              </a:rPr>
              <a:t>&gt;</a:t>
            </a:r>
          </a:p>
          <a:p>
            <a:pPr marL="377825" indent="-377825" algn="just" eaLnBrk="1" hangingPunct="1">
              <a:lnSpc>
                <a:spcPct val="80000"/>
              </a:lnSpc>
              <a:buFont typeface="Wingdings" pitchFamily="2" charset="2"/>
              <a:buNone/>
            </a:pPr>
            <a:r>
              <a:rPr lang="en-US" altLang="zh-CN" sz="2400" dirty="0" err="1">
                <a:latin typeface="Arial" pitchFamily="34" charset="0"/>
                <a:ea typeface="宋体" pitchFamily="2" charset="-122"/>
              </a:rPr>
              <a:t>int</a:t>
            </a:r>
            <a:r>
              <a:rPr lang="en-US" altLang="zh-CN" sz="2400" dirty="0">
                <a:latin typeface="Arial" pitchFamily="34" charset="0"/>
                <a:ea typeface="宋体" pitchFamily="2" charset="-122"/>
              </a:rPr>
              <a:t> main(void)</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int</a:t>
            </a: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sum;</a:t>
            </a:r>
          </a:p>
          <a:p>
            <a:pPr marL="377825" indent="-377825" algn="just" eaLnBrk="1" hangingPunct="1">
              <a:lnSpc>
                <a:spcPct val="80000"/>
              </a:lnSpc>
              <a:buFont typeface="Wingdings" pitchFamily="2" charset="2"/>
              <a:buNone/>
            </a:pPr>
            <a:endParaRPr lang="en-US" altLang="zh-CN" sz="2400" dirty="0">
              <a:latin typeface="Arial" pitchFamily="34" charset="0"/>
              <a:ea typeface="宋体" pitchFamily="2" charset="-122"/>
            </a:endParaRP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sum = 0;                  	</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for (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 1;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&lt;= 100;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sum = sum +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a:t>
            </a:r>
          </a:p>
          <a:p>
            <a:pPr marL="377825" indent="-377825" algn="just" eaLnBrk="1" hangingPunct="1">
              <a:lnSpc>
                <a:spcPct val="80000"/>
              </a:lnSpc>
              <a:buNone/>
            </a:pPr>
            <a:r>
              <a:rPr lang="zh-CN" altLang="zh-CN" sz="2400" dirty="0">
                <a:latin typeface="Arial" pitchFamily="34" charset="0"/>
                <a:ea typeface="宋体" pitchFamily="2" charset="-122"/>
              </a:rPr>
              <a:t> </a:t>
            </a:r>
            <a:r>
              <a:rPr lang="zh-CN" altLang="en-US" sz="2400" dirty="0">
                <a:latin typeface="Arial" pitchFamily="34" charset="0"/>
                <a:ea typeface="宋体" pitchFamily="2" charset="-122"/>
              </a:rPr>
              <a:t>  </a:t>
            </a:r>
            <a:r>
              <a:rPr lang="en-US" altLang="zh-CN" sz="2400" dirty="0">
                <a:latin typeface="Arial" pitchFamily="34" charset="0"/>
                <a:ea typeface="宋体" pitchFamily="2" charset="-122"/>
              </a:rPr>
              <a:t>}</a:t>
            </a:r>
          </a:p>
          <a:p>
            <a:pPr marL="377825" indent="-377825" algn="just" eaLnBrk="1" hangingPunct="1">
              <a:lnSpc>
                <a:spcPct val="120000"/>
              </a:lnSpc>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printf</a:t>
            </a:r>
            <a:r>
              <a:rPr lang="en-US" altLang="zh-CN" sz="2400" dirty="0">
                <a:latin typeface="Arial" pitchFamily="34" charset="0"/>
                <a:ea typeface="宋体" pitchFamily="2" charset="-122"/>
              </a:rPr>
              <a:t> (</a:t>
            </a:r>
            <a:r>
              <a:rPr kumimoji="1" lang="en-US" altLang="zh-CN" sz="2400" dirty="0"/>
              <a:t>"</a:t>
            </a:r>
            <a:r>
              <a:rPr lang="en-US" altLang="zh-CN" sz="2400" dirty="0">
                <a:latin typeface="Arial" pitchFamily="34" charset="0"/>
                <a:ea typeface="宋体" pitchFamily="2" charset="-122"/>
              </a:rPr>
              <a:t>sum = %d\n</a:t>
            </a:r>
            <a:r>
              <a:rPr kumimoji="1" lang="en-US" altLang="zh-CN" sz="2400" dirty="0"/>
              <a:t>"</a:t>
            </a:r>
            <a:r>
              <a:rPr lang="en-US" altLang="zh-CN" sz="2400" dirty="0">
                <a:latin typeface="Arial" pitchFamily="34" charset="0"/>
                <a:ea typeface="宋体" pitchFamily="2" charset="-122"/>
              </a:rPr>
              <a:t>, sum);</a:t>
            </a:r>
          </a:p>
          <a:p>
            <a:pPr marL="377825" indent="-377825" algn="just" eaLnBrk="1" hangingPunct="1">
              <a:lnSpc>
                <a:spcPct val="120000"/>
              </a:lnSpc>
              <a:buFont typeface="Wingdings" pitchFamily="2" charset="2"/>
              <a:buNone/>
            </a:pPr>
            <a:r>
              <a:rPr lang="en-US" altLang="zh-CN" sz="2400" dirty="0">
                <a:latin typeface="Arial" pitchFamily="34" charset="0"/>
                <a:ea typeface="宋体" pitchFamily="2" charset="-122"/>
              </a:rPr>
              <a:t>    return 0;</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a:t>
            </a:r>
            <a:endParaRPr lang="en-US" altLang="zh-CN" dirty="0">
              <a:latin typeface="Arial" pitchFamily="34" charset="0"/>
              <a:ea typeface="宋体" pitchFamily="2" charset="-122"/>
            </a:endParaRPr>
          </a:p>
        </p:txBody>
      </p:sp>
      <p:sp>
        <p:nvSpPr>
          <p:cNvPr id="75778" name="Rectangle 3" descr="Large confetti"/>
          <p:cNvSpPr>
            <a:spLocks noGrp="1" noChangeArrowheads="1"/>
          </p:cNvSpPr>
          <p:nvPr>
            <p:ph type="title"/>
          </p:nvPr>
        </p:nvSpPr>
        <p:spPr>
          <a:xfrm>
            <a:off x="457200" y="549275"/>
            <a:ext cx="8229600" cy="738188"/>
          </a:xfrm>
        </p:spPr>
        <p:txBody>
          <a:bodyPr anchor="b"/>
          <a:lstStyle/>
          <a:p>
            <a:pPr eaLnBrk="1" hangingPunct="1"/>
            <a:r>
              <a:rPr lang="zh-CN" altLang="en-US" sz="4000">
                <a:ea typeface="黑体" pitchFamily="49" charset="-122"/>
              </a:rPr>
              <a:t>求 </a:t>
            </a:r>
            <a:r>
              <a:rPr lang="en-US" altLang="zh-CN" sz="4000">
                <a:ea typeface="黑体" pitchFamily="49" charset="-122"/>
              </a:rPr>
              <a:t>1+1/2+1/3+……+ 1/100</a:t>
            </a:r>
          </a:p>
        </p:txBody>
      </p:sp>
      <p:sp>
        <p:nvSpPr>
          <p:cNvPr id="75779" name="Rectangle 4"/>
          <p:cNvSpPr>
            <a:spLocks noChangeArrowheads="1"/>
          </p:cNvSpPr>
          <p:nvPr/>
        </p:nvSpPr>
        <p:spPr bwMode="auto">
          <a:xfrm>
            <a:off x="395536" y="3789040"/>
            <a:ext cx="3816424" cy="1152128"/>
          </a:xfrm>
          <a:prstGeom prst="rect">
            <a:avLst/>
          </a:prstGeom>
          <a:noFill/>
          <a:ln w="9525" cap="rnd">
            <a:solidFill>
              <a:schemeClr val="tx1"/>
            </a:solidFill>
            <a:prstDash val="sysDot"/>
            <a:miter lim="800000"/>
            <a:headEnd/>
            <a:tailEnd/>
          </a:ln>
        </p:spPr>
        <p:txBody>
          <a:bodyPr wrap="none" anchor="ctr"/>
          <a:lstStyle/>
          <a:p>
            <a:endParaRPr lang="zh-CN" altLang="en-US"/>
          </a:p>
        </p:txBody>
      </p:sp>
      <p:sp>
        <p:nvSpPr>
          <p:cNvPr id="397317" name="Rectangle 5"/>
          <p:cNvSpPr>
            <a:spLocks noChangeArrowheads="1"/>
          </p:cNvSpPr>
          <p:nvPr/>
        </p:nvSpPr>
        <p:spPr bwMode="auto">
          <a:xfrm>
            <a:off x="4644008" y="3733800"/>
            <a:ext cx="4032448" cy="1180631"/>
          </a:xfrm>
          <a:prstGeom prst="rect">
            <a:avLst/>
          </a:prstGeom>
          <a:noFill/>
          <a:ln w="12700">
            <a:solidFill>
              <a:schemeClr val="accent1"/>
            </a:solidFill>
            <a:miter lim="800000"/>
            <a:headEnd/>
            <a:tailEnd/>
          </a:ln>
        </p:spPr>
        <p:txBody>
          <a:bodyPr wrap="square">
            <a:spAutoFit/>
          </a:bodyPr>
          <a:lstStyle/>
          <a:p>
            <a:pPr>
              <a:lnSpc>
                <a:spcPct val="84000"/>
              </a:lnSpc>
              <a:spcBef>
                <a:spcPct val="20000"/>
              </a:spcBef>
              <a:buClr>
                <a:srgbClr val="33CCCC"/>
              </a:buClr>
              <a:buSzPct val="110000"/>
            </a:pPr>
            <a:r>
              <a:rPr kumimoji="1" lang="en-US" altLang="zh-CN" sz="2400" b="1" dirty="0"/>
              <a:t>for</a:t>
            </a:r>
            <a:r>
              <a:rPr kumimoji="1" lang="zh-CN" altLang="en-US" sz="2400" b="1" dirty="0"/>
              <a:t> </a:t>
            </a:r>
            <a:r>
              <a:rPr kumimoji="1" lang="en-US" altLang="zh-CN" sz="2400" b="1" dirty="0"/>
              <a:t>(</a:t>
            </a:r>
            <a:r>
              <a:rPr kumimoji="1" lang="en-US" altLang="zh-CN" sz="2400" b="1" dirty="0" err="1"/>
              <a:t>i</a:t>
            </a:r>
            <a:r>
              <a:rPr kumimoji="1" lang="zh-CN" altLang="en-US" sz="2400" b="1" dirty="0"/>
              <a:t> </a:t>
            </a:r>
            <a:r>
              <a:rPr kumimoji="1" lang="en-US" altLang="zh-CN" sz="2400" b="1" dirty="0"/>
              <a:t>=</a:t>
            </a:r>
            <a:r>
              <a:rPr kumimoji="1" lang="zh-CN" altLang="en-US" sz="2400" b="1" dirty="0"/>
              <a:t> </a:t>
            </a:r>
            <a:r>
              <a:rPr kumimoji="1" lang="en-US" altLang="zh-CN" sz="2400" b="1" dirty="0"/>
              <a:t>1; I</a:t>
            </a:r>
            <a:r>
              <a:rPr kumimoji="1" lang="zh-CN" altLang="en-US" sz="2400" b="1" dirty="0"/>
              <a:t> </a:t>
            </a:r>
            <a:r>
              <a:rPr kumimoji="1" lang="en-US" altLang="zh-CN" sz="2400" b="1" dirty="0"/>
              <a:t>&lt;=</a:t>
            </a:r>
            <a:r>
              <a:rPr kumimoji="1" lang="zh-CN" altLang="en-US" sz="2400" b="1" dirty="0"/>
              <a:t> </a:t>
            </a:r>
            <a:r>
              <a:rPr kumimoji="1" lang="en-US" altLang="zh-CN" sz="2400" b="1" dirty="0"/>
              <a:t>100; </a:t>
            </a:r>
            <a:r>
              <a:rPr kumimoji="1" lang="en-US" altLang="zh-CN" sz="2400" b="1" dirty="0" err="1"/>
              <a:t>i</a:t>
            </a:r>
            <a:r>
              <a:rPr kumimoji="1" lang="en-US" altLang="zh-CN" sz="2400" b="1" dirty="0"/>
              <a:t>++){ </a:t>
            </a:r>
          </a:p>
          <a:p>
            <a:pPr>
              <a:lnSpc>
                <a:spcPct val="84000"/>
              </a:lnSpc>
              <a:spcBef>
                <a:spcPct val="20000"/>
              </a:spcBef>
              <a:buClr>
                <a:srgbClr val="33CCCC"/>
              </a:buClr>
              <a:buSzPct val="110000"/>
            </a:pPr>
            <a:r>
              <a:rPr kumimoji="1" lang="en-US" altLang="zh-CN" sz="2400" b="1" dirty="0"/>
              <a:t>     sum = sum</a:t>
            </a:r>
            <a:r>
              <a:rPr kumimoji="1" lang="zh-CN" altLang="en-US" sz="2400" b="1" dirty="0"/>
              <a:t> </a:t>
            </a:r>
            <a:r>
              <a:rPr kumimoji="1" lang="en-US" altLang="zh-CN" sz="2400" b="1" dirty="0"/>
              <a:t>+</a:t>
            </a:r>
            <a:r>
              <a:rPr kumimoji="1" lang="zh-CN" altLang="en-US" sz="2400" b="1" dirty="0"/>
              <a:t> </a:t>
            </a:r>
            <a:r>
              <a:rPr kumimoji="1" lang="en-US" altLang="zh-CN" sz="2400" b="1" dirty="0"/>
              <a:t>1.0/</a:t>
            </a:r>
            <a:r>
              <a:rPr kumimoji="1" lang="en-US" altLang="zh-CN" sz="2400" b="1" dirty="0" err="1"/>
              <a:t>i</a:t>
            </a:r>
            <a:r>
              <a:rPr kumimoji="1" lang="en-US" altLang="zh-CN" sz="2400" b="1" dirty="0"/>
              <a:t>;</a:t>
            </a:r>
          </a:p>
          <a:p>
            <a:pPr>
              <a:lnSpc>
                <a:spcPct val="84000"/>
              </a:lnSpc>
              <a:spcBef>
                <a:spcPct val="20000"/>
              </a:spcBef>
              <a:buClr>
                <a:srgbClr val="33CCCC"/>
              </a:buClr>
              <a:buSzPct val="110000"/>
            </a:pPr>
            <a:r>
              <a:rPr kumimoji="1" lang="en-US" altLang="zh-CN" sz="2400" b="1" dirty="0"/>
              <a:t>} </a:t>
            </a:r>
          </a:p>
        </p:txBody>
      </p:sp>
      <p:sp>
        <p:nvSpPr>
          <p:cNvPr id="397318" name="Rectangle 6"/>
          <p:cNvSpPr>
            <a:spLocks noChangeArrowheads="1"/>
          </p:cNvSpPr>
          <p:nvPr/>
        </p:nvSpPr>
        <p:spPr bwMode="auto">
          <a:xfrm>
            <a:off x="4644008" y="2565400"/>
            <a:ext cx="2209800" cy="790575"/>
          </a:xfrm>
          <a:prstGeom prst="rect">
            <a:avLst/>
          </a:prstGeom>
          <a:noFill/>
          <a:ln w="12700">
            <a:solidFill>
              <a:schemeClr val="accent1"/>
            </a:solidFill>
            <a:miter lim="800000"/>
            <a:headEnd/>
            <a:tailEnd/>
          </a:ln>
        </p:spPr>
        <p:txBody>
          <a:bodyPr>
            <a:spAutoFit/>
          </a:bodyPr>
          <a:lstStyle/>
          <a:p>
            <a:pPr>
              <a:lnSpc>
                <a:spcPct val="84000"/>
              </a:lnSpc>
              <a:spcBef>
                <a:spcPct val="20000"/>
              </a:spcBef>
              <a:buClr>
                <a:srgbClr val="33CCCC"/>
              </a:buClr>
              <a:buSzPct val="110000"/>
            </a:pPr>
            <a:r>
              <a:rPr kumimoji="1" lang="en-US" altLang="zh-CN" sz="2400" b="1" dirty="0" err="1"/>
              <a:t>int</a:t>
            </a:r>
            <a:r>
              <a:rPr kumimoji="1" lang="en-US" altLang="zh-CN" sz="2400" b="1" dirty="0"/>
              <a:t> </a:t>
            </a:r>
            <a:r>
              <a:rPr kumimoji="1" lang="en-US" altLang="zh-CN" sz="2400" b="1" dirty="0" err="1"/>
              <a:t>i</a:t>
            </a:r>
            <a:r>
              <a:rPr kumimoji="1" lang="en-US" altLang="zh-CN" sz="2400" b="1" dirty="0"/>
              <a:t>;</a:t>
            </a:r>
          </a:p>
          <a:p>
            <a:pPr>
              <a:lnSpc>
                <a:spcPct val="84000"/>
              </a:lnSpc>
              <a:spcBef>
                <a:spcPct val="20000"/>
              </a:spcBef>
              <a:buClr>
                <a:srgbClr val="33CCCC"/>
              </a:buClr>
              <a:buSzPct val="110000"/>
            </a:pPr>
            <a:r>
              <a:rPr kumimoji="1" lang="en-US" altLang="zh-CN" sz="2400" b="1" dirty="0"/>
              <a:t>double sum;</a:t>
            </a:r>
          </a:p>
        </p:txBody>
      </p:sp>
      <p:sp>
        <p:nvSpPr>
          <p:cNvPr id="397319" name="Rectangle 7"/>
          <p:cNvSpPr>
            <a:spLocks noChangeArrowheads="1"/>
          </p:cNvSpPr>
          <p:nvPr/>
        </p:nvSpPr>
        <p:spPr bwMode="auto">
          <a:xfrm>
            <a:off x="4634929" y="4975324"/>
            <a:ext cx="4185543" cy="469900"/>
          </a:xfrm>
          <a:prstGeom prst="rect">
            <a:avLst/>
          </a:prstGeom>
          <a:noFill/>
          <a:ln w="12700">
            <a:solidFill>
              <a:schemeClr val="accent1"/>
            </a:solidFill>
            <a:miter lim="800000"/>
            <a:headEnd/>
            <a:tailEnd/>
          </a:ln>
        </p:spPr>
        <p:txBody>
          <a:bodyPr wrap="square">
            <a:spAutoFit/>
          </a:bodyPr>
          <a:lstStyle/>
          <a:p>
            <a:pPr eaLnBrk="0" hangingPunct="0"/>
            <a:r>
              <a:rPr lang="en-US" altLang="zh-CN" sz="2400" b="1" dirty="0" err="1"/>
              <a:t>printf</a:t>
            </a:r>
            <a:r>
              <a:rPr lang="en-US" altLang="zh-CN" sz="2400" b="1" dirty="0"/>
              <a:t> (</a:t>
            </a:r>
            <a:r>
              <a:rPr kumimoji="1" lang="en-US" altLang="zh-CN" sz="2400" dirty="0"/>
              <a:t>"</a:t>
            </a:r>
            <a:r>
              <a:rPr lang="en-US" altLang="zh-CN" sz="2400" b="1" dirty="0"/>
              <a:t>sum = %f\n</a:t>
            </a:r>
            <a:r>
              <a:rPr kumimoji="1" lang="en-US" altLang="zh-CN" sz="2400" dirty="0"/>
              <a:t>"</a:t>
            </a:r>
            <a:r>
              <a:rPr lang="en-US" altLang="zh-CN" sz="2400" b="1" dirty="0"/>
              <a:t>, sum);</a:t>
            </a:r>
            <a:endParaRPr kumimoji="1"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7317"/>
                                        </p:tgtEl>
                                        <p:attrNameLst>
                                          <p:attrName>style.visibility</p:attrName>
                                        </p:attrNameLst>
                                      </p:cBhvr>
                                      <p:to>
                                        <p:strVal val="visible"/>
                                      </p:to>
                                    </p:set>
                                    <p:anim calcmode="lin" valueType="num">
                                      <p:cBhvr additive="base">
                                        <p:cTn id="7" dur="500" fill="hold"/>
                                        <p:tgtEl>
                                          <p:spTgt spid="397317"/>
                                        </p:tgtEl>
                                        <p:attrNameLst>
                                          <p:attrName>ppt_x</p:attrName>
                                        </p:attrNameLst>
                                      </p:cBhvr>
                                      <p:tavLst>
                                        <p:tav tm="0">
                                          <p:val>
                                            <p:strVal val="0-#ppt_w/2"/>
                                          </p:val>
                                        </p:tav>
                                        <p:tav tm="100000">
                                          <p:val>
                                            <p:strVal val="#ppt_x"/>
                                          </p:val>
                                        </p:tav>
                                      </p:tavLst>
                                    </p:anim>
                                    <p:anim calcmode="lin" valueType="num">
                                      <p:cBhvr additive="base">
                                        <p:cTn id="8" dur="500" fill="hold"/>
                                        <p:tgtEl>
                                          <p:spTgt spid="3973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7318"/>
                                        </p:tgtEl>
                                        <p:attrNameLst>
                                          <p:attrName>style.visibility</p:attrName>
                                        </p:attrNameLst>
                                      </p:cBhvr>
                                      <p:to>
                                        <p:strVal val="visible"/>
                                      </p:to>
                                    </p:set>
                                    <p:anim calcmode="lin" valueType="num">
                                      <p:cBhvr additive="base">
                                        <p:cTn id="13" dur="500" fill="hold"/>
                                        <p:tgtEl>
                                          <p:spTgt spid="397318"/>
                                        </p:tgtEl>
                                        <p:attrNameLst>
                                          <p:attrName>ppt_x</p:attrName>
                                        </p:attrNameLst>
                                      </p:cBhvr>
                                      <p:tavLst>
                                        <p:tav tm="0">
                                          <p:val>
                                            <p:strVal val="0-#ppt_w/2"/>
                                          </p:val>
                                        </p:tav>
                                        <p:tav tm="100000">
                                          <p:val>
                                            <p:strVal val="#ppt_x"/>
                                          </p:val>
                                        </p:tav>
                                      </p:tavLst>
                                    </p:anim>
                                    <p:anim calcmode="lin" valueType="num">
                                      <p:cBhvr additive="base">
                                        <p:cTn id="14" dur="500" fill="hold"/>
                                        <p:tgtEl>
                                          <p:spTgt spid="39731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7319"/>
                                        </p:tgtEl>
                                        <p:attrNameLst>
                                          <p:attrName>style.visibility</p:attrName>
                                        </p:attrNameLst>
                                      </p:cBhvr>
                                      <p:to>
                                        <p:strVal val="visible"/>
                                      </p:to>
                                    </p:set>
                                    <p:anim calcmode="lin" valueType="num">
                                      <p:cBhvr additive="base">
                                        <p:cTn id="19" dur="500" fill="hold"/>
                                        <p:tgtEl>
                                          <p:spTgt spid="397319"/>
                                        </p:tgtEl>
                                        <p:attrNameLst>
                                          <p:attrName>ppt_x</p:attrName>
                                        </p:attrNameLst>
                                      </p:cBhvr>
                                      <p:tavLst>
                                        <p:tav tm="0">
                                          <p:val>
                                            <p:strVal val="0-#ppt_w/2"/>
                                          </p:val>
                                        </p:tav>
                                        <p:tav tm="100000">
                                          <p:val>
                                            <p:strVal val="#ppt_x"/>
                                          </p:val>
                                        </p:tav>
                                      </p:tavLst>
                                    </p:anim>
                                    <p:anim calcmode="lin" valueType="num">
                                      <p:cBhvr additive="base">
                                        <p:cTn id="20" dur="500" fill="hold"/>
                                        <p:tgtEl>
                                          <p:spTgt spid="3973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7" grpId="0" animBg="1"/>
      <p:bldP spid="397318" grpId="0" animBg="1"/>
      <p:bldP spid="39731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body" idx="1"/>
          </p:nvPr>
        </p:nvSpPr>
        <p:spPr>
          <a:xfrm>
            <a:off x="457200" y="1600200"/>
            <a:ext cx="8382000" cy="4800600"/>
          </a:xfrm>
        </p:spPr>
        <p:txBody>
          <a:bodyPr>
            <a:normAutofit fontScale="92500" lnSpcReduction="10000"/>
          </a:bodyPr>
          <a:lstStyle/>
          <a:p>
            <a:pPr marL="377825" indent="-377825" algn="just" eaLnBrk="1" hangingPunct="1">
              <a:buFont typeface="Wingdings" pitchFamily="2" charset="2"/>
              <a:buNone/>
            </a:pPr>
            <a:r>
              <a:rPr lang="zh-CN" altLang="en-US" sz="2800" dirty="0">
                <a:latin typeface="Arial" pitchFamily="34" charset="0"/>
                <a:ea typeface="宋体" pitchFamily="2" charset="-122"/>
              </a:rPr>
              <a:t>一般包含四个部分：</a:t>
            </a:r>
          </a:p>
          <a:p>
            <a:pPr marL="377825" indent="-377825" algn="just" eaLnBrk="1" hangingPunct="1"/>
            <a:r>
              <a:rPr lang="zh-CN" altLang="en-US" sz="2600" dirty="0">
                <a:latin typeface="Arial" pitchFamily="34" charset="0"/>
                <a:ea typeface="宋体" pitchFamily="2" charset="-122"/>
              </a:rPr>
              <a:t>初始化：指定循环起点</a:t>
            </a:r>
          </a:p>
          <a:p>
            <a:pPr marL="854075" lvl="1" algn="just" eaLnBrk="1" hangingPunct="1"/>
            <a:r>
              <a:rPr lang="zh-CN" altLang="en-US" sz="2100" dirty="0">
                <a:latin typeface="Arial" pitchFamily="34" charset="0"/>
                <a:ea typeface="宋体" pitchFamily="2" charset="-122"/>
              </a:rPr>
              <a:t>给循环变量赋初值，如</a:t>
            </a:r>
            <a:r>
              <a:rPr lang="en-US" altLang="zh-CN" sz="2100" dirty="0" err="1">
                <a:latin typeface="Arial" pitchFamily="34" charset="0"/>
                <a:ea typeface="宋体" pitchFamily="2" charset="-122"/>
              </a:rPr>
              <a:t>i</a:t>
            </a:r>
            <a:r>
              <a:rPr lang="en-US" altLang="zh-CN" sz="2100" dirty="0">
                <a:latin typeface="Arial" pitchFamily="34" charset="0"/>
                <a:ea typeface="宋体" pitchFamily="2" charset="-122"/>
              </a:rPr>
              <a:t> = 1;</a:t>
            </a:r>
          </a:p>
          <a:p>
            <a:pPr marL="854075" lvl="1" algn="just" eaLnBrk="1" hangingPunct="1"/>
            <a:r>
              <a:rPr lang="zh-CN" altLang="en-US" sz="2100" dirty="0">
                <a:latin typeface="Arial" pitchFamily="34" charset="0"/>
                <a:ea typeface="宋体" pitchFamily="2" charset="-122"/>
              </a:rPr>
              <a:t>进入循环之前，设置相关变量的初值，如</a:t>
            </a:r>
            <a:r>
              <a:rPr lang="en-US" altLang="zh-CN" sz="2100" dirty="0">
                <a:latin typeface="Arial" pitchFamily="34" charset="0"/>
                <a:ea typeface="宋体" pitchFamily="2" charset="-122"/>
              </a:rPr>
              <a:t>sum = 0</a:t>
            </a:r>
            <a:r>
              <a:rPr lang="zh-CN" altLang="en-US" sz="2100" dirty="0">
                <a:latin typeface="Arial" pitchFamily="34" charset="0"/>
                <a:ea typeface="宋体" pitchFamily="2" charset="-122"/>
              </a:rPr>
              <a:t>。</a:t>
            </a:r>
          </a:p>
          <a:p>
            <a:pPr marL="377825" indent="-377825" algn="just" eaLnBrk="1" hangingPunct="1"/>
            <a:r>
              <a:rPr lang="zh-CN" altLang="en-US" sz="2600" dirty="0">
                <a:latin typeface="Arial" pitchFamily="34" charset="0"/>
                <a:ea typeface="宋体" pitchFamily="2" charset="-122"/>
              </a:rPr>
              <a:t>条件控制：</a:t>
            </a:r>
          </a:p>
          <a:p>
            <a:pPr marL="854075" lvl="1" algn="just" eaLnBrk="1" hangingPunct="1"/>
            <a:r>
              <a:rPr lang="zh-CN" altLang="en-US" sz="2100" dirty="0">
                <a:latin typeface="Arial" pitchFamily="34" charset="0"/>
                <a:ea typeface="宋体" pitchFamily="2" charset="-122"/>
              </a:rPr>
              <a:t>只要</a:t>
            </a:r>
            <a:r>
              <a:rPr lang="en-US" altLang="zh-CN" sz="2100" dirty="0" err="1">
                <a:latin typeface="Arial" pitchFamily="34" charset="0"/>
                <a:ea typeface="宋体" pitchFamily="2" charset="-122"/>
              </a:rPr>
              <a:t>i</a:t>
            </a:r>
            <a:r>
              <a:rPr lang="en-US" altLang="zh-CN" sz="2100" dirty="0">
                <a:latin typeface="Arial" pitchFamily="34" charset="0"/>
                <a:ea typeface="宋体" pitchFamily="2" charset="-122"/>
              </a:rPr>
              <a:t> &lt;= 100</a:t>
            </a:r>
            <a:r>
              <a:rPr lang="zh-CN" altLang="en-US" sz="2100" dirty="0">
                <a:latin typeface="Arial" pitchFamily="34" charset="0"/>
                <a:ea typeface="宋体" pitchFamily="2" charset="-122"/>
              </a:rPr>
              <a:t>，循环就继续</a:t>
            </a:r>
          </a:p>
          <a:p>
            <a:pPr marL="377825" indent="-377825" algn="just" eaLnBrk="1" hangingPunct="1"/>
            <a:r>
              <a:rPr lang="zh-CN" altLang="en-US" sz="2600" dirty="0">
                <a:latin typeface="Arial" pitchFamily="34" charset="0"/>
                <a:ea typeface="宋体" pitchFamily="2" charset="-122"/>
              </a:rPr>
              <a:t>工作：指重复执行的语句（循环体）。</a:t>
            </a:r>
          </a:p>
          <a:p>
            <a:pPr marL="854075" lvl="1" algn="just" eaLnBrk="1" hangingPunct="1"/>
            <a:r>
              <a:rPr lang="zh-CN" altLang="en-US" sz="2100" dirty="0">
                <a:latin typeface="Arial" pitchFamily="34" charset="0"/>
                <a:ea typeface="宋体" pitchFamily="2" charset="-122"/>
              </a:rPr>
              <a:t>一条语句，可以是复合语句或空语句。如</a:t>
            </a:r>
            <a:r>
              <a:rPr lang="en-US" altLang="zh-CN" sz="2100" dirty="0">
                <a:latin typeface="Arial" pitchFamily="34" charset="0"/>
                <a:ea typeface="宋体" pitchFamily="2" charset="-122"/>
              </a:rPr>
              <a:t>sum = sum + </a:t>
            </a:r>
            <a:r>
              <a:rPr lang="en-US" altLang="zh-CN" sz="2100" dirty="0" err="1">
                <a:latin typeface="Arial" pitchFamily="34" charset="0"/>
                <a:ea typeface="宋体" pitchFamily="2" charset="-122"/>
              </a:rPr>
              <a:t>i</a:t>
            </a:r>
            <a:r>
              <a:rPr lang="zh-CN" altLang="en-US" sz="2100" dirty="0">
                <a:latin typeface="Arial" pitchFamily="34" charset="0"/>
                <a:ea typeface="宋体" pitchFamily="2" charset="-122"/>
              </a:rPr>
              <a:t>。</a:t>
            </a:r>
          </a:p>
          <a:p>
            <a:pPr marL="377825" indent="-377825" algn="just" eaLnBrk="1" hangingPunct="1"/>
            <a:r>
              <a:rPr lang="zh-CN" altLang="en-US" sz="2600" dirty="0">
                <a:latin typeface="Arial" pitchFamily="34" charset="0"/>
                <a:ea typeface="宋体" pitchFamily="2" charset="-122"/>
              </a:rPr>
              <a:t>改变循环变量：在每次循环中改变循环变量的值</a:t>
            </a:r>
          </a:p>
          <a:p>
            <a:pPr marL="854075" lvl="1" algn="just" eaLnBrk="1" hangingPunct="1"/>
            <a:r>
              <a:rPr lang="zh-CN" altLang="en-US" sz="2100" dirty="0">
                <a:latin typeface="Arial" pitchFamily="34" charset="0"/>
                <a:ea typeface="宋体" pitchFamily="2" charset="-122"/>
              </a:rPr>
              <a:t>如 </a:t>
            </a:r>
            <a:r>
              <a:rPr lang="en-US" altLang="zh-CN" sz="2100" dirty="0" err="1">
                <a:latin typeface="Arial" pitchFamily="34" charset="0"/>
                <a:ea typeface="宋体" pitchFamily="2" charset="-122"/>
              </a:rPr>
              <a:t>i</a:t>
            </a:r>
            <a:r>
              <a:rPr lang="en-US" altLang="zh-CN" sz="2100" dirty="0">
                <a:latin typeface="Arial" pitchFamily="34" charset="0"/>
                <a:ea typeface="宋体" pitchFamily="2" charset="-122"/>
              </a:rPr>
              <a:t>++</a:t>
            </a:r>
            <a:r>
              <a:rPr lang="zh-CN" altLang="en-US" sz="2100" dirty="0">
                <a:latin typeface="Arial" pitchFamily="34" charset="0"/>
                <a:ea typeface="宋体" pitchFamily="2" charset="-122"/>
              </a:rPr>
              <a:t>，以改变循环条件的真假。一旦</a:t>
            </a:r>
            <a:r>
              <a:rPr lang="en-US" altLang="zh-CN" sz="2100" dirty="0" err="1">
                <a:latin typeface="Arial" pitchFamily="34" charset="0"/>
                <a:ea typeface="宋体" pitchFamily="2" charset="-122"/>
              </a:rPr>
              <a:t>i</a:t>
            </a:r>
            <a:r>
              <a:rPr lang="en-US" altLang="zh-CN" sz="2100" dirty="0">
                <a:latin typeface="Arial" pitchFamily="34" charset="0"/>
                <a:ea typeface="宋体" pitchFamily="2" charset="-122"/>
              </a:rPr>
              <a:t> &gt; 100</a:t>
            </a:r>
            <a:r>
              <a:rPr lang="zh-CN" altLang="en-US" sz="2100" dirty="0">
                <a:latin typeface="Arial" pitchFamily="34" charset="0"/>
                <a:ea typeface="宋体" pitchFamily="2" charset="-122"/>
              </a:rPr>
              <a:t>，循环结束。</a:t>
            </a:r>
            <a:endParaRPr lang="zh-CN" altLang="en-US" sz="2400" dirty="0">
              <a:latin typeface="Arial" pitchFamily="34" charset="0"/>
              <a:ea typeface="宋体" pitchFamily="2" charset="-122"/>
            </a:endParaRPr>
          </a:p>
        </p:txBody>
      </p:sp>
      <p:sp>
        <p:nvSpPr>
          <p:cNvPr id="76802" name="Rectangle 3" descr="Large confetti"/>
          <p:cNvSpPr>
            <a:spLocks noGrp="1" noChangeArrowheads="1"/>
          </p:cNvSpPr>
          <p:nvPr>
            <p:ph type="title"/>
          </p:nvPr>
        </p:nvSpPr>
        <p:spPr>
          <a:xfrm>
            <a:off x="323850" y="620713"/>
            <a:ext cx="8050213" cy="706437"/>
          </a:xfrm>
        </p:spPr>
        <p:txBody>
          <a:bodyPr anchor="b"/>
          <a:lstStyle/>
          <a:p>
            <a:pPr eaLnBrk="1" hangingPunct="1"/>
            <a:r>
              <a:rPr lang="zh-CN" altLang="en-US">
                <a:ea typeface="黑体" pitchFamily="49" charset="-122"/>
              </a:rPr>
              <a:t>指定次数的循环程序设计</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body" idx="1"/>
          </p:nvPr>
        </p:nvSpPr>
        <p:spPr>
          <a:xfrm>
            <a:off x="762000" y="1371600"/>
            <a:ext cx="7050088" cy="4937125"/>
          </a:xfrm>
        </p:spPr>
        <p:txBody>
          <a:bodyPr>
            <a:normAutofit fontScale="92500" lnSpcReduction="20000"/>
          </a:bodyPr>
          <a:lstStyle/>
          <a:p>
            <a:pPr marL="377825" indent="-377825" algn="just" eaLnBrk="1" hangingPunct="1">
              <a:lnSpc>
                <a:spcPct val="80000"/>
              </a:lnSpc>
              <a:buFont typeface="Wingdings" pitchFamily="2" charset="2"/>
              <a:buNone/>
            </a:pPr>
            <a:r>
              <a:rPr lang="zh-CN" altLang="en-US" sz="2800" dirty="0">
                <a:latin typeface="Arial" pitchFamily="34" charset="0"/>
                <a:ea typeface="宋体" pitchFamily="2" charset="-122"/>
              </a:rPr>
              <a:t>输入一个正整数</a:t>
            </a:r>
            <a:r>
              <a:rPr lang="en-US" altLang="zh-CN" sz="2800" dirty="0">
                <a:latin typeface="Arial" pitchFamily="34" charset="0"/>
                <a:ea typeface="宋体" pitchFamily="2" charset="-122"/>
              </a:rPr>
              <a:t>n</a:t>
            </a:r>
            <a:r>
              <a:rPr lang="zh-CN" altLang="en-US" sz="2800" dirty="0">
                <a:latin typeface="Arial" pitchFamily="34" charset="0"/>
                <a:ea typeface="宋体" pitchFamily="2" charset="-122"/>
              </a:rPr>
              <a:t>，求前</a:t>
            </a:r>
            <a:r>
              <a:rPr lang="en-US" altLang="zh-CN" sz="2800" dirty="0">
                <a:latin typeface="Arial" pitchFamily="34" charset="0"/>
                <a:ea typeface="宋体" pitchFamily="2" charset="-122"/>
              </a:rPr>
              <a:t>n</a:t>
            </a:r>
            <a:r>
              <a:rPr lang="zh-CN" altLang="en-US" sz="2800" dirty="0">
                <a:latin typeface="Arial" pitchFamily="34" charset="0"/>
                <a:ea typeface="宋体" pitchFamily="2" charset="-122"/>
              </a:rPr>
              <a:t>项和，即循环</a:t>
            </a:r>
            <a:r>
              <a:rPr lang="en-US" altLang="zh-CN" sz="2800" dirty="0">
                <a:latin typeface="Arial" pitchFamily="34" charset="0"/>
                <a:ea typeface="宋体" pitchFamily="2" charset="-122"/>
              </a:rPr>
              <a:t>n</a:t>
            </a:r>
            <a:r>
              <a:rPr lang="zh-CN" altLang="en-US" sz="2800" dirty="0">
                <a:latin typeface="Arial" pitchFamily="34" charset="0"/>
                <a:ea typeface="宋体" pitchFamily="2" charset="-122"/>
              </a:rPr>
              <a:t>次</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include &lt;</a:t>
            </a:r>
            <a:r>
              <a:rPr lang="en-US" altLang="zh-CN" sz="2400" dirty="0" err="1">
                <a:latin typeface="Arial" pitchFamily="34" charset="0"/>
                <a:ea typeface="宋体" pitchFamily="2" charset="-122"/>
              </a:rPr>
              <a:t>stdio.h</a:t>
            </a:r>
            <a:r>
              <a:rPr lang="en-US" altLang="zh-CN" sz="2400" dirty="0">
                <a:latin typeface="Arial" pitchFamily="34" charset="0"/>
                <a:ea typeface="宋体" pitchFamily="2" charset="-122"/>
              </a:rPr>
              <a:t>&gt;</a:t>
            </a:r>
          </a:p>
          <a:p>
            <a:pPr marL="377825" indent="-377825" algn="just" eaLnBrk="1" hangingPunct="1">
              <a:lnSpc>
                <a:spcPct val="80000"/>
              </a:lnSpc>
              <a:buFont typeface="Wingdings" pitchFamily="2" charset="2"/>
              <a:buNone/>
            </a:pPr>
            <a:r>
              <a:rPr lang="en-US" altLang="zh-CN" sz="2400" dirty="0" err="1">
                <a:latin typeface="Arial" pitchFamily="34" charset="0"/>
                <a:ea typeface="宋体" pitchFamily="2" charset="-122"/>
              </a:rPr>
              <a:t>int</a:t>
            </a:r>
            <a:r>
              <a:rPr lang="en-US" altLang="zh-CN" sz="2400" dirty="0">
                <a:latin typeface="Arial" pitchFamily="34" charset="0"/>
                <a:ea typeface="宋体" pitchFamily="2" charset="-122"/>
              </a:rPr>
              <a:t> main(void)</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int</a:t>
            </a: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sum;</a:t>
            </a:r>
          </a:p>
          <a:p>
            <a:pPr marL="377825" indent="-377825" algn="just" eaLnBrk="1" hangingPunct="1">
              <a:lnSpc>
                <a:spcPct val="80000"/>
              </a:lnSpc>
              <a:buFont typeface="Wingdings" pitchFamily="2" charset="2"/>
              <a:buNone/>
            </a:pPr>
            <a:endParaRPr lang="en-US" altLang="zh-CN" sz="2400" dirty="0">
              <a:latin typeface="Arial" pitchFamily="34" charset="0"/>
              <a:ea typeface="宋体" pitchFamily="2" charset="-122"/>
            </a:endParaRP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sum = 0;                  </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for (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 1;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&lt;= 100;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a:t>
            </a:r>
            <a:r>
              <a:rPr lang="zh-CN" altLang="en-US" sz="2400" dirty="0">
                <a:latin typeface="Arial" pitchFamily="34" charset="0"/>
                <a:ea typeface="宋体" pitchFamily="2" charset="-122"/>
              </a:rPr>
              <a:t> </a:t>
            </a:r>
            <a:r>
              <a:rPr lang="en-US" altLang="zh-CN" sz="2400" dirty="0">
                <a:latin typeface="Arial" pitchFamily="34" charset="0"/>
                <a:ea typeface="宋体" pitchFamily="2" charset="-122"/>
              </a:rPr>
              <a:t>{</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sum = sum +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a:t>
            </a:r>
          </a:p>
          <a:p>
            <a:pPr marL="377825" indent="-377825" algn="just" eaLnBrk="1" hangingPunct="1">
              <a:lnSpc>
                <a:spcPct val="80000"/>
              </a:lnSpc>
              <a:buNone/>
            </a:pPr>
            <a:r>
              <a:rPr lang="zh-CN" altLang="en-US" sz="2400" dirty="0">
                <a:latin typeface="Arial" pitchFamily="34" charset="0"/>
                <a:ea typeface="宋体" pitchFamily="2" charset="-122"/>
              </a:rPr>
              <a:t>   </a:t>
            </a:r>
            <a:r>
              <a:rPr lang="en-US" altLang="zh-CN" sz="2400" dirty="0">
                <a:latin typeface="Arial" pitchFamily="34" charset="0"/>
                <a:ea typeface="宋体" pitchFamily="2" charset="-122"/>
              </a:rPr>
              <a:t>}</a:t>
            </a:r>
          </a:p>
          <a:p>
            <a:pPr marL="377825" indent="-377825" algn="just" eaLnBrk="1" hangingPunct="1">
              <a:lnSpc>
                <a:spcPct val="120000"/>
              </a:lnSpc>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printf</a:t>
            </a:r>
            <a:r>
              <a:rPr lang="zh-CN" altLang="en-US" sz="2400" dirty="0">
                <a:latin typeface="Arial" pitchFamily="34" charset="0"/>
                <a:ea typeface="宋体" pitchFamily="2" charset="-122"/>
              </a:rPr>
              <a:t> </a:t>
            </a:r>
            <a:r>
              <a:rPr lang="en-US" altLang="zh-CN" sz="2400" dirty="0">
                <a:latin typeface="Arial" pitchFamily="34" charset="0"/>
                <a:ea typeface="宋体" pitchFamily="2" charset="-122"/>
              </a:rPr>
              <a:t>(</a:t>
            </a:r>
            <a:r>
              <a:rPr kumimoji="1" lang="en-US" altLang="zh-CN" sz="2400" dirty="0"/>
              <a:t>"</a:t>
            </a:r>
            <a:r>
              <a:rPr lang="en-US" altLang="zh-CN" sz="2400" dirty="0">
                <a:latin typeface="Arial" pitchFamily="34" charset="0"/>
                <a:ea typeface="宋体" pitchFamily="2" charset="-122"/>
              </a:rPr>
              <a:t>sum = %d\n</a:t>
            </a:r>
            <a:r>
              <a:rPr kumimoji="1" lang="en-US" altLang="zh-CN" sz="2400" dirty="0"/>
              <a:t>"</a:t>
            </a:r>
            <a:r>
              <a:rPr lang="en-US" altLang="zh-CN" sz="2400" dirty="0">
                <a:latin typeface="Arial" pitchFamily="34" charset="0"/>
                <a:ea typeface="宋体" pitchFamily="2" charset="-122"/>
              </a:rPr>
              <a:t>, sum);</a:t>
            </a:r>
          </a:p>
          <a:p>
            <a:pPr marL="377825" indent="-377825" algn="just" eaLnBrk="1" hangingPunct="1">
              <a:lnSpc>
                <a:spcPct val="120000"/>
              </a:lnSpc>
              <a:buFont typeface="Wingdings" pitchFamily="2" charset="2"/>
              <a:buNone/>
            </a:pPr>
            <a:r>
              <a:rPr lang="en-US" altLang="zh-CN" sz="2400" dirty="0">
                <a:latin typeface="Arial" pitchFamily="34" charset="0"/>
                <a:ea typeface="宋体" pitchFamily="2" charset="-122"/>
              </a:rPr>
              <a:t>    return 0;</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a:t>
            </a:r>
          </a:p>
        </p:txBody>
      </p:sp>
      <p:sp>
        <p:nvSpPr>
          <p:cNvPr id="77826" name="Rectangle 3" descr="Large confetti"/>
          <p:cNvSpPr>
            <a:spLocks noGrp="1" noChangeArrowheads="1"/>
          </p:cNvSpPr>
          <p:nvPr>
            <p:ph type="title"/>
          </p:nvPr>
        </p:nvSpPr>
        <p:spPr>
          <a:xfrm>
            <a:off x="468313" y="549275"/>
            <a:ext cx="7272337" cy="792163"/>
          </a:xfrm>
        </p:spPr>
        <p:txBody>
          <a:bodyPr anchor="b"/>
          <a:lstStyle/>
          <a:p>
            <a:pPr eaLnBrk="1" hangingPunct="1"/>
            <a:r>
              <a:rPr lang="zh-CN" altLang="en-US" dirty="0">
                <a:ea typeface="黑体" pitchFamily="49" charset="-122"/>
              </a:rPr>
              <a:t>例</a:t>
            </a:r>
            <a:r>
              <a:rPr lang="en-US" altLang="zh-CN" dirty="0">
                <a:ea typeface="黑体" pitchFamily="49" charset="-122"/>
              </a:rPr>
              <a:t>  </a:t>
            </a:r>
            <a:r>
              <a:rPr lang="zh-CN" altLang="en-US" dirty="0">
                <a:ea typeface="黑体" pitchFamily="49" charset="-122"/>
              </a:rPr>
              <a:t>求 </a:t>
            </a:r>
            <a:r>
              <a:rPr lang="en-US" altLang="zh-CN" dirty="0">
                <a:ea typeface="黑体" pitchFamily="49" charset="-122"/>
              </a:rPr>
              <a:t>1+2+3+……+n </a:t>
            </a:r>
          </a:p>
        </p:txBody>
      </p:sp>
      <p:sp>
        <p:nvSpPr>
          <p:cNvPr id="77827" name="Rectangle 4"/>
          <p:cNvSpPr>
            <a:spLocks noChangeArrowheads="1"/>
          </p:cNvSpPr>
          <p:nvPr/>
        </p:nvSpPr>
        <p:spPr bwMode="auto">
          <a:xfrm>
            <a:off x="1043608" y="4005263"/>
            <a:ext cx="4017193" cy="1151929"/>
          </a:xfrm>
          <a:prstGeom prst="rect">
            <a:avLst/>
          </a:prstGeom>
          <a:noFill/>
          <a:ln w="9525" cap="rnd">
            <a:solidFill>
              <a:schemeClr val="tx1"/>
            </a:solidFill>
            <a:prstDash val="sysDot"/>
            <a:miter lim="800000"/>
            <a:headEnd/>
            <a:tailEnd/>
          </a:ln>
        </p:spPr>
        <p:txBody>
          <a:bodyPr wrap="none" anchor="ctr"/>
          <a:lstStyle/>
          <a:p>
            <a:endParaRPr lang="zh-CN" altLang="en-US"/>
          </a:p>
        </p:txBody>
      </p:sp>
      <p:sp>
        <p:nvSpPr>
          <p:cNvPr id="399365" name="Rectangle 5"/>
          <p:cNvSpPr>
            <a:spLocks noChangeArrowheads="1"/>
          </p:cNvSpPr>
          <p:nvPr/>
        </p:nvSpPr>
        <p:spPr bwMode="auto">
          <a:xfrm>
            <a:off x="5436096" y="3976561"/>
            <a:ext cx="3312417" cy="1180631"/>
          </a:xfrm>
          <a:prstGeom prst="rect">
            <a:avLst/>
          </a:prstGeom>
          <a:noFill/>
          <a:ln w="12700">
            <a:solidFill>
              <a:schemeClr val="accent1"/>
            </a:solidFill>
            <a:miter lim="800000"/>
            <a:headEnd/>
            <a:tailEnd/>
          </a:ln>
        </p:spPr>
        <p:txBody>
          <a:bodyPr wrap="square">
            <a:spAutoFit/>
          </a:bodyPr>
          <a:lstStyle/>
          <a:p>
            <a:pPr>
              <a:lnSpc>
                <a:spcPct val="84000"/>
              </a:lnSpc>
              <a:spcBef>
                <a:spcPct val="20000"/>
              </a:spcBef>
              <a:buClr>
                <a:srgbClr val="33CCCC"/>
              </a:buClr>
              <a:buSzPct val="110000"/>
            </a:pPr>
            <a:r>
              <a:rPr kumimoji="1" lang="en-US" altLang="zh-CN" sz="2400" b="1" dirty="0"/>
              <a:t>for</a:t>
            </a:r>
            <a:r>
              <a:rPr kumimoji="1" lang="zh-CN" altLang="en-US" sz="2400" b="1" dirty="0"/>
              <a:t> </a:t>
            </a:r>
            <a:r>
              <a:rPr kumimoji="1" lang="en-US" altLang="zh-CN" sz="2400" b="1" dirty="0"/>
              <a:t>(</a:t>
            </a:r>
            <a:r>
              <a:rPr kumimoji="1" lang="en-US" altLang="zh-CN" sz="2400" b="1" dirty="0" err="1"/>
              <a:t>i</a:t>
            </a:r>
            <a:r>
              <a:rPr kumimoji="1" lang="zh-CN" altLang="en-US" sz="2400" b="1" dirty="0"/>
              <a:t> </a:t>
            </a:r>
            <a:r>
              <a:rPr kumimoji="1" lang="en-US" altLang="zh-CN" sz="2400" b="1" dirty="0"/>
              <a:t>=</a:t>
            </a:r>
            <a:r>
              <a:rPr kumimoji="1" lang="zh-CN" altLang="en-US" sz="2400" b="1" dirty="0"/>
              <a:t> </a:t>
            </a:r>
            <a:r>
              <a:rPr kumimoji="1" lang="en-US" altLang="zh-CN" sz="2400" b="1" dirty="0"/>
              <a:t>1; </a:t>
            </a:r>
            <a:r>
              <a:rPr kumimoji="1" lang="en-US" altLang="zh-CN" sz="2400" b="1" dirty="0" err="1"/>
              <a:t>i</a:t>
            </a:r>
            <a:r>
              <a:rPr kumimoji="1" lang="en-US" altLang="zh-CN" sz="2400" b="1" dirty="0"/>
              <a:t>&lt;=n; </a:t>
            </a:r>
            <a:r>
              <a:rPr kumimoji="1" lang="en-US" altLang="zh-CN" sz="2400" b="1" dirty="0" err="1"/>
              <a:t>i</a:t>
            </a:r>
            <a:r>
              <a:rPr kumimoji="1" lang="en-US" altLang="zh-CN" sz="2400" b="1" dirty="0"/>
              <a:t>++) { </a:t>
            </a:r>
          </a:p>
          <a:p>
            <a:pPr>
              <a:lnSpc>
                <a:spcPct val="84000"/>
              </a:lnSpc>
              <a:spcBef>
                <a:spcPct val="20000"/>
              </a:spcBef>
              <a:buClr>
                <a:srgbClr val="33CCCC"/>
              </a:buClr>
              <a:buSzPct val="110000"/>
            </a:pPr>
            <a:r>
              <a:rPr kumimoji="1" lang="en-US" altLang="zh-CN" sz="2400" b="1" dirty="0"/>
              <a:t>     sum</a:t>
            </a:r>
            <a:r>
              <a:rPr kumimoji="1" lang="zh-CN" altLang="en-US" sz="2400" b="1" dirty="0"/>
              <a:t> </a:t>
            </a:r>
            <a:r>
              <a:rPr kumimoji="1" lang="en-US" altLang="zh-CN" sz="2400" b="1" dirty="0"/>
              <a:t>=</a:t>
            </a:r>
            <a:r>
              <a:rPr kumimoji="1" lang="zh-CN" altLang="en-US" sz="2400" b="1" dirty="0"/>
              <a:t> </a:t>
            </a:r>
            <a:r>
              <a:rPr kumimoji="1" lang="en-US" altLang="zh-CN" sz="2400" b="1" dirty="0"/>
              <a:t>sum</a:t>
            </a:r>
            <a:r>
              <a:rPr kumimoji="1" lang="zh-CN" altLang="en-US" sz="2400" b="1" dirty="0"/>
              <a:t> </a:t>
            </a:r>
            <a:r>
              <a:rPr kumimoji="1" lang="en-US" altLang="zh-CN" sz="2400" b="1" dirty="0"/>
              <a:t>+</a:t>
            </a:r>
            <a:r>
              <a:rPr kumimoji="1" lang="zh-CN" altLang="en-US" sz="2400" b="1" dirty="0"/>
              <a:t> </a:t>
            </a:r>
            <a:r>
              <a:rPr kumimoji="1" lang="en-US" altLang="zh-CN" sz="2400" b="1" dirty="0" err="1"/>
              <a:t>i</a:t>
            </a:r>
            <a:r>
              <a:rPr kumimoji="1" lang="en-US" altLang="zh-CN" sz="2400" b="1" dirty="0"/>
              <a:t>;</a:t>
            </a:r>
          </a:p>
          <a:p>
            <a:pPr>
              <a:lnSpc>
                <a:spcPct val="84000"/>
              </a:lnSpc>
              <a:spcBef>
                <a:spcPct val="20000"/>
              </a:spcBef>
              <a:buClr>
                <a:srgbClr val="33CCCC"/>
              </a:buClr>
              <a:buSzPct val="110000"/>
            </a:pPr>
            <a:r>
              <a:rPr kumimoji="1" lang="en-US" altLang="zh-CN" sz="2400" b="1" dirty="0"/>
              <a:t>}</a:t>
            </a:r>
          </a:p>
        </p:txBody>
      </p:sp>
      <p:sp>
        <p:nvSpPr>
          <p:cNvPr id="399366" name="Rectangle 6"/>
          <p:cNvSpPr>
            <a:spLocks noChangeArrowheads="1"/>
          </p:cNvSpPr>
          <p:nvPr/>
        </p:nvSpPr>
        <p:spPr bwMode="auto">
          <a:xfrm>
            <a:off x="5436096" y="2854325"/>
            <a:ext cx="3240409" cy="796526"/>
          </a:xfrm>
          <a:prstGeom prst="rect">
            <a:avLst/>
          </a:prstGeom>
          <a:noFill/>
          <a:ln w="12700">
            <a:solidFill>
              <a:schemeClr val="accent1"/>
            </a:solidFill>
            <a:miter lim="800000"/>
            <a:headEnd/>
            <a:tailEnd/>
          </a:ln>
        </p:spPr>
        <p:txBody>
          <a:bodyPr wrap="square">
            <a:spAutoFit/>
          </a:bodyPr>
          <a:lstStyle/>
          <a:p>
            <a:pPr>
              <a:lnSpc>
                <a:spcPct val="84000"/>
              </a:lnSpc>
              <a:spcBef>
                <a:spcPct val="20000"/>
              </a:spcBef>
              <a:buClr>
                <a:srgbClr val="33CCCC"/>
              </a:buClr>
              <a:buSzPct val="110000"/>
            </a:pPr>
            <a:r>
              <a:rPr lang="en-US" altLang="zh-CN" sz="2400" b="1" dirty="0" err="1"/>
              <a:t>printf</a:t>
            </a:r>
            <a:r>
              <a:rPr lang="zh-CN" altLang="en-US" sz="2400" b="1" dirty="0"/>
              <a:t> </a:t>
            </a:r>
            <a:r>
              <a:rPr lang="en-US" altLang="zh-CN" sz="2400" b="1" dirty="0"/>
              <a:t>(</a:t>
            </a:r>
            <a:r>
              <a:rPr kumimoji="1" lang="en-US" altLang="zh-CN" sz="2400" b="1" dirty="0"/>
              <a:t>"</a:t>
            </a:r>
            <a:r>
              <a:rPr lang="en-US" altLang="zh-CN" sz="2400" b="1" dirty="0"/>
              <a:t>Enter n:");  </a:t>
            </a:r>
            <a:endParaRPr kumimoji="1" lang="en-US" altLang="zh-CN" sz="2400" b="1" dirty="0"/>
          </a:p>
          <a:p>
            <a:pPr>
              <a:lnSpc>
                <a:spcPct val="84000"/>
              </a:lnSpc>
              <a:spcBef>
                <a:spcPct val="20000"/>
              </a:spcBef>
              <a:buClr>
                <a:srgbClr val="33CCCC"/>
              </a:buClr>
              <a:buSzPct val="110000"/>
            </a:pPr>
            <a:r>
              <a:rPr kumimoji="1" lang="en-US" altLang="zh-CN" sz="2400" b="1" dirty="0" err="1"/>
              <a:t>scanf</a:t>
            </a:r>
            <a:r>
              <a:rPr kumimoji="1" lang="zh-CN" altLang="en-US" sz="2400" b="1" dirty="0"/>
              <a:t> </a:t>
            </a:r>
            <a:r>
              <a:rPr kumimoji="1" lang="en-US" altLang="zh-CN" sz="2400" b="1" dirty="0"/>
              <a:t>("%d", &amp;n); </a:t>
            </a:r>
          </a:p>
        </p:txBody>
      </p:sp>
      <p:sp>
        <p:nvSpPr>
          <p:cNvPr id="399367" name="Rectangle 7"/>
          <p:cNvSpPr>
            <a:spLocks noChangeArrowheads="1"/>
          </p:cNvSpPr>
          <p:nvPr/>
        </p:nvSpPr>
        <p:spPr bwMode="auto">
          <a:xfrm>
            <a:off x="5580781" y="5589588"/>
            <a:ext cx="2087563" cy="835025"/>
          </a:xfrm>
          <a:prstGeom prst="rect">
            <a:avLst/>
          </a:prstGeom>
          <a:noFill/>
          <a:ln w="12700">
            <a:solidFill>
              <a:schemeClr val="tx1"/>
            </a:solidFill>
            <a:prstDash val="sysDot"/>
            <a:miter lim="800000"/>
            <a:headEnd type="none" w="sm" len="sm"/>
            <a:tailEnd type="none" w="sm" len="sm"/>
          </a:ln>
        </p:spPr>
        <p:txBody>
          <a:bodyPr>
            <a:spAutoFit/>
          </a:bodyPr>
          <a:lstStyle/>
          <a:p>
            <a:pPr>
              <a:spcBef>
                <a:spcPct val="30000"/>
              </a:spcBef>
            </a:pPr>
            <a:r>
              <a:rPr kumimoji="1" lang="en-US" altLang="zh-CN" sz="2400" b="1"/>
              <a:t>Enter n: </a:t>
            </a:r>
            <a:r>
              <a:rPr kumimoji="1" lang="en-US" altLang="zh-CN" sz="2400" b="1">
                <a:solidFill>
                  <a:srgbClr val="CC0066"/>
                </a:solidFill>
              </a:rPr>
              <a:t>100</a:t>
            </a:r>
          </a:p>
          <a:p>
            <a:r>
              <a:rPr kumimoji="1" lang="en-US" altLang="zh-CN" sz="2400" b="1"/>
              <a:t>Sum = 5050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65"/>
                                        </p:tgtEl>
                                        <p:attrNameLst>
                                          <p:attrName>style.visibility</p:attrName>
                                        </p:attrNameLst>
                                      </p:cBhvr>
                                      <p:to>
                                        <p:strVal val="visible"/>
                                      </p:to>
                                    </p:set>
                                    <p:anim calcmode="lin" valueType="num">
                                      <p:cBhvr additive="base">
                                        <p:cTn id="7" dur="500" fill="hold"/>
                                        <p:tgtEl>
                                          <p:spTgt spid="399365"/>
                                        </p:tgtEl>
                                        <p:attrNameLst>
                                          <p:attrName>ppt_x</p:attrName>
                                        </p:attrNameLst>
                                      </p:cBhvr>
                                      <p:tavLst>
                                        <p:tav tm="0">
                                          <p:val>
                                            <p:strVal val="0-#ppt_w/2"/>
                                          </p:val>
                                        </p:tav>
                                        <p:tav tm="100000">
                                          <p:val>
                                            <p:strVal val="#ppt_x"/>
                                          </p:val>
                                        </p:tav>
                                      </p:tavLst>
                                    </p:anim>
                                    <p:anim calcmode="lin" valueType="num">
                                      <p:cBhvr additive="base">
                                        <p:cTn id="8" dur="500" fill="hold"/>
                                        <p:tgtEl>
                                          <p:spTgt spid="3993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366"/>
                                        </p:tgtEl>
                                        <p:attrNameLst>
                                          <p:attrName>style.visibility</p:attrName>
                                        </p:attrNameLst>
                                      </p:cBhvr>
                                      <p:to>
                                        <p:strVal val="visible"/>
                                      </p:to>
                                    </p:set>
                                    <p:anim calcmode="lin" valueType="num">
                                      <p:cBhvr additive="base">
                                        <p:cTn id="13" dur="500" fill="hold"/>
                                        <p:tgtEl>
                                          <p:spTgt spid="399366"/>
                                        </p:tgtEl>
                                        <p:attrNameLst>
                                          <p:attrName>ppt_x</p:attrName>
                                        </p:attrNameLst>
                                      </p:cBhvr>
                                      <p:tavLst>
                                        <p:tav tm="0">
                                          <p:val>
                                            <p:strVal val="0-#ppt_w/2"/>
                                          </p:val>
                                        </p:tav>
                                        <p:tav tm="100000">
                                          <p:val>
                                            <p:strVal val="#ppt_x"/>
                                          </p:val>
                                        </p:tav>
                                      </p:tavLst>
                                    </p:anim>
                                    <p:anim calcmode="lin" valueType="num">
                                      <p:cBhvr additive="base">
                                        <p:cTn id="14" dur="500" fill="hold"/>
                                        <p:tgtEl>
                                          <p:spTgt spid="39936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9367"/>
                                        </p:tgtEl>
                                        <p:attrNameLst>
                                          <p:attrName>style.visibility</p:attrName>
                                        </p:attrNameLst>
                                      </p:cBhvr>
                                      <p:to>
                                        <p:strVal val="visible"/>
                                      </p:to>
                                    </p:set>
                                    <p:anim calcmode="lin" valueType="num">
                                      <p:cBhvr additive="base">
                                        <p:cTn id="19" dur="500" fill="hold"/>
                                        <p:tgtEl>
                                          <p:spTgt spid="399367"/>
                                        </p:tgtEl>
                                        <p:attrNameLst>
                                          <p:attrName>ppt_x</p:attrName>
                                        </p:attrNameLst>
                                      </p:cBhvr>
                                      <p:tavLst>
                                        <p:tav tm="0">
                                          <p:val>
                                            <p:strVal val="0-#ppt_w/2"/>
                                          </p:val>
                                        </p:tav>
                                        <p:tav tm="100000">
                                          <p:val>
                                            <p:strVal val="#ppt_x"/>
                                          </p:val>
                                        </p:tav>
                                      </p:tavLst>
                                    </p:anim>
                                    <p:anim calcmode="lin" valueType="num">
                                      <p:cBhvr additive="base">
                                        <p:cTn id="20" dur="500" fill="hold"/>
                                        <p:tgtEl>
                                          <p:spTgt spid="3993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5" grpId="0" animBg="1"/>
      <p:bldP spid="399366" grpId="0" animBg="1"/>
      <p:bldP spid="399367" grpId="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body" idx="1"/>
          </p:nvPr>
        </p:nvSpPr>
        <p:spPr>
          <a:xfrm>
            <a:off x="119062" y="1124744"/>
            <a:ext cx="4452938" cy="5661248"/>
          </a:xfrm>
        </p:spPr>
        <p:txBody>
          <a:bodyPr>
            <a:normAutofit fontScale="92500" lnSpcReduction="10000"/>
          </a:bodyPr>
          <a:lstStyle/>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include &lt;</a:t>
            </a:r>
            <a:r>
              <a:rPr lang="en-US" altLang="zh-CN" sz="2400" dirty="0" err="1">
                <a:latin typeface="Arial" pitchFamily="34" charset="0"/>
                <a:ea typeface="宋体" pitchFamily="2" charset="-122"/>
              </a:rPr>
              <a:t>stdio.h</a:t>
            </a:r>
            <a:r>
              <a:rPr lang="en-US" altLang="zh-CN" sz="2400" dirty="0">
                <a:latin typeface="Arial" pitchFamily="34" charset="0"/>
                <a:ea typeface="宋体" pitchFamily="2" charset="-122"/>
              </a:rPr>
              <a:t>&gt;</a:t>
            </a:r>
          </a:p>
          <a:p>
            <a:pPr marL="377825" indent="-377825" algn="just" eaLnBrk="1" hangingPunct="1">
              <a:lnSpc>
                <a:spcPct val="90000"/>
              </a:lnSpc>
              <a:buFont typeface="Wingdings" pitchFamily="2" charset="2"/>
              <a:buNone/>
            </a:pPr>
            <a:r>
              <a:rPr lang="en-US" altLang="zh-CN" sz="2400" dirty="0" err="1">
                <a:latin typeface="Arial" pitchFamily="34" charset="0"/>
                <a:ea typeface="宋体" pitchFamily="2" charset="-122"/>
              </a:rPr>
              <a:t>int</a:t>
            </a:r>
            <a:r>
              <a:rPr lang="en-US" altLang="zh-CN" sz="2400" dirty="0">
                <a:latin typeface="Arial" pitchFamily="34" charset="0"/>
                <a:ea typeface="宋体" pitchFamily="2" charset="-122"/>
              </a:rPr>
              <a:t> main (void)</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int</a:t>
            </a: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sum;</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a:t>
            </a:r>
          </a:p>
          <a:p>
            <a:pPr marL="377825" indent="-377825" algn="just" eaLnBrk="1" hangingPunct="1">
              <a:lnSpc>
                <a:spcPct val="90000"/>
              </a:lnSpc>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printf</a:t>
            </a:r>
            <a:r>
              <a:rPr lang="en-US" altLang="zh-CN" sz="2400" dirty="0">
                <a:latin typeface="Arial" pitchFamily="34" charset="0"/>
                <a:ea typeface="宋体" pitchFamily="2" charset="-122"/>
              </a:rPr>
              <a:t> ("Enter n: ");</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scanf</a:t>
            </a:r>
            <a:r>
              <a:rPr lang="en-US" altLang="zh-CN" sz="2400" dirty="0">
                <a:latin typeface="Arial" pitchFamily="34" charset="0"/>
                <a:ea typeface="宋体" pitchFamily="2" charset="-122"/>
              </a:rPr>
              <a:t> ("%d", &amp;n);</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sum = 0;                  </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for (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 1;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&lt;= n;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sum = sum +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a:t>
            </a:r>
          </a:p>
          <a:p>
            <a:pPr marL="377825" indent="-377825" algn="just" eaLnBrk="1" hangingPunct="1">
              <a:lnSpc>
                <a:spcPct val="90000"/>
              </a:lnSpc>
              <a:buNone/>
            </a:pPr>
            <a:r>
              <a:rPr lang="zh-CN" altLang="en-US" sz="2400" dirty="0">
                <a:latin typeface="Arial" pitchFamily="34" charset="0"/>
                <a:ea typeface="宋体" pitchFamily="2" charset="-122"/>
              </a:rPr>
              <a:t>   </a:t>
            </a:r>
            <a:r>
              <a:rPr lang="en-US" altLang="zh-CN" sz="2400" dirty="0">
                <a:latin typeface="Arial" pitchFamily="34" charset="0"/>
                <a:ea typeface="宋体" pitchFamily="2" charset="-122"/>
              </a:rPr>
              <a:t>}</a:t>
            </a:r>
          </a:p>
          <a:p>
            <a:pPr marL="377825" indent="-377825" algn="just" eaLnBrk="1" hangingPunct="1">
              <a:lnSpc>
                <a:spcPct val="90000"/>
              </a:lnSpc>
              <a:buNone/>
            </a:pPr>
            <a:r>
              <a:rPr lang="en-US" altLang="zh-CN" sz="2400" dirty="0">
                <a:latin typeface="Arial" pitchFamily="34" charset="0"/>
                <a:ea typeface="宋体" pitchFamily="2" charset="-122"/>
              </a:rPr>
              <a:t>  </a:t>
            </a:r>
            <a:r>
              <a:rPr lang="zh-CN" altLang="zh-CN" sz="2400" dirty="0">
                <a:latin typeface="Arial" pitchFamily="34" charset="0"/>
                <a:ea typeface="宋体" pitchFamily="2" charset="-122"/>
              </a:rPr>
              <a:t> </a:t>
            </a:r>
            <a:r>
              <a:rPr lang="en-US" altLang="zh-CN" sz="2400" dirty="0" err="1">
                <a:latin typeface="Arial" pitchFamily="34" charset="0"/>
                <a:ea typeface="宋体" pitchFamily="2" charset="-122"/>
              </a:rPr>
              <a:t>printf</a:t>
            </a:r>
            <a:r>
              <a:rPr lang="en-US" altLang="zh-CN" sz="2400" dirty="0">
                <a:latin typeface="Arial" pitchFamily="34" charset="0"/>
                <a:ea typeface="宋体" pitchFamily="2" charset="-122"/>
              </a:rPr>
              <a:t> ("sum = %d\n", sum);</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return 0;</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a:t>
            </a:r>
          </a:p>
        </p:txBody>
      </p:sp>
      <p:sp>
        <p:nvSpPr>
          <p:cNvPr id="78850" name="Rectangle 3"/>
          <p:cNvSpPr>
            <a:spLocks noGrp="1" noChangeArrowheads="1"/>
          </p:cNvSpPr>
          <p:nvPr>
            <p:ph type="title"/>
          </p:nvPr>
        </p:nvSpPr>
        <p:spPr>
          <a:xfrm>
            <a:off x="323850" y="332656"/>
            <a:ext cx="8050213" cy="706438"/>
          </a:xfrm>
        </p:spPr>
        <p:txBody>
          <a:bodyPr/>
          <a:lstStyle/>
          <a:p>
            <a:pPr eaLnBrk="1" hangingPunct="1"/>
            <a:r>
              <a:rPr lang="zh-CN" altLang="en-US" dirty="0">
                <a:ea typeface="黑体" pitchFamily="49" charset="-122"/>
              </a:rPr>
              <a:t>求</a:t>
            </a:r>
            <a:r>
              <a:rPr lang="en-US" altLang="zh-CN" dirty="0">
                <a:ea typeface="黑体" pitchFamily="49" charset="-122"/>
              </a:rPr>
              <a:t>1+1/2+1/3+……+ 1/n </a:t>
            </a:r>
          </a:p>
        </p:txBody>
      </p:sp>
      <p:sp>
        <p:nvSpPr>
          <p:cNvPr id="400388" name="Rectangle 4"/>
          <p:cNvSpPr>
            <a:spLocks noChangeArrowheads="1"/>
          </p:cNvSpPr>
          <p:nvPr/>
        </p:nvSpPr>
        <p:spPr bwMode="auto">
          <a:xfrm>
            <a:off x="4427984" y="1052736"/>
            <a:ext cx="4536504" cy="5688632"/>
          </a:xfrm>
          <a:prstGeom prst="rect">
            <a:avLst/>
          </a:prstGeom>
          <a:noFill/>
          <a:ln w="9525">
            <a:solidFill>
              <a:schemeClr val="tx1"/>
            </a:solidFill>
            <a:prstDash val="sysDot"/>
            <a:miter lim="800000"/>
            <a:headEnd/>
            <a:tailEnd/>
          </a:ln>
        </p:spPr>
        <p:txBody>
          <a:bodyPr/>
          <a:lstStyle/>
          <a:p>
            <a:pPr marL="377825" indent="-377825">
              <a:lnSpc>
                <a:spcPct val="90000"/>
              </a:lnSpc>
              <a:spcBef>
                <a:spcPct val="20000"/>
              </a:spcBef>
            </a:pPr>
            <a:r>
              <a:rPr lang="en-US" altLang="zh-CN" sz="2400" b="1" dirty="0"/>
              <a:t># include &lt;</a:t>
            </a:r>
            <a:r>
              <a:rPr lang="en-US" altLang="zh-CN" sz="2400" b="1" dirty="0" err="1"/>
              <a:t>stdio.h</a:t>
            </a:r>
            <a:r>
              <a:rPr lang="en-US" altLang="zh-CN" sz="2400" b="1" dirty="0"/>
              <a:t>&gt;</a:t>
            </a:r>
          </a:p>
          <a:p>
            <a:pPr marL="377825" indent="-377825">
              <a:lnSpc>
                <a:spcPct val="90000"/>
              </a:lnSpc>
              <a:spcBef>
                <a:spcPct val="20000"/>
              </a:spcBef>
            </a:pPr>
            <a:r>
              <a:rPr lang="en-US" altLang="zh-CN" sz="2400" b="1" dirty="0" err="1"/>
              <a:t>int</a:t>
            </a:r>
            <a:r>
              <a:rPr lang="en-US" altLang="zh-CN" sz="2400" b="1" dirty="0"/>
              <a:t> main (void)</a:t>
            </a:r>
          </a:p>
          <a:p>
            <a:pPr marL="377825" indent="-377825">
              <a:lnSpc>
                <a:spcPct val="90000"/>
              </a:lnSpc>
              <a:spcBef>
                <a:spcPct val="20000"/>
              </a:spcBef>
            </a:pPr>
            <a:r>
              <a:rPr lang="en-US" altLang="zh-CN" sz="2400" b="1" dirty="0"/>
              <a:t>{  </a:t>
            </a:r>
            <a:r>
              <a:rPr lang="en-US" altLang="zh-CN" sz="2400" b="1" dirty="0" err="1"/>
              <a:t>int</a:t>
            </a:r>
            <a:r>
              <a:rPr lang="en-US" altLang="zh-CN" sz="2400" b="1" dirty="0"/>
              <a:t> </a:t>
            </a:r>
            <a:r>
              <a:rPr lang="en-US" altLang="zh-CN" sz="2400" b="1" dirty="0" err="1"/>
              <a:t>i</a:t>
            </a:r>
            <a:r>
              <a:rPr lang="en-US" altLang="zh-CN" sz="2400" b="1" dirty="0"/>
              <a:t>;</a:t>
            </a:r>
          </a:p>
          <a:p>
            <a:pPr marL="377825" indent="-377825">
              <a:lnSpc>
                <a:spcPct val="90000"/>
              </a:lnSpc>
              <a:spcBef>
                <a:spcPct val="20000"/>
              </a:spcBef>
            </a:pPr>
            <a:r>
              <a:rPr lang="en-US" altLang="zh-CN" sz="2400" b="1" dirty="0"/>
              <a:t>    double sum;</a:t>
            </a:r>
          </a:p>
          <a:p>
            <a:pPr marL="377825" indent="-377825">
              <a:lnSpc>
                <a:spcPct val="90000"/>
              </a:lnSpc>
              <a:spcBef>
                <a:spcPct val="20000"/>
              </a:spcBef>
            </a:pPr>
            <a:r>
              <a:rPr lang="en-US" altLang="zh-CN" sz="2400" b="1" dirty="0"/>
              <a:t> </a:t>
            </a:r>
          </a:p>
          <a:p>
            <a:pPr marL="377825" indent="-377825">
              <a:lnSpc>
                <a:spcPct val="90000"/>
              </a:lnSpc>
              <a:spcBef>
                <a:spcPct val="20000"/>
              </a:spcBef>
            </a:pPr>
            <a:r>
              <a:rPr lang="en-US" altLang="zh-CN" sz="2400" b="1" dirty="0"/>
              <a:t>    </a:t>
            </a:r>
            <a:r>
              <a:rPr lang="en-US" altLang="zh-CN" sz="2400" b="1" dirty="0" err="1"/>
              <a:t>printf</a:t>
            </a:r>
            <a:r>
              <a:rPr lang="en-US" altLang="zh-CN" sz="2400" b="1" dirty="0"/>
              <a:t> (</a:t>
            </a:r>
            <a:r>
              <a:rPr lang="en-US" altLang="zh-CN" sz="2400" dirty="0"/>
              <a:t>"</a:t>
            </a:r>
            <a:r>
              <a:rPr lang="en-US" altLang="zh-CN" sz="2400" b="1" dirty="0"/>
              <a:t>Enter n: ");</a:t>
            </a:r>
          </a:p>
          <a:p>
            <a:pPr marL="377825" indent="-377825">
              <a:lnSpc>
                <a:spcPct val="90000"/>
              </a:lnSpc>
              <a:spcBef>
                <a:spcPct val="20000"/>
              </a:spcBef>
            </a:pPr>
            <a:r>
              <a:rPr lang="en-US" altLang="zh-CN" sz="2400" b="1" dirty="0"/>
              <a:t>    </a:t>
            </a:r>
            <a:r>
              <a:rPr lang="en-US" altLang="zh-CN" sz="2400" b="1" dirty="0" err="1"/>
              <a:t>scanf</a:t>
            </a:r>
            <a:r>
              <a:rPr lang="en-US" altLang="zh-CN" sz="2400" b="1" dirty="0"/>
              <a:t> ("%d", &amp;n);</a:t>
            </a:r>
          </a:p>
          <a:p>
            <a:pPr marL="377825" indent="-377825">
              <a:lnSpc>
                <a:spcPct val="90000"/>
              </a:lnSpc>
              <a:spcBef>
                <a:spcPct val="20000"/>
              </a:spcBef>
            </a:pPr>
            <a:r>
              <a:rPr lang="en-US" altLang="zh-CN" sz="2400" b="1" dirty="0"/>
              <a:t>    sum = 0;                  </a:t>
            </a:r>
          </a:p>
          <a:p>
            <a:pPr marL="377825" indent="-377825">
              <a:lnSpc>
                <a:spcPct val="90000"/>
              </a:lnSpc>
              <a:spcBef>
                <a:spcPct val="20000"/>
              </a:spcBef>
            </a:pPr>
            <a:r>
              <a:rPr lang="en-US" altLang="zh-CN" sz="2400" b="1" dirty="0"/>
              <a:t>    for ( </a:t>
            </a:r>
            <a:r>
              <a:rPr lang="en-US" altLang="zh-CN" sz="2400" b="1" dirty="0" err="1"/>
              <a:t>i</a:t>
            </a:r>
            <a:r>
              <a:rPr lang="en-US" altLang="zh-CN" sz="2400" b="1" dirty="0"/>
              <a:t> = 1; </a:t>
            </a:r>
            <a:r>
              <a:rPr lang="en-US" altLang="zh-CN" sz="2400" b="1" dirty="0" err="1"/>
              <a:t>i</a:t>
            </a:r>
            <a:r>
              <a:rPr lang="en-US" altLang="zh-CN" sz="2400" b="1" dirty="0"/>
              <a:t> &lt;= n; </a:t>
            </a:r>
            <a:r>
              <a:rPr lang="en-US" altLang="zh-CN" sz="2400" b="1" dirty="0" err="1"/>
              <a:t>i</a:t>
            </a:r>
            <a:r>
              <a:rPr lang="en-US" altLang="zh-CN" sz="2400" b="1" dirty="0"/>
              <a:t>++ ){</a:t>
            </a:r>
          </a:p>
          <a:p>
            <a:pPr marL="377825" indent="-377825">
              <a:lnSpc>
                <a:spcPct val="90000"/>
              </a:lnSpc>
              <a:spcBef>
                <a:spcPct val="20000"/>
              </a:spcBef>
            </a:pPr>
            <a:r>
              <a:rPr lang="en-US" altLang="zh-CN" sz="2400" b="1" dirty="0"/>
              <a:t>        sum = sum + 1.0/</a:t>
            </a:r>
            <a:r>
              <a:rPr lang="en-US" altLang="zh-CN" sz="2400" b="1" dirty="0" err="1"/>
              <a:t>i</a:t>
            </a:r>
            <a:r>
              <a:rPr lang="en-US" altLang="zh-CN" sz="2400" b="1" dirty="0"/>
              <a:t>;</a:t>
            </a:r>
          </a:p>
          <a:p>
            <a:pPr marL="377825" indent="-377825">
              <a:lnSpc>
                <a:spcPct val="90000"/>
              </a:lnSpc>
              <a:spcBef>
                <a:spcPct val="20000"/>
              </a:spcBef>
            </a:pPr>
            <a:r>
              <a:rPr lang="en-US" altLang="zh-CN" sz="2400" b="1" dirty="0"/>
              <a:t> </a:t>
            </a:r>
            <a:r>
              <a:rPr lang="zh-CN" altLang="en-US" sz="2400" b="1" dirty="0"/>
              <a:t>  </a:t>
            </a:r>
            <a:r>
              <a:rPr lang="en-US" altLang="zh-CN" sz="2400" b="1" dirty="0"/>
              <a:t>}</a:t>
            </a:r>
          </a:p>
          <a:p>
            <a:pPr marL="377825" indent="-377825">
              <a:lnSpc>
                <a:spcPct val="90000"/>
              </a:lnSpc>
              <a:spcBef>
                <a:spcPct val="20000"/>
              </a:spcBef>
            </a:pPr>
            <a:r>
              <a:rPr lang="en-US" altLang="zh-CN" sz="2400" b="1" dirty="0"/>
              <a:t>    </a:t>
            </a:r>
            <a:r>
              <a:rPr lang="en-US" altLang="zh-CN" sz="2400" b="1" dirty="0" err="1"/>
              <a:t>printf</a:t>
            </a:r>
            <a:r>
              <a:rPr lang="en-US" altLang="zh-CN" sz="2400" b="1" dirty="0"/>
              <a:t> (</a:t>
            </a:r>
            <a:r>
              <a:rPr lang="en-US" altLang="zh-CN" sz="2400" dirty="0"/>
              <a:t>"</a:t>
            </a:r>
            <a:r>
              <a:rPr lang="en-US" altLang="zh-CN" sz="2400" b="1" dirty="0"/>
              <a:t>sum = %f\n</a:t>
            </a:r>
            <a:r>
              <a:rPr lang="en-US" altLang="zh-CN" sz="2400" dirty="0"/>
              <a:t>"</a:t>
            </a:r>
            <a:r>
              <a:rPr lang="en-US" altLang="zh-CN" sz="2400" b="1" dirty="0"/>
              <a:t>, sum);</a:t>
            </a:r>
          </a:p>
          <a:p>
            <a:pPr marL="377825" indent="-377825">
              <a:lnSpc>
                <a:spcPct val="90000"/>
              </a:lnSpc>
              <a:spcBef>
                <a:spcPct val="20000"/>
              </a:spcBef>
            </a:pPr>
            <a:r>
              <a:rPr lang="en-US" altLang="zh-CN" sz="2400" b="1" dirty="0"/>
              <a:t>    return 0;</a:t>
            </a:r>
          </a:p>
          <a:p>
            <a:pPr marL="377825" indent="-377825">
              <a:lnSpc>
                <a:spcPct val="90000"/>
              </a:lnSpc>
              <a:spcBef>
                <a:spcPct val="20000"/>
              </a:spcBef>
            </a:pPr>
            <a:r>
              <a:rPr lang="en-US" altLang="zh-CN" sz="2400" b="1"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0388"/>
                                        </p:tgtEl>
                                        <p:attrNameLst>
                                          <p:attrName>style.visibility</p:attrName>
                                        </p:attrNameLst>
                                      </p:cBhvr>
                                      <p:to>
                                        <p:strVal val="visible"/>
                                      </p:to>
                                    </p:set>
                                    <p:animEffect transition="in" filter="wipe(left)">
                                      <p:cBhvr>
                                        <p:cTn id="7" dur="500"/>
                                        <p:tgtEl>
                                          <p:spTgt spid="400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1410" name="Rectangle 2"/>
          <p:cNvSpPr>
            <a:spLocks noGrp="1" noChangeArrowheads="1"/>
          </p:cNvSpPr>
          <p:nvPr>
            <p:ph type="body" idx="1"/>
          </p:nvPr>
        </p:nvSpPr>
        <p:spPr>
          <a:xfrm>
            <a:off x="906463" y="2236788"/>
            <a:ext cx="7697787" cy="2705100"/>
          </a:xfrm>
        </p:spPr>
        <p:txBody>
          <a:bodyPr/>
          <a:lstStyle/>
          <a:p>
            <a:pPr marL="377825" indent="-377825" algn="just" eaLnBrk="1" hangingPunct="1">
              <a:buFont typeface="Wingdings" pitchFamily="2" charset="2"/>
              <a:buNone/>
            </a:pPr>
            <a:r>
              <a:rPr lang="zh-CN" altLang="en-US" dirty="0">
                <a:latin typeface="Arial" pitchFamily="34" charset="0"/>
                <a:ea typeface="宋体" pitchFamily="2" charset="-122"/>
              </a:rPr>
              <a:t>求前</a:t>
            </a:r>
            <a:r>
              <a:rPr lang="en-US" altLang="zh-CN" dirty="0">
                <a:latin typeface="Arial" pitchFamily="34" charset="0"/>
                <a:ea typeface="宋体" pitchFamily="2" charset="-122"/>
              </a:rPr>
              <a:t>n</a:t>
            </a:r>
            <a:r>
              <a:rPr lang="zh-CN" altLang="en-US" dirty="0">
                <a:latin typeface="Arial" pitchFamily="34" charset="0"/>
                <a:ea typeface="宋体" pitchFamily="2" charset="-122"/>
              </a:rPr>
              <a:t>项和，即循环</a:t>
            </a:r>
            <a:r>
              <a:rPr lang="en-US" altLang="zh-CN" dirty="0">
                <a:latin typeface="Arial" pitchFamily="34" charset="0"/>
                <a:ea typeface="宋体" pitchFamily="2" charset="-122"/>
              </a:rPr>
              <a:t>n</a:t>
            </a:r>
            <a:r>
              <a:rPr lang="zh-CN" altLang="en-US" dirty="0">
                <a:latin typeface="Arial" pitchFamily="34" charset="0"/>
                <a:ea typeface="宋体" pitchFamily="2" charset="-122"/>
              </a:rPr>
              <a:t>次，每次累加</a:t>
            </a:r>
            <a:r>
              <a:rPr lang="en-US" altLang="zh-CN" dirty="0">
                <a:latin typeface="Arial" pitchFamily="34" charset="0"/>
                <a:ea typeface="宋体" pitchFamily="2" charset="-122"/>
              </a:rPr>
              <a:t>1</a:t>
            </a:r>
            <a:r>
              <a:rPr lang="zh-CN" altLang="en-US" dirty="0">
                <a:latin typeface="Arial" pitchFamily="34" charset="0"/>
                <a:ea typeface="宋体" pitchFamily="2" charset="-122"/>
              </a:rPr>
              <a:t>项。</a:t>
            </a:r>
          </a:p>
          <a:p>
            <a:pPr marL="854075" lvl="1" eaLnBrk="1" hangingPunct="1">
              <a:buFont typeface="Wingdings" pitchFamily="2" charset="2"/>
              <a:buNone/>
            </a:pPr>
            <a:r>
              <a:rPr lang="en-US" altLang="zh-CN" dirty="0">
                <a:latin typeface="Arial" pitchFamily="34" charset="0"/>
                <a:ea typeface="宋体" pitchFamily="2" charset="-122"/>
              </a:rPr>
              <a:t>for (</a:t>
            </a:r>
            <a:r>
              <a:rPr lang="en-US" altLang="zh-CN" dirty="0" err="1">
                <a:latin typeface="Arial" pitchFamily="34" charset="0"/>
                <a:ea typeface="宋体" pitchFamily="2" charset="-122"/>
              </a:rPr>
              <a:t>i</a:t>
            </a:r>
            <a:r>
              <a:rPr lang="en-US" altLang="zh-CN" dirty="0">
                <a:latin typeface="Arial" pitchFamily="34" charset="0"/>
                <a:ea typeface="宋体" pitchFamily="2" charset="-122"/>
              </a:rPr>
              <a:t> = 1; </a:t>
            </a:r>
            <a:r>
              <a:rPr lang="en-US" altLang="zh-CN" dirty="0" err="1">
                <a:latin typeface="Arial" pitchFamily="34" charset="0"/>
                <a:ea typeface="宋体" pitchFamily="2" charset="-122"/>
              </a:rPr>
              <a:t>i</a:t>
            </a:r>
            <a:r>
              <a:rPr lang="en-US" altLang="zh-CN" dirty="0">
                <a:latin typeface="Arial" pitchFamily="34" charset="0"/>
                <a:ea typeface="宋体" pitchFamily="2" charset="-122"/>
              </a:rPr>
              <a:t> &lt;= n ; </a:t>
            </a:r>
            <a:r>
              <a:rPr lang="en-US" altLang="zh-CN" dirty="0" err="1">
                <a:latin typeface="Arial" pitchFamily="34" charset="0"/>
                <a:ea typeface="宋体" pitchFamily="2" charset="-122"/>
              </a:rPr>
              <a:t>i</a:t>
            </a:r>
            <a:r>
              <a:rPr lang="en-US" altLang="zh-CN" dirty="0">
                <a:latin typeface="Arial" pitchFamily="34" charset="0"/>
                <a:ea typeface="宋体" pitchFamily="2" charset="-122"/>
              </a:rPr>
              <a:t>++){</a:t>
            </a:r>
          </a:p>
          <a:p>
            <a:pPr marL="854075" lvl="1" algn="just" eaLnBrk="1" hangingPunct="1">
              <a:buFont typeface="Wingdings" pitchFamily="2" charset="2"/>
              <a:buNone/>
            </a:pPr>
            <a:r>
              <a:rPr lang="en-US" altLang="zh-CN" dirty="0">
                <a:latin typeface="Arial" pitchFamily="34" charset="0"/>
                <a:ea typeface="宋体" pitchFamily="2" charset="-122"/>
              </a:rPr>
              <a:t>    sum = sum + </a:t>
            </a:r>
            <a:r>
              <a:rPr lang="en-US" altLang="zh-CN" dirty="0">
                <a:solidFill>
                  <a:srgbClr val="CC0066"/>
                </a:solidFill>
                <a:latin typeface="Arial" pitchFamily="34" charset="0"/>
                <a:ea typeface="宋体" pitchFamily="2" charset="-122"/>
              </a:rPr>
              <a:t>item</a:t>
            </a:r>
            <a:r>
              <a:rPr lang="en-US" altLang="zh-CN" dirty="0">
                <a:solidFill>
                  <a:srgbClr val="D90F4E"/>
                </a:solidFill>
                <a:latin typeface="Arial" pitchFamily="34" charset="0"/>
                <a:ea typeface="宋体" pitchFamily="2" charset="-122"/>
              </a:rPr>
              <a:t> </a:t>
            </a:r>
            <a:r>
              <a:rPr lang="en-US" altLang="zh-CN" dirty="0">
                <a:latin typeface="Arial" pitchFamily="34" charset="0"/>
                <a:ea typeface="宋体" pitchFamily="2" charset="-122"/>
              </a:rPr>
              <a:t>(</a:t>
            </a:r>
            <a:r>
              <a:rPr lang="zh-CN" altLang="en-US" dirty="0">
                <a:latin typeface="Arial" pitchFamily="34" charset="0"/>
                <a:ea typeface="宋体" pitchFamily="2" charset="-122"/>
              </a:rPr>
              <a:t>第</a:t>
            </a:r>
            <a:r>
              <a:rPr lang="en-US" altLang="zh-CN" dirty="0" err="1">
                <a:latin typeface="Arial" pitchFamily="34" charset="0"/>
                <a:ea typeface="宋体" pitchFamily="2" charset="-122"/>
              </a:rPr>
              <a:t>i</a:t>
            </a:r>
            <a:r>
              <a:rPr lang="zh-CN" altLang="en-US" dirty="0">
                <a:latin typeface="Arial" pitchFamily="34" charset="0"/>
                <a:ea typeface="宋体" pitchFamily="2" charset="-122"/>
              </a:rPr>
              <a:t>项</a:t>
            </a:r>
            <a:r>
              <a:rPr lang="en-US" altLang="zh-CN" dirty="0">
                <a:latin typeface="Arial" pitchFamily="34" charset="0"/>
                <a:ea typeface="宋体" pitchFamily="2" charset="-122"/>
              </a:rPr>
              <a:t>)</a:t>
            </a:r>
          </a:p>
          <a:p>
            <a:pPr marL="854075" lvl="1" algn="just" eaLnBrk="1" hangingPunct="1">
              <a:buNone/>
            </a:pPr>
            <a:r>
              <a:rPr lang="en-US" altLang="zh-CN" dirty="0">
                <a:latin typeface="Arial" pitchFamily="34" charset="0"/>
                <a:ea typeface="宋体" pitchFamily="2" charset="-122"/>
              </a:rPr>
              <a:t>}</a:t>
            </a:r>
            <a:endParaRPr lang="en-US" altLang="zh-CN" dirty="0">
              <a:solidFill>
                <a:srgbClr val="D90F4E"/>
              </a:solidFill>
              <a:latin typeface="Arial" pitchFamily="34" charset="0"/>
              <a:ea typeface="宋体" pitchFamily="2" charset="-122"/>
            </a:endParaRPr>
          </a:p>
          <a:p>
            <a:pPr marL="854075" lvl="1" algn="just" eaLnBrk="1" hangingPunct="1">
              <a:buFont typeface="Wingdings" pitchFamily="2" charset="2"/>
              <a:buNone/>
            </a:pPr>
            <a:endParaRPr lang="en-US" altLang="zh-CN" dirty="0">
              <a:latin typeface="Arial" pitchFamily="34" charset="0"/>
              <a:ea typeface="宋体" pitchFamily="2" charset="-122"/>
            </a:endParaRPr>
          </a:p>
          <a:p>
            <a:pPr marL="854075" lvl="1" algn="just" eaLnBrk="1" hangingPunct="1">
              <a:buFont typeface="Wingdings" pitchFamily="2" charset="2"/>
              <a:buNone/>
            </a:pPr>
            <a:r>
              <a:rPr lang="en-US" altLang="zh-CN" dirty="0">
                <a:latin typeface="Arial" pitchFamily="34" charset="0"/>
                <a:ea typeface="宋体" pitchFamily="2" charset="-122"/>
              </a:rPr>
              <a:t>		</a:t>
            </a:r>
            <a:r>
              <a:rPr lang="en-US" altLang="zh-CN" dirty="0">
                <a:solidFill>
                  <a:srgbClr val="CC0066"/>
                </a:solidFill>
                <a:latin typeface="Arial" pitchFamily="34" charset="0"/>
                <a:ea typeface="宋体" pitchFamily="2" charset="-122"/>
              </a:rPr>
              <a:t>item</a:t>
            </a:r>
            <a:r>
              <a:rPr lang="en-US" altLang="zh-CN" dirty="0">
                <a:latin typeface="Arial" pitchFamily="34" charset="0"/>
                <a:ea typeface="宋体" pitchFamily="2" charset="-122"/>
              </a:rPr>
              <a:t> = </a:t>
            </a:r>
            <a:r>
              <a:rPr lang="en-US" altLang="zh-CN" dirty="0">
                <a:solidFill>
                  <a:srgbClr val="CC0066"/>
                </a:solidFill>
                <a:latin typeface="Arial" pitchFamily="34" charset="0"/>
                <a:ea typeface="宋体" pitchFamily="2" charset="-122"/>
              </a:rPr>
              <a:t>1.0</a:t>
            </a:r>
            <a:r>
              <a:rPr lang="en-US" altLang="zh-CN" dirty="0">
                <a:latin typeface="Arial" pitchFamily="34" charset="0"/>
                <a:ea typeface="宋体" pitchFamily="2" charset="-122"/>
              </a:rPr>
              <a:t> / (2 * </a:t>
            </a:r>
            <a:r>
              <a:rPr lang="en-US" altLang="zh-CN" dirty="0" err="1">
                <a:latin typeface="Arial" pitchFamily="34" charset="0"/>
                <a:ea typeface="宋体" pitchFamily="2" charset="-122"/>
              </a:rPr>
              <a:t>i</a:t>
            </a:r>
            <a:r>
              <a:rPr lang="en-US" altLang="zh-CN" dirty="0">
                <a:latin typeface="Arial" pitchFamily="34" charset="0"/>
                <a:ea typeface="宋体" pitchFamily="2" charset="-122"/>
              </a:rPr>
              <a:t> - 1)</a:t>
            </a:r>
          </a:p>
        </p:txBody>
      </p:sp>
      <p:sp>
        <p:nvSpPr>
          <p:cNvPr id="79874" name="Rectangle 3"/>
          <p:cNvSpPr>
            <a:spLocks noGrp="1" noChangeArrowheads="1"/>
          </p:cNvSpPr>
          <p:nvPr>
            <p:ph type="title"/>
          </p:nvPr>
        </p:nvSpPr>
        <p:spPr>
          <a:xfrm>
            <a:off x="171450" y="620713"/>
            <a:ext cx="8145463" cy="706437"/>
          </a:xfrm>
        </p:spPr>
        <p:txBody>
          <a:bodyPr/>
          <a:lstStyle/>
          <a:p>
            <a:pPr eaLnBrk="1" hangingPunct="1"/>
            <a:r>
              <a:rPr lang="zh-CN" altLang="en-US">
                <a:ea typeface="黑体" pitchFamily="49" charset="-122"/>
              </a:rPr>
              <a:t>求 </a:t>
            </a:r>
            <a:r>
              <a:rPr lang="en-US" altLang="zh-CN">
                <a:ea typeface="黑体" pitchFamily="49" charset="-122"/>
              </a:rPr>
              <a:t>1+1/3+1/5+… </a:t>
            </a:r>
            <a:r>
              <a:rPr lang="zh-CN" altLang="en-US">
                <a:ea typeface="黑体" pitchFamily="49" charset="-122"/>
              </a:rPr>
              <a:t>的前</a:t>
            </a:r>
            <a:r>
              <a:rPr lang="en-US" altLang="zh-CN">
                <a:ea typeface="黑体" pitchFamily="49" charset="-122"/>
              </a:rPr>
              <a:t>n</a:t>
            </a:r>
            <a:r>
              <a:rPr lang="zh-CN" altLang="en-US">
                <a:ea typeface="黑体" pitchFamily="49" charset="-122"/>
              </a:rPr>
              <a:t>项和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1410">
                                            <p:txEl>
                                              <p:pRg st="0" end="0"/>
                                            </p:txEl>
                                          </p:spTgt>
                                        </p:tgtEl>
                                        <p:attrNameLst>
                                          <p:attrName>style.visibility</p:attrName>
                                        </p:attrNameLst>
                                      </p:cBhvr>
                                      <p:to>
                                        <p:strVal val="visible"/>
                                      </p:to>
                                    </p:set>
                                    <p:anim calcmode="lin" valueType="num">
                                      <p:cBhvr additive="base">
                                        <p:cTn id="7" dur="500" fill="hold"/>
                                        <p:tgtEl>
                                          <p:spTgt spid="4014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141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01410">
                                            <p:txEl>
                                              <p:pRg st="1" end="1"/>
                                            </p:txEl>
                                          </p:spTgt>
                                        </p:tgtEl>
                                        <p:attrNameLst>
                                          <p:attrName>style.visibility</p:attrName>
                                        </p:attrNameLst>
                                      </p:cBhvr>
                                      <p:to>
                                        <p:strVal val="visible"/>
                                      </p:to>
                                    </p:set>
                                    <p:anim calcmode="lin" valueType="num">
                                      <p:cBhvr additive="base">
                                        <p:cTn id="11" dur="500" fill="hold"/>
                                        <p:tgtEl>
                                          <p:spTgt spid="401410">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01410">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01410">
                                            <p:txEl>
                                              <p:pRg st="2" end="2"/>
                                            </p:txEl>
                                          </p:spTgt>
                                        </p:tgtEl>
                                        <p:attrNameLst>
                                          <p:attrName>style.visibility</p:attrName>
                                        </p:attrNameLst>
                                      </p:cBhvr>
                                      <p:to>
                                        <p:strVal val="visible"/>
                                      </p:to>
                                    </p:set>
                                    <p:anim calcmode="lin" valueType="num">
                                      <p:cBhvr additive="base">
                                        <p:cTn id="15" dur="500" fill="hold"/>
                                        <p:tgtEl>
                                          <p:spTgt spid="401410">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01410">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01410">
                                            <p:txEl>
                                              <p:pRg st="3" end="3"/>
                                            </p:txEl>
                                          </p:spTgt>
                                        </p:tgtEl>
                                        <p:attrNameLst>
                                          <p:attrName>style.visibility</p:attrName>
                                        </p:attrNameLst>
                                      </p:cBhvr>
                                      <p:to>
                                        <p:strVal val="visible"/>
                                      </p:to>
                                    </p:set>
                                    <p:anim calcmode="lin" valueType="num">
                                      <p:cBhvr additive="base">
                                        <p:cTn id="19" dur="500" fill="hold"/>
                                        <p:tgtEl>
                                          <p:spTgt spid="401410">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1410">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01410">
                                            <p:txEl>
                                              <p:pRg st="5" end="5"/>
                                            </p:txEl>
                                          </p:spTgt>
                                        </p:tgtEl>
                                        <p:attrNameLst>
                                          <p:attrName>style.visibility</p:attrName>
                                        </p:attrNameLst>
                                      </p:cBhvr>
                                      <p:to>
                                        <p:strVal val="visible"/>
                                      </p:to>
                                    </p:set>
                                    <p:anim calcmode="lin" valueType="num">
                                      <p:cBhvr additive="base">
                                        <p:cTn id="23" dur="500" fill="hold"/>
                                        <p:tgtEl>
                                          <p:spTgt spid="401410">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0141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0"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body" idx="1"/>
          </p:nvPr>
        </p:nvSpPr>
        <p:spPr>
          <a:xfrm>
            <a:off x="533400" y="1125538"/>
            <a:ext cx="8359775" cy="5732462"/>
          </a:xfrm>
        </p:spPr>
        <p:txBody>
          <a:bodyPr>
            <a:normAutofit fontScale="92500" lnSpcReduction="10000"/>
          </a:bodyPr>
          <a:lstStyle/>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#include &lt;</a:t>
            </a:r>
            <a:r>
              <a:rPr lang="en-US" altLang="zh-CN" sz="2400" dirty="0" err="1">
                <a:latin typeface="Arial" pitchFamily="34" charset="0"/>
                <a:ea typeface="宋体" pitchFamily="2" charset="-122"/>
              </a:rPr>
              <a:t>stdio.h</a:t>
            </a:r>
            <a:r>
              <a:rPr lang="en-US" altLang="zh-CN" sz="2400" dirty="0">
                <a:latin typeface="Arial" pitchFamily="34" charset="0"/>
                <a:ea typeface="宋体" pitchFamily="2" charset="-122"/>
              </a:rPr>
              <a:t>&gt;</a:t>
            </a:r>
          </a:p>
          <a:p>
            <a:pPr marL="377825" indent="-377825" algn="just" eaLnBrk="1" hangingPunct="1">
              <a:lnSpc>
                <a:spcPct val="90000"/>
              </a:lnSpc>
              <a:buFont typeface="Wingdings" pitchFamily="2" charset="2"/>
              <a:buNone/>
            </a:pPr>
            <a:r>
              <a:rPr lang="en-US" altLang="zh-CN" sz="2400" dirty="0" err="1">
                <a:latin typeface="Arial" pitchFamily="34" charset="0"/>
                <a:ea typeface="宋体" pitchFamily="2" charset="-122"/>
              </a:rPr>
              <a:t>int</a:t>
            </a:r>
            <a:r>
              <a:rPr lang="en-US" altLang="zh-CN" sz="2400" dirty="0">
                <a:latin typeface="Arial" pitchFamily="34" charset="0"/>
                <a:ea typeface="宋体" pitchFamily="2" charset="-122"/>
              </a:rPr>
              <a:t> main (void)</a:t>
            </a:r>
          </a:p>
          <a:p>
            <a:pPr marL="377825" indent="-377825" algn="just" eaLnBrk="1" hangingPunct="1">
              <a:lnSpc>
                <a:spcPct val="6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int</a:t>
            </a: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n; </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double item, sum;</a:t>
            </a:r>
          </a:p>
          <a:p>
            <a:pPr marL="377825" indent="-377825" algn="just" eaLnBrk="1" hangingPunct="1">
              <a:lnSpc>
                <a:spcPct val="90000"/>
              </a:lnSpc>
              <a:buFont typeface="Wingdings" pitchFamily="2" charset="2"/>
              <a:buNone/>
            </a:pPr>
            <a:endParaRPr lang="en-US" altLang="zh-CN" sz="2400" dirty="0">
              <a:latin typeface="Arial" pitchFamily="34" charset="0"/>
              <a:ea typeface="宋体" pitchFamily="2" charset="-122"/>
            </a:endParaRPr>
          </a:p>
          <a:p>
            <a:pPr marL="377825" indent="-377825" algn="just" eaLnBrk="1" hangingPunct="1">
              <a:lnSpc>
                <a:spcPct val="90000"/>
              </a:lnSpc>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printf</a:t>
            </a:r>
            <a:r>
              <a:rPr lang="zh-CN" altLang="en-US" sz="2400" dirty="0">
                <a:latin typeface="Arial" pitchFamily="34" charset="0"/>
                <a:ea typeface="宋体" pitchFamily="2" charset="-122"/>
              </a:rPr>
              <a:t> </a:t>
            </a:r>
            <a:r>
              <a:rPr lang="en-US" altLang="zh-CN" sz="2400" dirty="0">
                <a:latin typeface="Arial" pitchFamily="34" charset="0"/>
                <a:ea typeface="宋体" pitchFamily="2" charset="-122"/>
              </a:rPr>
              <a:t>("Enter n: ");       </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scanf</a:t>
            </a:r>
            <a:r>
              <a:rPr lang="en-US" altLang="zh-CN" sz="2400" dirty="0">
                <a:latin typeface="Arial" pitchFamily="34" charset="0"/>
                <a:ea typeface="宋体" pitchFamily="2" charset="-122"/>
              </a:rPr>
              <a:t> ("%d", &amp;n);</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sum = 0 ; </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for (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 1;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&lt;= n;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 {</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item = 1.0 / (2 *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- 1);  	</a:t>
            </a:r>
            <a:r>
              <a:rPr lang="en-US" altLang="zh-CN" sz="2400" dirty="0">
                <a:solidFill>
                  <a:schemeClr val="bg2"/>
                </a:solidFill>
                <a:latin typeface="Arial" pitchFamily="34" charset="0"/>
                <a:ea typeface="宋体" pitchFamily="2" charset="-122"/>
              </a:rPr>
              <a:t>/* </a:t>
            </a:r>
            <a:r>
              <a:rPr lang="zh-CN" altLang="en-US" sz="2400" dirty="0">
                <a:solidFill>
                  <a:schemeClr val="bg2"/>
                </a:solidFill>
                <a:latin typeface="Arial" pitchFamily="34" charset="0"/>
                <a:ea typeface="宋体" pitchFamily="2" charset="-122"/>
              </a:rPr>
              <a:t>计算第</a:t>
            </a:r>
            <a:r>
              <a:rPr lang="en-US" altLang="zh-CN" sz="2400" dirty="0" err="1">
                <a:solidFill>
                  <a:schemeClr val="bg2"/>
                </a:solidFill>
                <a:latin typeface="Arial" pitchFamily="34" charset="0"/>
                <a:ea typeface="宋体" pitchFamily="2" charset="-122"/>
              </a:rPr>
              <a:t>i</a:t>
            </a:r>
            <a:r>
              <a:rPr lang="zh-CN" altLang="en-US" sz="2400" dirty="0">
                <a:solidFill>
                  <a:schemeClr val="bg2"/>
                </a:solidFill>
                <a:latin typeface="Arial" pitchFamily="34" charset="0"/>
                <a:ea typeface="宋体" pitchFamily="2" charset="-122"/>
              </a:rPr>
              <a:t>项的值 *</a:t>
            </a:r>
            <a:r>
              <a:rPr lang="en-US" altLang="zh-CN" sz="2400" dirty="0">
                <a:solidFill>
                  <a:schemeClr val="bg2"/>
                </a:solidFill>
                <a:latin typeface="Arial" pitchFamily="34" charset="0"/>
                <a:ea typeface="宋体" pitchFamily="2" charset="-122"/>
              </a:rPr>
              <a:t>/</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sum = sum + item ;   	</a:t>
            </a:r>
            <a:r>
              <a:rPr lang="en-US" altLang="zh-CN" sz="2400" dirty="0">
                <a:solidFill>
                  <a:schemeClr val="bg2"/>
                </a:solidFill>
                <a:latin typeface="Arial" pitchFamily="34" charset="0"/>
                <a:ea typeface="宋体" pitchFamily="2" charset="-122"/>
              </a:rPr>
              <a:t>/* </a:t>
            </a:r>
            <a:r>
              <a:rPr lang="zh-CN" altLang="en-US" sz="2400" dirty="0">
                <a:solidFill>
                  <a:schemeClr val="bg2"/>
                </a:solidFill>
                <a:latin typeface="Arial" pitchFamily="34" charset="0"/>
                <a:ea typeface="宋体" pitchFamily="2" charset="-122"/>
              </a:rPr>
              <a:t>累加第</a:t>
            </a:r>
            <a:r>
              <a:rPr lang="en-US" altLang="zh-CN" sz="2400" dirty="0" err="1">
                <a:solidFill>
                  <a:schemeClr val="bg2"/>
                </a:solidFill>
                <a:latin typeface="Arial" pitchFamily="34" charset="0"/>
                <a:ea typeface="宋体" pitchFamily="2" charset="-122"/>
              </a:rPr>
              <a:t>i</a:t>
            </a:r>
            <a:r>
              <a:rPr lang="zh-CN" altLang="en-US" sz="2400" dirty="0">
                <a:solidFill>
                  <a:schemeClr val="bg2"/>
                </a:solidFill>
                <a:latin typeface="Arial" pitchFamily="34" charset="0"/>
                <a:ea typeface="宋体" pitchFamily="2" charset="-122"/>
              </a:rPr>
              <a:t>项的值 *</a:t>
            </a:r>
            <a:r>
              <a:rPr lang="en-US" altLang="zh-CN" sz="2400" dirty="0">
                <a:solidFill>
                  <a:schemeClr val="bg2"/>
                </a:solidFill>
                <a:latin typeface="Arial" pitchFamily="34" charset="0"/>
                <a:ea typeface="宋体" pitchFamily="2" charset="-122"/>
              </a:rPr>
              <a:t>/</a:t>
            </a:r>
          </a:p>
          <a:p>
            <a:pPr marL="377825" indent="-377825" algn="just" eaLnBrk="1" hangingPunct="1">
              <a:lnSpc>
                <a:spcPct val="60000"/>
              </a:lnSpc>
              <a:buFont typeface="Wingdings" pitchFamily="2" charset="2"/>
              <a:buNone/>
            </a:pPr>
            <a:r>
              <a:rPr lang="en-US" altLang="zh-CN" sz="2400" dirty="0">
                <a:latin typeface="Arial" pitchFamily="34" charset="0"/>
                <a:ea typeface="宋体" pitchFamily="2" charset="-122"/>
              </a:rPr>
              <a:t>	 }</a:t>
            </a:r>
          </a:p>
          <a:p>
            <a:pPr marL="377825" indent="-377825" algn="just" eaLnBrk="1" hangingPunct="1">
              <a:lnSpc>
                <a:spcPct val="60000"/>
              </a:lnSpc>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printf</a:t>
            </a:r>
            <a:r>
              <a:rPr lang="en-US" altLang="zh-CN" sz="2400" dirty="0">
                <a:latin typeface="Arial" pitchFamily="34" charset="0"/>
                <a:ea typeface="宋体" pitchFamily="2" charset="-122"/>
              </a:rPr>
              <a:t> ("sum = %f\n", sum);</a:t>
            </a:r>
          </a:p>
          <a:p>
            <a:pPr marL="377825" indent="-377825" algn="just" eaLnBrk="1" hangingPunct="1">
              <a:lnSpc>
                <a:spcPct val="60000"/>
              </a:lnSpc>
              <a:buFont typeface="Wingdings" pitchFamily="2" charset="2"/>
              <a:buNone/>
            </a:pPr>
            <a:r>
              <a:rPr lang="en-US" altLang="zh-CN" sz="2400" dirty="0">
                <a:latin typeface="Arial" pitchFamily="34" charset="0"/>
                <a:ea typeface="宋体" pitchFamily="2" charset="-122"/>
              </a:rPr>
              <a:t>     return 0;</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a:t>
            </a:r>
          </a:p>
        </p:txBody>
      </p:sp>
      <p:sp>
        <p:nvSpPr>
          <p:cNvPr id="80898" name="Rectangle 3"/>
          <p:cNvSpPr>
            <a:spLocks noGrp="1" noChangeArrowheads="1"/>
          </p:cNvSpPr>
          <p:nvPr>
            <p:ph type="title"/>
          </p:nvPr>
        </p:nvSpPr>
        <p:spPr>
          <a:xfrm>
            <a:off x="323850" y="476250"/>
            <a:ext cx="7777163" cy="706438"/>
          </a:xfrm>
        </p:spPr>
        <p:txBody>
          <a:bodyPr/>
          <a:lstStyle/>
          <a:p>
            <a:pPr eaLnBrk="1" hangingPunct="1"/>
            <a:r>
              <a:rPr lang="zh-CN" altLang="en-US">
                <a:ea typeface="黑体" pitchFamily="49" charset="-122"/>
              </a:rPr>
              <a:t>源程序 求 </a:t>
            </a:r>
            <a:r>
              <a:rPr lang="en-US" altLang="zh-CN">
                <a:ea typeface="黑体" pitchFamily="49" charset="-122"/>
              </a:rPr>
              <a:t>1+1/3+1/5+… </a:t>
            </a:r>
            <a:endParaRPr lang="zh-CN" altLang="en-US">
              <a:ea typeface="黑体" pitchFamily="49"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body" idx="1"/>
          </p:nvPr>
        </p:nvSpPr>
        <p:spPr>
          <a:xfrm>
            <a:off x="539552" y="1196752"/>
            <a:ext cx="7990656" cy="5369768"/>
          </a:xfrm>
        </p:spPr>
        <p:txBody>
          <a:bodyPr>
            <a:normAutofit fontScale="92500" lnSpcReduction="20000"/>
          </a:bodyPr>
          <a:lstStyle/>
          <a:p>
            <a:pPr marL="377825" indent="-377825" algn="just" eaLnBrk="1" hangingPunct="1">
              <a:buFont typeface="Wingdings" pitchFamily="2" charset="2"/>
              <a:buNone/>
            </a:pPr>
            <a:r>
              <a:rPr lang="zh-CN" altLang="en-US" dirty="0">
                <a:latin typeface="Arial" pitchFamily="34" charset="0"/>
                <a:ea typeface="宋体" pitchFamily="2" charset="-122"/>
              </a:rPr>
              <a:t>求前</a:t>
            </a:r>
            <a:r>
              <a:rPr lang="en-US" altLang="zh-CN" dirty="0">
                <a:latin typeface="Arial" pitchFamily="34" charset="0"/>
                <a:ea typeface="宋体" pitchFamily="2" charset="-122"/>
              </a:rPr>
              <a:t>n</a:t>
            </a:r>
            <a:r>
              <a:rPr lang="zh-CN" altLang="en-US" dirty="0">
                <a:latin typeface="Arial" pitchFamily="34" charset="0"/>
                <a:ea typeface="宋体" pitchFamily="2" charset="-122"/>
              </a:rPr>
              <a:t>项和，即循环</a:t>
            </a:r>
            <a:r>
              <a:rPr lang="en-US" altLang="zh-CN" dirty="0">
                <a:latin typeface="Arial" pitchFamily="34" charset="0"/>
                <a:ea typeface="宋体" pitchFamily="2" charset="-122"/>
              </a:rPr>
              <a:t>n</a:t>
            </a:r>
            <a:r>
              <a:rPr lang="zh-CN" altLang="en-US" dirty="0">
                <a:latin typeface="Arial" pitchFamily="34" charset="0"/>
                <a:ea typeface="宋体" pitchFamily="2" charset="-122"/>
              </a:rPr>
              <a:t>次，每次累加</a:t>
            </a:r>
            <a:r>
              <a:rPr lang="en-US" altLang="zh-CN" dirty="0">
                <a:latin typeface="Arial" pitchFamily="34" charset="0"/>
                <a:ea typeface="宋体" pitchFamily="2" charset="-122"/>
              </a:rPr>
              <a:t>1</a:t>
            </a:r>
            <a:r>
              <a:rPr lang="zh-CN" altLang="en-US" dirty="0">
                <a:latin typeface="Arial" pitchFamily="34" charset="0"/>
                <a:ea typeface="宋体" pitchFamily="2" charset="-122"/>
              </a:rPr>
              <a:t>项。</a:t>
            </a:r>
          </a:p>
          <a:p>
            <a:pPr marL="854075" lvl="1" eaLnBrk="1" hangingPunct="1">
              <a:buFont typeface="Wingdings" pitchFamily="2" charset="2"/>
              <a:buNone/>
            </a:pPr>
            <a:r>
              <a:rPr lang="en-US" altLang="zh-CN" dirty="0">
                <a:latin typeface="Arial" pitchFamily="34" charset="0"/>
                <a:ea typeface="宋体" pitchFamily="2" charset="-122"/>
              </a:rPr>
              <a:t>for (</a:t>
            </a:r>
            <a:r>
              <a:rPr lang="en-US" altLang="zh-CN" dirty="0" err="1">
                <a:latin typeface="Arial" pitchFamily="34" charset="0"/>
                <a:ea typeface="宋体" pitchFamily="2" charset="-122"/>
              </a:rPr>
              <a:t>i</a:t>
            </a:r>
            <a:r>
              <a:rPr lang="en-US" altLang="zh-CN" dirty="0">
                <a:latin typeface="Arial" pitchFamily="34" charset="0"/>
                <a:ea typeface="宋体" pitchFamily="2" charset="-122"/>
              </a:rPr>
              <a:t> = 1; </a:t>
            </a:r>
            <a:r>
              <a:rPr lang="en-US" altLang="zh-CN" dirty="0" err="1">
                <a:latin typeface="Arial" pitchFamily="34" charset="0"/>
                <a:ea typeface="宋体" pitchFamily="2" charset="-122"/>
              </a:rPr>
              <a:t>i</a:t>
            </a:r>
            <a:r>
              <a:rPr lang="en-US" altLang="zh-CN" dirty="0">
                <a:latin typeface="Arial" pitchFamily="34" charset="0"/>
                <a:ea typeface="宋体" pitchFamily="2" charset="-122"/>
              </a:rPr>
              <a:t> &lt;= n ; </a:t>
            </a:r>
            <a:r>
              <a:rPr lang="en-US" altLang="zh-CN" dirty="0" err="1">
                <a:latin typeface="Arial" pitchFamily="34" charset="0"/>
                <a:ea typeface="宋体" pitchFamily="2" charset="-122"/>
              </a:rPr>
              <a:t>i</a:t>
            </a:r>
            <a:r>
              <a:rPr lang="en-US" altLang="zh-CN" dirty="0">
                <a:latin typeface="Arial" pitchFamily="34" charset="0"/>
                <a:ea typeface="宋体" pitchFamily="2" charset="-122"/>
              </a:rPr>
              <a:t>++){</a:t>
            </a:r>
          </a:p>
          <a:p>
            <a:pPr marL="854075" lvl="1" algn="just" eaLnBrk="1" hangingPunct="1">
              <a:buFont typeface="Wingdings" pitchFamily="2" charset="2"/>
              <a:buNone/>
            </a:pPr>
            <a:r>
              <a:rPr lang="en-US" altLang="zh-CN" dirty="0">
                <a:latin typeface="Arial" pitchFamily="34" charset="0"/>
                <a:ea typeface="宋体" pitchFamily="2" charset="-122"/>
              </a:rPr>
              <a:t>    sum = sum + </a:t>
            </a:r>
            <a:r>
              <a:rPr lang="en-US" altLang="zh-CN" dirty="0">
                <a:solidFill>
                  <a:srgbClr val="CC0066"/>
                </a:solidFill>
                <a:latin typeface="Arial" pitchFamily="34" charset="0"/>
                <a:ea typeface="宋体" pitchFamily="2" charset="-122"/>
              </a:rPr>
              <a:t>item</a:t>
            </a:r>
            <a:r>
              <a:rPr lang="en-US" altLang="zh-CN" dirty="0">
                <a:solidFill>
                  <a:srgbClr val="D90F4E"/>
                </a:solidFill>
                <a:latin typeface="Arial" pitchFamily="34" charset="0"/>
                <a:ea typeface="宋体" pitchFamily="2" charset="-122"/>
              </a:rPr>
              <a:t> </a:t>
            </a:r>
            <a:r>
              <a:rPr lang="en-US" altLang="zh-CN" dirty="0">
                <a:latin typeface="Arial" pitchFamily="34" charset="0"/>
                <a:ea typeface="宋体" pitchFamily="2" charset="-122"/>
              </a:rPr>
              <a:t>(</a:t>
            </a:r>
            <a:r>
              <a:rPr lang="zh-CN" altLang="en-US" dirty="0">
                <a:latin typeface="Arial" pitchFamily="34" charset="0"/>
                <a:ea typeface="宋体" pitchFamily="2" charset="-122"/>
              </a:rPr>
              <a:t>第</a:t>
            </a:r>
            <a:r>
              <a:rPr lang="en-US" altLang="zh-CN" dirty="0" err="1">
                <a:latin typeface="Arial" pitchFamily="34" charset="0"/>
                <a:ea typeface="宋体" pitchFamily="2" charset="-122"/>
              </a:rPr>
              <a:t>i</a:t>
            </a:r>
            <a:r>
              <a:rPr lang="zh-CN" altLang="en-US" dirty="0">
                <a:latin typeface="Arial" pitchFamily="34" charset="0"/>
                <a:ea typeface="宋体" pitchFamily="2" charset="-122"/>
              </a:rPr>
              <a:t>项</a:t>
            </a:r>
            <a:r>
              <a:rPr lang="en-US" altLang="zh-CN" dirty="0">
                <a:latin typeface="Arial" pitchFamily="34" charset="0"/>
                <a:ea typeface="宋体" pitchFamily="2" charset="-122"/>
              </a:rPr>
              <a:t>)</a:t>
            </a:r>
          </a:p>
          <a:p>
            <a:pPr marL="854075" lvl="1" algn="just" eaLnBrk="1" hangingPunct="1">
              <a:buNone/>
            </a:pPr>
            <a:r>
              <a:rPr lang="en-US" altLang="zh-CN" dirty="0">
                <a:latin typeface="Arial" pitchFamily="34" charset="0"/>
                <a:ea typeface="宋体" pitchFamily="2" charset="-122"/>
              </a:rPr>
              <a:t>}</a:t>
            </a:r>
          </a:p>
          <a:p>
            <a:pPr marL="854075" lvl="1" algn="just" eaLnBrk="1" hangingPunct="1">
              <a:buFont typeface="Wingdings" pitchFamily="2" charset="2"/>
              <a:buNone/>
            </a:pPr>
            <a:endParaRPr lang="en-US" altLang="zh-CN" dirty="0">
              <a:solidFill>
                <a:srgbClr val="D90F4E"/>
              </a:solidFill>
              <a:latin typeface="Arial" pitchFamily="34" charset="0"/>
              <a:ea typeface="宋体" pitchFamily="2" charset="-122"/>
            </a:endParaRPr>
          </a:p>
          <a:p>
            <a:pPr marL="854075" lvl="1" algn="just" eaLnBrk="1" hangingPunct="1">
              <a:lnSpc>
                <a:spcPct val="70000"/>
              </a:lnSpc>
              <a:buFont typeface="Wingdings" pitchFamily="2" charset="2"/>
              <a:buNone/>
            </a:pPr>
            <a:r>
              <a:rPr lang="en-US" altLang="zh-CN" dirty="0">
                <a:solidFill>
                  <a:srgbClr val="CC0066"/>
                </a:solidFill>
                <a:latin typeface="Arial" pitchFamily="34" charset="0"/>
                <a:ea typeface="宋体" pitchFamily="2" charset="-122"/>
              </a:rPr>
              <a:t>item</a:t>
            </a:r>
            <a:r>
              <a:rPr lang="en-US" altLang="zh-CN" dirty="0">
                <a:latin typeface="Arial" pitchFamily="34" charset="0"/>
                <a:ea typeface="宋体" pitchFamily="2" charset="-122"/>
              </a:rPr>
              <a:t> = </a:t>
            </a:r>
            <a:r>
              <a:rPr lang="en-US" altLang="zh-CN" dirty="0">
                <a:solidFill>
                  <a:schemeClr val="bg2"/>
                </a:solidFill>
                <a:latin typeface="Arial" pitchFamily="34" charset="0"/>
                <a:ea typeface="宋体" pitchFamily="2" charset="-122"/>
              </a:rPr>
              <a:t>flag</a:t>
            </a:r>
            <a:r>
              <a:rPr lang="en-US" altLang="zh-CN" dirty="0">
                <a:latin typeface="Arial" pitchFamily="34" charset="0"/>
                <a:ea typeface="宋体" pitchFamily="2" charset="-122"/>
              </a:rPr>
              <a:t> * 1.0 / </a:t>
            </a:r>
            <a:r>
              <a:rPr lang="en-US" altLang="zh-CN" dirty="0">
                <a:solidFill>
                  <a:schemeClr val="bg2"/>
                </a:solidFill>
                <a:latin typeface="Arial" pitchFamily="34" charset="0"/>
                <a:ea typeface="宋体" pitchFamily="2" charset="-122"/>
              </a:rPr>
              <a:t>denominator</a:t>
            </a:r>
            <a:r>
              <a:rPr lang="en-US" altLang="zh-CN" dirty="0">
                <a:latin typeface="Arial" pitchFamily="34" charset="0"/>
                <a:ea typeface="宋体" pitchFamily="2" charset="-122"/>
              </a:rPr>
              <a:t> </a:t>
            </a:r>
          </a:p>
          <a:p>
            <a:pPr marL="854075" lvl="1" algn="just" eaLnBrk="1" hangingPunct="1">
              <a:lnSpc>
                <a:spcPct val="70000"/>
              </a:lnSpc>
              <a:buFont typeface="Wingdings" pitchFamily="2" charset="2"/>
              <a:buNone/>
            </a:pPr>
            <a:endParaRPr lang="en-US" altLang="zh-CN" dirty="0">
              <a:latin typeface="Arial" pitchFamily="34" charset="0"/>
              <a:ea typeface="宋体" pitchFamily="2" charset="-122"/>
            </a:endParaRPr>
          </a:p>
          <a:p>
            <a:pPr marL="854075" lvl="1" algn="just" eaLnBrk="1" hangingPunct="1">
              <a:lnSpc>
                <a:spcPct val="70000"/>
              </a:lnSpc>
              <a:buFont typeface="Wingdings" pitchFamily="2" charset="2"/>
              <a:buNone/>
            </a:pPr>
            <a:r>
              <a:rPr lang="en-US" altLang="zh-CN" dirty="0">
                <a:solidFill>
                  <a:schemeClr val="bg2"/>
                </a:solidFill>
                <a:latin typeface="Arial" pitchFamily="34" charset="0"/>
                <a:ea typeface="宋体" pitchFamily="2" charset="-122"/>
              </a:rPr>
              <a:t>denominator</a:t>
            </a:r>
            <a:r>
              <a:rPr lang="en-US" altLang="zh-CN" dirty="0">
                <a:latin typeface="Arial" pitchFamily="34" charset="0"/>
                <a:ea typeface="宋体" pitchFamily="2" charset="-122"/>
              </a:rPr>
              <a:t> = </a:t>
            </a:r>
            <a:r>
              <a:rPr lang="en-US" altLang="zh-CN" dirty="0">
                <a:solidFill>
                  <a:schemeClr val="bg2"/>
                </a:solidFill>
                <a:latin typeface="Arial" pitchFamily="34" charset="0"/>
                <a:ea typeface="宋体" pitchFamily="2" charset="-122"/>
              </a:rPr>
              <a:t>denominator</a:t>
            </a:r>
            <a:r>
              <a:rPr lang="en-US" altLang="zh-CN" dirty="0">
                <a:latin typeface="Arial" pitchFamily="34" charset="0"/>
                <a:ea typeface="宋体" pitchFamily="2" charset="-122"/>
              </a:rPr>
              <a:t> + 2</a:t>
            </a:r>
          </a:p>
          <a:p>
            <a:pPr marL="854075" lvl="1" algn="just" eaLnBrk="1" hangingPunct="1">
              <a:buFont typeface="Wingdings" pitchFamily="2" charset="2"/>
              <a:buNone/>
            </a:pPr>
            <a:r>
              <a:rPr lang="en-US" altLang="zh-CN" dirty="0">
                <a:solidFill>
                  <a:schemeClr val="bg2"/>
                </a:solidFill>
                <a:latin typeface="Arial" pitchFamily="34" charset="0"/>
                <a:ea typeface="宋体" pitchFamily="2" charset="-122"/>
              </a:rPr>
              <a:t>flag</a:t>
            </a:r>
            <a:r>
              <a:rPr lang="en-US" altLang="zh-CN" dirty="0">
                <a:latin typeface="Arial" pitchFamily="34" charset="0"/>
                <a:ea typeface="宋体" pitchFamily="2" charset="-122"/>
              </a:rPr>
              <a:t> = -flag</a:t>
            </a:r>
          </a:p>
          <a:p>
            <a:pPr marL="854075" lvl="1" algn="just" eaLnBrk="1" hangingPunct="1">
              <a:buNone/>
            </a:pPr>
            <a:r>
              <a:rPr lang="en-US" altLang="zh-CN" dirty="0">
                <a:solidFill>
                  <a:srgbClr val="CC0066"/>
                </a:solidFill>
                <a:latin typeface="Arial" pitchFamily="34" charset="0"/>
                <a:ea typeface="宋体" pitchFamily="2" charset="-122"/>
              </a:rPr>
              <a:t>item</a:t>
            </a:r>
            <a:r>
              <a:rPr lang="en-US" altLang="zh-CN" dirty="0">
                <a:latin typeface="Arial" pitchFamily="34" charset="0"/>
                <a:ea typeface="宋体" pitchFamily="2" charset="-122"/>
              </a:rPr>
              <a:t> = </a:t>
            </a:r>
            <a:r>
              <a:rPr lang="en-US" altLang="zh-CN" dirty="0">
                <a:solidFill>
                  <a:schemeClr val="bg2"/>
                </a:solidFill>
                <a:latin typeface="Arial" pitchFamily="34" charset="0"/>
                <a:ea typeface="宋体" pitchFamily="2" charset="-122"/>
              </a:rPr>
              <a:t>flag</a:t>
            </a:r>
            <a:r>
              <a:rPr lang="en-US" altLang="zh-CN" dirty="0">
                <a:latin typeface="Arial" pitchFamily="34" charset="0"/>
                <a:ea typeface="宋体" pitchFamily="2" charset="-122"/>
              </a:rPr>
              <a:t> * 1.0 / </a:t>
            </a:r>
            <a:r>
              <a:rPr lang="en-US" altLang="zh-CN" dirty="0">
                <a:solidFill>
                  <a:schemeClr val="bg2"/>
                </a:solidFill>
                <a:latin typeface="Arial" pitchFamily="34" charset="0"/>
                <a:ea typeface="宋体" pitchFamily="2" charset="-122"/>
              </a:rPr>
              <a:t>denominator</a:t>
            </a:r>
          </a:p>
          <a:p>
            <a:pPr marL="854075" lvl="1" algn="just" eaLnBrk="1" hangingPunct="1">
              <a:buNone/>
            </a:pPr>
            <a:r>
              <a:rPr lang="en-US" altLang="zh-CN" dirty="0">
                <a:latin typeface="Arial" pitchFamily="34" charset="0"/>
                <a:ea typeface="宋体" pitchFamily="2" charset="-122"/>
              </a:rPr>
              <a:t>sum = sum + </a:t>
            </a:r>
            <a:r>
              <a:rPr lang="en-US" altLang="zh-CN" dirty="0">
                <a:solidFill>
                  <a:srgbClr val="CC0066"/>
                </a:solidFill>
                <a:latin typeface="Arial" pitchFamily="34" charset="0"/>
                <a:ea typeface="宋体" pitchFamily="2" charset="-122"/>
              </a:rPr>
              <a:t>item</a:t>
            </a:r>
            <a:endParaRPr lang="en-US" altLang="zh-CN" dirty="0">
              <a:latin typeface="Arial" pitchFamily="34" charset="0"/>
              <a:ea typeface="宋体" pitchFamily="2" charset="-122"/>
            </a:endParaRPr>
          </a:p>
        </p:txBody>
      </p:sp>
      <p:sp>
        <p:nvSpPr>
          <p:cNvPr id="81922" name="Rectangle 3"/>
          <p:cNvSpPr>
            <a:spLocks noGrp="1" noChangeArrowheads="1"/>
          </p:cNvSpPr>
          <p:nvPr>
            <p:ph type="title"/>
          </p:nvPr>
        </p:nvSpPr>
        <p:spPr>
          <a:xfrm>
            <a:off x="323850" y="476250"/>
            <a:ext cx="8534400" cy="706438"/>
          </a:xfrm>
        </p:spPr>
        <p:txBody>
          <a:bodyPr/>
          <a:lstStyle/>
          <a:p>
            <a:pPr eaLnBrk="1" hangingPunct="1"/>
            <a:r>
              <a:rPr lang="zh-CN" altLang="en-US" dirty="0">
                <a:ea typeface="黑体" pitchFamily="49" charset="-122"/>
              </a:rPr>
              <a:t>例</a:t>
            </a:r>
            <a:r>
              <a:rPr lang="en-US" altLang="zh-CN" dirty="0">
                <a:ea typeface="黑体" pitchFamily="49" charset="-122"/>
              </a:rPr>
              <a:t> </a:t>
            </a:r>
            <a:r>
              <a:rPr lang="zh-CN" altLang="en-US" dirty="0">
                <a:ea typeface="黑体" pitchFamily="49" charset="-122"/>
              </a:rPr>
              <a:t>求 </a:t>
            </a:r>
            <a:r>
              <a:rPr lang="en-US" altLang="zh-CN" dirty="0">
                <a:ea typeface="黑体" pitchFamily="49" charset="-122"/>
              </a:rPr>
              <a:t>1-1/3+1/5-… </a:t>
            </a:r>
            <a:r>
              <a:rPr lang="zh-CN" altLang="en-US" dirty="0">
                <a:ea typeface="黑体" pitchFamily="49" charset="-122"/>
              </a:rPr>
              <a:t>的前</a:t>
            </a:r>
            <a:r>
              <a:rPr lang="en-US" altLang="zh-CN" dirty="0">
                <a:ea typeface="黑体" pitchFamily="49" charset="-122"/>
              </a:rPr>
              <a:t>n</a:t>
            </a:r>
            <a:r>
              <a:rPr lang="zh-CN" altLang="en-US" dirty="0">
                <a:ea typeface="黑体" pitchFamily="49" charset="-122"/>
              </a:rPr>
              <a:t>项和</a:t>
            </a:r>
          </a:p>
        </p:txBody>
      </p:sp>
      <p:sp>
        <p:nvSpPr>
          <p:cNvPr id="403460" name="Rectangle 4"/>
          <p:cNvSpPr>
            <a:spLocks noChangeArrowheads="1"/>
          </p:cNvSpPr>
          <p:nvPr/>
        </p:nvSpPr>
        <p:spPr bwMode="auto">
          <a:xfrm>
            <a:off x="4500563" y="3357563"/>
            <a:ext cx="3733800" cy="469900"/>
          </a:xfrm>
          <a:prstGeom prst="rect">
            <a:avLst/>
          </a:prstGeom>
          <a:noFill/>
          <a:ln w="12700">
            <a:solidFill>
              <a:schemeClr val="accent1"/>
            </a:solidFill>
            <a:miter lim="800000"/>
            <a:headEnd/>
            <a:tailEnd/>
          </a:ln>
        </p:spPr>
        <p:txBody>
          <a:bodyPr>
            <a:spAutoFit/>
          </a:bodyPr>
          <a:lstStyle/>
          <a:p>
            <a:pPr eaLnBrk="0" hangingPunct="0"/>
            <a:r>
              <a:rPr kumimoji="1" lang="en-US" altLang="zh-CN" sz="2400" b="1"/>
              <a:t>item = flag*1.0/(2 * i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3460"/>
                                        </p:tgtEl>
                                        <p:attrNameLst>
                                          <p:attrName>style.visibility</p:attrName>
                                        </p:attrNameLst>
                                      </p:cBhvr>
                                      <p:to>
                                        <p:strVal val="visible"/>
                                      </p:to>
                                    </p:set>
                                    <p:anim calcmode="lin" valueType="num">
                                      <p:cBhvr additive="base">
                                        <p:cTn id="7" dur="500" fill="hold"/>
                                        <p:tgtEl>
                                          <p:spTgt spid="403460"/>
                                        </p:tgtEl>
                                        <p:attrNameLst>
                                          <p:attrName>ppt_x</p:attrName>
                                        </p:attrNameLst>
                                      </p:cBhvr>
                                      <p:tavLst>
                                        <p:tav tm="0">
                                          <p:val>
                                            <p:strVal val="0-#ppt_w/2"/>
                                          </p:val>
                                        </p:tav>
                                        <p:tav tm="100000">
                                          <p:val>
                                            <p:strVal val="#ppt_x"/>
                                          </p:val>
                                        </p:tav>
                                      </p:tavLst>
                                    </p:anim>
                                    <p:anim calcmode="lin" valueType="num">
                                      <p:cBhvr additive="base">
                                        <p:cTn id="8" dur="500" fill="hold"/>
                                        <p:tgtEl>
                                          <p:spTgt spid="4034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灯片编号占位符 5">
            <a:extLst>
              <a:ext uri="{FF2B5EF4-FFF2-40B4-BE49-F238E27FC236}">
                <a16:creationId xmlns:a16="http://schemas.microsoft.com/office/drawing/2014/main" id="{F7900169-96BE-4DE2-B00F-A7449295E58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4321A03-3211-4BC4-957C-BA79BCAC3ABA}" type="slidenum">
              <a:rPr lang="en-US" altLang="zh-CN"/>
              <a:pPr/>
              <a:t>9</a:t>
            </a:fld>
            <a:endParaRPr lang="en-US" altLang="zh-CN"/>
          </a:p>
        </p:txBody>
      </p:sp>
      <p:sp>
        <p:nvSpPr>
          <p:cNvPr id="260099" name="Rectangle 3">
            <a:extLst>
              <a:ext uri="{FF2B5EF4-FFF2-40B4-BE49-F238E27FC236}">
                <a16:creationId xmlns:a16="http://schemas.microsoft.com/office/drawing/2014/main" id="{1D89D678-67A9-4EEB-A98B-539913D221B8}"/>
              </a:ext>
            </a:extLst>
          </p:cNvPr>
          <p:cNvSpPr>
            <a:spLocks noGrp="1" noChangeArrowheads="1"/>
          </p:cNvSpPr>
          <p:nvPr>
            <p:ph idx="1"/>
          </p:nvPr>
        </p:nvSpPr>
        <p:spPr>
          <a:xfrm>
            <a:off x="395288" y="1125538"/>
            <a:ext cx="8280400" cy="5111750"/>
          </a:xfrm>
        </p:spPr>
        <p:txBody>
          <a:bodyPr/>
          <a:lstStyle/>
          <a:p>
            <a:pPr marL="290830" indent="-290830" eaLnBrk="1" hangingPunct="1">
              <a:defRPr/>
            </a:pPr>
            <a:r>
              <a:rPr kumimoji="1" lang="zh-CN" altLang="en-US" dirty="0">
                <a:cs typeface="+mn-cs"/>
              </a:rPr>
              <a:t>例，简单的求和程序设计过程示例</a:t>
            </a:r>
          </a:p>
          <a:p>
            <a:pPr marL="662305" lvl="1" eaLnBrk="1" hangingPunct="1">
              <a:defRPr/>
            </a:pPr>
            <a:r>
              <a:rPr kumimoji="1" lang="zh-CN" altLang="en-US" sz="2400" dirty="0">
                <a:cs typeface="+mn-cs"/>
              </a:rPr>
              <a:t>输入</a:t>
            </a:r>
            <a:r>
              <a:rPr kumimoji="1" lang="en-US" altLang="zh-CN" sz="2400" dirty="0">
                <a:cs typeface="+mn-cs"/>
              </a:rPr>
              <a:t>100</a:t>
            </a:r>
            <a:r>
              <a:rPr kumimoji="1" lang="zh-CN" altLang="en-US" sz="2400" dirty="0">
                <a:cs typeface="+mn-cs"/>
              </a:rPr>
              <a:t>个数，求所有大于零的数的和。</a:t>
            </a:r>
          </a:p>
          <a:p>
            <a:pPr marL="662305" lvl="1" eaLnBrk="1" hangingPunct="1">
              <a:defRPr/>
            </a:pPr>
            <a:r>
              <a:rPr kumimoji="1" lang="zh-CN" altLang="en-US" sz="2400" dirty="0">
                <a:cs typeface="+mn-cs"/>
              </a:rPr>
              <a:t>为解决该问题，先设置两个变量</a:t>
            </a:r>
            <a:r>
              <a:rPr kumimoji="1" lang="en-US" altLang="zh-CN" sz="2400" dirty="0">
                <a:cs typeface="+mn-cs"/>
              </a:rPr>
              <a:t>x</a:t>
            </a:r>
            <a:r>
              <a:rPr kumimoji="1" lang="zh-CN" altLang="en-US" sz="2400" dirty="0">
                <a:cs typeface="+mn-cs"/>
              </a:rPr>
              <a:t>和</a:t>
            </a:r>
            <a:r>
              <a:rPr kumimoji="1" lang="en-US" altLang="zh-CN" sz="2400" dirty="0">
                <a:cs typeface="+mn-cs"/>
              </a:rPr>
              <a:t>sum</a:t>
            </a:r>
            <a:r>
              <a:rPr kumimoji="1" lang="zh-CN" altLang="en-US" sz="2400" dirty="0">
                <a:cs typeface="+mn-cs"/>
              </a:rPr>
              <a:t>，</a:t>
            </a:r>
            <a:r>
              <a:rPr kumimoji="1" lang="en-US" altLang="zh-CN" sz="2400" dirty="0">
                <a:cs typeface="+mn-cs"/>
              </a:rPr>
              <a:t>x</a:t>
            </a:r>
            <a:r>
              <a:rPr kumimoji="1" lang="zh-CN" altLang="en-US" sz="2400" dirty="0">
                <a:cs typeface="+mn-cs"/>
              </a:rPr>
              <a:t>存储输入的数据，</a:t>
            </a:r>
            <a:r>
              <a:rPr kumimoji="1" lang="en-US" altLang="zh-CN" sz="2400" dirty="0">
                <a:cs typeface="+mn-cs"/>
              </a:rPr>
              <a:t>sum</a:t>
            </a:r>
            <a:r>
              <a:rPr kumimoji="1" lang="zh-CN" altLang="en-US" sz="2400" dirty="0">
                <a:cs typeface="+mn-cs"/>
              </a:rPr>
              <a:t>存储大于零的和。</a:t>
            </a:r>
            <a:r>
              <a:rPr kumimoji="1" lang="en-US" altLang="zh-CN" sz="2400" dirty="0">
                <a:cs typeface="+mn-cs"/>
              </a:rPr>
              <a:t>sum</a:t>
            </a:r>
            <a:r>
              <a:rPr kumimoji="1" lang="zh-CN" altLang="en-US" sz="2400" dirty="0">
                <a:cs typeface="+mn-cs"/>
              </a:rPr>
              <a:t>初始值为</a:t>
            </a:r>
            <a:r>
              <a:rPr kumimoji="1" lang="en-US" altLang="zh-CN" sz="2400" dirty="0">
                <a:cs typeface="+mn-cs"/>
              </a:rPr>
              <a:t>0</a:t>
            </a:r>
            <a:r>
              <a:rPr kumimoji="1" lang="zh-CN" altLang="en-US" sz="2400" dirty="0">
                <a:cs typeface="+mn-cs"/>
              </a:rPr>
              <a:t>，从一个个输入的数中找出大于零的数</a:t>
            </a:r>
            <a:r>
              <a:rPr kumimoji="1" lang="en-US" altLang="zh-CN" sz="2400" dirty="0">
                <a:cs typeface="+mn-cs"/>
              </a:rPr>
              <a:t>x</a:t>
            </a:r>
            <a:r>
              <a:rPr kumimoji="1" lang="zh-CN" altLang="en-US" sz="2400" dirty="0">
                <a:cs typeface="+mn-cs"/>
              </a:rPr>
              <a:t>，将它逐个累加到</a:t>
            </a:r>
            <a:r>
              <a:rPr kumimoji="1" lang="en-US" altLang="zh-CN" sz="2400" dirty="0">
                <a:cs typeface="+mn-cs"/>
              </a:rPr>
              <a:t>sum</a:t>
            </a:r>
            <a:r>
              <a:rPr kumimoji="1" lang="zh-CN" altLang="en-US" sz="2400" dirty="0">
                <a:cs typeface="+mn-cs"/>
              </a:rPr>
              <a:t>中。为了控制操作重复</a:t>
            </a:r>
            <a:r>
              <a:rPr kumimoji="1" lang="en-US" altLang="zh-CN" sz="2400" dirty="0">
                <a:cs typeface="+mn-cs"/>
              </a:rPr>
              <a:t>100</a:t>
            </a:r>
            <a:r>
              <a:rPr kumimoji="1" lang="zh-CN" altLang="en-US" sz="2400" dirty="0">
                <a:cs typeface="+mn-cs"/>
              </a:rPr>
              <a:t>次，可再另设变量</a:t>
            </a:r>
            <a:r>
              <a:rPr kumimoji="1" lang="en-US" altLang="zh-CN" sz="2400" dirty="0" err="1">
                <a:cs typeface="+mn-cs"/>
              </a:rPr>
              <a:t>i</a:t>
            </a:r>
            <a:r>
              <a:rPr kumimoji="1" lang="zh-CN" altLang="en-US" sz="2400" dirty="0">
                <a:cs typeface="+mn-cs"/>
              </a:rPr>
              <a:t>，用于统计输入及处理数据的个数。</a:t>
            </a:r>
          </a:p>
          <a:p>
            <a:pPr marL="662305" lvl="1" eaLnBrk="1" hangingPunct="1">
              <a:defRPr/>
            </a:pPr>
            <a:endParaRPr kumimoji="1" lang="en-US" altLang="zh-CN" sz="2400" dirty="0">
              <a:cs typeface="+mn-cs"/>
            </a:endParaRPr>
          </a:p>
        </p:txBody>
      </p:sp>
      <p:sp>
        <p:nvSpPr>
          <p:cNvPr id="3" name="标题 2">
            <a:extLst>
              <a:ext uri="{FF2B5EF4-FFF2-40B4-BE49-F238E27FC236}">
                <a16:creationId xmlns:a16="http://schemas.microsoft.com/office/drawing/2014/main" id="{0EF099FF-975D-47BC-9AA7-4047E6747315}"/>
              </a:ext>
            </a:extLst>
          </p:cNvPr>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0099">
                                            <p:txEl>
                                              <p:pRg st="2" end="2"/>
                                            </p:txEl>
                                          </p:spTgt>
                                        </p:tgtEl>
                                        <p:attrNameLst>
                                          <p:attrName>style.visibility</p:attrName>
                                        </p:attrNameLst>
                                      </p:cBhvr>
                                      <p:to>
                                        <p:strVal val="visible"/>
                                      </p:to>
                                    </p:set>
                                    <p:anim calcmode="lin" valueType="num">
                                      <p:cBhvr additive="base">
                                        <p:cTn id="7" dur="500" fill="hold"/>
                                        <p:tgtEl>
                                          <p:spTgt spid="2600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00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body" idx="1"/>
          </p:nvPr>
        </p:nvSpPr>
        <p:spPr>
          <a:xfrm>
            <a:off x="250824" y="44450"/>
            <a:ext cx="8893175" cy="6813550"/>
          </a:xfrm>
        </p:spPr>
        <p:txBody>
          <a:bodyPr>
            <a:normAutofit fontScale="92500" lnSpcReduction="10000"/>
          </a:bodyPr>
          <a:lstStyle/>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include &lt;</a:t>
            </a:r>
            <a:r>
              <a:rPr lang="en-US" altLang="zh-CN" sz="2400" dirty="0" err="1">
                <a:latin typeface="Arial" pitchFamily="34" charset="0"/>
                <a:ea typeface="宋体" pitchFamily="2" charset="-122"/>
              </a:rPr>
              <a:t>stdio.h</a:t>
            </a:r>
            <a:r>
              <a:rPr lang="en-US" altLang="zh-CN" sz="2400" dirty="0">
                <a:latin typeface="Arial" pitchFamily="34" charset="0"/>
                <a:ea typeface="宋体" pitchFamily="2" charset="-122"/>
              </a:rPr>
              <a:t>&gt;</a:t>
            </a:r>
          </a:p>
          <a:p>
            <a:pPr marL="377825" indent="-377825" algn="just" eaLnBrk="1" hangingPunct="1">
              <a:lnSpc>
                <a:spcPct val="80000"/>
              </a:lnSpc>
              <a:buFont typeface="Wingdings" pitchFamily="2" charset="2"/>
              <a:buNone/>
            </a:pPr>
            <a:r>
              <a:rPr lang="en-US" altLang="zh-CN" sz="2400" dirty="0" err="1">
                <a:latin typeface="Arial" pitchFamily="34" charset="0"/>
                <a:ea typeface="宋体" pitchFamily="2" charset="-122"/>
              </a:rPr>
              <a:t>int</a:t>
            </a:r>
            <a:r>
              <a:rPr lang="en-US" altLang="zh-CN" sz="2400" dirty="0">
                <a:latin typeface="Arial" pitchFamily="34" charset="0"/>
                <a:ea typeface="宋体" pitchFamily="2" charset="-122"/>
              </a:rPr>
              <a:t> main(void)</a:t>
            </a:r>
          </a:p>
          <a:p>
            <a:pPr marL="377825" indent="-377825" algn="just" eaLnBrk="1" hangingPunct="1">
              <a:lnSpc>
                <a:spcPct val="6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int</a:t>
            </a:r>
            <a:r>
              <a:rPr lang="en-US" altLang="zh-CN" sz="2400" dirty="0">
                <a:latin typeface="Arial" pitchFamily="34" charset="0"/>
                <a:ea typeface="宋体" pitchFamily="2" charset="-122"/>
              </a:rPr>
              <a:t> denominator, flag,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n; </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double item, sum;</a:t>
            </a:r>
          </a:p>
          <a:p>
            <a:pPr marL="377825" indent="-377825" algn="just" eaLnBrk="1" hangingPunct="1">
              <a:lnSpc>
                <a:spcPct val="80000"/>
              </a:lnSpc>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printf</a:t>
            </a:r>
            <a:r>
              <a:rPr lang="en-US" altLang="zh-CN" sz="2400" dirty="0">
                <a:latin typeface="Arial" pitchFamily="34" charset="0"/>
                <a:ea typeface="宋体" pitchFamily="2" charset="-122"/>
              </a:rPr>
              <a:t> ("Enter n: ");       </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scanf</a:t>
            </a:r>
            <a:r>
              <a:rPr lang="en-US" altLang="zh-CN" sz="2400" dirty="0">
                <a:latin typeface="Arial" pitchFamily="34" charset="0"/>
                <a:ea typeface="宋体" pitchFamily="2" charset="-122"/>
              </a:rPr>
              <a:t> ("%d", &amp;n);</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flag</a:t>
            </a:r>
            <a:r>
              <a:rPr lang="zh-CN" altLang="en-US" sz="2400" dirty="0">
                <a:latin typeface="Arial" pitchFamily="34" charset="0"/>
                <a:ea typeface="宋体" pitchFamily="2" charset="-122"/>
              </a:rPr>
              <a:t> </a:t>
            </a:r>
            <a:r>
              <a:rPr lang="en-US" altLang="zh-CN" sz="2400" dirty="0">
                <a:latin typeface="Arial" pitchFamily="34" charset="0"/>
                <a:ea typeface="宋体" pitchFamily="2" charset="-122"/>
              </a:rPr>
              <a:t>=</a:t>
            </a:r>
            <a:r>
              <a:rPr lang="zh-CN" altLang="en-US" sz="2400" dirty="0">
                <a:latin typeface="Arial" pitchFamily="34" charset="0"/>
                <a:ea typeface="宋体" pitchFamily="2" charset="-122"/>
              </a:rPr>
              <a:t> </a:t>
            </a:r>
            <a:r>
              <a:rPr lang="en-US" altLang="zh-CN" sz="2400" dirty="0">
                <a:latin typeface="Arial" pitchFamily="34" charset="0"/>
                <a:ea typeface="宋体" pitchFamily="2" charset="-122"/>
              </a:rPr>
              <a:t>1; </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denominator =</a:t>
            </a:r>
            <a:r>
              <a:rPr lang="zh-CN" altLang="en-US" sz="2400" dirty="0">
                <a:latin typeface="Arial" pitchFamily="34" charset="0"/>
                <a:ea typeface="宋体" pitchFamily="2" charset="-122"/>
              </a:rPr>
              <a:t> </a:t>
            </a:r>
            <a:r>
              <a:rPr lang="en-US" altLang="zh-CN" sz="2400" dirty="0">
                <a:latin typeface="Arial" pitchFamily="34" charset="0"/>
                <a:ea typeface="宋体" pitchFamily="2" charset="-122"/>
              </a:rPr>
              <a:t>1;</a:t>
            </a:r>
          </a:p>
          <a:p>
            <a:pPr marL="377825" indent="-377825" algn="just" eaLnBrk="1" hangingPunct="1">
              <a:lnSpc>
                <a:spcPct val="80000"/>
              </a:lnSpc>
              <a:buNone/>
            </a:pPr>
            <a:r>
              <a:rPr lang="en-US" altLang="zh-CN" sz="2400" dirty="0">
                <a:latin typeface="Arial" pitchFamily="34" charset="0"/>
                <a:ea typeface="宋体" pitchFamily="2" charset="-122"/>
              </a:rPr>
              <a:t>    item</a:t>
            </a:r>
            <a:r>
              <a:rPr lang="zh-CN" altLang="en-US" sz="2400" dirty="0">
                <a:latin typeface="Arial" pitchFamily="34" charset="0"/>
                <a:ea typeface="宋体" pitchFamily="2" charset="-122"/>
              </a:rPr>
              <a:t> </a:t>
            </a:r>
            <a:r>
              <a:rPr lang="en-US" altLang="zh-CN" sz="2400" dirty="0">
                <a:latin typeface="Arial" pitchFamily="34" charset="0"/>
                <a:ea typeface="宋体" pitchFamily="2" charset="-122"/>
              </a:rPr>
              <a:t>=</a:t>
            </a:r>
            <a:r>
              <a:rPr lang="zh-CN" altLang="en-US" sz="2400" dirty="0">
                <a:latin typeface="Arial" pitchFamily="34" charset="0"/>
                <a:ea typeface="宋体" pitchFamily="2" charset="-122"/>
              </a:rPr>
              <a:t> </a:t>
            </a:r>
            <a:r>
              <a:rPr lang="en-US" altLang="zh-CN" sz="2400" dirty="0">
                <a:latin typeface="Arial" pitchFamily="34" charset="0"/>
                <a:ea typeface="宋体" pitchFamily="2" charset="-122"/>
              </a:rPr>
              <a:t>1;</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sum = 0 ; </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for (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 1;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&lt;= n;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 {</a:t>
            </a:r>
            <a:endParaRPr lang="en-US" altLang="zh-CN" sz="2400" dirty="0">
              <a:solidFill>
                <a:schemeClr val="bg2"/>
              </a:solidFill>
              <a:latin typeface="Arial" pitchFamily="34" charset="0"/>
              <a:ea typeface="宋体" pitchFamily="2" charset="-122"/>
            </a:endParaRP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sum = sum + item ;                       </a:t>
            </a:r>
            <a:r>
              <a:rPr lang="en-US" altLang="zh-CN" sz="2400" dirty="0">
                <a:solidFill>
                  <a:schemeClr val="bg2"/>
                </a:solidFill>
                <a:latin typeface="Arial" pitchFamily="34" charset="0"/>
                <a:ea typeface="宋体" pitchFamily="2" charset="-122"/>
              </a:rPr>
              <a:t>/* </a:t>
            </a:r>
            <a:r>
              <a:rPr lang="zh-CN" altLang="en-US" sz="2400" dirty="0">
                <a:solidFill>
                  <a:schemeClr val="bg2"/>
                </a:solidFill>
                <a:latin typeface="Arial" pitchFamily="34" charset="0"/>
                <a:ea typeface="宋体" pitchFamily="2" charset="-122"/>
              </a:rPr>
              <a:t>累加第</a:t>
            </a:r>
            <a:r>
              <a:rPr lang="en-US" altLang="zh-CN" sz="2400" dirty="0" err="1">
                <a:solidFill>
                  <a:schemeClr val="bg2"/>
                </a:solidFill>
                <a:latin typeface="Arial" pitchFamily="34" charset="0"/>
                <a:ea typeface="宋体" pitchFamily="2" charset="-122"/>
              </a:rPr>
              <a:t>i</a:t>
            </a:r>
            <a:r>
              <a:rPr lang="zh-CN" altLang="en-US" sz="2400" dirty="0">
                <a:solidFill>
                  <a:schemeClr val="bg2"/>
                </a:solidFill>
                <a:latin typeface="Arial" pitchFamily="34" charset="0"/>
                <a:ea typeface="宋体" pitchFamily="2" charset="-122"/>
              </a:rPr>
              <a:t>项的值 *</a:t>
            </a:r>
            <a:r>
              <a:rPr lang="en-US" altLang="zh-CN" sz="2400" dirty="0">
                <a:solidFill>
                  <a:schemeClr val="bg2"/>
                </a:solidFill>
                <a:latin typeface="Arial" pitchFamily="34" charset="0"/>
                <a:ea typeface="宋体" pitchFamily="2" charset="-122"/>
              </a:rPr>
              <a:t>/</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flag = -flag;                                     </a:t>
            </a:r>
            <a:r>
              <a:rPr lang="en-US" altLang="zh-CN" sz="2400" dirty="0">
                <a:solidFill>
                  <a:schemeClr val="bg2"/>
                </a:solidFill>
                <a:latin typeface="Arial" pitchFamily="34" charset="0"/>
                <a:ea typeface="宋体" pitchFamily="2" charset="-122"/>
              </a:rPr>
              <a:t>/* </a:t>
            </a:r>
            <a:r>
              <a:rPr lang="zh-CN" altLang="en-US" sz="2400" dirty="0">
                <a:solidFill>
                  <a:schemeClr val="bg2"/>
                </a:solidFill>
                <a:latin typeface="Arial" pitchFamily="34" charset="0"/>
                <a:ea typeface="宋体" pitchFamily="2" charset="-122"/>
              </a:rPr>
              <a:t>准备下一次循环</a:t>
            </a:r>
            <a:r>
              <a:rPr lang="zh-CN" altLang="en-US" sz="2400" dirty="0">
                <a:latin typeface="Arial" pitchFamily="34" charset="0"/>
                <a:ea typeface="宋体" pitchFamily="2" charset="-122"/>
              </a:rPr>
              <a:t> *</a:t>
            </a:r>
            <a:r>
              <a:rPr lang="en-US" altLang="zh-CN" sz="2400" dirty="0">
                <a:latin typeface="Arial" pitchFamily="34" charset="0"/>
                <a:ea typeface="宋体" pitchFamily="2" charset="-122"/>
              </a:rPr>
              <a:t>/</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denominator = denominator +2;</a:t>
            </a:r>
          </a:p>
          <a:p>
            <a:pPr marL="377825" indent="-377825" algn="just" eaLnBrk="1" hangingPunct="1">
              <a:lnSpc>
                <a:spcPct val="80000"/>
              </a:lnSpc>
              <a:buNone/>
            </a:pPr>
            <a:r>
              <a:rPr lang="en-US" altLang="zh-CN" sz="2400" dirty="0">
                <a:latin typeface="Arial" pitchFamily="34" charset="0"/>
                <a:ea typeface="宋体" pitchFamily="2" charset="-122"/>
              </a:rPr>
              <a:t>	    item = flag * 1.0/ denominator;    </a:t>
            </a:r>
            <a:r>
              <a:rPr lang="en-US" altLang="zh-CN" sz="2400" dirty="0">
                <a:solidFill>
                  <a:schemeClr val="bg2"/>
                </a:solidFill>
                <a:latin typeface="Arial" pitchFamily="34" charset="0"/>
                <a:ea typeface="宋体" pitchFamily="2" charset="-122"/>
              </a:rPr>
              <a:t>/* </a:t>
            </a:r>
            <a:r>
              <a:rPr lang="zh-CN" altLang="en-US" sz="2400" dirty="0">
                <a:solidFill>
                  <a:schemeClr val="bg2"/>
                </a:solidFill>
                <a:latin typeface="Arial" pitchFamily="34" charset="0"/>
                <a:ea typeface="宋体" pitchFamily="2" charset="-122"/>
              </a:rPr>
              <a:t>计算第</a:t>
            </a:r>
            <a:r>
              <a:rPr lang="en-US" altLang="zh-CN" sz="2400" dirty="0">
                <a:solidFill>
                  <a:schemeClr val="bg2"/>
                </a:solidFill>
                <a:latin typeface="Arial" pitchFamily="34" charset="0"/>
                <a:ea typeface="宋体" pitchFamily="2" charset="-122"/>
              </a:rPr>
              <a:t>i+1</a:t>
            </a:r>
            <a:r>
              <a:rPr lang="zh-CN" altLang="en-US" sz="2400" dirty="0">
                <a:solidFill>
                  <a:schemeClr val="bg2"/>
                </a:solidFill>
                <a:latin typeface="Arial" pitchFamily="34" charset="0"/>
                <a:ea typeface="宋体" pitchFamily="2" charset="-122"/>
              </a:rPr>
              <a:t>项的值 *</a:t>
            </a:r>
            <a:r>
              <a:rPr lang="en-US" altLang="zh-CN" sz="2400" dirty="0">
                <a:solidFill>
                  <a:schemeClr val="bg2"/>
                </a:solidFill>
                <a:latin typeface="Arial" pitchFamily="34" charset="0"/>
                <a:ea typeface="宋体" pitchFamily="2" charset="-122"/>
              </a:rPr>
              <a:t>/</a:t>
            </a:r>
            <a:endParaRPr lang="en-US" altLang="zh-CN" sz="2400" dirty="0">
              <a:latin typeface="Arial" pitchFamily="34" charset="0"/>
              <a:ea typeface="宋体" pitchFamily="2" charset="-122"/>
            </a:endParaRPr>
          </a:p>
          <a:p>
            <a:pPr marL="377825" indent="-377825" algn="just" eaLnBrk="1" hangingPunct="1">
              <a:lnSpc>
                <a:spcPct val="60000"/>
              </a:lnSpc>
              <a:buFont typeface="Wingdings" pitchFamily="2" charset="2"/>
              <a:buNone/>
            </a:pPr>
            <a:r>
              <a:rPr lang="en-US" altLang="zh-CN" sz="2400" dirty="0">
                <a:latin typeface="Arial" pitchFamily="34" charset="0"/>
                <a:ea typeface="宋体" pitchFamily="2" charset="-122"/>
              </a:rPr>
              <a:t>	 }</a:t>
            </a:r>
          </a:p>
          <a:p>
            <a:pPr marL="377825" indent="-377825" algn="just" eaLnBrk="1" hangingPunct="1">
              <a:lnSpc>
                <a:spcPct val="6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printf</a:t>
            </a:r>
            <a:r>
              <a:rPr lang="en-US" altLang="zh-CN" sz="2400" dirty="0">
                <a:latin typeface="Arial" pitchFamily="34" charset="0"/>
                <a:ea typeface="宋体" pitchFamily="2" charset="-122"/>
              </a:rPr>
              <a:t> ( "sum = %f\n", sum);</a:t>
            </a:r>
          </a:p>
          <a:p>
            <a:pPr marL="377825" indent="-377825" algn="just" eaLnBrk="1" hangingPunct="1">
              <a:lnSpc>
                <a:spcPct val="60000"/>
              </a:lnSpc>
              <a:buFont typeface="Wingdings" pitchFamily="2" charset="2"/>
              <a:buNone/>
            </a:pPr>
            <a:r>
              <a:rPr lang="en-US" altLang="zh-CN" sz="2400" dirty="0">
                <a:latin typeface="Arial" pitchFamily="34" charset="0"/>
                <a:ea typeface="宋体" pitchFamily="2" charset="-122"/>
              </a:rPr>
              <a:t>     return 0;</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a:t>
            </a:r>
          </a:p>
        </p:txBody>
      </p:sp>
      <p:sp>
        <p:nvSpPr>
          <p:cNvPr id="404483" name="Rectangle 3"/>
          <p:cNvSpPr>
            <a:spLocks noGrp="1" noChangeArrowheads="1"/>
          </p:cNvSpPr>
          <p:nvPr>
            <p:ph type="title"/>
          </p:nvPr>
        </p:nvSpPr>
        <p:spPr>
          <a:xfrm>
            <a:off x="5076825" y="260350"/>
            <a:ext cx="3727450" cy="706438"/>
          </a:xfrm>
        </p:spPr>
        <p:txBody>
          <a:bodyPr/>
          <a:lstStyle/>
          <a:p>
            <a:pPr eaLnBrk="1" hangingPunct="1">
              <a:defRPr/>
            </a:pPr>
            <a:endParaRPr lang="zh-CN" altLang="en-US" dirty="0">
              <a:ea typeface="+mj-ea"/>
              <a:cs typeface="+mj-cs"/>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body" idx="1"/>
          </p:nvPr>
        </p:nvSpPr>
        <p:spPr>
          <a:xfrm>
            <a:off x="1055688" y="2108200"/>
            <a:ext cx="7032625" cy="3313113"/>
          </a:xfrm>
          <a:ln>
            <a:solidFill>
              <a:schemeClr val="bg1"/>
            </a:solidFill>
          </a:ln>
        </p:spPr>
        <p:txBody>
          <a:bodyPr/>
          <a:lstStyle/>
          <a:p>
            <a:pPr marL="377825" indent="-377825" algn="just" eaLnBrk="1" hangingPunct="1">
              <a:buFont typeface="Wingdings" pitchFamily="2" charset="2"/>
              <a:buNone/>
            </a:pPr>
            <a:r>
              <a:rPr lang="en-US" altLang="zh-CN" dirty="0">
                <a:latin typeface="Arial" pitchFamily="34" charset="0"/>
                <a:ea typeface="宋体" pitchFamily="2" charset="-122"/>
              </a:rPr>
              <a:t>n! = 1*2*…*n</a:t>
            </a:r>
          </a:p>
          <a:p>
            <a:pPr marL="854075" lvl="1" eaLnBrk="1" hangingPunct="1">
              <a:buFont typeface="Wingdings" pitchFamily="2" charset="2"/>
              <a:buNone/>
            </a:pPr>
            <a:endParaRPr lang="en-US" altLang="zh-CN" dirty="0">
              <a:latin typeface="Arial" pitchFamily="34" charset="0"/>
              <a:ea typeface="宋体" pitchFamily="2" charset="-122"/>
            </a:endParaRPr>
          </a:p>
          <a:p>
            <a:pPr marL="854075" lvl="1" eaLnBrk="1" hangingPunct="1">
              <a:buFont typeface="Wingdings" pitchFamily="2" charset="2"/>
              <a:buNone/>
            </a:pPr>
            <a:r>
              <a:rPr lang="en-US" altLang="zh-CN" dirty="0">
                <a:latin typeface="Arial" pitchFamily="34" charset="0"/>
                <a:ea typeface="宋体" pitchFamily="2" charset="-122"/>
              </a:rPr>
              <a:t>for (</a:t>
            </a:r>
            <a:r>
              <a:rPr lang="en-US" altLang="zh-CN" dirty="0" err="1">
                <a:latin typeface="Arial" pitchFamily="34" charset="0"/>
                <a:ea typeface="宋体" pitchFamily="2" charset="-122"/>
              </a:rPr>
              <a:t>i</a:t>
            </a:r>
            <a:r>
              <a:rPr lang="en-US" altLang="zh-CN" dirty="0">
                <a:latin typeface="Arial" pitchFamily="34" charset="0"/>
                <a:ea typeface="宋体" pitchFamily="2" charset="-122"/>
              </a:rPr>
              <a:t> = 1; </a:t>
            </a:r>
            <a:r>
              <a:rPr lang="en-US" altLang="zh-CN" dirty="0" err="1">
                <a:latin typeface="Arial" pitchFamily="34" charset="0"/>
                <a:ea typeface="宋体" pitchFamily="2" charset="-122"/>
              </a:rPr>
              <a:t>i</a:t>
            </a:r>
            <a:r>
              <a:rPr lang="en-US" altLang="zh-CN" dirty="0">
                <a:latin typeface="Arial" pitchFamily="34" charset="0"/>
                <a:ea typeface="宋体" pitchFamily="2" charset="-122"/>
              </a:rPr>
              <a:t> &lt;= n ; </a:t>
            </a:r>
            <a:r>
              <a:rPr lang="en-US" altLang="zh-CN" dirty="0" err="1">
                <a:latin typeface="Arial" pitchFamily="34" charset="0"/>
                <a:ea typeface="宋体" pitchFamily="2" charset="-122"/>
              </a:rPr>
              <a:t>i</a:t>
            </a:r>
            <a:r>
              <a:rPr lang="en-US" altLang="zh-CN" dirty="0">
                <a:latin typeface="Arial" pitchFamily="34" charset="0"/>
                <a:ea typeface="宋体" pitchFamily="2" charset="-122"/>
              </a:rPr>
              <a:t>++){</a:t>
            </a:r>
          </a:p>
          <a:p>
            <a:pPr marL="854075" lvl="1" algn="just" eaLnBrk="1" hangingPunct="1">
              <a:buFont typeface="Wingdings" pitchFamily="2" charset="2"/>
              <a:buNone/>
            </a:pPr>
            <a:r>
              <a:rPr lang="en-US" altLang="zh-CN" dirty="0">
                <a:latin typeface="Arial" pitchFamily="34" charset="0"/>
                <a:ea typeface="宋体" pitchFamily="2" charset="-122"/>
              </a:rPr>
              <a:t>    product = product </a:t>
            </a:r>
            <a:r>
              <a:rPr lang="en-US" altLang="zh-CN" dirty="0">
                <a:solidFill>
                  <a:srgbClr val="D90F4E"/>
                </a:solidFill>
                <a:latin typeface="Arial" pitchFamily="34" charset="0"/>
                <a:ea typeface="宋体" pitchFamily="2" charset="-122"/>
              </a:rPr>
              <a:t>*</a:t>
            </a:r>
            <a:r>
              <a:rPr lang="en-US" altLang="zh-CN" dirty="0">
                <a:latin typeface="Arial" pitchFamily="34" charset="0"/>
                <a:ea typeface="宋体" pitchFamily="2" charset="-122"/>
              </a:rPr>
              <a:t> item</a:t>
            </a:r>
            <a:r>
              <a:rPr lang="en-US" altLang="zh-CN" dirty="0">
                <a:solidFill>
                  <a:srgbClr val="D90F4E"/>
                </a:solidFill>
                <a:latin typeface="Arial" pitchFamily="34" charset="0"/>
                <a:ea typeface="宋体" pitchFamily="2" charset="-122"/>
              </a:rPr>
              <a:t> </a:t>
            </a:r>
            <a:r>
              <a:rPr lang="en-US" altLang="zh-CN" dirty="0">
                <a:latin typeface="Arial" pitchFamily="34" charset="0"/>
                <a:ea typeface="宋体" pitchFamily="2" charset="-122"/>
              </a:rPr>
              <a:t>(</a:t>
            </a:r>
            <a:r>
              <a:rPr lang="zh-CN" altLang="en-US" dirty="0">
                <a:latin typeface="Arial" pitchFamily="34" charset="0"/>
                <a:ea typeface="宋体" pitchFamily="2" charset="-122"/>
              </a:rPr>
              <a:t>第</a:t>
            </a:r>
            <a:r>
              <a:rPr lang="en-US" altLang="zh-CN" dirty="0" err="1">
                <a:latin typeface="Arial" pitchFamily="34" charset="0"/>
                <a:ea typeface="宋体" pitchFamily="2" charset="-122"/>
              </a:rPr>
              <a:t>i</a:t>
            </a:r>
            <a:r>
              <a:rPr lang="zh-CN" altLang="en-US" dirty="0">
                <a:latin typeface="Arial" pitchFamily="34" charset="0"/>
                <a:ea typeface="宋体" pitchFamily="2" charset="-122"/>
              </a:rPr>
              <a:t>项</a:t>
            </a:r>
            <a:r>
              <a:rPr lang="en-US" altLang="zh-CN" dirty="0">
                <a:latin typeface="Arial" pitchFamily="34" charset="0"/>
                <a:ea typeface="宋体" pitchFamily="2" charset="-122"/>
              </a:rPr>
              <a:t>)</a:t>
            </a:r>
          </a:p>
          <a:p>
            <a:pPr marL="854075" lvl="1" algn="just" eaLnBrk="1" hangingPunct="1">
              <a:buNone/>
            </a:pPr>
            <a:r>
              <a:rPr lang="en-US" altLang="zh-CN" dirty="0">
                <a:latin typeface="Arial" pitchFamily="34" charset="0"/>
                <a:ea typeface="宋体" pitchFamily="2" charset="-122"/>
              </a:rPr>
              <a:t>}</a:t>
            </a:r>
          </a:p>
          <a:p>
            <a:pPr marL="854075" lvl="1" algn="just" eaLnBrk="1" hangingPunct="1">
              <a:buFont typeface="Wingdings" pitchFamily="2" charset="2"/>
              <a:buNone/>
            </a:pPr>
            <a:endParaRPr lang="en-US" altLang="zh-CN" dirty="0">
              <a:latin typeface="Arial" pitchFamily="34" charset="0"/>
              <a:ea typeface="宋体" pitchFamily="2" charset="-122"/>
            </a:endParaRPr>
          </a:p>
          <a:p>
            <a:pPr marL="854075" lvl="1" algn="just" eaLnBrk="1" hangingPunct="1">
              <a:buFont typeface="Wingdings" pitchFamily="2" charset="2"/>
              <a:buNone/>
            </a:pPr>
            <a:r>
              <a:rPr lang="en-US" altLang="zh-CN" dirty="0">
                <a:latin typeface="Arial" pitchFamily="34" charset="0"/>
                <a:ea typeface="宋体" pitchFamily="2" charset="-122"/>
              </a:rPr>
              <a:t>item</a:t>
            </a:r>
            <a:r>
              <a:rPr lang="zh-CN" altLang="en-US" dirty="0">
                <a:latin typeface="Arial" pitchFamily="34" charset="0"/>
                <a:ea typeface="宋体" pitchFamily="2" charset="-122"/>
              </a:rPr>
              <a:t> </a:t>
            </a:r>
            <a:r>
              <a:rPr lang="en-US" altLang="zh-CN" dirty="0">
                <a:latin typeface="Arial" pitchFamily="34" charset="0"/>
                <a:ea typeface="宋体" pitchFamily="2" charset="-122"/>
              </a:rPr>
              <a:t>=</a:t>
            </a:r>
            <a:r>
              <a:rPr lang="zh-CN" altLang="en-US" dirty="0">
                <a:latin typeface="Arial" pitchFamily="34" charset="0"/>
                <a:ea typeface="宋体" pitchFamily="2" charset="-122"/>
              </a:rPr>
              <a:t> </a:t>
            </a:r>
            <a:r>
              <a:rPr lang="en-US" altLang="zh-CN" dirty="0" err="1">
                <a:latin typeface="Arial" pitchFamily="34" charset="0"/>
                <a:ea typeface="宋体" pitchFamily="2" charset="-122"/>
              </a:rPr>
              <a:t>i</a:t>
            </a:r>
            <a:endParaRPr lang="en-US" altLang="zh-CN" dirty="0">
              <a:latin typeface="Arial" pitchFamily="34" charset="0"/>
              <a:ea typeface="宋体" pitchFamily="2" charset="-122"/>
            </a:endParaRPr>
          </a:p>
        </p:txBody>
      </p:sp>
      <p:sp>
        <p:nvSpPr>
          <p:cNvPr id="405507" name="Rectangle 3"/>
          <p:cNvSpPr>
            <a:spLocks noGrp="1" noChangeArrowheads="1"/>
          </p:cNvSpPr>
          <p:nvPr>
            <p:ph type="title"/>
          </p:nvPr>
        </p:nvSpPr>
        <p:spPr/>
        <p:txBody>
          <a:bodyPr/>
          <a:lstStyle/>
          <a:p>
            <a:pPr eaLnBrk="1" hangingPunct="1">
              <a:defRPr/>
            </a:pPr>
            <a:r>
              <a:rPr lang="zh-CN" altLang="en-US" dirty="0">
                <a:ea typeface="+mj-ea"/>
                <a:cs typeface="+mj-cs"/>
              </a:rPr>
              <a:t>求</a:t>
            </a:r>
            <a:r>
              <a:rPr lang="en-US" altLang="zh-CN" dirty="0">
                <a:ea typeface="+mj-ea"/>
                <a:cs typeface="+mj-cs"/>
              </a:rPr>
              <a:t>n!</a:t>
            </a:r>
          </a:p>
        </p:txBody>
      </p:sp>
      <p:sp>
        <p:nvSpPr>
          <p:cNvPr id="405508" name="Rectangle 4"/>
          <p:cNvSpPr>
            <a:spLocks noChangeArrowheads="1"/>
          </p:cNvSpPr>
          <p:nvPr/>
        </p:nvSpPr>
        <p:spPr bwMode="auto">
          <a:xfrm>
            <a:off x="5148263" y="2636838"/>
            <a:ext cx="2362200" cy="519112"/>
          </a:xfrm>
          <a:prstGeom prst="rect">
            <a:avLst/>
          </a:prstGeom>
          <a:noFill/>
          <a:ln w="9525">
            <a:noFill/>
            <a:miter lim="800000"/>
            <a:headEnd/>
            <a:tailEnd/>
          </a:ln>
        </p:spPr>
        <p:txBody>
          <a:bodyPr>
            <a:spAutoFit/>
          </a:bodyPr>
          <a:lstStyle/>
          <a:p>
            <a:pPr eaLnBrk="0" hangingPunct="0"/>
            <a:r>
              <a:rPr kumimoji="1" lang="en-US" altLang="zh-CN" sz="2800" b="1">
                <a:solidFill>
                  <a:schemeClr val="bg2"/>
                </a:solidFill>
              </a:rPr>
              <a:t>product =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5508"/>
                                        </p:tgtEl>
                                        <p:attrNameLst>
                                          <p:attrName>style.visibility</p:attrName>
                                        </p:attrNameLst>
                                      </p:cBhvr>
                                      <p:to>
                                        <p:strVal val="visible"/>
                                      </p:to>
                                    </p:set>
                                    <p:anim calcmode="lin" valueType="num">
                                      <p:cBhvr additive="base">
                                        <p:cTn id="7" dur="500" fill="hold"/>
                                        <p:tgtEl>
                                          <p:spTgt spid="405508"/>
                                        </p:tgtEl>
                                        <p:attrNameLst>
                                          <p:attrName>ppt_x</p:attrName>
                                        </p:attrNameLst>
                                      </p:cBhvr>
                                      <p:tavLst>
                                        <p:tav tm="0">
                                          <p:val>
                                            <p:strVal val="0-#ppt_w/2"/>
                                          </p:val>
                                        </p:tav>
                                        <p:tav tm="100000">
                                          <p:val>
                                            <p:strVal val="#ppt_x"/>
                                          </p:val>
                                        </p:tav>
                                      </p:tavLst>
                                    </p:anim>
                                    <p:anim calcmode="lin" valueType="num">
                                      <p:cBhvr additive="base">
                                        <p:cTn id="8" dur="500" fill="hold"/>
                                        <p:tgtEl>
                                          <p:spTgt spid="4055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body" idx="1"/>
          </p:nvPr>
        </p:nvSpPr>
        <p:spPr>
          <a:xfrm>
            <a:off x="468313" y="1270000"/>
            <a:ext cx="8305800" cy="5327650"/>
          </a:xfrm>
          <a:ln>
            <a:solidFill>
              <a:schemeClr val="bg1"/>
            </a:solidFill>
          </a:ln>
        </p:spPr>
        <p:txBody>
          <a:bodyPr>
            <a:normAutofit fontScale="92500" lnSpcReduction="20000"/>
          </a:bodyPr>
          <a:lstStyle/>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include &lt;</a:t>
            </a:r>
            <a:r>
              <a:rPr lang="en-US" altLang="zh-CN" sz="2400" dirty="0" err="1">
                <a:latin typeface="Arial" pitchFamily="34" charset="0"/>
                <a:ea typeface="宋体" pitchFamily="2" charset="-122"/>
              </a:rPr>
              <a:t>stdio.h</a:t>
            </a:r>
            <a:r>
              <a:rPr lang="en-US" altLang="zh-CN" sz="2400" dirty="0">
                <a:latin typeface="Arial" pitchFamily="34" charset="0"/>
                <a:ea typeface="宋体" pitchFamily="2" charset="-122"/>
              </a:rPr>
              <a:t>&gt;</a:t>
            </a:r>
          </a:p>
          <a:p>
            <a:pPr marL="377825" indent="-377825" algn="just" eaLnBrk="1" hangingPunct="1">
              <a:lnSpc>
                <a:spcPct val="80000"/>
              </a:lnSpc>
              <a:buFont typeface="Wingdings" pitchFamily="2" charset="2"/>
              <a:buNone/>
            </a:pPr>
            <a:r>
              <a:rPr lang="en-US" altLang="zh-CN" sz="2400" dirty="0" err="1">
                <a:latin typeface="Arial" pitchFamily="34" charset="0"/>
                <a:ea typeface="宋体" pitchFamily="2" charset="-122"/>
              </a:rPr>
              <a:t>int</a:t>
            </a:r>
            <a:r>
              <a:rPr lang="en-US" altLang="zh-CN" sz="2400" dirty="0">
                <a:latin typeface="Arial" pitchFamily="34" charset="0"/>
                <a:ea typeface="宋体" pitchFamily="2" charset="-122"/>
              </a:rPr>
              <a:t> main (void)</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int</a:t>
            </a: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n;</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double product;</a:t>
            </a:r>
          </a:p>
          <a:p>
            <a:pPr marL="377825" indent="-377825" algn="just" eaLnBrk="1" hangingPunct="1">
              <a:lnSpc>
                <a:spcPct val="80000"/>
              </a:lnSpc>
              <a:buFont typeface="Wingdings" pitchFamily="2" charset="2"/>
              <a:buNone/>
            </a:pPr>
            <a:endParaRPr lang="en-US" altLang="zh-CN" sz="2400" dirty="0">
              <a:latin typeface="Arial" pitchFamily="34" charset="0"/>
              <a:ea typeface="宋体" pitchFamily="2" charset="-122"/>
            </a:endParaRP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printf</a:t>
            </a:r>
            <a:r>
              <a:rPr lang="en-US" altLang="zh-CN" sz="2400" dirty="0">
                <a:latin typeface="Arial" pitchFamily="34" charset="0"/>
                <a:ea typeface="宋体" pitchFamily="2" charset="-122"/>
              </a:rPr>
              <a:t> ("input n: \n");</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scanf</a:t>
            </a:r>
            <a:r>
              <a:rPr lang="en-US" altLang="zh-CN" sz="2400" dirty="0">
                <a:latin typeface="Arial" pitchFamily="34" charset="0"/>
                <a:ea typeface="宋体" pitchFamily="2" charset="-122"/>
              </a:rPr>
              <a:t> ("%d", &amp;n) ;</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product=1;         		</a:t>
            </a:r>
            <a:r>
              <a:rPr lang="en-US" altLang="zh-CN" sz="2400" dirty="0">
                <a:solidFill>
                  <a:schemeClr val="bg2"/>
                </a:solidFill>
                <a:latin typeface="Arial" pitchFamily="34" charset="0"/>
                <a:ea typeface="宋体" pitchFamily="2" charset="-122"/>
              </a:rPr>
              <a:t>/* </a:t>
            </a:r>
            <a:r>
              <a:rPr lang="zh-CN" altLang="en-US" sz="2400" dirty="0">
                <a:solidFill>
                  <a:schemeClr val="bg2"/>
                </a:solidFill>
                <a:latin typeface="Arial" pitchFamily="34" charset="0"/>
                <a:ea typeface="宋体" pitchFamily="2" charset="-122"/>
              </a:rPr>
              <a:t>置阶乘</a:t>
            </a:r>
            <a:r>
              <a:rPr lang="en-US" altLang="zh-CN" sz="2400" dirty="0">
                <a:solidFill>
                  <a:schemeClr val="bg2"/>
                </a:solidFill>
                <a:latin typeface="Arial" pitchFamily="34" charset="0"/>
                <a:ea typeface="宋体" pitchFamily="2" charset="-122"/>
              </a:rPr>
              <a:t>product</a:t>
            </a:r>
            <a:r>
              <a:rPr lang="zh-CN" altLang="en-US" sz="2400" dirty="0">
                <a:solidFill>
                  <a:schemeClr val="bg2"/>
                </a:solidFill>
                <a:latin typeface="Arial" pitchFamily="34" charset="0"/>
                <a:ea typeface="宋体" pitchFamily="2" charset="-122"/>
              </a:rPr>
              <a:t>的初值为</a:t>
            </a:r>
            <a:r>
              <a:rPr lang="en-US" altLang="zh-CN" sz="2400" dirty="0">
                <a:solidFill>
                  <a:schemeClr val="bg2"/>
                </a:solidFill>
                <a:latin typeface="Arial" pitchFamily="34" charset="0"/>
                <a:ea typeface="宋体" pitchFamily="2" charset="-122"/>
              </a:rPr>
              <a:t>1 */</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for (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 1;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&lt;= n;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	</a:t>
            </a:r>
            <a:r>
              <a:rPr lang="en-US" altLang="zh-CN" sz="2400" dirty="0">
                <a:solidFill>
                  <a:schemeClr val="bg2"/>
                </a:solidFill>
                <a:latin typeface="Arial" pitchFamily="34" charset="0"/>
                <a:ea typeface="宋体" pitchFamily="2" charset="-122"/>
              </a:rPr>
              <a:t>/* </a:t>
            </a:r>
            <a:r>
              <a:rPr lang="zh-CN" altLang="en-US" sz="2400" dirty="0">
                <a:solidFill>
                  <a:schemeClr val="bg2"/>
                </a:solidFill>
                <a:latin typeface="Arial" pitchFamily="34" charset="0"/>
                <a:ea typeface="宋体" pitchFamily="2" charset="-122"/>
              </a:rPr>
              <a:t>循环重复</a:t>
            </a:r>
            <a:r>
              <a:rPr lang="en-US" altLang="zh-CN" sz="2400" dirty="0">
                <a:solidFill>
                  <a:schemeClr val="bg2"/>
                </a:solidFill>
                <a:latin typeface="Arial" pitchFamily="34" charset="0"/>
                <a:ea typeface="宋体" pitchFamily="2" charset="-122"/>
              </a:rPr>
              <a:t>n</a:t>
            </a:r>
            <a:r>
              <a:rPr lang="zh-CN" altLang="en-US" sz="2400" dirty="0">
                <a:solidFill>
                  <a:schemeClr val="bg2"/>
                </a:solidFill>
                <a:latin typeface="Arial" pitchFamily="34" charset="0"/>
                <a:ea typeface="宋体" pitchFamily="2" charset="-122"/>
              </a:rPr>
              <a:t>次，计算</a:t>
            </a:r>
            <a:r>
              <a:rPr lang="en-US" altLang="zh-CN" sz="2400" dirty="0">
                <a:solidFill>
                  <a:schemeClr val="bg2"/>
                </a:solidFill>
                <a:latin typeface="Arial" pitchFamily="34" charset="0"/>
                <a:ea typeface="宋体" pitchFamily="2" charset="-122"/>
              </a:rPr>
              <a:t>n! */</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product = product *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a:t>
            </a:r>
          </a:p>
          <a:p>
            <a:pPr marL="377825" indent="-377825" algn="just" eaLnBrk="1" hangingPunct="1">
              <a:lnSpc>
                <a:spcPct val="80000"/>
              </a:lnSpc>
              <a:buNone/>
            </a:pPr>
            <a:r>
              <a:rPr lang="zh-CN" altLang="en-US" sz="2400" dirty="0">
                <a:latin typeface="Arial" pitchFamily="34" charset="0"/>
                <a:ea typeface="宋体" pitchFamily="2" charset="-122"/>
              </a:rPr>
              <a:t>   </a:t>
            </a:r>
            <a:r>
              <a:rPr lang="en-US" altLang="zh-CN" sz="2400" dirty="0">
                <a:latin typeface="Arial" pitchFamily="34" charset="0"/>
                <a:ea typeface="宋体" pitchFamily="2" charset="-122"/>
              </a:rPr>
              <a:t>}</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printf</a:t>
            </a:r>
            <a:r>
              <a:rPr lang="en-US" altLang="zh-CN" sz="2400" dirty="0">
                <a:latin typeface="Arial" pitchFamily="34" charset="0"/>
                <a:ea typeface="宋体" pitchFamily="2" charset="-122"/>
              </a:rPr>
              <a:t> ( "product = %.0f\n", product );  </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    return 0;</a:t>
            </a:r>
          </a:p>
          <a:p>
            <a:pPr marL="377825" indent="-377825" algn="just" eaLnBrk="1" hangingPunct="1">
              <a:lnSpc>
                <a:spcPct val="80000"/>
              </a:lnSpc>
              <a:buFont typeface="Wingdings" pitchFamily="2" charset="2"/>
              <a:buNone/>
            </a:pPr>
            <a:r>
              <a:rPr lang="en-US" altLang="zh-CN" sz="2400" dirty="0">
                <a:latin typeface="Arial" pitchFamily="34" charset="0"/>
                <a:ea typeface="宋体" pitchFamily="2" charset="-122"/>
              </a:rPr>
              <a:t>}</a:t>
            </a:r>
            <a:endParaRPr lang="en-US" altLang="zh-CN" dirty="0">
              <a:latin typeface="Arial" pitchFamily="34" charset="0"/>
              <a:ea typeface="宋体" pitchFamily="2" charset="-122"/>
            </a:endParaRPr>
          </a:p>
        </p:txBody>
      </p:sp>
      <p:sp>
        <p:nvSpPr>
          <p:cNvPr id="406531" name="Rectangle 3"/>
          <p:cNvSpPr>
            <a:spLocks noGrp="1" noChangeArrowheads="1"/>
          </p:cNvSpPr>
          <p:nvPr>
            <p:ph type="title"/>
          </p:nvPr>
        </p:nvSpPr>
        <p:spPr>
          <a:xfrm>
            <a:off x="457200" y="457200"/>
            <a:ext cx="8229600" cy="811213"/>
          </a:xfrm>
        </p:spPr>
        <p:txBody>
          <a:bodyPr/>
          <a:lstStyle/>
          <a:p>
            <a:pPr eaLnBrk="1" hangingPunct="1">
              <a:defRPr/>
            </a:pPr>
            <a:r>
              <a:rPr lang="zh-CN" altLang="en-US" dirty="0">
                <a:ea typeface="+mj-ea"/>
                <a:cs typeface="+mj-cs"/>
              </a:rPr>
              <a:t>源程序</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body" idx="1"/>
          </p:nvPr>
        </p:nvSpPr>
        <p:spPr>
          <a:xfrm>
            <a:off x="1055688" y="1844824"/>
            <a:ext cx="7260728" cy="3913088"/>
          </a:xfrm>
          <a:ln>
            <a:solidFill>
              <a:schemeClr val="bg1"/>
            </a:solidFill>
          </a:ln>
        </p:spPr>
        <p:txBody>
          <a:bodyPr/>
          <a:lstStyle/>
          <a:p>
            <a:pPr marL="377825" indent="-377825" algn="just" eaLnBrk="1" hangingPunct="1">
              <a:lnSpc>
                <a:spcPct val="80000"/>
              </a:lnSpc>
              <a:buFont typeface="Wingdings" pitchFamily="2" charset="2"/>
              <a:buNone/>
            </a:pPr>
            <a:r>
              <a:rPr lang="zh-CN" altLang="en-US" sz="2800" dirty="0">
                <a:latin typeface="Arial" pitchFamily="34" charset="0"/>
                <a:ea typeface="宋体" pitchFamily="2" charset="-122"/>
              </a:rPr>
              <a:t>输入实数</a:t>
            </a:r>
            <a:r>
              <a:rPr lang="en-US" altLang="zh-CN" sz="2800" dirty="0">
                <a:latin typeface="Arial" pitchFamily="34" charset="0"/>
                <a:ea typeface="宋体" pitchFamily="2" charset="-122"/>
              </a:rPr>
              <a:t>x</a:t>
            </a:r>
            <a:r>
              <a:rPr lang="zh-CN" altLang="en-US" sz="2800" dirty="0">
                <a:latin typeface="Arial" pitchFamily="34" charset="0"/>
                <a:ea typeface="宋体" pitchFamily="2" charset="-122"/>
              </a:rPr>
              <a:t>和正整数</a:t>
            </a:r>
            <a:r>
              <a:rPr lang="en-US" altLang="zh-CN" sz="2800" dirty="0">
                <a:latin typeface="Arial" pitchFamily="34" charset="0"/>
                <a:ea typeface="宋体" pitchFamily="2" charset="-122"/>
              </a:rPr>
              <a:t>n</a:t>
            </a:r>
            <a:r>
              <a:rPr lang="zh-CN" altLang="en-US" sz="2800" dirty="0">
                <a:latin typeface="Arial" pitchFamily="34" charset="0"/>
                <a:ea typeface="宋体" pitchFamily="2" charset="-122"/>
              </a:rPr>
              <a:t>，</a:t>
            </a:r>
          </a:p>
          <a:p>
            <a:pPr marL="377825" indent="-377825" algn="just" eaLnBrk="1" hangingPunct="1">
              <a:lnSpc>
                <a:spcPct val="80000"/>
              </a:lnSpc>
              <a:buFont typeface="Wingdings" pitchFamily="2" charset="2"/>
              <a:buNone/>
            </a:pPr>
            <a:r>
              <a:rPr lang="zh-CN" altLang="en-US" sz="2800" dirty="0">
                <a:latin typeface="Arial" pitchFamily="34" charset="0"/>
                <a:ea typeface="宋体" pitchFamily="2" charset="-122"/>
              </a:rPr>
              <a:t>计算</a:t>
            </a:r>
            <a:r>
              <a:rPr lang="en-US" altLang="zh-CN" sz="2800" dirty="0" err="1">
                <a:latin typeface="Arial" pitchFamily="34" charset="0"/>
                <a:ea typeface="宋体" pitchFamily="2" charset="-122"/>
              </a:rPr>
              <a:t>x</a:t>
            </a:r>
            <a:r>
              <a:rPr lang="en-US" altLang="zh-CN" sz="2800" baseline="30000" dirty="0" err="1">
                <a:latin typeface="Arial" pitchFamily="34" charset="0"/>
                <a:ea typeface="宋体" pitchFamily="2" charset="-122"/>
              </a:rPr>
              <a:t>n</a:t>
            </a:r>
            <a:r>
              <a:rPr lang="en-US" altLang="zh-CN" sz="2800" dirty="0">
                <a:latin typeface="Arial" pitchFamily="34" charset="0"/>
                <a:ea typeface="宋体" pitchFamily="2" charset="-122"/>
              </a:rPr>
              <a:t> = x * x * … * x</a:t>
            </a:r>
          </a:p>
          <a:p>
            <a:pPr marL="377825" indent="-377825" algn="just" eaLnBrk="1" hangingPunct="1">
              <a:lnSpc>
                <a:spcPct val="80000"/>
              </a:lnSpc>
              <a:buFont typeface="Wingdings" pitchFamily="2" charset="2"/>
              <a:buNone/>
            </a:pPr>
            <a:endParaRPr lang="en-US" altLang="zh-CN" sz="2800" dirty="0">
              <a:latin typeface="Arial" pitchFamily="34" charset="0"/>
              <a:ea typeface="宋体" pitchFamily="2" charset="-122"/>
            </a:endParaRPr>
          </a:p>
          <a:p>
            <a:pPr marL="854075" lvl="1" eaLnBrk="1" hangingPunct="1">
              <a:buFont typeface="Wingdings" pitchFamily="2" charset="2"/>
              <a:buNone/>
            </a:pPr>
            <a:r>
              <a:rPr lang="en-US" altLang="zh-CN" dirty="0">
                <a:latin typeface="Arial" pitchFamily="34" charset="0"/>
                <a:ea typeface="宋体" pitchFamily="2" charset="-122"/>
              </a:rPr>
              <a:t>for (</a:t>
            </a:r>
            <a:r>
              <a:rPr lang="en-US" altLang="zh-CN" dirty="0" err="1">
                <a:latin typeface="Arial" pitchFamily="34" charset="0"/>
                <a:ea typeface="宋体" pitchFamily="2" charset="-122"/>
              </a:rPr>
              <a:t>i</a:t>
            </a:r>
            <a:r>
              <a:rPr lang="en-US" altLang="zh-CN" dirty="0">
                <a:latin typeface="Arial" pitchFamily="34" charset="0"/>
                <a:ea typeface="宋体" pitchFamily="2" charset="-122"/>
              </a:rPr>
              <a:t> = 1; </a:t>
            </a:r>
            <a:r>
              <a:rPr lang="en-US" altLang="zh-CN" dirty="0" err="1">
                <a:latin typeface="Arial" pitchFamily="34" charset="0"/>
                <a:ea typeface="宋体" pitchFamily="2" charset="-122"/>
              </a:rPr>
              <a:t>i</a:t>
            </a:r>
            <a:r>
              <a:rPr lang="en-US" altLang="zh-CN" dirty="0">
                <a:latin typeface="Arial" pitchFamily="34" charset="0"/>
                <a:ea typeface="宋体" pitchFamily="2" charset="-122"/>
              </a:rPr>
              <a:t> &lt;= n ; </a:t>
            </a:r>
            <a:r>
              <a:rPr lang="en-US" altLang="zh-CN" dirty="0" err="1">
                <a:latin typeface="Arial" pitchFamily="34" charset="0"/>
                <a:ea typeface="宋体" pitchFamily="2" charset="-122"/>
              </a:rPr>
              <a:t>i</a:t>
            </a:r>
            <a:r>
              <a:rPr lang="en-US" altLang="zh-CN" dirty="0">
                <a:latin typeface="Arial" pitchFamily="34" charset="0"/>
                <a:ea typeface="宋体" pitchFamily="2" charset="-122"/>
              </a:rPr>
              <a:t>++){</a:t>
            </a:r>
          </a:p>
          <a:p>
            <a:pPr marL="854075" lvl="1" algn="just" eaLnBrk="1" hangingPunct="1">
              <a:buFont typeface="Wingdings" pitchFamily="2" charset="2"/>
              <a:buNone/>
            </a:pPr>
            <a:r>
              <a:rPr lang="en-US" altLang="zh-CN" dirty="0">
                <a:latin typeface="Arial" pitchFamily="34" charset="0"/>
                <a:ea typeface="宋体" pitchFamily="2" charset="-122"/>
              </a:rPr>
              <a:t>    power = power </a:t>
            </a:r>
            <a:r>
              <a:rPr lang="en-US" altLang="zh-CN" dirty="0">
                <a:solidFill>
                  <a:srgbClr val="D90F4E"/>
                </a:solidFill>
                <a:latin typeface="Arial" pitchFamily="34" charset="0"/>
                <a:ea typeface="宋体" pitchFamily="2" charset="-122"/>
              </a:rPr>
              <a:t>*</a:t>
            </a:r>
            <a:r>
              <a:rPr lang="en-US" altLang="zh-CN" dirty="0">
                <a:latin typeface="Arial" pitchFamily="34" charset="0"/>
                <a:ea typeface="宋体" pitchFamily="2" charset="-122"/>
              </a:rPr>
              <a:t> item</a:t>
            </a:r>
            <a:r>
              <a:rPr lang="en-US" altLang="zh-CN" dirty="0">
                <a:solidFill>
                  <a:srgbClr val="D90F4E"/>
                </a:solidFill>
                <a:latin typeface="Arial" pitchFamily="34" charset="0"/>
                <a:ea typeface="宋体" pitchFamily="2" charset="-122"/>
              </a:rPr>
              <a:t> </a:t>
            </a:r>
            <a:r>
              <a:rPr lang="en-US" altLang="zh-CN" dirty="0">
                <a:latin typeface="Arial" pitchFamily="34" charset="0"/>
                <a:ea typeface="宋体" pitchFamily="2" charset="-122"/>
              </a:rPr>
              <a:t>(</a:t>
            </a:r>
            <a:r>
              <a:rPr lang="zh-CN" altLang="en-US" dirty="0">
                <a:latin typeface="Arial" pitchFamily="34" charset="0"/>
                <a:ea typeface="宋体" pitchFamily="2" charset="-122"/>
              </a:rPr>
              <a:t>第</a:t>
            </a:r>
            <a:r>
              <a:rPr lang="en-US" altLang="zh-CN" dirty="0" err="1">
                <a:latin typeface="Arial" pitchFamily="34" charset="0"/>
                <a:ea typeface="宋体" pitchFamily="2" charset="-122"/>
              </a:rPr>
              <a:t>i</a:t>
            </a:r>
            <a:r>
              <a:rPr lang="zh-CN" altLang="en-US" dirty="0">
                <a:latin typeface="Arial" pitchFamily="34" charset="0"/>
                <a:ea typeface="宋体" pitchFamily="2" charset="-122"/>
              </a:rPr>
              <a:t>项</a:t>
            </a:r>
            <a:r>
              <a:rPr lang="en-US" altLang="zh-CN" dirty="0">
                <a:latin typeface="Arial" pitchFamily="34" charset="0"/>
                <a:ea typeface="宋体" pitchFamily="2" charset="-122"/>
              </a:rPr>
              <a:t>)</a:t>
            </a:r>
          </a:p>
          <a:p>
            <a:pPr marL="854075" lvl="1" algn="just" eaLnBrk="1" hangingPunct="1">
              <a:buNone/>
            </a:pPr>
            <a:r>
              <a:rPr lang="en-US" altLang="zh-CN" dirty="0">
                <a:latin typeface="Arial" pitchFamily="34" charset="0"/>
                <a:ea typeface="宋体" pitchFamily="2" charset="-122"/>
              </a:rPr>
              <a:t>}</a:t>
            </a:r>
          </a:p>
          <a:p>
            <a:pPr marL="854075" lvl="1" algn="just" eaLnBrk="1" hangingPunct="1">
              <a:buNone/>
            </a:pPr>
            <a:endParaRPr lang="en-US" altLang="zh-CN" dirty="0">
              <a:latin typeface="Arial" pitchFamily="34" charset="0"/>
              <a:ea typeface="宋体" pitchFamily="2" charset="-122"/>
            </a:endParaRPr>
          </a:p>
          <a:p>
            <a:pPr marL="854075" lvl="1" algn="just" eaLnBrk="1" hangingPunct="1">
              <a:buFont typeface="Wingdings" pitchFamily="2" charset="2"/>
              <a:buNone/>
            </a:pPr>
            <a:r>
              <a:rPr lang="en-US" altLang="zh-CN" dirty="0">
                <a:latin typeface="Arial" pitchFamily="34" charset="0"/>
                <a:ea typeface="宋体" pitchFamily="2" charset="-122"/>
              </a:rPr>
              <a:t>item=?</a:t>
            </a:r>
          </a:p>
        </p:txBody>
      </p:sp>
      <p:sp>
        <p:nvSpPr>
          <p:cNvPr id="407555" name="Rectangle 3"/>
          <p:cNvSpPr>
            <a:spLocks noGrp="1" noChangeArrowheads="1"/>
          </p:cNvSpPr>
          <p:nvPr>
            <p:ph type="title"/>
          </p:nvPr>
        </p:nvSpPr>
        <p:spPr>
          <a:xfrm>
            <a:off x="457200" y="457200"/>
            <a:ext cx="8229600" cy="884238"/>
          </a:xfrm>
        </p:spPr>
        <p:txBody>
          <a:bodyPr/>
          <a:lstStyle/>
          <a:p>
            <a:pPr eaLnBrk="1" hangingPunct="1">
              <a:defRPr/>
            </a:pPr>
            <a:r>
              <a:rPr lang="zh-CN" altLang="en-US">
                <a:ea typeface="+mj-ea"/>
                <a:cs typeface="+mj-cs"/>
              </a:rPr>
              <a:t>求 </a:t>
            </a:r>
            <a:r>
              <a:rPr lang="en-US" altLang="zh-CN" sz="4000">
                <a:ea typeface="+mj-ea"/>
                <a:cs typeface="+mj-cs"/>
              </a:rPr>
              <a:t>x</a:t>
            </a:r>
            <a:r>
              <a:rPr lang="en-US" altLang="zh-CN" sz="4000" baseline="30000">
                <a:ea typeface="+mj-ea"/>
                <a:cs typeface="+mj-cs"/>
              </a:rPr>
              <a:t>n</a:t>
            </a:r>
            <a:r>
              <a:rPr lang="en-US" altLang="zh-CN">
                <a:ea typeface="+mj-ea"/>
                <a:cs typeface="+mj-cs"/>
              </a:rPr>
              <a:t> </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body" idx="1"/>
          </p:nvPr>
        </p:nvSpPr>
        <p:spPr>
          <a:xfrm>
            <a:off x="323528" y="1268760"/>
            <a:ext cx="8820472" cy="5328592"/>
          </a:xfrm>
          <a:ln>
            <a:solidFill>
              <a:schemeClr val="bg1"/>
            </a:solidFill>
          </a:ln>
        </p:spPr>
        <p:txBody>
          <a:bodyPr>
            <a:normAutofit fontScale="92500" lnSpcReduction="10000"/>
          </a:bodyPr>
          <a:lstStyle/>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include &lt;</a:t>
            </a:r>
            <a:r>
              <a:rPr lang="en-US" altLang="zh-CN" sz="2400" dirty="0" err="1">
                <a:latin typeface="Arial" pitchFamily="34" charset="0"/>
                <a:ea typeface="宋体" pitchFamily="2" charset="-122"/>
              </a:rPr>
              <a:t>stdio.h</a:t>
            </a:r>
            <a:r>
              <a:rPr lang="en-US" altLang="zh-CN" sz="2400" dirty="0">
                <a:latin typeface="Arial" pitchFamily="34" charset="0"/>
                <a:ea typeface="宋体" pitchFamily="2" charset="-122"/>
              </a:rPr>
              <a:t>&gt;</a:t>
            </a:r>
          </a:p>
          <a:p>
            <a:pPr marL="377825" indent="-377825" algn="just" eaLnBrk="1" hangingPunct="1">
              <a:lnSpc>
                <a:spcPct val="70000"/>
              </a:lnSpc>
              <a:buFont typeface="Wingdings" pitchFamily="2" charset="2"/>
              <a:buNone/>
            </a:pPr>
            <a:r>
              <a:rPr lang="en-US" altLang="zh-CN" sz="2400" dirty="0" err="1">
                <a:latin typeface="Arial" pitchFamily="34" charset="0"/>
                <a:ea typeface="宋体" pitchFamily="2" charset="-122"/>
              </a:rPr>
              <a:t>int</a:t>
            </a:r>
            <a:r>
              <a:rPr lang="en-US" altLang="zh-CN" sz="2400" dirty="0">
                <a:latin typeface="Arial" pitchFamily="34" charset="0"/>
                <a:ea typeface="宋体" pitchFamily="2" charset="-122"/>
              </a:rPr>
              <a:t> main(void)</a:t>
            </a:r>
          </a:p>
          <a:p>
            <a:pPr marL="377825" indent="-377825" algn="just" eaLnBrk="1" hangingPunct="1">
              <a:lnSpc>
                <a:spcPct val="60000"/>
              </a:lnSpc>
              <a:buFont typeface="Wingdings" pitchFamily="2" charset="2"/>
              <a:buNone/>
            </a:pPr>
            <a:r>
              <a:rPr lang="en-US" altLang="zh-CN" sz="2400" dirty="0">
                <a:latin typeface="Arial" pitchFamily="34" charset="0"/>
                <a:ea typeface="宋体" pitchFamily="2" charset="-122"/>
              </a:rPr>
              <a:t>{    </a:t>
            </a:r>
          </a:p>
          <a:p>
            <a:pPr marL="377825" indent="-377825" algn="just" eaLnBrk="1" hangingPunct="1">
              <a:lnSpc>
                <a:spcPct val="6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int</a:t>
            </a: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n;</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double x, power ;</a:t>
            </a:r>
          </a:p>
          <a:p>
            <a:pPr marL="377825" indent="-377825" algn="just" eaLnBrk="1" hangingPunct="1">
              <a:lnSpc>
                <a:spcPct val="90000"/>
              </a:lnSpc>
              <a:buFont typeface="Wingdings" pitchFamily="2" charset="2"/>
              <a:buNone/>
            </a:pPr>
            <a:endParaRPr lang="en-US" altLang="zh-CN" sz="2400" dirty="0">
              <a:latin typeface="Arial" pitchFamily="34" charset="0"/>
              <a:ea typeface="宋体" pitchFamily="2" charset="-122"/>
            </a:endParaRPr>
          </a:p>
          <a:p>
            <a:pPr marL="377825" indent="-377825" algn="just" eaLnBrk="1" hangingPunct="1">
              <a:lnSpc>
                <a:spcPct val="90000"/>
              </a:lnSpc>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printf</a:t>
            </a:r>
            <a:r>
              <a:rPr lang="en-US" altLang="zh-CN" sz="2400" dirty="0">
                <a:latin typeface="Arial" pitchFamily="34" charset="0"/>
                <a:ea typeface="宋体" pitchFamily="2" charset="-122"/>
              </a:rPr>
              <a:t> ("Enter x, n: \n");</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scanf</a:t>
            </a:r>
            <a:r>
              <a:rPr lang="en-US" altLang="zh-CN" sz="2400" dirty="0">
                <a:latin typeface="Arial" pitchFamily="34" charset="0"/>
                <a:ea typeface="宋体" pitchFamily="2" charset="-122"/>
              </a:rPr>
              <a:t> ("%</a:t>
            </a:r>
            <a:r>
              <a:rPr lang="en-US" altLang="zh-CN" sz="2400" dirty="0" err="1">
                <a:solidFill>
                  <a:srgbClr val="D90F4E"/>
                </a:solidFill>
                <a:latin typeface="Arial" pitchFamily="34" charset="0"/>
                <a:ea typeface="宋体" pitchFamily="2" charset="-122"/>
              </a:rPr>
              <a:t>lf</a:t>
            </a:r>
            <a:r>
              <a:rPr lang="en-US" altLang="zh-CN" sz="2400" dirty="0" err="1">
                <a:latin typeface="Arial" pitchFamily="34" charset="0"/>
                <a:ea typeface="宋体" pitchFamily="2" charset="-122"/>
              </a:rPr>
              <a:t>%d</a:t>
            </a:r>
            <a:r>
              <a:rPr lang="en-US" altLang="zh-CN" sz="2400" dirty="0">
                <a:latin typeface="Arial" pitchFamily="34" charset="0"/>
                <a:ea typeface="宋体" pitchFamily="2" charset="-122"/>
              </a:rPr>
              <a:t>", &amp;x, &amp;n) ;</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power = 1;              	</a:t>
            </a:r>
            <a:r>
              <a:rPr lang="en-US" altLang="zh-CN" sz="2400" dirty="0">
                <a:solidFill>
                  <a:schemeClr val="bg2"/>
                </a:solidFill>
                <a:latin typeface="Arial" pitchFamily="34" charset="0"/>
                <a:ea typeface="宋体" pitchFamily="2" charset="-122"/>
              </a:rPr>
              <a:t>/* </a:t>
            </a:r>
            <a:r>
              <a:rPr lang="zh-CN" altLang="en-US" sz="2400" dirty="0">
                <a:solidFill>
                  <a:schemeClr val="bg2"/>
                </a:solidFill>
                <a:latin typeface="Arial" pitchFamily="34" charset="0"/>
                <a:ea typeface="宋体" pitchFamily="2" charset="-122"/>
              </a:rPr>
              <a:t>置</a:t>
            </a:r>
            <a:r>
              <a:rPr lang="en-US" altLang="zh-CN" sz="2400" dirty="0">
                <a:solidFill>
                  <a:schemeClr val="bg2"/>
                </a:solidFill>
                <a:latin typeface="Arial" pitchFamily="34" charset="0"/>
                <a:ea typeface="宋体" pitchFamily="2" charset="-122"/>
              </a:rPr>
              <a:t>power</a:t>
            </a:r>
            <a:r>
              <a:rPr lang="zh-CN" altLang="en-US" sz="2400" dirty="0">
                <a:solidFill>
                  <a:schemeClr val="bg2"/>
                </a:solidFill>
                <a:latin typeface="Arial" pitchFamily="34" charset="0"/>
                <a:ea typeface="宋体" pitchFamily="2" charset="-122"/>
              </a:rPr>
              <a:t>的初值为</a:t>
            </a:r>
            <a:r>
              <a:rPr lang="en-US" altLang="zh-CN" sz="2400" dirty="0">
                <a:solidFill>
                  <a:schemeClr val="bg2"/>
                </a:solidFill>
                <a:latin typeface="Arial" pitchFamily="34" charset="0"/>
                <a:ea typeface="宋体" pitchFamily="2" charset="-122"/>
              </a:rPr>
              <a:t>1 */</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for (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 1;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&lt;= n;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	</a:t>
            </a:r>
            <a:r>
              <a:rPr lang="en-US" altLang="zh-CN" sz="2400" dirty="0">
                <a:solidFill>
                  <a:schemeClr val="bg2"/>
                </a:solidFill>
                <a:latin typeface="Arial" pitchFamily="34" charset="0"/>
                <a:ea typeface="宋体" pitchFamily="2" charset="-122"/>
              </a:rPr>
              <a:t>/* </a:t>
            </a:r>
            <a:r>
              <a:rPr lang="zh-CN" altLang="en-US" sz="2400" dirty="0">
                <a:solidFill>
                  <a:schemeClr val="bg2"/>
                </a:solidFill>
                <a:latin typeface="Arial" pitchFamily="34" charset="0"/>
                <a:ea typeface="宋体" pitchFamily="2" charset="-122"/>
              </a:rPr>
              <a:t>循环重复</a:t>
            </a:r>
            <a:r>
              <a:rPr lang="en-US" altLang="zh-CN" sz="2400" dirty="0">
                <a:solidFill>
                  <a:schemeClr val="bg2"/>
                </a:solidFill>
                <a:latin typeface="Arial" pitchFamily="34" charset="0"/>
                <a:ea typeface="宋体" pitchFamily="2" charset="-122"/>
              </a:rPr>
              <a:t>n</a:t>
            </a:r>
            <a:r>
              <a:rPr lang="zh-CN" altLang="en-US" sz="2400" dirty="0">
                <a:solidFill>
                  <a:schemeClr val="bg2"/>
                </a:solidFill>
                <a:latin typeface="Arial" pitchFamily="34" charset="0"/>
                <a:ea typeface="宋体" pitchFamily="2" charset="-122"/>
              </a:rPr>
              <a:t>次，计算</a:t>
            </a:r>
            <a:r>
              <a:rPr lang="en-US" altLang="zh-CN" sz="2400" dirty="0">
                <a:solidFill>
                  <a:schemeClr val="bg2"/>
                </a:solidFill>
                <a:latin typeface="Arial" pitchFamily="34" charset="0"/>
                <a:ea typeface="宋体" pitchFamily="2" charset="-122"/>
              </a:rPr>
              <a:t>x</a:t>
            </a:r>
            <a:r>
              <a:rPr lang="zh-CN" altLang="en-US" sz="2400" dirty="0">
                <a:solidFill>
                  <a:schemeClr val="bg2"/>
                </a:solidFill>
                <a:latin typeface="Arial" pitchFamily="34" charset="0"/>
                <a:ea typeface="宋体" pitchFamily="2" charset="-122"/>
              </a:rPr>
              <a:t>的</a:t>
            </a:r>
            <a:r>
              <a:rPr lang="en-US" altLang="zh-CN" sz="2400" dirty="0">
                <a:solidFill>
                  <a:schemeClr val="bg2"/>
                </a:solidFill>
                <a:latin typeface="Arial" pitchFamily="34" charset="0"/>
                <a:ea typeface="宋体" pitchFamily="2" charset="-122"/>
              </a:rPr>
              <a:t>n</a:t>
            </a:r>
            <a:r>
              <a:rPr lang="zh-CN" altLang="en-US" sz="2400" dirty="0">
                <a:solidFill>
                  <a:schemeClr val="bg2"/>
                </a:solidFill>
                <a:latin typeface="Arial" pitchFamily="34" charset="0"/>
                <a:ea typeface="宋体" pitchFamily="2" charset="-122"/>
              </a:rPr>
              <a:t>次幂 *</a:t>
            </a:r>
            <a:r>
              <a:rPr lang="en-US" altLang="zh-CN" sz="2400" dirty="0">
                <a:solidFill>
                  <a:schemeClr val="bg2"/>
                </a:solidFill>
                <a:latin typeface="Arial" pitchFamily="34" charset="0"/>
                <a:ea typeface="宋体" pitchFamily="2" charset="-122"/>
              </a:rPr>
              <a:t>/</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power = power * x;</a:t>
            </a:r>
          </a:p>
          <a:p>
            <a:pPr marL="377825" indent="-377825" algn="just" eaLnBrk="1" hangingPunct="1">
              <a:lnSpc>
                <a:spcPct val="90000"/>
              </a:lnSpc>
              <a:buNone/>
            </a:pPr>
            <a:r>
              <a:rPr lang="zh-CN" altLang="en-US" sz="2400" dirty="0">
                <a:latin typeface="Arial" pitchFamily="34" charset="0"/>
                <a:ea typeface="宋体" pitchFamily="2" charset="-122"/>
              </a:rPr>
              <a:t>   </a:t>
            </a:r>
            <a:r>
              <a:rPr lang="en-US" altLang="zh-CN" sz="2400" dirty="0">
                <a:latin typeface="Arial" pitchFamily="34" charset="0"/>
                <a:ea typeface="宋体" pitchFamily="2" charset="-122"/>
              </a:rPr>
              <a:t>}</a:t>
            </a:r>
          </a:p>
          <a:p>
            <a:pPr marL="377825" indent="-377825" algn="just" eaLnBrk="1" hangingPunct="1">
              <a:lnSpc>
                <a:spcPct val="9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printf</a:t>
            </a:r>
            <a:r>
              <a:rPr lang="en-US" altLang="zh-CN" sz="2400" dirty="0">
                <a:latin typeface="Arial" pitchFamily="34" charset="0"/>
                <a:ea typeface="宋体" pitchFamily="2" charset="-122"/>
              </a:rPr>
              <a:t> ( "%0.f\n", power);</a:t>
            </a:r>
          </a:p>
          <a:p>
            <a:pPr marL="377825" indent="-377825" algn="just" eaLnBrk="1" hangingPunct="1">
              <a:lnSpc>
                <a:spcPct val="70000"/>
              </a:lnSpc>
              <a:buFont typeface="Wingdings" pitchFamily="2" charset="2"/>
              <a:buNone/>
            </a:pPr>
            <a:r>
              <a:rPr lang="en-US" altLang="zh-CN" sz="2400" dirty="0">
                <a:latin typeface="Arial" pitchFamily="34" charset="0"/>
                <a:ea typeface="宋体" pitchFamily="2" charset="-122"/>
              </a:rPr>
              <a:t>}</a:t>
            </a:r>
          </a:p>
        </p:txBody>
      </p:sp>
      <p:sp>
        <p:nvSpPr>
          <p:cNvPr id="408579" name="Rectangle 3"/>
          <p:cNvSpPr>
            <a:spLocks noGrp="1" noChangeArrowheads="1"/>
          </p:cNvSpPr>
          <p:nvPr>
            <p:ph type="title"/>
          </p:nvPr>
        </p:nvSpPr>
        <p:spPr>
          <a:xfrm>
            <a:off x="457200" y="457200"/>
            <a:ext cx="8229600" cy="884238"/>
          </a:xfrm>
        </p:spPr>
        <p:txBody>
          <a:bodyPr/>
          <a:lstStyle/>
          <a:p>
            <a:pPr eaLnBrk="1" hangingPunct="1">
              <a:defRPr/>
            </a:pPr>
            <a:r>
              <a:rPr lang="zh-CN" altLang="en-US">
                <a:ea typeface="+mj-ea"/>
                <a:cs typeface="+mj-cs"/>
              </a:rPr>
              <a:t>源程序 求 </a:t>
            </a:r>
            <a:r>
              <a:rPr lang="en-US" altLang="zh-CN" sz="4000">
                <a:ea typeface="+mj-ea"/>
                <a:cs typeface="+mj-cs"/>
              </a:rPr>
              <a:t>x</a:t>
            </a:r>
            <a:r>
              <a:rPr lang="en-US" altLang="zh-CN" sz="4000" baseline="30000">
                <a:ea typeface="+mj-ea"/>
                <a:cs typeface="+mj-cs"/>
              </a:rPr>
              <a:t>n</a:t>
            </a:r>
            <a:r>
              <a:rPr lang="en-US" altLang="zh-CN">
                <a:ea typeface="+mj-ea"/>
                <a:cs typeface="+mj-cs"/>
              </a:rPr>
              <a:t>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684213" y="765175"/>
            <a:ext cx="6678612" cy="782638"/>
          </a:xfrm>
        </p:spPr>
        <p:txBody>
          <a:bodyPr/>
          <a:lstStyle/>
          <a:p>
            <a:pPr eaLnBrk="1" hangingPunct="1"/>
            <a:r>
              <a:rPr lang="zh-CN" altLang="en-US" dirty="0">
                <a:ea typeface="黑体" pitchFamily="49" charset="-122"/>
              </a:rPr>
              <a:t>生成乘方表和阶乘表</a:t>
            </a:r>
            <a:endParaRPr lang="en-US" altLang="zh-CN" dirty="0">
              <a:ea typeface="黑体" pitchFamily="49" charset="-122"/>
            </a:endParaRPr>
          </a:p>
        </p:txBody>
      </p:sp>
      <p:sp>
        <p:nvSpPr>
          <p:cNvPr id="88066" name="Rectangle 3"/>
          <p:cNvSpPr>
            <a:spLocks noGrp="1" noChangeArrowheads="1"/>
          </p:cNvSpPr>
          <p:nvPr>
            <p:ph type="body" idx="1"/>
          </p:nvPr>
        </p:nvSpPr>
        <p:spPr>
          <a:xfrm>
            <a:off x="684213" y="1916113"/>
            <a:ext cx="7704137" cy="2089150"/>
          </a:xfrm>
        </p:spPr>
        <p:txBody>
          <a:bodyPr/>
          <a:lstStyle/>
          <a:p>
            <a:pPr marL="280988" indent="-280988" algn="just" eaLnBrk="1" hangingPunct="1">
              <a:lnSpc>
                <a:spcPct val="120000"/>
              </a:lnSpc>
              <a:buFont typeface="Wingdings" pitchFamily="2" charset="2"/>
              <a:buNone/>
            </a:pPr>
            <a:r>
              <a:rPr lang="zh-CN" altLang="en-US" sz="2800">
                <a:latin typeface="Arial" pitchFamily="34" charset="0"/>
                <a:ea typeface="宋体" pitchFamily="2" charset="-122"/>
              </a:rPr>
              <a:t>例</a:t>
            </a:r>
            <a:r>
              <a:rPr lang="en-US" altLang="zh-CN" sz="2800">
                <a:latin typeface="Arial" pitchFamily="34" charset="0"/>
                <a:ea typeface="宋体" pitchFamily="2" charset="-122"/>
              </a:rPr>
              <a:t>2-10 </a:t>
            </a:r>
            <a:r>
              <a:rPr lang="zh-CN" altLang="en-US" sz="2800">
                <a:latin typeface="Arial" pitchFamily="34" charset="0"/>
                <a:ea typeface="宋体" pitchFamily="2" charset="-122"/>
              </a:rPr>
              <a:t>生成乘方表</a:t>
            </a:r>
          </a:p>
          <a:p>
            <a:pPr marL="280988" indent="-280988" algn="just" eaLnBrk="1" hangingPunct="1">
              <a:lnSpc>
                <a:spcPct val="120000"/>
              </a:lnSpc>
              <a:buFont typeface="Wingdings" pitchFamily="2" charset="2"/>
              <a:buNone/>
            </a:pPr>
            <a:r>
              <a:rPr lang="zh-CN" altLang="en-US" sz="2800">
                <a:latin typeface="Arial" pitchFamily="34" charset="0"/>
                <a:ea typeface="宋体" pitchFamily="2" charset="-122"/>
              </a:rPr>
              <a:t>输入一个正整数</a:t>
            </a:r>
            <a:r>
              <a:rPr lang="en-US" altLang="zh-CN" sz="2800">
                <a:latin typeface="Arial" pitchFamily="34" charset="0"/>
                <a:ea typeface="宋体" pitchFamily="2" charset="-122"/>
              </a:rPr>
              <a:t>n</a:t>
            </a:r>
            <a:r>
              <a:rPr lang="zh-CN" altLang="en-US" sz="2800">
                <a:latin typeface="Arial" pitchFamily="34" charset="0"/>
                <a:ea typeface="宋体" pitchFamily="2" charset="-122"/>
              </a:rPr>
              <a:t>，生成一张</a:t>
            </a:r>
            <a:r>
              <a:rPr lang="en-US" altLang="zh-CN" sz="2800">
                <a:latin typeface="Arial" pitchFamily="34" charset="0"/>
                <a:ea typeface="宋体" pitchFamily="2" charset="-122"/>
              </a:rPr>
              <a:t>2</a:t>
            </a:r>
            <a:r>
              <a:rPr lang="zh-CN" altLang="en-US" sz="2800">
                <a:latin typeface="Arial" pitchFamily="34" charset="0"/>
                <a:ea typeface="宋体" pitchFamily="2" charset="-122"/>
              </a:rPr>
              <a:t>的乘方表，输出</a:t>
            </a:r>
            <a:r>
              <a:rPr lang="en-US" altLang="zh-CN" sz="2800">
                <a:latin typeface="Arial" pitchFamily="34" charset="0"/>
                <a:ea typeface="宋体" pitchFamily="2" charset="-122"/>
              </a:rPr>
              <a:t>2</a:t>
            </a:r>
            <a:r>
              <a:rPr lang="en-US" altLang="zh-CN" sz="2800" baseline="30000">
                <a:latin typeface="Arial" pitchFamily="34" charset="0"/>
                <a:ea typeface="宋体" pitchFamily="2" charset="-122"/>
              </a:rPr>
              <a:t>0</a:t>
            </a:r>
            <a:r>
              <a:rPr lang="zh-CN" altLang="en-US" sz="2800">
                <a:latin typeface="Arial" pitchFamily="34" charset="0"/>
                <a:ea typeface="宋体" pitchFamily="2" charset="-122"/>
              </a:rPr>
              <a:t>到</a:t>
            </a:r>
            <a:r>
              <a:rPr lang="en-US" altLang="zh-CN" sz="2800">
                <a:latin typeface="Arial" pitchFamily="34" charset="0"/>
                <a:ea typeface="宋体" pitchFamily="2" charset="-122"/>
              </a:rPr>
              <a:t>2</a:t>
            </a:r>
            <a:r>
              <a:rPr lang="en-US" altLang="zh-CN" sz="2800" baseline="30000">
                <a:latin typeface="Arial" pitchFamily="34" charset="0"/>
                <a:ea typeface="宋体" pitchFamily="2" charset="-122"/>
              </a:rPr>
              <a:t>n</a:t>
            </a:r>
            <a:r>
              <a:rPr lang="zh-CN" altLang="en-US" sz="2800">
                <a:latin typeface="Arial" pitchFamily="34" charset="0"/>
                <a:ea typeface="宋体" pitchFamily="2" charset="-122"/>
              </a:rPr>
              <a:t>的值，可以调用幂函数计算</a:t>
            </a:r>
            <a:r>
              <a:rPr lang="en-US" altLang="zh-CN" sz="2800">
                <a:latin typeface="Arial" pitchFamily="34" charset="0"/>
                <a:ea typeface="宋体" pitchFamily="2" charset="-122"/>
              </a:rPr>
              <a:t>2</a:t>
            </a:r>
            <a:r>
              <a:rPr lang="zh-CN" altLang="en-US" sz="2800">
                <a:latin typeface="Arial" pitchFamily="34" charset="0"/>
                <a:ea typeface="宋体" pitchFamily="2" charset="-122"/>
              </a:rPr>
              <a:t>的乘方。</a:t>
            </a:r>
          </a:p>
        </p:txBody>
      </p:sp>
      <p:sp>
        <p:nvSpPr>
          <p:cNvPr id="409604" name="Rectangle 4"/>
          <p:cNvSpPr>
            <a:spLocks noChangeArrowheads="1"/>
          </p:cNvSpPr>
          <p:nvPr/>
        </p:nvSpPr>
        <p:spPr bwMode="auto">
          <a:xfrm>
            <a:off x="250825" y="4005263"/>
            <a:ext cx="8893175" cy="1698625"/>
          </a:xfrm>
          <a:prstGeom prst="rect">
            <a:avLst/>
          </a:prstGeom>
          <a:noFill/>
          <a:ln w="9525">
            <a:noFill/>
            <a:miter lim="800000"/>
            <a:headEnd/>
            <a:tailEnd/>
          </a:ln>
        </p:spPr>
        <p:txBody>
          <a:bodyPr lIns="92075" tIns="46038" rIns="92075" bIns="46038">
            <a:spAutoFit/>
          </a:bodyPr>
          <a:lstStyle/>
          <a:p>
            <a:pPr lvl="1">
              <a:lnSpc>
                <a:spcPct val="110000"/>
              </a:lnSpc>
            </a:pPr>
            <a:r>
              <a:rPr lang="en-US" altLang="zh-CN" sz="2400" b="1" dirty="0"/>
              <a:t>for (</a:t>
            </a:r>
            <a:r>
              <a:rPr lang="en-US" altLang="zh-CN" sz="2400" b="1" dirty="0" err="1"/>
              <a:t>i</a:t>
            </a:r>
            <a:r>
              <a:rPr lang="en-US" altLang="zh-CN" sz="2400" b="1" dirty="0"/>
              <a:t> = 0; </a:t>
            </a:r>
            <a:r>
              <a:rPr lang="en-US" altLang="zh-CN" sz="2400" b="1" dirty="0" err="1"/>
              <a:t>i</a:t>
            </a:r>
            <a:r>
              <a:rPr lang="en-US" altLang="zh-CN" sz="2400" b="1" dirty="0"/>
              <a:t> &lt;= n ; </a:t>
            </a:r>
            <a:r>
              <a:rPr lang="en-US" altLang="zh-CN" sz="2400" b="1" dirty="0" err="1"/>
              <a:t>i</a:t>
            </a:r>
            <a:r>
              <a:rPr lang="en-US" altLang="zh-CN" sz="2400" b="1" dirty="0"/>
              <a:t>++){</a:t>
            </a:r>
          </a:p>
          <a:p>
            <a:pPr lvl="1">
              <a:lnSpc>
                <a:spcPct val="110000"/>
              </a:lnSpc>
            </a:pPr>
            <a:r>
              <a:rPr lang="en-US" altLang="zh-CN" sz="2400" b="1" dirty="0"/>
              <a:t>    power = </a:t>
            </a:r>
            <a:r>
              <a:rPr lang="en-US" altLang="zh-CN" sz="2400" b="1" dirty="0" err="1"/>
              <a:t>pow</a:t>
            </a:r>
            <a:r>
              <a:rPr lang="en-US" altLang="zh-CN" sz="2400" b="1" dirty="0"/>
              <a:t> (2, </a:t>
            </a:r>
            <a:r>
              <a:rPr lang="en-US" altLang="zh-CN" sz="2400" b="1" dirty="0" err="1"/>
              <a:t>i</a:t>
            </a:r>
            <a:r>
              <a:rPr lang="en-US" altLang="zh-CN" sz="2400" b="1" dirty="0"/>
              <a:t>);   </a:t>
            </a:r>
            <a:r>
              <a:rPr lang="en-US" altLang="zh-CN" sz="2400" b="1" dirty="0">
                <a:solidFill>
                  <a:schemeClr val="bg2"/>
                </a:solidFill>
              </a:rPr>
              <a:t>/*</a:t>
            </a:r>
            <a:r>
              <a:rPr lang="zh-CN" altLang="en-US" sz="2400" b="1" dirty="0">
                <a:solidFill>
                  <a:schemeClr val="bg2"/>
                </a:solidFill>
              </a:rPr>
              <a:t>调用幂函数</a:t>
            </a:r>
            <a:r>
              <a:rPr lang="en-US" altLang="zh-CN" sz="2400" b="1" dirty="0" err="1">
                <a:solidFill>
                  <a:schemeClr val="bg2"/>
                </a:solidFill>
              </a:rPr>
              <a:t>pow</a:t>
            </a:r>
            <a:r>
              <a:rPr lang="en-US" altLang="zh-CN" sz="2400" b="1" dirty="0">
                <a:solidFill>
                  <a:schemeClr val="bg2"/>
                </a:solidFill>
              </a:rPr>
              <a:t>(2,i)</a:t>
            </a:r>
            <a:r>
              <a:rPr lang="zh-CN" altLang="en-US" sz="2400" b="1" dirty="0">
                <a:solidFill>
                  <a:schemeClr val="bg2"/>
                </a:solidFill>
              </a:rPr>
              <a:t>计算</a:t>
            </a:r>
            <a:r>
              <a:rPr lang="en-US" altLang="zh-CN" sz="2400" b="1" dirty="0">
                <a:solidFill>
                  <a:schemeClr val="bg2"/>
                </a:solidFill>
              </a:rPr>
              <a:t>2</a:t>
            </a:r>
            <a:r>
              <a:rPr lang="zh-CN" altLang="en-US" sz="2400" b="1" dirty="0">
                <a:solidFill>
                  <a:schemeClr val="bg2"/>
                </a:solidFill>
              </a:rPr>
              <a:t>的</a:t>
            </a:r>
            <a:r>
              <a:rPr lang="en-US" altLang="zh-CN" sz="2400" b="1" dirty="0" err="1">
                <a:solidFill>
                  <a:schemeClr val="bg2"/>
                </a:solidFill>
              </a:rPr>
              <a:t>i</a:t>
            </a:r>
            <a:r>
              <a:rPr lang="zh-CN" altLang="en-US" sz="2400" b="1" dirty="0">
                <a:solidFill>
                  <a:schemeClr val="bg2"/>
                </a:solidFill>
              </a:rPr>
              <a:t>次方*</a:t>
            </a:r>
            <a:r>
              <a:rPr lang="en-US" altLang="zh-CN" sz="2400" b="1" dirty="0">
                <a:solidFill>
                  <a:schemeClr val="bg2"/>
                </a:solidFill>
              </a:rPr>
              <a:t>/</a:t>
            </a:r>
          </a:p>
          <a:p>
            <a:pPr lvl="1">
              <a:lnSpc>
                <a:spcPct val="110000"/>
              </a:lnSpc>
            </a:pPr>
            <a:r>
              <a:rPr lang="en-US" altLang="zh-CN" sz="2400" b="1" dirty="0"/>
              <a:t>    </a:t>
            </a:r>
            <a:r>
              <a:rPr lang="zh-CN" altLang="en-US" sz="2400" b="1" dirty="0"/>
              <a:t>输出</a:t>
            </a:r>
            <a:r>
              <a:rPr lang="en-US" altLang="zh-CN" sz="2400" b="1" dirty="0"/>
              <a:t>power</a:t>
            </a:r>
            <a:r>
              <a:rPr lang="zh-CN" altLang="en-US" sz="2400" b="1" dirty="0"/>
              <a:t>的值</a:t>
            </a:r>
            <a:r>
              <a:rPr lang="en-US" altLang="zh-CN" sz="2400" b="1" dirty="0"/>
              <a:t>;</a:t>
            </a:r>
          </a:p>
          <a:p>
            <a:pPr lvl="1">
              <a:lnSpc>
                <a:spcPct val="110000"/>
              </a:lnSpc>
            </a:pPr>
            <a:r>
              <a:rPr lang="en-US" altLang="zh-CN" sz="2400" b="1" dirty="0"/>
              <a:t>}</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604"/>
                                        </p:tgtEl>
                                        <p:attrNameLst>
                                          <p:attrName>style.visibility</p:attrName>
                                        </p:attrNameLst>
                                      </p:cBhvr>
                                      <p:to>
                                        <p:strVal val="visible"/>
                                      </p:to>
                                    </p:set>
                                    <p:animEffect transition="in" filter="wipe(down)">
                                      <p:cBhvr>
                                        <p:cTn id="7" dur="500"/>
                                        <p:tgtEl>
                                          <p:spTgt spid="409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a:xfrm>
            <a:off x="228600" y="490538"/>
            <a:ext cx="7745413" cy="706437"/>
          </a:xfrm>
        </p:spPr>
        <p:txBody>
          <a:bodyPr/>
          <a:lstStyle/>
          <a:p>
            <a:pPr eaLnBrk="1" hangingPunct="1">
              <a:defRPr/>
            </a:pPr>
            <a:r>
              <a:rPr lang="zh-CN" altLang="en-US">
                <a:ea typeface="+mj-ea"/>
                <a:cs typeface="+mj-cs"/>
              </a:rPr>
              <a:t>源程序：生成乘方表</a:t>
            </a:r>
          </a:p>
        </p:txBody>
      </p:sp>
      <p:sp>
        <p:nvSpPr>
          <p:cNvPr id="89090" name="Rectangle 3"/>
          <p:cNvSpPr>
            <a:spLocks noGrp="1" noChangeArrowheads="1"/>
          </p:cNvSpPr>
          <p:nvPr>
            <p:ph type="body" idx="1"/>
          </p:nvPr>
        </p:nvSpPr>
        <p:spPr>
          <a:xfrm>
            <a:off x="250825" y="1270000"/>
            <a:ext cx="8893175" cy="5472113"/>
          </a:xfrm>
        </p:spPr>
        <p:txBody>
          <a:bodyPr>
            <a:normAutofit fontScale="92500" lnSpcReduction="10000"/>
          </a:bodyPr>
          <a:lstStyle/>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 include &lt;</a:t>
            </a:r>
            <a:r>
              <a:rPr lang="en-US" altLang="zh-CN" sz="2400" dirty="0" err="1">
                <a:latin typeface="Arial" pitchFamily="34" charset="0"/>
                <a:ea typeface="宋体" pitchFamily="2" charset="-122"/>
              </a:rPr>
              <a:t>stdio.h</a:t>
            </a:r>
            <a:r>
              <a:rPr lang="en-US" altLang="zh-CN" sz="2400" dirty="0">
                <a:latin typeface="Arial" pitchFamily="34" charset="0"/>
                <a:ea typeface="宋体" pitchFamily="2" charset="-122"/>
              </a:rPr>
              <a:t>&gt;</a:t>
            </a:r>
          </a:p>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 include &lt;</a:t>
            </a:r>
            <a:r>
              <a:rPr lang="en-US" altLang="zh-CN" sz="2400" dirty="0" err="1">
                <a:latin typeface="Arial" pitchFamily="34" charset="0"/>
                <a:ea typeface="宋体" pitchFamily="2" charset="-122"/>
              </a:rPr>
              <a:t>math.h</a:t>
            </a:r>
            <a:r>
              <a:rPr lang="en-US" altLang="zh-CN" sz="2400" dirty="0">
                <a:latin typeface="Arial" pitchFamily="34" charset="0"/>
                <a:ea typeface="宋体" pitchFamily="2" charset="-122"/>
              </a:rPr>
              <a:t>&gt;</a:t>
            </a:r>
          </a:p>
          <a:p>
            <a:pPr marL="280988" indent="-280988" eaLnBrk="1" hangingPunct="1">
              <a:lnSpc>
                <a:spcPct val="80000"/>
              </a:lnSpc>
              <a:buFont typeface="Wingdings" pitchFamily="2" charset="2"/>
              <a:buNone/>
            </a:pPr>
            <a:r>
              <a:rPr lang="en-US" altLang="zh-CN" sz="2400" dirty="0" err="1">
                <a:latin typeface="Arial" pitchFamily="34" charset="0"/>
                <a:ea typeface="宋体" pitchFamily="2" charset="-122"/>
              </a:rPr>
              <a:t>int</a:t>
            </a:r>
            <a:r>
              <a:rPr lang="en-US" altLang="zh-CN" sz="2400" dirty="0">
                <a:latin typeface="Arial" pitchFamily="34" charset="0"/>
                <a:ea typeface="宋体" pitchFamily="2" charset="-122"/>
              </a:rPr>
              <a:t> main (void)</a:t>
            </a:r>
          </a:p>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    </a:t>
            </a:r>
          </a:p>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int</a:t>
            </a: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n;</a:t>
            </a:r>
          </a:p>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    double power;</a:t>
            </a:r>
          </a:p>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printf</a:t>
            </a:r>
            <a:r>
              <a:rPr lang="en-US" altLang="zh-CN" sz="2400" dirty="0">
                <a:latin typeface="Arial" pitchFamily="34" charset="0"/>
                <a:ea typeface="宋体" pitchFamily="2" charset="-122"/>
              </a:rPr>
              <a:t> ("Enter n:");  </a:t>
            </a:r>
          </a:p>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scanf</a:t>
            </a:r>
            <a:r>
              <a:rPr lang="zh-CN" altLang="en-US" sz="2400" dirty="0">
                <a:latin typeface="Arial" pitchFamily="34" charset="0"/>
                <a:ea typeface="宋体" pitchFamily="2" charset="-122"/>
              </a:rPr>
              <a:t> </a:t>
            </a:r>
            <a:r>
              <a:rPr lang="en-US" altLang="zh-CN" sz="2400" dirty="0">
                <a:latin typeface="Arial" pitchFamily="34" charset="0"/>
                <a:ea typeface="宋体" pitchFamily="2" charset="-122"/>
              </a:rPr>
              <a:t>("%d", &amp;n); </a:t>
            </a:r>
          </a:p>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    for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 0;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&lt;= n ;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a:t>
            </a:r>
          </a:p>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        power = </a:t>
            </a:r>
            <a:r>
              <a:rPr lang="en-US" altLang="zh-CN" sz="2400" dirty="0" err="1">
                <a:latin typeface="Arial" pitchFamily="34" charset="0"/>
                <a:ea typeface="宋体" pitchFamily="2" charset="-122"/>
              </a:rPr>
              <a:t>pow</a:t>
            </a:r>
            <a:r>
              <a:rPr lang="en-US" altLang="zh-CN" sz="2400" dirty="0">
                <a:latin typeface="Arial" pitchFamily="34" charset="0"/>
                <a:ea typeface="宋体" pitchFamily="2" charset="-122"/>
              </a:rPr>
              <a:t>(2,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a:t>
            </a:r>
            <a:r>
              <a:rPr lang="en-US" altLang="zh-CN" sz="2400" dirty="0">
                <a:solidFill>
                  <a:schemeClr val="bg2"/>
                </a:solidFill>
                <a:latin typeface="Arial" pitchFamily="34" charset="0"/>
                <a:ea typeface="宋体" pitchFamily="2" charset="-122"/>
              </a:rPr>
              <a:t>   /* </a:t>
            </a:r>
            <a:r>
              <a:rPr lang="zh-CN" altLang="en-US" sz="2400" dirty="0">
                <a:solidFill>
                  <a:schemeClr val="bg2"/>
                </a:solidFill>
                <a:latin typeface="Arial" pitchFamily="34" charset="0"/>
                <a:ea typeface="宋体" pitchFamily="2" charset="-122"/>
              </a:rPr>
              <a:t>调用幂函数</a:t>
            </a:r>
            <a:r>
              <a:rPr lang="en-US" altLang="zh-CN" sz="2400" dirty="0" err="1">
                <a:solidFill>
                  <a:schemeClr val="bg2"/>
                </a:solidFill>
                <a:latin typeface="Arial" pitchFamily="34" charset="0"/>
                <a:ea typeface="宋体" pitchFamily="2" charset="-122"/>
              </a:rPr>
              <a:t>pow</a:t>
            </a:r>
            <a:r>
              <a:rPr lang="en-US" altLang="zh-CN" sz="2400" dirty="0">
                <a:solidFill>
                  <a:schemeClr val="bg2"/>
                </a:solidFill>
                <a:latin typeface="Arial" pitchFamily="34" charset="0"/>
                <a:ea typeface="宋体" pitchFamily="2" charset="-122"/>
              </a:rPr>
              <a:t>(2,i)</a:t>
            </a:r>
            <a:r>
              <a:rPr lang="zh-CN" altLang="en-US" sz="2400" dirty="0">
                <a:solidFill>
                  <a:schemeClr val="bg2"/>
                </a:solidFill>
                <a:latin typeface="Arial" pitchFamily="34" charset="0"/>
                <a:ea typeface="宋体" pitchFamily="2" charset="-122"/>
              </a:rPr>
              <a:t>计算</a:t>
            </a:r>
            <a:r>
              <a:rPr lang="en-US" altLang="zh-CN" sz="2400" dirty="0">
                <a:solidFill>
                  <a:schemeClr val="bg2"/>
                </a:solidFill>
                <a:latin typeface="Arial" pitchFamily="34" charset="0"/>
                <a:ea typeface="宋体" pitchFamily="2" charset="-122"/>
              </a:rPr>
              <a:t>2</a:t>
            </a:r>
            <a:r>
              <a:rPr lang="zh-CN" altLang="en-US" sz="2400" dirty="0">
                <a:solidFill>
                  <a:schemeClr val="bg2"/>
                </a:solidFill>
                <a:latin typeface="Arial" pitchFamily="34" charset="0"/>
                <a:ea typeface="宋体" pitchFamily="2" charset="-122"/>
              </a:rPr>
              <a:t>的</a:t>
            </a:r>
            <a:r>
              <a:rPr lang="en-US" altLang="zh-CN" sz="2400" dirty="0" err="1">
                <a:solidFill>
                  <a:schemeClr val="bg2"/>
                </a:solidFill>
                <a:latin typeface="Arial" pitchFamily="34" charset="0"/>
                <a:ea typeface="宋体" pitchFamily="2" charset="-122"/>
              </a:rPr>
              <a:t>i</a:t>
            </a:r>
            <a:r>
              <a:rPr lang="zh-CN" altLang="en-US" sz="2400" dirty="0">
                <a:solidFill>
                  <a:schemeClr val="bg2"/>
                </a:solidFill>
                <a:latin typeface="Arial" pitchFamily="34" charset="0"/>
                <a:ea typeface="宋体" pitchFamily="2" charset="-122"/>
              </a:rPr>
              <a:t>次方 *</a:t>
            </a:r>
            <a:r>
              <a:rPr lang="en-US" altLang="zh-CN" sz="2400" dirty="0">
                <a:solidFill>
                  <a:schemeClr val="bg2"/>
                </a:solidFill>
                <a:latin typeface="Arial" pitchFamily="34" charset="0"/>
                <a:ea typeface="宋体" pitchFamily="2" charset="-122"/>
              </a:rPr>
              <a:t>/</a:t>
            </a:r>
          </a:p>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printf</a:t>
            </a:r>
            <a:r>
              <a:rPr lang="zh-CN" altLang="en-US" sz="2400" dirty="0">
                <a:latin typeface="Arial" pitchFamily="34" charset="0"/>
                <a:ea typeface="宋体" pitchFamily="2" charset="-122"/>
              </a:rPr>
              <a:t> </a:t>
            </a:r>
            <a:r>
              <a:rPr lang="en-US" altLang="zh-CN" sz="2400" dirty="0">
                <a:latin typeface="Arial" pitchFamily="34" charset="0"/>
                <a:ea typeface="宋体" pitchFamily="2" charset="-122"/>
              </a:rPr>
              <a:t>("</a:t>
            </a:r>
            <a:r>
              <a:rPr lang="en-US" altLang="zh-CN" sz="2400" dirty="0" err="1">
                <a:latin typeface="Arial" pitchFamily="34" charset="0"/>
                <a:ea typeface="宋体" pitchFamily="2" charset="-122"/>
              </a:rPr>
              <a:t>pow</a:t>
            </a:r>
            <a:r>
              <a:rPr lang="en-US" altLang="zh-CN" sz="2400" dirty="0">
                <a:latin typeface="Arial" pitchFamily="34" charset="0"/>
                <a:ea typeface="宋体" pitchFamily="2" charset="-122"/>
              </a:rPr>
              <a:t>(2,%d)= %.0f\n",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power);</a:t>
            </a:r>
          </a:p>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    }</a:t>
            </a:r>
          </a:p>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   return 0;</a:t>
            </a:r>
          </a:p>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a:t>
            </a:r>
          </a:p>
        </p:txBody>
      </p:sp>
      <p:sp>
        <p:nvSpPr>
          <p:cNvPr id="431110" name="Rectangle 6"/>
          <p:cNvSpPr>
            <a:spLocks noChangeArrowheads="1"/>
          </p:cNvSpPr>
          <p:nvPr/>
        </p:nvSpPr>
        <p:spPr bwMode="auto">
          <a:xfrm>
            <a:off x="6372225" y="1125538"/>
            <a:ext cx="2376488" cy="2295525"/>
          </a:xfrm>
          <a:prstGeom prst="rect">
            <a:avLst/>
          </a:prstGeom>
          <a:noFill/>
          <a:ln w="12700">
            <a:solidFill>
              <a:schemeClr val="tx1"/>
            </a:solidFill>
            <a:prstDash val="sysDot"/>
            <a:miter lim="800000"/>
            <a:headEnd type="none" w="sm" len="sm"/>
            <a:tailEnd type="none" w="sm" len="sm"/>
          </a:ln>
        </p:spPr>
        <p:txBody>
          <a:bodyPr>
            <a:spAutoFit/>
          </a:bodyPr>
          <a:lstStyle/>
          <a:p>
            <a:pPr>
              <a:spcBef>
                <a:spcPct val="30000"/>
              </a:spcBef>
            </a:pPr>
            <a:r>
              <a:rPr kumimoji="1" lang="en-US" altLang="zh-CN" sz="2400" b="1"/>
              <a:t>Enter n: </a:t>
            </a:r>
            <a:r>
              <a:rPr kumimoji="1" lang="en-US" altLang="zh-CN" sz="2400" b="1">
                <a:solidFill>
                  <a:srgbClr val="CC0066"/>
                </a:solidFill>
              </a:rPr>
              <a:t>4</a:t>
            </a:r>
          </a:p>
          <a:p>
            <a:r>
              <a:rPr kumimoji="1" lang="en-US" altLang="zh-CN" sz="2400" b="1"/>
              <a:t>pow(2,0)= 1</a:t>
            </a:r>
          </a:p>
          <a:p>
            <a:r>
              <a:rPr kumimoji="1" lang="en-US" altLang="zh-CN" sz="2400" b="1"/>
              <a:t>pow(2,1)= 2</a:t>
            </a:r>
          </a:p>
          <a:p>
            <a:r>
              <a:rPr kumimoji="1" lang="en-US" altLang="zh-CN" sz="2400" b="1"/>
              <a:t>pow(2,2)= 4</a:t>
            </a:r>
          </a:p>
          <a:p>
            <a:r>
              <a:rPr kumimoji="1" lang="en-US" altLang="zh-CN" sz="2400" b="1"/>
              <a:t>pow(2,3)= 8</a:t>
            </a:r>
          </a:p>
          <a:p>
            <a:r>
              <a:rPr kumimoji="1" lang="en-US" altLang="zh-CN" sz="2400" b="1"/>
              <a:t>pow(2,4)= 16</a:t>
            </a:r>
            <a:r>
              <a:rPr kumimoji="1" lang="en-US" altLang="zh-CN"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1110"/>
                                        </p:tgtEl>
                                        <p:attrNameLst>
                                          <p:attrName>style.visibility</p:attrName>
                                        </p:attrNameLst>
                                      </p:cBhvr>
                                      <p:to>
                                        <p:strVal val="visible"/>
                                      </p:to>
                                    </p:set>
                                    <p:anim calcmode="lin" valueType="num">
                                      <p:cBhvr additive="base">
                                        <p:cTn id="7" dur="500" fill="hold"/>
                                        <p:tgtEl>
                                          <p:spTgt spid="431110"/>
                                        </p:tgtEl>
                                        <p:attrNameLst>
                                          <p:attrName>ppt_x</p:attrName>
                                        </p:attrNameLst>
                                      </p:cBhvr>
                                      <p:tavLst>
                                        <p:tav tm="0">
                                          <p:val>
                                            <p:strVal val="0-#ppt_w/2"/>
                                          </p:val>
                                        </p:tav>
                                        <p:tav tm="100000">
                                          <p:val>
                                            <p:strVal val="#ppt_x"/>
                                          </p:val>
                                        </p:tav>
                                      </p:tavLst>
                                    </p:anim>
                                    <p:anim calcmode="lin" valueType="num">
                                      <p:cBhvr additive="base">
                                        <p:cTn id="8" dur="500" fill="hold"/>
                                        <p:tgtEl>
                                          <p:spTgt spid="431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10" grpId="0" animBg="1"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250825" y="476250"/>
            <a:ext cx="8229600" cy="847725"/>
          </a:xfrm>
        </p:spPr>
        <p:txBody>
          <a:bodyPr/>
          <a:lstStyle/>
          <a:p>
            <a:pPr eaLnBrk="1" hangingPunct="1"/>
            <a:r>
              <a:rPr lang="zh-CN" altLang="en-US" dirty="0">
                <a:ea typeface="黑体" pitchFamily="49" charset="-122"/>
              </a:rPr>
              <a:t>例生成阶乘表</a:t>
            </a:r>
          </a:p>
        </p:txBody>
      </p:sp>
      <p:sp>
        <p:nvSpPr>
          <p:cNvPr id="90114" name="Rectangle 3"/>
          <p:cNvSpPr>
            <a:spLocks noGrp="1" noChangeArrowheads="1"/>
          </p:cNvSpPr>
          <p:nvPr>
            <p:ph type="body" idx="1"/>
          </p:nvPr>
        </p:nvSpPr>
        <p:spPr>
          <a:xfrm>
            <a:off x="468313" y="1485900"/>
            <a:ext cx="8424862" cy="1438275"/>
          </a:xfrm>
        </p:spPr>
        <p:txBody>
          <a:bodyPr/>
          <a:lstStyle/>
          <a:p>
            <a:pPr marL="280988" indent="-280988" algn="just" eaLnBrk="1" hangingPunct="1">
              <a:lnSpc>
                <a:spcPct val="90000"/>
              </a:lnSpc>
              <a:buFont typeface="Wingdings" pitchFamily="2" charset="2"/>
              <a:buNone/>
            </a:pPr>
            <a:r>
              <a:rPr lang="zh-CN" altLang="en-US">
                <a:latin typeface="Arial" pitchFamily="34" charset="0"/>
                <a:ea typeface="宋体" pitchFamily="2" charset="-122"/>
              </a:rPr>
              <a:t>输入一个正整数</a:t>
            </a:r>
            <a:r>
              <a:rPr lang="en-US" altLang="zh-CN">
                <a:latin typeface="Arial" pitchFamily="34" charset="0"/>
                <a:ea typeface="宋体" pitchFamily="2" charset="-122"/>
              </a:rPr>
              <a:t>n</a:t>
            </a:r>
            <a:r>
              <a:rPr lang="zh-CN" altLang="en-US">
                <a:latin typeface="Arial" pitchFamily="34" charset="0"/>
                <a:ea typeface="宋体" pitchFamily="2" charset="-122"/>
              </a:rPr>
              <a:t>，生成一张阶乘表，输出</a:t>
            </a:r>
            <a:r>
              <a:rPr lang="en-US" altLang="zh-CN">
                <a:latin typeface="Arial" pitchFamily="34" charset="0"/>
                <a:ea typeface="宋体" pitchFamily="2" charset="-122"/>
              </a:rPr>
              <a:t>0</a:t>
            </a:r>
            <a:r>
              <a:rPr lang="zh-CN" altLang="en-US">
                <a:latin typeface="Arial" pitchFamily="34" charset="0"/>
                <a:ea typeface="宋体" pitchFamily="2" charset="-122"/>
              </a:rPr>
              <a:t>！到</a:t>
            </a:r>
            <a:r>
              <a:rPr lang="en-US" altLang="zh-CN">
                <a:latin typeface="Arial" pitchFamily="34" charset="0"/>
                <a:ea typeface="宋体" pitchFamily="2" charset="-122"/>
              </a:rPr>
              <a:t>n</a:t>
            </a:r>
            <a:r>
              <a:rPr lang="zh-CN" altLang="en-US">
                <a:latin typeface="Arial" pitchFamily="34" charset="0"/>
                <a:ea typeface="宋体" pitchFamily="2" charset="-122"/>
              </a:rPr>
              <a:t>！的值。要求定义和调用函数</a:t>
            </a:r>
            <a:r>
              <a:rPr lang="en-US" altLang="zh-CN">
                <a:latin typeface="Arial" pitchFamily="34" charset="0"/>
                <a:ea typeface="宋体" pitchFamily="2" charset="-122"/>
              </a:rPr>
              <a:t>fact(n)</a:t>
            </a:r>
            <a:r>
              <a:rPr lang="zh-CN" altLang="en-US">
                <a:latin typeface="Arial" pitchFamily="34" charset="0"/>
                <a:ea typeface="宋体" pitchFamily="2" charset="-122"/>
              </a:rPr>
              <a:t>计算</a:t>
            </a:r>
            <a:r>
              <a:rPr lang="en-US" altLang="zh-CN">
                <a:latin typeface="Arial" pitchFamily="34" charset="0"/>
                <a:ea typeface="宋体" pitchFamily="2" charset="-122"/>
              </a:rPr>
              <a:t>n!</a:t>
            </a:r>
            <a:r>
              <a:rPr lang="zh-CN" altLang="en-US">
                <a:latin typeface="Arial" pitchFamily="34" charset="0"/>
                <a:ea typeface="宋体" pitchFamily="2" charset="-122"/>
              </a:rPr>
              <a:t>，函数类型是</a:t>
            </a:r>
            <a:r>
              <a:rPr lang="en-US" altLang="zh-CN">
                <a:latin typeface="Arial" pitchFamily="34" charset="0"/>
                <a:ea typeface="宋体" pitchFamily="2" charset="-122"/>
              </a:rPr>
              <a:t>double</a:t>
            </a:r>
            <a:r>
              <a:rPr lang="zh-CN" altLang="en-US">
                <a:latin typeface="Arial" pitchFamily="34" charset="0"/>
                <a:ea typeface="宋体" pitchFamily="2" charset="-122"/>
              </a:rPr>
              <a:t>。 </a:t>
            </a:r>
          </a:p>
        </p:txBody>
      </p:sp>
      <p:sp>
        <p:nvSpPr>
          <p:cNvPr id="90115" name="Rectangle 4"/>
          <p:cNvSpPr>
            <a:spLocks noChangeArrowheads="1"/>
          </p:cNvSpPr>
          <p:nvPr/>
        </p:nvSpPr>
        <p:spPr bwMode="auto">
          <a:xfrm>
            <a:off x="179512" y="4869160"/>
            <a:ext cx="8856216" cy="1711880"/>
          </a:xfrm>
          <a:prstGeom prst="rect">
            <a:avLst/>
          </a:prstGeom>
          <a:noFill/>
          <a:ln w="12700">
            <a:solidFill>
              <a:schemeClr val="accent1"/>
            </a:solidFill>
            <a:miter lim="800000"/>
            <a:headEnd/>
            <a:tailEnd/>
          </a:ln>
        </p:spPr>
        <p:txBody>
          <a:bodyPr wrap="square" lIns="92075" tIns="46038" rIns="92075" bIns="46038">
            <a:spAutoFit/>
          </a:bodyPr>
          <a:lstStyle/>
          <a:p>
            <a:pPr lvl="1">
              <a:lnSpc>
                <a:spcPct val="110000"/>
              </a:lnSpc>
            </a:pPr>
            <a:r>
              <a:rPr lang="en-US" altLang="zh-CN" sz="2400" b="1" dirty="0"/>
              <a:t>for (</a:t>
            </a:r>
            <a:r>
              <a:rPr lang="en-US" altLang="zh-CN" sz="2400" b="1" dirty="0" err="1"/>
              <a:t>i</a:t>
            </a:r>
            <a:r>
              <a:rPr lang="en-US" altLang="zh-CN" sz="2400" b="1" dirty="0"/>
              <a:t> = 0; </a:t>
            </a:r>
            <a:r>
              <a:rPr lang="en-US" altLang="zh-CN" sz="2400" b="1" dirty="0" err="1"/>
              <a:t>i</a:t>
            </a:r>
            <a:r>
              <a:rPr lang="en-US" altLang="zh-CN" sz="2400" b="1" dirty="0"/>
              <a:t> &lt;= n ; </a:t>
            </a:r>
            <a:r>
              <a:rPr lang="en-US" altLang="zh-CN" sz="2400" b="1" dirty="0" err="1"/>
              <a:t>i</a:t>
            </a:r>
            <a:r>
              <a:rPr lang="en-US" altLang="zh-CN" sz="2400" b="1" dirty="0"/>
              <a:t>++){</a:t>
            </a:r>
          </a:p>
          <a:p>
            <a:pPr lvl="1">
              <a:lnSpc>
                <a:spcPct val="110000"/>
              </a:lnSpc>
            </a:pPr>
            <a:r>
              <a:rPr lang="en-US" altLang="zh-CN" sz="2400" b="1" dirty="0"/>
              <a:t>    power = </a:t>
            </a:r>
            <a:r>
              <a:rPr lang="en-US" altLang="zh-CN" sz="2400" b="1" dirty="0" err="1"/>
              <a:t>pow</a:t>
            </a:r>
            <a:r>
              <a:rPr lang="en-US" altLang="zh-CN" sz="2400" b="1" dirty="0"/>
              <a:t> (2, </a:t>
            </a:r>
            <a:r>
              <a:rPr lang="en-US" altLang="zh-CN" sz="2400" b="1" dirty="0" err="1"/>
              <a:t>i</a:t>
            </a:r>
            <a:r>
              <a:rPr lang="en-US" altLang="zh-CN" sz="2400" b="1" dirty="0"/>
              <a:t>);   </a:t>
            </a:r>
            <a:r>
              <a:rPr lang="en-US" altLang="zh-CN" sz="2400" b="1" dirty="0">
                <a:solidFill>
                  <a:schemeClr val="bg2"/>
                </a:solidFill>
              </a:rPr>
              <a:t>/*</a:t>
            </a:r>
            <a:r>
              <a:rPr lang="zh-CN" altLang="en-US" sz="2400" b="1" dirty="0">
                <a:solidFill>
                  <a:schemeClr val="bg2"/>
                </a:solidFill>
              </a:rPr>
              <a:t>调用幂函数</a:t>
            </a:r>
            <a:r>
              <a:rPr lang="en-US" altLang="zh-CN" sz="2400" b="1" dirty="0" err="1">
                <a:solidFill>
                  <a:schemeClr val="bg2"/>
                </a:solidFill>
              </a:rPr>
              <a:t>pow</a:t>
            </a:r>
            <a:r>
              <a:rPr lang="en-US" altLang="zh-CN" sz="2400" b="1" dirty="0">
                <a:solidFill>
                  <a:schemeClr val="bg2"/>
                </a:solidFill>
              </a:rPr>
              <a:t>(2,i)</a:t>
            </a:r>
            <a:r>
              <a:rPr lang="zh-CN" altLang="en-US" sz="2400" b="1" dirty="0">
                <a:solidFill>
                  <a:schemeClr val="bg2"/>
                </a:solidFill>
              </a:rPr>
              <a:t>计算</a:t>
            </a:r>
            <a:r>
              <a:rPr lang="en-US" altLang="zh-CN" sz="2400" b="1" dirty="0">
                <a:solidFill>
                  <a:schemeClr val="bg2"/>
                </a:solidFill>
              </a:rPr>
              <a:t>2</a:t>
            </a:r>
            <a:r>
              <a:rPr lang="zh-CN" altLang="en-US" sz="2400" b="1" dirty="0">
                <a:solidFill>
                  <a:schemeClr val="bg2"/>
                </a:solidFill>
              </a:rPr>
              <a:t>的</a:t>
            </a:r>
            <a:r>
              <a:rPr lang="en-US" altLang="zh-CN" sz="2400" b="1" dirty="0" err="1">
                <a:solidFill>
                  <a:schemeClr val="bg2"/>
                </a:solidFill>
              </a:rPr>
              <a:t>i</a:t>
            </a:r>
            <a:r>
              <a:rPr lang="zh-CN" altLang="en-US" sz="2400" b="1" dirty="0">
                <a:solidFill>
                  <a:schemeClr val="bg2"/>
                </a:solidFill>
              </a:rPr>
              <a:t>次方*</a:t>
            </a:r>
            <a:r>
              <a:rPr lang="en-US" altLang="zh-CN" sz="2400" b="1" dirty="0">
                <a:solidFill>
                  <a:schemeClr val="bg2"/>
                </a:solidFill>
              </a:rPr>
              <a:t>/</a:t>
            </a:r>
          </a:p>
          <a:p>
            <a:pPr lvl="1">
              <a:lnSpc>
                <a:spcPct val="110000"/>
              </a:lnSpc>
            </a:pPr>
            <a:r>
              <a:rPr lang="en-US" altLang="zh-CN" sz="2400" b="1" dirty="0"/>
              <a:t>    </a:t>
            </a:r>
            <a:r>
              <a:rPr lang="zh-CN" altLang="en-US" sz="2400" b="1" dirty="0"/>
              <a:t>输出</a:t>
            </a:r>
            <a:r>
              <a:rPr lang="en-US" altLang="zh-CN" sz="2400" b="1" dirty="0"/>
              <a:t>power</a:t>
            </a:r>
            <a:r>
              <a:rPr lang="zh-CN" altLang="en-US" sz="2400" b="1" dirty="0"/>
              <a:t>的值</a:t>
            </a:r>
            <a:r>
              <a:rPr lang="en-US" altLang="zh-CN" sz="2400" b="1" dirty="0"/>
              <a:t>;</a:t>
            </a:r>
          </a:p>
          <a:p>
            <a:pPr lvl="1">
              <a:lnSpc>
                <a:spcPct val="110000"/>
              </a:lnSpc>
            </a:pPr>
            <a:r>
              <a:rPr lang="en-US" altLang="zh-CN" sz="2400" b="1" dirty="0"/>
              <a:t>}</a:t>
            </a:r>
            <a:endParaRPr lang="zh-CN" altLang="en-US" sz="2400" b="1" dirty="0"/>
          </a:p>
        </p:txBody>
      </p:sp>
      <p:sp>
        <p:nvSpPr>
          <p:cNvPr id="432133" name="Rectangle 5"/>
          <p:cNvSpPr>
            <a:spLocks noChangeArrowheads="1"/>
          </p:cNvSpPr>
          <p:nvPr/>
        </p:nvSpPr>
        <p:spPr bwMode="auto">
          <a:xfrm>
            <a:off x="900113" y="2952473"/>
            <a:ext cx="7944483" cy="1711880"/>
          </a:xfrm>
          <a:prstGeom prst="rect">
            <a:avLst/>
          </a:prstGeom>
          <a:noFill/>
          <a:ln w="9525">
            <a:noFill/>
            <a:miter lim="800000"/>
            <a:headEnd/>
            <a:tailEnd/>
          </a:ln>
        </p:spPr>
        <p:txBody>
          <a:bodyPr wrap="none" lIns="92075" tIns="46038" rIns="92075" bIns="46038" anchor="ctr">
            <a:spAutoFit/>
          </a:bodyPr>
          <a:lstStyle/>
          <a:p>
            <a:pPr>
              <a:lnSpc>
                <a:spcPct val="110000"/>
              </a:lnSpc>
            </a:pPr>
            <a:r>
              <a:rPr lang="en-US" altLang="zh-CN" sz="2400" b="1" dirty="0"/>
              <a:t>for (</a:t>
            </a:r>
            <a:r>
              <a:rPr lang="en-US" altLang="zh-CN" sz="2400" b="1" dirty="0" err="1"/>
              <a:t>i</a:t>
            </a:r>
            <a:r>
              <a:rPr lang="en-US" altLang="zh-CN" sz="2400" b="1" dirty="0"/>
              <a:t> = 0; </a:t>
            </a:r>
            <a:r>
              <a:rPr lang="en-US" altLang="zh-CN" sz="2400" b="1" dirty="0" err="1"/>
              <a:t>i</a:t>
            </a:r>
            <a:r>
              <a:rPr lang="en-US" altLang="zh-CN" sz="2400" b="1" dirty="0"/>
              <a:t> &lt;= n ; </a:t>
            </a:r>
            <a:r>
              <a:rPr lang="en-US" altLang="zh-CN" sz="2400" b="1" dirty="0" err="1"/>
              <a:t>i</a:t>
            </a:r>
            <a:r>
              <a:rPr lang="en-US" altLang="zh-CN" sz="2400" b="1" dirty="0"/>
              <a:t>++){</a:t>
            </a:r>
          </a:p>
          <a:p>
            <a:pPr>
              <a:lnSpc>
                <a:spcPct val="110000"/>
              </a:lnSpc>
            </a:pPr>
            <a:r>
              <a:rPr lang="en-US" altLang="zh-CN" sz="2400" b="1" dirty="0"/>
              <a:t>    product = fact (</a:t>
            </a:r>
            <a:r>
              <a:rPr lang="en-US" altLang="zh-CN" sz="2400" b="1" dirty="0" err="1"/>
              <a:t>i</a:t>
            </a:r>
            <a:r>
              <a:rPr lang="en-US" altLang="zh-CN" sz="2400" b="1" dirty="0"/>
              <a:t>);   </a:t>
            </a:r>
            <a:r>
              <a:rPr lang="en-US" altLang="zh-CN" sz="2400" b="1" dirty="0">
                <a:solidFill>
                  <a:schemeClr val="bg2"/>
                </a:solidFill>
              </a:rPr>
              <a:t>   /* </a:t>
            </a:r>
            <a:r>
              <a:rPr lang="zh-CN" altLang="en-US" sz="2400" b="1" dirty="0">
                <a:solidFill>
                  <a:schemeClr val="bg2"/>
                </a:solidFill>
              </a:rPr>
              <a:t>调用自定义函数</a:t>
            </a:r>
            <a:r>
              <a:rPr lang="en-US" altLang="zh-CN" sz="2400" b="1" dirty="0">
                <a:solidFill>
                  <a:schemeClr val="bg2"/>
                </a:solidFill>
              </a:rPr>
              <a:t>fact(</a:t>
            </a:r>
            <a:r>
              <a:rPr lang="en-US" altLang="zh-CN" sz="2400" b="1" dirty="0" err="1">
                <a:solidFill>
                  <a:schemeClr val="bg2"/>
                </a:solidFill>
              </a:rPr>
              <a:t>i</a:t>
            </a:r>
            <a:r>
              <a:rPr lang="en-US" altLang="zh-CN" sz="2400" b="1" dirty="0">
                <a:solidFill>
                  <a:schemeClr val="bg2"/>
                </a:solidFill>
              </a:rPr>
              <a:t>)</a:t>
            </a:r>
            <a:r>
              <a:rPr lang="zh-CN" altLang="en-US" sz="2400" b="1" dirty="0">
                <a:solidFill>
                  <a:schemeClr val="bg2"/>
                </a:solidFill>
              </a:rPr>
              <a:t>计算</a:t>
            </a:r>
            <a:r>
              <a:rPr lang="en-US" altLang="zh-CN" sz="2400" b="1" dirty="0" err="1">
                <a:solidFill>
                  <a:schemeClr val="bg2"/>
                </a:solidFill>
              </a:rPr>
              <a:t>i</a:t>
            </a:r>
            <a:r>
              <a:rPr lang="en-US" altLang="zh-CN" sz="2400" b="1" dirty="0">
                <a:solidFill>
                  <a:schemeClr val="bg2"/>
                </a:solidFill>
              </a:rPr>
              <a:t>! */</a:t>
            </a:r>
          </a:p>
          <a:p>
            <a:pPr>
              <a:lnSpc>
                <a:spcPct val="110000"/>
              </a:lnSpc>
            </a:pPr>
            <a:r>
              <a:rPr lang="en-US" altLang="zh-CN" sz="2400" b="1" dirty="0"/>
              <a:t>    </a:t>
            </a:r>
            <a:r>
              <a:rPr lang="zh-CN" altLang="en-US" sz="2400" b="1" dirty="0"/>
              <a:t>输出</a:t>
            </a:r>
            <a:r>
              <a:rPr lang="en-US" altLang="zh-CN" sz="2400" b="1" dirty="0"/>
              <a:t>product</a:t>
            </a:r>
            <a:r>
              <a:rPr lang="zh-CN" altLang="en-US" sz="2400" b="1" dirty="0"/>
              <a:t>的值</a:t>
            </a:r>
            <a:r>
              <a:rPr lang="en-US" altLang="zh-CN" sz="2400" b="1" dirty="0"/>
              <a:t>;</a:t>
            </a:r>
          </a:p>
          <a:p>
            <a:pPr>
              <a:lnSpc>
                <a:spcPct val="110000"/>
              </a:lnSpc>
            </a:pPr>
            <a:r>
              <a:rPr lang="en-US" altLang="zh-CN" sz="2400" b="1"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2133"/>
                                        </p:tgtEl>
                                        <p:attrNameLst>
                                          <p:attrName>style.visibility</p:attrName>
                                        </p:attrNameLst>
                                      </p:cBhvr>
                                      <p:to>
                                        <p:strVal val="visible"/>
                                      </p:to>
                                    </p:set>
                                    <p:animEffect transition="in" filter="wipe(down)">
                                      <p:cBhvr>
                                        <p:cTn id="7" dur="500"/>
                                        <p:tgtEl>
                                          <p:spTgt spid="432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a:xfrm>
            <a:off x="228600" y="490538"/>
            <a:ext cx="7745413" cy="706437"/>
          </a:xfrm>
        </p:spPr>
        <p:txBody>
          <a:bodyPr/>
          <a:lstStyle/>
          <a:p>
            <a:pPr eaLnBrk="1" hangingPunct="1"/>
            <a:r>
              <a:rPr lang="zh-CN" altLang="en-US" dirty="0">
                <a:ea typeface="黑体" pitchFamily="49" charset="-122"/>
              </a:rPr>
              <a:t>源程序：生成阶乘表</a:t>
            </a:r>
          </a:p>
        </p:txBody>
      </p:sp>
      <p:sp>
        <p:nvSpPr>
          <p:cNvPr id="91138" name="Rectangle 3"/>
          <p:cNvSpPr>
            <a:spLocks noGrp="1" noChangeArrowheads="1"/>
          </p:cNvSpPr>
          <p:nvPr>
            <p:ph type="body" idx="1"/>
          </p:nvPr>
        </p:nvSpPr>
        <p:spPr>
          <a:xfrm>
            <a:off x="250825" y="1196752"/>
            <a:ext cx="8642350" cy="5399088"/>
          </a:xfrm>
        </p:spPr>
        <p:txBody>
          <a:bodyPr>
            <a:normAutofit fontScale="92500" lnSpcReduction="20000"/>
          </a:bodyPr>
          <a:lstStyle/>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 include &lt;</a:t>
            </a:r>
            <a:r>
              <a:rPr lang="en-US" altLang="zh-CN" sz="2400" dirty="0" err="1">
                <a:latin typeface="Arial" pitchFamily="34" charset="0"/>
                <a:ea typeface="宋体" pitchFamily="2" charset="-122"/>
              </a:rPr>
              <a:t>stdio.h</a:t>
            </a:r>
            <a:r>
              <a:rPr lang="en-US" altLang="zh-CN" sz="2400" dirty="0">
                <a:latin typeface="Arial" pitchFamily="34" charset="0"/>
                <a:ea typeface="宋体" pitchFamily="2" charset="-122"/>
              </a:rPr>
              <a:t>&gt;</a:t>
            </a:r>
          </a:p>
          <a:p>
            <a:pPr marL="280988" indent="-280988" eaLnBrk="1" hangingPunct="1">
              <a:lnSpc>
                <a:spcPct val="80000"/>
              </a:lnSpc>
              <a:buFont typeface="Wingdings" pitchFamily="2" charset="2"/>
              <a:buNone/>
            </a:pPr>
            <a:r>
              <a:rPr lang="en-US" altLang="zh-CN" sz="2400" dirty="0">
                <a:solidFill>
                  <a:schemeClr val="bg2"/>
                </a:solidFill>
                <a:latin typeface="Arial" pitchFamily="34" charset="0"/>
                <a:ea typeface="宋体" pitchFamily="2" charset="-122"/>
              </a:rPr>
              <a:t>double fact (</a:t>
            </a:r>
            <a:r>
              <a:rPr lang="en-US" altLang="zh-CN" sz="2400" dirty="0" err="1">
                <a:solidFill>
                  <a:schemeClr val="bg2"/>
                </a:solidFill>
                <a:latin typeface="Arial" pitchFamily="34" charset="0"/>
                <a:ea typeface="宋体" pitchFamily="2" charset="-122"/>
              </a:rPr>
              <a:t>int</a:t>
            </a:r>
            <a:r>
              <a:rPr lang="en-US" altLang="zh-CN" sz="2400" dirty="0">
                <a:solidFill>
                  <a:schemeClr val="bg2"/>
                </a:solidFill>
                <a:latin typeface="Arial" pitchFamily="34" charset="0"/>
                <a:ea typeface="宋体" pitchFamily="2" charset="-122"/>
              </a:rPr>
              <a:t> n);  /* </a:t>
            </a:r>
            <a:r>
              <a:rPr lang="zh-CN" altLang="en-US" sz="2400" dirty="0">
                <a:solidFill>
                  <a:schemeClr val="bg2"/>
                </a:solidFill>
                <a:latin typeface="Arial" pitchFamily="34" charset="0"/>
                <a:ea typeface="宋体" pitchFamily="2" charset="-122"/>
              </a:rPr>
              <a:t>自定义函数的声明 *</a:t>
            </a:r>
            <a:r>
              <a:rPr lang="en-US" altLang="zh-CN" sz="2400" dirty="0">
                <a:solidFill>
                  <a:schemeClr val="bg2"/>
                </a:solidFill>
                <a:latin typeface="Arial" pitchFamily="34" charset="0"/>
                <a:ea typeface="宋体" pitchFamily="2" charset="-122"/>
              </a:rPr>
              <a:t>/</a:t>
            </a:r>
          </a:p>
          <a:p>
            <a:pPr marL="280988" indent="-280988" eaLnBrk="1" hangingPunct="1">
              <a:lnSpc>
                <a:spcPct val="80000"/>
              </a:lnSpc>
              <a:buFont typeface="Wingdings" pitchFamily="2" charset="2"/>
              <a:buNone/>
            </a:pPr>
            <a:r>
              <a:rPr lang="en-US" altLang="zh-CN" sz="2400" dirty="0" err="1">
                <a:latin typeface="Arial" pitchFamily="34" charset="0"/>
                <a:ea typeface="宋体" pitchFamily="2" charset="-122"/>
              </a:rPr>
              <a:t>int</a:t>
            </a:r>
            <a:r>
              <a:rPr lang="en-US" altLang="zh-CN" sz="2400" dirty="0">
                <a:latin typeface="Arial" pitchFamily="34" charset="0"/>
                <a:ea typeface="宋体" pitchFamily="2" charset="-122"/>
              </a:rPr>
              <a:t> main (void)</a:t>
            </a:r>
          </a:p>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int</a:t>
            </a: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n;</a:t>
            </a:r>
          </a:p>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    double result;</a:t>
            </a:r>
          </a:p>
          <a:p>
            <a:pPr marL="280988" indent="-280988" eaLnBrk="1" hangingPunct="1">
              <a:lnSpc>
                <a:spcPct val="80000"/>
              </a:lnSpc>
              <a:buFont typeface="Wingdings" pitchFamily="2" charset="2"/>
              <a:buNone/>
            </a:pPr>
            <a:endParaRPr lang="en-US" altLang="zh-CN" sz="2400" dirty="0">
              <a:latin typeface="Arial" pitchFamily="34" charset="0"/>
              <a:ea typeface="宋体" pitchFamily="2" charset="-122"/>
            </a:endParaRPr>
          </a:p>
          <a:p>
            <a:pPr marL="280988" indent="-280988" eaLnBrk="1" hangingPunct="1">
              <a:lnSpc>
                <a:spcPct val="80000"/>
              </a:lnSpc>
              <a:buFont typeface="Wingdings" pitchFamily="2" charset="2"/>
              <a:buNone/>
            </a:pPr>
            <a:endParaRPr lang="en-US" altLang="zh-CN" sz="2400" dirty="0">
              <a:latin typeface="Arial" pitchFamily="34" charset="0"/>
              <a:ea typeface="宋体" pitchFamily="2" charset="-122"/>
            </a:endParaRPr>
          </a:p>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printf</a:t>
            </a:r>
            <a:r>
              <a:rPr lang="zh-CN" altLang="en-US" sz="2400" dirty="0">
                <a:latin typeface="Arial" pitchFamily="34" charset="0"/>
                <a:ea typeface="宋体" pitchFamily="2" charset="-122"/>
              </a:rPr>
              <a:t> </a:t>
            </a:r>
            <a:r>
              <a:rPr lang="en-US" altLang="zh-CN" sz="2400" dirty="0">
                <a:latin typeface="Arial" pitchFamily="34" charset="0"/>
                <a:ea typeface="宋体" pitchFamily="2" charset="-122"/>
              </a:rPr>
              <a:t>("Enter n:"); </a:t>
            </a:r>
          </a:p>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scanf</a:t>
            </a:r>
            <a:r>
              <a:rPr lang="zh-CN" altLang="en-US" sz="2400" dirty="0">
                <a:latin typeface="Arial" pitchFamily="34" charset="0"/>
                <a:ea typeface="宋体" pitchFamily="2" charset="-122"/>
              </a:rPr>
              <a:t> </a:t>
            </a:r>
            <a:r>
              <a:rPr lang="en-US" altLang="zh-CN" sz="2400" dirty="0">
                <a:latin typeface="Arial" pitchFamily="34" charset="0"/>
                <a:ea typeface="宋体" pitchFamily="2" charset="-122"/>
              </a:rPr>
              <a:t>("%d", &amp;n); </a:t>
            </a:r>
          </a:p>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    for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 0;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&lt;= n ;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a:t>
            </a:r>
          </a:p>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        result = fact</a:t>
            </a:r>
            <a:r>
              <a:rPr lang="zh-CN" altLang="en-US" sz="2400" dirty="0">
                <a:latin typeface="Arial" pitchFamily="34" charset="0"/>
                <a:ea typeface="宋体" pitchFamily="2" charset="-122"/>
              </a:rPr>
              <a:t> </a:t>
            </a:r>
            <a:r>
              <a:rPr lang="en-US" altLang="zh-CN" sz="2400" dirty="0">
                <a:latin typeface="Arial" pitchFamily="34" charset="0"/>
                <a:ea typeface="宋体" pitchFamily="2" charset="-122"/>
              </a:rPr>
              <a:t>(</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a:t>
            </a:r>
            <a:r>
              <a:rPr lang="en-US" altLang="zh-CN" sz="2400" dirty="0">
                <a:solidFill>
                  <a:schemeClr val="bg2"/>
                </a:solidFill>
                <a:latin typeface="Arial" pitchFamily="34" charset="0"/>
                <a:ea typeface="宋体" pitchFamily="2" charset="-122"/>
              </a:rPr>
              <a:t>/* </a:t>
            </a:r>
            <a:r>
              <a:rPr lang="zh-CN" altLang="en-US" sz="2400" dirty="0">
                <a:solidFill>
                  <a:schemeClr val="bg2"/>
                </a:solidFill>
                <a:latin typeface="Arial" pitchFamily="34" charset="0"/>
                <a:ea typeface="宋体" pitchFamily="2" charset="-122"/>
              </a:rPr>
              <a:t>调用自定义函数</a:t>
            </a:r>
            <a:r>
              <a:rPr lang="en-US" altLang="zh-CN" sz="2400" dirty="0">
                <a:solidFill>
                  <a:schemeClr val="bg2"/>
                </a:solidFill>
                <a:latin typeface="Arial" pitchFamily="34" charset="0"/>
                <a:ea typeface="宋体" pitchFamily="2" charset="-122"/>
              </a:rPr>
              <a:t>fact(</a:t>
            </a:r>
            <a:r>
              <a:rPr lang="en-US" altLang="zh-CN" sz="2400" dirty="0" err="1">
                <a:solidFill>
                  <a:schemeClr val="bg2"/>
                </a:solidFill>
                <a:latin typeface="Arial" pitchFamily="34" charset="0"/>
                <a:ea typeface="宋体" pitchFamily="2" charset="-122"/>
              </a:rPr>
              <a:t>i</a:t>
            </a:r>
            <a:r>
              <a:rPr lang="en-US" altLang="zh-CN" sz="2400" dirty="0">
                <a:solidFill>
                  <a:schemeClr val="bg2"/>
                </a:solidFill>
                <a:latin typeface="Arial" pitchFamily="34" charset="0"/>
                <a:ea typeface="宋体" pitchFamily="2" charset="-122"/>
              </a:rPr>
              <a:t>)</a:t>
            </a:r>
            <a:r>
              <a:rPr lang="zh-CN" altLang="en-US" sz="2400" dirty="0">
                <a:solidFill>
                  <a:schemeClr val="bg2"/>
                </a:solidFill>
                <a:latin typeface="Arial" pitchFamily="34" charset="0"/>
                <a:ea typeface="宋体" pitchFamily="2" charset="-122"/>
              </a:rPr>
              <a:t>计算</a:t>
            </a:r>
            <a:r>
              <a:rPr lang="en-US" altLang="zh-CN" sz="2400" dirty="0" err="1">
                <a:solidFill>
                  <a:schemeClr val="bg2"/>
                </a:solidFill>
                <a:latin typeface="Arial" pitchFamily="34" charset="0"/>
                <a:ea typeface="宋体" pitchFamily="2" charset="-122"/>
              </a:rPr>
              <a:t>i</a:t>
            </a:r>
            <a:r>
              <a:rPr lang="en-US" altLang="zh-CN" sz="2400" dirty="0">
                <a:solidFill>
                  <a:schemeClr val="bg2"/>
                </a:solidFill>
                <a:latin typeface="Arial" pitchFamily="34" charset="0"/>
                <a:ea typeface="宋体" pitchFamily="2" charset="-122"/>
              </a:rPr>
              <a:t>! */</a:t>
            </a:r>
          </a:p>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printf</a:t>
            </a:r>
            <a:r>
              <a:rPr lang="zh-CN" altLang="en-US" sz="2400" dirty="0">
                <a:latin typeface="Arial" pitchFamily="34" charset="0"/>
                <a:ea typeface="宋体" pitchFamily="2" charset="-122"/>
              </a:rPr>
              <a:t> </a:t>
            </a:r>
            <a:r>
              <a:rPr lang="en-US" altLang="zh-CN" sz="2400" dirty="0">
                <a:latin typeface="Arial" pitchFamily="34" charset="0"/>
                <a:ea typeface="宋体" pitchFamily="2" charset="-122"/>
              </a:rPr>
              <a:t>("%d!=%.0f\n", </a:t>
            </a:r>
            <a:r>
              <a:rPr lang="en-US" altLang="zh-CN" sz="2400" dirty="0" err="1">
                <a:latin typeface="Arial" pitchFamily="34" charset="0"/>
                <a:ea typeface="宋体" pitchFamily="2" charset="-122"/>
              </a:rPr>
              <a:t>i</a:t>
            </a:r>
            <a:r>
              <a:rPr lang="en-US" altLang="zh-CN" sz="2400" dirty="0">
                <a:latin typeface="Arial" pitchFamily="34" charset="0"/>
                <a:ea typeface="宋体" pitchFamily="2" charset="-122"/>
              </a:rPr>
              <a:t>, result);</a:t>
            </a:r>
          </a:p>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    }</a:t>
            </a:r>
          </a:p>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   return 0;</a:t>
            </a:r>
          </a:p>
          <a:p>
            <a:pPr marL="280988" indent="-280988" eaLnBrk="1" hangingPunct="1">
              <a:lnSpc>
                <a:spcPct val="80000"/>
              </a:lnSpc>
              <a:buFont typeface="Wingdings" pitchFamily="2" charset="2"/>
              <a:buNone/>
            </a:pPr>
            <a:r>
              <a:rPr lang="en-US" altLang="zh-CN" sz="2400" dirty="0">
                <a:latin typeface="Arial" pitchFamily="34" charset="0"/>
                <a:ea typeface="宋体" pitchFamily="2" charset="-122"/>
              </a:rPr>
              <a:t>}</a:t>
            </a:r>
          </a:p>
        </p:txBody>
      </p:sp>
      <p:sp>
        <p:nvSpPr>
          <p:cNvPr id="433156" name="Rectangle 4"/>
          <p:cNvSpPr>
            <a:spLocks noChangeArrowheads="1"/>
          </p:cNvSpPr>
          <p:nvPr/>
        </p:nvSpPr>
        <p:spPr bwMode="auto">
          <a:xfrm>
            <a:off x="7235825" y="188913"/>
            <a:ext cx="1511300" cy="1628775"/>
          </a:xfrm>
          <a:prstGeom prst="rect">
            <a:avLst/>
          </a:prstGeom>
          <a:noFill/>
          <a:ln w="12700">
            <a:solidFill>
              <a:schemeClr val="tx1"/>
            </a:solidFill>
            <a:prstDash val="sysDot"/>
            <a:miter lim="800000"/>
            <a:headEnd type="none" w="sm" len="sm"/>
            <a:tailEnd type="none" w="sm" len="sm"/>
          </a:ln>
        </p:spPr>
        <p:txBody>
          <a:bodyPr>
            <a:spAutoFit/>
          </a:bodyPr>
          <a:lstStyle/>
          <a:p>
            <a:pPr>
              <a:spcBef>
                <a:spcPct val="30000"/>
              </a:spcBef>
            </a:pPr>
            <a:r>
              <a:rPr kumimoji="1" lang="en-US" altLang="zh-CN" sz="2000" b="1"/>
              <a:t>Enter n: </a:t>
            </a:r>
            <a:r>
              <a:rPr kumimoji="1" lang="en-US" altLang="zh-CN" sz="2000" b="1">
                <a:solidFill>
                  <a:srgbClr val="CC0066"/>
                </a:solidFill>
              </a:rPr>
              <a:t>3</a:t>
            </a:r>
          </a:p>
          <a:p>
            <a:r>
              <a:rPr kumimoji="1" lang="en-US" altLang="zh-CN" sz="2000" b="1"/>
              <a:t>0!=1</a:t>
            </a:r>
          </a:p>
          <a:p>
            <a:r>
              <a:rPr kumimoji="1" lang="en-US" altLang="zh-CN" sz="2000" b="1"/>
              <a:t>1!=1</a:t>
            </a:r>
          </a:p>
          <a:p>
            <a:r>
              <a:rPr kumimoji="1" lang="en-US" altLang="zh-CN" sz="2000" b="1"/>
              <a:t>2!=2</a:t>
            </a:r>
          </a:p>
          <a:p>
            <a:r>
              <a:rPr kumimoji="1" lang="en-US" altLang="zh-CN" sz="2000" b="1"/>
              <a:t>3!=6</a:t>
            </a:r>
          </a:p>
        </p:txBody>
      </p:sp>
      <p:sp>
        <p:nvSpPr>
          <p:cNvPr id="433157" name="Rectangle 5"/>
          <p:cNvSpPr>
            <a:spLocks noChangeArrowheads="1"/>
          </p:cNvSpPr>
          <p:nvPr/>
        </p:nvSpPr>
        <p:spPr bwMode="auto">
          <a:xfrm>
            <a:off x="2843213" y="1977424"/>
            <a:ext cx="6300787" cy="2536208"/>
          </a:xfrm>
          <a:prstGeom prst="rect">
            <a:avLst/>
          </a:prstGeom>
          <a:noFill/>
          <a:ln w="12700">
            <a:solidFill>
              <a:schemeClr val="accent1"/>
            </a:solidFill>
            <a:miter lim="800000"/>
            <a:headEnd/>
            <a:tailEnd/>
          </a:ln>
        </p:spPr>
        <p:txBody>
          <a:bodyPr lIns="92075" tIns="46038" rIns="92075" bIns="46038" anchor="ctr">
            <a:spAutoFit/>
          </a:bodyPr>
          <a:lstStyle/>
          <a:p>
            <a:pPr indent="571500">
              <a:lnSpc>
                <a:spcPct val="90000"/>
              </a:lnSpc>
            </a:pPr>
            <a:r>
              <a:rPr lang="en-US" altLang="zh-CN" sz="2200" b="1" dirty="0">
                <a:solidFill>
                  <a:schemeClr val="bg2"/>
                </a:solidFill>
              </a:rPr>
              <a:t>double fact (</a:t>
            </a:r>
            <a:r>
              <a:rPr lang="en-US" altLang="zh-CN" sz="2200" b="1" dirty="0" err="1">
                <a:solidFill>
                  <a:schemeClr val="bg2"/>
                </a:solidFill>
              </a:rPr>
              <a:t>int</a:t>
            </a:r>
            <a:r>
              <a:rPr lang="en-US" altLang="zh-CN" sz="2200" b="1" dirty="0">
                <a:solidFill>
                  <a:schemeClr val="bg2"/>
                </a:solidFill>
              </a:rPr>
              <a:t> n)        /* </a:t>
            </a:r>
            <a:r>
              <a:rPr lang="zh-CN" altLang="en-US" sz="2200" b="1" dirty="0">
                <a:solidFill>
                  <a:schemeClr val="bg2"/>
                </a:solidFill>
              </a:rPr>
              <a:t>函数首部 *</a:t>
            </a:r>
            <a:r>
              <a:rPr lang="en-US" altLang="zh-CN" sz="2200" b="1" dirty="0">
                <a:solidFill>
                  <a:schemeClr val="bg2"/>
                </a:solidFill>
              </a:rPr>
              <a:t>/</a:t>
            </a:r>
          </a:p>
          <a:p>
            <a:pPr indent="571500">
              <a:lnSpc>
                <a:spcPct val="90000"/>
              </a:lnSpc>
            </a:pPr>
            <a:r>
              <a:rPr lang="en-US" altLang="zh-CN" sz="2200" b="1" dirty="0"/>
              <a:t>{   </a:t>
            </a:r>
            <a:r>
              <a:rPr lang="en-US" altLang="zh-CN" sz="2200" b="1" dirty="0" err="1"/>
              <a:t>int</a:t>
            </a:r>
            <a:r>
              <a:rPr lang="en-US" altLang="zh-CN" sz="2200" b="1" dirty="0"/>
              <a:t> </a:t>
            </a:r>
            <a:r>
              <a:rPr lang="en-US" altLang="zh-CN" sz="2200" b="1" dirty="0" err="1"/>
              <a:t>i</a:t>
            </a:r>
            <a:r>
              <a:rPr lang="en-US" altLang="zh-CN" sz="2200" b="1" dirty="0"/>
              <a:t>;  double product;    </a:t>
            </a:r>
          </a:p>
          <a:p>
            <a:pPr indent="571500">
              <a:lnSpc>
                <a:spcPct val="90000"/>
              </a:lnSpc>
            </a:pPr>
            <a:r>
              <a:rPr lang="en-US" altLang="zh-CN" sz="2200" b="1" dirty="0"/>
              <a:t>    product = 1;     </a:t>
            </a:r>
            <a:endParaRPr lang="en-US" altLang="zh-CN" sz="2200" b="1" dirty="0">
              <a:solidFill>
                <a:schemeClr val="bg2"/>
              </a:solidFill>
            </a:endParaRPr>
          </a:p>
          <a:p>
            <a:pPr indent="571500">
              <a:lnSpc>
                <a:spcPct val="90000"/>
              </a:lnSpc>
            </a:pPr>
            <a:r>
              <a:rPr lang="en-US" altLang="zh-CN" sz="2200" b="1" dirty="0"/>
              <a:t>    for (</a:t>
            </a:r>
            <a:r>
              <a:rPr lang="en-US" altLang="zh-CN" sz="2200" b="1" dirty="0" err="1"/>
              <a:t>i</a:t>
            </a:r>
            <a:r>
              <a:rPr lang="en-US" altLang="zh-CN" sz="2200" b="1" dirty="0"/>
              <a:t> = 1; </a:t>
            </a:r>
            <a:r>
              <a:rPr lang="en-US" altLang="zh-CN" sz="2200" b="1" dirty="0" err="1"/>
              <a:t>i</a:t>
            </a:r>
            <a:r>
              <a:rPr lang="en-US" altLang="zh-CN" sz="2200" b="1" dirty="0"/>
              <a:t> &lt;= n; </a:t>
            </a:r>
            <a:r>
              <a:rPr lang="en-US" altLang="zh-CN" sz="2200" b="1" dirty="0" err="1"/>
              <a:t>i</a:t>
            </a:r>
            <a:r>
              <a:rPr lang="en-US" altLang="zh-CN" sz="2200" b="1" dirty="0"/>
              <a:t>++) { </a:t>
            </a:r>
          </a:p>
          <a:p>
            <a:pPr indent="571500">
              <a:lnSpc>
                <a:spcPct val="90000"/>
              </a:lnSpc>
            </a:pPr>
            <a:r>
              <a:rPr lang="en-US" altLang="zh-CN" sz="2200" b="1" dirty="0"/>
              <a:t>        product = product * </a:t>
            </a:r>
            <a:r>
              <a:rPr lang="en-US" altLang="zh-CN" sz="2200" b="1" dirty="0" err="1"/>
              <a:t>i</a:t>
            </a:r>
            <a:r>
              <a:rPr lang="en-US" altLang="zh-CN" sz="2200" b="1" dirty="0"/>
              <a:t>;</a:t>
            </a:r>
          </a:p>
          <a:p>
            <a:pPr indent="571500">
              <a:lnSpc>
                <a:spcPct val="90000"/>
              </a:lnSpc>
            </a:pPr>
            <a:r>
              <a:rPr lang="zh-CN" altLang="en-US" sz="2200" b="1" dirty="0"/>
              <a:t>   </a:t>
            </a:r>
            <a:r>
              <a:rPr lang="en-US" altLang="zh-CN" sz="2200" b="1" dirty="0"/>
              <a:t>}</a:t>
            </a:r>
          </a:p>
          <a:p>
            <a:pPr indent="571500">
              <a:lnSpc>
                <a:spcPct val="90000"/>
              </a:lnSpc>
            </a:pPr>
            <a:r>
              <a:rPr lang="en-US" altLang="zh-CN" sz="2200" b="1" dirty="0"/>
              <a:t>    </a:t>
            </a:r>
            <a:r>
              <a:rPr lang="en-US" altLang="zh-CN" sz="2200" b="1" dirty="0">
                <a:solidFill>
                  <a:schemeClr val="bg2"/>
                </a:solidFill>
              </a:rPr>
              <a:t>return  product;  /* </a:t>
            </a:r>
            <a:r>
              <a:rPr lang="zh-CN" altLang="en-US" sz="2200" b="1" dirty="0">
                <a:solidFill>
                  <a:schemeClr val="bg2"/>
                </a:solidFill>
              </a:rPr>
              <a:t>将结果回送主函数 *</a:t>
            </a:r>
            <a:r>
              <a:rPr lang="en-US" altLang="zh-CN" sz="2200" b="1" dirty="0">
                <a:solidFill>
                  <a:schemeClr val="bg2"/>
                </a:solidFill>
              </a:rPr>
              <a:t>/</a:t>
            </a:r>
          </a:p>
          <a:p>
            <a:pPr indent="571500">
              <a:lnSpc>
                <a:spcPct val="90000"/>
              </a:lnSpc>
            </a:pPr>
            <a:r>
              <a:rPr lang="en-US" altLang="zh-CN" sz="2200" b="1"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3157"/>
                                        </p:tgtEl>
                                        <p:attrNameLst>
                                          <p:attrName>style.visibility</p:attrName>
                                        </p:attrNameLst>
                                      </p:cBhvr>
                                      <p:to>
                                        <p:strVal val="visible"/>
                                      </p:to>
                                    </p:set>
                                    <p:animEffect transition="in" filter="wipe(up)">
                                      <p:cBhvr>
                                        <p:cTn id="7" dur="500"/>
                                        <p:tgtEl>
                                          <p:spTgt spid="4331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33156"/>
                                        </p:tgtEl>
                                        <p:attrNameLst>
                                          <p:attrName>style.visibility</p:attrName>
                                        </p:attrNameLst>
                                      </p:cBhvr>
                                      <p:to>
                                        <p:strVal val="visible"/>
                                      </p:to>
                                    </p:set>
                                    <p:anim calcmode="lin" valueType="num">
                                      <p:cBhvr additive="base">
                                        <p:cTn id="12" dur="500" fill="hold"/>
                                        <p:tgtEl>
                                          <p:spTgt spid="433156"/>
                                        </p:tgtEl>
                                        <p:attrNameLst>
                                          <p:attrName>ppt_x</p:attrName>
                                        </p:attrNameLst>
                                      </p:cBhvr>
                                      <p:tavLst>
                                        <p:tav tm="0">
                                          <p:val>
                                            <p:strVal val="0-#ppt_w/2"/>
                                          </p:val>
                                        </p:tav>
                                        <p:tav tm="100000">
                                          <p:val>
                                            <p:strVal val="#ppt_x"/>
                                          </p:val>
                                        </p:tav>
                                      </p:tavLst>
                                    </p:anim>
                                    <p:anim calcmode="lin" valueType="num">
                                      <p:cBhvr additive="base">
                                        <p:cTn id="13" dur="500" fill="hold"/>
                                        <p:tgtEl>
                                          <p:spTgt spid="4331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animBg="1" autoUpdateAnimBg="0"/>
      <p:bldP spid="433157" grpId="0" animBg="1"/>
    </p:bldLst>
  </p:timing>
</p:sld>
</file>

<file path=ppt/theme/theme1.xml><?xml version="1.0" encoding="utf-8"?>
<a:theme xmlns:a="http://schemas.openxmlformats.org/drawingml/2006/main" name="计算机基础">
  <a:themeElements>
    <a:clrScheme name="">
      <a:dk1>
        <a:srgbClr val="000000"/>
      </a:dk1>
      <a:lt1>
        <a:srgbClr val="FFFFFF"/>
      </a:lt1>
      <a:dk2>
        <a:srgbClr val="3366FF"/>
      </a:dk2>
      <a:lt2>
        <a:srgbClr val="808080"/>
      </a:lt2>
      <a:accent1>
        <a:srgbClr val="3399FF"/>
      </a:accent1>
      <a:accent2>
        <a:srgbClr val="3333CC"/>
      </a:accent2>
      <a:accent3>
        <a:srgbClr val="FFFFFF"/>
      </a:accent3>
      <a:accent4>
        <a:srgbClr val="000000"/>
      </a:accent4>
      <a:accent5>
        <a:srgbClr val="ADCAFF"/>
      </a:accent5>
      <a:accent6>
        <a:srgbClr val="2D2DB9"/>
      </a:accent6>
      <a:hlink>
        <a:srgbClr val="3333CC"/>
      </a:hlink>
      <a:folHlink>
        <a:srgbClr val="3366FF"/>
      </a:folHlink>
    </a:clrScheme>
    <a:fontScheme name="计算机基础">
      <a:majorFont>
        <a:latin typeface="Times New Roman"/>
        <a:ea typeface="隶书"/>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计算机基础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计算机基础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计算机基础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计算机基础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计算机基础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计算机基础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计算机基础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C模板</Template>
  <TotalTime>313</TotalTime>
  <Words>10970</Words>
  <Application>Microsoft Office PowerPoint</Application>
  <PresentationFormat>全屏显示(4:3)</PresentationFormat>
  <Paragraphs>1469</Paragraphs>
  <Slides>98</Slides>
  <Notes>1</Notes>
  <HiddenSlides>2</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98</vt:i4>
      </vt:variant>
    </vt:vector>
  </HeadingPairs>
  <TitlesOfParts>
    <vt:vector size="119" baseType="lpstr">
      <vt:lpstr>Batang</vt:lpstr>
      <vt:lpstr>Monotype Sorts</vt:lpstr>
      <vt:lpstr>黑体</vt:lpstr>
      <vt:lpstr>楷体_GB2312</vt:lpstr>
      <vt:lpstr>隶书</vt:lpstr>
      <vt:lpstr>宋体</vt:lpstr>
      <vt:lpstr>微软雅黑</vt:lpstr>
      <vt:lpstr>Arial</vt:lpstr>
      <vt:lpstr>Arial Narrow</vt:lpstr>
      <vt:lpstr>Book Antiqua</vt:lpstr>
      <vt:lpstr>Courier New</vt:lpstr>
      <vt:lpstr>Symbol</vt:lpstr>
      <vt:lpstr>Tahoma</vt:lpstr>
      <vt:lpstr>Times New Roman</vt:lpstr>
      <vt:lpstr>Verdana</vt:lpstr>
      <vt:lpstr>Wingdings</vt:lpstr>
      <vt:lpstr>Wingdings 2</vt:lpstr>
      <vt:lpstr>计算机基础</vt:lpstr>
      <vt:lpstr>Equation.3</vt:lpstr>
      <vt:lpstr>公式</vt:lpstr>
      <vt:lpstr>Equation</vt:lpstr>
      <vt:lpstr>第4章   控制结构与语句 </vt:lpstr>
      <vt:lpstr>第4章   控制结构与语句</vt:lpstr>
      <vt:lpstr>第4章   控制结构与语句</vt:lpstr>
      <vt:lpstr>4.1 结构化程序设计</vt:lpstr>
      <vt:lpstr>4.1 结构化程序设计</vt:lpstr>
      <vt:lpstr>简单的猜数游戏</vt:lpstr>
      <vt:lpstr>PowerPoint 演示文稿</vt:lpstr>
      <vt:lpstr>源程序-猜数游戏</vt:lpstr>
      <vt:lpstr>PowerPoint 演示文稿</vt:lpstr>
      <vt:lpstr>4.1 结构化程序设计</vt:lpstr>
      <vt:lpstr>4.1 结构化程序设计</vt:lpstr>
      <vt:lpstr>4.1 结构化程序设计</vt:lpstr>
      <vt:lpstr>4.1 结构化程序设计</vt:lpstr>
      <vt:lpstr>4.1 结构化程序设计</vt:lpstr>
      <vt:lpstr>4.1 结构化程序设计</vt:lpstr>
      <vt:lpstr>PowerPoint 演示文稿</vt:lpstr>
      <vt:lpstr>4.3 选择结构</vt:lpstr>
      <vt:lpstr>【例 4.2】源程序，输入一个学生成绩，根据成绩输出“Pass”或“Fail”。 4-3.cpp</vt:lpstr>
      <vt:lpstr>4.3 选择结构</vt:lpstr>
      <vt:lpstr>【例4.3】 输入一个x值，求x的绝对值。 </vt:lpstr>
      <vt:lpstr>【例4.4】输入两个数存放到变量a、b中，将较大数放变量a，较小数放变量b，输出a、b值。</vt:lpstr>
      <vt:lpstr>PowerPoint 演示文稿</vt:lpstr>
      <vt:lpstr>PowerPoint 演示文稿</vt:lpstr>
      <vt:lpstr>4.3 选择结构 if语句嵌套</vt:lpstr>
      <vt:lpstr>PowerPoint 演示文稿</vt:lpstr>
      <vt:lpstr>4.3 选择结构 if语句嵌套</vt:lpstr>
      <vt:lpstr>4.3 选择结构 if语句嵌套</vt:lpstr>
      <vt:lpstr>PowerPoint 演示文稿</vt:lpstr>
      <vt:lpstr>源程序-分段计算水费</vt:lpstr>
      <vt:lpstr>4.3 选择结构 if语句嵌套</vt:lpstr>
      <vt:lpstr>4.3 选择结构  if语句嵌套</vt:lpstr>
      <vt:lpstr>4.3 选择结构  if语句嵌套</vt:lpstr>
      <vt:lpstr>else 和 if 的匹配</vt:lpstr>
      <vt:lpstr>改变else 和 if 的配对</vt:lpstr>
      <vt:lpstr>4.3 选择结构 用选择语句编程序</vt:lpstr>
      <vt:lpstr>4.3 选择结构 用选择语句编程序</vt:lpstr>
      <vt:lpstr>PowerPoint 演示文稿</vt:lpstr>
      <vt:lpstr>PowerPoint 演示文稿</vt:lpstr>
      <vt:lpstr>PowerPoint 演示文稿</vt:lpstr>
      <vt:lpstr>2. 在switch中不使用break</vt:lpstr>
      <vt:lpstr>PowerPoint 演示文稿</vt:lpstr>
      <vt:lpstr>3. 在switch的某些语句段中使用break</vt:lpstr>
      <vt:lpstr>4.3 选择结构 用选择语句编程序</vt:lpstr>
      <vt:lpstr>4.4 循环结构 </vt:lpstr>
      <vt:lpstr>4.4 循环结构 for语句</vt:lpstr>
      <vt:lpstr>4.4 循环结构 for语句</vt:lpstr>
      <vt:lpstr>4.4 循环结构 for语句</vt:lpstr>
      <vt:lpstr>4.4 循环结构 for语句</vt:lpstr>
      <vt:lpstr>4.4 循环结构 for语句</vt:lpstr>
      <vt:lpstr>4.4 循环结构 while语句</vt:lpstr>
      <vt:lpstr>4.4 循环结构 while语句</vt:lpstr>
      <vt:lpstr>4.4 循环结构 while语句</vt:lpstr>
      <vt:lpstr>利用While循环，求1-100的和</vt:lpstr>
      <vt:lpstr>4.4 循环结构 while语句</vt:lpstr>
      <vt:lpstr>do - while 循环语句</vt:lpstr>
      <vt:lpstr>while 和 do-while 的比较</vt:lpstr>
      <vt:lpstr>4.4 循环结构 while  循环与do 循环的区别</vt:lpstr>
      <vt:lpstr> 统计一个整数的位数</vt:lpstr>
      <vt:lpstr>PowerPoint 演示文稿</vt:lpstr>
      <vt:lpstr>PowerPoint 演示文稿</vt:lpstr>
      <vt:lpstr>PowerPoint 演示文稿</vt:lpstr>
      <vt:lpstr>4.4 循环结构 用循环编写程序——单重循环</vt:lpstr>
      <vt:lpstr>4.4 循环结构 用循环编写程序——单重循环</vt:lpstr>
      <vt:lpstr>4.4 循环结构 用循环编写程序——单重循环</vt:lpstr>
      <vt:lpstr>4.4 循环结构 用循环编写程序——单重循环</vt:lpstr>
      <vt:lpstr>4.4 循环结构 用循环编写程序——单重循环</vt:lpstr>
      <vt:lpstr>4.4 循环结构 用循环编写程序——单重循环</vt:lpstr>
      <vt:lpstr>4.4 循环结构 用循环编写程序——单重循环</vt:lpstr>
      <vt:lpstr>4.4 循环结构 用循环编写程序——多重循环</vt:lpstr>
      <vt:lpstr>4.4 循环结构 用循环编写程序——多重循环</vt:lpstr>
      <vt:lpstr>4.4 循环结构 用循环编写程序——多重循环</vt:lpstr>
      <vt:lpstr>4.5  转 向 语 句</vt:lpstr>
      <vt:lpstr>4.5  转 向 语 句  break 语句</vt:lpstr>
      <vt:lpstr>4.5  转 向 语 句  break 语句</vt:lpstr>
      <vt:lpstr>4.5  转 向 语 句  break 语句</vt:lpstr>
      <vt:lpstr>4.5  转 向 语 句  break 语句</vt:lpstr>
      <vt:lpstr>4.5  转 向 语 句  break 语句</vt:lpstr>
      <vt:lpstr>4.5  转 向 语 句  break 语句</vt:lpstr>
      <vt:lpstr>4.5  转 向 语 句  continue 语句</vt:lpstr>
      <vt:lpstr>4.5  转 向 语 句  continue 语句</vt:lpstr>
      <vt:lpstr>4.5  转 向 语 句  goto 语句</vt:lpstr>
      <vt:lpstr>源程序 求 1+2+……+100</vt:lpstr>
      <vt:lpstr>求 1+1/2+1/3+……+ 1/100</vt:lpstr>
      <vt:lpstr>指定次数的循环程序设计</vt:lpstr>
      <vt:lpstr>例  求 1+2+3+……+n </vt:lpstr>
      <vt:lpstr>求1+1/2+1/3+……+ 1/n </vt:lpstr>
      <vt:lpstr>求 1+1/3+1/5+… 的前n项和</vt:lpstr>
      <vt:lpstr>源程序 求 1+1/3+1/5+… </vt:lpstr>
      <vt:lpstr>例 求 1-1/3+1/5-… 的前n项和</vt:lpstr>
      <vt:lpstr>PowerPoint 演示文稿</vt:lpstr>
      <vt:lpstr>求n!</vt:lpstr>
      <vt:lpstr>源程序</vt:lpstr>
      <vt:lpstr>求 xn </vt:lpstr>
      <vt:lpstr>源程序 求 xn </vt:lpstr>
      <vt:lpstr>生成乘方表和阶乘表</vt:lpstr>
      <vt:lpstr>源程序：生成乘方表</vt:lpstr>
      <vt:lpstr>例生成阶乘表</vt:lpstr>
      <vt:lpstr>源程序：生成阶乘表</vt:lpstr>
    </vt:vector>
  </TitlesOfParts>
  <Company>GGS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流程控制</dc:title>
  <dc:creator>WangXH</dc:creator>
  <cp:lastModifiedBy>Y沛 fiona</cp:lastModifiedBy>
  <cp:revision>458</cp:revision>
  <dcterms:created xsi:type="dcterms:W3CDTF">2002-01-26T12:12:17Z</dcterms:created>
  <dcterms:modified xsi:type="dcterms:W3CDTF">2022-09-28T05:35:23Z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DF719E099DD0488D953753F3EF68704F</vt:lpwstr>
  </property>
  <property fmtid="{D5CDD505-2E9C-101B-9397-08002B2CF9AE}" pid="3" name="KSOProductBuildVer">
    <vt:lpwstr>2052-11.1.0.10938</vt:lpwstr>
  </property>
</Properties>
</file>