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74" r:id="rId15"/>
    <p:sldId id="275" r:id="rId16"/>
    <p:sldId id="266" r:id="rId17"/>
    <p:sldId id="267" r:id="rId18"/>
    <p:sldId id="268" r:id="rId19"/>
    <p:sldId id="269" r:id="rId20"/>
    <p:sldId id="270" r:id="rId2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p:restoredTop sz="93554"/>
  </p:normalViewPr>
  <p:slideViewPr>
    <p:cSldViewPr showGuides="1">
      <p:cViewPr varScale="1">
        <p:scale>
          <a:sx n="159" d="100"/>
          <a:sy n="159" d="100"/>
        </p:scale>
        <p:origin x="1746" y="13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0663" y="333375"/>
            <a:ext cx="2105025"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333375"/>
            <a:ext cx="6167438" cy="59753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333375"/>
            <a:ext cx="8281988"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4135438" cy="5183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538663" y="1125538"/>
            <a:ext cx="4137025" cy="5183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p:txBody>
          <a:bodyPr/>
          <a:lstStyle>
            <a:lvl1pPr>
              <a:defRPr/>
            </a:lvl1pPr>
          </a:lstStyle>
          <a:p>
            <a:pPr>
              <a:defRPr/>
            </a:pPr>
            <a:fld id="{C19CA32B-A797-4D40-B4D0-3A0394EC90DE}" type="slidenum">
              <a:rPr lang="zh-CN" altLang="en-US"/>
              <a:t>‹#›</a:t>
            </a:fld>
            <a:endParaRPr lang="en-US" altLang="zh-CN"/>
          </a:p>
        </p:txBody>
      </p:sp>
      <p:sp>
        <p:nvSpPr>
          <p:cNvPr id="8"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135438" cy="5183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538663" y="1125538"/>
            <a:ext cx="4137025" cy="5183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endParaRPr kumimoji="1" lang="zh-CN" altLang="en-US" sz="3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21407;&#30005;&#33041;C&#30424;&#26681;&#30446;&#24405;/&#30005;&#23376;&#25945;&#26696;/&#35745;&#31639;&#26426;&#25991;&#21270;&#22522;&#30784;/2007&#35745;&#31639;&#26426;&#22522;&#30784;/Lee/Base/end.ppt" TargetMode="External"/><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323850" y="333375"/>
            <a:ext cx="8281988" cy="647700"/>
          </a:xfrm>
          <a:prstGeom prst="rect">
            <a:avLst/>
          </a:prstGeom>
          <a:noFill/>
          <a:ln>
            <a:noFill/>
          </a:ln>
          <a:effectLst/>
        </p:spPr>
        <p:txBody>
          <a:bodyPr vert="horz" wrap="square" lIns="91440" tIns="45720" rIns="91440" bIns="45720" numCol="1" anchor="ctr" anchorCtr="0" compatLnSpc="1"/>
          <a:lstStyle/>
          <a:p>
            <a:pPr lvl="0"/>
            <a:r>
              <a:rPr lang="zh-CN" altLang="en-US"/>
              <a:t>单击此处编辑母版标题样式</a:t>
            </a:r>
          </a:p>
        </p:txBody>
      </p:sp>
      <p:sp>
        <p:nvSpPr>
          <p:cNvPr id="23555" name="Rectangle 3"/>
          <p:cNvSpPr>
            <a:spLocks noGrp="1" noChangeArrowheads="1"/>
          </p:cNvSpPr>
          <p:nvPr>
            <p:ph type="body" idx="1"/>
          </p:nvPr>
        </p:nvSpPr>
        <p:spPr bwMode="auto">
          <a:xfrm>
            <a:off x="250825" y="1125538"/>
            <a:ext cx="8424863" cy="5183188"/>
          </a:xfrm>
          <a:prstGeom prst="rect">
            <a:avLst/>
          </a:prstGeom>
          <a:noFill/>
          <a:ln>
            <a:noFill/>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556" name="Rectangle 4"/>
          <p:cNvSpPr>
            <a:spLocks noGrp="1" noChangeArrowheads="1"/>
          </p:cNvSpPr>
          <p:nvPr>
            <p:ph type="dt" sz="half" idx="2"/>
          </p:nvPr>
        </p:nvSpPr>
        <p:spPr bwMode="auto">
          <a:xfrm>
            <a:off x="835025" y="6356350"/>
            <a:ext cx="1905000" cy="457200"/>
          </a:xfrm>
          <a:prstGeom prst="rect">
            <a:avLst/>
          </a:prstGeom>
          <a:noFill/>
          <a:ln>
            <a:noFill/>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7" name="Rectangle 5"/>
          <p:cNvSpPr>
            <a:spLocks noGrp="1" noChangeArrowheads="1"/>
          </p:cNvSpPr>
          <p:nvPr>
            <p:ph type="ftr" sz="quarter" idx="3"/>
          </p:nvPr>
        </p:nvSpPr>
        <p:spPr bwMode="auto">
          <a:xfrm>
            <a:off x="3273425" y="6356350"/>
            <a:ext cx="2895600" cy="457200"/>
          </a:xfrm>
          <a:prstGeom prst="rect">
            <a:avLst/>
          </a:prstGeom>
          <a:noFill/>
          <a:ln>
            <a:noFill/>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8" name="Rectangle 6"/>
          <p:cNvSpPr>
            <a:spLocks noGrp="1" noChangeArrowheads="1"/>
          </p:cNvSpPr>
          <p:nvPr>
            <p:ph type="sldNum" sz="quarter" idx="4"/>
          </p:nvPr>
        </p:nvSpPr>
        <p:spPr bwMode="auto">
          <a:xfrm>
            <a:off x="5330825" y="635635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1E73A851-C2FC-4EB8-A7CB-C9D018D13D2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31" name="Picture 7" descr="back11">
            <a:hlinkClick r:id="" action="ppaction://hlinkshowjump?jump=firstslide"/>
          </p:cNvPr>
          <p:cNvPicPr>
            <a:picLocks noChangeAspect="1"/>
          </p:cNvPicPr>
          <p:nvPr/>
        </p:nvPicPr>
        <p:blipFill>
          <a:blip r:embed="rId16"/>
          <a:stretch>
            <a:fillRect/>
          </a:stretch>
        </p:blipFill>
        <p:spPr>
          <a:xfrm>
            <a:off x="7326313" y="6323013"/>
            <a:ext cx="419100" cy="419100"/>
          </a:xfrm>
          <a:prstGeom prst="rect">
            <a:avLst/>
          </a:prstGeom>
          <a:noFill/>
          <a:ln w="9525">
            <a:noFill/>
          </a:ln>
        </p:spPr>
      </p:pic>
      <p:pic>
        <p:nvPicPr>
          <p:cNvPr id="1032" name="Picture 8" descr="exit11">
            <a:hlinkClick r:id="rId17" action="ppaction://hlinkpres?slideindex=1&amp;slidetitle="/>
          </p:cNvPr>
          <p:cNvPicPr>
            <a:picLocks noChangeAspect="1"/>
          </p:cNvPicPr>
          <p:nvPr/>
        </p:nvPicPr>
        <p:blipFill>
          <a:blip r:embed="rId18"/>
          <a:stretch>
            <a:fillRect/>
          </a:stretch>
        </p:blipFill>
        <p:spPr>
          <a:xfrm>
            <a:off x="8545513" y="6284913"/>
            <a:ext cx="419100" cy="419100"/>
          </a:xfrm>
          <a:prstGeom prst="rect">
            <a:avLst/>
          </a:prstGeom>
          <a:noFill/>
          <a:ln w="9525">
            <a:noFill/>
          </a:ln>
        </p:spPr>
      </p:pic>
      <p:pic>
        <p:nvPicPr>
          <p:cNvPr id="1033" name="Picture 9" descr="next11">
            <a:hlinkClick r:id="" action="ppaction://hlinkshowjump?jump=nextslide"/>
          </p:cNvPr>
          <p:cNvPicPr>
            <a:picLocks noChangeAspect="1"/>
          </p:cNvPicPr>
          <p:nvPr/>
        </p:nvPicPr>
        <p:blipFill>
          <a:blip r:embed="rId19"/>
          <a:stretch>
            <a:fillRect/>
          </a:stretch>
        </p:blipFill>
        <p:spPr>
          <a:xfrm>
            <a:off x="8126413" y="6323013"/>
            <a:ext cx="419100" cy="419100"/>
          </a:xfrm>
          <a:prstGeom prst="rect">
            <a:avLst/>
          </a:prstGeom>
          <a:noFill/>
          <a:ln w="9525">
            <a:noFill/>
          </a:ln>
        </p:spPr>
      </p:pic>
      <p:pic>
        <p:nvPicPr>
          <p:cNvPr id="1034" name="Picture 10" descr="prev11">
            <a:hlinkClick r:id="" action="ppaction://hlinkshowjump?jump=previousslide"/>
          </p:cNvPr>
          <p:cNvPicPr>
            <a:picLocks noChangeAspect="1"/>
          </p:cNvPicPr>
          <p:nvPr/>
        </p:nvPicPr>
        <p:blipFill>
          <a:blip r:embed="rId20"/>
          <a:stretch>
            <a:fillRect/>
          </a:stretch>
        </p:blipFill>
        <p:spPr>
          <a:xfrm>
            <a:off x="7745413" y="6323013"/>
            <a:ext cx="419100" cy="419100"/>
          </a:xfrm>
          <a:prstGeom prst="rect">
            <a:avLst/>
          </a:prstGeom>
          <a:noFill/>
          <a:ln w="9525">
            <a:noFill/>
          </a:ln>
        </p:spPr>
      </p:pic>
      <p:sp>
        <p:nvSpPr>
          <p:cNvPr id="1035" name="Line 11"/>
          <p:cNvSpPr/>
          <p:nvPr/>
        </p:nvSpPr>
        <p:spPr>
          <a:xfrm flipV="1">
            <a:off x="250825" y="1052513"/>
            <a:ext cx="8294688" cy="0"/>
          </a:xfrm>
          <a:prstGeom prst="line">
            <a:avLst/>
          </a:prstGeom>
          <a:ln w="76200" cap="flat" cmpd="tri">
            <a:solidFill>
              <a:srgbClr val="CBE5FF"/>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fontAlgn="base">
        <a:spcBef>
          <a:spcPct val="0"/>
        </a:spcBef>
        <a:spcAft>
          <a:spcPct val="0"/>
        </a:spcAft>
        <a:defRPr kumimoji="1" sz="3200" b="1" kern="1200">
          <a:solidFill>
            <a:srgbClr val="6600CC"/>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2pPr>
      <a:lvl3pPr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3pPr>
      <a:lvl4pPr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4pPr>
      <a:lvl5pPr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5pPr>
      <a:lvl6pPr marL="4572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6pPr>
      <a:lvl7pPr marL="9144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7pPr>
      <a:lvl8pPr marL="13716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8pPr>
      <a:lvl9pPr marL="18288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9pPr>
    </p:titleStyle>
    <p:bodyStyle>
      <a:lvl1pPr marL="290830" indent="-290830" algn="l" rtl="0" fontAlgn="base">
        <a:lnSpc>
          <a:spcPct val="110000"/>
        </a:lnSpc>
        <a:spcBef>
          <a:spcPct val="20000"/>
        </a:spcBef>
        <a:spcAft>
          <a:spcPct val="20000"/>
        </a:spcAft>
        <a:buClr>
          <a:srgbClr val="CC0000"/>
        </a:buClr>
        <a:buSzPct val="110000"/>
        <a:buFont typeface="Wingdings" panose="05000000000000000000" pitchFamily="2" charset="2"/>
        <a:buChar char="v"/>
        <a:defRPr kumimoji="1" sz="2800" b="1" kern="1200">
          <a:solidFill>
            <a:srgbClr val="000099"/>
          </a:solidFill>
          <a:effectLst>
            <a:outerShdw blurRad="38100" dist="38100" dir="2700000" algn="tl">
              <a:srgbClr val="C0C0C0"/>
            </a:outerShdw>
          </a:effectLst>
          <a:latin typeface="+mn-lt"/>
          <a:ea typeface="+mn-ea"/>
          <a:cs typeface="+mn-cs"/>
        </a:defRPr>
      </a:lvl1pPr>
      <a:lvl2pPr marL="662305" indent="-180975" algn="l" rtl="0" fontAlgn="base">
        <a:lnSpc>
          <a:spcPct val="110000"/>
        </a:lnSpc>
        <a:spcBef>
          <a:spcPct val="20000"/>
        </a:spcBef>
        <a:spcAft>
          <a:spcPct val="20000"/>
        </a:spcAft>
        <a:buClr>
          <a:srgbClr val="00CC00"/>
        </a:buClr>
        <a:buSzPct val="120000"/>
        <a:buFont typeface="Wingdings" panose="05000000000000000000" pitchFamily="2" charset="2"/>
        <a:buChar char="§"/>
        <a:defRPr kumimoji="1" sz="2800" b="1" kern="1200">
          <a:solidFill>
            <a:srgbClr val="000099"/>
          </a:solidFill>
          <a:effectLst>
            <a:outerShdw blurRad="38100" dist="38100" dir="2700000" algn="tl">
              <a:srgbClr val="C0C0C0"/>
            </a:outerShdw>
          </a:effectLst>
          <a:latin typeface="+mn-lt"/>
          <a:ea typeface="+mn-ea"/>
          <a:cs typeface="+mn-cs"/>
        </a:defRPr>
      </a:lvl2pPr>
      <a:lvl3pPr marL="1044575" indent="-192405" algn="l" rtl="0" fontAlgn="base">
        <a:lnSpc>
          <a:spcPct val="110000"/>
        </a:lnSpc>
        <a:spcBef>
          <a:spcPct val="20000"/>
        </a:spcBef>
        <a:spcAft>
          <a:spcPct val="20000"/>
        </a:spcAft>
        <a:buClr>
          <a:srgbClr val="FF0066"/>
        </a:buClr>
        <a:buSzPct val="135000"/>
        <a:buChar char="•"/>
        <a:defRPr kumimoji="1" sz="2800" b="1" kern="1200">
          <a:solidFill>
            <a:srgbClr val="000099"/>
          </a:solidFill>
          <a:effectLst>
            <a:outerShdw blurRad="38100" dist="38100" dir="2700000" algn="tl">
              <a:srgbClr val="C0C0C0"/>
            </a:outerShdw>
          </a:effectLst>
          <a:latin typeface="+mn-lt"/>
          <a:ea typeface="+mn-ea"/>
          <a:cs typeface="+mn-cs"/>
        </a:defRPr>
      </a:lvl3pPr>
      <a:lvl4pPr marL="1428750" indent="-193675" algn="l" rtl="0" fontAlgn="base">
        <a:lnSpc>
          <a:spcPct val="110000"/>
        </a:lnSpc>
        <a:spcBef>
          <a:spcPct val="20000"/>
        </a:spcBef>
        <a:spcAft>
          <a:spcPct val="20000"/>
        </a:spcAft>
        <a:buChar char="–"/>
        <a:defRPr kumimoji="1" sz="2600" b="1" kern="1200">
          <a:solidFill>
            <a:srgbClr val="000099"/>
          </a:solidFill>
          <a:effectLst>
            <a:outerShdw blurRad="38100" dist="38100" dir="2700000" algn="tl">
              <a:srgbClr val="C0C0C0"/>
            </a:outerShdw>
          </a:effectLst>
          <a:latin typeface="+mn-lt"/>
          <a:ea typeface="+mn-ea"/>
          <a:cs typeface="+mn-cs"/>
        </a:defRPr>
      </a:lvl4pPr>
      <a:lvl5pPr marL="1812925" indent="-193675" algn="l" rtl="0" fontAlgn="base">
        <a:lnSpc>
          <a:spcPct val="110000"/>
        </a:lnSpc>
        <a:spcBef>
          <a:spcPct val="20000"/>
        </a:spcBef>
        <a:spcAft>
          <a:spcPct val="20000"/>
        </a:spcAft>
        <a:buChar char="–"/>
        <a:defRPr kumimoji="1" sz="2600" b="1" kern="1200">
          <a:solidFill>
            <a:srgbClr val="000099"/>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1700213"/>
            <a:ext cx="7772400" cy="14700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第</a:t>
            </a:r>
            <a:r>
              <a:rPr kumimoji="1" lang="en-US" altLang="zh-CN" sz="44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7</a:t>
            </a:r>
            <a:r>
              <a:rPr kumimoji="1" lang="zh-CN" altLang="en-US" sz="44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章  编译预处理</a:t>
            </a:r>
            <a:br>
              <a:rPr kumimoji="1" lang="zh-CN" altLang="en-US" sz="44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br>
            <a:endParaRPr kumimoji="1" lang="zh-CN" altLang="en-US" sz="44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051" name="Rectangle 3"/>
          <p:cNvSpPr>
            <a:spLocks noGrp="1" noChangeArrowheads="1"/>
          </p:cNvSpPr>
          <p:nvPr>
            <p:ph type="subTitle" idx="1"/>
          </p:nvPr>
        </p:nvSpPr>
        <p:spPr>
          <a:xfrm>
            <a:off x="1331913" y="2708275"/>
            <a:ext cx="6911975" cy="1752600"/>
          </a:xfrm>
        </p:spPr>
        <p:txBody>
          <a:bodyPr vert="horz" wrap="square" lIns="91440" tIns="45720" rIns="91440" bIns="45720" numCol="1" anchor="t" anchorCtr="0" compatLnSpc="1"/>
          <a:lstStyle/>
          <a:p>
            <a:pPr marL="381000" marR="0" lvl="0" indent="-38100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C</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语言的编译与处理功能主要包括以下</a:t>
            </a: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3</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种：</a:t>
            </a:r>
          </a:p>
          <a:p>
            <a:pPr marL="381000" marR="0" lvl="0" indent="-38100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文件包含（</a:t>
            </a: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#include</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a:p>
            <a:pPr marL="381000" marR="0" lvl="0" indent="-38100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宏定义（</a:t>
            </a: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a:p>
            <a:pPr marL="381000" marR="0" lvl="0" indent="-38100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条件编译。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66" name="Rectangle 78"/>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63491" name="Rectangle 3"/>
          <p:cNvSpPr>
            <a:spLocks noGrp="1" noChangeArrowheads="1"/>
          </p:cNvSpPr>
          <p:nvPr>
            <p:ph type="body" sz="half" idx="1"/>
          </p:nvPr>
        </p:nvSpPr>
        <p:spPr>
          <a:xfrm>
            <a:off x="250825" y="1125538"/>
            <a:ext cx="8208963" cy="5183188"/>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表</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7.2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常用包含文件与相应标准库函数 </a:t>
            </a:r>
          </a:p>
        </p:txBody>
      </p:sp>
      <p:graphicFrame>
        <p:nvGraphicFramePr>
          <p:cNvPr id="63565" name="Group 77"/>
          <p:cNvGraphicFramePr>
            <a:graphicFrameLocks noGrp="1"/>
          </p:cNvGraphicFramePr>
          <p:nvPr>
            <p:ph sz="half" idx="1"/>
          </p:nvPr>
        </p:nvGraphicFramePr>
        <p:xfrm>
          <a:off x="827088" y="1773238"/>
          <a:ext cx="7561262" cy="3671889"/>
        </p:xfrm>
        <a:graphic>
          <a:graphicData uri="http://schemas.openxmlformats.org/drawingml/2006/table">
            <a:tbl>
              <a:tblPr/>
              <a:tblGrid>
                <a:gridCol w="3187700">
                  <a:extLst>
                    <a:ext uri="{9D8B030D-6E8A-4147-A177-3AD203B41FA5}">
                      <a16:colId xmlns:a16="http://schemas.microsoft.com/office/drawing/2014/main" val="20000"/>
                    </a:ext>
                  </a:extLst>
                </a:gridCol>
                <a:gridCol w="4373562">
                  <a:extLst>
                    <a:ext uri="{9D8B030D-6E8A-4147-A177-3AD203B41FA5}">
                      <a16:colId xmlns:a16="http://schemas.microsoft.com/office/drawing/2014/main" val="20001"/>
                    </a:ext>
                  </a:extLst>
                </a:gridCol>
              </a:tblGrid>
              <a:tr h="612775">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400" b="1" i="0" u="none" strike="noStrike" cap="none" normalizeH="0" baseline="0">
                          <a:ln>
                            <a:noFill/>
                          </a:ln>
                          <a:solidFill>
                            <a:schemeClr val="hlink"/>
                          </a:solidFill>
                          <a:effectLst/>
                          <a:latin typeface="楷体_GB2312" pitchFamily="49" charset="-122"/>
                          <a:ea typeface="楷体_GB2312" pitchFamily="49" charset="-122"/>
                        </a:rPr>
                        <a:t>包含文件名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400" b="1" i="0" u="none" strike="noStrike" cap="none" normalizeH="0" baseline="0">
                          <a:ln>
                            <a:noFill/>
                          </a:ln>
                          <a:solidFill>
                            <a:schemeClr val="hlink"/>
                          </a:solidFill>
                          <a:effectLst/>
                          <a:latin typeface="楷体_GB2312" pitchFamily="49" charset="-122"/>
                          <a:ea typeface="楷体_GB2312" pitchFamily="49" charset="-122"/>
                        </a:rPr>
                        <a:t>源程序所调用标准库函数</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en-US" altLang="zh-CN" sz="2400" b="1" i="0" u="none" strike="noStrike" cap="none" normalizeH="0" baseline="0">
                          <a:ln>
                            <a:noFill/>
                          </a:ln>
                          <a:solidFill>
                            <a:schemeClr val="hlink"/>
                          </a:solidFill>
                          <a:effectLst/>
                          <a:latin typeface="楷体_GB2312" pitchFamily="49" charset="-122"/>
                          <a:ea typeface="楷体_GB2312" pitchFamily="49" charset="-122"/>
                        </a:rPr>
                        <a:t>ctype.h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zh-CN" altLang="en-US" sz="2400" b="1" i="0" u="none" strike="noStrike" cap="none" normalizeH="0" baseline="0">
                          <a:ln>
                            <a:noFill/>
                          </a:ln>
                          <a:solidFill>
                            <a:schemeClr val="hlink"/>
                          </a:solidFill>
                          <a:effectLst/>
                          <a:latin typeface="楷体_GB2312" pitchFamily="49" charset="-122"/>
                          <a:ea typeface="楷体_GB2312" pitchFamily="49" charset="-122"/>
                        </a:rPr>
                        <a:t>字符处理函数</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775">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en-US" altLang="zh-CN" sz="2400" b="1" i="0" u="none" strike="noStrike" cap="none" normalizeH="0" baseline="0">
                          <a:ln>
                            <a:noFill/>
                          </a:ln>
                          <a:solidFill>
                            <a:schemeClr val="hlink"/>
                          </a:solidFill>
                          <a:effectLst/>
                          <a:latin typeface="楷体_GB2312" pitchFamily="49" charset="-122"/>
                          <a:ea typeface="楷体_GB2312" pitchFamily="49" charset="-122"/>
                        </a:rPr>
                        <a:t>Math.h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zh-CN" altLang="en-US" sz="2400" b="1" i="0" u="none" strike="noStrike" cap="none" normalizeH="0" baseline="0">
                          <a:ln>
                            <a:noFill/>
                          </a:ln>
                          <a:solidFill>
                            <a:schemeClr val="hlink"/>
                          </a:solidFill>
                          <a:effectLst/>
                          <a:latin typeface="楷体_GB2312" pitchFamily="49" charset="-122"/>
                          <a:ea typeface="楷体_GB2312" pitchFamily="49" charset="-122"/>
                        </a:rPr>
                        <a:t>数学函数</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1188">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en-US" altLang="zh-CN" sz="2400" b="1" i="0" u="none" strike="noStrike" cap="none" normalizeH="0" baseline="0">
                          <a:ln>
                            <a:noFill/>
                          </a:ln>
                          <a:solidFill>
                            <a:schemeClr val="hlink"/>
                          </a:solidFill>
                          <a:effectLst/>
                          <a:latin typeface="楷体_GB2312" pitchFamily="49" charset="-122"/>
                          <a:ea typeface="楷体_GB2312" pitchFamily="49" charset="-122"/>
                        </a:rPr>
                        <a:t>stdio.h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zh-CN" altLang="en-US" sz="2400" b="1" i="0" u="none" strike="noStrike" cap="none" normalizeH="0" baseline="0">
                          <a:ln>
                            <a:noFill/>
                          </a:ln>
                          <a:solidFill>
                            <a:schemeClr val="hlink"/>
                          </a:solidFill>
                          <a:effectLst/>
                          <a:latin typeface="楷体_GB2312" pitchFamily="49" charset="-122"/>
                          <a:ea typeface="楷体_GB2312" pitchFamily="49" charset="-122"/>
                        </a:rPr>
                        <a:t>标准输入</a:t>
                      </a:r>
                      <a:r>
                        <a:rPr kumimoji="0" lang="en-US" altLang="zh-CN" sz="2400" b="1" i="0" u="none" strike="noStrike" cap="none" normalizeH="0" baseline="0">
                          <a:ln>
                            <a:noFill/>
                          </a:ln>
                          <a:solidFill>
                            <a:schemeClr val="hlink"/>
                          </a:solidFill>
                          <a:effectLst/>
                          <a:latin typeface="楷体_GB2312" pitchFamily="49" charset="-122"/>
                          <a:ea typeface="楷体_GB2312" pitchFamily="49" charset="-122"/>
                        </a:rPr>
                        <a:t>/</a:t>
                      </a:r>
                      <a:r>
                        <a:rPr kumimoji="0" lang="zh-CN" altLang="en-US" sz="2400" b="1" i="0" u="none" strike="noStrike" cap="none" normalizeH="0" baseline="0">
                          <a:ln>
                            <a:noFill/>
                          </a:ln>
                          <a:solidFill>
                            <a:schemeClr val="hlink"/>
                          </a:solidFill>
                          <a:effectLst/>
                          <a:latin typeface="楷体_GB2312" pitchFamily="49" charset="-122"/>
                          <a:ea typeface="楷体_GB2312" pitchFamily="49" charset="-122"/>
                        </a:rPr>
                        <a:t>输出函数</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775">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en-US" altLang="zh-CN" sz="2400" b="1" i="0" u="none" strike="noStrike" cap="none" normalizeH="0" baseline="0">
                          <a:ln>
                            <a:noFill/>
                          </a:ln>
                          <a:solidFill>
                            <a:schemeClr val="hlink"/>
                          </a:solidFill>
                          <a:effectLst/>
                          <a:latin typeface="楷体_GB2312" pitchFamily="49" charset="-122"/>
                          <a:ea typeface="楷体_GB2312" pitchFamily="49" charset="-122"/>
                        </a:rPr>
                        <a:t>stdlib.h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zh-CN" altLang="en-US" sz="2400" b="1" i="0" u="none" strike="noStrike" cap="none" normalizeH="0" baseline="0">
                          <a:ln>
                            <a:noFill/>
                          </a:ln>
                          <a:solidFill>
                            <a:schemeClr val="hlink"/>
                          </a:solidFill>
                          <a:effectLst/>
                          <a:latin typeface="楷体_GB2312" pitchFamily="49" charset="-122"/>
                          <a:ea typeface="楷体_GB2312" pitchFamily="49" charset="-122"/>
                        </a:rPr>
                        <a:t>常用函数库</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1188">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en-US" altLang="zh-CN" sz="2400" b="1" i="0" u="none" strike="noStrike" cap="none" normalizeH="0" baseline="0">
                          <a:ln>
                            <a:noFill/>
                          </a:ln>
                          <a:solidFill>
                            <a:schemeClr val="hlink"/>
                          </a:solidFill>
                          <a:effectLst/>
                          <a:latin typeface="楷体_GB2312" pitchFamily="49" charset="-122"/>
                          <a:ea typeface="楷体_GB2312" pitchFamily="49" charset="-122"/>
                        </a:rPr>
                        <a:t>string.h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just" defTabSz="914400" rtl="0" eaLnBrk="1" fontAlgn="base" latinLnBrk="0" hangingPunct="1">
                        <a:lnSpc>
                          <a:spcPct val="100000"/>
                        </a:lnSpc>
                        <a:spcBef>
                          <a:spcPct val="0"/>
                        </a:spcBef>
                        <a:spcAft>
                          <a:spcPct val="0"/>
                        </a:spcAft>
                        <a:buClrTx/>
                        <a:buSzTx/>
                        <a:buFontTx/>
                        <a:buNone/>
                        <a:tabLst>
                          <a:tab pos="266700" algn="l"/>
                        </a:tabLst>
                      </a:pPr>
                      <a:r>
                        <a:rPr kumimoji="0" lang="zh-CN" altLang="en-US" sz="2400" b="1" i="0" u="none" strike="noStrike" cap="none" normalizeH="0" baseline="0">
                          <a:ln>
                            <a:noFill/>
                          </a:ln>
                          <a:solidFill>
                            <a:schemeClr val="hlink"/>
                          </a:solidFill>
                          <a:effectLst/>
                          <a:latin typeface="楷体_GB2312" pitchFamily="49" charset="-122"/>
                          <a:ea typeface="楷体_GB2312" pitchFamily="49" charset="-122"/>
                        </a:rPr>
                        <a:t>字符串处理函数</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323850" y="574675"/>
            <a:ext cx="7772400" cy="838200"/>
          </a:xfrm>
        </p:spPr>
        <p:txBody>
          <a:bodyPr/>
          <a:lstStyle/>
          <a:p>
            <a:pPr eaLnBrk="1" hangingPunct="1"/>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文件包含</a:t>
            </a:r>
          </a:p>
        </p:txBody>
      </p:sp>
      <p:sp>
        <p:nvSpPr>
          <p:cNvPr id="510979" name="Rectangle 3"/>
          <p:cNvSpPr>
            <a:spLocks noGrp="1" noChangeArrowheads="1"/>
          </p:cNvSpPr>
          <p:nvPr>
            <p:ph type="body" idx="1"/>
          </p:nvPr>
        </p:nvSpPr>
        <p:spPr>
          <a:xfrm>
            <a:off x="395288" y="1484313"/>
            <a:ext cx="8280400" cy="4929187"/>
          </a:xfrm>
        </p:spPr>
        <p:txBody>
          <a:bodyPr/>
          <a:lstStyle/>
          <a:p>
            <a:pPr algn="just" eaLnBrk="1" hangingPunct="1"/>
            <a:r>
              <a:rPr lang="zh-CN" altLang="en-US">
                <a:latin typeface="Arial" panose="020B0604020202020204" pitchFamily="34" charset="0"/>
                <a:ea typeface="宋体" panose="02010600030101010101" pitchFamily="2" charset="-122"/>
              </a:rPr>
              <a:t>系统文件以</a:t>
            </a:r>
            <a:r>
              <a:rPr lang="en-US" altLang="zh-CN">
                <a:latin typeface="Arial" panose="020B0604020202020204" pitchFamily="34" charset="0"/>
                <a:ea typeface="宋体" panose="02010600030101010101" pitchFamily="2" charset="-122"/>
              </a:rPr>
              <a:t>stdio.h</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math.h</a:t>
            </a:r>
            <a:r>
              <a:rPr lang="zh-CN" altLang="en-US">
                <a:latin typeface="Arial" panose="020B0604020202020204" pitchFamily="34" charset="0"/>
                <a:ea typeface="宋体" panose="02010600030101010101" pitchFamily="2" charset="-122"/>
              </a:rPr>
              <a:t>等形式供编程者调用</a:t>
            </a:r>
          </a:p>
          <a:p>
            <a:pPr algn="just" eaLnBrk="1" hangingPunct="1"/>
            <a:r>
              <a:rPr lang="zh-CN" altLang="en-US">
                <a:latin typeface="Arial" panose="020B0604020202020204" pitchFamily="34" charset="0"/>
                <a:ea typeface="宋体" panose="02010600030101010101" pitchFamily="2" charset="-122"/>
              </a:rPr>
              <a:t>实用系统往往有自己诸多的宏定义，也以</a:t>
            </a:r>
            <a:r>
              <a:rPr lang="en-US" altLang="zh-CN">
                <a:latin typeface="Arial" panose="020B0604020202020204" pitchFamily="34" charset="0"/>
                <a:ea typeface="宋体" panose="02010600030101010101" pitchFamily="2" charset="-122"/>
              </a:rPr>
              <a:t>.h</a:t>
            </a:r>
            <a:r>
              <a:rPr lang="zh-CN" altLang="en-US">
                <a:latin typeface="Arial" panose="020B0604020202020204" pitchFamily="34" charset="0"/>
                <a:ea typeface="宋体" panose="02010600030101010101" pitchFamily="2" charset="-122"/>
              </a:rPr>
              <a:t>的形式组织、调用</a:t>
            </a:r>
          </a:p>
          <a:p>
            <a:pPr algn="just" eaLnBrk="1" hangingPunct="1"/>
            <a:r>
              <a:rPr lang="zh-CN" altLang="en-US">
                <a:latin typeface="Arial" panose="020B0604020202020204" pitchFamily="34" charset="0"/>
                <a:ea typeface="宋体" panose="02010600030101010101" pitchFamily="2" charset="-122"/>
              </a:rPr>
              <a:t>问题：如何把若干</a:t>
            </a:r>
            <a:r>
              <a:rPr lang="en-US" altLang="zh-CN">
                <a:latin typeface="Arial" panose="020B0604020202020204" pitchFamily="34" charset="0"/>
                <a:ea typeface="宋体" panose="02010600030101010101" pitchFamily="2" charset="-122"/>
              </a:rPr>
              <a:t>.h</a:t>
            </a:r>
            <a:r>
              <a:rPr lang="zh-CN" altLang="en-US">
                <a:latin typeface="Arial" panose="020B0604020202020204" pitchFamily="34" charset="0"/>
                <a:ea typeface="宋体" panose="02010600030101010101" pitchFamily="2" charset="-122"/>
              </a:rPr>
              <a:t>头文件连接成一个完整的可执行程序？</a:t>
            </a:r>
          </a:p>
          <a:p>
            <a:pPr lvl="1" algn="just" eaLnBrk="1" hangingPunct="1"/>
            <a:r>
              <a:rPr lang="zh-CN" altLang="en-US">
                <a:latin typeface="Arial" panose="020B0604020202020204" pitchFamily="34" charset="0"/>
                <a:ea typeface="宋体" panose="02010600030101010101" pitchFamily="2" charset="-122"/>
              </a:rPr>
              <a:t>文件包含 </a:t>
            </a:r>
            <a:r>
              <a:rPr lang="en-US" altLang="zh-CN">
                <a:latin typeface="Arial" panose="020B0604020202020204" pitchFamily="34" charset="0"/>
                <a:ea typeface="宋体" panose="02010600030101010101" pitchFamily="2" charset="-122"/>
              </a:rPr>
              <a:t>include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wipe(down)">
                                      <p:cBhvr>
                                        <p:cTn id="7" dur="500"/>
                                        <p:tgtEl>
                                          <p:spTgt spid="510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wipe(down)">
                                      <p:cBhvr>
                                        <p:cTn id="12" dur="500"/>
                                        <p:tgtEl>
                                          <p:spTgt spid="510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0979">
                                            <p:txEl>
                                              <p:pRg st="2" end="2"/>
                                            </p:txEl>
                                          </p:spTgt>
                                        </p:tgtEl>
                                        <p:attrNameLst>
                                          <p:attrName>style.visibility</p:attrName>
                                        </p:attrNameLst>
                                      </p:cBhvr>
                                      <p:to>
                                        <p:strVal val="visible"/>
                                      </p:to>
                                    </p:set>
                                    <p:animEffect transition="in" filter="wipe(down)">
                                      <p:cBhvr>
                                        <p:cTn id="17" dur="500"/>
                                        <p:tgtEl>
                                          <p:spTgt spid="510979">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10979">
                                            <p:txEl>
                                              <p:pRg st="3" end="3"/>
                                            </p:txEl>
                                          </p:spTgt>
                                        </p:tgtEl>
                                        <p:attrNameLst>
                                          <p:attrName>style.visibility</p:attrName>
                                        </p:attrNameLst>
                                      </p:cBhvr>
                                      <p:to>
                                        <p:strVal val="visible"/>
                                      </p:to>
                                    </p:set>
                                    <p:animEffect transition="in" filter="wipe(down)">
                                      <p:cBhvr>
                                        <p:cTn id="20" dur="500"/>
                                        <p:tgtEl>
                                          <p:spTgt spid="510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body" idx="1"/>
          </p:nvPr>
        </p:nvSpPr>
        <p:spPr>
          <a:xfrm>
            <a:off x="468313" y="549275"/>
            <a:ext cx="8351837" cy="5903913"/>
          </a:xfrm>
        </p:spPr>
        <p:txBody>
          <a:bodyPr>
            <a:normAutofit fontScale="92500" lnSpcReduction="10000"/>
          </a:bodyPr>
          <a:lstStyle/>
          <a:p>
            <a:pPr algn="just" eaLnBrk="1" hangingPunct="1"/>
            <a:r>
              <a:rPr lang="zh-CN" altLang="en-US" dirty="0">
                <a:latin typeface="Arial" panose="020B0604020202020204" pitchFamily="34" charset="0"/>
                <a:ea typeface="宋体" panose="02010600030101010101" pitchFamily="2" charset="-122"/>
              </a:rPr>
              <a:t>格式</a:t>
            </a:r>
          </a:p>
          <a:p>
            <a:pPr lvl="1" algn="just" eaLnBrk="1" hangingPunct="1">
              <a:lnSpc>
                <a:spcPct val="124000"/>
              </a:lnSpc>
              <a:spcBef>
                <a:spcPts val="300"/>
              </a:spcBef>
              <a:spcAft>
                <a:spcPts val="300"/>
              </a:spcAft>
            </a:pPr>
            <a:r>
              <a:rPr lang="zh-CN" altLang="en-US" dirty="0">
                <a:solidFill>
                  <a:schemeClr val="bg2"/>
                </a:solidFill>
                <a:latin typeface="Arial" panose="020B0604020202020204" pitchFamily="34" charset="0"/>
                <a:ea typeface="宋体" panose="02010600030101010101" pitchFamily="2" charset="-122"/>
              </a:rPr>
              <a:t> # </a:t>
            </a:r>
            <a:r>
              <a:rPr lang="en-US" altLang="zh-CN" dirty="0">
                <a:solidFill>
                  <a:schemeClr val="bg2"/>
                </a:solidFill>
                <a:latin typeface="Arial" panose="020B0604020202020204" pitchFamily="34" charset="0"/>
                <a:ea typeface="宋体" panose="02010600030101010101" pitchFamily="2" charset="-122"/>
              </a:rPr>
              <a:t>include &lt;</a:t>
            </a:r>
            <a:r>
              <a:rPr lang="zh-CN" altLang="en-US" dirty="0">
                <a:solidFill>
                  <a:schemeClr val="bg2"/>
                </a:solidFill>
                <a:latin typeface="Arial" panose="020B0604020202020204" pitchFamily="34" charset="0"/>
                <a:ea typeface="宋体" panose="02010600030101010101" pitchFamily="2" charset="-122"/>
              </a:rPr>
              <a:t>需包含的文件名&gt;</a:t>
            </a:r>
          </a:p>
          <a:p>
            <a:pPr lvl="1" algn="just" eaLnBrk="1" hangingPunct="1"/>
            <a:r>
              <a:rPr lang="zh-CN" altLang="en-US" dirty="0">
                <a:solidFill>
                  <a:schemeClr val="bg2"/>
                </a:solidFill>
                <a:latin typeface="Arial" panose="020B0604020202020204" pitchFamily="34" charset="0"/>
                <a:ea typeface="宋体" panose="02010600030101010101" pitchFamily="2" charset="-122"/>
              </a:rPr>
              <a:t> # </a:t>
            </a:r>
            <a:r>
              <a:rPr lang="en-US" altLang="zh-CN" dirty="0">
                <a:solidFill>
                  <a:schemeClr val="bg2"/>
                </a:solidFill>
                <a:latin typeface="Arial" panose="020B0604020202020204" pitchFamily="34" charset="0"/>
                <a:ea typeface="宋体" panose="02010600030101010101" pitchFamily="2" charset="-122"/>
              </a:rPr>
              <a:t>include “</a:t>
            </a:r>
            <a:r>
              <a:rPr lang="zh-CN" altLang="en-US" dirty="0">
                <a:solidFill>
                  <a:schemeClr val="bg2"/>
                </a:solidFill>
                <a:latin typeface="Arial" panose="020B0604020202020204" pitchFamily="34" charset="0"/>
                <a:ea typeface="宋体" panose="02010600030101010101" pitchFamily="2" charset="-122"/>
              </a:rPr>
              <a:t>需包含的文件名”</a:t>
            </a:r>
          </a:p>
          <a:p>
            <a:pPr algn="just" eaLnBrk="1" hangingPunct="1"/>
            <a:r>
              <a:rPr lang="zh-CN" altLang="en-US" dirty="0">
                <a:latin typeface="Arial" panose="020B0604020202020204" pitchFamily="34" charset="0"/>
                <a:ea typeface="宋体" panose="02010600030101010101" pitchFamily="2" charset="-122"/>
              </a:rPr>
              <a:t>作用</a:t>
            </a:r>
          </a:p>
          <a:p>
            <a:pPr lvl="1" algn="just" eaLnBrk="1" hangingPunct="1">
              <a:buFont typeface="Wingdings" panose="05000000000000000000" charset="0"/>
              <a:buNone/>
            </a:pPr>
            <a:r>
              <a:rPr lang="zh-CN" altLang="en-US" dirty="0">
                <a:latin typeface="Arial" panose="020B0604020202020204" pitchFamily="34" charset="0"/>
                <a:ea typeface="宋体" panose="02010600030101010101" pitchFamily="2" charset="-122"/>
              </a:rPr>
              <a:t>把指定的文件模块内容插入到 #</a:t>
            </a:r>
            <a:r>
              <a:rPr lang="en-US" altLang="zh-CN" dirty="0">
                <a:latin typeface="Arial" panose="020B0604020202020204" pitchFamily="34" charset="0"/>
                <a:ea typeface="宋体" panose="02010600030101010101" pitchFamily="2" charset="-122"/>
              </a:rPr>
              <a:t>include </a:t>
            </a:r>
            <a:r>
              <a:rPr lang="zh-CN" altLang="en-US" dirty="0">
                <a:latin typeface="Arial" panose="020B0604020202020204" pitchFamily="34" charset="0"/>
                <a:ea typeface="宋体" panose="02010600030101010101" pitchFamily="2" charset="-122"/>
              </a:rPr>
              <a:t>所在的位置，当程序编译连接时，系统会把所有 #</a:t>
            </a:r>
            <a:r>
              <a:rPr lang="en-US" altLang="zh-CN" dirty="0">
                <a:latin typeface="Arial" panose="020B0604020202020204" pitchFamily="34" charset="0"/>
                <a:ea typeface="宋体" panose="02010600030101010101" pitchFamily="2" charset="-122"/>
              </a:rPr>
              <a:t>include </a:t>
            </a:r>
            <a:r>
              <a:rPr lang="zh-CN" altLang="en-US" dirty="0">
                <a:latin typeface="Arial" panose="020B0604020202020204" pitchFamily="34" charset="0"/>
                <a:ea typeface="宋体" panose="02010600030101010101" pitchFamily="2" charset="-122"/>
              </a:rPr>
              <a:t>指定的文件拼接生成可执行代码。</a:t>
            </a:r>
          </a:p>
          <a:p>
            <a:pPr algn="just" eaLnBrk="1" hangingPunct="1"/>
            <a:r>
              <a:rPr lang="zh-CN" altLang="en-US" dirty="0">
                <a:latin typeface="Arial" panose="020B0604020202020204" pitchFamily="34" charset="0"/>
                <a:ea typeface="宋体" panose="02010600030101010101" pitchFamily="2" charset="-122"/>
              </a:rPr>
              <a:t>注意</a:t>
            </a:r>
          </a:p>
          <a:p>
            <a:pPr lvl="1" algn="just" eaLnBrk="1" hangingPunct="1"/>
            <a:r>
              <a:rPr lang="zh-CN" altLang="en-US" dirty="0">
                <a:latin typeface="Arial" panose="020B0604020202020204" pitchFamily="34" charset="0"/>
                <a:ea typeface="宋体" panose="02010600030101010101" pitchFamily="2" charset="-122"/>
              </a:rPr>
              <a:t>编译预处理命令，以#开头。</a:t>
            </a:r>
          </a:p>
          <a:p>
            <a:pPr lvl="1" algn="just" eaLnBrk="1" hangingPunct="1"/>
            <a:r>
              <a:rPr lang="zh-CN" altLang="en-US" dirty="0">
                <a:latin typeface="Arial" panose="020B0604020202020204" pitchFamily="34" charset="0"/>
                <a:ea typeface="宋体" panose="02010600030101010101" pitchFamily="2" charset="-122"/>
              </a:rPr>
              <a:t>在程序编译时起作用，不是真正的</a:t>
            </a:r>
            <a:r>
              <a:rPr lang="en-US" altLang="zh-CN" dirty="0">
                <a:latin typeface="Arial" panose="020B0604020202020204" pitchFamily="34" charset="0"/>
                <a:ea typeface="宋体" panose="02010600030101010101" pitchFamily="2" charset="-122"/>
              </a:rPr>
              <a:t>C</a:t>
            </a:r>
            <a:r>
              <a:rPr lang="zh-CN" altLang="en-US" dirty="0">
                <a:latin typeface="Arial" panose="020B0604020202020204" pitchFamily="34" charset="0"/>
                <a:ea typeface="宋体" panose="02010600030101010101" pitchFamily="2" charset="-122"/>
              </a:rPr>
              <a:t>语句，行尾没有分号。</a:t>
            </a:r>
            <a:endParaRPr lang="zh-CN" dirty="0">
              <a:latin typeface="Arial" panose="020B0604020202020204" pitchFamily="34" charset="0"/>
              <a:ea typeface="宋体" panose="02010600030101010101" pitchFamily="2" charset="-122"/>
            </a:endParaRPr>
          </a:p>
        </p:txBody>
      </p:sp>
      <p:sp>
        <p:nvSpPr>
          <p:cNvPr id="63490" name="Rectangle 3"/>
          <p:cNvSpPr>
            <a:spLocks noGrp="1" noChangeArrowheads="1"/>
          </p:cNvSpPr>
          <p:nvPr>
            <p:ph type="title"/>
          </p:nvPr>
        </p:nvSpPr>
        <p:spPr>
          <a:xfrm>
            <a:off x="6084888" y="404813"/>
            <a:ext cx="2592387" cy="595312"/>
          </a:xfrm>
        </p:spPr>
        <p:txBody>
          <a:bodyPr/>
          <a:lstStyle/>
          <a:p>
            <a:pPr eaLnBrk="1" hangingPunct="1"/>
            <a:r>
              <a:rPr lang="zh-CN" altLang="en-US" sz="4000">
                <a:latin typeface="Arial" panose="020B0604020202020204" pitchFamily="34" charset="0"/>
                <a:ea typeface="宋体" panose="02010600030101010101" pitchFamily="2" charset="-122"/>
              </a:rPr>
              <a:t>文件包含</a:t>
            </a:r>
          </a:p>
        </p:txBody>
      </p:sp>
      <p:sp>
        <p:nvSpPr>
          <p:cNvPr id="513028" name="AutoShape 4"/>
          <p:cNvSpPr/>
          <p:nvPr/>
        </p:nvSpPr>
        <p:spPr bwMode="auto">
          <a:xfrm>
            <a:off x="6508750" y="1484313"/>
            <a:ext cx="1951038" cy="427037"/>
          </a:xfrm>
          <a:prstGeom prst="borderCallout1">
            <a:avLst>
              <a:gd name="adj1" fmla="val -17843"/>
              <a:gd name="adj2" fmla="val 94144"/>
              <a:gd name="adj3" fmla="val -17843"/>
              <a:gd name="adj4" fmla="val -25468"/>
            </a:avLst>
          </a:prstGeom>
          <a:solidFill>
            <a:srgbClr val="FFFF00"/>
          </a:solidFill>
          <a:ln w="9525">
            <a:solidFill>
              <a:schemeClr val="tx1"/>
            </a:solidFill>
            <a:miter lim="800000"/>
          </a:ln>
        </p:spPr>
        <p:txBody>
          <a:bodyPr lIns="92075" tIns="46038" rIns="92075" bIns="46038"/>
          <a:lstStyle/>
          <a:p>
            <a:pPr algn="ctr"/>
            <a:r>
              <a:rPr lang="zh-CN" altLang="en-US" sz="2400" b="1"/>
              <a:t>系统文件夹</a:t>
            </a:r>
          </a:p>
        </p:txBody>
      </p:sp>
      <p:sp>
        <p:nvSpPr>
          <p:cNvPr id="513029" name="AutoShape 5"/>
          <p:cNvSpPr/>
          <p:nvPr/>
        </p:nvSpPr>
        <p:spPr bwMode="auto">
          <a:xfrm>
            <a:off x="4143375" y="2378075"/>
            <a:ext cx="3668713" cy="403225"/>
          </a:xfrm>
          <a:prstGeom prst="borderCallout2">
            <a:avLst>
              <a:gd name="adj1" fmla="val 28347"/>
              <a:gd name="adj2" fmla="val -2079"/>
              <a:gd name="adj3" fmla="val 28347"/>
              <a:gd name="adj4" fmla="val -9648"/>
              <a:gd name="adj5" fmla="val -49213"/>
              <a:gd name="adj6" fmla="val -17523"/>
            </a:avLst>
          </a:prstGeom>
          <a:solidFill>
            <a:schemeClr val="folHlink"/>
          </a:solidFill>
          <a:ln w="9525">
            <a:solidFill>
              <a:schemeClr val="tx1"/>
            </a:solidFill>
            <a:miter lim="800000"/>
          </a:ln>
        </p:spPr>
        <p:txBody>
          <a:bodyPr lIns="92075" tIns="46038" rIns="92075" bIns="46038"/>
          <a:lstStyle/>
          <a:p>
            <a:pPr algn="ctr"/>
            <a:r>
              <a:rPr lang="zh-CN" altLang="en-US" sz="2400" b="1"/>
              <a:t>当前文件夹</a:t>
            </a:r>
            <a:r>
              <a:rPr lang="en-US" altLang="zh-CN" sz="2400" b="1"/>
              <a:t>+</a:t>
            </a:r>
            <a:r>
              <a:rPr lang="zh-CN" altLang="en-US" sz="2400" b="1"/>
              <a:t>系统文件夹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3026">
                                            <p:txEl>
                                              <p:pRg st="0" end="0"/>
                                            </p:txEl>
                                          </p:spTgt>
                                        </p:tgtEl>
                                        <p:attrNameLst>
                                          <p:attrName>style.visibility</p:attrName>
                                        </p:attrNameLst>
                                      </p:cBhvr>
                                      <p:to>
                                        <p:strVal val="visible"/>
                                      </p:to>
                                    </p:set>
                                    <p:animEffect transition="in" filter="wipe(down)">
                                      <p:cBhvr>
                                        <p:cTn id="7" dur="500"/>
                                        <p:tgtEl>
                                          <p:spTgt spid="51302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13026">
                                            <p:txEl>
                                              <p:pRg st="1" end="1"/>
                                            </p:txEl>
                                          </p:spTgt>
                                        </p:tgtEl>
                                        <p:attrNameLst>
                                          <p:attrName>style.visibility</p:attrName>
                                        </p:attrNameLst>
                                      </p:cBhvr>
                                      <p:to>
                                        <p:strVal val="visible"/>
                                      </p:to>
                                    </p:set>
                                    <p:animEffect transition="in" filter="wipe(down)">
                                      <p:cBhvr>
                                        <p:cTn id="10" dur="500"/>
                                        <p:tgtEl>
                                          <p:spTgt spid="513026">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13026">
                                            <p:txEl>
                                              <p:pRg st="2" end="2"/>
                                            </p:txEl>
                                          </p:spTgt>
                                        </p:tgtEl>
                                        <p:attrNameLst>
                                          <p:attrName>style.visibility</p:attrName>
                                        </p:attrNameLst>
                                      </p:cBhvr>
                                      <p:to>
                                        <p:strVal val="visible"/>
                                      </p:to>
                                    </p:set>
                                    <p:animEffect transition="in" filter="wipe(down)">
                                      <p:cBhvr>
                                        <p:cTn id="13" dur="500"/>
                                        <p:tgtEl>
                                          <p:spTgt spid="51302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13026">
                                            <p:txEl>
                                              <p:pRg st="3" end="3"/>
                                            </p:txEl>
                                          </p:spTgt>
                                        </p:tgtEl>
                                        <p:attrNameLst>
                                          <p:attrName>style.visibility</p:attrName>
                                        </p:attrNameLst>
                                      </p:cBhvr>
                                      <p:to>
                                        <p:strVal val="visible"/>
                                      </p:to>
                                    </p:set>
                                    <p:animEffect transition="in" filter="wipe(down)">
                                      <p:cBhvr>
                                        <p:cTn id="18" dur="500"/>
                                        <p:tgtEl>
                                          <p:spTgt spid="513026">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13026">
                                            <p:txEl>
                                              <p:pRg st="4" end="4"/>
                                            </p:txEl>
                                          </p:spTgt>
                                        </p:tgtEl>
                                        <p:attrNameLst>
                                          <p:attrName>style.visibility</p:attrName>
                                        </p:attrNameLst>
                                      </p:cBhvr>
                                      <p:to>
                                        <p:strVal val="visible"/>
                                      </p:to>
                                    </p:set>
                                    <p:animEffect transition="in" filter="wipe(down)">
                                      <p:cBhvr>
                                        <p:cTn id="21" dur="500"/>
                                        <p:tgtEl>
                                          <p:spTgt spid="51302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13026">
                                            <p:txEl>
                                              <p:pRg st="5" end="5"/>
                                            </p:txEl>
                                          </p:spTgt>
                                        </p:tgtEl>
                                        <p:attrNameLst>
                                          <p:attrName>style.visibility</p:attrName>
                                        </p:attrNameLst>
                                      </p:cBhvr>
                                      <p:to>
                                        <p:strVal val="visible"/>
                                      </p:to>
                                    </p:set>
                                    <p:animEffect transition="in" filter="wipe(down)">
                                      <p:cBhvr>
                                        <p:cTn id="26" dur="500"/>
                                        <p:tgtEl>
                                          <p:spTgt spid="513026">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13026">
                                            <p:txEl>
                                              <p:pRg st="6" end="6"/>
                                            </p:txEl>
                                          </p:spTgt>
                                        </p:tgtEl>
                                        <p:attrNameLst>
                                          <p:attrName>style.visibility</p:attrName>
                                        </p:attrNameLst>
                                      </p:cBhvr>
                                      <p:to>
                                        <p:strVal val="visible"/>
                                      </p:to>
                                    </p:set>
                                    <p:animEffect transition="in" filter="wipe(down)">
                                      <p:cBhvr>
                                        <p:cTn id="29" dur="500"/>
                                        <p:tgtEl>
                                          <p:spTgt spid="513026">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13026">
                                            <p:txEl>
                                              <p:pRg st="7" end="7"/>
                                            </p:txEl>
                                          </p:spTgt>
                                        </p:tgtEl>
                                        <p:attrNameLst>
                                          <p:attrName>style.visibility</p:attrName>
                                        </p:attrNameLst>
                                      </p:cBhvr>
                                      <p:to>
                                        <p:strVal val="visible"/>
                                      </p:to>
                                    </p:set>
                                    <p:animEffect transition="in" filter="wipe(down)">
                                      <p:cBhvr>
                                        <p:cTn id="32" dur="500"/>
                                        <p:tgtEl>
                                          <p:spTgt spid="51302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3028"/>
                                        </p:tgtEl>
                                        <p:attrNameLst>
                                          <p:attrName>style.visibility</p:attrName>
                                        </p:attrNameLst>
                                      </p:cBhvr>
                                      <p:to>
                                        <p:strVal val="visible"/>
                                      </p:to>
                                    </p:set>
                                    <p:anim calcmode="lin" valueType="num">
                                      <p:cBhvr additive="base">
                                        <p:cTn id="37" dur="500" fill="hold"/>
                                        <p:tgtEl>
                                          <p:spTgt spid="513028"/>
                                        </p:tgtEl>
                                        <p:attrNameLst>
                                          <p:attrName>ppt_x</p:attrName>
                                        </p:attrNameLst>
                                      </p:cBhvr>
                                      <p:tavLst>
                                        <p:tav tm="0">
                                          <p:val>
                                            <p:strVal val="#ppt_x"/>
                                          </p:val>
                                        </p:tav>
                                        <p:tav tm="100000">
                                          <p:val>
                                            <p:strVal val="#ppt_x"/>
                                          </p:val>
                                        </p:tav>
                                      </p:tavLst>
                                    </p:anim>
                                    <p:anim calcmode="lin" valueType="num">
                                      <p:cBhvr additive="base">
                                        <p:cTn id="38" dur="500" fill="hold"/>
                                        <p:tgtEl>
                                          <p:spTgt spid="5130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513029"/>
                                        </p:tgtEl>
                                        <p:attrNameLst>
                                          <p:attrName>style.visibility</p:attrName>
                                        </p:attrNameLst>
                                      </p:cBhvr>
                                      <p:to>
                                        <p:strVal val="visible"/>
                                      </p:to>
                                    </p:set>
                                    <p:animEffect transition="in" filter="diamond(in)">
                                      <p:cBhvr>
                                        <p:cTn id="43" dur="20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build="p"/>
      <p:bldP spid="513028" grpId="0" bldLvl="0" animBg="1"/>
      <p:bldP spid="51302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body" idx="1"/>
          </p:nvPr>
        </p:nvSpPr>
        <p:spPr>
          <a:xfrm>
            <a:off x="250825" y="620713"/>
            <a:ext cx="8353425" cy="5246687"/>
          </a:xfrm>
        </p:spPr>
        <p:txBody>
          <a:bodyPr>
            <a:normAutofit fontScale="85000" lnSpcReduction="20000"/>
          </a:bodyPr>
          <a:lstStyle/>
          <a:p>
            <a:pPr eaLnBrk="1" hangingPunct="1">
              <a:lnSpc>
                <a:spcPct val="80000"/>
              </a:lnSpc>
              <a:buFont typeface="Wingdings" panose="05000000000000000000" charset="0"/>
              <a:buNone/>
            </a:pPr>
            <a:r>
              <a:rPr lang="zh-CN" altLang="en-US" sz="2400" dirty="0">
                <a:latin typeface="Arial" panose="020B0604020202020204" pitchFamily="34" charset="0"/>
                <a:ea typeface="宋体" panose="02010600030101010101" pitchFamily="2" charset="-122"/>
              </a:rPr>
              <a:t>例</a:t>
            </a:r>
            <a:r>
              <a:rPr lang="en-US" altLang="zh-CN" sz="2400" dirty="0">
                <a:latin typeface="Arial" panose="020B0604020202020204" pitchFamily="34" charset="0"/>
                <a:ea typeface="宋体" panose="02010600030101010101" pitchFamily="2" charset="-122"/>
              </a:rPr>
              <a:t>10-7  </a:t>
            </a:r>
            <a:r>
              <a:rPr lang="zh-CN" altLang="en-US" sz="2400" dirty="0">
                <a:latin typeface="Arial" panose="020B0604020202020204" pitchFamily="34" charset="0"/>
                <a:ea typeface="宋体" panose="02010600030101010101" pitchFamily="2" charset="-122"/>
              </a:rPr>
              <a:t>将例</a:t>
            </a:r>
            <a:r>
              <a:rPr lang="en-US" altLang="zh-CN" sz="2400" dirty="0">
                <a:latin typeface="Arial" panose="020B0604020202020204" pitchFamily="34" charset="0"/>
                <a:ea typeface="宋体" panose="02010600030101010101" pitchFamily="2" charset="-122"/>
              </a:rPr>
              <a:t>10-5</a:t>
            </a:r>
            <a:r>
              <a:rPr lang="zh-CN" altLang="en-US" sz="2400" dirty="0">
                <a:latin typeface="Arial" panose="020B0604020202020204" pitchFamily="34" charset="0"/>
                <a:ea typeface="宋体" panose="02010600030101010101" pitchFamily="2" charset="-122"/>
              </a:rPr>
              <a:t>中长度转换的宏，定义成头文件</a:t>
            </a:r>
            <a:r>
              <a:rPr lang="en-US" altLang="zh-CN" sz="2400" dirty="0" err="1">
                <a:latin typeface="Arial" panose="020B0604020202020204" pitchFamily="34" charset="0"/>
                <a:ea typeface="宋体" panose="02010600030101010101" pitchFamily="2" charset="-122"/>
              </a:rPr>
              <a:t>length.h</a:t>
            </a:r>
            <a:r>
              <a:rPr lang="zh-CN" altLang="en-US" sz="2400" dirty="0">
                <a:latin typeface="Arial" panose="020B0604020202020204" pitchFamily="34" charset="0"/>
                <a:ea typeface="宋体" panose="02010600030101010101" pitchFamily="2" charset="-122"/>
              </a:rPr>
              <a:t>，并写出主函数文件。</a:t>
            </a:r>
          </a:p>
          <a:p>
            <a:pPr eaLnBrk="1" hangingPunct="1">
              <a:buFont typeface="Wingdings" panose="05000000000000000000" charset="0"/>
              <a:buNone/>
            </a:pPr>
            <a:r>
              <a:rPr lang="zh-CN" altLang="en-US" sz="2000" dirty="0">
                <a:solidFill>
                  <a:srgbClr val="CC0066"/>
                </a:solidFill>
                <a:latin typeface="Arial" panose="020B0604020202020204" pitchFamily="34" charset="0"/>
                <a:ea typeface="宋体" panose="02010600030101010101" pitchFamily="2" charset="-122"/>
              </a:rPr>
              <a:t>头文件</a:t>
            </a:r>
            <a:r>
              <a:rPr lang="en-US" altLang="zh-CN" sz="2000" dirty="0" err="1">
                <a:solidFill>
                  <a:srgbClr val="CC0066"/>
                </a:solidFill>
                <a:latin typeface="Arial" panose="020B0604020202020204" pitchFamily="34" charset="0"/>
                <a:ea typeface="宋体" panose="02010600030101010101" pitchFamily="2" charset="-122"/>
              </a:rPr>
              <a:t>length.h</a:t>
            </a:r>
            <a:r>
              <a:rPr lang="zh-CN" altLang="en-US" sz="2000" dirty="0">
                <a:solidFill>
                  <a:srgbClr val="CC0066"/>
                </a:solidFill>
                <a:latin typeface="Arial" panose="020B0604020202020204" pitchFamily="34" charset="0"/>
                <a:ea typeface="宋体" panose="02010600030101010101" pitchFamily="2" charset="-122"/>
              </a:rPr>
              <a:t>源程序</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#define </a:t>
            </a:r>
            <a:r>
              <a:rPr lang="en-US" altLang="zh-CN" sz="2000" dirty="0" err="1">
                <a:latin typeface="Arial" panose="020B0604020202020204" pitchFamily="34" charset="0"/>
                <a:ea typeface="宋体" panose="02010600030101010101" pitchFamily="2" charset="-122"/>
              </a:rPr>
              <a:t>Mile_to_meter</a:t>
            </a:r>
            <a:r>
              <a:rPr lang="en-US" altLang="zh-CN" sz="2000" dirty="0">
                <a:latin typeface="Arial" panose="020B0604020202020204" pitchFamily="34" charset="0"/>
                <a:ea typeface="宋体" panose="02010600030101010101" pitchFamily="2" charset="-122"/>
              </a:rPr>
              <a:t> 1609		/* 1</a:t>
            </a:r>
            <a:r>
              <a:rPr lang="zh-CN" altLang="en-US" sz="2000" dirty="0">
                <a:latin typeface="Arial" panose="020B0604020202020204" pitchFamily="34" charset="0"/>
                <a:ea typeface="宋体" panose="02010600030101010101" pitchFamily="2" charset="-122"/>
              </a:rPr>
              <a:t>英里</a:t>
            </a:r>
            <a:r>
              <a:rPr lang="en-US" altLang="zh-CN" sz="2000" dirty="0">
                <a:latin typeface="Arial" panose="020B0604020202020204" pitchFamily="34" charset="0"/>
                <a:ea typeface="宋体" panose="02010600030101010101" pitchFamily="2" charset="-122"/>
              </a:rPr>
              <a:t>=1609</a:t>
            </a:r>
            <a:r>
              <a:rPr lang="zh-CN" altLang="en-US" sz="2000" dirty="0">
                <a:latin typeface="Arial" panose="020B0604020202020204" pitchFamily="34" charset="0"/>
                <a:ea typeface="宋体" panose="02010600030101010101" pitchFamily="2" charset="-122"/>
              </a:rPr>
              <a:t>米 *</a:t>
            </a:r>
            <a:r>
              <a:rPr lang="en-US" altLang="zh-CN" sz="2000" dirty="0">
                <a:latin typeface="Arial" panose="020B0604020202020204" pitchFamily="34" charset="0"/>
                <a:ea typeface="宋体" panose="02010600030101010101" pitchFamily="2" charset="-122"/>
              </a:rPr>
              <a:t>/</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#define </a:t>
            </a:r>
            <a:r>
              <a:rPr lang="en-US" altLang="zh-CN" sz="2000" dirty="0" err="1">
                <a:latin typeface="Arial" panose="020B0604020202020204" pitchFamily="34" charset="0"/>
                <a:ea typeface="宋体" panose="02010600030101010101" pitchFamily="2" charset="-122"/>
              </a:rPr>
              <a:t>Foot_to_centimeter</a:t>
            </a:r>
            <a:r>
              <a:rPr lang="en-US" altLang="zh-CN" sz="2000" dirty="0">
                <a:latin typeface="Arial" panose="020B0604020202020204" pitchFamily="34" charset="0"/>
                <a:ea typeface="宋体" panose="02010600030101010101" pitchFamily="2" charset="-122"/>
              </a:rPr>
              <a:t> 30.48	/* 1</a:t>
            </a:r>
            <a:r>
              <a:rPr lang="zh-CN" altLang="en-US" sz="2000" dirty="0">
                <a:latin typeface="Arial" panose="020B0604020202020204" pitchFamily="34" charset="0"/>
                <a:ea typeface="宋体" panose="02010600030101010101" pitchFamily="2" charset="-122"/>
              </a:rPr>
              <a:t>英尺</a:t>
            </a:r>
            <a:r>
              <a:rPr lang="en-US" altLang="zh-CN" sz="2000" dirty="0">
                <a:latin typeface="Arial" panose="020B0604020202020204" pitchFamily="34" charset="0"/>
                <a:ea typeface="宋体" panose="02010600030101010101" pitchFamily="2" charset="-122"/>
              </a:rPr>
              <a:t>=30.48</a:t>
            </a:r>
            <a:r>
              <a:rPr lang="zh-CN" altLang="en-US" sz="2000" dirty="0">
                <a:latin typeface="Arial" panose="020B0604020202020204" pitchFamily="34" charset="0"/>
                <a:ea typeface="宋体" panose="02010600030101010101" pitchFamily="2" charset="-122"/>
              </a:rPr>
              <a:t>厘米 *</a:t>
            </a:r>
            <a:r>
              <a:rPr lang="en-US" altLang="zh-CN" sz="2000" dirty="0">
                <a:latin typeface="Arial" panose="020B0604020202020204" pitchFamily="34" charset="0"/>
                <a:ea typeface="宋体" panose="02010600030101010101" pitchFamily="2" charset="-122"/>
              </a:rPr>
              <a:t>/</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#define </a:t>
            </a:r>
            <a:r>
              <a:rPr lang="en-US" altLang="zh-CN" sz="2000" dirty="0" err="1">
                <a:latin typeface="Arial" panose="020B0604020202020204" pitchFamily="34" charset="0"/>
                <a:ea typeface="宋体" panose="02010600030101010101" pitchFamily="2" charset="-122"/>
              </a:rPr>
              <a:t>Inch_to_centimeter</a:t>
            </a:r>
            <a:r>
              <a:rPr lang="en-US" altLang="zh-CN" sz="2000" dirty="0">
                <a:latin typeface="Arial" panose="020B0604020202020204" pitchFamily="34" charset="0"/>
                <a:ea typeface="宋体" panose="02010600030101010101" pitchFamily="2" charset="-122"/>
              </a:rPr>
              <a:t>  2.54 	/* 1</a:t>
            </a:r>
            <a:r>
              <a:rPr lang="zh-CN" altLang="en-US" sz="2000" dirty="0">
                <a:latin typeface="Arial" panose="020B0604020202020204" pitchFamily="34" charset="0"/>
                <a:ea typeface="宋体" panose="02010600030101010101" pitchFamily="2" charset="-122"/>
              </a:rPr>
              <a:t>英寸</a:t>
            </a:r>
            <a:r>
              <a:rPr lang="en-US" altLang="zh-CN" sz="2000" dirty="0">
                <a:latin typeface="Arial" panose="020B0604020202020204" pitchFamily="34" charset="0"/>
                <a:ea typeface="宋体" panose="02010600030101010101" pitchFamily="2" charset="-122"/>
              </a:rPr>
              <a:t>=2.54</a:t>
            </a:r>
            <a:r>
              <a:rPr lang="zh-CN" altLang="en-US" sz="2000" dirty="0">
                <a:latin typeface="Arial" panose="020B0604020202020204" pitchFamily="34" charset="0"/>
                <a:ea typeface="宋体" panose="02010600030101010101" pitchFamily="2" charset="-122"/>
              </a:rPr>
              <a:t>厘米 *</a:t>
            </a:r>
            <a:r>
              <a:rPr lang="en-US" altLang="zh-CN" sz="2000" dirty="0">
                <a:latin typeface="Arial" panose="020B0604020202020204" pitchFamily="34" charset="0"/>
                <a:ea typeface="宋体" panose="02010600030101010101" pitchFamily="2" charset="-122"/>
              </a:rPr>
              <a:t>/</a:t>
            </a:r>
          </a:p>
          <a:p>
            <a:pPr eaLnBrk="1" hangingPunct="1">
              <a:lnSpc>
                <a:spcPct val="160000"/>
              </a:lnSpc>
              <a:buFont typeface="Wingdings" panose="05000000000000000000" charset="0"/>
              <a:buNone/>
            </a:pPr>
            <a:r>
              <a:rPr lang="zh-CN" altLang="en-US" sz="2000" dirty="0">
                <a:solidFill>
                  <a:srgbClr val="CC0066"/>
                </a:solidFill>
                <a:latin typeface="Arial" panose="020B0604020202020204" pitchFamily="34" charset="0"/>
                <a:ea typeface="宋体" panose="02010600030101010101" pitchFamily="2" charset="-122"/>
              </a:rPr>
              <a:t>主函数文件</a:t>
            </a:r>
            <a:r>
              <a:rPr lang="en-US" altLang="zh-CN" sz="2000" dirty="0" err="1">
                <a:solidFill>
                  <a:srgbClr val="CC0066"/>
                </a:solidFill>
                <a:latin typeface="Arial" panose="020B0604020202020204" pitchFamily="34" charset="0"/>
                <a:ea typeface="宋体" panose="02010600030101010101" pitchFamily="2" charset="-122"/>
              </a:rPr>
              <a:t>prog.c</a:t>
            </a:r>
            <a:r>
              <a:rPr lang="zh-CN" altLang="en-US" sz="2000" dirty="0">
                <a:solidFill>
                  <a:srgbClr val="CC0066"/>
                </a:solidFill>
                <a:latin typeface="Arial" panose="020B0604020202020204" pitchFamily="34" charset="0"/>
                <a:ea typeface="宋体" panose="02010600030101010101" pitchFamily="2" charset="-122"/>
              </a:rPr>
              <a:t>源程序</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#include&lt;stdio.h&gt; </a:t>
            </a:r>
          </a:p>
          <a:p>
            <a:pPr eaLnBrk="1" hangingPunct="1">
              <a:lnSpc>
                <a:spcPct val="80000"/>
              </a:lnSpc>
              <a:buFont typeface="Wingdings" panose="05000000000000000000" charset="0"/>
              <a:buNone/>
            </a:pPr>
            <a:r>
              <a:rPr lang="en-US" altLang="zh-CN" sz="2000" dirty="0">
                <a:solidFill>
                  <a:srgbClr val="0033CC"/>
                </a:solidFill>
                <a:latin typeface="Arial" panose="020B0604020202020204" pitchFamily="34" charset="0"/>
                <a:ea typeface="宋体" panose="02010600030101010101" pitchFamily="2" charset="-122"/>
              </a:rPr>
              <a:t>#include “</a:t>
            </a:r>
            <a:r>
              <a:rPr lang="en-US" altLang="zh-CN" sz="2000" dirty="0" err="1">
                <a:solidFill>
                  <a:srgbClr val="0033CC"/>
                </a:solidFill>
                <a:latin typeface="Arial" panose="020B0604020202020204" pitchFamily="34" charset="0"/>
                <a:ea typeface="宋体" panose="02010600030101010101" pitchFamily="2" charset="-122"/>
              </a:rPr>
              <a:t>length.h</a:t>
            </a:r>
            <a:r>
              <a:rPr lang="en-US" altLang="zh-CN" sz="2000" dirty="0">
                <a:solidFill>
                  <a:srgbClr val="0033CC"/>
                </a:solidFill>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		          /* </a:t>
            </a:r>
            <a:r>
              <a:rPr lang="zh-CN" altLang="en-US" sz="2000" dirty="0">
                <a:latin typeface="Arial" panose="020B0604020202020204" pitchFamily="34" charset="0"/>
                <a:ea typeface="宋体" panose="02010600030101010101" pitchFamily="2" charset="-122"/>
              </a:rPr>
              <a:t>包含自定义头文件 *</a:t>
            </a:r>
            <a:r>
              <a:rPr lang="en-US" altLang="zh-CN" sz="2000" dirty="0">
                <a:latin typeface="Arial" panose="020B0604020202020204" pitchFamily="34" charset="0"/>
                <a:ea typeface="宋体" panose="02010600030101010101" pitchFamily="2" charset="-122"/>
              </a:rPr>
              <a:t>/ </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int main(void) </a:t>
            </a:r>
          </a:p>
          <a:p>
            <a:pPr eaLnBrk="1" hangingPunct="1">
              <a:lnSpc>
                <a:spcPct val="60000"/>
              </a:lnSpc>
              <a:buFont typeface="Wingdings" panose="05000000000000000000" charset="0"/>
              <a:buNone/>
            </a:pPr>
            <a:r>
              <a:rPr lang="en-US" altLang="zh-CN" sz="2000" dirty="0">
                <a:latin typeface="Arial" panose="020B0604020202020204" pitchFamily="34" charset="0"/>
                <a:ea typeface="宋体" panose="02010600030101010101" pitchFamily="2" charset="-122"/>
              </a:rPr>
              <a:t>{ </a:t>
            </a:r>
          </a:p>
          <a:p>
            <a:pPr eaLnBrk="1" hangingPunct="1">
              <a:lnSpc>
                <a:spcPct val="60000"/>
              </a:lnSpc>
              <a:buFont typeface="Wingdings" panose="05000000000000000000" charset="0"/>
              <a:buNone/>
            </a:pPr>
            <a:r>
              <a:rPr lang="en-US" altLang="zh-CN" sz="2000" dirty="0">
                <a:latin typeface="Arial" panose="020B0604020202020204" pitchFamily="34" charset="0"/>
                <a:ea typeface="宋体" panose="02010600030101010101" pitchFamily="2" charset="-122"/>
              </a:rPr>
              <a:t>	   float foot, inch, mile;	/* </a:t>
            </a:r>
            <a:r>
              <a:rPr lang="zh-CN" altLang="en-US" sz="2000" dirty="0">
                <a:latin typeface="Arial" panose="020B0604020202020204" pitchFamily="34" charset="0"/>
                <a:ea typeface="宋体" panose="02010600030101010101" pitchFamily="2" charset="-122"/>
              </a:rPr>
              <a:t>定义英里，英尺，英寸变量 *</a:t>
            </a:r>
            <a:r>
              <a:rPr lang="en-US" altLang="zh-CN" sz="2000" dirty="0">
                <a:latin typeface="Arial" panose="020B0604020202020204" pitchFamily="34" charset="0"/>
                <a:ea typeface="宋体" panose="02010600030101010101" pitchFamily="2" charset="-122"/>
              </a:rPr>
              <a:t>/</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	   </a:t>
            </a:r>
            <a:r>
              <a:rPr lang="en-US" altLang="zh-CN" sz="2000" dirty="0" err="1">
                <a:latin typeface="Arial" panose="020B0604020202020204" pitchFamily="34" charset="0"/>
                <a:ea typeface="宋体" panose="02010600030101010101" pitchFamily="2" charset="-122"/>
              </a:rPr>
              <a:t>printf</a:t>
            </a:r>
            <a:r>
              <a:rPr lang="en-US" altLang="zh-CN" sz="2000" dirty="0">
                <a:latin typeface="Arial" panose="020B0604020202020204" pitchFamily="34" charset="0"/>
                <a:ea typeface="宋体" panose="02010600030101010101" pitchFamily="2" charset="-122"/>
              </a:rPr>
              <a:t>("Input </a:t>
            </a:r>
            <a:r>
              <a:rPr lang="en-US" altLang="zh-CN" sz="2000" dirty="0" err="1">
                <a:latin typeface="Arial" panose="020B0604020202020204" pitchFamily="34" charset="0"/>
                <a:ea typeface="宋体" panose="02010600030101010101" pitchFamily="2" charset="-122"/>
              </a:rPr>
              <a:t>mile,foot</a:t>
            </a:r>
            <a:r>
              <a:rPr lang="en-US" altLang="zh-CN" sz="2000" dirty="0">
                <a:latin typeface="Arial" panose="020B0604020202020204" pitchFamily="34" charset="0"/>
                <a:ea typeface="宋体" panose="02010600030101010101" pitchFamily="2" charset="-122"/>
              </a:rPr>
              <a:t> and inch:");</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	   </a:t>
            </a:r>
            <a:r>
              <a:rPr lang="en-US" altLang="zh-CN" sz="2000" dirty="0" err="1">
                <a:latin typeface="Arial" panose="020B0604020202020204" pitchFamily="34" charset="0"/>
                <a:ea typeface="宋体" panose="02010600030101010101" pitchFamily="2" charset="-122"/>
              </a:rPr>
              <a:t>scanf</a:t>
            </a:r>
            <a:r>
              <a:rPr lang="en-US" altLang="zh-CN" sz="2000" dirty="0">
                <a:latin typeface="Arial" panose="020B0604020202020204" pitchFamily="34" charset="0"/>
                <a:ea typeface="宋体" panose="02010600030101010101" pitchFamily="2" charset="-122"/>
              </a:rPr>
              <a:t>("%</a:t>
            </a:r>
            <a:r>
              <a:rPr lang="en-US" altLang="zh-CN" sz="2000" dirty="0" err="1">
                <a:latin typeface="Arial" panose="020B0604020202020204" pitchFamily="34" charset="0"/>
                <a:ea typeface="宋体" panose="02010600030101010101" pitchFamily="2" charset="-122"/>
              </a:rPr>
              <a:t>f%f%f</a:t>
            </a:r>
            <a:r>
              <a:rPr lang="en-US" altLang="zh-CN" sz="2000" dirty="0">
                <a:latin typeface="Arial" panose="020B0604020202020204" pitchFamily="34" charset="0"/>
                <a:ea typeface="宋体" panose="02010600030101010101" pitchFamily="2" charset="-122"/>
              </a:rPr>
              <a:t>", &amp;mile, &amp;foot, &amp;inch);</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	   </a:t>
            </a:r>
            <a:r>
              <a:rPr lang="en-US" altLang="zh-CN" sz="2000" dirty="0" err="1">
                <a:latin typeface="Arial" panose="020B0604020202020204" pitchFamily="34" charset="0"/>
                <a:ea typeface="宋体" panose="02010600030101010101" pitchFamily="2" charset="-122"/>
              </a:rPr>
              <a:t>printf</a:t>
            </a:r>
            <a:r>
              <a:rPr lang="en-US" altLang="zh-CN" sz="2000" dirty="0">
                <a:latin typeface="Arial" panose="020B0604020202020204" pitchFamily="34" charset="0"/>
                <a:ea typeface="宋体" panose="02010600030101010101" pitchFamily="2" charset="-122"/>
              </a:rPr>
              <a:t>("%f miles=%f meters\n", mile, mile * </a:t>
            </a:r>
            <a:r>
              <a:rPr lang="en-US" altLang="zh-CN" sz="2000" dirty="0" err="1">
                <a:latin typeface="Arial" panose="020B0604020202020204" pitchFamily="34" charset="0"/>
                <a:ea typeface="宋体" panose="02010600030101010101" pitchFamily="2" charset="-122"/>
              </a:rPr>
              <a:t>Mile_to_meter</a:t>
            </a:r>
            <a:r>
              <a:rPr lang="en-US" altLang="zh-CN" sz="2000" dirty="0">
                <a:latin typeface="Arial" panose="020B0604020202020204" pitchFamily="34" charset="0"/>
                <a:ea typeface="宋体" panose="02010600030101010101" pitchFamily="2" charset="-122"/>
              </a:rPr>
              <a:t>);</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	   </a:t>
            </a:r>
            <a:r>
              <a:rPr lang="en-US" altLang="zh-CN" sz="1800" dirty="0" err="1">
                <a:latin typeface="Arial" panose="020B0604020202020204" pitchFamily="34" charset="0"/>
                <a:ea typeface="宋体" panose="02010600030101010101" pitchFamily="2" charset="-122"/>
              </a:rPr>
              <a:t>printf</a:t>
            </a:r>
            <a:r>
              <a:rPr lang="en-US" altLang="zh-CN" sz="1800" dirty="0">
                <a:latin typeface="Arial" panose="020B0604020202020204" pitchFamily="34" charset="0"/>
                <a:ea typeface="宋体" panose="02010600030101010101" pitchFamily="2" charset="-122"/>
              </a:rPr>
              <a:t>("%f feet=%f centimeters\n", foot, foot * </a:t>
            </a:r>
            <a:r>
              <a:rPr lang="en-US" altLang="zh-CN" sz="1800" dirty="0" err="1">
                <a:latin typeface="Arial" panose="020B0604020202020204" pitchFamily="34" charset="0"/>
                <a:ea typeface="宋体" panose="02010600030101010101" pitchFamily="2" charset="-122"/>
              </a:rPr>
              <a:t>Foot_to_centimeter</a:t>
            </a:r>
            <a:r>
              <a:rPr lang="en-US" altLang="zh-CN" sz="1800" dirty="0">
                <a:latin typeface="Arial" panose="020B0604020202020204" pitchFamily="34" charset="0"/>
                <a:ea typeface="宋体" panose="02010600030101010101" pitchFamily="2" charset="-122"/>
              </a:rPr>
              <a:t>);</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	   </a:t>
            </a:r>
            <a:r>
              <a:rPr lang="en-US" altLang="zh-CN" sz="1800" dirty="0" err="1">
                <a:latin typeface="Arial" panose="020B0604020202020204" pitchFamily="34" charset="0"/>
                <a:ea typeface="宋体" panose="02010600030101010101" pitchFamily="2" charset="-122"/>
              </a:rPr>
              <a:t>printf</a:t>
            </a:r>
            <a:r>
              <a:rPr lang="en-US" altLang="zh-CN" sz="1800" dirty="0">
                <a:latin typeface="Arial" panose="020B0604020202020204" pitchFamily="34" charset="0"/>
                <a:ea typeface="宋体" panose="02010600030101010101" pitchFamily="2" charset="-122"/>
              </a:rPr>
              <a:t>("%f inches=%f centimeters\n", inch, inch * </a:t>
            </a:r>
            <a:r>
              <a:rPr lang="en-US" altLang="zh-CN" sz="1800" dirty="0" err="1">
                <a:latin typeface="Arial" panose="020B0604020202020204" pitchFamily="34" charset="0"/>
                <a:ea typeface="宋体" panose="02010600030101010101" pitchFamily="2" charset="-122"/>
              </a:rPr>
              <a:t>Inch_to_centimeter</a:t>
            </a:r>
            <a:r>
              <a:rPr lang="en-US" altLang="zh-CN" sz="18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       </a:t>
            </a:r>
          </a:p>
          <a:p>
            <a:pPr eaLnBrk="1" hangingPunct="1">
              <a:lnSpc>
                <a:spcPct val="80000"/>
              </a:lnSpc>
              <a:buFont typeface="Wingdings" panose="05000000000000000000" charset="0"/>
              <a:buNone/>
            </a:pPr>
            <a:r>
              <a:rPr lang="en-US" altLang="zh-CN" sz="2000" dirty="0">
                <a:latin typeface="Arial" panose="020B0604020202020204" pitchFamily="34" charset="0"/>
                <a:ea typeface="宋体" panose="02010600030101010101" pitchFamily="2" charset="-122"/>
              </a:rPr>
              <a:t>	   return 0;</a:t>
            </a:r>
          </a:p>
          <a:p>
            <a:pPr eaLnBrk="1" hangingPunct="1">
              <a:lnSpc>
                <a:spcPct val="60000"/>
              </a:lnSpc>
              <a:buFont typeface="Wingdings" panose="05000000000000000000" charset="0"/>
              <a:buNone/>
            </a:pPr>
            <a:r>
              <a:rPr lang="en-US" altLang="zh-CN"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14171" name="Group 123"/>
          <p:cNvGraphicFramePr>
            <a:graphicFrameLocks noGrp="1"/>
          </p:cNvGraphicFramePr>
          <p:nvPr>
            <p:ph sz="quarter" idx="2"/>
          </p:nvPr>
        </p:nvGraphicFramePr>
        <p:xfrm>
          <a:off x="41275" y="1341438"/>
          <a:ext cx="3959225" cy="1500187"/>
        </p:xfrm>
        <a:graphic>
          <a:graphicData uri="http://schemas.openxmlformats.org/drawingml/2006/table">
            <a:tbl>
              <a:tblPr/>
              <a:tblGrid>
                <a:gridCol w="3959225">
                  <a:extLst>
                    <a:ext uri="{9D8B030D-6E8A-4147-A177-3AD203B41FA5}">
                      <a16:colId xmlns:a16="http://schemas.microsoft.com/office/drawing/2014/main" val="20000"/>
                    </a:ext>
                  </a:extLst>
                </a:gridCol>
              </a:tblGrid>
              <a:tr h="366473">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头文件</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length.h</a:t>
                      </a:r>
                      <a:endPar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2075" marR="92075" marT="46048" marB="460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113371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#define Mile_to_meter 1609</a:t>
                      </a:r>
                      <a:endParaRPr kumimoji="0" lang="en-US"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#define Foot_to_centimeter 30.48</a:t>
                      </a:r>
                      <a:endParaRPr kumimoji="0" lang="en-US"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#define Inch_to_centimeter 2.54 </a:t>
                      </a:r>
                      <a:endPar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2075" marR="92075" marT="46048" marB="460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4056" name="AutoShape 8"/>
          <p:cNvSpPr>
            <a:spLocks noChangeArrowheads="1"/>
          </p:cNvSpPr>
          <p:nvPr/>
        </p:nvSpPr>
        <p:spPr bwMode="auto">
          <a:xfrm>
            <a:off x="4067175" y="2643188"/>
            <a:ext cx="822325" cy="1081087"/>
          </a:xfrm>
          <a:prstGeom prst="rightArrow">
            <a:avLst>
              <a:gd name="adj1" fmla="val 50000"/>
              <a:gd name="adj2" fmla="val 25000"/>
            </a:avLst>
          </a:prstGeom>
          <a:solidFill>
            <a:srgbClr val="FF0000"/>
          </a:solidFill>
          <a:ln w="9525">
            <a:solidFill>
              <a:srgbClr val="FF0000"/>
            </a:solidFill>
            <a:miter lim="800000"/>
          </a:ln>
        </p:spPr>
        <p:txBody>
          <a:bodyPr wrap="none" anchor="ctr"/>
          <a:lstStyle/>
          <a:p>
            <a:endParaRPr lang="zh-CN" altLang="en-US"/>
          </a:p>
        </p:txBody>
      </p:sp>
      <p:sp>
        <p:nvSpPr>
          <p:cNvPr id="514057" name="AutoShape 9"/>
          <p:cNvSpPr>
            <a:spLocks noChangeArrowheads="1"/>
          </p:cNvSpPr>
          <p:nvPr/>
        </p:nvSpPr>
        <p:spPr bwMode="auto">
          <a:xfrm>
            <a:off x="1851025" y="2997200"/>
            <a:ext cx="577850" cy="431800"/>
          </a:xfrm>
          <a:prstGeom prst="plus">
            <a:avLst>
              <a:gd name="adj" fmla="val 25000"/>
            </a:avLst>
          </a:prstGeom>
          <a:solidFill>
            <a:srgbClr val="FF0000"/>
          </a:solidFill>
          <a:ln w="9525">
            <a:solidFill>
              <a:schemeClr val="tx1"/>
            </a:solidFill>
            <a:miter lim="800000"/>
          </a:ln>
        </p:spPr>
        <p:txBody>
          <a:bodyPr wrap="none" anchor="ctr"/>
          <a:lstStyle/>
          <a:p>
            <a:endParaRPr lang="zh-CN" altLang="en-US"/>
          </a:p>
        </p:txBody>
      </p:sp>
      <p:graphicFrame>
        <p:nvGraphicFramePr>
          <p:cNvPr id="514172" name="Group 124"/>
          <p:cNvGraphicFramePr>
            <a:graphicFrameLocks noGrp="1"/>
          </p:cNvGraphicFramePr>
          <p:nvPr>
            <p:ph sz="quarter" idx="3"/>
          </p:nvPr>
        </p:nvGraphicFramePr>
        <p:xfrm>
          <a:off x="688975" y="3573463"/>
          <a:ext cx="3240088" cy="2927352"/>
        </p:xfrm>
        <a:graphic>
          <a:graphicData uri="http://schemas.openxmlformats.org/drawingml/2006/table">
            <a:tbl>
              <a:tblPr/>
              <a:tblGrid>
                <a:gridCol w="3240088">
                  <a:extLst>
                    <a:ext uri="{9D8B030D-6E8A-4147-A177-3AD203B41FA5}">
                      <a16:colId xmlns:a16="http://schemas.microsoft.com/office/drawing/2014/main" val="20000"/>
                    </a:ext>
                  </a:extLst>
                </a:gridCol>
              </a:tblGrid>
              <a:tr h="366396">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主函数文件</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prog.c</a:t>
                      </a:r>
                      <a:endPar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2560954">
                <a:tc>
                  <a:txBody>
                    <a:bodyPr/>
                    <a:lstStyle/>
                    <a:p>
                      <a:pPr marL="342900" marR="0" lvl="0" indent="-19558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#include&lt;stdio.h&gt; </a:t>
                      </a:r>
                      <a:endParaRPr kumimoji="0" lang="en-US"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342900" marR="0" lvl="0" indent="-19558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#include </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length.h</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p>
                    <a:p>
                      <a:pPr marL="342900" marR="0" lvl="0" indent="-19558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int main(void) </a:t>
                      </a:r>
                      <a:endParaRPr kumimoji="0" lang="en-US"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342900" marR="0" lvl="0" indent="-19558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342900" marR="0" lvl="0" indent="-19558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float mile,foot,inch;		</a:t>
                      </a:r>
                      <a:endParaRPr kumimoji="0" lang="en-US"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342900" marR="0" lvl="0" indent="-19558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342900" marR="0" lvl="0" indent="-19558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return 0;</a:t>
                      </a:r>
                      <a:endParaRPr kumimoji="0" lang="en-US"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342900" marR="0" lvl="0" indent="-19558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5555" name="Rectangle 71"/>
          <p:cNvSpPr>
            <a:spLocks noChangeArrowheads="1"/>
          </p:cNvSpPr>
          <p:nvPr/>
        </p:nvSpPr>
        <p:spPr bwMode="auto">
          <a:xfrm>
            <a:off x="3676650" y="2268538"/>
            <a:ext cx="2324100" cy="0"/>
          </a:xfrm>
          <a:prstGeom prst="rect">
            <a:avLst/>
          </a:prstGeom>
          <a:noFill/>
          <a:ln>
            <a:noFill/>
          </a:ln>
        </p:spPr>
        <p:txBody>
          <a:bodyPr wrap="none" lIns="92075" tIns="46038" rIns="92075" bIns="46038">
            <a:spAutoFit/>
          </a:bodyPr>
          <a:lstStyle/>
          <a:p>
            <a:endParaRPr lang="zh-CN" altLang="en-US"/>
          </a:p>
        </p:txBody>
      </p:sp>
      <p:graphicFrame>
        <p:nvGraphicFramePr>
          <p:cNvPr id="514226" name="Group 178"/>
          <p:cNvGraphicFramePr>
            <a:graphicFrameLocks noGrp="1"/>
          </p:cNvGraphicFramePr>
          <p:nvPr/>
        </p:nvGraphicFramePr>
        <p:xfrm>
          <a:off x="5003800" y="1484313"/>
          <a:ext cx="4300538" cy="3759199"/>
        </p:xfrm>
        <a:graphic>
          <a:graphicData uri="http://schemas.openxmlformats.org/drawingml/2006/table">
            <a:tbl>
              <a:tblPr/>
              <a:tblGrid>
                <a:gridCol w="4090988">
                  <a:extLst>
                    <a:ext uri="{9D8B030D-6E8A-4147-A177-3AD203B41FA5}">
                      <a16:colId xmlns:a16="http://schemas.microsoft.com/office/drawing/2014/main" val="20000"/>
                    </a:ext>
                  </a:extLst>
                </a:gridCol>
                <a:gridCol w="209550">
                  <a:extLst>
                    <a:ext uri="{9D8B030D-6E8A-4147-A177-3AD203B41FA5}">
                      <a16:colId xmlns:a16="http://schemas.microsoft.com/office/drawing/2014/main" val="20001"/>
                    </a:ext>
                  </a:extLst>
                </a:gridCol>
              </a:tblGrid>
              <a:tr h="366427">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编译连接后生成的程序</a:t>
                      </a:r>
                      <a:endParaRPr kumimoji="0" lang="zh-CN" altLang="en-US" sz="4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2075" marR="92075" marT="46042" marB="460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2075" marR="92075" marT="46042" marB="46042"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0"/>
                  </a:ext>
                </a:extLst>
              </a:tr>
              <a:tr h="741425">
                <a:tc rowSpan="4">
                  <a:txBody>
                    <a:bodyPr/>
                    <a:lstStyle/>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sz="18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1" u="none" strike="noStrike" cap="none" normalizeH="0" baseline="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stdio.h</a:t>
                      </a:r>
                      <a:r>
                        <a:rPr kumimoji="0" lang="zh-CN" altLang="en-US" sz="1800" b="1" i="1" u="none" strike="noStrike" cap="none" normalizeH="0" baseline="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的内容</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#define Mile_to_meter 1609</a:t>
                      </a:r>
                    </a:p>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#define Foot_to_centimeter 30.48</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#define Inch_to_ centimeter 2.54 </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28600" algn="l" defTabSz="914400" rtl="0" eaLnBrk="0" fontAlgn="base" latinLnBrk="0" hangingPunct="0">
                        <a:lnSpc>
                          <a:spcPct val="18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int main(void) </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float mile,foot,inch;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return 0;</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4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2075" marR="92075" marT="46042" marB="460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None/>
                      </a:pPr>
                      <a:endParaRPr kumimoji="0" lang="zh-CN" altLang="en-US" sz="32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2075" marR="92075" marT="46042" marB="46042"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1"/>
                  </a:ext>
                </a:extLst>
              </a:tr>
              <a:tr h="743012">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None/>
                      </a:pPr>
                      <a:endParaRPr kumimoji="0" lang="zh-CN" altLang="en-US" sz="32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2075" marR="92075" marT="46042" marB="4604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743012">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None/>
                      </a:pPr>
                      <a:endParaRPr kumimoji="0" lang="zh-CN" altLang="en-US" sz="32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2075" marR="92075" marT="46042" marB="46042"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1165323">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None/>
                      </a:pPr>
                      <a:endParaRPr kumimoji="0" lang="zh-CN" altLang="en-US" sz="32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2075" marR="92075" marT="46042" marB="46042"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 name="矩形 41"/>
          <p:cNvSpPr>
            <a:spLocks noChangeArrowheads="1"/>
          </p:cNvSpPr>
          <p:nvPr/>
        </p:nvSpPr>
        <p:spPr bwMode="auto">
          <a:xfrm>
            <a:off x="857250" y="4286250"/>
            <a:ext cx="2357438" cy="285750"/>
          </a:xfrm>
          <a:prstGeom prst="rect">
            <a:avLst/>
          </a:prstGeom>
          <a:solidFill>
            <a:srgbClr val="9999FF">
              <a:alpha val="45097"/>
            </a:srgbClr>
          </a:solidFill>
          <a:ln>
            <a:noFill/>
          </a:ln>
        </p:spPr>
        <p:txBody>
          <a:bodyPr lIns="92075" tIns="46038" rIns="92075" bIns="46038"/>
          <a:lstStyle/>
          <a:p>
            <a:endParaRPr lang="zh-CN" altLang="en-US"/>
          </a:p>
        </p:txBody>
      </p:sp>
      <p:sp>
        <p:nvSpPr>
          <p:cNvPr id="2" name="矩形 41"/>
          <p:cNvSpPr>
            <a:spLocks noChangeArrowheads="1"/>
          </p:cNvSpPr>
          <p:nvPr/>
        </p:nvSpPr>
        <p:spPr bwMode="auto">
          <a:xfrm>
            <a:off x="5148263" y="2205038"/>
            <a:ext cx="3924300" cy="863600"/>
          </a:xfrm>
          <a:prstGeom prst="rect">
            <a:avLst/>
          </a:prstGeom>
          <a:solidFill>
            <a:srgbClr val="9999FF">
              <a:alpha val="45097"/>
            </a:srgbClr>
          </a:solidFill>
          <a:ln>
            <a:noFill/>
          </a:ln>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14171"/>
                                        </p:tgtEl>
                                        <p:attrNameLst>
                                          <p:attrName>style.visibility</p:attrName>
                                        </p:attrNameLst>
                                      </p:cBhvr>
                                      <p:to>
                                        <p:strVal val="visible"/>
                                      </p:to>
                                    </p:set>
                                    <p:animEffect transition="in" filter="blinds(horizontal)">
                                      <p:cBhvr>
                                        <p:cTn id="11" dur="1000"/>
                                        <p:tgtEl>
                                          <p:spTgt spid="51417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14057"/>
                                        </p:tgtEl>
                                        <p:attrNameLst>
                                          <p:attrName>style.visibility</p:attrName>
                                        </p:attrNameLst>
                                      </p:cBhvr>
                                      <p:to>
                                        <p:strVal val="visible"/>
                                      </p:to>
                                    </p:set>
                                    <p:anim calcmode="lin" valueType="num">
                                      <p:cBhvr additive="base">
                                        <p:cTn id="16" dur="500" fill="hold"/>
                                        <p:tgtEl>
                                          <p:spTgt spid="514057"/>
                                        </p:tgtEl>
                                        <p:attrNameLst>
                                          <p:attrName>ppt_x</p:attrName>
                                        </p:attrNameLst>
                                      </p:cBhvr>
                                      <p:tavLst>
                                        <p:tav tm="0">
                                          <p:val>
                                            <p:strVal val="#ppt_x"/>
                                          </p:val>
                                        </p:tav>
                                        <p:tav tm="100000">
                                          <p:val>
                                            <p:strVal val="#ppt_x"/>
                                          </p:val>
                                        </p:tav>
                                      </p:tavLst>
                                    </p:anim>
                                    <p:anim calcmode="lin" valueType="num">
                                      <p:cBhvr additive="base">
                                        <p:cTn id="17" dur="500" fill="hold"/>
                                        <p:tgtEl>
                                          <p:spTgt spid="514057"/>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8" fill="hold" grpId="0" nodeType="afterEffect">
                                  <p:stCondLst>
                                    <p:cond delay="2000"/>
                                  </p:stCondLst>
                                  <p:childTnLst>
                                    <p:set>
                                      <p:cBhvr>
                                        <p:cTn id="20" dur="1" fill="hold">
                                          <p:stCondLst>
                                            <p:cond delay="0"/>
                                          </p:stCondLst>
                                        </p:cTn>
                                        <p:tgtEl>
                                          <p:spTgt spid="514056"/>
                                        </p:tgtEl>
                                        <p:attrNameLst>
                                          <p:attrName>style.visibility</p:attrName>
                                        </p:attrNameLst>
                                      </p:cBhvr>
                                      <p:to>
                                        <p:strVal val="visible"/>
                                      </p:to>
                                    </p:set>
                                    <p:anim calcmode="lin" valueType="num">
                                      <p:cBhvr additive="base">
                                        <p:cTn id="21" dur="1000" fill="hold"/>
                                        <p:tgtEl>
                                          <p:spTgt spid="514056"/>
                                        </p:tgtEl>
                                        <p:attrNameLst>
                                          <p:attrName>ppt_x</p:attrName>
                                        </p:attrNameLst>
                                      </p:cBhvr>
                                      <p:tavLst>
                                        <p:tav tm="0">
                                          <p:val>
                                            <p:strVal val="0-#ppt_w/2"/>
                                          </p:val>
                                        </p:tav>
                                        <p:tav tm="100000">
                                          <p:val>
                                            <p:strVal val="#ppt_x"/>
                                          </p:val>
                                        </p:tav>
                                      </p:tavLst>
                                    </p:anim>
                                    <p:anim calcmode="lin" valueType="num">
                                      <p:cBhvr additive="base">
                                        <p:cTn id="22" dur="1000" fill="hold"/>
                                        <p:tgtEl>
                                          <p:spTgt spid="514056"/>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8" presetClass="entr" presetSubtype="16" fill="hold" nodeType="afterEffect">
                                  <p:stCondLst>
                                    <p:cond delay="0"/>
                                  </p:stCondLst>
                                  <p:childTnLst>
                                    <p:set>
                                      <p:cBhvr>
                                        <p:cTn id="25" dur="1" fill="hold">
                                          <p:stCondLst>
                                            <p:cond delay="0"/>
                                          </p:stCondLst>
                                        </p:cTn>
                                        <p:tgtEl>
                                          <p:spTgt spid="514226"/>
                                        </p:tgtEl>
                                        <p:attrNameLst>
                                          <p:attrName>style.visibility</p:attrName>
                                        </p:attrNameLst>
                                      </p:cBhvr>
                                      <p:to>
                                        <p:strVal val="visible"/>
                                      </p:to>
                                    </p:set>
                                    <p:animEffect transition="in" filter="diamond(in)">
                                      <p:cBhvr>
                                        <p:cTn id="26" dur="2000"/>
                                        <p:tgtEl>
                                          <p:spTgt spid="514226"/>
                                        </p:tgtEl>
                                      </p:cBhvr>
                                    </p:animEffect>
                                  </p:childTnLst>
                                </p:cTn>
                              </p:par>
                            </p:childTnLst>
                          </p:cTn>
                        </p:par>
                        <p:par>
                          <p:cTn id="27" fill="hold">
                            <p:stCondLst>
                              <p:cond delay="5500"/>
                            </p:stCondLst>
                            <p:childTnLst>
                              <p:par>
                                <p:cTn id="28" presetID="5" presetClass="entr" presetSubtype="1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6" grpId="0" bldLvl="0" animBg="1"/>
      <p:bldP spid="514057" grpId="0" bldLvl="0" animBg="1"/>
      <p:bldP spid="42" grpId="0" bldLvl="0" animBg="1"/>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a:xfrm>
            <a:off x="457200" y="1981200"/>
            <a:ext cx="8229600" cy="3886200"/>
          </a:xfrm>
        </p:spPr>
        <p:txBody>
          <a:bodyPr/>
          <a:lstStyle/>
          <a:p>
            <a:r>
              <a:rPr lang="en-US" altLang="zh-CN"/>
              <a:t>&lt;&lt;  &gt;&gt;</a:t>
            </a:r>
            <a:r>
              <a:rPr lang="zh-CN" altLang="en-US"/>
              <a:t>标准目录下寻找</a:t>
            </a:r>
            <a:endParaRPr lang="en-US" altLang="zh-CN"/>
          </a:p>
          <a:p>
            <a:r>
              <a:rPr lang="en-US" altLang="zh-CN"/>
              <a:t>“         ”</a:t>
            </a:r>
            <a:r>
              <a:rPr lang="zh-CN" altLang="en-US"/>
              <a:t>先在当前目录下寻找，然后再去标准目录下寻找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*7.3  </a:t>
            </a:r>
            <a:r>
              <a:rPr kumimoji="1" lang="zh-CN" altLang="en-US"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条 件 编 译 </a:t>
            </a:r>
          </a:p>
        </p:txBody>
      </p:sp>
      <p:sp>
        <p:nvSpPr>
          <p:cNvPr id="65539"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#ifdef</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标识符</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#ifdef </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标识符 </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程序段</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 </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#else </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程序段</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 </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#endif</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它的功能是，如果标识符已被 </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命令定义过，则对程序段</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进行编译；否则对程序段</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进行编译。如果程序段</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为空，则本格式中的</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#else</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部分可以没有，即可以写为：</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#ifdef </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标识符 </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程序段 </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#endif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66563"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#ifndef</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标识符</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#ifndef</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程序段</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#else</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程序段</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#endif</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与第一种形式的区别是将“</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ifdef”</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改为“</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ifndef”</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。它的功能是，如果标识符未被</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命令定义过，则对程序段</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进行编译，否则对程序段</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进行编译。与第一种形式正好相反。类似于</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#ifdef</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#else</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分支”可以省略。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67587"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3</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#if……#else</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形式</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#if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常量表达式 </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程序段</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 </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#else </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程序段</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 </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#endif</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它的功能是，如果常量表达式的值为真（非</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0</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），则对程序段</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进行编译，否则对程序段</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进行编译。</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mn-lt"/>
                <a:ea typeface="+mn-ea"/>
                <a:cs typeface="+mn-cs"/>
              </a:rPr>
              <a:t>   采用条件编译的好处：一是目标代码精简，不包含无关的代码；二是系统代码保护性更好。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本 章 小 结 </a:t>
            </a:r>
          </a:p>
        </p:txBody>
      </p:sp>
      <p:sp>
        <p:nvSpPr>
          <p:cNvPr id="68611"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编译预处理是</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C</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语言在将源程序经编译生成目标文件前，对源程序的预加工。正确使用编译预处理功能可以有效地提高程序的开发效率。</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常用的编译预处理命令有宏定义、文件包含和条件编译。</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定义编译预处理命令，将程序中该命令后所有与宏名相同的文本用宏体置换；带参数的宏在作宏替换时，将程序中该命令后所有与宏名相同的文本用宏体置换，但置换时宏体中的形参要用相应的实参置换。所有这些置换，只是作文本的置换，即用“实参”文本替换“形参”文本，而不存在函数调用时实参与形参之间传递的过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7.1  </a:t>
            </a:r>
            <a:r>
              <a:rPr kumimoji="1" lang="zh-CN" altLang="en-US" sz="36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宏  定  义</a:t>
            </a:r>
          </a:p>
        </p:txBody>
      </p:sp>
      <p:sp>
        <p:nvSpPr>
          <p:cNvPr id="20483" name="Rectangle 3"/>
          <p:cNvSpPr>
            <a:spLocks noGrp="1" noChangeArrowheads="1"/>
          </p:cNvSpPr>
          <p:nvPr>
            <p:ph idx="1"/>
          </p:nvPr>
        </p:nvSpPr>
        <p:spPr>
          <a:xfrm>
            <a:off x="250825" y="1052513"/>
            <a:ext cx="8424863" cy="5256213"/>
          </a:xfrm>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例</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7.1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为</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π</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定义一个符号常量，计算圆周长和圆面积。</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程序设计分析</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为</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π</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定义一个符号常量</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PI</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，对于给定的半径</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r</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，圆周长</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l=2πr</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，圆面积</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s=πr</a:t>
            </a:r>
            <a:r>
              <a:rPr kumimoji="1" lang="en-US" altLang="zh-CN" sz="2000" b="1" i="0" u="none" strike="noStrike" kern="1200" cap="none" spc="0" normalizeH="0" baseline="3000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。程序如下：</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#include&lt;stdio.h&gt;</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 PI 3.14</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void main()</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double r,l,s;</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scanf("%lf",&amp;r);	//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输入半径</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l=2*PI*r;		//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计算圆周长</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s=PI*r*r;		//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计算圆面积</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printf("l=%f</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s=%f\n",l,s);  //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输出圆周长和圆面积</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Char char="v"/>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程序中的</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命令是一个宏定义命令，</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PI</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就是所定义的宏的名字 </a:t>
            </a:r>
          </a:p>
        </p:txBody>
      </p:sp>
      <p:sp>
        <p:nvSpPr>
          <p:cNvPr id="20484" name="Text Box 4"/>
          <p:cNvSpPr txBox="1">
            <a:spLocks noChangeArrowheads="1"/>
          </p:cNvSpPr>
          <p:nvPr/>
        </p:nvSpPr>
        <p:spPr bwMode="auto">
          <a:xfrm>
            <a:off x="3708400" y="2205038"/>
            <a:ext cx="3667125" cy="1225550"/>
          </a:xfrm>
          <a:prstGeom prst="rect">
            <a:avLst/>
          </a:prstGeom>
          <a:solidFill>
            <a:schemeClr val="bg1"/>
          </a:solidFill>
          <a:ln w="38100">
            <a:solidFill>
              <a:schemeClr val="tx2"/>
            </a:solidFill>
            <a:miter lim="800000"/>
          </a:ln>
          <a:effectLst/>
        </p:spPr>
        <p:txBody>
          <a:bodyPr wrap="none">
            <a:spAutoFit/>
          </a:bodyPr>
          <a:lstStyle/>
          <a:p>
            <a:pPr marR="0" defTabSz="914400" eaLnBrk="1" hangingPunct="1">
              <a:buClrTx/>
              <a:buSzTx/>
              <a:buFontTx/>
              <a:defRPr/>
            </a:pPr>
            <a:r>
              <a:rPr kumimoji="1" lang="zh-CN" altLang="en-US" b="1"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程序执行：</a:t>
            </a:r>
          </a:p>
          <a:p>
            <a:pPr marR="0" defTabSz="914400" eaLnBrk="1" hangingPunct="1">
              <a:buClrTx/>
              <a:buSzTx/>
              <a:buFontTx/>
              <a:defRPr/>
            </a:pPr>
            <a:r>
              <a:rPr kumimoji="1" lang="en-US" altLang="zh-CN" b="1" kern="1200" cap="none" spc="0" normalizeH="0" baseline="0" noProof="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2.56↙</a:t>
            </a:r>
          </a:p>
          <a:p>
            <a:pPr marR="0" defTabSz="914400" eaLnBrk="1" hangingPunct="1">
              <a:buClrTx/>
              <a:buSzTx/>
              <a:buFontTx/>
              <a:defRPr/>
            </a:pPr>
            <a:r>
              <a:rPr kumimoji="1" lang="en-US" altLang="zh-CN" b="1" kern="1200" cap="none" spc="0" normalizeH="0" baseline="0" noProof="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l=16.076800</a:t>
            </a:r>
            <a:r>
              <a:rPr kumimoji="1" lang="zh-CN" altLang="en-US" b="1" kern="1200" cap="none" spc="0" normalizeH="0" baseline="0" noProof="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1" kern="1200" cap="none" spc="0" normalizeH="0" baseline="0" noProof="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s=20.578304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ox(in)">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本 章 小 结 </a:t>
            </a:r>
          </a:p>
        </p:txBody>
      </p:sp>
      <p:sp>
        <p:nvSpPr>
          <p:cNvPr id="69635"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文件包含预处理命令：从磁盘按包含文件名读取文件，然后把它写入到源程序该预处理命令处（置换），使它成为源程序的一部分。</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每个标准库函数都与某个包含文件相对应，程序中调用了某个库函数，就一定要用文件包含预处理命令，将相应的包含文件的文本插入源程序中。</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在编写由多个源程序文件组成的较大程序时，也可以用文件包含预处理命令，将一个源文件中的文本插入另一个源程序文件的文本中。</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条件编译预处理命令，当条件成立时编译一组语句，而当条件不成立时编译另一组语句。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7.1.1  </a:t>
            </a:r>
            <a:r>
              <a:rPr kumimoji="1" lang="zh-CN" altLang="en-US" sz="36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不带参数的宏定义</a:t>
            </a:r>
          </a:p>
        </p:txBody>
      </p:sp>
      <p:sp>
        <p:nvSpPr>
          <p:cNvPr id="55299" name="Rectangle 3"/>
          <p:cNvSpPr>
            <a:spLocks noGrp="1" noChangeArrowheads="1"/>
          </p:cNvSpPr>
          <p:nvPr>
            <p:ph idx="1"/>
          </p:nvPr>
        </p:nvSpPr>
        <p:spPr>
          <a:xfrm>
            <a:off x="250825" y="981075"/>
            <a:ext cx="8713788" cy="5183188"/>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不带参数的宏定义的一般形式为：</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  </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宏名 宏体</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其中，宏名为标识符，宏体为一段文本。功能：在预处理时，将程序中该命令后所有与宏名相同的文本用宏体置换（宏替换）。</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关于宏定义和宏替换有以下几点说明：</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）宏定义是用宏名代替字符串，宏使用时是将程序中出现宏名的位置用宏体替换，而且仅作简单替换而已，不检查语法。语法检查在编译时进行。</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）宏定义不是</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C</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语句，后面不能有分号。如果加入分号，则连分号一起替换。</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3</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）宏定义可以写在程序中任何位置，但通常把</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命令放在一个文件的开头，使其在本文件中全部有效，因为其作用范围是从其定义位置开始到其被撤销或程序执行完毕结束。（</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定义的宏仅在本文件中有效，在其它文件中无效，这与外部变量不同。）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4</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C</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语言允许宏嵌套定义。</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5</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）如果宏定义时一行写不下，可以用“</a:t>
            </a: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表示该行未结束，与下一行合起来成为完整的一行，例如：</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6</a:t>
            </a:r>
            <a:r>
              <a:rPr kumimoji="1"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）宏替换对双引号内的宏名无效。对程序中用双引号括起来的字符串，即使与宏名相同，也不替换。 </a:t>
            </a:r>
          </a:p>
        </p:txBody>
      </p:sp>
      <p:sp>
        <p:nvSpPr>
          <p:cNvPr id="56324" name="Rectangle 4"/>
          <p:cNvSpPr>
            <a:spLocks noChangeArrowheads="1"/>
          </p:cNvSpPr>
          <p:nvPr/>
        </p:nvSpPr>
        <p:spPr bwMode="auto">
          <a:xfrm>
            <a:off x="539750" y="404813"/>
            <a:ext cx="8281988" cy="647700"/>
          </a:xfrm>
          <a:prstGeom prst="rect">
            <a:avLst/>
          </a:prstGeom>
          <a:noFill/>
          <a:ln>
            <a:noFill/>
          </a:ln>
          <a:effectLst/>
        </p:spPr>
        <p:txBody>
          <a:bodyPr anchor="ctr"/>
          <a:lstStyle>
            <a:lvl1pPr algn="ctr">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1pPr>
            <a:lvl2pPr algn="ctr">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2pPr>
            <a:lvl3pPr algn="ctr">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3pPr>
            <a:lvl4pPr algn="ctr">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4pPr>
            <a:lvl5pPr algn="ctr">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5pPr>
            <a:lvl6pPr marL="457200" algn="ctr"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6pPr>
            <a:lvl7pPr marL="914400" algn="ctr"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7pPr>
            <a:lvl8pPr marL="1371600" algn="ctr"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8pPr>
            <a:lvl9pPr marL="1828800" algn="ctr"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1200" cap="none" spc="0" normalizeH="0" baseline="0" noProof="0">
                <a:ln>
                  <a:noFill/>
                </a:ln>
                <a:solidFill>
                  <a:srgbClr val="6600CC"/>
                </a:solidFill>
                <a:effectLst>
                  <a:outerShdw blurRad="38100" dist="38100" dir="2700000" algn="tl">
                    <a:srgbClr val="C0C0C0"/>
                  </a:outerShdw>
                </a:effectLst>
                <a:uLnTx/>
                <a:uFillTx/>
                <a:latin typeface="Times New Roman" panose="02020603050405020304" pitchFamily="18" charset="0"/>
                <a:ea typeface="隶书" pitchFamily="49" charset="-122"/>
                <a:cs typeface="+mn-cs"/>
              </a:rPr>
              <a:t>7.1.1  </a:t>
            </a:r>
            <a:r>
              <a:rPr kumimoji="1" lang="zh-CN" altLang="en-US" sz="4000" b="0" i="0" u="none" strike="noStrike" kern="1200" cap="none" spc="0" normalizeH="0" baseline="0" noProof="0">
                <a:ln>
                  <a:noFill/>
                </a:ln>
                <a:solidFill>
                  <a:srgbClr val="6600CC"/>
                </a:solidFill>
                <a:effectLst>
                  <a:outerShdw blurRad="38100" dist="38100" dir="2700000" algn="tl">
                    <a:srgbClr val="C0C0C0"/>
                  </a:outerShdw>
                </a:effectLst>
                <a:uLnTx/>
                <a:uFillTx/>
                <a:latin typeface="Times New Roman" panose="02020603050405020304" pitchFamily="18" charset="0"/>
                <a:ea typeface="隶书" pitchFamily="49" charset="-122"/>
                <a:cs typeface="+mn-cs"/>
              </a:rPr>
              <a:t>不带参数的宏定义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23850" y="333375"/>
            <a:ext cx="8424863" cy="5183188"/>
          </a:xfrm>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例</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7.2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输入两个数，分别输出最大值、最小值及它们的差。</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#include &lt;stdio.h&gt;</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 PR printf</a:t>
            </a:r>
            <a:endParaRPr kumimoji="1" lang="pt-BR"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endParaRP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pt-BR"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 CR PR("\n")</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pt-BR"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 CR2 CR;CR</a:t>
            </a:r>
            <a:endPar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endParaRP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void main()</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double max,min;</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double  x,y;</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scanf("%lf%lf",&amp;x,&amp;y);</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max=min=x;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if (x&gt;y) min=y;</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else  max=y;</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PR("max=%f",max); CR;</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PR("min=%f",min); CR2;</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PR("CR=%f",max-min); CR;</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p:txBody>
      </p:sp>
      <p:sp>
        <p:nvSpPr>
          <p:cNvPr id="57349" name="Text Box 5"/>
          <p:cNvSpPr txBox="1">
            <a:spLocks noChangeArrowheads="1"/>
          </p:cNvSpPr>
          <p:nvPr/>
        </p:nvSpPr>
        <p:spPr bwMode="auto">
          <a:xfrm>
            <a:off x="5435600" y="1196975"/>
            <a:ext cx="3024188" cy="2073275"/>
          </a:xfrm>
          <a:prstGeom prst="rect">
            <a:avLst/>
          </a:prstGeom>
          <a:noFill/>
          <a:ln>
            <a:noFill/>
          </a:ln>
          <a:effectLst/>
        </p:spPr>
        <p:txBody>
          <a:bodyPr>
            <a:spAutoFit/>
          </a:bodyPr>
          <a:lstStyle/>
          <a:p>
            <a:pPr marR="0" defTabSz="914400" eaLnBrk="1" hangingPunct="1">
              <a:buClrTx/>
              <a:buSzTx/>
              <a:buFontTx/>
              <a:defRPr/>
            </a:pPr>
            <a:r>
              <a:rPr kumimoji="1" lang="zh-CN" altLang="en-US" sz="2000" b="1" kern="1200" cap="none" spc="0" normalizeH="0" baseline="0" noProof="0">
                <a:solidFill>
                  <a:srgbClr val="339933"/>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程序执行：</a:t>
            </a:r>
          </a:p>
          <a:p>
            <a:pPr marR="0" defTabSz="914400" eaLnBrk="1" hangingPunct="1">
              <a:buClrTx/>
              <a:buSzTx/>
              <a:buFontTx/>
              <a:defRPr/>
            </a:pPr>
            <a:r>
              <a:rPr kumimoji="1" lang="en-US" altLang="zh-CN" sz="2000" b="1" kern="1200" cap="none" spc="0" normalizeH="0" baseline="0" noProof="0">
                <a:solidFill>
                  <a:srgbClr val="339933"/>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3.1  4.5  6.3  1.2  3 ↙</a:t>
            </a:r>
          </a:p>
          <a:p>
            <a:pPr marR="0" defTabSz="914400" eaLnBrk="1" hangingPunct="1">
              <a:buClrTx/>
              <a:buSzTx/>
              <a:buFontTx/>
              <a:defRPr/>
            </a:pPr>
            <a:r>
              <a:rPr kumimoji="1" lang="en-US" altLang="zh-CN" sz="2000" b="1" kern="1200" cap="none" spc="0" normalizeH="0" baseline="0" noProof="0">
                <a:solidFill>
                  <a:srgbClr val="339933"/>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max= 6.300000</a:t>
            </a:r>
          </a:p>
          <a:p>
            <a:pPr marR="0" defTabSz="914400" eaLnBrk="1" hangingPunct="1">
              <a:buClrTx/>
              <a:buSzTx/>
              <a:buFontTx/>
              <a:defRPr/>
            </a:pPr>
            <a:r>
              <a:rPr kumimoji="1" lang="en-US" altLang="zh-CN" sz="2000" b="1" kern="1200" cap="none" spc="0" normalizeH="0" baseline="0" noProof="0">
                <a:solidFill>
                  <a:srgbClr val="339933"/>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min= 1.200000</a:t>
            </a:r>
          </a:p>
          <a:p>
            <a:pPr marR="0" defTabSz="914400" eaLnBrk="1" hangingPunct="1">
              <a:buClrTx/>
              <a:buSzTx/>
              <a:buFontTx/>
              <a:defRPr/>
            </a:pPr>
            <a:r>
              <a:rPr kumimoji="1" lang="en-US" altLang="zh-CN" sz="2000" b="1" kern="1200" cap="none" spc="0" normalizeH="0" baseline="0" noProof="0">
                <a:solidFill>
                  <a:srgbClr val="339933"/>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CR= 5.100000</a:t>
            </a:r>
          </a:p>
          <a:p>
            <a:pPr marR="0" defTabSz="914400" eaLnBrk="1" hangingPunct="1">
              <a:spcBef>
                <a:spcPct val="50000"/>
              </a:spcBef>
              <a:buClrTx/>
              <a:buSzTx/>
              <a:buFontTx/>
              <a:defRPr/>
            </a:pPr>
            <a:endParaRPr kumimoji="1" lang="en-US" altLang="zh-CN" sz="2000" kern="1200" cap="none" spc="0" normalizeH="0" baseline="0" noProof="0">
              <a:solidFill>
                <a:srgbClr val="339933"/>
              </a:solidFill>
              <a:latin typeface="Times New Roman" panose="02020603050405020304" pitchFamily="18" charset="0"/>
              <a:ea typeface="宋体" panose="02010600030101010101" pitchFamily="2" charset="-122"/>
              <a:cs typeface="+mn-cs"/>
            </a:endParaRPr>
          </a:p>
        </p:txBody>
      </p:sp>
      <p:sp>
        <p:nvSpPr>
          <p:cNvPr id="57350" name="Text Box 6"/>
          <p:cNvSpPr txBox="1">
            <a:spLocks noChangeArrowheads="1"/>
          </p:cNvSpPr>
          <p:nvPr/>
        </p:nvSpPr>
        <p:spPr bwMode="auto">
          <a:xfrm>
            <a:off x="4535488" y="4941888"/>
            <a:ext cx="4608513" cy="1311275"/>
          </a:xfrm>
          <a:prstGeom prst="rect">
            <a:avLst/>
          </a:prstGeom>
          <a:noFill/>
          <a:ln>
            <a:noFill/>
          </a:ln>
          <a:effectLst/>
        </p:spPr>
        <p:txBody>
          <a:bodyPr>
            <a:spAutoFit/>
          </a:bodyPr>
          <a:lstStyle/>
          <a:p>
            <a:pPr marR="0" defTabSz="914400" eaLnBrk="1" hangingPunct="1">
              <a:buClrTx/>
              <a:buSzTx/>
              <a:buFontTx/>
              <a:defRPr/>
            </a:pPr>
            <a:r>
              <a:rPr kumimoji="1" lang="en-US" altLang="zh-CN" sz="2000" b="1"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printf("max=%f",max); printf("\n");</a:t>
            </a:r>
          </a:p>
          <a:p>
            <a:pPr marR="0" defTabSz="914400" eaLnBrk="1" hangingPunct="1">
              <a:buClrTx/>
              <a:buSzTx/>
              <a:buFontTx/>
              <a:defRPr/>
            </a:pPr>
            <a:r>
              <a:rPr kumimoji="1" lang="en-US" altLang="zh-CN" sz="2000" b="1"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printf("min=%f",min); printf("\n"); printf("\n");</a:t>
            </a:r>
          </a:p>
          <a:p>
            <a:pPr marR="0" defTabSz="914400" eaLnBrk="1" hangingPunct="1">
              <a:buClrTx/>
              <a:buSzTx/>
              <a:buFontTx/>
              <a:defRPr/>
            </a:pPr>
            <a:r>
              <a:rPr kumimoji="1" lang="en-US" altLang="zh-CN" sz="2000" b="1"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printf("CR=%f",max-min); printf("\n");</a:t>
            </a:r>
          </a:p>
        </p:txBody>
      </p:sp>
      <p:sp>
        <p:nvSpPr>
          <p:cNvPr id="6149" name="AutoShape 7"/>
          <p:cNvSpPr/>
          <p:nvPr/>
        </p:nvSpPr>
        <p:spPr>
          <a:xfrm>
            <a:off x="3924300" y="5300663"/>
            <a:ext cx="576263" cy="504825"/>
          </a:xfrm>
          <a:prstGeom prst="rightArrow">
            <a:avLst>
              <a:gd name="adj1" fmla="val 50000"/>
              <a:gd name="adj2" fmla="val 28537"/>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endParaRPr lang="zh-CN" altLang="zh-CN"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23850" y="260350"/>
            <a:ext cx="8281988" cy="6477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7.1.2  </a:t>
            </a:r>
            <a:r>
              <a:rPr kumimoji="1" lang="zh-CN" altLang="en-US" sz="36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带参数的宏定义</a:t>
            </a:r>
          </a:p>
        </p:txBody>
      </p:sp>
      <p:sp>
        <p:nvSpPr>
          <p:cNvPr id="58371"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Char char="v"/>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带参数的宏定义，其命令的一般形式为：</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宏名</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形参列表</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宏体</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在编译预处理时，将程序中该命令后所有与宏名相同的文本用宏体置换，但置换时宏体中的形参要用相应的实参置换。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Char char="v"/>
              <a:defRPr/>
            </a:pP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例</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7.3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输入三个值，判断以这三个值作边长，能否构成三角形。</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#include &lt;stdio.h&gt;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 f(a,b,c) a+b&gt;c	//</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宏名为</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f</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，形参为</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b</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c</a:t>
            </a:r>
            <a:r>
              <a:rPr kumimoji="1" lang="zh-CN" altLang="en-US"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，宏体为</a:t>
            </a: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a+b&gt;c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void main()</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double x,y,z;</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scanf("%lf%lf%lf",&amp;x,&amp;y,&amp;z);</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if(f(x,y,z)&amp;&amp;f(x,z,y)&amp;&amp;f(y,z,x))  printf("yes\n");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else  printf("no\n");</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p:txBody>
      </p:sp>
      <p:sp>
        <p:nvSpPr>
          <p:cNvPr id="7172" name="Text Box 4"/>
          <p:cNvSpPr txBox="1"/>
          <p:nvPr/>
        </p:nvSpPr>
        <p:spPr>
          <a:xfrm>
            <a:off x="1908175" y="3716338"/>
            <a:ext cx="6481763" cy="822325"/>
          </a:xfrm>
          <a:prstGeom prst="rect">
            <a:avLst/>
          </a:prstGeom>
          <a:noFill/>
          <a:ln w="9525">
            <a:noFill/>
          </a:ln>
        </p:spPr>
        <p:txBody>
          <a:bodyPr>
            <a:spAutoFit/>
          </a:bodyPr>
          <a:lstStyle/>
          <a:p>
            <a:pPr eaLnBrk="1" hangingPunct="1"/>
            <a:endParaRPr lang="en-US" altLang="zh-CN" dirty="0">
              <a:latin typeface="Times New Roman" panose="02020603050405020304" pitchFamily="18" charset="0"/>
            </a:endParaRPr>
          </a:p>
          <a:p>
            <a:pPr eaLnBrk="1" hangingPunct="1"/>
            <a:r>
              <a:rPr lang="en-US" altLang="zh-CN" b="1" dirty="0">
                <a:latin typeface="Times New Roman" panose="02020603050405020304" pitchFamily="18" charset="0"/>
              </a:rPr>
              <a:t>if(x+y&gt;z &amp;&amp; x+z&gt;y &amp;&amp;y+z&gt;x)printf("yes\n")</a:t>
            </a:r>
            <a:r>
              <a:rPr lang="zh-CN" altLang="en-US" b="1" dirty="0">
                <a:latin typeface="Times New Roman" panose="02020603050405020304" pitchFamily="18" charset="0"/>
              </a:rPr>
              <a:t>；</a:t>
            </a:r>
            <a:r>
              <a:rPr lang="zh-CN" altLang="en-US" dirty="0">
                <a:latin typeface="Times New Roman" panose="02020603050405020304" pitchFamily="18" charset="0"/>
              </a:rPr>
              <a:t> </a:t>
            </a:r>
          </a:p>
        </p:txBody>
      </p:sp>
      <p:sp>
        <p:nvSpPr>
          <p:cNvPr id="7173" name="AutoShape 5"/>
          <p:cNvSpPr/>
          <p:nvPr/>
        </p:nvSpPr>
        <p:spPr>
          <a:xfrm>
            <a:off x="5867400" y="4508500"/>
            <a:ext cx="576263" cy="1152525"/>
          </a:xfrm>
          <a:custGeom>
            <a:avLst/>
            <a:gdLst>
              <a:gd name="txL" fmla="*/ 0 w 21600"/>
              <a:gd name="txT" fmla="*/ 14400 h 21600"/>
              <a:gd name="txR" fmla="*/ 18514 w 21600"/>
              <a:gd name="txB" fmla="*/ 21600 h 21600"/>
            </a:gdLst>
            <a:ahLst/>
            <a:cxnLst>
              <a:cxn ang="17694720">
                <a:pos x="411628" y="0"/>
              </a:cxn>
              <a:cxn ang="11796480">
                <a:pos x="246966" y="384175"/>
              </a:cxn>
              <a:cxn ang="11796480">
                <a:pos x="0" y="960491"/>
              </a:cxn>
              <a:cxn ang="5898240">
                <a:pos x="246966" y="1152525"/>
              </a:cxn>
              <a:cxn ang="0">
                <a:pos x="493932" y="800365"/>
              </a:cxn>
              <a:cxn ang="0">
                <a:pos x="576263" y="384175"/>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*7.1.3  </a:t>
            </a:r>
            <a:r>
              <a:rPr kumimoji="1" lang="zh-CN" altLang="en-US" sz="3200" b="0"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带参数的宏与函数的区别</a:t>
            </a:r>
          </a:p>
        </p:txBody>
      </p:sp>
      <p:sp>
        <p:nvSpPr>
          <p:cNvPr id="59395" name="Rectangle 3"/>
          <p:cNvSpPr>
            <a:spLocks noGrp="1" noChangeArrowheads="1"/>
          </p:cNvSpPr>
          <p:nvPr>
            <p:ph type="body" sz="half" idx="1"/>
          </p:nvPr>
        </p:nvSpPr>
        <p:spPr>
          <a:xfrm>
            <a:off x="250825" y="1125538"/>
            <a:ext cx="6481763" cy="935038"/>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表</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7.1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带参数的宏替换与函数的区别</a:t>
            </a:r>
          </a:p>
        </p:txBody>
      </p:sp>
      <p:graphicFrame>
        <p:nvGraphicFramePr>
          <p:cNvPr id="59519" name="Group 127"/>
          <p:cNvGraphicFramePr>
            <a:graphicFrameLocks noGrp="1"/>
          </p:cNvGraphicFramePr>
          <p:nvPr>
            <p:ph sz="half" idx="1"/>
          </p:nvPr>
        </p:nvGraphicFramePr>
        <p:xfrm>
          <a:off x="250825" y="1773238"/>
          <a:ext cx="8569325" cy="3506471"/>
        </p:xfrm>
        <a:graphic>
          <a:graphicData uri="http://schemas.openxmlformats.org/drawingml/2006/table">
            <a:tbl>
              <a:tblPr/>
              <a:tblGrid>
                <a:gridCol w="1944688">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gridCol w="3097212">
                  <a:extLst>
                    <a:ext uri="{9D8B030D-6E8A-4147-A177-3AD203B41FA5}">
                      <a16:colId xmlns:a16="http://schemas.microsoft.com/office/drawing/2014/main" val="20002"/>
                    </a:ext>
                  </a:extLst>
                </a:gridCol>
              </a:tblGrid>
              <a:tr h="576263">
                <a:tc>
                  <a:txBody>
                    <a:bodyPr/>
                    <a:lstStyle>
                      <a:lvl1pPr>
                        <a:lnSpc>
                          <a:spcPct val="110000"/>
                        </a:lnSpc>
                        <a:spcBef>
                          <a:spcPct val="20000"/>
                        </a:spcBef>
                        <a:spcAft>
                          <a:spcPct val="20000"/>
                        </a:spcAft>
                        <a:buClr>
                          <a:srgbClr val="CC0000"/>
                        </a:buClr>
                        <a:buSzPct val="110000"/>
                        <a:buFont typeface="Wingdings" panose="05000000000000000000" pitchFamily="2" charset="2"/>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481330">
                        <a:lnSpc>
                          <a:spcPct val="110000"/>
                        </a:lnSpc>
                        <a:spcBef>
                          <a:spcPct val="20000"/>
                        </a:spcBef>
                        <a:spcAft>
                          <a:spcPct val="20000"/>
                        </a:spcAft>
                        <a:buClr>
                          <a:srgbClr val="00CC00"/>
                        </a:buClr>
                        <a:buSzPct val="120000"/>
                        <a:buFont typeface="Wingdings" panose="05000000000000000000" pitchFamily="2" charset="2"/>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852805">
                        <a:lnSpc>
                          <a:spcPct val="110000"/>
                        </a:lnSpc>
                        <a:spcBef>
                          <a:spcPct val="20000"/>
                        </a:spcBef>
                        <a:spcAft>
                          <a:spcPct val="20000"/>
                        </a:spcAft>
                        <a:buClr>
                          <a:srgbClr val="FF0066"/>
                        </a:buClr>
                        <a:buSzPct val="135000"/>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235075">
                        <a:lnSpc>
                          <a:spcPct val="110000"/>
                        </a:lnSpc>
                        <a:spcBef>
                          <a:spcPct val="20000"/>
                        </a:spcBef>
                        <a:spcAft>
                          <a:spcPct val="20000"/>
                        </a:spcAf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619250">
                        <a:lnSpc>
                          <a:spcPct val="110000"/>
                        </a:lnSpc>
                        <a:spcBef>
                          <a:spcPct val="20000"/>
                        </a:spcBef>
                        <a:spcAft>
                          <a:spcPct val="20000"/>
                        </a:spcAf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076450" fontAlgn="base">
                        <a:lnSpc>
                          <a:spcPct val="110000"/>
                        </a:lnSpc>
                        <a:spcBef>
                          <a:spcPct val="20000"/>
                        </a:spcBef>
                        <a:spcAft>
                          <a:spcPct val="20000"/>
                        </a:spcAf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533650" fontAlgn="base">
                        <a:lnSpc>
                          <a:spcPct val="110000"/>
                        </a:lnSpc>
                        <a:spcBef>
                          <a:spcPct val="20000"/>
                        </a:spcBef>
                        <a:spcAft>
                          <a:spcPct val="20000"/>
                        </a:spcAf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2990850" fontAlgn="base">
                        <a:lnSpc>
                          <a:spcPct val="110000"/>
                        </a:lnSpc>
                        <a:spcBef>
                          <a:spcPct val="20000"/>
                        </a:spcBef>
                        <a:spcAft>
                          <a:spcPct val="20000"/>
                        </a:spcAf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448050" fontAlgn="base">
                        <a:lnSpc>
                          <a:spcPct val="110000"/>
                        </a:lnSpc>
                        <a:spcBef>
                          <a:spcPct val="20000"/>
                        </a:spcBef>
                        <a:spcAft>
                          <a:spcPct val="20000"/>
                        </a:spcAf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pPr>
                      <a:endParaRPr kumimoji="1" lang="zh-CN" altLang="zh-CN" sz="2000" b="1" i="0" u="none" strike="noStrike" cap="none" normalizeH="0" baseline="0">
                        <a:ln>
                          <a:noFill/>
                        </a:ln>
                        <a:solidFill>
                          <a:srgbClr val="000099"/>
                        </a:solidFill>
                        <a:effectLst>
                          <a:outerShdw blurRad="38100" dist="38100" dir="2700000" algn="tl">
                            <a:srgbClr val="C0C0C0"/>
                          </a:outerShdw>
                        </a:effectLst>
                        <a:latin typeface="Times New Roman" panose="02020603050405020304"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函数</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宏</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信息传递</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实参的值或地址传送给形参</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用实参的字符串替换形参</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处理时刻及内存分配</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程序运行时处理，分配临时内存单元</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宏替换在预编译时处理，不存在分配内存的问题</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参数类型</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实参和形参类型一致。如不一致，则编译器进行类型转换</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字符串替换，不存在参数类型问题</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750">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对源程序的影响</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无影响</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宏替换后使程序加长</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时间占用</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占用程序运行时间</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90830" indent="-290830">
                        <a:lnSpc>
                          <a:spcPct val="110000"/>
                        </a:lnSpc>
                        <a:spcBef>
                          <a:spcPct val="20000"/>
                        </a:spcBef>
                        <a:spcAft>
                          <a:spcPct val="20000"/>
                        </a:spcAft>
                        <a:buClr>
                          <a:srgbClr val="CC0000"/>
                        </a:buClr>
                        <a:buSzPct val="11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1pPr>
                      <a:lvl2pPr marL="662305" indent="-180975">
                        <a:lnSpc>
                          <a:spcPct val="110000"/>
                        </a:lnSpc>
                        <a:spcBef>
                          <a:spcPct val="20000"/>
                        </a:spcBef>
                        <a:spcAft>
                          <a:spcPct val="20000"/>
                        </a:spcAft>
                        <a:buClr>
                          <a:srgbClr val="00CC00"/>
                        </a:buClr>
                        <a:buSzPct val="120000"/>
                        <a:buFont typeface="Wingdings" panose="05000000000000000000" pitchFamily="2" charset="2"/>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2pPr>
                      <a:lvl3pPr marL="1044575" indent="-192405">
                        <a:lnSpc>
                          <a:spcPct val="110000"/>
                        </a:lnSpc>
                        <a:spcBef>
                          <a:spcPct val="20000"/>
                        </a:spcBef>
                        <a:spcAft>
                          <a:spcPct val="20000"/>
                        </a:spcAft>
                        <a:buClr>
                          <a:srgbClr val="FF0066"/>
                        </a:buClr>
                        <a:buSzPct val="135000"/>
                        <a:tabLst>
                          <a:tab pos="266700" algn="l"/>
                        </a:tabLst>
                        <a:defRPr kumimoji="1"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28750"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4pPr>
                      <a:lvl5pPr marL="1812925" indent="-193675">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5pPr>
                      <a:lvl6pPr marL="22701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6pPr>
                      <a:lvl7pPr marL="27273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7pPr>
                      <a:lvl8pPr marL="31845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8pPr>
                      <a:lvl9pPr marL="3641725" indent="-193675" fontAlgn="base">
                        <a:lnSpc>
                          <a:spcPct val="110000"/>
                        </a:lnSpc>
                        <a:spcBef>
                          <a:spcPct val="20000"/>
                        </a:spcBef>
                        <a:spcAft>
                          <a:spcPct val="20000"/>
                        </a:spcAft>
                        <a:tabLst>
                          <a:tab pos="266700" algn="l"/>
                        </a:tabLst>
                        <a:defRPr kumimoji="1" sz="2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290830" marR="0" lvl="0" indent="-290830" algn="ctr" defTabSz="914400" rtl="0" eaLnBrk="1" fontAlgn="base" latinLnBrk="0" hangingPunct="1">
                        <a:lnSpc>
                          <a:spcPct val="100000"/>
                        </a:lnSpc>
                        <a:spcBef>
                          <a:spcPct val="0"/>
                        </a:spcBef>
                        <a:spcAft>
                          <a:spcPct val="0"/>
                        </a:spcAft>
                        <a:buClrTx/>
                        <a:buSzTx/>
                        <a:buFontTx/>
                        <a:buNone/>
                        <a:tabLst>
                          <a:tab pos="266700" algn="l"/>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占用编译时间</a:t>
                      </a:r>
                      <a:endParaRPr kumimoji="0"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323850" y="620713"/>
            <a:ext cx="8424863" cy="5183188"/>
          </a:xfrm>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例</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7.4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写出下列程序的输出结果。</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#include &lt;stdio.h&gt;</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#define f(a,b) a*b</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void main()</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double x=2,y=3,z;</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z=f(x,y);		//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宏展开为：</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z=x*y</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printf("%lf\t",z);</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z=f(x+1,y+1);	// </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宏展开为：</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z=x+1*y+1</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   </a:t>
            </a: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printf("%lf\n",z);</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p:txBody>
      </p:sp>
      <p:sp>
        <p:nvSpPr>
          <p:cNvPr id="61445" name="Text Box 5"/>
          <p:cNvSpPr txBox="1">
            <a:spLocks noChangeArrowheads="1"/>
          </p:cNvSpPr>
          <p:nvPr/>
        </p:nvSpPr>
        <p:spPr bwMode="auto">
          <a:xfrm>
            <a:off x="4067175" y="1484313"/>
            <a:ext cx="2813050" cy="860425"/>
          </a:xfrm>
          <a:prstGeom prst="rect">
            <a:avLst/>
          </a:prstGeom>
          <a:solidFill>
            <a:schemeClr val="bg1"/>
          </a:solidFill>
          <a:ln w="38100">
            <a:solidFill>
              <a:schemeClr val="tx2"/>
            </a:solidFill>
            <a:miter lim="800000"/>
          </a:ln>
          <a:effectLst/>
        </p:spPr>
        <p:txBody>
          <a:bodyPr wrap="none">
            <a:spAutoFit/>
          </a:bodyPr>
          <a:lstStyle/>
          <a:p>
            <a:pPr marR="0" defTabSz="914400" eaLnBrk="1" hangingPunct="1">
              <a:buClrTx/>
              <a:buSzTx/>
              <a:buFontTx/>
              <a:defRPr/>
            </a:pPr>
            <a:r>
              <a:rPr kumimoji="1" lang="zh-CN" altLang="en-US" b="1"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程序执行：</a:t>
            </a:r>
          </a:p>
          <a:p>
            <a:pPr marR="0" defTabSz="914400" eaLnBrk="1" hangingPunct="1">
              <a:buClrTx/>
              <a:buSzTx/>
              <a:buFontTx/>
              <a:defRPr/>
            </a:pPr>
            <a:r>
              <a:rPr kumimoji="1" lang="en-US" altLang="zh-CN" b="1"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6.000000    6.000000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ox(in)">
                                      <p:cBhvr>
                                        <p:cTn id="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7.2  </a:t>
            </a:r>
            <a:r>
              <a:rPr kumimoji="1" lang="zh-CN" altLang="en-US" sz="3200" b="1" i="0" u="none" strike="noStrike" kern="120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文 件 包 含 </a:t>
            </a:r>
          </a:p>
        </p:txBody>
      </p:sp>
      <p:sp>
        <p:nvSpPr>
          <p:cNvPr id="62467"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400" b="0"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a:t>
            </a:r>
            <a:r>
              <a:rPr kumimoji="1" lang="zh-CN" altLang="en-US" sz="2400" b="0"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zh-CN" altLang="en-US" sz="24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命令格式和功能</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文件包含预处理命令的一般形式为：</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#include&lt;</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包含文件名</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&gt;</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#include"</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包含文件名</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功能：在编译源程序前，用包含文件的内容置换该预处理命令。即从指定的目录中将“包含文件名”读入，然后把它写入源程序中该预处理命令处（置换），使它成为源程序的一部分。</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文件包含预处理命令有两种不同的格式，它们的区别是</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1</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&lt;</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包含文件名</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&gt;</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：用尖括号包围文件名时，编译系统将在系统设定的标准目录下搜索该文件（通常在</a:t>
            </a: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include</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目录下）。</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None/>
              <a:defRPr/>
            </a:pPr>
            <a:r>
              <a:rPr kumimoji="1" lang="en-US" altLang="zh-CN"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2</a:t>
            </a:r>
            <a:r>
              <a:rPr kumimoji="1" lang="zh-CN" altLang="en-US" sz="2200" b="1" i="0" u="none" strike="noStrike" kern="120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）“包含文件名”：用双引号包围文件名时，编译系统将首先在当前目录中查找该文件，再在系统设定的标准目录下查找该文件。</a:t>
            </a:r>
          </a:p>
        </p:txBody>
      </p:sp>
    </p:spTree>
  </p:cSld>
  <p:clrMapOvr>
    <a:masterClrMapping/>
  </p:clrMapOvr>
</p:sld>
</file>

<file path=ppt/theme/theme1.xml><?xml version="1.0" encoding="utf-8"?>
<a:theme xmlns:a="http://schemas.openxmlformats.org/drawingml/2006/main" name="C模板">
  <a:themeElements>
    <a:clrScheme name="">
      <a:dk1>
        <a:srgbClr val="000000"/>
      </a:dk1>
      <a:lt1>
        <a:srgbClr val="FFFFFF"/>
      </a:lt1>
      <a:dk2>
        <a:srgbClr val="3366FF"/>
      </a:dk2>
      <a:lt2>
        <a:srgbClr val="808080"/>
      </a:lt2>
      <a:accent1>
        <a:srgbClr val="3399FF"/>
      </a:accent1>
      <a:accent2>
        <a:srgbClr val="3333CC"/>
      </a:accent2>
      <a:accent3>
        <a:srgbClr val="FFFFFF"/>
      </a:accent3>
      <a:accent4>
        <a:srgbClr val="000000"/>
      </a:accent4>
      <a:accent5>
        <a:srgbClr val="ADCAFF"/>
      </a:accent5>
      <a:accent6>
        <a:srgbClr val="2D2DB9"/>
      </a:accent6>
      <a:hlink>
        <a:srgbClr val="3333CC"/>
      </a:hlink>
      <a:folHlink>
        <a:srgbClr val="3366FF"/>
      </a:folHlink>
    </a:clrScheme>
    <a:fontScheme name="C模板">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C模板</Template>
  <TotalTime>0</TotalTime>
  <Words>2422</Words>
  <Application>Microsoft Office PowerPoint</Application>
  <PresentationFormat>全屏显示(4:3)</PresentationFormat>
  <Paragraphs>223</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楷体_GB2312</vt:lpstr>
      <vt:lpstr>宋体</vt:lpstr>
      <vt:lpstr>Arial</vt:lpstr>
      <vt:lpstr>Times New Roman</vt:lpstr>
      <vt:lpstr>Wingdings</vt:lpstr>
      <vt:lpstr>C模板</vt:lpstr>
      <vt:lpstr>第7章  编译预处理 </vt:lpstr>
      <vt:lpstr>7.1  宏  定  义</vt:lpstr>
      <vt:lpstr>7.1.1  不带参数的宏定义</vt:lpstr>
      <vt:lpstr>PowerPoint 演示文稿</vt:lpstr>
      <vt:lpstr>PowerPoint 演示文稿</vt:lpstr>
      <vt:lpstr>7.1.2  带参数的宏定义</vt:lpstr>
      <vt:lpstr>*7.1.3  带参数的宏与函数的区别</vt:lpstr>
      <vt:lpstr>PowerPoint 演示文稿</vt:lpstr>
      <vt:lpstr>7.2  文 件 包 含 </vt:lpstr>
      <vt:lpstr>PowerPoint 演示文稿</vt:lpstr>
      <vt:lpstr> 文件包含</vt:lpstr>
      <vt:lpstr>文件包含</vt:lpstr>
      <vt:lpstr>PowerPoint 演示文稿</vt:lpstr>
      <vt:lpstr>PowerPoint 演示文稿</vt:lpstr>
      <vt:lpstr>PowerPoint 演示文稿</vt:lpstr>
      <vt:lpstr>*7.3  条 件 编 译 </vt:lpstr>
      <vt:lpstr>PowerPoint 演示文稿</vt:lpstr>
      <vt:lpstr>PowerPoint 演示文稿</vt:lpstr>
      <vt:lpstr>本 章 小 结 </vt:lpstr>
      <vt:lpstr>本 章 小 结 </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f</cp:lastModifiedBy>
  <cp:revision>20</cp:revision>
  <dcterms:created xsi:type="dcterms:W3CDTF">2009-09-07T06:19:51Z</dcterms:created>
  <dcterms:modified xsi:type="dcterms:W3CDTF">2022-11-13T14:33:06Z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